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4.xml" ContentType="application/vnd.openxmlformats-officedocument.presentationml.notesSlide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handoutMasterIdLst>
    <p:handoutMasterId r:id="rId37"/>
  </p:handoutMasterIdLst>
  <p:sldIdLst>
    <p:sldId id="273" r:id="rId2"/>
    <p:sldId id="287" r:id="rId3"/>
    <p:sldId id="289" r:id="rId4"/>
    <p:sldId id="290" r:id="rId5"/>
    <p:sldId id="291" r:id="rId6"/>
    <p:sldId id="288" r:id="rId7"/>
    <p:sldId id="327" r:id="rId8"/>
    <p:sldId id="302" r:id="rId9"/>
    <p:sldId id="301" r:id="rId10"/>
    <p:sldId id="317" r:id="rId11"/>
    <p:sldId id="313" r:id="rId12"/>
    <p:sldId id="297" r:id="rId13"/>
    <p:sldId id="315" r:id="rId14"/>
    <p:sldId id="310" r:id="rId15"/>
    <p:sldId id="316" r:id="rId16"/>
    <p:sldId id="299" r:id="rId17"/>
    <p:sldId id="322" r:id="rId18"/>
    <p:sldId id="324" r:id="rId19"/>
    <p:sldId id="321" r:id="rId20"/>
    <p:sldId id="320" r:id="rId21"/>
    <p:sldId id="319" r:id="rId22"/>
    <p:sldId id="314" r:id="rId23"/>
    <p:sldId id="298" r:id="rId24"/>
    <p:sldId id="318" r:id="rId25"/>
    <p:sldId id="311" r:id="rId26"/>
    <p:sldId id="312" r:id="rId27"/>
    <p:sldId id="303" r:id="rId28"/>
    <p:sldId id="258" r:id="rId29"/>
    <p:sldId id="325" r:id="rId30"/>
    <p:sldId id="300" r:id="rId31"/>
    <p:sldId id="308" r:id="rId32"/>
    <p:sldId id="323" r:id="rId33"/>
    <p:sldId id="295" r:id="rId34"/>
    <p:sldId id="326" r:id="rId35"/>
  </p:sldIdLst>
  <p:sldSz cx="9144000" cy="6858000" type="screen4x3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ooneym" initials="c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99"/>
    <a:srgbClr val="CBFFFF"/>
    <a:srgbClr val="8CABEE"/>
    <a:srgbClr val="FF9999"/>
    <a:srgbClr val="FFFFCC"/>
    <a:srgbClr val="FFCC99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999" autoAdjust="0"/>
    <p:restoredTop sz="88406" autoAdjust="0"/>
  </p:normalViewPr>
  <p:slideViewPr>
    <p:cSldViewPr snapToGrid="0">
      <p:cViewPr varScale="1">
        <p:scale>
          <a:sx n="88" d="100"/>
          <a:sy n="88" d="100"/>
        </p:scale>
        <p:origin x="-47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44"/>
    </p:cViewPr>
  </p:sorterViewPr>
  <p:notesViewPr>
    <p:cSldViewPr snapToGrid="0">
      <p:cViewPr varScale="1">
        <p:scale>
          <a:sx n="83" d="100"/>
          <a:sy n="83" d="100"/>
        </p:scale>
        <p:origin x="-3462" y="-90"/>
      </p:cViewPr>
      <p:guideLst>
        <p:guide orient="horz" pos="2932"/>
        <p:guide pos="2212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133" y="1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38E7409E-A800-4EEB-8987-F033C332DBD4}" type="datetimeFigureOut">
              <a:rPr lang="en-US" smtClean="0"/>
              <a:pPr/>
              <a:t>1/28/2011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42030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133" y="8842030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F53CF2A5-0353-4A9A-8B74-604E2F28D42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3" y="1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CE2E596B-A25B-4E5B-A551-E3EDA56614B3}" type="datetimeFigureOut">
              <a:rPr lang="en-US" smtClean="0"/>
              <a:pPr/>
              <a:t>1/28/2011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4550" cy="3490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21824"/>
            <a:ext cx="5618480" cy="4189095"/>
          </a:xfrm>
          <a:prstGeom prst="rect">
            <a:avLst/>
          </a:prstGeom>
        </p:spPr>
        <p:txBody>
          <a:bodyPr vert="horz" lIns="93324" tIns="46662" rIns="93324" bIns="46662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42030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3" y="8842030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5C6BD3C5-181B-4D05-AD2A-ACADBC160DD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Share our experiences, </a:t>
            </a:r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BD3C5-181B-4D05-AD2A-ACADBC160DDC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Transfer a Block called Widget with many attributes,</a:t>
            </a:r>
            <a:r>
              <a:rPr lang="en-US" baseline="0" dirty="0" smtClean="0"/>
              <a:t> one call part number</a:t>
            </a:r>
          </a:p>
          <a:p>
            <a:r>
              <a:rPr lang="en-US" baseline="0" dirty="0" smtClean="0"/>
              <a:t>All disciplines should be using the same part number</a:t>
            </a:r>
          </a:p>
          <a:p>
            <a:r>
              <a:rPr lang="en-US" baseline="0" dirty="0" smtClean="0"/>
              <a:t>Some may call it ID number, but the value is the same with the same syntax</a:t>
            </a:r>
          </a:p>
          <a:p>
            <a:r>
              <a:rPr lang="en-US" baseline="0" dirty="0" smtClean="0"/>
              <a:t>Transformation from BOM or to BOM </a:t>
            </a:r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BD3C5-181B-4D05-AD2A-ACADBC160DDC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BD3C5-181B-4D05-AD2A-ACADBC160DDC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One PW ideally throughout environment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Animation?</a:t>
            </a:r>
          </a:p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BD3C5-181B-4D05-AD2A-ACADBC160DDC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Document content comes from multiple areas in the model, the document is not generally organized</a:t>
            </a:r>
            <a:r>
              <a:rPr lang="en-US" baseline="0" dirty="0" smtClean="0"/>
              <a:t> the same as the model</a:t>
            </a:r>
          </a:p>
          <a:p>
            <a:pPr marL="0" marR="0" lvl="3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Didn’t see the issues until the end of the development </a:t>
            </a:r>
          </a:p>
          <a:p>
            <a:endParaRPr lang="en-US" baseline="0" dirty="0" smtClean="0"/>
          </a:p>
          <a:p>
            <a:r>
              <a:rPr lang="en-US" baseline="0" dirty="0" smtClean="0"/>
              <a:t>Recent INCOSE </a:t>
            </a:r>
            <a:r>
              <a:rPr lang="en-US" dirty="0" smtClean="0"/>
              <a:t>Webinar</a:t>
            </a:r>
            <a:r>
              <a:rPr lang="en-US" baseline="0" dirty="0" smtClean="0"/>
              <a:t> – December -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Model Based Document Generation</a:t>
            </a:r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BD3C5-181B-4D05-AD2A-ACADBC160DDC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Usually</a:t>
            </a:r>
            <a:r>
              <a:rPr lang="en-US" baseline="0" dirty="0" smtClean="0"/>
              <a:t> not a homogenous environment but a mixture of various tools and vendors. </a:t>
            </a:r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BD3C5-181B-4D05-AD2A-ACADBC160DDC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BD3C5-181B-4D05-AD2A-ACADBC160DDC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1"/>
            <a:r>
              <a:rPr lang="en-US" sz="2600" dirty="0" smtClean="0"/>
              <a:t>Typical errors</a:t>
            </a:r>
          </a:p>
          <a:p>
            <a:pPr lvl="2"/>
            <a:r>
              <a:rPr lang="en-US" sz="2600" dirty="0" smtClean="0"/>
              <a:t>Incomplete change</a:t>
            </a:r>
          </a:p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BD3C5-181B-4D05-AD2A-ACADBC160DDC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Look Back at what we know and leverage</a:t>
            </a:r>
          </a:p>
          <a:p>
            <a:pPr lvl="1"/>
            <a:r>
              <a:rPr lang="en-US" dirty="0" smtClean="0"/>
              <a:t>E.g. layers, diagrams showing 3 dimensions</a:t>
            </a:r>
          </a:p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BD3C5-181B-4D05-AD2A-ACADBC160DDC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BD3C5-181B-4D05-AD2A-ACADBC160DDC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Picture of what changed</a:t>
            </a:r>
            <a:r>
              <a:rPr lang="en-US" baseline="0" dirty="0" smtClean="0"/>
              <a:t> in the model, text and diagrams</a:t>
            </a:r>
          </a:p>
          <a:p>
            <a:r>
              <a:rPr lang="en-US" baseline="0" dirty="0" smtClean="0"/>
              <a:t>Query the model, </a:t>
            </a:r>
          </a:p>
          <a:p>
            <a:r>
              <a:rPr lang="en-US" baseline="0" dirty="0" smtClean="0"/>
              <a:t>Quickly create Views and perspectives of information</a:t>
            </a:r>
          </a:p>
          <a:p>
            <a:r>
              <a:rPr lang="en-US" baseline="0" dirty="0" smtClean="0"/>
              <a:t>Efficient changes, on the fly validation</a:t>
            </a:r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BD3C5-181B-4D05-AD2A-ACADBC160DDC}" type="slidenum">
              <a:rPr lang="en-US" smtClean="0"/>
              <a:pPr/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Why is this difficult to manage our models</a:t>
            </a:r>
          </a:p>
          <a:p>
            <a:r>
              <a:rPr lang="en-US" dirty="0" smtClean="0"/>
              <a:t>Share with you today our observations </a:t>
            </a:r>
          </a:p>
          <a:p>
            <a:r>
              <a:rPr lang="en-US" dirty="0" smtClean="0"/>
              <a:t>To understand this we’ll discuss the Environment</a:t>
            </a:r>
            <a:r>
              <a:rPr lang="en-US" baseline="0" dirty="0" smtClean="0"/>
              <a:t> of these models, characteristics of the information, changing and sharing this information and maintaining and integrity</a:t>
            </a:r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BD3C5-181B-4D05-AD2A-ACADBC160DDC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hdr" sz="quarter"/>
          </p:nvPr>
        </p:nvSpPr>
        <p:spPr>
          <a:xfrm>
            <a:off x="2" y="1"/>
            <a:ext cx="3043979" cy="465773"/>
          </a:xfrm>
          <a:prstGeom prst="rect">
            <a:avLst/>
          </a:prstGeom>
          <a:noFill/>
        </p:spPr>
        <p:txBody>
          <a:bodyPr/>
          <a:lstStyle/>
          <a:p>
            <a:r>
              <a:rPr lang="en-US" smtClean="0"/>
              <a:t>Lockheed Martin Proprietary Information</a:t>
            </a:r>
          </a:p>
          <a:p>
            <a:endParaRPr lang="en-US" smtClean="0"/>
          </a:p>
          <a:p>
            <a:endParaRPr lang="en-US" smtClean="0"/>
          </a:p>
          <a:p>
            <a:r>
              <a:rPr lang="en-US" smtClean="0"/>
              <a:t>Lockheed Martin Proprietary Information</a:t>
            </a:r>
          </a:p>
          <a:p>
            <a:endParaRPr lang="en-US" smtClean="0"/>
          </a:p>
          <a:p>
            <a:r>
              <a:rPr lang="en-US" smtClean="0"/>
              <a:t>Lockheed Martin Proprietary Information   Lockheed Martin Proprietary Information</a:t>
            </a:r>
          </a:p>
        </p:txBody>
      </p:sp>
      <p:sp>
        <p:nvSpPr>
          <p:cNvPr id="57347" name="Rectangle 6"/>
          <p:cNvSpPr>
            <a:spLocks noGrp="1" noChangeArrowheads="1"/>
          </p:cNvSpPr>
          <p:nvPr>
            <p:ph type="ftr" sz="quarter" idx="4"/>
          </p:nvPr>
        </p:nvSpPr>
        <p:spPr>
          <a:xfrm>
            <a:off x="2" y="8841740"/>
            <a:ext cx="3043979" cy="465773"/>
          </a:xfrm>
          <a:prstGeom prst="rect">
            <a:avLst/>
          </a:prstGeom>
          <a:noFill/>
        </p:spPr>
        <p:txBody>
          <a:bodyPr/>
          <a:lstStyle/>
          <a:p>
            <a:endParaRPr lang="en-US" smtClean="0"/>
          </a:p>
          <a:p>
            <a:endParaRPr lang="en-US" smtClean="0"/>
          </a:p>
          <a:p>
            <a:r>
              <a:rPr lang="en-US" smtClean="0"/>
              <a:t>Lockheed Martin Proprietary Information</a:t>
            </a:r>
          </a:p>
          <a:p>
            <a:r>
              <a:rPr lang="en-US" smtClean="0"/>
              <a:t>Lockheed Martin Proprietary Information   Lockheed Martin Proprietary Information</a:t>
            </a:r>
          </a:p>
          <a:p>
            <a:r>
              <a:rPr lang="en-US" smtClean="0"/>
              <a:t>Lockheed Martin Proprietary Information</a:t>
            </a:r>
          </a:p>
        </p:txBody>
      </p:sp>
      <p:sp>
        <p:nvSpPr>
          <p:cNvPr id="57348" name="Rectangle 2"/>
          <p:cNvSpPr txBox="1">
            <a:spLocks noGrp="1" noChangeArrowheads="1"/>
          </p:cNvSpPr>
          <p:nvPr/>
        </p:nvSpPr>
        <p:spPr bwMode="auto">
          <a:xfrm>
            <a:off x="2" y="1"/>
            <a:ext cx="3043979" cy="465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202" tIns="47101" rIns="94202" bIns="47101"/>
          <a:lstStyle/>
          <a:p>
            <a:pPr defTabSz="942113"/>
            <a:r>
              <a:rPr lang="en-US" sz="1200" dirty="0"/>
              <a:t>Lockheed Martin Proprietary Information</a:t>
            </a:r>
          </a:p>
          <a:p>
            <a:pPr defTabSz="942113"/>
            <a:endParaRPr lang="en-US" sz="1200" dirty="0"/>
          </a:p>
          <a:p>
            <a:pPr defTabSz="942113"/>
            <a:endParaRPr lang="en-US" sz="1200" dirty="0"/>
          </a:p>
          <a:p>
            <a:pPr defTabSz="942113"/>
            <a:r>
              <a:rPr lang="en-US" sz="1200" dirty="0"/>
              <a:t>Lockheed Martin Proprietary Information</a:t>
            </a:r>
          </a:p>
          <a:p>
            <a:pPr defTabSz="942113"/>
            <a:endParaRPr lang="en-US" sz="1200" dirty="0"/>
          </a:p>
          <a:p>
            <a:pPr defTabSz="942113"/>
            <a:endParaRPr lang="en-US" sz="1200" dirty="0"/>
          </a:p>
          <a:p>
            <a:pPr defTabSz="942113"/>
            <a:r>
              <a:rPr lang="en-US" sz="1200" dirty="0"/>
              <a:t>Lockheed Martin Proprietary Information</a:t>
            </a:r>
          </a:p>
          <a:p>
            <a:pPr defTabSz="942113"/>
            <a:endParaRPr lang="en-US" sz="1200" dirty="0"/>
          </a:p>
          <a:p>
            <a:pPr defTabSz="942113"/>
            <a:endParaRPr lang="en-US" sz="1200" dirty="0"/>
          </a:p>
          <a:p>
            <a:pPr defTabSz="942113"/>
            <a:endParaRPr lang="en-US" sz="1200" dirty="0"/>
          </a:p>
        </p:txBody>
      </p:sp>
      <p:sp>
        <p:nvSpPr>
          <p:cNvPr id="57349" name="Rectangle 6"/>
          <p:cNvSpPr txBox="1">
            <a:spLocks noGrp="1" noChangeArrowheads="1"/>
          </p:cNvSpPr>
          <p:nvPr/>
        </p:nvSpPr>
        <p:spPr bwMode="auto">
          <a:xfrm>
            <a:off x="2" y="8841740"/>
            <a:ext cx="3043979" cy="465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202" tIns="47101" rIns="94202" bIns="47101" anchor="b"/>
          <a:lstStyle/>
          <a:p>
            <a:pPr defTabSz="942113"/>
            <a:endParaRPr lang="en-US" sz="1200" dirty="0"/>
          </a:p>
          <a:p>
            <a:pPr defTabSz="942113"/>
            <a:endParaRPr lang="en-US" sz="1200" dirty="0"/>
          </a:p>
          <a:p>
            <a:pPr defTabSz="942113"/>
            <a:r>
              <a:rPr lang="en-US" sz="1200" dirty="0"/>
              <a:t>Lockheed Martin Proprietary Information</a:t>
            </a:r>
          </a:p>
          <a:p>
            <a:pPr defTabSz="942113"/>
            <a:endParaRPr lang="en-US" sz="1200" dirty="0"/>
          </a:p>
          <a:p>
            <a:pPr defTabSz="942113"/>
            <a:endParaRPr lang="en-US" sz="1200" dirty="0"/>
          </a:p>
          <a:p>
            <a:pPr defTabSz="942113"/>
            <a:r>
              <a:rPr lang="en-US" sz="1200" dirty="0"/>
              <a:t>Lockheed Martin Proprietary Information</a:t>
            </a:r>
          </a:p>
          <a:p>
            <a:pPr defTabSz="942113"/>
            <a:endParaRPr lang="en-US" sz="1200" dirty="0"/>
          </a:p>
          <a:p>
            <a:pPr defTabSz="942113"/>
            <a:endParaRPr lang="en-US" sz="1200" dirty="0"/>
          </a:p>
          <a:p>
            <a:pPr defTabSz="942113"/>
            <a:r>
              <a:rPr lang="en-US" sz="1200" dirty="0"/>
              <a:t>Lockheed Martin Proprietary Information</a:t>
            </a:r>
          </a:p>
          <a:p>
            <a:pPr defTabSz="942113"/>
            <a:endParaRPr lang="en-US" sz="1200" dirty="0"/>
          </a:p>
        </p:txBody>
      </p:sp>
      <p:sp>
        <p:nvSpPr>
          <p:cNvPr id="57350" name="Rectangle 2"/>
          <p:cNvSpPr txBox="1">
            <a:spLocks noGrp="1" noChangeArrowheads="1"/>
          </p:cNvSpPr>
          <p:nvPr/>
        </p:nvSpPr>
        <p:spPr bwMode="auto">
          <a:xfrm>
            <a:off x="2" y="1"/>
            <a:ext cx="3043979" cy="465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202" tIns="47101" rIns="94202" bIns="47101"/>
          <a:lstStyle/>
          <a:p>
            <a:pPr defTabSz="942113"/>
            <a:r>
              <a:rPr lang="en-US" sz="1200" dirty="0"/>
              <a:t>Lockheed Martin Proprietary Information</a:t>
            </a:r>
          </a:p>
          <a:p>
            <a:pPr defTabSz="942113"/>
            <a:endParaRPr lang="en-US" sz="1200" dirty="0"/>
          </a:p>
          <a:p>
            <a:pPr defTabSz="942113"/>
            <a:endParaRPr lang="en-US" sz="1200" dirty="0"/>
          </a:p>
          <a:p>
            <a:pPr defTabSz="942113"/>
            <a:r>
              <a:rPr lang="en-US" sz="1200" dirty="0"/>
              <a:t>Lockheed Martin Proprietary Information</a:t>
            </a:r>
          </a:p>
          <a:p>
            <a:pPr defTabSz="942113"/>
            <a:endParaRPr lang="en-US" sz="1200" dirty="0"/>
          </a:p>
          <a:p>
            <a:pPr defTabSz="942113"/>
            <a:endParaRPr lang="en-US" sz="1200" dirty="0"/>
          </a:p>
          <a:p>
            <a:pPr defTabSz="942113"/>
            <a:endParaRPr lang="en-US" sz="1200" dirty="0"/>
          </a:p>
        </p:txBody>
      </p:sp>
      <p:sp>
        <p:nvSpPr>
          <p:cNvPr id="57351" name="Rectangle 6"/>
          <p:cNvSpPr txBox="1">
            <a:spLocks noGrp="1" noChangeArrowheads="1"/>
          </p:cNvSpPr>
          <p:nvPr/>
        </p:nvSpPr>
        <p:spPr bwMode="auto">
          <a:xfrm>
            <a:off x="2" y="8841740"/>
            <a:ext cx="3043979" cy="465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202" tIns="47101" rIns="94202" bIns="47101" anchor="b"/>
          <a:lstStyle/>
          <a:p>
            <a:pPr defTabSz="942113"/>
            <a:endParaRPr lang="en-US" sz="1200" dirty="0"/>
          </a:p>
          <a:p>
            <a:pPr defTabSz="942113"/>
            <a:endParaRPr lang="en-US" sz="1200" dirty="0"/>
          </a:p>
          <a:p>
            <a:pPr defTabSz="942113"/>
            <a:r>
              <a:rPr lang="en-US" sz="1200" dirty="0"/>
              <a:t>Lockheed Martin Proprietary Information</a:t>
            </a:r>
          </a:p>
          <a:p>
            <a:pPr defTabSz="942113"/>
            <a:endParaRPr lang="en-US" sz="1200" dirty="0"/>
          </a:p>
          <a:p>
            <a:pPr defTabSz="942113"/>
            <a:endParaRPr lang="en-US" sz="1200" dirty="0"/>
          </a:p>
          <a:p>
            <a:pPr defTabSz="942113"/>
            <a:r>
              <a:rPr lang="en-US" sz="1200" dirty="0"/>
              <a:t>Lockheed Martin Proprietary Information</a:t>
            </a:r>
          </a:p>
          <a:p>
            <a:pPr defTabSz="942113"/>
            <a:endParaRPr lang="en-US" sz="1200" dirty="0"/>
          </a:p>
        </p:txBody>
      </p:sp>
      <p:sp>
        <p:nvSpPr>
          <p:cNvPr id="57352" name="Rectangle 2"/>
          <p:cNvSpPr txBox="1">
            <a:spLocks noGrp="1" noChangeArrowheads="1"/>
          </p:cNvSpPr>
          <p:nvPr/>
        </p:nvSpPr>
        <p:spPr bwMode="auto">
          <a:xfrm>
            <a:off x="2" y="1"/>
            <a:ext cx="3043979" cy="465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202" tIns="47101" rIns="94202" bIns="47101"/>
          <a:lstStyle/>
          <a:p>
            <a:pPr defTabSz="942113"/>
            <a:r>
              <a:rPr lang="en-US" sz="1200" dirty="0"/>
              <a:t>Lockheed Martin Proprietary Information</a:t>
            </a:r>
          </a:p>
          <a:p>
            <a:pPr defTabSz="942113"/>
            <a:endParaRPr lang="en-US" sz="1200" dirty="0"/>
          </a:p>
          <a:p>
            <a:pPr defTabSz="942113"/>
            <a:endParaRPr lang="en-US" sz="1200" dirty="0"/>
          </a:p>
          <a:p>
            <a:pPr defTabSz="942113"/>
            <a:endParaRPr lang="en-US" sz="1200" dirty="0"/>
          </a:p>
        </p:txBody>
      </p:sp>
      <p:sp>
        <p:nvSpPr>
          <p:cNvPr id="57353" name="Rectangle 6"/>
          <p:cNvSpPr txBox="1">
            <a:spLocks noGrp="1" noChangeArrowheads="1"/>
          </p:cNvSpPr>
          <p:nvPr/>
        </p:nvSpPr>
        <p:spPr bwMode="auto">
          <a:xfrm>
            <a:off x="2" y="8841740"/>
            <a:ext cx="3043979" cy="465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202" tIns="47101" rIns="94202" bIns="47101" anchor="b"/>
          <a:lstStyle/>
          <a:p>
            <a:pPr defTabSz="942113"/>
            <a:endParaRPr lang="en-US" sz="1200" dirty="0"/>
          </a:p>
          <a:p>
            <a:pPr defTabSz="942113"/>
            <a:endParaRPr lang="en-US" sz="1200" dirty="0"/>
          </a:p>
          <a:p>
            <a:pPr defTabSz="942113"/>
            <a:r>
              <a:rPr lang="en-US" sz="1200" dirty="0"/>
              <a:t>Lockheed Martin Proprietary Information</a:t>
            </a:r>
          </a:p>
          <a:p>
            <a:pPr defTabSz="942113"/>
            <a:endParaRPr lang="en-US" sz="1200" dirty="0"/>
          </a:p>
        </p:txBody>
      </p:sp>
      <p:sp>
        <p:nvSpPr>
          <p:cNvPr id="57354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977532" y="8841740"/>
            <a:ext cx="3043979" cy="465773"/>
          </a:xfrm>
          <a:prstGeom prst="rect">
            <a:avLst/>
          </a:prstGeom>
          <a:noFill/>
        </p:spPr>
        <p:txBody>
          <a:bodyPr/>
          <a:lstStyle/>
          <a:p>
            <a:fld id="{21E72AB5-CD19-4EB0-B2B9-8B5DD2ADFF26}" type="slidenum">
              <a:rPr lang="en-US" smtClean="0"/>
              <a:pPr/>
              <a:t>33</a:t>
            </a:fld>
            <a:endParaRPr lang="en-US" smtClean="0"/>
          </a:p>
        </p:txBody>
      </p:sp>
      <p:sp>
        <p:nvSpPr>
          <p:cNvPr id="57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dirty="0" smtClean="0">
                <a:latin typeface="Arial" pitchFamily="34" charset="0"/>
              </a:rPr>
              <a:t>Automate the integration of other Product Lifecycle disciplines Information</a:t>
            </a:r>
          </a:p>
          <a:p>
            <a:pPr eaLnBrk="1" hangingPunct="1"/>
            <a:r>
              <a:rPr lang="en-US" baseline="0" dirty="0" smtClean="0">
                <a:latin typeface="Arial" pitchFamily="34" charset="0"/>
              </a:rPr>
              <a:t>   Product Support, Program Management, Manufacturing, Product Documentation, Mechanical/Electrical Design</a:t>
            </a:r>
            <a:endParaRPr lang="en-US" dirty="0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83C32C0-538D-4068-9886-0AD64F7037B8}" type="slidenum">
              <a:rPr lang="en-US"/>
              <a:pPr/>
              <a:t>34</a:t>
            </a:fld>
            <a:endParaRPr lang="en-US"/>
          </a:p>
        </p:txBody>
      </p:sp>
      <p:sp>
        <p:nvSpPr>
          <p:cNvPr id="1269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9038" y="700088"/>
            <a:ext cx="4649787" cy="3489325"/>
          </a:xfrm>
          <a:ln/>
        </p:spPr>
      </p:sp>
      <p:sp>
        <p:nvSpPr>
          <p:cNvPr id="1269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0687" y="4420208"/>
            <a:ext cx="5621731" cy="4189095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hdr" sz="quarter"/>
          </p:nvPr>
        </p:nvSpPr>
        <p:spPr>
          <a:xfrm>
            <a:off x="2" y="1"/>
            <a:ext cx="3043979" cy="465773"/>
          </a:xfrm>
          <a:prstGeom prst="rect">
            <a:avLst/>
          </a:prstGeom>
          <a:noFill/>
        </p:spPr>
        <p:txBody>
          <a:bodyPr/>
          <a:lstStyle/>
          <a:p>
            <a:r>
              <a:rPr lang="en-US" smtClean="0"/>
              <a:t>Lockheed Martin Proprietary Information</a:t>
            </a:r>
          </a:p>
          <a:p>
            <a:endParaRPr lang="en-US" smtClean="0"/>
          </a:p>
          <a:p>
            <a:endParaRPr lang="en-US" smtClean="0"/>
          </a:p>
          <a:p>
            <a:r>
              <a:rPr lang="en-US" smtClean="0"/>
              <a:t>Lockheed Martin Proprietary Information</a:t>
            </a:r>
          </a:p>
          <a:p>
            <a:endParaRPr lang="en-US" smtClean="0"/>
          </a:p>
          <a:p>
            <a:r>
              <a:rPr lang="en-US" smtClean="0"/>
              <a:t>Lockheed Martin Proprietary Information   Lockheed Martin Proprietary Information</a:t>
            </a:r>
          </a:p>
        </p:txBody>
      </p:sp>
      <p:sp>
        <p:nvSpPr>
          <p:cNvPr id="57347" name="Rectangle 6"/>
          <p:cNvSpPr>
            <a:spLocks noGrp="1" noChangeArrowheads="1"/>
          </p:cNvSpPr>
          <p:nvPr>
            <p:ph type="ftr" sz="quarter" idx="4"/>
          </p:nvPr>
        </p:nvSpPr>
        <p:spPr>
          <a:xfrm>
            <a:off x="2" y="8841740"/>
            <a:ext cx="3043979" cy="465773"/>
          </a:xfrm>
          <a:prstGeom prst="rect">
            <a:avLst/>
          </a:prstGeom>
          <a:noFill/>
        </p:spPr>
        <p:txBody>
          <a:bodyPr/>
          <a:lstStyle/>
          <a:p>
            <a:endParaRPr lang="en-US" smtClean="0"/>
          </a:p>
          <a:p>
            <a:endParaRPr lang="en-US" smtClean="0"/>
          </a:p>
          <a:p>
            <a:r>
              <a:rPr lang="en-US" smtClean="0"/>
              <a:t>Lockheed Martin Proprietary Information</a:t>
            </a:r>
          </a:p>
          <a:p>
            <a:r>
              <a:rPr lang="en-US" smtClean="0"/>
              <a:t>Lockheed Martin Proprietary Information   Lockheed Martin Proprietary Information</a:t>
            </a:r>
          </a:p>
          <a:p>
            <a:r>
              <a:rPr lang="en-US" smtClean="0"/>
              <a:t>Lockheed Martin Proprietary Information</a:t>
            </a:r>
          </a:p>
        </p:txBody>
      </p:sp>
      <p:sp>
        <p:nvSpPr>
          <p:cNvPr id="57348" name="Rectangle 2"/>
          <p:cNvSpPr txBox="1">
            <a:spLocks noGrp="1" noChangeArrowheads="1"/>
          </p:cNvSpPr>
          <p:nvPr/>
        </p:nvSpPr>
        <p:spPr bwMode="auto">
          <a:xfrm>
            <a:off x="2" y="1"/>
            <a:ext cx="3043979" cy="465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202" tIns="47101" rIns="94202" bIns="47101"/>
          <a:lstStyle/>
          <a:p>
            <a:pPr defTabSz="942113"/>
            <a:r>
              <a:rPr lang="en-US" sz="1200" dirty="0"/>
              <a:t>Lockheed Martin Proprietary Information</a:t>
            </a:r>
          </a:p>
          <a:p>
            <a:pPr defTabSz="942113"/>
            <a:endParaRPr lang="en-US" sz="1200" dirty="0"/>
          </a:p>
          <a:p>
            <a:pPr defTabSz="942113"/>
            <a:endParaRPr lang="en-US" sz="1200" dirty="0"/>
          </a:p>
          <a:p>
            <a:pPr defTabSz="942113"/>
            <a:r>
              <a:rPr lang="en-US" sz="1200" dirty="0"/>
              <a:t>Lockheed Martin Proprietary Information</a:t>
            </a:r>
          </a:p>
          <a:p>
            <a:pPr defTabSz="942113"/>
            <a:endParaRPr lang="en-US" sz="1200" dirty="0"/>
          </a:p>
          <a:p>
            <a:pPr defTabSz="942113"/>
            <a:endParaRPr lang="en-US" sz="1200" dirty="0"/>
          </a:p>
          <a:p>
            <a:pPr defTabSz="942113"/>
            <a:r>
              <a:rPr lang="en-US" sz="1200" dirty="0"/>
              <a:t>Lockheed Martin Proprietary Information</a:t>
            </a:r>
          </a:p>
          <a:p>
            <a:pPr defTabSz="942113"/>
            <a:endParaRPr lang="en-US" sz="1200" dirty="0"/>
          </a:p>
          <a:p>
            <a:pPr defTabSz="942113"/>
            <a:endParaRPr lang="en-US" sz="1200" dirty="0"/>
          </a:p>
          <a:p>
            <a:pPr defTabSz="942113"/>
            <a:endParaRPr lang="en-US" sz="1200" dirty="0"/>
          </a:p>
        </p:txBody>
      </p:sp>
      <p:sp>
        <p:nvSpPr>
          <p:cNvPr id="57349" name="Rectangle 6"/>
          <p:cNvSpPr txBox="1">
            <a:spLocks noGrp="1" noChangeArrowheads="1"/>
          </p:cNvSpPr>
          <p:nvPr/>
        </p:nvSpPr>
        <p:spPr bwMode="auto">
          <a:xfrm>
            <a:off x="2" y="8841740"/>
            <a:ext cx="3043979" cy="465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202" tIns="47101" rIns="94202" bIns="47101" anchor="b"/>
          <a:lstStyle/>
          <a:p>
            <a:pPr defTabSz="942113"/>
            <a:endParaRPr lang="en-US" sz="1200" dirty="0"/>
          </a:p>
          <a:p>
            <a:pPr defTabSz="942113"/>
            <a:endParaRPr lang="en-US" sz="1200" dirty="0"/>
          </a:p>
          <a:p>
            <a:pPr defTabSz="942113"/>
            <a:r>
              <a:rPr lang="en-US" sz="1200" dirty="0"/>
              <a:t>Lockheed Martin Proprietary Information</a:t>
            </a:r>
          </a:p>
          <a:p>
            <a:pPr defTabSz="942113"/>
            <a:endParaRPr lang="en-US" sz="1200" dirty="0"/>
          </a:p>
          <a:p>
            <a:pPr defTabSz="942113"/>
            <a:endParaRPr lang="en-US" sz="1200" dirty="0"/>
          </a:p>
          <a:p>
            <a:pPr defTabSz="942113"/>
            <a:r>
              <a:rPr lang="en-US" sz="1200" dirty="0"/>
              <a:t>Lockheed Martin Proprietary Information</a:t>
            </a:r>
          </a:p>
          <a:p>
            <a:pPr defTabSz="942113"/>
            <a:endParaRPr lang="en-US" sz="1200" dirty="0"/>
          </a:p>
          <a:p>
            <a:pPr defTabSz="942113"/>
            <a:endParaRPr lang="en-US" sz="1200" dirty="0"/>
          </a:p>
          <a:p>
            <a:pPr defTabSz="942113"/>
            <a:r>
              <a:rPr lang="en-US" sz="1200" dirty="0"/>
              <a:t>Lockheed Martin Proprietary Information</a:t>
            </a:r>
          </a:p>
          <a:p>
            <a:pPr defTabSz="942113"/>
            <a:endParaRPr lang="en-US" sz="1200" dirty="0"/>
          </a:p>
        </p:txBody>
      </p:sp>
      <p:sp>
        <p:nvSpPr>
          <p:cNvPr id="57350" name="Rectangle 2"/>
          <p:cNvSpPr txBox="1">
            <a:spLocks noGrp="1" noChangeArrowheads="1"/>
          </p:cNvSpPr>
          <p:nvPr/>
        </p:nvSpPr>
        <p:spPr bwMode="auto">
          <a:xfrm>
            <a:off x="2" y="1"/>
            <a:ext cx="3043979" cy="465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202" tIns="47101" rIns="94202" bIns="47101"/>
          <a:lstStyle/>
          <a:p>
            <a:pPr defTabSz="942113"/>
            <a:r>
              <a:rPr lang="en-US" sz="1200" dirty="0"/>
              <a:t>Lockheed Martin Proprietary Information</a:t>
            </a:r>
          </a:p>
          <a:p>
            <a:pPr defTabSz="942113"/>
            <a:endParaRPr lang="en-US" sz="1200" dirty="0"/>
          </a:p>
          <a:p>
            <a:pPr defTabSz="942113"/>
            <a:endParaRPr lang="en-US" sz="1200" dirty="0"/>
          </a:p>
          <a:p>
            <a:pPr defTabSz="942113"/>
            <a:r>
              <a:rPr lang="en-US" sz="1200" dirty="0"/>
              <a:t>Lockheed Martin Proprietary Information</a:t>
            </a:r>
          </a:p>
          <a:p>
            <a:pPr defTabSz="942113"/>
            <a:endParaRPr lang="en-US" sz="1200" dirty="0"/>
          </a:p>
          <a:p>
            <a:pPr defTabSz="942113"/>
            <a:endParaRPr lang="en-US" sz="1200" dirty="0"/>
          </a:p>
          <a:p>
            <a:pPr defTabSz="942113"/>
            <a:endParaRPr lang="en-US" sz="1200" dirty="0"/>
          </a:p>
        </p:txBody>
      </p:sp>
      <p:sp>
        <p:nvSpPr>
          <p:cNvPr id="57351" name="Rectangle 6"/>
          <p:cNvSpPr txBox="1">
            <a:spLocks noGrp="1" noChangeArrowheads="1"/>
          </p:cNvSpPr>
          <p:nvPr/>
        </p:nvSpPr>
        <p:spPr bwMode="auto">
          <a:xfrm>
            <a:off x="2" y="8841740"/>
            <a:ext cx="3043979" cy="465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202" tIns="47101" rIns="94202" bIns="47101" anchor="b"/>
          <a:lstStyle/>
          <a:p>
            <a:pPr defTabSz="942113"/>
            <a:endParaRPr lang="en-US" sz="1200" dirty="0"/>
          </a:p>
          <a:p>
            <a:pPr defTabSz="942113"/>
            <a:endParaRPr lang="en-US" sz="1200" dirty="0"/>
          </a:p>
          <a:p>
            <a:pPr defTabSz="942113"/>
            <a:r>
              <a:rPr lang="en-US" sz="1200" dirty="0"/>
              <a:t>Lockheed Martin Proprietary Information</a:t>
            </a:r>
          </a:p>
          <a:p>
            <a:pPr defTabSz="942113"/>
            <a:endParaRPr lang="en-US" sz="1200" dirty="0"/>
          </a:p>
          <a:p>
            <a:pPr defTabSz="942113"/>
            <a:endParaRPr lang="en-US" sz="1200" dirty="0"/>
          </a:p>
          <a:p>
            <a:pPr defTabSz="942113"/>
            <a:r>
              <a:rPr lang="en-US" sz="1200" dirty="0"/>
              <a:t>Lockheed Martin Proprietary Information</a:t>
            </a:r>
          </a:p>
          <a:p>
            <a:pPr defTabSz="942113"/>
            <a:endParaRPr lang="en-US" sz="1200" dirty="0"/>
          </a:p>
        </p:txBody>
      </p:sp>
      <p:sp>
        <p:nvSpPr>
          <p:cNvPr id="57352" name="Rectangle 2"/>
          <p:cNvSpPr txBox="1">
            <a:spLocks noGrp="1" noChangeArrowheads="1"/>
          </p:cNvSpPr>
          <p:nvPr/>
        </p:nvSpPr>
        <p:spPr bwMode="auto">
          <a:xfrm>
            <a:off x="2" y="1"/>
            <a:ext cx="3043979" cy="465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202" tIns="47101" rIns="94202" bIns="47101"/>
          <a:lstStyle/>
          <a:p>
            <a:pPr defTabSz="942113"/>
            <a:r>
              <a:rPr lang="en-US" sz="1200" dirty="0"/>
              <a:t>Lockheed Martin Proprietary Information</a:t>
            </a:r>
          </a:p>
          <a:p>
            <a:pPr defTabSz="942113"/>
            <a:endParaRPr lang="en-US" sz="1200" dirty="0"/>
          </a:p>
          <a:p>
            <a:pPr defTabSz="942113"/>
            <a:endParaRPr lang="en-US" sz="1200" dirty="0"/>
          </a:p>
          <a:p>
            <a:pPr defTabSz="942113"/>
            <a:endParaRPr lang="en-US" sz="1200" dirty="0"/>
          </a:p>
        </p:txBody>
      </p:sp>
      <p:sp>
        <p:nvSpPr>
          <p:cNvPr id="57353" name="Rectangle 6"/>
          <p:cNvSpPr txBox="1">
            <a:spLocks noGrp="1" noChangeArrowheads="1"/>
          </p:cNvSpPr>
          <p:nvPr/>
        </p:nvSpPr>
        <p:spPr bwMode="auto">
          <a:xfrm>
            <a:off x="2" y="8841740"/>
            <a:ext cx="3043979" cy="465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202" tIns="47101" rIns="94202" bIns="47101" anchor="b"/>
          <a:lstStyle/>
          <a:p>
            <a:pPr defTabSz="942113"/>
            <a:endParaRPr lang="en-US" sz="1200" dirty="0"/>
          </a:p>
          <a:p>
            <a:pPr defTabSz="942113"/>
            <a:endParaRPr lang="en-US" sz="1200" dirty="0"/>
          </a:p>
          <a:p>
            <a:pPr defTabSz="942113"/>
            <a:r>
              <a:rPr lang="en-US" sz="1200" dirty="0"/>
              <a:t>Lockheed Martin Proprietary Information</a:t>
            </a:r>
          </a:p>
          <a:p>
            <a:pPr defTabSz="942113"/>
            <a:endParaRPr lang="en-US" sz="1200" dirty="0"/>
          </a:p>
        </p:txBody>
      </p:sp>
      <p:sp>
        <p:nvSpPr>
          <p:cNvPr id="57354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977532" y="8841740"/>
            <a:ext cx="3043979" cy="465773"/>
          </a:xfrm>
          <a:prstGeom prst="rect">
            <a:avLst/>
          </a:prstGeom>
          <a:noFill/>
        </p:spPr>
        <p:txBody>
          <a:bodyPr/>
          <a:lstStyle/>
          <a:p>
            <a:fld id="{21E72AB5-CD19-4EB0-B2B9-8B5DD2ADFF26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57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dirty="0" smtClean="0">
                <a:latin typeface="Arial" pitchFamily="34" charset="0"/>
              </a:rPr>
              <a:t>Initial focus, integration within SE and the other engineering communities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>
                <a:latin typeface="Arial" pitchFamily="34" charset="0"/>
              </a:rPr>
              <a:t>Automate the integration with the rest of the Product </a:t>
            </a:r>
            <a:r>
              <a:rPr lang="en-US" smtClean="0">
                <a:latin typeface="Arial" pitchFamily="34" charset="0"/>
              </a:rPr>
              <a:t>Lifecycle disciplines</a:t>
            </a:r>
            <a:endParaRPr lang="en-US" dirty="0" smtClean="0">
              <a:latin typeface="Arial" pitchFamily="34" charset="0"/>
            </a:endParaRPr>
          </a:p>
          <a:p>
            <a:pPr eaLnBrk="1" hangingPunct="1"/>
            <a:r>
              <a:rPr lang="en-US" baseline="0" dirty="0" smtClean="0">
                <a:latin typeface="Arial" pitchFamily="34" charset="0"/>
              </a:rPr>
              <a:t>In addition to day-to-day engineering data the architectural model contains information that will populate the delivered specifications 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83C32C0-538D-4068-9886-0AD64F7037B8}" type="slidenum">
              <a:rPr lang="en-US"/>
              <a:pPr/>
              <a:t>5</a:t>
            </a:fld>
            <a:endParaRPr lang="en-US"/>
          </a:p>
        </p:txBody>
      </p:sp>
      <p:sp>
        <p:nvSpPr>
          <p:cNvPr id="1269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9038" y="700088"/>
            <a:ext cx="4649787" cy="3489325"/>
          </a:xfrm>
          <a:ln/>
        </p:spPr>
      </p:sp>
      <p:sp>
        <p:nvSpPr>
          <p:cNvPr id="1269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0687" y="4420208"/>
            <a:ext cx="5621731" cy="4189095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  Connecting</a:t>
            </a:r>
            <a:r>
              <a:rPr lang="en-US" baseline="0" dirty="0" smtClean="0"/>
              <a:t> to next Model – If same Vendor’s tool simply share files, if not this gets more complicated via XMI transfer, less automated</a:t>
            </a:r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BD3C5-181B-4D05-AD2A-ACADBC160DDC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Why is this difficult to manage our models</a:t>
            </a:r>
          </a:p>
          <a:p>
            <a:r>
              <a:rPr lang="en-US" dirty="0" smtClean="0"/>
              <a:t>Share with you today our observations </a:t>
            </a:r>
          </a:p>
          <a:p>
            <a:r>
              <a:rPr lang="en-US" dirty="0" smtClean="0"/>
              <a:t>To understand this we’ll discuss the Environment</a:t>
            </a:r>
            <a:r>
              <a:rPr lang="en-US" baseline="0" dirty="0" smtClean="0"/>
              <a:t> of these models, characteristics of the information, changing and sharing this information and maintaining and integrity</a:t>
            </a:r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BD3C5-181B-4D05-AD2A-ACADBC160DDC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May have Intellectual Property issues with external contractors</a:t>
            </a:r>
          </a:p>
          <a:p>
            <a:endParaRPr lang="en-US" dirty="0" smtClean="0"/>
          </a:p>
          <a:p>
            <a:pPr lvl="0"/>
            <a:r>
              <a:rPr lang="en-US" dirty="0" smtClean="0"/>
              <a:t>It’s not just SE, includes interfaces to external discipline processes;</a:t>
            </a:r>
          </a:p>
          <a:p>
            <a:pPr lvl="1"/>
            <a:r>
              <a:rPr lang="en-US" dirty="0" smtClean="0"/>
              <a:t>Support, Documentation, Program Management, Manufacturing, etc.</a:t>
            </a:r>
          </a:p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BD3C5-181B-4D05-AD2A-ACADBC160DDC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BD3C5-181B-4D05-AD2A-ACADBC160DDC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BD3C5-181B-4D05-AD2A-ACADBC160DDC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58975"/>
            <a:ext cx="7772400" cy="1470025"/>
          </a:xfrm>
        </p:spPr>
        <p:txBody>
          <a:bodyPr>
            <a:normAutofit/>
          </a:bodyPr>
          <a:lstStyle>
            <a:lvl1pPr algn="ctr">
              <a:defRPr sz="4400" b="1">
                <a:solidFill>
                  <a:srgbClr val="003399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886200"/>
            <a:ext cx="7315200" cy="1069258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grpSp>
        <p:nvGrpSpPr>
          <p:cNvPr id="32" name="Group 5"/>
          <p:cNvGrpSpPr>
            <a:grpSpLocks/>
          </p:cNvGrpSpPr>
          <p:nvPr userDrawn="1"/>
        </p:nvGrpSpPr>
        <p:grpSpPr bwMode="auto">
          <a:xfrm>
            <a:off x="474663" y="5321300"/>
            <a:ext cx="3671887" cy="596900"/>
            <a:chOff x="299" y="3352"/>
            <a:chExt cx="2313" cy="376"/>
          </a:xfrm>
          <a:solidFill>
            <a:srgbClr val="003399"/>
          </a:solidFill>
        </p:grpSpPr>
        <p:sp>
          <p:nvSpPr>
            <p:cNvPr id="33" name="Freeform 6"/>
            <p:cNvSpPr>
              <a:spLocks/>
            </p:cNvSpPr>
            <p:nvPr/>
          </p:nvSpPr>
          <p:spPr bwMode="black">
            <a:xfrm>
              <a:off x="1668" y="3352"/>
              <a:ext cx="944" cy="376"/>
            </a:xfrm>
            <a:custGeom>
              <a:avLst/>
              <a:gdLst/>
              <a:ahLst/>
              <a:cxnLst>
                <a:cxn ang="0">
                  <a:pos x="943" y="147"/>
                </a:cxn>
                <a:cxn ang="0">
                  <a:pos x="775" y="147"/>
                </a:cxn>
                <a:cxn ang="0">
                  <a:pos x="816" y="0"/>
                </a:cxn>
                <a:cxn ang="0">
                  <a:pos x="672" y="147"/>
                </a:cxn>
                <a:cxn ang="0">
                  <a:pos x="3" y="147"/>
                </a:cxn>
                <a:cxn ang="0">
                  <a:pos x="0" y="148"/>
                </a:cxn>
                <a:cxn ang="0">
                  <a:pos x="3" y="149"/>
                </a:cxn>
                <a:cxn ang="0">
                  <a:pos x="106" y="151"/>
                </a:cxn>
                <a:cxn ang="0">
                  <a:pos x="332" y="153"/>
                </a:cxn>
                <a:cxn ang="0">
                  <a:pos x="660" y="159"/>
                </a:cxn>
                <a:cxn ang="0">
                  <a:pos x="600" y="221"/>
                </a:cxn>
                <a:cxn ang="0">
                  <a:pos x="578" y="245"/>
                </a:cxn>
                <a:cxn ang="0">
                  <a:pos x="580" y="245"/>
                </a:cxn>
                <a:cxn ang="0">
                  <a:pos x="606" y="221"/>
                </a:cxn>
                <a:cxn ang="0">
                  <a:pos x="673" y="160"/>
                </a:cxn>
                <a:cxn ang="0">
                  <a:pos x="756" y="160"/>
                </a:cxn>
                <a:cxn ang="0">
                  <a:pos x="748" y="195"/>
                </a:cxn>
                <a:cxn ang="0">
                  <a:pos x="740" y="230"/>
                </a:cxn>
                <a:cxn ang="0">
                  <a:pos x="567" y="318"/>
                </a:cxn>
                <a:cxn ang="0">
                  <a:pos x="471" y="368"/>
                </a:cxn>
                <a:cxn ang="0">
                  <a:pos x="472" y="369"/>
                </a:cxn>
                <a:cxn ang="0">
                  <a:pos x="563" y="326"/>
                </a:cxn>
                <a:cxn ang="0">
                  <a:pos x="738" y="241"/>
                </a:cxn>
                <a:cxn ang="0">
                  <a:pos x="716" y="336"/>
                </a:cxn>
                <a:cxn ang="0">
                  <a:pos x="708" y="373"/>
                </a:cxn>
                <a:cxn ang="0">
                  <a:pos x="708" y="375"/>
                </a:cxn>
                <a:cxn ang="0">
                  <a:pos x="710" y="374"/>
                </a:cxn>
                <a:cxn ang="0">
                  <a:pos x="721" y="335"/>
                </a:cxn>
                <a:cxn ang="0">
                  <a:pos x="748" y="236"/>
                </a:cxn>
                <a:cxn ang="0">
                  <a:pos x="820" y="203"/>
                </a:cxn>
                <a:cxn ang="0">
                  <a:pos x="883" y="173"/>
                </a:cxn>
                <a:cxn ang="0">
                  <a:pos x="943" y="147"/>
                </a:cxn>
                <a:cxn ang="0">
                  <a:pos x="688" y="147"/>
                </a:cxn>
                <a:cxn ang="0">
                  <a:pos x="752" y="87"/>
                </a:cxn>
                <a:cxn ang="0">
                  <a:pos x="779" y="61"/>
                </a:cxn>
                <a:cxn ang="0">
                  <a:pos x="759" y="147"/>
                </a:cxn>
                <a:cxn ang="0">
                  <a:pos x="688" y="147"/>
                </a:cxn>
                <a:cxn ang="0">
                  <a:pos x="943" y="147"/>
                </a:cxn>
                <a:cxn ang="0">
                  <a:pos x="770" y="161"/>
                </a:cxn>
                <a:cxn ang="0">
                  <a:pos x="871" y="163"/>
                </a:cxn>
                <a:cxn ang="0">
                  <a:pos x="837" y="181"/>
                </a:cxn>
                <a:cxn ang="0">
                  <a:pos x="752" y="224"/>
                </a:cxn>
                <a:cxn ang="0">
                  <a:pos x="770" y="161"/>
                </a:cxn>
                <a:cxn ang="0">
                  <a:pos x="943" y="147"/>
                </a:cxn>
              </a:cxnLst>
              <a:rect l="0" t="0" r="r" b="b"/>
              <a:pathLst>
                <a:path w="944" h="376">
                  <a:moveTo>
                    <a:pt x="943" y="147"/>
                  </a:moveTo>
                  <a:lnTo>
                    <a:pt x="775" y="147"/>
                  </a:lnTo>
                  <a:lnTo>
                    <a:pt x="816" y="0"/>
                  </a:lnTo>
                  <a:lnTo>
                    <a:pt x="672" y="147"/>
                  </a:lnTo>
                  <a:lnTo>
                    <a:pt x="3" y="147"/>
                  </a:lnTo>
                  <a:lnTo>
                    <a:pt x="0" y="148"/>
                  </a:lnTo>
                  <a:lnTo>
                    <a:pt x="3" y="149"/>
                  </a:lnTo>
                  <a:lnTo>
                    <a:pt x="106" y="151"/>
                  </a:lnTo>
                  <a:lnTo>
                    <a:pt x="332" y="153"/>
                  </a:lnTo>
                  <a:lnTo>
                    <a:pt x="660" y="159"/>
                  </a:lnTo>
                  <a:lnTo>
                    <a:pt x="600" y="221"/>
                  </a:lnTo>
                  <a:lnTo>
                    <a:pt x="578" y="245"/>
                  </a:lnTo>
                  <a:lnTo>
                    <a:pt x="580" y="245"/>
                  </a:lnTo>
                  <a:lnTo>
                    <a:pt x="606" y="221"/>
                  </a:lnTo>
                  <a:lnTo>
                    <a:pt x="673" y="160"/>
                  </a:lnTo>
                  <a:lnTo>
                    <a:pt x="756" y="160"/>
                  </a:lnTo>
                  <a:lnTo>
                    <a:pt x="748" y="195"/>
                  </a:lnTo>
                  <a:lnTo>
                    <a:pt x="740" y="230"/>
                  </a:lnTo>
                  <a:lnTo>
                    <a:pt x="567" y="318"/>
                  </a:lnTo>
                  <a:lnTo>
                    <a:pt x="471" y="368"/>
                  </a:lnTo>
                  <a:lnTo>
                    <a:pt x="472" y="369"/>
                  </a:lnTo>
                  <a:lnTo>
                    <a:pt x="563" y="326"/>
                  </a:lnTo>
                  <a:lnTo>
                    <a:pt x="738" y="241"/>
                  </a:lnTo>
                  <a:lnTo>
                    <a:pt x="716" y="336"/>
                  </a:lnTo>
                  <a:lnTo>
                    <a:pt x="708" y="373"/>
                  </a:lnTo>
                  <a:lnTo>
                    <a:pt x="708" y="375"/>
                  </a:lnTo>
                  <a:lnTo>
                    <a:pt x="710" y="374"/>
                  </a:lnTo>
                  <a:lnTo>
                    <a:pt x="721" y="335"/>
                  </a:lnTo>
                  <a:lnTo>
                    <a:pt x="748" y="236"/>
                  </a:lnTo>
                  <a:lnTo>
                    <a:pt x="820" y="203"/>
                  </a:lnTo>
                  <a:lnTo>
                    <a:pt x="883" y="173"/>
                  </a:lnTo>
                  <a:lnTo>
                    <a:pt x="943" y="147"/>
                  </a:lnTo>
                  <a:lnTo>
                    <a:pt x="688" y="147"/>
                  </a:lnTo>
                  <a:lnTo>
                    <a:pt x="752" y="87"/>
                  </a:lnTo>
                  <a:lnTo>
                    <a:pt x="779" y="61"/>
                  </a:lnTo>
                  <a:lnTo>
                    <a:pt x="759" y="147"/>
                  </a:lnTo>
                  <a:lnTo>
                    <a:pt x="688" y="147"/>
                  </a:lnTo>
                  <a:lnTo>
                    <a:pt x="943" y="147"/>
                  </a:lnTo>
                  <a:lnTo>
                    <a:pt x="770" y="161"/>
                  </a:lnTo>
                  <a:lnTo>
                    <a:pt x="871" y="163"/>
                  </a:lnTo>
                  <a:lnTo>
                    <a:pt x="837" y="181"/>
                  </a:lnTo>
                  <a:lnTo>
                    <a:pt x="752" y="224"/>
                  </a:lnTo>
                  <a:lnTo>
                    <a:pt x="770" y="161"/>
                  </a:lnTo>
                  <a:lnTo>
                    <a:pt x="943" y="147"/>
                  </a:lnTo>
                </a:path>
              </a:pathLst>
            </a:custGeom>
            <a:grpFill/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defTabSz="9144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charset="0"/>
                <a:ea typeface="ＭＳ Ｐゴシック" pitchFamily="-112" charset="-128"/>
                <a:cs typeface="+mn-cs"/>
              </a:endParaRPr>
            </a:p>
          </p:txBody>
        </p:sp>
        <p:sp>
          <p:nvSpPr>
            <p:cNvPr id="34" name="Freeform 7"/>
            <p:cNvSpPr>
              <a:spLocks/>
            </p:cNvSpPr>
            <p:nvPr/>
          </p:nvSpPr>
          <p:spPr bwMode="black">
            <a:xfrm>
              <a:off x="299" y="3549"/>
              <a:ext cx="56" cy="68"/>
            </a:xfrm>
            <a:custGeom>
              <a:avLst/>
              <a:gdLst/>
              <a:ahLst/>
              <a:cxnLst>
                <a:cxn ang="0">
                  <a:pos x="14" y="0"/>
                </a:cxn>
                <a:cxn ang="0">
                  <a:pos x="40" y="0"/>
                </a:cxn>
                <a:cxn ang="0">
                  <a:pos x="30" y="49"/>
                </a:cxn>
                <a:cxn ang="0">
                  <a:pos x="55" y="49"/>
                </a:cxn>
                <a:cxn ang="0">
                  <a:pos x="50" y="67"/>
                </a:cxn>
                <a:cxn ang="0">
                  <a:pos x="0" y="67"/>
                </a:cxn>
                <a:cxn ang="0">
                  <a:pos x="14" y="0"/>
                </a:cxn>
              </a:cxnLst>
              <a:rect l="0" t="0" r="r" b="b"/>
              <a:pathLst>
                <a:path w="56" h="68">
                  <a:moveTo>
                    <a:pt x="14" y="0"/>
                  </a:moveTo>
                  <a:lnTo>
                    <a:pt x="40" y="0"/>
                  </a:lnTo>
                  <a:lnTo>
                    <a:pt x="30" y="49"/>
                  </a:lnTo>
                  <a:lnTo>
                    <a:pt x="55" y="49"/>
                  </a:lnTo>
                  <a:lnTo>
                    <a:pt x="50" y="67"/>
                  </a:lnTo>
                  <a:lnTo>
                    <a:pt x="0" y="67"/>
                  </a:lnTo>
                  <a:lnTo>
                    <a:pt x="14" y="0"/>
                  </a:lnTo>
                </a:path>
              </a:pathLst>
            </a:custGeom>
            <a:grpFill/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defTabSz="9144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charset="0"/>
                <a:ea typeface="ＭＳ Ｐゴシック" pitchFamily="-112" charset="-128"/>
                <a:cs typeface="+mn-cs"/>
              </a:endParaRPr>
            </a:p>
          </p:txBody>
        </p:sp>
        <p:sp>
          <p:nvSpPr>
            <p:cNvPr id="35" name="Freeform 8"/>
            <p:cNvSpPr>
              <a:spLocks/>
            </p:cNvSpPr>
            <p:nvPr/>
          </p:nvSpPr>
          <p:spPr bwMode="black">
            <a:xfrm>
              <a:off x="415" y="3547"/>
              <a:ext cx="74" cy="72"/>
            </a:xfrm>
            <a:custGeom>
              <a:avLst/>
              <a:gdLst/>
              <a:ahLst/>
              <a:cxnLst>
                <a:cxn ang="0">
                  <a:pos x="44" y="0"/>
                </a:cxn>
                <a:cxn ang="0">
                  <a:pos x="59" y="3"/>
                </a:cxn>
                <a:cxn ang="0">
                  <a:pos x="69" y="10"/>
                </a:cxn>
                <a:cxn ang="0">
                  <a:pos x="73" y="21"/>
                </a:cxn>
                <a:cxn ang="0">
                  <a:pos x="72" y="36"/>
                </a:cxn>
                <a:cxn ang="0">
                  <a:pos x="66" y="50"/>
                </a:cxn>
                <a:cxn ang="0">
                  <a:pos x="57" y="61"/>
                </a:cxn>
                <a:cxn ang="0">
                  <a:pos x="44" y="68"/>
                </a:cxn>
                <a:cxn ang="0">
                  <a:pos x="29" y="71"/>
                </a:cxn>
                <a:cxn ang="0">
                  <a:pos x="13" y="68"/>
                </a:cxn>
                <a:cxn ang="0">
                  <a:pos x="4" y="61"/>
                </a:cxn>
                <a:cxn ang="0">
                  <a:pos x="0" y="50"/>
                </a:cxn>
                <a:cxn ang="0">
                  <a:pos x="1" y="36"/>
                </a:cxn>
                <a:cxn ang="0">
                  <a:pos x="6" y="21"/>
                </a:cxn>
                <a:cxn ang="0">
                  <a:pos x="15" y="10"/>
                </a:cxn>
                <a:cxn ang="0">
                  <a:pos x="29" y="3"/>
                </a:cxn>
                <a:cxn ang="0">
                  <a:pos x="44" y="0"/>
                </a:cxn>
                <a:cxn ang="0">
                  <a:pos x="32" y="53"/>
                </a:cxn>
                <a:cxn ang="0">
                  <a:pos x="39" y="50"/>
                </a:cxn>
                <a:cxn ang="0">
                  <a:pos x="44" y="36"/>
                </a:cxn>
                <a:cxn ang="0">
                  <a:pos x="45" y="21"/>
                </a:cxn>
                <a:cxn ang="0">
                  <a:pos x="40" y="19"/>
                </a:cxn>
                <a:cxn ang="0">
                  <a:pos x="34" y="21"/>
                </a:cxn>
                <a:cxn ang="0">
                  <a:pos x="29" y="36"/>
                </a:cxn>
                <a:cxn ang="0">
                  <a:pos x="28" y="50"/>
                </a:cxn>
                <a:cxn ang="0">
                  <a:pos x="32" y="53"/>
                </a:cxn>
                <a:cxn ang="0">
                  <a:pos x="44" y="0"/>
                </a:cxn>
              </a:cxnLst>
              <a:rect l="0" t="0" r="r" b="b"/>
              <a:pathLst>
                <a:path w="74" h="72">
                  <a:moveTo>
                    <a:pt x="44" y="0"/>
                  </a:moveTo>
                  <a:lnTo>
                    <a:pt x="59" y="3"/>
                  </a:lnTo>
                  <a:lnTo>
                    <a:pt x="69" y="10"/>
                  </a:lnTo>
                  <a:lnTo>
                    <a:pt x="73" y="21"/>
                  </a:lnTo>
                  <a:lnTo>
                    <a:pt x="72" y="36"/>
                  </a:lnTo>
                  <a:lnTo>
                    <a:pt x="66" y="50"/>
                  </a:lnTo>
                  <a:lnTo>
                    <a:pt x="57" y="61"/>
                  </a:lnTo>
                  <a:lnTo>
                    <a:pt x="44" y="68"/>
                  </a:lnTo>
                  <a:lnTo>
                    <a:pt x="29" y="71"/>
                  </a:lnTo>
                  <a:lnTo>
                    <a:pt x="13" y="68"/>
                  </a:lnTo>
                  <a:lnTo>
                    <a:pt x="4" y="61"/>
                  </a:lnTo>
                  <a:lnTo>
                    <a:pt x="0" y="50"/>
                  </a:lnTo>
                  <a:lnTo>
                    <a:pt x="1" y="36"/>
                  </a:lnTo>
                  <a:lnTo>
                    <a:pt x="6" y="21"/>
                  </a:lnTo>
                  <a:lnTo>
                    <a:pt x="15" y="10"/>
                  </a:lnTo>
                  <a:lnTo>
                    <a:pt x="29" y="3"/>
                  </a:lnTo>
                  <a:lnTo>
                    <a:pt x="44" y="0"/>
                  </a:lnTo>
                  <a:lnTo>
                    <a:pt x="32" y="53"/>
                  </a:lnTo>
                  <a:lnTo>
                    <a:pt x="39" y="50"/>
                  </a:lnTo>
                  <a:lnTo>
                    <a:pt x="44" y="36"/>
                  </a:lnTo>
                  <a:lnTo>
                    <a:pt x="45" y="21"/>
                  </a:lnTo>
                  <a:lnTo>
                    <a:pt x="40" y="19"/>
                  </a:lnTo>
                  <a:lnTo>
                    <a:pt x="34" y="21"/>
                  </a:lnTo>
                  <a:lnTo>
                    <a:pt x="29" y="36"/>
                  </a:lnTo>
                  <a:lnTo>
                    <a:pt x="28" y="50"/>
                  </a:lnTo>
                  <a:lnTo>
                    <a:pt x="32" y="53"/>
                  </a:lnTo>
                  <a:lnTo>
                    <a:pt x="44" y="0"/>
                  </a:lnTo>
                </a:path>
              </a:pathLst>
            </a:custGeom>
            <a:grpFill/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defTabSz="9144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charset="0"/>
                <a:ea typeface="ＭＳ Ｐゴシック" pitchFamily="-112" charset="-128"/>
                <a:cs typeface="+mn-cs"/>
              </a:endParaRPr>
            </a:p>
          </p:txBody>
        </p:sp>
        <p:sp>
          <p:nvSpPr>
            <p:cNvPr id="36" name="Freeform 9"/>
            <p:cNvSpPr>
              <a:spLocks/>
            </p:cNvSpPr>
            <p:nvPr/>
          </p:nvSpPr>
          <p:spPr bwMode="black">
            <a:xfrm>
              <a:off x="546" y="3547"/>
              <a:ext cx="72" cy="72"/>
            </a:xfrm>
            <a:custGeom>
              <a:avLst/>
              <a:gdLst/>
              <a:ahLst/>
              <a:cxnLst>
                <a:cxn ang="0">
                  <a:pos x="68" y="44"/>
                </a:cxn>
                <a:cxn ang="0">
                  <a:pos x="62" y="56"/>
                </a:cxn>
                <a:cxn ang="0">
                  <a:pos x="52" y="64"/>
                </a:cxn>
                <a:cxn ang="0">
                  <a:pos x="41" y="69"/>
                </a:cxn>
                <a:cxn ang="0">
                  <a:pos x="29" y="71"/>
                </a:cxn>
                <a:cxn ang="0">
                  <a:pos x="14" y="68"/>
                </a:cxn>
                <a:cxn ang="0">
                  <a:pos x="4" y="61"/>
                </a:cxn>
                <a:cxn ang="0">
                  <a:pos x="0" y="50"/>
                </a:cxn>
                <a:cxn ang="0">
                  <a:pos x="1" y="36"/>
                </a:cxn>
                <a:cxn ang="0">
                  <a:pos x="6" y="21"/>
                </a:cxn>
                <a:cxn ang="0">
                  <a:pos x="15" y="10"/>
                </a:cxn>
                <a:cxn ang="0">
                  <a:pos x="28" y="3"/>
                </a:cxn>
                <a:cxn ang="0">
                  <a:pos x="44" y="0"/>
                </a:cxn>
                <a:cxn ang="0">
                  <a:pos x="56" y="1"/>
                </a:cxn>
                <a:cxn ang="0">
                  <a:pos x="66" y="6"/>
                </a:cxn>
                <a:cxn ang="0">
                  <a:pos x="71" y="14"/>
                </a:cxn>
                <a:cxn ang="0">
                  <a:pos x="71" y="26"/>
                </a:cxn>
                <a:cxn ang="0">
                  <a:pos x="46" y="26"/>
                </a:cxn>
                <a:cxn ang="0">
                  <a:pos x="41" y="19"/>
                </a:cxn>
                <a:cxn ang="0">
                  <a:pos x="34" y="23"/>
                </a:cxn>
                <a:cxn ang="0">
                  <a:pos x="29" y="36"/>
                </a:cxn>
                <a:cxn ang="0">
                  <a:pos x="27" y="48"/>
                </a:cxn>
                <a:cxn ang="0">
                  <a:pos x="33" y="53"/>
                </a:cxn>
                <a:cxn ang="0">
                  <a:pos x="41" y="44"/>
                </a:cxn>
                <a:cxn ang="0">
                  <a:pos x="68" y="44"/>
                </a:cxn>
              </a:cxnLst>
              <a:rect l="0" t="0" r="r" b="b"/>
              <a:pathLst>
                <a:path w="72" h="72">
                  <a:moveTo>
                    <a:pt x="68" y="44"/>
                  </a:moveTo>
                  <a:lnTo>
                    <a:pt x="62" y="56"/>
                  </a:lnTo>
                  <a:lnTo>
                    <a:pt x="52" y="64"/>
                  </a:lnTo>
                  <a:lnTo>
                    <a:pt x="41" y="69"/>
                  </a:lnTo>
                  <a:lnTo>
                    <a:pt x="29" y="71"/>
                  </a:lnTo>
                  <a:lnTo>
                    <a:pt x="14" y="68"/>
                  </a:lnTo>
                  <a:lnTo>
                    <a:pt x="4" y="61"/>
                  </a:lnTo>
                  <a:lnTo>
                    <a:pt x="0" y="50"/>
                  </a:lnTo>
                  <a:lnTo>
                    <a:pt x="1" y="36"/>
                  </a:lnTo>
                  <a:lnTo>
                    <a:pt x="6" y="21"/>
                  </a:lnTo>
                  <a:lnTo>
                    <a:pt x="15" y="10"/>
                  </a:lnTo>
                  <a:lnTo>
                    <a:pt x="28" y="3"/>
                  </a:lnTo>
                  <a:lnTo>
                    <a:pt x="44" y="0"/>
                  </a:lnTo>
                  <a:lnTo>
                    <a:pt x="56" y="1"/>
                  </a:lnTo>
                  <a:lnTo>
                    <a:pt x="66" y="6"/>
                  </a:lnTo>
                  <a:lnTo>
                    <a:pt x="71" y="14"/>
                  </a:lnTo>
                  <a:lnTo>
                    <a:pt x="71" y="26"/>
                  </a:lnTo>
                  <a:lnTo>
                    <a:pt x="46" y="26"/>
                  </a:lnTo>
                  <a:lnTo>
                    <a:pt x="41" y="19"/>
                  </a:lnTo>
                  <a:lnTo>
                    <a:pt x="34" y="23"/>
                  </a:lnTo>
                  <a:lnTo>
                    <a:pt x="29" y="36"/>
                  </a:lnTo>
                  <a:lnTo>
                    <a:pt x="27" y="48"/>
                  </a:lnTo>
                  <a:lnTo>
                    <a:pt x="33" y="53"/>
                  </a:lnTo>
                  <a:lnTo>
                    <a:pt x="41" y="44"/>
                  </a:lnTo>
                  <a:lnTo>
                    <a:pt x="68" y="44"/>
                  </a:lnTo>
                </a:path>
              </a:pathLst>
            </a:custGeom>
            <a:grpFill/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defTabSz="9144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charset="0"/>
                <a:ea typeface="ＭＳ Ｐゴシック" pitchFamily="-112" charset="-128"/>
                <a:cs typeface="+mn-cs"/>
              </a:endParaRPr>
            </a:p>
          </p:txBody>
        </p:sp>
        <p:sp>
          <p:nvSpPr>
            <p:cNvPr id="37" name="Freeform 10"/>
            <p:cNvSpPr>
              <a:spLocks/>
            </p:cNvSpPr>
            <p:nvPr/>
          </p:nvSpPr>
          <p:spPr bwMode="black">
            <a:xfrm>
              <a:off x="680" y="3549"/>
              <a:ext cx="87" cy="68"/>
            </a:xfrm>
            <a:custGeom>
              <a:avLst/>
              <a:gdLst/>
              <a:ahLst/>
              <a:cxnLst>
                <a:cxn ang="0">
                  <a:pos x="15" y="0"/>
                </a:cxn>
                <a:cxn ang="0">
                  <a:pos x="42" y="0"/>
                </a:cxn>
                <a:cxn ang="0">
                  <a:pos x="35" y="28"/>
                </a:cxn>
                <a:cxn ang="0">
                  <a:pos x="56" y="0"/>
                </a:cxn>
                <a:cxn ang="0">
                  <a:pos x="86" y="0"/>
                </a:cxn>
                <a:cxn ang="0">
                  <a:pos x="60" y="32"/>
                </a:cxn>
                <a:cxn ang="0">
                  <a:pos x="73" y="67"/>
                </a:cxn>
                <a:cxn ang="0">
                  <a:pos x="44" y="67"/>
                </a:cxn>
                <a:cxn ang="0">
                  <a:pos x="34" y="37"/>
                </a:cxn>
                <a:cxn ang="0">
                  <a:pos x="27" y="67"/>
                </a:cxn>
                <a:cxn ang="0">
                  <a:pos x="0" y="67"/>
                </a:cxn>
                <a:cxn ang="0">
                  <a:pos x="15" y="0"/>
                </a:cxn>
              </a:cxnLst>
              <a:rect l="0" t="0" r="r" b="b"/>
              <a:pathLst>
                <a:path w="87" h="68">
                  <a:moveTo>
                    <a:pt x="15" y="0"/>
                  </a:moveTo>
                  <a:lnTo>
                    <a:pt x="42" y="0"/>
                  </a:lnTo>
                  <a:lnTo>
                    <a:pt x="35" y="28"/>
                  </a:lnTo>
                  <a:lnTo>
                    <a:pt x="56" y="0"/>
                  </a:lnTo>
                  <a:lnTo>
                    <a:pt x="86" y="0"/>
                  </a:lnTo>
                  <a:lnTo>
                    <a:pt x="60" y="32"/>
                  </a:lnTo>
                  <a:lnTo>
                    <a:pt x="73" y="67"/>
                  </a:lnTo>
                  <a:lnTo>
                    <a:pt x="44" y="67"/>
                  </a:lnTo>
                  <a:lnTo>
                    <a:pt x="34" y="37"/>
                  </a:lnTo>
                  <a:lnTo>
                    <a:pt x="27" y="67"/>
                  </a:lnTo>
                  <a:lnTo>
                    <a:pt x="0" y="67"/>
                  </a:lnTo>
                  <a:lnTo>
                    <a:pt x="15" y="0"/>
                  </a:lnTo>
                </a:path>
              </a:pathLst>
            </a:custGeom>
            <a:grpFill/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defTabSz="9144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charset="0"/>
                <a:ea typeface="ＭＳ Ｐゴシック" pitchFamily="-112" charset="-128"/>
                <a:cs typeface="+mn-cs"/>
              </a:endParaRPr>
            </a:p>
          </p:txBody>
        </p:sp>
        <p:sp>
          <p:nvSpPr>
            <p:cNvPr id="38" name="Freeform 11"/>
            <p:cNvSpPr>
              <a:spLocks/>
            </p:cNvSpPr>
            <p:nvPr/>
          </p:nvSpPr>
          <p:spPr bwMode="black">
            <a:xfrm>
              <a:off x="818" y="3549"/>
              <a:ext cx="82" cy="68"/>
            </a:xfrm>
            <a:custGeom>
              <a:avLst/>
              <a:gdLst/>
              <a:ahLst/>
              <a:cxnLst>
                <a:cxn ang="0">
                  <a:pos x="44" y="42"/>
                </a:cxn>
                <a:cxn ang="0">
                  <a:pos x="33" y="42"/>
                </a:cxn>
                <a:cxn ang="0">
                  <a:pos x="27" y="67"/>
                </a:cxn>
                <a:cxn ang="0">
                  <a:pos x="0" y="67"/>
                </a:cxn>
                <a:cxn ang="0">
                  <a:pos x="15" y="0"/>
                </a:cxn>
                <a:cxn ang="0">
                  <a:pos x="42" y="0"/>
                </a:cxn>
                <a:cxn ang="0">
                  <a:pos x="36" y="23"/>
                </a:cxn>
                <a:cxn ang="0">
                  <a:pos x="49" y="23"/>
                </a:cxn>
                <a:cxn ang="0">
                  <a:pos x="54" y="0"/>
                </a:cxn>
                <a:cxn ang="0">
                  <a:pos x="81" y="0"/>
                </a:cxn>
                <a:cxn ang="0">
                  <a:pos x="68" y="67"/>
                </a:cxn>
                <a:cxn ang="0">
                  <a:pos x="40" y="67"/>
                </a:cxn>
                <a:cxn ang="0">
                  <a:pos x="44" y="42"/>
                </a:cxn>
              </a:cxnLst>
              <a:rect l="0" t="0" r="r" b="b"/>
              <a:pathLst>
                <a:path w="82" h="68">
                  <a:moveTo>
                    <a:pt x="44" y="42"/>
                  </a:moveTo>
                  <a:lnTo>
                    <a:pt x="33" y="42"/>
                  </a:lnTo>
                  <a:lnTo>
                    <a:pt x="27" y="67"/>
                  </a:lnTo>
                  <a:lnTo>
                    <a:pt x="0" y="67"/>
                  </a:lnTo>
                  <a:lnTo>
                    <a:pt x="15" y="0"/>
                  </a:lnTo>
                  <a:lnTo>
                    <a:pt x="42" y="0"/>
                  </a:lnTo>
                  <a:lnTo>
                    <a:pt x="36" y="23"/>
                  </a:lnTo>
                  <a:lnTo>
                    <a:pt x="49" y="23"/>
                  </a:lnTo>
                  <a:lnTo>
                    <a:pt x="54" y="0"/>
                  </a:lnTo>
                  <a:lnTo>
                    <a:pt x="81" y="0"/>
                  </a:lnTo>
                  <a:lnTo>
                    <a:pt x="68" y="67"/>
                  </a:lnTo>
                  <a:lnTo>
                    <a:pt x="40" y="67"/>
                  </a:lnTo>
                  <a:lnTo>
                    <a:pt x="44" y="42"/>
                  </a:lnTo>
                </a:path>
              </a:pathLst>
            </a:custGeom>
            <a:grpFill/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defTabSz="9144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charset="0"/>
                <a:ea typeface="ＭＳ Ｐゴシック" pitchFamily="-112" charset="-128"/>
                <a:cs typeface="+mn-cs"/>
              </a:endParaRPr>
            </a:p>
          </p:txBody>
        </p:sp>
        <p:sp>
          <p:nvSpPr>
            <p:cNvPr id="39" name="Freeform 12"/>
            <p:cNvSpPr>
              <a:spLocks/>
            </p:cNvSpPr>
            <p:nvPr/>
          </p:nvSpPr>
          <p:spPr bwMode="black">
            <a:xfrm>
              <a:off x="957" y="3549"/>
              <a:ext cx="68" cy="68"/>
            </a:xfrm>
            <a:custGeom>
              <a:avLst/>
              <a:gdLst/>
              <a:ahLst/>
              <a:cxnLst>
                <a:cxn ang="0">
                  <a:pos x="14" y="0"/>
                </a:cxn>
                <a:cxn ang="0">
                  <a:pos x="67" y="0"/>
                </a:cxn>
                <a:cxn ang="0">
                  <a:pos x="64" y="18"/>
                </a:cxn>
                <a:cxn ang="0">
                  <a:pos x="37" y="18"/>
                </a:cxn>
                <a:cxn ang="0">
                  <a:pos x="35" y="24"/>
                </a:cxn>
                <a:cxn ang="0">
                  <a:pos x="59" y="24"/>
                </a:cxn>
                <a:cxn ang="0">
                  <a:pos x="56" y="42"/>
                </a:cxn>
                <a:cxn ang="0">
                  <a:pos x="31" y="42"/>
                </a:cxn>
                <a:cxn ang="0">
                  <a:pos x="29" y="49"/>
                </a:cxn>
                <a:cxn ang="0">
                  <a:pos x="57" y="49"/>
                </a:cxn>
                <a:cxn ang="0">
                  <a:pos x="54" y="67"/>
                </a:cxn>
                <a:cxn ang="0">
                  <a:pos x="0" y="67"/>
                </a:cxn>
                <a:cxn ang="0">
                  <a:pos x="14" y="0"/>
                </a:cxn>
              </a:cxnLst>
              <a:rect l="0" t="0" r="r" b="b"/>
              <a:pathLst>
                <a:path w="68" h="68">
                  <a:moveTo>
                    <a:pt x="14" y="0"/>
                  </a:moveTo>
                  <a:lnTo>
                    <a:pt x="67" y="0"/>
                  </a:lnTo>
                  <a:lnTo>
                    <a:pt x="64" y="18"/>
                  </a:lnTo>
                  <a:lnTo>
                    <a:pt x="37" y="18"/>
                  </a:lnTo>
                  <a:lnTo>
                    <a:pt x="35" y="24"/>
                  </a:lnTo>
                  <a:lnTo>
                    <a:pt x="59" y="24"/>
                  </a:lnTo>
                  <a:lnTo>
                    <a:pt x="56" y="42"/>
                  </a:lnTo>
                  <a:lnTo>
                    <a:pt x="31" y="42"/>
                  </a:lnTo>
                  <a:lnTo>
                    <a:pt x="29" y="49"/>
                  </a:lnTo>
                  <a:lnTo>
                    <a:pt x="57" y="49"/>
                  </a:lnTo>
                  <a:lnTo>
                    <a:pt x="54" y="67"/>
                  </a:lnTo>
                  <a:lnTo>
                    <a:pt x="0" y="67"/>
                  </a:lnTo>
                  <a:lnTo>
                    <a:pt x="14" y="0"/>
                  </a:lnTo>
                </a:path>
              </a:pathLst>
            </a:custGeom>
            <a:grpFill/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defTabSz="9144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charset="0"/>
                <a:ea typeface="ＭＳ Ｐゴシック" pitchFamily="-112" charset="-128"/>
                <a:cs typeface="+mn-cs"/>
              </a:endParaRPr>
            </a:p>
          </p:txBody>
        </p:sp>
        <p:sp>
          <p:nvSpPr>
            <p:cNvPr id="40" name="Freeform 13"/>
            <p:cNvSpPr>
              <a:spLocks/>
            </p:cNvSpPr>
            <p:nvPr/>
          </p:nvSpPr>
          <p:spPr bwMode="black">
            <a:xfrm>
              <a:off x="1085" y="3549"/>
              <a:ext cx="66" cy="68"/>
            </a:xfrm>
            <a:custGeom>
              <a:avLst/>
              <a:gdLst/>
              <a:ahLst/>
              <a:cxnLst>
                <a:cxn ang="0">
                  <a:pos x="14" y="0"/>
                </a:cxn>
                <a:cxn ang="0">
                  <a:pos x="65" y="0"/>
                </a:cxn>
                <a:cxn ang="0">
                  <a:pos x="62" y="18"/>
                </a:cxn>
                <a:cxn ang="0">
                  <a:pos x="35" y="18"/>
                </a:cxn>
                <a:cxn ang="0">
                  <a:pos x="35" y="24"/>
                </a:cxn>
                <a:cxn ang="0">
                  <a:pos x="58" y="24"/>
                </a:cxn>
                <a:cxn ang="0">
                  <a:pos x="54" y="42"/>
                </a:cxn>
                <a:cxn ang="0">
                  <a:pos x="30" y="42"/>
                </a:cxn>
                <a:cxn ang="0">
                  <a:pos x="28" y="49"/>
                </a:cxn>
                <a:cxn ang="0">
                  <a:pos x="56" y="49"/>
                </a:cxn>
                <a:cxn ang="0">
                  <a:pos x="52" y="67"/>
                </a:cxn>
                <a:cxn ang="0">
                  <a:pos x="0" y="67"/>
                </a:cxn>
                <a:cxn ang="0">
                  <a:pos x="14" y="0"/>
                </a:cxn>
              </a:cxnLst>
              <a:rect l="0" t="0" r="r" b="b"/>
              <a:pathLst>
                <a:path w="66" h="68">
                  <a:moveTo>
                    <a:pt x="14" y="0"/>
                  </a:moveTo>
                  <a:lnTo>
                    <a:pt x="65" y="0"/>
                  </a:lnTo>
                  <a:lnTo>
                    <a:pt x="62" y="18"/>
                  </a:lnTo>
                  <a:lnTo>
                    <a:pt x="35" y="18"/>
                  </a:lnTo>
                  <a:lnTo>
                    <a:pt x="35" y="24"/>
                  </a:lnTo>
                  <a:lnTo>
                    <a:pt x="58" y="24"/>
                  </a:lnTo>
                  <a:lnTo>
                    <a:pt x="54" y="42"/>
                  </a:lnTo>
                  <a:lnTo>
                    <a:pt x="30" y="42"/>
                  </a:lnTo>
                  <a:lnTo>
                    <a:pt x="28" y="49"/>
                  </a:lnTo>
                  <a:lnTo>
                    <a:pt x="56" y="49"/>
                  </a:lnTo>
                  <a:lnTo>
                    <a:pt x="52" y="67"/>
                  </a:lnTo>
                  <a:lnTo>
                    <a:pt x="0" y="67"/>
                  </a:lnTo>
                  <a:lnTo>
                    <a:pt x="14" y="0"/>
                  </a:lnTo>
                </a:path>
              </a:pathLst>
            </a:custGeom>
            <a:grpFill/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defTabSz="9144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charset="0"/>
                <a:ea typeface="ＭＳ Ｐゴシック" pitchFamily="-112" charset="-128"/>
                <a:cs typeface="+mn-cs"/>
              </a:endParaRPr>
            </a:p>
          </p:txBody>
        </p:sp>
        <p:sp>
          <p:nvSpPr>
            <p:cNvPr id="41" name="Freeform 14"/>
            <p:cNvSpPr>
              <a:spLocks/>
            </p:cNvSpPr>
            <p:nvPr/>
          </p:nvSpPr>
          <p:spPr bwMode="black">
            <a:xfrm>
              <a:off x="1213" y="3549"/>
              <a:ext cx="78" cy="68"/>
            </a:xfrm>
            <a:custGeom>
              <a:avLst/>
              <a:gdLst/>
              <a:ahLst/>
              <a:cxnLst>
                <a:cxn ang="0">
                  <a:pos x="14" y="0"/>
                </a:cxn>
                <a:cxn ang="0">
                  <a:pos x="46" y="0"/>
                </a:cxn>
                <a:cxn ang="0">
                  <a:pos x="63" y="3"/>
                </a:cxn>
                <a:cxn ang="0">
                  <a:pos x="72" y="10"/>
                </a:cxn>
                <a:cxn ang="0">
                  <a:pos x="77" y="21"/>
                </a:cxn>
                <a:cxn ang="0">
                  <a:pos x="75" y="34"/>
                </a:cxn>
                <a:cxn ang="0">
                  <a:pos x="69" y="48"/>
                </a:cxn>
                <a:cxn ang="0">
                  <a:pos x="60" y="58"/>
                </a:cxn>
                <a:cxn ang="0">
                  <a:pos x="48" y="64"/>
                </a:cxn>
                <a:cxn ang="0">
                  <a:pos x="33" y="67"/>
                </a:cxn>
                <a:cxn ang="0">
                  <a:pos x="0" y="67"/>
                </a:cxn>
                <a:cxn ang="0">
                  <a:pos x="14" y="0"/>
                </a:cxn>
                <a:cxn ang="0">
                  <a:pos x="29" y="51"/>
                </a:cxn>
                <a:cxn ang="0">
                  <a:pos x="33" y="51"/>
                </a:cxn>
                <a:cxn ang="0">
                  <a:pos x="42" y="47"/>
                </a:cxn>
                <a:cxn ang="0">
                  <a:pos x="47" y="34"/>
                </a:cxn>
                <a:cxn ang="0">
                  <a:pos x="48" y="20"/>
                </a:cxn>
                <a:cxn ang="0">
                  <a:pos x="40" y="15"/>
                </a:cxn>
                <a:cxn ang="0">
                  <a:pos x="37" y="15"/>
                </a:cxn>
                <a:cxn ang="0">
                  <a:pos x="29" y="51"/>
                </a:cxn>
                <a:cxn ang="0">
                  <a:pos x="14" y="0"/>
                </a:cxn>
              </a:cxnLst>
              <a:rect l="0" t="0" r="r" b="b"/>
              <a:pathLst>
                <a:path w="78" h="68">
                  <a:moveTo>
                    <a:pt x="14" y="0"/>
                  </a:moveTo>
                  <a:lnTo>
                    <a:pt x="46" y="0"/>
                  </a:lnTo>
                  <a:lnTo>
                    <a:pt x="63" y="3"/>
                  </a:lnTo>
                  <a:lnTo>
                    <a:pt x="72" y="10"/>
                  </a:lnTo>
                  <a:lnTo>
                    <a:pt x="77" y="21"/>
                  </a:lnTo>
                  <a:lnTo>
                    <a:pt x="75" y="34"/>
                  </a:lnTo>
                  <a:lnTo>
                    <a:pt x="69" y="48"/>
                  </a:lnTo>
                  <a:lnTo>
                    <a:pt x="60" y="58"/>
                  </a:lnTo>
                  <a:lnTo>
                    <a:pt x="48" y="64"/>
                  </a:lnTo>
                  <a:lnTo>
                    <a:pt x="33" y="67"/>
                  </a:lnTo>
                  <a:lnTo>
                    <a:pt x="0" y="67"/>
                  </a:lnTo>
                  <a:lnTo>
                    <a:pt x="14" y="0"/>
                  </a:lnTo>
                  <a:lnTo>
                    <a:pt x="29" y="51"/>
                  </a:lnTo>
                  <a:lnTo>
                    <a:pt x="33" y="51"/>
                  </a:lnTo>
                  <a:lnTo>
                    <a:pt x="42" y="47"/>
                  </a:lnTo>
                  <a:lnTo>
                    <a:pt x="47" y="34"/>
                  </a:lnTo>
                  <a:lnTo>
                    <a:pt x="48" y="20"/>
                  </a:lnTo>
                  <a:lnTo>
                    <a:pt x="40" y="15"/>
                  </a:lnTo>
                  <a:lnTo>
                    <a:pt x="37" y="15"/>
                  </a:lnTo>
                  <a:lnTo>
                    <a:pt x="29" y="51"/>
                  </a:lnTo>
                  <a:lnTo>
                    <a:pt x="14" y="0"/>
                  </a:lnTo>
                </a:path>
              </a:pathLst>
            </a:custGeom>
            <a:grpFill/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defTabSz="9144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charset="0"/>
                <a:ea typeface="ＭＳ Ｐゴシック" pitchFamily="-112" charset="-128"/>
                <a:cs typeface="+mn-cs"/>
              </a:endParaRPr>
            </a:p>
          </p:txBody>
        </p:sp>
        <p:sp>
          <p:nvSpPr>
            <p:cNvPr id="42" name="Freeform 15"/>
            <p:cNvSpPr>
              <a:spLocks/>
            </p:cNvSpPr>
            <p:nvPr/>
          </p:nvSpPr>
          <p:spPr bwMode="black">
            <a:xfrm>
              <a:off x="1405" y="3549"/>
              <a:ext cx="111" cy="68"/>
            </a:xfrm>
            <a:custGeom>
              <a:avLst/>
              <a:gdLst/>
              <a:ahLst/>
              <a:cxnLst>
                <a:cxn ang="0">
                  <a:pos x="81" y="19"/>
                </a:cxn>
                <a:cxn ang="0">
                  <a:pos x="61" y="67"/>
                </a:cxn>
                <a:cxn ang="0">
                  <a:pos x="34" y="67"/>
                </a:cxn>
                <a:cxn ang="0">
                  <a:pos x="36" y="19"/>
                </a:cxn>
                <a:cxn ang="0">
                  <a:pos x="35" y="19"/>
                </a:cxn>
                <a:cxn ang="0">
                  <a:pos x="24" y="67"/>
                </a:cxn>
                <a:cxn ang="0">
                  <a:pos x="0" y="67"/>
                </a:cxn>
                <a:cxn ang="0">
                  <a:pos x="16" y="0"/>
                </a:cxn>
                <a:cxn ang="0">
                  <a:pos x="54" y="0"/>
                </a:cxn>
                <a:cxn ang="0">
                  <a:pos x="53" y="39"/>
                </a:cxn>
                <a:cxn ang="0">
                  <a:pos x="54" y="39"/>
                </a:cxn>
                <a:cxn ang="0">
                  <a:pos x="70" y="0"/>
                </a:cxn>
                <a:cxn ang="0">
                  <a:pos x="110" y="0"/>
                </a:cxn>
                <a:cxn ang="0">
                  <a:pos x="94" y="67"/>
                </a:cxn>
                <a:cxn ang="0">
                  <a:pos x="71" y="67"/>
                </a:cxn>
                <a:cxn ang="0">
                  <a:pos x="81" y="19"/>
                </a:cxn>
              </a:cxnLst>
              <a:rect l="0" t="0" r="r" b="b"/>
              <a:pathLst>
                <a:path w="111" h="68">
                  <a:moveTo>
                    <a:pt x="81" y="19"/>
                  </a:moveTo>
                  <a:lnTo>
                    <a:pt x="61" y="67"/>
                  </a:lnTo>
                  <a:lnTo>
                    <a:pt x="34" y="67"/>
                  </a:lnTo>
                  <a:lnTo>
                    <a:pt x="36" y="19"/>
                  </a:lnTo>
                  <a:lnTo>
                    <a:pt x="35" y="19"/>
                  </a:lnTo>
                  <a:lnTo>
                    <a:pt x="24" y="67"/>
                  </a:lnTo>
                  <a:lnTo>
                    <a:pt x="0" y="67"/>
                  </a:lnTo>
                  <a:lnTo>
                    <a:pt x="16" y="0"/>
                  </a:lnTo>
                  <a:lnTo>
                    <a:pt x="54" y="0"/>
                  </a:lnTo>
                  <a:lnTo>
                    <a:pt x="53" y="39"/>
                  </a:lnTo>
                  <a:lnTo>
                    <a:pt x="54" y="39"/>
                  </a:lnTo>
                  <a:lnTo>
                    <a:pt x="70" y="0"/>
                  </a:lnTo>
                  <a:lnTo>
                    <a:pt x="110" y="0"/>
                  </a:lnTo>
                  <a:lnTo>
                    <a:pt x="94" y="67"/>
                  </a:lnTo>
                  <a:lnTo>
                    <a:pt x="71" y="67"/>
                  </a:lnTo>
                  <a:lnTo>
                    <a:pt x="81" y="19"/>
                  </a:lnTo>
                </a:path>
              </a:pathLst>
            </a:custGeom>
            <a:grpFill/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defTabSz="9144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charset="0"/>
                <a:ea typeface="ＭＳ Ｐゴシック" pitchFamily="-112" charset="-128"/>
                <a:cs typeface="+mn-cs"/>
              </a:endParaRPr>
            </a:p>
          </p:txBody>
        </p:sp>
        <p:sp>
          <p:nvSpPr>
            <p:cNvPr id="43" name="Freeform 16"/>
            <p:cNvSpPr>
              <a:spLocks/>
            </p:cNvSpPr>
            <p:nvPr/>
          </p:nvSpPr>
          <p:spPr bwMode="black">
            <a:xfrm>
              <a:off x="1562" y="3549"/>
              <a:ext cx="82" cy="68"/>
            </a:xfrm>
            <a:custGeom>
              <a:avLst/>
              <a:gdLst/>
              <a:ahLst/>
              <a:cxnLst>
                <a:cxn ang="0">
                  <a:pos x="37" y="0"/>
                </a:cxn>
                <a:cxn ang="0">
                  <a:pos x="73" y="0"/>
                </a:cxn>
                <a:cxn ang="0">
                  <a:pos x="81" y="67"/>
                </a:cxn>
                <a:cxn ang="0">
                  <a:pos x="52" y="67"/>
                </a:cxn>
                <a:cxn ang="0">
                  <a:pos x="51" y="55"/>
                </a:cxn>
                <a:cxn ang="0">
                  <a:pos x="32" y="55"/>
                </a:cxn>
                <a:cxn ang="0">
                  <a:pos x="27" y="67"/>
                </a:cxn>
                <a:cxn ang="0">
                  <a:pos x="0" y="67"/>
                </a:cxn>
                <a:cxn ang="0">
                  <a:pos x="37" y="0"/>
                </a:cxn>
                <a:cxn ang="0">
                  <a:pos x="51" y="39"/>
                </a:cxn>
                <a:cxn ang="0">
                  <a:pos x="51" y="14"/>
                </a:cxn>
                <a:cxn ang="0">
                  <a:pos x="41" y="39"/>
                </a:cxn>
                <a:cxn ang="0">
                  <a:pos x="51" y="39"/>
                </a:cxn>
                <a:cxn ang="0">
                  <a:pos x="37" y="0"/>
                </a:cxn>
              </a:cxnLst>
              <a:rect l="0" t="0" r="r" b="b"/>
              <a:pathLst>
                <a:path w="82" h="68">
                  <a:moveTo>
                    <a:pt x="37" y="0"/>
                  </a:moveTo>
                  <a:lnTo>
                    <a:pt x="73" y="0"/>
                  </a:lnTo>
                  <a:lnTo>
                    <a:pt x="81" y="67"/>
                  </a:lnTo>
                  <a:lnTo>
                    <a:pt x="52" y="67"/>
                  </a:lnTo>
                  <a:lnTo>
                    <a:pt x="51" y="55"/>
                  </a:lnTo>
                  <a:lnTo>
                    <a:pt x="32" y="55"/>
                  </a:lnTo>
                  <a:lnTo>
                    <a:pt x="27" y="67"/>
                  </a:lnTo>
                  <a:lnTo>
                    <a:pt x="0" y="67"/>
                  </a:lnTo>
                  <a:lnTo>
                    <a:pt x="37" y="0"/>
                  </a:lnTo>
                  <a:lnTo>
                    <a:pt x="51" y="39"/>
                  </a:lnTo>
                  <a:lnTo>
                    <a:pt x="51" y="14"/>
                  </a:lnTo>
                  <a:lnTo>
                    <a:pt x="41" y="39"/>
                  </a:lnTo>
                  <a:lnTo>
                    <a:pt x="51" y="39"/>
                  </a:lnTo>
                  <a:lnTo>
                    <a:pt x="37" y="0"/>
                  </a:lnTo>
                </a:path>
              </a:pathLst>
            </a:custGeom>
            <a:grpFill/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defTabSz="9144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charset="0"/>
                <a:ea typeface="ＭＳ Ｐゴシック" pitchFamily="-112" charset="-128"/>
                <a:cs typeface="+mn-cs"/>
              </a:endParaRPr>
            </a:p>
          </p:txBody>
        </p:sp>
        <p:sp>
          <p:nvSpPr>
            <p:cNvPr id="44" name="Freeform 17"/>
            <p:cNvSpPr>
              <a:spLocks/>
            </p:cNvSpPr>
            <p:nvPr/>
          </p:nvSpPr>
          <p:spPr bwMode="black">
            <a:xfrm>
              <a:off x="1714" y="3549"/>
              <a:ext cx="78" cy="68"/>
            </a:xfrm>
            <a:custGeom>
              <a:avLst/>
              <a:gdLst/>
              <a:ahLst/>
              <a:cxnLst>
                <a:cxn ang="0">
                  <a:pos x="15" y="0"/>
                </a:cxn>
                <a:cxn ang="0">
                  <a:pos x="56" y="0"/>
                </a:cxn>
                <a:cxn ang="0">
                  <a:pos x="73" y="4"/>
                </a:cxn>
                <a:cxn ang="0">
                  <a:pos x="77" y="18"/>
                </a:cxn>
                <a:cxn ang="0">
                  <a:pos x="71" y="27"/>
                </a:cxn>
                <a:cxn ang="0">
                  <a:pos x="58" y="34"/>
                </a:cxn>
                <a:cxn ang="0">
                  <a:pos x="69" y="41"/>
                </a:cxn>
                <a:cxn ang="0">
                  <a:pos x="69" y="52"/>
                </a:cxn>
                <a:cxn ang="0">
                  <a:pos x="69" y="67"/>
                </a:cxn>
                <a:cxn ang="0">
                  <a:pos x="41" y="67"/>
                </a:cxn>
                <a:cxn ang="0">
                  <a:pos x="42" y="47"/>
                </a:cxn>
                <a:cxn ang="0">
                  <a:pos x="36" y="42"/>
                </a:cxn>
                <a:cxn ang="0">
                  <a:pos x="33" y="42"/>
                </a:cxn>
                <a:cxn ang="0">
                  <a:pos x="28" y="67"/>
                </a:cxn>
                <a:cxn ang="0">
                  <a:pos x="0" y="67"/>
                </a:cxn>
                <a:cxn ang="0">
                  <a:pos x="15" y="0"/>
                </a:cxn>
                <a:cxn ang="0">
                  <a:pos x="38" y="28"/>
                </a:cxn>
                <a:cxn ang="0">
                  <a:pos x="46" y="26"/>
                </a:cxn>
                <a:cxn ang="0">
                  <a:pos x="48" y="21"/>
                </a:cxn>
                <a:cxn ang="0">
                  <a:pos x="41" y="15"/>
                </a:cxn>
                <a:cxn ang="0">
                  <a:pos x="39" y="15"/>
                </a:cxn>
                <a:cxn ang="0">
                  <a:pos x="36" y="28"/>
                </a:cxn>
                <a:cxn ang="0">
                  <a:pos x="38" y="28"/>
                </a:cxn>
                <a:cxn ang="0">
                  <a:pos x="15" y="0"/>
                </a:cxn>
              </a:cxnLst>
              <a:rect l="0" t="0" r="r" b="b"/>
              <a:pathLst>
                <a:path w="78" h="68">
                  <a:moveTo>
                    <a:pt x="15" y="0"/>
                  </a:moveTo>
                  <a:lnTo>
                    <a:pt x="56" y="0"/>
                  </a:lnTo>
                  <a:lnTo>
                    <a:pt x="73" y="4"/>
                  </a:lnTo>
                  <a:lnTo>
                    <a:pt x="77" y="18"/>
                  </a:lnTo>
                  <a:lnTo>
                    <a:pt x="71" y="27"/>
                  </a:lnTo>
                  <a:lnTo>
                    <a:pt x="58" y="34"/>
                  </a:lnTo>
                  <a:lnTo>
                    <a:pt x="69" y="41"/>
                  </a:lnTo>
                  <a:lnTo>
                    <a:pt x="69" y="52"/>
                  </a:lnTo>
                  <a:lnTo>
                    <a:pt x="69" y="67"/>
                  </a:lnTo>
                  <a:lnTo>
                    <a:pt x="41" y="67"/>
                  </a:lnTo>
                  <a:lnTo>
                    <a:pt x="42" y="47"/>
                  </a:lnTo>
                  <a:lnTo>
                    <a:pt x="36" y="42"/>
                  </a:lnTo>
                  <a:lnTo>
                    <a:pt x="33" y="42"/>
                  </a:lnTo>
                  <a:lnTo>
                    <a:pt x="28" y="67"/>
                  </a:lnTo>
                  <a:lnTo>
                    <a:pt x="0" y="67"/>
                  </a:lnTo>
                  <a:lnTo>
                    <a:pt x="15" y="0"/>
                  </a:lnTo>
                  <a:lnTo>
                    <a:pt x="38" y="28"/>
                  </a:lnTo>
                  <a:lnTo>
                    <a:pt x="46" y="26"/>
                  </a:lnTo>
                  <a:lnTo>
                    <a:pt x="48" y="21"/>
                  </a:lnTo>
                  <a:lnTo>
                    <a:pt x="41" y="15"/>
                  </a:lnTo>
                  <a:lnTo>
                    <a:pt x="39" y="15"/>
                  </a:lnTo>
                  <a:lnTo>
                    <a:pt x="36" y="28"/>
                  </a:lnTo>
                  <a:lnTo>
                    <a:pt x="38" y="28"/>
                  </a:lnTo>
                  <a:lnTo>
                    <a:pt x="15" y="0"/>
                  </a:lnTo>
                </a:path>
              </a:pathLst>
            </a:custGeom>
            <a:grpFill/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defTabSz="9144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charset="0"/>
                <a:ea typeface="ＭＳ Ｐゴシック" pitchFamily="-112" charset="-128"/>
                <a:cs typeface="+mn-cs"/>
              </a:endParaRPr>
            </a:p>
          </p:txBody>
        </p:sp>
        <p:sp>
          <p:nvSpPr>
            <p:cNvPr id="45" name="Freeform 18"/>
            <p:cNvSpPr>
              <a:spLocks/>
            </p:cNvSpPr>
            <p:nvPr/>
          </p:nvSpPr>
          <p:spPr bwMode="black">
            <a:xfrm>
              <a:off x="1863" y="3549"/>
              <a:ext cx="65" cy="68"/>
            </a:xfrm>
            <a:custGeom>
              <a:avLst/>
              <a:gdLst/>
              <a:ahLst/>
              <a:cxnLst>
                <a:cxn ang="0">
                  <a:pos x="16" y="18"/>
                </a:cxn>
                <a:cxn ang="0">
                  <a:pos x="0" y="18"/>
                </a:cxn>
                <a:cxn ang="0">
                  <a:pos x="4" y="0"/>
                </a:cxn>
                <a:cxn ang="0">
                  <a:pos x="64" y="0"/>
                </a:cxn>
                <a:cxn ang="0">
                  <a:pos x="60" y="18"/>
                </a:cxn>
                <a:cxn ang="0">
                  <a:pos x="43" y="18"/>
                </a:cxn>
                <a:cxn ang="0">
                  <a:pos x="32" y="67"/>
                </a:cxn>
                <a:cxn ang="0">
                  <a:pos x="6" y="67"/>
                </a:cxn>
                <a:cxn ang="0">
                  <a:pos x="16" y="18"/>
                </a:cxn>
              </a:cxnLst>
              <a:rect l="0" t="0" r="r" b="b"/>
              <a:pathLst>
                <a:path w="65" h="68">
                  <a:moveTo>
                    <a:pt x="16" y="18"/>
                  </a:moveTo>
                  <a:lnTo>
                    <a:pt x="0" y="18"/>
                  </a:lnTo>
                  <a:lnTo>
                    <a:pt x="4" y="0"/>
                  </a:lnTo>
                  <a:lnTo>
                    <a:pt x="64" y="0"/>
                  </a:lnTo>
                  <a:lnTo>
                    <a:pt x="60" y="18"/>
                  </a:lnTo>
                  <a:lnTo>
                    <a:pt x="43" y="18"/>
                  </a:lnTo>
                  <a:lnTo>
                    <a:pt x="32" y="67"/>
                  </a:lnTo>
                  <a:lnTo>
                    <a:pt x="6" y="67"/>
                  </a:lnTo>
                  <a:lnTo>
                    <a:pt x="16" y="18"/>
                  </a:lnTo>
                </a:path>
              </a:pathLst>
            </a:custGeom>
            <a:grpFill/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defTabSz="9144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charset="0"/>
                <a:ea typeface="ＭＳ Ｐゴシック" pitchFamily="-112" charset="-128"/>
                <a:cs typeface="+mn-cs"/>
              </a:endParaRPr>
            </a:p>
          </p:txBody>
        </p:sp>
        <p:sp>
          <p:nvSpPr>
            <p:cNvPr id="46" name="Freeform 19"/>
            <p:cNvSpPr>
              <a:spLocks/>
            </p:cNvSpPr>
            <p:nvPr/>
          </p:nvSpPr>
          <p:spPr bwMode="black">
            <a:xfrm>
              <a:off x="1985" y="3549"/>
              <a:ext cx="39" cy="68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38" y="0"/>
                </a:cxn>
                <a:cxn ang="0">
                  <a:pos x="24" y="67"/>
                </a:cxn>
                <a:cxn ang="0">
                  <a:pos x="0" y="67"/>
                </a:cxn>
                <a:cxn ang="0">
                  <a:pos x="12" y="0"/>
                </a:cxn>
              </a:cxnLst>
              <a:rect l="0" t="0" r="r" b="b"/>
              <a:pathLst>
                <a:path w="39" h="68">
                  <a:moveTo>
                    <a:pt x="12" y="0"/>
                  </a:moveTo>
                  <a:lnTo>
                    <a:pt x="38" y="0"/>
                  </a:lnTo>
                  <a:lnTo>
                    <a:pt x="24" y="67"/>
                  </a:lnTo>
                  <a:lnTo>
                    <a:pt x="0" y="67"/>
                  </a:lnTo>
                  <a:lnTo>
                    <a:pt x="12" y="0"/>
                  </a:lnTo>
                </a:path>
              </a:pathLst>
            </a:custGeom>
            <a:grpFill/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defTabSz="9144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charset="0"/>
                <a:ea typeface="ＭＳ Ｐゴシック" pitchFamily="-112" charset="-128"/>
                <a:cs typeface="+mn-cs"/>
              </a:endParaRPr>
            </a:p>
          </p:txBody>
        </p:sp>
        <p:sp>
          <p:nvSpPr>
            <p:cNvPr id="47" name="Freeform 20"/>
            <p:cNvSpPr>
              <a:spLocks/>
            </p:cNvSpPr>
            <p:nvPr/>
          </p:nvSpPr>
          <p:spPr bwMode="black">
            <a:xfrm>
              <a:off x="2086" y="3549"/>
              <a:ext cx="87" cy="68"/>
            </a:xfrm>
            <a:custGeom>
              <a:avLst/>
              <a:gdLst/>
              <a:ahLst/>
              <a:cxnLst>
                <a:cxn ang="0">
                  <a:pos x="14" y="0"/>
                </a:cxn>
                <a:cxn ang="0">
                  <a:pos x="48" y="0"/>
                </a:cxn>
                <a:cxn ang="0">
                  <a:pos x="54" y="39"/>
                </a:cxn>
                <a:cxn ang="0">
                  <a:pos x="63" y="0"/>
                </a:cxn>
                <a:cxn ang="0">
                  <a:pos x="86" y="0"/>
                </a:cxn>
                <a:cxn ang="0">
                  <a:pos x="71" y="67"/>
                </a:cxn>
                <a:cxn ang="0">
                  <a:pos x="37" y="67"/>
                </a:cxn>
                <a:cxn ang="0">
                  <a:pos x="32" y="26"/>
                </a:cxn>
                <a:cxn ang="0">
                  <a:pos x="22" y="67"/>
                </a:cxn>
                <a:cxn ang="0">
                  <a:pos x="0" y="67"/>
                </a:cxn>
                <a:cxn ang="0">
                  <a:pos x="14" y="0"/>
                </a:cxn>
              </a:cxnLst>
              <a:rect l="0" t="0" r="r" b="b"/>
              <a:pathLst>
                <a:path w="87" h="68">
                  <a:moveTo>
                    <a:pt x="14" y="0"/>
                  </a:moveTo>
                  <a:lnTo>
                    <a:pt x="48" y="0"/>
                  </a:lnTo>
                  <a:lnTo>
                    <a:pt x="54" y="39"/>
                  </a:lnTo>
                  <a:lnTo>
                    <a:pt x="63" y="0"/>
                  </a:lnTo>
                  <a:lnTo>
                    <a:pt x="86" y="0"/>
                  </a:lnTo>
                  <a:lnTo>
                    <a:pt x="71" y="67"/>
                  </a:lnTo>
                  <a:lnTo>
                    <a:pt x="37" y="67"/>
                  </a:lnTo>
                  <a:lnTo>
                    <a:pt x="32" y="26"/>
                  </a:lnTo>
                  <a:lnTo>
                    <a:pt x="22" y="67"/>
                  </a:lnTo>
                  <a:lnTo>
                    <a:pt x="0" y="67"/>
                  </a:lnTo>
                  <a:lnTo>
                    <a:pt x="14" y="0"/>
                  </a:lnTo>
                </a:path>
              </a:pathLst>
            </a:custGeom>
            <a:grpFill/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defTabSz="9144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charset="0"/>
                <a:ea typeface="ＭＳ Ｐゴシック" pitchFamily="-112" charset="-128"/>
                <a:cs typeface="+mn-cs"/>
              </a:endParaRPr>
            </a:p>
          </p:txBody>
        </p:sp>
      </p:grpSp>
      <p:sp>
        <p:nvSpPr>
          <p:cNvPr id="48" name="Rectangle 9"/>
          <p:cNvSpPr>
            <a:spLocks noChangeArrowheads="1"/>
          </p:cNvSpPr>
          <p:nvPr userDrawn="1"/>
        </p:nvSpPr>
        <p:spPr bwMode="auto">
          <a:xfrm>
            <a:off x="2764504" y="6612420"/>
            <a:ext cx="3610284" cy="23083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en-US" sz="9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Copyright © 2011 by Lockheed Martin Corporation</a:t>
            </a:r>
            <a:endParaRPr lang="en-US" sz="900" i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Text Placeholder 21"/>
          <p:cNvSpPr>
            <a:spLocks noGrp="1"/>
          </p:cNvSpPr>
          <p:nvPr>
            <p:ph type="body" sz="quarter" idx="10"/>
          </p:nvPr>
        </p:nvSpPr>
        <p:spPr>
          <a:xfrm>
            <a:off x="5052775" y="5370967"/>
            <a:ext cx="3792538" cy="276999"/>
          </a:xfrm>
        </p:spPr>
        <p:txBody>
          <a:bodyPr/>
          <a:lstStyle>
            <a:lvl1pPr marL="0" indent="0">
              <a:buNone/>
              <a:defRPr sz="1800"/>
            </a:lvl1pPr>
            <a:lvl2pPr marL="0" indent="0">
              <a:buNone/>
              <a:defRPr sz="1800"/>
            </a:lvl2pPr>
            <a:lvl3pPr marL="0" indent="0">
              <a:buNone/>
              <a:defRPr sz="1800"/>
            </a:lvl3pPr>
            <a:lvl4pPr marL="0" indent="0">
              <a:buNone/>
              <a:defRPr sz="1800"/>
            </a:lvl4pPr>
            <a:lvl5pPr marL="0" indent="0">
              <a:buNone/>
              <a:defRPr sz="1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4" name="Text Placeholder 21"/>
          <p:cNvSpPr>
            <a:spLocks noGrp="1"/>
          </p:cNvSpPr>
          <p:nvPr>
            <p:ph type="body" sz="quarter" idx="11"/>
          </p:nvPr>
        </p:nvSpPr>
        <p:spPr>
          <a:xfrm>
            <a:off x="5052775" y="5652182"/>
            <a:ext cx="3792538" cy="246221"/>
          </a:xfrm>
        </p:spPr>
        <p:txBody>
          <a:bodyPr/>
          <a:lstStyle>
            <a:lvl1pPr marL="0" indent="0">
              <a:buNone/>
              <a:defRPr sz="1600"/>
            </a:lvl1pPr>
            <a:lvl2pPr marL="0" indent="0">
              <a:buNone/>
              <a:defRPr sz="1800"/>
            </a:lvl2pPr>
            <a:lvl3pPr marL="0" indent="0">
              <a:buNone/>
              <a:defRPr sz="1800"/>
            </a:lvl3pPr>
            <a:lvl4pPr marL="0" indent="0">
              <a:buNone/>
              <a:defRPr sz="1800"/>
            </a:lvl4pPr>
            <a:lvl5pPr marL="0" indent="0">
              <a:buNone/>
              <a:defRPr sz="1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6344" y="457200"/>
            <a:ext cx="8229600" cy="685800"/>
          </a:xfrm>
        </p:spPr>
        <p:txBody>
          <a:bodyPr>
            <a:noAutofit/>
          </a:bodyPr>
          <a:lstStyle>
            <a:lvl1pPr algn="l">
              <a:defRPr sz="2800">
                <a:solidFill>
                  <a:srgbClr val="003399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5720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6344" y="457200"/>
            <a:ext cx="8229600" cy="685800"/>
          </a:xfrm>
        </p:spPr>
        <p:txBody>
          <a:bodyPr>
            <a:normAutofit/>
          </a:bodyPr>
          <a:lstStyle>
            <a:lvl1pPr algn="l">
              <a:defRPr sz="2800">
                <a:solidFill>
                  <a:srgbClr val="003399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71600"/>
            <a:ext cx="4038600" cy="4754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038600" cy="4754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6344" y="457200"/>
            <a:ext cx="8229600" cy="685800"/>
          </a:xfrm>
        </p:spPr>
        <p:txBody>
          <a:bodyPr>
            <a:normAutofit/>
          </a:bodyPr>
          <a:lstStyle>
            <a:lvl1pPr algn="l">
              <a:defRPr sz="2800">
                <a:solidFill>
                  <a:srgbClr val="003399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2"/>
          <p:cNvSpPr>
            <a:spLocks/>
          </p:cNvSpPr>
          <p:nvPr userDrawn="1"/>
        </p:nvSpPr>
        <p:spPr bwMode="black">
          <a:xfrm>
            <a:off x="969963" y="1962150"/>
            <a:ext cx="7204075" cy="2592388"/>
          </a:xfrm>
          <a:custGeom>
            <a:avLst/>
            <a:gdLst/>
            <a:ahLst/>
            <a:cxnLst>
              <a:cxn ang="0">
                <a:pos x="1158" y="163"/>
              </a:cxn>
              <a:cxn ang="0">
                <a:pos x="950" y="163"/>
              </a:cxn>
              <a:cxn ang="0">
                <a:pos x="1002" y="0"/>
              </a:cxn>
              <a:cxn ang="0">
                <a:pos x="825" y="163"/>
              </a:cxn>
              <a:cxn ang="0">
                <a:pos x="4" y="163"/>
              </a:cxn>
              <a:cxn ang="0">
                <a:pos x="0" y="164"/>
              </a:cxn>
              <a:cxn ang="0">
                <a:pos x="4" y="165"/>
              </a:cxn>
              <a:cxn ang="0">
                <a:pos x="130" y="167"/>
              </a:cxn>
              <a:cxn ang="0">
                <a:pos x="408" y="170"/>
              </a:cxn>
              <a:cxn ang="0">
                <a:pos x="810" y="176"/>
              </a:cxn>
              <a:cxn ang="0">
                <a:pos x="736" y="245"/>
              </a:cxn>
              <a:cxn ang="0">
                <a:pos x="710" y="272"/>
              </a:cxn>
              <a:cxn ang="0">
                <a:pos x="712" y="272"/>
              </a:cxn>
              <a:cxn ang="0">
                <a:pos x="744" y="245"/>
              </a:cxn>
              <a:cxn ang="0">
                <a:pos x="826" y="177"/>
              </a:cxn>
              <a:cxn ang="0">
                <a:pos x="929" y="177"/>
              </a:cxn>
              <a:cxn ang="0">
                <a:pos x="918" y="217"/>
              </a:cxn>
              <a:cxn ang="0">
                <a:pos x="909" y="255"/>
              </a:cxn>
              <a:cxn ang="0">
                <a:pos x="696" y="353"/>
              </a:cxn>
              <a:cxn ang="0">
                <a:pos x="577" y="408"/>
              </a:cxn>
              <a:cxn ang="0">
                <a:pos x="580" y="409"/>
              </a:cxn>
              <a:cxn ang="0">
                <a:pos x="691" y="361"/>
              </a:cxn>
              <a:cxn ang="0">
                <a:pos x="906" y="268"/>
              </a:cxn>
              <a:cxn ang="0">
                <a:pos x="879" y="374"/>
              </a:cxn>
              <a:cxn ang="0">
                <a:pos x="868" y="414"/>
              </a:cxn>
              <a:cxn ang="0">
                <a:pos x="868" y="416"/>
              </a:cxn>
              <a:cxn ang="0">
                <a:pos x="871" y="415"/>
              </a:cxn>
              <a:cxn ang="0">
                <a:pos x="885" y="373"/>
              </a:cxn>
              <a:cxn ang="0">
                <a:pos x="918" y="262"/>
              </a:cxn>
              <a:cxn ang="0">
                <a:pos x="1006" y="225"/>
              </a:cxn>
              <a:cxn ang="0">
                <a:pos x="1084" y="192"/>
              </a:cxn>
              <a:cxn ang="0">
                <a:pos x="1158" y="163"/>
              </a:cxn>
              <a:cxn ang="0">
                <a:pos x="843" y="163"/>
              </a:cxn>
              <a:cxn ang="0">
                <a:pos x="924" y="95"/>
              </a:cxn>
              <a:cxn ang="0">
                <a:pos x="956" y="68"/>
              </a:cxn>
              <a:cxn ang="0">
                <a:pos x="932" y="163"/>
              </a:cxn>
              <a:cxn ang="0">
                <a:pos x="843" y="163"/>
              </a:cxn>
              <a:cxn ang="0">
                <a:pos x="1158" y="163"/>
              </a:cxn>
              <a:cxn ang="0">
                <a:pos x="945" y="179"/>
              </a:cxn>
              <a:cxn ang="0">
                <a:pos x="1068" y="181"/>
              </a:cxn>
              <a:cxn ang="0">
                <a:pos x="1028" y="200"/>
              </a:cxn>
              <a:cxn ang="0">
                <a:pos x="924" y="248"/>
              </a:cxn>
              <a:cxn ang="0">
                <a:pos x="945" y="179"/>
              </a:cxn>
              <a:cxn ang="0">
                <a:pos x="1158" y="163"/>
              </a:cxn>
            </a:cxnLst>
            <a:rect l="0" t="0" r="r" b="b"/>
            <a:pathLst>
              <a:path w="1159" h="417">
                <a:moveTo>
                  <a:pt x="1158" y="163"/>
                </a:moveTo>
                <a:lnTo>
                  <a:pt x="950" y="163"/>
                </a:lnTo>
                <a:lnTo>
                  <a:pt x="1002" y="0"/>
                </a:lnTo>
                <a:lnTo>
                  <a:pt x="825" y="163"/>
                </a:lnTo>
                <a:lnTo>
                  <a:pt x="4" y="163"/>
                </a:lnTo>
                <a:lnTo>
                  <a:pt x="0" y="164"/>
                </a:lnTo>
                <a:lnTo>
                  <a:pt x="4" y="165"/>
                </a:lnTo>
                <a:lnTo>
                  <a:pt x="130" y="167"/>
                </a:lnTo>
                <a:lnTo>
                  <a:pt x="408" y="170"/>
                </a:lnTo>
                <a:lnTo>
                  <a:pt x="810" y="176"/>
                </a:lnTo>
                <a:lnTo>
                  <a:pt x="736" y="245"/>
                </a:lnTo>
                <a:lnTo>
                  <a:pt x="710" y="272"/>
                </a:lnTo>
                <a:lnTo>
                  <a:pt x="712" y="272"/>
                </a:lnTo>
                <a:lnTo>
                  <a:pt x="744" y="245"/>
                </a:lnTo>
                <a:lnTo>
                  <a:pt x="826" y="177"/>
                </a:lnTo>
                <a:lnTo>
                  <a:pt x="929" y="177"/>
                </a:lnTo>
                <a:lnTo>
                  <a:pt x="918" y="217"/>
                </a:lnTo>
                <a:lnTo>
                  <a:pt x="909" y="255"/>
                </a:lnTo>
                <a:lnTo>
                  <a:pt x="696" y="353"/>
                </a:lnTo>
                <a:lnTo>
                  <a:pt x="577" y="408"/>
                </a:lnTo>
                <a:lnTo>
                  <a:pt x="580" y="409"/>
                </a:lnTo>
                <a:lnTo>
                  <a:pt x="691" y="361"/>
                </a:lnTo>
                <a:lnTo>
                  <a:pt x="906" y="268"/>
                </a:lnTo>
                <a:lnTo>
                  <a:pt x="879" y="374"/>
                </a:lnTo>
                <a:lnTo>
                  <a:pt x="868" y="414"/>
                </a:lnTo>
                <a:lnTo>
                  <a:pt x="868" y="416"/>
                </a:lnTo>
                <a:lnTo>
                  <a:pt x="871" y="415"/>
                </a:lnTo>
                <a:lnTo>
                  <a:pt x="885" y="373"/>
                </a:lnTo>
                <a:lnTo>
                  <a:pt x="918" y="262"/>
                </a:lnTo>
                <a:lnTo>
                  <a:pt x="1006" y="225"/>
                </a:lnTo>
                <a:lnTo>
                  <a:pt x="1084" y="192"/>
                </a:lnTo>
                <a:lnTo>
                  <a:pt x="1158" y="163"/>
                </a:lnTo>
                <a:lnTo>
                  <a:pt x="843" y="163"/>
                </a:lnTo>
                <a:lnTo>
                  <a:pt x="924" y="95"/>
                </a:lnTo>
                <a:lnTo>
                  <a:pt x="956" y="68"/>
                </a:lnTo>
                <a:lnTo>
                  <a:pt x="932" y="163"/>
                </a:lnTo>
                <a:lnTo>
                  <a:pt x="843" y="163"/>
                </a:lnTo>
                <a:lnTo>
                  <a:pt x="1158" y="163"/>
                </a:lnTo>
                <a:lnTo>
                  <a:pt x="945" y="179"/>
                </a:lnTo>
                <a:lnTo>
                  <a:pt x="1068" y="181"/>
                </a:lnTo>
                <a:lnTo>
                  <a:pt x="1028" y="200"/>
                </a:lnTo>
                <a:lnTo>
                  <a:pt x="924" y="248"/>
                </a:lnTo>
                <a:lnTo>
                  <a:pt x="945" y="179"/>
                </a:lnTo>
                <a:lnTo>
                  <a:pt x="1158" y="163"/>
                </a:lnTo>
              </a:path>
            </a:pathLst>
          </a:custGeom>
          <a:solidFill>
            <a:srgbClr val="003399"/>
          </a:solidFill>
          <a:ln w="127000" cap="rnd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charset="0"/>
              <a:ea typeface="ＭＳ Ｐゴシック" pitchFamily="-112" charset="-128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66344" y="457200"/>
            <a:ext cx="8229600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71600"/>
            <a:ext cx="8229600" cy="4572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7388942" y="6657975"/>
            <a:ext cx="1755058" cy="200025"/>
          </a:xfrm>
          <a:prstGeom prst="rect">
            <a:avLst/>
          </a:prstGeom>
        </p:spPr>
        <p:txBody>
          <a:bodyPr/>
          <a:lstStyle>
            <a:lvl1pPr>
              <a:defRPr sz="1400" b="1">
                <a:solidFill>
                  <a:schemeClr val="accent4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P-11-0012 Watson – </a:t>
            </a:r>
            <a:fld id="{5F228A72-586C-4ED3-BF7D-E1D8C66142EE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5" name="Footer Placeholder 4"/>
          <p:cNvSpPr txBox="1">
            <a:spLocks/>
          </p:cNvSpPr>
          <p:nvPr userDrawn="1"/>
        </p:nvSpPr>
        <p:spPr>
          <a:xfrm>
            <a:off x="1905000" y="6400800"/>
            <a:ext cx="5562600" cy="457200"/>
          </a:xfrm>
          <a:prstGeom prst="rect">
            <a:avLst/>
          </a:prstGeom>
        </p:spPr>
        <p:txBody>
          <a:bodyPr/>
          <a:lstStyle>
            <a:lvl1pPr algn="ctr">
              <a:defRPr sz="1400" b="1">
                <a:solidFill>
                  <a:schemeClr val="accent4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chemeClr val="accent4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Rectangle 9"/>
          <p:cNvSpPr>
            <a:spLocks noChangeArrowheads="1"/>
          </p:cNvSpPr>
          <p:nvPr userDrawn="1"/>
        </p:nvSpPr>
        <p:spPr bwMode="auto">
          <a:xfrm>
            <a:off x="2764504" y="6612420"/>
            <a:ext cx="3610284" cy="23083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en-US" sz="9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Copyright © 2011 by Lockheed Martin Corporation</a:t>
            </a:r>
            <a:endParaRPr lang="en-US" sz="900" i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Freeform 6"/>
          <p:cNvSpPr>
            <a:spLocks noChangeAspect="1"/>
          </p:cNvSpPr>
          <p:nvPr userDrawn="1"/>
        </p:nvSpPr>
        <p:spPr bwMode="black">
          <a:xfrm>
            <a:off x="7083425" y="220663"/>
            <a:ext cx="1600200" cy="576262"/>
          </a:xfrm>
          <a:custGeom>
            <a:avLst/>
            <a:gdLst/>
            <a:ahLst/>
            <a:cxnLst>
              <a:cxn ang="0">
                <a:pos x="1158" y="163"/>
              </a:cxn>
              <a:cxn ang="0">
                <a:pos x="950" y="163"/>
              </a:cxn>
              <a:cxn ang="0">
                <a:pos x="1002" y="0"/>
              </a:cxn>
              <a:cxn ang="0">
                <a:pos x="825" y="163"/>
              </a:cxn>
              <a:cxn ang="0">
                <a:pos x="4" y="163"/>
              </a:cxn>
              <a:cxn ang="0">
                <a:pos x="0" y="164"/>
              </a:cxn>
              <a:cxn ang="0">
                <a:pos x="4" y="165"/>
              </a:cxn>
              <a:cxn ang="0">
                <a:pos x="130" y="167"/>
              </a:cxn>
              <a:cxn ang="0">
                <a:pos x="408" y="170"/>
              </a:cxn>
              <a:cxn ang="0">
                <a:pos x="810" y="176"/>
              </a:cxn>
              <a:cxn ang="0">
                <a:pos x="736" y="245"/>
              </a:cxn>
              <a:cxn ang="0">
                <a:pos x="710" y="272"/>
              </a:cxn>
              <a:cxn ang="0">
                <a:pos x="712" y="272"/>
              </a:cxn>
              <a:cxn ang="0">
                <a:pos x="744" y="245"/>
              </a:cxn>
              <a:cxn ang="0">
                <a:pos x="826" y="177"/>
              </a:cxn>
              <a:cxn ang="0">
                <a:pos x="929" y="177"/>
              </a:cxn>
              <a:cxn ang="0">
                <a:pos x="918" y="217"/>
              </a:cxn>
              <a:cxn ang="0">
                <a:pos x="909" y="255"/>
              </a:cxn>
              <a:cxn ang="0">
                <a:pos x="696" y="353"/>
              </a:cxn>
              <a:cxn ang="0">
                <a:pos x="577" y="408"/>
              </a:cxn>
              <a:cxn ang="0">
                <a:pos x="580" y="409"/>
              </a:cxn>
              <a:cxn ang="0">
                <a:pos x="691" y="361"/>
              </a:cxn>
              <a:cxn ang="0">
                <a:pos x="906" y="268"/>
              </a:cxn>
              <a:cxn ang="0">
                <a:pos x="879" y="374"/>
              </a:cxn>
              <a:cxn ang="0">
                <a:pos x="868" y="414"/>
              </a:cxn>
              <a:cxn ang="0">
                <a:pos x="868" y="416"/>
              </a:cxn>
              <a:cxn ang="0">
                <a:pos x="871" y="415"/>
              </a:cxn>
              <a:cxn ang="0">
                <a:pos x="885" y="373"/>
              </a:cxn>
              <a:cxn ang="0">
                <a:pos x="918" y="262"/>
              </a:cxn>
              <a:cxn ang="0">
                <a:pos x="1006" y="225"/>
              </a:cxn>
              <a:cxn ang="0">
                <a:pos x="1084" y="192"/>
              </a:cxn>
              <a:cxn ang="0">
                <a:pos x="1158" y="163"/>
              </a:cxn>
              <a:cxn ang="0">
                <a:pos x="843" y="163"/>
              </a:cxn>
              <a:cxn ang="0">
                <a:pos x="924" y="95"/>
              </a:cxn>
              <a:cxn ang="0">
                <a:pos x="956" y="68"/>
              </a:cxn>
              <a:cxn ang="0">
                <a:pos x="932" y="163"/>
              </a:cxn>
              <a:cxn ang="0">
                <a:pos x="843" y="163"/>
              </a:cxn>
              <a:cxn ang="0">
                <a:pos x="1158" y="163"/>
              </a:cxn>
              <a:cxn ang="0">
                <a:pos x="945" y="179"/>
              </a:cxn>
              <a:cxn ang="0">
                <a:pos x="1068" y="181"/>
              </a:cxn>
              <a:cxn ang="0">
                <a:pos x="1028" y="200"/>
              </a:cxn>
              <a:cxn ang="0">
                <a:pos x="924" y="248"/>
              </a:cxn>
              <a:cxn ang="0">
                <a:pos x="945" y="179"/>
              </a:cxn>
              <a:cxn ang="0">
                <a:pos x="1158" y="163"/>
              </a:cxn>
            </a:cxnLst>
            <a:rect l="0" t="0" r="r" b="b"/>
            <a:pathLst>
              <a:path w="1159" h="417">
                <a:moveTo>
                  <a:pt x="1158" y="163"/>
                </a:moveTo>
                <a:lnTo>
                  <a:pt x="950" y="163"/>
                </a:lnTo>
                <a:lnTo>
                  <a:pt x="1002" y="0"/>
                </a:lnTo>
                <a:lnTo>
                  <a:pt x="825" y="163"/>
                </a:lnTo>
                <a:lnTo>
                  <a:pt x="4" y="163"/>
                </a:lnTo>
                <a:lnTo>
                  <a:pt x="0" y="164"/>
                </a:lnTo>
                <a:lnTo>
                  <a:pt x="4" y="165"/>
                </a:lnTo>
                <a:lnTo>
                  <a:pt x="130" y="167"/>
                </a:lnTo>
                <a:lnTo>
                  <a:pt x="408" y="170"/>
                </a:lnTo>
                <a:lnTo>
                  <a:pt x="810" y="176"/>
                </a:lnTo>
                <a:lnTo>
                  <a:pt x="736" y="245"/>
                </a:lnTo>
                <a:lnTo>
                  <a:pt x="710" y="272"/>
                </a:lnTo>
                <a:lnTo>
                  <a:pt x="712" y="272"/>
                </a:lnTo>
                <a:lnTo>
                  <a:pt x="744" y="245"/>
                </a:lnTo>
                <a:lnTo>
                  <a:pt x="826" y="177"/>
                </a:lnTo>
                <a:lnTo>
                  <a:pt x="929" y="177"/>
                </a:lnTo>
                <a:lnTo>
                  <a:pt x="918" y="217"/>
                </a:lnTo>
                <a:lnTo>
                  <a:pt x="909" y="255"/>
                </a:lnTo>
                <a:lnTo>
                  <a:pt x="696" y="353"/>
                </a:lnTo>
                <a:lnTo>
                  <a:pt x="577" y="408"/>
                </a:lnTo>
                <a:lnTo>
                  <a:pt x="580" y="409"/>
                </a:lnTo>
                <a:lnTo>
                  <a:pt x="691" y="361"/>
                </a:lnTo>
                <a:lnTo>
                  <a:pt x="906" y="268"/>
                </a:lnTo>
                <a:lnTo>
                  <a:pt x="879" y="374"/>
                </a:lnTo>
                <a:lnTo>
                  <a:pt x="868" y="414"/>
                </a:lnTo>
                <a:lnTo>
                  <a:pt x="868" y="416"/>
                </a:lnTo>
                <a:lnTo>
                  <a:pt x="871" y="415"/>
                </a:lnTo>
                <a:lnTo>
                  <a:pt x="885" y="373"/>
                </a:lnTo>
                <a:lnTo>
                  <a:pt x="918" y="262"/>
                </a:lnTo>
                <a:lnTo>
                  <a:pt x="1006" y="225"/>
                </a:lnTo>
                <a:lnTo>
                  <a:pt x="1084" y="192"/>
                </a:lnTo>
                <a:lnTo>
                  <a:pt x="1158" y="163"/>
                </a:lnTo>
                <a:lnTo>
                  <a:pt x="843" y="163"/>
                </a:lnTo>
                <a:lnTo>
                  <a:pt x="924" y="95"/>
                </a:lnTo>
                <a:lnTo>
                  <a:pt x="956" y="68"/>
                </a:lnTo>
                <a:lnTo>
                  <a:pt x="932" y="163"/>
                </a:lnTo>
                <a:lnTo>
                  <a:pt x="843" y="163"/>
                </a:lnTo>
                <a:lnTo>
                  <a:pt x="1158" y="163"/>
                </a:lnTo>
                <a:lnTo>
                  <a:pt x="945" y="179"/>
                </a:lnTo>
                <a:lnTo>
                  <a:pt x="1068" y="181"/>
                </a:lnTo>
                <a:lnTo>
                  <a:pt x="1028" y="200"/>
                </a:lnTo>
                <a:lnTo>
                  <a:pt x="924" y="248"/>
                </a:lnTo>
                <a:lnTo>
                  <a:pt x="945" y="179"/>
                </a:lnTo>
                <a:lnTo>
                  <a:pt x="1158" y="163"/>
                </a:lnTo>
              </a:path>
            </a:pathLst>
          </a:custGeom>
          <a:solidFill>
            <a:srgbClr val="003399"/>
          </a:solidFill>
          <a:ln w="127000" cap="rnd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defRPr/>
            </a:pPr>
            <a:endParaRPr lang="en-US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ea typeface="ＭＳ Ｐゴシック" pitchFamily="-112" charset="-128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4" r:id="rId4"/>
    <p:sldLayoutId id="2147483655" r:id="rId5"/>
    <p:sldLayoutId id="2147483660" r:id="rId6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2800" b="1" kern="1200">
          <a:solidFill>
            <a:srgbClr val="003399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236538" indent="-236538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b="1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633413" indent="-293688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b="1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b="1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b="1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400" b="1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w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mbse.sysmod.de/documents/36.html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INCOSE – MBSE Model Management Workshop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01/29/2011</a:t>
            </a: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4813442" y="5216681"/>
            <a:ext cx="4114800" cy="11698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John C. Watson</a:t>
            </a:r>
          </a:p>
          <a:p>
            <a:pPr lvl="0" algn="ctr">
              <a:defRPr/>
            </a:pP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Principal Member of Engineering Staff</a:t>
            </a:r>
            <a:endParaRPr kumimoji="0" lang="en-US" sz="1400" b="1" i="0" u="none" strike="noStrike" kern="1200" cap="none" spc="0" normalizeH="0" noProof="0" dirty="0" smtClean="0">
              <a:ln>
                <a:noFill/>
              </a:ln>
              <a:uLnTx/>
              <a:uFillTx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400" b="1" baseline="0" dirty="0" smtClean="0">
                <a:latin typeface="Arial" pitchFamily="34" charset="0"/>
                <a:cs typeface="Arial" pitchFamily="34" charset="0"/>
              </a:rPr>
              <a:t>Lockheed Martin, MS2 Moorestown</a:t>
            </a:r>
          </a:p>
          <a:p>
            <a:pPr marL="0" marR="0" lvl="0" indent="0" algn="ctr" defTabSz="914400" rtl="0" eaLnBrk="1" fontAlgn="auto" latinLnBrk="0" hangingPunct="1"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john.watson@lmco.com</a:t>
            </a:r>
          </a:p>
          <a:p>
            <a:pPr marL="0" marR="0" lvl="0" indent="0" algn="ctr" defTabSz="914400" rtl="0" eaLnBrk="1" fontAlgn="auto" latinLnBrk="0" hangingPunct="1"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1400" b="1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Information Maturity Levels</a:t>
            </a:r>
            <a:endParaRPr lang="en-US" dirty="0"/>
          </a:p>
        </p:txBody>
      </p:sp>
      <p:sp>
        <p:nvSpPr>
          <p:cNvPr id="20" name="Content Placeholder 2"/>
          <p:cNvSpPr>
            <a:spLocks noGrp="1"/>
          </p:cNvSpPr>
          <p:nvPr>
            <p:ph idx="1"/>
          </p:nvPr>
        </p:nvSpPr>
        <p:spPr>
          <a:xfrm>
            <a:off x="457200" y="1121526"/>
            <a:ext cx="8229600" cy="3361762"/>
          </a:xfrm>
        </p:spPr>
        <p:txBody>
          <a:bodyPr>
            <a:normAutofit/>
          </a:bodyPr>
          <a:lstStyle/>
          <a:p>
            <a:r>
              <a:rPr lang="en-US" sz="1800" dirty="0" smtClean="0"/>
              <a:t>Creation</a:t>
            </a:r>
          </a:p>
          <a:p>
            <a:pPr lvl="1"/>
            <a:r>
              <a:rPr lang="en-US" sz="1600" dirty="0" smtClean="0"/>
              <a:t>Changes frequently, minimal impact to external groups, check-in and out by individual</a:t>
            </a:r>
          </a:p>
          <a:p>
            <a:r>
              <a:rPr lang="en-US" sz="1800" dirty="0" smtClean="0"/>
              <a:t>Engineering Controlled</a:t>
            </a:r>
          </a:p>
          <a:p>
            <a:pPr lvl="1"/>
            <a:r>
              <a:rPr lang="en-US" sz="1600" dirty="0" smtClean="0"/>
              <a:t>Supports collaboration across engineering disciplines</a:t>
            </a:r>
          </a:p>
          <a:p>
            <a:pPr lvl="1"/>
            <a:r>
              <a:rPr lang="en-US" sz="1600" dirty="0" smtClean="0"/>
              <a:t>Peer reviews</a:t>
            </a:r>
          </a:p>
          <a:p>
            <a:pPr lvl="1"/>
            <a:r>
              <a:rPr lang="en-US" sz="1600" dirty="0" smtClean="0"/>
              <a:t>Often establishes internal baselines</a:t>
            </a:r>
          </a:p>
          <a:p>
            <a:r>
              <a:rPr lang="en-US" sz="1800" dirty="0" smtClean="0"/>
              <a:t>Program Change Control</a:t>
            </a:r>
          </a:p>
          <a:p>
            <a:pPr lvl="1"/>
            <a:r>
              <a:rPr lang="en-US" sz="1600" dirty="0" smtClean="0"/>
              <a:t>Formal company/program process </a:t>
            </a:r>
          </a:p>
          <a:p>
            <a:pPr lvl="1"/>
            <a:r>
              <a:rPr lang="en-US" sz="1600" dirty="0" smtClean="0"/>
              <a:t>Driven from formal change requests</a:t>
            </a:r>
          </a:p>
          <a:p>
            <a:pPr lvl="1"/>
            <a:r>
              <a:rPr lang="en-US" sz="1600" dirty="0" smtClean="0"/>
              <a:t>Release baselines impact company departments and customers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784410" y="4581704"/>
            <a:ext cx="1314450" cy="533400"/>
          </a:xfrm>
          <a:prstGeom prst="roundRect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dirty="0" smtClean="0">
                <a:latin typeface="Arial Black" pitchFamily="34" charset="0"/>
              </a:rPr>
              <a:t>Creation</a:t>
            </a:r>
            <a:endParaRPr lang="en-US" sz="1500" dirty="0">
              <a:latin typeface="Arial Black" pitchFamily="34" charset="0"/>
            </a:endParaRPr>
          </a:p>
        </p:txBody>
      </p:sp>
      <p:pic>
        <p:nvPicPr>
          <p:cNvPr id="1026" name="Picture 2" descr="C:\Documents and Settings\watsonjc\Local Settings\Temporary Internet Files\Content.IE5\OTYN8TA3\MC900055344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75642" y="5125011"/>
            <a:ext cx="710522" cy="960479"/>
          </a:xfrm>
          <a:prstGeom prst="rect">
            <a:avLst/>
          </a:prstGeom>
          <a:noFill/>
        </p:spPr>
      </p:pic>
      <p:sp>
        <p:nvSpPr>
          <p:cNvPr id="10" name="Right Arrow 9"/>
          <p:cNvSpPr/>
          <p:nvPr/>
        </p:nvSpPr>
        <p:spPr>
          <a:xfrm>
            <a:off x="3155782" y="4755760"/>
            <a:ext cx="379741" cy="1852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3594479" y="4501460"/>
            <a:ext cx="1617303" cy="693888"/>
          </a:xfrm>
          <a:prstGeom prst="roundRect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dirty="0" smtClean="0">
                <a:latin typeface="Arial Black" pitchFamily="34" charset="0"/>
              </a:rPr>
              <a:t>Engineering Controlled</a:t>
            </a:r>
          </a:p>
        </p:txBody>
      </p:sp>
      <p:pic>
        <p:nvPicPr>
          <p:cNvPr id="1027" name="Picture 3" descr="C:\Documents and Settings\watsonjc\Local Settings\Temporary Internet Files\Content.IE5\QE1KR8E0\MC900198080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85329" y="5288733"/>
            <a:ext cx="795710" cy="742836"/>
          </a:xfrm>
          <a:prstGeom prst="rect">
            <a:avLst/>
          </a:prstGeom>
          <a:noFill/>
        </p:spPr>
      </p:pic>
      <p:sp>
        <p:nvSpPr>
          <p:cNvPr id="14" name="Right Arrow 13"/>
          <p:cNvSpPr/>
          <p:nvPr/>
        </p:nvSpPr>
        <p:spPr>
          <a:xfrm>
            <a:off x="5240676" y="4757917"/>
            <a:ext cx="428625" cy="1809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2209098" y="5996963"/>
            <a:ext cx="6723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ln w="12700">
                  <a:solidFill>
                    <a:srgbClr val="0070C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New</a:t>
            </a:r>
            <a:endParaRPr lang="en-US" sz="2000" b="1" dirty="0">
              <a:ln w="12700">
                <a:solidFill>
                  <a:srgbClr val="0070C0"/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779498" y="5996963"/>
            <a:ext cx="16225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ln w="12700">
                  <a:solidFill>
                    <a:srgbClr val="0070C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Collaboration</a:t>
            </a:r>
            <a:endParaRPr lang="en-US" sz="2000" b="1" dirty="0">
              <a:ln w="12700">
                <a:solidFill>
                  <a:srgbClr val="0070C0"/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166808" y="5996963"/>
            <a:ext cx="11442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ln w="12700">
                  <a:solidFill>
                    <a:srgbClr val="0070C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Released</a:t>
            </a:r>
            <a:endParaRPr lang="en-US" sz="2000" b="1" dirty="0">
              <a:ln w="12700">
                <a:solidFill>
                  <a:srgbClr val="0070C0"/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5707402" y="4493194"/>
            <a:ext cx="1960892" cy="710421"/>
          </a:xfrm>
          <a:prstGeom prst="roundRect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dirty="0" smtClean="0">
                <a:latin typeface="Arial Black" pitchFamily="34" charset="0"/>
              </a:rPr>
              <a:t>Program Change Control</a:t>
            </a:r>
            <a:endParaRPr lang="en-US" sz="1500" dirty="0">
              <a:latin typeface="Arial Black" pitchFamily="34" charset="0"/>
            </a:endParaRPr>
          </a:p>
        </p:txBody>
      </p:sp>
      <p:pic>
        <p:nvPicPr>
          <p:cNvPr id="4100" name="Picture 4" descr="C:\Documents and Settings\watsonjc\Local Settings\Temporary Internet Files\Content.IE5\R64KMT8R\MC900442136[1]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61504" y="5340111"/>
            <a:ext cx="652689" cy="6400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3000" fill="remove" nodeType="click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0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9" grpId="0" animBg="1"/>
      <p:bldP spid="14" grpId="0" animBg="1"/>
      <p:bldP spid="17" grpId="0"/>
      <p:bldP spid="19" grpId="0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Topics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Environment Characteristics</a:t>
            </a:r>
          </a:p>
          <a:p>
            <a:r>
              <a:rPr lang="en-US" dirty="0" smtClean="0"/>
              <a:t>Information Characteristics</a:t>
            </a:r>
          </a:p>
          <a:p>
            <a:r>
              <a:rPr lang="en-US" dirty="0" smtClean="0">
                <a:solidFill>
                  <a:srgbClr val="003399"/>
                </a:solidFill>
              </a:rPr>
              <a:t>Sharing Information</a:t>
            </a:r>
          </a:p>
          <a:p>
            <a:r>
              <a:rPr lang="en-US" dirty="0" smtClean="0"/>
              <a:t>Managing Change</a:t>
            </a:r>
          </a:p>
          <a:p>
            <a:r>
              <a:rPr lang="en-US" dirty="0" smtClean="0"/>
              <a:t>Model Integrity</a:t>
            </a:r>
          </a:p>
          <a:p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Information Sharing and Security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371599"/>
            <a:ext cx="8229600" cy="4986997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Information Classification Levels</a:t>
            </a:r>
          </a:p>
          <a:p>
            <a:pPr lvl="1"/>
            <a:r>
              <a:rPr lang="en-US" dirty="0" smtClean="0"/>
              <a:t>Unclassified, Confidential, Secret, Top Secret</a:t>
            </a:r>
          </a:p>
          <a:p>
            <a:pPr lvl="1"/>
            <a:r>
              <a:rPr lang="en-US" dirty="0" smtClean="0"/>
              <a:t>Sharing becomes difficult</a:t>
            </a:r>
          </a:p>
          <a:p>
            <a:pPr lvl="2"/>
            <a:r>
              <a:rPr lang="en-US" dirty="0" smtClean="0"/>
              <a:t>Isolated development environments </a:t>
            </a:r>
          </a:p>
          <a:p>
            <a:pPr lvl="2"/>
            <a:r>
              <a:rPr lang="en-US" dirty="0" smtClean="0"/>
              <a:t>Scrubbing and exporting unclassified </a:t>
            </a:r>
            <a:br>
              <a:rPr lang="en-US" dirty="0" smtClean="0"/>
            </a:br>
            <a:r>
              <a:rPr lang="en-US" dirty="0" smtClean="0"/>
              <a:t>information is risky </a:t>
            </a:r>
          </a:p>
          <a:p>
            <a:pPr lvl="2"/>
            <a:r>
              <a:rPr lang="en-US" dirty="0" smtClean="0"/>
              <a:t>Ensuring audience has appropriate clearance </a:t>
            </a:r>
          </a:p>
          <a:p>
            <a:pPr lvl="3"/>
            <a:r>
              <a:rPr lang="en-US" dirty="0" smtClean="0"/>
              <a:t>US Citizens vs. Foreign Nationals</a:t>
            </a:r>
          </a:p>
          <a:p>
            <a:pPr lvl="3"/>
            <a:r>
              <a:rPr lang="en-US" dirty="0" smtClean="0"/>
              <a:t>Is there a “Need to Know”</a:t>
            </a:r>
          </a:p>
          <a:p>
            <a:endParaRPr lang="en-US" dirty="0" smtClean="0"/>
          </a:p>
          <a:p>
            <a:r>
              <a:rPr lang="en-US" dirty="0" smtClean="0"/>
              <a:t>Marking of Classified or Proprietary Information </a:t>
            </a:r>
          </a:p>
          <a:p>
            <a:pPr lvl="1"/>
            <a:r>
              <a:rPr lang="en-US" dirty="0" smtClean="0"/>
              <a:t>Standards for documents, not for models</a:t>
            </a:r>
          </a:p>
          <a:p>
            <a:pPr lvl="1"/>
            <a:r>
              <a:rPr lang="en-US" dirty="0" smtClean="0"/>
              <a:t>Includes diagrams, tables, text and model elements</a:t>
            </a:r>
          </a:p>
          <a:p>
            <a:pPr lvl="1"/>
            <a:r>
              <a:rPr lang="en-US" dirty="0" smtClean="0"/>
              <a:t>What are model equivalents:</a:t>
            </a:r>
          </a:p>
          <a:p>
            <a:pPr lvl="2"/>
            <a:r>
              <a:rPr lang="en-US" dirty="0" smtClean="0"/>
              <a:t>Each paragraph is  assigned a classification level</a:t>
            </a:r>
          </a:p>
          <a:p>
            <a:pPr lvl="2"/>
            <a:r>
              <a:rPr lang="en-US" dirty="0" smtClean="0"/>
              <a:t>Highest classification level on document page, marks page</a:t>
            </a:r>
          </a:p>
          <a:p>
            <a:pPr lvl="2"/>
            <a:r>
              <a:rPr lang="en-US" dirty="0" smtClean="0"/>
              <a:t>Highest classification level in document, marks document</a:t>
            </a:r>
          </a:p>
          <a:p>
            <a:pPr lvl="1"/>
            <a:r>
              <a:rPr lang="en-US" dirty="0" smtClean="0"/>
              <a:t>E.g. – Multiplicities, value properties contained in a block</a:t>
            </a:r>
          </a:p>
        </p:txBody>
      </p:sp>
      <p:pic>
        <p:nvPicPr>
          <p:cNvPr id="2061" name="Picture 13" descr="C:\Documents and Settings\watsonjc\Local Settings\Temporary Internet Files\Content.IE5\TOSVQH5O\MC900057481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7269015" y="817568"/>
            <a:ext cx="1745590" cy="1668780"/>
          </a:xfrm>
          <a:prstGeom prst="rect">
            <a:avLst/>
          </a:prstGeom>
          <a:noFill/>
        </p:spPr>
      </p:pic>
      <p:pic>
        <p:nvPicPr>
          <p:cNvPr id="2059" name="Picture 11" descr="C:\Documents and Settings\watsonjc\Local Settings\Temporary Internet Files\Content.IE5\TOSVQH5O\MC900295619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32135" y="1319841"/>
            <a:ext cx="1704983" cy="152473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Inter-department Sharing Mechanics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Did the change Impact another Department?</a:t>
            </a:r>
          </a:p>
          <a:p>
            <a:endParaRPr lang="en-US" dirty="0" smtClean="0"/>
          </a:p>
          <a:p>
            <a:r>
              <a:rPr lang="en-US" dirty="0" smtClean="0"/>
              <a:t>Interdepartmental transformations </a:t>
            </a:r>
          </a:p>
          <a:p>
            <a:pPr lvl="1"/>
            <a:r>
              <a:rPr lang="en-US" dirty="0" smtClean="0"/>
              <a:t>Determine if change warrants cross-department notification</a:t>
            </a:r>
          </a:p>
          <a:p>
            <a:pPr lvl="1"/>
            <a:r>
              <a:rPr lang="en-US" dirty="0" smtClean="0"/>
              <a:t>Normalize information to destination environment</a:t>
            </a:r>
          </a:p>
          <a:p>
            <a:pPr lvl="1"/>
            <a:r>
              <a:rPr lang="en-US" dirty="0" smtClean="0"/>
              <a:t>Within and outside engineering</a:t>
            </a:r>
          </a:p>
          <a:p>
            <a:r>
              <a:rPr lang="en-US" dirty="0" smtClean="0"/>
              <a:t>Use standard interchange language</a:t>
            </a:r>
          </a:p>
          <a:p>
            <a:pPr lvl="1"/>
            <a:r>
              <a:rPr lang="en-US" dirty="0" smtClean="0"/>
              <a:t>Limit to selected items</a:t>
            </a:r>
          </a:p>
          <a:p>
            <a:pPr lvl="1"/>
            <a:r>
              <a:rPr lang="en-US" dirty="0" smtClean="0"/>
              <a:t>Including diagrams</a:t>
            </a:r>
          </a:p>
          <a:p>
            <a:r>
              <a:rPr lang="en-US" dirty="0" smtClean="0"/>
              <a:t>Standard schema needed for information storage</a:t>
            </a:r>
          </a:p>
          <a:p>
            <a:pPr lvl="1"/>
            <a:r>
              <a:rPr lang="en-US" dirty="0" smtClean="0"/>
              <a:t>Avoid vendor unique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Topics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Environment Characteristics</a:t>
            </a:r>
          </a:p>
          <a:p>
            <a:r>
              <a:rPr lang="en-US" dirty="0" smtClean="0"/>
              <a:t>Information Characteristics</a:t>
            </a:r>
          </a:p>
          <a:p>
            <a:r>
              <a:rPr lang="en-US" dirty="0" smtClean="0"/>
              <a:t>Sharing Information</a:t>
            </a:r>
          </a:p>
          <a:p>
            <a:r>
              <a:rPr lang="en-US" dirty="0" smtClean="0">
                <a:solidFill>
                  <a:srgbClr val="003399"/>
                </a:solidFill>
              </a:rPr>
              <a:t>Managing Change </a:t>
            </a:r>
          </a:p>
          <a:p>
            <a:r>
              <a:rPr lang="en-US" dirty="0" smtClean="0"/>
              <a:t>Model Integrity</a:t>
            </a:r>
          </a:p>
          <a:p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 Change Management Environment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Configuration Management (CM) software controls file access and change</a:t>
            </a:r>
          </a:p>
          <a:p>
            <a:r>
              <a:rPr lang="en-US" dirty="0" smtClean="0"/>
              <a:t>Models consist of one or more files</a:t>
            </a:r>
          </a:p>
          <a:p>
            <a:pPr lvl="1"/>
            <a:r>
              <a:rPr lang="en-US" dirty="0" smtClean="0"/>
              <a:t>Guidelines for organizing high level directory structure</a:t>
            </a:r>
          </a:p>
          <a:p>
            <a:r>
              <a:rPr lang="en-US" dirty="0" smtClean="0"/>
              <a:t>Users are grouped and assigned access rights</a:t>
            </a:r>
          </a:p>
          <a:p>
            <a:r>
              <a:rPr lang="en-US" dirty="0" smtClean="0"/>
              <a:t>Users select files to check-out, modify and check-in</a:t>
            </a:r>
          </a:p>
          <a:p>
            <a:r>
              <a:rPr lang="en-US" dirty="0" smtClean="0"/>
              <a:t>Much like managing software data</a:t>
            </a:r>
          </a:p>
          <a:p>
            <a:r>
              <a:rPr lang="en-US" dirty="0" smtClean="0"/>
              <a:t>Usually avoid branching with models</a:t>
            </a:r>
          </a:p>
          <a:p>
            <a:pPr lvl="1"/>
            <a:r>
              <a:rPr lang="en-US" dirty="0" smtClean="0"/>
              <a:t>Unlike software – textual and diagrams </a:t>
            </a:r>
          </a:p>
          <a:p>
            <a:pPr lvl="1"/>
            <a:r>
              <a:rPr lang="en-US" dirty="0" smtClean="0"/>
              <a:t>Too difficult to merge diagrams</a:t>
            </a:r>
          </a:p>
          <a:p>
            <a:pPr lvl="1"/>
            <a:r>
              <a:rPr lang="en-US" dirty="0" smtClean="0"/>
              <a:t>If two change requests touch the same data, </a:t>
            </a:r>
          </a:p>
          <a:p>
            <a:pPr lvl="2"/>
            <a:r>
              <a:rPr lang="en-US" dirty="0" smtClean="0"/>
              <a:t>Merge the two tasks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Program Change Control Process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9765" y="1371600"/>
            <a:ext cx="6087035" cy="4572000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Supporting the Change Control Process</a:t>
            </a:r>
          </a:p>
          <a:p>
            <a:pPr lvl="1"/>
            <a:r>
              <a:rPr lang="en-US" dirty="0" smtClean="0"/>
              <a:t>Evaluate change requests</a:t>
            </a:r>
          </a:p>
          <a:p>
            <a:pPr lvl="1"/>
            <a:r>
              <a:rPr lang="en-US" dirty="0" smtClean="0"/>
              <a:t>Estimate cost of change</a:t>
            </a:r>
          </a:p>
          <a:p>
            <a:pPr lvl="1"/>
            <a:r>
              <a:rPr lang="en-US" dirty="0" smtClean="0"/>
              <a:t>Isolate information involved in the change</a:t>
            </a:r>
          </a:p>
          <a:p>
            <a:pPr lvl="1"/>
            <a:r>
              <a:rPr lang="en-US" dirty="0" smtClean="0"/>
              <a:t>Implement change</a:t>
            </a:r>
          </a:p>
          <a:p>
            <a:pPr lvl="1"/>
            <a:r>
              <a:rPr lang="en-US" dirty="0" smtClean="0"/>
              <a:t>Conduct a review and adjudicate issues</a:t>
            </a:r>
          </a:p>
          <a:p>
            <a:pPr lvl="1"/>
            <a:r>
              <a:rPr lang="en-US" dirty="0" smtClean="0"/>
              <a:t>Merge changes into existing baseline</a:t>
            </a:r>
          </a:p>
          <a:p>
            <a:pPr lvl="1"/>
            <a:r>
              <a:rPr lang="en-US" dirty="0" smtClean="0"/>
              <a:t>Re-baseline</a:t>
            </a:r>
          </a:p>
          <a:p>
            <a:pPr lvl="2"/>
            <a:r>
              <a:rPr lang="en-US" dirty="0" smtClean="0"/>
              <a:t>A snapshot of the CM environment creates a baseline (entire or partial)</a:t>
            </a:r>
          </a:p>
          <a:p>
            <a:pPr lvl="2"/>
            <a:r>
              <a:rPr lang="en-US" dirty="0" smtClean="0"/>
              <a:t>Baselines are named and managed</a:t>
            </a:r>
          </a:p>
          <a:p>
            <a:pPr lvl="2"/>
            <a:r>
              <a:rPr lang="en-US" dirty="0" smtClean="0"/>
              <a:t>A baseline defines the revision level of each file at a point in time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40880" y="1630815"/>
            <a:ext cx="2128899" cy="559597"/>
          </a:xfrm>
          <a:prstGeom prst="roundRect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latin typeface="Arial" pitchFamily="34" charset="0"/>
                <a:cs typeface="Arial" pitchFamily="34" charset="0"/>
              </a:rPr>
              <a:t>Collect and access Change Requests</a:t>
            </a:r>
            <a:endParaRPr lang="en-US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40880" y="2582737"/>
            <a:ext cx="2128899" cy="559597"/>
          </a:xfrm>
          <a:prstGeom prst="roundRect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latin typeface="Arial" pitchFamily="34" charset="0"/>
                <a:cs typeface="Arial" pitchFamily="34" charset="0"/>
              </a:rPr>
              <a:t>Implement Changes</a:t>
            </a:r>
            <a:endParaRPr lang="en-US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40880" y="3534659"/>
            <a:ext cx="2128899" cy="559597"/>
          </a:xfrm>
          <a:prstGeom prst="roundRect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latin typeface="Arial" pitchFamily="34" charset="0"/>
                <a:cs typeface="Arial" pitchFamily="34" charset="0"/>
              </a:rPr>
              <a:t>Review Change</a:t>
            </a:r>
            <a:endParaRPr lang="en-US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440880" y="4486581"/>
            <a:ext cx="2128899" cy="559597"/>
          </a:xfrm>
          <a:prstGeom prst="roundRect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latin typeface="Arial" pitchFamily="34" charset="0"/>
                <a:cs typeface="Arial" pitchFamily="34" charset="0"/>
              </a:rPr>
              <a:t>Merge Change into Current Baseline</a:t>
            </a:r>
            <a:endParaRPr lang="en-US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440880" y="5438505"/>
            <a:ext cx="2128899" cy="559597"/>
          </a:xfrm>
          <a:prstGeom prst="roundRect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latin typeface="Arial" pitchFamily="34" charset="0"/>
                <a:cs typeface="Arial" pitchFamily="34" charset="0"/>
              </a:rPr>
              <a:t>Baseline</a:t>
            </a:r>
            <a:endParaRPr lang="en-US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Flowchart: Connector 9"/>
          <p:cNvSpPr/>
          <p:nvPr/>
        </p:nvSpPr>
        <p:spPr>
          <a:xfrm>
            <a:off x="1426256" y="1097070"/>
            <a:ext cx="158146" cy="15544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lowchart: Connector 17"/>
          <p:cNvSpPr/>
          <p:nvPr/>
        </p:nvSpPr>
        <p:spPr>
          <a:xfrm>
            <a:off x="1335626" y="6355832"/>
            <a:ext cx="339407" cy="339407"/>
          </a:xfrm>
          <a:prstGeom prst="flowChartConnecto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lowchart: Connector 18"/>
          <p:cNvSpPr/>
          <p:nvPr/>
        </p:nvSpPr>
        <p:spPr>
          <a:xfrm>
            <a:off x="1418614" y="6440684"/>
            <a:ext cx="173431" cy="169703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/>
          <p:cNvCxnSpPr/>
          <p:nvPr/>
        </p:nvCxnSpPr>
        <p:spPr>
          <a:xfrm rot="5400000">
            <a:off x="1316180" y="1435015"/>
            <a:ext cx="378298" cy="13304"/>
          </a:xfrm>
          <a:prstGeom prst="straightConnector1">
            <a:avLst/>
          </a:prstGeom>
          <a:ln w="25400"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rot="5400000">
            <a:off x="1309167" y="3338496"/>
            <a:ext cx="392325" cy="1588"/>
          </a:xfrm>
          <a:prstGeom prst="straightConnector1">
            <a:avLst/>
          </a:prstGeom>
          <a:ln w="25400"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rot="5400000">
            <a:off x="1309167" y="4290418"/>
            <a:ext cx="392325" cy="1588"/>
          </a:xfrm>
          <a:prstGeom prst="straightConnector1">
            <a:avLst/>
          </a:prstGeom>
          <a:ln w="25400"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rot="5400000">
            <a:off x="1309657" y="2386573"/>
            <a:ext cx="391345" cy="983"/>
          </a:xfrm>
          <a:prstGeom prst="straightConnector1">
            <a:avLst/>
          </a:prstGeom>
          <a:ln w="25400"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rot="5400000">
            <a:off x="1309166" y="5242341"/>
            <a:ext cx="392327" cy="1588"/>
          </a:xfrm>
          <a:prstGeom prst="straightConnector1">
            <a:avLst/>
          </a:prstGeom>
          <a:ln w="25400"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rot="5400000">
            <a:off x="1326464" y="6176966"/>
            <a:ext cx="357730" cy="1"/>
          </a:xfrm>
          <a:prstGeom prst="straightConnector1">
            <a:avLst/>
          </a:prstGeom>
          <a:ln w="25400"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Views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A View supports a perspective for a set of stakeholders</a:t>
            </a:r>
          </a:p>
          <a:p>
            <a:pPr lvl="1"/>
            <a:r>
              <a:rPr lang="en-US" dirty="0" smtClean="0"/>
              <a:t>E.g. – Requirement View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Deliverable Document View</a:t>
            </a:r>
          </a:p>
          <a:p>
            <a:pPr lvl="1"/>
            <a:r>
              <a:rPr lang="en-US" dirty="0" smtClean="0"/>
              <a:t>Model the document content</a:t>
            </a:r>
          </a:p>
          <a:p>
            <a:pPr lvl="2"/>
            <a:r>
              <a:rPr lang="en-US" dirty="0" smtClean="0"/>
              <a:t>Modelers can now see the target deliverables</a:t>
            </a:r>
          </a:p>
          <a:p>
            <a:pPr lvl="2"/>
            <a:r>
              <a:rPr lang="en-US" dirty="0" smtClean="0"/>
              <a:t>Removes dependencies between document and model organization</a:t>
            </a:r>
          </a:p>
          <a:p>
            <a:pPr lvl="2"/>
            <a:r>
              <a:rPr lang="en-US" dirty="0" smtClean="0"/>
              <a:t>Quicker document generation</a:t>
            </a:r>
          </a:p>
          <a:p>
            <a:pPr lvl="1"/>
            <a:r>
              <a:rPr lang="en-US" dirty="0" smtClean="0"/>
              <a:t>Leveraged previous work and our own experiences</a:t>
            </a:r>
          </a:p>
          <a:p>
            <a:pPr lvl="2"/>
            <a:r>
              <a:rPr lang="en-US" dirty="0" smtClean="0">
                <a:hlinkClick r:id="rId3"/>
              </a:rPr>
              <a:t>Telescope systems modeling by SE^2</a:t>
            </a:r>
            <a:endParaRPr lang="en-US" dirty="0" smtClean="0"/>
          </a:p>
          <a:p>
            <a:pPr lvl="3"/>
            <a:r>
              <a:rPr lang="en-US" dirty="0" smtClean="0"/>
              <a:t>Collaboration between the European Southern Observatory and the German Chapter of INCOSE</a:t>
            </a:r>
          </a:p>
          <a:p>
            <a:pPr lvl="3"/>
            <a:r>
              <a:rPr lang="en-US" dirty="0" smtClean="0"/>
              <a:t>Subset of </a:t>
            </a:r>
            <a:r>
              <a:rPr lang="en-US" dirty="0" err="1" smtClean="0"/>
              <a:t>DocBook</a:t>
            </a:r>
            <a:endParaRPr lang="en-US" dirty="0" smtClean="0"/>
          </a:p>
          <a:p>
            <a:pPr lvl="2"/>
            <a:r>
              <a:rPr lang="en-US" dirty="0" smtClean="0"/>
              <a:t>Defined a profile </a:t>
            </a:r>
          </a:p>
          <a:p>
            <a:pPr lvl="2"/>
            <a:r>
              <a:rPr lang="en-US" dirty="0" smtClean="0"/>
              <a:t>Should be an industry standard?</a:t>
            </a:r>
          </a:p>
          <a:p>
            <a:pPr lvl="1"/>
            <a:r>
              <a:rPr lang="en-US" dirty="0" smtClean="0"/>
              <a:t>Observation – applicable to any desired view definition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Document Model Definition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t="14834" b="5298"/>
          <a:stretch>
            <a:fillRect/>
          </a:stretch>
        </p:blipFill>
        <p:spPr bwMode="auto">
          <a:xfrm>
            <a:off x="740664" y="1124712"/>
            <a:ext cx="7615238" cy="5185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3" cstate="print"/>
          <a:srcRect t="14834" b="5298"/>
          <a:stretch>
            <a:fillRect/>
          </a:stretch>
        </p:blipFill>
        <p:spPr bwMode="auto">
          <a:xfrm>
            <a:off x="740664" y="1124712"/>
            <a:ext cx="7615238" cy="5169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/>
          <a:srcRect t="14834" b="5298"/>
          <a:stretch>
            <a:fillRect/>
          </a:stretch>
        </p:blipFill>
        <p:spPr bwMode="auto">
          <a:xfrm>
            <a:off x="740664" y="1124712"/>
            <a:ext cx="7615238" cy="5169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 cstate="print"/>
          <a:srcRect t="14834" b="5298"/>
          <a:stretch>
            <a:fillRect/>
          </a:stretch>
        </p:blipFill>
        <p:spPr bwMode="auto">
          <a:xfrm>
            <a:off x="740664" y="1124712"/>
            <a:ext cx="7615238" cy="5169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 cstate="print"/>
          <a:srcRect t="14834" b="5298"/>
          <a:stretch>
            <a:fillRect/>
          </a:stretch>
        </p:blipFill>
        <p:spPr bwMode="auto">
          <a:xfrm>
            <a:off x="740664" y="1124712"/>
            <a:ext cx="7615238" cy="5169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ular Callout 10"/>
          <p:cNvSpPr/>
          <p:nvPr/>
        </p:nvSpPr>
        <p:spPr>
          <a:xfrm>
            <a:off x="319065" y="3324498"/>
            <a:ext cx="2373086" cy="925286"/>
          </a:xfrm>
          <a:prstGeom prst="wedgeRectCallout">
            <a:avLst>
              <a:gd name="adj1" fmla="val -1863"/>
              <a:gd name="adj2" fmla="val -150327"/>
            </a:avLst>
          </a:prstGeom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latin typeface="Arial" pitchFamily="34" charset="0"/>
                <a:cs typeface="Arial" pitchFamily="34" charset="0"/>
              </a:rPr>
              <a:t>Define a package to contain the document</a:t>
            </a:r>
          </a:p>
        </p:txBody>
      </p:sp>
      <p:sp>
        <p:nvSpPr>
          <p:cNvPr id="13" name="Rectangular Callout 12"/>
          <p:cNvSpPr/>
          <p:nvPr/>
        </p:nvSpPr>
        <p:spPr>
          <a:xfrm>
            <a:off x="197245" y="4831683"/>
            <a:ext cx="3505200" cy="1426030"/>
          </a:xfrm>
          <a:prstGeom prst="wedgeRectCallout">
            <a:avLst>
              <a:gd name="adj1" fmla="val -20444"/>
              <a:gd name="adj2" fmla="val 40488"/>
            </a:avLst>
          </a:prstGeom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latin typeface="Arial" pitchFamily="34" charset="0"/>
                <a:cs typeface="Arial" pitchFamily="34" charset="0"/>
              </a:rPr>
              <a:t>Add packages that reflect the headings and organization of the document; </a:t>
            </a:r>
          </a:p>
          <a:p>
            <a:pPr marL="0" lvl="1" algn="ctr"/>
            <a:r>
              <a:rPr lang="en-US" sz="1600" b="1" dirty="0" smtClean="0">
                <a:latin typeface="Arial" pitchFamily="34" charset="0"/>
                <a:cs typeface="Arial" pitchFamily="34" charset="0"/>
              </a:rPr>
              <a:t>e.g. chapters, section, TOC, etc.</a:t>
            </a:r>
          </a:p>
        </p:txBody>
      </p:sp>
      <p:sp>
        <p:nvSpPr>
          <p:cNvPr id="14" name="Rectangular Callout 13"/>
          <p:cNvSpPr/>
          <p:nvPr/>
        </p:nvSpPr>
        <p:spPr>
          <a:xfrm>
            <a:off x="5721025" y="5082066"/>
            <a:ext cx="3391443" cy="1370985"/>
          </a:xfrm>
          <a:prstGeom prst="wedgeRectCallout">
            <a:avLst>
              <a:gd name="adj1" fmla="val -22488"/>
              <a:gd name="adj2" fmla="val 35098"/>
            </a:avLst>
          </a:prstGeom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b="1" dirty="0" smtClean="0">
                <a:latin typeface="Arial" pitchFamily="34" charset="0"/>
                <a:cs typeface="Arial" pitchFamily="34" charset="0"/>
              </a:rPr>
              <a:t>In each section add content;</a:t>
            </a:r>
          </a:p>
          <a:p>
            <a:pPr>
              <a:buFont typeface="Arial" pitchFamily="34" charset="0"/>
              <a:buChar char="•"/>
            </a:pP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 Local text</a:t>
            </a:r>
          </a:p>
          <a:p>
            <a:pPr>
              <a:buFont typeface="Arial" pitchFamily="34" charset="0"/>
              <a:buChar char="•"/>
            </a:pP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 Content from within the model</a:t>
            </a:r>
          </a:p>
          <a:p>
            <a:pPr>
              <a:buFont typeface="Arial" pitchFamily="34" charset="0"/>
              <a:buChar char="•"/>
            </a:pP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 Content external to the model</a:t>
            </a:r>
          </a:p>
          <a:p>
            <a:pPr>
              <a:buFont typeface="Arial" pitchFamily="34" charset="0"/>
              <a:buChar char="•"/>
            </a:pP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 Tables</a:t>
            </a:r>
          </a:p>
        </p:txBody>
      </p:sp>
      <p:sp>
        <p:nvSpPr>
          <p:cNvPr id="16" name="Rectangular Callout 15"/>
          <p:cNvSpPr/>
          <p:nvPr/>
        </p:nvSpPr>
        <p:spPr>
          <a:xfrm>
            <a:off x="6431802" y="3835635"/>
            <a:ext cx="2424815" cy="906181"/>
          </a:xfrm>
          <a:prstGeom prst="wedgeRectCallout">
            <a:avLst>
              <a:gd name="adj1" fmla="val -10965"/>
              <a:gd name="adj2" fmla="val -29701"/>
            </a:avLst>
          </a:prstGeom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b="1" dirty="0" smtClean="0">
                <a:latin typeface="Arial" pitchFamily="34" charset="0"/>
                <a:cs typeface="Arial" pitchFamily="34" charset="0"/>
              </a:rPr>
              <a:t>Drill into Scope</a:t>
            </a:r>
          </a:p>
          <a:p>
            <a:r>
              <a:rPr lang="en-US" sz="1600" b="1" dirty="0" smtClean="0">
                <a:latin typeface="Arial" pitchFamily="34" charset="0"/>
                <a:cs typeface="Arial" pitchFamily="34" charset="0"/>
              </a:rPr>
              <a:t>Identify subsection</a:t>
            </a:r>
            <a:endParaRPr lang="en-US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ular Callout 11"/>
          <p:cNvSpPr/>
          <p:nvPr/>
        </p:nvSpPr>
        <p:spPr>
          <a:xfrm>
            <a:off x="5832185" y="3722425"/>
            <a:ext cx="3222170" cy="1143001"/>
          </a:xfrm>
          <a:prstGeom prst="wedgeRectCallout">
            <a:avLst>
              <a:gd name="adj1" fmla="val -10965"/>
              <a:gd name="adj2" fmla="val -29701"/>
            </a:avLst>
          </a:prstGeom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b="1" dirty="0" smtClean="0">
                <a:latin typeface="Arial" pitchFamily="34" charset="0"/>
                <a:cs typeface="Arial" pitchFamily="34" charset="0"/>
              </a:rPr>
              <a:t>Ordering of all elements can be explicitly specified with a «next» dependency element </a:t>
            </a:r>
            <a:endParaRPr lang="en-US" sz="16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8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4" grpId="0" build="allAtOnce" animBg="1"/>
      <p:bldP spid="16" grpId="0" animBg="1"/>
      <p:bldP spid="1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Managing Change Day-to-Day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Need to quickly examine changes relative to other baselines;</a:t>
            </a:r>
          </a:p>
          <a:p>
            <a:pPr lvl="1"/>
            <a:r>
              <a:rPr lang="en-US" dirty="0" smtClean="0"/>
              <a:t>Both textual and diagram changes</a:t>
            </a:r>
          </a:p>
          <a:p>
            <a:pPr lvl="1"/>
            <a:r>
              <a:rPr lang="en-US" dirty="0" smtClean="0"/>
              <a:t>Highlight only what has changed</a:t>
            </a:r>
          </a:p>
          <a:p>
            <a:pPr lvl="1"/>
            <a:r>
              <a:rPr lang="en-US" dirty="0" smtClean="0"/>
              <a:t>Examine on the fly and for formal reviews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Topics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Environment Characteristics</a:t>
            </a:r>
          </a:p>
          <a:p>
            <a:r>
              <a:rPr lang="en-US" dirty="0" smtClean="0"/>
              <a:t>Information Characteristics</a:t>
            </a:r>
            <a:endParaRPr lang="en-US" b="0" dirty="0" smtClean="0"/>
          </a:p>
          <a:p>
            <a:r>
              <a:rPr lang="en-US" dirty="0" smtClean="0"/>
              <a:t>Sharing Information</a:t>
            </a:r>
          </a:p>
          <a:p>
            <a:r>
              <a:rPr lang="en-US" dirty="0" smtClean="0"/>
              <a:t>Managing Change</a:t>
            </a:r>
          </a:p>
          <a:p>
            <a:r>
              <a:rPr lang="en-US" dirty="0" smtClean="0"/>
              <a:t>Model Integrity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Example:  Model Change Query</a:t>
            </a:r>
            <a:endParaRPr lang="en-US" dirty="0"/>
          </a:p>
        </p:txBody>
      </p:sp>
      <p:pic>
        <p:nvPicPr>
          <p:cNvPr id="4" name="Content Placeholder 3" descr="BDD Vehicl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02532" y="1071566"/>
            <a:ext cx="6375283" cy="5044180"/>
          </a:xfrm>
        </p:spPr>
      </p:pic>
      <p:sp>
        <p:nvSpPr>
          <p:cNvPr id="6" name="TextBox 5"/>
          <p:cNvSpPr txBox="1"/>
          <p:nvPr/>
        </p:nvSpPr>
        <p:spPr>
          <a:xfrm>
            <a:off x="2800456" y="3087328"/>
            <a:ext cx="508473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rgbClr val="FF0000"/>
                </a:solidFill>
              </a:rPr>
              <a:t> 3  ←</a:t>
            </a:r>
            <a:endParaRPr lang="en-US" sz="1200" b="1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513151" y="1423249"/>
            <a:ext cx="3440782" cy="95800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3058046" y="4347685"/>
            <a:ext cx="254524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2940627" y="4196742"/>
            <a:ext cx="444352" cy="123111"/>
          </a:xfrm>
          <a:prstGeom prst="rect">
            <a:avLst/>
          </a:prstGeom>
          <a:noFill/>
        </p:spPr>
        <p:txBody>
          <a:bodyPr wrap="none" tIns="0" bIns="0" rtlCol="0" anchor="b">
            <a:spAutoFit/>
          </a:bodyPr>
          <a:lstStyle/>
          <a:p>
            <a:r>
              <a:rPr lang="en-US" sz="800" b="1" dirty="0" smtClean="0">
                <a:solidFill>
                  <a:srgbClr val="FF0000"/>
                </a:solidFill>
              </a:rPr>
              <a:t>Hub-C</a:t>
            </a:r>
            <a:endParaRPr lang="en-US" sz="800" b="1" dirty="0">
              <a:solidFill>
                <a:srgbClr val="FF0000"/>
              </a:solidFill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2629420" y="1894816"/>
            <a:ext cx="205568" cy="4285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2848408" y="1830644"/>
            <a:ext cx="343043" cy="123111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r>
              <a:rPr lang="en-US" sz="800" b="1" dirty="0" smtClean="0">
                <a:solidFill>
                  <a:srgbClr val="FF0000"/>
                </a:solidFill>
              </a:rPr>
              <a:t>3100  ←</a:t>
            </a:r>
            <a:endParaRPr lang="en-US" sz="800" b="1" dirty="0">
              <a:solidFill>
                <a:srgbClr val="FF0000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 flipV="1">
            <a:off x="2741986" y="2137063"/>
            <a:ext cx="146687" cy="823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2914218" y="2072234"/>
            <a:ext cx="291747" cy="123111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r>
              <a:rPr lang="en-US" sz="800" b="1" dirty="0" smtClean="0">
                <a:solidFill>
                  <a:srgbClr val="FF0000"/>
                </a:solidFill>
              </a:rPr>
              <a:t>160  ←</a:t>
            </a:r>
            <a:endParaRPr lang="en-US" sz="800" b="1" dirty="0">
              <a:solidFill>
                <a:srgbClr val="FF0000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780408" y="4447310"/>
            <a:ext cx="1050374" cy="8001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3290454" y="4846806"/>
            <a:ext cx="386324" cy="1384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r>
              <a:rPr lang="en-US" sz="900" b="1" dirty="0" smtClean="0">
                <a:solidFill>
                  <a:srgbClr val="FF0000"/>
                </a:solidFill>
              </a:rPr>
              <a:t>=120  ←</a:t>
            </a:r>
            <a:endParaRPr lang="en-US" sz="900" b="1" dirty="0">
              <a:solidFill>
                <a:srgbClr val="FF0000"/>
              </a:solidFill>
            </a:endParaRPr>
          </a:p>
        </p:txBody>
      </p:sp>
      <p:sp>
        <p:nvSpPr>
          <p:cNvPr id="20" name="Rectangular Callout 19"/>
          <p:cNvSpPr/>
          <p:nvPr/>
        </p:nvSpPr>
        <p:spPr>
          <a:xfrm>
            <a:off x="5959366" y="1337757"/>
            <a:ext cx="3074272" cy="2185839"/>
          </a:xfrm>
          <a:prstGeom prst="wedgeRectCallout">
            <a:avLst>
              <a:gd name="adj1" fmla="val -22488"/>
              <a:gd name="adj2" fmla="val 35098"/>
            </a:avLst>
          </a:prstGeom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300"/>
              </a:spcBef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Arial" pitchFamily="34" charset="0"/>
              </a:rPr>
              <a:t>Compare Query</a:t>
            </a:r>
          </a:p>
          <a:p>
            <a:pPr>
              <a:spcBef>
                <a:spcPts val="300"/>
              </a:spcBef>
            </a:pP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  Baseline Compare: </a:t>
            </a:r>
          </a:p>
          <a:p>
            <a:pPr>
              <a:spcBef>
                <a:spcPts val="300"/>
              </a:spcBef>
            </a:pP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       Starting at </a:t>
            </a:r>
            <a:r>
              <a:rPr lang="en-US" sz="16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3.4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To </a:t>
            </a:r>
            <a:r>
              <a:rPr lang="en-US" sz="16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Now</a:t>
            </a:r>
          </a:p>
          <a:p>
            <a:pPr>
              <a:spcBef>
                <a:spcPts val="300"/>
              </a:spcBef>
            </a:pP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  Included Change Requests:</a:t>
            </a:r>
          </a:p>
          <a:p>
            <a:pPr>
              <a:spcBef>
                <a:spcPts val="300"/>
              </a:spcBef>
            </a:pP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        </a:t>
            </a:r>
            <a:r>
              <a:rPr lang="en-US" sz="16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445566</a:t>
            </a:r>
          </a:p>
          <a:p>
            <a:pPr>
              <a:spcBef>
                <a:spcPts val="300"/>
              </a:spcBef>
            </a:pPr>
            <a:r>
              <a:rPr lang="en-US" sz="16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         445567 </a:t>
            </a:r>
          </a:p>
          <a:p>
            <a:pPr>
              <a:spcBef>
                <a:spcPts val="300"/>
              </a:spcBef>
            </a:pPr>
            <a:r>
              <a:rPr lang="en-US" sz="16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         445569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286366" y="3608554"/>
            <a:ext cx="206788" cy="1384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r>
              <a:rPr lang="en-US" sz="900" b="1" dirty="0" smtClean="0">
                <a:solidFill>
                  <a:srgbClr val="FF0000"/>
                </a:solidFill>
              </a:rPr>
              <a:t>may</a:t>
            </a:r>
            <a:endParaRPr lang="en-US" sz="900" b="1" dirty="0">
              <a:solidFill>
                <a:srgbClr val="FF0000"/>
              </a:solidFill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>
            <a:off x="2986084" y="3690938"/>
            <a:ext cx="276225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V="1">
            <a:off x="2403844" y="3800475"/>
            <a:ext cx="48840" cy="3606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2824680" y="3233262"/>
            <a:ext cx="91440" cy="475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11" grpId="0"/>
      <p:bldP spid="13" grpId="0"/>
      <p:bldP spid="16" grpId="0"/>
      <p:bldP spid="18" grpId="0" animBg="1"/>
      <p:bldP spid="19" grpId="0"/>
      <p:bldP spid="1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0420" y="457200"/>
            <a:ext cx="8229600" cy="685800"/>
          </a:xfrm>
        </p:spPr>
        <p:txBody>
          <a:bodyPr/>
          <a:lstStyle/>
          <a:p>
            <a:r>
              <a:rPr lang="en-US" dirty="0" smtClean="0"/>
              <a:t>Changing Tools – Replacements and Upgrades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Tools come and go</a:t>
            </a:r>
          </a:p>
          <a:p>
            <a:pPr lvl="1"/>
            <a:r>
              <a:rPr lang="en-US" dirty="0" smtClean="0"/>
              <a:t>Protect investment by using standards </a:t>
            </a:r>
          </a:p>
          <a:p>
            <a:pPr lvl="1"/>
            <a:r>
              <a:rPr lang="en-US" dirty="0" smtClean="0"/>
              <a:t>Avoid proprietary add-ins</a:t>
            </a:r>
          </a:p>
          <a:p>
            <a:r>
              <a:rPr lang="en-US" dirty="0" smtClean="0"/>
              <a:t>Tool upgrades can be difficult</a:t>
            </a:r>
          </a:p>
          <a:p>
            <a:pPr lvl="1"/>
            <a:r>
              <a:rPr lang="en-US" dirty="0" smtClean="0"/>
              <a:t>Inter-tool compatibility</a:t>
            </a:r>
          </a:p>
          <a:p>
            <a:pPr lvl="1"/>
            <a:r>
              <a:rPr lang="en-US" dirty="0" smtClean="0"/>
              <a:t>Script forward compatibility</a:t>
            </a:r>
          </a:p>
          <a:p>
            <a:pPr lvl="1"/>
            <a:r>
              <a:rPr lang="en-US" dirty="0" smtClean="0"/>
              <a:t>If the tool is not backward compatible</a:t>
            </a:r>
          </a:p>
          <a:p>
            <a:pPr lvl="2"/>
            <a:r>
              <a:rPr lang="en-US" dirty="0" smtClean="0"/>
              <a:t>Upgrading a large team simultaneously</a:t>
            </a:r>
          </a:p>
          <a:p>
            <a:pPr lvl="2"/>
            <a:r>
              <a:rPr lang="en-US" dirty="0" smtClean="0"/>
              <a:t>Upgrading external contractors</a:t>
            </a:r>
          </a:p>
          <a:p>
            <a:pPr lvl="2"/>
            <a:r>
              <a:rPr lang="en-US" dirty="0" smtClean="0"/>
              <a:t>Upgrading customers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Topics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Environment Characteristics</a:t>
            </a:r>
          </a:p>
          <a:p>
            <a:r>
              <a:rPr lang="en-US" dirty="0" smtClean="0"/>
              <a:t>Information Characteristics</a:t>
            </a:r>
          </a:p>
          <a:p>
            <a:r>
              <a:rPr lang="en-US" dirty="0" smtClean="0"/>
              <a:t>Sharing Information</a:t>
            </a:r>
          </a:p>
          <a:p>
            <a:r>
              <a:rPr lang="en-US" dirty="0" smtClean="0"/>
              <a:t>Change Management </a:t>
            </a:r>
          </a:p>
          <a:p>
            <a:r>
              <a:rPr lang="en-US" dirty="0" smtClean="0">
                <a:solidFill>
                  <a:srgbClr val="003399"/>
                </a:solidFill>
              </a:rPr>
              <a:t>Model Integrity</a:t>
            </a:r>
          </a:p>
          <a:p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 smtClean="0"/>
              <a:t>Model Information Validation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141742"/>
          </a:xfrm>
        </p:spPr>
        <p:txBody>
          <a:bodyPr>
            <a:normAutofit fontScale="92500" lnSpcReduction="20000"/>
          </a:bodyPr>
          <a:lstStyle/>
          <a:p>
            <a:r>
              <a:rPr lang="en-US" sz="2800" dirty="0" smtClean="0"/>
              <a:t>Large complex systems = large volumes of information </a:t>
            </a:r>
          </a:p>
          <a:p>
            <a:r>
              <a:rPr lang="en-US" sz="2800" dirty="0" smtClean="0"/>
              <a:t>Ripe for human error</a:t>
            </a:r>
          </a:p>
          <a:p>
            <a:r>
              <a:rPr lang="en-US" sz="2800" dirty="0" smtClean="0"/>
              <a:t>Needs to be scrubbed, validated and verified often</a:t>
            </a:r>
          </a:p>
          <a:p>
            <a:endParaRPr lang="en-US" dirty="0" smtClean="0"/>
          </a:p>
          <a:p>
            <a:r>
              <a:rPr lang="en-US" sz="2800" dirty="0" smtClean="0"/>
              <a:t>What to validate? </a:t>
            </a:r>
          </a:p>
          <a:p>
            <a:pPr lvl="1"/>
            <a:r>
              <a:rPr lang="en-US" sz="2600" dirty="0" smtClean="0"/>
              <a:t>Completeness</a:t>
            </a:r>
          </a:p>
          <a:p>
            <a:pPr lvl="1"/>
            <a:r>
              <a:rPr lang="en-US" sz="2600" dirty="0" smtClean="0"/>
              <a:t>Correctness </a:t>
            </a:r>
          </a:p>
          <a:p>
            <a:pPr lvl="1"/>
            <a:r>
              <a:rPr lang="en-US" sz="2600" dirty="0" smtClean="0"/>
              <a:t>Classification markings applied</a:t>
            </a:r>
          </a:p>
          <a:p>
            <a:pPr lvl="1"/>
            <a:r>
              <a:rPr lang="en-US" sz="2600" dirty="0" smtClean="0"/>
              <a:t>Modeling guidelines are being followed</a:t>
            </a:r>
          </a:p>
          <a:p>
            <a:pPr lvl="1"/>
            <a:r>
              <a:rPr lang="en-US" sz="2600" dirty="0" smtClean="0"/>
              <a:t>Missing data, large changes, etc.</a:t>
            </a:r>
          </a:p>
          <a:p>
            <a:pPr lvl="1"/>
            <a:r>
              <a:rPr lang="en-US" sz="2600" dirty="0" smtClean="0"/>
              <a:t>Language compliance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 smtClean="0"/>
              <a:t>Model Information Validation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How to validate? </a:t>
            </a:r>
          </a:p>
          <a:p>
            <a:pPr lvl="1"/>
            <a:r>
              <a:rPr lang="en-US" dirty="0" smtClean="0"/>
              <a:t>Model execution</a:t>
            </a:r>
          </a:p>
          <a:p>
            <a:pPr lvl="1"/>
            <a:r>
              <a:rPr lang="en-US" dirty="0" smtClean="0"/>
              <a:t>Tool model check or custom scripts</a:t>
            </a:r>
          </a:p>
          <a:p>
            <a:pPr lvl="2"/>
            <a:r>
              <a:rPr lang="en-US" dirty="0" smtClean="0"/>
              <a:t>SysML provides a consistent well formed Information schema</a:t>
            </a:r>
          </a:p>
          <a:p>
            <a:pPr lvl="1"/>
            <a:r>
              <a:rPr lang="en-US" dirty="0" smtClean="0"/>
              <a:t>Validate as you model </a:t>
            </a:r>
          </a:p>
          <a:p>
            <a:pPr lvl="1"/>
            <a:r>
              <a:rPr lang="en-US" dirty="0" smtClean="0"/>
              <a:t>Validated periodically</a:t>
            </a:r>
          </a:p>
          <a:p>
            <a:pPr lvl="2"/>
            <a:r>
              <a:rPr lang="en-US" dirty="0" smtClean="0"/>
              <a:t>Daily, before check-in, before a review, before baseline</a:t>
            </a:r>
          </a:p>
          <a:p>
            <a:pPr lvl="1"/>
            <a:r>
              <a:rPr lang="en-US" dirty="0" smtClean="0"/>
              <a:t>Collect metrics and trended</a:t>
            </a:r>
          </a:p>
          <a:p>
            <a:pPr lvl="3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utoShape 15"/>
          <p:cNvSpPr>
            <a:spLocks noChangeArrowheads="1"/>
          </p:cNvSpPr>
          <p:nvPr/>
        </p:nvSpPr>
        <p:spPr bwMode="invGray">
          <a:xfrm>
            <a:off x="482600" y="5544212"/>
            <a:ext cx="8150225" cy="685800"/>
          </a:xfrm>
          <a:prstGeom prst="bevel">
            <a:avLst>
              <a:gd name="adj" fmla="val 8852"/>
            </a:avLst>
          </a:prstGeom>
          <a:solidFill>
            <a:srgbClr val="003399"/>
          </a:solidFill>
          <a:ln w="12700">
            <a:noFill/>
            <a:miter lim="800000"/>
            <a:headEnd/>
            <a:tailEnd/>
          </a:ln>
          <a:effectLst/>
        </p:spPr>
        <p:txBody>
          <a:bodyPr wrap="none" lIns="88898" tIns="44449" rIns="88898" bIns="44449" anchor="ctr"/>
          <a:lstStyle/>
          <a:p>
            <a:pPr algn="ctr" defTabSz="889000"/>
            <a:r>
              <a:rPr lang="en-US" sz="2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If You Can’t Measure It, You Can’t Manage It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Model Metrics – The Need to Count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3899647"/>
          </a:xfrm>
        </p:spPr>
        <p:txBody>
          <a:bodyPr/>
          <a:lstStyle/>
          <a:p>
            <a:r>
              <a:rPr lang="en-US" dirty="0" smtClean="0"/>
              <a:t>To support Program and Engineering Management Metrics</a:t>
            </a:r>
          </a:p>
          <a:p>
            <a:pPr lvl="1"/>
            <a:r>
              <a:rPr lang="en-US" dirty="0" smtClean="0"/>
              <a:t>To measure progress</a:t>
            </a:r>
          </a:p>
          <a:p>
            <a:pPr lvl="1"/>
            <a:r>
              <a:rPr lang="en-US" dirty="0" smtClean="0"/>
              <a:t>To measure quality</a:t>
            </a:r>
          </a:p>
          <a:p>
            <a:pPr lvl="1"/>
            <a:r>
              <a:rPr lang="en-US" dirty="0" smtClean="0"/>
              <a:t>To measure complexity</a:t>
            </a:r>
          </a:p>
          <a:p>
            <a:pPr lvl="1"/>
            <a:r>
              <a:rPr lang="en-US" dirty="0" smtClean="0"/>
              <a:t>To support day to day model maintenance</a:t>
            </a:r>
          </a:p>
          <a:p>
            <a:r>
              <a:rPr lang="en-US" dirty="0" smtClean="0"/>
              <a:t>Collect, Track and Trend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Model Metrics</a:t>
            </a:r>
            <a:endParaRPr lang="en-US" dirty="0"/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does an Architectural Models Contribute?</a:t>
            </a:r>
          </a:p>
          <a:p>
            <a:pPr lvl="1"/>
            <a:r>
              <a:rPr lang="en-US" dirty="0" smtClean="0"/>
              <a:t>Contains the most current behavior, structure, requirements and parametric model elements</a:t>
            </a:r>
          </a:p>
          <a:p>
            <a:pPr lvl="1"/>
            <a:r>
              <a:rPr lang="en-US" dirty="0" smtClean="0"/>
              <a:t>Provides objective evidence of Architecture and Design Artifacts</a:t>
            </a:r>
          </a:p>
          <a:p>
            <a:pPr lvl="2"/>
            <a:r>
              <a:rPr lang="en-US" dirty="0" smtClean="0"/>
              <a:t>Not just subjective data from human driven assessments</a:t>
            </a:r>
          </a:p>
          <a:p>
            <a:pPr lvl="1"/>
            <a:r>
              <a:rPr lang="en-US" dirty="0" smtClean="0"/>
              <a:t>Provides an environment for “Continuous Assessment”</a:t>
            </a:r>
          </a:p>
          <a:p>
            <a:pPr lvl="2"/>
            <a:r>
              <a:rPr lang="en-US" dirty="0" smtClean="0"/>
              <a:t>Not just at the design maturity gates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Large complex systems means we have large volumes of interrelated information</a:t>
            </a:r>
          </a:p>
          <a:p>
            <a:r>
              <a:rPr lang="en-US" dirty="0" smtClean="0"/>
              <a:t>How to manage large amounts of Information</a:t>
            </a:r>
          </a:p>
          <a:p>
            <a:pPr lvl="1"/>
            <a:r>
              <a:rPr lang="en-US" dirty="0" smtClean="0"/>
              <a:t>Understanding the characteristics of the environment and the information</a:t>
            </a:r>
          </a:p>
          <a:p>
            <a:pPr lvl="1"/>
            <a:r>
              <a:rPr lang="en-US" dirty="0" smtClean="0"/>
              <a:t>Knowing how to manage change </a:t>
            </a:r>
          </a:p>
          <a:p>
            <a:pPr lvl="1"/>
            <a:r>
              <a:rPr lang="en-US" dirty="0" smtClean="0"/>
              <a:t>Effectively share information within engineering and across other departments</a:t>
            </a:r>
          </a:p>
          <a:p>
            <a:pPr lvl="1"/>
            <a:r>
              <a:rPr lang="en-US" dirty="0" smtClean="0"/>
              <a:t>Maintain integrity via continuous validation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Layers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Applied to a diagram </a:t>
            </a:r>
          </a:p>
          <a:p>
            <a:pPr lvl="1"/>
            <a:r>
              <a:rPr lang="en-US" dirty="0" smtClean="0"/>
              <a:t>Filters from a diagram what is not pertinent to the need</a:t>
            </a:r>
          </a:p>
          <a:p>
            <a:pPr lvl="1"/>
            <a:r>
              <a:rPr lang="en-US" dirty="0" smtClean="0"/>
              <a:t>Simplifies diagram for the need </a:t>
            </a:r>
          </a:p>
          <a:p>
            <a:pPr lvl="1"/>
            <a:r>
              <a:rPr lang="en-US" dirty="0" smtClean="0"/>
              <a:t>Enables maintaining fewer unique diagrams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MBSD? – Scope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idx="1"/>
          </p:nvPr>
        </p:nvSpPr>
        <p:spPr>
          <a:xfrm>
            <a:off x="457200" y="1371600"/>
            <a:ext cx="3774141" cy="4572000"/>
          </a:xfrm>
        </p:spPr>
        <p:txBody>
          <a:bodyPr>
            <a:noAutofit/>
          </a:bodyPr>
          <a:lstStyle/>
          <a:p>
            <a:r>
              <a:rPr lang="en-US" sz="1800" dirty="0" smtClean="0"/>
              <a:t>Formalizes the practice of </a:t>
            </a:r>
            <a:br>
              <a:rPr lang="en-US" sz="1800" dirty="0" smtClean="0"/>
            </a:br>
            <a:r>
              <a:rPr lang="en-US" sz="1800" dirty="0" smtClean="0"/>
              <a:t>systems development through the use of models</a:t>
            </a:r>
          </a:p>
          <a:p>
            <a:endParaRPr lang="en-US" sz="1600" dirty="0" smtClean="0"/>
          </a:p>
          <a:p>
            <a:r>
              <a:rPr lang="en-US" sz="1800" dirty="0" smtClean="0"/>
              <a:t>Broad in scope</a:t>
            </a:r>
          </a:p>
          <a:p>
            <a:pPr lvl="1"/>
            <a:r>
              <a:rPr lang="en-US" sz="1600" dirty="0" smtClean="0"/>
              <a:t>Includes multiple modeling </a:t>
            </a:r>
            <a:br>
              <a:rPr lang="en-US" sz="1600" dirty="0" smtClean="0"/>
            </a:br>
            <a:r>
              <a:rPr lang="en-US" sz="1600" dirty="0" smtClean="0"/>
              <a:t>domains across life cycle </a:t>
            </a:r>
            <a:br>
              <a:rPr lang="en-US" sz="1600" dirty="0" smtClean="0"/>
            </a:br>
            <a:r>
              <a:rPr lang="en-US" sz="1600" dirty="0" smtClean="0"/>
              <a:t>from SOS to component</a:t>
            </a:r>
          </a:p>
          <a:p>
            <a:pPr lvl="1"/>
            <a:endParaRPr lang="en-US" sz="1600" dirty="0" smtClean="0"/>
          </a:p>
          <a:p>
            <a:r>
              <a:rPr lang="en-US" sz="1800" dirty="0" smtClean="0"/>
              <a:t>Results in quality/productivity </a:t>
            </a:r>
            <a:br>
              <a:rPr lang="en-US" sz="1800" dirty="0" smtClean="0"/>
            </a:br>
            <a:r>
              <a:rPr lang="en-US" sz="1800" dirty="0" smtClean="0"/>
              <a:t>improvements &amp; lower risk</a:t>
            </a:r>
          </a:p>
          <a:p>
            <a:pPr lvl="1"/>
            <a:r>
              <a:rPr lang="en-US" sz="1600" dirty="0" smtClean="0"/>
              <a:t>Rigor and precision</a:t>
            </a:r>
          </a:p>
          <a:p>
            <a:pPr lvl="1"/>
            <a:r>
              <a:rPr lang="en-US" sz="1600" dirty="0" smtClean="0"/>
              <a:t>Communications among development team and customer</a:t>
            </a:r>
          </a:p>
          <a:p>
            <a:pPr lvl="1"/>
            <a:r>
              <a:rPr lang="en-US" sz="1600" dirty="0" smtClean="0"/>
              <a:t>Management of complexity</a:t>
            </a:r>
          </a:p>
        </p:txBody>
      </p:sp>
      <p:pic>
        <p:nvPicPr>
          <p:cNvPr id="34824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5052" y="2482543"/>
            <a:ext cx="4200498" cy="410240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78855" name="Text Box 7"/>
          <p:cNvSpPr txBox="1">
            <a:spLocks noChangeArrowheads="1"/>
          </p:cNvSpPr>
          <p:nvPr/>
        </p:nvSpPr>
        <p:spPr bwMode="auto">
          <a:xfrm>
            <a:off x="5271045" y="1220352"/>
            <a:ext cx="2847190" cy="40011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en-US" sz="2000" dirty="0">
                <a:solidFill>
                  <a:schemeClr val="accent1"/>
                </a:solidFill>
                <a:latin typeface="Arial Black" pitchFamily="34" charset="0"/>
              </a:rPr>
              <a:t>Life Cycle Support</a:t>
            </a:r>
            <a:r>
              <a:rPr lang="en-US" sz="20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</a:t>
            </a:r>
          </a:p>
        </p:txBody>
      </p:sp>
      <p:sp>
        <p:nvSpPr>
          <p:cNvPr id="78856" name="Text Box 8"/>
          <p:cNvSpPr txBox="1">
            <a:spLocks noChangeArrowheads="1"/>
          </p:cNvSpPr>
          <p:nvPr/>
        </p:nvSpPr>
        <p:spPr bwMode="auto">
          <a:xfrm rot="-5400000">
            <a:off x="2789278" y="3819356"/>
            <a:ext cx="3028650" cy="40011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en-US" sz="2000" dirty="0">
                <a:solidFill>
                  <a:schemeClr val="accent1"/>
                </a:solidFill>
                <a:latin typeface="Arial Black" pitchFamily="34" charset="0"/>
              </a:rPr>
              <a:t>Vertical</a:t>
            </a:r>
            <a:r>
              <a:rPr lang="en-US" sz="20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</a:t>
            </a:r>
            <a:r>
              <a:rPr lang="en-US" sz="2000" dirty="0">
                <a:solidFill>
                  <a:schemeClr val="accent1"/>
                </a:solidFill>
                <a:latin typeface="Arial Black" pitchFamily="34" charset="0"/>
              </a:rPr>
              <a:t>Integration</a:t>
            </a:r>
            <a:r>
              <a:rPr lang="en-US" sz="20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</a:t>
            </a:r>
          </a:p>
        </p:txBody>
      </p:sp>
      <p:sp>
        <p:nvSpPr>
          <p:cNvPr id="34825" name="Rectangle 9"/>
          <p:cNvSpPr>
            <a:spLocks noChangeArrowheads="1"/>
          </p:cNvSpPr>
          <p:nvPr/>
        </p:nvSpPr>
        <p:spPr bwMode="auto">
          <a:xfrm>
            <a:off x="4541837" y="2483555"/>
            <a:ext cx="4432300" cy="2946400"/>
          </a:xfrm>
          <a:prstGeom prst="rect">
            <a:avLst/>
          </a:prstGeom>
          <a:solidFill>
            <a:srgbClr val="E83046">
              <a:alpha val="9019"/>
            </a:srgbClr>
          </a:solidFill>
          <a:ln w="31750">
            <a:solidFill>
              <a:srgbClr val="CB172C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463531" y="3549621"/>
            <a:ext cx="2377575" cy="92333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extrusionH="76200">
            <a:extrusionClr>
              <a:schemeClr val="bg1"/>
            </a:extrusionClr>
          </a:sp3d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 Black" pitchFamily="34" charset="0"/>
              </a:rPr>
              <a:t>MBSE</a:t>
            </a:r>
            <a:endParaRPr lang="en-US" sz="540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4" name="Right Arrow 13"/>
          <p:cNvSpPr/>
          <p:nvPr/>
        </p:nvSpPr>
        <p:spPr>
          <a:xfrm>
            <a:off x="4810124" y="1704975"/>
            <a:ext cx="890588" cy="738187"/>
          </a:xfrm>
          <a:prstGeom prst="rightArrow">
            <a:avLst>
              <a:gd name="adj1" fmla="val 56666"/>
              <a:gd name="adj2" fmla="val 3117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200" b="1" dirty="0" smtClean="0">
                <a:latin typeface="Arial Narrow" pitchFamily="34" charset="0"/>
              </a:rPr>
              <a:t>Concept</a:t>
            </a:r>
            <a:endParaRPr lang="en-US" sz="1200" b="1" dirty="0">
              <a:latin typeface="Arial Narrow" pitchFamily="34" charset="0"/>
            </a:endParaRPr>
          </a:p>
        </p:txBody>
      </p:sp>
      <p:sp>
        <p:nvSpPr>
          <p:cNvPr id="15" name="Right Arrow 14"/>
          <p:cNvSpPr/>
          <p:nvPr/>
        </p:nvSpPr>
        <p:spPr>
          <a:xfrm>
            <a:off x="5776620" y="1704975"/>
            <a:ext cx="939089" cy="738187"/>
          </a:xfrm>
          <a:prstGeom prst="rightArrow">
            <a:avLst>
              <a:gd name="adj1" fmla="val 56666"/>
              <a:gd name="adj2" fmla="val 3117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rIns="0" rtlCol="0" anchor="ctr"/>
          <a:lstStyle/>
          <a:p>
            <a:pPr algn="ctr"/>
            <a:r>
              <a:rPr lang="en-US" sz="1100" b="1" dirty="0" smtClean="0">
                <a:latin typeface="Arial Narrow" pitchFamily="34" charset="0"/>
              </a:rPr>
              <a:t>System</a:t>
            </a:r>
          </a:p>
          <a:p>
            <a:pPr algn="ctr"/>
            <a:r>
              <a:rPr lang="en-US" sz="1100" b="1" dirty="0" smtClean="0">
                <a:latin typeface="Arial Narrow" pitchFamily="34" charset="0"/>
              </a:rPr>
              <a:t>Development</a:t>
            </a:r>
            <a:endParaRPr lang="en-US" sz="1100" b="1" dirty="0">
              <a:latin typeface="Arial Narrow" pitchFamily="34" charset="0"/>
            </a:endParaRPr>
          </a:p>
        </p:txBody>
      </p:sp>
      <p:sp>
        <p:nvSpPr>
          <p:cNvPr id="16" name="Right Arrow 15"/>
          <p:cNvSpPr/>
          <p:nvPr/>
        </p:nvSpPr>
        <p:spPr>
          <a:xfrm>
            <a:off x="6791617" y="1704975"/>
            <a:ext cx="890588" cy="738187"/>
          </a:xfrm>
          <a:prstGeom prst="rightArrow">
            <a:avLst>
              <a:gd name="adj1" fmla="val 56666"/>
              <a:gd name="adj2" fmla="val 3117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r"/>
            <a:r>
              <a:rPr lang="en-US" sz="1200" b="1" dirty="0" smtClean="0">
                <a:latin typeface="Arial Narrow" pitchFamily="34" charset="0"/>
              </a:rPr>
              <a:t>Production</a:t>
            </a:r>
            <a:endParaRPr lang="en-US" sz="1200" b="1" dirty="0">
              <a:latin typeface="Arial Narrow" pitchFamily="34" charset="0"/>
            </a:endParaRPr>
          </a:p>
        </p:txBody>
      </p:sp>
      <p:sp>
        <p:nvSpPr>
          <p:cNvPr id="17" name="Right Arrow 16"/>
          <p:cNvSpPr/>
          <p:nvPr/>
        </p:nvSpPr>
        <p:spPr>
          <a:xfrm>
            <a:off x="7758112" y="1704975"/>
            <a:ext cx="890588" cy="738187"/>
          </a:xfrm>
          <a:prstGeom prst="rightArrow">
            <a:avLst>
              <a:gd name="adj1" fmla="val 56666"/>
              <a:gd name="adj2" fmla="val 3117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100" b="1" dirty="0" smtClean="0">
                <a:latin typeface="Arial Narrow" pitchFamily="34" charset="0"/>
              </a:rPr>
              <a:t>Operations</a:t>
            </a:r>
          </a:p>
          <a:p>
            <a:pPr algn="ctr"/>
            <a:r>
              <a:rPr lang="en-US" sz="1100" b="1" dirty="0" smtClean="0">
                <a:latin typeface="Arial Narrow" pitchFamily="34" charset="0"/>
              </a:rPr>
              <a:t>&amp; Support</a:t>
            </a:r>
            <a:endParaRPr lang="en-US" sz="1100" b="1" dirty="0"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48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25" grpId="0" animBg="1"/>
      <p:bldP spid="11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 smtClean="0"/>
              <a:t>Support Engineering Reviews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smtClean="0"/>
              <a:t>Can’t expect all reviewers to access and navigate through the model</a:t>
            </a:r>
          </a:p>
          <a:p>
            <a:pPr lvl="1"/>
            <a:r>
              <a:rPr lang="en-US" smtClean="0"/>
              <a:t>Export Review Package to common format, pdf, Word, html</a:t>
            </a:r>
          </a:p>
          <a:p>
            <a:pPr lvl="1"/>
            <a:r>
              <a:rPr lang="en-US" smtClean="0"/>
              <a:t>Limit information to what is changing and supporting information</a:t>
            </a:r>
          </a:p>
          <a:p>
            <a:r>
              <a:rPr lang="en-US" smtClean="0"/>
              <a:t>One Solution used;</a:t>
            </a:r>
          </a:p>
          <a:p>
            <a:pPr lvl="1"/>
            <a:r>
              <a:rPr lang="en-US" smtClean="0"/>
              <a:t>Identify and export review information to Word before and after change</a:t>
            </a:r>
          </a:p>
          <a:p>
            <a:pPr lvl="2"/>
            <a:r>
              <a:rPr lang="en-US" smtClean="0"/>
              <a:t>Use Compare feature two documents with change tracking turned on</a:t>
            </a:r>
          </a:p>
          <a:p>
            <a:pPr lvl="1"/>
            <a:r>
              <a:rPr lang="en-US" smtClean="0"/>
              <a:t>Advantages – </a:t>
            </a:r>
          </a:p>
          <a:p>
            <a:pPr lvl="2"/>
            <a:r>
              <a:rPr lang="en-US" smtClean="0"/>
              <a:t>Everyone has Word</a:t>
            </a:r>
          </a:p>
          <a:p>
            <a:pPr lvl="2"/>
            <a:r>
              <a:rPr lang="en-US" smtClean="0"/>
              <a:t>Word has support to track comments and adjudicate changes</a:t>
            </a:r>
          </a:p>
          <a:p>
            <a:pPr lvl="1"/>
            <a:r>
              <a:rPr lang="en-US" smtClean="0"/>
              <a:t> Disadvantages – Time consuming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Sharable SE Model Information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4957482" cy="45720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Architectural Descriptions</a:t>
            </a:r>
          </a:p>
          <a:p>
            <a:r>
              <a:rPr lang="en-US" dirty="0" smtClean="0"/>
              <a:t>Interface Specifications</a:t>
            </a:r>
          </a:p>
          <a:p>
            <a:r>
              <a:rPr lang="en-US" dirty="0" smtClean="0"/>
              <a:t>System/Subsystem/Component Specifications</a:t>
            </a:r>
          </a:p>
          <a:p>
            <a:r>
              <a:rPr lang="en-US" dirty="0" smtClean="0"/>
              <a:t>Operational Behavior</a:t>
            </a:r>
          </a:p>
          <a:p>
            <a:r>
              <a:rPr lang="en-US" dirty="0" smtClean="0"/>
              <a:t>System Glossary</a:t>
            </a:r>
          </a:p>
          <a:p>
            <a:r>
              <a:rPr lang="en-US" dirty="0" smtClean="0"/>
              <a:t>Data Definitions</a:t>
            </a:r>
          </a:p>
          <a:p>
            <a:r>
              <a:rPr lang="en-US" dirty="0" smtClean="0"/>
              <a:t>Test Data and Results</a:t>
            </a:r>
          </a:p>
          <a:p>
            <a:r>
              <a:rPr lang="en-US" dirty="0" smtClean="0"/>
              <a:t>Analysis Tasks and Results</a:t>
            </a:r>
          </a:p>
          <a:p>
            <a:r>
              <a:rPr lang="en-US" dirty="0" smtClean="0"/>
              <a:t>Metrics</a:t>
            </a:r>
          </a:p>
          <a:p>
            <a:endParaRPr lang="en-US" dirty="0" smtClean="0"/>
          </a:p>
          <a:p>
            <a:r>
              <a:rPr lang="en-US" dirty="0" smtClean="0"/>
              <a:t>To the models – BOM, design references, design test results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7302131" y="3825958"/>
            <a:ext cx="1645920" cy="640080"/>
          </a:xfrm>
          <a:prstGeom prst="rect">
            <a:avLst/>
          </a:prstGeom>
          <a:solidFill>
            <a:srgbClr val="003399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lnSpc>
                <a:spcPct val="90000"/>
              </a:lnSpc>
            </a:pPr>
            <a:r>
              <a:rPr lang="en-US" b="1" dirty="0" smtClean="0"/>
              <a:t>SW</a:t>
            </a:r>
          </a:p>
          <a:p>
            <a:pPr algn="ctr">
              <a:lnSpc>
                <a:spcPct val="90000"/>
              </a:lnSpc>
            </a:pPr>
            <a:r>
              <a:rPr lang="en-US" b="1" dirty="0" smtClean="0"/>
              <a:t>Design</a:t>
            </a:r>
            <a:endParaRPr lang="en-US" b="1" dirty="0"/>
          </a:p>
        </p:txBody>
      </p:sp>
      <p:sp>
        <p:nvSpPr>
          <p:cNvPr id="6" name="Rectangle 5"/>
          <p:cNvSpPr/>
          <p:nvPr/>
        </p:nvSpPr>
        <p:spPr>
          <a:xfrm>
            <a:off x="7302131" y="2960356"/>
            <a:ext cx="1645920" cy="640080"/>
          </a:xfrm>
          <a:prstGeom prst="rect">
            <a:avLst/>
          </a:prstGeom>
          <a:solidFill>
            <a:srgbClr val="003399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lnSpc>
                <a:spcPct val="90000"/>
              </a:lnSpc>
            </a:pPr>
            <a:r>
              <a:rPr lang="en-US" b="1" dirty="0" smtClean="0"/>
              <a:t>Mechanical</a:t>
            </a:r>
          </a:p>
          <a:p>
            <a:pPr algn="ctr">
              <a:lnSpc>
                <a:spcPct val="90000"/>
              </a:lnSpc>
            </a:pPr>
            <a:r>
              <a:rPr lang="en-US" b="1" dirty="0" smtClean="0"/>
              <a:t>Design</a:t>
            </a:r>
            <a:endParaRPr lang="en-US" b="1" dirty="0"/>
          </a:p>
        </p:txBody>
      </p:sp>
      <p:sp>
        <p:nvSpPr>
          <p:cNvPr id="7" name="Rectangle 6"/>
          <p:cNvSpPr/>
          <p:nvPr/>
        </p:nvSpPr>
        <p:spPr>
          <a:xfrm>
            <a:off x="5377772" y="3825958"/>
            <a:ext cx="1645920" cy="640080"/>
          </a:xfrm>
          <a:prstGeom prst="rect">
            <a:avLst/>
          </a:prstGeom>
          <a:solidFill>
            <a:srgbClr val="003399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lnSpc>
                <a:spcPct val="90000"/>
              </a:lnSpc>
            </a:pPr>
            <a:r>
              <a:rPr lang="en-US" b="1" dirty="0" smtClean="0"/>
              <a:t>Electrical</a:t>
            </a:r>
          </a:p>
          <a:p>
            <a:pPr algn="ctr">
              <a:lnSpc>
                <a:spcPct val="90000"/>
              </a:lnSpc>
            </a:pPr>
            <a:r>
              <a:rPr lang="en-US" b="1" dirty="0" smtClean="0"/>
              <a:t>Design</a:t>
            </a:r>
            <a:endParaRPr lang="en-US" b="1" dirty="0"/>
          </a:p>
        </p:txBody>
      </p:sp>
      <p:sp>
        <p:nvSpPr>
          <p:cNvPr id="8" name="Rectangle 7"/>
          <p:cNvSpPr/>
          <p:nvPr/>
        </p:nvSpPr>
        <p:spPr>
          <a:xfrm>
            <a:off x="5377772" y="2094754"/>
            <a:ext cx="1645920" cy="640080"/>
          </a:xfrm>
          <a:prstGeom prst="rect">
            <a:avLst/>
          </a:prstGeom>
          <a:solidFill>
            <a:srgbClr val="003399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lnSpc>
                <a:spcPct val="90000"/>
              </a:lnSpc>
            </a:pPr>
            <a:r>
              <a:rPr lang="en-US" b="1" dirty="0" smtClean="0"/>
              <a:t>Manufacturing</a:t>
            </a:r>
          </a:p>
        </p:txBody>
      </p:sp>
      <p:sp>
        <p:nvSpPr>
          <p:cNvPr id="9" name="Rectangle 8"/>
          <p:cNvSpPr/>
          <p:nvPr/>
        </p:nvSpPr>
        <p:spPr>
          <a:xfrm>
            <a:off x="5377772" y="1229152"/>
            <a:ext cx="1645920" cy="640080"/>
          </a:xfrm>
          <a:prstGeom prst="rect">
            <a:avLst/>
          </a:prstGeom>
          <a:solidFill>
            <a:srgbClr val="003399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lnSpc>
                <a:spcPct val="90000"/>
              </a:lnSpc>
            </a:pPr>
            <a:r>
              <a:rPr lang="en-US" b="1" dirty="0" smtClean="0"/>
              <a:t>Program</a:t>
            </a:r>
          </a:p>
          <a:p>
            <a:pPr algn="ctr">
              <a:lnSpc>
                <a:spcPct val="90000"/>
              </a:lnSpc>
            </a:pPr>
            <a:r>
              <a:rPr lang="en-US" b="1" dirty="0" smtClean="0"/>
              <a:t>Management</a:t>
            </a:r>
          </a:p>
        </p:txBody>
      </p:sp>
      <p:sp>
        <p:nvSpPr>
          <p:cNvPr id="10" name="Rectangle 9"/>
          <p:cNvSpPr/>
          <p:nvPr/>
        </p:nvSpPr>
        <p:spPr>
          <a:xfrm>
            <a:off x="7302131" y="1229152"/>
            <a:ext cx="1645920" cy="640080"/>
          </a:xfrm>
          <a:prstGeom prst="rect">
            <a:avLst/>
          </a:prstGeom>
          <a:solidFill>
            <a:srgbClr val="003399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lnSpc>
                <a:spcPct val="90000"/>
              </a:lnSpc>
            </a:pPr>
            <a:r>
              <a:rPr lang="en-US" b="1" dirty="0" smtClean="0"/>
              <a:t>Proposal Development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377772" y="2960356"/>
            <a:ext cx="1645920" cy="640080"/>
          </a:xfrm>
          <a:prstGeom prst="rect">
            <a:avLst/>
          </a:prstGeom>
          <a:solidFill>
            <a:srgbClr val="003399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lIns="9144" rIns="9144" rtlCol="0" anchor="ctr"/>
          <a:lstStyle/>
          <a:p>
            <a:pPr algn="ctr">
              <a:lnSpc>
                <a:spcPct val="90000"/>
              </a:lnSpc>
            </a:pPr>
            <a:r>
              <a:rPr lang="en-US" b="1" dirty="0" smtClean="0"/>
              <a:t>Product </a:t>
            </a:r>
          </a:p>
          <a:p>
            <a:pPr algn="ctr">
              <a:lnSpc>
                <a:spcPct val="90000"/>
              </a:lnSpc>
            </a:pPr>
            <a:r>
              <a:rPr lang="en-US" b="1" dirty="0" smtClean="0"/>
              <a:t>Documentation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302131" y="2094754"/>
            <a:ext cx="1645920" cy="640080"/>
          </a:xfrm>
          <a:prstGeom prst="rect">
            <a:avLst/>
          </a:prstGeom>
          <a:solidFill>
            <a:srgbClr val="003399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lnSpc>
                <a:spcPct val="90000"/>
              </a:lnSpc>
            </a:pPr>
            <a:r>
              <a:rPr lang="en-US" b="1" dirty="0" smtClean="0"/>
              <a:t>Product </a:t>
            </a:r>
          </a:p>
          <a:p>
            <a:pPr algn="ctr">
              <a:lnSpc>
                <a:spcPct val="90000"/>
              </a:lnSpc>
            </a:pPr>
            <a:r>
              <a:rPr lang="en-US" b="1" dirty="0" smtClean="0"/>
              <a:t>Support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E430C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E430C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9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0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E430C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E430C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E430C"/>
                                      </p:to>
                                    </p:animClr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2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E430C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2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E430C"/>
                                      </p:to>
                                    </p:animClr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2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E430C"/>
                                      </p:to>
                                    </p:animClr>
                                    <p:set>
                                      <p:cBhvr>
                                        <p:cTn id="2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3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E430C"/>
                                      </p:to>
                                    </p:animClr>
                                    <p:set>
                                      <p:cBhvr>
                                        <p:cTn id="3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3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E430C"/>
                                      </p:to>
                                    </p:animClr>
                                    <p:set>
                                      <p:cBhvr>
                                        <p:cTn id="3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4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E430C"/>
                                      </p:to>
                                    </p:animClr>
                                    <p:set>
                                      <p:cBhvr>
                                        <p:cTn id="4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Working with External Contractors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Large Programs often Collaborate with External Contractors</a:t>
            </a:r>
          </a:p>
          <a:p>
            <a:r>
              <a:rPr lang="en-US" dirty="0" smtClean="0"/>
              <a:t>Sometimes they are also competitors</a:t>
            </a:r>
          </a:p>
          <a:p>
            <a:r>
              <a:rPr lang="en-US" dirty="0" smtClean="0"/>
              <a:t>Expose only “Need to Know” Information</a:t>
            </a:r>
          </a:p>
          <a:p>
            <a:r>
              <a:rPr lang="en-US" dirty="0" smtClean="0"/>
              <a:t>Solutions: </a:t>
            </a:r>
          </a:p>
          <a:p>
            <a:pPr lvl="1"/>
            <a:r>
              <a:rPr lang="en-US" dirty="0" smtClean="0"/>
              <a:t>Isolated a Model per contractor group</a:t>
            </a:r>
          </a:p>
          <a:p>
            <a:pPr lvl="1"/>
            <a:r>
              <a:rPr lang="en-US" dirty="0" smtClean="0"/>
              <a:t>Shares only necessary Files</a:t>
            </a:r>
          </a:p>
          <a:p>
            <a:pPr lvl="1"/>
            <a:r>
              <a:rPr lang="en-US" dirty="0" smtClean="0"/>
              <a:t>Use change control process to integrate internally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5482"/>
            <a:ext cx="8229600" cy="685800"/>
          </a:xfrm>
        </p:spPr>
        <p:txBody>
          <a:bodyPr>
            <a:noAutofit/>
          </a:bodyPr>
          <a:lstStyle/>
          <a:p>
            <a:r>
              <a:rPr lang="en-US" dirty="0" smtClean="0"/>
              <a:t>Sharing MBSE Information Base </a:t>
            </a:r>
            <a:br>
              <a:rPr lang="en-US" dirty="0" smtClean="0"/>
            </a:br>
            <a:r>
              <a:rPr lang="en-US" dirty="0" smtClean="0"/>
              <a:t>Across Disciplines</a:t>
            </a:r>
          </a:p>
        </p:txBody>
      </p:sp>
      <p:sp>
        <p:nvSpPr>
          <p:cNvPr id="1771" name="AutoShape 18"/>
          <p:cNvSpPr>
            <a:spLocks noChangeArrowheads="1"/>
          </p:cNvSpPr>
          <p:nvPr/>
        </p:nvSpPr>
        <p:spPr bwMode="auto">
          <a:xfrm>
            <a:off x="3389168" y="4185227"/>
            <a:ext cx="2466975" cy="971550"/>
          </a:xfrm>
          <a:prstGeom prst="can">
            <a:avLst>
              <a:gd name="adj" fmla="val 25000"/>
            </a:avLst>
          </a:prstGeom>
          <a:gradFill rotWithShape="1">
            <a:gsLst>
              <a:gs pos="0">
                <a:schemeClr val="accent4">
                  <a:lumMod val="75000"/>
                </a:schemeClr>
              </a:gs>
              <a:gs pos="50000">
                <a:srgbClr val="9FCDFF"/>
              </a:gs>
              <a:gs pos="100000">
                <a:srgbClr val="9FCDFF">
                  <a:gamma/>
                  <a:shade val="46275"/>
                  <a:invGamma/>
                </a:srgbClr>
              </a:gs>
            </a:gsLst>
            <a:lin ang="0" scaled="1"/>
          </a:gradFill>
          <a:ln w="1270">
            <a:noFill/>
            <a:round/>
            <a:headEnd/>
            <a:tailEnd/>
          </a:ln>
          <a:effectLst/>
        </p:spPr>
        <p:txBody>
          <a:bodyPr wrap="square" anchor="ctr"/>
          <a:lstStyle/>
          <a:p>
            <a:pPr algn="ctr"/>
            <a:r>
              <a:rPr lang="en-US" sz="2000" b="0" dirty="0" smtClean="0">
                <a:solidFill>
                  <a:schemeClr val="bg2"/>
                </a:solidFill>
                <a:latin typeface="Antique Olive" pitchFamily="34" charset="0"/>
              </a:rPr>
              <a:t>System Architecture Information Base</a:t>
            </a:r>
            <a:endParaRPr lang="en-US" sz="2000" b="0" dirty="0">
              <a:solidFill>
                <a:schemeClr val="bg2"/>
              </a:solidFill>
              <a:latin typeface="Antique Olive" pitchFamily="34" charset="0"/>
            </a:endParaRPr>
          </a:p>
        </p:txBody>
      </p:sp>
      <p:sp>
        <p:nvSpPr>
          <p:cNvPr id="1769" name="TextBox 1768"/>
          <p:cNvSpPr txBox="1"/>
          <p:nvPr/>
        </p:nvSpPr>
        <p:spPr>
          <a:xfrm>
            <a:off x="6589967" y="1285311"/>
            <a:ext cx="21723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Test Data and Results</a:t>
            </a:r>
            <a:endParaRPr lang="en-US" dirty="0"/>
          </a:p>
        </p:txBody>
      </p:sp>
      <p:sp>
        <p:nvSpPr>
          <p:cNvPr id="1770" name="TextBox 1769"/>
          <p:cNvSpPr txBox="1"/>
          <p:nvPr/>
        </p:nvSpPr>
        <p:spPr>
          <a:xfrm>
            <a:off x="6589967" y="1628211"/>
            <a:ext cx="25540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Analysis Data and Results</a:t>
            </a:r>
            <a:endParaRPr lang="en-US" dirty="0"/>
          </a:p>
        </p:txBody>
      </p:sp>
      <p:sp>
        <p:nvSpPr>
          <p:cNvPr id="1764" name="TextBox 1763"/>
          <p:cNvSpPr txBox="1"/>
          <p:nvPr/>
        </p:nvSpPr>
        <p:spPr>
          <a:xfrm>
            <a:off x="3600450" y="1285311"/>
            <a:ext cx="21761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Operational Behavior</a:t>
            </a:r>
            <a:endParaRPr lang="en-US" dirty="0"/>
          </a:p>
        </p:txBody>
      </p:sp>
      <p:sp>
        <p:nvSpPr>
          <p:cNvPr id="1765" name="TextBox 1764"/>
          <p:cNvSpPr txBox="1"/>
          <p:nvPr/>
        </p:nvSpPr>
        <p:spPr>
          <a:xfrm>
            <a:off x="3600450" y="1628211"/>
            <a:ext cx="24351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Glossary of Terminology</a:t>
            </a:r>
            <a:endParaRPr lang="en-US" dirty="0"/>
          </a:p>
        </p:txBody>
      </p:sp>
      <p:sp>
        <p:nvSpPr>
          <p:cNvPr id="1766" name="TextBox 1765"/>
          <p:cNvSpPr txBox="1"/>
          <p:nvPr/>
        </p:nvSpPr>
        <p:spPr>
          <a:xfrm>
            <a:off x="3600450" y="2009211"/>
            <a:ext cx="16909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Data Definitions</a:t>
            </a:r>
            <a:endParaRPr lang="en-US" dirty="0"/>
          </a:p>
        </p:txBody>
      </p:sp>
      <p:sp>
        <p:nvSpPr>
          <p:cNvPr id="1767" name="TextBox 1766"/>
          <p:cNvSpPr txBox="1"/>
          <p:nvPr/>
        </p:nvSpPr>
        <p:spPr>
          <a:xfrm>
            <a:off x="504824" y="1247211"/>
            <a:ext cx="26765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Architecture Description</a:t>
            </a:r>
          </a:p>
          <a:p>
            <a:r>
              <a:rPr lang="en-US" dirty="0" smtClean="0"/>
              <a:t>Interface Specifications</a:t>
            </a:r>
          </a:p>
          <a:p>
            <a:r>
              <a:rPr lang="en-US" dirty="0" smtClean="0"/>
              <a:t>Component Specifications</a:t>
            </a:r>
          </a:p>
        </p:txBody>
      </p:sp>
      <p:sp>
        <p:nvSpPr>
          <p:cNvPr id="1773" name="Rectangle 1772"/>
          <p:cNvSpPr/>
          <p:nvPr/>
        </p:nvSpPr>
        <p:spPr>
          <a:xfrm>
            <a:off x="5688733" y="5591752"/>
            <a:ext cx="1005840" cy="64008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lang="en-US" dirty="0" smtClean="0"/>
              <a:t>SW</a:t>
            </a:r>
          </a:p>
          <a:p>
            <a:pPr algn="ctr"/>
            <a:r>
              <a:rPr lang="en-US" dirty="0" smtClean="0"/>
              <a:t>Design</a:t>
            </a:r>
            <a:endParaRPr lang="en-US" dirty="0"/>
          </a:p>
        </p:txBody>
      </p:sp>
      <p:sp>
        <p:nvSpPr>
          <p:cNvPr id="1774" name="Rectangle 1773"/>
          <p:cNvSpPr/>
          <p:nvPr/>
        </p:nvSpPr>
        <p:spPr>
          <a:xfrm>
            <a:off x="3821256" y="5596081"/>
            <a:ext cx="1371600" cy="64008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lang="en-US" dirty="0" smtClean="0"/>
              <a:t>Mechanical</a:t>
            </a:r>
          </a:p>
          <a:p>
            <a:pPr algn="ctr"/>
            <a:r>
              <a:rPr lang="en-US" dirty="0" smtClean="0"/>
              <a:t>Design</a:t>
            </a:r>
            <a:endParaRPr lang="en-US" dirty="0"/>
          </a:p>
        </p:txBody>
      </p:sp>
      <p:sp>
        <p:nvSpPr>
          <p:cNvPr id="1775" name="Rectangle 1774"/>
          <p:cNvSpPr/>
          <p:nvPr/>
        </p:nvSpPr>
        <p:spPr>
          <a:xfrm>
            <a:off x="2143125" y="5600700"/>
            <a:ext cx="1143000" cy="64008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lang="en-US" dirty="0" smtClean="0"/>
              <a:t>Electrical</a:t>
            </a:r>
          </a:p>
          <a:p>
            <a:pPr algn="ctr"/>
            <a:r>
              <a:rPr lang="en-US" dirty="0" smtClean="0"/>
              <a:t>Design</a:t>
            </a:r>
            <a:endParaRPr lang="en-US" dirty="0"/>
          </a:p>
        </p:txBody>
      </p:sp>
      <p:sp>
        <p:nvSpPr>
          <p:cNvPr id="1776" name="Rectangle 1775"/>
          <p:cNvSpPr/>
          <p:nvPr/>
        </p:nvSpPr>
        <p:spPr>
          <a:xfrm>
            <a:off x="4312227" y="3168073"/>
            <a:ext cx="1600200" cy="64008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lang="en-US" dirty="0" smtClean="0"/>
              <a:t>Manufacturing</a:t>
            </a:r>
          </a:p>
        </p:txBody>
      </p:sp>
      <p:sp>
        <p:nvSpPr>
          <p:cNvPr id="1777" name="Rectangle 1776"/>
          <p:cNvSpPr/>
          <p:nvPr/>
        </p:nvSpPr>
        <p:spPr>
          <a:xfrm>
            <a:off x="898814" y="3192029"/>
            <a:ext cx="1447800" cy="64008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lang="en-US" dirty="0" smtClean="0"/>
              <a:t>Program</a:t>
            </a:r>
          </a:p>
          <a:p>
            <a:pPr algn="ctr"/>
            <a:r>
              <a:rPr lang="en-US" dirty="0" smtClean="0"/>
              <a:t>Management</a:t>
            </a:r>
          </a:p>
        </p:txBody>
      </p:sp>
      <p:sp>
        <p:nvSpPr>
          <p:cNvPr id="1778" name="Rectangle 1777"/>
          <p:cNvSpPr/>
          <p:nvPr/>
        </p:nvSpPr>
        <p:spPr>
          <a:xfrm>
            <a:off x="2639291" y="3173556"/>
            <a:ext cx="1447800" cy="64008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lang="en-US" dirty="0" smtClean="0"/>
              <a:t>Proposal Development</a:t>
            </a:r>
          </a:p>
        </p:txBody>
      </p:sp>
      <p:sp>
        <p:nvSpPr>
          <p:cNvPr id="1779" name="Rectangle 1778"/>
          <p:cNvSpPr/>
          <p:nvPr/>
        </p:nvSpPr>
        <p:spPr>
          <a:xfrm>
            <a:off x="6117358" y="3157970"/>
            <a:ext cx="1676401" cy="64008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lang="en-US" dirty="0" smtClean="0"/>
              <a:t>Product </a:t>
            </a:r>
          </a:p>
          <a:p>
            <a:pPr algn="ctr"/>
            <a:r>
              <a:rPr lang="en-US" dirty="0" smtClean="0"/>
              <a:t>Documentation</a:t>
            </a:r>
          </a:p>
        </p:txBody>
      </p:sp>
      <p:sp>
        <p:nvSpPr>
          <p:cNvPr id="1782" name="Rectangle 1781"/>
          <p:cNvSpPr/>
          <p:nvPr/>
        </p:nvSpPr>
        <p:spPr>
          <a:xfrm>
            <a:off x="7905749" y="3153352"/>
            <a:ext cx="1238251" cy="64008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lang="en-US" dirty="0" smtClean="0"/>
              <a:t>Product </a:t>
            </a:r>
          </a:p>
          <a:p>
            <a:pPr algn="ctr"/>
            <a:r>
              <a:rPr lang="en-US" dirty="0" smtClean="0"/>
              <a:t>Support</a:t>
            </a:r>
          </a:p>
        </p:txBody>
      </p:sp>
      <p:sp>
        <p:nvSpPr>
          <p:cNvPr id="1783" name="TextBox 1782"/>
          <p:cNvSpPr txBox="1"/>
          <p:nvPr/>
        </p:nvSpPr>
        <p:spPr>
          <a:xfrm>
            <a:off x="6589967" y="2009211"/>
            <a:ext cx="8935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Metrics</a:t>
            </a:r>
            <a:endParaRPr lang="en-US" dirty="0"/>
          </a:p>
        </p:txBody>
      </p:sp>
      <p:sp>
        <p:nvSpPr>
          <p:cNvPr id="1784" name="TextBox 1783"/>
          <p:cNvSpPr txBox="1"/>
          <p:nvPr/>
        </p:nvSpPr>
        <p:spPr>
          <a:xfrm>
            <a:off x="590550" y="2562225"/>
            <a:ext cx="56773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To the model – BOM, design references, design test results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3" name="Straight Arrow Connector 72"/>
          <p:cNvCxnSpPr>
            <a:stCxn id="70" idx="3"/>
          </p:cNvCxnSpPr>
          <p:nvPr/>
        </p:nvCxnSpPr>
        <p:spPr>
          <a:xfrm>
            <a:off x="1310504" y="1542656"/>
            <a:ext cx="791317" cy="879853"/>
          </a:xfrm>
          <a:prstGeom prst="straightConnector1">
            <a:avLst/>
          </a:prstGeom>
          <a:ln w="28575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/>
          <p:cNvCxnSpPr/>
          <p:nvPr/>
        </p:nvCxnSpPr>
        <p:spPr>
          <a:xfrm>
            <a:off x="1307543" y="2377729"/>
            <a:ext cx="785610" cy="53448"/>
          </a:xfrm>
          <a:prstGeom prst="straightConnector1">
            <a:avLst/>
          </a:prstGeom>
          <a:ln w="28575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Arrow Connector 75"/>
          <p:cNvCxnSpPr>
            <a:stCxn id="62" idx="3"/>
          </p:cNvCxnSpPr>
          <p:nvPr/>
        </p:nvCxnSpPr>
        <p:spPr>
          <a:xfrm flipV="1">
            <a:off x="1016800" y="2418176"/>
            <a:ext cx="1106688" cy="763523"/>
          </a:xfrm>
          <a:prstGeom prst="straightConnector1">
            <a:avLst/>
          </a:prstGeom>
          <a:ln w="28575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Arrow Connector 76"/>
          <p:cNvCxnSpPr>
            <a:stCxn id="67" idx="3"/>
          </p:cNvCxnSpPr>
          <p:nvPr/>
        </p:nvCxnSpPr>
        <p:spPr>
          <a:xfrm>
            <a:off x="1310504" y="2004566"/>
            <a:ext cx="786982" cy="422278"/>
          </a:xfrm>
          <a:prstGeom prst="straightConnector1">
            <a:avLst/>
          </a:prstGeom>
          <a:ln w="28575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Arrow Connector 91"/>
          <p:cNvCxnSpPr/>
          <p:nvPr/>
        </p:nvCxnSpPr>
        <p:spPr>
          <a:xfrm flipV="1">
            <a:off x="1100747" y="2431177"/>
            <a:ext cx="988072" cy="281687"/>
          </a:xfrm>
          <a:prstGeom prst="straightConnector1">
            <a:avLst/>
          </a:prstGeom>
          <a:ln w="28575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5955" name="Line 3"/>
          <p:cNvSpPr>
            <a:spLocks noChangeShapeType="1"/>
          </p:cNvSpPr>
          <p:nvPr/>
        </p:nvSpPr>
        <p:spPr bwMode="auto">
          <a:xfrm>
            <a:off x="0" y="4433320"/>
            <a:ext cx="2319227" cy="17909"/>
          </a:xfrm>
          <a:prstGeom prst="line">
            <a:avLst/>
          </a:prstGeom>
          <a:noFill/>
          <a:ln w="28575">
            <a:solidFill>
              <a:srgbClr val="FF0000"/>
            </a:solidFill>
            <a:prstDash val="sysDash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5957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Measuring Change Impact</a:t>
            </a:r>
            <a:endParaRPr lang="en-US" dirty="0"/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2371725" y="5381625"/>
            <a:ext cx="1438275" cy="771525"/>
            <a:chOff x="642" y="3144"/>
            <a:chExt cx="906" cy="486"/>
          </a:xfrm>
        </p:grpSpPr>
        <p:sp>
          <p:nvSpPr>
            <p:cNvPr id="125959" name="Rectangle 7"/>
            <p:cNvSpPr>
              <a:spLocks noChangeArrowheads="1"/>
            </p:cNvSpPr>
            <p:nvPr/>
          </p:nvSpPr>
          <p:spPr bwMode="auto">
            <a:xfrm>
              <a:off x="642" y="3478"/>
              <a:ext cx="318" cy="152"/>
            </a:xfrm>
            <a:prstGeom prst="rect">
              <a:avLst/>
            </a:prstGeom>
            <a:solidFill>
              <a:srgbClr val="FFFF00"/>
            </a:solidFill>
            <a:ln w="28575" algn="ctr">
              <a:miter lim="800000"/>
              <a:headEnd/>
              <a:tailEnd/>
            </a:ln>
            <a:effectLst/>
            <a:scene3d>
              <a:camera prst="legacyObliqueTopLeft"/>
              <a:lightRig rig="legacyFlat2" dir="t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FF00"/>
              </a:extrusionClr>
            </a:sp3d>
          </p:spPr>
          <p:txBody>
            <a:bodyPr lIns="0" tIns="0" rIns="0" bIns="0" anchor="ctr">
              <a:spAutoFit/>
              <a:flatTx/>
            </a:bodyPr>
            <a:lstStyle/>
            <a:p>
              <a:pPr algn="ctr" eaLnBrk="0" hangingPunct="0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400">
                  <a:latin typeface="Times New Roman" pitchFamily="18" charset="0"/>
                </a:rPr>
                <a:t>S/W</a:t>
              </a:r>
            </a:p>
          </p:txBody>
        </p:sp>
        <p:sp>
          <p:nvSpPr>
            <p:cNvPr id="125960" name="Rectangle 8"/>
            <p:cNvSpPr>
              <a:spLocks noChangeArrowheads="1"/>
            </p:cNvSpPr>
            <p:nvPr/>
          </p:nvSpPr>
          <p:spPr bwMode="auto">
            <a:xfrm>
              <a:off x="1230" y="3478"/>
              <a:ext cx="318" cy="152"/>
            </a:xfrm>
            <a:prstGeom prst="rect">
              <a:avLst/>
            </a:prstGeom>
            <a:solidFill>
              <a:srgbClr val="FFFF00"/>
            </a:solidFill>
            <a:ln w="28575" algn="ctr">
              <a:miter lim="800000"/>
              <a:headEnd/>
              <a:tailEnd/>
            </a:ln>
            <a:effectLst/>
            <a:scene3d>
              <a:camera prst="legacyObliqueTopLeft"/>
              <a:lightRig rig="legacyFlat2" dir="t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FF00"/>
              </a:extrusionClr>
            </a:sp3d>
          </p:spPr>
          <p:txBody>
            <a:bodyPr lIns="0" tIns="0" rIns="0" bIns="0" anchor="ctr">
              <a:spAutoFit/>
              <a:flatTx/>
            </a:bodyPr>
            <a:lstStyle/>
            <a:p>
              <a:pPr algn="ctr" eaLnBrk="0" hangingPunct="0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400">
                  <a:latin typeface="Times New Roman" pitchFamily="18" charset="0"/>
                </a:rPr>
                <a:t>S/W</a:t>
              </a:r>
            </a:p>
          </p:txBody>
        </p:sp>
        <p:sp>
          <p:nvSpPr>
            <p:cNvPr id="125961" name="Text Box 9"/>
            <p:cNvSpPr txBox="1">
              <a:spLocks noChangeArrowheads="1"/>
            </p:cNvSpPr>
            <p:nvPr/>
          </p:nvSpPr>
          <p:spPr bwMode="auto">
            <a:xfrm>
              <a:off x="858" y="3213"/>
              <a:ext cx="444" cy="404"/>
            </a:xfrm>
            <a:prstGeom prst="rect">
              <a:avLst/>
            </a:prstGeom>
            <a:noFill/>
            <a:ln w="28575" algn="ctr">
              <a:noFill/>
              <a:miter lim="800000"/>
              <a:headEnd/>
              <a:tailEnd/>
            </a:ln>
            <a:effectLst/>
          </p:spPr>
          <p:txBody>
            <a:bodyPr lIns="0" rIns="0">
              <a:spAutoFit/>
            </a:bodyPr>
            <a:lstStyle/>
            <a:p>
              <a:pPr algn="ctr" eaLnBrk="0" hangingPunct="0">
                <a:lnSpc>
                  <a:spcPct val="100000"/>
                </a:lnSpc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sz="3600" b="0"/>
                <a:t>…</a:t>
              </a:r>
            </a:p>
          </p:txBody>
        </p:sp>
        <p:sp>
          <p:nvSpPr>
            <p:cNvPr id="125962" name="Line 10"/>
            <p:cNvSpPr>
              <a:spLocks noChangeShapeType="1"/>
            </p:cNvSpPr>
            <p:nvPr/>
          </p:nvSpPr>
          <p:spPr bwMode="auto">
            <a:xfrm flipH="1">
              <a:off x="744" y="3144"/>
              <a:ext cx="288" cy="282"/>
            </a:xfrm>
            <a:prstGeom prst="line">
              <a:avLst/>
            </a:prstGeom>
            <a:noFill/>
            <a:ln w="57150">
              <a:solidFill>
                <a:srgbClr val="FF33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25963" name="Line 11"/>
            <p:cNvSpPr>
              <a:spLocks noChangeShapeType="1"/>
            </p:cNvSpPr>
            <p:nvPr/>
          </p:nvSpPr>
          <p:spPr bwMode="auto">
            <a:xfrm>
              <a:off x="1104" y="3162"/>
              <a:ext cx="240" cy="258"/>
            </a:xfrm>
            <a:prstGeom prst="line">
              <a:avLst/>
            </a:prstGeom>
            <a:noFill/>
            <a:ln w="57150">
              <a:solidFill>
                <a:srgbClr val="FF33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25970" name="Rectangle 18"/>
          <p:cNvSpPr>
            <a:spLocks noChangeArrowheads="1"/>
          </p:cNvSpPr>
          <p:nvPr/>
        </p:nvSpPr>
        <p:spPr bwMode="auto">
          <a:xfrm>
            <a:off x="2114551" y="4898122"/>
            <a:ext cx="1524000" cy="646331"/>
          </a:xfrm>
          <a:prstGeom prst="rect">
            <a:avLst/>
          </a:prstGeom>
          <a:solidFill>
            <a:srgbClr val="FFFF00"/>
          </a:solidFill>
          <a:ln w="28575" algn="ctr">
            <a:miter lim="800000"/>
            <a:headEnd/>
            <a:tailEnd/>
          </a:ln>
          <a:effectLst/>
          <a:scene3d>
            <a:camera prst="legacyObliqueTopLeft"/>
            <a:lightRig rig="legacyFlat2" dir="t"/>
          </a:scene3d>
          <a:sp3d extrusionH="430200" prstMaterial="legacyMatte">
            <a:bevelT w="13500" h="13500" prst="angle"/>
            <a:bevelB w="13500" h="13500" prst="angle"/>
            <a:extrusionClr>
              <a:srgbClr val="FFFF00"/>
            </a:extrusionClr>
          </a:sp3d>
        </p:spPr>
        <p:txBody>
          <a:bodyPr wrap="square" lIns="0" tIns="0" rIns="0" bIns="0" anchor="ctr">
            <a:spAutoFit/>
            <a:flatTx/>
          </a:bodyPr>
          <a:lstStyle/>
          <a:p>
            <a:pPr algn="ctr" ea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sz="1400" dirty="0">
                <a:latin typeface="Times New Roman" pitchFamily="18" charset="0"/>
              </a:rPr>
              <a:t>Component Domain Model </a:t>
            </a:r>
            <a:r>
              <a:rPr lang="en-US" sz="1400" dirty="0" smtClean="0">
                <a:latin typeface="Times New Roman" pitchFamily="18" charset="0"/>
              </a:rPr>
              <a:t>1</a:t>
            </a:r>
          </a:p>
          <a:p>
            <a:pPr algn="ctr" ea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sz="1400" dirty="0">
              <a:latin typeface="Times New Roman" pitchFamily="18" charset="0"/>
            </a:endParaRPr>
          </a:p>
        </p:txBody>
      </p:sp>
      <p:sp>
        <p:nvSpPr>
          <p:cNvPr id="125972" name="Rectangle 20"/>
          <p:cNvSpPr>
            <a:spLocks noChangeArrowheads="1"/>
          </p:cNvSpPr>
          <p:nvPr/>
        </p:nvSpPr>
        <p:spPr bwMode="auto">
          <a:xfrm>
            <a:off x="5562600" y="5910263"/>
            <a:ext cx="504825" cy="241300"/>
          </a:xfrm>
          <a:prstGeom prst="rect">
            <a:avLst/>
          </a:prstGeom>
          <a:solidFill>
            <a:srgbClr val="FFFF00"/>
          </a:solidFill>
          <a:ln w="28575" algn="ctr">
            <a:miter lim="800000"/>
            <a:headEnd/>
            <a:tailEnd/>
          </a:ln>
          <a:effectLst/>
          <a:scene3d>
            <a:camera prst="legacyObliqueTopLeft"/>
            <a:lightRig rig="legacyFlat2" dir="t"/>
          </a:scene3d>
          <a:sp3d extrusionH="430200" prstMaterial="legacyMatte">
            <a:bevelT w="13500" h="13500" prst="angle"/>
            <a:bevelB w="13500" h="13500" prst="angle"/>
            <a:extrusionClr>
              <a:srgbClr val="FFFF00"/>
            </a:extrusionClr>
          </a:sp3d>
        </p:spPr>
        <p:txBody>
          <a:bodyPr lIns="0" tIns="0" rIns="0" bIns="0" anchor="ctr">
            <a:spAutoFit/>
            <a:flatTx/>
          </a:bodyPr>
          <a:lstStyle/>
          <a:p>
            <a:pPr algn="ctr" ea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sz="1400">
                <a:latin typeface="Times New Roman" pitchFamily="18" charset="0"/>
              </a:rPr>
              <a:t>H/W</a:t>
            </a:r>
          </a:p>
        </p:txBody>
      </p:sp>
      <p:sp>
        <p:nvSpPr>
          <p:cNvPr id="125973" name="Rectangle 21"/>
          <p:cNvSpPr>
            <a:spLocks noChangeArrowheads="1"/>
          </p:cNvSpPr>
          <p:nvPr/>
        </p:nvSpPr>
        <p:spPr bwMode="auto">
          <a:xfrm>
            <a:off x="4038600" y="5911850"/>
            <a:ext cx="504825" cy="241300"/>
          </a:xfrm>
          <a:prstGeom prst="rect">
            <a:avLst/>
          </a:prstGeom>
          <a:solidFill>
            <a:srgbClr val="FFFF00"/>
          </a:solidFill>
          <a:ln w="28575" algn="ctr">
            <a:miter lim="800000"/>
            <a:headEnd/>
            <a:tailEnd/>
          </a:ln>
          <a:effectLst/>
          <a:scene3d>
            <a:camera prst="legacyObliqueTopLeft"/>
            <a:lightRig rig="legacyFlat2" dir="t"/>
          </a:scene3d>
          <a:sp3d extrusionH="430200" prstMaterial="legacyMatte">
            <a:bevelT w="13500" h="13500" prst="angle"/>
            <a:bevelB w="13500" h="13500" prst="angle"/>
            <a:extrusionClr>
              <a:srgbClr val="FFFF00"/>
            </a:extrusionClr>
          </a:sp3d>
        </p:spPr>
        <p:txBody>
          <a:bodyPr lIns="0" tIns="0" rIns="0" bIns="0" anchor="ctr">
            <a:spAutoFit/>
            <a:flatTx/>
          </a:bodyPr>
          <a:lstStyle/>
          <a:p>
            <a:pPr algn="ctr" ea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sz="1400" dirty="0">
                <a:latin typeface="Times New Roman" pitchFamily="18" charset="0"/>
              </a:rPr>
              <a:t>S/W</a:t>
            </a:r>
          </a:p>
        </p:txBody>
      </p:sp>
      <p:sp>
        <p:nvSpPr>
          <p:cNvPr id="125974" name="Rectangle 22"/>
          <p:cNvSpPr>
            <a:spLocks noChangeArrowheads="1"/>
          </p:cNvSpPr>
          <p:nvPr/>
        </p:nvSpPr>
        <p:spPr bwMode="auto">
          <a:xfrm>
            <a:off x="4972050" y="5911850"/>
            <a:ext cx="504825" cy="241300"/>
          </a:xfrm>
          <a:prstGeom prst="rect">
            <a:avLst/>
          </a:prstGeom>
          <a:solidFill>
            <a:srgbClr val="FFFF00"/>
          </a:solidFill>
          <a:ln w="28575" algn="ctr">
            <a:miter lim="800000"/>
            <a:headEnd/>
            <a:tailEnd/>
          </a:ln>
          <a:effectLst/>
          <a:scene3d>
            <a:camera prst="legacyObliqueTopLeft"/>
            <a:lightRig rig="legacyFlat2" dir="t"/>
          </a:scene3d>
          <a:sp3d extrusionH="430200" prstMaterial="legacyMatte">
            <a:bevelT w="13500" h="13500" prst="angle"/>
            <a:bevelB w="13500" h="13500" prst="angle"/>
            <a:extrusionClr>
              <a:srgbClr val="FFFF00"/>
            </a:extrusionClr>
          </a:sp3d>
        </p:spPr>
        <p:txBody>
          <a:bodyPr lIns="0" tIns="0" rIns="0" bIns="0" anchor="ctr">
            <a:spAutoFit/>
            <a:flatTx/>
          </a:bodyPr>
          <a:lstStyle/>
          <a:p>
            <a:pPr algn="ctr" ea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sz="1400">
                <a:latin typeface="Times New Roman" pitchFamily="18" charset="0"/>
              </a:rPr>
              <a:t>S/W</a:t>
            </a:r>
          </a:p>
        </p:txBody>
      </p:sp>
      <p:sp>
        <p:nvSpPr>
          <p:cNvPr id="125975" name="Text Box 23"/>
          <p:cNvSpPr txBox="1">
            <a:spLocks noChangeArrowheads="1"/>
          </p:cNvSpPr>
          <p:nvPr/>
        </p:nvSpPr>
        <p:spPr bwMode="auto">
          <a:xfrm>
            <a:off x="4381500" y="5491163"/>
            <a:ext cx="704850" cy="641350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  <a:effectLst/>
        </p:spPr>
        <p:txBody>
          <a:bodyPr lIns="0" rIns="0">
            <a:spAutoFit/>
          </a:bodyPr>
          <a:lstStyle/>
          <a:p>
            <a:pPr algn="ctr" eaLnBrk="0" hangingPunct="0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sz="3600" b="0"/>
              <a:t>…</a:t>
            </a:r>
          </a:p>
        </p:txBody>
      </p:sp>
      <p:sp>
        <p:nvSpPr>
          <p:cNvPr id="125976" name="Line 24"/>
          <p:cNvSpPr>
            <a:spLocks noChangeShapeType="1"/>
          </p:cNvSpPr>
          <p:nvPr/>
        </p:nvSpPr>
        <p:spPr bwMode="auto">
          <a:xfrm flipH="1">
            <a:off x="4200525" y="5381625"/>
            <a:ext cx="90488" cy="447675"/>
          </a:xfrm>
          <a:prstGeom prst="line">
            <a:avLst/>
          </a:prstGeom>
          <a:noFill/>
          <a:ln w="57150">
            <a:solidFill>
              <a:srgbClr val="FF33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5977" name="Line 25"/>
          <p:cNvSpPr>
            <a:spLocks noChangeShapeType="1"/>
          </p:cNvSpPr>
          <p:nvPr/>
        </p:nvSpPr>
        <p:spPr bwMode="auto">
          <a:xfrm>
            <a:off x="4772025" y="5410200"/>
            <a:ext cx="381000" cy="409575"/>
          </a:xfrm>
          <a:prstGeom prst="line">
            <a:avLst/>
          </a:prstGeom>
          <a:noFill/>
          <a:ln w="57150">
            <a:solidFill>
              <a:srgbClr val="FF33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5978" name="Line 26"/>
          <p:cNvSpPr>
            <a:spLocks noChangeShapeType="1"/>
          </p:cNvSpPr>
          <p:nvPr/>
        </p:nvSpPr>
        <p:spPr bwMode="auto">
          <a:xfrm>
            <a:off x="5321300" y="5500688"/>
            <a:ext cx="396875" cy="336550"/>
          </a:xfrm>
          <a:prstGeom prst="line">
            <a:avLst/>
          </a:prstGeom>
          <a:noFill/>
          <a:ln w="57150">
            <a:solidFill>
              <a:srgbClr val="FF33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5979" name="Rectangle 27"/>
          <p:cNvSpPr>
            <a:spLocks noChangeArrowheads="1"/>
          </p:cNvSpPr>
          <p:nvPr/>
        </p:nvSpPr>
        <p:spPr bwMode="auto">
          <a:xfrm>
            <a:off x="3819525" y="4897438"/>
            <a:ext cx="1601788" cy="666750"/>
          </a:xfrm>
          <a:prstGeom prst="rect">
            <a:avLst/>
          </a:prstGeom>
          <a:solidFill>
            <a:srgbClr val="FFFF00"/>
          </a:solidFill>
          <a:ln w="28575" algn="ctr">
            <a:miter lim="800000"/>
            <a:headEnd/>
            <a:tailEnd/>
          </a:ln>
          <a:effectLst/>
          <a:scene3d>
            <a:camera prst="legacyObliqueTopLeft"/>
            <a:lightRig rig="legacyFlat2" dir="t"/>
          </a:scene3d>
          <a:sp3d extrusionH="430200" prstMaterial="legacyMatte">
            <a:bevelT w="13500" h="13500" prst="angle"/>
            <a:bevelB w="13500" h="13500" prst="angle"/>
            <a:extrusionClr>
              <a:srgbClr val="FFFF00"/>
            </a:extrusionClr>
          </a:sp3d>
        </p:spPr>
        <p:txBody>
          <a:bodyPr lIns="0" tIns="0" rIns="0" bIns="0" anchor="ctr">
            <a:spAutoFit/>
            <a:flatTx/>
          </a:bodyPr>
          <a:lstStyle/>
          <a:p>
            <a:pPr algn="ctr" ea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sz="1400" dirty="0">
                <a:latin typeface="Times New Roman" pitchFamily="18" charset="0"/>
              </a:rPr>
              <a:t>Component Domain </a:t>
            </a:r>
          </a:p>
          <a:p>
            <a:pPr algn="ctr" ea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sz="1400" dirty="0">
                <a:latin typeface="Times New Roman" pitchFamily="18" charset="0"/>
              </a:rPr>
              <a:t>Model 2</a:t>
            </a:r>
          </a:p>
          <a:p>
            <a:pPr algn="ctr" ea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sz="1400" dirty="0">
              <a:latin typeface="Times New Roman" pitchFamily="18" charset="0"/>
            </a:endParaRPr>
          </a:p>
        </p:txBody>
      </p:sp>
      <p:sp>
        <p:nvSpPr>
          <p:cNvPr id="125980" name="AutoShape 28"/>
          <p:cNvSpPr>
            <a:spLocks noChangeArrowheads="1"/>
          </p:cNvSpPr>
          <p:nvPr/>
        </p:nvSpPr>
        <p:spPr bwMode="auto">
          <a:xfrm>
            <a:off x="3854450" y="4288947"/>
            <a:ext cx="1085850" cy="562213"/>
          </a:xfrm>
          <a:prstGeom prst="downArrow">
            <a:avLst>
              <a:gd name="adj1" fmla="val 64037"/>
              <a:gd name="adj2" fmla="val 28015"/>
            </a:avLst>
          </a:prstGeom>
          <a:solidFill>
            <a:schemeClr val="bg1">
              <a:lumMod val="85000"/>
            </a:schemeClr>
          </a:solidFill>
          <a:ln w="28575" algn="ctr">
            <a:miter lim="800000"/>
            <a:headEnd/>
            <a:tailEnd/>
          </a:ln>
          <a:effectLst/>
          <a:scene3d>
            <a:camera prst="legacyObliqueTopLeft"/>
            <a:lightRig rig="legacyFlat2" dir="t"/>
          </a:scene3d>
          <a:sp3d extrusionH="176200" contourW="12700" prstMaterial="legacyMatte">
            <a:bevelT w="13500" h="13500" prst="angle"/>
            <a:bevelB w="13500" h="13500" prst="angle"/>
            <a:extrusionClr>
              <a:schemeClr val="bg1">
                <a:lumMod val="95000"/>
              </a:schemeClr>
            </a:extrusionClr>
            <a:contourClr>
              <a:schemeClr val="accent1">
                <a:lumMod val="40000"/>
                <a:lumOff val="60000"/>
              </a:schemeClr>
            </a:contourClr>
          </a:sp3d>
        </p:spPr>
        <p:txBody>
          <a:bodyPr wrap="square" anchor="ctr">
            <a:spAutoFit/>
            <a:flatTx/>
          </a:bodyPr>
          <a:lstStyle/>
          <a:p>
            <a:endParaRPr lang="en-US"/>
          </a:p>
        </p:txBody>
      </p:sp>
      <p:sp>
        <p:nvSpPr>
          <p:cNvPr id="125981" name="AutoShape 29"/>
          <p:cNvSpPr>
            <a:spLocks noChangeArrowheads="1"/>
          </p:cNvSpPr>
          <p:nvPr/>
        </p:nvSpPr>
        <p:spPr bwMode="auto">
          <a:xfrm>
            <a:off x="2290763" y="4309803"/>
            <a:ext cx="1085850" cy="562213"/>
          </a:xfrm>
          <a:prstGeom prst="downArrow">
            <a:avLst>
              <a:gd name="adj1" fmla="val 64037"/>
              <a:gd name="adj2" fmla="val 31301"/>
            </a:avLst>
          </a:prstGeom>
          <a:solidFill>
            <a:schemeClr val="bg1">
              <a:lumMod val="85000"/>
            </a:schemeClr>
          </a:solidFill>
          <a:ln w="28575" algn="ctr">
            <a:miter lim="800000"/>
            <a:headEnd/>
            <a:tailEnd/>
          </a:ln>
          <a:effectLst/>
          <a:scene3d>
            <a:camera prst="legacyObliqueTopLeft"/>
            <a:lightRig rig="legacyFlat2" dir="t"/>
          </a:scene3d>
          <a:sp3d extrusionH="176200" contourW="12700" prstMaterial="legacyMatte">
            <a:bevelT w="13500" h="13500" prst="angle"/>
            <a:bevelB w="13500" h="13500" prst="angle"/>
            <a:extrusionClr>
              <a:schemeClr val="bg1">
                <a:lumMod val="95000"/>
              </a:schemeClr>
            </a:extrusionClr>
            <a:contourClr>
              <a:schemeClr val="accent1">
                <a:lumMod val="40000"/>
                <a:lumOff val="60000"/>
              </a:schemeClr>
            </a:contourClr>
          </a:sp3d>
        </p:spPr>
        <p:txBody>
          <a:bodyPr wrap="square" anchor="ctr">
            <a:spAutoFit/>
            <a:flatTx/>
          </a:bodyPr>
          <a:lstStyle/>
          <a:p>
            <a:endParaRPr lang="en-US"/>
          </a:p>
        </p:txBody>
      </p:sp>
      <p:sp>
        <p:nvSpPr>
          <p:cNvPr id="125982" name="Rectangle 30"/>
          <p:cNvSpPr>
            <a:spLocks noChangeArrowheads="1"/>
          </p:cNvSpPr>
          <p:nvPr/>
        </p:nvSpPr>
        <p:spPr bwMode="auto">
          <a:xfrm>
            <a:off x="7550150" y="3808413"/>
            <a:ext cx="288925" cy="684212"/>
          </a:xfrm>
          <a:prstGeom prst="rect">
            <a:avLst/>
          </a:prstGeom>
          <a:solidFill>
            <a:srgbClr val="FFFF00"/>
          </a:solidFill>
          <a:ln w="28575" algn="ctr">
            <a:miter lim="800000"/>
            <a:headEnd/>
            <a:tailEnd/>
          </a:ln>
          <a:effectLst/>
          <a:scene3d>
            <a:camera prst="legacyObliqueTopLeft"/>
            <a:lightRig rig="legacyFlat2" dir="t"/>
          </a:scene3d>
          <a:sp3d extrusionH="430200" prstMaterial="legacyMatte">
            <a:bevelT w="13500" h="13500" prst="angle"/>
            <a:bevelB w="13500" h="13500" prst="angle"/>
            <a:extrusionClr>
              <a:srgbClr val="FF3300"/>
            </a:extrusionClr>
          </a:sp3d>
        </p:spPr>
        <p:txBody>
          <a:bodyPr vert="eaVert" lIns="0" tIns="0" rIns="0" bIns="0" anchor="ctr">
            <a:flatTx/>
          </a:bodyPr>
          <a:lstStyle/>
          <a:p>
            <a:pPr algn="ctr" ea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sz="1400">
                <a:latin typeface="Times New Roman" pitchFamily="18" charset="0"/>
              </a:rPr>
              <a:t>Spec 1</a:t>
            </a:r>
          </a:p>
        </p:txBody>
      </p:sp>
      <p:sp>
        <p:nvSpPr>
          <p:cNvPr id="125983" name="Rectangle 31"/>
          <p:cNvSpPr>
            <a:spLocks noChangeArrowheads="1"/>
          </p:cNvSpPr>
          <p:nvPr/>
        </p:nvSpPr>
        <p:spPr bwMode="auto">
          <a:xfrm>
            <a:off x="6416675" y="3817938"/>
            <a:ext cx="288925" cy="684212"/>
          </a:xfrm>
          <a:prstGeom prst="rect">
            <a:avLst/>
          </a:prstGeom>
          <a:solidFill>
            <a:srgbClr val="FFFF00"/>
          </a:solidFill>
          <a:ln w="28575" algn="ctr">
            <a:miter lim="800000"/>
            <a:headEnd/>
            <a:tailEnd/>
          </a:ln>
          <a:effectLst/>
          <a:scene3d>
            <a:camera prst="legacyObliqueTopLeft"/>
            <a:lightRig rig="legacyFlat2" dir="t"/>
          </a:scene3d>
          <a:sp3d extrusionH="430200" prstMaterial="legacyMatte">
            <a:bevelT w="13500" h="13500" prst="angle"/>
            <a:bevelB w="13500" h="13500" prst="angle"/>
            <a:extrusionClr>
              <a:srgbClr val="FF3300"/>
            </a:extrusionClr>
          </a:sp3d>
        </p:spPr>
        <p:txBody>
          <a:bodyPr vert="eaVert" lIns="0" tIns="0" rIns="0" bIns="0" anchor="ctr">
            <a:flatTx/>
          </a:bodyPr>
          <a:lstStyle/>
          <a:p>
            <a:pPr algn="ctr" ea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sz="1400">
                <a:latin typeface="Times New Roman" pitchFamily="18" charset="0"/>
              </a:rPr>
              <a:t>Spec n</a:t>
            </a:r>
          </a:p>
        </p:txBody>
      </p:sp>
      <p:sp>
        <p:nvSpPr>
          <p:cNvPr id="125984" name="Rectangle 32"/>
          <p:cNvSpPr>
            <a:spLocks noChangeArrowheads="1"/>
          </p:cNvSpPr>
          <p:nvPr/>
        </p:nvSpPr>
        <p:spPr bwMode="auto">
          <a:xfrm>
            <a:off x="5454650" y="3808413"/>
            <a:ext cx="288925" cy="684212"/>
          </a:xfrm>
          <a:prstGeom prst="rect">
            <a:avLst/>
          </a:prstGeom>
          <a:solidFill>
            <a:srgbClr val="FFFF00"/>
          </a:solidFill>
          <a:ln w="28575" algn="ctr">
            <a:miter lim="800000"/>
            <a:headEnd/>
            <a:tailEnd/>
          </a:ln>
          <a:effectLst/>
          <a:scene3d>
            <a:camera prst="legacyObliqueTopLeft"/>
            <a:lightRig rig="legacyFlat2" dir="t"/>
          </a:scene3d>
          <a:sp3d extrusionH="430200" prstMaterial="legacyMatte">
            <a:bevelT w="13500" h="13500" prst="angle"/>
            <a:bevelB w="13500" h="13500" prst="angle"/>
            <a:extrusionClr>
              <a:srgbClr val="FF3300"/>
            </a:extrusionClr>
          </a:sp3d>
        </p:spPr>
        <p:txBody>
          <a:bodyPr vert="eaVert" lIns="0" tIns="0" rIns="0" bIns="0" anchor="ctr">
            <a:flatTx/>
          </a:bodyPr>
          <a:lstStyle/>
          <a:p>
            <a:pPr algn="ctr" ea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sz="1400">
                <a:latin typeface="Times New Roman" pitchFamily="18" charset="0"/>
              </a:rPr>
              <a:t>Spec 1</a:t>
            </a:r>
          </a:p>
        </p:txBody>
      </p:sp>
      <p:sp>
        <p:nvSpPr>
          <p:cNvPr id="125985" name="Rectangle 33"/>
          <p:cNvSpPr>
            <a:spLocks noChangeArrowheads="1"/>
          </p:cNvSpPr>
          <p:nvPr/>
        </p:nvSpPr>
        <p:spPr bwMode="auto">
          <a:xfrm>
            <a:off x="3092450" y="3803650"/>
            <a:ext cx="288925" cy="684213"/>
          </a:xfrm>
          <a:prstGeom prst="rect">
            <a:avLst/>
          </a:prstGeom>
          <a:solidFill>
            <a:srgbClr val="FFFF00"/>
          </a:solidFill>
          <a:ln w="28575" algn="ctr">
            <a:miter lim="800000"/>
            <a:headEnd/>
            <a:tailEnd/>
          </a:ln>
          <a:effectLst/>
          <a:scene3d>
            <a:camera prst="legacyObliqueTopLeft"/>
            <a:lightRig rig="legacyFlat2" dir="t"/>
          </a:scene3d>
          <a:sp3d extrusionH="430200" prstMaterial="legacyMatte">
            <a:bevelT w="13500" h="13500" prst="angle"/>
            <a:bevelB w="13500" h="13500" prst="angle"/>
            <a:extrusionClr>
              <a:srgbClr val="FF3300"/>
            </a:extrusionClr>
          </a:sp3d>
        </p:spPr>
        <p:txBody>
          <a:bodyPr vert="eaVert" lIns="0" tIns="0" rIns="0" bIns="0" anchor="ctr">
            <a:flatTx/>
          </a:bodyPr>
          <a:lstStyle/>
          <a:p>
            <a:pPr algn="ctr" ea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sz="1400">
                <a:latin typeface="Times New Roman" pitchFamily="18" charset="0"/>
              </a:rPr>
              <a:t>Spec 3</a:t>
            </a:r>
          </a:p>
        </p:txBody>
      </p:sp>
      <p:sp>
        <p:nvSpPr>
          <p:cNvPr id="125986" name="Rectangle 34"/>
          <p:cNvSpPr>
            <a:spLocks noChangeArrowheads="1"/>
          </p:cNvSpPr>
          <p:nvPr/>
        </p:nvSpPr>
        <p:spPr bwMode="auto">
          <a:xfrm>
            <a:off x="8550275" y="3817938"/>
            <a:ext cx="288925" cy="684212"/>
          </a:xfrm>
          <a:prstGeom prst="rect">
            <a:avLst/>
          </a:prstGeom>
          <a:solidFill>
            <a:srgbClr val="FFFF00"/>
          </a:solidFill>
          <a:ln w="28575" algn="ctr">
            <a:miter lim="800000"/>
            <a:headEnd/>
            <a:tailEnd/>
          </a:ln>
          <a:effectLst/>
          <a:scene3d>
            <a:camera prst="legacyObliqueTopLeft"/>
            <a:lightRig rig="legacyFlat2" dir="t"/>
          </a:scene3d>
          <a:sp3d extrusionH="430200" prstMaterial="legacyMatte">
            <a:bevelT w="13500" h="13500" prst="angle"/>
            <a:bevelB w="13500" h="13500" prst="angle"/>
            <a:extrusionClr>
              <a:srgbClr val="FF3300"/>
            </a:extrusionClr>
          </a:sp3d>
        </p:spPr>
        <p:txBody>
          <a:bodyPr vert="eaVert" lIns="0" tIns="0" rIns="0" bIns="0" anchor="ctr">
            <a:flatTx/>
          </a:bodyPr>
          <a:lstStyle/>
          <a:p>
            <a:pPr algn="ctr" ea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sz="1400">
                <a:latin typeface="Times New Roman" pitchFamily="18" charset="0"/>
              </a:rPr>
              <a:t>Spec n</a:t>
            </a:r>
          </a:p>
        </p:txBody>
      </p:sp>
      <p:sp>
        <p:nvSpPr>
          <p:cNvPr id="125987" name="Rectangle 35"/>
          <p:cNvSpPr>
            <a:spLocks noChangeArrowheads="1"/>
          </p:cNvSpPr>
          <p:nvPr/>
        </p:nvSpPr>
        <p:spPr bwMode="auto">
          <a:xfrm>
            <a:off x="2730500" y="3803650"/>
            <a:ext cx="288925" cy="684213"/>
          </a:xfrm>
          <a:prstGeom prst="rect">
            <a:avLst/>
          </a:prstGeom>
          <a:solidFill>
            <a:srgbClr val="FFFF00"/>
          </a:solidFill>
          <a:ln w="28575" algn="ctr">
            <a:miter lim="800000"/>
            <a:headEnd/>
            <a:tailEnd/>
          </a:ln>
          <a:effectLst/>
          <a:scene3d>
            <a:camera prst="legacyObliqueTopLeft"/>
            <a:lightRig rig="legacyFlat2" dir="t"/>
          </a:scene3d>
          <a:sp3d extrusionH="430200" prstMaterial="legacyMatte">
            <a:bevelT w="13500" h="13500" prst="angle"/>
            <a:bevelB w="13500" h="13500" prst="angle"/>
            <a:extrusionClr>
              <a:srgbClr val="FF3300"/>
            </a:extrusionClr>
          </a:sp3d>
        </p:spPr>
        <p:txBody>
          <a:bodyPr vert="eaVert" lIns="0" tIns="0" rIns="0" bIns="0" anchor="ctr">
            <a:flatTx/>
          </a:bodyPr>
          <a:lstStyle/>
          <a:p>
            <a:pPr algn="ctr" ea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sz="1400">
                <a:latin typeface="Times New Roman" pitchFamily="18" charset="0"/>
              </a:rPr>
              <a:t>Spec 2</a:t>
            </a:r>
          </a:p>
        </p:txBody>
      </p:sp>
      <p:sp>
        <p:nvSpPr>
          <p:cNvPr id="125988" name="Rectangle 36"/>
          <p:cNvSpPr>
            <a:spLocks noChangeArrowheads="1"/>
          </p:cNvSpPr>
          <p:nvPr/>
        </p:nvSpPr>
        <p:spPr bwMode="auto">
          <a:xfrm>
            <a:off x="2368550" y="3803650"/>
            <a:ext cx="288925" cy="684213"/>
          </a:xfrm>
          <a:prstGeom prst="rect">
            <a:avLst/>
          </a:prstGeom>
          <a:solidFill>
            <a:srgbClr val="FFFF00"/>
          </a:solidFill>
          <a:ln w="28575" algn="ctr">
            <a:miter lim="800000"/>
            <a:headEnd/>
            <a:tailEnd/>
          </a:ln>
          <a:effectLst/>
          <a:scene3d>
            <a:camera prst="legacyObliqueTopLeft"/>
            <a:lightRig rig="legacyFlat2" dir="t"/>
          </a:scene3d>
          <a:sp3d extrusionH="430200" prstMaterial="legacyMatte">
            <a:bevelT w="13500" h="13500" prst="angle"/>
            <a:bevelB w="13500" h="13500" prst="angle"/>
            <a:extrusionClr>
              <a:srgbClr val="FF3300"/>
            </a:extrusionClr>
          </a:sp3d>
        </p:spPr>
        <p:txBody>
          <a:bodyPr vert="eaVert" lIns="0" tIns="0" rIns="0" bIns="0" anchor="ctr">
            <a:flatTx/>
          </a:bodyPr>
          <a:lstStyle/>
          <a:p>
            <a:pPr algn="ctr" ea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sz="1400">
                <a:latin typeface="Times New Roman" pitchFamily="18" charset="0"/>
              </a:rPr>
              <a:t>Spec 1</a:t>
            </a:r>
          </a:p>
        </p:txBody>
      </p:sp>
      <p:sp>
        <p:nvSpPr>
          <p:cNvPr id="125989" name="Rectangle 37"/>
          <p:cNvSpPr>
            <a:spLocks noChangeArrowheads="1"/>
          </p:cNvSpPr>
          <p:nvPr/>
        </p:nvSpPr>
        <p:spPr bwMode="auto">
          <a:xfrm>
            <a:off x="4635500" y="3770313"/>
            <a:ext cx="288925" cy="684212"/>
          </a:xfrm>
          <a:prstGeom prst="rect">
            <a:avLst/>
          </a:prstGeom>
          <a:solidFill>
            <a:srgbClr val="FFFF00"/>
          </a:solidFill>
          <a:ln w="28575" algn="ctr">
            <a:miter lim="800000"/>
            <a:headEnd/>
            <a:tailEnd/>
          </a:ln>
          <a:effectLst/>
          <a:scene3d>
            <a:camera prst="legacyObliqueTopLeft"/>
            <a:lightRig rig="legacyFlat2" dir="t"/>
          </a:scene3d>
          <a:sp3d extrusionH="430200" prstMaterial="legacyMatte">
            <a:bevelT w="13500" h="13500" prst="angle"/>
            <a:bevelB w="13500" h="13500" prst="angle"/>
            <a:extrusionClr>
              <a:srgbClr val="FF3300"/>
            </a:extrusionClr>
          </a:sp3d>
        </p:spPr>
        <p:txBody>
          <a:bodyPr vert="eaVert" lIns="0" tIns="0" rIns="0" bIns="0" anchor="ctr">
            <a:flatTx/>
          </a:bodyPr>
          <a:lstStyle/>
          <a:p>
            <a:pPr algn="ctr" ea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sz="1400">
                <a:latin typeface="Times New Roman" pitchFamily="18" charset="0"/>
              </a:rPr>
              <a:t>Spec 6</a:t>
            </a:r>
          </a:p>
        </p:txBody>
      </p:sp>
      <p:sp>
        <p:nvSpPr>
          <p:cNvPr id="125990" name="Rectangle 38"/>
          <p:cNvSpPr>
            <a:spLocks noChangeArrowheads="1"/>
          </p:cNvSpPr>
          <p:nvPr/>
        </p:nvSpPr>
        <p:spPr bwMode="auto">
          <a:xfrm>
            <a:off x="4273550" y="3770313"/>
            <a:ext cx="288925" cy="684212"/>
          </a:xfrm>
          <a:prstGeom prst="rect">
            <a:avLst/>
          </a:prstGeom>
          <a:solidFill>
            <a:srgbClr val="FFFF00"/>
          </a:solidFill>
          <a:ln w="28575" algn="ctr">
            <a:miter lim="800000"/>
            <a:headEnd/>
            <a:tailEnd/>
          </a:ln>
          <a:effectLst/>
          <a:scene3d>
            <a:camera prst="legacyObliqueTopLeft"/>
            <a:lightRig rig="legacyFlat2" dir="t"/>
          </a:scene3d>
          <a:sp3d extrusionH="430200" prstMaterial="legacyMatte">
            <a:bevelT w="13500" h="13500" prst="angle"/>
            <a:bevelB w="13500" h="13500" prst="angle"/>
            <a:extrusionClr>
              <a:srgbClr val="FF3300"/>
            </a:extrusionClr>
          </a:sp3d>
        </p:spPr>
        <p:txBody>
          <a:bodyPr vert="eaVert" lIns="0" tIns="0" rIns="0" bIns="0" anchor="ctr">
            <a:flatTx/>
          </a:bodyPr>
          <a:lstStyle/>
          <a:p>
            <a:pPr algn="ctr" ea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sz="1400">
                <a:latin typeface="Times New Roman" pitchFamily="18" charset="0"/>
              </a:rPr>
              <a:t>Spec 5</a:t>
            </a:r>
          </a:p>
        </p:txBody>
      </p:sp>
      <p:sp>
        <p:nvSpPr>
          <p:cNvPr id="125991" name="Rectangle 39"/>
          <p:cNvSpPr>
            <a:spLocks noChangeArrowheads="1"/>
          </p:cNvSpPr>
          <p:nvPr/>
        </p:nvSpPr>
        <p:spPr bwMode="auto">
          <a:xfrm>
            <a:off x="3911600" y="3770313"/>
            <a:ext cx="288925" cy="684212"/>
          </a:xfrm>
          <a:prstGeom prst="rect">
            <a:avLst/>
          </a:prstGeom>
          <a:solidFill>
            <a:srgbClr val="FFFF00"/>
          </a:solidFill>
          <a:ln w="28575" algn="ctr">
            <a:miter lim="800000"/>
            <a:headEnd/>
            <a:tailEnd/>
          </a:ln>
          <a:effectLst/>
          <a:scene3d>
            <a:camera prst="legacyObliqueTopLeft"/>
            <a:lightRig rig="legacyFlat2" dir="t"/>
          </a:scene3d>
          <a:sp3d extrusionH="430200" prstMaterial="legacyMatte">
            <a:bevelT w="13500" h="13500" prst="angle"/>
            <a:bevelB w="13500" h="13500" prst="angle"/>
            <a:extrusionClr>
              <a:srgbClr val="FF3300"/>
            </a:extrusionClr>
          </a:sp3d>
        </p:spPr>
        <p:txBody>
          <a:bodyPr vert="eaVert" lIns="0" tIns="0" rIns="0" bIns="0" anchor="ctr">
            <a:flatTx/>
          </a:bodyPr>
          <a:lstStyle/>
          <a:p>
            <a:pPr algn="ctr" ea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sz="1400">
                <a:latin typeface="Times New Roman" pitchFamily="18" charset="0"/>
              </a:rPr>
              <a:t>Spec 4</a:t>
            </a:r>
          </a:p>
        </p:txBody>
      </p:sp>
      <p:sp>
        <p:nvSpPr>
          <p:cNvPr id="125992" name="Text Box 40"/>
          <p:cNvSpPr txBox="1">
            <a:spLocks noChangeArrowheads="1"/>
          </p:cNvSpPr>
          <p:nvPr/>
        </p:nvSpPr>
        <p:spPr bwMode="auto">
          <a:xfrm>
            <a:off x="7820025" y="3729038"/>
            <a:ext cx="704850" cy="701675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  <a:effectLst/>
        </p:spPr>
        <p:txBody>
          <a:bodyPr lIns="0" rIns="0">
            <a:spAutoFit/>
          </a:bodyPr>
          <a:lstStyle/>
          <a:p>
            <a:pPr algn="ctr" eaLnBrk="0" hangingPunct="0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sz="4000" b="0"/>
              <a:t>….</a:t>
            </a:r>
          </a:p>
        </p:txBody>
      </p:sp>
      <p:sp>
        <p:nvSpPr>
          <p:cNvPr id="125993" name="Text Box 41"/>
          <p:cNvSpPr txBox="1">
            <a:spLocks noChangeArrowheads="1"/>
          </p:cNvSpPr>
          <p:nvPr/>
        </p:nvSpPr>
        <p:spPr bwMode="auto">
          <a:xfrm>
            <a:off x="5743575" y="3767138"/>
            <a:ext cx="704850" cy="701675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  <a:effectLst/>
        </p:spPr>
        <p:txBody>
          <a:bodyPr lIns="0" rIns="0">
            <a:spAutoFit/>
          </a:bodyPr>
          <a:lstStyle/>
          <a:p>
            <a:pPr algn="ctr" eaLnBrk="0" hangingPunct="0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sz="4000" b="0" dirty="0"/>
              <a:t>….</a:t>
            </a:r>
          </a:p>
        </p:txBody>
      </p:sp>
      <p:sp>
        <p:nvSpPr>
          <p:cNvPr id="125994" name="Rectangle 42"/>
          <p:cNvSpPr>
            <a:spLocks noChangeArrowheads="1"/>
          </p:cNvSpPr>
          <p:nvPr/>
        </p:nvSpPr>
        <p:spPr bwMode="auto">
          <a:xfrm>
            <a:off x="7331075" y="3286125"/>
            <a:ext cx="1687513" cy="546100"/>
          </a:xfrm>
          <a:prstGeom prst="rect">
            <a:avLst/>
          </a:prstGeom>
          <a:solidFill>
            <a:srgbClr val="FFFF00"/>
          </a:solidFill>
          <a:ln w="28575" algn="ctr">
            <a:miter lim="800000"/>
            <a:headEnd/>
            <a:tailEnd/>
          </a:ln>
          <a:effectLst/>
          <a:scene3d>
            <a:camera prst="legacyObliqueTopLeft"/>
            <a:lightRig rig="legacyFlat2" dir="t"/>
          </a:scene3d>
          <a:sp3d extrusionH="430200" prstMaterial="legacyMatte">
            <a:bevelT w="13500" h="13500" prst="angle"/>
            <a:bevelB w="13500" h="13500" prst="angle"/>
            <a:extrusionClr>
              <a:srgbClr val="FFFF00"/>
            </a:extrusionClr>
          </a:sp3d>
        </p:spPr>
        <p:txBody>
          <a:bodyPr anchor="ctr">
            <a:spAutoFit/>
            <a:flatTx/>
          </a:bodyPr>
          <a:lstStyle/>
          <a:p>
            <a:pPr algn="ctr" ea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sz="1400">
                <a:latin typeface="Times New Roman" pitchFamily="18" charset="0"/>
              </a:rPr>
              <a:t>Control Subsystem Model</a:t>
            </a:r>
          </a:p>
        </p:txBody>
      </p:sp>
      <p:sp>
        <p:nvSpPr>
          <p:cNvPr id="125995" name="Rectangle 43"/>
          <p:cNvSpPr>
            <a:spLocks noChangeArrowheads="1"/>
          </p:cNvSpPr>
          <p:nvPr/>
        </p:nvSpPr>
        <p:spPr bwMode="auto">
          <a:xfrm>
            <a:off x="2085975" y="3288040"/>
            <a:ext cx="2924175" cy="523220"/>
          </a:xfrm>
          <a:prstGeom prst="rect">
            <a:avLst/>
          </a:prstGeom>
          <a:solidFill>
            <a:srgbClr val="FFFF00"/>
          </a:solidFill>
          <a:ln w="28575" algn="ctr">
            <a:miter lim="800000"/>
            <a:headEnd/>
            <a:tailEnd/>
          </a:ln>
          <a:effectLst/>
          <a:scene3d>
            <a:camera prst="legacyObliqueTopLeft"/>
            <a:lightRig rig="legacyFlat2" dir="t"/>
          </a:scene3d>
          <a:sp3d extrusionH="430200" prstMaterial="legacyMatte">
            <a:bevelT w="13500" h="13500" prst="angle"/>
            <a:bevelB w="13500" h="13500" prst="angle"/>
            <a:extrusionClr>
              <a:srgbClr val="FFFF00"/>
            </a:extrusionClr>
          </a:sp3d>
        </p:spPr>
        <p:txBody>
          <a:bodyPr wrap="square" anchor="ctr">
            <a:spAutoFit/>
            <a:flatTx/>
          </a:bodyPr>
          <a:lstStyle/>
          <a:p>
            <a:pPr algn="ctr" ea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sz="1400">
                <a:latin typeface="Times New Roman" pitchFamily="18" charset="0"/>
              </a:rPr>
              <a:t>Weapon Subsystem </a:t>
            </a:r>
          </a:p>
          <a:p>
            <a:pPr algn="ctr" ea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sz="1400">
                <a:latin typeface="Times New Roman" pitchFamily="18" charset="0"/>
              </a:rPr>
              <a:t>Model</a:t>
            </a:r>
          </a:p>
        </p:txBody>
      </p:sp>
      <p:sp>
        <p:nvSpPr>
          <p:cNvPr id="125996" name="Rectangle 44"/>
          <p:cNvSpPr>
            <a:spLocks noChangeArrowheads="1"/>
          </p:cNvSpPr>
          <p:nvPr/>
        </p:nvSpPr>
        <p:spPr bwMode="auto">
          <a:xfrm>
            <a:off x="5251450" y="3286125"/>
            <a:ext cx="1582738" cy="546100"/>
          </a:xfrm>
          <a:prstGeom prst="rect">
            <a:avLst/>
          </a:prstGeom>
          <a:solidFill>
            <a:srgbClr val="FFFF00"/>
          </a:solidFill>
          <a:ln w="28575" algn="ctr">
            <a:miter lim="800000"/>
            <a:headEnd/>
            <a:tailEnd/>
          </a:ln>
          <a:effectLst/>
          <a:scene3d>
            <a:camera prst="legacyObliqueTopLeft"/>
            <a:lightRig rig="legacyFlat2" dir="t"/>
          </a:scene3d>
          <a:sp3d extrusionH="430200" prstMaterial="legacyMatte">
            <a:bevelT w="13500" h="13500" prst="angle"/>
            <a:bevelB w="13500" h="13500" prst="angle"/>
            <a:extrusionClr>
              <a:srgbClr val="FFFF00"/>
            </a:extrusionClr>
          </a:sp3d>
        </p:spPr>
        <p:txBody>
          <a:bodyPr anchor="ctr">
            <a:spAutoFit/>
            <a:flatTx/>
          </a:bodyPr>
          <a:lstStyle/>
          <a:p>
            <a:pPr algn="ctr" ea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sz="1400" dirty="0">
                <a:latin typeface="Times New Roman" pitchFamily="18" charset="0"/>
              </a:rPr>
              <a:t>Sensor Subsystem Model</a:t>
            </a:r>
          </a:p>
        </p:txBody>
      </p:sp>
      <p:sp>
        <p:nvSpPr>
          <p:cNvPr id="125997" name="AutoShape 45"/>
          <p:cNvSpPr>
            <a:spLocks noChangeArrowheads="1"/>
          </p:cNvSpPr>
          <p:nvPr/>
        </p:nvSpPr>
        <p:spPr bwMode="auto">
          <a:xfrm>
            <a:off x="3397250" y="2894444"/>
            <a:ext cx="333375" cy="379413"/>
          </a:xfrm>
          <a:prstGeom prst="downArrow">
            <a:avLst>
              <a:gd name="adj1" fmla="val 50000"/>
              <a:gd name="adj2" fmla="val 28452"/>
            </a:avLst>
          </a:prstGeom>
          <a:solidFill>
            <a:schemeClr val="bg1">
              <a:lumMod val="85000"/>
            </a:schemeClr>
          </a:solidFill>
          <a:ln w="28575" algn="ctr">
            <a:miter lim="800000"/>
            <a:headEnd/>
            <a:tailEnd/>
          </a:ln>
          <a:effectLst/>
          <a:scene3d>
            <a:camera prst="legacyObliqueTopLeft"/>
            <a:lightRig rig="legacyFlat2" dir="t"/>
          </a:scene3d>
          <a:sp3d extrusionH="176200" contourW="12700" prstMaterial="legacyMatte">
            <a:bevelT w="13500" h="13500" prst="angle"/>
            <a:bevelB w="13500" h="13500" prst="angle"/>
            <a:extrusionClr>
              <a:schemeClr val="bg1">
                <a:lumMod val="95000"/>
              </a:schemeClr>
            </a:extrusionClr>
            <a:contourClr>
              <a:schemeClr val="accent1">
                <a:lumMod val="40000"/>
                <a:lumOff val="60000"/>
              </a:schemeClr>
            </a:contourClr>
          </a:sp3d>
        </p:spPr>
        <p:txBody>
          <a:bodyPr anchor="ctr">
            <a:spAutoFit/>
            <a:flatTx/>
          </a:bodyPr>
          <a:lstStyle/>
          <a:p>
            <a:endParaRPr lang="en-US"/>
          </a:p>
        </p:txBody>
      </p:sp>
      <p:sp>
        <p:nvSpPr>
          <p:cNvPr id="125998" name="AutoShape 46"/>
          <p:cNvSpPr>
            <a:spLocks noChangeArrowheads="1"/>
          </p:cNvSpPr>
          <p:nvPr/>
        </p:nvSpPr>
        <p:spPr bwMode="auto">
          <a:xfrm>
            <a:off x="5889625" y="2894444"/>
            <a:ext cx="333375" cy="379413"/>
          </a:xfrm>
          <a:prstGeom prst="downArrow">
            <a:avLst>
              <a:gd name="adj1" fmla="val 50000"/>
              <a:gd name="adj2" fmla="val 28452"/>
            </a:avLst>
          </a:prstGeom>
          <a:solidFill>
            <a:schemeClr val="bg1">
              <a:lumMod val="85000"/>
            </a:schemeClr>
          </a:solidFill>
          <a:ln w="28575" algn="ctr">
            <a:miter lim="800000"/>
            <a:headEnd/>
            <a:tailEnd/>
          </a:ln>
          <a:effectLst/>
          <a:scene3d>
            <a:camera prst="legacyObliqueTopLeft"/>
            <a:lightRig rig="legacyFlat2" dir="t"/>
          </a:scene3d>
          <a:sp3d extrusionH="176200" contourW="12700" prstMaterial="legacyMatte">
            <a:bevelT w="13500" h="13500" prst="angle"/>
            <a:bevelB w="13500" h="13500" prst="angle"/>
            <a:extrusionClr>
              <a:schemeClr val="bg1">
                <a:lumMod val="95000"/>
              </a:schemeClr>
            </a:extrusionClr>
            <a:contourClr>
              <a:schemeClr val="accent1">
                <a:lumMod val="40000"/>
                <a:lumOff val="60000"/>
              </a:schemeClr>
            </a:contourClr>
          </a:sp3d>
        </p:spPr>
        <p:txBody>
          <a:bodyPr anchor="ctr">
            <a:spAutoFit/>
            <a:flatTx/>
          </a:bodyPr>
          <a:lstStyle/>
          <a:p>
            <a:endParaRPr lang="en-US"/>
          </a:p>
        </p:txBody>
      </p:sp>
      <p:sp>
        <p:nvSpPr>
          <p:cNvPr id="125999" name="AutoShape 47"/>
          <p:cNvSpPr>
            <a:spLocks noChangeArrowheads="1"/>
          </p:cNvSpPr>
          <p:nvPr/>
        </p:nvSpPr>
        <p:spPr bwMode="auto">
          <a:xfrm>
            <a:off x="7861300" y="2894444"/>
            <a:ext cx="333375" cy="379413"/>
          </a:xfrm>
          <a:prstGeom prst="downArrow">
            <a:avLst>
              <a:gd name="adj1" fmla="val 50000"/>
              <a:gd name="adj2" fmla="val 28452"/>
            </a:avLst>
          </a:prstGeom>
          <a:solidFill>
            <a:schemeClr val="bg1">
              <a:lumMod val="85000"/>
            </a:schemeClr>
          </a:solidFill>
          <a:ln w="28575" algn="ctr">
            <a:miter lim="800000"/>
            <a:headEnd/>
            <a:tailEnd/>
          </a:ln>
          <a:effectLst/>
          <a:scene3d>
            <a:camera prst="legacyObliqueTopLeft"/>
            <a:lightRig rig="legacyFlat2" dir="t"/>
          </a:scene3d>
          <a:sp3d extrusionH="176200" contourW="12700" prstMaterial="legacyMatte">
            <a:bevelT w="13500" h="13500" prst="angle"/>
            <a:bevelB w="13500" h="13500" prst="angle"/>
            <a:extrusionClr>
              <a:schemeClr val="bg1">
                <a:lumMod val="95000"/>
              </a:schemeClr>
            </a:extrusionClr>
            <a:contourClr>
              <a:schemeClr val="accent1">
                <a:lumMod val="40000"/>
                <a:lumOff val="60000"/>
              </a:schemeClr>
            </a:contourClr>
          </a:sp3d>
        </p:spPr>
        <p:txBody>
          <a:bodyPr anchor="ctr">
            <a:spAutoFit/>
            <a:flatTx/>
          </a:bodyPr>
          <a:lstStyle/>
          <a:p>
            <a:endParaRPr lang="en-US"/>
          </a:p>
        </p:txBody>
      </p:sp>
      <p:sp>
        <p:nvSpPr>
          <p:cNvPr id="126000" name="Rectangle 48"/>
          <p:cNvSpPr>
            <a:spLocks noChangeArrowheads="1"/>
          </p:cNvSpPr>
          <p:nvPr/>
        </p:nvSpPr>
        <p:spPr bwMode="auto">
          <a:xfrm>
            <a:off x="5638800" y="2678113"/>
            <a:ext cx="822325" cy="333375"/>
          </a:xfrm>
          <a:prstGeom prst="rect">
            <a:avLst/>
          </a:prstGeom>
          <a:solidFill>
            <a:srgbClr val="FFFF00"/>
          </a:solidFill>
          <a:ln w="28575" algn="ctr">
            <a:miter lim="800000"/>
            <a:headEnd/>
            <a:tailEnd/>
          </a:ln>
          <a:effectLst/>
          <a:scene3d>
            <a:camera prst="legacyObliqueTopLeft"/>
            <a:lightRig rig="legacyFlat2" dir="t"/>
          </a:scene3d>
          <a:sp3d extrusionH="430200" prstMaterial="legacyMatte">
            <a:bevelT w="13500" h="13500" prst="angle"/>
            <a:bevelB w="13500" h="13500" prst="angle"/>
            <a:extrusionClr>
              <a:srgbClr val="FF3300"/>
            </a:extrusionClr>
          </a:sp3d>
        </p:spPr>
        <p:txBody>
          <a:bodyPr anchor="ctr">
            <a:spAutoFit/>
            <a:flatTx/>
          </a:bodyPr>
          <a:lstStyle/>
          <a:p>
            <a:pPr algn="ctr" ea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sz="1400">
                <a:latin typeface="Times New Roman" pitchFamily="18" charset="0"/>
              </a:rPr>
              <a:t>Spec 2</a:t>
            </a:r>
          </a:p>
        </p:txBody>
      </p:sp>
      <p:sp>
        <p:nvSpPr>
          <p:cNvPr id="126001" name="Rectangle 49"/>
          <p:cNvSpPr>
            <a:spLocks noChangeArrowheads="1"/>
          </p:cNvSpPr>
          <p:nvPr/>
        </p:nvSpPr>
        <p:spPr bwMode="auto">
          <a:xfrm>
            <a:off x="3173413" y="2678113"/>
            <a:ext cx="822325" cy="333375"/>
          </a:xfrm>
          <a:prstGeom prst="rect">
            <a:avLst/>
          </a:prstGeom>
          <a:solidFill>
            <a:srgbClr val="FFFF00"/>
          </a:solidFill>
          <a:ln w="28575" algn="ctr">
            <a:miter lim="800000"/>
            <a:headEnd/>
            <a:tailEnd/>
          </a:ln>
          <a:effectLst/>
          <a:scene3d>
            <a:camera prst="legacyObliqueTopLeft"/>
            <a:lightRig rig="legacyFlat2" dir="t"/>
          </a:scene3d>
          <a:sp3d extrusionH="430200" prstMaterial="legacyMatte">
            <a:bevelT w="13500" h="13500" prst="angle"/>
            <a:bevelB w="13500" h="13500" prst="angle"/>
            <a:extrusionClr>
              <a:srgbClr val="FF3300"/>
            </a:extrusionClr>
          </a:sp3d>
        </p:spPr>
        <p:txBody>
          <a:bodyPr anchor="ctr">
            <a:spAutoFit/>
            <a:flatTx/>
          </a:bodyPr>
          <a:lstStyle/>
          <a:p>
            <a:pPr algn="ctr" ea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sz="1400" dirty="0">
                <a:latin typeface="Times New Roman" pitchFamily="18" charset="0"/>
              </a:rPr>
              <a:t>Spec 1</a:t>
            </a:r>
          </a:p>
        </p:txBody>
      </p:sp>
      <p:sp>
        <p:nvSpPr>
          <p:cNvPr id="126002" name="Rectangle 50"/>
          <p:cNvSpPr>
            <a:spLocks noChangeArrowheads="1"/>
          </p:cNvSpPr>
          <p:nvPr/>
        </p:nvSpPr>
        <p:spPr bwMode="auto">
          <a:xfrm>
            <a:off x="7635875" y="2678113"/>
            <a:ext cx="822325" cy="333375"/>
          </a:xfrm>
          <a:prstGeom prst="rect">
            <a:avLst/>
          </a:prstGeom>
          <a:solidFill>
            <a:srgbClr val="FFFF00"/>
          </a:solidFill>
          <a:ln w="28575" algn="ctr">
            <a:miter lim="800000"/>
            <a:headEnd/>
            <a:tailEnd/>
          </a:ln>
          <a:effectLst/>
          <a:scene3d>
            <a:camera prst="legacyObliqueTopLeft"/>
            <a:lightRig rig="legacyFlat2" dir="t"/>
          </a:scene3d>
          <a:sp3d extrusionH="430200" prstMaterial="legacyMatte">
            <a:bevelT w="13500" h="13500" prst="angle"/>
            <a:bevelB w="13500" h="13500" prst="angle"/>
            <a:extrusionClr>
              <a:srgbClr val="FF3300"/>
            </a:extrusionClr>
          </a:sp3d>
        </p:spPr>
        <p:txBody>
          <a:bodyPr anchor="ctr">
            <a:spAutoFit/>
            <a:flatTx/>
          </a:bodyPr>
          <a:lstStyle/>
          <a:p>
            <a:pPr algn="ctr" ea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sz="1400">
                <a:latin typeface="Times New Roman" pitchFamily="18" charset="0"/>
              </a:rPr>
              <a:t>Spec n</a:t>
            </a:r>
          </a:p>
        </p:txBody>
      </p:sp>
      <p:sp>
        <p:nvSpPr>
          <p:cNvPr id="126003" name="Rectangle 51"/>
          <p:cNvSpPr>
            <a:spLocks noChangeAspect="1" noChangeArrowheads="1"/>
          </p:cNvSpPr>
          <p:nvPr/>
        </p:nvSpPr>
        <p:spPr bwMode="auto">
          <a:xfrm>
            <a:off x="2781300" y="2376587"/>
            <a:ext cx="5942013" cy="307777"/>
          </a:xfrm>
          <a:prstGeom prst="rect">
            <a:avLst/>
          </a:prstGeom>
          <a:solidFill>
            <a:srgbClr val="FFFF00"/>
          </a:solidFill>
          <a:ln w="28575" algn="ctr">
            <a:miter lim="800000"/>
            <a:headEnd/>
            <a:tailEnd/>
          </a:ln>
          <a:effectLst/>
          <a:scene3d>
            <a:camera prst="legacyObliqueTopLeft"/>
            <a:lightRig rig="legacyFlat2" dir="t"/>
          </a:scene3d>
          <a:sp3d extrusionH="430200" prstMaterial="legacyMatte">
            <a:bevelT w="13500" h="13500" prst="angle"/>
            <a:bevelB w="13500" h="13500" prst="angle"/>
            <a:extrusionClr>
              <a:srgbClr val="FFFF00"/>
            </a:extrusionClr>
          </a:sp3d>
        </p:spPr>
        <p:txBody>
          <a:bodyPr wrap="square" anchor="ctr">
            <a:spAutoFit/>
            <a:flatTx/>
          </a:bodyPr>
          <a:lstStyle/>
          <a:p>
            <a:pPr algn="ctr" ea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sz="1400" dirty="0" smtClean="0">
                <a:latin typeface="Times New Roman" pitchFamily="18" charset="0"/>
              </a:rPr>
              <a:t>Combat </a:t>
            </a:r>
            <a:r>
              <a:rPr lang="en-US" sz="1400" dirty="0">
                <a:latin typeface="Times New Roman" pitchFamily="18" charset="0"/>
              </a:rPr>
              <a:t>System Model</a:t>
            </a:r>
          </a:p>
        </p:txBody>
      </p:sp>
      <p:sp>
        <p:nvSpPr>
          <p:cNvPr id="126004" name="AutoShape 52"/>
          <p:cNvSpPr>
            <a:spLocks noChangeArrowheads="1"/>
          </p:cNvSpPr>
          <p:nvPr/>
        </p:nvSpPr>
        <p:spPr bwMode="auto">
          <a:xfrm>
            <a:off x="5651500" y="1939925"/>
            <a:ext cx="333375" cy="379413"/>
          </a:xfrm>
          <a:prstGeom prst="downArrow">
            <a:avLst>
              <a:gd name="adj1" fmla="val 50000"/>
              <a:gd name="adj2" fmla="val 28452"/>
            </a:avLst>
          </a:prstGeom>
          <a:solidFill>
            <a:schemeClr val="bg1">
              <a:lumMod val="85000"/>
            </a:schemeClr>
          </a:solidFill>
          <a:ln w="28575" algn="ctr">
            <a:miter lim="800000"/>
            <a:headEnd/>
            <a:tailEnd/>
          </a:ln>
          <a:effectLst/>
          <a:scene3d>
            <a:camera prst="legacyObliqueTopLeft"/>
            <a:lightRig rig="legacyFlat2" dir="t"/>
          </a:scene3d>
          <a:sp3d extrusionH="176200" contourW="12700" prstMaterial="legacyMatte">
            <a:bevelT w="13500" h="13500" prst="angle"/>
            <a:bevelB w="13500" h="13500" prst="angle"/>
            <a:extrusionClr>
              <a:schemeClr val="bg1">
                <a:lumMod val="95000"/>
              </a:schemeClr>
            </a:extrusionClr>
            <a:contourClr>
              <a:schemeClr val="accent1">
                <a:lumMod val="40000"/>
                <a:lumOff val="60000"/>
              </a:schemeClr>
            </a:contourClr>
          </a:sp3d>
        </p:spPr>
        <p:txBody>
          <a:bodyPr anchor="ctr">
            <a:spAutoFit/>
            <a:flatTx/>
          </a:bodyPr>
          <a:lstStyle/>
          <a:p>
            <a:endParaRPr lang="en-US"/>
          </a:p>
        </p:txBody>
      </p:sp>
      <p:sp>
        <p:nvSpPr>
          <p:cNvPr id="126005" name="Rectangle 53"/>
          <p:cNvSpPr>
            <a:spLocks noChangeArrowheads="1"/>
          </p:cNvSpPr>
          <p:nvPr/>
        </p:nvSpPr>
        <p:spPr bwMode="auto">
          <a:xfrm>
            <a:off x="5397500" y="1662113"/>
            <a:ext cx="822325" cy="333375"/>
          </a:xfrm>
          <a:prstGeom prst="rect">
            <a:avLst/>
          </a:prstGeom>
          <a:solidFill>
            <a:srgbClr val="FFFF00"/>
          </a:solidFill>
          <a:ln w="28575" algn="ctr">
            <a:miter lim="800000"/>
            <a:headEnd/>
            <a:tailEnd/>
          </a:ln>
          <a:effectLst/>
          <a:scene3d>
            <a:camera prst="legacyObliqueTopLeft"/>
            <a:lightRig rig="legacyFlat2" dir="t"/>
          </a:scene3d>
          <a:sp3d extrusionH="430200" prstMaterial="legacyMatte">
            <a:bevelT w="13500" h="13500" prst="angle"/>
            <a:bevelB w="13500" h="13500" prst="angle"/>
            <a:extrusionClr>
              <a:srgbClr val="FF3300"/>
            </a:extrusionClr>
          </a:sp3d>
        </p:spPr>
        <p:txBody>
          <a:bodyPr anchor="ctr">
            <a:spAutoFit/>
            <a:flatTx/>
          </a:bodyPr>
          <a:lstStyle/>
          <a:p>
            <a:pPr algn="ctr" ea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sz="1400" dirty="0">
                <a:latin typeface="Times New Roman" pitchFamily="18" charset="0"/>
              </a:rPr>
              <a:t>Spec S1</a:t>
            </a:r>
          </a:p>
        </p:txBody>
      </p:sp>
      <p:sp>
        <p:nvSpPr>
          <p:cNvPr id="126006" name="Rectangle 54"/>
          <p:cNvSpPr>
            <a:spLocks noChangeArrowheads="1"/>
          </p:cNvSpPr>
          <p:nvPr/>
        </p:nvSpPr>
        <p:spPr bwMode="auto">
          <a:xfrm>
            <a:off x="4224338" y="1339850"/>
            <a:ext cx="3241675" cy="333375"/>
          </a:xfrm>
          <a:prstGeom prst="rect">
            <a:avLst/>
          </a:prstGeom>
          <a:solidFill>
            <a:srgbClr val="FFFF00"/>
          </a:solidFill>
          <a:ln w="28575" algn="ctr">
            <a:miter lim="800000"/>
            <a:headEnd/>
            <a:tailEnd/>
          </a:ln>
          <a:effectLst/>
          <a:scene3d>
            <a:camera prst="legacyObliqueTopLeft"/>
            <a:lightRig rig="legacyFlat2" dir="t"/>
          </a:scene3d>
          <a:sp3d extrusionH="430200" prstMaterial="legacyMatte">
            <a:bevelT w="13500" h="13500" prst="angle"/>
            <a:bevelB w="13500" h="13500" prst="angle"/>
            <a:extrusionClr>
              <a:srgbClr val="FFFF00"/>
            </a:extrusionClr>
          </a:sp3d>
        </p:spPr>
        <p:txBody>
          <a:bodyPr anchor="ctr">
            <a:spAutoFit/>
            <a:flatTx/>
          </a:bodyPr>
          <a:lstStyle/>
          <a:p>
            <a:pPr algn="ctr" ea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sz="1400">
                <a:latin typeface="Times New Roman" pitchFamily="18" charset="0"/>
              </a:rPr>
              <a:t>System of Systems Model</a:t>
            </a:r>
          </a:p>
        </p:txBody>
      </p:sp>
      <p:sp>
        <p:nvSpPr>
          <p:cNvPr id="126007" name="Text Box 55"/>
          <p:cNvSpPr txBox="1">
            <a:spLocks noChangeArrowheads="1"/>
          </p:cNvSpPr>
          <p:nvPr/>
        </p:nvSpPr>
        <p:spPr bwMode="auto">
          <a:xfrm>
            <a:off x="6505575" y="3138488"/>
            <a:ext cx="1133475" cy="701675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  <a:effectLst/>
        </p:spPr>
        <p:txBody>
          <a:bodyPr lIns="0" rIns="0">
            <a:spAutoFit/>
          </a:bodyPr>
          <a:lstStyle/>
          <a:p>
            <a:pPr algn="ctr" eaLnBrk="0" hangingPunct="0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sz="4000" b="0"/>
              <a:t>...</a:t>
            </a:r>
          </a:p>
        </p:txBody>
      </p:sp>
      <p:sp>
        <p:nvSpPr>
          <p:cNvPr id="57" name="Line 3"/>
          <p:cNvSpPr>
            <a:spLocks noChangeShapeType="1"/>
          </p:cNvSpPr>
          <p:nvPr/>
        </p:nvSpPr>
        <p:spPr bwMode="auto">
          <a:xfrm>
            <a:off x="4760182" y="4456324"/>
            <a:ext cx="4228543" cy="29412"/>
          </a:xfrm>
          <a:prstGeom prst="line">
            <a:avLst/>
          </a:prstGeom>
          <a:noFill/>
          <a:ln w="28575">
            <a:solidFill>
              <a:srgbClr val="FF0000"/>
            </a:solidFill>
            <a:prstDash val="sysDash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8" name="Line 3"/>
          <p:cNvSpPr>
            <a:spLocks noChangeShapeType="1"/>
          </p:cNvSpPr>
          <p:nvPr/>
        </p:nvSpPr>
        <p:spPr bwMode="auto">
          <a:xfrm>
            <a:off x="3362704" y="4456324"/>
            <a:ext cx="562315" cy="3533"/>
          </a:xfrm>
          <a:prstGeom prst="line">
            <a:avLst/>
          </a:prstGeom>
          <a:noFill/>
          <a:ln w="28575">
            <a:solidFill>
              <a:srgbClr val="FF0000"/>
            </a:solidFill>
            <a:prstDash val="sysDash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60" name="Group 59"/>
          <p:cNvGrpSpPr/>
          <p:nvPr/>
        </p:nvGrpSpPr>
        <p:grpSpPr>
          <a:xfrm>
            <a:off x="304664" y="3036318"/>
            <a:ext cx="822960" cy="365760"/>
            <a:chOff x="4134493" y="2996814"/>
            <a:chExt cx="1005840" cy="548640"/>
          </a:xfrm>
        </p:grpSpPr>
        <p:sp>
          <p:nvSpPr>
            <p:cNvPr id="61" name="Freeform 1667"/>
            <p:cNvSpPr>
              <a:spLocks/>
            </p:cNvSpPr>
            <p:nvPr/>
          </p:nvSpPr>
          <p:spPr bwMode="auto">
            <a:xfrm>
              <a:off x="4134493" y="2996814"/>
              <a:ext cx="1005840" cy="548640"/>
            </a:xfrm>
            <a:custGeom>
              <a:avLst/>
              <a:gdLst>
                <a:gd name="T0" fmla="*/ 1063 w 1169"/>
                <a:gd name="T1" fmla="*/ 3 h 831"/>
                <a:gd name="T2" fmla="*/ 886 w 1169"/>
                <a:gd name="T3" fmla="*/ 13 h 831"/>
                <a:gd name="T4" fmla="*/ 723 w 1169"/>
                <a:gd name="T5" fmla="*/ 40 h 831"/>
                <a:gd name="T6" fmla="*/ 569 w 1169"/>
                <a:gd name="T7" fmla="*/ 74 h 831"/>
                <a:gd name="T8" fmla="*/ 428 w 1169"/>
                <a:gd name="T9" fmla="*/ 120 h 831"/>
                <a:gd name="T10" fmla="*/ 309 w 1169"/>
                <a:gd name="T11" fmla="*/ 172 h 831"/>
                <a:gd name="T12" fmla="*/ 204 w 1169"/>
                <a:gd name="T13" fmla="*/ 231 h 831"/>
                <a:gd name="T14" fmla="*/ 115 w 1169"/>
                <a:gd name="T15" fmla="*/ 297 h 831"/>
                <a:gd name="T16" fmla="*/ 55 w 1169"/>
                <a:gd name="T17" fmla="*/ 369 h 831"/>
                <a:gd name="T18" fmla="*/ 14 w 1169"/>
                <a:gd name="T19" fmla="*/ 444 h 831"/>
                <a:gd name="T20" fmla="*/ 0 w 1169"/>
                <a:gd name="T21" fmla="*/ 522 h 831"/>
                <a:gd name="T22" fmla="*/ 14 w 1169"/>
                <a:gd name="T23" fmla="*/ 603 h 831"/>
                <a:gd name="T24" fmla="*/ 55 w 1169"/>
                <a:gd name="T25" fmla="*/ 679 h 831"/>
                <a:gd name="T26" fmla="*/ 115 w 1169"/>
                <a:gd name="T27" fmla="*/ 750 h 831"/>
                <a:gd name="T28" fmla="*/ 204 w 1169"/>
                <a:gd name="T29" fmla="*/ 817 h 831"/>
                <a:gd name="T30" fmla="*/ 309 w 1169"/>
                <a:gd name="T31" fmla="*/ 876 h 831"/>
                <a:gd name="T32" fmla="*/ 428 w 1169"/>
                <a:gd name="T33" fmla="*/ 928 h 831"/>
                <a:gd name="T34" fmla="*/ 569 w 1169"/>
                <a:gd name="T35" fmla="*/ 973 h 831"/>
                <a:gd name="T36" fmla="*/ 723 w 1169"/>
                <a:gd name="T37" fmla="*/ 1008 h 831"/>
                <a:gd name="T38" fmla="*/ 886 w 1169"/>
                <a:gd name="T39" fmla="*/ 1032 h 831"/>
                <a:gd name="T40" fmla="*/ 1063 w 1169"/>
                <a:gd name="T41" fmla="*/ 1045 h 831"/>
                <a:gd name="T42" fmla="*/ 1243 w 1169"/>
                <a:gd name="T43" fmla="*/ 1047 h 831"/>
                <a:gd name="T44" fmla="*/ 1420 w 1169"/>
                <a:gd name="T45" fmla="*/ 1039 h 831"/>
                <a:gd name="T46" fmla="*/ 1592 w 1169"/>
                <a:gd name="T47" fmla="*/ 1015 h 831"/>
                <a:gd name="T48" fmla="*/ 1749 w 1169"/>
                <a:gd name="T49" fmla="*/ 983 h 831"/>
                <a:gd name="T50" fmla="*/ 1891 w 1169"/>
                <a:gd name="T51" fmla="*/ 944 h 831"/>
                <a:gd name="T52" fmla="*/ 2019 w 1169"/>
                <a:gd name="T53" fmla="*/ 894 h 831"/>
                <a:gd name="T54" fmla="*/ 2134 w 1169"/>
                <a:gd name="T55" fmla="*/ 836 h 831"/>
                <a:gd name="T56" fmla="*/ 2223 w 1169"/>
                <a:gd name="T57" fmla="*/ 773 h 831"/>
                <a:gd name="T58" fmla="*/ 2296 w 1169"/>
                <a:gd name="T59" fmla="*/ 703 h 831"/>
                <a:gd name="T60" fmla="*/ 2344 w 1169"/>
                <a:gd name="T61" fmla="*/ 630 h 831"/>
                <a:gd name="T62" fmla="*/ 2367 w 1169"/>
                <a:gd name="T63" fmla="*/ 551 h 831"/>
                <a:gd name="T64" fmla="*/ 2361 w 1169"/>
                <a:gd name="T65" fmla="*/ 470 h 831"/>
                <a:gd name="T66" fmla="*/ 2330 w 1169"/>
                <a:gd name="T67" fmla="*/ 394 h 831"/>
                <a:gd name="T68" fmla="*/ 2274 w 1169"/>
                <a:gd name="T69" fmla="*/ 319 h 831"/>
                <a:gd name="T70" fmla="*/ 2196 w 1169"/>
                <a:gd name="T71" fmla="*/ 252 h 831"/>
                <a:gd name="T72" fmla="*/ 2100 w 1169"/>
                <a:gd name="T73" fmla="*/ 190 h 831"/>
                <a:gd name="T74" fmla="*/ 1980 w 1169"/>
                <a:gd name="T75" fmla="*/ 136 h 831"/>
                <a:gd name="T76" fmla="*/ 1846 w 1169"/>
                <a:gd name="T77" fmla="*/ 90 h 831"/>
                <a:gd name="T78" fmla="*/ 1696 w 1169"/>
                <a:gd name="T79" fmla="*/ 51 h 831"/>
                <a:gd name="T80" fmla="*/ 1534 w 1169"/>
                <a:gd name="T81" fmla="*/ 26 h 831"/>
                <a:gd name="T82" fmla="*/ 1364 w 1169"/>
                <a:gd name="T83" fmla="*/ 5 h 831"/>
                <a:gd name="T84" fmla="*/ 1185 w 1169"/>
                <a:gd name="T85" fmla="*/ 0 h 83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169"/>
                <a:gd name="T130" fmla="*/ 0 h 831"/>
                <a:gd name="T131" fmla="*/ 1169 w 1169"/>
                <a:gd name="T132" fmla="*/ 831 h 831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169" h="831">
                  <a:moveTo>
                    <a:pt x="584" y="0"/>
                  </a:moveTo>
                  <a:lnTo>
                    <a:pt x="554" y="1"/>
                  </a:lnTo>
                  <a:lnTo>
                    <a:pt x="525" y="3"/>
                  </a:lnTo>
                  <a:lnTo>
                    <a:pt x="496" y="5"/>
                  </a:lnTo>
                  <a:lnTo>
                    <a:pt x="467" y="8"/>
                  </a:lnTo>
                  <a:lnTo>
                    <a:pt x="438" y="13"/>
                  </a:lnTo>
                  <a:lnTo>
                    <a:pt x="410" y="19"/>
                  </a:lnTo>
                  <a:lnTo>
                    <a:pt x="384" y="25"/>
                  </a:lnTo>
                  <a:lnTo>
                    <a:pt x="357" y="33"/>
                  </a:lnTo>
                  <a:lnTo>
                    <a:pt x="331" y="41"/>
                  </a:lnTo>
                  <a:lnTo>
                    <a:pt x="306" y="51"/>
                  </a:lnTo>
                  <a:lnTo>
                    <a:pt x="281" y="60"/>
                  </a:lnTo>
                  <a:lnTo>
                    <a:pt x="258" y="71"/>
                  </a:lnTo>
                  <a:lnTo>
                    <a:pt x="235" y="83"/>
                  </a:lnTo>
                  <a:lnTo>
                    <a:pt x="212" y="95"/>
                  </a:lnTo>
                  <a:lnTo>
                    <a:pt x="191" y="108"/>
                  </a:lnTo>
                  <a:lnTo>
                    <a:pt x="171" y="122"/>
                  </a:lnTo>
                  <a:lnTo>
                    <a:pt x="152" y="136"/>
                  </a:lnTo>
                  <a:lnTo>
                    <a:pt x="134" y="151"/>
                  </a:lnTo>
                  <a:lnTo>
                    <a:pt x="116" y="167"/>
                  </a:lnTo>
                  <a:lnTo>
                    <a:pt x="100" y="183"/>
                  </a:lnTo>
                  <a:lnTo>
                    <a:pt x="85" y="200"/>
                  </a:lnTo>
                  <a:lnTo>
                    <a:pt x="70" y="218"/>
                  </a:lnTo>
                  <a:lnTo>
                    <a:pt x="57" y="236"/>
                  </a:lnTo>
                  <a:lnTo>
                    <a:pt x="46" y="253"/>
                  </a:lnTo>
                  <a:lnTo>
                    <a:pt x="35" y="273"/>
                  </a:lnTo>
                  <a:lnTo>
                    <a:pt x="27" y="292"/>
                  </a:lnTo>
                  <a:lnTo>
                    <a:pt x="18" y="312"/>
                  </a:lnTo>
                  <a:lnTo>
                    <a:pt x="12" y="331"/>
                  </a:lnTo>
                  <a:lnTo>
                    <a:pt x="7" y="352"/>
                  </a:lnTo>
                  <a:lnTo>
                    <a:pt x="3" y="373"/>
                  </a:lnTo>
                  <a:lnTo>
                    <a:pt x="1" y="394"/>
                  </a:lnTo>
                  <a:lnTo>
                    <a:pt x="0" y="415"/>
                  </a:lnTo>
                  <a:lnTo>
                    <a:pt x="1" y="437"/>
                  </a:lnTo>
                  <a:lnTo>
                    <a:pt x="3" y="458"/>
                  </a:lnTo>
                  <a:lnTo>
                    <a:pt x="7" y="478"/>
                  </a:lnTo>
                  <a:lnTo>
                    <a:pt x="12" y="499"/>
                  </a:lnTo>
                  <a:lnTo>
                    <a:pt x="18" y="519"/>
                  </a:lnTo>
                  <a:lnTo>
                    <a:pt x="27" y="539"/>
                  </a:lnTo>
                  <a:lnTo>
                    <a:pt x="35" y="558"/>
                  </a:lnTo>
                  <a:lnTo>
                    <a:pt x="46" y="577"/>
                  </a:lnTo>
                  <a:lnTo>
                    <a:pt x="57" y="595"/>
                  </a:lnTo>
                  <a:lnTo>
                    <a:pt x="70" y="613"/>
                  </a:lnTo>
                  <a:lnTo>
                    <a:pt x="85" y="631"/>
                  </a:lnTo>
                  <a:lnTo>
                    <a:pt x="100" y="647"/>
                  </a:lnTo>
                  <a:lnTo>
                    <a:pt x="116" y="663"/>
                  </a:lnTo>
                  <a:lnTo>
                    <a:pt x="134" y="680"/>
                  </a:lnTo>
                  <a:lnTo>
                    <a:pt x="152" y="694"/>
                  </a:lnTo>
                  <a:lnTo>
                    <a:pt x="171" y="709"/>
                  </a:lnTo>
                  <a:lnTo>
                    <a:pt x="191" y="723"/>
                  </a:lnTo>
                  <a:lnTo>
                    <a:pt x="212" y="736"/>
                  </a:lnTo>
                  <a:lnTo>
                    <a:pt x="235" y="748"/>
                  </a:lnTo>
                  <a:lnTo>
                    <a:pt x="258" y="760"/>
                  </a:lnTo>
                  <a:lnTo>
                    <a:pt x="281" y="770"/>
                  </a:lnTo>
                  <a:lnTo>
                    <a:pt x="306" y="780"/>
                  </a:lnTo>
                  <a:lnTo>
                    <a:pt x="331" y="789"/>
                  </a:lnTo>
                  <a:lnTo>
                    <a:pt x="357" y="798"/>
                  </a:lnTo>
                  <a:lnTo>
                    <a:pt x="384" y="805"/>
                  </a:lnTo>
                  <a:lnTo>
                    <a:pt x="410" y="812"/>
                  </a:lnTo>
                  <a:lnTo>
                    <a:pt x="438" y="818"/>
                  </a:lnTo>
                  <a:lnTo>
                    <a:pt x="467" y="822"/>
                  </a:lnTo>
                  <a:lnTo>
                    <a:pt x="496" y="826"/>
                  </a:lnTo>
                  <a:lnTo>
                    <a:pt x="525" y="828"/>
                  </a:lnTo>
                  <a:lnTo>
                    <a:pt x="554" y="830"/>
                  </a:lnTo>
                  <a:lnTo>
                    <a:pt x="584" y="831"/>
                  </a:lnTo>
                  <a:lnTo>
                    <a:pt x="614" y="830"/>
                  </a:lnTo>
                  <a:lnTo>
                    <a:pt x="644" y="828"/>
                  </a:lnTo>
                  <a:lnTo>
                    <a:pt x="674" y="826"/>
                  </a:lnTo>
                  <a:lnTo>
                    <a:pt x="702" y="822"/>
                  </a:lnTo>
                  <a:lnTo>
                    <a:pt x="730" y="818"/>
                  </a:lnTo>
                  <a:lnTo>
                    <a:pt x="758" y="812"/>
                  </a:lnTo>
                  <a:lnTo>
                    <a:pt x="786" y="805"/>
                  </a:lnTo>
                  <a:lnTo>
                    <a:pt x="812" y="798"/>
                  </a:lnTo>
                  <a:lnTo>
                    <a:pt x="837" y="789"/>
                  </a:lnTo>
                  <a:lnTo>
                    <a:pt x="863" y="780"/>
                  </a:lnTo>
                  <a:lnTo>
                    <a:pt x="888" y="770"/>
                  </a:lnTo>
                  <a:lnTo>
                    <a:pt x="911" y="760"/>
                  </a:lnTo>
                  <a:lnTo>
                    <a:pt x="934" y="748"/>
                  </a:lnTo>
                  <a:lnTo>
                    <a:pt x="956" y="736"/>
                  </a:lnTo>
                  <a:lnTo>
                    <a:pt x="977" y="723"/>
                  </a:lnTo>
                  <a:lnTo>
                    <a:pt x="997" y="709"/>
                  </a:lnTo>
                  <a:lnTo>
                    <a:pt x="1017" y="694"/>
                  </a:lnTo>
                  <a:lnTo>
                    <a:pt x="1036" y="680"/>
                  </a:lnTo>
                  <a:lnTo>
                    <a:pt x="1053" y="663"/>
                  </a:lnTo>
                  <a:lnTo>
                    <a:pt x="1069" y="647"/>
                  </a:lnTo>
                  <a:lnTo>
                    <a:pt x="1084" y="631"/>
                  </a:lnTo>
                  <a:lnTo>
                    <a:pt x="1098" y="613"/>
                  </a:lnTo>
                  <a:lnTo>
                    <a:pt x="1111" y="595"/>
                  </a:lnTo>
                  <a:lnTo>
                    <a:pt x="1123" y="577"/>
                  </a:lnTo>
                  <a:lnTo>
                    <a:pt x="1134" y="558"/>
                  </a:lnTo>
                  <a:lnTo>
                    <a:pt x="1143" y="539"/>
                  </a:lnTo>
                  <a:lnTo>
                    <a:pt x="1151" y="519"/>
                  </a:lnTo>
                  <a:lnTo>
                    <a:pt x="1157" y="499"/>
                  </a:lnTo>
                  <a:lnTo>
                    <a:pt x="1162" y="478"/>
                  </a:lnTo>
                  <a:lnTo>
                    <a:pt x="1166" y="458"/>
                  </a:lnTo>
                  <a:lnTo>
                    <a:pt x="1168" y="437"/>
                  </a:lnTo>
                  <a:lnTo>
                    <a:pt x="1169" y="415"/>
                  </a:lnTo>
                  <a:lnTo>
                    <a:pt x="1168" y="394"/>
                  </a:lnTo>
                  <a:lnTo>
                    <a:pt x="1166" y="373"/>
                  </a:lnTo>
                  <a:lnTo>
                    <a:pt x="1162" y="352"/>
                  </a:lnTo>
                  <a:lnTo>
                    <a:pt x="1157" y="331"/>
                  </a:lnTo>
                  <a:lnTo>
                    <a:pt x="1151" y="312"/>
                  </a:lnTo>
                  <a:lnTo>
                    <a:pt x="1143" y="292"/>
                  </a:lnTo>
                  <a:lnTo>
                    <a:pt x="1134" y="273"/>
                  </a:lnTo>
                  <a:lnTo>
                    <a:pt x="1123" y="253"/>
                  </a:lnTo>
                  <a:lnTo>
                    <a:pt x="1111" y="236"/>
                  </a:lnTo>
                  <a:lnTo>
                    <a:pt x="1098" y="218"/>
                  </a:lnTo>
                  <a:lnTo>
                    <a:pt x="1084" y="200"/>
                  </a:lnTo>
                  <a:lnTo>
                    <a:pt x="1069" y="183"/>
                  </a:lnTo>
                  <a:lnTo>
                    <a:pt x="1053" y="167"/>
                  </a:lnTo>
                  <a:lnTo>
                    <a:pt x="1036" y="151"/>
                  </a:lnTo>
                  <a:lnTo>
                    <a:pt x="1017" y="136"/>
                  </a:lnTo>
                  <a:lnTo>
                    <a:pt x="997" y="122"/>
                  </a:lnTo>
                  <a:lnTo>
                    <a:pt x="977" y="108"/>
                  </a:lnTo>
                  <a:lnTo>
                    <a:pt x="956" y="95"/>
                  </a:lnTo>
                  <a:lnTo>
                    <a:pt x="934" y="83"/>
                  </a:lnTo>
                  <a:lnTo>
                    <a:pt x="911" y="71"/>
                  </a:lnTo>
                  <a:lnTo>
                    <a:pt x="888" y="60"/>
                  </a:lnTo>
                  <a:lnTo>
                    <a:pt x="863" y="51"/>
                  </a:lnTo>
                  <a:lnTo>
                    <a:pt x="837" y="41"/>
                  </a:lnTo>
                  <a:lnTo>
                    <a:pt x="812" y="33"/>
                  </a:lnTo>
                  <a:lnTo>
                    <a:pt x="786" y="25"/>
                  </a:lnTo>
                  <a:lnTo>
                    <a:pt x="758" y="19"/>
                  </a:lnTo>
                  <a:lnTo>
                    <a:pt x="730" y="13"/>
                  </a:lnTo>
                  <a:lnTo>
                    <a:pt x="702" y="8"/>
                  </a:lnTo>
                  <a:lnTo>
                    <a:pt x="674" y="5"/>
                  </a:lnTo>
                  <a:lnTo>
                    <a:pt x="644" y="3"/>
                  </a:lnTo>
                  <a:lnTo>
                    <a:pt x="614" y="1"/>
                  </a:lnTo>
                  <a:lnTo>
                    <a:pt x="584" y="0"/>
                  </a:lnTo>
                </a:path>
              </a:pathLst>
            </a:custGeom>
            <a:ln w="7938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rgbClr r="0" g="0" b="0"/>
            </a:lnRef>
            <a:fillRef idx="1003">
              <a:schemeClr val="lt2"/>
            </a:fillRef>
            <a:effectRef idx="0">
              <a:scrgbClr r="0" g="0" b="0"/>
            </a:effectRef>
            <a:fontRef idx="major"/>
          </p:style>
          <p:txBody>
            <a:bodyPr lIns="0" tIns="0" rIns="0" bIns="0" anchor="ctr"/>
            <a:lstStyle/>
            <a:p>
              <a:endParaRPr lang="en-US"/>
            </a:p>
          </p:txBody>
        </p:sp>
        <p:sp>
          <p:nvSpPr>
            <p:cNvPr id="62" name="Rectangle 1686"/>
            <p:cNvSpPr>
              <a:spLocks noChangeArrowheads="1"/>
            </p:cNvSpPr>
            <p:nvPr/>
          </p:nvSpPr>
          <p:spPr bwMode="auto">
            <a:xfrm>
              <a:off x="4235440" y="3053303"/>
              <a:ext cx="769441" cy="323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noAutofit/>
            </a:bodyPr>
            <a:lstStyle/>
            <a:p>
              <a:pPr algn="l">
                <a:defRPr/>
              </a:pPr>
              <a:r>
                <a:rPr lang="en-US" sz="1050" b="1" dirty="0">
                  <a:solidFill>
                    <a:srgbClr val="000000"/>
                  </a:solidFill>
                  <a:effectLst/>
                  <a:latin typeface="Arial" charset="0"/>
                  <a:ea typeface="ＭＳ Ｐゴシック" pitchFamily="-112" charset="-128"/>
                  <a:cs typeface="+mn-cs"/>
                </a:rPr>
                <a:t>Verification </a:t>
              </a:r>
              <a:endParaRPr lang="en-US" sz="1050" b="1" dirty="0" smtClean="0">
                <a:solidFill>
                  <a:srgbClr val="000000"/>
                </a:solidFill>
                <a:effectLst/>
                <a:latin typeface="Arial" charset="0"/>
                <a:ea typeface="ＭＳ Ｐゴシック" pitchFamily="-112" charset="-128"/>
                <a:cs typeface="+mn-cs"/>
              </a:endParaRPr>
            </a:p>
            <a:p>
              <a:pPr algn="ctr">
                <a:defRPr/>
              </a:pPr>
              <a:r>
                <a:rPr lang="en-US" sz="1050" b="1" dirty="0" smtClean="0">
                  <a:solidFill>
                    <a:srgbClr val="000000"/>
                  </a:solidFill>
                  <a:effectLst/>
                  <a:latin typeface="Arial" charset="0"/>
                  <a:ea typeface="ＭＳ Ｐゴシック" pitchFamily="-112" charset="-128"/>
                  <a:cs typeface="+mn-cs"/>
                </a:rPr>
                <a:t>Models</a:t>
              </a:r>
              <a:endParaRPr lang="en-US" sz="2000" b="1" dirty="0">
                <a:solidFill>
                  <a:schemeClr val="tx1"/>
                </a:solidFill>
                <a:effectLst/>
                <a:latin typeface="Arial" charset="0"/>
                <a:ea typeface="ＭＳ Ｐゴシック" pitchFamily="-112" charset="-128"/>
                <a:cs typeface="+mn-cs"/>
              </a:endParaRPr>
            </a:p>
          </p:txBody>
        </p:sp>
      </p:grpSp>
      <p:grpSp>
        <p:nvGrpSpPr>
          <p:cNvPr id="63" name="Group 62"/>
          <p:cNvGrpSpPr/>
          <p:nvPr/>
        </p:nvGrpSpPr>
        <p:grpSpPr>
          <a:xfrm>
            <a:off x="304664" y="2553240"/>
            <a:ext cx="822960" cy="365760"/>
            <a:chOff x="211873" y="3144643"/>
            <a:chExt cx="1005840" cy="548640"/>
          </a:xfrm>
        </p:grpSpPr>
        <p:sp>
          <p:nvSpPr>
            <p:cNvPr id="64" name="Freeform 1714"/>
            <p:cNvSpPr>
              <a:spLocks/>
            </p:cNvSpPr>
            <p:nvPr/>
          </p:nvSpPr>
          <p:spPr bwMode="auto">
            <a:xfrm>
              <a:off x="211873" y="3144643"/>
              <a:ext cx="1005840" cy="548640"/>
            </a:xfrm>
            <a:custGeom>
              <a:avLst/>
              <a:gdLst>
                <a:gd name="T0" fmla="*/ 293 w 1593"/>
                <a:gd name="T1" fmla="*/ 2 h 839"/>
                <a:gd name="T2" fmla="*/ 244 w 1593"/>
                <a:gd name="T3" fmla="*/ 13 h 839"/>
                <a:gd name="T4" fmla="*/ 199 w 1593"/>
                <a:gd name="T5" fmla="*/ 33 h 839"/>
                <a:gd name="T6" fmla="*/ 157 w 1593"/>
                <a:gd name="T7" fmla="*/ 60 h 839"/>
                <a:gd name="T8" fmla="*/ 118 w 1593"/>
                <a:gd name="T9" fmla="*/ 96 h 839"/>
                <a:gd name="T10" fmla="*/ 84 w 1593"/>
                <a:gd name="T11" fmla="*/ 137 h 839"/>
                <a:gd name="T12" fmla="*/ 55 w 1593"/>
                <a:gd name="T13" fmla="*/ 185 h 839"/>
                <a:gd name="T14" fmla="*/ 33 w 1593"/>
                <a:gd name="T15" fmla="*/ 237 h 839"/>
                <a:gd name="T16" fmla="*/ 14 w 1593"/>
                <a:gd name="T17" fmla="*/ 295 h 839"/>
                <a:gd name="T18" fmla="*/ 4 w 1593"/>
                <a:gd name="T19" fmla="*/ 356 h 839"/>
                <a:gd name="T20" fmla="*/ 0 w 1593"/>
                <a:gd name="T21" fmla="*/ 419 h 839"/>
                <a:gd name="T22" fmla="*/ 4 w 1593"/>
                <a:gd name="T23" fmla="*/ 483 h 839"/>
                <a:gd name="T24" fmla="*/ 14 w 1593"/>
                <a:gd name="T25" fmla="*/ 544 h 839"/>
                <a:gd name="T26" fmla="*/ 33 w 1593"/>
                <a:gd name="T27" fmla="*/ 601 h 839"/>
                <a:gd name="T28" fmla="*/ 55 w 1593"/>
                <a:gd name="T29" fmla="*/ 654 h 839"/>
                <a:gd name="T30" fmla="*/ 84 w 1593"/>
                <a:gd name="T31" fmla="*/ 702 h 839"/>
                <a:gd name="T32" fmla="*/ 118 w 1593"/>
                <a:gd name="T33" fmla="*/ 743 h 839"/>
                <a:gd name="T34" fmla="*/ 157 w 1593"/>
                <a:gd name="T35" fmla="*/ 778 h 839"/>
                <a:gd name="T36" fmla="*/ 199 w 1593"/>
                <a:gd name="T37" fmla="*/ 805 h 839"/>
                <a:gd name="T38" fmla="*/ 244 w 1593"/>
                <a:gd name="T39" fmla="*/ 826 h 839"/>
                <a:gd name="T40" fmla="*/ 293 w 1593"/>
                <a:gd name="T41" fmla="*/ 836 h 839"/>
                <a:gd name="T42" fmla="*/ 343 w 1593"/>
                <a:gd name="T43" fmla="*/ 838 h 839"/>
                <a:gd name="T44" fmla="*/ 391 w 1593"/>
                <a:gd name="T45" fmla="*/ 830 h 839"/>
                <a:gd name="T46" fmla="*/ 437 w 1593"/>
                <a:gd name="T47" fmla="*/ 814 h 839"/>
                <a:gd name="T48" fmla="*/ 481 w 1593"/>
                <a:gd name="T49" fmla="*/ 788 h 839"/>
                <a:gd name="T50" fmla="*/ 520 w 1593"/>
                <a:gd name="T51" fmla="*/ 755 h 839"/>
                <a:gd name="T52" fmla="*/ 556 w 1593"/>
                <a:gd name="T53" fmla="*/ 716 h 839"/>
                <a:gd name="T54" fmla="*/ 588 w 1593"/>
                <a:gd name="T55" fmla="*/ 670 h 839"/>
                <a:gd name="T56" fmla="*/ 613 w 1593"/>
                <a:gd name="T57" fmla="*/ 620 h 839"/>
                <a:gd name="T58" fmla="*/ 632 w 1593"/>
                <a:gd name="T59" fmla="*/ 564 h 839"/>
                <a:gd name="T60" fmla="*/ 645 w 1593"/>
                <a:gd name="T61" fmla="*/ 504 h 839"/>
                <a:gd name="T62" fmla="*/ 650 w 1593"/>
                <a:gd name="T63" fmla="*/ 441 h 839"/>
                <a:gd name="T64" fmla="*/ 650 w 1593"/>
                <a:gd name="T65" fmla="*/ 376 h 839"/>
                <a:gd name="T66" fmla="*/ 642 w 1593"/>
                <a:gd name="T67" fmla="*/ 314 h 839"/>
                <a:gd name="T68" fmla="*/ 626 w 1593"/>
                <a:gd name="T69" fmla="*/ 256 h 839"/>
                <a:gd name="T70" fmla="*/ 605 w 1593"/>
                <a:gd name="T71" fmla="*/ 202 h 839"/>
                <a:gd name="T72" fmla="*/ 577 w 1593"/>
                <a:gd name="T73" fmla="*/ 153 h 839"/>
                <a:gd name="T74" fmla="*/ 544 w 1593"/>
                <a:gd name="T75" fmla="*/ 109 h 839"/>
                <a:gd name="T76" fmla="*/ 508 w 1593"/>
                <a:gd name="T77" fmla="*/ 72 h 839"/>
                <a:gd name="T78" fmla="*/ 468 w 1593"/>
                <a:gd name="T79" fmla="*/ 42 h 839"/>
                <a:gd name="T80" fmla="*/ 423 w 1593"/>
                <a:gd name="T81" fmla="*/ 19 h 839"/>
                <a:gd name="T82" fmla="*/ 376 w 1593"/>
                <a:gd name="T83" fmla="*/ 5 h 839"/>
                <a:gd name="T84" fmla="*/ 327 w 1593"/>
                <a:gd name="T85" fmla="*/ 0 h 839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593"/>
                <a:gd name="T130" fmla="*/ 0 h 839"/>
                <a:gd name="T131" fmla="*/ 1593 w 1593"/>
                <a:gd name="T132" fmla="*/ 839 h 839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593" h="839">
                  <a:moveTo>
                    <a:pt x="797" y="0"/>
                  </a:moveTo>
                  <a:lnTo>
                    <a:pt x="755" y="0"/>
                  </a:lnTo>
                  <a:lnTo>
                    <a:pt x="715" y="2"/>
                  </a:lnTo>
                  <a:lnTo>
                    <a:pt x="675" y="5"/>
                  </a:lnTo>
                  <a:lnTo>
                    <a:pt x="636" y="8"/>
                  </a:lnTo>
                  <a:lnTo>
                    <a:pt x="597" y="13"/>
                  </a:lnTo>
                  <a:lnTo>
                    <a:pt x="560" y="19"/>
                  </a:lnTo>
                  <a:lnTo>
                    <a:pt x="522" y="25"/>
                  </a:lnTo>
                  <a:lnTo>
                    <a:pt x="486" y="33"/>
                  </a:lnTo>
                  <a:lnTo>
                    <a:pt x="451" y="42"/>
                  </a:lnTo>
                  <a:lnTo>
                    <a:pt x="417" y="51"/>
                  </a:lnTo>
                  <a:lnTo>
                    <a:pt x="384" y="60"/>
                  </a:lnTo>
                  <a:lnTo>
                    <a:pt x="351" y="72"/>
                  </a:lnTo>
                  <a:lnTo>
                    <a:pt x="319" y="83"/>
                  </a:lnTo>
                  <a:lnTo>
                    <a:pt x="289" y="96"/>
                  </a:lnTo>
                  <a:lnTo>
                    <a:pt x="261" y="109"/>
                  </a:lnTo>
                  <a:lnTo>
                    <a:pt x="233" y="123"/>
                  </a:lnTo>
                  <a:lnTo>
                    <a:pt x="207" y="137"/>
                  </a:lnTo>
                  <a:lnTo>
                    <a:pt x="181" y="153"/>
                  </a:lnTo>
                  <a:lnTo>
                    <a:pt x="158" y="168"/>
                  </a:lnTo>
                  <a:lnTo>
                    <a:pt x="136" y="185"/>
                  </a:lnTo>
                  <a:lnTo>
                    <a:pt x="115" y="202"/>
                  </a:lnTo>
                  <a:lnTo>
                    <a:pt x="96" y="219"/>
                  </a:lnTo>
                  <a:lnTo>
                    <a:pt x="78" y="237"/>
                  </a:lnTo>
                  <a:lnTo>
                    <a:pt x="62" y="256"/>
                  </a:lnTo>
                  <a:lnTo>
                    <a:pt x="48" y="275"/>
                  </a:lnTo>
                  <a:lnTo>
                    <a:pt x="35" y="295"/>
                  </a:lnTo>
                  <a:lnTo>
                    <a:pt x="25" y="314"/>
                  </a:lnTo>
                  <a:lnTo>
                    <a:pt x="16" y="335"/>
                  </a:lnTo>
                  <a:lnTo>
                    <a:pt x="9" y="356"/>
                  </a:lnTo>
                  <a:lnTo>
                    <a:pt x="4" y="376"/>
                  </a:lnTo>
                  <a:lnTo>
                    <a:pt x="0" y="398"/>
                  </a:lnTo>
                  <a:lnTo>
                    <a:pt x="0" y="419"/>
                  </a:lnTo>
                  <a:lnTo>
                    <a:pt x="0" y="441"/>
                  </a:lnTo>
                  <a:lnTo>
                    <a:pt x="4" y="462"/>
                  </a:lnTo>
                  <a:lnTo>
                    <a:pt x="9" y="483"/>
                  </a:lnTo>
                  <a:lnTo>
                    <a:pt x="16" y="504"/>
                  </a:lnTo>
                  <a:lnTo>
                    <a:pt x="25" y="524"/>
                  </a:lnTo>
                  <a:lnTo>
                    <a:pt x="35" y="544"/>
                  </a:lnTo>
                  <a:lnTo>
                    <a:pt x="48" y="564"/>
                  </a:lnTo>
                  <a:lnTo>
                    <a:pt x="62" y="582"/>
                  </a:lnTo>
                  <a:lnTo>
                    <a:pt x="78" y="601"/>
                  </a:lnTo>
                  <a:lnTo>
                    <a:pt x="96" y="620"/>
                  </a:lnTo>
                  <a:lnTo>
                    <a:pt x="115" y="637"/>
                  </a:lnTo>
                  <a:lnTo>
                    <a:pt x="136" y="654"/>
                  </a:lnTo>
                  <a:lnTo>
                    <a:pt x="158" y="670"/>
                  </a:lnTo>
                  <a:lnTo>
                    <a:pt x="181" y="686"/>
                  </a:lnTo>
                  <a:lnTo>
                    <a:pt x="207" y="702"/>
                  </a:lnTo>
                  <a:lnTo>
                    <a:pt x="233" y="716"/>
                  </a:lnTo>
                  <a:lnTo>
                    <a:pt x="261" y="730"/>
                  </a:lnTo>
                  <a:lnTo>
                    <a:pt x="289" y="743"/>
                  </a:lnTo>
                  <a:lnTo>
                    <a:pt x="319" y="755"/>
                  </a:lnTo>
                  <a:lnTo>
                    <a:pt x="351" y="767"/>
                  </a:lnTo>
                  <a:lnTo>
                    <a:pt x="384" y="778"/>
                  </a:lnTo>
                  <a:lnTo>
                    <a:pt x="417" y="788"/>
                  </a:lnTo>
                  <a:lnTo>
                    <a:pt x="451" y="797"/>
                  </a:lnTo>
                  <a:lnTo>
                    <a:pt x="486" y="805"/>
                  </a:lnTo>
                  <a:lnTo>
                    <a:pt x="522" y="814"/>
                  </a:lnTo>
                  <a:lnTo>
                    <a:pt x="560" y="820"/>
                  </a:lnTo>
                  <a:lnTo>
                    <a:pt x="597" y="826"/>
                  </a:lnTo>
                  <a:lnTo>
                    <a:pt x="636" y="830"/>
                  </a:lnTo>
                  <a:lnTo>
                    <a:pt x="675" y="834"/>
                  </a:lnTo>
                  <a:lnTo>
                    <a:pt x="715" y="836"/>
                  </a:lnTo>
                  <a:lnTo>
                    <a:pt x="755" y="838"/>
                  </a:lnTo>
                  <a:lnTo>
                    <a:pt x="797" y="839"/>
                  </a:lnTo>
                  <a:lnTo>
                    <a:pt x="837" y="838"/>
                  </a:lnTo>
                  <a:lnTo>
                    <a:pt x="878" y="836"/>
                  </a:lnTo>
                  <a:lnTo>
                    <a:pt x="918" y="834"/>
                  </a:lnTo>
                  <a:lnTo>
                    <a:pt x="957" y="830"/>
                  </a:lnTo>
                  <a:lnTo>
                    <a:pt x="996" y="826"/>
                  </a:lnTo>
                  <a:lnTo>
                    <a:pt x="1033" y="820"/>
                  </a:lnTo>
                  <a:lnTo>
                    <a:pt x="1070" y="814"/>
                  </a:lnTo>
                  <a:lnTo>
                    <a:pt x="1106" y="805"/>
                  </a:lnTo>
                  <a:lnTo>
                    <a:pt x="1142" y="797"/>
                  </a:lnTo>
                  <a:lnTo>
                    <a:pt x="1176" y="788"/>
                  </a:lnTo>
                  <a:lnTo>
                    <a:pt x="1209" y="778"/>
                  </a:lnTo>
                  <a:lnTo>
                    <a:pt x="1242" y="767"/>
                  </a:lnTo>
                  <a:lnTo>
                    <a:pt x="1273" y="755"/>
                  </a:lnTo>
                  <a:lnTo>
                    <a:pt x="1303" y="743"/>
                  </a:lnTo>
                  <a:lnTo>
                    <a:pt x="1332" y="730"/>
                  </a:lnTo>
                  <a:lnTo>
                    <a:pt x="1359" y="716"/>
                  </a:lnTo>
                  <a:lnTo>
                    <a:pt x="1386" y="702"/>
                  </a:lnTo>
                  <a:lnTo>
                    <a:pt x="1411" y="686"/>
                  </a:lnTo>
                  <a:lnTo>
                    <a:pt x="1435" y="670"/>
                  </a:lnTo>
                  <a:lnTo>
                    <a:pt x="1457" y="654"/>
                  </a:lnTo>
                  <a:lnTo>
                    <a:pt x="1478" y="637"/>
                  </a:lnTo>
                  <a:lnTo>
                    <a:pt x="1497" y="620"/>
                  </a:lnTo>
                  <a:lnTo>
                    <a:pt x="1514" y="601"/>
                  </a:lnTo>
                  <a:lnTo>
                    <a:pt x="1531" y="582"/>
                  </a:lnTo>
                  <a:lnTo>
                    <a:pt x="1544" y="564"/>
                  </a:lnTo>
                  <a:lnTo>
                    <a:pt x="1557" y="544"/>
                  </a:lnTo>
                  <a:lnTo>
                    <a:pt x="1568" y="524"/>
                  </a:lnTo>
                  <a:lnTo>
                    <a:pt x="1577" y="504"/>
                  </a:lnTo>
                  <a:lnTo>
                    <a:pt x="1583" y="483"/>
                  </a:lnTo>
                  <a:lnTo>
                    <a:pt x="1589" y="462"/>
                  </a:lnTo>
                  <a:lnTo>
                    <a:pt x="1592" y="441"/>
                  </a:lnTo>
                  <a:lnTo>
                    <a:pt x="1593" y="419"/>
                  </a:lnTo>
                  <a:lnTo>
                    <a:pt x="1592" y="398"/>
                  </a:lnTo>
                  <a:lnTo>
                    <a:pt x="1589" y="376"/>
                  </a:lnTo>
                  <a:lnTo>
                    <a:pt x="1583" y="356"/>
                  </a:lnTo>
                  <a:lnTo>
                    <a:pt x="1577" y="335"/>
                  </a:lnTo>
                  <a:lnTo>
                    <a:pt x="1568" y="314"/>
                  </a:lnTo>
                  <a:lnTo>
                    <a:pt x="1557" y="295"/>
                  </a:lnTo>
                  <a:lnTo>
                    <a:pt x="1544" y="275"/>
                  </a:lnTo>
                  <a:lnTo>
                    <a:pt x="1531" y="256"/>
                  </a:lnTo>
                  <a:lnTo>
                    <a:pt x="1514" y="237"/>
                  </a:lnTo>
                  <a:lnTo>
                    <a:pt x="1497" y="219"/>
                  </a:lnTo>
                  <a:lnTo>
                    <a:pt x="1478" y="202"/>
                  </a:lnTo>
                  <a:lnTo>
                    <a:pt x="1457" y="185"/>
                  </a:lnTo>
                  <a:lnTo>
                    <a:pt x="1435" y="168"/>
                  </a:lnTo>
                  <a:lnTo>
                    <a:pt x="1411" y="153"/>
                  </a:lnTo>
                  <a:lnTo>
                    <a:pt x="1386" y="137"/>
                  </a:lnTo>
                  <a:lnTo>
                    <a:pt x="1359" y="123"/>
                  </a:lnTo>
                  <a:lnTo>
                    <a:pt x="1332" y="109"/>
                  </a:lnTo>
                  <a:lnTo>
                    <a:pt x="1303" y="96"/>
                  </a:lnTo>
                  <a:lnTo>
                    <a:pt x="1273" y="83"/>
                  </a:lnTo>
                  <a:lnTo>
                    <a:pt x="1242" y="72"/>
                  </a:lnTo>
                  <a:lnTo>
                    <a:pt x="1209" y="60"/>
                  </a:lnTo>
                  <a:lnTo>
                    <a:pt x="1176" y="51"/>
                  </a:lnTo>
                  <a:lnTo>
                    <a:pt x="1142" y="42"/>
                  </a:lnTo>
                  <a:lnTo>
                    <a:pt x="1106" y="33"/>
                  </a:lnTo>
                  <a:lnTo>
                    <a:pt x="1070" y="25"/>
                  </a:lnTo>
                  <a:lnTo>
                    <a:pt x="1033" y="19"/>
                  </a:lnTo>
                  <a:lnTo>
                    <a:pt x="996" y="13"/>
                  </a:lnTo>
                  <a:lnTo>
                    <a:pt x="957" y="8"/>
                  </a:lnTo>
                  <a:lnTo>
                    <a:pt x="918" y="5"/>
                  </a:lnTo>
                  <a:lnTo>
                    <a:pt x="878" y="2"/>
                  </a:lnTo>
                  <a:lnTo>
                    <a:pt x="837" y="0"/>
                  </a:lnTo>
                  <a:lnTo>
                    <a:pt x="797" y="0"/>
                  </a:lnTo>
                </a:path>
              </a:pathLst>
            </a:custGeom>
            <a:solidFill>
              <a:srgbClr val="FF9999"/>
            </a:solidFill>
            <a:ln w="7938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/>
            <a:lstStyle/>
            <a:p>
              <a:endParaRPr lang="en-US"/>
            </a:p>
          </p:txBody>
        </p:sp>
        <p:sp>
          <p:nvSpPr>
            <p:cNvPr id="65" name="Rectangle 1747"/>
            <p:cNvSpPr>
              <a:spLocks noChangeArrowheads="1"/>
            </p:cNvSpPr>
            <p:nvPr/>
          </p:nvSpPr>
          <p:spPr bwMode="auto">
            <a:xfrm>
              <a:off x="269735" y="3205624"/>
              <a:ext cx="864558" cy="323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noAutofit/>
            </a:bodyPr>
            <a:lstStyle/>
            <a:p>
              <a:pPr algn="ctr">
                <a:defRPr/>
              </a:pPr>
              <a:r>
                <a:rPr lang="en-US" sz="1050" b="1" dirty="0" smtClean="0">
                  <a:solidFill>
                    <a:srgbClr val="000000"/>
                  </a:solidFill>
                  <a:effectLst/>
                  <a:latin typeface="Arial" charset="0"/>
                  <a:ea typeface="ＭＳ Ｐゴシック" pitchFamily="-112" charset="-128"/>
                  <a:cs typeface="+mn-cs"/>
                </a:rPr>
                <a:t>Analytical Models</a:t>
              </a:r>
              <a:endParaRPr lang="en-US" sz="2000" b="1" dirty="0">
                <a:solidFill>
                  <a:schemeClr val="tx1"/>
                </a:solidFill>
                <a:effectLst/>
                <a:latin typeface="Arial" charset="0"/>
                <a:ea typeface="ＭＳ Ｐゴシック" pitchFamily="-112" charset="-128"/>
                <a:cs typeface="+mn-cs"/>
              </a:endParaRPr>
            </a:p>
          </p:txBody>
        </p:sp>
      </p:grpSp>
      <p:sp>
        <p:nvSpPr>
          <p:cNvPr id="66" name="Rectangle 65"/>
          <p:cNvSpPr/>
          <p:nvPr/>
        </p:nvSpPr>
        <p:spPr>
          <a:xfrm>
            <a:off x="121784" y="2242688"/>
            <a:ext cx="1188720" cy="27432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lang="en-US" sz="1200" b="1" dirty="0" smtClean="0"/>
              <a:t>Manufacturing</a:t>
            </a:r>
          </a:p>
        </p:txBody>
      </p:sp>
      <p:sp>
        <p:nvSpPr>
          <p:cNvPr id="67" name="Rectangle 66"/>
          <p:cNvSpPr/>
          <p:nvPr/>
        </p:nvSpPr>
        <p:spPr>
          <a:xfrm>
            <a:off x="121784" y="1798826"/>
            <a:ext cx="1188720" cy="41148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lang="en-US" sz="1200" b="1" dirty="0" smtClean="0"/>
              <a:t>Product </a:t>
            </a:r>
          </a:p>
          <a:p>
            <a:pPr algn="ctr"/>
            <a:r>
              <a:rPr lang="en-US" sz="1200" b="1" dirty="0" smtClean="0"/>
              <a:t>Support</a:t>
            </a:r>
          </a:p>
        </p:txBody>
      </p:sp>
      <p:sp>
        <p:nvSpPr>
          <p:cNvPr id="69" name="Rectangle 68"/>
          <p:cNvSpPr/>
          <p:nvPr/>
        </p:nvSpPr>
        <p:spPr>
          <a:xfrm>
            <a:off x="1990103" y="1242946"/>
            <a:ext cx="952762" cy="27432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lang="en-US" sz="1200" b="1" dirty="0" smtClean="0"/>
              <a:t>Customer</a:t>
            </a:r>
          </a:p>
        </p:txBody>
      </p:sp>
      <p:sp>
        <p:nvSpPr>
          <p:cNvPr id="70" name="Rectangle 69"/>
          <p:cNvSpPr/>
          <p:nvPr/>
        </p:nvSpPr>
        <p:spPr>
          <a:xfrm>
            <a:off x="121784" y="1336916"/>
            <a:ext cx="1188720" cy="41148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lang="en-US" sz="1200" b="1" dirty="0" smtClean="0"/>
              <a:t>Program</a:t>
            </a:r>
          </a:p>
          <a:p>
            <a:pPr algn="ctr"/>
            <a:r>
              <a:rPr lang="en-US" sz="1200" b="1" dirty="0" smtClean="0"/>
              <a:t>Management</a:t>
            </a:r>
          </a:p>
        </p:txBody>
      </p:sp>
      <p:cxnSp>
        <p:nvCxnSpPr>
          <p:cNvPr id="72" name="Straight Arrow Connector 71"/>
          <p:cNvCxnSpPr/>
          <p:nvPr/>
        </p:nvCxnSpPr>
        <p:spPr>
          <a:xfrm>
            <a:off x="2942865" y="1389632"/>
            <a:ext cx="1200104" cy="6662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Arrow Connector 77"/>
          <p:cNvCxnSpPr/>
          <p:nvPr/>
        </p:nvCxnSpPr>
        <p:spPr>
          <a:xfrm>
            <a:off x="2095500" y="2409825"/>
            <a:ext cx="569694" cy="8351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Arrow Connector 114"/>
          <p:cNvCxnSpPr/>
          <p:nvPr/>
        </p:nvCxnSpPr>
        <p:spPr>
          <a:xfrm rot="5400000">
            <a:off x="4000501" y="5153025"/>
            <a:ext cx="638175" cy="161925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Arrow Connector 118"/>
          <p:cNvCxnSpPr>
            <a:endCxn id="125978" idx="0"/>
          </p:cNvCxnSpPr>
          <p:nvPr/>
        </p:nvCxnSpPr>
        <p:spPr>
          <a:xfrm>
            <a:off x="4410075" y="4933950"/>
            <a:ext cx="911225" cy="56673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Arrow Connector 119"/>
          <p:cNvCxnSpPr>
            <a:stCxn id="125995" idx="0"/>
            <a:endCxn id="125990" idx="0"/>
          </p:cNvCxnSpPr>
          <p:nvPr/>
        </p:nvCxnSpPr>
        <p:spPr>
          <a:xfrm rot="16200000" flipH="1">
            <a:off x="3741901" y="3094201"/>
            <a:ext cx="482273" cy="86995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Arrow Connector 125"/>
          <p:cNvCxnSpPr>
            <a:stCxn id="126003" idx="0"/>
          </p:cNvCxnSpPr>
          <p:nvPr/>
        </p:nvCxnSpPr>
        <p:spPr>
          <a:xfrm rot="16200000" flipH="1" flipV="1">
            <a:off x="4502598" y="1417290"/>
            <a:ext cx="290412" cy="2209006"/>
          </a:xfrm>
          <a:prstGeom prst="bentConnector4">
            <a:avLst>
              <a:gd name="adj1" fmla="val 36078"/>
              <a:gd name="adj2" fmla="val 100072"/>
            </a:avLst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Straight Arrow Connector 131"/>
          <p:cNvCxnSpPr/>
          <p:nvPr/>
        </p:nvCxnSpPr>
        <p:spPr>
          <a:xfrm rot="10800000" flipH="1" flipV="1">
            <a:off x="4224338" y="1501781"/>
            <a:ext cx="1620838" cy="166687"/>
          </a:xfrm>
          <a:prstGeom prst="bentConnector4">
            <a:avLst>
              <a:gd name="adj1" fmla="val 99902"/>
              <a:gd name="adj2" fmla="val 82857"/>
            </a:avLst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131"/>
          <p:cNvCxnSpPr/>
          <p:nvPr/>
        </p:nvCxnSpPr>
        <p:spPr>
          <a:xfrm rot="16200000" flipH="1">
            <a:off x="4123534" y="1408114"/>
            <a:ext cx="103979" cy="97629"/>
          </a:xfrm>
          <a:prstGeom prst="straightConnector1">
            <a:avLst/>
          </a:prstGeom>
          <a:ln w="28575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0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6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8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84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 tmFilter="0, 0; .2, .5; .8, .5; 1, 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0" dur="250" autoRev="1" fill="hold"/>
                                        <p:tgtEl>
                                          <p:spTgt spid="6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500"/>
                            </p:stCondLst>
                            <p:childTnLst>
                              <p:par>
                                <p:cTn id="9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0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 tmFilter="0, 0; .2, .5; .8, .5; 1, 0"/>
                                        <p:tgtEl>
                                          <p:spTgt spid="12600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2" dur="250" autoRev="1" fill="hold"/>
                                        <p:tgtEl>
                                          <p:spTgt spid="12600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2500"/>
                            </p:stCondLst>
                            <p:childTnLst>
                              <p:par>
                                <p:cTn id="104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05" dur="2000" fill="hold"/>
                                        <p:tgtEl>
                                          <p:spTgt spid="12600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6" dur="2000" fill="hold"/>
                                        <p:tgtEl>
                                          <p:spTgt spid="12600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7" dur="2000" fill="hold"/>
                                        <p:tgtEl>
                                          <p:spTgt spid="12600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11" dur="2000" fill="hold"/>
                                        <p:tgtEl>
                                          <p:spTgt spid="12600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12" dur="2000" fill="hold"/>
                                        <p:tgtEl>
                                          <p:spTgt spid="12600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3" dur="2000" fill="hold"/>
                                        <p:tgtEl>
                                          <p:spTgt spid="12600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1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7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1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20" dur="2000" fill="hold"/>
                                        <p:tgtEl>
                                          <p:spTgt spid="1260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1" dur="2000" fill="hold"/>
                                        <p:tgtEl>
                                          <p:spTgt spid="1260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2" dur="2000" fill="hold"/>
                                        <p:tgtEl>
                                          <p:spTgt spid="12600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4500"/>
                            </p:stCondLst>
                            <p:childTnLst>
                              <p:par>
                                <p:cTn id="124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25" dur="2000" fill="hold"/>
                                        <p:tgtEl>
                                          <p:spTgt spid="12599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6" dur="2000" fill="hold"/>
                                        <p:tgtEl>
                                          <p:spTgt spid="12599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7" dur="2000" fill="hold"/>
                                        <p:tgtEl>
                                          <p:spTgt spid="12599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6500"/>
                            </p:stCondLst>
                            <p:childTnLst>
                              <p:par>
                                <p:cTn id="1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1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7000"/>
                            </p:stCondLst>
                            <p:childTnLst>
                              <p:par>
                                <p:cTn id="133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34" dur="2000" fill="hold"/>
                                        <p:tgtEl>
                                          <p:spTgt spid="12599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5" dur="2000" fill="hold"/>
                                        <p:tgtEl>
                                          <p:spTgt spid="12599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6" dur="2000" fill="hold"/>
                                        <p:tgtEl>
                                          <p:spTgt spid="12599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9000"/>
                            </p:stCondLst>
                            <p:childTnLst>
                              <p:par>
                                <p:cTn id="13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39" dur="2000" fill="hold"/>
                                        <p:tgtEl>
                                          <p:spTgt spid="1259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0" dur="2000" fill="hold"/>
                                        <p:tgtEl>
                                          <p:spTgt spid="1259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1" dur="2000" fill="hold"/>
                                        <p:tgtEl>
                                          <p:spTgt spid="12598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11000"/>
                            </p:stCondLst>
                            <p:childTnLst>
                              <p:par>
                                <p:cTn id="14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5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11500"/>
                            </p:stCondLst>
                            <p:childTnLst>
                              <p:par>
                                <p:cTn id="14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48" dur="2000" fill="hold"/>
                                        <p:tgtEl>
                                          <p:spTgt spid="1259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9" dur="2000" fill="hold"/>
                                        <p:tgtEl>
                                          <p:spTgt spid="1259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0" dur="2000" fill="hold"/>
                                        <p:tgtEl>
                                          <p:spTgt spid="12597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13500"/>
                            </p:stCondLst>
                            <p:childTnLst>
                              <p:par>
                                <p:cTn id="15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4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14000"/>
                            </p:stCondLst>
                            <p:childTnLst>
                              <p:par>
                                <p:cTn id="15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57" dur="2000" fill="hold"/>
                                        <p:tgtEl>
                                          <p:spTgt spid="1259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8" dur="2000" fill="hold"/>
                                        <p:tgtEl>
                                          <p:spTgt spid="1259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9" dur="2000" fill="hold"/>
                                        <p:tgtEl>
                                          <p:spTgt spid="12597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16000"/>
                            </p:stCondLst>
                            <p:childTnLst>
                              <p:par>
                                <p:cTn id="1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3" dur="1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17000"/>
                            </p:stCondLst>
                            <p:childTnLst>
                              <p:par>
                                <p:cTn id="16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1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18000"/>
                            </p:stCondLst>
                            <p:childTnLst>
                              <p:par>
                                <p:cTn id="16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1" dur="1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19000"/>
                            </p:stCondLst>
                            <p:childTnLst>
                              <p:par>
                                <p:cTn id="17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5"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20000"/>
                            </p:stCondLst>
                            <p:childTnLst>
                              <p:par>
                                <p:cTn id="17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9"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6005" grpId="0" animBg="1"/>
      <p:bldP spid="66" grpId="0" animBg="1"/>
      <p:bldP spid="66" grpId="1" animBg="1"/>
      <p:bldP spid="67" grpId="0" animBg="1"/>
      <p:bldP spid="67" grpId="1" animBg="1"/>
      <p:bldP spid="69" grpId="0" animBg="1"/>
      <p:bldP spid="69" grpId="1" animBg="1"/>
      <p:bldP spid="70" grpId="0" animBg="1"/>
      <p:bldP spid="70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753"/>
          <p:cNvGrpSpPr>
            <a:grpSpLocks/>
          </p:cNvGrpSpPr>
          <p:nvPr/>
        </p:nvGrpSpPr>
        <p:grpSpPr bwMode="auto">
          <a:xfrm>
            <a:off x="4464743" y="1863277"/>
            <a:ext cx="151300" cy="505254"/>
            <a:chOff x="2811" y="1269"/>
            <a:chExt cx="81" cy="217"/>
          </a:xfrm>
        </p:grpSpPr>
        <p:sp>
          <p:nvSpPr>
            <p:cNvPr id="6237" name="Freeform 1664"/>
            <p:cNvSpPr>
              <a:spLocks/>
            </p:cNvSpPr>
            <p:nvPr/>
          </p:nvSpPr>
          <p:spPr bwMode="auto">
            <a:xfrm>
              <a:off x="2854" y="1269"/>
              <a:ext cx="1" cy="190"/>
            </a:xfrm>
            <a:custGeom>
              <a:avLst/>
              <a:gdLst>
                <a:gd name="T0" fmla="*/ 0 w 5"/>
                <a:gd name="T1" fmla="*/ 0 h 190"/>
                <a:gd name="T2" fmla="*/ 0 w 5"/>
                <a:gd name="T3" fmla="*/ 146 h 190"/>
                <a:gd name="T4" fmla="*/ 0 w 5"/>
                <a:gd name="T5" fmla="*/ 146 h 190"/>
                <a:gd name="T6" fmla="*/ 0 w 5"/>
                <a:gd name="T7" fmla="*/ 190 h 19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"/>
                <a:gd name="T13" fmla="*/ 0 h 190"/>
                <a:gd name="T14" fmla="*/ 5 w 5"/>
                <a:gd name="T15" fmla="*/ 190 h 19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" h="190">
                  <a:moveTo>
                    <a:pt x="0" y="0"/>
                  </a:moveTo>
                  <a:lnTo>
                    <a:pt x="0" y="146"/>
                  </a:lnTo>
                  <a:lnTo>
                    <a:pt x="5" y="146"/>
                  </a:lnTo>
                  <a:lnTo>
                    <a:pt x="5" y="190"/>
                  </a:lnTo>
                </a:path>
              </a:pathLst>
            </a:cu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238" name="Freeform 1665"/>
            <p:cNvSpPr>
              <a:spLocks/>
            </p:cNvSpPr>
            <p:nvPr/>
          </p:nvSpPr>
          <p:spPr bwMode="auto">
            <a:xfrm>
              <a:off x="2811" y="1405"/>
              <a:ext cx="81" cy="81"/>
            </a:xfrm>
            <a:custGeom>
              <a:avLst/>
              <a:gdLst>
                <a:gd name="T0" fmla="*/ 41 w 81"/>
                <a:gd name="T1" fmla="*/ 81 h 81"/>
                <a:gd name="T2" fmla="*/ 0 w 81"/>
                <a:gd name="T3" fmla="*/ 0 h 81"/>
                <a:gd name="T4" fmla="*/ 10 w 81"/>
                <a:gd name="T5" fmla="*/ 4 h 81"/>
                <a:gd name="T6" fmla="*/ 21 w 81"/>
                <a:gd name="T7" fmla="*/ 7 h 81"/>
                <a:gd name="T8" fmla="*/ 30 w 81"/>
                <a:gd name="T9" fmla="*/ 9 h 81"/>
                <a:gd name="T10" fmla="*/ 41 w 81"/>
                <a:gd name="T11" fmla="*/ 9 h 81"/>
                <a:gd name="T12" fmla="*/ 51 w 81"/>
                <a:gd name="T13" fmla="*/ 9 h 81"/>
                <a:gd name="T14" fmla="*/ 61 w 81"/>
                <a:gd name="T15" fmla="*/ 7 h 81"/>
                <a:gd name="T16" fmla="*/ 72 w 81"/>
                <a:gd name="T17" fmla="*/ 4 h 81"/>
                <a:gd name="T18" fmla="*/ 81 w 81"/>
                <a:gd name="T19" fmla="*/ 0 h 81"/>
                <a:gd name="T20" fmla="*/ 41 w 81"/>
                <a:gd name="T21" fmla="*/ 81 h 81"/>
                <a:gd name="T22" fmla="*/ 41 w 81"/>
                <a:gd name="T23" fmla="*/ 81 h 8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81"/>
                <a:gd name="T37" fmla="*/ 0 h 81"/>
                <a:gd name="T38" fmla="*/ 81 w 81"/>
                <a:gd name="T39" fmla="*/ 81 h 81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81" h="81">
                  <a:moveTo>
                    <a:pt x="41" y="81"/>
                  </a:moveTo>
                  <a:lnTo>
                    <a:pt x="0" y="0"/>
                  </a:lnTo>
                  <a:lnTo>
                    <a:pt x="10" y="4"/>
                  </a:lnTo>
                  <a:lnTo>
                    <a:pt x="21" y="7"/>
                  </a:lnTo>
                  <a:lnTo>
                    <a:pt x="30" y="9"/>
                  </a:lnTo>
                  <a:lnTo>
                    <a:pt x="41" y="9"/>
                  </a:lnTo>
                  <a:lnTo>
                    <a:pt x="51" y="9"/>
                  </a:lnTo>
                  <a:lnTo>
                    <a:pt x="61" y="7"/>
                  </a:lnTo>
                  <a:lnTo>
                    <a:pt x="72" y="4"/>
                  </a:lnTo>
                  <a:lnTo>
                    <a:pt x="81" y="0"/>
                  </a:lnTo>
                  <a:lnTo>
                    <a:pt x="41" y="81"/>
                  </a:lnTo>
                  <a:close/>
                </a:path>
              </a:pathLst>
            </a:custGeom>
            <a:solidFill>
              <a:srgbClr val="000000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4" name="Group 1752"/>
          <p:cNvGrpSpPr/>
          <p:nvPr/>
        </p:nvGrpSpPr>
        <p:grpSpPr>
          <a:xfrm>
            <a:off x="3928244" y="1095758"/>
            <a:ext cx="1224299" cy="833526"/>
            <a:chOff x="3928153" y="1032387"/>
            <a:chExt cx="1224299" cy="985326"/>
          </a:xfrm>
        </p:grpSpPr>
        <p:sp>
          <p:nvSpPr>
            <p:cNvPr id="6194" name="Freeform 1706"/>
            <p:cNvSpPr>
              <a:spLocks/>
            </p:cNvSpPr>
            <p:nvPr/>
          </p:nvSpPr>
          <p:spPr bwMode="auto">
            <a:xfrm>
              <a:off x="4037013" y="1217613"/>
              <a:ext cx="985837" cy="800100"/>
            </a:xfrm>
            <a:custGeom>
              <a:avLst/>
              <a:gdLst>
                <a:gd name="T0" fmla="*/ 0 w 621"/>
                <a:gd name="T1" fmla="*/ 442 h 504"/>
                <a:gd name="T2" fmla="*/ 2 w 621"/>
                <a:gd name="T3" fmla="*/ 448 h 504"/>
                <a:gd name="T4" fmla="*/ 14 w 621"/>
                <a:gd name="T5" fmla="*/ 460 h 504"/>
                <a:gd name="T6" fmla="*/ 37 w 621"/>
                <a:gd name="T7" fmla="*/ 471 h 504"/>
                <a:gd name="T8" fmla="*/ 72 w 621"/>
                <a:gd name="T9" fmla="*/ 481 h 504"/>
                <a:gd name="T10" fmla="*/ 113 w 621"/>
                <a:gd name="T11" fmla="*/ 490 h 504"/>
                <a:gd name="T12" fmla="*/ 162 w 621"/>
                <a:gd name="T13" fmla="*/ 497 h 504"/>
                <a:gd name="T14" fmla="*/ 218 w 621"/>
                <a:gd name="T15" fmla="*/ 501 h 504"/>
                <a:gd name="T16" fmla="*/ 279 w 621"/>
                <a:gd name="T17" fmla="*/ 504 h 504"/>
                <a:gd name="T18" fmla="*/ 343 w 621"/>
                <a:gd name="T19" fmla="*/ 504 h 504"/>
                <a:gd name="T20" fmla="*/ 403 w 621"/>
                <a:gd name="T21" fmla="*/ 501 h 504"/>
                <a:gd name="T22" fmla="*/ 459 w 621"/>
                <a:gd name="T23" fmla="*/ 497 h 504"/>
                <a:gd name="T24" fmla="*/ 508 w 621"/>
                <a:gd name="T25" fmla="*/ 490 h 504"/>
                <a:gd name="T26" fmla="*/ 550 w 621"/>
                <a:gd name="T27" fmla="*/ 481 h 504"/>
                <a:gd name="T28" fmla="*/ 584 w 621"/>
                <a:gd name="T29" fmla="*/ 471 h 504"/>
                <a:gd name="T30" fmla="*/ 607 w 621"/>
                <a:gd name="T31" fmla="*/ 460 h 504"/>
                <a:gd name="T32" fmla="*/ 619 w 621"/>
                <a:gd name="T33" fmla="*/ 448 h 504"/>
                <a:gd name="T34" fmla="*/ 621 w 621"/>
                <a:gd name="T35" fmla="*/ 442 h 504"/>
                <a:gd name="T36" fmla="*/ 621 w 621"/>
                <a:gd name="T37" fmla="*/ 61 h 504"/>
                <a:gd name="T38" fmla="*/ 619 w 621"/>
                <a:gd name="T39" fmla="*/ 55 h 504"/>
                <a:gd name="T40" fmla="*/ 607 w 621"/>
                <a:gd name="T41" fmla="*/ 43 h 504"/>
                <a:gd name="T42" fmla="*/ 584 w 621"/>
                <a:gd name="T43" fmla="*/ 32 h 504"/>
                <a:gd name="T44" fmla="*/ 550 w 621"/>
                <a:gd name="T45" fmla="*/ 23 h 504"/>
                <a:gd name="T46" fmla="*/ 508 w 621"/>
                <a:gd name="T47" fmla="*/ 14 h 504"/>
                <a:gd name="T48" fmla="*/ 459 w 621"/>
                <a:gd name="T49" fmla="*/ 7 h 504"/>
                <a:gd name="T50" fmla="*/ 403 w 621"/>
                <a:gd name="T51" fmla="*/ 2 h 504"/>
                <a:gd name="T52" fmla="*/ 343 w 621"/>
                <a:gd name="T53" fmla="*/ 0 h 504"/>
                <a:gd name="T54" fmla="*/ 279 w 621"/>
                <a:gd name="T55" fmla="*/ 0 h 504"/>
                <a:gd name="T56" fmla="*/ 218 w 621"/>
                <a:gd name="T57" fmla="*/ 2 h 504"/>
                <a:gd name="T58" fmla="*/ 162 w 621"/>
                <a:gd name="T59" fmla="*/ 7 h 504"/>
                <a:gd name="T60" fmla="*/ 113 w 621"/>
                <a:gd name="T61" fmla="*/ 14 h 504"/>
                <a:gd name="T62" fmla="*/ 72 w 621"/>
                <a:gd name="T63" fmla="*/ 23 h 504"/>
                <a:gd name="T64" fmla="*/ 37 w 621"/>
                <a:gd name="T65" fmla="*/ 32 h 504"/>
                <a:gd name="T66" fmla="*/ 14 w 621"/>
                <a:gd name="T67" fmla="*/ 43 h 504"/>
                <a:gd name="T68" fmla="*/ 2 w 621"/>
                <a:gd name="T69" fmla="*/ 55 h 504"/>
                <a:gd name="T70" fmla="*/ 0 w 621"/>
                <a:gd name="T71" fmla="*/ 61 h 504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21"/>
                <a:gd name="T109" fmla="*/ 0 h 504"/>
                <a:gd name="T110" fmla="*/ 621 w 621"/>
                <a:gd name="T111" fmla="*/ 504 h 504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21" h="504">
                  <a:moveTo>
                    <a:pt x="0" y="61"/>
                  </a:moveTo>
                  <a:lnTo>
                    <a:pt x="0" y="442"/>
                  </a:lnTo>
                  <a:lnTo>
                    <a:pt x="1" y="445"/>
                  </a:lnTo>
                  <a:lnTo>
                    <a:pt x="2" y="448"/>
                  </a:lnTo>
                  <a:lnTo>
                    <a:pt x="7" y="454"/>
                  </a:lnTo>
                  <a:lnTo>
                    <a:pt x="14" y="460"/>
                  </a:lnTo>
                  <a:lnTo>
                    <a:pt x="24" y="466"/>
                  </a:lnTo>
                  <a:lnTo>
                    <a:pt x="37" y="471"/>
                  </a:lnTo>
                  <a:lnTo>
                    <a:pt x="54" y="476"/>
                  </a:lnTo>
                  <a:lnTo>
                    <a:pt x="72" y="481"/>
                  </a:lnTo>
                  <a:lnTo>
                    <a:pt x="91" y="486"/>
                  </a:lnTo>
                  <a:lnTo>
                    <a:pt x="113" y="490"/>
                  </a:lnTo>
                  <a:lnTo>
                    <a:pt x="137" y="493"/>
                  </a:lnTo>
                  <a:lnTo>
                    <a:pt x="162" y="497"/>
                  </a:lnTo>
                  <a:lnTo>
                    <a:pt x="190" y="499"/>
                  </a:lnTo>
                  <a:lnTo>
                    <a:pt x="218" y="501"/>
                  </a:lnTo>
                  <a:lnTo>
                    <a:pt x="249" y="503"/>
                  </a:lnTo>
                  <a:lnTo>
                    <a:pt x="279" y="504"/>
                  </a:lnTo>
                  <a:lnTo>
                    <a:pt x="311" y="504"/>
                  </a:lnTo>
                  <a:lnTo>
                    <a:pt x="343" y="504"/>
                  </a:lnTo>
                  <a:lnTo>
                    <a:pt x="374" y="503"/>
                  </a:lnTo>
                  <a:lnTo>
                    <a:pt x="403" y="501"/>
                  </a:lnTo>
                  <a:lnTo>
                    <a:pt x="432" y="499"/>
                  </a:lnTo>
                  <a:lnTo>
                    <a:pt x="459" y="497"/>
                  </a:lnTo>
                  <a:lnTo>
                    <a:pt x="485" y="493"/>
                  </a:lnTo>
                  <a:lnTo>
                    <a:pt x="508" y="490"/>
                  </a:lnTo>
                  <a:lnTo>
                    <a:pt x="530" y="486"/>
                  </a:lnTo>
                  <a:lnTo>
                    <a:pt x="550" y="481"/>
                  </a:lnTo>
                  <a:lnTo>
                    <a:pt x="568" y="476"/>
                  </a:lnTo>
                  <a:lnTo>
                    <a:pt x="584" y="471"/>
                  </a:lnTo>
                  <a:lnTo>
                    <a:pt x="597" y="466"/>
                  </a:lnTo>
                  <a:lnTo>
                    <a:pt x="607" y="460"/>
                  </a:lnTo>
                  <a:lnTo>
                    <a:pt x="615" y="454"/>
                  </a:lnTo>
                  <a:lnTo>
                    <a:pt x="619" y="448"/>
                  </a:lnTo>
                  <a:lnTo>
                    <a:pt x="621" y="445"/>
                  </a:lnTo>
                  <a:lnTo>
                    <a:pt x="621" y="442"/>
                  </a:lnTo>
                  <a:lnTo>
                    <a:pt x="621" y="61"/>
                  </a:lnTo>
                  <a:lnTo>
                    <a:pt x="621" y="58"/>
                  </a:lnTo>
                  <a:lnTo>
                    <a:pt x="619" y="55"/>
                  </a:lnTo>
                  <a:lnTo>
                    <a:pt x="615" y="49"/>
                  </a:lnTo>
                  <a:lnTo>
                    <a:pt x="607" y="43"/>
                  </a:lnTo>
                  <a:lnTo>
                    <a:pt x="597" y="37"/>
                  </a:lnTo>
                  <a:lnTo>
                    <a:pt x="584" y="32"/>
                  </a:lnTo>
                  <a:lnTo>
                    <a:pt x="568" y="27"/>
                  </a:lnTo>
                  <a:lnTo>
                    <a:pt x="550" y="23"/>
                  </a:lnTo>
                  <a:lnTo>
                    <a:pt x="530" y="18"/>
                  </a:lnTo>
                  <a:lnTo>
                    <a:pt x="508" y="14"/>
                  </a:lnTo>
                  <a:lnTo>
                    <a:pt x="485" y="10"/>
                  </a:lnTo>
                  <a:lnTo>
                    <a:pt x="459" y="7"/>
                  </a:lnTo>
                  <a:lnTo>
                    <a:pt x="432" y="5"/>
                  </a:lnTo>
                  <a:lnTo>
                    <a:pt x="403" y="2"/>
                  </a:lnTo>
                  <a:lnTo>
                    <a:pt x="374" y="1"/>
                  </a:lnTo>
                  <a:lnTo>
                    <a:pt x="343" y="0"/>
                  </a:lnTo>
                  <a:lnTo>
                    <a:pt x="311" y="0"/>
                  </a:lnTo>
                  <a:lnTo>
                    <a:pt x="279" y="0"/>
                  </a:lnTo>
                  <a:lnTo>
                    <a:pt x="249" y="1"/>
                  </a:lnTo>
                  <a:lnTo>
                    <a:pt x="218" y="2"/>
                  </a:lnTo>
                  <a:lnTo>
                    <a:pt x="190" y="5"/>
                  </a:lnTo>
                  <a:lnTo>
                    <a:pt x="162" y="7"/>
                  </a:lnTo>
                  <a:lnTo>
                    <a:pt x="137" y="10"/>
                  </a:lnTo>
                  <a:lnTo>
                    <a:pt x="113" y="14"/>
                  </a:lnTo>
                  <a:lnTo>
                    <a:pt x="91" y="18"/>
                  </a:lnTo>
                  <a:lnTo>
                    <a:pt x="72" y="23"/>
                  </a:lnTo>
                  <a:lnTo>
                    <a:pt x="54" y="27"/>
                  </a:lnTo>
                  <a:lnTo>
                    <a:pt x="37" y="32"/>
                  </a:lnTo>
                  <a:lnTo>
                    <a:pt x="24" y="37"/>
                  </a:lnTo>
                  <a:lnTo>
                    <a:pt x="14" y="43"/>
                  </a:lnTo>
                  <a:lnTo>
                    <a:pt x="7" y="49"/>
                  </a:lnTo>
                  <a:lnTo>
                    <a:pt x="2" y="55"/>
                  </a:lnTo>
                  <a:lnTo>
                    <a:pt x="1" y="58"/>
                  </a:lnTo>
                  <a:lnTo>
                    <a:pt x="0" y="61"/>
                  </a:lnTo>
                  <a:close/>
                </a:path>
              </a:pathLst>
            </a:custGeom>
            <a:solidFill>
              <a:srgbClr val="FFFF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95" name="Freeform 1707"/>
            <p:cNvSpPr>
              <a:spLocks/>
            </p:cNvSpPr>
            <p:nvPr/>
          </p:nvSpPr>
          <p:spPr bwMode="auto">
            <a:xfrm>
              <a:off x="3928153" y="1032387"/>
              <a:ext cx="1213413" cy="985326"/>
            </a:xfrm>
            <a:custGeom>
              <a:avLst/>
              <a:gdLst>
                <a:gd name="T0" fmla="*/ 0 w 621"/>
                <a:gd name="T1" fmla="*/ 442 h 504"/>
                <a:gd name="T2" fmla="*/ 2 w 621"/>
                <a:gd name="T3" fmla="*/ 448 h 504"/>
                <a:gd name="T4" fmla="*/ 14 w 621"/>
                <a:gd name="T5" fmla="*/ 460 h 504"/>
                <a:gd name="T6" fmla="*/ 37 w 621"/>
                <a:gd name="T7" fmla="*/ 471 h 504"/>
                <a:gd name="T8" fmla="*/ 72 w 621"/>
                <a:gd name="T9" fmla="*/ 481 h 504"/>
                <a:gd name="T10" fmla="*/ 113 w 621"/>
                <a:gd name="T11" fmla="*/ 490 h 504"/>
                <a:gd name="T12" fmla="*/ 162 w 621"/>
                <a:gd name="T13" fmla="*/ 497 h 504"/>
                <a:gd name="T14" fmla="*/ 218 w 621"/>
                <a:gd name="T15" fmla="*/ 501 h 504"/>
                <a:gd name="T16" fmla="*/ 279 w 621"/>
                <a:gd name="T17" fmla="*/ 504 h 504"/>
                <a:gd name="T18" fmla="*/ 343 w 621"/>
                <a:gd name="T19" fmla="*/ 504 h 504"/>
                <a:gd name="T20" fmla="*/ 403 w 621"/>
                <a:gd name="T21" fmla="*/ 501 h 504"/>
                <a:gd name="T22" fmla="*/ 459 w 621"/>
                <a:gd name="T23" fmla="*/ 497 h 504"/>
                <a:gd name="T24" fmla="*/ 508 w 621"/>
                <a:gd name="T25" fmla="*/ 490 h 504"/>
                <a:gd name="T26" fmla="*/ 550 w 621"/>
                <a:gd name="T27" fmla="*/ 481 h 504"/>
                <a:gd name="T28" fmla="*/ 584 w 621"/>
                <a:gd name="T29" fmla="*/ 471 h 504"/>
                <a:gd name="T30" fmla="*/ 607 w 621"/>
                <a:gd name="T31" fmla="*/ 460 h 504"/>
                <a:gd name="T32" fmla="*/ 619 w 621"/>
                <a:gd name="T33" fmla="*/ 448 h 504"/>
                <a:gd name="T34" fmla="*/ 621 w 621"/>
                <a:gd name="T35" fmla="*/ 442 h 504"/>
                <a:gd name="T36" fmla="*/ 621 w 621"/>
                <a:gd name="T37" fmla="*/ 61 h 504"/>
                <a:gd name="T38" fmla="*/ 619 w 621"/>
                <a:gd name="T39" fmla="*/ 55 h 504"/>
                <a:gd name="T40" fmla="*/ 607 w 621"/>
                <a:gd name="T41" fmla="*/ 43 h 504"/>
                <a:gd name="T42" fmla="*/ 584 w 621"/>
                <a:gd name="T43" fmla="*/ 32 h 504"/>
                <a:gd name="T44" fmla="*/ 550 w 621"/>
                <a:gd name="T45" fmla="*/ 23 h 504"/>
                <a:gd name="T46" fmla="*/ 508 w 621"/>
                <a:gd name="T47" fmla="*/ 14 h 504"/>
                <a:gd name="T48" fmla="*/ 459 w 621"/>
                <a:gd name="T49" fmla="*/ 7 h 504"/>
                <a:gd name="T50" fmla="*/ 403 w 621"/>
                <a:gd name="T51" fmla="*/ 2 h 504"/>
                <a:gd name="T52" fmla="*/ 343 w 621"/>
                <a:gd name="T53" fmla="*/ 0 h 504"/>
                <a:gd name="T54" fmla="*/ 279 w 621"/>
                <a:gd name="T55" fmla="*/ 0 h 504"/>
                <a:gd name="T56" fmla="*/ 218 w 621"/>
                <a:gd name="T57" fmla="*/ 2 h 504"/>
                <a:gd name="T58" fmla="*/ 162 w 621"/>
                <a:gd name="T59" fmla="*/ 7 h 504"/>
                <a:gd name="T60" fmla="*/ 113 w 621"/>
                <a:gd name="T61" fmla="*/ 14 h 504"/>
                <a:gd name="T62" fmla="*/ 72 w 621"/>
                <a:gd name="T63" fmla="*/ 23 h 504"/>
                <a:gd name="T64" fmla="*/ 37 w 621"/>
                <a:gd name="T65" fmla="*/ 32 h 504"/>
                <a:gd name="T66" fmla="*/ 14 w 621"/>
                <a:gd name="T67" fmla="*/ 43 h 504"/>
                <a:gd name="T68" fmla="*/ 2 w 621"/>
                <a:gd name="T69" fmla="*/ 55 h 504"/>
                <a:gd name="T70" fmla="*/ 0 w 621"/>
                <a:gd name="T71" fmla="*/ 61 h 504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21"/>
                <a:gd name="T109" fmla="*/ 0 h 504"/>
                <a:gd name="T110" fmla="*/ 621 w 621"/>
                <a:gd name="T111" fmla="*/ 504 h 504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21" h="504">
                  <a:moveTo>
                    <a:pt x="0" y="61"/>
                  </a:moveTo>
                  <a:lnTo>
                    <a:pt x="0" y="442"/>
                  </a:lnTo>
                  <a:lnTo>
                    <a:pt x="1" y="445"/>
                  </a:lnTo>
                  <a:lnTo>
                    <a:pt x="2" y="448"/>
                  </a:lnTo>
                  <a:lnTo>
                    <a:pt x="7" y="454"/>
                  </a:lnTo>
                  <a:lnTo>
                    <a:pt x="14" y="460"/>
                  </a:lnTo>
                  <a:lnTo>
                    <a:pt x="24" y="466"/>
                  </a:lnTo>
                  <a:lnTo>
                    <a:pt x="37" y="471"/>
                  </a:lnTo>
                  <a:lnTo>
                    <a:pt x="54" y="476"/>
                  </a:lnTo>
                  <a:lnTo>
                    <a:pt x="72" y="481"/>
                  </a:lnTo>
                  <a:lnTo>
                    <a:pt x="91" y="486"/>
                  </a:lnTo>
                  <a:lnTo>
                    <a:pt x="113" y="490"/>
                  </a:lnTo>
                  <a:lnTo>
                    <a:pt x="137" y="493"/>
                  </a:lnTo>
                  <a:lnTo>
                    <a:pt x="162" y="497"/>
                  </a:lnTo>
                  <a:lnTo>
                    <a:pt x="190" y="499"/>
                  </a:lnTo>
                  <a:lnTo>
                    <a:pt x="218" y="501"/>
                  </a:lnTo>
                  <a:lnTo>
                    <a:pt x="249" y="503"/>
                  </a:lnTo>
                  <a:lnTo>
                    <a:pt x="279" y="504"/>
                  </a:lnTo>
                  <a:lnTo>
                    <a:pt x="311" y="504"/>
                  </a:lnTo>
                  <a:lnTo>
                    <a:pt x="343" y="504"/>
                  </a:lnTo>
                  <a:lnTo>
                    <a:pt x="374" y="503"/>
                  </a:lnTo>
                  <a:lnTo>
                    <a:pt x="403" y="501"/>
                  </a:lnTo>
                  <a:lnTo>
                    <a:pt x="432" y="499"/>
                  </a:lnTo>
                  <a:lnTo>
                    <a:pt x="459" y="497"/>
                  </a:lnTo>
                  <a:lnTo>
                    <a:pt x="485" y="493"/>
                  </a:lnTo>
                  <a:lnTo>
                    <a:pt x="508" y="490"/>
                  </a:lnTo>
                  <a:lnTo>
                    <a:pt x="530" y="486"/>
                  </a:lnTo>
                  <a:lnTo>
                    <a:pt x="550" y="481"/>
                  </a:lnTo>
                  <a:lnTo>
                    <a:pt x="568" y="476"/>
                  </a:lnTo>
                  <a:lnTo>
                    <a:pt x="584" y="471"/>
                  </a:lnTo>
                  <a:lnTo>
                    <a:pt x="597" y="466"/>
                  </a:lnTo>
                  <a:lnTo>
                    <a:pt x="607" y="460"/>
                  </a:lnTo>
                  <a:lnTo>
                    <a:pt x="615" y="454"/>
                  </a:lnTo>
                  <a:lnTo>
                    <a:pt x="619" y="448"/>
                  </a:lnTo>
                  <a:lnTo>
                    <a:pt x="621" y="445"/>
                  </a:lnTo>
                  <a:lnTo>
                    <a:pt x="621" y="442"/>
                  </a:lnTo>
                  <a:lnTo>
                    <a:pt x="621" y="61"/>
                  </a:lnTo>
                  <a:lnTo>
                    <a:pt x="621" y="58"/>
                  </a:lnTo>
                  <a:lnTo>
                    <a:pt x="619" y="55"/>
                  </a:lnTo>
                  <a:lnTo>
                    <a:pt x="615" y="49"/>
                  </a:lnTo>
                  <a:lnTo>
                    <a:pt x="607" y="43"/>
                  </a:lnTo>
                  <a:lnTo>
                    <a:pt x="597" y="37"/>
                  </a:lnTo>
                  <a:lnTo>
                    <a:pt x="584" y="32"/>
                  </a:lnTo>
                  <a:lnTo>
                    <a:pt x="568" y="27"/>
                  </a:lnTo>
                  <a:lnTo>
                    <a:pt x="550" y="23"/>
                  </a:lnTo>
                  <a:lnTo>
                    <a:pt x="530" y="18"/>
                  </a:lnTo>
                  <a:lnTo>
                    <a:pt x="508" y="14"/>
                  </a:lnTo>
                  <a:lnTo>
                    <a:pt x="485" y="10"/>
                  </a:lnTo>
                  <a:lnTo>
                    <a:pt x="459" y="7"/>
                  </a:lnTo>
                  <a:lnTo>
                    <a:pt x="432" y="5"/>
                  </a:lnTo>
                  <a:lnTo>
                    <a:pt x="403" y="2"/>
                  </a:lnTo>
                  <a:lnTo>
                    <a:pt x="374" y="1"/>
                  </a:lnTo>
                  <a:lnTo>
                    <a:pt x="343" y="0"/>
                  </a:lnTo>
                  <a:lnTo>
                    <a:pt x="311" y="0"/>
                  </a:lnTo>
                  <a:lnTo>
                    <a:pt x="279" y="0"/>
                  </a:lnTo>
                  <a:lnTo>
                    <a:pt x="249" y="1"/>
                  </a:lnTo>
                  <a:lnTo>
                    <a:pt x="218" y="2"/>
                  </a:lnTo>
                  <a:lnTo>
                    <a:pt x="190" y="5"/>
                  </a:lnTo>
                  <a:lnTo>
                    <a:pt x="162" y="7"/>
                  </a:lnTo>
                  <a:lnTo>
                    <a:pt x="137" y="10"/>
                  </a:lnTo>
                  <a:lnTo>
                    <a:pt x="113" y="14"/>
                  </a:lnTo>
                  <a:lnTo>
                    <a:pt x="91" y="18"/>
                  </a:lnTo>
                  <a:lnTo>
                    <a:pt x="72" y="23"/>
                  </a:lnTo>
                  <a:lnTo>
                    <a:pt x="54" y="27"/>
                  </a:lnTo>
                  <a:lnTo>
                    <a:pt x="37" y="32"/>
                  </a:lnTo>
                  <a:lnTo>
                    <a:pt x="24" y="37"/>
                  </a:lnTo>
                  <a:lnTo>
                    <a:pt x="14" y="43"/>
                  </a:lnTo>
                  <a:lnTo>
                    <a:pt x="7" y="49"/>
                  </a:lnTo>
                  <a:lnTo>
                    <a:pt x="2" y="55"/>
                  </a:lnTo>
                  <a:lnTo>
                    <a:pt x="1" y="58"/>
                  </a:lnTo>
                  <a:lnTo>
                    <a:pt x="0" y="61"/>
                  </a:lnTo>
                </a:path>
              </a:pathLst>
            </a:custGeom>
            <a:solidFill>
              <a:srgbClr val="FFFF99"/>
            </a:solidFill>
            <a:ln w="3175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/>
            <a:lstStyle/>
            <a:p>
              <a:endParaRPr lang="en-US"/>
            </a:p>
          </p:txBody>
        </p:sp>
        <p:sp>
          <p:nvSpPr>
            <p:cNvPr id="6197" name="Freeform 1709"/>
            <p:cNvSpPr>
              <a:spLocks/>
            </p:cNvSpPr>
            <p:nvPr/>
          </p:nvSpPr>
          <p:spPr bwMode="auto">
            <a:xfrm>
              <a:off x="3939039" y="1178083"/>
              <a:ext cx="1213413" cy="60785"/>
            </a:xfrm>
            <a:custGeom>
              <a:avLst/>
              <a:gdLst>
                <a:gd name="T0" fmla="*/ 0 w 621"/>
                <a:gd name="T1" fmla="*/ 0 h 63"/>
                <a:gd name="T2" fmla="*/ 1 w 621"/>
                <a:gd name="T3" fmla="*/ 4 h 63"/>
                <a:gd name="T4" fmla="*/ 2 w 621"/>
                <a:gd name="T5" fmla="*/ 7 h 63"/>
                <a:gd name="T6" fmla="*/ 7 w 621"/>
                <a:gd name="T7" fmla="*/ 13 h 63"/>
                <a:gd name="T8" fmla="*/ 14 w 621"/>
                <a:gd name="T9" fmla="*/ 19 h 63"/>
                <a:gd name="T10" fmla="*/ 24 w 621"/>
                <a:gd name="T11" fmla="*/ 25 h 63"/>
                <a:gd name="T12" fmla="*/ 37 w 621"/>
                <a:gd name="T13" fmla="*/ 30 h 63"/>
                <a:gd name="T14" fmla="*/ 54 w 621"/>
                <a:gd name="T15" fmla="*/ 35 h 63"/>
                <a:gd name="T16" fmla="*/ 72 w 621"/>
                <a:gd name="T17" fmla="*/ 40 h 63"/>
                <a:gd name="T18" fmla="*/ 91 w 621"/>
                <a:gd name="T19" fmla="*/ 45 h 63"/>
                <a:gd name="T20" fmla="*/ 113 w 621"/>
                <a:gd name="T21" fmla="*/ 49 h 63"/>
                <a:gd name="T22" fmla="*/ 137 w 621"/>
                <a:gd name="T23" fmla="*/ 52 h 63"/>
                <a:gd name="T24" fmla="*/ 162 w 621"/>
                <a:gd name="T25" fmla="*/ 56 h 63"/>
                <a:gd name="T26" fmla="*/ 190 w 621"/>
                <a:gd name="T27" fmla="*/ 58 h 63"/>
                <a:gd name="T28" fmla="*/ 218 w 621"/>
                <a:gd name="T29" fmla="*/ 60 h 63"/>
                <a:gd name="T30" fmla="*/ 249 w 621"/>
                <a:gd name="T31" fmla="*/ 61 h 63"/>
                <a:gd name="T32" fmla="*/ 279 w 621"/>
                <a:gd name="T33" fmla="*/ 63 h 63"/>
                <a:gd name="T34" fmla="*/ 311 w 621"/>
                <a:gd name="T35" fmla="*/ 63 h 63"/>
                <a:gd name="T36" fmla="*/ 343 w 621"/>
                <a:gd name="T37" fmla="*/ 63 h 63"/>
                <a:gd name="T38" fmla="*/ 374 w 621"/>
                <a:gd name="T39" fmla="*/ 61 h 63"/>
                <a:gd name="T40" fmla="*/ 403 w 621"/>
                <a:gd name="T41" fmla="*/ 60 h 63"/>
                <a:gd name="T42" fmla="*/ 432 w 621"/>
                <a:gd name="T43" fmla="*/ 58 h 63"/>
                <a:gd name="T44" fmla="*/ 459 w 621"/>
                <a:gd name="T45" fmla="*/ 56 h 63"/>
                <a:gd name="T46" fmla="*/ 485 w 621"/>
                <a:gd name="T47" fmla="*/ 52 h 63"/>
                <a:gd name="T48" fmla="*/ 508 w 621"/>
                <a:gd name="T49" fmla="*/ 48 h 63"/>
                <a:gd name="T50" fmla="*/ 530 w 621"/>
                <a:gd name="T51" fmla="*/ 45 h 63"/>
                <a:gd name="T52" fmla="*/ 550 w 621"/>
                <a:gd name="T53" fmla="*/ 40 h 63"/>
                <a:gd name="T54" fmla="*/ 568 w 621"/>
                <a:gd name="T55" fmla="*/ 35 h 63"/>
                <a:gd name="T56" fmla="*/ 584 w 621"/>
                <a:gd name="T57" fmla="*/ 30 h 63"/>
                <a:gd name="T58" fmla="*/ 597 w 621"/>
                <a:gd name="T59" fmla="*/ 25 h 63"/>
                <a:gd name="T60" fmla="*/ 607 w 621"/>
                <a:gd name="T61" fmla="*/ 19 h 63"/>
                <a:gd name="T62" fmla="*/ 615 w 621"/>
                <a:gd name="T63" fmla="*/ 13 h 63"/>
                <a:gd name="T64" fmla="*/ 619 w 621"/>
                <a:gd name="T65" fmla="*/ 7 h 63"/>
                <a:gd name="T66" fmla="*/ 621 w 621"/>
                <a:gd name="T67" fmla="*/ 4 h 63"/>
                <a:gd name="T68" fmla="*/ 621 w 621"/>
                <a:gd name="T69" fmla="*/ 0 h 63"/>
                <a:gd name="T70" fmla="*/ 621 w 621"/>
                <a:gd name="T71" fmla="*/ 0 h 6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21"/>
                <a:gd name="T109" fmla="*/ 0 h 63"/>
                <a:gd name="T110" fmla="*/ 621 w 621"/>
                <a:gd name="T111" fmla="*/ 63 h 6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21" h="63">
                  <a:moveTo>
                    <a:pt x="0" y="0"/>
                  </a:moveTo>
                  <a:lnTo>
                    <a:pt x="1" y="4"/>
                  </a:lnTo>
                  <a:lnTo>
                    <a:pt x="2" y="7"/>
                  </a:lnTo>
                  <a:lnTo>
                    <a:pt x="7" y="13"/>
                  </a:lnTo>
                  <a:lnTo>
                    <a:pt x="14" y="19"/>
                  </a:lnTo>
                  <a:lnTo>
                    <a:pt x="24" y="25"/>
                  </a:lnTo>
                  <a:lnTo>
                    <a:pt x="37" y="30"/>
                  </a:lnTo>
                  <a:lnTo>
                    <a:pt x="54" y="35"/>
                  </a:lnTo>
                  <a:lnTo>
                    <a:pt x="72" y="40"/>
                  </a:lnTo>
                  <a:lnTo>
                    <a:pt x="91" y="45"/>
                  </a:lnTo>
                  <a:lnTo>
                    <a:pt x="113" y="49"/>
                  </a:lnTo>
                  <a:lnTo>
                    <a:pt x="137" y="52"/>
                  </a:lnTo>
                  <a:lnTo>
                    <a:pt x="162" y="56"/>
                  </a:lnTo>
                  <a:lnTo>
                    <a:pt x="190" y="58"/>
                  </a:lnTo>
                  <a:lnTo>
                    <a:pt x="218" y="60"/>
                  </a:lnTo>
                  <a:lnTo>
                    <a:pt x="249" y="61"/>
                  </a:lnTo>
                  <a:lnTo>
                    <a:pt x="279" y="63"/>
                  </a:lnTo>
                  <a:lnTo>
                    <a:pt x="311" y="63"/>
                  </a:lnTo>
                  <a:lnTo>
                    <a:pt x="343" y="63"/>
                  </a:lnTo>
                  <a:lnTo>
                    <a:pt x="374" y="61"/>
                  </a:lnTo>
                  <a:lnTo>
                    <a:pt x="403" y="60"/>
                  </a:lnTo>
                  <a:lnTo>
                    <a:pt x="432" y="58"/>
                  </a:lnTo>
                  <a:lnTo>
                    <a:pt x="459" y="56"/>
                  </a:lnTo>
                  <a:lnTo>
                    <a:pt x="485" y="52"/>
                  </a:lnTo>
                  <a:lnTo>
                    <a:pt x="508" y="48"/>
                  </a:lnTo>
                  <a:lnTo>
                    <a:pt x="530" y="45"/>
                  </a:lnTo>
                  <a:lnTo>
                    <a:pt x="550" y="40"/>
                  </a:lnTo>
                  <a:lnTo>
                    <a:pt x="568" y="35"/>
                  </a:lnTo>
                  <a:lnTo>
                    <a:pt x="584" y="30"/>
                  </a:lnTo>
                  <a:lnTo>
                    <a:pt x="597" y="25"/>
                  </a:lnTo>
                  <a:lnTo>
                    <a:pt x="607" y="19"/>
                  </a:lnTo>
                  <a:lnTo>
                    <a:pt x="615" y="13"/>
                  </a:lnTo>
                  <a:lnTo>
                    <a:pt x="619" y="7"/>
                  </a:lnTo>
                  <a:lnTo>
                    <a:pt x="621" y="4"/>
                  </a:lnTo>
                  <a:lnTo>
                    <a:pt x="621" y="0"/>
                  </a:lnTo>
                </a:path>
              </a:pathLst>
            </a:custGeom>
            <a:solidFill>
              <a:srgbClr val="FFFF99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760" name="Group 1759"/>
          <p:cNvGrpSpPr/>
          <p:nvPr/>
        </p:nvGrpSpPr>
        <p:grpSpPr>
          <a:xfrm>
            <a:off x="5060950" y="4489321"/>
            <a:ext cx="2582863" cy="1657350"/>
            <a:chOff x="5060950" y="4489321"/>
            <a:chExt cx="2582863" cy="1657350"/>
          </a:xfrm>
        </p:grpSpPr>
        <p:sp>
          <p:nvSpPr>
            <p:cNvPr id="7834" name="Freeform 4"/>
            <p:cNvSpPr>
              <a:spLocks/>
            </p:cNvSpPr>
            <p:nvPr/>
          </p:nvSpPr>
          <p:spPr bwMode="auto">
            <a:xfrm>
              <a:off x="5060950" y="4524246"/>
              <a:ext cx="2582863" cy="1622425"/>
            </a:xfrm>
            <a:custGeom>
              <a:avLst/>
              <a:gdLst>
                <a:gd name="T0" fmla="*/ 730 w 1627"/>
                <a:gd name="T1" fmla="*/ 3 h 1022"/>
                <a:gd name="T2" fmla="*/ 611 w 1627"/>
                <a:gd name="T3" fmla="*/ 16 h 1022"/>
                <a:gd name="T4" fmla="*/ 497 w 1627"/>
                <a:gd name="T5" fmla="*/ 40 h 1022"/>
                <a:gd name="T6" fmla="*/ 393 w 1627"/>
                <a:gd name="T7" fmla="*/ 74 h 1022"/>
                <a:gd name="T8" fmla="*/ 297 w 1627"/>
                <a:gd name="T9" fmla="*/ 117 h 1022"/>
                <a:gd name="T10" fmla="*/ 212 w 1627"/>
                <a:gd name="T11" fmla="*/ 167 h 1022"/>
                <a:gd name="T12" fmla="*/ 139 w 1627"/>
                <a:gd name="T13" fmla="*/ 226 h 1022"/>
                <a:gd name="T14" fmla="*/ 81 w 1627"/>
                <a:gd name="T15" fmla="*/ 290 h 1022"/>
                <a:gd name="T16" fmla="*/ 37 w 1627"/>
                <a:gd name="T17" fmla="*/ 359 h 1022"/>
                <a:gd name="T18" fmla="*/ 10 w 1627"/>
                <a:gd name="T19" fmla="*/ 434 h 1022"/>
                <a:gd name="T20" fmla="*/ 0 w 1627"/>
                <a:gd name="T21" fmla="*/ 511 h 1022"/>
                <a:gd name="T22" fmla="*/ 10 w 1627"/>
                <a:gd name="T23" fmla="*/ 589 h 1022"/>
                <a:gd name="T24" fmla="*/ 37 w 1627"/>
                <a:gd name="T25" fmla="*/ 663 h 1022"/>
                <a:gd name="T26" fmla="*/ 81 w 1627"/>
                <a:gd name="T27" fmla="*/ 732 h 1022"/>
                <a:gd name="T28" fmla="*/ 139 w 1627"/>
                <a:gd name="T29" fmla="*/ 796 h 1022"/>
                <a:gd name="T30" fmla="*/ 212 w 1627"/>
                <a:gd name="T31" fmla="*/ 855 h 1022"/>
                <a:gd name="T32" fmla="*/ 297 w 1627"/>
                <a:gd name="T33" fmla="*/ 905 h 1022"/>
                <a:gd name="T34" fmla="*/ 393 w 1627"/>
                <a:gd name="T35" fmla="*/ 948 h 1022"/>
                <a:gd name="T36" fmla="*/ 497 w 1627"/>
                <a:gd name="T37" fmla="*/ 982 h 1022"/>
                <a:gd name="T38" fmla="*/ 611 w 1627"/>
                <a:gd name="T39" fmla="*/ 1006 h 1022"/>
                <a:gd name="T40" fmla="*/ 730 w 1627"/>
                <a:gd name="T41" fmla="*/ 1020 h 1022"/>
                <a:gd name="T42" fmla="*/ 855 w 1627"/>
                <a:gd name="T43" fmla="*/ 1021 h 1022"/>
                <a:gd name="T44" fmla="*/ 978 w 1627"/>
                <a:gd name="T45" fmla="*/ 1012 h 1022"/>
                <a:gd name="T46" fmla="*/ 1093 w 1627"/>
                <a:gd name="T47" fmla="*/ 991 h 1022"/>
                <a:gd name="T48" fmla="*/ 1201 w 1627"/>
                <a:gd name="T49" fmla="*/ 960 h 1022"/>
                <a:gd name="T50" fmla="*/ 1300 w 1627"/>
                <a:gd name="T51" fmla="*/ 921 h 1022"/>
                <a:gd name="T52" fmla="*/ 1389 w 1627"/>
                <a:gd name="T53" fmla="*/ 873 h 1022"/>
                <a:gd name="T54" fmla="*/ 1466 w 1627"/>
                <a:gd name="T55" fmla="*/ 817 h 1022"/>
                <a:gd name="T56" fmla="*/ 1529 w 1627"/>
                <a:gd name="T57" fmla="*/ 755 h 1022"/>
                <a:gd name="T58" fmla="*/ 1578 w 1627"/>
                <a:gd name="T59" fmla="*/ 687 h 1022"/>
                <a:gd name="T60" fmla="*/ 1610 w 1627"/>
                <a:gd name="T61" fmla="*/ 614 h 1022"/>
                <a:gd name="T62" fmla="*/ 1626 w 1627"/>
                <a:gd name="T63" fmla="*/ 538 h 1022"/>
                <a:gd name="T64" fmla="*/ 1622 w 1627"/>
                <a:gd name="T65" fmla="*/ 459 h 1022"/>
                <a:gd name="T66" fmla="*/ 1601 w 1627"/>
                <a:gd name="T67" fmla="*/ 383 h 1022"/>
                <a:gd name="T68" fmla="*/ 1563 w 1627"/>
                <a:gd name="T69" fmla="*/ 312 h 1022"/>
                <a:gd name="T70" fmla="*/ 1510 w 1627"/>
                <a:gd name="T71" fmla="*/ 246 h 1022"/>
                <a:gd name="T72" fmla="*/ 1441 w 1627"/>
                <a:gd name="T73" fmla="*/ 186 h 1022"/>
                <a:gd name="T74" fmla="*/ 1360 w 1627"/>
                <a:gd name="T75" fmla="*/ 133 h 1022"/>
                <a:gd name="T76" fmla="*/ 1268 w 1627"/>
                <a:gd name="T77" fmla="*/ 87 h 1022"/>
                <a:gd name="T78" fmla="*/ 1166 w 1627"/>
                <a:gd name="T79" fmla="*/ 51 h 1022"/>
                <a:gd name="T80" fmla="*/ 1056 w 1627"/>
                <a:gd name="T81" fmla="*/ 23 h 1022"/>
                <a:gd name="T82" fmla="*/ 937 w 1627"/>
                <a:gd name="T83" fmla="*/ 6 h 1022"/>
                <a:gd name="T84" fmla="*/ 814 w 1627"/>
                <a:gd name="T85" fmla="*/ 0 h 1022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627"/>
                <a:gd name="T130" fmla="*/ 0 h 1022"/>
                <a:gd name="T131" fmla="*/ 1627 w 1627"/>
                <a:gd name="T132" fmla="*/ 1022 h 1022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627" h="1022">
                  <a:moveTo>
                    <a:pt x="814" y="0"/>
                  </a:moveTo>
                  <a:lnTo>
                    <a:pt x="772" y="1"/>
                  </a:lnTo>
                  <a:lnTo>
                    <a:pt x="730" y="3"/>
                  </a:lnTo>
                  <a:lnTo>
                    <a:pt x="690" y="6"/>
                  </a:lnTo>
                  <a:lnTo>
                    <a:pt x="650" y="11"/>
                  </a:lnTo>
                  <a:lnTo>
                    <a:pt x="611" y="16"/>
                  </a:lnTo>
                  <a:lnTo>
                    <a:pt x="572" y="23"/>
                  </a:lnTo>
                  <a:lnTo>
                    <a:pt x="535" y="31"/>
                  </a:lnTo>
                  <a:lnTo>
                    <a:pt x="497" y="40"/>
                  </a:lnTo>
                  <a:lnTo>
                    <a:pt x="462" y="51"/>
                  </a:lnTo>
                  <a:lnTo>
                    <a:pt x="426" y="62"/>
                  </a:lnTo>
                  <a:lnTo>
                    <a:pt x="393" y="74"/>
                  </a:lnTo>
                  <a:lnTo>
                    <a:pt x="359" y="87"/>
                  </a:lnTo>
                  <a:lnTo>
                    <a:pt x="328" y="102"/>
                  </a:lnTo>
                  <a:lnTo>
                    <a:pt x="297" y="117"/>
                  </a:lnTo>
                  <a:lnTo>
                    <a:pt x="267" y="133"/>
                  </a:lnTo>
                  <a:lnTo>
                    <a:pt x="239" y="150"/>
                  </a:lnTo>
                  <a:lnTo>
                    <a:pt x="212" y="167"/>
                  </a:lnTo>
                  <a:lnTo>
                    <a:pt x="186" y="186"/>
                  </a:lnTo>
                  <a:lnTo>
                    <a:pt x="162" y="206"/>
                  </a:lnTo>
                  <a:lnTo>
                    <a:pt x="139" y="226"/>
                  </a:lnTo>
                  <a:lnTo>
                    <a:pt x="118" y="246"/>
                  </a:lnTo>
                  <a:lnTo>
                    <a:pt x="99" y="267"/>
                  </a:lnTo>
                  <a:lnTo>
                    <a:pt x="81" y="290"/>
                  </a:lnTo>
                  <a:lnTo>
                    <a:pt x="65" y="312"/>
                  </a:lnTo>
                  <a:lnTo>
                    <a:pt x="50" y="335"/>
                  </a:lnTo>
                  <a:lnTo>
                    <a:pt x="37" y="359"/>
                  </a:lnTo>
                  <a:lnTo>
                    <a:pt x="26" y="383"/>
                  </a:lnTo>
                  <a:lnTo>
                    <a:pt x="18" y="408"/>
                  </a:lnTo>
                  <a:lnTo>
                    <a:pt x="10" y="434"/>
                  </a:lnTo>
                  <a:lnTo>
                    <a:pt x="5" y="459"/>
                  </a:lnTo>
                  <a:lnTo>
                    <a:pt x="2" y="485"/>
                  </a:lnTo>
                  <a:lnTo>
                    <a:pt x="0" y="511"/>
                  </a:lnTo>
                  <a:lnTo>
                    <a:pt x="2" y="538"/>
                  </a:lnTo>
                  <a:lnTo>
                    <a:pt x="5" y="564"/>
                  </a:lnTo>
                  <a:lnTo>
                    <a:pt x="10" y="589"/>
                  </a:lnTo>
                  <a:lnTo>
                    <a:pt x="18" y="614"/>
                  </a:lnTo>
                  <a:lnTo>
                    <a:pt x="26" y="639"/>
                  </a:lnTo>
                  <a:lnTo>
                    <a:pt x="37" y="663"/>
                  </a:lnTo>
                  <a:lnTo>
                    <a:pt x="50" y="687"/>
                  </a:lnTo>
                  <a:lnTo>
                    <a:pt x="65" y="710"/>
                  </a:lnTo>
                  <a:lnTo>
                    <a:pt x="81" y="732"/>
                  </a:lnTo>
                  <a:lnTo>
                    <a:pt x="99" y="755"/>
                  </a:lnTo>
                  <a:lnTo>
                    <a:pt x="118" y="776"/>
                  </a:lnTo>
                  <a:lnTo>
                    <a:pt x="139" y="796"/>
                  </a:lnTo>
                  <a:lnTo>
                    <a:pt x="162" y="817"/>
                  </a:lnTo>
                  <a:lnTo>
                    <a:pt x="186" y="836"/>
                  </a:lnTo>
                  <a:lnTo>
                    <a:pt x="212" y="855"/>
                  </a:lnTo>
                  <a:lnTo>
                    <a:pt x="239" y="873"/>
                  </a:lnTo>
                  <a:lnTo>
                    <a:pt x="267" y="889"/>
                  </a:lnTo>
                  <a:lnTo>
                    <a:pt x="297" y="905"/>
                  </a:lnTo>
                  <a:lnTo>
                    <a:pt x="328" y="921"/>
                  </a:lnTo>
                  <a:lnTo>
                    <a:pt x="359" y="934"/>
                  </a:lnTo>
                  <a:lnTo>
                    <a:pt x="393" y="948"/>
                  </a:lnTo>
                  <a:lnTo>
                    <a:pt x="426" y="960"/>
                  </a:lnTo>
                  <a:lnTo>
                    <a:pt x="462" y="972"/>
                  </a:lnTo>
                  <a:lnTo>
                    <a:pt x="497" y="982"/>
                  </a:lnTo>
                  <a:lnTo>
                    <a:pt x="535" y="991"/>
                  </a:lnTo>
                  <a:lnTo>
                    <a:pt x="572" y="999"/>
                  </a:lnTo>
                  <a:lnTo>
                    <a:pt x="611" y="1006"/>
                  </a:lnTo>
                  <a:lnTo>
                    <a:pt x="650" y="1012"/>
                  </a:lnTo>
                  <a:lnTo>
                    <a:pt x="690" y="1016"/>
                  </a:lnTo>
                  <a:lnTo>
                    <a:pt x="730" y="1020"/>
                  </a:lnTo>
                  <a:lnTo>
                    <a:pt x="772" y="1021"/>
                  </a:lnTo>
                  <a:lnTo>
                    <a:pt x="814" y="1022"/>
                  </a:lnTo>
                  <a:lnTo>
                    <a:pt x="855" y="1021"/>
                  </a:lnTo>
                  <a:lnTo>
                    <a:pt x="897" y="1020"/>
                  </a:lnTo>
                  <a:lnTo>
                    <a:pt x="937" y="1016"/>
                  </a:lnTo>
                  <a:lnTo>
                    <a:pt x="978" y="1012"/>
                  </a:lnTo>
                  <a:lnTo>
                    <a:pt x="1017" y="1006"/>
                  </a:lnTo>
                  <a:lnTo>
                    <a:pt x="1056" y="999"/>
                  </a:lnTo>
                  <a:lnTo>
                    <a:pt x="1093" y="991"/>
                  </a:lnTo>
                  <a:lnTo>
                    <a:pt x="1130" y="982"/>
                  </a:lnTo>
                  <a:lnTo>
                    <a:pt x="1166" y="972"/>
                  </a:lnTo>
                  <a:lnTo>
                    <a:pt x="1201" y="960"/>
                  </a:lnTo>
                  <a:lnTo>
                    <a:pt x="1235" y="948"/>
                  </a:lnTo>
                  <a:lnTo>
                    <a:pt x="1268" y="934"/>
                  </a:lnTo>
                  <a:lnTo>
                    <a:pt x="1300" y="921"/>
                  </a:lnTo>
                  <a:lnTo>
                    <a:pt x="1331" y="905"/>
                  </a:lnTo>
                  <a:lnTo>
                    <a:pt x="1360" y="889"/>
                  </a:lnTo>
                  <a:lnTo>
                    <a:pt x="1389" y="873"/>
                  </a:lnTo>
                  <a:lnTo>
                    <a:pt x="1415" y="855"/>
                  </a:lnTo>
                  <a:lnTo>
                    <a:pt x="1441" y="836"/>
                  </a:lnTo>
                  <a:lnTo>
                    <a:pt x="1466" y="817"/>
                  </a:lnTo>
                  <a:lnTo>
                    <a:pt x="1488" y="796"/>
                  </a:lnTo>
                  <a:lnTo>
                    <a:pt x="1510" y="776"/>
                  </a:lnTo>
                  <a:lnTo>
                    <a:pt x="1529" y="755"/>
                  </a:lnTo>
                  <a:lnTo>
                    <a:pt x="1547" y="732"/>
                  </a:lnTo>
                  <a:lnTo>
                    <a:pt x="1563" y="710"/>
                  </a:lnTo>
                  <a:lnTo>
                    <a:pt x="1578" y="687"/>
                  </a:lnTo>
                  <a:lnTo>
                    <a:pt x="1591" y="663"/>
                  </a:lnTo>
                  <a:lnTo>
                    <a:pt x="1601" y="639"/>
                  </a:lnTo>
                  <a:lnTo>
                    <a:pt x="1610" y="614"/>
                  </a:lnTo>
                  <a:lnTo>
                    <a:pt x="1618" y="589"/>
                  </a:lnTo>
                  <a:lnTo>
                    <a:pt x="1622" y="564"/>
                  </a:lnTo>
                  <a:lnTo>
                    <a:pt x="1626" y="538"/>
                  </a:lnTo>
                  <a:lnTo>
                    <a:pt x="1627" y="511"/>
                  </a:lnTo>
                  <a:lnTo>
                    <a:pt x="1626" y="485"/>
                  </a:lnTo>
                  <a:lnTo>
                    <a:pt x="1622" y="459"/>
                  </a:lnTo>
                  <a:lnTo>
                    <a:pt x="1618" y="434"/>
                  </a:lnTo>
                  <a:lnTo>
                    <a:pt x="1610" y="408"/>
                  </a:lnTo>
                  <a:lnTo>
                    <a:pt x="1601" y="383"/>
                  </a:lnTo>
                  <a:lnTo>
                    <a:pt x="1591" y="359"/>
                  </a:lnTo>
                  <a:lnTo>
                    <a:pt x="1578" y="335"/>
                  </a:lnTo>
                  <a:lnTo>
                    <a:pt x="1563" y="312"/>
                  </a:lnTo>
                  <a:lnTo>
                    <a:pt x="1547" y="290"/>
                  </a:lnTo>
                  <a:lnTo>
                    <a:pt x="1529" y="267"/>
                  </a:lnTo>
                  <a:lnTo>
                    <a:pt x="1510" y="246"/>
                  </a:lnTo>
                  <a:lnTo>
                    <a:pt x="1488" y="226"/>
                  </a:lnTo>
                  <a:lnTo>
                    <a:pt x="1466" y="206"/>
                  </a:lnTo>
                  <a:lnTo>
                    <a:pt x="1441" y="186"/>
                  </a:lnTo>
                  <a:lnTo>
                    <a:pt x="1415" y="167"/>
                  </a:lnTo>
                  <a:lnTo>
                    <a:pt x="1389" y="150"/>
                  </a:lnTo>
                  <a:lnTo>
                    <a:pt x="1360" y="133"/>
                  </a:lnTo>
                  <a:lnTo>
                    <a:pt x="1331" y="117"/>
                  </a:lnTo>
                  <a:lnTo>
                    <a:pt x="1300" y="102"/>
                  </a:lnTo>
                  <a:lnTo>
                    <a:pt x="1268" y="87"/>
                  </a:lnTo>
                  <a:lnTo>
                    <a:pt x="1235" y="74"/>
                  </a:lnTo>
                  <a:lnTo>
                    <a:pt x="1201" y="62"/>
                  </a:lnTo>
                  <a:lnTo>
                    <a:pt x="1166" y="51"/>
                  </a:lnTo>
                  <a:lnTo>
                    <a:pt x="1130" y="40"/>
                  </a:lnTo>
                  <a:lnTo>
                    <a:pt x="1093" y="31"/>
                  </a:lnTo>
                  <a:lnTo>
                    <a:pt x="1056" y="23"/>
                  </a:lnTo>
                  <a:lnTo>
                    <a:pt x="1017" y="16"/>
                  </a:lnTo>
                  <a:lnTo>
                    <a:pt x="978" y="11"/>
                  </a:lnTo>
                  <a:lnTo>
                    <a:pt x="937" y="6"/>
                  </a:lnTo>
                  <a:lnTo>
                    <a:pt x="897" y="3"/>
                  </a:lnTo>
                  <a:lnTo>
                    <a:pt x="855" y="1"/>
                  </a:lnTo>
                  <a:lnTo>
                    <a:pt x="814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35" name="Freeform 5"/>
            <p:cNvSpPr>
              <a:spLocks/>
            </p:cNvSpPr>
            <p:nvPr/>
          </p:nvSpPr>
          <p:spPr bwMode="auto">
            <a:xfrm>
              <a:off x="5060950" y="4489321"/>
              <a:ext cx="2582863" cy="1657350"/>
            </a:xfrm>
            <a:custGeom>
              <a:avLst/>
              <a:gdLst>
                <a:gd name="T0" fmla="*/ 730 w 1627"/>
                <a:gd name="T1" fmla="*/ 2 h 1044"/>
                <a:gd name="T2" fmla="*/ 611 w 1627"/>
                <a:gd name="T3" fmla="*/ 16 h 1044"/>
                <a:gd name="T4" fmla="*/ 497 w 1627"/>
                <a:gd name="T5" fmla="*/ 40 h 1044"/>
                <a:gd name="T6" fmla="*/ 393 w 1627"/>
                <a:gd name="T7" fmla="*/ 75 h 1044"/>
                <a:gd name="T8" fmla="*/ 297 w 1627"/>
                <a:gd name="T9" fmla="*/ 119 h 1044"/>
                <a:gd name="T10" fmla="*/ 212 w 1627"/>
                <a:gd name="T11" fmla="*/ 171 h 1044"/>
                <a:gd name="T12" fmla="*/ 139 w 1627"/>
                <a:gd name="T13" fmla="*/ 230 h 1044"/>
                <a:gd name="T14" fmla="*/ 81 w 1627"/>
                <a:gd name="T15" fmla="*/ 295 h 1044"/>
                <a:gd name="T16" fmla="*/ 37 w 1627"/>
                <a:gd name="T17" fmla="*/ 366 h 1044"/>
                <a:gd name="T18" fmla="*/ 10 w 1627"/>
                <a:gd name="T19" fmla="*/ 442 h 1044"/>
                <a:gd name="T20" fmla="*/ 0 w 1627"/>
                <a:gd name="T21" fmla="*/ 521 h 1044"/>
                <a:gd name="T22" fmla="*/ 10 w 1627"/>
                <a:gd name="T23" fmla="*/ 601 h 1044"/>
                <a:gd name="T24" fmla="*/ 37 w 1627"/>
                <a:gd name="T25" fmla="*/ 677 h 1044"/>
                <a:gd name="T26" fmla="*/ 81 w 1627"/>
                <a:gd name="T27" fmla="*/ 748 h 1044"/>
                <a:gd name="T28" fmla="*/ 139 w 1627"/>
                <a:gd name="T29" fmla="*/ 814 h 1044"/>
                <a:gd name="T30" fmla="*/ 212 w 1627"/>
                <a:gd name="T31" fmla="*/ 873 h 1044"/>
                <a:gd name="T32" fmla="*/ 297 w 1627"/>
                <a:gd name="T33" fmla="*/ 925 h 1044"/>
                <a:gd name="T34" fmla="*/ 393 w 1627"/>
                <a:gd name="T35" fmla="*/ 969 h 1044"/>
                <a:gd name="T36" fmla="*/ 497 w 1627"/>
                <a:gd name="T37" fmla="*/ 1003 h 1044"/>
                <a:gd name="T38" fmla="*/ 611 w 1627"/>
                <a:gd name="T39" fmla="*/ 1028 h 1044"/>
                <a:gd name="T40" fmla="*/ 730 w 1627"/>
                <a:gd name="T41" fmla="*/ 1042 h 1044"/>
                <a:gd name="T42" fmla="*/ 855 w 1627"/>
                <a:gd name="T43" fmla="*/ 1043 h 1044"/>
                <a:gd name="T44" fmla="*/ 978 w 1627"/>
                <a:gd name="T45" fmla="*/ 1034 h 1044"/>
                <a:gd name="T46" fmla="*/ 1093 w 1627"/>
                <a:gd name="T47" fmla="*/ 1012 h 1044"/>
                <a:gd name="T48" fmla="*/ 1201 w 1627"/>
                <a:gd name="T49" fmla="*/ 981 h 1044"/>
                <a:gd name="T50" fmla="*/ 1300 w 1627"/>
                <a:gd name="T51" fmla="*/ 940 h 1044"/>
                <a:gd name="T52" fmla="*/ 1389 w 1627"/>
                <a:gd name="T53" fmla="*/ 891 h 1044"/>
                <a:gd name="T54" fmla="*/ 1466 w 1627"/>
                <a:gd name="T55" fmla="*/ 834 h 1044"/>
                <a:gd name="T56" fmla="*/ 1529 w 1627"/>
                <a:gd name="T57" fmla="*/ 771 h 1044"/>
                <a:gd name="T58" fmla="*/ 1578 w 1627"/>
                <a:gd name="T59" fmla="*/ 702 h 1044"/>
                <a:gd name="T60" fmla="*/ 1610 w 1627"/>
                <a:gd name="T61" fmla="*/ 627 h 1044"/>
                <a:gd name="T62" fmla="*/ 1626 w 1627"/>
                <a:gd name="T63" fmla="*/ 549 h 1044"/>
                <a:gd name="T64" fmla="*/ 1622 w 1627"/>
                <a:gd name="T65" fmla="*/ 469 h 1044"/>
                <a:gd name="T66" fmla="*/ 1601 w 1627"/>
                <a:gd name="T67" fmla="*/ 392 h 1044"/>
                <a:gd name="T68" fmla="*/ 1563 w 1627"/>
                <a:gd name="T69" fmla="*/ 318 h 1044"/>
                <a:gd name="T70" fmla="*/ 1510 w 1627"/>
                <a:gd name="T71" fmla="*/ 251 h 1044"/>
                <a:gd name="T72" fmla="*/ 1441 w 1627"/>
                <a:gd name="T73" fmla="*/ 189 h 1044"/>
                <a:gd name="T74" fmla="*/ 1360 w 1627"/>
                <a:gd name="T75" fmla="*/ 135 h 1044"/>
                <a:gd name="T76" fmla="*/ 1268 w 1627"/>
                <a:gd name="T77" fmla="*/ 89 h 1044"/>
                <a:gd name="T78" fmla="*/ 1166 w 1627"/>
                <a:gd name="T79" fmla="*/ 51 h 1044"/>
                <a:gd name="T80" fmla="*/ 1056 w 1627"/>
                <a:gd name="T81" fmla="*/ 23 h 1044"/>
                <a:gd name="T82" fmla="*/ 937 w 1627"/>
                <a:gd name="T83" fmla="*/ 5 h 1044"/>
                <a:gd name="T84" fmla="*/ 814 w 1627"/>
                <a:gd name="T85" fmla="*/ 0 h 10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627"/>
                <a:gd name="T130" fmla="*/ 0 h 1044"/>
                <a:gd name="T131" fmla="*/ 1627 w 1627"/>
                <a:gd name="T132" fmla="*/ 1044 h 10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627" h="1044">
                  <a:moveTo>
                    <a:pt x="814" y="0"/>
                  </a:moveTo>
                  <a:lnTo>
                    <a:pt x="772" y="0"/>
                  </a:lnTo>
                  <a:lnTo>
                    <a:pt x="730" y="2"/>
                  </a:lnTo>
                  <a:lnTo>
                    <a:pt x="690" y="5"/>
                  </a:lnTo>
                  <a:lnTo>
                    <a:pt x="650" y="10"/>
                  </a:lnTo>
                  <a:lnTo>
                    <a:pt x="611" y="16"/>
                  </a:lnTo>
                  <a:lnTo>
                    <a:pt x="572" y="23"/>
                  </a:lnTo>
                  <a:lnTo>
                    <a:pt x="535" y="31"/>
                  </a:lnTo>
                  <a:lnTo>
                    <a:pt x="497" y="40"/>
                  </a:lnTo>
                  <a:lnTo>
                    <a:pt x="462" y="51"/>
                  </a:lnTo>
                  <a:lnTo>
                    <a:pt x="426" y="63"/>
                  </a:lnTo>
                  <a:lnTo>
                    <a:pt x="393" y="75"/>
                  </a:lnTo>
                  <a:lnTo>
                    <a:pt x="359" y="89"/>
                  </a:lnTo>
                  <a:lnTo>
                    <a:pt x="328" y="103"/>
                  </a:lnTo>
                  <a:lnTo>
                    <a:pt x="297" y="119"/>
                  </a:lnTo>
                  <a:lnTo>
                    <a:pt x="267" y="135"/>
                  </a:lnTo>
                  <a:lnTo>
                    <a:pt x="239" y="152"/>
                  </a:lnTo>
                  <a:lnTo>
                    <a:pt x="212" y="171"/>
                  </a:lnTo>
                  <a:lnTo>
                    <a:pt x="186" y="189"/>
                  </a:lnTo>
                  <a:lnTo>
                    <a:pt x="162" y="209"/>
                  </a:lnTo>
                  <a:lnTo>
                    <a:pt x="139" y="230"/>
                  </a:lnTo>
                  <a:lnTo>
                    <a:pt x="118" y="251"/>
                  </a:lnTo>
                  <a:lnTo>
                    <a:pt x="99" y="273"/>
                  </a:lnTo>
                  <a:lnTo>
                    <a:pt x="81" y="295"/>
                  </a:lnTo>
                  <a:lnTo>
                    <a:pt x="65" y="318"/>
                  </a:lnTo>
                  <a:lnTo>
                    <a:pt x="50" y="342"/>
                  </a:lnTo>
                  <a:lnTo>
                    <a:pt x="37" y="366"/>
                  </a:lnTo>
                  <a:lnTo>
                    <a:pt x="26" y="392"/>
                  </a:lnTo>
                  <a:lnTo>
                    <a:pt x="18" y="417"/>
                  </a:lnTo>
                  <a:lnTo>
                    <a:pt x="10" y="442"/>
                  </a:lnTo>
                  <a:lnTo>
                    <a:pt x="5" y="469"/>
                  </a:lnTo>
                  <a:lnTo>
                    <a:pt x="2" y="495"/>
                  </a:lnTo>
                  <a:lnTo>
                    <a:pt x="0" y="521"/>
                  </a:lnTo>
                  <a:lnTo>
                    <a:pt x="2" y="549"/>
                  </a:lnTo>
                  <a:lnTo>
                    <a:pt x="5" y="575"/>
                  </a:lnTo>
                  <a:lnTo>
                    <a:pt x="10" y="601"/>
                  </a:lnTo>
                  <a:lnTo>
                    <a:pt x="18" y="627"/>
                  </a:lnTo>
                  <a:lnTo>
                    <a:pt x="26" y="652"/>
                  </a:lnTo>
                  <a:lnTo>
                    <a:pt x="37" y="677"/>
                  </a:lnTo>
                  <a:lnTo>
                    <a:pt x="50" y="702"/>
                  </a:lnTo>
                  <a:lnTo>
                    <a:pt x="65" y="725"/>
                  </a:lnTo>
                  <a:lnTo>
                    <a:pt x="81" y="748"/>
                  </a:lnTo>
                  <a:lnTo>
                    <a:pt x="99" y="771"/>
                  </a:lnTo>
                  <a:lnTo>
                    <a:pt x="118" y="792"/>
                  </a:lnTo>
                  <a:lnTo>
                    <a:pt x="139" y="814"/>
                  </a:lnTo>
                  <a:lnTo>
                    <a:pt x="162" y="834"/>
                  </a:lnTo>
                  <a:lnTo>
                    <a:pt x="186" y="854"/>
                  </a:lnTo>
                  <a:lnTo>
                    <a:pt x="212" y="873"/>
                  </a:lnTo>
                  <a:lnTo>
                    <a:pt x="239" y="891"/>
                  </a:lnTo>
                  <a:lnTo>
                    <a:pt x="267" y="909"/>
                  </a:lnTo>
                  <a:lnTo>
                    <a:pt x="297" y="925"/>
                  </a:lnTo>
                  <a:lnTo>
                    <a:pt x="328" y="940"/>
                  </a:lnTo>
                  <a:lnTo>
                    <a:pt x="359" y="955"/>
                  </a:lnTo>
                  <a:lnTo>
                    <a:pt x="393" y="969"/>
                  </a:lnTo>
                  <a:lnTo>
                    <a:pt x="426" y="981"/>
                  </a:lnTo>
                  <a:lnTo>
                    <a:pt x="462" y="992"/>
                  </a:lnTo>
                  <a:lnTo>
                    <a:pt x="497" y="1003"/>
                  </a:lnTo>
                  <a:lnTo>
                    <a:pt x="535" y="1012"/>
                  </a:lnTo>
                  <a:lnTo>
                    <a:pt x="572" y="1021"/>
                  </a:lnTo>
                  <a:lnTo>
                    <a:pt x="611" y="1028"/>
                  </a:lnTo>
                  <a:lnTo>
                    <a:pt x="650" y="1034"/>
                  </a:lnTo>
                  <a:lnTo>
                    <a:pt x="690" y="1038"/>
                  </a:lnTo>
                  <a:lnTo>
                    <a:pt x="730" y="1042"/>
                  </a:lnTo>
                  <a:lnTo>
                    <a:pt x="772" y="1043"/>
                  </a:lnTo>
                  <a:lnTo>
                    <a:pt x="814" y="1044"/>
                  </a:lnTo>
                  <a:lnTo>
                    <a:pt x="855" y="1043"/>
                  </a:lnTo>
                  <a:lnTo>
                    <a:pt x="897" y="1042"/>
                  </a:lnTo>
                  <a:lnTo>
                    <a:pt x="937" y="1038"/>
                  </a:lnTo>
                  <a:lnTo>
                    <a:pt x="978" y="1034"/>
                  </a:lnTo>
                  <a:lnTo>
                    <a:pt x="1017" y="1028"/>
                  </a:lnTo>
                  <a:lnTo>
                    <a:pt x="1056" y="1021"/>
                  </a:lnTo>
                  <a:lnTo>
                    <a:pt x="1093" y="1012"/>
                  </a:lnTo>
                  <a:lnTo>
                    <a:pt x="1130" y="1003"/>
                  </a:lnTo>
                  <a:lnTo>
                    <a:pt x="1166" y="992"/>
                  </a:lnTo>
                  <a:lnTo>
                    <a:pt x="1201" y="981"/>
                  </a:lnTo>
                  <a:lnTo>
                    <a:pt x="1235" y="969"/>
                  </a:lnTo>
                  <a:lnTo>
                    <a:pt x="1268" y="955"/>
                  </a:lnTo>
                  <a:lnTo>
                    <a:pt x="1300" y="940"/>
                  </a:lnTo>
                  <a:lnTo>
                    <a:pt x="1331" y="925"/>
                  </a:lnTo>
                  <a:lnTo>
                    <a:pt x="1360" y="909"/>
                  </a:lnTo>
                  <a:lnTo>
                    <a:pt x="1389" y="891"/>
                  </a:lnTo>
                  <a:lnTo>
                    <a:pt x="1415" y="873"/>
                  </a:lnTo>
                  <a:lnTo>
                    <a:pt x="1441" y="854"/>
                  </a:lnTo>
                  <a:lnTo>
                    <a:pt x="1466" y="834"/>
                  </a:lnTo>
                  <a:lnTo>
                    <a:pt x="1488" y="814"/>
                  </a:lnTo>
                  <a:lnTo>
                    <a:pt x="1510" y="792"/>
                  </a:lnTo>
                  <a:lnTo>
                    <a:pt x="1529" y="771"/>
                  </a:lnTo>
                  <a:lnTo>
                    <a:pt x="1547" y="748"/>
                  </a:lnTo>
                  <a:lnTo>
                    <a:pt x="1563" y="725"/>
                  </a:lnTo>
                  <a:lnTo>
                    <a:pt x="1578" y="702"/>
                  </a:lnTo>
                  <a:lnTo>
                    <a:pt x="1591" y="677"/>
                  </a:lnTo>
                  <a:lnTo>
                    <a:pt x="1601" y="652"/>
                  </a:lnTo>
                  <a:lnTo>
                    <a:pt x="1610" y="627"/>
                  </a:lnTo>
                  <a:lnTo>
                    <a:pt x="1618" y="601"/>
                  </a:lnTo>
                  <a:lnTo>
                    <a:pt x="1622" y="575"/>
                  </a:lnTo>
                  <a:lnTo>
                    <a:pt x="1626" y="549"/>
                  </a:lnTo>
                  <a:lnTo>
                    <a:pt x="1627" y="521"/>
                  </a:lnTo>
                  <a:lnTo>
                    <a:pt x="1626" y="495"/>
                  </a:lnTo>
                  <a:lnTo>
                    <a:pt x="1622" y="469"/>
                  </a:lnTo>
                  <a:lnTo>
                    <a:pt x="1618" y="442"/>
                  </a:lnTo>
                  <a:lnTo>
                    <a:pt x="1610" y="417"/>
                  </a:lnTo>
                  <a:lnTo>
                    <a:pt x="1601" y="392"/>
                  </a:lnTo>
                  <a:lnTo>
                    <a:pt x="1591" y="366"/>
                  </a:lnTo>
                  <a:lnTo>
                    <a:pt x="1578" y="342"/>
                  </a:lnTo>
                  <a:lnTo>
                    <a:pt x="1563" y="318"/>
                  </a:lnTo>
                  <a:lnTo>
                    <a:pt x="1547" y="295"/>
                  </a:lnTo>
                  <a:lnTo>
                    <a:pt x="1529" y="273"/>
                  </a:lnTo>
                  <a:lnTo>
                    <a:pt x="1510" y="251"/>
                  </a:lnTo>
                  <a:lnTo>
                    <a:pt x="1488" y="230"/>
                  </a:lnTo>
                  <a:lnTo>
                    <a:pt x="1466" y="209"/>
                  </a:lnTo>
                  <a:lnTo>
                    <a:pt x="1441" y="189"/>
                  </a:lnTo>
                  <a:lnTo>
                    <a:pt x="1415" y="171"/>
                  </a:lnTo>
                  <a:lnTo>
                    <a:pt x="1389" y="152"/>
                  </a:lnTo>
                  <a:lnTo>
                    <a:pt x="1360" y="135"/>
                  </a:lnTo>
                  <a:lnTo>
                    <a:pt x="1331" y="119"/>
                  </a:lnTo>
                  <a:lnTo>
                    <a:pt x="1300" y="103"/>
                  </a:lnTo>
                  <a:lnTo>
                    <a:pt x="1268" y="89"/>
                  </a:lnTo>
                  <a:lnTo>
                    <a:pt x="1235" y="75"/>
                  </a:lnTo>
                  <a:lnTo>
                    <a:pt x="1201" y="63"/>
                  </a:lnTo>
                  <a:lnTo>
                    <a:pt x="1166" y="51"/>
                  </a:lnTo>
                  <a:lnTo>
                    <a:pt x="1130" y="40"/>
                  </a:lnTo>
                  <a:lnTo>
                    <a:pt x="1093" y="31"/>
                  </a:lnTo>
                  <a:lnTo>
                    <a:pt x="1056" y="23"/>
                  </a:lnTo>
                  <a:lnTo>
                    <a:pt x="1017" y="16"/>
                  </a:lnTo>
                  <a:lnTo>
                    <a:pt x="978" y="10"/>
                  </a:lnTo>
                  <a:lnTo>
                    <a:pt x="937" y="5"/>
                  </a:lnTo>
                  <a:lnTo>
                    <a:pt x="897" y="2"/>
                  </a:lnTo>
                  <a:lnTo>
                    <a:pt x="855" y="0"/>
                  </a:lnTo>
                  <a:lnTo>
                    <a:pt x="814" y="0"/>
                  </a:lnTo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7938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/>
            <a:lstStyle/>
            <a:p>
              <a:endParaRPr lang="en-US"/>
            </a:p>
          </p:txBody>
        </p:sp>
        <p:sp>
          <p:nvSpPr>
            <p:cNvPr id="10246" name="Rectangle 6"/>
            <p:cNvSpPr>
              <a:spLocks noChangeArrowheads="1"/>
            </p:cNvSpPr>
            <p:nvPr/>
          </p:nvSpPr>
          <p:spPr bwMode="auto">
            <a:xfrm>
              <a:off x="5865813" y="4673471"/>
              <a:ext cx="1069203" cy="1615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>
                <a:defRPr/>
              </a:pPr>
              <a:r>
                <a:rPr lang="en-US" sz="1050" b="1" dirty="0">
                  <a:solidFill>
                    <a:srgbClr val="000000"/>
                  </a:solidFill>
                  <a:effectLst/>
                  <a:latin typeface="Arial" charset="0"/>
                  <a:ea typeface="ＭＳ Ｐゴシック" pitchFamily="-112" charset="-128"/>
                  <a:cs typeface="+mn-cs"/>
                </a:rPr>
                <a:t>Software Models</a:t>
              </a:r>
              <a:endParaRPr lang="en-US" sz="2000" b="1" dirty="0">
                <a:solidFill>
                  <a:schemeClr val="tx1"/>
                </a:solidFill>
                <a:effectLst/>
                <a:latin typeface="Arial" charset="0"/>
                <a:ea typeface="ＭＳ Ｐゴシック" pitchFamily="-112" charset="-128"/>
                <a:cs typeface="+mn-cs"/>
              </a:endParaRPr>
            </a:p>
          </p:txBody>
        </p:sp>
        <p:sp>
          <p:nvSpPr>
            <p:cNvPr id="7837" name="Rectangle 7"/>
            <p:cNvSpPr>
              <a:spLocks noChangeArrowheads="1"/>
            </p:cNvSpPr>
            <p:nvPr/>
          </p:nvSpPr>
          <p:spPr bwMode="auto">
            <a:xfrm>
              <a:off x="5629275" y="5645021"/>
              <a:ext cx="214313" cy="273050"/>
            </a:xfrm>
            <a:prstGeom prst="rect">
              <a:avLst/>
            </a:prstGeom>
            <a:solidFill>
              <a:srgbClr val="DDDDD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l" eaLnBrk="0" hangingPunct="0"/>
              <a:endParaRPr lang="en-US" sz="1800" b="0">
                <a:solidFill>
                  <a:schemeClr val="tx1"/>
                </a:solidFill>
              </a:endParaRPr>
            </a:p>
          </p:txBody>
        </p:sp>
        <p:sp>
          <p:nvSpPr>
            <p:cNvPr id="7838" name="Rectangle 8"/>
            <p:cNvSpPr>
              <a:spLocks noChangeArrowheads="1"/>
            </p:cNvSpPr>
            <p:nvPr/>
          </p:nvSpPr>
          <p:spPr bwMode="auto">
            <a:xfrm>
              <a:off x="5629275" y="5645021"/>
              <a:ext cx="214313" cy="273050"/>
            </a:xfrm>
            <a:prstGeom prst="rect">
              <a:avLst/>
            </a:prstGeom>
            <a:noFill/>
            <a:ln w="15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l" eaLnBrk="0" hangingPunct="0"/>
              <a:endParaRPr lang="en-US" sz="1800" b="0">
                <a:solidFill>
                  <a:schemeClr val="tx1"/>
                </a:solidFill>
              </a:endParaRPr>
            </a:p>
          </p:txBody>
        </p:sp>
        <p:sp>
          <p:nvSpPr>
            <p:cNvPr id="7839" name="Line 9"/>
            <p:cNvSpPr>
              <a:spLocks noChangeShapeType="1"/>
            </p:cNvSpPr>
            <p:nvPr/>
          </p:nvSpPr>
          <p:spPr bwMode="auto">
            <a:xfrm>
              <a:off x="5630863" y="5702171"/>
              <a:ext cx="212725" cy="0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40" name="Line 10"/>
            <p:cNvSpPr>
              <a:spLocks noChangeShapeType="1"/>
            </p:cNvSpPr>
            <p:nvPr/>
          </p:nvSpPr>
          <p:spPr bwMode="auto">
            <a:xfrm>
              <a:off x="5630863" y="5791071"/>
              <a:ext cx="212725" cy="0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41" name="Rectangle 11"/>
            <p:cNvSpPr>
              <a:spLocks noChangeArrowheads="1"/>
            </p:cNvSpPr>
            <p:nvPr/>
          </p:nvSpPr>
          <p:spPr bwMode="auto">
            <a:xfrm>
              <a:off x="6273800" y="5317996"/>
              <a:ext cx="220663" cy="258763"/>
            </a:xfrm>
            <a:prstGeom prst="rect">
              <a:avLst/>
            </a:prstGeom>
            <a:solidFill>
              <a:srgbClr val="DDDDD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l" eaLnBrk="0" hangingPunct="0"/>
              <a:endParaRPr lang="en-US" sz="1800" b="0">
                <a:solidFill>
                  <a:schemeClr val="tx1"/>
                </a:solidFill>
              </a:endParaRPr>
            </a:p>
          </p:txBody>
        </p:sp>
        <p:sp>
          <p:nvSpPr>
            <p:cNvPr id="7842" name="Rectangle 12"/>
            <p:cNvSpPr>
              <a:spLocks noChangeArrowheads="1"/>
            </p:cNvSpPr>
            <p:nvPr/>
          </p:nvSpPr>
          <p:spPr bwMode="auto">
            <a:xfrm>
              <a:off x="6273800" y="5317996"/>
              <a:ext cx="220663" cy="258763"/>
            </a:xfrm>
            <a:prstGeom prst="rect">
              <a:avLst/>
            </a:prstGeom>
            <a:noFill/>
            <a:ln w="15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l" eaLnBrk="0" hangingPunct="0"/>
              <a:endParaRPr lang="en-US" sz="1800" b="0">
                <a:solidFill>
                  <a:schemeClr val="tx1"/>
                </a:solidFill>
              </a:endParaRPr>
            </a:p>
          </p:txBody>
        </p:sp>
        <p:sp>
          <p:nvSpPr>
            <p:cNvPr id="7843" name="Line 13"/>
            <p:cNvSpPr>
              <a:spLocks noChangeShapeType="1"/>
            </p:cNvSpPr>
            <p:nvPr/>
          </p:nvSpPr>
          <p:spPr bwMode="auto">
            <a:xfrm>
              <a:off x="6276975" y="5378321"/>
              <a:ext cx="219075" cy="0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44" name="Line 14"/>
            <p:cNvSpPr>
              <a:spLocks noChangeShapeType="1"/>
            </p:cNvSpPr>
            <p:nvPr/>
          </p:nvSpPr>
          <p:spPr bwMode="auto">
            <a:xfrm>
              <a:off x="6276975" y="5444996"/>
              <a:ext cx="219075" cy="0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45" name="Rectangle 15"/>
            <p:cNvSpPr>
              <a:spLocks noChangeArrowheads="1"/>
            </p:cNvSpPr>
            <p:nvPr/>
          </p:nvSpPr>
          <p:spPr bwMode="auto">
            <a:xfrm>
              <a:off x="6618288" y="5316409"/>
              <a:ext cx="212725" cy="263525"/>
            </a:xfrm>
            <a:prstGeom prst="rect">
              <a:avLst/>
            </a:prstGeom>
            <a:solidFill>
              <a:srgbClr val="DDDDD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l" eaLnBrk="0" hangingPunct="0"/>
              <a:endParaRPr lang="en-US" sz="1800" b="0">
                <a:solidFill>
                  <a:schemeClr val="tx1"/>
                </a:solidFill>
              </a:endParaRPr>
            </a:p>
          </p:txBody>
        </p:sp>
        <p:sp>
          <p:nvSpPr>
            <p:cNvPr id="7846" name="Rectangle 16"/>
            <p:cNvSpPr>
              <a:spLocks noChangeArrowheads="1"/>
            </p:cNvSpPr>
            <p:nvPr/>
          </p:nvSpPr>
          <p:spPr bwMode="auto">
            <a:xfrm>
              <a:off x="6618288" y="5316409"/>
              <a:ext cx="212725" cy="263525"/>
            </a:xfrm>
            <a:prstGeom prst="rect">
              <a:avLst/>
            </a:prstGeom>
            <a:noFill/>
            <a:ln w="15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l" eaLnBrk="0" hangingPunct="0"/>
              <a:endParaRPr lang="en-US" sz="1800" b="0">
                <a:solidFill>
                  <a:schemeClr val="tx1"/>
                </a:solidFill>
              </a:endParaRPr>
            </a:p>
          </p:txBody>
        </p:sp>
        <p:sp>
          <p:nvSpPr>
            <p:cNvPr id="7847" name="Line 17"/>
            <p:cNvSpPr>
              <a:spLocks noChangeShapeType="1"/>
            </p:cNvSpPr>
            <p:nvPr/>
          </p:nvSpPr>
          <p:spPr bwMode="auto">
            <a:xfrm>
              <a:off x="6621463" y="5351334"/>
              <a:ext cx="211138" cy="0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48" name="Line 18"/>
            <p:cNvSpPr>
              <a:spLocks noChangeShapeType="1"/>
            </p:cNvSpPr>
            <p:nvPr/>
          </p:nvSpPr>
          <p:spPr bwMode="auto">
            <a:xfrm>
              <a:off x="6621463" y="5462459"/>
              <a:ext cx="211138" cy="0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49" name="Rectangle 19"/>
            <p:cNvSpPr>
              <a:spLocks noChangeArrowheads="1"/>
            </p:cNvSpPr>
            <p:nvPr/>
          </p:nvSpPr>
          <p:spPr bwMode="auto">
            <a:xfrm>
              <a:off x="6465888" y="4948109"/>
              <a:ext cx="203200" cy="269875"/>
            </a:xfrm>
            <a:prstGeom prst="rect">
              <a:avLst/>
            </a:prstGeom>
            <a:solidFill>
              <a:srgbClr val="DDDDD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l" eaLnBrk="0" hangingPunct="0"/>
              <a:endParaRPr lang="en-US" sz="1800" b="0">
                <a:solidFill>
                  <a:schemeClr val="tx1"/>
                </a:solidFill>
              </a:endParaRPr>
            </a:p>
          </p:txBody>
        </p:sp>
        <p:sp>
          <p:nvSpPr>
            <p:cNvPr id="7850" name="Rectangle 20"/>
            <p:cNvSpPr>
              <a:spLocks noChangeArrowheads="1"/>
            </p:cNvSpPr>
            <p:nvPr/>
          </p:nvSpPr>
          <p:spPr bwMode="auto">
            <a:xfrm>
              <a:off x="6465888" y="4948109"/>
              <a:ext cx="203200" cy="269875"/>
            </a:xfrm>
            <a:prstGeom prst="rect">
              <a:avLst/>
            </a:prstGeom>
            <a:noFill/>
            <a:ln w="15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l" eaLnBrk="0" hangingPunct="0"/>
              <a:endParaRPr lang="en-US" sz="1800" b="0">
                <a:solidFill>
                  <a:schemeClr val="tx1"/>
                </a:solidFill>
              </a:endParaRPr>
            </a:p>
          </p:txBody>
        </p:sp>
        <p:sp>
          <p:nvSpPr>
            <p:cNvPr id="7851" name="Line 21"/>
            <p:cNvSpPr>
              <a:spLocks noChangeShapeType="1"/>
            </p:cNvSpPr>
            <p:nvPr/>
          </p:nvSpPr>
          <p:spPr bwMode="auto">
            <a:xfrm>
              <a:off x="6467475" y="4986209"/>
              <a:ext cx="203200" cy="0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52" name="Line 22"/>
            <p:cNvSpPr>
              <a:spLocks noChangeShapeType="1"/>
            </p:cNvSpPr>
            <p:nvPr/>
          </p:nvSpPr>
          <p:spPr bwMode="auto">
            <a:xfrm>
              <a:off x="6467475" y="5075109"/>
              <a:ext cx="203200" cy="0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53" name="Rectangle 23"/>
            <p:cNvSpPr>
              <a:spLocks noChangeArrowheads="1"/>
            </p:cNvSpPr>
            <p:nvPr/>
          </p:nvSpPr>
          <p:spPr bwMode="auto">
            <a:xfrm>
              <a:off x="5813425" y="5270371"/>
              <a:ext cx="206375" cy="238125"/>
            </a:xfrm>
            <a:prstGeom prst="rect">
              <a:avLst/>
            </a:prstGeom>
            <a:solidFill>
              <a:srgbClr val="DDDDD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l" eaLnBrk="0" hangingPunct="0"/>
              <a:endParaRPr lang="en-US" sz="1800" b="0">
                <a:solidFill>
                  <a:schemeClr val="tx1"/>
                </a:solidFill>
              </a:endParaRPr>
            </a:p>
          </p:txBody>
        </p:sp>
        <p:sp>
          <p:nvSpPr>
            <p:cNvPr id="7854" name="Rectangle 24"/>
            <p:cNvSpPr>
              <a:spLocks noChangeArrowheads="1"/>
            </p:cNvSpPr>
            <p:nvPr/>
          </p:nvSpPr>
          <p:spPr bwMode="auto">
            <a:xfrm>
              <a:off x="5813425" y="5270371"/>
              <a:ext cx="206375" cy="238125"/>
            </a:xfrm>
            <a:prstGeom prst="rect">
              <a:avLst/>
            </a:prstGeom>
            <a:noFill/>
            <a:ln w="15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l" eaLnBrk="0" hangingPunct="0"/>
              <a:endParaRPr lang="en-US" sz="1800" b="0">
                <a:solidFill>
                  <a:schemeClr val="tx1"/>
                </a:solidFill>
              </a:endParaRPr>
            </a:p>
          </p:txBody>
        </p:sp>
        <p:sp>
          <p:nvSpPr>
            <p:cNvPr id="7855" name="Line 25"/>
            <p:cNvSpPr>
              <a:spLocks noChangeShapeType="1"/>
            </p:cNvSpPr>
            <p:nvPr/>
          </p:nvSpPr>
          <p:spPr bwMode="auto">
            <a:xfrm>
              <a:off x="5815013" y="5329109"/>
              <a:ext cx="206375" cy="0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56" name="Line 26"/>
            <p:cNvSpPr>
              <a:spLocks noChangeShapeType="1"/>
            </p:cNvSpPr>
            <p:nvPr/>
          </p:nvSpPr>
          <p:spPr bwMode="auto">
            <a:xfrm>
              <a:off x="5815013" y="5438646"/>
              <a:ext cx="206375" cy="0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57" name="Rectangle 27"/>
            <p:cNvSpPr>
              <a:spLocks noChangeArrowheads="1"/>
            </p:cNvSpPr>
            <p:nvPr/>
          </p:nvSpPr>
          <p:spPr bwMode="auto">
            <a:xfrm>
              <a:off x="6013450" y="5656134"/>
              <a:ext cx="160338" cy="239713"/>
            </a:xfrm>
            <a:prstGeom prst="rect">
              <a:avLst/>
            </a:prstGeom>
            <a:solidFill>
              <a:srgbClr val="DDDDD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l" eaLnBrk="0" hangingPunct="0"/>
              <a:endParaRPr lang="en-US" sz="1800" b="0">
                <a:solidFill>
                  <a:schemeClr val="tx1"/>
                </a:solidFill>
              </a:endParaRPr>
            </a:p>
          </p:txBody>
        </p:sp>
        <p:sp>
          <p:nvSpPr>
            <p:cNvPr id="7858" name="Rectangle 28"/>
            <p:cNvSpPr>
              <a:spLocks noChangeArrowheads="1"/>
            </p:cNvSpPr>
            <p:nvPr/>
          </p:nvSpPr>
          <p:spPr bwMode="auto">
            <a:xfrm>
              <a:off x="6013450" y="5656134"/>
              <a:ext cx="160338" cy="239713"/>
            </a:xfrm>
            <a:prstGeom prst="rect">
              <a:avLst/>
            </a:prstGeom>
            <a:noFill/>
            <a:ln w="158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l" eaLnBrk="0" hangingPunct="0"/>
              <a:endParaRPr lang="en-US" sz="1800" b="0">
                <a:solidFill>
                  <a:schemeClr val="tx1"/>
                </a:solidFill>
              </a:endParaRPr>
            </a:p>
          </p:txBody>
        </p:sp>
        <p:sp>
          <p:nvSpPr>
            <p:cNvPr id="7859" name="Line 29"/>
            <p:cNvSpPr>
              <a:spLocks noChangeShapeType="1"/>
            </p:cNvSpPr>
            <p:nvPr/>
          </p:nvSpPr>
          <p:spPr bwMode="auto">
            <a:xfrm>
              <a:off x="6015038" y="5713284"/>
              <a:ext cx="160338" cy="0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60" name="Line 30"/>
            <p:cNvSpPr>
              <a:spLocks noChangeShapeType="1"/>
            </p:cNvSpPr>
            <p:nvPr/>
          </p:nvSpPr>
          <p:spPr bwMode="auto">
            <a:xfrm>
              <a:off x="6015038" y="5781546"/>
              <a:ext cx="160338" cy="0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61" name="Freeform 31"/>
            <p:cNvSpPr>
              <a:spLocks/>
            </p:cNvSpPr>
            <p:nvPr/>
          </p:nvSpPr>
          <p:spPr bwMode="auto">
            <a:xfrm>
              <a:off x="6996113" y="5024309"/>
              <a:ext cx="23813" cy="26988"/>
            </a:xfrm>
            <a:custGeom>
              <a:avLst/>
              <a:gdLst>
                <a:gd name="T0" fmla="*/ 15 w 15"/>
                <a:gd name="T1" fmla="*/ 8 h 17"/>
                <a:gd name="T2" fmla="*/ 15 w 15"/>
                <a:gd name="T3" fmla="*/ 5 h 17"/>
                <a:gd name="T4" fmla="*/ 14 w 15"/>
                <a:gd name="T5" fmla="*/ 3 h 17"/>
                <a:gd name="T6" fmla="*/ 11 w 15"/>
                <a:gd name="T7" fmla="*/ 1 h 17"/>
                <a:gd name="T8" fmla="*/ 8 w 15"/>
                <a:gd name="T9" fmla="*/ 0 h 17"/>
                <a:gd name="T10" fmla="*/ 5 w 15"/>
                <a:gd name="T11" fmla="*/ 1 h 17"/>
                <a:gd name="T12" fmla="*/ 2 w 15"/>
                <a:gd name="T13" fmla="*/ 3 h 17"/>
                <a:gd name="T14" fmla="*/ 1 w 15"/>
                <a:gd name="T15" fmla="*/ 5 h 17"/>
                <a:gd name="T16" fmla="*/ 0 w 15"/>
                <a:gd name="T17" fmla="*/ 8 h 17"/>
                <a:gd name="T18" fmla="*/ 1 w 15"/>
                <a:gd name="T19" fmla="*/ 12 h 17"/>
                <a:gd name="T20" fmla="*/ 2 w 15"/>
                <a:gd name="T21" fmla="*/ 15 h 17"/>
                <a:gd name="T22" fmla="*/ 5 w 15"/>
                <a:gd name="T23" fmla="*/ 16 h 17"/>
                <a:gd name="T24" fmla="*/ 8 w 15"/>
                <a:gd name="T25" fmla="*/ 17 h 17"/>
                <a:gd name="T26" fmla="*/ 11 w 15"/>
                <a:gd name="T27" fmla="*/ 16 h 17"/>
                <a:gd name="T28" fmla="*/ 14 w 15"/>
                <a:gd name="T29" fmla="*/ 15 h 17"/>
                <a:gd name="T30" fmla="*/ 15 w 15"/>
                <a:gd name="T31" fmla="*/ 12 h 17"/>
                <a:gd name="T32" fmla="*/ 15 w 15"/>
                <a:gd name="T33" fmla="*/ 8 h 1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5"/>
                <a:gd name="T52" fmla="*/ 0 h 17"/>
                <a:gd name="T53" fmla="*/ 15 w 15"/>
                <a:gd name="T54" fmla="*/ 17 h 1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5" h="17">
                  <a:moveTo>
                    <a:pt x="15" y="8"/>
                  </a:moveTo>
                  <a:lnTo>
                    <a:pt x="15" y="5"/>
                  </a:lnTo>
                  <a:lnTo>
                    <a:pt x="14" y="3"/>
                  </a:lnTo>
                  <a:lnTo>
                    <a:pt x="11" y="1"/>
                  </a:lnTo>
                  <a:lnTo>
                    <a:pt x="8" y="0"/>
                  </a:lnTo>
                  <a:lnTo>
                    <a:pt x="5" y="1"/>
                  </a:lnTo>
                  <a:lnTo>
                    <a:pt x="2" y="3"/>
                  </a:lnTo>
                  <a:lnTo>
                    <a:pt x="1" y="5"/>
                  </a:lnTo>
                  <a:lnTo>
                    <a:pt x="0" y="8"/>
                  </a:lnTo>
                  <a:lnTo>
                    <a:pt x="1" y="12"/>
                  </a:lnTo>
                  <a:lnTo>
                    <a:pt x="2" y="15"/>
                  </a:lnTo>
                  <a:lnTo>
                    <a:pt x="5" y="16"/>
                  </a:lnTo>
                  <a:lnTo>
                    <a:pt x="8" y="17"/>
                  </a:lnTo>
                  <a:lnTo>
                    <a:pt x="11" y="16"/>
                  </a:lnTo>
                  <a:lnTo>
                    <a:pt x="14" y="15"/>
                  </a:lnTo>
                  <a:lnTo>
                    <a:pt x="15" y="12"/>
                  </a:lnTo>
                  <a:lnTo>
                    <a:pt x="15" y="8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62" name="Line 32"/>
            <p:cNvSpPr>
              <a:spLocks noChangeShapeType="1"/>
            </p:cNvSpPr>
            <p:nvPr/>
          </p:nvSpPr>
          <p:spPr bwMode="auto">
            <a:xfrm>
              <a:off x="7010400" y="5054471"/>
              <a:ext cx="0" cy="412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63" name="Line 33"/>
            <p:cNvSpPr>
              <a:spLocks noChangeShapeType="1"/>
            </p:cNvSpPr>
            <p:nvPr/>
          </p:nvSpPr>
          <p:spPr bwMode="auto">
            <a:xfrm>
              <a:off x="6973888" y="5070346"/>
              <a:ext cx="7302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64" name="Line 34"/>
            <p:cNvSpPr>
              <a:spLocks noChangeShapeType="1"/>
            </p:cNvSpPr>
            <p:nvPr/>
          </p:nvSpPr>
          <p:spPr bwMode="auto">
            <a:xfrm flipH="1">
              <a:off x="6975475" y="5095746"/>
              <a:ext cx="34925" cy="492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65" name="Line 35"/>
            <p:cNvSpPr>
              <a:spLocks noChangeShapeType="1"/>
            </p:cNvSpPr>
            <p:nvPr/>
          </p:nvSpPr>
          <p:spPr bwMode="auto">
            <a:xfrm>
              <a:off x="7010400" y="5095746"/>
              <a:ext cx="34925" cy="492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66" name="Freeform 36"/>
            <p:cNvSpPr>
              <a:spLocks/>
            </p:cNvSpPr>
            <p:nvPr/>
          </p:nvSpPr>
          <p:spPr bwMode="auto">
            <a:xfrm>
              <a:off x="5678488" y="5141784"/>
              <a:ext cx="25400" cy="25400"/>
            </a:xfrm>
            <a:custGeom>
              <a:avLst/>
              <a:gdLst>
                <a:gd name="T0" fmla="*/ 16 w 16"/>
                <a:gd name="T1" fmla="*/ 8 h 16"/>
                <a:gd name="T2" fmla="*/ 15 w 16"/>
                <a:gd name="T3" fmla="*/ 6 h 16"/>
                <a:gd name="T4" fmla="*/ 13 w 16"/>
                <a:gd name="T5" fmla="*/ 2 h 16"/>
                <a:gd name="T6" fmla="*/ 11 w 16"/>
                <a:gd name="T7" fmla="*/ 1 h 16"/>
                <a:gd name="T8" fmla="*/ 8 w 16"/>
                <a:gd name="T9" fmla="*/ 0 h 16"/>
                <a:gd name="T10" fmla="*/ 4 w 16"/>
                <a:gd name="T11" fmla="*/ 1 h 16"/>
                <a:gd name="T12" fmla="*/ 2 w 16"/>
                <a:gd name="T13" fmla="*/ 2 h 16"/>
                <a:gd name="T14" fmla="*/ 0 w 16"/>
                <a:gd name="T15" fmla="*/ 6 h 16"/>
                <a:gd name="T16" fmla="*/ 0 w 16"/>
                <a:gd name="T17" fmla="*/ 8 h 16"/>
                <a:gd name="T18" fmla="*/ 0 w 16"/>
                <a:gd name="T19" fmla="*/ 11 h 16"/>
                <a:gd name="T20" fmla="*/ 2 w 16"/>
                <a:gd name="T21" fmla="*/ 14 h 16"/>
                <a:gd name="T22" fmla="*/ 4 w 16"/>
                <a:gd name="T23" fmla="*/ 16 h 16"/>
                <a:gd name="T24" fmla="*/ 8 w 16"/>
                <a:gd name="T25" fmla="*/ 16 h 16"/>
                <a:gd name="T26" fmla="*/ 11 w 16"/>
                <a:gd name="T27" fmla="*/ 16 h 16"/>
                <a:gd name="T28" fmla="*/ 13 w 16"/>
                <a:gd name="T29" fmla="*/ 14 h 16"/>
                <a:gd name="T30" fmla="*/ 15 w 16"/>
                <a:gd name="T31" fmla="*/ 11 h 16"/>
                <a:gd name="T32" fmla="*/ 16 w 16"/>
                <a:gd name="T33" fmla="*/ 8 h 1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6"/>
                <a:gd name="T52" fmla="*/ 0 h 16"/>
                <a:gd name="T53" fmla="*/ 16 w 16"/>
                <a:gd name="T54" fmla="*/ 16 h 1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6" h="16">
                  <a:moveTo>
                    <a:pt x="16" y="8"/>
                  </a:moveTo>
                  <a:lnTo>
                    <a:pt x="15" y="6"/>
                  </a:lnTo>
                  <a:lnTo>
                    <a:pt x="13" y="2"/>
                  </a:lnTo>
                  <a:lnTo>
                    <a:pt x="11" y="1"/>
                  </a:lnTo>
                  <a:lnTo>
                    <a:pt x="8" y="0"/>
                  </a:lnTo>
                  <a:lnTo>
                    <a:pt x="4" y="1"/>
                  </a:lnTo>
                  <a:lnTo>
                    <a:pt x="2" y="2"/>
                  </a:lnTo>
                  <a:lnTo>
                    <a:pt x="0" y="6"/>
                  </a:lnTo>
                  <a:lnTo>
                    <a:pt x="0" y="8"/>
                  </a:lnTo>
                  <a:lnTo>
                    <a:pt x="0" y="11"/>
                  </a:lnTo>
                  <a:lnTo>
                    <a:pt x="2" y="14"/>
                  </a:lnTo>
                  <a:lnTo>
                    <a:pt x="4" y="16"/>
                  </a:lnTo>
                  <a:lnTo>
                    <a:pt x="8" y="16"/>
                  </a:lnTo>
                  <a:lnTo>
                    <a:pt x="11" y="16"/>
                  </a:lnTo>
                  <a:lnTo>
                    <a:pt x="13" y="14"/>
                  </a:lnTo>
                  <a:lnTo>
                    <a:pt x="15" y="11"/>
                  </a:lnTo>
                  <a:lnTo>
                    <a:pt x="16" y="8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67" name="Line 37"/>
            <p:cNvSpPr>
              <a:spLocks noChangeShapeType="1"/>
            </p:cNvSpPr>
            <p:nvPr/>
          </p:nvSpPr>
          <p:spPr bwMode="auto">
            <a:xfrm>
              <a:off x="5691188" y="5171946"/>
              <a:ext cx="0" cy="396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68" name="Line 38"/>
            <p:cNvSpPr>
              <a:spLocks noChangeShapeType="1"/>
            </p:cNvSpPr>
            <p:nvPr/>
          </p:nvSpPr>
          <p:spPr bwMode="auto">
            <a:xfrm>
              <a:off x="5657850" y="5186234"/>
              <a:ext cx="7143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69" name="Line 39"/>
            <p:cNvSpPr>
              <a:spLocks noChangeShapeType="1"/>
            </p:cNvSpPr>
            <p:nvPr/>
          </p:nvSpPr>
          <p:spPr bwMode="auto">
            <a:xfrm flipH="1">
              <a:off x="5657850" y="5211634"/>
              <a:ext cx="33338" cy="476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70" name="Line 40"/>
            <p:cNvSpPr>
              <a:spLocks noChangeShapeType="1"/>
            </p:cNvSpPr>
            <p:nvPr/>
          </p:nvSpPr>
          <p:spPr bwMode="auto">
            <a:xfrm>
              <a:off x="5691188" y="5211634"/>
              <a:ext cx="36513" cy="476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71" name="Line 41"/>
            <p:cNvSpPr>
              <a:spLocks noChangeShapeType="1"/>
            </p:cNvSpPr>
            <p:nvPr/>
          </p:nvSpPr>
          <p:spPr bwMode="auto">
            <a:xfrm flipV="1">
              <a:off x="5954713" y="5051296"/>
              <a:ext cx="0" cy="219075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72" name="Line 42"/>
            <p:cNvSpPr>
              <a:spLocks noChangeShapeType="1"/>
            </p:cNvSpPr>
            <p:nvPr/>
          </p:nvSpPr>
          <p:spPr bwMode="auto">
            <a:xfrm>
              <a:off x="5954713" y="5051296"/>
              <a:ext cx="523875" cy="0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73" name="Line 43"/>
            <p:cNvSpPr>
              <a:spLocks noChangeShapeType="1"/>
            </p:cNvSpPr>
            <p:nvPr/>
          </p:nvSpPr>
          <p:spPr bwMode="auto">
            <a:xfrm flipV="1">
              <a:off x="6421438" y="5159246"/>
              <a:ext cx="0" cy="158750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74" name="Line 44"/>
            <p:cNvSpPr>
              <a:spLocks noChangeShapeType="1"/>
            </p:cNvSpPr>
            <p:nvPr/>
          </p:nvSpPr>
          <p:spPr bwMode="auto">
            <a:xfrm>
              <a:off x="6421438" y="5159246"/>
              <a:ext cx="57150" cy="0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75" name="Line 45"/>
            <p:cNvSpPr>
              <a:spLocks noChangeShapeType="1"/>
            </p:cNvSpPr>
            <p:nvPr/>
          </p:nvSpPr>
          <p:spPr bwMode="auto">
            <a:xfrm>
              <a:off x="6035675" y="5391021"/>
              <a:ext cx="180975" cy="0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76" name="Line 46"/>
            <p:cNvSpPr>
              <a:spLocks noChangeShapeType="1"/>
            </p:cNvSpPr>
            <p:nvPr/>
          </p:nvSpPr>
          <p:spPr bwMode="auto">
            <a:xfrm>
              <a:off x="6216650" y="5391021"/>
              <a:ext cx="0" cy="261938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77" name="Line 47"/>
            <p:cNvSpPr>
              <a:spLocks noChangeShapeType="1"/>
            </p:cNvSpPr>
            <p:nvPr/>
          </p:nvSpPr>
          <p:spPr bwMode="auto">
            <a:xfrm>
              <a:off x="6216650" y="5652959"/>
              <a:ext cx="522288" cy="0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78" name="Line 48"/>
            <p:cNvSpPr>
              <a:spLocks noChangeShapeType="1"/>
            </p:cNvSpPr>
            <p:nvPr/>
          </p:nvSpPr>
          <p:spPr bwMode="auto">
            <a:xfrm flipV="1">
              <a:off x="6738938" y="5583109"/>
              <a:ext cx="0" cy="69850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79" name="Line 49"/>
            <p:cNvSpPr>
              <a:spLocks noChangeShapeType="1"/>
            </p:cNvSpPr>
            <p:nvPr/>
          </p:nvSpPr>
          <p:spPr bwMode="auto">
            <a:xfrm>
              <a:off x="5729288" y="5200521"/>
              <a:ext cx="619125" cy="0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80" name="Line 50"/>
            <p:cNvSpPr>
              <a:spLocks noChangeShapeType="1"/>
            </p:cNvSpPr>
            <p:nvPr/>
          </p:nvSpPr>
          <p:spPr bwMode="auto">
            <a:xfrm>
              <a:off x="6348413" y="5200521"/>
              <a:ext cx="0" cy="117475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81" name="Line 51"/>
            <p:cNvSpPr>
              <a:spLocks noChangeShapeType="1"/>
            </p:cNvSpPr>
            <p:nvPr/>
          </p:nvSpPr>
          <p:spPr bwMode="auto">
            <a:xfrm flipH="1">
              <a:off x="6684963" y="5083046"/>
              <a:ext cx="273050" cy="0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82" name="Line 52"/>
            <p:cNvSpPr>
              <a:spLocks noChangeShapeType="1"/>
            </p:cNvSpPr>
            <p:nvPr/>
          </p:nvSpPr>
          <p:spPr bwMode="auto">
            <a:xfrm>
              <a:off x="5691188" y="5260846"/>
              <a:ext cx="1588" cy="384175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83" name="Line 53"/>
            <p:cNvSpPr>
              <a:spLocks noChangeShapeType="1"/>
            </p:cNvSpPr>
            <p:nvPr/>
          </p:nvSpPr>
          <p:spPr bwMode="auto">
            <a:xfrm flipH="1" flipV="1">
              <a:off x="6008688" y="5510084"/>
              <a:ext cx="53975" cy="146050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84" name="Freeform 54"/>
            <p:cNvSpPr>
              <a:spLocks/>
            </p:cNvSpPr>
            <p:nvPr/>
          </p:nvSpPr>
          <p:spPr bwMode="auto">
            <a:xfrm>
              <a:off x="6003925" y="5510084"/>
              <a:ext cx="26988" cy="28575"/>
            </a:xfrm>
            <a:custGeom>
              <a:avLst/>
              <a:gdLst>
                <a:gd name="T0" fmla="*/ 3 w 17"/>
                <a:gd name="T1" fmla="*/ 0 h 18"/>
                <a:gd name="T2" fmla="*/ 0 w 17"/>
                <a:gd name="T3" fmla="*/ 18 h 18"/>
                <a:gd name="T4" fmla="*/ 17 w 17"/>
                <a:gd name="T5" fmla="*/ 12 h 18"/>
                <a:gd name="T6" fmla="*/ 3 w 17"/>
                <a:gd name="T7" fmla="*/ 0 h 1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7"/>
                <a:gd name="T13" fmla="*/ 0 h 18"/>
                <a:gd name="T14" fmla="*/ 17 w 17"/>
                <a:gd name="T15" fmla="*/ 18 h 1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7" h="18">
                  <a:moveTo>
                    <a:pt x="3" y="0"/>
                  </a:moveTo>
                  <a:lnTo>
                    <a:pt x="0" y="18"/>
                  </a:lnTo>
                  <a:lnTo>
                    <a:pt x="17" y="12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85" name="Freeform 55"/>
            <p:cNvSpPr>
              <a:spLocks/>
            </p:cNvSpPr>
            <p:nvPr/>
          </p:nvSpPr>
          <p:spPr bwMode="auto">
            <a:xfrm>
              <a:off x="6003925" y="5510084"/>
              <a:ext cx="26988" cy="28575"/>
            </a:xfrm>
            <a:custGeom>
              <a:avLst/>
              <a:gdLst>
                <a:gd name="T0" fmla="*/ 3 w 17"/>
                <a:gd name="T1" fmla="*/ 0 h 18"/>
                <a:gd name="T2" fmla="*/ 0 w 17"/>
                <a:gd name="T3" fmla="*/ 18 h 18"/>
                <a:gd name="T4" fmla="*/ 17 w 17"/>
                <a:gd name="T5" fmla="*/ 12 h 18"/>
                <a:gd name="T6" fmla="*/ 3 w 17"/>
                <a:gd name="T7" fmla="*/ 0 h 1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7"/>
                <a:gd name="T13" fmla="*/ 0 h 18"/>
                <a:gd name="T14" fmla="*/ 17 w 17"/>
                <a:gd name="T15" fmla="*/ 18 h 1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7" h="18">
                  <a:moveTo>
                    <a:pt x="3" y="0"/>
                  </a:moveTo>
                  <a:lnTo>
                    <a:pt x="0" y="18"/>
                  </a:lnTo>
                  <a:lnTo>
                    <a:pt x="17" y="12"/>
                  </a:lnTo>
                  <a:lnTo>
                    <a:pt x="3" y="0"/>
                  </a:lnTo>
                  <a:close/>
                </a:path>
              </a:pathLst>
            </a:custGeom>
            <a:noFill/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86" name="Line 56"/>
            <p:cNvSpPr>
              <a:spLocks noChangeShapeType="1"/>
            </p:cNvSpPr>
            <p:nvPr/>
          </p:nvSpPr>
          <p:spPr bwMode="auto">
            <a:xfrm flipV="1">
              <a:off x="5794375" y="5510084"/>
              <a:ext cx="42863" cy="134938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87" name="Freeform 57"/>
            <p:cNvSpPr>
              <a:spLocks/>
            </p:cNvSpPr>
            <p:nvPr/>
          </p:nvSpPr>
          <p:spPr bwMode="auto">
            <a:xfrm>
              <a:off x="5815013" y="5510084"/>
              <a:ext cx="28575" cy="28575"/>
            </a:xfrm>
            <a:custGeom>
              <a:avLst/>
              <a:gdLst>
                <a:gd name="T0" fmla="*/ 14 w 18"/>
                <a:gd name="T1" fmla="*/ 0 h 18"/>
                <a:gd name="T2" fmla="*/ 0 w 18"/>
                <a:gd name="T3" fmla="*/ 12 h 18"/>
                <a:gd name="T4" fmla="*/ 18 w 18"/>
                <a:gd name="T5" fmla="*/ 18 h 18"/>
                <a:gd name="T6" fmla="*/ 14 w 18"/>
                <a:gd name="T7" fmla="*/ 0 h 1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8"/>
                <a:gd name="T13" fmla="*/ 0 h 18"/>
                <a:gd name="T14" fmla="*/ 18 w 18"/>
                <a:gd name="T15" fmla="*/ 18 h 1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8" h="18">
                  <a:moveTo>
                    <a:pt x="14" y="0"/>
                  </a:moveTo>
                  <a:lnTo>
                    <a:pt x="0" y="12"/>
                  </a:lnTo>
                  <a:lnTo>
                    <a:pt x="18" y="18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88" name="Freeform 58"/>
            <p:cNvSpPr>
              <a:spLocks/>
            </p:cNvSpPr>
            <p:nvPr/>
          </p:nvSpPr>
          <p:spPr bwMode="auto">
            <a:xfrm>
              <a:off x="5815013" y="5510084"/>
              <a:ext cx="28575" cy="28575"/>
            </a:xfrm>
            <a:custGeom>
              <a:avLst/>
              <a:gdLst>
                <a:gd name="T0" fmla="*/ 14 w 18"/>
                <a:gd name="T1" fmla="*/ 0 h 18"/>
                <a:gd name="T2" fmla="*/ 0 w 18"/>
                <a:gd name="T3" fmla="*/ 12 h 18"/>
                <a:gd name="T4" fmla="*/ 18 w 18"/>
                <a:gd name="T5" fmla="*/ 18 h 18"/>
                <a:gd name="T6" fmla="*/ 14 w 18"/>
                <a:gd name="T7" fmla="*/ 0 h 1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8"/>
                <a:gd name="T13" fmla="*/ 0 h 18"/>
                <a:gd name="T14" fmla="*/ 18 w 18"/>
                <a:gd name="T15" fmla="*/ 18 h 1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8" h="18">
                  <a:moveTo>
                    <a:pt x="14" y="0"/>
                  </a:moveTo>
                  <a:lnTo>
                    <a:pt x="0" y="12"/>
                  </a:lnTo>
                  <a:lnTo>
                    <a:pt x="18" y="18"/>
                  </a:lnTo>
                  <a:lnTo>
                    <a:pt x="14" y="0"/>
                  </a:lnTo>
                  <a:close/>
                </a:path>
              </a:pathLst>
            </a:custGeom>
            <a:noFill/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89" name="Freeform 59"/>
            <p:cNvSpPr>
              <a:spLocks noEditPoints="1"/>
            </p:cNvSpPr>
            <p:nvPr/>
          </p:nvSpPr>
          <p:spPr bwMode="auto">
            <a:xfrm>
              <a:off x="5862638" y="5776784"/>
              <a:ext cx="163513" cy="4763"/>
            </a:xfrm>
            <a:custGeom>
              <a:avLst/>
              <a:gdLst>
                <a:gd name="T0" fmla="*/ 97 w 103"/>
                <a:gd name="T1" fmla="*/ 1 h 3"/>
                <a:gd name="T2" fmla="*/ 97 w 103"/>
                <a:gd name="T3" fmla="*/ 0 h 3"/>
                <a:gd name="T4" fmla="*/ 103 w 103"/>
                <a:gd name="T5" fmla="*/ 0 h 3"/>
                <a:gd name="T6" fmla="*/ 103 w 103"/>
                <a:gd name="T7" fmla="*/ 1 h 3"/>
                <a:gd name="T8" fmla="*/ 87 w 103"/>
                <a:gd name="T9" fmla="*/ 1 h 3"/>
                <a:gd name="T10" fmla="*/ 87 w 103"/>
                <a:gd name="T11" fmla="*/ 0 h 3"/>
                <a:gd name="T12" fmla="*/ 94 w 103"/>
                <a:gd name="T13" fmla="*/ 0 h 3"/>
                <a:gd name="T14" fmla="*/ 93 w 103"/>
                <a:gd name="T15" fmla="*/ 1 h 3"/>
                <a:gd name="T16" fmla="*/ 78 w 103"/>
                <a:gd name="T17" fmla="*/ 2 h 3"/>
                <a:gd name="T18" fmla="*/ 78 w 103"/>
                <a:gd name="T19" fmla="*/ 1 h 3"/>
                <a:gd name="T20" fmla="*/ 84 w 103"/>
                <a:gd name="T21" fmla="*/ 1 h 3"/>
                <a:gd name="T22" fmla="*/ 83 w 103"/>
                <a:gd name="T23" fmla="*/ 1 h 3"/>
                <a:gd name="T24" fmla="*/ 68 w 103"/>
                <a:gd name="T25" fmla="*/ 2 h 3"/>
                <a:gd name="T26" fmla="*/ 68 w 103"/>
                <a:gd name="T27" fmla="*/ 1 h 3"/>
                <a:gd name="T28" fmla="*/ 74 w 103"/>
                <a:gd name="T29" fmla="*/ 1 h 3"/>
                <a:gd name="T30" fmla="*/ 73 w 103"/>
                <a:gd name="T31" fmla="*/ 2 h 3"/>
                <a:gd name="T32" fmla="*/ 58 w 103"/>
                <a:gd name="T33" fmla="*/ 2 h 3"/>
                <a:gd name="T34" fmla="*/ 58 w 103"/>
                <a:gd name="T35" fmla="*/ 1 h 3"/>
                <a:gd name="T36" fmla="*/ 65 w 103"/>
                <a:gd name="T37" fmla="*/ 2 h 3"/>
                <a:gd name="T38" fmla="*/ 64 w 103"/>
                <a:gd name="T39" fmla="*/ 2 h 3"/>
                <a:gd name="T40" fmla="*/ 48 w 103"/>
                <a:gd name="T41" fmla="*/ 3 h 3"/>
                <a:gd name="T42" fmla="*/ 48 w 103"/>
                <a:gd name="T43" fmla="*/ 2 h 3"/>
                <a:gd name="T44" fmla="*/ 55 w 103"/>
                <a:gd name="T45" fmla="*/ 2 h 3"/>
                <a:gd name="T46" fmla="*/ 54 w 103"/>
                <a:gd name="T47" fmla="*/ 2 h 3"/>
                <a:gd name="T48" fmla="*/ 39 w 103"/>
                <a:gd name="T49" fmla="*/ 3 h 3"/>
                <a:gd name="T50" fmla="*/ 39 w 103"/>
                <a:gd name="T51" fmla="*/ 2 h 3"/>
                <a:gd name="T52" fmla="*/ 45 w 103"/>
                <a:gd name="T53" fmla="*/ 2 h 3"/>
                <a:gd name="T54" fmla="*/ 44 w 103"/>
                <a:gd name="T55" fmla="*/ 3 h 3"/>
                <a:gd name="T56" fmla="*/ 29 w 103"/>
                <a:gd name="T57" fmla="*/ 3 h 3"/>
                <a:gd name="T58" fmla="*/ 29 w 103"/>
                <a:gd name="T59" fmla="*/ 2 h 3"/>
                <a:gd name="T60" fmla="*/ 35 w 103"/>
                <a:gd name="T61" fmla="*/ 3 h 3"/>
                <a:gd name="T62" fmla="*/ 34 w 103"/>
                <a:gd name="T63" fmla="*/ 3 h 3"/>
                <a:gd name="T64" fmla="*/ 19 w 103"/>
                <a:gd name="T65" fmla="*/ 3 h 3"/>
                <a:gd name="T66" fmla="*/ 19 w 103"/>
                <a:gd name="T67" fmla="*/ 3 h 3"/>
                <a:gd name="T68" fmla="*/ 26 w 103"/>
                <a:gd name="T69" fmla="*/ 3 h 3"/>
                <a:gd name="T70" fmla="*/ 25 w 103"/>
                <a:gd name="T71" fmla="*/ 3 h 3"/>
                <a:gd name="T72" fmla="*/ 9 w 103"/>
                <a:gd name="T73" fmla="*/ 3 h 3"/>
                <a:gd name="T74" fmla="*/ 9 w 103"/>
                <a:gd name="T75" fmla="*/ 3 h 3"/>
                <a:gd name="T76" fmla="*/ 16 w 103"/>
                <a:gd name="T77" fmla="*/ 3 h 3"/>
                <a:gd name="T78" fmla="*/ 15 w 103"/>
                <a:gd name="T79" fmla="*/ 3 h 3"/>
                <a:gd name="T80" fmla="*/ 0 w 103"/>
                <a:gd name="T81" fmla="*/ 3 h 3"/>
                <a:gd name="T82" fmla="*/ 0 w 103"/>
                <a:gd name="T83" fmla="*/ 3 h 3"/>
                <a:gd name="T84" fmla="*/ 6 w 103"/>
                <a:gd name="T85" fmla="*/ 3 h 3"/>
                <a:gd name="T86" fmla="*/ 5 w 103"/>
                <a:gd name="T87" fmla="*/ 3 h 3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03"/>
                <a:gd name="T133" fmla="*/ 0 h 3"/>
                <a:gd name="T134" fmla="*/ 103 w 103"/>
                <a:gd name="T135" fmla="*/ 3 h 3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03" h="3">
                  <a:moveTo>
                    <a:pt x="103" y="1"/>
                  </a:moveTo>
                  <a:lnTo>
                    <a:pt x="97" y="1"/>
                  </a:lnTo>
                  <a:lnTo>
                    <a:pt x="97" y="0"/>
                  </a:lnTo>
                  <a:lnTo>
                    <a:pt x="103" y="0"/>
                  </a:lnTo>
                  <a:lnTo>
                    <a:pt x="103" y="1"/>
                  </a:lnTo>
                  <a:close/>
                  <a:moveTo>
                    <a:pt x="93" y="1"/>
                  </a:moveTo>
                  <a:lnTo>
                    <a:pt x="87" y="1"/>
                  </a:lnTo>
                  <a:lnTo>
                    <a:pt x="87" y="0"/>
                  </a:lnTo>
                  <a:lnTo>
                    <a:pt x="93" y="0"/>
                  </a:lnTo>
                  <a:lnTo>
                    <a:pt x="94" y="0"/>
                  </a:lnTo>
                  <a:lnTo>
                    <a:pt x="93" y="1"/>
                  </a:lnTo>
                  <a:close/>
                  <a:moveTo>
                    <a:pt x="83" y="1"/>
                  </a:moveTo>
                  <a:lnTo>
                    <a:pt x="78" y="2"/>
                  </a:lnTo>
                  <a:lnTo>
                    <a:pt x="78" y="1"/>
                  </a:lnTo>
                  <a:lnTo>
                    <a:pt x="83" y="0"/>
                  </a:lnTo>
                  <a:lnTo>
                    <a:pt x="84" y="1"/>
                  </a:lnTo>
                  <a:lnTo>
                    <a:pt x="83" y="1"/>
                  </a:lnTo>
                  <a:close/>
                  <a:moveTo>
                    <a:pt x="73" y="2"/>
                  </a:moveTo>
                  <a:lnTo>
                    <a:pt x="68" y="2"/>
                  </a:lnTo>
                  <a:lnTo>
                    <a:pt x="68" y="1"/>
                  </a:lnTo>
                  <a:lnTo>
                    <a:pt x="73" y="1"/>
                  </a:lnTo>
                  <a:lnTo>
                    <a:pt x="74" y="1"/>
                  </a:lnTo>
                  <a:lnTo>
                    <a:pt x="73" y="2"/>
                  </a:lnTo>
                  <a:close/>
                  <a:moveTo>
                    <a:pt x="64" y="2"/>
                  </a:moveTo>
                  <a:lnTo>
                    <a:pt x="58" y="2"/>
                  </a:lnTo>
                  <a:lnTo>
                    <a:pt x="58" y="1"/>
                  </a:lnTo>
                  <a:lnTo>
                    <a:pt x="64" y="1"/>
                  </a:lnTo>
                  <a:lnTo>
                    <a:pt x="65" y="2"/>
                  </a:lnTo>
                  <a:lnTo>
                    <a:pt x="64" y="2"/>
                  </a:lnTo>
                  <a:close/>
                  <a:moveTo>
                    <a:pt x="54" y="2"/>
                  </a:moveTo>
                  <a:lnTo>
                    <a:pt x="48" y="3"/>
                  </a:lnTo>
                  <a:lnTo>
                    <a:pt x="48" y="2"/>
                  </a:lnTo>
                  <a:lnTo>
                    <a:pt x="54" y="1"/>
                  </a:lnTo>
                  <a:lnTo>
                    <a:pt x="55" y="2"/>
                  </a:lnTo>
                  <a:lnTo>
                    <a:pt x="54" y="2"/>
                  </a:lnTo>
                  <a:close/>
                  <a:moveTo>
                    <a:pt x="44" y="3"/>
                  </a:moveTo>
                  <a:lnTo>
                    <a:pt x="39" y="3"/>
                  </a:lnTo>
                  <a:lnTo>
                    <a:pt x="39" y="2"/>
                  </a:lnTo>
                  <a:lnTo>
                    <a:pt x="44" y="2"/>
                  </a:lnTo>
                  <a:lnTo>
                    <a:pt x="45" y="2"/>
                  </a:lnTo>
                  <a:lnTo>
                    <a:pt x="44" y="3"/>
                  </a:lnTo>
                  <a:close/>
                  <a:moveTo>
                    <a:pt x="34" y="3"/>
                  </a:moveTo>
                  <a:lnTo>
                    <a:pt x="29" y="3"/>
                  </a:lnTo>
                  <a:lnTo>
                    <a:pt x="29" y="2"/>
                  </a:lnTo>
                  <a:lnTo>
                    <a:pt x="34" y="2"/>
                  </a:lnTo>
                  <a:lnTo>
                    <a:pt x="35" y="3"/>
                  </a:lnTo>
                  <a:lnTo>
                    <a:pt x="34" y="3"/>
                  </a:lnTo>
                  <a:close/>
                  <a:moveTo>
                    <a:pt x="25" y="3"/>
                  </a:moveTo>
                  <a:lnTo>
                    <a:pt x="19" y="3"/>
                  </a:lnTo>
                  <a:lnTo>
                    <a:pt x="25" y="2"/>
                  </a:lnTo>
                  <a:lnTo>
                    <a:pt x="26" y="3"/>
                  </a:lnTo>
                  <a:lnTo>
                    <a:pt x="25" y="3"/>
                  </a:lnTo>
                  <a:close/>
                  <a:moveTo>
                    <a:pt x="15" y="3"/>
                  </a:moveTo>
                  <a:lnTo>
                    <a:pt x="9" y="3"/>
                  </a:lnTo>
                  <a:lnTo>
                    <a:pt x="15" y="3"/>
                  </a:lnTo>
                  <a:lnTo>
                    <a:pt x="16" y="3"/>
                  </a:lnTo>
                  <a:lnTo>
                    <a:pt x="15" y="3"/>
                  </a:lnTo>
                  <a:close/>
                  <a:moveTo>
                    <a:pt x="5" y="3"/>
                  </a:moveTo>
                  <a:lnTo>
                    <a:pt x="0" y="3"/>
                  </a:lnTo>
                  <a:lnTo>
                    <a:pt x="5" y="3"/>
                  </a:lnTo>
                  <a:lnTo>
                    <a:pt x="6" y="3"/>
                  </a:lnTo>
                  <a:lnTo>
                    <a:pt x="5" y="3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90" name="Line 60"/>
            <p:cNvSpPr>
              <a:spLocks noChangeShapeType="1"/>
            </p:cNvSpPr>
            <p:nvPr/>
          </p:nvSpPr>
          <p:spPr bwMode="auto">
            <a:xfrm flipV="1">
              <a:off x="5857875" y="5767259"/>
              <a:ext cx="25400" cy="14288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91" name="Line 61"/>
            <p:cNvSpPr>
              <a:spLocks noChangeShapeType="1"/>
            </p:cNvSpPr>
            <p:nvPr/>
          </p:nvSpPr>
          <p:spPr bwMode="auto">
            <a:xfrm>
              <a:off x="5857875" y="5781546"/>
              <a:ext cx="25400" cy="12700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92" name="Line 62"/>
            <p:cNvSpPr>
              <a:spLocks noChangeShapeType="1"/>
            </p:cNvSpPr>
            <p:nvPr/>
          </p:nvSpPr>
          <p:spPr bwMode="auto">
            <a:xfrm flipV="1">
              <a:off x="6738938" y="5275134"/>
              <a:ext cx="0" cy="41275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93" name="Line 63"/>
            <p:cNvSpPr>
              <a:spLocks noChangeShapeType="1"/>
            </p:cNvSpPr>
            <p:nvPr/>
          </p:nvSpPr>
          <p:spPr bwMode="auto">
            <a:xfrm flipH="1">
              <a:off x="6608763" y="5275134"/>
              <a:ext cx="130175" cy="0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94" name="Line 64"/>
            <p:cNvSpPr>
              <a:spLocks noChangeShapeType="1"/>
            </p:cNvSpPr>
            <p:nvPr/>
          </p:nvSpPr>
          <p:spPr bwMode="auto">
            <a:xfrm flipV="1">
              <a:off x="6608763" y="5221159"/>
              <a:ext cx="0" cy="53975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95" name="Freeform 65"/>
            <p:cNvSpPr>
              <a:spLocks/>
            </p:cNvSpPr>
            <p:nvPr/>
          </p:nvSpPr>
          <p:spPr bwMode="auto">
            <a:xfrm>
              <a:off x="6594475" y="5221159"/>
              <a:ext cx="28575" cy="23813"/>
            </a:xfrm>
            <a:custGeom>
              <a:avLst/>
              <a:gdLst>
                <a:gd name="T0" fmla="*/ 9 w 18"/>
                <a:gd name="T1" fmla="*/ 0 h 15"/>
                <a:gd name="T2" fmla="*/ 0 w 18"/>
                <a:gd name="T3" fmla="*/ 15 h 15"/>
                <a:gd name="T4" fmla="*/ 18 w 18"/>
                <a:gd name="T5" fmla="*/ 15 h 15"/>
                <a:gd name="T6" fmla="*/ 9 w 18"/>
                <a:gd name="T7" fmla="*/ 0 h 1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8"/>
                <a:gd name="T13" fmla="*/ 0 h 15"/>
                <a:gd name="T14" fmla="*/ 18 w 18"/>
                <a:gd name="T15" fmla="*/ 15 h 1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8" h="15">
                  <a:moveTo>
                    <a:pt x="9" y="0"/>
                  </a:moveTo>
                  <a:lnTo>
                    <a:pt x="0" y="15"/>
                  </a:lnTo>
                  <a:lnTo>
                    <a:pt x="18" y="15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96" name="Freeform 66"/>
            <p:cNvSpPr>
              <a:spLocks/>
            </p:cNvSpPr>
            <p:nvPr/>
          </p:nvSpPr>
          <p:spPr bwMode="auto">
            <a:xfrm>
              <a:off x="6594475" y="5221159"/>
              <a:ext cx="28575" cy="23813"/>
            </a:xfrm>
            <a:custGeom>
              <a:avLst/>
              <a:gdLst>
                <a:gd name="T0" fmla="*/ 9 w 18"/>
                <a:gd name="T1" fmla="*/ 0 h 15"/>
                <a:gd name="T2" fmla="*/ 0 w 18"/>
                <a:gd name="T3" fmla="*/ 15 h 15"/>
                <a:gd name="T4" fmla="*/ 18 w 18"/>
                <a:gd name="T5" fmla="*/ 15 h 15"/>
                <a:gd name="T6" fmla="*/ 9 w 18"/>
                <a:gd name="T7" fmla="*/ 0 h 1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8"/>
                <a:gd name="T13" fmla="*/ 0 h 15"/>
                <a:gd name="T14" fmla="*/ 18 w 18"/>
                <a:gd name="T15" fmla="*/ 15 h 1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8" h="15">
                  <a:moveTo>
                    <a:pt x="9" y="0"/>
                  </a:moveTo>
                  <a:lnTo>
                    <a:pt x="0" y="15"/>
                  </a:lnTo>
                  <a:lnTo>
                    <a:pt x="18" y="15"/>
                  </a:lnTo>
                  <a:lnTo>
                    <a:pt x="9" y="0"/>
                  </a:lnTo>
                  <a:close/>
                </a:path>
              </a:pathLst>
            </a:custGeom>
            <a:noFill/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759" name="Group 1758"/>
          <p:cNvGrpSpPr/>
          <p:nvPr/>
        </p:nvGrpSpPr>
        <p:grpSpPr>
          <a:xfrm>
            <a:off x="1954213" y="4533771"/>
            <a:ext cx="2530475" cy="1655763"/>
            <a:chOff x="1954213" y="4533771"/>
            <a:chExt cx="2530475" cy="1655763"/>
          </a:xfrm>
        </p:grpSpPr>
        <p:sp>
          <p:nvSpPr>
            <p:cNvPr id="7795" name="Freeform 68"/>
            <p:cNvSpPr>
              <a:spLocks/>
            </p:cNvSpPr>
            <p:nvPr/>
          </p:nvSpPr>
          <p:spPr bwMode="auto">
            <a:xfrm>
              <a:off x="1954213" y="4533771"/>
              <a:ext cx="2530475" cy="1655763"/>
            </a:xfrm>
            <a:custGeom>
              <a:avLst/>
              <a:gdLst>
                <a:gd name="T0" fmla="*/ 716 w 1594"/>
                <a:gd name="T1" fmla="*/ 2 h 1043"/>
                <a:gd name="T2" fmla="*/ 598 w 1594"/>
                <a:gd name="T3" fmla="*/ 16 h 1043"/>
                <a:gd name="T4" fmla="*/ 487 w 1594"/>
                <a:gd name="T5" fmla="*/ 40 h 1043"/>
                <a:gd name="T6" fmla="*/ 384 w 1594"/>
                <a:gd name="T7" fmla="*/ 75 h 1043"/>
                <a:gd name="T8" fmla="*/ 290 w 1594"/>
                <a:gd name="T9" fmla="*/ 118 h 1043"/>
                <a:gd name="T10" fmla="*/ 207 w 1594"/>
                <a:gd name="T11" fmla="*/ 170 h 1043"/>
                <a:gd name="T12" fmla="*/ 137 w 1594"/>
                <a:gd name="T13" fmla="*/ 229 h 1043"/>
                <a:gd name="T14" fmla="*/ 79 w 1594"/>
                <a:gd name="T15" fmla="*/ 295 h 1043"/>
                <a:gd name="T16" fmla="*/ 36 w 1594"/>
                <a:gd name="T17" fmla="*/ 366 h 1043"/>
                <a:gd name="T18" fmla="*/ 10 w 1594"/>
                <a:gd name="T19" fmla="*/ 442 h 1043"/>
                <a:gd name="T20" fmla="*/ 0 w 1594"/>
                <a:gd name="T21" fmla="*/ 521 h 1043"/>
                <a:gd name="T22" fmla="*/ 10 w 1594"/>
                <a:gd name="T23" fmla="*/ 601 h 1043"/>
                <a:gd name="T24" fmla="*/ 36 w 1594"/>
                <a:gd name="T25" fmla="*/ 676 h 1043"/>
                <a:gd name="T26" fmla="*/ 79 w 1594"/>
                <a:gd name="T27" fmla="*/ 748 h 1043"/>
                <a:gd name="T28" fmla="*/ 137 w 1594"/>
                <a:gd name="T29" fmla="*/ 813 h 1043"/>
                <a:gd name="T30" fmla="*/ 207 w 1594"/>
                <a:gd name="T31" fmla="*/ 872 h 1043"/>
                <a:gd name="T32" fmla="*/ 290 w 1594"/>
                <a:gd name="T33" fmla="*/ 924 h 1043"/>
                <a:gd name="T34" fmla="*/ 384 w 1594"/>
                <a:gd name="T35" fmla="*/ 968 h 1043"/>
                <a:gd name="T36" fmla="*/ 487 w 1594"/>
                <a:gd name="T37" fmla="*/ 1002 h 1043"/>
                <a:gd name="T38" fmla="*/ 598 w 1594"/>
                <a:gd name="T39" fmla="*/ 1027 h 1043"/>
                <a:gd name="T40" fmla="*/ 716 w 1594"/>
                <a:gd name="T41" fmla="*/ 1041 h 1043"/>
                <a:gd name="T42" fmla="*/ 838 w 1594"/>
                <a:gd name="T43" fmla="*/ 1043 h 1043"/>
                <a:gd name="T44" fmla="*/ 957 w 1594"/>
                <a:gd name="T45" fmla="*/ 1033 h 1043"/>
                <a:gd name="T46" fmla="*/ 1071 w 1594"/>
                <a:gd name="T47" fmla="*/ 1012 h 1043"/>
                <a:gd name="T48" fmla="*/ 1177 w 1594"/>
                <a:gd name="T49" fmla="*/ 980 h 1043"/>
                <a:gd name="T50" fmla="*/ 1274 w 1594"/>
                <a:gd name="T51" fmla="*/ 939 h 1043"/>
                <a:gd name="T52" fmla="*/ 1360 w 1594"/>
                <a:gd name="T53" fmla="*/ 891 h 1043"/>
                <a:gd name="T54" fmla="*/ 1436 w 1594"/>
                <a:gd name="T55" fmla="*/ 834 h 1043"/>
                <a:gd name="T56" fmla="*/ 1497 w 1594"/>
                <a:gd name="T57" fmla="*/ 770 h 1043"/>
                <a:gd name="T58" fmla="*/ 1545 w 1594"/>
                <a:gd name="T59" fmla="*/ 701 h 1043"/>
                <a:gd name="T60" fmla="*/ 1578 w 1594"/>
                <a:gd name="T61" fmla="*/ 626 h 1043"/>
                <a:gd name="T62" fmla="*/ 1593 w 1594"/>
                <a:gd name="T63" fmla="*/ 548 h 1043"/>
                <a:gd name="T64" fmla="*/ 1590 w 1594"/>
                <a:gd name="T65" fmla="*/ 468 h 1043"/>
                <a:gd name="T66" fmla="*/ 1569 w 1594"/>
                <a:gd name="T67" fmla="*/ 391 h 1043"/>
                <a:gd name="T68" fmla="*/ 1531 w 1594"/>
                <a:gd name="T69" fmla="*/ 318 h 1043"/>
                <a:gd name="T70" fmla="*/ 1479 w 1594"/>
                <a:gd name="T71" fmla="*/ 250 h 1043"/>
                <a:gd name="T72" fmla="*/ 1412 w 1594"/>
                <a:gd name="T73" fmla="*/ 189 h 1043"/>
                <a:gd name="T74" fmla="*/ 1333 w 1594"/>
                <a:gd name="T75" fmla="*/ 135 h 1043"/>
                <a:gd name="T76" fmla="*/ 1242 w 1594"/>
                <a:gd name="T77" fmla="*/ 88 h 1043"/>
                <a:gd name="T78" fmla="*/ 1143 w 1594"/>
                <a:gd name="T79" fmla="*/ 51 h 1043"/>
                <a:gd name="T80" fmla="*/ 1034 w 1594"/>
                <a:gd name="T81" fmla="*/ 22 h 1043"/>
                <a:gd name="T82" fmla="*/ 918 w 1594"/>
                <a:gd name="T83" fmla="*/ 5 h 1043"/>
                <a:gd name="T84" fmla="*/ 798 w 1594"/>
                <a:gd name="T85" fmla="*/ 0 h 1043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594"/>
                <a:gd name="T130" fmla="*/ 0 h 1043"/>
                <a:gd name="T131" fmla="*/ 1594 w 1594"/>
                <a:gd name="T132" fmla="*/ 1043 h 1043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594" h="1043">
                  <a:moveTo>
                    <a:pt x="798" y="0"/>
                  </a:moveTo>
                  <a:lnTo>
                    <a:pt x="756" y="0"/>
                  </a:lnTo>
                  <a:lnTo>
                    <a:pt x="716" y="2"/>
                  </a:lnTo>
                  <a:lnTo>
                    <a:pt x="676" y="5"/>
                  </a:lnTo>
                  <a:lnTo>
                    <a:pt x="637" y="10"/>
                  </a:lnTo>
                  <a:lnTo>
                    <a:pt x="598" y="16"/>
                  </a:lnTo>
                  <a:lnTo>
                    <a:pt x="560" y="22"/>
                  </a:lnTo>
                  <a:lnTo>
                    <a:pt x="523" y="31"/>
                  </a:lnTo>
                  <a:lnTo>
                    <a:pt x="487" y="40"/>
                  </a:lnTo>
                  <a:lnTo>
                    <a:pt x="452" y="51"/>
                  </a:lnTo>
                  <a:lnTo>
                    <a:pt x="418" y="62"/>
                  </a:lnTo>
                  <a:lnTo>
                    <a:pt x="384" y="75"/>
                  </a:lnTo>
                  <a:lnTo>
                    <a:pt x="352" y="88"/>
                  </a:lnTo>
                  <a:lnTo>
                    <a:pt x="320" y="103"/>
                  </a:lnTo>
                  <a:lnTo>
                    <a:pt x="290" y="118"/>
                  </a:lnTo>
                  <a:lnTo>
                    <a:pt x="262" y="135"/>
                  </a:lnTo>
                  <a:lnTo>
                    <a:pt x="234" y="152"/>
                  </a:lnTo>
                  <a:lnTo>
                    <a:pt x="207" y="170"/>
                  </a:lnTo>
                  <a:lnTo>
                    <a:pt x="182" y="189"/>
                  </a:lnTo>
                  <a:lnTo>
                    <a:pt x="159" y="209"/>
                  </a:lnTo>
                  <a:lnTo>
                    <a:pt x="137" y="229"/>
                  </a:lnTo>
                  <a:lnTo>
                    <a:pt x="116" y="250"/>
                  </a:lnTo>
                  <a:lnTo>
                    <a:pt x="97" y="272"/>
                  </a:lnTo>
                  <a:lnTo>
                    <a:pt x="79" y="295"/>
                  </a:lnTo>
                  <a:lnTo>
                    <a:pt x="63" y="318"/>
                  </a:lnTo>
                  <a:lnTo>
                    <a:pt x="49" y="342"/>
                  </a:lnTo>
                  <a:lnTo>
                    <a:pt x="36" y="366"/>
                  </a:lnTo>
                  <a:lnTo>
                    <a:pt x="26" y="391"/>
                  </a:lnTo>
                  <a:lnTo>
                    <a:pt x="17" y="416"/>
                  </a:lnTo>
                  <a:lnTo>
                    <a:pt x="10" y="442"/>
                  </a:lnTo>
                  <a:lnTo>
                    <a:pt x="4" y="468"/>
                  </a:lnTo>
                  <a:lnTo>
                    <a:pt x="1" y="495"/>
                  </a:lnTo>
                  <a:lnTo>
                    <a:pt x="0" y="521"/>
                  </a:lnTo>
                  <a:lnTo>
                    <a:pt x="1" y="548"/>
                  </a:lnTo>
                  <a:lnTo>
                    <a:pt x="4" y="575"/>
                  </a:lnTo>
                  <a:lnTo>
                    <a:pt x="10" y="601"/>
                  </a:lnTo>
                  <a:lnTo>
                    <a:pt x="17" y="626"/>
                  </a:lnTo>
                  <a:lnTo>
                    <a:pt x="26" y="652"/>
                  </a:lnTo>
                  <a:lnTo>
                    <a:pt x="36" y="676"/>
                  </a:lnTo>
                  <a:lnTo>
                    <a:pt x="49" y="701"/>
                  </a:lnTo>
                  <a:lnTo>
                    <a:pt x="63" y="724"/>
                  </a:lnTo>
                  <a:lnTo>
                    <a:pt x="79" y="748"/>
                  </a:lnTo>
                  <a:lnTo>
                    <a:pt x="97" y="770"/>
                  </a:lnTo>
                  <a:lnTo>
                    <a:pt x="116" y="792"/>
                  </a:lnTo>
                  <a:lnTo>
                    <a:pt x="137" y="813"/>
                  </a:lnTo>
                  <a:lnTo>
                    <a:pt x="159" y="834"/>
                  </a:lnTo>
                  <a:lnTo>
                    <a:pt x="182" y="853"/>
                  </a:lnTo>
                  <a:lnTo>
                    <a:pt x="207" y="872"/>
                  </a:lnTo>
                  <a:lnTo>
                    <a:pt x="234" y="891"/>
                  </a:lnTo>
                  <a:lnTo>
                    <a:pt x="262" y="908"/>
                  </a:lnTo>
                  <a:lnTo>
                    <a:pt x="290" y="924"/>
                  </a:lnTo>
                  <a:lnTo>
                    <a:pt x="320" y="939"/>
                  </a:lnTo>
                  <a:lnTo>
                    <a:pt x="352" y="954"/>
                  </a:lnTo>
                  <a:lnTo>
                    <a:pt x="384" y="968"/>
                  </a:lnTo>
                  <a:lnTo>
                    <a:pt x="418" y="980"/>
                  </a:lnTo>
                  <a:lnTo>
                    <a:pt x="452" y="992"/>
                  </a:lnTo>
                  <a:lnTo>
                    <a:pt x="487" y="1002"/>
                  </a:lnTo>
                  <a:lnTo>
                    <a:pt x="523" y="1012"/>
                  </a:lnTo>
                  <a:lnTo>
                    <a:pt x="560" y="1020"/>
                  </a:lnTo>
                  <a:lnTo>
                    <a:pt x="598" y="1027"/>
                  </a:lnTo>
                  <a:lnTo>
                    <a:pt x="637" y="1033"/>
                  </a:lnTo>
                  <a:lnTo>
                    <a:pt x="676" y="1038"/>
                  </a:lnTo>
                  <a:lnTo>
                    <a:pt x="716" y="1041"/>
                  </a:lnTo>
                  <a:lnTo>
                    <a:pt x="756" y="1043"/>
                  </a:lnTo>
                  <a:lnTo>
                    <a:pt x="798" y="1043"/>
                  </a:lnTo>
                  <a:lnTo>
                    <a:pt x="838" y="1043"/>
                  </a:lnTo>
                  <a:lnTo>
                    <a:pt x="879" y="1041"/>
                  </a:lnTo>
                  <a:lnTo>
                    <a:pt x="918" y="1038"/>
                  </a:lnTo>
                  <a:lnTo>
                    <a:pt x="957" y="1033"/>
                  </a:lnTo>
                  <a:lnTo>
                    <a:pt x="996" y="1027"/>
                  </a:lnTo>
                  <a:lnTo>
                    <a:pt x="1034" y="1020"/>
                  </a:lnTo>
                  <a:lnTo>
                    <a:pt x="1071" y="1012"/>
                  </a:lnTo>
                  <a:lnTo>
                    <a:pt x="1108" y="1002"/>
                  </a:lnTo>
                  <a:lnTo>
                    <a:pt x="1143" y="992"/>
                  </a:lnTo>
                  <a:lnTo>
                    <a:pt x="1177" y="980"/>
                  </a:lnTo>
                  <a:lnTo>
                    <a:pt x="1210" y="968"/>
                  </a:lnTo>
                  <a:lnTo>
                    <a:pt x="1242" y="954"/>
                  </a:lnTo>
                  <a:lnTo>
                    <a:pt x="1274" y="939"/>
                  </a:lnTo>
                  <a:lnTo>
                    <a:pt x="1304" y="924"/>
                  </a:lnTo>
                  <a:lnTo>
                    <a:pt x="1333" y="908"/>
                  </a:lnTo>
                  <a:lnTo>
                    <a:pt x="1360" y="891"/>
                  </a:lnTo>
                  <a:lnTo>
                    <a:pt x="1387" y="872"/>
                  </a:lnTo>
                  <a:lnTo>
                    <a:pt x="1412" y="853"/>
                  </a:lnTo>
                  <a:lnTo>
                    <a:pt x="1436" y="834"/>
                  </a:lnTo>
                  <a:lnTo>
                    <a:pt x="1458" y="813"/>
                  </a:lnTo>
                  <a:lnTo>
                    <a:pt x="1479" y="792"/>
                  </a:lnTo>
                  <a:lnTo>
                    <a:pt x="1497" y="770"/>
                  </a:lnTo>
                  <a:lnTo>
                    <a:pt x="1515" y="748"/>
                  </a:lnTo>
                  <a:lnTo>
                    <a:pt x="1531" y="724"/>
                  </a:lnTo>
                  <a:lnTo>
                    <a:pt x="1545" y="701"/>
                  </a:lnTo>
                  <a:lnTo>
                    <a:pt x="1558" y="676"/>
                  </a:lnTo>
                  <a:lnTo>
                    <a:pt x="1569" y="652"/>
                  </a:lnTo>
                  <a:lnTo>
                    <a:pt x="1578" y="626"/>
                  </a:lnTo>
                  <a:lnTo>
                    <a:pt x="1585" y="601"/>
                  </a:lnTo>
                  <a:lnTo>
                    <a:pt x="1590" y="575"/>
                  </a:lnTo>
                  <a:lnTo>
                    <a:pt x="1593" y="548"/>
                  </a:lnTo>
                  <a:lnTo>
                    <a:pt x="1594" y="521"/>
                  </a:lnTo>
                  <a:lnTo>
                    <a:pt x="1593" y="495"/>
                  </a:lnTo>
                  <a:lnTo>
                    <a:pt x="1590" y="468"/>
                  </a:lnTo>
                  <a:lnTo>
                    <a:pt x="1585" y="442"/>
                  </a:lnTo>
                  <a:lnTo>
                    <a:pt x="1578" y="416"/>
                  </a:lnTo>
                  <a:lnTo>
                    <a:pt x="1569" y="391"/>
                  </a:lnTo>
                  <a:lnTo>
                    <a:pt x="1558" y="366"/>
                  </a:lnTo>
                  <a:lnTo>
                    <a:pt x="1545" y="342"/>
                  </a:lnTo>
                  <a:lnTo>
                    <a:pt x="1531" y="318"/>
                  </a:lnTo>
                  <a:lnTo>
                    <a:pt x="1515" y="295"/>
                  </a:lnTo>
                  <a:lnTo>
                    <a:pt x="1497" y="272"/>
                  </a:lnTo>
                  <a:lnTo>
                    <a:pt x="1479" y="250"/>
                  </a:lnTo>
                  <a:lnTo>
                    <a:pt x="1458" y="229"/>
                  </a:lnTo>
                  <a:lnTo>
                    <a:pt x="1436" y="209"/>
                  </a:lnTo>
                  <a:lnTo>
                    <a:pt x="1412" y="189"/>
                  </a:lnTo>
                  <a:lnTo>
                    <a:pt x="1387" y="170"/>
                  </a:lnTo>
                  <a:lnTo>
                    <a:pt x="1360" y="152"/>
                  </a:lnTo>
                  <a:lnTo>
                    <a:pt x="1333" y="135"/>
                  </a:lnTo>
                  <a:lnTo>
                    <a:pt x="1304" y="118"/>
                  </a:lnTo>
                  <a:lnTo>
                    <a:pt x="1274" y="103"/>
                  </a:lnTo>
                  <a:lnTo>
                    <a:pt x="1242" y="88"/>
                  </a:lnTo>
                  <a:lnTo>
                    <a:pt x="1210" y="75"/>
                  </a:lnTo>
                  <a:lnTo>
                    <a:pt x="1177" y="62"/>
                  </a:lnTo>
                  <a:lnTo>
                    <a:pt x="1143" y="51"/>
                  </a:lnTo>
                  <a:lnTo>
                    <a:pt x="1108" y="40"/>
                  </a:lnTo>
                  <a:lnTo>
                    <a:pt x="1071" y="31"/>
                  </a:lnTo>
                  <a:lnTo>
                    <a:pt x="1034" y="22"/>
                  </a:lnTo>
                  <a:lnTo>
                    <a:pt x="996" y="16"/>
                  </a:lnTo>
                  <a:lnTo>
                    <a:pt x="957" y="10"/>
                  </a:lnTo>
                  <a:lnTo>
                    <a:pt x="918" y="5"/>
                  </a:lnTo>
                  <a:lnTo>
                    <a:pt x="879" y="2"/>
                  </a:lnTo>
                  <a:lnTo>
                    <a:pt x="838" y="0"/>
                  </a:lnTo>
                  <a:lnTo>
                    <a:pt x="798" y="0"/>
                  </a:lnTo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7938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/>
            <a:lstStyle/>
            <a:p>
              <a:endParaRPr lang="en-US"/>
            </a:p>
          </p:txBody>
        </p:sp>
        <p:sp>
          <p:nvSpPr>
            <p:cNvPr id="10309" name="Rectangle 69"/>
            <p:cNvSpPr>
              <a:spLocks noChangeArrowheads="1"/>
            </p:cNvSpPr>
            <p:nvPr/>
          </p:nvSpPr>
          <p:spPr bwMode="auto">
            <a:xfrm>
              <a:off x="2617788" y="4671884"/>
              <a:ext cx="1115690" cy="1615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>
                <a:defRPr/>
              </a:pPr>
              <a:r>
                <a:rPr lang="en-US" sz="1050" b="1" dirty="0">
                  <a:solidFill>
                    <a:srgbClr val="000000"/>
                  </a:solidFill>
                  <a:effectLst/>
                  <a:latin typeface="Arial" charset="0"/>
                  <a:ea typeface="ＭＳ Ｐゴシック" pitchFamily="-112" charset="-128"/>
                  <a:cs typeface="+mn-cs"/>
                </a:rPr>
                <a:t>Hardware Models</a:t>
              </a:r>
              <a:endParaRPr lang="en-US" sz="2000" b="1" dirty="0">
                <a:solidFill>
                  <a:schemeClr val="tx1"/>
                </a:solidFill>
                <a:effectLst/>
                <a:latin typeface="Arial" charset="0"/>
                <a:ea typeface="ＭＳ Ｐゴシック" pitchFamily="-112" charset="-128"/>
                <a:cs typeface="+mn-cs"/>
              </a:endParaRPr>
            </a:p>
          </p:txBody>
        </p:sp>
        <p:sp>
          <p:nvSpPr>
            <p:cNvPr id="7797" name="Line 70"/>
            <p:cNvSpPr>
              <a:spLocks noChangeShapeType="1"/>
            </p:cNvSpPr>
            <p:nvPr/>
          </p:nvSpPr>
          <p:spPr bwMode="auto">
            <a:xfrm>
              <a:off x="3308351" y="5151309"/>
              <a:ext cx="173038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798" name="Line 71"/>
            <p:cNvSpPr>
              <a:spLocks noChangeShapeType="1"/>
            </p:cNvSpPr>
            <p:nvPr/>
          </p:nvSpPr>
          <p:spPr bwMode="auto">
            <a:xfrm>
              <a:off x="3308351" y="5238621"/>
              <a:ext cx="173038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799" name="Line 72"/>
            <p:cNvSpPr>
              <a:spLocks noChangeShapeType="1"/>
            </p:cNvSpPr>
            <p:nvPr/>
          </p:nvSpPr>
          <p:spPr bwMode="auto">
            <a:xfrm flipH="1">
              <a:off x="3481388" y="5194171"/>
              <a:ext cx="174625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00" name="Freeform 73"/>
            <p:cNvSpPr>
              <a:spLocks/>
            </p:cNvSpPr>
            <p:nvPr/>
          </p:nvSpPr>
          <p:spPr bwMode="auto">
            <a:xfrm>
              <a:off x="3368676" y="5108446"/>
              <a:ext cx="227013" cy="173038"/>
            </a:xfrm>
            <a:custGeom>
              <a:avLst/>
              <a:gdLst>
                <a:gd name="T0" fmla="*/ 143 w 143"/>
                <a:gd name="T1" fmla="*/ 54 h 109"/>
                <a:gd name="T2" fmla="*/ 135 w 143"/>
                <a:gd name="T3" fmla="*/ 64 h 109"/>
                <a:gd name="T4" fmla="*/ 127 w 143"/>
                <a:gd name="T5" fmla="*/ 73 h 109"/>
                <a:gd name="T6" fmla="*/ 116 w 143"/>
                <a:gd name="T7" fmla="*/ 82 h 109"/>
                <a:gd name="T8" fmla="*/ 104 w 143"/>
                <a:gd name="T9" fmla="*/ 89 h 109"/>
                <a:gd name="T10" fmla="*/ 90 w 143"/>
                <a:gd name="T11" fmla="*/ 95 h 109"/>
                <a:gd name="T12" fmla="*/ 75 w 143"/>
                <a:gd name="T13" fmla="*/ 101 h 109"/>
                <a:gd name="T14" fmla="*/ 60 w 143"/>
                <a:gd name="T15" fmla="*/ 106 h 109"/>
                <a:gd name="T16" fmla="*/ 43 w 143"/>
                <a:gd name="T17" fmla="*/ 109 h 109"/>
                <a:gd name="T18" fmla="*/ 43 w 143"/>
                <a:gd name="T19" fmla="*/ 109 h 109"/>
                <a:gd name="T20" fmla="*/ 0 w 143"/>
                <a:gd name="T21" fmla="*/ 109 h 109"/>
                <a:gd name="T22" fmla="*/ 9 w 143"/>
                <a:gd name="T23" fmla="*/ 96 h 109"/>
                <a:gd name="T24" fmla="*/ 15 w 143"/>
                <a:gd name="T25" fmla="*/ 82 h 109"/>
                <a:gd name="T26" fmla="*/ 19 w 143"/>
                <a:gd name="T27" fmla="*/ 69 h 109"/>
                <a:gd name="T28" fmla="*/ 20 w 143"/>
                <a:gd name="T29" fmla="*/ 54 h 109"/>
                <a:gd name="T30" fmla="*/ 19 w 143"/>
                <a:gd name="T31" fmla="*/ 40 h 109"/>
                <a:gd name="T32" fmla="*/ 15 w 143"/>
                <a:gd name="T33" fmla="*/ 26 h 109"/>
                <a:gd name="T34" fmla="*/ 9 w 143"/>
                <a:gd name="T35" fmla="*/ 13 h 109"/>
                <a:gd name="T36" fmla="*/ 0 w 143"/>
                <a:gd name="T37" fmla="*/ 0 h 109"/>
                <a:gd name="T38" fmla="*/ 43 w 143"/>
                <a:gd name="T39" fmla="*/ 0 h 109"/>
                <a:gd name="T40" fmla="*/ 60 w 143"/>
                <a:gd name="T41" fmla="*/ 3 h 109"/>
                <a:gd name="T42" fmla="*/ 75 w 143"/>
                <a:gd name="T43" fmla="*/ 8 h 109"/>
                <a:gd name="T44" fmla="*/ 90 w 143"/>
                <a:gd name="T45" fmla="*/ 13 h 109"/>
                <a:gd name="T46" fmla="*/ 104 w 143"/>
                <a:gd name="T47" fmla="*/ 20 h 109"/>
                <a:gd name="T48" fmla="*/ 116 w 143"/>
                <a:gd name="T49" fmla="*/ 27 h 109"/>
                <a:gd name="T50" fmla="*/ 127 w 143"/>
                <a:gd name="T51" fmla="*/ 35 h 109"/>
                <a:gd name="T52" fmla="*/ 135 w 143"/>
                <a:gd name="T53" fmla="*/ 44 h 109"/>
                <a:gd name="T54" fmla="*/ 143 w 143"/>
                <a:gd name="T55" fmla="*/ 54 h 109"/>
                <a:gd name="T56" fmla="*/ 143 w 143"/>
                <a:gd name="T57" fmla="*/ 54 h 10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43"/>
                <a:gd name="T88" fmla="*/ 0 h 109"/>
                <a:gd name="T89" fmla="*/ 143 w 143"/>
                <a:gd name="T90" fmla="*/ 109 h 109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43" h="109">
                  <a:moveTo>
                    <a:pt x="143" y="54"/>
                  </a:moveTo>
                  <a:lnTo>
                    <a:pt x="135" y="64"/>
                  </a:lnTo>
                  <a:lnTo>
                    <a:pt x="127" y="73"/>
                  </a:lnTo>
                  <a:lnTo>
                    <a:pt x="116" y="82"/>
                  </a:lnTo>
                  <a:lnTo>
                    <a:pt x="104" y="89"/>
                  </a:lnTo>
                  <a:lnTo>
                    <a:pt x="90" y="95"/>
                  </a:lnTo>
                  <a:lnTo>
                    <a:pt x="75" y="101"/>
                  </a:lnTo>
                  <a:lnTo>
                    <a:pt x="60" y="106"/>
                  </a:lnTo>
                  <a:lnTo>
                    <a:pt x="43" y="109"/>
                  </a:lnTo>
                  <a:lnTo>
                    <a:pt x="0" y="109"/>
                  </a:lnTo>
                  <a:lnTo>
                    <a:pt x="9" y="96"/>
                  </a:lnTo>
                  <a:lnTo>
                    <a:pt x="15" y="82"/>
                  </a:lnTo>
                  <a:lnTo>
                    <a:pt x="19" y="69"/>
                  </a:lnTo>
                  <a:lnTo>
                    <a:pt x="20" y="54"/>
                  </a:lnTo>
                  <a:lnTo>
                    <a:pt x="19" y="40"/>
                  </a:lnTo>
                  <a:lnTo>
                    <a:pt x="15" y="26"/>
                  </a:lnTo>
                  <a:lnTo>
                    <a:pt x="9" y="13"/>
                  </a:lnTo>
                  <a:lnTo>
                    <a:pt x="0" y="0"/>
                  </a:lnTo>
                  <a:lnTo>
                    <a:pt x="43" y="0"/>
                  </a:lnTo>
                  <a:lnTo>
                    <a:pt x="60" y="3"/>
                  </a:lnTo>
                  <a:lnTo>
                    <a:pt x="75" y="8"/>
                  </a:lnTo>
                  <a:lnTo>
                    <a:pt x="90" y="13"/>
                  </a:lnTo>
                  <a:lnTo>
                    <a:pt x="104" y="20"/>
                  </a:lnTo>
                  <a:lnTo>
                    <a:pt x="116" y="27"/>
                  </a:lnTo>
                  <a:lnTo>
                    <a:pt x="127" y="35"/>
                  </a:lnTo>
                  <a:lnTo>
                    <a:pt x="135" y="44"/>
                  </a:lnTo>
                  <a:lnTo>
                    <a:pt x="143" y="5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01" name="Freeform 74"/>
            <p:cNvSpPr>
              <a:spLocks/>
            </p:cNvSpPr>
            <p:nvPr/>
          </p:nvSpPr>
          <p:spPr bwMode="auto">
            <a:xfrm>
              <a:off x="3368676" y="5108446"/>
              <a:ext cx="227013" cy="173038"/>
            </a:xfrm>
            <a:custGeom>
              <a:avLst/>
              <a:gdLst>
                <a:gd name="T0" fmla="*/ 143 w 143"/>
                <a:gd name="T1" fmla="*/ 54 h 109"/>
                <a:gd name="T2" fmla="*/ 135 w 143"/>
                <a:gd name="T3" fmla="*/ 64 h 109"/>
                <a:gd name="T4" fmla="*/ 127 w 143"/>
                <a:gd name="T5" fmla="*/ 73 h 109"/>
                <a:gd name="T6" fmla="*/ 116 w 143"/>
                <a:gd name="T7" fmla="*/ 82 h 109"/>
                <a:gd name="T8" fmla="*/ 104 w 143"/>
                <a:gd name="T9" fmla="*/ 89 h 109"/>
                <a:gd name="T10" fmla="*/ 90 w 143"/>
                <a:gd name="T11" fmla="*/ 95 h 109"/>
                <a:gd name="T12" fmla="*/ 75 w 143"/>
                <a:gd name="T13" fmla="*/ 101 h 109"/>
                <a:gd name="T14" fmla="*/ 60 w 143"/>
                <a:gd name="T15" fmla="*/ 106 h 109"/>
                <a:gd name="T16" fmla="*/ 43 w 143"/>
                <a:gd name="T17" fmla="*/ 109 h 109"/>
                <a:gd name="T18" fmla="*/ 43 w 143"/>
                <a:gd name="T19" fmla="*/ 109 h 109"/>
                <a:gd name="T20" fmla="*/ 0 w 143"/>
                <a:gd name="T21" fmla="*/ 109 h 109"/>
                <a:gd name="T22" fmla="*/ 9 w 143"/>
                <a:gd name="T23" fmla="*/ 96 h 109"/>
                <a:gd name="T24" fmla="*/ 15 w 143"/>
                <a:gd name="T25" fmla="*/ 82 h 109"/>
                <a:gd name="T26" fmla="*/ 19 w 143"/>
                <a:gd name="T27" fmla="*/ 69 h 109"/>
                <a:gd name="T28" fmla="*/ 20 w 143"/>
                <a:gd name="T29" fmla="*/ 54 h 109"/>
                <a:gd name="T30" fmla="*/ 19 w 143"/>
                <a:gd name="T31" fmla="*/ 40 h 109"/>
                <a:gd name="T32" fmla="*/ 15 w 143"/>
                <a:gd name="T33" fmla="*/ 26 h 109"/>
                <a:gd name="T34" fmla="*/ 9 w 143"/>
                <a:gd name="T35" fmla="*/ 13 h 109"/>
                <a:gd name="T36" fmla="*/ 0 w 143"/>
                <a:gd name="T37" fmla="*/ 0 h 109"/>
                <a:gd name="T38" fmla="*/ 43 w 143"/>
                <a:gd name="T39" fmla="*/ 0 h 109"/>
                <a:gd name="T40" fmla="*/ 60 w 143"/>
                <a:gd name="T41" fmla="*/ 3 h 109"/>
                <a:gd name="T42" fmla="*/ 75 w 143"/>
                <a:gd name="T43" fmla="*/ 8 h 109"/>
                <a:gd name="T44" fmla="*/ 90 w 143"/>
                <a:gd name="T45" fmla="*/ 13 h 109"/>
                <a:gd name="T46" fmla="*/ 104 w 143"/>
                <a:gd name="T47" fmla="*/ 20 h 109"/>
                <a:gd name="T48" fmla="*/ 116 w 143"/>
                <a:gd name="T49" fmla="*/ 27 h 109"/>
                <a:gd name="T50" fmla="*/ 127 w 143"/>
                <a:gd name="T51" fmla="*/ 35 h 109"/>
                <a:gd name="T52" fmla="*/ 135 w 143"/>
                <a:gd name="T53" fmla="*/ 44 h 109"/>
                <a:gd name="T54" fmla="*/ 143 w 143"/>
                <a:gd name="T55" fmla="*/ 54 h 109"/>
                <a:gd name="T56" fmla="*/ 143 w 143"/>
                <a:gd name="T57" fmla="*/ 54 h 10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43"/>
                <a:gd name="T88" fmla="*/ 0 h 109"/>
                <a:gd name="T89" fmla="*/ 143 w 143"/>
                <a:gd name="T90" fmla="*/ 109 h 109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43" h="109">
                  <a:moveTo>
                    <a:pt x="143" y="54"/>
                  </a:moveTo>
                  <a:lnTo>
                    <a:pt x="135" y="64"/>
                  </a:lnTo>
                  <a:lnTo>
                    <a:pt x="127" y="73"/>
                  </a:lnTo>
                  <a:lnTo>
                    <a:pt x="116" y="82"/>
                  </a:lnTo>
                  <a:lnTo>
                    <a:pt x="104" y="89"/>
                  </a:lnTo>
                  <a:lnTo>
                    <a:pt x="90" y="95"/>
                  </a:lnTo>
                  <a:lnTo>
                    <a:pt x="75" y="101"/>
                  </a:lnTo>
                  <a:lnTo>
                    <a:pt x="60" y="106"/>
                  </a:lnTo>
                  <a:lnTo>
                    <a:pt x="43" y="109"/>
                  </a:lnTo>
                  <a:lnTo>
                    <a:pt x="0" y="109"/>
                  </a:lnTo>
                  <a:lnTo>
                    <a:pt x="9" y="96"/>
                  </a:lnTo>
                  <a:lnTo>
                    <a:pt x="15" y="82"/>
                  </a:lnTo>
                  <a:lnTo>
                    <a:pt x="19" y="69"/>
                  </a:lnTo>
                  <a:lnTo>
                    <a:pt x="20" y="54"/>
                  </a:lnTo>
                  <a:lnTo>
                    <a:pt x="19" y="40"/>
                  </a:lnTo>
                  <a:lnTo>
                    <a:pt x="15" y="26"/>
                  </a:lnTo>
                  <a:lnTo>
                    <a:pt x="9" y="13"/>
                  </a:lnTo>
                  <a:lnTo>
                    <a:pt x="0" y="0"/>
                  </a:lnTo>
                  <a:lnTo>
                    <a:pt x="43" y="0"/>
                  </a:lnTo>
                  <a:lnTo>
                    <a:pt x="60" y="3"/>
                  </a:lnTo>
                  <a:lnTo>
                    <a:pt x="75" y="8"/>
                  </a:lnTo>
                  <a:lnTo>
                    <a:pt x="90" y="13"/>
                  </a:lnTo>
                  <a:lnTo>
                    <a:pt x="104" y="20"/>
                  </a:lnTo>
                  <a:lnTo>
                    <a:pt x="116" y="27"/>
                  </a:lnTo>
                  <a:lnTo>
                    <a:pt x="127" y="35"/>
                  </a:lnTo>
                  <a:lnTo>
                    <a:pt x="135" y="44"/>
                  </a:lnTo>
                  <a:lnTo>
                    <a:pt x="143" y="54"/>
                  </a:lnTo>
                </a:path>
              </a:pathLst>
            </a:cu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02" name="Freeform 75"/>
            <p:cNvSpPr>
              <a:spLocks/>
            </p:cNvSpPr>
            <p:nvPr/>
          </p:nvSpPr>
          <p:spPr bwMode="auto">
            <a:xfrm>
              <a:off x="3368676" y="5108446"/>
              <a:ext cx="227013" cy="173038"/>
            </a:xfrm>
            <a:custGeom>
              <a:avLst/>
              <a:gdLst>
                <a:gd name="T0" fmla="*/ 88 w 143"/>
                <a:gd name="T1" fmla="*/ 109 h 109"/>
                <a:gd name="T2" fmla="*/ 0 w 143"/>
                <a:gd name="T3" fmla="*/ 109 h 109"/>
                <a:gd name="T4" fmla="*/ 0 w 143"/>
                <a:gd name="T5" fmla="*/ 0 h 109"/>
                <a:gd name="T6" fmla="*/ 88 w 143"/>
                <a:gd name="T7" fmla="*/ 0 h 109"/>
                <a:gd name="T8" fmla="*/ 99 w 143"/>
                <a:gd name="T9" fmla="*/ 0 h 109"/>
                <a:gd name="T10" fmla="*/ 109 w 143"/>
                <a:gd name="T11" fmla="*/ 4 h 109"/>
                <a:gd name="T12" fmla="*/ 118 w 143"/>
                <a:gd name="T13" fmla="*/ 9 h 109"/>
                <a:gd name="T14" fmla="*/ 127 w 143"/>
                <a:gd name="T15" fmla="*/ 16 h 109"/>
                <a:gd name="T16" fmla="*/ 133 w 143"/>
                <a:gd name="T17" fmla="*/ 24 h 109"/>
                <a:gd name="T18" fmla="*/ 139 w 143"/>
                <a:gd name="T19" fmla="*/ 33 h 109"/>
                <a:gd name="T20" fmla="*/ 142 w 143"/>
                <a:gd name="T21" fmla="*/ 43 h 109"/>
                <a:gd name="T22" fmla="*/ 143 w 143"/>
                <a:gd name="T23" fmla="*/ 54 h 109"/>
                <a:gd name="T24" fmla="*/ 142 w 143"/>
                <a:gd name="T25" fmla="*/ 65 h 109"/>
                <a:gd name="T26" fmla="*/ 139 w 143"/>
                <a:gd name="T27" fmla="*/ 76 h 109"/>
                <a:gd name="T28" fmla="*/ 133 w 143"/>
                <a:gd name="T29" fmla="*/ 85 h 109"/>
                <a:gd name="T30" fmla="*/ 127 w 143"/>
                <a:gd name="T31" fmla="*/ 93 h 109"/>
                <a:gd name="T32" fmla="*/ 118 w 143"/>
                <a:gd name="T33" fmla="*/ 99 h 109"/>
                <a:gd name="T34" fmla="*/ 109 w 143"/>
                <a:gd name="T35" fmla="*/ 105 h 109"/>
                <a:gd name="T36" fmla="*/ 99 w 143"/>
                <a:gd name="T37" fmla="*/ 108 h 109"/>
                <a:gd name="T38" fmla="*/ 88 w 143"/>
                <a:gd name="T39" fmla="*/ 109 h 109"/>
                <a:gd name="T40" fmla="*/ 88 w 143"/>
                <a:gd name="T41" fmla="*/ 109 h 109"/>
                <a:gd name="T42" fmla="*/ 88 w 143"/>
                <a:gd name="T43" fmla="*/ 109 h 10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43"/>
                <a:gd name="T67" fmla="*/ 0 h 109"/>
                <a:gd name="T68" fmla="*/ 143 w 143"/>
                <a:gd name="T69" fmla="*/ 109 h 109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43" h="109">
                  <a:moveTo>
                    <a:pt x="88" y="109"/>
                  </a:moveTo>
                  <a:lnTo>
                    <a:pt x="0" y="109"/>
                  </a:lnTo>
                  <a:lnTo>
                    <a:pt x="0" y="0"/>
                  </a:lnTo>
                  <a:lnTo>
                    <a:pt x="88" y="0"/>
                  </a:lnTo>
                  <a:lnTo>
                    <a:pt x="99" y="0"/>
                  </a:lnTo>
                  <a:lnTo>
                    <a:pt x="109" y="4"/>
                  </a:lnTo>
                  <a:lnTo>
                    <a:pt x="118" y="9"/>
                  </a:lnTo>
                  <a:lnTo>
                    <a:pt x="127" y="16"/>
                  </a:lnTo>
                  <a:lnTo>
                    <a:pt x="133" y="24"/>
                  </a:lnTo>
                  <a:lnTo>
                    <a:pt x="139" y="33"/>
                  </a:lnTo>
                  <a:lnTo>
                    <a:pt x="142" y="43"/>
                  </a:lnTo>
                  <a:lnTo>
                    <a:pt x="143" y="54"/>
                  </a:lnTo>
                  <a:lnTo>
                    <a:pt x="142" y="65"/>
                  </a:lnTo>
                  <a:lnTo>
                    <a:pt x="139" y="76"/>
                  </a:lnTo>
                  <a:lnTo>
                    <a:pt x="133" y="85"/>
                  </a:lnTo>
                  <a:lnTo>
                    <a:pt x="127" y="93"/>
                  </a:lnTo>
                  <a:lnTo>
                    <a:pt x="118" y="99"/>
                  </a:lnTo>
                  <a:lnTo>
                    <a:pt x="109" y="105"/>
                  </a:lnTo>
                  <a:lnTo>
                    <a:pt x="99" y="108"/>
                  </a:lnTo>
                  <a:lnTo>
                    <a:pt x="88" y="109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03" name="Freeform 76"/>
            <p:cNvSpPr>
              <a:spLocks/>
            </p:cNvSpPr>
            <p:nvPr/>
          </p:nvSpPr>
          <p:spPr bwMode="auto">
            <a:xfrm>
              <a:off x="3368676" y="5108446"/>
              <a:ext cx="227013" cy="173038"/>
            </a:xfrm>
            <a:custGeom>
              <a:avLst/>
              <a:gdLst>
                <a:gd name="T0" fmla="*/ 88 w 143"/>
                <a:gd name="T1" fmla="*/ 109 h 109"/>
                <a:gd name="T2" fmla="*/ 0 w 143"/>
                <a:gd name="T3" fmla="*/ 109 h 109"/>
                <a:gd name="T4" fmla="*/ 0 w 143"/>
                <a:gd name="T5" fmla="*/ 0 h 109"/>
                <a:gd name="T6" fmla="*/ 88 w 143"/>
                <a:gd name="T7" fmla="*/ 0 h 109"/>
                <a:gd name="T8" fmla="*/ 99 w 143"/>
                <a:gd name="T9" fmla="*/ 0 h 109"/>
                <a:gd name="T10" fmla="*/ 109 w 143"/>
                <a:gd name="T11" fmla="*/ 4 h 109"/>
                <a:gd name="T12" fmla="*/ 118 w 143"/>
                <a:gd name="T13" fmla="*/ 9 h 109"/>
                <a:gd name="T14" fmla="*/ 127 w 143"/>
                <a:gd name="T15" fmla="*/ 16 h 109"/>
                <a:gd name="T16" fmla="*/ 133 w 143"/>
                <a:gd name="T17" fmla="*/ 24 h 109"/>
                <a:gd name="T18" fmla="*/ 139 w 143"/>
                <a:gd name="T19" fmla="*/ 33 h 109"/>
                <a:gd name="T20" fmla="*/ 142 w 143"/>
                <a:gd name="T21" fmla="*/ 43 h 109"/>
                <a:gd name="T22" fmla="*/ 143 w 143"/>
                <a:gd name="T23" fmla="*/ 54 h 109"/>
                <a:gd name="T24" fmla="*/ 142 w 143"/>
                <a:gd name="T25" fmla="*/ 65 h 109"/>
                <a:gd name="T26" fmla="*/ 139 w 143"/>
                <a:gd name="T27" fmla="*/ 76 h 109"/>
                <a:gd name="T28" fmla="*/ 133 w 143"/>
                <a:gd name="T29" fmla="*/ 85 h 109"/>
                <a:gd name="T30" fmla="*/ 127 w 143"/>
                <a:gd name="T31" fmla="*/ 93 h 109"/>
                <a:gd name="T32" fmla="*/ 118 w 143"/>
                <a:gd name="T33" fmla="*/ 99 h 109"/>
                <a:gd name="T34" fmla="*/ 109 w 143"/>
                <a:gd name="T35" fmla="*/ 105 h 109"/>
                <a:gd name="T36" fmla="*/ 99 w 143"/>
                <a:gd name="T37" fmla="*/ 108 h 109"/>
                <a:gd name="T38" fmla="*/ 88 w 143"/>
                <a:gd name="T39" fmla="*/ 109 h 109"/>
                <a:gd name="T40" fmla="*/ 88 w 143"/>
                <a:gd name="T41" fmla="*/ 109 h 109"/>
                <a:gd name="T42" fmla="*/ 88 w 143"/>
                <a:gd name="T43" fmla="*/ 109 h 10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43"/>
                <a:gd name="T67" fmla="*/ 0 h 109"/>
                <a:gd name="T68" fmla="*/ 143 w 143"/>
                <a:gd name="T69" fmla="*/ 109 h 109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43" h="109">
                  <a:moveTo>
                    <a:pt x="88" y="109"/>
                  </a:moveTo>
                  <a:lnTo>
                    <a:pt x="0" y="109"/>
                  </a:lnTo>
                  <a:lnTo>
                    <a:pt x="0" y="0"/>
                  </a:lnTo>
                  <a:lnTo>
                    <a:pt x="88" y="0"/>
                  </a:lnTo>
                  <a:lnTo>
                    <a:pt x="99" y="0"/>
                  </a:lnTo>
                  <a:lnTo>
                    <a:pt x="109" y="4"/>
                  </a:lnTo>
                  <a:lnTo>
                    <a:pt x="118" y="9"/>
                  </a:lnTo>
                  <a:lnTo>
                    <a:pt x="127" y="16"/>
                  </a:lnTo>
                  <a:lnTo>
                    <a:pt x="133" y="24"/>
                  </a:lnTo>
                  <a:lnTo>
                    <a:pt x="139" y="33"/>
                  </a:lnTo>
                  <a:lnTo>
                    <a:pt x="142" y="43"/>
                  </a:lnTo>
                  <a:lnTo>
                    <a:pt x="143" y="54"/>
                  </a:lnTo>
                  <a:lnTo>
                    <a:pt x="142" y="65"/>
                  </a:lnTo>
                  <a:lnTo>
                    <a:pt x="139" y="76"/>
                  </a:lnTo>
                  <a:lnTo>
                    <a:pt x="133" y="85"/>
                  </a:lnTo>
                  <a:lnTo>
                    <a:pt x="127" y="93"/>
                  </a:lnTo>
                  <a:lnTo>
                    <a:pt x="118" y="99"/>
                  </a:lnTo>
                  <a:lnTo>
                    <a:pt x="109" y="105"/>
                  </a:lnTo>
                  <a:lnTo>
                    <a:pt x="99" y="108"/>
                  </a:lnTo>
                  <a:lnTo>
                    <a:pt x="88" y="109"/>
                  </a:lnTo>
                </a:path>
              </a:pathLst>
            </a:cu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04" name="Rectangle 77"/>
            <p:cNvSpPr>
              <a:spLocks noChangeArrowheads="1"/>
            </p:cNvSpPr>
            <p:nvPr/>
          </p:nvSpPr>
          <p:spPr bwMode="auto">
            <a:xfrm>
              <a:off x="2767013" y="5165596"/>
              <a:ext cx="322263" cy="38735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l" eaLnBrk="0" hangingPunct="0"/>
              <a:endParaRPr lang="en-US" sz="1800" b="0">
                <a:solidFill>
                  <a:schemeClr val="tx1"/>
                </a:solidFill>
              </a:endParaRPr>
            </a:p>
          </p:txBody>
        </p:sp>
        <p:sp>
          <p:nvSpPr>
            <p:cNvPr id="7805" name="Rectangle 78"/>
            <p:cNvSpPr>
              <a:spLocks noChangeArrowheads="1"/>
            </p:cNvSpPr>
            <p:nvPr/>
          </p:nvSpPr>
          <p:spPr bwMode="auto">
            <a:xfrm>
              <a:off x="2767013" y="5165596"/>
              <a:ext cx="322263" cy="387350"/>
            </a:xfrm>
            <a:prstGeom prst="rect">
              <a:avLst/>
            </a:prstGeom>
            <a:noFill/>
            <a:ln w="31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l" eaLnBrk="0" hangingPunct="0"/>
              <a:endParaRPr lang="en-US" sz="1800" b="0">
                <a:solidFill>
                  <a:schemeClr val="tx1"/>
                </a:solidFill>
              </a:endParaRPr>
            </a:p>
          </p:txBody>
        </p:sp>
        <p:sp>
          <p:nvSpPr>
            <p:cNvPr id="7806" name="Line 79"/>
            <p:cNvSpPr>
              <a:spLocks noChangeShapeType="1"/>
            </p:cNvSpPr>
            <p:nvPr/>
          </p:nvSpPr>
          <p:spPr bwMode="auto">
            <a:xfrm>
              <a:off x="2998788" y="5448171"/>
              <a:ext cx="60325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07" name="Freeform 80"/>
            <p:cNvSpPr>
              <a:spLocks/>
            </p:cNvSpPr>
            <p:nvPr/>
          </p:nvSpPr>
          <p:spPr bwMode="auto">
            <a:xfrm>
              <a:off x="2767013" y="5325934"/>
              <a:ext cx="60325" cy="66675"/>
            </a:xfrm>
            <a:custGeom>
              <a:avLst/>
              <a:gdLst>
                <a:gd name="T0" fmla="*/ 0 w 38"/>
                <a:gd name="T1" fmla="*/ 0 h 42"/>
                <a:gd name="T2" fmla="*/ 38 w 38"/>
                <a:gd name="T3" fmla="*/ 20 h 42"/>
                <a:gd name="T4" fmla="*/ 0 w 38"/>
                <a:gd name="T5" fmla="*/ 42 h 42"/>
                <a:gd name="T6" fmla="*/ 0 60000 65536"/>
                <a:gd name="T7" fmla="*/ 0 60000 65536"/>
                <a:gd name="T8" fmla="*/ 0 60000 65536"/>
                <a:gd name="T9" fmla="*/ 0 w 38"/>
                <a:gd name="T10" fmla="*/ 0 h 42"/>
                <a:gd name="T11" fmla="*/ 38 w 38"/>
                <a:gd name="T12" fmla="*/ 42 h 4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8" h="42">
                  <a:moveTo>
                    <a:pt x="0" y="0"/>
                  </a:moveTo>
                  <a:lnTo>
                    <a:pt x="38" y="20"/>
                  </a:lnTo>
                  <a:lnTo>
                    <a:pt x="0" y="42"/>
                  </a:lnTo>
                </a:path>
              </a:pathLst>
            </a:cu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21" name="Rectangle 81"/>
            <p:cNvSpPr>
              <a:spLocks noChangeArrowheads="1"/>
            </p:cNvSpPr>
            <p:nvPr/>
          </p:nvSpPr>
          <p:spPr bwMode="auto">
            <a:xfrm>
              <a:off x="3005138" y="5443409"/>
              <a:ext cx="58738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>
                <a:defRPr/>
              </a:pPr>
              <a:r>
                <a:rPr lang="en-US" sz="600" b="0" i="1">
                  <a:solidFill>
                    <a:srgbClr val="000000"/>
                  </a:solidFill>
                  <a:latin typeface="Arial" charset="0"/>
                  <a:ea typeface="ＭＳ Ｐゴシック" pitchFamily="-112" charset="-128"/>
                  <a:cs typeface="+mn-cs"/>
                </a:rPr>
                <a:t>Q</a:t>
              </a:r>
              <a:endParaRPr lang="en-US" sz="1800" b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ＭＳ Ｐゴシック" pitchFamily="-112" charset="-128"/>
                <a:cs typeface="+mn-cs"/>
              </a:endParaRPr>
            </a:p>
          </p:txBody>
        </p:sp>
        <p:sp>
          <p:nvSpPr>
            <p:cNvPr id="10322" name="Rectangle 82"/>
            <p:cNvSpPr>
              <a:spLocks noChangeArrowheads="1"/>
            </p:cNvSpPr>
            <p:nvPr/>
          </p:nvSpPr>
          <p:spPr bwMode="auto">
            <a:xfrm>
              <a:off x="3005138" y="5186234"/>
              <a:ext cx="58738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>
                <a:defRPr/>
              </a:pPr>
              <a:r>
                <a:rPr lang="en-US" sz="600" b="0" i="1">
                  <a:solidFill>
                    <a:srgbClr val="000000"/>
                  </a:solidFill>
                  <a:latin typeface="Arial" charset="0"/>
                  <a:ea typeface="ＭＳ Ｐゴシック" pitchFamily="-112" charset="-128"/>
                  <a:cs typeface="+mn-cs"/>
                </a:rPr>
                <a:t>Q</a:t>
              </a:r>
              <a:endParaRPr lang="en-US" sz="1800" b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ＭＳ Ｐゴシック" pitchFamily="-112" charset="-128"/>
                <a:cs typeface="+mn-cs"/>
              </a:endParaRPr>
            </a:p>
          </p:txBody>
        </p:sp>
        <p:sp>
          <p:nvSpPr>
            <p:cNvPr id="10323" name="Rectangle 83"/>
            <p:cNvSpPr>
              <a:spLocks noChangeArrowheads="1"/>
            </p:cNvSpPr>
            <p:nvPr/>
          </p:nvSpPr>
          <p:spPr bwMode="auto">
            <a:xfrm>
              <a:off x="2892426" y="5176709"/>
              <a:ext cx="74613" cy="460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>
                <a:defRPr/>
              </a:pPr>
              <a:r>
                <a:rPr lang="en-US" sz="300" b="0">
                  <a:solidFill>
                    <a:srgbClr val="000000"/>
                  </a:solidFill>
                  <a:latin typeface="Arial" charset="0"/>
                  <a:ea typeface="ＭＳ Ｐゴシック" pitchFamily="-112" charset="-128"/>
                  <a:cs typeface="+mn-cs"/>
                </a:rPr>
                <a:t>SET</a:t>
              </a:r>
              <a:endParaRPr lang="en-US" sz="1800" b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ＭＳ Ｐゴシック" pitchFamily="-112" charset="-128"/>
                <a:cs typeface="+mn-cs"/>
              </a:endParaRPr>
            </a:p>
          </p:txBody>
        </p:sp>
        <p:sp>
          <p:nvSpPr>
            <p:cNvPr id="10324" name="Rectangle 84"/>
            <p:cNvSpPr>
              <a:spLocks noChangeArrowheads="1"/>
            </p:cNvSpPr>
            <p:nvPr/>
          </p:nvSpPr>
          <p:spPr bwMode="auto">
            <a:xfrm>
              <a:off x="2892426" y="5471984"/>
              <a:ext cx="74613" cy="460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>
                <a:defRPr/>
              </a:pPr>
              <a:r>
                <a:rPr lang="en-US" sz="300" b="0">
                  <a:solidFill>
                    <a:srgbClr val="000000"/>
                  </a:solidFill>
                  <a:latin typeface="Arial" charset="0"/>
                  <a:ea typeface="ＭＳ Ｐゴシック" pitchFamily="-112" charset="-128"/>
                  <a:cs typeface="+mn-cs"/>
                </a:rPr>
                <a:t>CLR</a:t>
              </a:r>
              <a:endParaRPr lang="en-US" sz="1800" b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ＭＳ Ｐゴシック" pitchFamily="-112" charset="-128"/>
                <a:cs typeface="+mn-cs"/>
              </a:endParaRPr>
            </a:p>
          </p:txBody>
        </p:sp>
        <p:sp>
          <p:nvSpPr>
            <p:cNvPr id="10325" name="Rectangle 85"/>
            <p:cNvSpPr>
              <a:spLocks noChangeArrowheads="1"/>
            </p:cNvSpPr>
            <p:nvPr/>
          </p:nvSpPr>
          <p:spPr bwMode="auto">
            <a:xfrm>
              <a:off x="2803526" y="5187821"/>
              <a:ext cx="50800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>
                <a:defRPr/>
              </a:pPr>
              <a:r>
                <a:rPr lang="en-US" sz="600" b="0">
                  <a:solidFill>
                    <a:srgbClr val="000000"/>
                  </a:solidFill>
                  <a:latin typeface="Arial" charset="0"/>
                  <a:ea typeface="ＭＳ Ｐゴシック" pitchFamily="-112" charset="-128"/>
                  <a:cs typeface="+mn-cs"/>
                </a:rPr>
                <a:t>S</a:t>
              </a:r>
              <a:endParaRPr lang="en-US" sz="1800" b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ＭＳ Ｐゴシック" pitchFamily="-112" charset="-128"/>
                <a:cs typeface="+mn-cs"/>
              </a:endParaRPr>
            </a:p>
          </p:txBody>
        </p:sp>
        <p:sp>
          <p:nvSpPr>
            <p:cNvPr id="10326" name="Rectangle 86"/>
            <p:cNvSpPr>
              <a:spLocks noChangeArrowheads="1"/>
            </p:cNvSpPr>
            <p:nvPr/>
          </p:nvSpPr>
          <p:spPr bwMode="auto">
            <a:xfrm>
              <a:off x="2809876" y="5444996"/>
              <a:ext cx="55563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>
                <a:defRPr/>
              </a:pPr>
              <a:r>
                <a:rPr lang="en-US" sz="600" b="0">
                  <a:solidFill>
                    <a:srgbClr val="000000"/>
                  </a:solidFill>
                  <a:latin typeface="Arial" charset="0"/>
                  <a:ea typeface="ＭＳ Ｐゴシック" pitchFamily="-112" charset="-128"/>
                  <a:cs typeface="+mn-cs"/>
                </a:rPr>
                <a:t>R</a:t>
              </a:r>
              <a:endParaRPr lang="en-US" sz="1800" b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ＭＳ Ｐゴシック" pitchFamily="-112" charset="-128"/>
                <a:cs typeface="+mn-cs"/>
              </a:endParaRPr>
            </a:p>
          </p:txBody>
        </p:sp>
        <p:sp>
          <p:nvSpPr>
            <p:cNvPr id="7814" name="Freeform 87"/>
            <p:cNvSpPr>
              <a:spLocks/>
            </p:cNvSpPr>
            <p:nvPr/>
          </p:nvSpPr>
          <p:spPr bwMode="auto">
            <a:xfrm>
              <a:off x="3849688" y="5400546"/>
              <a:ext cx="231775" cy="231775"/>
            </a:xfrm>
            <a:custGeom>
              <a:avLst/>
              <a:gdLst>
                <a:gd name="T0" fmla="*/ 0 w 146"/>
                <a:gd name="T1" fmla="*/ 0 h 146"/>
                <a:gd name="T2" fmla="*/ 146 w 146"/>
                <a:gd name="T3" fmla="*/ 73 h 146"/>
                <a:gd name="T4" fmla="*/ 0 w 146"/>
                <a:gd name="T5" fmla="*/ 146 h 146"/>
                <a:gd name="T6" fmla="*/ 0 w 146"/>
                <a:gd name="T7" fmla="*/ 0 h 14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46"/>
                <a:gd name="T13" fmla="*/ 0 h 146"/>
                <a:gd name="T14" fmla="*/ 146 w 146"/>
                <a:gd name="T15" fmla="*/ 146 h 14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6" h="146">
                  <a:moveTo>
                    <a:pt x="0" y="0"/>
                  </a:moveTo>
                  <a:lnTo>
                    <a:pt x="146" y="73"/>
                  </a:lnTo>
                  <a:lnTo>
                    <a:pt x="0" y="1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15" name="Freeform 88"/>
            <p:cNvSpPr>
              <a:spLocks/>
            </p:cNvSpPr>
            <p:nvPr/>
          </p:nvSpPr>
          <p:spPr bwMode="auto">
            <a:xfrm>
              <a:off x="3849688" y="5400546"/>
              <a:ext cx="231775" cy="231775"/>
            </a:xfrm>
            <a:custGeom>
              <a:avLst/>
              <a:gdLst>
                <a:gd name="T0" fmla="*/ 0 w 146"/>
                <a:gd name="T1" fmla="*/ 0 h 146"/>
                <a:gd name="T2" fmla="*/ 146 w 146"/>
                <a:gd name="T3" fmla="*/ 73 h 146"/>
                <a:gd name="T4" fmla="*/ 0 w 146"/>
                <a:gd name="T5" fmla="*/ 146 h 146"/>
                <a:gd name="T6" fmla="*/ 0 w 146"/>
                <a:gd name="T7" fmla="*/ 0 h 14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46"/>
                <a:gd name="T13" fmla="*/ 0 h 146"/>
                <a:gd name="T14" fmla="*/ 146 w 146"/>
                <a:gd name="T15" fmla="*/ 146 h 14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6" h="146">
                  <a:moveTo>
                    <a:pt x="0" y="0"/>
                  </a:moveTo>
                  <a:lnTo>
                    <a:pt x="146" y="73"/>
                  </a:lnTo>
                  <a:lnTo>
                    <a:pt x="0" y="146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16" name="Freeform 89"/>
            <p:cNvSpPr>
              <a:spLocks/>
            </p:cNvSpPr>
            <p:nvPr/>
          </p:nvSpPr>
          <p:spPr bwMode="auto">
            <a:xfrm>
              <a:off x="3089276" y="5230684"/>
              <a:ext cx="219075" cy="7938"/>
            </a:xfrm>
            <a:custGeom>
              <a:avLst/>
              <a:gdLst>
                <a:gd name="T0" fmla="*/ 0 w 138"/>
                <a:gd name="T1" fmla="*/ 0 h 5"/>
                <a:gd name="T2" fmla="*/ 74 w 138"/>
                <a:gd name="T3" fmla="*/ 0 h 5"/>
                <a:gd name="T4" fmla="*/ 74 w 138"/>
                <a:gd name="T5" fmla="*/ 5 h 5"/>
                <a:gd name="T6" fmla="*/ 138 w 138"/>
                <a:gd name="T7" fmla="*/ 5 h 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8"/>
                <a:gd name="T13" fmla="*/ 0 h 5"/>
                <a:gd name="T14" fmla="*/ 138 w 138"/>
                <a:gd name="T15" fmla="*/ 5 h 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8" h="5">
                  <a:moveTo>
                    <a:pt x="0" y="0"/>
                  </a:moveTo>
                  <a:lnTo>
                    <a:pt x="74" y="0"/>
                  </a:lnTo>
                  <a:lnTo>
                    <a:pt x="74" y="5"/>
                  </a:lnTo>
                  <a:lnTo>
                    <a:pt x="138" y="5"/>
                  </a:lnTo>
                </a:path>
              </a:pathLst>
            </a:cu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17" name="Freeform 90"/>
            <p:cNvSpPr>
              <a:spLocks/>
            </p:cNvSpPr>
            <p:nvPr/>
          </p:nvSpPr>
          <p:spPr bwMode="auto">
            <a:xfrm>
              <a:off x="2303463" y="5244971"/>
              <a:ext cx="231775" cy="233363"/>
            </a:xfrm>
            <a:custGeom>
              <a:avLst/>
              <a:gdLst>
                <a:gd name="T0" fmla="*/ 0 w 146"/>
                <a:gd name="T1" fmla="*/ 73 h 147"/>
                <a:gd name="T2" fmla="*/ 1 w 146"/>
                <a:gd name="T3" fmla="*/ 89 h 147"/>
                <a:gd name="T4" fmla="*/ 5 w 146"/>
                <a:gd name="T5" fmla="*/ 103 h 147"/>
                <a:gd name="T6" fmla="*/ 13 w 146"/>
                <a:gd name="T7" fmla="*/ 115 h 147"/>
                <a:gd name="T8" fmla="*/ 21 w 146"/>
                <a:gd name="T9" fmla="*/ 125 h 147"/>
                <a:gd name="T10" fmla="*/ 32 w 146"/>
                <a:gd name="T11" fmla="*/ 134 h 147"/>
                <a:gd name="T12" fmla="*/ 44 w 146"/>
                <a:gd name="T13" fmla="*/ 141 h 147"/>
                <a:gd name="T14" fmla="*/ 58 w 146"/>
                <a:gd name="T15" fmla="*/ 146 h 147"/>
                <a:gd name="T16" fmla="*/ 73 w 146"/>
                <a:gd name="T17" fmla="*/ 147 h 147"/>
                <a:gd name="T18" fmla="*/ 87 w 146"/>
                <a:gd name="T19" fmla="*/ 146 h 147"/>
                <a:gd name="T20" fmla="*/ 101 w 146"/>
                <a:gd name="T21" fmla="*/ 141 h 147"/>
                <a:gd name="T22" fmla="*/ 114 w 146"/>
                <a:gd name="T23" fmla="*/ 134 h 147"/>
                <a:gd name="T24" fmla="*/ 125 w 146"/>
                <a:gd name="T25" fmla="*/ 125 h 147"/>
                <a:gd name="T26" fmla="*/ 133 w 146"/>
                <a:gd name="T27" fmla="*/ 115 h 147"/>
                <a:gd name="T28" fmla="*/ 140 w 146"/>
                <a:gd name="T29" fmla="*/ 103 h 147"/>
                <a:gd name="T30" fmla="*/ 144 w 146"/>
                <a:gd name="T31" fmla="*/ 89 h 147"/>
                <a:gd name="T32" fmla="*/ 146 w 146"/>
                <a:gd name="T33" fmla="*/ 73 h 147"/>
                <a:gd name="T34" fmla="*/ 146 w 146"/>
                <a:gd name="T35" fmla="*/ 73 h 147"/>
                <a:gd name="T36" fmla="*/ 144 w 146"/>
                <a:gd name="T37" fmla="*/ 59 h 147"/>
                <a:gd name="T38" fmla="*/ 140 w 146"/>
                <a:gd name="T39" fmla="*/ 45 h 147"/>
                <a:gd name="T40" fmla="*/ 133 w 146"/>
                <a:gd name="T41" fmla="*/ 33 h 147"/>
                <a:gd name="T42" fmla="*/ 125 w 146"/>
                <a:gd name="T43" fmla="*/ 22 h 147"/>
                <a:gd name="T44" fmla="*/ 114 w 146"/>
                <a:gd name="T45" fmla="*/ 13 h 147"/>
                <a:gd name="T46" fmla="*/ 101 w 146"/>
                <a:gd name="T47" fmla="*/ 7 h 147"/>
                <a:gd name="T48" fmla="*/ 87 w 146"/>
                <a:gd name="T49" fmla="*/ 2 h 147"/>
                <a:gd name="T50" fmla="*/ 73 w 146"/>
                <a:gd name="T51" fmla="*/ 0 h 147"/>
                <a:gd name="T52" fmla="*/ 58 w 146"/>
                <a:gd name="T53" fmla="*/ 2 h 147"/>
                <a:gd name="T54" fmla="*/ 44 w 146"/>
                <a:gd name="T55" fmla="*/ 7 h 147"/>
                <a:gd name="T56" fmla="*/ 32 w 146"/>
                <a:gd name="T57" fmla="*/ 13 h 147"/>
                <a:gd name="T58" fmla="*/ 21 w 146"/>
                <a:gd name="T59" fmla="*/ 22 h 147"/>
                <a:gd name="T60" fmla="*/ 13 w 146"/>
                <a:gd name="T61" fmla="*/ 33 h 147"/>
                <a:gd name="T62" fmla="*/ 5 w 146"/>
                <a:gd name="T63" fmla="*/ 45 h 147"/>
                <a:gd name="T64" fmla="*/ 1 w 146"/>
                <a:gd name="T65" fmla="*/ 59 h 147"/>
                <a:gd name="T66" fmla="*/ 0 w 146"/>
                <a:gd name="T67" fmla="*/ 73 h 147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46"/>
                <a:gd name="T103" fmla="*/ 0 h 147"/>
                <a:gd name="T104" fmla="*/ 146 w 146"/>
                <a:gd name="T105" fmla="*/ 147 h 147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46" h="147">
                  <a:moveTo>
                    <a:pt x="0" y="73"/>
                  </a:moveTo>
                  <a:lnTo>
                    <a:pt x="1" y="89"/>
                  </a:lnTo>
                  <a:lnTo>
                    <a:pt x="5" y="103"/>
                  </a:lnTo>
                  <a:lnTo>
                    <a:pt x="13" y="115"/>
                  </a:lnTo>
                  <a:lnTo>
                    <a:pt x="21" y="125"/>
                  </a:lnTo>
                  <a:lnTo>
                    <a:pt x="32" y="134"/>
                  </a:lnTo>
                  <a:lnTo>
                    <a:pt x="44" y="141"/>
                  </a:lnTo>
                  <a:lnTo>
                    <a:pt x="58" y="146"/>
                  </a:lnTo>
                  <a:lnTo>
                    <a:pt x="73" y="147"/>
                  </a:lnTo>
                  <a:lnTo>
                    <a:pt x="87" y="146"/>
                  </a:lnTo>
                  <a:lnTo>
                    <a:pt x="101" y="141"/>
                  </a:lnTo>
                  <a:lnTo>
                    <a:pt x="114" y="134"/>
                  </a:lnTo>
                  <a:lnTo>
                    <a:pt x="125" y="125"/>
                  </a:lnTo>
                  <a:lnTo>
                    <a:pt x="133" y="115"/>
                  </a:lnTo>
                  <a:lnTo>
                    <a:pt x="140" y="103"/>
                  </a:lnTo>
                  <a:lnTo>
                    <a:pt x="144" y="89"/>
                  </a:lnTo>
                  <a:lnTo>
                    <a:pt x="146" y="73"/>
                  </a:lnTo>
                  <a:lnTo>
                    <a:pt x="144" y="59"/>
                  </a:lnTo>
                  <a:lnTo>
                    <a:pt x="140" y="45"/>
                  </a:lnTo>
                  <a:lnTo>
                    <a:pt x="133" y="33"/>
                  </a:lnTo>
                  <a:lnTo>
                    <a:pt x="125" y="22"/>
                  </a:lnTo>
                  <a:lnTo>
                    <a:pt x="114" y="13"/>
                  </a:lnTo>
                  <a:lnTo>
                    <a:pt x="101" y="7"/>
                  </a:lnTo>
                  <a:lnTo>
                    <a:pt x="87" y="2"/>
                  </a:lnTo>
                  <a:lnTo>
                    <a:pt x="73" y="0"/>
                  </a:lnTo>
                  <a:lnTo>
                    <a:pt x="58" y="2"/>
                  </a:lnTo>
                  <a:lnTo>
                    <a:pt x="44" y="7"/>
                  </a:lnTo>
                  <a:lnTo>
                    <a:pt x="32" y="13"/>
                  </a:lnTo>
                  <a:lnTo>
                    <a:pt x="21" y="22"/>
                  </a:lnTo>
                  <a:lnTo>
                    <a:pt x="13" y="33"/>
                  </a:lnTo>
                  <a:lnTo>
                    <a:pt x="5" y="45"/>
                  </a:lnTo>
                  <a:lnTo>
                    <a:pt x="1" y="59"/>
                  </a:lnTo>
                  <a:lnTo>
                    <a:pt x="0" y="7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18" name="Freeform 91"/>
            <p:cNvSpPr>
              <a:spLocks/>
            </p:cNvSpPr>
            <p:nvPr/>
          </p:nvSpPr>
          <p:spPr bwMode="auto">
            <a:xfrm>
              <a:off x="2303463" y="5244971"/>
              <a:ext cx="231775" cy="233363"/>
            </a:xfrm>
            <a:custGeom>
              <a:avLst/>
              <a:gdLst>
                <a:gd name="T0" fmla="*/ 0 w 146"/>
                <a:gd name="T1" fmla="*/ 73 h 147"/>
                <a:gd name="T2" fmla="*/ 1 w 146"/>
                <a:gd name="T3" fmla="*/ 89 h 147"/>
                <a:gd name="T4" fmla="*/ 5 w 146"/>
                <a:gd name="T5" fmla="*/ 103 h 147"/>
                <a:gd name="T6" fmla="*/ 13 w 146"/>
                <a:gd name="T7" fmla="*/ 115 h 147"/>
                <a:gd name="T8" fmla="*/ 21 w 146"/>
                <a:gd name="T9" fmla="*/ 125 h 147"/>
                <a:gd name="T10" fmla="*/ 32 w 146"/>
                <a:gd name="T11" fmla="*/ 134 h 147"/>
                <a:gd name="T12" fmla="*/ 44 w 146"/>
                <a:gd name="T13" fmla="*/ 141 h 147"/>
                <a:gd name="T14" fmla="*/ 58 w 146"/>
                <a:gd name="T15" fmla="*/ 146 h 147"/>
                <a:gd name="T16" fmla="*/ 73 w 146"/>
                <a:gd name="T17" fmla="*/ 147 h 147"/>
                <a:gd name="T18" fmla="*/ 87 w 146"/>
                <a:gd name="T19" fmla="*/ 146 h 147"/>
                <a:gd name="T20" fmla="*/ 101 w 146"/>
                <a:gd name="T21" fmla="*/ 141 h 147"/>
                <a:gd name="T22" fmla="*/ 114 w 146"/>
                <a:gd name="T23" fmla="*/ 134 h 147"/>
                <a:gd name="T24" fmla="*/ 125 w 146"/>
                <a:gd name="T25" fmla="*/ 125 h 147"/>
                <a:gd name="T26" fmla="*/ 133 w 146"/>
                <a:gd name="T27" fmla="*/ 115 h 147"/>
                <a:gd name="T28" fmla="*/ 140 w 146"/>
                <a:gd name="T29" fmla="*/ 103 h 147"/>
                <a:gd name="T30" fmla="*/ 144 w 146"/>
                <a:gd name="T31" fmla="*/ 89 h 147"/>
                <a:gd name="T32" fmla="*/ 146 w 146"/>
                <a:gd name="T33" fmla="*/ 73 h 147"/>
                <a:gd name="T34" fmla="*/ 146 w 146"/>
                <a:gd name="T35" fmla="*/ 73 h 147"/>
                <a:gd name="T36" fmla="*/ 144 w 146"/>
                <a:gd name="T37" fmla="*/ 59 h 147"/>
                <a:gd name="T38" fmla="*/ 140 w 146"/>
                <a:gd name="T39" fmla="*/ 45 h 147"/>
                <a:gd name="T40" fmla="*/ 133 w 146"/>
                <a:gd name="T41" fmla="*/ 33 h 147"/>
                <a:gd name="T42" fmla="*/ 125 w 146"/>
                <a:gd name="T43" fmla="*/ 22 h 147"/>
                <a:gd name="T44" fmla="*/ 114 w 146"/>
                <a:gd name="T45" fmla="*/ 13 h 147"/>
                <a:gd name="T46" fmla="*/ 101 w 146"/>
                <a:gd name="T47" fmla="*/ 7 h 147"/>
                <a:gd name="T48" fmla="*/ 87 w 146"/>
                <a:gd name="T49" fmla="*/ 2 h 147"/>
                <a:gd name="T50" fmla="*/ 73 w 146"/>
                <a:gd name="T51" fmla="*/ 0 h 147"/>
                <a:gd name="T52" fmla="*/ 58 w 146"/>
                <a:gd name="T53" fmla="*/ 2 h 147"/>
                <a:gd name="T54" fmla="*/ 44 w 146"/>
                <a:gd name="T55" fmla="*/ 7 h 147"/>
                <a:gd name="T56" fmla="*/ 32 w 146"/>
                <a:gd name="T57" fmla="*/ 13 h 147"/>
                <a:gd name="T58" fmla="*/ 21 w 146"/>
                <a:gd name="T59" fmla="*/ 22 h 147"/>
                <a:gd name="T60" fmla="*/ 13 w 146"/>
                <a:gd name="T61" fmla="*/ 33 h 147"/>
                <a:gd name="T62" fmla="*/ 5 w 146"/>
                <a:gd name="T63" fmla="*/ 45 h 147"/>
                <a:gd name="T64" fmla="*/ 1 w 146"/>
                <a:gd name="T65" fmla="*/ 59 h 147"/>
                <a:gd name="T66" fmla="*/ 0 w 146"/>
                <a:gd name="T67" fmla="*/ 73 h 147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46"/>
                <a:gd name="T103" fmla="*/ 0 h 147"/>
                <a:gd name="T104" fmla="*/ 146 w 146"/>
                <a:gd name="T105" fmla="*/ 147 h 147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46" h="147">
                  <a:moveTo>
                    <a:pt x="0" y="73"/>
                  </a:moveTo>
                  <a:lnTo>
                    <a:pt x="1" y="89"/>
                  </a:lnTo>
                  <a:lnTo>
                    <a:pt x="5" y="103"/>
                  </a:lnTo>
                  <a:lnTo>
                    <a:pt x="13" y="115"/>
                  </a:lnTo>
                  <a:lnTo>
                    <a:pt x="21" y="125"/>
                  </a:lnTo>
                  <a:lnTo>
                    <a:pt x="32" y="134"/>
                  </a:lnTo>
                  <a:lnTo>
                    <a:pt x="44" y="141"/>
                  </a:lnTo>
                  <a:lnTo>
                    <a:pt x="58" y="146"/>
                  </a:lnTo>
                  <a:lnTo>
                    <a:pt x="73" y="147"/>
                  </a:lnTo>
                  <a:lnTo>
                    <a:pt x="87" y="146"/>
                  </a:lnTo>
                  <a:lnTo>
                    <a:pt x="101" y="141"/>
                  </a:lnTo>
                  <a:lnTo>
                    <a:pt x="114" y="134"/>
                  </a:lnTo>
                  <a:lnTo>
                    <a:pt x="125" y="125"/>
                  </a:lnTo>
                  <a:lnTo>
                    <a:pt x="133" y="115"/>
                  </a:lnTo>
                  <a:lnTo>
                    <a:pt x="140" y="103"/>
                  </a:lnTo>
                  <a:lnTo>
                    <a:pt x="144" y="89"/>
                  </a:lnTo>
                  <a:lnTo>
                    <a:pt x="146" y="73"/>
                  </a:lnTo>
                  <a:lnTo>
                    <a:pt x="144" y="59"/>
                  </a:lnTo>
                  <a:lnTo>
                    <a:pt x="140" y="45"/>
                  </a:lnTo>
                  <a:lnTo>
                    <a:pt x="133" y="33"/>
                  </a:lnTo>
                  <a:lnTo>
                    <a:pt x="125" y="22"/>
                  </a:lnTo>
                  <a:lnTo>
                    <a:pt x="114" y="13"/>
                  </a:lnTo>
                  <a:lnTo>
                    <a:pt x="101" y="7"/>
                  </a:lnTo>
                  <a:lnTo>
                    <a:pt x="87" y="2"/>
                  </a:lnTo>
                  <a:lnTo>
                    <a:pt x="73" y="0"/>
                  </a:lnTo>
                  <a:lnTo>
                    <a:pt x="58" y="2"/>
                  </a:lnTo>
                  <a:lnTo>
                    <a:pt x="44" y="7"/>
                  </a:lnTo>
                  <a:lnTo>
                    <a:pt x="32" y="13"/>
                  </a:lnTo>
                  <a:lnTo>
                    <a:pt x="21" y="22"/>
                  </a:lnTo>
                  <a:lnTo>
                    <a:pt x="13" y="33"/>
                  </a:lnTo>
                  <a:lnTo>
                    <a:pt x="5" y="45"/>
                  </a:lnTo>
                  <a:lnTo>
                    <a:pt x="1" y="59"/>
                  </a:lnTo>
                  <a:lnTo>
                    <a:pt x="0" y="73"/>
                  </a:lnTo>
                </a:path>
              </a:pathLst>
            </a:cu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19" name="Freeform 92"/>
            <p:cNvSpPr>
              <a:spLocks/>
            </p:cNvSpPr>
            <p:nvPr/>
          </p:nvSpPr>
          <p:spPr bwMode="auto">
            <a:xfrm>
              <a:off x="2349501" y="5314821"/>
              <a:ext cx="138113" cy="93663"/>
            </a:xfrm>
            <a:custGeom>
              <a:avLst/>
              <a:gdLst>
                <a:gd name="T0" fmla="*/ 0 w 87"/>
                <a:gd name="T1" fmla="*/ 59 h 59"/>
                <a:gd name="T2" fmla="*/ 0 w 87"/>
                <a:gd name="T3" fmla="*/ 0 h 59"/>
                <a:gd name="T4" fmla="*/ 29 w 87"/>
                <a:gd name="T5" fmla="*/ 0 h 59"/>
                <a:gd name="T6" fmla="*/ 29 w 87"/>
                <a:gd name="T7" fmla="*/ 59 h 59"/>
                <a:gd name="T8" fmla="*/ 58 w 87"/>
                <a:gd name="T9" fmla="*/ 59 h 59"/>
                <a:gd name="T10" fmla="*/ 58 w 87"/>
                <a:gd name="T11" fmla="*/ 0 h 59"/>
                <a:gd name="T12" fmla="*/ 87 w 87"/>
                <a:gd name="T13" fmla="*/ 0 h 59"/>
                <a:gd name="T14" fmla="*/ 87 w 87"/>
                <a:gd name="T15" fmla="*/ 59 h 5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87"/>
                <a:gd name="T25" fmla="*/ 0 h 59"/>
                <a:gd name="T26" fmla="*/ 87 w 87"/>
                <a:gd name="T27" fmla="*/ 59 h 5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87" h="59">
                  <a:moveTo>
                    <a:pt x="0" y="59"/>
                  </a:moveTo>
                  <a:lnTo>
                    <a:pt x="0" y="0"/>
                  </a:lnTo>
                  <a:lnTo>
                    <a:pt x="29" y="0"/>
                  </a:lnTo>
                  <a:lnTo>
                    <a:pt x="29" y="59"/>
                  </a:lnTo>
                  <a:lnTo>
                    <a:pt x="58" y="59"/>
                  </a:lnTo>
                  <a:lnTo>
                    <a:pt x="58" y="0"/>
                  </a:lnTo>
                  <a:lnTo>
                    <a:pt x="87" y="0"/>
                  </a:lnTo>
                  <a:lnTo>
                    <a:pt x="87" y="59"/>
                  </a:lnTo>
                </a:path>
              </a:pathLst>
            </a:cu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20" name="Freeform 93"/>
            <p:cNvSpPr>
              <a:spLocks/>
            </p:cNvSpPr>
            <p:nvPr/>
          </p:nvSpPr>
          <p:spPr bwMode="auto">
            <a:xfrm>
              <a:off x="3089276" y="5484684"/>
              <a:ext cx="219075" cy="3175"/>
            </a:xfrm>
            <a:custGeom>
              <a:avLst/>
              <a:gdLst>
                <a:gd name="T0" fmla="*/ 0 w 138"/>
                <a:gd name="T1" fmla="*/ 2 h 2"/>
                <a:gd name="T2" fmla="*/ 74 w 138"/>
                <a:gd name="T3" fmla="*/ 2 h 2"/>
                <a:gd name="T4" fmla="*/ 74 w 138"/>
                <a:gd name="T5" fmla="*/ 0 h 2"/>
                <a:gd name="T6" fmla="*/ 138 w 138"/>
                <a:gd name="T7" fmla="*/ 0 h 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8"/>
                <a:gd name="T13" fmla="*/ 0 h 2"/>
                <a:gd name="T14" fmla="*/ 138 w 138"/>
                <a:gd name="T15" fmla="*/ 2 h 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8" h="2">
                  <a:moveTo>
                    <a:pt x="0" y="2"/>
                  </a:moveTo>
                  <a:lnTo>
                    <a:pt x="74" y="2"/>
                  </a:lnTo>
                  <a:lnTo>
                    <a:pt x="74" y="0"/>
                  </a:lnTo>
                  <a:lnTo>
                    <a:pt x="138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21" name="Freeform 94"/>
            <p:cNvSpPr>
              <a:spLocks/>
            </p:cNvSpPr>
            <p:nvPr/>
          </p:nvSpPr>
          <p:spPr bwMode="auto">
            <a:xfrm>
              <a:off x="2535238" y="5359271"/>
              <a:ext cx="231775" cy="1588"/>
            </a:xfrm>
            <a:custGeom>
              <a:avLst/>
              <a:gdLst>
                <a:gd name="T0" fmla="*/ 0 w 146"/>
                <a:gd name="T1" fmla="*/ 1 h 1"/>
                <a:gd name="T2" fmla="*/ 74 w 146"/>
                <a:gd name="T3" fmla="*/ 1 h 1"/>
                <a:gd name="T4" fmla="*/ 74 w 146"/>
                <a:gd name="T5" fmla="*/ 0 h 1"/>
                <a:gd name="T6" fmla="*/ 146 w 146"/>
                <a:gd name="T7" fmla="*/ 0 h 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46"/>
                <a:gd name="T13" fmla="*/ 0 h 1"/>
                <a:gd name="T14" fmla="*/ 146 w 146"/>
                <a:gd name="T15" fmla="*/ 1 h 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6" h="1">
                  <a:moveTo>
                    <a:pt x="0" y="1"/>
                  </a:moveTo>
                  <a:lnTo>
                    <a:pt x="74" y="1"/>
                  </a:lnTo>
                  <a:lnTo>
                    <a:pt x="74" y="0"/>
                  </a:lnTo>
                  <a:lnTo>
                    <a:pt x="146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22" name="Line 95"/>
            <p:cNvSpPr>
              <a:spLocks noChangeShapeType="1"/>
            </p:cNvSpPr>
            <p:nvPr/>
          </p:nvSpPr>
          <p:spPr bwMode="auto">
            <a:xfrm>
              <a:off x="3308351" y="5484684"/>
              <a:ext cx="193675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23" name="Line 96"/>
            <p:cNvSpPr>
              <a:spLocks noChangeShapeType="1"/>
            </p:cNvSpPr>
            <p:nvPr/>
          </p:nvSpPr>
          <p:spPr bwMode="auto">
            <a:xfrm>
              <a:off x="3308351" y="5579934"/>
              <a:ext cx="193675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24" name="Line 97"/>
            <p:cNvSpPr>
              <a:spLocks noChangeShapeType="1"/>
            </p:cNvSpPr>
            <p:nvPr/>
          </p:nvSpPr>
          <p:spPr bwMode="auto">
            <a:xfrm flipH="1">
              <a:off x="3502026" y="5532309"/>
              <a:ext cx="192088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25" name="Freeform 98"/>
            <p:cNvSpPr>
              <a:spLocks/>
            </p:cNvSpPr>
            <p:nvPr/>
          </p:nvSpPr>
          <p:spPr bwMode="auto">
            <a:xfrm>
              <a:off x="3376613" y="5437059"/>
              <a:ext cx="250825" cy="192088"/>
            </a:xfrm>
            <a:custGeom>
              <a:avLst/>
              <a:gdLst>
                <a:gd name="T0" fmla="*/ 158 w 158"/>
                <a:gd name="T1" fmla="*/ 60 h 121"/>
                <a:gd name="T2" fmla="*/ 150 w 158"/>
                <a:gd name="T3" fmla="*/ 71 h 121"/>
                <a:gd name="T4" fmla="*/ 139 w 158"/>
                <a:gd name="T5" fmla="*/ 82 h 121"/>
                <a:gd name="T6" fmla="*/ 128 w 158"/>
                <a:gd name="T7" fmla="*/ 90 h 121"/>
                <a:gd name="T8" fmla="*/ 114 w 158"/>
                <a:gd name="T9" fmla="*/ 99 h 121"/>
                <a:gd name="T10" fmla="*/ 100 w 158"/>
                <a:gd name="T11" fmla="*/ 106 h 121"/>
                <a:gd name="T12" fmla="*/ 83 w 158"/>
                <a:gd name="T13" fmla="*/ 112 h 121"/>
                <a:gd name="T14" fmla="*/ 66 w 158"/>
                <a:gd name="T15" fmla="*/ 117 h 121"/>
                <a:gd name="T16" fmla="*/ 47 w 158"/>
                <a:gd name="T17" fmla="*/ 121 h 121"/>
                <a:gd name="T18" fmla="*/ 0 w 158"/>
                <a:gd name="T19" fmla="*/ 121 h 121"/>
                <a:gd name="T20" fmla="*/ 10 w 158"/>
                <a:gd name="T21" fmla="*/ 107 h 121"/>
                <a:gd name="T22" fmla="*/ 16 w 158"/>
                <a:gd name="T23" fmla="*/ 91 h 121"/>
                <a:gd name="T24" fmla="*/ 20 w 158"/>
                <a:gd name="T25" fmla="*/ 76 h 121"/>
                <a:gd name="T26" fmla="*/ 22 w 158"/>
                <a:gd name="T27" fmla="*/ 60 h 121"/>
                <a:gd name="T28" fmla="*/ 20 w 158"/>
                <a:gd name="T29" fmla="*/ 45 h 121"/>
                <a:gd name="T30" fmla="*/ 16 w 158"/>
                <a:gd name="T31" fmla="*/ 30 h 121"/>
                <a:gd name="T32" fmla="*/ 10 w 158"/>
                <a:gd name="T33" fmla="*/ 14 h 121"/>
                <a:gd name="T34" fmla="*/ 0 w 158"/>
                <a:gd name="T35" fmla="*/ 0 h 121"/>
                <a:gd name="T36" fmla="*/ 47 w 158"/>
                <a:gd name="T37" fmla="*/ 0 h 121"/>
                <a:gd name="T38" fmla="*/ 66 w 158"/>
                <a:gd name="T39" fmla="*/ 4 h 121"/>
                <a:gd name="T40" fmla="*/ 83 w 158"/>
                <a:gd name="T41" fmla="*/ 8 h 121"/>
                <a:gd name="T42" fmla="*/ 100 w 158"/>
                <a:gd name="T43" fmla="*/ 14 h 121"/>
                <a:gd name="T44" fmla="*/ 114 w 158"/>
                <a:gd name="T45" fmla="*/ 21 h 121"/>
                <a:gd name="T46" fmla="*/ 128 w 158"/>
                <a:gd name="T47" fmla="*/ 30 h 121"/>
                <a:gd name="T48" fmla="*/ 140 w 158"/>
                <a:gd name="T49" fmla="*/ 39 h 121"/>
                <a:gd name="T50" fmla="*/ 150 w 158"/>
                <a:gd name="T51" fmla="*/ 49 h 121"/>
                <a:gd name="T52" fmla="*/ 158 w 158"/>
                <a:gd name="T53" fmla="*/ 60 h 121"/>
                <a:gd name="T54" fmla="*/ 158 w 158"/>
                <a:gd name="T55" fmla="*/ 60 h 121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58"/>
                <a:gd name="T85" fmla="*/ 0 h 121"/>
                <a:gd name="T86" fmla="*/ 158 w 158"/>
                <a:gd name="T87" fmla="*/ 121 h 121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58" h="121">
                  <a:moveTo>
                    <a:pt x="158" y="60"/>
                  </a:moveTo>
                  <a:lnTo>
                    <a:pt x="150" y="71"/>
                  </a:lnTo>
                  <a:lnTo>
                    <a:pt x="139" y="82"/>
                  </a:lnTo>
                  <a:lnTo>
                    <a:pt x="128" y="90"/>
                  </a:lnTo>
                  <a:lnTo>
                    <a:pt x="114" y="99"/>
                  </a:lnTo>
                  <a:lnTo>
                    <a:pt x="100" y="106"/>
                  </a:lnTo>
                  <a:lnTo>
                    <a:pt x="83" y="112"/>
                  </a:lnTo>
                  <a:lnTo>
                    <a:pt x="66" y="117"/>
                  </a:lnTo>
                  <a:lnTo>
                    <a:pt x="47" y="121"/>
                  </a:lnTo>
                  <a:lnTo>
                    <a:pt x="0" y="121"/>
                  </a:lnTo>
                  <a:lnTo>
                    <a:pt x="10" y="107"/>
                  </a:lnTo>
                  <a:lnTo>
                    <a:pt x="16" y="91"/>
                  </a:lnTo>
                  <a:lnTo>
                    <a:pt x="20" y="76"/>
                  </a:lnTo>
                  <a:lnTo>
                    <a:pt x="22" y="60"/>
                  </a:lnTo>
                  <a:lnTo>
                    <a:pt x="20" y="45"/>
                  </a:lnTo>
                  <a:lnTo>
                    <a:pt x="16" y="30"/>
                  </a:lnTo>
                  <a:lnTo>
                    <a:pt x="10" y="14"/>
                  </a:lnTo>
                  <a:lnTo>
                    <a:pt x="0" y="0"/>
                  </a:lnTo>
                  <a:lnTo>
                    <a:pt x="47" y="0"/>
                  </a:lnTo>
                  <a:lnTo>
                    <a:pt x="66" y="4"/>
                  </a:lnTo>
                  <a:lnTo>
                    <a:pt x="83" y="8"/>
                  </a:lnTo>
                  <a:lnTo>
                    <a:pt x="100" y="14"/>
                  </a:lnTo>
                  <a:lnTo>
                    <a:pt x="114" y="21"/>
                  </a:lnTo>
                  <a:lnTo>
                    <a:pt x="128" y="30"/>
                  </a:lnTo>
                  <a:lnTo>
                    <a:pt x="140" y="39"/>
                  </a:lnTo>
                  <a:lnTo>
                    <a:pt x="150" y="49"/>
                  </a:lnTo>
                  <a:lnTo>
                    <a:pt x="158" y="6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26" name="Freeform 99"/>
            <p:cNvSpPr>
              <a:spLocks/>
            </p:cNvSpPr>
            <p:nvPr/>
          </p:nvSpPr>
          <p:spPr bwMode="auto">
            <a:xfrm>
              <a:off x="3376613" y="5437059"/>
              <a:ext cx="250825" cy="192088"/>
            </a:xfrm>
            <a:custGeom>
              <a:avLst/>
              <a:gdLst>
                <a:gd name="T0" fmla="*/ 158 w 158"/>
                <a:gd name="T1" fmla="*/ 60 h 121"/>
                <a:gd name="T2" fmla="*/ 150 w 158"/>
                <a:gd name="T3" fmla="*/ 71 h 121"/>
                <a:gd name="T4" fmla="*/ 139 w 158"/>
                <a:gd name="T5" fmla="*/ 82 h 121"/>
                <a:gd name="T6" fmla="*/ 128 w 158"/>
                <a:gd name="T7" fmla="*/ 90 h 121"/>
                <a:gd name="T8" fmla="*/ 114 w 158"/>
                <a:gd name="T9" fmla="*/ 99 h 121"/>
                <a:gd name="T10" fmla="*/ 100 w 158"/>
                <a:gd name="T11" fmla="*/ 106 h 121"/>
                <a:gd name="T12" fmla="*/ 83 w 158"/>
                <a:gd name="T13" fmla="*/ 112 h 121"/>
                <a:gd name="T14" fmla="*/ 66 w 158"/>
                <a:gd name="T15" fmla="*/ 117 h 121"/>
                <a:gd name="T16" fmla="*/ 47 w 158"/>
                <a:gd name="T17" fmla="*/ 121 h 121"/>
                <a:gd name="T18" fmla="*/ 0 w 158"/>
                <a:gd name="T19" fmla="*/ 121 h 121"/>
                <a:gd name="T20" fmla="*/ 10 w 158"/>
                <a:gd name="T21" fmla="*/ 107 h 121"/>
                <a:gd name="T22" fmla="*/ 16 w 158"/>
                <a:gd name="T23" fmla="*/ 91 h 121"/>
                <a:gd name="T24" fmla="*/ 20 w 158"/>
                <a:gd name="T25" fmla="*/ 76 h 121"/>
                <a:gd name="T26" fmla="*/ 22 w 158"/>
                <a:gd name="T27" fmla="*/ 60 h 121"/>
                <a:gd name="T28" fmla="*/ 20 w 158"/>
                <a:gd name="T29" fmla="*/ 45 h 121"/>
                <a:gd name="T30" fmla="*/ 16 w 158"/>
                <a:gd name="T31" fmla="*/ 30 h 121"/>
                <a:gd name="T32" fmla="*/ 10 w 158"/>
                <a:gd name="T33" fmla="*/ 14 h 121"/>
                <a:gd name="T34" fmla="*/ 0 w 158"/>
                <a:gd name="T35" fmla="*/ 0 h 121"/>
                <a:gd name="T36" fmla="*/ 47 w 158"/>
                <a:gd name="T37" fmla="*/ 0 h 121"/>
                <a:gd name="T38" fmla="*/ 66 w 158"/>
                <a:gd name="T39" fmla="*/ 4 h 121"/>
                <a:gd name="T40" fmla="*/ 83 w 158"/>
                <a:gd name="T41" fmla="*/ 8 h 121"/>
                <a:gd name="T42" fmla="*/ 100 w 158"/>
                <a:gd name="T43" fmla="*/ 14 h 121"/>
                <a:gd name="T44" fmla="*/ 114 w 158"/>
                <a:gd name="T45" fmla="*/ 21 h 121"/>
                <a:gd name="T46" fmla="*/ 128 w 158"/>
                <a:gd name="T47" fmla="*/ 30 h 121"/>
                <a:gd name="T48" fmla="*/ 140 w 158"/>
                <a:gd name="T49" fmla="*/ 39 h 121"/>
                <a:gd name="T50" fmla="*/ 150 w 158"/>
                <a:gd name="T51" fmla="*/ 49 h 121"/>
                <a:gd name="T52" fmla="*/ 158 w 158"/>
                <a:gd name="T53" fmla="*/ 60 h 121"/>
                <a:gd name="T54" fmla="*/ 158 w 158"/>
                <a:gd name="T55" fmla="*/ 60 h 121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58"/>
                <a:gd name="T85" fmla="*/ 0 h 121"/>
                <a:gd name="T86" fmla="*/ 158 w 158"/>
                <a:gd name="T87" fmla="*/ 121 h 121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58" h="121">
                  <a:moveTo>
                    <a:pt x="158" y="60"/>
                  </a:moveTo>
                  <a:lnTo>
                    <a:pt x="150" y="71"/>
                  </a:lnTo>
                  <a:lnTo>
                    <a:pt x="139" y="82"/>
                  </a:lnTo>
                  <a:lnTo>
                    <a:pt x="128" y="90"/>
                  </a:lnTo>
                  <a:lnTo>
                    <a:pt x="114" y="99"/>
                  </a:lnTo>
                  <a:lnTo>
                    <a:pt x="100" y="106"/>
                  </a:lnTo>
                  <a:lnTo>
                    <a:pt x="83" y="112"/>
                  </a:lnTo>
                  <a:lnTo>
                    <a:pt x="66" y="117"/>
                  </a:lnTo>
                  <a:lnTo>
                    <a:pt x="47" y="121"/>
                  </a:lnTo>
                  <a:lnTo>
                    <a:pt x="0" y="121"/>
                  </a:lnTo>
                  <a:lnTo>
                    <a:pt x="10" y="107"/>
                  </a:lnTo>
                  <a:lnTo>
                    <a:pt x="16" y="91"/>
                  </a:lnTo>
                  <a:lnTo>
                    <a:pt x="20" y="76"/>
                  </a:lnTo>
                  <a:lnTo>
                    <a:pt x="22" y="60"/>
                  </a:lnTo>
                  <a:lnTo>
                    <a:pt x="20" y="45"/>
                  </a:lnTo>
                  <a:lnTo>
                    <a:pt x="16" y="30"/>
                  </a:lnTo>
                  <a:lnTo>
                    <a:pt x="10" y="14"/>
                  </a:lnTo>
                  <a:lnTo>
                    <a:pt x="0" y="0"/>
                  </a:lnTo>
                  <a:lnTo>
                    <a:pt x="47" y="0"/>
                  </a:lnTo>
                  <a:lnTo>
                    <a:pt x="66" y="4"/>
                  </a:lnTo>
                  <a:lnTo>
                    <a:pt x="83" y="8"/>
                  </a:lnTo>
                  <a:lnTo>
                    <a:pt x="100" y="14"/>
                  </a:lnTo>
                  <a:lnTo>
                    <a:pt x="114" y="21"/>
                  </a:lnTo>
                  <a:lnTo>
                    <a:pt x="128" y="30"/>
                  </a:lnTo>
                  <a:lnTo>
                    <a:pt x="140" y="39"/>
                  </a:lnTo>
                  <a:lnTo>
                    <a:pt x="150" y="49"/>
                  </a:lnTo>
                  <a:lnTo>
                    <a:pt x="158" y="6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27" name="Freeform 100"/>
            <p:cNvSpPr>
              <a:spLocks/>
            </p:cNvSpPr>
            <p:nvPr/>
          </p:nvSpPr>
          <p:spPr bwMode="auto">
            <a:xfrm>
              <a:off x="3376613" y="5437059"/>
              <a:ext cx="250825" cy="192088"/>
            </a:xfrm>
            <a:custGeom>
              <a:avLst/>
              <a:gdLst>
                <a:gd name="T0" fmla="*/ 97 w 158"/>
                <a:gd name="T1" fmla="*/ 121 h 121"/>
                <a:gd name="T2" fmla="*/ 0 w 158"/>
                <a:gd name="T3" fmla="*/ 121 h 121"/>
                <a:gd name="T4" fmla="*/ 0 w 158"/>
                <a:gd name="T5" fmla="*/ 0 h 121"/>
                <a:gd name="T6" fmla="*/ 97 w 158"/>
                <a:gd name="T7" fmla="*/ 0 h 121"/>
                <a:gd name="T8" fmla="*/ 109 w 158"/>
                <a:gd name="T9" fmla="*/ 0 h 121"/>
                <a:gd name="T10" fmla="*/ 121 w 158"/>
                <a:gd name="T11" fmla="*/ 4 h 121"/>
                <a:gd name="T12" fmla="*/ 131 w 158"/>
                <a:gd name="T13" fmla="*/ 10 h 121"/>
                <a:gd name="T14" fmla="*/ 140 w 158"/>
                <a:gd name="T15" fmla="*/ 17 h 121"/>
                <a:gd name="T16" fmla="*/ 148 w 158"/>
                <a:gd name="T17" fmla="*/ 26 h 121"/>
                <a:gd name="T18" fmla="*/ 153 w 158"/>
                <a:gd name="T19" fmla="*/ 37 h 121"/>
                <a:gd name="T20" fmla="*/ 156 w 158"/>
                <a:gd name="T21" fmla="*/ 48 h 121"/>
                <a:gd name="T22" fmla="*/ 158 w 158"/>
                <a:gd name="T23" fmla="*/ 60 h 121"/>
                <a:gd name="T24" fmla="*/ 156 w 158"/>
                <a:gd name="T25" fmla="*/ 73 h 121"/>
                <a:gd name="T26" fmla="*/ 153 w 158"/>
                <a:gd name="T27" fmla="*/ 84 h 121"/>
                <a:gd name="T28" fmla="*/ 148 w 158"/>
                <a:gd name="T29" fmla="*/ 94 h 121"/>
                <a:gd name="T30" fmla="*/ 140 w 158"/>
                <a:gd name="T31" fmla="*/ 103 h 121"/>
                <a:gd name="T32" fmla="*/ 131 w 158"/>
                <a:gd name="T33" fmla="*/ 111 h 121"/>
                <a:gd name="T34" fmla="*/ 121 w 158"/>
                <a:gd name="T35" fmla="*/ 116 h 121"/>
                <a:gd name="T36" fmla="*/ 109 w 158"/>
                <a:gd name="T37" fmla="*/ 120 h 121"/>
                <a:gd name="T38" fmla="*/ 97 w 158"/>
                <a:gd name="T39" fmla="*/ 121 h 121"/>
                <a:gd name="T40" fmla="*/ 97 w 158"/>
                <a:gd name="T41" fmla="*/ 121 h 121"/>
                <a:gd name="T42" fmla="*/ 97 w 158"/>
                <a:gd name="T43" fmla="*/ 121 h 121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58"/>
                <a:gd name="T67" fmla="*/ 0 h 121"/>
                <a:gd name="T68" fmla="*/ 158 w 158"/>
                <a:gd name="T69" fmla="*/ 121 h 121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58" h="121">
                  <a:moveTo>
                    <a:pt x="97" y="121"/>
                  </a:moveTo>
                  <a:lnTo>
                    <a:pt x="0" y="121"/>
                  </a:lnTo>
                  <a:lnTo>
                    <a:pt x="0" y="0"/>
                  </a:lnTo>
                  <a:lnTo>
                    <a:pt x="97" y="0"/>
                  </a:lnTo>
                  <a:lnTo>
                    <a:pt x="109" y="0"/>
                  </a:lnTo>
                  <a:lnTo>
                    <a:pt x="121" y="4"/>
                  </a:lnTo>
                  <a:lnTo>
                    <a:pt x="131" y="10"/>
                  </a:lnTo>
                  <a:lnTo>
                    <a:pt x="140" y="17"/>
                  </a:lnTo>
                  <a:lnTo>
                    <a:pt x="148" y="26"/>
                  </a:lnTo>
                  <a:lnTo>
                    <a:pt x="153" y="37"/>
                  </a:lnTo>
                  <a:lnTo>
                    <a:pt x="156" y="48"/>
                  </a:lnTo>
                  <a:lnTo>
                    <a:pt x="158" y="60"/>
                  </a:lnTo>
                  <a:lnTo>
                    <a:pt x="156" y="73"/>
                  </a:lnTo>
                  <a:lnTo>
                    <a:pt x="153" y="84"/>
                  </a:lnTo>
                  <a:lnTo>
                    <a:pt x="148" y="94"/>
                  </a:lnTo>
                  <a:lnTo>
                    <a:pt x="140" y="103"/>
                  </a:lnTo>
                  <a:lnTo>
                    <a:pt x="131" y="111"/>
                  </a:lnTo>
                  <a:lnTo>
                    <a:pt x="121" y="116"/>
                  </a:lnTo>
                  <a:lnTo>
                    <a:pt x="109" y="120"/>
                  </a:lnTo>
                  <a:lnTo>
                    <a:pt x="97" y="121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28" name="Freeform 101"/>
            <p:cNvSpPr>
              <a:spLocks/>
            </p:cNvSpPr>
            <p:nvPr/>
          </p:nvSpPr>
          <p:spPr bwMode="auto">
            <a:xfrm>
              <a:off x="3376613" y="5437059"/>
              <a:ext cx="250825" cy="192088"/>
            </a:xfrm>
            <a:custGeom>
              <a:avLst/>
              <a:gdLst>
                <a:gd name="T0" fmla="*/ 97 w 158"/>
                <a:gd name="T1" fmla="*/ 121 h 121"/>
                <a:gd name="T2" fmla="*/ 0 w 158"/>
                <a:gd name="T3" fmla="*/ 121 h 121"/>
                <a:gd name="T4" fmla="*/ 0 w 158"/>
                <a:gd name="T5" fmla="*/ 0 h 121"/>
                <a:gd name="T6" fmla="*/ 97 w 158"/>
                <a:gd name="T7" fmla="*/ 0 h 121"/>
                <a:gd name="T8" fmla="*/ 109 w 158"/>
                <a:gd name="T9" fmla="*/ 0 h 121"/>
                <a:gd name="T10" fmla="*/ 121 w 158"/>
                <a:gd name="T11" fmla="*/ 4 h 121"/>
                <a:gd name="T12" fmla="*/ 131 w 158"/>
                <a:gd name="T13" fmla="*/ 10 h 121"/>
                <a:gd name="T14" fmla="*/ 140 w 158"/>
                <a:gd name="T15" fmla="*/ 17 h 121"/>
                <a:gd name="T16" fmla="*/ 148 w 158"/>
                <a:gd name="T17" fmla="*/ 26 h 121"/>
                <a:gd name="T18" fmla="*/ 153 w 158"/>
                <a:gd name="T19" fmla="*/ 37 h 121"/>
                <a:gd name="T20" fmla="*/ 156 w 158"/>
                <a:gd name="T21" fmla="*/ 48 h 121"/>
                <a:gd name="T22" fmla="*/ 158 w 158"/>
                <a:gd name="T23" fmla="*/ 60 h 121"/>
                <a:gd name="T24" fmla="*/ 156 w 158"/>
                <a:gd name="T25" fmla="*/ 73 h 121"/>
                <a:gd name="T26" fmla="*/ 153 w 158"/>
                <a:gd name="T27" fmla="*/ 84 h 121"/>
                <a:gd name="T28" fmla="*/ 148 w 158"/>
                <a:gd name="T29" fmla="*/ 94 h 121"/>
                <a:gd name="T30" fmla="*/ 140 w 158"/>
                <a:gd name="T31" fmla="*/ 103 h 121"/>
                <a:gd name="T32" fmla="*/ 131 w 158"/>
                <a:gd name="T33" fmla="*/ 111 h 121"/>
                <a:gd name="T34" fmla="*/ 121 w 158"/>
                <a:gd name="T35" fmla="*/ 116 h 121"/>
                <a:gd name="T36" fmla="*/ 109 w 158"/>
                <a:gd name="T37" fmla="*/ 120 h 121"/>
                <a:gd name="T38" fmla="*/ 97 w 158"/>
                <a:gd name="T39" fmla="*/ 121 h 121"/>
                <a:gd name="T40" fmla="*/ 97 w 158"/>
                <a:gd name="T41" fmla="*/ 121 h 121"/>
                <a:gd name="T42" fmla="*/ 97 w 158"/>
                <a:gd name="T43" fmla="*/ 121 h 121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58"/>
                <a:gd name="T67" fmla="*/ 0 h 121"/>
                <a:gd name="T68" fmla="*/ 158 w 158"/>
                <a:gd name="T69" fmla="*/ 121 h 121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58" h="121">
                  <a:moveTo>
                    <a:pt x="97" y="121"/>
                  </a:moveTo>
                  <a:lnTo>
                    <a:pt x="0" y="121"/>
                  </a:lnTo>
                  <a:lnTo>
                    <a:pt x="0" y="0"/>
                  </a:lnTo>
                  <a:lnTo>
                    <a:pt x="97" y="0"/>
                  </a:lnTo>
                  <a:lnTo>
                    <a:pt x="109" y="0"/>
                  </a:lnTo>
                  <a:lnTo>
                    <a:pt x="121" y="4"/>
                  </a:lnTo>
                  <a:lnTo>
                    <a:pt x="131" y="10"/>
                  </a:lnTo>
                  <a:lnTo>
                    <a:pt x="140" y="17"/>
                  </a:lnTo>
                  <a:lnTo>
                    <a:pt x="148" y="26"/>
                  </a:lnTo>
                  <a:lnTo>
                    <a:pt x="153" y="37"/>
                  </a:lnTo>
                  <a:lnTo>
                    <a:pt x="156" y="48"/>
                  </a:lnTo>
                  <a:lnTo>
                    <a:pt x="158" y="60"/>
                  </a:lnTo>
                  <a:lnTo>
                    <a:pt x="156" y="73"/>
                  </a:lnTo>
                  <a:lnTo>
                    <a:pt x="153" y="84"/>
                  </a:lnTo>
                  <a:lnTo>
                    <a:pt x="148" y="94"/>
                  </a:lnTo>
                  <a:lnTo>
                    <a:pt x="140" y="103"/>
                  </a:lnTo>
                  <a:lnTo>
                    <a:pt x="131" y="111"/>
                  </a:lnTo>
                  <a:lnTo>
                    <a:pt x="121" y="116"/>
                  </a:lnTo>
                  <a:lnTo>
                    <a:pt x="109" y="120"/>
                  </a:lnTo>
                  <a:lnTo>
                    <a:pt x="97" y="121"/>
                  </a:lnTo>
                </a:path>
              </a:pathLst>
            </a:cu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29" name="Freeform 102"/>
            <p:cNvSpPr>
              <a:spLocks/>
            </p:cNvSpPr>
            <p:nvPr/>
          </p:nvSpPr>
          <p:spPr bwMode="auto">
            <a:xfrm>
              <a:off x="2647951" y="4989384"/>
              <a:ext cx="1127125" cy="241300"/>
            </a:xfrm>
            <a:custGeom>
              <a:avLst/>
              <a:gdLst>
                <a:gd name="T0" fmla="*/ 635 w 710"/>
                <a:gd name="T1" fmla="*/ 129 h 152"/>
                <a:gd name="T2" fmla="*/ 710 w 710"/>
                <a:gd name="T3" fmla="*/ 129 h 152"/>
                <a:gd name="T4" fmla="*/ 710 w 710"/>
                <a:gd name="T5" fmla="*/ 0 h 152"/>
                <a:gd name="T6" fmla="*/ 0 w 710"/>
                <a:gd name="T7" fmla="*/ 0 h 152"/>
                <a:gd name="T8" fmla="*/ 0 w 710"/>
                <a:gd name="T9" fmla="*/ 152 h 152"/>
                <a:gd name="T10" fmla="*/ 75 w 710"/>
                <a:gd name="T11" fmla="*/ 152 h 15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10"/>
                <a:gd name="T19" fmla="*/ 0 h 152"/>
                <a:gd name="T20" fmla="*/ 710 w 710"/>
                <a:gd name="T21" fmla="*/ 152 h 15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10" h="152">
                  <a:moveTo>
                    <a:pt x="635" y="129"/>
                  </a:moveTo>
                  <a:lnTo>
                    <a:pt x="710" y="129"/>
                  </a:lnTo>
                  <a:lnTo>
                    <a:pt x="710" y="0"/>
                  </a:lnTo>
                  <a:lnTo>
                    <a:pt x="0" y="0"/>
                  </a:lnTo>
                  <a:lnTo>
                    <a:pt x="0" y="152"/>
                  </a:lnTo>
                  <a:lnTo>
                    <a:pt x="75" y="152"/>
                  </a:lnTo>
                </a:path>
              </a:pathLst>
            </a:cu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30" name="Freeform 103"/>
            <p:cNvSpPr>
              <a:spLocks/>
            </p:cNvSpPr>
            <p:nvPr/>
          </p:nvSpPr>
          <p:spPr bwMode="auto">
            <a:xfrm>
              <a:off x="2689226" y="5722809"/>
              <a:ext cx="387350" cy="128588"/>
            </a:xfrm>
            <a:custGeom>
              <a:avLst/>
              <a:gdLst>
                <a:gd name="T0" fmla="*/ 0 w 244"/>
                <a:gd name="T1" fmla="*/ 40 h 81"/>
                <a:gd name="T2" fmla="*/ 0 w 244"/>
                <a:gd name="T3" fmla="*/ 0 h 81"/>
                <a:gd name="T4" fmla="*/ 162 w 244"/>
                <a:gd name="T5" fmla="*/ 0 h 81"/>
                <a:gd name="T6" fmla="*/ 244 w 244"/>
                <a:gd name="T7" fmla="*/ 40 h 81"/>
                <a:gd name="T8" fmla="*/ 162 w 244"/>
                <a:gd name="T9" fmla="*/ 81 h 81"/>
                <a:gd name="T10" fmla="*/ 0 w 244"/>
                <a:gd name="T11" fmla="*/ 81 h 81"/>
                <a:gd name="T12" fmla="*/ 0 w 244"/>
                <a:gd name="T13" fmla="*/ 40 h 8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44"/>
                <a:gd name="T22" fmla="*/ 0 h 81"/>
                <a:gd name="T23" fmla="*/ 244 w 244"/>
                <a:gd name="T24" fmla="*/ 81 h 8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44" h="81">
                  <a:moveTo>
                    <a:pt x="0" y="40"/>
                  </a:moveTo>
                  <a:lnTo>
                    <a:pt x="0" y="0"/>
                  </a:lnTo>
                  <a:lnTo>
                    <a:pt x="162" y="0"/>
                  </a:lnTo>
                  <a:lnTo>
                    <a:pt x="244" y="40"/>
                  </a:lnTo>
                  <a:lnTo>
                    <a:pt x="162" y="81"/>
                  </a:lnTo>
                  <a:lnTo>
                    <a:pt x="0" y="81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31" name="Freeform 104"/>
            <p:cNvSpPr>
              <a:spLocks/>
            </p:cNvSpPr>
            <p:nvPr/>
          </p:nvSpPr>
          <p:spPr bwMode="auto">
            <a:xfrm>
              <a:off x="2689226" y="5722809"/>
              <a:ext cx="387350" cy="128588"/>
            </a:xfrm>
            <a:custGeom>
              <a:avLst/>
              <a:gdLst>
                <a:gd name="T0" fmla="*/ 0 w 244"/>
                <a:gd name="T1" fmla="*/ 40 h 81"/>
                <a:gd name="T2" fmla="*/ 0 w 244"/>
                <a:gd name="T3" fmla="*/ 0 h 81"/>
                <a:gd name="T4" fmla="*/ 162 w 244"/>
                <a:gd name="T5" fmla="*/ 0 h 81"/>
                <a:gd name="T6" fmla="*/ 244 w 244"/>
                <a:gd name="T7" fmla="*/ 40 h 81"/>
                <a:gd name="T8" fmla="*/ 162 w 244"/>
                <a:gd name="T9" fmla="*/ 81 h 81"/>
                <a:gd name="T10" fmla="*/ 0 w 244"/>
                <a:gd name="T11" fmla="*/ 81 h 81"/>
                <a:gd name="T12" fmla="*/ 0 w 244"/>
                <a:gd name="T13" fmla="*/ 40 h 8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44"/>
                <a:gd name="T22" fmla="*/ 0 h 81"/>
                <a:gd name="T23" fmla="*/ 244 w 244"/>
                <a:gd name="T24" fmla="*/ 81 h 8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44" h="81">
                  <a:moveTo>
                    <a:pt x="0" y="40"/>
                  </a:moveTo>
                  <a:lnTo>
                    <a:pt x="0" y="0"/>
                  </a:lnTo>
                  <a:lnTo>
                    <a:pt x="162" y="0"/>
                  </a:lnTo>
                  <a:lnTo>
                    <a:pt x="244" y="40"/>
                  </a:lnTo>
                  <a:lnTo>
                    <a:pt x="162" y="81"/>
                  </a:lnTo>
                  <a:lnTo>
                    <a:pt x="0" y="81"/>
                  </a:lnTo>
                  <a:lnTo>
                    <a:pt x="0" y="40"/>
                  </a:lnTo>
                  <a:close/>
                </a:path>
              </a:pathLst>
            </a:cu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32" name="Freeform 105"/>
            <p:cNvSpPr>
              <a:spLocks/>
            </p:cNvSpPr>
            <p:nvPr/>
          </p:nvSpPr>
          <p:spPr bwMode="auto">
            <a:xfrm>
              <a:off x="3076576" y="5579934"/>
              <a:ext cx="231775" cy="206375"/>
            </a:xfrm>
            <a:custGeom>
              <a:avLst/>
              <a:gdLst>
                <a:gd name="T0" fmla="*/ 0 w 146"/>
                <a:gd name="T1" fmla="*/ 130 h 130"/>
                <a:gd name="T2" fmla="*/ 105 w 146"/>
                <a:gd name="T3" fmla="*/ 130 h 130"/>
                <a:gd name="T4" fmla="*/ 105 w 146"/>
                <a:gd name="T5" fmla="*/ 0 h 130"/>
                <a:gd name="T6" fmla="*/ 146 w 146"/>
                <a:gd name="T7" fmla="*/ 0 h 13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46"/>
                <a:gd name="T13" fmla="*/ 0 h 130"/>
                <a:gd name="T14" fmla="*/ 146 w 146"/>
                <a:gd name="T15" fmla="*/ 130 h 13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6" h="130">
                  <a:moveTo>
                    <a:pt x="0" y="130"/>
                  </a:moveTo>
                  <a:lnTo>
                    <a:pt x="105" y="130"/>
                  </a:lnTo>
                  <a:lnTo>
                    <a:pt x="105" y="0"/>
                  </a:lnTo>
                  <a:lnTo>
                    <a:pt x="146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33" name="Freeform 106"/>
            <p:cNvSpPr>
              <a:spLocks/>
            </p:cNvSpPr>
            <p:nvPr/>
          </p:nvSpPr>
          <p:spPr bwMode="auto">
            <a:xfrm>
              <a:off x="3694113" y="5516434"/>
              <a:ext cx="155575" cy="15875"/>
            </a:xfrm>
            <a:custGeom>
              <a:avLst/>
              <a:gdLst>
                <a:gd name="T0" fmla="*/ 0 w 98"/>
                <a:gd name="T1" fmla="*/ 10 h 10"/>
                <a:gd name="T2" fmla="*/ 48 w 98"/>
                <a:gd name="T3" fmla="*/ 10 h 10"/>
                <a:gd name="T4" fmla="*/ 48 w 98"/>
                <a:gd name="T5" fmla="*/ 0 h 10"/>
                <a:gd name="T6" fmla="*/ 98 w 98"/>
                <a:gd name="T7" fmla="*/ 0 h 1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8"/>
                <a:gd name="T13" fmla="*/ 0 h 10"/>
                <a:gd name="T14" fmla="*/ 98 w 98"/>
                <a:gd name="T15" fmla="*/ 10 h 1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8" h="10">
                  <a:moveTo>
                    <a:pt x="0" y="10"/>
                  </a:moveTo>
                  <a:lnTo>
                    <a:pt x="48" y="10"/>
                  </a:lnTo>
                  <a:lnTo>
                    <a:pt x="48" y="0"/>
                  </a:lnTo>
                  <a:lnTo>
                    <a:pt x="98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757" name="Group 1756"/>
          <p:cNvGrpSpPr/>
          <p:nvPr/>
        </p:nvGrpSpPr>
        <p:grpSpPr>
          <a:xfrm>
            <a:off x="6532563" y="2540665"/>
            <a:ext cx="2135187" cy="1363663"/>
            <a:chOff x="6532563" y="2555746"/>
            <a:chExt cx="2135187" cy="1363663"/>
          </a:xfrm>
        </p:grpSpPr>
        <p:sp>
          <p:nvSpPr>
            <p:cNvPr id="6199" name="Freeform 1667"/>
            <p:cNvSpPr>
              <a:spLocks/>
            </p:cNvSpPr>
            <p:nvPr/>
          </p:nvSpPr>
          <p:spPr bwMode="auto">
            <a:xfrm>
              <a:off x="6532563" y="2555746"/>
              <a:ext cx="2135187" cy="1363663"/>
            </a:xfrm>
            <a:custGeom>
              <a:avLst/>
              <a:gdLst>
                <a:gd name="T0" fmla="*/ 1063 w 1169"/>
                <a:gd name="T1" fmla="*/ 3 h 831"/>
                <a:gd name="T2" fmla="*/ 886 w 1169"/>
                <a:gd name="T3" fmla="*/ 13 h 831"/>
                <a:gd name="T4" fmla="*/ 723 w 1169"/>
                <a:gd name="T5" fmla="*/ 40 h 831"/>
                <a:gd name="T6" fmla="*/ 569 w 1169"/>
                <a:gd name="T7" fmla="*/ 74 h 831"/>
                <a:gd name="T8" fmla="*/ 428 w 1169"/>
                <a:gd name="T9" fmla="*/ 120 h 831"/>
                <a:gd name="T10" fmla="*/ 309 w 1169"/>
                <a:gd name="T11" fmla="*/ 172 h 831"/>
                <a:gd name="T12" fmla="*/ 204 w 1169"/>
                <a:gd name="T13" fmla="*/ 231 h 831"/>
                <a:gd name="T14" fmla="*/ 115 w 1169"/>
                <a:gd name="T15" fmla="*/ 297 h 831"/>
                <a:gd name="T16" fmla="*/ 55 w 1169"/>
                <a:gd name="T17" fmla="*/ 369 h 831"/>
                <a:gd name="T18" fmla="*/ 14 w 1169"/>
                <a:gd name="T19" fmla="*/ 444 h 831"/>
                <a:gd name="T20" fmla="*/ 0 w 1169"/>
                <a:gd name="T21" fmla="*/ 522 h 831"/>
                <a:gd name="T22" fmla="*/ 14 w 1169"/>
                <a:gd name="T23" fmla="*/ 603 h 831"/>
                <a:gd name="T24" fmla="*/ 55 w 1169"/>
                <a:gd name="T25" fmla="*/ 679 h 831"/>
                <a:gd name="T26" fmla="*/ 115 w 1169"/>
                <a:gd name="T27" fmla="*/ 750 h 831"/>
                <a:gd name="T28" fmla="*/ 204 w 1169"/>
                <a:gd name="T29" fmla="*/ 817 h 831"/>
                <a:gd name="T30" fmla="*/ 309 w 1169"/>
                <a:gd name="T31" fmla="*/ 876 h 831"/>
                <a:gd name="T32" fmla="*/ 428 w 1169"/>
                <a:gd name="T33" fmla="*/ 928 h 831"/>
                <a:gd name="T34" fmla="*/ 569 w 1169"/>
                <a:gd name="T35" fmla="*/ 973 h 831"/>
                <a:gd name="T36" fmla="*/ 723 w 1169"/>
                <a:gd name="T37" fmla="*/ 1008 h 831"/>
                <a:gd name="T38" fmla="*/ 886 w 1169"/>
                <a:gd name="T39" fmla="*/ 1032 h 831"/>
                <a:gd name="T40" fmla="*/ 1063 w 1169"/>
                <a:gd name="T41" fmla="*/ 1045 h 831"/>
                <a:gd name="T42" fmla="*/ 1243 w 1169"/>
                <a:gd name="T43" fmla="*/ 1047 h 831"/>
                <a:gd name="T44" fmla="*/ 1420 w 1169"/>
                <a:gd name="T45" fmla="*/ 1039 h 831"/>
                <a:gd name="T46" fmla="*/ 1592 w 1169"/>
                <a:gd name="T47" fmla="*/ 1015 h 831"/>
                <a:gd name="T48" fmla="*/ 1749 w 1169"/>
                <a:gd name="T49" fmla="*/ 983 h 831"/>
                <a:gd name="T50" fmla="*/ 1891 w 1169"/>
                <a:gd name="T51" fmla="*/ 944 h 831"/>
                <a:gd name="T52" fmla="*/ 2019 w 1169"/>
                <a:gd name="T53" fmla="*/ 894 h 831"/>
                <a:gd name="T54" fmla="*/ 2134 w 1169"/>
                <a:gd name="T55" fmla="*/ 836 h 831"/>
                <a:gd name="T56" fmla="*/ 2223 w 1169"/>
                <a:gd name="T57" fmla="*/ 773 h 831"/>
                <a:gd name="T58" fmla="*/ 2296 w 1169"/>
                <a:gd name="T59" fmla="*/ 703 h 831"/>
                <a:gd name="T60" fmla="*/ 2344 w 1169"/>
                <a:gd name="T61" fmla="*/ 630 h 831"/>
                <a:gd name="T62" fmla="*/ 2367 w 1169"/>
                <a:gd name="T63" fmla="*/ 551 h 831"/>
                <a:gd name="T64" fmla="*/ 2361 w 1169"/>
                <a:gd name="T65" fmla="*/ 470 h 831"/>
                <a:gd name="T66" fmla="*/ 2330 w 1169"/>
                <a:gd name="T67" fmla="*/ 394 h 831"/>
                <a:gd name="T68" fmla="*/ 2274 w 1169"/>
                <a:gd name="T69" fmla="*/ 319 h 831"/>
                <a:gd name="T70" fmla="*/ 2196 w 1169"/>
                <a:gd name="T71" fmla="*/ 252 h 831"/>
                <a:gd name="T72" fmla="*/ 2100 w 1169"/>
                <a:gd name="T73" fmla="*/ 190 h 831"/>
                <a:gd name="T74" fmla="*/ 1980 w 1169"/>
                <a:gd name="T75" fmla="*/ 136 h 831"/>
                <a:gd name="T76" fmla="*/ 1846 w 1169"/>
                <a:gd name="T77" fmla="*/ 90 h 831"/>
                <a:gd name="T78" fmla="*/ 1696 w 1169"/>
                <a:gd name="T79" fmla="*/ 51 h 831"/>
                <a:gd name="T80" fmla="*/ 1534 w 1169"/>
                <a:gd name="T81" fmla="*/ 26 h 831"/>
                <a:gd name="T82" fmla="*/ 1364 w 1169"/>
                <a:gd name="T83" fmla="*/ 5 h 831"/>
                <a:gd name="T84" fmla="*/ 1185 w 1169"/>
                <a:gd name="T85" fmla="*/ 0 h 83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169"/>
                <a:gd name="T130" fmla="*/ 0 h 831"/>
                <a:gd name="T131" fmla="*/ 1169 w 1169"/>
                <a:gd name="T132" fmla="*/ 831 h 831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169" h="831">
                  <a:moveTo>
                    <a:pt x="584" y="0"/>
                  </a:moveTo>
                  <a:lnTo>
                    <a:pt x="554" y="1"/>
                  </a:lnTo>
                  <a:lnTo>
                    <a:pt x="525" y="3"/>
                  </a:lnTo>
                  <a:lnTo>
                    <a:pt x="496" y="5"/>
                  </a:lnTo>
                  <a:lnTo>
                    <a:pt x="467" y="8"/>
                  </a:lnTo>
                  <a:lnTo>
                    <a:pt x="438" y="13"/>
                  </a:lnTo>
                  <a:lnTo>
                    <a:pt x="410" y="19"/>
                  </a:lnTo>
                  <a:lnTo>
                    <a:pt x="384" y="25"/>
                  </a:lnTo>
                  <a:lnTo>
                    <a:pt x="357" y="33"/>
                  </a:lnTo>
                  <a:lnTo>
                    <a:pt x="331" y="41"/>
                  </a:lnTo>
                  <a:lnTo>
                    <a:pt x="306" y="51"/>
                  </a:lnTo>
                  <a:lnTo>
                    <a:pt x="281" y="60"/>
                  </a:lnTo>
                  <a:lnTo>
                    <a:pt x="258" y="71"/>
                  </a:lnTo>
                  <a:lnTo>
                    <a:pt x="235" y="83"/>
                  </a:lnTo>
                  <a:lnTo>
                    <a:pt x="212" y="95"/>
                  </a:lnTo>
                  <a:lnTo>
                    <a:pt x="191" y="108"/>
                  </a:lnTo>
                  <a:lnTo>
                    <a:pt x="171" y="122"/>
                  </a:lnTo>
                  <a:lnTo>
                    <a:pt x="152" y="136"/>
                  </a:lnTo>
                  <a:lnTo>
                    <a:pt x="134" y="151"/>
                  </a:lnTo>
                  <a:lnTo>
                    <a:pt x="116" y="167"/>
                  </a:lnTo>
                  <a:lnTo>
                    <a:pt x="100" y="183"/>
                  </a:lnTo>
                  <a:lnTo>
                    <a:pt x="85" y="200"/>
                  </a:lnTo>
                  <a:lnTo>
                    <a:pt x="70" y="218"/>
                  </a:lnTo>
                  <a:lnTo>
                    <a:pt x="57" y="236"/>
                  </a:lnTo>
                  <a:lnTo>
                    <a:pt x="46" y="253"/>
                  </a:lnTo>
                  <a:lnTo>
                    <a:pt x="35" y="273"/>
                  </a:lnTo>
                  <a:lnTo>
                    <a:pt x="27" y="292"/>
                  </a:lnTo>
                  <a:lnTo>
                    <a:pt x="18" y="312"/>
                  </a:lnTo>
                  <a:lnTo>
                    <a:pt x="12" y="331"/>
                  </a:lnTo>
                  <a:lnTo>
                    <a:pt x="7" y="352"/>
                  </a:lnTo>
                  <a:lnTo>
                    <a:pt x="3" y="373"/>
                  </a:lnTo>
                  <a:lnTo>
                    <a:pt x="1" y="394"/>
                  </a:lnTo>
                  <a:lnTo>
                    <a:pt x="0" y="415"/>
                  </a:lnTo>
                  <a:lnTo>
                    <a:pt x="1" y="437"/>
                  </a:lnTo>
                  <a:lnTo>
                    <a:pt x="3" y="458"/>
                  </a:lnTo>
                  <a:lnTo>
                    <a:pt x="7" y="478"/>
                  </a:lnTo>
                  <a:lnTo>
                    <a:pt x="12" y="499"/>
                  </a:lnTo>
                  <a:lnTo>
                    <a:pt x="18" y="519"/>
                  </a:lnTo>
                  <a:lnTo>
                    <a:pt x="27" y="539"/>
                  </a:lnTo>
                  <a:lnTo>
                    <a:pt x="35" y="558"/>
                  </a:lnTo>
                  <a:lnTo>
                    <a:pt x="46" y="577"/>
                  </a:lnTo>
                  <a:lnTo>
                    <a:pt x="57" y="595"/>
                  </a:lnTo>
                  <a:lnTo>
                    <a:pt x="70" y="613"/>
                  </a:lnTo>
                  <a:lnTo>
                    <a:pt x="85" y="631"/>
                  </a:lnTo>
                  <a:lnTo>
                    <a:pt x="100" y="647"/>
                  </a:lnTo>
                  <a:lnTo>
                    <a:pt x="116" y="663"/>
                  </a:lnTo>
                  <a:lnTo>
                    <a:pt x="134" y="680"/>
                  </a:lnTo>
                  <a:lnTo>
                    <a:pt x="152" y="694"/>
                  </a:lnTo>
                  <a:lnTo>
                    <a:pt x="171" y="709"/>
                  </a:lnTo>
                  <a:lnTo>
                    <a:pt x="191" y="723"/>
                  </a:lnTo>
                  <a:lnTo>
                    <a:pt x="212" y="736"/>
                  </a:lnTo>
                  <a:lnTo>
                    <a:pt x="235" y="748"/>
                  </a:lnTo>
                  <a:lnTo>
                    <a:pt x="258" y="760"/>
                  </a:lnTo>
                  <a:lnTo>
                    <a:pt x="281" y="770"/>
                  </a:lnTo>
                  <a:lnTo>
                    <a:pt x="306" y="780"/>
                  </a:lnTo>
                  <a:lnTo>
                    <a:pt x="331" y="789"/>
                  </a:lnTo>
                  <a:lnTo>
                    <a:pt x="357" y="798"/>
                  </a:lnTo>
                  <a:lnTo>
                    <a:pt x="384" y="805"/>
                  </a:lnTo>
                  <a:lnTo>
                    <a:pt x="410" y="812"/>
                  </a:lnTo>
                  <a:lnTo>
                    <a:pt x="438" y="818"/>
                  </a:lnTo>
                  <a:lnTo>
                    <a:pt x="467" y="822"/>
                  </a:lnTo>
                  <a:lnTo>
                    <a:pt x="496" y="826"/>
                  </a:lnTo>
                  <a:lnTo>
                    <a:pt x="525" y="828"/>
                  </a:lnTo>
                  <a:lnTo>
                    <a:pt x="554" y="830"/>
                  </a:lnTo>
                  <a:lnTo>
                    <a:pt x="584" y="831"/>
                  </a:lnTo>
                  <a:lnTo>
                    <a:pt x="614" y="830"/>
                  </a:lnTo>
                  <a:lnTo>
                    <a:pt x="644" y="828"/>
                  </a:lnTo>
                  <a:lnTo>
                    <a:pt x="674" y="826"/>
                  </a:lnTo>
                  <a:lnTo>
                    <a:pt x="702" y="822"/>
                  </a:lnTo>
                  <a:lnTo>
                    <a:pt x="730" y="818"/>
                  </a:lnTo>
                  <a:lnTo>
                    <a:pt x="758" y="812"/>
                  </a:lnTo>
                  <a:lnTo>
                    <a:pt x="786" y="805"/>
                  </a:lnTo>
                  <a:lnTo>
                    <a:pt x="812" y="798"/>
                  </a:lnTo>
                  <a:lnTo>
                    <a:pt x="837" y="789"/>
                  </a:lnTo>
                  <a:lnTo>
                    <a:pt x="863" y="780"/>
                  </a:lnTo>
                  <a:lnTo>
                    <a:pt x="888" y="770"/>
                  </a:lnTo>
                  <a:lnTo>
                    <a:pt x="911" y="760"/>
                  </a:lnTo>
                  <a:lnTo>
                    <a:pt x="934" y="748"/>
                  </a:lnTo>
                  <a:lnTo>
                    <a:pt x="956" y="736"/>
                  </a:lnTo>
                  <a:lnTo>
                    <a:pt x="977" y="723"/>
                  </a:lnTo>
                  <a:lnTo>
                    <a:pt x="997" y="709"/>
                  </a:lnTo>
                  <a:lnTo>
                    <a:pt x="1017" y="694"/>
                  </a:lnTo>
                  <a:lnTo>
                    <a:pt x="1036" y="680"/>
                  </a:lnTo>
                  <a:lnTo>
                    <a:pt x="1053" y="663"/>
                  </a:lnTo>
                  <a:lnTo>
                    <a:pt x="1069" y="647"/>
                  </a:lnTo>
                  <a:lnTo>
                    <a:pt x="1084" y="631"/>
                  </a:lnTo>
                  <a:lnTo>
                    <a:pt x="1098" y="613"/>
                  </a:lnTo>
                  <a:lnTo>
                    <a:pt x="1111" y="595"/>
                  </a:lnTo>
                  <a:lnTo>
                    <a:pt x="1123" y="577"/>
                  </a:lnTo>
                  <a:lnTo>
                    <a:pt x="1134" y="558"/>
                  </a:lnTo>
                  <a:lnTo>
                    <a:pt x="1143" y="539"/>
                  </a:lnTo>
                  <a:lnTo>
                    <a:pt x="1151" y="519"/>
                  </a:lnTo>
                  <a:lnTo>
                    <a:pt x="1157" y="499"/>
                  </a:lnTo>
                  <a:lnTo>
                    <a:pt x="1162" y="478"/>
                  </a:lnTo>
                  <a:lnTo>
                    <a:pt x="1166" y="458"/>
                  </a:lnTo>
                  <a:lnTo>
                    <a:pt x="1168" y="437"/>
                  </a:lnTo>
                  <a:lnTo>
                    <a:pt x="1169" y="415"/>
                  </a:lnTo>
                  <a:lnTo>
                    <a:pt x="1168" y="394"/>
                  </a:lnTo>
                  <a:lnTo>
                    <a:pt x="1166" y="373"/>
                  </a:lnTo>
                  <a:lnTo>
                    <a:pt x="1162" y="352"/>
                  </a:lnTo>
                  <a:lnTo>
                    <a:pt x="1157" y="331"/>
                  </a:lnTo>
                  <a:lnTo>
                    <a:pt x="1151" y="312"/>
                  </a:lnTo>
                  <a:lnTo>
                    <a:pt x="1143" y="292"/>
                  </a:lnTo>
                  <a:lnTo>
                    <a:pt x="1134" y="273"/>
                  </a:lnTo>
                  <a:lnTo>
                    <a:pt x="1123" y="253"/>
                  </a:lnTo>
                  <a:lnTo>
                    <a:pt x="1111" y="236"/>
                  </a:lnTo>
                  <a:lnTo>
                    <a:pt x="1098" y="218"/>
                  </a:lnTo>
                  <a:lnTo>
                    <a:pt x="1084" y="200"/>
                  </a:lnTo>
                  <a:lnTo>
                    <a:pt x="1069" y="183"/>
                  </a:lnTo>
                  <a:lnTo>
                    <a:pt x="1053" y="167"/>
                  </a:lnTo>
                  <a:lnTo>
                    <a:pt x="1036" y="151"/>
                  </a:lnTo>
                  <a:lnTo>
                    <a:pt x="1017" y="136"/>
                  </a:lnTo>
                  <a:lnTo>
                    <a:pt x="997" y="122"/>
                  </a:lnTo>
                  <a:lnTo>
                    <a:pt x="977" y="108"/>
                  </a:lnTo>
                  <a:lnTo>
                    <a:pt x="956" y="95"/>
                  </a:lnTo>
                  <a:lnTo>
                    <a:pt x="934" y="83"/>
                  </a:lnTo>
                  <a:lnTo>
                    <a:pt x="911" y="71"/>
                  </a:lnTo>
                  <a:lnTo>
                    <a:pt x="888" y="60"/>
                  </a:lnTo>
                  <a:lnTo>
                    <a:pt x="863" y="51"/>
                  </a:lnTo>
                  <a:lnTo>
                    <a:pt x="837" y="41"/>
                  </a:lnTo>
                  <a:lnTo>
                    <a:pt x="812" y="33"/>
                  </a:lnTo>
                  <a:lnTo>
                    <a:pt x="786" y="25"/>
                  </a:lnTo>
                  <a:lnTo>
                    <a:pt x="758" y="19"/>
                  </a:lnTo>
                  <a:lnTo>
                    <a:pt x="730" y="13"/>
                  </a:lnTo>
                  <a:lnTo>
                    <a:pt x="702" y="8"/>
                  </a:lnTo>
                  <a:lnTo>
                    <a:pt x="674" y="5"/>
                  </a:lnTo>
                  <a:lnTo>
                    <a:pt x="644" y="3"/>
                  </a:lnTo>
                  <a:lnTo>
                    <a:pt x="614" y="1"/>
                  </a:lnTo>
                  <a:lnTo>
                    <a:pt x="584" y="0"/>
                  </a:lnTo>
                </a:path>
              </a:pathLst>
            </a:custGeom>
            <a:gradFill>
              <a:gsLst>
                <a:gs pos="0">
                  <a:srgbClr val="CBFFFF"/>
                </a:gs>
                <a:gs pos="100000">
                  <a:schemeClr val="lt2">
                    <a:shade val="30000"/>
                    <a:satMod val="200000"/>
                  </a:schemeClr>
                </a:gs>
              </a:gsLst>
            </a:gradFill>
            <a:ln w="7938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rgbClr r="0" g="0" b="0"/>
            </a:lnRef>
            <a:fillRef idx="1003">
              <a:schemeClr val="lt2"/>
            </a:fillRef>
            <a:effectRef idx="0">
              <a:scrgbClr r="0" g="0" b="0"/>
            </a:effectRef>
            <a:fontRef idx="major"/>
          </p:style>
          <p:txBody>
            <a:bodyPr/>
            <a:lstStyle/>
            <a:p>
              <a:endParaRPr lang="en-US"/>
            </a:p>
          </p:txBody>
        </p:sp>
        <p:sp>
          <p:nvSpPr>
            <p:cNvPr id="6200" name="Freeform 1668"/>
            <p:cNvSpPr>
              <a:spLocks/>
            </p:cNvSpPr>
            <p:nvPr/>
          </p:nvSpPr>
          <p:spPr bwMode="auto">
            <a:xfrm>
              <a:off x="6623387" y="2603371"/>
              <a:ext cx="1930420" cy="1312863"/>
            </a:xfrm>
            <a:custGeom>
              <a:avLst/>
              <a:gdLst>
                <a:gd name="T0" fmla="*/ 525 w 1169"/>
                <a:gd name="T1" fmla="*/ 2 h 827"/>
                <a:gd name="T2" fmla="*/ 438 w 1169"/>
                <a:gd name="T3" fmla="*/ 13 h 827"/>
                <a:gd name="T4" fmla="*/ 357 w 1169"/>
                <a:gd name="T5" fmla="*/ 32 h 827"/>
                <a:gd name="T6" fmla="*/ 281 w 1169"/>
                <a:gd name="T7" fmla="*/ 60 h 827"/>
                <a:gd name="T8" fmla="*/ 212 w 1169"/>
                <a:gd name="T9" fmla="*/ 95 h 827"/>
                <a:gd name="T10" fmla="*/ 152 w 1169"/>
                <a:gd name="T11" fmla="*/ 135 h 827"/>
                <a:gd name="T12" fmla="*/ 100 w 1169"/>
                <a:gd name="T13" fmla="*/ 182 h 827"/>
                <a:gd name="T14" fmla="*/ 57 w 1169"/>
                <a:gd name="T15" fmla="*/ 234 h 827"/>
                <a:gd name="T16" fmla="*/ 27 w 1169"/>
                <a:gd name="T17" fmla="*/ 290 h 827"/>
                <a:gd name="T18" fmla="*/ 7 w 1169"/>
                <a:gd name="T19" fmla="*/ 350 h 827"/>
                <a:gd name="T20" fmla="*/ 0 w 1169"/>
                <a:gd name="T21" fmla="*/ 414 h 827"/>
                <a:gd name="T22" fmla="*/ 7 w 1169"/>
                <a:gd name="T23" fmla="*/ 477 h 827"/>
                <a:gd name="T24" fmla="*/ 27 w 1169"/>
                <a:gd name="T25" fmla="*/ 536 h 827"/>
                <a:gd name="T26" fmla="*/ 57 w 1169"/>
                <a:gd name="T27" fmla="*/ 593 h 827"/>
                <a:gd name="T28" fmla="*/ 100 w 1169"/>
                <a:gd name="T29" fmla="*/ 645 h 827"/>
                <a:gd name="T30" fmla="*/ 152 w 1169"/>
                <a:gd name="T31" fmla="*/ 692 h 827"/>
                <a:gd name="T32" fmla="*/ 212 w 1169"/>
                <a:gd name="T33" fmla="*/ 733 h 827"/>
                <a:gd name="T34" fmla="*/ 281 w 1169"/>
                <a:gd name="T35" fmla="*/ 768 h 827"/>
                <a:gd name="T36" fmla="*/ 357 w 1169"/>
                <a:gd name="T37" fmla="*/ 794 h 827"/>
                <a:gd name="T38" fmla="*/ 438 w 1169"/>
                <a:gd name="T39" fmla="*/ 814 h 827"/>
                <a:gd name="T40" fmla="*/ 525 w 1169"/>
                <a:gd name="T41" fmla="*/ 825 h 827"/>
                <a:gd name="T42" fmla="*/ 614 w 1169"/>
                <a:gd name="T43" fmla="*/ 827 h 827"/>
                <a:gd name="T44" fmla="*/ 702 w 1169"/>
                <a:gd name="T45" fmla="*/ 819 h 827"/>
                <a:gd name="T46" fmla="*/ 786 w 1169"/>
                <a:gd name="T47" fmla="*/ 803 h 827"/>
                <a:gd name="T48" fmla="*/ 863 w 1169"/>
                <a:gd name="T49" fmla="*/ 777 h 827"/>
                <a:gd name="T50" fmla="*/ 934 w 1169"/>
                <a:gd name="T51" fmla="*/ 745 h 827"/>
                <a:gd name="T52" fmla="*/ 997 w 1169"/>
                <a:gd name="T53" fmla="*/ 706 h 827"/>
                <a:gd name="T54" fmla="*/ 1053 w 1169"/>
                <a:gd name="T55" fmla="*/ 661 h 827"/>
                <a:gd name="T56" fmla="*/ 1098 w 1169"/>
                <a:gd name="T57" fmla="*/ 611 h 827"/>
                <a:gd name="T58" fmla="*/ 1134 w 1169"/>
                <a:gd name="T59" fmla="*/ 556 h 827"/>
                <a:gd name="T60" fmla="*/ 1157 w 1169"/>
                <a:gd name="T61" fmla="*/ 497 h 827"/>
                <a:gd name="T62" fmla="*/ 1168 w 1169"/>
                <a:gd name="T63" fmla="*/ 435 h 827"/>
                <a:gd name="T64" fmla="*/ 1166 w 1169"/>
                <a:gd name="T65" fmla="*/ 372 h 827"/>
                <a:gd name="T66" fmla="*/ 1151 w 1169"/>
                <a:gd name="T67" fmla="*/ 311 h 827"/>
                <a:gd name="T68" fmla="*/ 1123 w 1169"/>
                <a:gd name="T69" fmla="*/ 253 h 827"/>
                <a:gd name="T70" fmla="*/ 1084 w 1169"/>
                <a:gd name="T71" fmla="*/ 200 h 827"/>
                <a:gd name="T72" fmla="*/ 1036 w 1169"/>
                <a:gd name="T73" fmla="*/ 151 h 827"/>
                <a:gd name="T74" fmla="*/ 977 w 1169"/>
                <a:gd name="T75" fmla="*/ 108 h 827"/>
                <a:gd name="T76" fmla="*/ 911 w 1169"/>
                <a:gd name="T77" fmla="*/ 70 h 827"/>
                <a:gd name="T78" fmla="*/ 837 w 1169"/>
                <a:gd name="T79" fmla="*/ 41 h 827"/>
                <a:gd name="T80" fmla="*/ 758 w 1169"/>
                <a:gd name="T81" fmla="*/ 19 h 827"/>
                <a:gd name="T82" fmla="*/ 674 w 1169"/>
                <a:gd name="T83" fmla="*/ 5 h 827"/>
                <a:gd name="T84" fmla="*/ 584 w 1169"/>
                <a:gd name="T85" fmla="*/ 0 h 827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169"/>
                <a:gd name="T130" fmla="*/ 0 h 827"/>
                <a:gd name="T131" fmla="*/ 1169 w 1169"/>
                <a:gd name="T132" fmla="*/ 827 h 827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169" h="827">
                  <a:moveTo>
                    <a:pt x="584" y="0"/>
                  </a:moveTo>
                  <a:lnTo>
                    <a:pt x="554" y="1"/>
                  </a:lnTo>
                  <a:lnTo>
                    <a:pt x="525" y="2"/>
                  </a:lnTo>
                  <a:lnTo>
                    <a:pt x="496" y="5"/>
                  </a:lnTo>
                  <a:lnTo>
                    <a:pt x="467" y="9"/>
                  </a:lnTo>
                  <a:lnTo>
                    <a:pt x="438" y="13"/>
                  </a:lnTo>
                  <a:lnTo>
                    <a:pt x="410" y="19"/>
                  </a:lnTo>
                  <a:lnTo>
                    <a:pt x="384" y="25"/>
                  </a:lnTo>
                  <a:lnTo>
                    <a:pt x="357" y="32"/>
                  </a:lnTo>
                  <a:lnTo>
                    <a:pt x="331" y="41"/>
                  </a:lnTo>
                  <a:lnTo>
                    <a:pt x="306" y="50"/>
                  </a:lnTo>
                  <a:lnTo>
                    <a:pt x="281" y="60"/>
                  </a:lnTo>
                  <a:lnTo>
                    <a:pt x="258" y="70"/>
                  </a:lnTo>
                  <a:lnTo>
                    <a:pt x="235" y="83"/>
                  </a:lnTo>
                  <a:lnTo>
                    <a:pt x="212" y="95"/>
                  </a:lnTo>
                  <a:lnTo>
                    <a:pt x="191" y="108"/>
                  </a:lnTo>
                  <a:lnTo>
                    <a:pt x="171" y="122"/>
                  </a:lnTo>
                  <a:lnTo>
                    <a:pt x="152" y="135"/>
                  </a:lnTo>
                  <a:lnTo>
                    <a:pt x="134" y="151"/>
                  </a:lnTo>
                  <a:lnTo>
                    <a:pt x="116" y="166"/>
                  </a:lnTo>
                  <a:lnTo>
                    <a:pt x="100" y="182"/>
                  </a:lnTo>
                  <a:lnTo>
                    <a:pt x="85" y="200"/>
                  </a:lnTo>
                  <a:lnTo>
                    <a:pt x="70" y="217"/>
                  </a:lnTo>
                  <a:lnTo>
                    <a:pt x="57" y="234"/>
                  </a:lnTo>
                  <a:lnTo>
                    <a:pt x="46" y="253"/>
                  </a:lnTo>
                  <a:lnTo>
                    <a:pt x="35" y="272"/>
                  </a:lnTo>
                  <a:lnTo>
                    <a:pt x="27" y="290"/>
                  </a:lnTo>
                  <a:lnTo>
                    <a:pt x="18" y="311"/>
                  </a:lnTo>
                  <a:lnTo>
                    <a:pt x="12" y="330"/>
                  </a:lnTo>
                  <a:lnTo>
                    <a:pt x="7" y="350"/>
                  </a:lnTo>
                  <a:lnTo>
                    <a:pt x="3" y="372"/>
                  </a:lnTo>
                  <a:lnTo>
                    <a:pt x="1" y="393"/>
                  </a:lnTo>
                  <a:lnTo>
                    <a:pt x="0" y="414"/>
                  </a:lnTo>
                  <a:lnTo>
                    <a:pt x="1" y="435"/>
                  </a:lnTo>
                  <a:lnTo>
                    <a:pt x="3" y="456"/>
                  </a:lnTo>
                  <a:lnTo>
                    <a:pt x="7" y="477"/>
                  </a:lnTo>
                  <a:lnTo>
                    <a:pt x="12" y="497"/>
                  </a:lnTo>
                  <a:lnTo>
                    <a:pt x="18" y="517"/>
                  </a:lnTo>
                  <a:lnTo>
                    <a:pt x="27" y="536"/>
                  </a:lnTo>
                  <a:lnTo>
                    <a:pt x="35" y="556"/>
                  </a:lnTo>
                  <a:lnTo>
                    <a:pt x="46" y="574"/>
                  </a:lnTo>
                  <a:lnTo>
                    <a:pt x="57" y="593"/>
                  </a:lnTo>
                  <a:lnTo>
                    <a:pt x="70" y="611"/>
                  </a:lnTo>
                  <a:lnTo>
                    <a:pt x="85" y="628"/>
                  </a:lnTo>
                  <a:lnTo>
                    <a:pt x="100" y="645"/>
                  </a:lnTo>
                  <a:lnTo>
                    <a:pt x="116" y="661"/>
                  </a:lnTo>
                  <a:lnTo>
                    <a:pt x="134" y="677"/>
                  </a:lnTo>
                  <a:lnTo>
                    <a:pt x="152" y="692"/>
                  </a:lnTo>
                  <a:lnTo>
                    <a:pt x="171" y="706"/>
                  </a:lnTo>
                  <a:lnTo>
                    <a:pt x="191" y="720"/>
                  </a:lnTo>
                  <a:lnTo>
                    <a:pt x="212" y="733"/>
                  </a:lnTo>
                  <a:lnTo>
                    <a:pt x="235" y="745"/>
                  </a:lnTo>
                  <a:lnTo>
                    <a:pt x="258" y="756"/>
                  </a:lnTo>
                  <a:lnTo>
                    <a:pt x="281" y="768"/>
                  </a:lnTo>
                  <a:lnTo>
                    <a:pt x="306" y="777"/>
                  </a:lnTo>
                  <a:lnTo>
                    <a:pt x="331" y="786"/>
                  </a:lnTo>
                  <a:lnTo>
                    <a:pt x="357" y="794"/>
                  </a:lnTo>
                  <a:lnTo>
                    <a:pt x="384" y="803"/>
                  </a:lnTo>
                  <a:lnTo>
                    <a:pt x="410" y="809"/>
                  </a:lnTo>
                  <a:lnTo>
                    <a:pt x="438" y="814"/>
                  </a:lnTo>
                  <a:lnTo>
                    <a:pt x="467" y="819"/>
                  </a:lnTo>
                  <a:lnTo>
                    <a:pt x="496" y="823"/>
                  </a:lnTo>
                  <a:lnTo>
                    <a:pt x="525" y="825"/>
                  </a:lnTo>
                  <a:lnTo>
                    <a:pt x="554" y="827"/>
                  </a:lnTo>
                  <a:lnTo>
                    <a:pt x="584" y="827"/>
                  </a:lnTo>
                  <a:lnTo>
                    <a:pt x="614" y="827"/>
                  </a:lnTo>
                  <a:lnTo>
                    <a:pt x="644" y="825"/>
                  </a:lnTo>
                  <a:lnTo>
                    <a:pt x="674" y="823"/>
                  </a:lnTo>
                  <a:lnTo>
                    <a:pt x="702" y="819"/>
                  </a:lnTo>
                  <a:lnTo>
                    <a:pt x="730" y="814"/>
                  </a:lnTo>
                  <a:lnTo>
                    <a:pt x="758" y="809"/>
                  </a:lnTo>
                  <a:lnTo>
                    <a:pt x="786" y="803"/>
                  </a:lnTo>
                  <a:lnTo>
                    <a:pt x="812" y="794"/>
                  </a:lnTo>
                  <a:lnTo>
                    <a:pt x="837" y="786"/>
                  </a:lnTo>
                  <a:lnTo>
                    <a:pt x="863" y="777"/>
                  </a:lnTo>
                  <a:lnTo>
                    <a:pt x="888" y="768"/>
                  </a:lnTo>
                  <a:lnTo>
                    <a:pt x="911" y="756"/>
                  </a:lnTo>
                  <a:lnTo>
                    <a:pt x="934" y="745"/>
                  </a:lnTo>
                  <a:lnTo>
                    <a:pt x="956" y="733"/>
                  </a:lnTo>
                  <a:lnTo>
                    <a:pt x="977" y="720"/>
                  </a:lnTo>
                  <a:lnTo>
                    <a:pt x="997" y="706"/>
                  </a:lnTo>
                  <a:lnTo>
                    <a:pt x="1017" y="692"/>
                  </a:lnTo>
                  <a:lnTo>
                    <a:pt x="1036" y="677"/>
                  </a:lnTo>
                  <a:lnTo>
                    <a:pt x="1053" y="661"/>
                  </a:lnTo>
                  <a:lnTo>
                    <a:pt x="1069" y="645"/>
                  </a:lnTo>
                  <a:lnTo>
                    <a:pt x="1084" y="628"/>
                  </a:lnTo>
                  <a:lnTo>
                    <a:pt x="1098" y="611"/>
                  </a:lnTo>
                  <a:lnTo>
                    <a:pt x="1111" y="593"/>
                  </a:lnTo>
                  <a:lnTo>
                    <a:pt x="1123" y="574"/>
                  </a:lnTo>
                  <a:lnTo>
                    <a:pt x="1134" y="556"/>
                  </a:lnTo>
                  <a:lnTo>
                    <a:pt x="1143" y="536"/>
                  </a:lnTo>
                  <a:lnTo>
                    <a:pt x="1151" y="517"/>
                  </a:lnTo>
                  <a:lnTo>
                    <a:pt x="1157" y="497"/>
                  </a:lnTo>
                  <a:lnTo>
                    <a:pt x="1162" y="477"/>
                  </a:lnTo>
                  <a:lnTo>
                    <a:pt x="1166" y="456"/>
                  </a:lnTo>
                  <a:lnTo>
                    <a:pt x="1168" y="435"/>
                  </a:lnTo>
                  <a:lnTo>
                    <a:pt x="1169" y="414"/>
                  </a:lnTo>
                  <a:lnTo>
                    <a:pt x="1168" y="393"/>
                  </a:lnTo>
                  <a:lnTo>
                    <a:pt x="1166" y="372"/>
                  </a:lnTo>
                  <a:lnTo>
                    <a:pt x="1162" y="350"/>
                  </a:lnTo>
                  <a:lnTo>
                    <a:pt x="1157" y="330"/>
                  </a:lnTo>
                  <a:lnTo>
                    <a:pt x="1151" y="311"/>
                  </a:lnTo>
                  <a:lnTo>
                    <a:pt x="1143" y="290"/>
                  </a:lnTo>
                  <a:lnTo>
                    <a:pt x="1134" y="272"/>
                  </a:lnTo>
                  <a:lnTo>
                    <a:pt x="1123" y="253"/>
                  </a:lnTo>
                  <a:lnTo>
                    <a:pt x="1111" y="234"/>
                  </a:lnTo>
                  <a:lnTo>
                    <a:pt x="1098" y="217"/>
                  </a:lnTo>
                  <a:lnTo>
                    <a:pt x="1084" y="200"/>
                  </a:lnTo>
                  <a:lnTo>
                    <a:pt x="1069" y="182"/>
                  </a:lnTo>
                  <a:lnTo>
                    <a:pt x="1053" y="166"/>
                  </a:lnTo>
                  <a:lnTo>
                    <a:pt x="1036" y="151"/>
                  </a:lnTo>
                  <a:lnTo>
                    <a:pt x="1017" y="135"/>
                  </a:lnTo>
                  <a:lnTo>
                    <a:pt x="997" y="122"/>
                  </a:lnTo>
                  <a:lnTo>
                    <a:pt x="977" y="108"/>
                  </a:lnTo>
                  <a:lnTo>
                    <a:pt x="956" y="95"/>
                  </a:lnTo>
                  <a:lnTo>
                    <a:pt x="934" y="83"/>
                  </a:lnTo>
                  <a:lnTo>
                    <a:pt x="911" y="70"/>
                  </a:lnTo>
                  <a:lnTo>
                    <a:pt x="888" y="60"/>
                  </a:lnTo>
                  <a:lnTo>
                    <a:pt x="863" y="50"/>
                  </a:lnTo>
                  <a:lnTo>
                    <a:pt x="837" y="41"/>
                  </a:lnTo>
                  <a:lnTo>
                    <a:pt x="812" y="32"/>
                  </a:lnTo>
                  <a:lnTo>
                    <a:pt x="786" y="25"/>
                  </a:lnTo>
                  <a:lnTo>
                    <a:pt x="758" y="19"/>
                  </a:lnTo>
                  <a:lnTo>
                    <a:pt x="730" y="13"/>
                  </a:lnTo>
                  <a:lnTo>
                    <a:pt x="702" y="9"/>
                  </a:lnTo>
                  <a:lnTo>
                    <a:pt x="674" y="5"/>
                  </a:lnTo>
                  <a:lnTo>
                    <a:pt x="644" y="2"/>
                  </a:lnTo>
                  <a:lnTo>
                    <a:pt x="614" y="1"/>
                  </a:lnTo>
                  <a:lnTo>
                    <a:pt x="584" y="0"/>
                  </a:lnTo>
                  <a:close/>
                </a:path>
              </a:pathLst>
            </a:custGeom>
            <a:no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201" name="Freeform 1669"/>
            <p:cNvSpPr>
              <a:spLocks/>
            </p:cNvSpPr>
            <p:nvPr/>
          </p:nvSpPr>
          <p:spPr bwMode="auto">
            <a:xfrm>
              <a:off x="7265759" y="2925634"/>
              <a:ext cx="0" cy="139700"/>
            </a:xfrm>
            <a:custGeom>
              <a:avLst/>
              <a:gdLst>
                <a:gd name="T0" fmla="*/ 88 h 88"/>
                <a:gd name="T1" fmla="*/ 0 h 88"/>
                <a:gd name="T2" fmla="*/ 88 h 88"/>
                <a:gd name="T3" fmla="*/ 0 60000 65536"/>
                <a:gd name="T4" fmla="*/ 0 60000 65536"/>
                <a:gd name="T5" fmla="*/ 0 60000 65536"/>
                <a:gd name="T6" fmla="*/ 0 h 88"/>
                <a:gd name="T7" fmla="*/ 88 h 88"/>
              </a:gdLst>
              <a:ahLst/>
              <a:cxnLst>
                <a:cxn ang="T3">
                  <a:pos x="0" y="T0"/>
                </a:cxn>
                <a:cxn ang="T4">
                  <a:pos x="0" y="T1"/>
                </a:cxn>
                <a:cxn ang="T5">
                  <a:pos x="0" y="T2"/>
                </a:cxn>
              </a:cxnLst>
              <a:rect l="0" t="T6" r="0" b="T7"/>
              <a:pathLst>
                <a:path h="88">
                  <a:moveTo>
                    <a:pt x="0" y="88"/>
                  </a:moveTo>
                  <a:lnTo>
                    <a:pt x="0" y="0"/>
                  </a:lnTo>
                  <a:lnTo>
                    <a:pt x="0" y="88"/>
                  </a:lnTo>
                  <a:close/>
                </a:path>
              </a:pathLst>
            </a:cu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202" name="Freeform 1670"/>
            <p:cNvSpPr>
              <a:spLocks/>
            </p:cNvSpPr>
            <p:nvPr/>
          </p:nvSpPr>
          <p:spPr bwMode="auto">
            <a:xfrm>
              <a:off x="6953656" y="3065334"/>
              <a:ext cx="312104" cy="0"/>
            </a:xfrm>
            <a:custGeom>
              <a:avLst/>
              <a:gdLst>
                <a:gd name="T0" fmla="*/ 189 w 189"/>
                <a:gd name="T1" fmla="*/ 0 w 189"/>
                <a:gd name="T2" fmla="*/ 189 w 189"/>
                <a:gd name="T3" fmla="*/ 0 60000 65536"/>
                <a:gd name="T4" fmla="*/ 0 60000 65536"/>
                <a:gd name="T5" fmla="*/ 0 60000 65536"/>
                <a:gd name="T6" fmla="*/ 0 w 189"/>
                <a:gd name="T7" fmla="*/ 189 w 189"/>
              </a:gdLst>
              <a:ahLst/>
              <a:cxnLst>
                <a:cxn ang="T3">
                  <a:pos x="T0" y="0"/>
                </a:cxn>
                <a:cxn ang="T4">
                  <a:pos x="T1" y="0"/>
                </a:cxn>
                <a:cxn ang="T5">
                  <a:pos x="T2" y="0"/>
                </a:cxn>
              </a:cxnLst>
              <a:rect l="T6" t="0" r="T7" b="0"/>
              <a:pathLst>
                <a:path w="189">
                  <a:moveTo>
                    <a:pt x="189" y="0"/>
                  </a:moveTo>
                  <a:lnTo>
                    <a:pt x="0" y="0"/>
                  </a:lnTo>
                  <a:lnTo>
                    <a:pt x="189" y="0"/>
                  </a:lnTo>
                  <a:close/>
                </a:path>
              </a:pathLst>
            </a:cu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203" name="Freeform 1671"/>
            <p:cNvSpPr>
              <a:spLocks/>
            </p:cNvSpPr>
            <p:nvPr/>
          </p:nvSpPr>
          <p:spPr bwMode="auto">
            <a:xfrm>
              <a:off x="6953656" y="3065334"/>
              <a:ext cx="312104" cy="0"/>
            </a:xfrm>
            <a:custGeom>
              <a:avLst/>
              <a:gdLst>
                <a:gd name="T0" fmla="*/ 189 w 189"/>
                <a:gd name="T1" fmla="*/ 0 w 189"/>
                <a:gd name="T2" fmla="*/ 189 w 189"/>
                <a:gd name="T3" fmla="*/ 0 60000 65536"/>
                <a:gd name="T4" fmla="*/ 0 60000 65536"/>
                <a:gd name="T5" fmla="*/ 0 60000 65536"/>
                <a:gd name="T6" fmla="*/ 0 w 189"/>
                <a:gd name="T7" fmla="*/ 189 w 189"/>
              </a:gdLst>
              <a:ahLst/>
              <a:cxnLst>
                <a:cxn ang="T3">
                  <a:pos x="T0" y="0"/>
                </a:cxn>
                <a:cxn ang="T4">
                  <a:pos x="T1" y="0"/>
                </a:cxn>
                <a:cxn ang="T5">
                  <a:pos x="T2" y="0"/>
                </a:cxn>
              </a:cxnLst>
              <a:rect l="T6" t="0" r="T7" b="0"/>
              <a:pathLst>
                <a:path w="189">
                  <a:moveTo>
                    <a:pt x="189" y="0"/>
                  </a:moveTo>
                  <a:lnTo>
                    <a:pt x="0" y="0"/>
                  </a:lnTo>
                  <a:lnTo>
                    <a:pt x="189" y="0"/>
                  </a:lnTo>
                  <a:close/>
                </a:path>
              </a:pathLst>
            </a:cu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204" name="Freeform 1672"/>
            <p:cNvSpPr>
              <a:spLocks/>
            </p:cNvSpPr>
            <p:nvPr/>
          </p:nvSpPr>
          <p:spPr bwMode="auto">
            <a:xfrm>
              <a:off x="6953656" y="3065334"/>
              <a:ext cx="312104" cy="0"/>
            </a:xfrm>
            <a:custGeom>
              <a:avLst/>
              <a:gdLst>
                <a:gd name="T0" fmla="*/ 189 w 189"/>
                <a:gd name="T1" fmla="*/ 0 w 189"/>
                <a:gd name="T2" fmla="*/ 189 w 189"/>
                <a:gd name="T3" fmla="*/ 0 60000 65536"/>
                <a:gd name="T4" fmla="*/ 0 60000 65536"/>
                <a:gd name="T5" fmla="*/ 0 60000 65536"/>
                <a:gd name="T6" fmla="*/ 0 w 189"/>
                <a:gd name="T7" fmla="*/ 189 w 189"/>
              </a:gdLst>
              <a:ahLst/>
              <a:cxnLst>
                <a:cxn ang="T3">
                  <a:pos x="T0" y="0"/>
                </a:cxn>
                <a:cxn ang="T4">
                  <a:pos x="T1" y="0"/>
                </a:cxn>
                <a:cxn ang="T5">
                  <a:pos x="T2" y="0"/>
                </a:cxn>
              </a:cxnLst>
              <a:rect l="T6" t="0" r="T7" b="0"/>
              <a:pathLst>
                <a:path w="189">
                  <a:moveTo>
                    <a:pt x="189" y="0"/>
                  </a:moveTo>
                  <a:lnTo>
                    <a:pt x="0" y="0"/>
                  </a:lnTo>
                  <a:lnTo>
                    <a:pt x="189" y="0"/>
                  </a:lnTo>
                  <a:close/>
                </a:path>
              </a:pathLst>
            </a:cu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205" name="Freeform 1673"/>
            <p:cNvSpPr>
              <a:spLocks noEditPoints="1"/>
            </p:cNvSpPr>
            <p:nvPr/>
          </p:nvSpPr>
          <p:spPr bwMode="auto">
            <a:xfrm>
              <a:off x="6953656" y="2925634"/>
              <a:ext cx="312104" cy="139700"/>
            </a:xfrm>
            <a:custGeom>
              <a:avLst/>
              <a:gdLst>
                <a:gd name="T0" fmla="*/ 189 w 189"/>
                <a:gd name="T1" fmla="*/ 88 h 88"/>
                <a:gd name="T2" fmla="*/ 189 w 189"/>
                <a:gd name="T3" fmla="*/ 0 h 88"/>
                <a:gd name="T4" fmla="*/ 0 w 189"/>
                <a:gd name="T5" fmla="*/ 0 h 88"/>
                <a:gd name="T6" fmla="*/ 0 w 189"/>
                <a:gd name="T7" fmla="*/ 88 h 88"/>
                <a:gd name="T8" fmla="*/ 189 w 189"/>
                <a:gd name="T9" fmla="*/ 88 h 88"/>
                <a:gd name="T10" fmla="*/ 0 w 189"/>
                <a:gd name="T11" fmla="*/ 88 h 88"/>
                <a:gd name="T12" fmla="*/ 0 w 189"/>
                <a:gd name="T13" fmla="*/ 0 h 88"/>
                <a:gd name="T14" fmla="*/ 0 w 189"/>
                <a:gd name="T15" fmla="*/ 88 h 88"/>
                <a:gd name="T16" fmla="*/ 189 w 189"/>
                <a:gd name="T17" fmla="*/ 88 h 88"/>
                <a:gd name="T18" fmla="*/ 189 w 189"/>
                <a:gd name="T19" fmla="*/ 0 h 88"/>
                <a:gd name="T20" fmla="*/ 189 w 189"/>
                <a:gd name="T21" fmla="*/ 88 h 8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89"/>
                <a:gd name="T34" fmla="*/ 0 h 88"/>
                <a:gd name="T35" fmla="*/ 189 w 189"/>
                <a:gd name="T36" fmla="*/ 88 h 88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89" h="88">
                  <a:moveTo>
                    <a:pt x="189" y="88"/>
                  </a:moveTo>
                  <a:lnTo>
                    <a:pt x="189" y="0"/>
                  </a:lnTo>
                  <a:lnTo>
                    <a:pt x="0" y="0"/>
                  </a:lnTo>
                  <a:lnTo>
                    <a:pt x="0" y="88"/>
                  </a:lnTo>
                  <a:lnTo>
                    <a:pt x="189" y="88"/>
                  </a:lnTo>
                  <a:close/>
                  <a:moveTo>
                    <a:pt x="0" y="88"/>
                  </a:moveTo>
                  <a:lnTo>
                    <a:pt x="0" y="0"/>
                  </a:lnTo>
                  <a:lnTo>
                    <a:pt x="0" y="88"/>
                  </a:lnTo>
                  <a:close/>
                  <a:moveTo>
                    <a:pt x="189" y="88"/>
                  </a:moveTo>
                  <a:lnTo>
                    <a:pt x="189" y="0"/>
                  </a:lnTo>
                  <a:lnTo>
                    <a:pt x="189" y="88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206" name="Rectangle 1674"/>
            <p:cNvSpPr>
              <a:spLocks noChangeArrowheads="1"/>
            </p:cNvSpPr>
            <p:nvPr/>
          </p:nvSpPr>
          <p:spPr bwMode="auto">
            <a:xfrm>
              <a:off x="6953656" y="2925634"/>
              <a:ext cx="312104" cy="139700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l" eaLnBrk="0" hangingPunct="0"/>
              <a:endParaRPr lang="en-US" sz="1800" b="0">
                <a:solidFill>
                  <a:schemeClr val="tx1"/>
                </a:solidFill>
              </a:endParaRPr>
            </a:p>
          </p:txBody>
        </p:sp>
        <p:sp>
          <p:nvSpPr>
            <p:cNvPr id="6207" name="Freeform 1675"/>
            <p:cNvSpPr>
              <a:spLocks/>
            </p:cNvSpPr>
            <p:nvPr/>
          </p:nvSpPr>
          <p:spPr bwMode="auto">
            <a:xfrm>
              <a:off x="6953656" y="2925634"/>
              <a:ext cx="0" cy="139700"/>
            </a:xfrm>
            <a:custGeom>
              <a:avLst/>
              <a:gdLst>
                <a:gd name="T0" fmla="*/ 88 h 88"/>
                <a:gd name="T1" fmla="*/ 0 h 88"/>
                <a:gd name="T2" fmla="*/ 88 h 88"/>
                <a:gd name="T3" fmla="*/ 0 60000 65536"/>
                <a:gd name="T4" fmla="*/ 0 60000 65536"/>
                <a:gd name="T5" fmla="*/ 0 60000 65536"/>
                <a:gd name="T6" fmla="*/ 0 h 88"/>
                <a:gd name="T7" fmla="*/ 88 h 88"/>
              </a:gdLst>
              <a:ahLst/>
              <a:cxnLst>
                <a:cxn ang="T3">
                  <a:pos x="0" y="T0"/>
                </a:cxn>
                <a:cxn ang="T4">
                  <a:pos x="0" y="T1"/>
                </a:cxn>
                <a:cxn ang="T5">
                  <a:pos x="0" y="T2"/>
                </a:cxn>
              </a:cxnLst>
              <a:rect l="0" t="T6" r="0" b="T7"/>
              <a:pathLst>
                <a:path h="88">
                  <a:moveTo>
                    <a:pt x="0" y="88"/>
                  </a:moveTo>
                  <a:lnTo>
                    <a:pt x="0" y="0"/>
                  </a:lnTo>
                  <a:lnTo>
                    <a:pt x="0" y="88"/>
                  </a:lnTo>
                </a:path>
              </a:pathLst>
            </a:cu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208" name="Freeform 1676"/>
            <p:cNvSpPr>
              <a:spLocks/>
            </p:cNvSpPr>
            <p:nvPr/>
          </p:nvSpPr>
          <p:spPr bwMode="auto">
            <a:xfrm>
              <a:off x="7265759" y="2925634"/>
              <a:ext cx="0" cy="139700"/>
            </a:xfrm>
            <a:custGeom>
              <a:avLst/>
              <a:gdLst>
                <a:gd name="T0" fmla="*/ 88 h 88"/>
                <a:gd name="T1" fmla="*/ 0 h 88"/>
                <a:gd name="T2" fmla="*/ 88 h 88"/>
                <a:gd name="T3" fmla="*/ 0 60000 65536"/>
                <a:gd name="T4" fmla="*/ 0 60000 65536"/>
                <a:gd name="T5" fmla="*/ 0 60000 65536"/>
                <a:gd name="T6" fmla="*/ 0 h 88"/>
                <a:gd name="T7" fmla="*/ 88 h 88"/>
              </a:gdLst>
              <a:ahLst/>
              <a:cxnLst>
                <a:cxn ang="T3">
                  <a:pos x="0" y="T0"/>
                </a:cxn>
                <a:cxn ang="T4">
                  <a:pos x="0" y="T1"/>
                </a:cxn>
                <a:cxn ang="T5">
                  <a:pos x="0" y="T2"/>
                </a:cxn>
              </a:cxnLst>
              <a:rect l="0" t="T6" r="0" b="T7"/>
              <a:pathLst>
                <a:path h="88">
                  <a:moveTo>
                    <a:pt x="0" y="88"/>
                  </a:moveTo>
                  <a:lnTo>
                    <a:pt x="0" y="0"/>
                  </a:lnTo>
                  <a:lnTo>
                    <a:pt x="0" y="88"/>
                  </a:lnTo>
                </a:path>
              </a:pathLst>
            </a:cu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209" name="Freeform 1677"/>
            <p:cNvSpPr>
              <a:spLocks noEditPoints="1"/>
            </p:cNvSpPr>
            <p:nvPr/>
          </p:nvSpPr>
          <p:spPr bwMode="auto">
            <a:xfrm>
              <a:off x="7108882" y="3063746"/>
              <a:ext cx="3303" cy="612775"/>
            </a:xfrm>
            <a:custGeom>
              <a:avLst/>
              <a:gdLst>
                <a:gd name="T0" fmla="*/ 2 w 2"/>
                <a:gd name="T1" fmla="*/ 40 h 386"/>
                <a:gd name="T2" fmla="*/ 1 w 2"/>
                <a:gd name="T3" fmla="*/ 42 h 386"/>
                <a:gd name="T4" fmla="*/ 0 w 2"/>
                <a:gd name="T5" fmla="*/ 40 h 386"/>
                <a:gd name="T6" fmla="*/ 0 w 2"/>
                <a:gd name="T7" fmla="*/ 0 h 386"/>
                <a:gd name="T8" fmla="*/ 2 w 2"/>
                <a:gd name="T9" fmla="*/ 0 h 386"/>
                <a:gd name="T10" fmla="*/ 2 w 2"/>
                <a:gd name="T11" fmla="*/ 1 h 386"/>
                <a:gd name="T12" fmla="*/ 2 w 2"/>
                <a:gd name="T13" fmla="*/ 103 h 386"/>
                <a:gd name="T14" fmla="*/ 1 w 2"/>
                <a:gd name="T15" fmla="*/ 104 h 386"/>
                <a:gd name="T16" fmla="*/ 0 w 2"/>
                <a:gd name="T17" fmla="*/ 103 h 386"/>
                <a:gd name="T18" fmla="*/ 0 w 2"/>
                <a:gd name="T19" fmla="*/ 63 h 386"/>
                <a:gd name="T20" fmla="*/ 2 w 2"/>
                <a:gd name="T21" fmla="*/ 63 h 386"/>
                <a:gd name="T22" fmla="*/ 2 w 2"/>
                <a:gd name="T23" fmla="*/ 64 h 386"/>
                <a:gd name="T24" fmla="*/ 2 w 2"/>
                <a:gd name="T25" fmla="*/ 165 h 386"/>
                <a:gd name="T26" fmla="*/ 1 w 2"/>
                <a:gd name="T27" fmla="*/ 167 h 386"/>
                <a:gd name="T28" fmla="*/ 0 w 2"/>
                <a:gd name="T29" fmla="*/ 165 h 386"/>
                <a:gd name="T30" fmla="*/ 0 w 2"/>
                <a:gd name="T31" fmla="*/ 125 h 386"/>
                <a:gd name="T32" fmla="*/ 2 w 2"/>
                <a:gd name="T33" fmla="*/ 125 h 386"/>
                <a:gd name="T34" fmla="*/ 2 w 2"/>
                <a:gd name="T35" fmla="*/ 126 h 386"/>
                <a:gd name="T36" fmla="*/ 2 w 2"/>
                <a:gd name="T37" fmla="*/ 228 h 386"/>
                <a:gd name="T38" fmla="*/ 1 w 2"/>
                <a:gd name="T39" fmla="*/ 228 h 386"/>
                <a:gd name="T40" fmla="*/ 0 w 2"/>
                <a:gd name="T41" fmla="*/ 228 h 386"/>
                <a:gd name="T42" fmla="*/ 0 w 2"/>
                <a:gd name="T43" fmla="*/ 188 h 386"/>
                <a:gd name="T44" fmla="*/ 2 w 2"/>
                <a:gd name="T45" fmla="*/ 188 h 386"/>
                <a:gd name="T46" fmla="*/ 2 w 2"/>
                <a:gd name="T47" fmla="*/ 189 h 386"/>
                <a:gd name="T48" fmla="*/ 2 w 2"/>
                <a:gd name="T49" fmla="*/ 290 h 386"/>
                <a:gd name="T50" fmla="*/ 1 w 2"/>
                <a:gd name="T51" fmla="*/ 291 h 386"/>
                <a:gd name="T52" fmla="*/ 0 w 2"/>
                <a:gd name="T53" fmla="*/ 290 h 386"/>
                <a:gd name="T54" fmla="*/ 0 w 2"/>
                <a:gd name="T55" fmla="*/ 250 h 386"/>
                <a:gd name="T56" fmla="*/ 2 w 2"/>
                <a:gd name="T57" fmla="*/ 250 h 386"/>
                <a:gd name="T58" fmla="*/ 2 w 2"/>
                <a:gd name="T59" fmla="*/ 251 h 386"/>
                <a:gd name="T60" fmla="*/ 2 w 2"/>
                <a:gd name="T61" fmla="*/ 352 h 386"/>
                <a:gd name="T62" fmla="*/ 1 w 2"/>
                <a:gd name="T63" fmla="*/ 353 h 386"/>
                <a:gd name="T64" fmla="*/ 0 w 2"/>
                <a:gd name="T65" fmla="*/ 352 h 386"/>
                <a:gd name="T66" fmla="*/ 0 w 2"/>
                <a:gd name="T67" fmla="*/ 312 h 386"/>
                <a:gd name="T68" fmla="*/ 2 w 2"/>
                <a:gd name="T69" fmla="*/ 312 h 386"/>
                <a:gd name="T70" fmla="*/ 2 w 2"/>
                <a:gd name="T71" fmla="*/ 313 h 386"/>
                <a:gd name="T72" fmla="*/ 2 w 2"/>
                <a:gd name="T73" fmla="*/ 384 h 386"/>
                <a:gd name="T74" fmla="*/ 1 w 2"/>
                <a:gd name="T75" fmla="*/ 386 h 386"/>
                <a:gd name="T76" fmla="*/ 0 w 2"/>
                <a:gd name="T77" fmla="*/ 384 h 386"/>
                <a:gd name="T78" fmla="*/ 0 w 2"/>
                <a:gd name="T79" fmla="*/ 375 h 386"/>
                <a:gd name="T80" fmla="*/ 2 w 2"/>
                <a:gd name="T81" fmla="*/ 375 h 386"/>
                <a:gd name="T82" fmla="*/ 2 w 2"/>
                <a:gd name="T83" fmla="*/ 375 h 38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"/>
                <a:gd name="T127" fmla="*/ 0 h 386"/>
                <a:gd name="T128" fmla="*/ 2 w 2"/>
                <a:gd name="T129" fmla="*/ 386 h 38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" h="386">
                  <a:moveTo>
                    <a:pt x="2" y="1"/>
                  </a:moveTo>
                  <a:lnTo>
                    <a:pt x="2" y="40"/>
                  </a:lnTo>
                  <a:lnTo>
                    <a:pt x="2" y="42"/>
                  </a:lnTo>
                  <a:lnTo>
                    <a:pt x="1" y="42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1"/>
                  </a:lnTo>
                  <a:lnTo>
                    <a:pt x="0" y="0"/>
                  </a:lnTo>
                  <a:lnTo>
                    <a:pt x="1" y="0"/>
                  </a:lnTo>
                  <a:lnTo>
                    <a:pt x="2" y="0"/>
                  </a:lnTo>
                  <a:lnTo>
                    <a:pt x="2" y="1"/>
                  </a:lnTo>
                  <a:close/>
                  <a:moveTo>
                    <a:pt x="2" y="64"/>
                  </a:moveTo>
                  <a:lnTo>
                    <a:pt x="2" y="103"/>
                  </a:lnTo>
                  <a:lnTo>
                    <a:pt x="2" y="104"/>
                  </a:lnTo>
                  <a:lnTo>
                    <a:pt x="1" y="104"/>
                  </a:lnTo>
                  <a:lnTo>
                    <a:pt x="0" y="104"/>
                  </a:lnTo>
                  <a:lnTo>
                    <a:pt x="0" y="103"/>
                  </a:lnTo>
                  <a:lnTo>
                    <a:pt x="0" y="64"/>
                  </a:lnTo>
                  <a:lnTo>
                    <a:pt x="0" y="63"/>
                  </a:lnTo>
                  <a:lnTo>
                    <a:pt x="1" y="63"/>
                  </a:lnTo>
                  <a:lnTo>
                    <a:pt x="2" y="63"/>
                  </a:lnTo>
                  <a:lnTo>
                    <a:pt x="2" y="64"/>
                  </a:lnTo>
                  <a:close/>
                  <a:moveTo>
                    <a:pt x="2" y="126"/>
                  </a:moveTo>
                  <a:lnTo>
                    <a:pt x="2" y="165"/>
                  </a:lnTo>
                  <a:lnTo>
                    <a:pt x="2" y="166"/>
                  </a:lnTo>
                  <a:lnTo>
                    <a:pt x="1" y="167"/>
                  </a:lnTo>
                  <a:lnTo>
                    <a:pt x="0" y="166"/>
                  </a:lnTo>
                  <a:lnTo>
                    <a:pt x="0" y="165"/>
                  </a:lnTo>
                  <a:lnTo>
                    <a:pt x="0" y="126"/>
                  </a:lnTo>
                  <a:lnTo>
                    <a:pt x="0" y="125"/>
                  </a:lnTo>
                  <a:lnTo>
                    <a:pt x="1" y="125"/>
                  </a:lnTo>
                  <a:lnTo>
                    <a:pt x="2" y="125"/>
                  </a:lnTo>
                  <a:lnTo>
                    <a:pt x="2" y="126"/>
                  </a:lnTo>
                  <a:close/>
                  <a:moveTo>
                    <a:pt x="2" y="189"/>
                  </a:moveTo>
                  <a:lnTo>
                    <a:pt x="2" y="228"/>
                  </a:lnTo>
                  <a:lnTo>
                    <a:pt x="1" y="228"/>
                  </a:lnTo>
                  <a:lnTo>
                    <a:pt x="0" y="228"/>
                  </a:lnTo>
                  <a:lnTo>
                    <a:pt x="0" y="189"/>
                  </a:lnTo>
                  <a:lnTo>
                    <a:pt x="0" y="188"/>
                  </a:lnTo>
                  <a:lnTo>
                    <a:pt x="1" y="187"/>
                  </a:lnTo>
                  <a:lnTo>
                    <a:pt x="2" y="188"/>
                  </a:lnTo>
                  <a:lnTo>
                    <a:pt x="2" y="189"/>
                  </a:lnTo>
                  <a:close/>
                  <a:moveTo>
                    <a:pt x="2" y="251"/>
                  </a:moveTo>
                  <a:lnTo>
                    <a:pt x="2" y="290"/>
                  </a:lnTo>
                  <a:lnTo>
                    <a:pt x="2" y="291"/>
                  </a:lnTo>
                  <a:lnTo>
                    <a:pt x="1" y="291"/>
                  </a:lnTo>
                  <a:lnTo>
                    <a:pt x="0" y="291"/>
                  </a:lnTo>
                  <a:lnTo>
                    <a:pt x="0" y="290"/>
                  </a:lnTo>
                  <a:lnTo>
                    <a:pt x="0" y="251"/>
                  </a:lnTo>
                  <a:lnTo>
                    <a:pt x="0" y="250"/>
                  </a:lnTo>
                  <a:lnTo>
                    <a:pt x="1" y="250"/>
                  </a:lnTo>
                  <a:lnTo>
                    <a:pt x="2" y="250"/>
                  </a:lnTo>
                  <a:lnTo>
                    <a:pt x="2" y="251"/>
                  </a:lnTo>
                  <a:close/>
                  <a:moveTo>
                    <a:pt x="2" y="313"/>
                  </a:moveTo>
                  <a:lnTo>
                    <a:pt x="2" y="352"/>
                  </a:lnTo>
                  <a:lnTo>
                    <a:pt x="2" y="353"/>
                  </a:lnTo>
                  <a:lnTo>
                    <a:pt x="1" y="353"/>
                  </a:lnTo>
                  <a:lnTo>
                    <a:pt x="0" y="353"/>
                  </a:lnTo>
                  <a:lnTo>
                    <a:pt x="0" y="352"/>
                  </a:lnTo>
                  <a:lnTo>
                    <a:pt x="0" y="313"/>
                  </a:lnTo>
                  <a:lnTo>
                    <a:pt x="0" y="312"/>
                  </a:lnTo>
                  <a:lnTo>
                    <a:pt x="1" y="312"/>
                  </a:lnTo>
                  <a:lnTo>
                    <a:pt x="2" y="312"/>
                  </a:lnTo>
                  <a:lnTo>
                    <a:pt x="2" y="313"/>
                  </a:lnTo>
                  <a:close/>
                  <a:moveTo>
                    <a:pt x="2" y="375"/>
                  </a:moveTo>
                  <a:lnTo>
                    <a:pt x="2" y="384"/>
                  </a:lnTo>
                  <a:lnTo>
                    <a:pt x="2" y="385"/>
                  </a:lnTo>
                  <a:lnTo>
                    <a:pt x="1" y="386"/>
                  </a:lnTo>
                  <a:lnTo>
                    <a:pt x="0" y="385"/>
                  </a:lnTo>
                  <a:lnTo>
                    <a:pt x="0" y="384"/>
                  </a:lnTo>
                  <a:lnTo>
                    <a:pt x="0" y="375"/>
                  </a:lnTo>
                  <a:lnTo>
                    <a:pt x="1" y="375"/>
                  </a:lnTo>
                  <a:lnTo>
                    <a:pt x="2" y="375"/>
                  </a:lnTo>
                  <a:close/>
                </a:path>
              </a:pathLst>
            </a:custGeom>
            <a:noFill/>
            <a:ln w="1588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210" name="Freeform 1678"/>
            <p:cNvSpPr>
              <a:spLocks noEditPoints="1"/>
            </p:cNvSpPr>
            <p:nvPr/>
          </p:nvSpPr>
          <p:spPr bwMode="auto">
            <a:xfrm>
              <a:off x="7581166" y="3057396"/>
              <a:ext cx="4954" cy="706438"/>
            </a:xfrm>
            <a:custGeom>
              <a:avLst/>
              <a:gdLst>
                <a:gd name="T0" fmla="*/ 3 w 3"/>
                <a:gd name="T1" fmla="*/ 40 h 445"/>
                <a:gd name="T2" fmla="*/ 2 w 3"/>
                <a:gd name="T3" fmla="*/ 42 h 445"/>
                <a:gd name="T4" fmla="*/ 0 w 3"/>
                <a:gd name="T5" fmla="*/ 40 h 445"/>
                <a:gd name="T6" fmla="*/ 1 w 3"/>
                <a:gd name="T7" fmla="*/ 0 h 445"/>
                <a:gd name="T8" fmla="*/ 3 w 3"/>
                <a:gd name="T9" fmla="*/ 0 h 445"/>
                <a:gd name="T10" fmla="*/ 3 w 3"/>
                <a:gd name="T11" fmla="*/ 1 h 445"/>
                <a:gd name="T12" fmla="*/ 3 w 3"/>
                <a:gd name="T13" fmla="*/ 103 h 445"/>
                <a:gd name="T14" fmla="*/ 2 w 3"/>
                <a:gd name="T15" fmla="*/ 103 h 445"/>
                <a:gd name="T16" fmla="*/ 0 w 3"/>
                <a:gd name="T17" fmla="*/ 103 h 445"/>
                <a:gd name="T18" fmla="*/ 1 w 3"/>
                <a:gd name="T19" fmla="*/ 63 h 445"/>
                <a:gd name="T20" fmla="*/ 3 w 3"/>
                <a:gd name="T21" fmla="*/ 63 h 445"/>
                <a:gd name="T22" fmla="*/ 3 w 3"/>
                <a:gd name="T23" fmla="*/ 64 h 445"/>
                <a:gd name="T24" fmla="*/ 3 w 3"/>
                <a:gd name="T25" fmla="*/ 165 h 445"/>
                <a:gd name="T26" fmla="*/ 2 w 3"/>
                <a:gd name="T27" fmla="*/ 166 h 445"/>
                <a:gd name="T28" fmla="*/ 0 w 3"/>
                <a:gd name="T29" fmla="*/ 165 h 445"/>
                <a:gd name="T30" fmla="*/ 1 w 3"/>
                <a:gd name="T31" fmla="*/ 125 h 445"/>
                <a:gd name="T32" fmla="*/ 3 w 3"/>
                <a:gd name="T33" fmla="*/ 125 h 445"/>
                <a:gd name="T34" fmla="*/ 3 w 3"/>
                <a:gd name="T35" fmla="*/ 126 h 445"/>
                <a:gd name="T36" fmla="*/ 3 w 3"/>
                <a:gd name="T37" fmla="*/ 227 h 445"/>
                <a:gd name="T38" fmla="*/ 2 w 3"/>
                <a:gd name="T39" fmla="*/ 228 h 445"/>
                <a:gd name="T40" fmla="*/ 0 w 3"/>
                <a:gd name="T41" fmla="*/ 227 h 445"/>
                <a:gd name="T42" fmla="*/ 1 w 3"/>
                <a:gd name="T43" fmla="*/ 187 h 445"/>
                <a:gd name="T44" fmla="*/ 3 w 3"/>
                <a:gd name="T45" fmla="*/ 187 h 445"/>
                <a:gd name="T46" fmla="*/ 3 w 3"/>
                <a:gd name="T47" fmla="*/ 188 h 445"/>
                <a:gd name="T48" fmla="*/ 3 w 3"/>
                <a:gd name="T49" fmla="*/ 289 h 445"/>
                <a:gd name="T50" fmla="*/ 2 w 3"/>
                <a:gd name="T51" fmla="*/ 291 h 445"/>
                <a:gd name="T52" fmla="*/ 0 w 3"/>
                <a:gd name="T53" fmla="*/ 289 h 445"/>
                <a:gd name="T54" fmla="*/ 1 w 3"/>
                <a:gd name="T55" fmla="*/ 250 h 445"/>
                <a:gd name="T56" fmla="*/ 3 w 3"/>
                <a:gd name="T57" fmla="*/ 250 h 445"/>
                <a:gd name="T58" fmla="*/ 3 w 3"/>
                <a:gd name="T59" fmla="*/ 250 h 445"/>
                <a:gd name="T60" fmla="*/ 3 w 3"/>
                <a:gd name="T61" fmla="*/ 352 h 445"/>
                <a:gd name="T62" fmla="*/ 2 w 3"/>
                <a:gd name="T63" fmla="*/ 353 h 445"/>
                <a:gd name="T64" fmla="*/ 0 w 3"/>
                <a:gd name="T65" fmla="*/ 352 h 445"/>
                <a:gd name="T66" fmla="*/ 1 w 3"/>
                <a:gd name="T67" fmla="*/ 312 h 445"/>
                <a:gd name="T68" fmla="*/ 3 w 3"/>
                <a:gd name="T69" fmla="*/ 312 h 445"/>
                <a:gd name="T70" fmla="*/ 3 w 3"/>
                <a:gd name="T71" fmla="*/ 313 h 445"/>
                <a:gd name="T72" fmla="*/ 3 w 3"/>
                <a:gd name="T73" fmla="*/ 414 h 445"/>
                <a:gd name="T74" fmla="*/ 2 w 3"/>
                <a:gd name="T75" fmla="*/ 415 h 445"/>
                <a:gd name="T76" fmla="*/ 0 w 3"/>
                <a:gd name="T77" fmla="*/ 414 h 445"/>
                <a:gd name="T78" fmla="*/ 1 w 3"/>
                <a:gd name="T79" fmla="*/ 375 h 445"/>
                <a:gd name="T80" fmla="*/ 3 w 3"/>
                <a:gd name="T81" fmla="*/ 375 h 445"/>
                <a:gd name="T82" fmla="*/ 3 w 3"/>
                <a:gd name="T83" fmla="*/ 375 h 445"/>
                <a:gd name="T84" fmla="*/ 3 w 3"/>
                <a:gd name="T85" fmla="*/ 444 h 445"/>
                <a:gd name="T86" fmla="*/ 2 w 3"/>
                <a:gd name="T87" fmla="*/ 445 h 445"/>
                <a:gd name="T88" fmla="*/ 0 w 3"/>
                <a:gd name="T89" fmla="*/ 444 h 445"/>
                <a:gd name="T90" fmla="*/ 1 w 3"/>
                <a:gd name="T91" fmla="*/ 436 h 445"/>
                <a:gd name="T92" fmla="*/ 3 w 3"/>
                <a:gd name="T93" fmla="*/ 436 h 445"/>
                <a:gd name="T94" fmla="*/ 3 w 3"/>
                <a:gd name="T95" fmla="*/ 438 h 445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3"/>
                <a:gd name="T145" fmla="*/ 0 h 445"/>
                <a:gd name="T146" fmla="*/ 3 w 3"/>
                <a:gd name="T147" fmla="*/ 445 h 445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3" h="445">
                  <a:moveTo>
                    <a:pt x="3" y="1"/>
                  </a:moveTo>
                  <a:lnTo>
                    <a:pt x="3" y="40"/>
                  </a:lnTo>
                  <a:lnTo>
                    <a:pt x="3" y="41"/>
                  </a:lnTo>
                  <a:lnTo>
                    <a:pt x="2" y="42"/>
                  </a:lnTo>
                  <a:lnTo>
                    <a:pt x="1" y="41"/>
                  </a:lnTo>
                  <a:lnTo>
                    <a:pt x="0" y="40"/>
                  </a:lnTo>
                  <a:lnTo>
                    <a:pt x="0" y="1"/>
                  </a:lnTo>
                  <a:lnTo>
                    <a:pt x="1" y="0"/>
                  </a:lnTo>
                  <a:lnTo>
                    <a:pt x="2" y="0"/>
                  </a:lnTo>
                  <a:lnTo>
                    <a:pt x="3" y="0"/>
                  </a:lnTo>
                  <a:lnTo>
                    <a:pt x="3" y="1"/>
                  </a:lnTo>
                  <a:close/>
                  <a:moveTo>
                    <a:pt x="3" y="64"/>
                  </a:moveTo>
                  <a:lnTo>
                    <a:pt x="3" y="103"/>
                  </a:lnTo>
                  <a:lnTo>
                    <a:pt x="2" y="103"/>
                  </a:lnTo>
                  <a:lnTo>
                    <a:pt x="1" y="103"/>
                  </a:lnTo>
                  <a:lnTo>
                    <a:pt x="0" y="103"/>
                  </a:lnTo>
                  <a:lnTo>
                    <a:pt x="0" y="64"/>
                  </a:lnTo>
                  <a:lnTo>
                    <a:pt x="1" y="63"/>
                  </a:lnTo>
                  <a:lnTo>
                    <a:pt x="2" y="62"/>
                  </a:lnTo>
                  <a:lnTo>
                    <a:pt x="3" y="63"/>
                  </a:lnTo>
                  <a:lnTo>
                    <a:pt x="3" y="64"/>
                  </a:lnTo>
                  <a:close/>
                  <a:moveTo>
                    <a:pt x="3" y="126"/>
                  </a:moveTo>
                  <a:lnTo>
                    <a:pt x="3" y="165"/>
                  </a:lnTo>
                  <a:lnTo>
                    <a:pt x="3" y="166"/>
                  </a:lnTo>
                  <a:lnTo>
                    <a:pt x="2" y="166"/>
                  </a:lnTo>
                  <a:lnTo>
                    <a:pt x="1" y="166"/>
                  </a:lnTo>
                  <a:lnTo>
                    <a:pt x="0" y="165"/>
                  </a:lnTo>
                  <a:lnTo>
                    <a:pt x="0" y="126"/>
                  </a:lnTo>
                  <a:lnTo>
                    <a:pt x="1" y="125"/>
                  </a:lnTo>
                  <a:lnTo>
                    <a:pt x="2" y="125"/>
                  </a:lnTo>
                  <a:lnTo>
                    <a:pt x="3" y="125"/>
                  </a:lnTo>
                  <a:lnTo>
                    <a:pt x="3" y="126"/>
                  </a:lnTo>
                  <a:close/>
                  <a:moveTo>
                    <a:pt x="3" y="188"/>
                  </a:moveTo>
                  <a:lnTo>
                    <a:pt x="3" y="227"/>
                  </a:lnTo>
                  <a:lnTo>
                    <a:pt x="3" y="228"/>
                  </a:lnTo>
                  <a:lnTo>
                    <a:pt x="2" y="228"/>
                  </a:lnTo>
                  <a:lnTo>
                    <a:pt x="1" y="228"/>
                  </a:lnTo>
                  <a:lnTo>
                    <a:pt x="0" y="227"/>
                  </a:lnTo>
                  <a:lnTo>
                    <a:pt x="0" y="188"/>
                  </a:lnTo>
                  <a:lnTo>
                    <a:pt x="1" y="187"/>
                  </a:lnTo>
                  <a:lnTo>
                    <a:pt x="2" y="187"/>
                  </a:lnTo>
                  <a:lnTo>
                    <a:pt x="3" y="187"/>
                  </a:lnTo>
                  <a:lnTo>
                    <a:pt x="3" y="188"/>
                  </a:lnTo>
                  <a:close/>
                  <a:moveTo>
                    <a:pt x="3" y="250"/>
                  </a:moveTo>
                  <a:lnTo>
                    <a:pt x="3" y="289"/>
                  </a:lnTo>
                  <a:lnTo>
                    <a:pt x="3" y="290"/>
                  </a:lnTo>
                  <a:lnTo>
                    <a:pt x="2" y="291"/>
                  </a:lnTo>
                  <a:lnTo>
                    <a:pt x="1" y="290"/>
                  </a:lnTo>
                  <a:lnTo>
                    <a:pt x="0" y="289"/>
                  </a:lnTo>
                  <a:lnTo>
                    <a:pt x="0" y="250"/>
                  </a:lnTo>
                  <a:lnTo>
                    <a:pt x="1" y="250"/>
                  </a:lnTo>
                  <a:lnTo>
                    <a:pt x="2" y="250"/>
                  </a:lnTo>
                  <a:lnTo>
                    <a:pt x="3" y="250"/>
                  </a:lnTo>
                  <a:close/>
                  <a:moveTo>
                    <a:pt x="3" y="313"/>
                  </a:moveTo>
                  <a:lnTo>
                    <a:pt x="3" y="352"/>
                  </a:lnTo>
                  <a:lnTo>
                    <a:pt x="3" y="353"/>
                  </a:lnTo>
                  <a:lnTo>
                    <a:pt x="2" y="353"/>
                  </a:lnTo>
                  <a:lnTo>
                    <a:pt x="1" y="353"/>
                  </a:lnTo>
                  <a:lnTo>
                    <a:pt x="0" y="352"/>
                  </a:lnTo>
                  <a:lnTo>
                    <a:pt x="0" y="313"/>
                  </a:lnTo>
                  <a:lnTo>
                    <a:pt x="1" y="312"/>
                  </a:lnTo>
                  <a:lnTo>
                    <a:pt x="2" y="311"/>
                  </a:lnTo>
                  <a:lnTo>
                    <a:pt x="3" y="312"/>
                  </a:lnTo>
                  <a:lnTo>
                    <a:pt x="3" y="313"/>
                  </a:lnTo>
                  <a:close/>
                  <a:moveTo>
                    <a:pt x="3" y="375"/>
                  </a:moveTo>
                  <a:lnTo>
                    <a:pt x="3" y="414"/>
                  </a:lnTo>
                  <a:lnTo>
                    <a:pt x="3" y="415"/>
                  </a:lnTo>
                  <a:lnTo>
                    <a:pt x="2" y="415"/>
                  </a:lnTo>
                  <a:lnTo>
                    <a:pt x="1" y="415"/>
                  </a:lnTo>
                  <a:lnTo>
                    <a:pt x="0" y="414"/>
                  </a:lnTo>
                  <a:lnTo>
                    <a:pt x="0" y="375"/>
                  </a:lnTo>
                  <a:lnTo>
                    <a:pt x="1" y="375"/>
                  </a:lnTo>
                  <a:lnTo>
                    <a:pt x="2" y="374"/>
                  </a:lnTo>
                  <a:lnTo>
                    <a:pt x="3" y="375"/>
                  </a:lnTo>
                  <a:close/>
                  <a:moveTo>
                    <a:pt x="3" y="438"/>
                  </a:moveTo>
                  <a:lnTo>
                    <a:pt x="3" y="444"/>
                  </a:lnTo>
                  <a:lnTo>
                    <a:pt x="3" y="445"/>
                  </a:lnTo>
                  <a:lnTo>
                    <a:pt x="2" y="445"/>
                  </a:lnTo>
                  <a:lnTo>
                    <a:pt x="1" y="445"/>
                  </a:lnTo>
                  <a:lnTo>
                    <a:pt x="0" y="444"/>
                  </a:lnTo>
                  <a:lnTo>
                    <a:pt x="0" y="438"/>
                  </a:lnTo>
                  <a:lnTo>
                    <a:pt x="1" y="436"/>
                  </a:lnTo>
                  <a:lnTo>
                    <a:pt x="2" y="436"/>
                  </a:lnTo>
                  <a:lnTo>
                    <a:pt x="3" y="436"/>
                  </a:lnTo>
                  <a:lnTo>
                    <a:pt x="3" y="438"/>
                  </a:lnTo>
                  <a:close/>
                </a:path>
              </a:pathLst>
            </a:custGeom>
            <a:noFill/>
            <a:ln w="1588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211" name="Freeform 1679"/>
            <p:cNvSpPr>
              <a:spLocks noEditPoints="1"/>
            </p:cNvSpPr>
            <p:nvPr/>
          </p:nvSpPr>
          <p:spPr bwMode="auto">
            <a:xfrm>
              <a:off x="8063358" y="3057396"/>
              <a:ext cx="6605" cy="628650"/>
            </a:xfrm>
            <a:custGeom>
              <a:avLst/>
              <a:gdLst>
                <a:gd name="T0" fmla="*/ 4 w 4"/>
                <a:gd name="T1" fmla="*/ 40 h 396"/>
                <a:gd name="T2" fmla="*/ 2 w 4"/>
                <a:gd name="T3" fmla="*/ 42 h 396"/>
                <a:gd name="T4" fmla="*/ 0 w 4"/>
                <a:gd name="T5" fmla="*/ 40 h 396"/>
                <a:gd name="T6" fmla="*/ 1 w 4"/>
                <a:gd name="T7" fmla="*/ 0 h 396"/>
                <a:gd name="T8" fmla="*/ 3 w 4"/>
                <a:gd name="T9" fmla="*/ 0 h 396"/>
                <a:gd name="T10" fmla="*/ 4 w 4"/>
                <a:gd name="T11" fmla="*/ 1 h 396"/>
                <a:gd name="T12" fmla="*/ 4 w 4"/>
                <a:gd name="T13" fmla="*/ 103 h 396"/>
                <a:gd name="T14" fmla="*/ 2 w 4"/>
                <a:gd name="T15" fmla="*/ 103 h 396"/>
                <a:gd name="T16" fmla="*/ 0 w 4"/>
                <a:gd name="T17" fmla="*/ 103 h 396"/>
                <a:gd name="T18" fmla="*/ 1 w 4"/>
                <a:gd name="T19" fmla="*/ 63 h 396"/>
                <a:gd name="T20" fmla="*/ 3 w 4"/>
                <a:gd name="T21" fmla="*/ 63 h 396"/>
                <a:gd name="T22" fmla="*/ 4 w 4"/>
                <a:gd name="T23" fmla="*/ 64 h 396"/>
                <a:gd name="T24" fmla="*/ 4 w 4"/>
                <a:gd name="T25" fmla="*/ 165 h 396"/>
                <a:gd name="T26" fmla="*/ 2 w 4"/>
                <a:gd name="T27" fmla="*/ 166 h 396"/>
                <a:gd name="T28" fmla="*/ 0 w 4"/>
                <a:gd name="T29" fmla="*/ 165 h 396"/>
                <a:gd name="T30" fmla="*/ 1 w 4"/>
                <a:gd name="T31" fmla="*/ 125 h 396"/>
                <a:gd name="T32" fmla="*/ 3 w 4"/>
                <a:gd name="T33" fmla="*/ 125 h 396"/>
                <a:gd name="T34" fmla="*/ 4 w 4"/>
                <a:gd name="T35" fmla="*/ 126 h 396"/>
                <a:gd name="T36" fmla="*/ 4 w 4"/>
                <a:gd name="T37" fmla="*/ 227 h 396"/>
                <a:gd name="T38" fmla="*/ 2 w 4"/>
                <a:gd name="T39" fmla="*/ 228 h 396"/>
                <a:gd name="T40" fmla="*/ 0 w 4"/>
                <a:gd name="T41" fmla="*/ 227 h 396"/>
                <a:gd name="T42" fmla="*/ 1 w 4"/>
                <a:gd name="T43" fmla="*/ 187 h 396"/>
                <a:gd name="T44" fmla="*/ 3 w 4"/>
                <a:gd name="T45" fmla="*/ 187 h 396"/>
                <a:gd name="T46" fmla="*/ 4 w 4"/>
                <a:gd name="T47" fmla="*/ 188 h 396"/>
                <a:gd name="T48" fmla="*/ 4 w 4"/>
                <a:gd name="T49" fmla="*/ 289 h 396"/>
                <a:gd name="T50" fmla="*/ 2 w 4"/>
                <a:gd name="T51" fmla="*/ 291 h 396"/>
                <a:gd name="T52" fmla="*/ 0 w 4"/>
                <a:gd name="T53" fmla="*/ 289 h 396"/>
                <a:gd name="T54" fmla="*/ 1 w 4"/>
                <a:gd name="T55" fmla="*/ 250 h 396"/>
                <a:gd name="T56" fmla="*/ 3 w 4"/>
                <a:gd name="T57" fmla="*/ 250 h 396"/>
                <a:gd name="T58" fmla="*/ 4 w 4"/>
                <a:gd name="T59" fmla="*/ 250 h 396"/>
                <a:gd name="T60" fmla="*/ 4 w 4"/>
                <a:gd name="T61" fmla="*/ 352 h 396"/>
                <a:gd name="T62" fmla="*/ 2 w 4"/>
                <a:gd name="T63" fmla="*/ 353 h 396"/>
                <a:gd name="T64" fmla="*/ 0 w 4"/>
                <a:gd name="T65" fmla="*/ 352 h 396"/>
                <a:gd name="T66" fmla="*/ 1 w 4"/>
                <a:gd name="T67" fmla="*/ 312 h 396"/>
                <a:gd name="T68" fmla="*/ 3 w 4"/>
                <a:gd name="T69" fmla="*/ 312 h 396"/>
                <a:gd name="T70" fmla="*/ 4 w 4"/>
                <a:gd name="T71" fmla="*/ 313 h 396"/>
                <a:gd name="T72" fmla="*/ 4 w 4"/>
                <a:gd name="T73" fmla="*/ 395 h 396"/>
                <a:gd name="T74" fmla="*/ 2 w 4"/>
                <a:gd name="T75" fmla="*/ 396 h 396"/>
                <a:gd name="T76" fmla="*/ 0 w 4"/>
                <a:gd name="T77" fmla="*/ 395 h 396"/>
                <a:gd name="T78" fmla="*/ 1 w 4"/>
                <a:gd name="T79" fmla="*/ 375 h 396"/>
                <a:gd name="T80" fmla="*/ 3 w 4"/>
                <a:gd name="T81" fmla="*/ 375 h 396"/>
                <a:gd name="T82" fmla="*/ 4 w 4"/>
                <a:gd name="T83" fmla="*/ 375 h 39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4"/>
                <a:gd name="T127" fmla="*/ 0 h 396"/>
                <a:gd name="T128" fmla="*/ 4 w 4"/>
                <a:gd name="T129" fmla="*/ 396 h 39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4" h="396">
                  <a:moveTo>
                    <a:pt x="4" y="1"/>
                  </a:moveTo>
                  <a:lnTo>
                    <a:pt x="4" y="40"/>
                  </a:lnTo>
                  <a:lnTo>
                    <a:pt x="3" y="41"/>
                  </a:lnTo>
                  <a:lnTo>
                    <a:pt x="2" y="42"/>
                  </a:lnTo>
                  <a:lnTo>
                    <a:pt x="1" y="41"/>
                  </a:lnTo>
                  <a:lnTo>
                    <a:pt x="0" y="40"/>
                  </a:lnTo>
                  <a:lnTo>
                    <a:pt x="0" y="1"/>
                  </a:lnTo>
                  <a:lnTo>
                    <a:pt x="1" y="0"/>
                  </a:lnTo>
                  <a:lnTo>
                    <a:pt x="2" y="0"/>
                  </a:lnTo>
                  <a:lnTo>
                    <a:pt x="3" y="0"/>
                  </a:lnTo>
                  <a:lnTo>
                    <a:pt x="4" y="1"/>
                  </a:lnTo>
                  <a:close/>
                  <a:moveTo>
                    <a:pt x="4" y="64"/>
                  </a:moveTo>
                  <a:lnTo>
                    <a:pt x="4" y="103"/>
                  </a:lnTo>
                  <a:lnTo>
                    <a:pt x="3" y="103"/>
                  </a:lnTo>
                  <a:lnTo>
                    <a:pt x="2" y="103"/>
                  </a:lnTo>
                  <a:lnTo>
                    <a:pt x="1" y="103"/>
                  </a:lnTo>
                  <a:lnTo>
                    <a:pt x="0" y="103"/>
                  </a:lnTo>
                  <a:lnTo>
                    <a:pt x="0" y="64"/>
                  </a:lnTo>
                  <a:lnTo>
                    <a:pt x="1" y="63"/>
                  </a:lnTo>
                  <a:lnTo>
                    <a:pt x="2" y="62"/>
                  </a:lnTo>
                  <a:lnTo>
                    <a:pt x="3" y="63"/>
                  </a:lnTo>
                  <a:lnTo>
                    <a:pt x="4" y="64"/>
                  </a:lnTo>
                  <a:close/>
                  <a:moveTo>
                    <a:pt x="4" y="126"/>
                  </a:moveTo>
                  <a:lnTo>
                    <a:pt x="4" y="165"/>
                  </a:lnTo>
                  <a:lnTo>
                    <a:pt x="3" y="166"/>
                  </a:lnTo>
                  <a:lnTo>
                    <a:pt x="2" y="166"/>
                  </a:lnTo>
                  <a:lnTo>
                    <a:pt x="1" y="166"/>
                  </a:lnTo>
                  <a:lnTo>
                    <a:pt x="0" y="165"/>
                  </a:lnTo>
                  <a:lnTo>
                    <a:pt x="0" y="126"/>
                  </a:lnTo>
                  <a:lnTo>
                    <a:pt x="1" y="125"/>
                  </a:lnTo>
                  <a:lnTo>
                    <a:pt x="2" y="125"/>
                  </a:lnTo>
                  <a:lnTo>
                    <a:pt x="3" y="125"/>
                  </a:lnTo>
                  <a:lnTo>
                    <a:pt x="4" y="126"/>
                  </a:lnTo>
                  <a:close/>
                  <a:moveTo>
                    <a:pt x="4" y="188"/>
                  </a:moveTo>
                  <a:lnTo>
                    <a:pt x="4" y="227"/>
                  </a:lnTo>
                  <a:lnTo>
                    <a:pt x="3" y="228"/>
                  </a:lnTo>
                  <a:lnTo>
                    <a:pt x="2" y="228"/>
                  </a:lnTo>
                  <a:lnTo>
                    <a:pt x="1" y="228"/>
                  </a:lnTo>
                  <a:lnTo>
                    <a:pt x="0" y="227"/>
                  </a:lnTo>
                  <a:lnTo>
                    <a:pt x="0" y="188"/>
                  </a:lnTo>
                  <a:lnTo>
                    <a:pt x="1" y="187"/>
                  </a:lnTo>
                  <a:lnTo>
                    <a:pt x="2" y="187"/>
                  </a:lnTo>
                  <a:lnTo>
                    <a:pt x="3" y="187"/>
                  </a:lnTo>
                  <a:lnTo>
                    <a:pt x="4" y="188"/>
                  </a:lnTo>
                  <a:close/>
                  <a:moveTo>
                    <a:pt x="4" y="250"/>
                  </a:moveTo>
                  <a:lnTo>
                    <a:pt x="4" y="289"/>
                  </a:lnTo>
                  <a:lnTo>
                    <a:pt x="3" y="290"/>
                  </a:lnTo>
                  <a:lnTo>
                    <a:pt x="2" y="291"/>
                  </a:lnTo>
                  <a:lnTo>
                    <a:pt x="1" y="290"/>
                  </a:lnTo>
                  <a:lnTo>
                    <a:pt x="0" y="289"/>
                  </a:lnTo>
                  <a:lnTo>
                    <a:pt x="0" y="250"/>
                  </a:lnTo>
                  <a:lnTo>
                    <a:pt x="1" y="250"/>
                  </a:lnTo>
                  <a:lnTo>
                    <a:pt x="2" y="250"/>
                  </a:lnTo>
                  <a:lnTo>
                    <a:pt x="3" y="250"/>
                  </a:lnTo>
                  <a:lnTo>
                    <a:pt x="4" y="250"/>
                  </a:lnTo>
                  <a:close/>
                  <a:moveTo>
                    <a:pt x="4" y="313"/>
                  </a:moveTo>
                  <a:lnTo>
                    <a:pt x="4" y="352"/>
                  </a:lnTo>
                  <a:lnTo>
                    <a:pt x="3" y="353"/>
                  </a:lnTo>
                  <a:lnTo>
                    <a:pt x="2" y="353"/>
                  </a:lnTo>
                  <a:lnTo>
                    <a:pt x="1" y="353"/>
                  </a:lnTo>
                  <a:lnTo>
                    <a:pt x="0" y="352"/>
                  </a:lnTo>
                  <a:lnTo>
                    <a:pt x="0" y="313"/>
                  </a:lnTo>
                  <a:lnTo>
                    <a:pt x="1" y="312"/>
                  </a:lnTo>
                  <a:lnTo>
                    <a:pt x="2" y="311"/>
                  </a:lnTo>
                  <a:lnTo>
                    <a:pt x="3" y="312"/>
                  </a:lnTo>
                  <a:lnTo>
                    <a:pt x="4" y="313"/>
                  </a:lnTo>
                  <a:close/>
                  <a:moveTo>
                    <a:pt x="4" y="375"/>
                  </a:moveTo>
                  <a:lnTo>
                    <a:pt x="4" y="395"/>
                  </a:lnTo>
                  <a:lnTo>
                    <a:pt x="3" y="396"/>
                  </a:lnTo>
                  <a:lnTo>
                    <a:pt x="2" y="396"/>
                  </a:lnTo>
                  <a:lnTo>
                    <a:pt x="1" y="396"/>
                  </a:lnTo>
                  <a:lnTo>
                    <a:pt x="0" y="395"/>
                  </a:lnTo>
                  <a:lnTo>
                    <a:pt x="0" y="375"/>
                  </a:lnTo>
                  <a:lnTo>
                    <a:pt x="1" y="375"/>
                  </a:lnTo>
                  <a:lnTo>
                    <a:pt x="2" y="374"/>
                  </a:lnTo>
                  <a:lnTo>
                    <a:pt x="3" y="375"/>
                  </a:lnTo>
                  <a:lnTo>
                    <a:pt x="4" y="375"/>
                  </a:lnTo>
                  <a:close/>
                </a:path>
              </a:pathLst>
            </a:custGeom>
            <a:noFill/>
            <a:ln w="1588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212" name="Line 1680"/>
            <p:cNvSpPr>
              <a:spLocks noChangeShapeType="1"/>
            </p:cNvSpPr>
            <p:nvPr/>
          </p:nvSpPr>
          <p:spPr bwMode="auto">
            <a:xfrm flipV="1">
              <a:off x="7110533" y="3214559"/>
              <a:ext cx="338525" cy="6350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213" name="Freeform 1681"/>
            <p:cNvSpPr>
              <a:spLocks/>
            </p:cNvSpPr>
            <p:nvPr/>
          </p:nvSpPr>
          <p:spPr bwMode="auto">
            <a:xfrm>
              <a:off x="7435848" y="3168521"/>
              <a:ext cx="148621" cy="93663"/>
            </a:xfrm>
            <a:custGeom>
              <a:avLst/>
              <a:gdLst>
                <a:gd name="T0" fmla="*/ 0 w 90"/>
                <a:gd name="T1" fmla="*/ 0 h 59"/>
                <a:gd name="T2" fmla="*/ 90 w 90"/>
                <a:gd name="T3" fmla="*/ 29 h 59"/>
                <a:gd name="T4" fmla="*/ 0 w 90"/>
                <a:gd name="T5" fmla="*/ 59 h 59"/>
                <a:gd name="T6" fmla="*/ 0 w 90"/>
                <a:gd name="T7" fmla="*/ 0 h 5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0"/>
                <a:gd name="T13" fmla="*/ 0 h 59"/>
                <a:gd name="T14" fmla="*/ 90 w 90"/>
                <a:gd name="T15" fmla="*/ 59 h 5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0" h="59">
                  <a:moveTo>
                    <a:pt x="0" y="0"/>
                  </a:moveTo>
                  <a:lnTo>
                    <a:pt x="90" y="29"/>
                  </a:lnTo>
                  <a:lnTo>
                    <a:pt x="0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214" name="Line 1682"/>
            <p:cNvSpPr>
              <a:spLocks noChangeShapeType="1"/>
            </p:cNvSpPr>
            <p:nvPr/>
          </p:nvSpPr>
          <p:spPr bwMode="auto">
            <a:xfrm>
              <a:off x="7584469" y="3368546"/>
              <a:ext cx="346782" cy="0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215" name="Freeform 1683"/>
            <p:cNvSpPr>
              <a:spLocks/>
            </p:cNvSpPr>
            <p:nvPr/>
          </p:nvSpPr>
          <p:spPr bwMode="auto">
            <a:xfrm>
              <a:off x="7919691" y="3320921"/>
              <a:ext cx="146970" cy="95250"/>
            </a:xfrm>
            <a:custGeom>
              <a:avLst/>
              <a:gdLst>
                <a:gd name="T0" fmla="*/ 0 w 89"/>
                <a:gd name="T1" fmla="*/ 0 h 60"/>
                <a:gd name="T2" fmla="*/ 89 w 89"/>
                <a:gd name="T3" fmla="*/ 30 h 60"/>
                <a:gd name="T4" fmla="*/ 0 w 89"/>
                <a:gd name="T5" fmla="*/ 60 h 60"/>
                <a:gd name="T6" fmla="*/ 0 w 89"/>
                <a:gd name="T7" fmla="*/ 0 h 6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9"/>
                <a:gd name="T13" fmla="*/ 0 h 60"/>
                <a:gd name="T14" fmla="*/ 89 w 89"/>
                <a:gd name="T15" fmla="*/ 60 h 6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9" h="60">
                  <a:moveTo>
                    <a:pt x="0" y="0"/>
                  </a:moveTo>
                  <a:lnTo>
                    <a:pt x="89" y="30"/>
                  </a:lnTo>
                  <a:lnTo>
                    <a:pt x="0" y="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216" name="Freeform 1684"/>
            <p:cNvSpPr>
              <a:spLocks noEditPoints="1"/>
            </p:cNvSpPr>
            <p:nvPr/>
          </p:nvSpPr>
          <p:spPr bwMode="auto">
            <a:xfrm>
              <a:off x="7587771" y="3520946"/>
              <a:ext cx="482192" cy="4763"/>
            </a:xfrm>
            <a:custGeom>
              <a:avLst/>
              <a:gdLst>
                <a:gd name="T0" fmla="*/ 281 w 292"/>
                <a:gd name="T1" fmla="*/ 1 h 3"/>
                <a:gd name="T2" fmla="*/ 291 w 292"/>
                <a:gd name="T3" fmla="*/ 1 h 3"/>
                <a:gd name="T4" fmla="*/ 290 w 292"/>
                <a:gd name="T5" fmla="*/ 3 h 3"/>
                <a:gd name="T6" fmla="*/ 266 w 292"/>
                <a:gd name="T7" fmla="*/ 1 h 3"/>
                <a:gd name="T8" fmla="*/ 275 w 292"/>
                <a:gd name="T9" fmla="*/ 1 h 3"/>
                <a:gd name="T10" fmla="*/ 275 w 292"/>
                <a:gd name="T11" fmla="*/ 3 h 3"/>
                <a:gd name="T12" fmla="*/ 249 w 292"/>
                <a:gd name="T13" fmla="*/ 1 h 3"/>
                <a:gd name="T14" fmla="*/ 260 w 292"/>
                <a:gd name="T15" fmla="*/ 1 h 3"/>
                <a:gd name="T16" fmla="*/ 259 w 292"/>
                <a:gd name="T17" fmla="*/ 3 h 3"/>
                <a:gd name="T18" fmla="*/ 234 w 292"/>
                <a:gd name="T19" fmla="*/ 1 h 3"/>
                <a:gd name="T20" fmla="*/ 245 w 292"/>
                <a:gd name="T21" fmla="*/ 1 h 3"/>
                <a:gd name="T22" fmla="*/ 243 w 292"/>
                <a:gd name="T23" fmla="*/ 3 h 3"/>
                <a:gd name="T24" fmla="*/ 219 w 292"/>
                <a:gd name="T25" fmla="*/ 1 h 3"/>
                <a:gd name="T26" fmla="*/ 228 w 292"/>
                <a:gd name="T27" fmla="*/ 1 h 3"/>
                <a:gd name="T28" fmla="*/ 228 w 292"/>
                <a:gd name="T29" fmla="*/ 3 h 3"/>
                <a:gd name="T30" fmla="*/ 203 w 292"/>
                <a:gd name="T31" fmla="*/ 1 h 3"/>
                <a:gd name="T32" fmla="*/ 213 w 292"/>
                <a:gd name="T33" fmla="*/ 1 h 3"/>
                <a:gd name="T34" fmla="*/ 212 w 292"/>
                <a:gd name="T35" fmla="*/ 3 h 3"/>
                <a:gd name="T36" fmla="*/ 188 w 292"/>
                <a:gd name="T37" fmla="*/ 1 h 3"/>
                <a:gd name="T38" fmla="*/ 197 w 292"/>
                <a:gd name="T39" fmla="*/ 1 h 3"/>
                <a:gd name="T40" fmla="*/ 197 w 292"/>
                <a:gd name="T41" fmla="*/ 3 h 3"/>
                <a:gd name="T42" fmla="*/ 171 w 292"/>
                <a:gd name="T43" fmla="*/ 1 h 3"/>
                <a:gd name="T44" fmla="*/ 182 w 292"/>
                <a:gd name="T45" fmla="*/ 1 h 3"/>
                <a:gd name="T46" fmla="*/ 181 w 292"/>
                <a:gd name="T47" fmla="*/ 3 h 3"/>
                <a:gd name="T48" fmla="*/ 156 w 292"/>
                <a:gd name="T49" fmla="*/ 1 h 3"/>
                <a:gd name="T50" fmla="*/ 167 w 292"/>
                <a:gd name="T51" fmla="*/ 1 h 3"/>
                <a:gd name="T52" fmla="*/ 165 w 292"/>
                <a:gd name="T53" fmla="*/ 3 h 3"/>
                <a:gd name="T54" fmla="*/ 141 w 292"/>
                <a:gd name="T55" fmla="*/ 1 h 3"/>
                <a:gd name="T56" fmla="*/ 150 w 292"/>
                <a:gd name="T57" fmla="*/ 1 h 3"/>
                <a:gd name="T58" fmla="*/ 150 w 292"/>
                <a:gd name="T59" fmla="*/ 3 h 3"/>
                <a:gd name="T60" fmla="*/ 125 w 292"/>
                <a:gd name="T61" fmla="*/ 1 h 3"/>
                <a:gd name="T62" fmla="*/ 135 w 292"/>
                <a:gd name="T63" fmla="*/ 1 h 3"/>
                <a:gd name="T64" fmla="*/ 134 w 292"/>
                <a:gd name="T65" fmla="*/ 3 h 3"/>
                <a:gd name="T66" fmla="*/ 110 w 292"/>
                <a:gd name="T67" fmla="*/ 1 h 3"/>
                <a:gd name="T68" fmla="*/ 120 w 292"/>
                <a:gd name="T69" fmla="*/ 1 h 3"/>
                <a:gd name="T70" fmla="*/ 119 w 292"/>
                <a:gd name="T71" fmla="*/ 3 h 3"/>
                <a:gd name="T72" fmla="*/ 94 w 292"/>
                <a:gd name="T73" fmla="*/ 1 h 3"/>
                <a:gd name="T74" fmla="*/ 104 w 292"/>
                <a:gd name="T75" fmla="*/ 1 h 3"/>
                <a:gd name="T76" fmla="*/ 103 w 292"/>
                <a:gd name="T77" fmla="*/ 3 h 3"/>
                <a:gd name="T78" fmla="*/ 78 w 292"/>
                <a:gd name="T79" fmla="*/ 1 h 3"/>
                <a:gd name="T80" fmla="*/ 89 w 292"/>
                <a:gd name="T81" fmla="*/ 1 h 3"/>
                <a:gd name="T82" fmla="*/ 87 w 292"/>
                <a:gd name="T83" fmla="*/ 3 h 3"/>
                <a:gd name="T84" fmla="*/ 63 w 292"/>
                <a:gd name="T85" fmla="*/ 1 h 3"/>
                <a:gd name="T86" fmla="*/ 72 w 292"/>
                <a:gd name="T87" fmla="*/ 1 h 3"/>
                <a:gd name="T88" fmla="*/ 72 w 292"/>
                <a:gd name="T89" fmla="*/ 3 h 3"/>
                <a:gd name="T90" fmla="*/ 47 w 292"/>
                <a:gd name="T91" fmla="*/ 1 h 3"/>
                <a:gd name="T92" fmla="*/ 57 w 292"/>
                <a:gd name="T93" fmla="*/ 1 h 3"/>
                <a:gd name="T94" fmla="*/ 56 w 292"/>
                <a:gd name="T95" fmla="*/ 3 h 3"/>
                <a:gd name="T96" fmla="*/ 32 w 292"/>
                <a:gd name="T97" fmla="*/ 1 h 3"/>
                <a:gd name="T98" fmla="*/ 42 w 292"/>
                <a:gd name="T99" fmla="*/ 1 h 3"/>
                <a:gd name="T100" fmla="*/ 41 w 292"/>
                <a:gd name="T101" fmla="*/ 3 h 3"/>
                <a:gd name="T102" fmla="*/ 16 w 292"/>
                <a:gd name="T103" fmla="*/ 1 h 3"/>
                <a:gd name="T104" fmla="*/ 26 w 292"/>
                <a:gd name="T105" fmla="*/ 1 h 3"/>
                <a:gd name="T106" fmla="*/ 25 w 292"/>
                <a:gd name="T107" fmla="*/ 3 h 3"/>
                <a:gd name="T108" fmla="*/ 0 w 292"/>
                <a:gd name="T109" fmla="*/ 1 h 3"/>
                <a:gd name="T110" fmla="*/ 11 w 292"/>
                <a:gd name="T111" fmla="*/ 1 h 3"/>
                <a:gd name="T112" fmla="*/ 9 w 292"/>
                <a:gd name="T113" fmla="*/ 3 h 3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292"/>
                <a:gd name="T172" fmla="*/ 0 h 3"/>
                <a:gd name="T173" fmla="*/ 292 w 292"/>
                <a:gd name="T174" fmla="*/ 3 h 3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292" h="3">
                  <a:moveTo>
                    <a:pt x="290" y="3"/>
                  </a:moveTo>
                  <a:lnTo>
                    <a:pt x="282" y="3"/>
                  </a:lnTo>
                  <a:lnTo>
                    <a:pt x="281" y="2"/>
                  </a:lnTo>
                  <a:lnTo>
                    <a:pt x="281" y="1"/>
                  </a:lnTo>
                  <a:lnTo>
                    <a:pt x="282" y="0"/>
                  </a:lnTo>
                  <a:lnTo>
                    <a:pt x="290" y="0"/>
                  </a:lnTo>
                  <a:lnTo>
                    <a:pt x="291" y="1"/>
                  </a:lnTo>
                  <a:lnTo>
                    <a:pt x="292" y="1"/>
                  </a:lnTo>
                  <a:lnTo>
                    <a:pt x="291" y="2"/>
                  </a:lnTo>
                  <a:lnTo>
                    <a:pt x="290" y="3"/>
                  </a:lnTo>
                  <a:close/>
                  <a:moveTo>
                    <a:pt x="275" y="3"/>
                  </a:moveTo>
                  <a:lnTo>
                    <a:pt x="266" y="3"/>
                  </a:lnTo>
                  <a:lnTo>
                    <a:pt x="266" y="2"/>
                  </a:lnTo>
                  <a:lnTo>
                    <a:pt x="266" y="1"/>
                  </a:lnTo>
                  <a:lnTo>
                    <a:pt x="266" y="0"/>
                  </a:lnTo>
                  <a:lnTo>
                    <a:pt x="275" y="0"/>
                  </a:lnTo>
                  <a:lnTo>
                    <a:pt x="275" y="1"/>
                  </a:lnTo>
                  <a:lnTo>
                    <a:pt x="275" y="2"/>
                  </a:lnTo>
                  <a:lnTo>
                    <a:pt x="275" y="3"/>
                  </a:lnTo>
                  <a:close/>
                  <a:moveTo>
                    <a:pt x="259" y="3"/>
                  </a:moveTo>
                  <a:lnTo>
                    <a:pt x="251" y="3"/>
                  </a:lnTo>
                  <a:lnTo>
                    <a:pt x="250" y="2"/>
                  </a:lnTo>
                  <a:lnTo>
                    <a:pt x="249" y="1"/>
                  </a:lnTo>
                  <a:lnTo>
                    <a:pt x="250" y="1"/>
                  </a:lnTo>
                  <a:lnTo>
                    <a:pt x="251" y="0"/>
                  </a:lnTo>
                  <a:lnTo>
                    <a:pt x="259" y="0"/>
                  </a:lnTo>
                  <a:lnTo>
                    <a:pt x="260" y="1"/>
                  </a:lnTo>
                  <a:lnTo>
                    <a:pt x="260" y="2"/>
                  </a:lnTo>
                  <a:lnTo>
                    <a:pt x="259" y="3"/>
                  </a:lnTo>
                  <a:close/>
                  <a:moveTo>
                    <a:pt x="243" y="3"/>
                  </a:moveTo>
                  <a:lnTo>
                    <a:pt x="236" y="3"/>
                  </a:lnTo>
                  <a:lnTo>
                    <a:pt x="235" y="2"/>
                  </a:lnTo>
                  <a:lnTo>
                    <a:pt x="234" y="1"/>
                  </a:lnTo>
                  <a:lnTo>
                    <a:pt x="235" y="1"/>
                  </a:lnTo>
                  <a:lnTo>
                    <a:pt x="236" y="0"/>
                  </a:lnTo>
                  <a:lnTo>
                    <a:pt x="243" y="0"/>
                  </a:lnTo>
                  <a:lnTo>
                    <a:pt x="245" y="1"/>
                  </a:lnTo>
                  <a:lnTo>
                    <a:pt x="245" y="2"/>
                  </a:lnTo>
                  <a:lnTo>
                    <a:pt x="243" y="3"/>
                  </a:lnTo>
                  <a:close/>
                  <a:moveTo>
                    <a:pt x="228" y="3"/>
                  </a:moveTo>
                  <a:lnTo>
                    <a:pt x="220" y="3"/>
                  </a:lnTo>
                  <a:lnTo>
                    <a:pt x="219" y="2"/>
                  </a:lnTo>
                  <a:lnTo>
                    <a:pt x="219" y="1"/>
                  </a:lnTo>
                  <a:lnTo>
                    <a:pt x="220" y="0"/>
                  </a:lnTo>
                  <a:lnTo>
                    <a:pt x="228" y="0"/>
                  </a:lnTo>
                  <a:lnTo>
                    <a:pt x="228" y="1"/>
                  </a:lnTo>
                  <a:lnTo>
                    <a:pt x="229" y="1"/>
                  </a:lnTo>
                  <a:lnTo>
                    <a:pt x="228" y="2"/>
                  </a:lnTo>
                  <a:lnTo>
                    <a:pt x="228" y="3"/>
                  </a:lnTo>
                  <a:close/>
                  <a:moveTo>
                    <a:pt x="212" y="3"/>
                  </a:moveTo>
                  <a:lnTo>
                    <a:pt x="204" y="3"/>
                  </a:lnTo>
                  <a:lnTo>
                    <a:pt x="203" y="2"/>
                  </a:lnTo>
                  <a:lnTo>
                    <a:pt x="203" y="1"/>
                  </a:lnTo>
                  <a:lnTo>
                    <a:pt x="204" y="0"/>
                  </a:lnTo>
                  <a:lnTo>
                    <a:pt x="212" y="0"/>
                  </a:lnTo>
                  <a:lnTo>
                    <a:pt x="213" y="1"/>
                  </a:lnTo>
                  <a:lnTo>
                    <a:pt x="214" y="1"/>
                  </a:lnTo>
                  <a:lnTo>
                    <a:pt x="213" y="2"/>
                  </a:lnTo>
                  <a:lnTo>
                    <a:pt x="212" y="3"/>
                  </a:lnTo>
                  <a:close/>
                  <a:moveTo>
                    <a:pt x="197" y="3"/>
                  </a:moveTo>
                  <a:lnTo>
                    <a:pt x="189" y="3"/>
                  </a:lnTo>
                  <a:lnTo>
                    <a:pt x="188" y="2"/>
                  </a:lnTo>
                  <a:lnTo>
                    <a:pt x="188" y="1"/>
                  </a:lnTo>
                  <a:lnTo>
                    <a:pt x="189" y="0"/>
                  </a:lnTo>
                  <a:lnTo>
                    <a:pt x="197" y="0"/>
                  </a:lnTo>
                  <a:lnTo>
                    <a:pt x="197" y="1"/>
                  </a:lnTo>
                  <a:lnTo>
                    <a:pt x="197" y="2"/>
                  </a:lnTo>
                  <a:lnTo>
                    <a:pt x="197" y="3"/>
                  </a:lnTo>
                  <a:close/>
                  <a:moveTo>
                    <a:pt x="181" y="3"/>
                  </a:moveTo>
                  <a:lnTo>
                    <a:pt x="173" y="3"/>
                  </a:lnTo>
                  <a:lnTo>
                    <a:pt x="172" y="2"/>
                  </a:lnTo>
                  <a:lnTo>
                    <a:pt x="171" y="1"/>
                  </a:lnTo>
                  <a:lnTo>
                    <a:pt x="172" y="1"/>
                  </a:lnTo>
                  <a:lnTo>
                    <a:pt x="173" y="0"/>
                  </a:lnTo>
                  <a:lnTo>
                    <a:pt x="181" y="0"/>
                  </a:lnTo>
                  <a:lnTo>
                    <a:pt x="182" y="1"/>
                  </a:lnTo>
                  <a:lnTo>
                    <a:pt x="182" y="2"/>
                  </a:lnTo>
                  <a:lnTo>
                    <a:pt x="181" y="3"/>
                  </a:lnTo>
                  <a:close/>
                  <a:moveTo>
                    <a:pt x="165" y="3"/>
                  </a:moveTo>
                  <a:lnTo>
                    <a:pt x="158" y="3"/>
                  </a:lnTo>
                  <a:lnTo>
                    <a:pt x="157" y="2"/>
                  </a:lnTo>
                  <a:lnTo>
                    <a:pt x="156" y="1"/>
                  </a:lnTo>
                  <a:lnTo>
                    <a:pt x="157" y="1"/>
                  </a:lnTo>
                  <a:lnTo>
                    <a:pt x="158" y="0"/>
                  </a:lnTo>
                  <a:lnTo>
                    <a:pt x="165" y="0"/>
                  </a:lnTo>
                  <a:lnTo>
                    <a:pt x="167" y="1"/>
                  </a:lnTo>
                  <a:lnTo>
                    <a:pt x="167" y="2"/>
                  </a:lnTo>
                  <a:lnTo>
                    <a:pt x="165" y="3"/>
                  </a:lnTo>
                  <a:close/>
                  <a:moveTo>
                    <a:pt x="150" y="3"/>
                  </a:moveTo>
                  <a:lnTo>
                    <a:pt x="142" y="3"/>
                  </a:lnTo>
                  <a:lnTo>
                    <a:pt x="141" y="2"/>
                  </a:lnTo>
                  <a:lnTo>
                    <a:pt x="141" y="1"/>
                  </a:lnTo>
                  <a:lnTo>
                    <a:pt x="142" y="0"/>
                  </a:lnTo>
                  <a:lnTo>
                    <a:pt x="150" y="0"/>
                  </a:lnTo>
                  <a:lnTo>
                    <a:pt x="150" y="1"/>
                  </a:lnTo>
                  <a:lnTo>
                    <a:pt x="151" y="1"/>
                  </a:lnTo>
                  <a:lnTo>
                    <a:pt x="150" y="2"/>
                  </a:lnTo>
                  <a:lnTo>
                    <a:pt x="150" y="3"/>
                  </a:lnTo>
                  <a:close/>
                  <a:moveTo>
                    <a:pt x="134" y="3"/>
                  </a:moveTo>
                  <a:lnTo>
                    <a:pt x="126" y="3"/>
                  </a:lnTo>
                  <a:lnTo>
                    <a:pt x="125" y="2"/>
                  </a:lnTo>
                  <a:lnTo>
                    <a:pt x="125" y="1"/>
                  </a:lnTo>
                  <a:lnTo>
                    <a:pt x="126" y="0"/>
                  </a:lnTo>
                  <a:lnTo>
                    <a:pt x="134" y="0"/>
                  </a:lnTo>
                  <a:lnTo>
                    <a:pt x="135" y="1"/>
                  </a:lnTo>
                  <a:lnTo>
                    <a:pt x="136" y="1"/>
                  </a:lnTo>
                  <a:lnTo>
                    <a:pt x="135" y="2"/>
                  </a:lnTo>
                  <a:lnTo>
                    <a:pt x="134" y="3"/>
                  </a:lnTo>
                  <a:close/>
                  <a:moveTo>
                    <a:pt x="119" y="3"/>
                  </a:moveTo>
                  <a:lnTo>
                    <a:pt x="111" y="3"/>
                  </a:lnTo>
                  <a:lnTo>
                    <a:pt x="110" y="2"/>
                  </a:lnTo>
                  <a:lnTo>
                    <a:pt x="110" y="1"/>
                  </a:lnTo>
                  <a:lnTo>
                    <a:pt x="111" y="0"/>
                  </a:lnTo>
                  <a:lnTo>
                    <a:pt x="119" y="0"/>
                  </a:lnTo>
                  <a:lnTo>
                    <a:pt x="120" y="1"/>
                  </a:lnTo>
                  <a:lnTo>
                    <a:pt x="120" y="2"/>
                  </a:lnTo>
                  <a:lnTo>
                    <a:pt x="119" y="3"/>
                  </a:lnTo>
                  <a:close/>
                  <a:moveTo>
                    <a:pt x="103" y="3"/>
                  </a:moveTo>
                  <a:lnTo>
                    <a:pt x="95" y="3"/>
                  </a:lnTo>
                  <a:lnTo>
                    <a:pt x="94" y="2"/>
                  </a:lnTo>
                  <a:lnTo>
                    <a:pt x="94" y="1"/>
                  </a:lnTo>
                  <a:lnTo>
                    <a:pt x="95" y="0"/>
                  </a:lnTo>
                  <a:lnTo>
                    <a:pt x="103" y="0"/>
                  </a:lnTo>
                  <a:lnTo>
                    <a:pt x="104" y="1"/>
                  </a:lnTo>
                  <a:lnTo>
                    <a:pt x="104" y="2"/>
                  </a:lnTo>
                  <a:lnTo>
                    <a:pt x="103" y="3"/>
                  </a:lnTo>
                  <a:close/>
                  <a:moveTo>
                    <a:pt x="87" y="3"/>
                  </a:moveTo>
                  <a:lnTo>
                    <a:pt x="80" y="3"/>
                  </a:lnTo>
                  <a:lnTo>
                    <a:pt x="79" y="2"/>
                  </a:lnTo>
                  <a:lnTo>
                    <a:pt x="78" y="1"/>
                  </a:lnTo>
                  <a:lnTo>
                    <a:pt x="79" y="1"/>
                  </a:lnTo>
                  <a:lnTo>
                    <a:pt x="80" y="0"/>
                  </a:lnTo>
                  <a:lnTo>
                    <a:pt x="87" y="0"/>
                  </a:lnTo>
                  <a:lnTo>
                    <a:pt x="89" y="1"/>
                  </a:lnTo>
                  <a:lnTo>
                    <a:pt x="89" y="2"/>
                  </a:lnTo>
                  <a:lnTo>
                    <a:pt x="87" y="3"/>
                  </a:lnTo>
                  <a:close/>
                  <a:moveTo>
                    <a:pt x="72" y="3"/>
                  </a:moveTo>
                  <a:lnTo>
                    <a:pt x="64" y="3"/>
                  </a:lnTo>
                  <a:lnTo>
                    <a:pt x="63" y="2"/>
                  </a:lnTo>
                  <a:lnTo>
                    <a:pt x="63" y="1"/>
                  </a:lnTo>
                  <a:lnTo>
                    <a:pt x="64" y="0"/>
                  </a:lnTo>
                  <a:lnTo>
                    <a:pt x="72" y="0"/>
                  </a:lnTo>
                  <a:lnTo>
                    <a:pt x="72" y="1"/>
                  </a:lnTo>
                  <a:lnTo>
                    <a:pt x="73" y="1"/>
                  </a:lnTo>
                  <a:lnTo>
                    <a:pt x="72" y="2"/>
                  </a:lnTo>
                  <a:lnTo>
                    <a:pt x="72" y="3"/>
                  </a:lnTo>
                  <a:close/>
                  <a:moveTo>
                    <a:pt x="56" y="3"/>
                  </a:moveTo>
                  <a:lnTo>
                    <a:pt x="48" y="3"/>
                  </a:lnTo>
                  <a:lnTo>
                    <a:pt x="47" y="2"/>
                  </a:lnTo>
                  <a:lnTo>
                    <a:pt x="47" y="1"/>
                  </a:lnTo>
                  <a:lnTo>
                    <a:pt x="48" y="0"/>
                  </a:lnTo>
                  <a:lnTo>
                    <a:pt x="56" y="0"/>
                  </a:lnTo>
                  <a:lnTo>
                    <a:pt x="57" y="1"/>
                  </a:lnTo>
                  <a:lnTo>
                    <a:pt x="58" y="1"/>
                  </a:lnTo>
                  <a:lnTo>
                    <a:pt x="57" y="2"/>
                  </a:lnTo>
                  <a:lnTo>
                    <a:pt x="56" y="3"/>
                  </a:lnTo>
                  <a:close/>
                  <a:moveTo>
                    <a:pt x="41" y="3"/>
                  </a:moveTo>
                  <a:lnTo>
                    <a:pt x="33" y="3"/>
                  </a:lnTo>
                  <a:lnTo>
                    <a:pt x="32" y="2"/>
                  </a:lnTo>
                  <a:lnTo>
                    <a:pt x="32" y="1"/>
                  </a:lnTo>
                  <a:lnTo>
                    <a:pt x="33" y="0"/>
                  </a:lnTo>
                  <a:lnTo>
                    <a:pt x="41" y="0"/>
                  </a:lnTo>
                  <a:lnTo>
                    <a:pt x="42" y="1"/>
                  </a:lnTo>
                  <a:lnTo>
                    <a:pt x="42" y="2"/>
                  </a:lnTo>
                  <a:lnTo>
                    <a:pt x="41" y="3"/>
                  </a:lnTo>
                  <a:close/>
                  <a:moveTo>
                    <a:pt x="25" y="3"/>
                  </a:moveTo>
                  <a:lnTo>
                    <a:pt x="17" y="3"/>
                  </a:lnTo>
                  <a:lnTo>
                    <a:pt x="16" y="2"/>
                  </a:lnTo>
                  <a:lnTo>
                    <a:pt x="16" y="1"/>
                  </a:lnTo>
                  <a:lnTo>
                    <a:pt x="17" y="0"/>
                  </a:lnTo>
                  <a:lnTo>
                    <a:pt x="25" y="0"/>
                  </a:lnTo>
                  <a:lnTo>
                    <a:pt x="26" y="1"/>
                  </a:lnTo>
                  <a:lnTo>
                    <a:pt x="26" y="2"/>
                  </a:lnTo>
                  <a:lnTo>
                    <a:pt x="25" y="3"/>
                  </a:lnTo>
                  <a:close/>
                  <a:moveTo>
                    <a:pt x="9" y="3"/>
                  </a:moveTo>
                  <a:lnTo>
                    <a:pt x="2" y="3"/>
                  </a:lnTo>
                  <a:lnTo>
                    <a:pt x="1" y="2"/>
                  </a:lnTo>
                  <a:lnTo>
                    <a:pt x="0" y="1"/>
                  </a:lnTo>
                  <a:lnTo>
                    <a:pt x="1" y="1"/>
                  </a:lnTo>
                  <a:lnTo>
                    <a:pt x="2" y="0"/>
                  </a:lnTo>
                  <a:lnTo>
                    <a:pt x="9" y="0"/>
                  </a:lnTo>
                  <a:lnTo>
                    <a:pt x="11" y="1"/>
                  </a:lnTo>
                  <a:lnTo>
                    <a:pt x="11" y="2"/>
                  </a:lnTo>
                  <a:lnTo>
                    <a:pt x="9" y="3"/>
                  </a:lnTo>
                  <a:close/>
                </a:path>
              </a:pathLst>
            </a:custGeom>
            <a:noFill/>
            <a:ln w="1588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217" name="Freeform 1685"/>
            <p:cNvSpPr>
              <a:spLocks/>
            </p:cNvSpPr>
            <p:nvPr/>
          </p:nvSpPr>
          <p:spPr bwMode="auto">
            <a:xfrm>
              <a:off x="7584469" y="3474909"/>
              <a:ext cx="146970" cy="95250"/>
            </a:xfrm>
            <a:custGeom>
              <a:avLst/>
              <a:gdLst>
                <a:gd name="T0" fmla="*/ 89 w 89"/>
                <a:gd name="T1" fmla="*/ 0 h 60"/>
                <a:gd name="T2" fmla="*/ 0 w 89"/>
                <a:gd name="T3" fmla="*/ 30 h 60"/>
                <a:gd name="T4" fmla="*/ 89 w 89"/>
                <a:gd name="T5" fmla="*/ 60 h 60"/>
                <a:gd name="T6" fmla="*/ 0 60000 65536"/>
                <a:gd name="T7" fmla="*/ 0 60000 65536"/>
                <a:gd name="T8" fmla="*/ 0 60000 65536"/>
                <a:gd name="T9" fmla="*/ 0 w 89"/>
                <a:gd name="T10" fmla="*/ 0 h 60"/>
                <a:gd name="T11" fmla="*/ 89 w 89"/>
                <a:gd name="T12" fmla="*/ 60 h 6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89" h="60">
                  <a:moveTo>
                    <a:pt x="89" y="0"/>
                  </a:moveTo>
                  <a:lnTo>
                    <a:pt x="0" y="30"/>
                  </a:lnTo>
                  <a:lnTo>
                    <a:pt x="89" y="60"/>
                  </a:lnTo>
                </a:path>
              </a:pathLst>
            </a:cu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926" name="Rectangle 1686"/>
            <p:cNvSpPr>
              <a:spLocks noChangeArrowheads="1"/>
            </p:cNvSpPr>
            <p:nvPr/>
          </p:nvSpPr>
          <p:spPr bwMode="auto">
            <a:xfrm>
              <a:off x="7046131" y="2689096"/>
              <a:ext cx="1232710" cy="1615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>
                <a:defRPr/>
              </a:pPr>
              <a:r>
                <a:rPr lang="en-US" sz="1050" b="1" dirty="0">
                  <a:solidFill>
                    <a:srgbClr val="000000"/>
                  </a:solidFill>
                  <a:effectLst/>
                  <a:latin typeface="Arial" charset="0"/>
                  <a:ea typeface="ＭＳ Ｐゴシック" pitchFamily="-112" charset="-128"/>
                  <a:cs typeface="+mn-cs"/>
                </a:rPr>
                <a:t>Verification Models</a:t>
              </a:r>
              <a:endParaRPr lang="en-US" sz="2000" b="1" dirty="0">
                <a:solidFill>
                  <a:schemeClr val="tx1"/>
                </a:solidFill>
                <a:effectLst/>
                <a:latin typeface="Arial" charset="0"/>
                <a:ea typeface="ＭＳ Ｐゴシック" pitchFamily="-112" charset="-128"/>
                <a:cs typeface="+mn-cs"/>
              </a:endParaRPr>
            </a:p>
          </p:txBody>
        </p:sp>
        <p:sp>
          <p:nvSpPr>
            <p:cNvPr id="6219" name="Freeform 1687"/>
            <p:cNvSpPr>
              <a:spLocks/>
            </p:cNvSpPr>
            <p:nvPr/>
          </p:nvSpPr>
          <p:spPr bwMode="auto">
            <a:xfrm>
              <a:off x="7741346" y="2919284"/>
              <a:ext cx="0" cy="139700"/>
            </a:xfrm>
            <a:custGeom>
              <a:avLst/>
              <a:gdLst>
                <a:gd name="T0" fmla="*/ 88 h 88"/>
                <a:gd name="T1" fmla="*/ 0 h 88"/>
                <a:gd name="T2" fmla="*/ 88 h 88"/>
                <a:gd name="T3" fmla="*/ 0 60000 65536"/>
                <a:gd name="T4" fmla="*/ 0 60000 65536"/>
                <a:gd name="T5" fmla="*/ 0 60000 65536"/>
                <a:gd name="T6" fmla="*/ 0 h 88"/>
                <a:gd name="T7" fmla="*/ 88 h 88"/>
              </a:gdLst>
              <a:ahLst/>
              <a:cxnLst>
                <a:cxn ang="T3">
                  <a:pos x="0" y="T0"/>
                </a:cxn>
                <a:cxn ang="T4">
                  <a:pos x="0" y="T1"/>
                </a:cxn>
                <a:cxn ang="T5">
                  <a:pos x="0" y="T2"/>
                </a:cxn>
              </a:cxnLst>
              <a:rect l="0" t="T6" r="0" b="T7"/>
              <a:pathLst>
                <a:path h="88">
                  <a:moveTo>
                    <a:pt x="0" y="88"/>
                  </a:moveTo>
                  <a:lnTo>
                    <a:pt x="0" y="0"/>
                  </a:lnTo>
                  <a:lnTo>
                    <a:pt x="0" y="88"/>
                  </a:lnTo>
                  <a:close/>
                </a:path>
              </a:pathLst>
            </a:cu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220" name="Freeform 1688"/>
            <p:cNvSpPr>
              <a:spLocks/>
            </p:cNvSpPr>
            <p:nvPr/>
          </p:nvSpPr>
          <p:spPr bwMode="auto">
            <a:xfrm>
              <a:off x="7427591" y="3058984"/>
              <a:ext cx="313755" cy="0"/>
            </a:xfrm>
            <a:custGeom>
              <a:avLst/>
              <a:gdLst>
                <a:gd name="T0" fmla="*/ 190 w 190"/>
                <a:gd name="T1" fmla="*/ 0 w 190"/>
                <a:gd name="T2" fmla="*/ 190 w 190"/>
                <a:gd name="T3" fmla="*/ 0 60000 65536"/>
                <a:gd name="T4" fmla="*/ 0 60000 65536"/>
                <a:gd name="T5" fmla="*/ 0 60000 65536"/>
                <a:gd name="T6" fmla="*/ 0 w 190"/>
                <a:gd name="T7" fmla="*/ 190 w 190"/>
              </a:gdLst>
              <a:ahLst/>
              <a:cxnLst>
                <a:cxn ang="T3">
                  <a:pos x="T0" y="0"/>
                </a:cxn>
                <a:cxn ang="T4">
                  <a:pos x="T1" y="0"/>
                </a:cxn>
                <a:cxn ang="T5">
                  <a:pos x="T2" y="0"/>
                </a:cxn>
              </a:cxnLst>
              <a:rect l="T6" t="0" r="T7" b="0"/>
              <a:pathLst>
                <a:path w="190">
                  <a:moveTo>
                    <a:pt x="190" y="0"/>
                  </a:moveTo>
                  <a:lnTo>
                    <a:pt x="0" y="0"/>
                  </a:lnTo>
                  <a:lnTo>
                    <a:pt x="190" y="0"/>
                  </a:lnTo>
                  <a:close/>
                </a:path>
              </a:pathLst>
            </a:cu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221" name="Freeform 1689"/>
            <p:cNvSpPr>
              <a:spLocks/>
            </p:cNvSpPr>
            <p:nvPr/>
          </p:nvSpPr>
          <p:spPr bwMode="auto">
            <a:xfrm>
              <a:off x="7427591" y="3058984"/>
              <a:ext cx="313755" cy="0"/>
            </a:xfrm>
            <a:custGeom>
              <a:avLst/>
              <a:gdLst>
                <a:gd name="T0" fmla="*/ 190 w 190"/>
                <a:gd name="T1" fmla="*/ 0 w 190"/>
                <a:gd name="T2" fmla="*/ 190 w 190"/>
                <a:gd name="T3" fmla="*/ 0 60000 65536"/>
                <a:gd name="T4" fmla="*/ 0 60000 65536"/>
                <a:gd name="T5" fmla="*/ 0 60000 65536"/>
                <a:gd name="T6" fmla="*/ 0 w 190"/>
                <a:gd name="T7" fmla="*/ 190 w 190"/>
              </a:gdLst>
              <a:ahLst/>
              <a:cxnLst>
                <a:cxn ang="T3">
                  <a:pos x="T0" y="0"/>
                </a:cxn>
                <a:cxn ang="T4">
                  <a:pos x="T1" y="0"/>
                </a:cxn>
                <a:cxn ang="T5">
                  <a:pos x="T2" y="0"/>
                </a:cxn>
              </a:cxnLst>
              <a:rect l="T6" t="0" r="T7" b="0"/>
              <a:pathLst>
                <a:path w="190">
                  <a:moveTo>
                    <a:pt x="190" y="0"/>
                  </a:moveTo>
                  <a:lnTo>
                    <a:pt x="0" y="0"/>
                  </a:lnTo>
                  <a:lnTo>
                    <a:pt x="190" y="0"/>
                  </a:lnTo>
                  <a:close/>
                </a:path>
              </a:pathLst>
            </a:cu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222" name="Freeform 1690"/>
            <p:cNvSpPr>
              <a:spLocks/>
            </p:cNvSpPr>
            <p:nvPr/>
          </p:nvSpPr>
          <p:spPr bwMode="auto">
            <a:xfrm>
              <a:off x="7427591" y="3058984"/>
              <a:ext cx="313755" cy="0"/>
            </a:xfrm>
            <a:custGeom>
              <a:avLst/>
              <a:gdLst>
                <a:gd name="T0" fmla="*/ 190 w 190"/>
                <a:gd name="T1" fmla="*/ 0 w 190"/>
                <a:gd name="T2" fmla="*/ 190 w 190"/>
                <a:gd name="T3" fmla="*/ 0 60000 65536"/>
                <a:gd name="T4" fmla="*/ 0 60000 65536"/>
                <a:gd name="T5" fmla="*/ 0 60000 65536"/>
                <a:gd name="T6" fmla="*/ 0 w 190"/>
                <a:gd name="T7" fmla="*/ 190 w 190"/>
              </a:gdLst>
              <a:ahLst/>
              <a:cxnLst>
                <a:cxn ang="T3">
                  <a:pos x="T0" y="0"/>
                </a:cxn>
                <a:cxn ang="T4">
                  <a:pos x="T1" y="0"/>
                </a:cxn>
                <a:cxn ang="T5">
                  <a:pos x="T2" y="0"/>
                </a:cxn>
              </a:cxnLst>
              <a:rect l="T6" t="0" r="T7" b="0"/>
              <a:pathLst>
                <a:path w="190">
                  <a:moveTo>
                    <a:pt x="190" y="0"/>
                  </a:moveTo>
                  <a:lnTo>
                    <a:pt x="0" y="0"/>
                  </a:lnTo>
                  <a:lnTo>
                    <a:pt x="190" y="0"/>
                  </a:lnTo>
                  <a:close/>
                </a:path>
              </a:pathLst>
            </a:cu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223" name="Freeform 1691"/>
            <p:cNvSpPr>
              <a:spLocks noEditPoints="1"/>
            </p:cNvSpPr>
            <p:nvPr/>
          </p:nvSpPr>
          <p:spPr bwMode="auto">
            <a:xfrm>
              <a:off x="7427591" y="2919284"/>
              <a:ext cx="313755" cy="139700"/>
            </a:xfrm>
            <a:custGeom>
              <a:avLst/>
              <a:gdLst>
                <a:gd name="T0" fmla="*/ 190 w 190"/>
                <a:gd name="T1" fmla="*/ 88 h 88"/>
                <a:gd name="T2" fmla="*/ 190 w 190"/>
                <a:gd name="T3" fmla="*/ 0 h 88"/>
                <a:gd name="T4" fmla="*/ 0 w 190"/>
                <a:gd name="T5" fmla="*/ 0 h 88"/>
                <a:gd name="T6" fmla="*/ 0 w 190"/>
                <a:gd name="T7" fmla="*/ 88 h 88"/>
                <a:gd name="T8" fmla="*/ 190 w 190"/>
                <a:gd name="T9" fmla="*/ 88 h 88"/>
                <a:gd name="T10" fmla="*/ 0 w 190"/>
                <a:gd name="T11" fmla="*/ 88 h 88"/>
                <a:gd name="T12" fmla="*/ 0 w 190"/>
                <a:gd name="T13" fmla="*/ 0 h 88"/>
                <a:gd name="T14" fmla="*/ 0 w 190"/>
                <a:gd name="T15" fmla="*/ 88 h 88"/>
                <a:gd name="T16" fmla="*/ 190 w 190"/>
                <a:gd name="T17" fmla="*/ 88 h 88"/>
                <a:gd name="T18" fmla="*/ 190 w 190"/>
                <a:gd name="T19" fmla="*/ 0 h 88"/>
                <a:gd name="T20" fmla="*/ 190 w 190"/>
                <a:gd name="T21" fmla="*/ 88 h 8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90"/>
                <a:gd name="T34" fmla="*/ 0 h 88"/>
                <a:gd name="T35" fmla="*/ 190 w 190"/>
                <a:gd name="T36" fmla="*/ 88 h 88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90" h="88">
                  <a:moveTo>
                    <a:pt x="190" y="88"/>
                  </a:moveTo>
                  <a:lnTo>
                    <a:pt x="190" y="0"/>
                  </a:lnTo>
                  <a:lnTo>
                    <a:pt x="0" y="0"/>
                  </a:lnTo>
                  <a:lnTo>
                    <a:pt x="0" y="88"/>
                  </a:lnTo>
                  <a:lnTo>
                    <a:pt x="190" y="88"/>
                  </a:lnTo>
                  <a:close/>
                  <a:moveTo>
                    <a:pt x="0" y="88"/>
                  </a:moveTo>
                  <a:lnTo>
                    <a:pt x="0" y="0"/>
                  </a:lnTo>
                  <a:lnTo>
                    <a:pt x="0" y="88"/>
                  </a:lnTo>
                  <a:close/>
                  <a:moveTo>
                    <a:pt x="190" y="88"/>
                  </a:moveTo>
                  <a:lnTo>
                    <a:pt x="190" y="0"/>
                  </a:lnTo>
                  <a:lnTo>
                    <a:pt x="190" y="88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224" name="Rectangle 1692"/>
            <p:cNvSpPr>
              <a:spLocks noChangeArrowheads="1"/>
            </p:cNvSpPr>
            <p:nvPr/>
          </p:nvSpPr>
          <p:spPr bwMode="auto">
            <a:xfrm>
              <a:off x="7427591" y="2919284"/>
              <a:ext cx="313755" cy="139700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l" eaLnBrk="0" hangingPunct="0"/>
              <a:endParaRPr lang="en-US" sz="1800" b="0">
                <a:solidFill>
                  <a:schemeClr val="tx1"/>
                </a:solidFill>
              </a:endParaRPr>
            </a:p>
          </p:txBody>
        </p:sp>
        <p:sp>
          <p:nvSpPr>
            <p:cNvPr id="6225" name="Freeform 1693"/>
            <p:cNvSpPr>
              <a:spLocks/>
            </p:cNvSpPr>
            <p:nvPr/>
          </p:nvSpPr>
          <p:spPr bwMode="auto">
            <a:xfrm>
              <a:off x="7427591" y="2919284"/>
              <a:ext cx="0" cy="139700"/>
            </a:xfrm>
            <a:custGeom>
              <a:avLst/>
              <a:gdLst>
                <a:gd name="T0" fmla="*/ 88 h 88"/>
                <a:gd name="T1" fmla="*/ 0 h 88"/>
                <a:gd name="T2" fmla="*/ 88 h 88"/>
                <a:gd name="T3" fmla="*/ 0 60000 65536"/>
                <a:gd name="T4" fmla="*/ 0 60000 65536"/>
                <a:gd name="T5" fmla="*/ 0 60000 65536"/>
                <a:gd name="T6" fmla="*/ 0 h 88"/>
                <a:gd name="T7" fmla="*/ 88 h 88"/>
              </a:gdLst>
              <a:ahLst/>
              <a:cxnLst>
                <a:cxn ang="T3">
                  <a:pos x="0" y="T0"/>
                </a:cxn>
                <a:cxn ang="T4">
                  <a:pos x="0" y="T1"/>
                </a:cxn>
                <a:cxn ang="T5">
                  <a:pos x="0" y="T2"/>
                </a:cxn>
              </a:cxnLst>
              <a:rect l="0" t="T6" r="0" b="T7"/>
              <a:pathLst>
                <a:path h="88">
                  <a:moveTo>
                    <a:pt x="0" y="88"/>
                  </a:moveTo>
                  <a:lnTo>
                    <a:pt x="0" y="0"/>
                  </a:lnTo>
                  <a:lnTo>
                    <a:pt x="0" y="88"/>
                  </a:lnTo>
                </a:path>
              </a:pathLst>
            </a:cu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226" name="Freeform 1694"/>
            <p:cNvSpPr>
              <a:spLocks/>
            </p:cNvSpPr>
            <p:nvPr/>
          </p:nvSpPr>
          <p:spPr bwMode="auto">
            <a:xfrm>
              <a:off x="7741346" y="2919284"/>
              <a:ext cx="0" cy="139700"/>
            </a:xfrm>
            <a:custGeom>
              <a:avLst/>
              <a:gdLst>
                <a:gd name="T0" fmla="*/ 88 h 88"/>
                <a:gd name="T1" fmla="*/ 0 h 88"/>
                <a:gd name="T2" fmla="*/ 88 h 88"/>
                <a:gd name="T3" fmla="*/ 0 60000 65536"/>
                <a:gd name="T4" fmla="*/ 0 60000 65536"/>
                <a:gd name="T5" fmla="*/ 0 60000 65536"/>
                <a:gd name="T6" fmla="*/ 0 h 88"/>
                <a:gd name="T7" fmla="*/ 88 h 88"/>
              </a:gdLst>
              <a:ahLst/>
              <a:cxnLst>
                <a:cxn ang="T3">
                  <a:pos x="0" y="T0"/>
                </a:cxn>
                <a:cxn ang="T4">
                  <a:pos x="0" y="T1"/>
                </a:cxn>
                <a:cxn ang="T5">
                  <a:pos x="0" y="T2"/>
                </a:cxn>
              </a:cxnLst>
              <a:rect l="0" t="T6" r="0" b="T7"/>
              <a:pathLst>
                <a:path h="88">
                  <a:moveTo>
                    <a:pt x="0" y="88"/>
                  </a:moveTo>
                  <a:lnTo>
                    <a:pt x="0" y="0"/>
                  </a:lnTo>
                  <a:lnTo>
                    <a:pt x="0" y="88"/>
                  </a:lnTo>
                </a:path>
              </a:pathLst>
            </a:cu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227" name="Freeform 1695"/>
            <p:cNvSpPr>
              <a:spLocks/>
            </p:cNvSpPr>
            <p:nvPr/>
          </p:nvSpPr>
          <p:spPr bwMode="auto">
            <a:xfrm>
              <a:off x="8223539" y="2919284"/>
              <a:ext cx="0" cy="139700"/>
            </a:xfrm>
            <a:custGeom>
              <a:avLst/>
              <a:gdLst>
                <a:gd name="T0" fmla="*/ 88 h 88"/>
                <a:gd name="T1" fmla="*/ 0 h 88"/>
                <a:gd name="T2" fmla="*/ 88 h 88"/>
                <a:gd name="T3" fmla="*/ 0 60000 65536"/>
                <a:gd name="T4" fmla="*/ 0 60000 65536"/>
                <a:gd name="T5" fmla="*/ 0 60000 65536"/>
                <a:gd name="T6" fmla="*/ 0 h 88"/>
                <a:gd name="T7" fmla="*/ 88 h 88"/>
              </a:gdLst>
              <a:ahLst/>
              <a:cxnLst>
                <a:cxn ang="T3">
                  <a:pos x="0" y="T0"/>
                </a:cxn>
                <a:cxn ang="T4">
                  <a:pos x="0" y="T1"/>
                </a:cxn>
                <a:cxn ang="T5">
                  <a:pos x="0" y="T2"/>
                </a:cxn>
              </a:cxnLst>
              <a:rect l="0" t="T6" r="0" b="T7"/>
              <a:pathLst>
                <a:path h="88">
                  <a:moveTo>
                    <a:pt x="0" y="88"/>
                  </a:moveTo>
                  <a:lnTo>
                    <a:pt x="0" y="0"/>
                  </a:lnTo>
                  <a:lnTo>
                    <a:pt x="0" y="88"/>
                  </a:lnTo>
                  <a:close/>
                </a:path>
              </a:pathLst>
            </a:cu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228" name="Freeform 1696"/>
            <p:cNvSpPr>
              <a:spLocks/>
            </p:cNvSpPr>
            <p:nvPr/>
          </p:nvSpPr>
          <p:spPr bwMode="auto">
            <a:xfrm>
              <a:off x="7909783" y="3058984"/>
              <a:ext cx="313755" cy="0"/>
            </a:xfrm>
            <a:custGeom>
              <a:avLst/>
              <a:gdLst>
                <a:gd name="T0" fmla="*/ 190 w 190"/>
                <a:gd name="T1" fmla="*/ 0 w 190"/>
                <a:gd name="T2" fmla="*/ 190 w 190"/>
                <a:gd name="T3" fmla="*/ 0 60000 65536"/>
                <a:gd name="T4" fmla="*/ 0 60000 65536"/>
                <a:gd name="T5" fmla="*/ 0 60000 65536"/>
                <a:gd name="T6" fmla="*/ 0 w 190"/>
                <a:gd name="T7" fmla="*/ 190 w 190"/>
              </a:gdLst>
              <a:ahLst/>
              <a:cxnLst>
                <a:cxn ang="T3">
                  <a:pos x="T0" y="0"/>
                </a:cxn>
                <a:cxn ang="T4">
                  <a:pos x="T1" y="0"/>
                </a:cxn>
                <a:cxn ang="T5">
                  <a:pos x="T2" y="0"/>
                </a:cxn>
              </a:cxnLst>
              <a:rect l="T6" t="0" r="T7" b="0"/>
              <a:pathLst>
                <a:path w="190">
                  <a:moveTo>
                    <a:pt x="190" y="0"/>
                  </a:moveTo>
                  <a:lnTo>
                    <a:pt x="0" y="0"/>
                  </a:lnTo>
                  <a:lnTo>
                    <a:pt x="190" y="0"/>
                  </a:lnTo>
                  <a:close/>
                </a:path>
              </a:pathLst>
            </a:cu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229" name="Freeform 1697"/>
            <p:cNvSpPr>
              <a:spLocks/>
            </p:cNvSpPr>
            <p:nvPr/>
          </p:nvSpPr>
          <p:spPr bwMode="auto">
            <a:xfrm>
              <a:off x="7909783" y="3058984"/>
              <a:ext cx="313755" cy="0"/>
            </a:xfrm>
            <a:custGeom>
              <a:avLst/>
              <a:gdLst>
                <a:gd name="T0" fmla="*/ 190 w 190"/>
                <a:gd name="T1" fmla="*/ 0 w 190"/>
                <a:gd name="T2" fmla="*/ 190 w 190"/>
                <a:gd name="T3" fmla="*/ 0 60000 65536"/>
                <a:gd name="T4" fmla="*/ 0 60000 65536"/>
                <a:gd name="T5" fmla="*/ 0 60000 65536"/>
                <a:gd name="T6" fmla="*/ 0 w 190"/>
                <a:gd name="T7" fmla="*/ 190 w 190"/>
              </a:gdLst>
              <a:ahLst/>
              <a:cxnLst>
                <a:cxn ang="T3">
                  <a:pos x="T0" y="0"/>
                </a:cxn>
                <a:cxn ang="T4">
                  <a:pos x="T1" y="0"/>
                </a:cxn>
                <a:cxn ang="T5">
                  <a:pos x="T2" y="0"/>
                </a:cxn>
              </a:cxnLst>
              <a:rect l="T6" t="0" r="T7" b="0"/>
              <a:pathLst>
                <a:path w="190">
                  <a:moveTo>
                    <a:pt x="190" y="0"/>
                  </a:moveTo>
                  <a:lnTo>
                    <a:pt x="0" y="0"/>
                  </a:lnTo>
                  <a:lnTo>
                    <a:pt x="190" y="0"/>
                  </a:lnTo>
                  <a:close/>
                </a:path>
              </a:pathLst>
            </a:cu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230" name="Freeform 1698"/>
            <p:cNvSpPr>
              <a:spLocks/>
            </p:cNvSpPr>
            <p:nvPr/>
          </p:nvSpPr>
          <p:spPr bwMode="auto">
            <a:xfrm>
              <a:off x="7909783" y="3058984"/>
              <a:ext cx="313755" cy="0"/>
            </a:xfrm>
            <a:custGeom>
              <a:avLst/>
              <a:gdLst>
                <a:gd name="T0" fmla="*/ 190 w 190"/>
                <a:gd name="T1" fmla="*/ 0 w 190"/>
                <a:gd name="T2" fmla="*/ 190 w 190"/>
                <a:gd name="T3" fmla="*/ 0 60000 65536"/>
                <a:gd name="T4" fmla="*/ 0 60000 65536"/>
                <a:gd name="T5" fmla="*/ 0 60000 65536"/>
                <a:gd name="T6" fmla="*/ 0 w 190"/>
                <a:gd name="T7" fmla="*/ 190 w 190"/>
              </a:gdLst>
              <a:ahLst/>
              <a:cxnLst>
                <a:cxn ang="T3">
                  <a:pos x="T0" y="0"/>
                </a:cxn>
                <a:cxn ang="T4">
                  <a:pos x="T1" y="0"/>
                </a:cxn>
                <a:cxn ang="T5">
                  <a:pos x="T2" y="0"/>
                </a:cxn>
              </a:cxnLst>
              <a:rect l="T6" t="0" r="T7" b="0"/>
              <a:pathLst>
                <a:path w="190">
                  <a:moveTo>
                    <a:pt x="190" y="0"/>
                  </a:moveTo>
                  <a:lnTo>
                    <a:pt x="0" y="0"/>
                  </a:lnTo>
                  <a:lnTo>
                    <a:pt x="190" y="0"/>
                  </a:lnTo>
                  <a:close/>
                </a:path>
              </a:pathLst>
            </a:cu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231" name="Freeform 1699"/>
            <p:cNvSpPr>
              <a:spLocks noEditPoints="1"/>
            </p:cNvSpPr>
            <p:nvPr/>
          </p:nvSpPr>
          <p:spPr bwMode="auto">
            <a:xfrm>
              <a:off x="7909783" y="2919284"/>
              <a:ext cx="313755" cy="139700"/>
            </a:xfrm>
            <a:custGeom>
              <a:avLst/>
              <a:gdLst>
                <a:gd name="T0" fmla="*/ 190 w 190"/>
                <a:gd name="T1" fmla="*/ 88 h 88"/>
                <a:gd name="T2" fmla="*/ 190 w 190"/>
                <a:gd name="T3" fmla="*/ 0 h 88"/>
                <a:gd name="T4" fmla="*/ 0 w 190"/>
                <a:gd name="T5" fmla="*/ 0 h 88"/>
                <a:gd name="T6" fmla="*/ 0 w 190"/>
                <a:gd name="T7" fmla="*/ 88 h 88"/>
                <a:gd name="T8" fmla="*/ 190 w 190"/>
                <a:gd name="T9" fmla="*/ 88 h 88"/>
                <a:gd name="T10" fmla="*/ 0 w 190"/>
                <a:gd name="T11" fmla="*/ 88 h 88"/>
                <a:gd name="T12" fmla="*/ 0 w 190"/>
                <a:gd name="T13" fmla="*/ 0 h 88"/>
                <a:gd name="T14" fmla="*/ 0 w 190"/>
                <a:gd name="T15" fmla="*/ 88 h 88"/>
                <a:gd name="T16" fmla="*/ 190 w 190"/>
                <a:gd name="T17" fmla="*/ 88 h 88"/>
                <a:gd name="T18" fmla="*/ 190 w 190"/>
                <a:gd name="T19" fmla="*/ 0 h 88"/>
                <a:gd name="T20" fmla="*/ 190 w 190"/>
                <a:gd name="T21" fmla="*/ 88 h 8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90"/>
                <a:gd name="T34" fmla="*/ 0 h 88"/>
                <a:gd name="T35" fmla="*/ 190 w 190"/>
                <a:gd name="T36" fmla="*/ 88 h 88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90" h="88">
                  <a:moveTo>
                    <a:pt x="190" y="88"/>
                  </a:moveTo>
                  <a:lnTo>
                    <a:pt x="190" y="0"/>
                  </a:lnTo>
                  <a:lnTo>
                    <a:pt x="0" y="0"/>
                  </a:lnTo>
                  <a:lnTo>
                    <a:pt x="0" y="88"/>
                  </a:lnTo>
                  <a:lnTo>
                    <a:pt x="190" y="88"/>
                  </a:lnTo>
                  <a:close/>
                  <a:moveTo>
                    <a:pt x="0" y="88"/>
                  </a:moveTo>
                  <a:lnTo>
                    <a:pt x="0" y="0"/>
                  </a:lnTo>
                  <a:lnTo>
                    <a:pt x="0" y="88"/>
                  </a:lnTo>
                  <a:close/>
                  <a:moveTo>
                    <a:pt x="190" y="88"/>
                  </a:moveTo>
                  <a:lnTo>
                    <a:pt x="190" y="0"/>
                  </a:lnTo>
                  <a:lnTo>
                    <a:pt x="190" y="88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232" name="Rectangle 1700"/>
            <p:cNvSpPr>
              <a:spLocks noChangeArrowheads="1"/>
            </p:cNvSpPr>
            <p:nvPr/>
          </p:nvSpPr>
          <p:spPr bwMode="auto">
            <a:xfrm>
              <a:off x="7909783" y="2919284"/>
              <a:ext cx="313755" cy="139700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l" eaLnBrk="0" hangingPunct="0"/>
              <a:endParaRPr lang="en-US" sz="1800" b="0">
                <a:solidFill>
                  <a:schemeClr val="tx1"/>
                </a:solidFill>
              </a:endParaRPr>
            </a:p>
          </p:txBody>
        </p:sp>
        <p:sp>
          <p:nvSpPr>
            <p:cNvPr id="6233" name="Freeform 1701"/>
            <p:cNvSpPr>
              <a:spLocks/>
            </p:cNvSpPr>
            <p:nvPr/>
          </p:nvSpPr>
          <p:spPr bwMode="auto">
            <a:xfrm>
              <a:off x="7909783" y="2919284"/>
              <a:ext cx="0" cy="139700"/>
            </a:xfrm>
            <a:custGeom>
              <a:avLst/>
              <a:gdLst>
                <a:gd name="T0" fmla="*/ 88 h 88"/>
                <a:gd name="T1" fmla="*/ 0 h 88"/>
                <a:gd name="T2" fmla="*/ 88 h 88"/>
                <a:gd name="T3" fmla="*/ 0 60000 65536"/>
                <a:gd name="T4" fmla="*/ 0 60000 65536"/>
                <a:gd name="T5" fmla="*/ 0 60000 65536"/>
                <a:gd name="T6" fmla="*/ 0 h 88"/>
                <a:gd name="T7" fmla="*/ 88 h 88"/>
              </a:gdLst>
              <a:ahLst/>
              <a:cxnLst>
                <a:cxn ang="T3">
                  <a:pos x="0" y="T0"/>
                </a:cxn>
                <a:cxn ang="T4">
                  <a:pos x="0" y="T1"/>
                </a:cxn>
                <a:cxn ang="T5">
                  <a:pos x="0" y="T2"/>
                </a:cxn>
              </a:cxnLst>
              <a:rect l="0" t="T6" r="0" b="T7"/>
              <a:pathLst>
                <a:path h="88">
                  <a:moveTo>
                    <a:pt x="0" y="88"/>
                  </a:moveTo>
                  <a:lnTo>
                    <a:pt x="0" y="0"/>
                  </a:lnTo>
                  <a:lnTo>
                    <a:pt x="0" y="88"/>
                  </a:lnTo>
                </a:path>
              </a:pathLst>
            </a:cu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234" name="Freeform 1702"/>
            <p:cNvSpPr>
              <a:spLocks/>
            </p:cNvSpPr>
            <p:nvPr/>
          </p:nvSpPr>
          <p:spPr bwMode="auto">
            <a:xfrm>
              <a:off x="8223539" y="2919284"/>
              <a:ext cx="0" cy="139700"/>
            </a:xfrm>
            <a:custGeom>
              <a:avLst/>
              <a:gdLst>
                <a:gd name="T0" fmla="*/ 88 h 88"/>
                <a:gd name="T1" fmla="*/ 0 h 88"/>
                <a:gd name="T2" fmla="*/ 88 h 88"/>
                <a:gd name="T3" fmla="*/ 0 60000 65536"/>
                <a:gd name="T4" fmla="*/ 0 60000 65536"/>
                <a:gd name="T5" fmla="*/ 0 60000 65536"/>
                <a:gd name="T6" fmla="*/ 0 h 88"/>
                <a:gd name="T7" fmla="*/ 88 h 88"/>
              </a:gdLst>
              <a:ahLst/>
              <a:cxnLst>
                <a:cxn ang="T3">
                  <a:pos x="0" y="T0"/>
                </a:cxn>
                <a:cxn ang="T4">
                  <a:pos x="0" y="T1"/>
                </a:cxn>
                <a:cxn ang="T5">
                  <a:pos x="0" y="T2"/>
                </a:cxn>
              </a:cxnLst>
              <a:rect l="0" t="T6" r="0" b="T7"/>
              <a:pathLst>
                <a:path h="88">
                  <a:moveTo>
                    <a:pt x="0" y="88"/>
                  </a:moveTo>
                  <a:lnTo>
                    <a:pt x="0" y="0"/>
                  </a:lnTo>
                  <a:lnTo>
                    <a:pt x="0" y="88"/>
                  </a:lnTo>
                </a:path>
              </a:pathLst>
            </a:cu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235" name="Freeform 1703"/>
            <p:cNvSpPr>
              <a:spLocks noEditPoints="1"/>
            </p:cNvSpPr>
            <p:nvPr/>
          </p:nvSpPr>
          <p:spPr bwMode="auto">
            <a:xfrm>
              <a:off x="7108882" y="3671759"/>
              <a:ext cx="477238" cy="7938"/>
            </a:xfrm>
            <a:custGeom>
              <a:avLst/>
              <a:gdLst>
                <a:gd name="T0" fmla="*/ 279 w 289"/>
                <a:gd name="T1" fmla="*/ 4 h 5"/>
                <a:gd name="T2" fmla="*/ 289 w 289"/>
                <a:gd name="T3" fmla="*/ 3 h 5"/>
                <a:gd name="T4" fmla="*/ 288 w 289"/>
                <a:gd name="T5" fmla="*/ 5 h 5"/>
                <a:gd name="T6" fmla="*/ 263 w 289"/>
                <a:gd name="T7" fmla="*/ 4 h 5"/>
                <a:gd name="T8" fmla="*/ 273 w 289"/>
                <a:gd name="T9" fmla="*/ 3 h 5"/>
                <a:gd name="T10" fmla="*/ 272 w 289"/>
                <a:gd name="T11" fmla="*/ 5 h 5"/>
                <a:gd name="T12" fmla="*/ 247 w 289"/>
                <a:gd name="T13" fmla="*/ 4 h 5"/>
                <a:gd name="T14" fmla="*/ 258 w 289"/>
                <a:gd name="T15" fmla="*/ 3 h 5"/>
                <a:gd name="T16" fmla="*/ 257 w 289"/>
                <a:gd name="T17" fmla="*/ 5 h 5"/>
                <a:gd name="T18" fmla="*/ 232 w 289"/>
                <a:gd name="T19" fmla="*/ 3 h 5"/>
                <a:gd name="T20" fmla="*/ 242 w 289"/>
                <a:gd name="T21" fmla="*/ 2 h 5"/>
                <a:gd name="T22" fmla="*/ 241 w 289"/>
                <a:gd name="T23" fmla="*/ 5 h 5"/>
                <a:gd name="T24" fmla="*/ 216 w 289"/>
                <a:gd name="T25" fmla="*/ 3 h 5"/>
                <a:gd name="T26" fmla="*/ 226 w 289"/>
                <a:gd name="T27" fmla="*/ 2 h 5"/>
                <a:gd name="T28" fmla="*/ 225 w 289"/>
                <a:gd name="T29" fmla="*/ 5 h 5"/>
                <a:gd name="T30" fmla="*/ 201 w 289"/>
                <a:gd name="T31" fmla="*/ 3 h 5"/>
                <a:gd name="T32" fmla="*/ 211 w 289"/>
                <a:gd name="T33" fmla="*/ 2 h 5"/>
                <a:gd name="T34" fmla="*/ 210 w 289"/>
                <a:gd name="T35" fmla="*/ 5 h 5"/>
                <a:gd name="T36" fmla="*/ 185 w 289"/>
                <a:gd name="T37" fmla="*/ 3 h 5"/>
                <a:gd name="T38" fmla="*/ 195 w 289"/>
                <a:gd name="T39" fmla="*/ 2 h 5"/>
                <a:gd name="T40" fmla="*/ 194 w 289"/>
                <a:gd name="T41" fmla="*/ 5 h 5"/>
                <a:gd name="T42" fmla="*/ 169 w 289"/>
                <a:gd name="T43" fmla="*/ 3 h 5"/>
                <a:gd name="T44" fmla="*/ 180 w 289"/>
                <a:gd name="T45" fmla="*/ 2 h 5"/>
                <a:gd name="T46" fmla="*/ 179 w 289"/>
                <a:gd name="T47" fmla="*/ 4 h 5"/>
                <a:gd name="T48" fmla="*/ 154 w 289"/>
                <a:gd name="T49" fmla="*/ 3 h 5"/>
                <a:gd name="T50" fmla="*/ 164 w 289"/>
                <a:gd name="T51" fmla="*/ 2 h 5"/>
                <a:gd name="T52" fmla="*/ 163 w 289"/>
                <a:gd name="T53" fmla="*/ 4 h 5"/>
                <a:gd name="T54" fmla="*/ 138 w 289"/>
                <a:gd name="T55" fmla="*/ 2 h 5"/>
                <a:gd name="T56" fmla="*/ 148 w 289"/>
                <a:gd name="T57" fmla="*/ 1 h 5"/>
                <a:gd name="T58" fmla="*/ 147 w 289"/>
                <a:gd name="T59" fmla="*/ 4 h 5"/>
                <a:gd name="T60" fmla="*/ 123 w 289"/>
                <a:gd name="T61" fmla="*/ 2 h 5"/>
                <a:gd name="T62" fmla="*/ 133 w 289"/>
                <a:gd name="T63" fmla="*/ 1 h 5"/>
                <a:gd name="T64" fmla="*/ 132 w 289"/>
                <a:gd name="T65" fmla="*/ 4 h 5"/>
                <a:gd name="T66" fmla="*/ 108 w 289"/>
                <a:gd name="T67" fmla="*/ 2 h 5"/>
                <a:gd name="T68" fmla="*/ 117 w 289"/>
                <a:gd name="T69" fmla="*/ 1 h 5"/>
                <a:gd name="T70" fmla="*/ 116 w 289"/>
                <a:gd name="T71" fmla="*/ 4 h 5"/>
                <a:gd name="T72" fmla="*/ 91 w 289"/>
                <a:gd name="T73" fmla="*/ 2 h 5"/>
                <a:gd name="T74" fmla="*/ 102 w 289"/>
                <a:gd name="T75" fmla="*/ 1 h 5"/>
                <a:gd name="T76" fmla="*/ 101 w 289"/>
                <a:gd name="T77" fmla="*/ 4 h 5"/>
                <a:gd name="T78" fmla="*/ 76 w 289"/>
                <a:gd name="T79" fmla="*/ 2 h 5"/>
                <a:gd name="T80" fmla="*/ 86 w 289"/>
                <a:gd name="T81" fmla="*/ 1 h 5"/>
                <a:gd name="T82" fmla="*/ 85 w 289"/>
                <a:gd name="T83" fmla="*/ 4 h 5"/>
                <a:gd name="T84" fmla="*/ 60 w 289"/>
                <a:gd name="T85" fmla="*/ 2 h 5"/>
                <a:gd name="T86" fmla="*/ 70 w 289"/>
                <a:gd name="T87" fmla="*/ 1 h 5"/>
                <a:gd name="T88" fmla="*/ 69 w 289"/>
                <a:gd name="T89" fmla="*/ 3 h 5"/>
                <a:gd name="T90" fmla="*/ 45 w 289"/>
                <a:gd name="T91" fmla="*/ 1 h 5"/>
                <a:gd name="T92" fmla="*/ 55 w 289"/>
                <a:gd name="T93" fmla="*/ 1 h 5"/>
                <a:gd name="T94" fmla="*/ 54 w 289"/>
                <a:gd name="T95" fmla="*/ 3 h 5"/>
                <a:gd name="T96" fmla="*/ 30 w 289"/>
                <a:gd name="T97" fmla="*/ 1 h 5"/>
                <a:gd name="T98" fmla="*/ 39 w 289"/>
                <a:gd name="T99" fmla="*/ 1 h 5"/>
                <a:gd name="T100" fmla="*/ 39 w 289"/>
                <a:gd name="T101" fmla="*/ 3 h 5"/>
                <a:gd name="T102" fmla="*/ 13 w 289"/>
                <a:gd name="T103" fmla="*/ 1 h 5"/>
                <a:gd name="T104" fmla="*/ 24 w 289"/>
                <a:gd name="T105" fmla="*/ 1 h 5"/>
                <a:gd name="T106" fmla="*/ 23 w 289"/>
                <a:gd name="T107" fmla="*/ 3 h 5"/>
                <a:gd name="T108" fmla="*/ 0 w 289"/>
                <a:gd name="T109" fmla="*/ 1 h 5"/>
                <a:gd name="T110" fmla="*/ 9 w 289"/>
                <a:gd name="T111" fmla="*/ 1 h 5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89"/>
                <a:gd name="T169" fmla="*/ 0 h 5"/>
                <a:gd name="T170" fmla="*/ 289 w 289"/>
                <a:gd name="T171" fmla="*/ 5 h 5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89" h="5">
                  <a:moveTo>
                    <a:pt x="288" y="5"/>
                  </a:moveTo>
                  <a:lnTo>
                    <a:pt x="280" y="5"/>
                  </a:lnTo>
                  <a:lnTo>
                    <a:pt x="279" y="5"/>
                  </a:lnTo>
                  <a:lnTo>
                    <a:pt x="279" y="4"/>
                  </a:lnTo>
                  <a:lnTo>
                    <a:pt x="279" y="3"/>
                  </a:lnTo>
                  <a:lnTo>
                    <a:pt x="280" y="2"/>
                  </a:lnTo>
                  <a:lnTo>
                    <a:pt x="288" y="2"/>
                  </a:lnTo>
                  <a:lnTo>
                    <a:pt x="289" y="3"/>
                  </a:lnTo>
                  <a:lnTo>
                    <a:pt x="289" y="4"/>
                  </a:lnTo>
                  <a:lnTo>
                    <a:pt x="289" y="5"/>
                  </a:lnTo>
                  <a:lnTo>
                    <a:pt x="288" y="5"/>
                  </a:lnTo>
                  <a:close/>
                  <a:moveTo>
                    <a:pt x="272" y="5"/>
                  </a:moveTo>
                  <a:lnTo>
                    <a:pt x="264" y="5"/>
                  </a:lnTo>
                  <a:lnTo>
                    <a:pt x="263" y="5"/>
                  </a:lnTo>
                  <a:lnTo>
                    <a:pt x="263" y="4"/>
                  </a:lnTo>
                  <a:lnTo>
                    <a:pt x="263" y="3"/>
                  </a:lnTo>
                  <a:lnTo>
                    <a:pt x="264" y="2"/>
                  </a:lnTo>
                  <a:lnTo>
                    <a:pt x="272" y="2"/>
                  </a:lnTo>
                  <a:lnTo>
                    <a:pt x="273" y="3"/>
                  </a:lnTo>
                  <a:lnTo>
                    <a:pt x="273" y="4"/>
                  </a:lnTo>
                  <a:lnTo>
                    <a:pt x="273" y="5"/>
                  </a:lnTo>
                  <a:lnTo>
                    <a:pt x="272" y="5"/>
                  </a:lnTo>
                  <a:close/>
                  <a:moveTo>
                    <a:pt x="257" y="5"/>
                  </a:moveTo>
                  <a:lnTo>
                    <a:pt x="249" y="5"/>
                  </a:lnTo>
                  <a:lnTo>
                    <a:pt x="248" y="5"/>
                  </a:lnTo>
                  <a:lnTo>
                    <a:pt x="247" y="4"/>
                  </a:lnTo>
                  <a:lnTo>
                    <a:pt x="248" y="2"/>
                  </a:lnTo>
                  <a:lnTo>
                    <a:pt x="249" y="2"/>
                  </a:lnTo>
                  <a:lnTo>
                    <a:pt x="257" y="2"/>
                  </a:lnTo>
                  <a:lnTo>
                    <a:pt x="258" y="3"/>
                  </a:lnTo>
                  <a:lnTo>
                    <a:pt x="258" y="4"/>
                  </a:lnTo>
                  <a:lnTo>
                    <a:pt x="258" y="5"/>
                  </a:lnTo>
                  <a:lnTo>
                    <a:pt x="257" y="5"/>
                  </a:lnTo>
                  <a:close/>
                  <a:moveTo>
                    <a:pt x="241" y="5"/>
                  </a:moveTo>
                  <a:lnTo>
                    <a:pt x="233" y="5"/>
                  </a:lnTo>
                  <a:lnTo>
                    <a:pt x="232" y="3"/>
                  </a:lnTo>
                  <a:lnTo>
                    <a:pt x="233" y="2"/>
                  </a:lnTo>
                  <a:lnTo>
                    <a:pt x="241" y="2"/>
                  </a:lnTo>
                  <a:lnTo>
                    <a:pt x="242" y="2"/>
                  </a:lnTo>
                  <a:lnTo>
                    <a:pt x="242" y="3"/>
                  </a:lnTo>
                  <a:lnTo>
                    <a:pt x="242" y="5"/>
                  </a:lnTo>
                  <a:lnTo>
                    <a:pt x="241" y="5"/>
                  </a:lnTo>
                  <a:close/>
                  <a:moveTo>
                    <a:pt x="225" y="5"/>
                  </a:moveTo>
                  <a:lnTo>
                    <a:pt x="218" y="5"/>
                  </a:lnTo>
                  <a:lnTo>
                    <a:pt x="216" y="4"/>
                  </a:lnTo>
                  <a:lnTo>
                    <a:pt x="216" y="3"/>
                  </a:lnTo>
                  <a:lnTo>
                    <a:pt x="216" y="2"/>
                  </a:lnTo>
                  <a:lnTo>
                    <a:pt x="218" y="2"/>
                  </a:lnTo>
                  <a:lnTo>
                    <a:pt x="225" y="2"/>
                  </a:lnTo>
                  <a:lnTo>
                    <a:pt x="226" y="2"/>
                  </a:lnTo>
                  <a:lnTo>
                    <a:pt x="227" y="3"/>
                  </a:lnTo>
                  <a:lnTo>
                    <a:pt x="226" y="4"/>
                  </a:lnTo>
                  <a:lnTo>
                    <a:pt x="225" y="5"/>
                  </a:lnTo>
                  <a:close/>
                  <a:moveTo>
                    <a:pt x="210" y="5"/>
                  </a:moveTo>
                  <a:lnTo>
                    <a:pt x="202" y="5"/>
                  </a:lnTo>
                  <a:lnTo>
                    <a:pt x="201" y="4"/>
                  </a:lnTo>
                  <a:lnTo>
                    <a:pt x="201" y="3"/>
                  </a:lnTo>
                  <a:lnTo>
                    <a:pt x="201" y="2"/>
                  </a:lnTo>
                  <a:lnTo>
                    <a:pt x="202" y="1"/>
                  </a:lnTo>
                  <a:lnTo>
                    <a:pt x="210" y="2"/>
                  </a:lnTo>
                  <a:lnTo>
                    <a:pt x="211" y="2"/>
                  </a:lnTo>
                  <a:lnTo>
                    <a:pt x="211" y="3"/>
                  </a:lnTo>
                  <a:lnTo>
                    <a:pt x="211" y="4"/>
                  </a:lnTo>
                  <a:lnTo>
                    <a:pt x="210" y="5"/>
                  </a:lnTo>
                  <a:close/>
                  <a:moveTo>
                    <a:pt x="194" y="5"/>
                  </a:moveTo>
                  <a:lnTo>
                    <a:pt x="186" y="5"/>
                  </a:lnTo>
                  <a:lnTo>
                    <a:pt x="185" y="4"/>
                  </a:lnTo>
                  <a:lnTo>
                    <a:pt x="185" y="3"/>
                  </a:lnTo>
                  <a:lnTo>
                    <a:pt x="185" y="2"/>
                  </a:lnTo>
                  <a:lnTo>
                    <a:pt x="186" y="1"/>
                  </a:lnTo>
                  <a:lnTo>
                    <a:pt x="194" y="1"/>
                  </a:lnTo>
                  <a:lnTo>
                    <a:pt x="195" y="2"/>
                  </a:lnTo>
                  <a:lnTo>
                    <a:pt x="195" y="3"/>
                  </a:lnTo>
                  <a:lnTo>
                    <a:pt x="195" y="4"/>
                  </a:lnTo>
                  <a:lnTo>
                    <a:pt x="194" y="5"/>
                  </a:lnTo>
                  <a:close/>
                  <a:moveTo>
                    <a:pt x="179" y="4"/>
                  </a:moveTo>
                  <a:lnTo>
                    <a:pt x="171" y="4"/>
                  </a:lnTo>
                  <a:lnTo>
                    <a:pt x="170" y="4"/>
                  </a:lnTo>
                  <a:lnTo>
                    <a:pt x="169" y="3"/>
                  </a:lnTo>
                  <a:lnTo>
                    <a:pt x="170" y="2"/>
                  </a:lnTo>
                  <a:lnTo>
                    <a:pt x="171" y="1"/>
                  </a:lnTo>
                  <a:lnTo>
                    <a:pt x="179" y="1"/>
                  </a:lnTo>
                  <a:lnTo>
                    <a:pt x="180" y="2"/>
                  </a:lnTo>
                  <a:lnTo>
                    <a:pt x="180" y="3"/>
                  </a:lnTo>
                  <a:lnTo>
                    <a:pt x="180" y="4"/>
                  </a:lnTo>
                  <a:lnTo>
                    <a:pt x="179" y="4"/>
                  </a:lnTo>
                  <a:close/>
                  <a:moveTo>
                    <a:pt x="163" y="4"/>
                  </a:moveTo>
                  <a:lnTo>
                    <a:pt x="155" y="4"/>
                  </a:lnTo>
                  <a:lnTo>
                    <a:pt x="154" y="3"/>
                  </a:lnTo>
                  <a:lnTo>
                    <a:pt x="155" y="2"/>
                  </a:lnTo>
                  <a:lnTo>
                    <a:pt x="155" y="1"/>
                  </a:lnTo>
                  <a:lnTo>
                    <a:pt x="163" y="1"/>
                  </a:lnTo>
                  <a:lnTo>
                    <a:pt x="164" y="2"/>
                  </a:lnTo>
                  <a:lnTo>
                    <a:pt x="164" y="3"/>
                  </a:lnTo>
                  <a:lnTo>
                    <a:pt x="164" y="4"/>
                  </a:lnTo>
                  <a:lnTo>
                    <a:pt x="163" y="4"/>
                  </a:lnTo>
                  <a:close/>
                  <a:moveTo>
                    <a:pt x="147" y="4"/>
                  </a:moveTo>
                  <a:lnTo>
                    <a:pt x="140" y="4"/>
                  </a:lnTo>
                  <a:lnTo>
                    <a:pt x="138" y="4"/>
                  </a:lnTo>
                  <a:lnTo>
                    <a:pt x="138" y="2"/>
                  </a:lnTo>
                  <a:lnTo>
                    <a:pt x="138" y="1"/>
                  </a:lnTo>
                  <a:lnTo>
                    <a:pt x="140" y="1"/>
                  </a:lnTo>
                  <a:lnTo>
                    <a:pt x="147" y="1"/>
                  </a:lnTo>
                  <a:lnTo>
                    <a:pt x="148" y="1"/>
                  </a:lnTo>
                  <a:lnTo>
                    <a:pt x="149" y="3"/>
                  </a:lnTo>
                  <a:lnTo>
                    <a:pt x="148" y="4"/>
                  </a:lnTo>
                  <a:lnTo>
                    <a:pt x="147" y="4"/>
                  </a:lnTo>
                  <a:close/>
                  <a:moveTo>
                    <a:pt x="132" y="4"/>
                  </a:moveTo>
                  <a:lnTo>
                    <a:pt x="124" y="4"/>
                  </a:lnTo>
                  <a:lnTo>
                    <a:pt x="123" y="3"/>
                  </a:lnTo>
                  <a:lnTo>
                    <a:pt x="123" y="2"/>
                  </a:lnTo>
                  <a:lnTo>
                    <a:pt x="123" y="1"/>
                  </a:lnTo>
                  <a:lnTo>
                    <a:pt x="124" y="1"/>
                  </a:lnTo>
                  <a:lnTo>
                    <a:pt x="132" y="1"/>
                  </a:lnTo>
                  <a:lnTo>
                    <a:pt x="133" y="1"/>
                  </a:lnTo>
                  <a:lnTo>
                    <a:pt x="134" y="2"/>
                  </a:lnTo>
                  <a:lnTo>
                    <a:pt x="133" y="4"/>
                  </a:lnTo>
                  <a:lnTo>
                    <a:pt x="132" y="4"/>
                  </a:lnTo>
                  <a:close/>
                  <a:moveTo>
                    <a:pt x="116" y="4"/>
                  </a:moveTo>
                  <a:lnTo>
                    <a:pt x="108" y="4"/>
                  </a:lnTo>
                  <a:lnTo>
                    <a:pt x="108" y="3"/>
                  </a:lnTo>
                  <a:lnTo>
                    <a:pt x="108" y="2"/>
                  </a:lnTo>
                  <a:lnTo>
                    <a:pt x="108" y="1"/>
                  </a:lnTo>
                  <a:lnTo>
                    <a:pt x="116" y="1"/>
                  </a:lnTo>
                  <a:lnTo>
                    <a:pt x="117" y="1"/>
                  </a:lnTo>
                  <a:lnTo>
                    <a:pt x="117" y="2"/>
                  </a:lnTo>
                  <a:lnTo>
                    <a:pt x="117" y="3"/>
                  </a:lnTo>
                  <a:lnTo>
                    <a:pt x="116" y="4"/>
                  </a:lnTo>
                  <a:close/>
                  <a:moveTo>
                    <a:pt x="101" y="4"/>
                  </a:moveTo>
                  <a:lnTo>
                    <a:pt x="93" y="4"/>
                  </a:lnTo>
                  <a:lnTo>
                    <a:pt x="92" y="3"/>
                  </a:lnTo>
                  <a:lnTo>
                    <a:pt x="91" y="2"/>
                  </a:lnTo>
                  <a:lnTo>
                    <a:pt x="92" y="1"/>
                  </a:lnTo>
                  <a:lnTo>
                    <a:pt x="93" y="1"/>
                  </a:lnTo>
                  <a:lnTo>
                    <a:pt x="101" y="1"/>
                  </a:lnTo>
                  <a:lnTo>
                    <a:pt x="102" y="1"/>
                  </a:lnTo>
                  <a:lnTo>
                    <a:pt x="102" y="2"/>
                  </a:lnTo>
                  <a:lnTo>
                    <a:pt x="102" y="3"/>
                  </a:lnTo>
                  <a:lnTo>
                    <a:pt x="101" y="4"/>
                  </a:lnTo>
                  <a:close/>
                  <a:moveTo>
                    <a:pt x="85" y="4"/>
                  </a:moveTo>
                  <a:lnTo>
                    <a:pt x="78" y="3"/>
                  </a:lnTo>
                  <a:lnTo>
                    <a:pt x="77" y="3"/>
                  </a:lnTo>
                  <a:lnTo>
                    <a:pt x="76" y="2"/>
                  </a:lnTo>
                  <a:lnTo>
                    <a:pt x="77" y="1"/>
                  </a:lnTo>
                  <a:lnTo>
                    <a:pt x="78" y="1"/>
                  </a:lnTo>
                  <a:lnTo>
                    <a:pt x="85" y="1"/>
                  </a:lnTo>
                  <a:lnTo>
                    <a:pt x="86" y="1"/>
                  </a:lnTo>
                  <a:lnTo>
                    <a:pt x="86" y="2"/>
                  </a:lnTo>
                  <a:lnTo>
                    <a:pt x="86" y="3"/>
                  </a:lnTo>
                  <a:lnTo>
                    <a:pt x="85" y="4"/>
                  </a:lnTo>
                  <a:close/>
                  <a:moveTo>
                    <a:pt x="69" y="3"/>
                  </a:moveTo>
                  <a:lnTo>
                    <a:pt x="62" y="3"/>
                  </a:lnTo>
                  <a:lnTo>
                    <a:pt x="60" y="3"/>
                  </a:lnTo>
                  <a:lnTo>
                    <a:pt x="60" y="2"/>
                  </a:lnTo>
                  <a:lnTo>
                    <a:pt x="60" y="1"/>
                  </a:lnTo>
                  <a:lnTo>
                    <a:pt x="62" y="1"/>
                  </a:lnTo>
                  <a:lnTo>
                    <a:pt x="69" y="1"/>
                  </a:lnTo>
                  <a:lnTo>
                    <a:pt x="70" y="1"/>
                  </a:lnTo>
                  <a:lnTo>
                    <a:pt x="71" y="2"/>
                  </a:lnTo>
                  <a:lnTo>
                    <a:pt x="70" y="3"/>
                  </a:lnTo>
                  <a:lnTo>
                    <a:pt x="69" y="3"/>
                  </a:lnTo>
                  <a:close/>
                  <a:moveTo>
                    <a:pt x="54" y="3"/>
                  </a:moveTo>
                  <a:lnTo>
                    <a:pt x="46" y="3"/>
                  </a:lnTo>
                  <a:lnTo>
                    <a:pt x="45" y="3"/>
                  </a:lnTo>
                  <a:lnTo>
                    <a:pt x="45" y="1"/>
                  </a:lnTo>
                  <a:lnTo>
                    <a:pt x="46" y="1"/>
                  </a:lnTo>
                  <a:lnTo>
                    <a:pt x="54" y="1"/>
                  </a:lnTo>
                  <a:lnTo>
                    <a:pt x="55" y="1"/>
                  </a:lnTo>
                  <a:lnTo>
                    <a:pt x="56" y="2"/>
                  </a:lnTo>
                  <a:lnTo>
                    <a:pt x="55" y="3"/>
                  </a:lnTo>
                  <a:lnTo>
                    <a:pt x="54" y="3"/>
                  </a:lnTo>
                  <a:close/>
                  <a:moveTo>
                    <a:pt x="39" y="3"/>
                  </a:moveTo>
                  <a:lnTo>
                    <a:pt x="30" y="3"/>
                  </a:lnTo>
                  <a:lnTo>
                    <a:pt x="30" y="2"/>
                  </a:lnTo>
                  <a:lnTo>
                    <a:pt x="30" y="1"/>
                  </a:lnTo>
                  <a:lnTo>
                    <a:pt x="39" y="1"/>
                  </a:lnTo>
                  <a:lnTo>
                    <a:pt x="39" y="3"/>
                  </a:lnTo>
                  <a:close/>
                  <a:moveTo>
                    <a:pt x="23" y="3"/>
                  </a:moveTo>
                  <a:lnTo>
                    <a:pt x="15" y="3"/>
                  </a:lnTo>
                  <a:lnTo>
                    <a:pt x="14" y="2"/>
                  </a:lnTo>
                  <a:lnTo>
                    <a:pt x="13" y="1"/>
                  </a:lnTo>
                  <a:lnTo>
                    <a:pt x="14" y="1"/>
                  </a:lnTo>
                  <a:lnTo>
                    <a:pt x="15" y="1"/>
                  </a:lnTo>
                  <a:lnTo>
                    <a:pt x="23" y="1"/>
                  </a:lnTo>
                  <a:lnTo>
                    <a:pt x="24" y="1"/>
                  </a:lnTo>
                  <a:lnTo>
                    <a:pt x="24" y="2"/>
                  </a:lnTo>
                  <a:lnTo>
                    <a:pt x="23" y="3"/>
                  </a:lnTo>
                  <a:close/>
                  <a:moveTo>
                    <a:pt x="7" y="3"/>
                  </a:moveTo>
                  <a:lnTo>
                    <a:pt x="1" y="3"/>
                  </a:lnTo>
                  <a:lnTo>
                    <a:pt x="0" y="2"/>
                  </a:lnTo>
                  <a:lnTo>
                    <a:pt x="0" y="1"/>
                  </a:lnTo>
                  <a:lnTo>
                    <a:pt x="1" y="0"/>
                  </a:lnTo>
                  <a:lnTo>
                    <a:pt x="7" y="1"/>
                  </a:lnTo>
                  <a:lnTo>
                    <a:pt x="9" y="1"/>
                  </a:lnTo>
                  <a:lnTo>
                    <a:pt x="7" y="3"/>
                  </a:lnTo>
                  <a:close/>
                </a:path>
              </a:pathLst>
            </a:custGeom>
            <a:noFill/>
            <a:ln w="1588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236" name="Freeform 1704"/>
            <p:cNvSpPr>
              <a:spLocks/>
            </p:cNvSpPr>
            <p:nvPr/>
          </p:nvSpPr>
          <p:spPr bwMode="auto">
            <a:xfrm>
              <a:off x="7110533" y="3627309"/>
              <a:ext cx="148621" cy="95250"/>
            </a:xfrm>
            <a:custGeom>
              <a:avLst/>
              <a:gdLst>
                <a:gd name="T0" fmla="*/ 90 w 90"/>
                <a:gd name="T1" fmla="*/ 0 h 60"/>
                <a:gd name="T2" fmla="*/ 0 w 90"/>
                <a:gd name="T3" fmla="*/ 29 h 60"/>
                <a:gd name="T4" fmla="*/ 90 w 90"/>
                <a:gd name="T5" fmla="*/ 60 h 60"/>
                <a:gd name="T6" fmla="*/ 0 60000 65536"/>
                <a:gd name="T7" fmla="*/ 0 60000 65536"/>
                <a:gd name="T8" fmla="*/ 0 60000 65536"/>
                <a:gd name="T9" fmla="*/ 0 w 90"/>
                <a:gd name="T10" fmla="*/ 0 h 60"/>
                <a:gd name="T11" fmla="*/ 90 w 90"/>
                <a:gd name="T12" fmla="*/ 60 h 6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90" h="60">
                  <a:moveTo>
                    <a:pt x="90" y="0"/>
                  </a:moveTo>
                  <a:lnTo>
                    <a:pt x="0" y="29"/>
                  </a:lnTo>
                  <a:lnTo>
                    <a:pt x="90" y="60"/>
                  </a:lnTo>
                </a:path>
              </a:pathLst>
            </a:cu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1952" name="Text Box 1712"/>
          <p:cNvSpPr txBox="1">
            <a:spLocks noChangeArrowheads="1"/>
          </p:cNvSpPr>
          <p:nvPr/>
        </p:nvSpPr>
        <p:spPr bwMode="auto">
          <a:xfrm>
            <a:off x="599078" y="3874649"/>
            <a:ext cx="240751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600" dirty="0" smtClean="0">
                <a:solidFill>
                  <a:srgbClr val="FF0000"/>
                </a:solidFill>
                <a:latin typeface="Arial Black" pitchFamily="34" charset="0"/>
                <a:ea typeface="ＭＳ Ｐゴシック" pitchFamily="-112" charset="-128"/>
              </a:rPr>
              <a:t>Performance, RMA, </a:t>
            </a:r>
            <a:endParaRPr lang="en-US" sz="1600" dirty="0">
              <a:solidFill>
                <a:srgbClr val="FF0000"/>
              </a:solidFill>
              <a:latin typeface="Arial Black" pitchFamily="34" charset="0"/>
              <a:ea typeface="ＭＳ Ｐゴシック" pitchFamily="-112" charset="-128"/>
            </a:endParaRPr>
          </a:p>
          <a:p>
            <a:pPr>
              <a:defRPr/>
            </a:pPr>
            <a:r>
              <a:rPr lang="en-US" sz="1600" dirty="0" smtClean="0">
                <a:solidFill>
                  <a:srgbClr val="FF0000"/>
                </a:solidFill>
                <a:latin typeface="Arial Black" pitchFamily="34" charset="0"/>
                <a:ea typeface="ＭＳ Ｐゴシック" pitchFamily="-112" charset="-128"/>
              </a:rPr>
              <a:t>SWaP, Cost, etc.</a:t>
            </a:r>
            <a:endParaRPr lang="en-US" sz="1600" dirty="0">
              <a:solidFill>
                <a:srgbClr val="FF0000"/>
              </a:solidFill>
              <a:latin typeface="Arial Black" pitchFamily="34" charset="0"/>
              <a:ea typeface="ＭＳ Ｐゴシック" pitchFamily="-112" charset="-128"/>
            </a:endParaRPr>
          </a:p>
        </p:txBody>
      </p:sp>
      <p:grpSp>
        <p:nvGrpSpPr>
          <p:cNvPr id="15" name="Group 1754"/>
          <p:cNvGrpSpPr>
            <a:grpSpLocks/>
          </p:cNvGrpSpPr>
          <p:nvPr/>
        </p:nvGrpSpPr>
        <p:grpSpPr bwMode="auto">
          <a:xfrm>
            <a:off x="374650" y="2531140"/>
            <a:ext cx="2239963" cy="1382713"/>
            <a:chOff x="236" y="1590"/>
            <a:chExt cx="1411" cy="871"/>
          </a:xfrm>
        </p:grpSpPr>
        <p:sp>
          <p:nvSpPr>
            <p:cNvPr id="6159" name="Freeform 1713"/>
            <p:cNvSpPr>
              <a:spLocks/>
            </p:cNvSpPr>
            <p:nvPr/>
          </p:nvSpPr>
          <p:spPr bwMode="auto">
            <a:xfrm>
              <a:off x="245" y="1590"/>
              <a:ext cx="1402" cy="850"/>
            </a:xfrm>
            <a:custGeom>
              <a:avLst/>
              <a:gdLst>
                <a:gd name="T0" fmla="*/ 293 w 1593"/>
                <a:gd name="T1" fmla="*/ 2 h 850"/>
                <a:gd name="T2" fmla="*/ 244 w 1593"/>
                <a:gd name="T3" fmla="*/ 14 h 850"/>
                <a:gd name="T4" fmla="*/ 199 w 1593"/>
                <a:gd name="T5" fmla="*/ 34 h 850"/>
                <a:gd name="T6" fmla="*/ 157 w 1593"/>
                <a:gd name="T7" fmla="*/ 62 h 850"/>
                <a:gd name="T8" fmla="*/ 118 w 1593"/>
                <a:gd name="T9" fmla="*/ 97 h 850"/>
                <a:gd name="T10" fmla="*/ 84 w 1593"/>
                <a:gd name="T11" fmla="*/ 140 h 850"/>
                <a:gd name="T12" fmla="*/ 55 w 1593"/>
                <a:gd name="T13" fmla="*/ 187 h 850"/>
                <a:gd name="T14" fmla="*/ 33 w 1593"/>
                <a:gd name="T15" fmla="*/ 241 h 850"/>
                <a:gd name="T16" fmla="*/ 15 w 1593"/>
                <a:gd name="T17" fmla="*/ 299 h 850"/>
                <a:gd name="T18" fmla="*/ 4 w 1593"/>
                <a:gd name="T19" fmla="*/ 360 h 850"/>
                <a:gd name="T20" fmla="*/ 0 w 1593"/>
                <a:gd name="T21" fmla="*/ 425 h 850"/>
                <a:gd name="T22" fmla="*/ 4 w 1593"/>
                <a:gd name="T23" fmla="*/ 489 h 850"/>
                <a:gd name="T24" fmla="*/ 15 w 1593"/>
                <a:gd name="T25" fmla="*/ 551 h 850"/>
                <a:gd name="T26" fmla="*/ 33 w 1593"/>
                <a:gd name="T27" fmla="*/ 609 h 850"/>
                <a:gd name="T28" fmla="*/ 55 w 1593"/>
                <a:gd name="T29" fmla="*/ 662 h 850"/>
                <a:gd name="T30" fmla="*/ 84 w 1593"/>
                <a:gd name="T31" fmla="*/ 710 h 850"/>
                <a:gd name="T32" fmla="*/ 118 w 1593"/>
                <a:gd name="T33" fmla="*/ 752 h 850"/>
                <a:gd name="T34" fmla="*/ 157 w 1593"/>
                <a:gd name="T35" fmla="*/ 788 h 850"/>
                <a:gd name="T36" fmla="*/ 199 w 1593"/>
                <a:gd name="T37" fmla="*/ 816 h 850"/>
                <a:gd name="T38" fmla="*/ 244 w 1593"/>
                <a:gd name="T39" fmla="*/ 836 h 850"/>
                <a:gd name="T40" fmla="*/ 293 w 1593"/>
                <a:gd name="T41" fmla="*/ 847 h 850"/>
                <a:gd name="T42" fmla="*/ 343 w 1593"/>
                <a:gd name="T43" fmla="*/ 849 h 850"/>
                <a:gd name="T44" fmla="*/ 391 w 1593"/>
                <a:gd name="T45" fmla="*/ 841 h 850"/>
                <a:gd name="T46" fmla="*/ 437 w 1593"/>
                <a:gd name="T47" fmla="*/ 824 h 850"/>
                <a:gd name="T48" fmla="*/ 481 w 1593"/>
                <a:gd name="T49" fmla="*/ 799 h 850"/>
                <a:gd name="T50" fmla="*/ 520 w 1593"/>
                <a:gd name="T51" fmla="*/ 765 h 850"/>
                <a:gd name="T52" fmla="*/ 556 w 1593"/>
                <a:gd name="T53" fmla="*/ 726 h 850"/>
                <a:gd name="T54" fmla="*/ 588 w 1593"/>
                <a:gd name="T55" fmla="*/ 679 h 850"/>
                <a:gd name="T56" fmla="*/ 613 w 1593"/>
                <a:gd name="T57" fmla="*/ 627 h 850"/>
                <a:gd name="T58" fmla="*/ 632 w 1593"/>
                <a:gd name="T59" fmla="*/ 571 h 850"/>
                <a:gd name="T60" fmla="*/ 645 w 1593"/>
                <a:gd name="T61" fmla="*/ 510 h 850"/>
                <a:gd name="T62" fmla="*/ 650 w 1593"/>
                <a:gd name="T63" fmla="*/ 447 h 850"/>
                <a:gd name="T64" fmla="*/ 650 w 1593"/>
                <a:gd name="T65" fmla="*/ 381 h 850"/>
                <a:gd name="T66" fmla="*/ 642 w 1593"/>
                <a:gd name="T67" fmla="*/ 319 h 850"/>
                <a:gd name="T68" fmla="*/ 626 w 1593"/>
                <a:gd name="T69" fmla="*/ 260 h 850"/>
                <a:gd name="T70" fmla="*/ 605 w 1593"/>
                <a:gd name="T71" fmla="*/ 204 h 850"/>
                <a:gd name="T72" fmla="*/ 577 w 1593"/>
                <a:gd name="T73" fmla="*/ 155 h 850"/>
                <a:gd name="T74" fmla="*/ 544 w 1593"/>
                <a:gd name="T75" fmla="*/ 110 h 850"/>
                <a:gd name="T76" fmla="*/ 508 w 1593"/>
                <a:gd name="T77" fmla="*/ 73 h 850"/>
                <a:gd name="T78" fmla="*/ 468 w 1593"/>
                <a:gd name="T79" fmla="*/ 42 h 850"/>
                <a:gd name="T80" fmla="*/ 423 w 1593"/>
                <a:gd name="T81" fmla="*/ 19 h 850"/>
                <a:gd name="T82" fmla="*/ 376 w 1593"/>
                <a:gd name="T83" fmla="*/ 5 h 850"/>
                <a:gd name="T84" fmla="*/ 327 w 1593"/>
                <a:gd name="T85" fmla="*/ 0 h 85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593"/>
                <a:gd name="T130" fmla="*/ 0 h 850"/>
                <a:gd name="T131" fmla="*/ 1593 w 1593"/>
                <a:gd name="T132" fmla="*/ 850 h 850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593" h="850">
                  <a:moveTo>
                    <a:pt x="797" y="0"/>
                  </a:moveTo>
                  <a:lnTo>
                    <a:pt x="756" y="1"/>
                  </a:lnTo>
                  <a:lnTo>
                    <a:pt x="715" y="2"/>
                  </a:lnTo>
                  <a:lnTo>
                    <a:pt x="676" y="5"/>
                  </a:lnTo>
                  <a:lnTo>
                    <a:pt x="636" y="9"/>
                  </a:lnTo>
                  <a:lnTo>
                    <a:pt x="598" y="14"/>
                  </a:lnTo>
                  <a:lnTo>
                    <a:pt x="559" y="19"/>
                  </a:lnTo>
                  <a:lnTo>
                    <a:pt x="523" y="26"/>
                  </a:lnTo>
                  <a:lnTo>
                    <a:pt x="486" y="34"/>
                  </a:lnTo>
                  <a:lnTo>
                    <a:pt x="452" y="42"/>
                  </a:lnTo>
                  <a:lnTo>
                    <a:pt x="417" y="52"/>
                  </a:lnTo>
                  <a:lnTo>
                    <a:pt x="383" y="62"/>
                  </a:lnTo>
                  <a:lnTo>
                    <a:pt x="351" y="73"/>
                  </a:lnTo>
                  <a:lnTo>
                    <a:pt x="320" y="84"/>
                  </a:lnTo>
                  <a:lnTo>
                    <a:pt x="290" y="97"/>
                  </a:lnTo>
                  <a:lnTo>
                    <a:pt x="261" y="110"/>
                  </a:lnTo>
                  <a:lnTo>
                    <a:pt x="233" y="125"/>
                  </a:lnTo>
                  <a:lnTo>
                    <a:pt x="207" y="140"/>
                  </a:lnTo>
                  <a:lnTo>
                    <a:pt x="182" y="155"/>
                  </a:lnTo>
                  <a:lnTo>
                    <a:pt x="158" y="171"/>
                  </a:lnTo>
                  <a:lnTo>
                    <a:pt x="136" y="187"/>
                  </a:lnTo>
                  <a:lnTo>
                    <a:pt x="115" y="204"/>
                  </a:lnTo>
                  <a:lnTo>
                    <a:pt x="96" y="222"/>
                  </a:lnTo>
                  <a:lnTo>
                    <a:pt x="78" y="241"/>
                  </a:lnTo>
                  <a:lnTo>
                    <a:pt x="63" y="260"/>
                  </a:lnTo>
                  <a:lnTo>
                    <a:pt x="48" y="279"/>
                  </a:lnTo>
                  <a:lnTo>
                    <a:pt x="36" y="299"/>
                  </a:lnTo>
                  <a:lnTo>
                    <a:pt x="25" y="319"/>
                  </a:lnTo>
                  <a:lnTo>
                    <a:pt x="16" y="339"/>
                  </a:lnTo>
                  <a:lnTo>
                    <a:pt x="9" y="360"/>
                  </a:lnTo>
                  <a:lnTo>
                    <a:pt x="4" y="381"/>
                  </a:lnTo>
                  <a:lnTo>
                    <a:pt x="1" y="403"/>
                  </a:lnTo>
                  <a:lnTo>
                    <a:pt x="0" y="425"/>
                  </a:lnTo>
                  <a:lnTo>
                    <a:pt x="1" y="447"/>
                  </a:lnTo>
                  <a:lnTo>
                    <a:pt x="4" y="468"/>
                  </a:lnTo>
                  <a:lnTo>
                    <a:pt x="9" y="489"/>
                  </a:lnTo>
                  <a:lnTo>
                    <a:pt x="16" y="510"/>
                  </a:lnTo>
                  <a:lnTo>
                    <a:pt x="25" y="531"/>
                  </a:lnTo>
                  <a:lnTo>
                    <a:pt x="36" y="551"/>
                  </a:lnTo>
                  <a:lnTo>
                    <a:pt x="48" y="571"/>
                  </a:lnTo>
                  <a:lnTo>
                    <a:pt x="63" y="590"/>
                  </a:lnTo>
                  <a:lnTo>
                    <a:pt x="78" y="609"/>
                  </a:lnTo>
                  <a:lnTo>
                    <a:pt x="96" y="627"/>
                  </a:lnTo>
                  <a:lnTo>
                    <a:pt x="115" y="645"/>
                  </a:lnTo>
                  <a:lnTo>
                    <a:pt x="136" y="662"/>
                  </a:lnTo>
                  <a:lnTo>
                    <a:pt x="158" y="679"/>
                  </a:lnTo>
                  <a:lnTo>
                    <a:pt x="182" y="695"/>
                  </a:lnTo>
                  <a:lnTo>
                    <a:pt x="207" y="710"/>
                  </a:lnTo>
                  <a:lnTo>
                    <a:pt x="233" y="726"/>
                  </a:lnTo>
                  <a:lnTo>
                    <a:pt x="261" y="739"/>
                  </a:lnTo>
                  <a:lnTo>
                    <a:pt x="290" y="752"/>
                  </a:lnTo>
                  <a:lnTo>
                    <a:pt x="320" y="765"/>
                  </a:lnTo>
                  <a:lnTo>
                    <a:pt x="351" y="778"/>
                  </a:lnTo>
                  <a:lnTo>
                    <a:pt x="383" y="788"/>
                  </a:lnTo>
                  <a:lnTo>
                    <a:pt x="417" y="799"/>
                  </a:lnTo>
                  <a:lnTo>
                    <a:pt x="452" y="808"/>
                  </a:lnTo>
                  <a:lnTo>
                    <a:pt x="486" y="816"/>
                  </a:lnTo>
                  <a:lnTo>
                    <a:pt x="523" y="824"/>
                  </a:lnTo>
                  <a:lnTo>
                    <a:pt x="559" y="830"/>
                  </a:lnTo>
                  <a:lnTo>
                    <a:pt x="598" y="836"/>
                  </a:lnTo>
                  <a:lnTo>
                    <a:pt x="636" y="841"/>
                  </a:lnTo>
                  <a:lnTo>
                    <a:pt x="676" y="845"/>
                  </a:lnTo>
                  <a:lnTo>
                    <a:pt x="715" y="847"/>
                  </a:lnTo>
                  <a:lnTo>
                    <a:pt x="756" y="849"/>
                  </a:lnTo>
                  <a:lnTo>
                    <a:pt x="797" y="850"/>
                  </a:lnTo>
                  <a:lnTo>
                    <a:pt x="838" y="849"/>
                  </a:lnTo>
                  <a:lnTo>
                    <a:pt x="878" y="847"/>
                  </a:lnTo>
                  <a:lnTo>
                    <a:pt x="918" y="845"/>
                  </a:lnTo>
                  <a:lnTo>
                    <a:pt x="957" y="841"/>
                  </a:lnTo>
                  <a:lnTo>
                    <a:pt x="995" y="836"/>
                  </a:lnTo>
                  <a:lnTo>
                    <a:pt x="1034" y="830"/>
                  </a:lnTo>
                  <a:lnTo>
                    <a:pt x="1070" y="824"/>
                  </a:lnTo>
                  <a:lnTo>
                    <a:pt x="1107" y="816"/>
                  </a:lnTo>
                  <a:lnTo>
                    <a:pt x="1142" y="808"/>
                  </a:lnTo>
                  <a:lnTo>
                    <a:pt x="1176" y="799"/>
                  </a:lnTo>
                  <a:lnTo>
                    <a:pt x="1210" y="788"/>
                  </a:lnTo>
                  <a:lnTo>
                    <a:pt x="1242" y="778"/>
                  </a:lnTo>
                  <a:lnTo>
                    <a:pt x="1273" y="765"/>
                  </a:lnTo>
                  <a:lnTo>
                    <a:pt x="1303" y="752"/>
                  </a:lnTo>
                  <a:lnTo>
                    <a:pt x="1332" y="739"/>
                  </a:lnTo>
                  <a:lnTo>
                    <a:pt x="1360" y="726"/>
                  </a:lnTo>
                  <a:lnTo>
                    <a:pt x="1386" y="710"/>
                  </a:lnTo>
                  <a:lnTo>
                    <a:pt x="1411" y="695"/>
                  </a:lnTo>
                  <a:lnTo>
                    <a:pt x="1435" y="679"/>
                  </a:lnTo>
                  <a:lnTo>
                    <a:pt x="1457" y="662"/>
                  </a:lnTo>
                  <a:lnTo>
                    <a:pt x="1478" y="645"/>
                  </a:lnTo>
                  <a:lnTo>
                    <a:pt x="1497" y="627"/>
                  </a:lnTo>
                  <a:lnTo>
                    <a:pt x="1514" y="609"/>
                  </a:lnTo>
                  <a:lnTo>
                    <a:pt x="1530" y="590"/>
                  </a:lnTo>
                  <a:lnTo>
                    <a:pt x="1545" y="571"/>
                  </a:lnTo>
                  <a:lnTo>
                    <a:pt x="1557" y="551"/>
                  </a:lnTo>
                  <a:lnTo>
                    <a:pt x="1568" y="531"/>
                  </a:lnTo>
                  <a:lnTo>
                    <a:pt x="1577" y="510"/>
                  </a:lnTo>
                  <a:lnTo>
                    <a:pt x="1584" y="489"/>
                  </a:lnTo>
                  <a:lnTo>
                    <a:pt x="1589" y="468"/>
                  </a:lnTo>
                  <a:lnTo>
                    <a:pt x="1592" y="447"/>
                  </a:lnTo>
                  <a:lnTo>
                    <a:pt x="1593" y="425"/>
                  </a:lnTo>
                  <a:lnTo>
                    <a:pt x="1592" y="403"/>
                  </a:lnTo>
                  <a:lnTo>
                    <a:pt x="1589" y="381"/>
                  </a:lnTo>
                  <a:lnTo>
                    <a:pt x="1584" y="360"/>
                  </a:lnTo>
                  <a:lnTo>
                    <a:pt x="1577" y="339"/>
                  </a:lnTo>
                  <a:lnTo>
                    <a:pt x="1568" y="319"/>
                  </a:lnTo>
                  <a:lnTo>
                    <a:pt x="1557" y="299"/>
                  </a:lnTo>
                  <a:lnTo>
                    <a:pt x="1545" y="279"/>
                  </a:lnTo>
                  <a:lnTo>
                    <a:pt x="1530" y="260"/>
                  </a:lnTo>
                  <a:lnTo>
                    <a:pt x="1514" y="241"/>
                  </a:lnTo>
                  <a:lnTo>
                    <a:pt x="1497" y="222"/>
                  </a:lnTo>
                  <a:lnTo>
                    <a:pt x="1478" y="204"/>
                  </a:lnTo>
                  <a:lnTo>
                    <a:pt x="1457" y="187"/>
                  </a:lnTo>
                  <a:lnTo>
                    <a:pt x="1435" y="171"/>
                  </a:lnTo>
                  <a:lnTo>
                    <a:pt x="1411" y="155"/>
                  </a:lnTo>
                  <a:lnTo>
                    <a:pt x="1386" y="140"/>
                  </a:lnTo>
                  <a:lnTo>
                    <a:pt x="1360" y="125"/>
                  </a:lnTo>
                  <a:lnTo>
                    <a:pt x="1332" y="110"/>
                  </a:lnTo>
                  <a:lnTo>
                    <a:pt x="1303" y="97"/>
                  </a:lnTo>
                  <a:lnTo>
                    <a:pt x="1273" y="84"/>
                  </a:lnTo>
                  <a:lnTo>
                    <a:pt x="1242" y="73"/>
                  </a:lnTo>
                  <a:lnTo>
                    <a:pt x="1210" y="62"/>
                  </a:lnTo>
                  <a:lnTo>
                    <a:pt x="1176" y="52"/>
                  </a:lnTo>
                  <a:lnTo>
                    <a:pt x="1142" y="42"/>
                  </a:lnTo>
                  <a:lnTo>
                    <a:pt x="1107" y="34"/>
                  </a:lnTo>
                  <a:lnTo>
                    <a:pt x="1070" y="26"/>
                  </a:lnTo>
                  <a:lnTo>
                    <a:pt x="1034" y="19"/>
                  </a:lnTo>
                  <a:lnTo>
                    <a:pt x="995" y="14"/>
                  </a:lnTo>
                  <a:lnTo>
                    <a:pt x="957" y="9"/>
                  </a:lnTo>
                  <a:lnTo>
                    <a:pt x="918" y="5"/>
                  </a:lnTo>
                  <a:lnTo>
                    <a:pt x="878" y="2"/>
                  </a:lnTo>
                  <a:lnTo>
                    <a:pt x="838" y="1"/>
                  </a:lnTo>
                  <a:lnTo>
                    <a:pt x="797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60" name="Freeform 1714"/>
            <p:cNvSpPr>
              <a:spLocks/>
            </p:cNvSpPr>
            <p:nvPr/>
          </p:nvSpPr>
          <p:spPr bwMode="auto">
            <a:xfrm>
              <a:off x="236" y="1622"/>
              <a:ext cx="1402" cy="839"/>
            </a:xfrm>
            <a:custGeom>
              <a:avLst/>
              <a:gdLst>
                <a:gd name="T0" fmla="*/ 293 w 1593"/>
                <a:gd name="T1" fmla="*/ 2 h 839"/>
                <a:gd name="T2" fmla="*/ 244 w 1593"/>
                <a:gd name="T3" fmla="*/ 13 h 839"/>
                <a:gd name="T4" fmla="*/ 199 w 1593"/>
                <a:gd name="T5" fmla="*/ 33 h 839"/>
                <a:gd name="T6" fmla="*/ 157 w 1593"/>
                <a:gd name="T7" fmla="*/ 60 h 839"/>
                <a:gd name="T8" fmla="*/ 118 w 1593"/>
                <a:gd name="T9" fmla="*/ 96 h 839"/>
                <a:gd name="T10" fmla="*/ 84 w 1593"/>
                <a:gd name="T11" fmla="*/ 137 h 839"/>
                <a:gd name="T12" fmla="*/ 55 w 1593"/>
                <a:gd name="T13" fmla="*/ 185 h 839"/>
                <a:gd name="T14" fmla="*/ 33 w 1593"/>
                <a:gd name="T15" fmla="*/ 237 h 839"/>
                <a:gd name="T16" fmla="*/ 14 w 1593"/>
                <a:gd name="T17" fmla="*/ 295 h 839"/>
                <a:gd name="T18" fmla="*/ 4 w 1593"/>
                <a:gd name="T19" fmla="*/ 356 h 839"/>
                <a:gd name="T20" fmla="*/ 0 w 1593"/>
                <a:gd name="T21" fmla="*/ 419 h 839"/>
                <a:gd name="T22" fmla="*/ 4 w 1593"/>
                <a:gd name="T23" fmla="*/ 483 h 839"/>
                <a:gd name="T24" fmla="*/ 14 w 1593"/>
                <a:gd name="T25" fmla="*/ 544 h 839"/>
                <a:gd name="T26" fmla="*/ 33 w 1593"/>
                <a:gd name="T27" fmla="*/ 601 h 839"/>
                <a:gd name="T28" fmla="*/ 55 w 1593"/>
                <a:gd name="T29" fmla="*/ 654 h 839"/>
                <a:gd name="T30" fmla="*/ 84 w 1593"/>
                <a:gd name="T31" fmla="*/ 702 h 839"/>
                <a:gd name="T32" fmla="*/ 118 w 1593"/>
                <a:gd name="T33" fmla="*/ 743 h 839"/>
                <a:gd name="T34" fmla="*/ 157 w 1593"/>
                <a:gd name="T35" fmla="*/ 778 h 839"/>
                <a:gd name="T36" fmla="*/ 199 w 1593"/>
                <a:gd name="T37" fmla="*/ 805 h 839"/>
                <a:gd name="T38" fmla="*/ 244 w 1593"/>
                <a:gd name="T39" fmla="*/ 826 h 839"/>
                <a:gd name="T40" fmla="*/ 293 w 1593"/>
                <a:gd name="T41" fmla="*/ 836 h 839"/>
                <a:gd name="T42" fmla="*/ 343 w 1593"/>
                <a:gd name="T43" fmla="*/ 838 h 839"/>
                <a:gd name="T44" fmla="*/ 391 w 1593"/>
                <a:gd name="T45" fmla="*/ 830 h 839"/>
                <a:gd name="T46" fmla="*/ 437 w 1593"/>
                <a:gd name="T47" fmla="*/ 814 h 839"/>
                <a:gd name="T48" fmla="*/ 481 w 1593"/>
                <a:gd name="T49" fmla="*/ 788 h 839"/>
                <a:gd name="T50" fmla="*/ 520 w 1593"/>
                <a:gd name="T51" fmla="*/ 755 h 839"/>
                <a:gd name="T52" fmla="*/ 556 w 1593"/>
                <a:gd name="T53" fmla="*/ 716 h 839"/>
                <a:gd name="T54" fmla="*/ 588 w 1593"/>
                <a:gd name="T55" fmla="*/ 670 h 839"/>
                <a:gd name="T56" fmla="*/ 613 w 1593"/>
                <a:gd name="T57" fmla="*/ 620 h 839"/>
                <a:gd name="T58" fmla="*/ 632 w 1593"/>
                <a:gd name="T59" fmla="*/ 564 h 839"/>
                <a:gd name="T60" fmla="*/ 645 w 1593"/>
                <a:gd name="T61" fmla="*/ 504 h 839"/>
                <a:gd name="T62" fmla="*/ 650 w 1593"/>
                <a:gd name="T63" fmla="*/ 441 h 839"/>
                <a:gd name="T64" fmla="*/ 650 w 1593"/>
                <a:gd name="T65" fmla="*/ 376 h 839"/>
                <a:gd name="T66" fmla="*/ 642 w 1593"/>
                <a:gd name="T67" fmla="*/ 314 h 839"/>
                <a:gd name="T68" fmla="*/ 626 w 1593"/>
                <a:gd name="T69" fmla="*/ 256 h 839"/>
                <a:gd name="T70" fmla="*/ 605 w 1593"/>
                <a:gd name="T71" fmla="*/ 202 h 839"/>
                <a:gd name="T72" fmla="*/ 577 w 1593"/>
                <a:gd name="T73" fmla="*/ 153 h 839"/>
                <a:gd name="T74" fmla="*/ 544 w 1593"/>
                <a:gd name="T75" fmla="*/ 109 h 839"/>
                <a:gd name="T76" fmla="*/ 508 w 1593"/>
                <a:gd name="T77" fmla="*/ 72 h 839"/>
                <a:gd name="T78" fmla="*/ 468 w 1593"/>
                <a:gd name="T79" fmla="*/ 42 h 839"/>
                <a:gd name="T80" fmla="*/ 423 w 1593"/>
                <a:gd name="T81" fmla="*/ 19 h 839"/>
                <a:gd name="T82" fmla="*/ 376 w 1593"/>
                <a:gd name="T83" fmla="*/ 5 h 839"/>
                <a:gd name="T84" fmla="*/ 327 w 1593"/>
                <a:gd name="T85" fmla="*/ 0 h 839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593"/>
                <a:gd name="T130" fmla="*/ 0 h 839"/>
                <a:gd name="T131" fmla="*/ 1593 w 1593"/>
                <a:gd name="T132" fmla="*/ 839 h 839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593" h="839">
                  <a:moveTo>
                    <a:pt x="797" y="0"/>
                  </a:moveTo>
                  <a:lnTo>
                    <a:pt x="755" y="0"/>
                  </a:lnTo>
                  <a:lnTo>
                    <a:pt x="715" y="2"/>
                  </a:lnTo>
                  <a:lnTo>
                    <a:pt x="675" y="5"/>
                  </a:lnTo>
                  <a:lnTo>
                    <a:pt x="636" y="8"/>
                  </a:lnTo>
                  <a:lnTo>
                    <a:pt x="597" y="13"/>
                  </a:lnTo>
                  <a:lnTo>
                    <a:pt x="560" y="19"/>
                  </a:lnTo>
                  <a:lnTo>
                    <a:pt x="522" y="25"/>
                  </a:lnTo>
                  <a:lnTo>
                    <a:pt x="486" y="33"/>
                  </a:lnTo>
                  <a:lnTo>
                    <a:pt x="451" y="42"/>
                  </a:lnTo>
                  <a:lnTo>
                    <a:pt x="417" y="51"/>
                  </a:lnTo>
                  <a:lnTo>
                    <a:pt x="384" y="60"/>
                  </a:lnTo>
                  <a:lnTo>
                    <a:pt x="351" y="72"/>
                  </a:lnTo>
                  <a:lnTo>
                    <a:pt x="319" y="83"/>
                  </a:lnTo>
                  <a:lnTo>
                    <a:pt x="289" y="96"/>
                  </a:lnTo>
                  <a:lnTo>
                    <a:pt x="261" y="109"/>
                  </a:lnTo>
                  <a:lnTo>
                    <a:pt x="233" y="123"/>
                  </a:lnTo>
                  <a:lnTo>
                    <a:pt x="207" y="137"/>
                  </a:lnTo>
                  <a:lnTo>
                    <a:pt x="181" y="153"/>
                  </a:lnTo>
                  <a:lnTo>
                    <a:pt x="158" y="168"/>
                  </a:lnTo>
                  <a:lnTo>
                    <a:pt x="136" y="185"/>
                  </a:lnTo>
                  <a:lnTo>
                    <a:pt x="115" y="202"/>
                  </a:lnTo>
                  <a:lnTo>
                    <a:pt x="96" y="219"/>
                  </a:lnTo>
                  <a:lnTo>
                    <a:pt x="78" y="237"/>
                  </a:lnTo>
                  <a:lnTo>
                    <a:pt x="62" y="256"/>
                  </a:lnTo>
                  <a:lnTo>
                    <a:pt x="48" y="275"/>
                  </a:lnTo>
                  <a:lnTo>
                    <a:pt x="35" y="295"/>
                  </a:lnTo>
                  <a:lnTo>
                    <a:pt x="25" y="314"/>
                  </a:lnTo>
                  <a:lnTo>
                    <a:pt x="16" y="335"/>
                  </a:lnTo>
                  <a:lnTo>
                    <a:pt x="9" y="356"/>
                  </a:lnTo>
                  <a:lnTo>
                    <a:pt x="4" y="376"/>
                  </a:lnTo>
                  <a:lnTo>
                    <a:pt x="0" y="398"/>
                  </a:lnTo>
                  <a:lnTo>
                    <a:pt x="0" y="419"/>
                  </a:lnTo>
                  <a:lnTo>
                    <a:pt x="0" y="441"/>
                  </a:lnTo>
                  <a:lnTo>
                    <a:pt x="4" y="462"/>
                  </a:lnTo>
                  <a:lnTo>
                    <a:pt x="9" y="483"/>
                  </a:lnTo>
                  <a:lnTo>
                    <a:pt x="16" y="504"/>
                  </a:lnTo>
                  <a:lnTo>
                    <a:pt x="25" y="524"/>
                  </a:lnTo>
                  <a:lnTo>
                    <a:pt x="35" y="544"/>
                  </a:lnTo>
                  <a:lnTo>
                    <a:pt x="48" y="564"/>
                  </a:lnTo>
                  <a:lnTo>
                    <a:pt x="62" y="582"/>
                  </a:lnTo>
                  <a:lnTo>
                    <a:pt x="78" y="601"/>
                  </a:lnTo>
                  <a:lnTo>
                    <a:pt x="96" y="620"/>
                  </a:lnTo>
                  <a:lnTo>
                    <a:pt x="115" y="637"/>
                  </a:lnTo>
                  <a:lnTo>
                    <a:pt x="136" y="654"/>
                  </a:lnTo>
                  <a:lnTo>
                    <a:pt x="158" y="670"/>
                  </a:lnTo>
                  <a:lnTo>
                    <a:pt x="181" y="686"/>
                  </a:lnTo>
                  <a:lnTo>
                    <a:pt x="207" y="702"/>
                  </a:lnTo>
                  <a:lnTo>
                    <a:pt x="233" y="716"/>
                  </a:lnTo>
                  <a:lnTo>
                    <a:pt x="261" y="730"/>
                  </a:lnTo>
                  <a:lnTo>
                    <a:pt x="289" y="743"/>
                  </a:lnTo>
                  <a:lnTo>
                    <a:pt x="319" y="755"/>
                  </a:lnTo>
                  <a:lnTo>
                    <a:pt x="351" y="767"/>
                  </a:lnTo>
                  <a:lnTo>
                    <a:pt x="384" y="778"/>
                  </a:lnTo>
                  <a:lnTo>
                    <a:pt x="417" y="788"/>
                  </a:lnTo>
                  <a:lnTo>
                    <a:pt x="451" y="797"/>
                  </a:lnTo>
                  <a:lnTo>
                    <a:pt x="486" y="805"/>
                  </a:lnTo>
                  <a:lnTo>
                    <a:pt x="522" y="814"/>
                  </a:lnTo>
                  <a:lnTo>
                    <a:pt x="560" y="820"/>
                  </a:lnTo>
                  <a:lnTo>
                    <a:pt x="597" y="826"/>
                  </a:lnTo>
                  <a:lnTo>
                    <a:pt x="636" y="830"/>
                  </a:lnTo>
                  <a:lnTo>
                    <a:pt x="675" y="834"/>
                  </a:lnTo>
                  <a:lnTo>
                    <a:pt x="715" y="836"/>
                  </a:lnTo>
                  <a:lnTo>
                    <a:pt x="755" y="838"/>
                  </a:lnTo>
                  <a:lnTo>
                    <a:pt x="797" y="839"/>
                  </a:lnTo>
                  <a:lnTo>
                    <a:pt x="837" y="838"/>
                  </a:lnTo>
                  <a:lnTo>
                    <a:pt x="878" y="836"/>
                  </a:lnTo>
                  <a:lnTo>
                    <a:pt x="918" y="834"/>
                  </a:lnTo>
                  <a:lnTo>
                    <a:pt x="957" y="830"/>
                  </a:lnTo>
                  <a:lnTo>
                    <a:pt x="996" y="826"/>
                  </a:lnTo>
                  <a:lnTo>
                    <a:pt x="1033" y="820"/>
                  </a:lnTo>
                  <a:lnTo>
                    <a:pt x="1070" y="814"/>
                  </a:lnTo>
                  <a:lnTo>
                    <a:pt x="1106" y="805"/>
                  </a:lnTo>
                  <a:lnTo>
                    <a:pt x="1142" y="797"/>
                  </a:lnTo>
                  <a:lnTo>
                    <a:pt x="1176" y="788"/>
                  </a:lnTo>
                  <a:lnTo>
                    <a:pt x="1209" y="778"/>
                  </a:lnTo>
                  <a:lnTo>
                    <a:pt x="1242" y="767"/>
                  </a:lnTo>
                  <a:lnTo>
                    <a:pt x="1273" y="755"/>
                  </a:lnTo>
                  <a:lnTo>
                    <a:pt x="1303" y="743"/>
                  </a:lnTo>
                  <a:lnTo>
                    <a:pt x="1332" y="730"/>
                  </a:lnTo>
                  <a:lnTo>
                    <a:pt x="1359" y="716"/>
                  </a:lnTo>
                  <a:lnTo>
                    <a:pt x="1386" y="702"/>
                  </a:lnTo>
                  <a:lnTo>
                    <a:pt x="1411" y="686"/>
                  </a:lnTo>
                  <a:lnTo>
                    <a:pt x="1435" y="670"/>
                  </a:lnTo>
                  <a:lnTo>
                    <a:pt x="1457" y="654"/>
                  </a:lnTo>
                  <a:lnTo>
                    <a:pt x="1478" y="637"/>
                  </a:lnTo>
                  <a:lnTo>
                    <a:pt x="1497" y="620"/>
                  </a:lnTo>
                  <a:lnTo>
                    <a:pt x="1514" y="601"/>
                  </a:lnTo>
                  <a:lnTo>
                    <a:pt x="1531" y="582"/>
                  </a:lnTo>
                  <a:lnTo>
                    <a:pt x="1544" y="564"/>
                  </a:lnTo>
                  <a:lnTo>
                    <a:pt x="1557" y="544"/>
                  </a:lnTo>
                  <a:lnTo>
                    <a:pt x="1568" y="524"/>
                  </a:lnTo>
                  <a:lnTo>
                    <a:pt x="1577" y="504"/>
                  </a:lnTo>
                  <a:lnTo>
                    <a:pt x="1583" y="483"/>
                  </a:lnTo>
                  <a:lnTo>
                    <a:pt x="1589" y="462"/>
                  </a:lnTo>
                  <a:lnTo>
                    <a:pt x="1592" y="441"/>
                  </a:lnTo>
                  <a:lnTo>
                    <a:pt x="1593" y="419"/>
                  </a:lnTo>
                  <a:lnTo>
                    <a:pt x="1592" y="398"/>
                  </a:lnTo>
                  <a:lnTo>
                    <a:pt x="1589" y="376"/>
                  </a:lnTo>
                  <a:lnTo>
                    <a:pt x="1583" y="356"/>
                  </a:lnTo>
                  <a:lnTo>
                    <a:pt x="1577" y="335"/>
                  </a:lnTo>
                  <a:lnTo>
                    <a:pt x="1568" y="314"/>
                  </a:lnTo>
                  <a:lnTo>
                    <a:pt x="1557" y="295"/>
                  </a:lnTo>
                  <a:lnTo>
                    <a:pt x="1544" y="275"/>
                  </a:lnTo>
                  <a:lnTo>
                    <a:pt x="1531" y="256"/>
                  </a:lnTo>
                  <a:lnTo>
                    <a:pt x="1514" y="237"/>
                  </a:lnTo>
                  <a:lnTo>
                    <a:pt x="1497" y="219"/>
                  </a:lnTo>
                  <a:lnTo>
                    <a:pt x="1478" y="202"/>
                  </a:lnTo>
                  <a:lnTo>
                    <a:pt x="1457" y="185"/>
                  </a:lnTo>
                  <a:lnTo>
                    <a:pt x="1435" y="168"/>
                  </a:lnTo>
                  <a:lnTo>
                    <a:pt x="1411" y="153"/>
                  </a:lnTo>
                  <a:lnTo>
                    <a:pt x="1386" y="137"/>
                  </a:lnTo>
                  <a:lnTo>
                    <a:pt x="1359" y="123"/>
                  </a:lnTo>
                  <a:lnTo>
                    <a:pt x="1332" y="109"/>
                  </a:lnTo>
                  <a:lnTo>
                    <a:pt x="1303" y="96"/>
                  </a:lnTo>
                  <a:lnTo>
                    <a:pt x="1273" y="83"/>
                  </a:lnTo>
                  <a:lnTo>
                    <a:pt x="1242" y="72"/>
                  </a:lnTo>
                  <a:lnTo>
                    <a:pt x="1209" y="60"/>
                  </a:lnTo>
                  <a:lnTo>
                    <a:pt x="1176" y="51"/>
                  </a:lnTo>
                  <a:lnTo>
                    <a:pt x="1142" y="42"/>
                  </a:lnTo>
                  <a:lnTo>
                    <a:pt x="1106" y="33"/>
                  </a:lnTo>
                  <a:lnTo>
                    <a:pt x="1070" y="25"/>
                  </a:lnTo>
                  <a:lnTo>
                    <a:pt x="1033" y="19"/>
                  </a:lnTo>
                  <a:lnTo>
                    <a:pt x="996" y="13"/>
                  </a:lnTo>
                  <a:lnTo>
                    <a:pt x="957" y="8"/>
                  </a:lnTo>
                  <a:lnTo>
                    <a:pt x="918" y="5"/>
                  </a:lnTo>
                  <a:lnTo>
                    <a:pt x="878" y="2"/>
                  </a:lnTo>
                  <a:lnTo>
                    <a:pt x="837" y="0"/>
                  </a:lnTo>
                  <a:lnTo>
                    <a:pt x="797" y="0"/>
                  </a:lnTo>
                </a:path>
              </a:pathLst>
            </a:custGeom>
            <a:solidFill>
              <a:srgbClr val="FF9999"/>
            </a:solidFill>
            <a:ln w="7938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/>
            <a:lstStyle/>
            <a:p>
              <a:endParaRPr lang="en-US"/>
            </a:p>
          </p:txBody>
        </p:sp>
        <p:grpSp>
          <p:nvGrpSpPr>
            <p:cNvPr id="16" name="Group 1715"/>
            <p:cNvGrpSpPr>
              <a:grpSpLocks/>
            </p:cNvGrpSpPr>
            <p:nvPr/>
          </p:nvGrpSpPr>
          <p:grpSpPr bwMode="auto">
            <a:xfrm>
              <a:off x="395" y="1754"/>
              <a:ext cx="1170" cy="484"/>
              <a:chOff x="476" y="1729"/>
              <a:chExt cx="1329" cy="484"/>
            </a:xfrm>
          </p:grpSpPr>
          <p:sp>
            <p:nvSpPr>
              <p:cNvPr id="6162" name="Freeform 1716"/>
              <p:cNvSpPr>
                <a:spLocks/>
              </p:cNvSpPr>
              <p:nvPr/>
            </p:nvSpPr>
            <p:spPr bwMode="auto">
              <a:xfrm>
                <a:off x="865" y="1967"/>
                <a:ext cx="98" cy="97"/>
              </a:xfrm>
              <a:custGeom>
                <a:avLst/>
                <a:gdLst>
                  <a:gd name="T0" fmla="*/ 0 w 98"/>
                  <a:gd name="T1" fmla="*/ 48 h 97"/>
                  <a:gd name="T2" fmla="*/ 1 w 98"/>
                  <a:gd name="T3" fmla="*/ 39 h 97"/>
                  <a:gd name="T4" fmla="*/ 4 w 98"/>
                  <a:gd name="T5" fmla="*/ 30 h 97"/>
                  <a:gd name="T6" fmla="*/ 8 w 98"/>
                  <a:gd name="T7" fmla="*/ 22 h 97"/>
                  <a:gd name="T8" fmla="*/ 14 w 98"/>
                  <a:gd name="T9" fmla="*/ 14 h 97"/>
                  <a:gd name="T10" fmla="*/ 21 w 98"/>
                  <a:gd name="T11" fmla="*/ 9 h 97"/>
                  <a:gd name="T12" fmla="*/ 30 w 98"/>
                  <a:gd name="T13" fmla="*/ 4 h 97"/>
                  <a:gd name="T14" fmla="*/ 39 w 98"/>
                  <a:gd name="T15" fmla="*/ 1 h 97"/>
                  <a:gd name="T16" fmla="*/ 49 w 98"/>
                  <a:gd name="T17" fmla="*/ 0 h 97"/>
                  <a:gd name="T18" fmla="*/ 59 w 98"/>
                  <a:gd name="T19" fmla="*/ 1 h 97"/>
                  <a:gd name="T20" fmla="*/ 68 w 98"/>
                  <a:gd name="T21" fmla="*/ 4 h 97"/>
                  <a:gd name="T22" fmla="*/ 76 w 98"/>
                  <a:gd name="T23" fmla="*/ 9 h 97"/>
                  <a:gd name="T24" fmla="*/ 83 w 98"/>
                  <a:gd name="T25" fmla="*/ 14 h 97"/>
                  <a:gd name="T26" fmla="*/ 89 w 98"/>
                  <a:gd name="T27" fmla="*/ 22 h 97"/>
                  <a:gd name="T28" fmla="*/ 94 w 98"/>
                  <a:gd name="T29" fmla="*/ 30 h 97"/>
                  <a:gd name="T30" fmla="*/ 96 w 98"/>
                  <a:gd name="T31" fmla="*/ 39 h 97"/>
                  <a:gd name="T32" fmla="*/ 98 w 98"/>
                  <a:gd name="T33" fmla="*/ 48 h 97"/>
                  <a:gd name="T34" fmla="*/ 98 w 98"/>
                  <a:gd name="T35" fmla="*/ 48 h 97"/>
                  <a:gd name="T36" fmla="*/ 96 w 98"/>
                  <a:gd name="T37" fmla="*/ 58 h 97"/>
                  <a:gd name="T38" fmla="*/ 94 w 98"/>
                  <a:gd name="T39" fmla="*/ 68 h 97"/>
                  <a:gd name="T40" fmla="*/ 89 w 98"/>
                  <a:gd name="T41" fmla="*/ 76 h 97"/>
                  <a:gd name="T42" fmla="*/ 83 w 98"/>
                  <a:gd name="T43" fmla="*/ 83 h 97"/>
                  <a:gd name="T44" fmla="*/ 76 w 98"/>
                  <a:gd name="T45" fmla="*/ 89 h 97"/>
                  <a:gd name="T46" fmla="*/ 68 w 98"/>
                  <a:gd name="T47" fmla="*/ 94 h 97"/>
                  <a:gd name="T48" fmla="*/ 59 w 98"/>
                  <a:gd name="T49" fmla="*/ 96 h 97"/>
                  <a:gd name="T50" fmla="*/ 49 w 98"/>
                  <a:gd name="T51" fmla="*/ 97 h 97"/>
                  <a:gd name="T52" fmla="*/ 39 w 98"/>
                  <a:gd name="T53" fmla="*/ 96 h 97"/>
                  <a:gd name="T54" fmla="*/ 30 w 98"/>
                  <a:gd name="T55" fmla="*/ 94 h 97"/>
                  <a:gd name="T56" fmla="*/ 21 w 98"/>
                  <a:gd name="T57" fmla="*/ 89 h 97"/>
                  <a:gd name="T58" fmla="*/ 14 w 98"/>
                  <a:gd name="T59" fmla="*/ 83 h 97"/>
                  <a:gd name="T60" fmla="*/ 8 w 98"/>
                  <a:gd name="T61" fmla="*/ 76 h 97"/>
                  <a:gd name="T62" fmla="*/ 4 w 98"/>
                  <a:gd name="T63" fmla="*/ 68 h 97"/>
                  <a:gd name="T64" fmla="*/ 1 w 98"/>
                  <a:gd name="T65" fmla="*/ 58 h 97"/>
                  <a:gd name="T66" fmla="*/ 0 w 98"/>
                  <a:gd name="T67" fmla="*/ 48 h 97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98"/>
                  <a:gd name="T103" fmla="*/ 0 h 97"/>
                  <a:gd name="T104" fmla="*/ 98 w 98"/>
                  <a:gd name="T105" fmla="*/ 97 h 97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98" h="97">
                    <a:moveTo>
                      <a:pt x="0" y="48"/>
                    </a:moveTo>
                    <a:lnTo>
                      <a:pt x="1" y="39"/>
                    </a:lnTo>
                    <a:lnTo>
                      <a:pt x="4" y="30"/>
                    </a:lnTo>
                    <a:lnTo>
                      <a:pt x="8" y="22"/>
                    </a:lnTo>
                    <a:lnTo>
                      <a:pt x="14" y="14"/>
                    </a:lnTo>
                    <a:lnTo>
                      <a:pt x="21" y="9"/>
                    </a:lnTo>
                    <a:lnTo>
                      <a:pt x="30" y="4"/>
                    </a:lnTo>
                    <a:lnTo>
                      <a:pt x="39" y="1"/>
                    </a:lnTo>
                    <a:lnTo>
                      <a:pt x="49" y="0"/>
                    </a:lnTo>
                    <a:lnTo>
                      <a:pt x="59" y="1"/>
                    </a:lnTo>
                    <a:lnTo>
                      <a:pt x="68" y="4"/>
                    </a:lnTo>
                    <a:lnTo>
                      <a:pt x="76" y="9"/>
                    </a:lnTo>
                    <a:lnTo>
                      <a:pt x="83" y="14"/>
                    </a:lnTo>
                    <a:lnTo>
                      <a:pt x="89" y="22"/>
                    </a:lnTo>
                    <a:lnTo>
                      <a:pt x="94" y="30"/>
                    </a:lnTo>
                    <a:lnTo>
                      <a:pt x="96" y="39"/>
                    </a:lnTo>
                    <a:lnTo>
                      <a:pt x="98" y="48"/>
                    </a:lnTo>
                    <a:lnTo>
                      <a:pt x="96" y="58"/>
                    </a:lnTo>
                    <a:lnTo>
                      <a:pt x="94" y="68"/>
                    </a:lnTo>
                    <a:lnTo>
                      <a:pt x="89" y="76"/>
                    </a:lnTo>
                    <a:lnTo>
                      <a:pt x="83" y="83"/>
                    </a:lnTo>
                    <a:lnTo>
                      <a:pt x="76" y="89"/>
                    </a:lnTo>
                    <a:lnTo>
                      <a:pt x="68" y="94"/>
                    </a:lnTo>
                    <a:lnTo>
                      <a:pt x="59" y="96"/>
                    </a:lnTo>
                    <a:lnTo>
                      <a:pt x="49" y="97"/>
                    </a:lnTo>
                    <a:lnTo>
                      <a:pt x="39" y="96"/>
                    </a:lnTo>
                    <a:lnTo>
                      <a:pt x="30" y="94"/>
                    </a:lnTo>
                    <a:lnTo>
                      <a:pt x="21" y="89"/>
                    </a:lnTo>
                    <a:lnTo>
                      <a:pt x="14" y="83"/>
                    </a:lnTo>
                    <a:lnTo>
                      <a:pt x="8" y="76"/>
                    </a:lnTo>
                    <a:lnTo>
                      <a:pt x="4" y="68"/>
                    </a:lnTo>
                    <a:lnTo>
                      <a:pt x="1" y="58"/>
                    </a:lnTo>
                    <a:lnTo>
                      <a:pt x="0" y="48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63" name="Freeform 1717"/>
              <p:cNvSpPr>
                <a:spLocks/>
              </p:cNvSpPr>
              <p:nvPr/>
            </p:nvSpPr>
            <p:spPr bwMode="auto">
              <a:xfrm>
                <a:off x="865" y="1967"/>
                <a:ext cx="98" cy="97"/>
              </a:xfrm>
              <a:custGeom>
                <a:avLst/>
                <a:gdLst>
                  <a:gd name="T0" fmla="*/ 0 w 98"/>
                  <a:gd name="T1" fmla="*/ 48 h 97"/>
                  <a:gd name="T2" fmla="*/ 1 w 98"/>
                  <a:gd name="T3" fmla="*/ 39 h 97"/>
                  <a:gd name="T4" fmla="*/ 4 w 98"/>
                  <a:gd name="T5" fmla="*/ 30 h 97"/>
                  <a:gd name="T6" fmla="*/ 8 w 98"/>
                  <a:gd name="T7" fmla="*/ 22 h 97"/>
                  <a:gd name="T8" fmla="*/ 14 w 98"/>
                  <a:gd name="T9" fmla="*/ 14 h 97"/>
                  <a:gd name="T10" fmla="*/ 21 w 98"/>
                  <a:gd name="T11" fmla="*/ 9 h 97"/>
                  <a:gd name="T12" fmla="*/ 30 w 98"/>
                  <a:gd name="T13" fmla="*/ 4 h 97"/>
                  <a:gd name="T14" fmla="*/ 39 w 98"/>
                  <a:gd name="T15" fmla="*/ 1 h 97"/>
                  <a:gd name="T16" fmla="*/ 49 w 98"/>
                  <a:gd name="T17" fmla="*/ 0 h 97"/>
                  <a:gd name="T18" fmla="*/ 59 w 98"/>
                  <a:gd name="T19" fmla="*/ 1 h 97"/>
                  <a:gd name="T20" fmla="*/ 68 w 98"/>
                  <a:gd name="T21" fmla="*/ 4 h 97"/>
                  <a:gd name="T22" fmla="*/ 76 w 98"/>
                  <a:gd name="T23" fmla="*/ 9 h 97"/>
                  <a:gd name="T24" fmla="*/ 83 w 98"/>
                  <a:gd name="T25" fmla="*/ 14 h 97"/>
                  <a:gd name="T26" fmla="*/ 89 w 98"/>
                  <a:gd name="T27" fmla="*/ 22 h 97"/>
                  <a:gd name="T28" fmla="*/ 94 w 98"/>
                  <a:gd name="T29" fmla="*/ 30 h 97"/>
                  <a:gd name="T30" fmla="*/ 96 w 98"/>
                  <a:gd name="T31" fmla="*/ 39 h 97"/>
                  <a:gd name="T32" fmla="*/ 98 w 98"/>
                  <a:gd name="T33" fmla="*/ 48 h 97"/>
                  <a:gd name="T34" fmla="*/ 98 w 98"/>
                  <a:gd name="T35" fmla="*/ 48 h 97"/>
                  <a:gd name="T36" fmla="*/ 96 w 98"/>
                  <a:gd name="T37" fmla="*/ 58 h 97"/>
                  <a:gd name="T38" fmla="*/ 94 w 98"/>
                  <a:gd name="T39" fmla="*/ 68 h 97"/>
                  <a:gd name="T40" fmla="*/ 89 w 98"/>
                  <a:gd name="T41" fmla="*/ 76 h 97"/>
                  <a:gd name="T42" fmla="*/ 83 w 98"/>
                  <a:gd name="T43" fmla="*/ 83 h 97"/>
                  <a:gd name="T44" fmla="*/ 76 w 98"/>
                  <a:gd name="T45" fmla="*/ 89 h 97"/>
                  <a:gd name="T46" fmla="*/ 68 w 98"/>
                  <a:gd name="T47" fmla="*/ 94 h 97"/>
                  <a:gd name="T48" fmla="*/ 59 w 98"/>
                  <a:gd name="T49" fmla="*/ 96 h 97"/>
                  <a:gd name="T50" fmla="*/ 49 w 98"/>
                  <a:gd name="T51" fmla="*/ 97 h 97"/>
                  <a:gd name="T52" fmla="*/ 39 w 98"/>
                  <a:gd name="T53" fmla="*/ 96 h 97"/>
                  <a:gd name="T54" fmla="*/ 30 w 98"/>
                  <a:gd name="T55" fmla="*/ 94 h 97"/>
                  <a:gd name="T56" fmla="*/ 21 w 98"/>
                  <a:gd name="T57" fmla="*/ 89 h 97"/>
                  <a:gd name="T58" fmla="*/ 14 w 98"/>
                  <a:gd name="T59" fmla="*/ 83 h 97"/>
                  <a:gd name="T60" fmla="*/ 8 w 98"/>
                  <a:gd name="T61" fmla="*/ 76 h 97"/>
                  <a:gd name="T62" fmla="*/ 4 w 98"/>
                  <a:gd name="T63" fmla="*/ 68 h 97"/>
                  <a:gd name="T64" fmla="*/ 1 w 98"/>
                  <a:gd name="T65" fmla="*/ 58 h 97"/>
                  <a:gd name="T66" fmla="*/ 0 w 98"/>
                  <a:gd name="T67" fmla="*/ 48 h 97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98"/>
                  <a:gd name="T103" fmla="*/ 0 h 97"/>
                  <a:gd name="T104" fmla="*/ 98 w 98"/>
                  <a:gd name="T105" fmla="*/ 97 h 97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98" h="97">
                    <a:moveTo>
                      <a:pt x="0" y="48"/>
                    </a:moveTo>
                    <a:lnTo>
                      <a:pt x="1" y="39"/>
                    </a:lnTo>
                    <a:lnTo>
                      <a:pt x="4" y="30"/>
                    </a:lnTo>
                    <a:lnTo>
                      <a:pt x="8" y="22"/>
                    </a:lnTo>
                    <a:lnTo>
                      <a:pt x="14" y="14"/>
                    </a:lnTo>
                    <a:lnTo>
                      <a:pt x="21" y="9"/>
                    </a:lnTo>
                    <a:lnTo>
                      <a:pt x="30" y="4"/>
                    </a:lnTo>
                    <a:lnTo>
                      <a:pt x="39" y="1"/>
                    </a:lnTo>
                    <a:lnTo>
                      <a:pt x="49" y="0"/>
                    </a:lnTo>
                    <a:lnTo>
                      <a:pt x="59" y="1"/>
                    </a:lnTo>
                    <a:lnTo>
                      <a:pt x="68" y="4"/>
                    </a:lnTo>
                    <a:lnTo>
                      <a:pt x="76" y="9"/>
                    </a:lnTo>
                    <a:lnTo>
                      <a:pt x="83" y="14"/>
                    </a:lnTo>
                    <a:lnTo>
                      <a:pt x="89" y="22"/>
                    </a:lnTo>
                    <a:lnTo>
                      <a:pt x="94" y="30"/>
                    </a:lnTo>
                    <a:lnTo>
                      <a:pt x="96" y="39"/>
                    </a:lnTo>
                    <a:lnTo>
                      <a:pt x="98" y="48"/>
                    </a:lnTo>
                    <a:lnTo>
                      <a:pt x="96" y="58"/>
                    </a:lnTo>
                    <a:lnTo>
                      <a:pt x="94" y="68"/>
                    </a:lnTo>
                    <a:lnTo>
                      <a:pt x="89" y="76"/>
                    </a:lnTo>
                    <a:lnTo>
                      <a:pt x="83" y="83"/>
                    </a:lnTo>
                    <a:lnTo>
                      <a:pt x="76" y="89"/>
                    </a:lnTo>
                    <a:lnTo>
                      <a:pt x="68" y="94"/>
                    </a:lnTo>
                    <a:lnTo>
                      <a:pt x="59" y="96"/>
                    </a:lnTo>
                    <a:lnTo>
                      <a:pt x="49" y="97"/>
                    </a:lnTo>
                    <a:lnTo>
                      <a:pt x="39" y="96"/>
                    </a:lnTo>
                    <a:lnTo>
                      <a:pt x="30" y="94"/>
                    </a:lnTo>
                    <a:lnTo>
                      <a:pt x="21" y="89"/>
                    </a:lnTo>
                    <a:lnTo>
                      <a:pt x="14" y="83"/>
                    </a:lnTo>
                    <a:lnTo>
                      <a:pt x="8" y="76"/>
                    </a:lnTo>
                    <a:lnTo>
                      <a:pt x="4" y="68"/>
                    </a:lnTo>
                    <a:lnTo>
                      <a:pt x="1" y="58"/>
                    </a:lnTo>
                    <a:lnTo>
                      <a:pt x="0" y="48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64" name="Rectangle 1718"/>
              <p:cNvSpPr>
                <a:spLocks noChangeArrowheads="1"/>
              </p:cNvSpPr>
              <p:nvPr/>
            </p:nvSpPr>
            <p:spPr bwMode="auto">
              <a:xfrm>
                <a:off x="1359" y="1899"/>
                <a:ext cx="230" cy="230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l" eaLnBrk="0" hangingPunct="0"/>
                <a:endParaRPr lang="en-US" sz="1800" b="0">
                  <a:solidFill>
                    <a:schemeClr val="tx1"/>
                  </a:solidFill>
                </a:endParaRPr>
              </a:p>
            </p:txBody>
          </p:sp>
          <p:sp>
            <p:nvSpPr>
              <p:cNvPr id="6165" name="Rectangle 1719"/>
              <p:cNvSpPr>
                <a:spLocks noChangeArrowheads="1"/>
              </p:cNvSpPr>
              <p:nvPr/>
            </p:nvSpPr>
            <p:spPr bwMode="auto">
              <a:xfrm>
                <a:off x="1359" y="1899"/>
                <a:ext cx="230" cy="230"/>
              </a:xfrm>
              <a:prstGeom prst="rect">
                <a:avLst/>
              </a:prstGeom>
              <a:noFill/>
              <a:ln w="31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l" eaLnBrk="0" hangingPunct="0"/>
                <a:endParaRPr lang="en-US" sz="1800" b="0">
                  <a:solidFill>
                    <a:schemeClr val="tx1"/>
                  </a:solidFill>
                </a:endParaRPr>
              </a:p>
            </p:txBody>
          </p:sp>
          <p:sp>
            <p:nvSpPr>
              <p:cNvPr id="11960" name="Rectangle 1720"/>
              <p:cNvSpPr>
                <a:spLocks noChangeArrowheads="1"/>
              </p:cNvSpPr>
              <p:nvPr/>
            </p:nvSpPr>
            <p:spPr bwMode="auto">
              <a:xfrm>
                <a:off x="1461" y="1903"/>
                <a:ext cx="60" cy="2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algn="l">
                  <a:defRPr/>
                </a:pPr>
                <a:r>
                  <a:rPr lang="en-US" sz="2400" b="0">
                    <a:solidFill>
                      <a:srgbClr val="000000"/>
                    </a:solidFill>
                    <a:latin typeface="Symbol" pitchFamily="18" charset="2"/>
                    <a:ea typeface="ＭＳ Ｐゴシック" pitchFamily="-112" charset="-128"/>
                    <a:cs typeface="+mn-cs"/>
                  </a:rPr>
                  <a:t>ò</a:t>
                </a:r>
                <a:endParaRPr lang="en-US" sz="1800" b="0">
                  <a:solidFill>
                    <a:schemeClr val="tx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  <a:ea typeface="ＭＳ Ｐゴシック" pitchFamily="-112" charset="-128"/>
                  <a:cs typeface="+mn-cs"/>
                </a:endParaRPr>
              </a:p>
            </p:txBody>
          </p:sp>
          <p:sp>
            <p:nvSpPr>
              <p:cNvPr id="6167" name="Freeform 1721"/>
              <p:cNvSpPr>
                <a:spLocks/>
              </p:cNvSpPr>
              <p:nvPr/>
            </p:nvSpPr>
            <p:spPr bwMode="auto">
              <a:xfrm>
                <a:off x="1707" y="1966"/>
                <a:ext cx="98" cy="97"/>
              </a:xfrm>
              <a:custGeom>
                <a:avLst/>
                <a:gdLst>
                  <a:gd name="T0" fmla="*/ 0 w 98"/>
                  <a:gd name="T1" fmla="*/ 49 h 97"/>
                  <a:gd name="T2" fmla="*/ 1 w 98"/>
                  <a:gd name="T3" fmla="*/ 39 h 97"/>
                  <a:gd name="T4" fmla="*/ 4 w 98"/>
                  <a:gd name="T5" fmla="*/ 29 h 97"/>
                  <a:gd name="T6" fmla="*/ 8 w 98"/>
                  <a:gd name="T7" fmla="*/ 21 h 97"/>
                  <a:gd name="T8" fmla="*/ 15 w 98"/>
                  <a:gd name="T9" fmla="*/ 14 h 97"/>
                  <a:gd name="T10" fmla="*/ 22 w 98"/>
                  <a:gd name="T11" fmla="*/ 8 h 97"/>
                  <a:gd name="T12" fmla="*/ 30 w 98"/>
                  <a:gd name="T13" fmla="*/ 3 h 97"/>
                  <a:gd name="T14" fmla="*/ 39 w 98"/>
                  <a:gd name="T15" fmla="*/ 1 h 97"/>
                  <a:gd name="T16" fmla="*/ 49 w 98"/>
                  <a:gd name="T17" fmla="*/ 0 h 97"/>
                  <a:gd name="T18" fmla="*/ 59 w 98"/>
                  <a:gd name="T19" fmla="*/ 1 h 97"/>
                  <a:gd name="T20" fmla="*/ 68 w 98"/>
                  <a:gd name="T21" fmla="*/ 3 h 97"/>
                  <a:gd name="T22" fmla="*/ 76 w 98"/>
                  <a:gd name="T23" fmla="*/ 8 h 97"/>
                  <a:gd name="T24" fmla="*/ 84 w 98"/>
                  <a:gd name="T25" fmla="*/ 14 h 97"/>
                  <a:gd name="T26" fmla="*/ 89 w 98"/>
                  <a:gd name="T27" fmla="*/ 21 h 97"/>
                  <a:gd name="T28" fmla="*/ 93 w 98"/>
                  <a:gd name="T29" fmla="*/ 29 h 97"/>
                  <a:gd name="T30" fmla="*/ 97 w 98"/>
                  <a:gd name="T31" fmla="*/ 39 h 97"/>
                  <a:gd name="T32" fmla="*/ 98 w 98"/>
                  <a:gd name="T33" fmla="*/ 49 h 97"/>
                  <a:gd name="T34" fmla="*/ 98 w 98"/>
                  <a:gd name="T35" fmla="*/ 49 h 97"/>
                  <a:gd name="T36" fmla="*/ 97 w 98"/>
                  <a:gd name="T37" fmla="*/ 58 h 97"/>
                  <a:gd name="T38" fmla="*/ 93 w 98"/>
                  <a:gd name="T39" fmla="*/ 67 h 97"/>
                  <a:gd name="T40" fmla="*/ 89 w 98"/>
                  <a:gd name="T41" fmla="*/ 75 h 97"/>
                  <a:gd name="T42" fmla="*/ 84 w 98"/>
                  <a:gd name="T43" fmla="*/ 83 h 97"/>
                  <a:gd name="T44" fmla="*/ 76 w 98"/>
                  <a:gd name="T45" fmla="*/ 88 h 97"/>
                  <a:gd name="T46" fmla="*/ 68 w 98"/>
                  <a:gd name="T47" fmla="*/ 93 h 97"/>
                  <a:gd name="T48" fmla="*/ 59 w 98"/>
                  <a:gd name="T49" fmla="*/ 96 h 97"/>
                  <a:gd name="T50" fmla="*/ 49 w 98"/>
                  <a:gd name="T51" fmla="*/ 97 h 97"/>
                  <a:gd name="T52" fmla="*/ 39 w 98"/>
                  <a:gd name="T53" fmla="*/ 96 h 97"/>
                  <a:gd name="T54" fmla="*/ 30 w 98"/>
                  <a:gd name="T55" fmla="*/ 93 h 97"/>
                  <a:gd name="T56" fmla="*/ 22 w 98"/>
                  <a:gd name="T57" fmla="*/ 88 h 97"/>
                  <a:gd name="T58" fmla="*/ 15 w 98"/>
                  <a:gd name="T59" fmla="*/ 83 h 97"/>
                  <a:gd name="T60" fmla="*/ 8 w 98"/>
                  <a:gd name="T61" fmla="*/ 75 h 97"/>
                  <a:gd name="T62" fmla="*/ 4 w 98"/>
                  <a:gd name="T63" fmla="*/ 67 h 97"/>
                  <a:gd name="T64" fmla="*/ 1 w 98"/>
                  <a:gd name="T65" fmla="*/ 58 h 97"/>
                  <a:gd name="T66" fmla="*/ 0 w 98"/>
                  <a:gd name="T67" fmla="*/ 49 h 97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98"/>
                  <a:gd name="T103" fmla="*/ 0 h 97"/>
                  <a:gd name="T104" fmla="*/ 98 w 98"/>
                  <a:gd name="T105" fmla="*/ 97 h 97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98" h="97">
                    <a:moveTo>
                      <a:pt x="0" y="49"/>
                    </a:moveTo>
                    <a:lnTo>
                      <a:pt x="1" y="39"/>
                    </a:lnTo>
                    <a:lnTo>
                      <a:pt x="4" y="29"/>
                    </a:lnTo>
                    <a:lnTo>
                      <a:pt x="8" y="21"/>
                    </a:lnTo>
                    <a:lnTo>
                      <a:pt x="15" y="14"/>
                    </a:lnTo>
                    <a:lnTo>
                      <a:pt x="22" y="8"/>
                    </a:lnTo>
                    <a:lnTo>
                      <a:pt x="30" y="3"/>
                    </a:lnTo>
                    <a:lnTo>
                      <a:pt x="39" y="1"/>
                    </a:lnTo>
                    <a:lnTo>
                      <a:pt x="49" y="0"/>
                    </a:lnTo>
                    <a:lnTo>
                      <a:pt x="59" y="1"/>
                    </a:lnTo>
                    <a:lnTo>
                      <a:pt x="68" y="3"/>
                    </a:lnTo>
                    <a:lnTo>
                      <a:pt x="76" y="8"/>
                    </a:lnTo>
                    <a:lnTo>
                      <a:pt x="84" y="14"/>
                    </a:lnTo>
                    <a:lnTo>
                      <a:pt x="89" y="21"/>
                    </a:lnTo>
                    <a:lnTo>
                      <a:pt x="93" y="29"/>
                    </a:lnTo>
                    <a:lnTo>
                      <a:pt x="97" y="39"/>
                    </a:lnTo>
                    <a:lnTo>
                      <a:pt x="98" y="49"/>
                    </a:lnTo>
                    <a:lnTo>
                      <a:pt x="97" y="58"/>
                    </a:lnTo>
                    <a:lnTo>
                      <a:pt x="93" y="67"/>
                    </a:lnTo>
                    <a:lnTo>
                      <a:pt x="89" y="75"/>
                    </a:lnTo>
                    <a:lnTo>
                      <a:pt x="84" y="83"/>
                    </a:lnTo>
                    <a:lnTo>
                      <a:pt x="76" y="88"/>
                    </a:lnTo>
                    <a:lnTo>
                      <a:pt x="68" y="93"/>
                    </a:lnTo>
                    <a:lnTo>
                      <a:pt x="59" y="96"/>
                    </a:lnTo>
                    <a:lnTo>
                      <a:pt x="49" y="97"/>
                    </a:lnTo>
                    <a:lnTo>
                      <a:pt x="39" y="96"/>
                    </a:lnTo>
                    <a:lnTo>
                      <a:pt x="30" y="93"/>
                    </a:lnTo>
                    <a:lnTo>
                      <a:pt x="22" y="88"/>
                    </a:lnTo>
                    <a:lnTo>
                      <a:pt x="15" y="83"/>
                    </a:lnTo>
                    <a:lnTo>
                      <a:pt x="8" y="75"/>
                    </a:lnTo>
                    <a:lnTo>
                      <a:pt x="4" y="67"/>
                    </a:lnTo>
                    <a:lnTo>
                      <a:pt x="1" y="58"/>
                    </a:lnTo>
                    <a:lnTo>
                      <a:pt x="0" y="49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68" name="Freeform 1722"/>
              <p:cNvSpPr>
                <a:spLocks/>
              </p:cNvSpPr>
              <p:nvPr/>
            </p:nvSpPr>
            <p:spPr bwMode="auto">
              <a:xfrm>
                <a:off x="1707" y="1966"/>
                <a:ext cx="98" cy="97"/>
              </a:xfrm>
              <a:custGeom>
                <a:avLst/>
                <a:gdLst>
                  <a:gd name="T0" fmla="*/ 0 w 98"/>
                  <a:gd name="T1" fmla="*/ 49 h 97"/>
                  <a:gd name="T2" fmla="*/ 1 w 98"/>
                  <a:gd name="T3" fmla="*/ 39 h 97"/>
                  <a:gd name="T4" fmla="*/ 4 w 98"/>
                  <a:gd name="T5" fmla="*/ 29 h 97"/>
                  <a:gd name="T6" fmla="*/ 8 w 98"/>
                  <a:gd name="T7" fmla="*/ 21 h 97"/>
                  <a:gd name="T8" fmla="*/ 15 w 98"/>
                  <a:gd name="T9" fmla="*/ 14 h 97"/>
                  <a:gd name="T10" fmla="*/ 22 w 98"/>
                  <a:gd name="T11" fmla="*/ 8 h 97"/>
                  <a:gd name="T12" fmla="*/ 30 w 98"/>
                  <a:gd name="T13" fmla="*/ 3 h 97"/>
                  <a:gd name="T14" fmla="*/ 39 w 98"/>
                  <a:gd name="T15" fmla="*/ 1 h 97"/>
                  <a:gd name="T16" fmla="*/ 49 w 98"/>
                  <a:gd name="T17" fmla="*/ 0 h 97"/>
                  <a:gd name="T18" fmla="*/ 59 w 98"/>
                  <a:gd name="T19" fmla="*/ 1 h 97"/>
                  <a:gd name="T20" fmla="*/ 68 w 98"/>
                  <a:gd name="T21" fmla="*/ 3 h 97"/>
                  <a:gd name="T22" fmla="*/ 76 w 98"/>
                  <a:gd name="T23" fmla="*/ 8 h 97"/>
                  <a:gd name="T24" fmla="*/ 84 w 98"/>
                  <a:gd name="T25" fmla="*/ 14 h 97"/>
                  <a:gd name="T26" fmla="*/ 89 w 98"/>
                  <a:gd name="T27" fmla="*/ 21 h 97"/>
                  <a:gd name="T28" fmla="*/ 93 w 98"/>
                  <a:gd name="T29" fmla="*/ 29 h 97"/>
                  <a:gd name="T30" fmla="*/ 97 w 98"/>
                  <a:gd name="T31" fmla="*/ 39 h 97"/>
                  <a:gd name="T32" fmla="*/ 98 w 98"/>
                  <a:gd name="T33" fmla="*/ 49 h 97"/>
                  <a:gd name="T34" fmla="*/ 98 w 98"/>
                  <a:gd name="T35" fmla="*/ 49 h 97"/>
                  <a:gd name="T36" fmla="*/ 97 w 98"/>
                  <a:gd name="T37" fmla="*/ 58 h 97"/>
                  <a:gd name="T38" fmla="*/ 93 w 98"/>
                  <a:gd name="T39" fmla="*/ 67 h 97"/>
                  <a:gd name="T40" fmla="*/ 89 w 98"/>
                  <a:gd name="T41" fmla="*/ 75 h 97"/>
                  <a:gd name="T42" fmla="*/ 84 w 98"/>
                  <a:gd name="T43" fmla="*/ 83 h 97"/>
                  <a:gd name="T44" fmla="*/ 76 w 98"/>
                  <a:gd name="T45" fmla="*/ 88 h 97"/>
                  <a:gd name="T46" fmla="*/ 68 w 98"/>
                  <a:gd name="T47" fmla="*/ 93 h 97"/>
                  <a:gd name="T48" fmla="*/ 59 w 98"/>
                  <a:gd name="T49" fmla="*/ 96 h 97"/>
                  <a:gd name="T50" fmla="*/ 49 w 98"/>
                  <a:gd name="T51" fmla="*/ 97 h 97"/>
                  <a:gd name="T52" fmla="*/ 39 w 98"/>
                  <a:gd name="T53" fmla="*/ 96 h 97"/>
                  <a:gd name="T54" fmla="*/ 30 w 98"/>
                  <a:gd name="T55" fmla="*/ 93 h 97"/>
                  <a:gd name="T56" fmla="*/ 22 w 98"/>
                  <a:gd name="T57" fmla="*/ 88 h 97"/>
                  <a:gd name="T58" fmla="*/ 15 w 98"/>
                  <a:gd name="T59" fmla="*/ 83 h 97"/>
                  <a:gd name="T60" fmla="*/ 8 w 98"/>
                  <a:gd name="T61" fmla="*/ 75 h 97"/>
                  <a:gd name="T62" fmla="*/ 4 w 98"/>
                  <a:gd name="T63" fmla="*/ 67 h 97"/>
                  <a:gd name="T64" fmla="*/ 1 w 98"/>
                  <a:gd name="T65" fmla="*/ 58 h 97"/>
                  <a:gd name="T66" fmla="*/ 0 w 98"/>
                  <a:gd name="T67" fmla="*/ 49 h 97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98"/>
                  <a:gd name="T103" fmla="*/ 0 h 97"/>
                  <a:gd name="T104" fmla="*/ 98 w 98"/>
                  <a:gd name="T105" fmla="*/ 97 h 97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98" h="97">
                    <a:moveTo>
                      <a:pt x="0" y="49"/>
                    </a:moveTo>
                    <a:lnTo>
                      <a:pt x="1" y="39"/>
                    </a:lnTo>
                    <a:lnTo>
                      <a:pt x="4" y="29"/>
                    </a:lnTo>
                    <a:lnTo>
                      <a:pt x="8" y="21"/>
                    </a:lnTo>
                    <a:lnTo>
                      <a:pt x="15" y="14"/>
                    </a:lnTo>
                    <a:lnTo>
                      <a:pt x="22" y="8"/>
                    </a:lnTo>
                    <a:lnTo>
                      <a:pt x="30" y="3"/>
                    </a:lnTo>
                    <a:lnTo>
                      <a:pt x="39" y="1"/>
                    </a:lnTo>
                    <a:lnTo>
                      <a:pt x="49" y="0"/>
                    </a:lnTo>
                    <a:lnTo>
                      <a:pt x="59" y="1"/>
                    </a:lnTo>
                    <a:lnTo>
                      <a:pt x="68" y="3"/>
                    </a:lnTo>
                    <a:lnTo>
                      <a:pt x="76" y="8"/>
                    </a:lnTo>
                    <a:lnTo>
                      <a:pt x="84" y="14"/>
                    </a:lnTo>
                    <a:lnTo>
                      <a:pt x="89" y="21"/>
                    </a:lnTo>
                    <a:lnTo>
                      <a:pt x="93" y="29"/>
                    </a:lnTo>
                    <a:lnTo>
                      <a:pt x="97" y="39"/>
                    </a:lnTo>
                    <a:lnTo>
                      <a:pt x="98" y="49"/>
                    </a:lnTo>
                    <a:lnTo>
                      <a:pt x="97" y="58"/>
                    </a:lnTo>
                    <a:lnTo>
                      <a:pt x="93" y="67"/>
                    </a:lnTo>
                    <a:lnTo>
                      <a:pt x="89" y="75"/>
                    </a:lnTo>
                    <a:lnTo>
                      <a:pt x="84" y="83"/>
                    </a:lnTo>
                    <a:lnTo>
                      <a:pt x="76" y="88"/>
                    </a:lnTo>
                    <a:lnTo>
                      <a:pt x="68" y="93"/>
                    </a:lnTo>
                    <a:lnTo>
                      <a:pt x="59" y="96"/>
                    </a:lnTo>
                    <a:lnTo>
                      <a:pt x="49" y="97"/>
                    </a:lnTo>
                    <a:lnTo>
                      <a:pt x="39" y="96"/>
                    </a:lnTo>
                    <a:lnTo>
                      <a:pt x="30" y="93"/>
                    </a:lnTo>
                    <a:lnTo>
                      <a:pt x="22" y="88"/>
                    </a:lnTo>
                    <a:lnTo>
                      <a:pt x="15" y="83"/>
                    </a:lnTo>
                    <a:lnTo>
                      <a:pt x="8" y="75"/>
                    </a:lnTo>
                    <a:lnTo>
                      <a:pt x="4" y="67"/>
                    </a:lnTo>
                    <a:lnTo>
                      <a:pt x="1" y="58"/>
                    </a:lnTo>
                    <a:lnTo>
                      <a:pt x="0" y="49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69" name="Rectangle 1723"/>
              <p:cNvSpPr>
                <a:spLocks noChangeArrowheads="1"/>
              </p:cNvSpPr>
              <p:nvPr/>
            </p:nvSpPr>
            <p:spPr bwMode="auto">
              <a:xfrm>
                <a:off x="1078" y="1916"/>
                <a:ext cx="201" cy="200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l" eaLnBrk="0" hangingPunct="0"/>
                <a:endParaRPr lang="en-US" sz="1800" b="0">
                  <a:solidFill>
                    <a:schemeClr val="tx1"/>
                  </a:solidFill>
                </a:endParaRPr>
              </a:p>
            </p:txBody>
          </p:sp>
          <p:sp>
            <p:nvSpPr>
              <p:cNvPr id="6170" name="Rectangle 1724"/>
              <p:cNvSpPr>
                <a:spLocks noChangeArrowheads="1"/>
              </p:cNvSpPr>
              <p:nvPr/>
            </p:nvSpPr>
            <p:spPr bwMode="auto">
              <a:xfrm>
                <a:off x="1078" y="1916"/>
                <a:ext cx="201" cy="200"/>
              </a:xfrm>
              <a:prstGeom prst="rect">
                <a:avLst/>
              </a:prstGeom>
              <a:noFill/>
              <a:ln w="31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l" eaLnBrk="0" hangingPunct="0"/>
                <a:endParaRPr lang="en-US" sz="1800" b="0">
                  <a:solidFill>
                    <a:schemeClr val="tx1"/>
                  </a:solidFill>
                </a:endParaRPr>
              </a:p>
            </p:txBody>
          </p:sp>
          <p:sp>
            <p:nvSpPr>
              <p:cNvPr id="11965" name="Rectangle 1725"/>
              <p:cNvSpPr>
                <a:spLocks noChangeArrowheads="1"/>
              </p:cNvSpPr>
              <p:nvPr/>
            </p:nvSpPr>
            <p:spPr bwMode="auto">
              <a:xfrm>
                <a:off x="1116" y="1976"/>
                <a:ext cx="58" cy="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algn="l">
                  <a:defRPr/>
                </a:pPr>
                <a:r>
                  <a:rPr lang="en-US" sz="800" b="0">
                    <a:solidFill>
                      <a:srgbClr val="000000"/>
                    </a:solidFill>
                    <a:latin typeface="Arial" charset="0"/>
                    <a:ea typeface="ＭＳ Ｐゴシック" pitchFamily="-112" charset="-128"/>
                    <a:cs typeface="+mn-cs"/>
                  </a:rPr>
                  <a:t>G</a:t>
                </a:r>
                <a:endParaRPr lang="en-US" sz="1800" b="0">
                  <a:solidFill>
                    <a:schemeClr val="tx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  <a:ea typeface="ＭＳ Ｐゴシック" pitchFamily="-112" charset="-128"/>
                  <a:cs typeface="+mn-cs"/>
                </a:endParaRPr>
              </a:p>
            </p:txBody>
          </p:sp>
          <p:sp>
            <p:nvSpPr>
              <p:cNvPr id="11966" name="Rectangle 1726"/>
              <p:cNvSpPr>
                <a:spLocks noChangeArrowheads="1"/>
              </p:cNvSpPr>
              <p:nvPr/>
            </p:nvSpPr>
            <p:spPr bwMode="auto">
              <a:xfrm>
                <a:off x="1165" y="1976"/>
                <a:ext cx="24" cy="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algn="l">
                  <a:defRPr/>
                </a:pPr>
                <a:r>
                  <a:rPr lang="en-US" sz="800" b="0">
                    <a:solidFill>
                      <a:srgbClr val="000000"/>
                    </a:solidFill>
                    <a:latin typeface="Arial" charset="0"/>
                    <a:ea typeface="ＭＳ Ｐゴシック" pitchFamily="-112" charset="-128"/>
                    <a:cs typeface="+mn-cs"/>
                  </a:rPr>
                  <a:t>(</a:t>
                </a:r>
                <a:endParaRPr lang="en-US" sz="1800" b="0">
                  <a:solidFill>
                    <a:schemeClr val="tx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  <a:ea typeface="ＭＳ Ｐゴシック" pitchFamily="-112" charset="-128"/>
                  <a:cs typeface="+mn-cs"/>
                </a:endParaRPr>
              </a:p>
            </p:txBody>
          </p:sp>
          <p:sp>
            <p:nvSpPr>
              <p:cNvPr id="11967" name="Rectangle 1727"/>
              <p:cNvSpPr>
                <a:spLocks noChangeArrowheads="1"/>
              </p:cNvSpPr>
              <p:nvPr/>
            </p:nvSpPr>
            <p:spPr bwMode="auto">
              <a:xfrm>
                <a:off x="1189" y="1976"/>
                <a:ext cx="35" cy="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algn="l">
                  <a:defRPr/>
                </a:pPr>
                <a:r>
                  <a:rPr lang="en-US" sz="800" b="0">
                    <a:solidFill>
                      <a:srgbClr val="000000"/>
                    </a:solidFill>
                    <a:latin typeface="Arial" charset="0"/>
                    <a:ea typeface="ＭＳ Ｐゴシック" pitchFamily="-112" charset="-128"/>
                    <a:cs typeface="+mn-cs"/>
                  </a:rPr>
                  <a:t>s</a:t>
                </a:r>
                <a:endParaRPr lang="en-US" sz="1800" b="0">
                  <a:solidFill>
                    <a:schemeClr val="tx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  <a:ea typeface="ＭＳ Ｐゴシック" pitchFamily="-112" charset="-128"/>
                  <a:cs typeface="+mn-cs"/>
                </a:endParaRPr>
              </a:p>
            </p:txBody>
          </p:sp>
          <p:sp>
            <p:nvSpPr>
              <p:cNvPr id="11968" name="Rectangle 1728"/>
              <p:cNvSpPr>
                <a:spLocks noChangeArrowheads="1"/>
              </p:cNvSpPr>
              <p:nvPr/>
            </p:nvSpPr>
            <p:spPr bwMode="auto">
              <a:xfrm>
                <a:off x="1221" y="1976"/>
                <a:ext cx="24" cy="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algn="l">
                  <a:defRPr/>
                </a:pPr>
                <a:r>
                  <a:rPr lang="en-US" sz="800" b="0">
                    <a:solidFill>
                      <a:srgbClr val="000000"/>
                    </a:solidFill>
                    <a:latin typeface="Arial" charset="0"/>
                    <a:ea typeface="ＭＳ Ｐゴシック" pitchFamily="-112" charset="-128"/>
                    <a:cs typeface="+mn-cs"/>
                  </a:rPr>
                  <a:t>)</a:t>
                </a:r>
                <a:endParaRPr lang="en-US" sz="1800" b="0">
                  <a:solidFill>
                    <a:schemeClr val="tx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  <a:ea typeface="ＭＳ Ｐゴシック" pitchFamily="-112" charset="-128"/>
                  <a:cs typeface="+mn-cs"/>
                </a:endParaRPr>
              </a:p>
            </p:txBody>
          </p:sp>
          <p:sp>
            <p:nvSpPr>
              <p:cNvPr id="6175" name="Rectangle 1729"/>
              <p:cNvSpPr>
                <a:spLocks noChangeArrowheads="1"/>
              </p:cNvSpPr>
              <p:nvPr/>
            </p:nvSpPr>
            <p:spPr bwMode="auto">
              <a:xfrm>
                <a:off x="567" y="1912"/>
                <a:ext cx="207" cy="207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l" eaLnBrk="0" hangingPunct="0"/>
                <a:endParaRPr lang="en-US" sz="1800" b="0">
                  <a:solidFill>
                    <a:schemeClr val="tx1"/>
                  </a:solidFill>
                </a:endParaRPr>
              </a:p>
            </p:txBody>
          </p:sp>
          <p:sp>
            <p:nvSpPr>
              <p:cNvPr id="6176" name="Rectangle 1730"/>
              <p:cNvSpPr>
                <a:spLocks noChangeArrowheads="1"/>
              </p:cNvSpPr>
              <p:nvPr/>
            </p:nvSpPr>
            <p:spPr bwMode="auto">
              <a:xfrm>
                <a:off x="567" y="1912"/>
                <a:ext cx="207" cy="207"/>
              </a:xfrm>
              <a:prstGeom prst="rect">
                <a:avLst/>
              </a:prstGeom>
              <a:noFill/>
              <a:ln w="31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l" eaLnBrk="0" hangingPunct="0"/>
                <a:endParaRPr lang="en-US" sz="1800" b="0">
                  <a:solidFill>
                    <a:schemeClr val="tx1"/>
                  </a:solidFill>
                </a:endParaRPr>
              </a:p>
            </p:txBody>
          </p:sp>
          <p:sp>
            <p:nvSpPr>
              <p:cNvPr id="11971" name="Rectangle 1731"/>
              <p:cNvSpPr>
                <a:spLocks noChangeArrowheads="1"/>
              </p:cNvSpPr>
              <p:nvPr/>
            </p:nvSpPr>
            <p:spPr bwMode="auto">
              <a:xfrm>
                <a:off x="609" y="1976"/>
                <a:ext cx="52" cy="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algn="l">
                  <a:defRPr/>
                </a:pPr>
                <a:r>
                  <a:rPr lang="en-US" sz="800" b="0">
                    <a:solidFill>
                      <a:srgbClr val="000000"/>
                    </a:solidFill>
                    <a:latin typeface="Arial" charset="0"/>
                    <a:ea typeface="ＭＳ Ｐゴシック" pitchFamily="-112" charset="-128"/>
                    <a:cs typeface="+mn-cs"/>
                  </a:rPr>
                  <a:t>U</a:t>
                </a:r>
                <a:endParaRPr lang="en-US" sz="1800" b="0">
                  <a:solidFill>
                    <a:schemeClr val="tx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  <a:ea typeface="ＭＳ Ｐゴシック" pitchFamily="-112" charset="-128"/>
                  <a:cs typeface="+mn-cs"/>
                </a:endParaRPr>
              </a:p>
            </p:txBody>
          </p:sp>
          <p:sp>
            <p:nvSpPr>
              <p:cNvPr id="11972" name="Rectangle 1732"/>
              <p:cNvSpPr>
                <a:spLocks noChangeArrowheads="1"/>
              </p:cNvSpPr>
              <p:nvPr/>
            </p:nvSpPr>
            <p:spPr bwMode="auto">
              <a:xfrm>
                <a:off x="655" y="1976"/>
                <a:ext cx="24" cy="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algn="l">
                  <a:defRPr/>
                </a:pPr>
                <a:r>
                  <a:rPr lang="en-US" sz="800" b="0">
                    <a:solidFill>
                      <a:srgbClr val="000000"/>
                    </a:solidFill>
                    <a:latin typeface="Arial" charset="0"/>
                    <a:ea typeface="ＭＳ Ｐゴシック" pitchFamily="-112" charset="-128"/>
                    <a:cs typeface="+mn-cs"/>
                  </a:rPr>
                  <a:t>(</a:t>
                </a:r>
                <a:endParaRPr lang="en-US" sz="1800" b="0">
                  <a:solidFill>
                    <a:schemeClr val="tx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  <a:ea typeface="ＭＳ Ｐゴシック" pitchFamily="-112" charset="-128"/>
                  <a:cs typeface="+mn-cs"/>
                </a:endParaRPr>
              </a:p>
            </p:txBody>
          </p:sp>
          <p:sp>
            <p:nvSpPr>
              <p:cNvPr id="11973" name="Rectangle 1733"/>
              <p:cNvSpPr>
                <a:spLocks noChangeArrowheads="1"/>
              </p:cNvSpPr>
              <p:nvPr/>
            </p:nvSpPr>
            <p:spPr bwMode="auto">
              <a:xfrm>
                <a:off x="679" y="1976"/>
                <a:ext cx="35" cy="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algn="l">
                  <a:defRPr/>
                </a:pPr>
                <a:r>
                  <a:rPr lang="en-US" sz="800" b="0">
                    <a:solidFill>
                      <a:srgbClr val="000000"/>
                    </a:solidFill>
                    <a:latin typeface="Arial" charset="0"/>
                    <a:ea typeface="ＭＳ Ｐゴシック" pitchFamily="-112" charset="-128"/>
                    <a:cs typeface="+mn-cs"/>
                  </a:rPr>
                  <a:t>s</a:t>
                </a:r>
                <a:endParaRPr lang="en-US" sz="1800" b="0">
                  <a:solidFill>
                    <a:schemeClr val="tx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  <a:ea typeface="ＭＳ Ｐゴシック" pitchFamily="-112" charset="-128"/>
                  <a:cs typeface="+mn-cs"/>
                </a:endParaRPr>
              </a:p>
            </p:txBody>
          </p:sp>
          <p:sp>
            <p:nvSpPr>
              <p:cNvPr id="11974" name="Rectangle 1734"/>
              <p:cNvSpPr>
                <a:spLocks noChangeArrowheads="1"/>
              </p:cNvSpPr>
              <p:nvPr/>
            </p:nvSpPr>
            <p:spPr bwMode="auto">
              <a:xfrm>
                <a:off x="710" y="1976"/>
                <a:ext cx="24" cy="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algn="l">
                  <a:defRPr/>
                </a:pPr>
                <a:r>
                  <a:rPr lang="en-US" sz="800" b="0">
                    <a:solidFill>
                      <a:srgbClr val="000000"/>
                    </a:solidFill>
                    <a:latin typeface="Arial" charset="0"/>
                    <a:ea typeface="ＭＳ Ｐゴシック" pitchFamily="-112" charset="-128"/>
                    <a:cs typeface="+mn-cs"/>
                  </a:rPr>
                  <a:t>)</a:t>
                </a:r>
                <a:endParaRPr lang="en-US" sz="1800" b="0">
                  <a:solidFill>
                    <a:schemeClr val="tx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  <a:ea typeface="ＭＳ Ｐゴシック" pitchFamily="-112" charset="-128"/>
                  <a:cs typeface="+mn-cs"/>
                </a:endParaRPr>
              </a:p>
            </p:txBody>
          </p:sp>
          <p:sp>
            <p:nvSpPr>
              <p:cNvPr id="6181" name="Line 1735"/>
              <p:cNvSpPr>
                <a:spLocks noChangeShapeType="1"/>
              </p:cNvSpPr>
              <p:nvPr/>
            </p:nvSpPr>
            <p:spPr bwMode="auto">
              <a:xfrm>
                <a:off x="963" y="2015"/>
                <a:ext cx="115" cy="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82" name="Freeform 1736"/>
              <p:cNvSpPr>
                <a:spLocks/>
              </p:cNvSpPr>
              <p:nvPr/>
            </p:nvSpPr>
            <p:spPr bwMode="auto">
              <a:xfrm>
                <a:off x="1048" y="1985"/>
                <a:ext cx="30" cy="60"/>
              </a:xfrm>
              <a:custGeom>
                <a:avLst/>
                <a:gdLst>
                  <a:gd name="T0" fmla="*/ 0 w 30"/>
                  <a:gd name="T1" fmla="*/ 60 h 60"/>
                  <a:gd name="T2" fmla="*/ 30 w 30"/>
                  <a:gd name="T3" fmla="*/ 30 h 60"/>
                  <a:gd name="T4" fmla="*/ 0 w 30"/>
                  <a:gd name="T5" fmla="*/ 0 h 60"/>
                  <a:gd name="T6" fmla="*/ 0 60000 65536"/>
                  <a:gd name="T7" fmla="*/ 0 60000 65536"/>
                  <a:gd name="T8" fmla="*/ 0 60000 65536"/>
                  <a:gd name="T9" fmla="*/ 0 w 30"/>
                  <a:gd name="T10" fmla="*/ 0 h 60"/>
                  <a:gd name="T11" fmla="*/ 30 w 30"/>
                  <a:gd name="T12" fmla="*/ 60 h 6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0" h="60">
                    <a:moveTo>
                      <a:pt x="0" y="60"/>
                    </a:moveTo>
                    <a:lnTo>
                      <a:pt x="30" y="30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83" name="Line 1737"/>
              <p:cNvSpPr>
                <a:spLocks noChangeShapeType="1"/>
              </p:cNvSpPr>
              <p:nvPr/>
            </p:nvSpPr>
            <p:spPr bwMode="auto">
              <a:xfrm>
                <a:off x="774" y="2015"/>
                <a:ext cx="91" cy="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84" name="Freeform 1738"/>
              <p:cNvSpPr>
                <a:spLocks/>
              </p:cNvSpPr>
              <p:nvPr/>
            </p:nvSpPr>
            <p:spPr bwMode="auto">
              <a:xfrm>
                <a:off x="835" y="1985"/>
                <a:ext cx="30" cy="60"/>
              </a:xfrm>
              <a:custGeom>
                <a:avLst/>
                <a:gdLst>
                  <a:gd name="T0" fmla="*/ 0 w 30"/>
                  <a:gd name="T1" fmla="*/ 60 h 60"/>
                  <a:gd name="T2" fmla="*/ 30 w 30"/>
                  <a:gd name="T3" fmla="*/ 30 h 60"/>
                  <a:gd name="T4" fmla="*/ 0 w 30"/>
                  <a:gd name="T5" fmla="*/ 0 h 60"/>
                  <a:gd name="T6" fmla="*/ 0 60000 65536"/>
                  <a:gd name="T7" fmla="*/ 0 60000 65536"/>
                  <a:gd name="T8" fmla="*/ 0 60000 65536"/>
                  <a:gd name="T9" fmla="*/ 0 w 30"/>
                  <a:gd name="T10" fmla="*/ 0 h 60"/>
                  <a:gd name="T11" fmla="*/ 30 w 30"/>
                  <a:gd name="T12" fmla="*/ 60 h 6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0" h="60">
                    <a:moveTo>
                      <a:pt x="0" y="60"/>
                    </a:moveTo>
                    <a:lnTo>
                      <a:pt x="30" y="30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85" name="Freeform 1739"/>
              <p:cNvSpPr>
                <a:spLocks/>
              </p:cNvSpPr>
              <p:nvPr/>
            </p:nvSpPr>
            <p:spPr bwMode="auto">
              <a:xfrm>
                <a:off x="1279" y="2015"/>
                <a:ext cx="80" cy="0"/>
              </a:xfrm>
              <a:custGeom>
                <a:avLst/>
                <a:gdLst>
                  <a:gd name="T0" fmla="*/ 0 w 80"/>
                  <a:gd name="T1" fmla="*/ 48 w 80"/>
                  <a:gd name="T2" fmla="*/ 48 w 80"/>
                  <a:gd name="T3" fmla="*/ 80 w 80"/>
                  <a:gd name="T4" fmla="*/ 0 60000 65536"/>
                  <a:gd name="T5" fmla="*/ 0 60000 65536"/>
                  <a:gd name="T6" fmla="*/ 0 60000 65536"/>
                  <a:gd name="T7" fmla="*/ 0 60000 65536"/>
                  <a:gd name="T8" fmla="*/ 0 w 80"/>
                  <a:gd name="T9" fmla="*/ 80 w 80"/>
                </a:gdLst>
                <a:ahLst/>
                <a:cxnLst>
                  <a:cxn ang="T4">
                    <a:pos x="T0" y="0"/>
                  </a:cxn>
                  <a:cxn ang="T5">
                    <a:pos x="T1" y="0"/>
                  </a:cxn>
                  <a:cxn ang="T6">
                    <a:pos x="T2" y="0"/>
                  </a:cxn>
                  <a:cxn ang="T7">
                    <a:pos x="T3" y="0"/>
                  </a:cxn>
                </a:cxnLst>
                <a:rect l="T8" t="0" r="T9" b="0"/>
                <a:pathLst>
                  <a:path w="80">
                    <a:moveTo>
                      <a:pt x="0" y="0"/>
                    </a:moveTo>
                    <a:lnTo>
                      <a:pt x="48" y="0"/>
                    </a:lnTo>
                    <a:lnTo>
                      <a:pt x="8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86" name="Freeform 1740"/>
              <p:cNvSpPr>
                <a:spLocks/>
              </p:cNvSpPr>
              <p:nvPr/>
            </p:nvSpPr>
            <p:spPr bwMode="auto">
              <a:xfrm>
                <a:off x="1329" y="1985"/>
                <a:ext cx="30" cy="59"/>
              </a:xfrm>
              <a:custGeom>
                <a:avLst/>
                <a:gdLst>
                  <a:gd name="T0" fmla="*/ 0 w 30"/>
                  <a:gd name="T1" fmla="*/ 59 h 59"/>
                  <a:gd name="T2" fmla="*/ 30 w 30"/>
                  <a:gd name="T3" fmla="*/ 30 h 59"/>
                  <a:gd name="T4" fmla="*/ 0 w 30"/>
                  <a:gd name="T5" fmla="*/ 0 h 59"/>
                  <a:gd name="T6" fmla="*/ 0 60000 65536"/>
                  <a:gd name="T7" fmla="*/ 0 60000 65536"/>
                  <a:gd name="T8" fmla="*/ 0 60000 65536"/>
                  <a:gd name="T9" fmla="*/ 0 w 30"/>
                  <a:gd name="T10" fmla="*/ 0 h 59"/>
                  <a:gd name="T11" fmla="*/ 30 w 30"/>
                  <a:gd name="T12" fmla="*/ 59 h 59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0" h="59">
                    <a:moveTo>
                      <a:pt x="0" y="59"/>
                    </a:moveTo>
                    <a:lnTo>
                      <a:pt x="30" y="30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87" name="Line 1741"/>
              <p:cNvSpPr>
                <a:spLocks noChangeShapeType="1"/>
              </p:cNvSpPr>
              <p:nvPr/>
            </p:nvSpPr>
            <p:spPr bwMode="auto">
              <a:xfrm>
                <a:off x="1589" y="2015"/>
                <a:ext cx="118" cy="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88" name="Freeform 1742"/>
              <p:cNvSpPr>
                <a:spLocks/>
              </p:cNvSpPr>
              <p:nvPr/>
            </p:nvSpPr>
            <p:spPr bwMode="auto">
              <a:xfrm>
                <a:off x="1677" y="1985"/>
                <a:ext cx="30" cy="59"/>
              </a:xfrm>
              <a:custGeom>
                <a:avLst/>
                <a:gdLst>
                  <a:gd name="T0" fmla="*/ 0 w 30"/>
                  <a:gd name="T1" fmla="*/ 59 h 59"/>
                  <a:gd name="T2" fmla="*/ 30 w 30"/>
                  <a:gd name="T3" fmla="*/ 30 h 59"/>
                  <a:gd name="T4" fmla="*/ 0 w 30"/>
                  <a:gd name="T5" fmla="*/ 0 h 59"/>
                  <a:gd name="T6" fmla="*/ 0 60000 65536"/>
                  <a:gd name="T7" fmla="*/ 0 60000 65536"/>
                  <a:gd name="T8" fmla="*/ 0 60000 65536"/>
                  <a:gd name="T9" fmla="*/ 0 w 30"/>
                  <a:gd name="T10" fmla="*/ 0 h 59"/>
                  <a:gd name="T11" fmla="*/ 30 w 30"/>
                  <a:gd name="T12" fmla="*/ 59 h 59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0" h="59">
                    <a:moveTo>
                      <a:pt x="0" y="59"/>
                    </a:moveTo>
                    <a:lnTo>
                      <a:pt x="30" y="30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89" name="Freeform 1743"/>
              <p:cNvSpPr>
                <a:spLocks/>
              </p:cNvSpPr>
              <p:nvPr/>
            </p:nvSpPr>
            <p:spPr bwMode="auto">
              <a:xfrm>
                <a:off x="914" y="2063"/>
                <a:ext cx="842" cy="150"/>
              </a:xfrm>
              <a:custGeom>
                <a:avLst/>
                <a:gdLst>
                  <a:gd name="T0" fmla="*/ 842 w 842"/>
                  <a:gd name="T1" fmla="*/ 0 h 150"/>
                  <a:gd name="T2" fmla="*/ 842 w 842"/>
                  <a:gd name="T3" fmla="*/ 150 h 150"/>
                  <a:gd name="T4" fmla="*/ 0 w 842"/>
                  <a:gd name="T5" fmla="*/ 150 h 150"/>
                  <a:gd name="T6" fmla="*/ 0 w 842"/>
                  <a:gd name="T7" fmla="*/ 1 h 15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842"/>
                  <a:gd name="T13" fmla="*/ 0 h 150"/>
                  <a:gd name="T14" fmla="*/ 842 w 842"/>
                  <a:gd name="T15" fmla="*/ 150 h 15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842" h="150">
                    <a:moveTo>
                      <a:pt x="842" y="0"/>
                    </a:moveTo>
                    <a:lnTo>
                      <a:pt x="842" y="150"/>
                    </a:lnTo>
                    <a:lnTo>
                      <a:pt x="0" y="150"/>
                    </a:lnTo>
                    <a:lnTo>
                      <a:pt x="0" y="1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90" name="Freeform 1744"/>
              <p:cNvSpPr>
                <a:spLocks/>
              </p:cNvSpPr>
              <p:nvPr/>
            </p:nvSpPr>
            <p:spPr bwMode="auto">
              <a:xfrm>
                <a:off x="884" y="2064"/>
                <a:ext cx="59" cy="30"/>
              </a:xfrm>
              <a:custGeom>
                <a:avLst/>
                <a:gdLst>
                  <a:gd name="T0" fmla="*/ 59 w 59"/>
                  <a:gd name="T1" fmla="*/ 30 h 30"/>
                  <a:gd name="T2" fmla="*/ 30 w 59"/>
                  <a:gd name="T3" fmla="*/ 0 h 30"/>
                  <a:gd name="T4" fmla="*/ 0 w 59"/>
                  <a:gd name="T5" fmla="*/ 30 h 30"/>
                  <a:gd name="T6" fmla="*/ 0 60000 65536"/>
                  <a:gd name="T7" fmla="*/ 0 60000 65536"/>
                  <a:gd name="T8" fmla="*/ 0 60000 65536"/>
                  <a:gd name="T9" fmla="*/ 0 w 59"/>
                  <a:gd name="T10" fmla="*/ 0 h 30"/>
                  <a:gd name="T11" fmla="*/ 59 w 59"/>
                  <a:gd name="T12" fmla="*/ 30 h 3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59" h="30">
                    <a:moveTo>
                      <a:pt x="59" y="30"/>
                    </a:moveTo>
                    <a:lnTo>
                      <a:pt x="30" y="0"/>
                    </a:lnTo>
                    <a:lnTo>
                      <a:pt x="0" y="3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91" name="Freeform 1745"/>
              <p:cNvSpPr>
                <a:spLocks/>
              </p:cNvSpPr>
              <p:nvPr/>
            </p:nvSpPr>
            <p:spPr bwMode="auto">
              <a:xfrm>
                <a:off x="476" y="2015"/>
                <a:ext cx="91" cy="10"/>
              </a:xfrm>
              <a:custGeom>
                <a:avLst/>
                <a:gdLst>
                  <a:gd name="T0" fmla="*/ 0 w 91"/>
                  <a:gd name="T1" fmla="*/ 10 h 10"/>
                  <a:gd name="T2" fmla="*/ 0 w 91"/>
                  <a:gd name="T3" fmla="*/ 0 h 10"/>
                  <a:gd name="T4" fmla="*/ 91 w 91"/>
                  <a:gd name="T5" fmla="*/ 0 h 10"/>
                  <a:gd name="T6" fmla="*/ 0 60000 65536"/>
                  <a:gd name="T7" fmla="*/ 0 60000 65536"/>
                  <a:gd name="T8" fmla="*/ 0 60000 65536"/>
                  <a:gd name="T9" fmla="*/ 0 w 91"/>
                  <a:gd name="T10" fmla="*/ 0 h 10"/>
                  <a:gd name="T11" fmla="*/ 91 w 91"/>
                  <a:gd name="T12" fmla="*/ 10 h 1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91" h="10">
                    <a:moveTo>
                      <a:pt x="0" y="10"/>
                    </a:moveTo>
                    <a:lnTo>
                      <a:pt x="0" y="0"/>
                    </a:lnTo>
                    <a:lnTo>
                      <a:pt x="91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92" name="Freeform 1746"/>
              <p:cNvSpPr>
                <a:spLocks/>
              </p:cNvSpPr>
              <p:nvPr/>
            </p:nvSpPr>
            <p:spPr bwMode="auto">
              <a:xfrm>
                <a:off x="537" y="1985"/>
                <a:ext cx="30" cy="60"/>
              </a:xfrm>
              <a:custGeom>
                <a:avLst/>
                <a:gdLst>
                  <a:gd name="T0" fmla="*/ 0 w 30"/>
                  <a:gd name="T1" fmla="*/ 60 h 60"/>
                  <a:gd name="T2" fmla="*/ 30 w 30"/>
                  <a:gd name="T3" fmla="*/ 30 h 60"/>
                  <a:gd name="T4" fmla="*/ 0 w 30"/>
                  <a:gd name="T5" fmla="*/ 0 h 60"/>
                  <a:gd name="T6" fmla="*/ 0 60000 65536"/>
                  <a:gd name="T7" fmla="*/ 0 60000 65536"/>
                  <a:gd name="T8" fmla="*/ 0 60000 65536"/>
                  <a:gd name="T9" fmla="*/ 0 w 30"/>
                  <a:gd name="T10" fmla="*/ 0 h 60"/>
                  <a:gd name="T11" fmla="*/ 30 w 30"/>
                  <a:gd name="T12" fmla="*/ 60 h 6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0" h="60">
                    <a:moveTo>
                      <a:pt x="0" y="60"/>
                    </a:moveTo>
                    <a:lnTo>
                      <a:pt x="30" y="30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987" name="Rectangle 1747"/>
              <p:cNvSpPr>
                <a:spLocks noChangeArrowheads="1"/>
              </p:cNvSpPr>
              <p:nvPr/>
            </p:nvSpPr>
            <p:spPr bwMode="auto">
              <a:xfrm>
                <a:off x="755" y="1729"/>
                <a:ext cx="813" cy="1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algn="l">
                  <a:defRPr/>
                </a:pPr>
                <a:r>
                  <a:rPr lang="en-US" sz="1050" b="1" dirty="0" smtClean="0">
                    <a:solidFill>
                      <a:srgbClr val="000000"/>
                    </a:solidFill>
                    <a:effectLst/>
                    <a:latin typeface="Arial" charset="0"/>
                    <a:ea typeface="ＭＳ Ｐゴシック" pitchFamily="-112" charset="-128"/>
                    <a:cs typeface="+mn-cs"/>
                  </a:rPr>
                  <a:t>Analytical Models</a:t>
                </a:r>
                <a:endParaRPr lang="en-US" sz="2000" b="1" dirty="0">
                  <a:solidFill>
                    <a:schemeClr val="tx1"/>
                  </a:solidFill>
                  <a:effectLst/>
                  <a:latin typeface="Arial" charset="0"/>
                  <a:ea typeface="ＭＳ Ｐゴシック" pitchFamily="-112" charset="-128"/>
                  <a:cs typeface="+mn-cs"/>
                </a:endParaRPr>
              </a:p>
            </p:txBody>
          </p:sp>
        </p:grpSp>
      </p:grpSp>
      <p:pic>
        <p:nvPicPr>
          <p:cNvPr id="11988" name="Picture 1748" descr="MCj0351858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2546350" y="3060571"/>
            <a:ext cx="771525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989" name="Picture 1749" descr="MCj0351858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55090">
            <a:off x="5759430" y="2942742"/>
            <a:ext cx="781083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990" name="Picture 1750" descr="MCj0351858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169083">
            <a:off x="5198269" y="3932903"/>
            <a:ext cx="771525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991" name="Picture 1751" descr="MCj0351858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6205552">
            <a:off x="3221831" y="3893215"/>
            <a:ext cx="771525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MBSE Information Base</a:t>
            </a:r>
          </a:p>
        </p:txBody>
      </p:sp>
      <p:grpSp>
        <p:nvGrpSpPr>
          <p:cNvPr id="1758" name="Group 1757"/>
          <p:cNvGrpSpPr/>
          <p:nvPr/>
        </p:nvGrpSpPr>
        <p:grpSpPr>
          <a:xfrm>
            <a:off x="3290888" y="2382709"/>
            <a:ext cx="2490787" cy="1679575"/>
            <a:chOff x="3290888" y="2382709"/>
            <a:chExt cx="2490787" cy="1679575"/>
          </a:xfrm>
        </p:grpSpPr>
        <p:sp>
          <p:nvSpPr>
            <p:cNvPr id="6239" name="Freeform 108"/>
            <p:cNvSpPr>
              <a:spLocks/>
            </p:cNvSpPr>
            <p:nvPr/>
          </p:nvSpPr>
          <p:spPr bwMode="auto">
            <a:xfrm>
              <a:off x="3290888" y="2398584"/>
              <a:ext cx="2466975" cy="1624013"/>
            </a:xfrm>
            <a:custGeom>
              <a:avLst/>
              <a:gdLst>
                <a:gd name="T0" fmla="*/ 698 w 1554"/>
                <a:gd name="T1" fmla="*/ 2 h 1023"/>
                <a:gd name="T2" fmla="*/ 583 w 1554"/>
                <a:gd name="T3" fmla="*/ 16 h 1023"/>
                <a:gd name="T4" fmla="*/ 475 w 1554"/>
                <a:gd name="T5" fmla="*/ 40 h 1023"/>
                <a:gd name="T6" fmla="*/ 374 w 1554"/>
                <a:gd name="T7" fmla="*/ 74 h 1023"/>
                <a:gd name="T8" fmla="*/ 283 w 1554"/>
                <a:gd name="T9" fmla="*/ 117 h 1023"/>
                <a:gd name="T10" fmla="*/ 202 w 1554"/>
                <a:gd name="T11" fmla="*/ 167 h 1023"/>
                <a:gd name="T12" fmla="*/ 133 w 1554"/>
                <a:gd name="T13" fmla="*/ 226 h 1023"/>
                <a:gd name="T14" fmla="*/ 77 w 1554"/>
                <a:gd name="T15" fmla="*/ 290 h 1023"/>
                <a:gd name="T16" fmla="*/ 35 w 1554"/>
                <a:gd name="T17" fmla="*/ 359 h 1023"/>
                <a:gd name="T18" fmla="*/ 9 w 1554"/>
                <a:gd name="T19" fmla="*/ 433 h 1023"/>
                <a:gd name="T20" fmla="*/ 0 w 1554"/>
                <a:gd name="T21" fmla="*/ 511 h 1023"/>
                <a:gd name="T22" fmla="*/ 9 w 1554"/>
                <a:gd name="T23" fmla="*/ 589 h 1023"/>
                <a:gd name="T24" fmla="*/ 35 w 1554"/>
                <a:gd name="T25" fmla="*/ 663 h 1023"/>
                <a:gd name="T26" fmla="*/ 77 w 1554"/>
                <a:gd name="T27" fmla="*/ 733 h 1023"/>
                <a:gd name="T28" fmla="*/ 133 w 1554"/>
                <a:gd name="T29" fmla="*/ 797 h 1023"/>
                <a:gd name="T30" fmla="*/ 202 w 1554"/>
                <a:gd name="T31" fmla="*/ 855 h 1023"/>
                <a:gd name="T32" fmla="*/ 283 w 1554"/>
                <a:gd name="T33" fmla="*/ 906 h 1023"/>
                <a:gd name="T34" fmla="*/ 374 w 1554"/>
                <a:gd name="T35" fmla="*/ 949 h 1023"/>
                <a:gd name="T36" fmla="*/ 475 w 1554"/>
                <a:gd name="T37" fmla="*/ 982 h 1023"/>
                <a:gd name="T38" fmla="*/ 583 w 1554"/>
                <a:gd name="T39" fmla="*/ 1006 h 1023"/>
                <a:gd name="T40" fmla="*/ 698 w 1554"/>
                <a:gd name="T41" fmla="*/ 1020 h 1023"/>
                <a:gd name="T42" fmla="*/ 818 w 1554"/>
                <a:gd name="T43" fmla="*/ 1022 h 1023"/>
                <a:gd name="T44" fmla="*/ 934 w 1554"/>
                <a:gd name="T45" fmla="*/ 1012 h 1023"/>
                <a:gd name="T46" fmla="*/ 1044 w 1554"/>
                <a:gd name="T47" fmla="*/ 992 h 1023"/>
                <a:gd name="T48" fmla="*/ 1148 w 1554"/>
                <a:gd name="T49" fmla="*/ 961 h 1023"/>
                <a:gd name="T50" fmla="*/ 1242 w 1554"/>
                <a:gd name="T51" fmla="*/ 921 h 1023"/>
                <a:gd name="T52" fmla="*/ 1327 w 1554"/>
                <a:gd name="T53" fmla="*/ 872 h 1023"/>
                <a:gd name="T54" fmla="*/ 1400 w 1554"/>
                <a:gd name="T55" fmla="*/ 817 h 1023"/>
                <a:gd name="T56" fmla="*/ 1460 w 1554"/>
                <a:gd name="T57" fmla="*/ 755 h 1023"/>
                <a:gd name="T58" fmla="*/ 1507 w 1554"/>
                <a:gd name="T59" fmla="*/ 687 h 1023"/>
                <a:gd name="T60" fmla="*/ 1538 w 1554"/>
                <a:gd name="T61" fmla="*/ 614 h 1023"/>
                <a:gd name="T62" fmla="*/ 1553 w 1554"/>
                <a:gd name="T63" fmla="*/ 537 h 1023"/>
                <a:gd name="T64" fmla="*/ 1550 w 1554"/>
                <a:gd name="T65" fmla="*/ 458 h 1023"/>
                <a:gd name="T66" fmla="*/ 1529 w 1554"/>
                <a:gd name="T67" fmla="*/ 383 h 1023"/>
                <a:gd name="T68" fmla="*/ 1493 w 1554"/>
                <a:gd name="T69" fmla="*/ 312 h 1023"/>
                <a:gd name="T70" fmla="*/ 1442 w 1554"/>
                <a:gd name="T71" fmla="*/ 246 h 1023"/>
                <a:gd name="T72" fmla="*/ 1377 w 1554"/>
                <a:gd name="T73" fmla="*/ 186 h 1023"/>
                <a:gd name="T74" fmla="*/ 1300 w 1554"/>
                <a:gd name="T75" fmla="*/ 133 h 1023"/>
                <a:gd name="T76" fmla="*/ 1211 w 1554"/>
                <a:gd name="T77" fmla="*/ 87 h 1023"/>
                <a:gd name="T78" fmla="*/ 1114 w 1554"/>
                <a:gd name="T79" fmla="*/ 50 h 1023"/>
                <a:gd name="T80" fmla="*/ 1008 w 1554"/>
                <a:gd name="T81" fmla="*/ 23 h 1023"/>
                <a:gd name="T82" fmla="*/ 895 w 1554"/>
                <a:gd name="T83" fmla="*/ 6 h 1023"/>
                <a:gd name="T84" fmla="*/ 777 w 1554"/>
                <a:gd name="T85" fmla="*/ 0 h 1023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554"/>
                <a:gd name="T130" fmla="*/ 0 h 1023"/>
                <a:gd name="T131" fmla="*/ 1554 w 1554"/>
                <a:gd name="T132" fmla="*/ 1023 h 1023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554" h="1023">
                  <a:moveTo>
                    <a:pt x="777" y="0"/>
                  </a:moveTo>
                  <a:lnTo>
                    <a:pt x="737" y="1"/>
                  </a:lnTo>
                  <a:lnTo>
                    <a:pt x="698" y="2"/>
                  </a:lnTo>
                  <a:lnTo>
                    <a:pt x="659" y="6"/>
                  </a:lnTo>
                  <a:lnTo>
                    <a:pt x="621" y="10"/>
                  </a:lnTo>
                  <a:lnTo>
                    <a:pt x="583" y="16"/>
                  </a:lnTo>
                  <a:lnTo>
                    <a:pt x="546" y="23"/>
                  </a:lnTo>
                  <a:lnTo>
                    <a:pt x="510" y="31"/>
                  </a:lnTo>
                  <a:lnTo>
                    <a:pt x="475" y="40"/>
                  </a:lnTo>
                  <a:lnTo>
                    <a:pt x="441" y="50"/>
                  </a:lnTo>
                  <a:lnTo>
                    <a:pt x="407" y="62"/>
                  </a:lnTo>
                  <a:lnTo>
                    <a:pt x="374" y="74"/>
                  </a:lnTo>
                  <a:lnTo>
                    <a:pt x="343" y="87"/>
                  </a:lnTo>
                  <a:lnTo>
                    <a:pt x="313" y="101"/>
                  </a:lnTo>
                  <a:lnTo>
                    <a:pt x="283" y="117"/>
                  </a:lnTo>
                  <a:lnTo>
                    <a:pt x="255" y="133"/>
                  </a:lnTo>
                  <a:lnTo>
                    <a:pt x="228" y="149"/>
                  </a:lnTo>
                  <a:lnTo>
                    <a:pt x="202" y="167"/>
                  </a:lnTo>
                  <a:lnTo>
                    <a:pt x="178" y="186"/>
                  </a:lnTo>
                  <a:lnTo>
                    <a:pt x="155" y="205"/>
                  </a:lnTo>
                  <a:lnTo>
                    <a:pt x="133" y="226"/>
                  </a:lnTo>
                  <a:lnTo>
                    <a:pt x="113" y="246"/>
                  </a:lnTo>
                  <a:lnTo>
                    <a:pt x="94" y="268"/>
                  </a:lnTo>
                  <a:lnTo>
                    <a:pt x="77" y="290"/>
                  </a:lnTo>
                  <a:lnTo>
                    <a:pt x="62" y="312"/>
                  </a:lnTo>
                  <a:lnTo>
                    <a:pt x="47" y="335"/>
                  </a:lnTo>
                  <a:lnTo>
                    <a:pt x="35" y="359"/>
                  </a:lnTo>
                  <a:lnTo>
                    <a:pt x="25" y="383"/>
                  </a:lnTo>
                  <a:lnTo>
                    <a:pt x="16" y="408"/>
                  </a:lnTo>
                  <a:lnTo>
                    <a:pt x="9" y="433"/>
                  </a:lnTo>
                  <a:lnTo>
                    <a:pt x="4" y="458"/>
                  </a:lnTo>
                  <a:lnTo>
                    <a:pt x="2" y="484"/>
                  </a:lnTo>
                  <a:lnTo>
                    <a:pt x="0" y="511"/>
                  </a:lnTo>
                  <a:lnTo>
                    <a:pt x="2" y="537"/>
                  </a:lnTo>
                  <a:lnTo>
                    <a:pt x="4" y="563"/>
                  </a:lnTo>
                  <a:lnTo>
                    <a:pt x="9" y="589"/>
                  </a:lnTo>
                  <a:lnTo>
                    <a:pt x="16" y="614"/>
                  </a:lnTo>
                  <a:lnTo>
                    <a:pt x="25" y="639"/>
                  </a:lnTo>
                  <a:lnTo>
                    <a:pt x="35" y="663"/>
                  </a:lnTo>
                  <a:lnTo>
                    <a:pt x="47" y="687"/>
                  </a:lnTo>
                  <a:lnTo>
                    <a:pt x="62" y="710"/>
                  </a:lnTo>
                  <a:lnTo>
                    <a:pt x="77" y="733"/>
                  </a:lnTo>
                  <a:lnTo>
                    <a:pt x="94" y="755"/>
                  </a:lnTo>
                  <a:lnTo>
                    <a:pt x="113" y="777"/>
                  </a:lnTo>
                  <a:lnTo>
                    <a:pt x="133" y="797"/>
                  </a:lnTo>
                  <a:lnTo>
                    <a:pt x="155" y="817"/>
                  </a:lnTo>
                  <a:lnTo>
                    <a:pt x="178" y="837"/>
                  </a:lnTo>
                  <a:lnTo>
                    <a:pt x="202" y="855"/>
                  </a:lnTo>
                  <a:lnTo>
                    <a:pt x="228" y="872"/>
                  </a:lnTo>
                  <a:lnTo>
                    <a:pt x="255" y="889"/>
                  </a:lnTo>
                  <a:lnTo>
                    <a:pt x="283" y="906"/>
                  </a:lnTo>
                  <a:lnTo>
                    <a:pt x="313" y="921"/>
                  </a:lnTo>
                  <a:lnTo>
                    <a:pt x="343" y="935"/>
                  </a:lnTo>
                  <a:lnTo>
                    <a:pt x="374" y="949"/>
                  </a:lnTo>
                  <a:lnTo>
                    <a:pt x="407" y="961"/>
                  </a:lnTo>
                  <a:lnTo>
                    <a:pt x="441" y="972"/>
                  </a:lnTo>
                  <a:lnTo>
                    <a:pt x="475" y="982"/>
                  </a:lnTo>
                  <a:lnTo>
                    <a:pt x="510" y="992"/>
                  </a:lnTo>
                  <a:lnTo>
                    <a:pt x="546" y="1000"/>
                  </a:lnTo>
                  <a:lnTo>
                    <a:pt x="583" y="1006"/>
                  </a:lnTo>
                  <a:lnTo>
                    <a:pt x="621" y="1012"/>
                  </a:lnTo>
                  <a:lnTo>
                    <a:pt x="659" y="1017"/>
                  </a:lnTo>
                  <a:lnTo>
                    <a:pt x="698" y="1020"/>
                  </a:lnTo>
                  <a:lnTo>
                    <a:pt x="737" y="1022"/>
                  </a:lnTo>
                  <a:lnTo>
                    <a:pt x="777" y="1023"/>
                  </a:lnTo>
                  <a:lnTo>
                    <a:pt x="818" y="1022"/>
                  </a:lnTo>
                  <a:lnTo>
                    <a:pt x="857" y="1020"/>
                  </a:lnTo>
                  <a:lnTo>
                    <a:pt x="895" y="1017"/>
                  </a:lnTo>
                  <a:lnTo>
                    <a:pt x="934" y="1012"/>
                  </a:lnTo>
                  <a:lnTo>
                    <a:pt x="972" y="1006"/>
                  </a:lnTo>
                  <a:lnTo>
                    <a:pt x="1008" y="1000"/>
                  </a:lnTo>
                  <a:lnTo>
                    <a:pt x="1044" y="992"/>
                  </a:lnTo>
                  <a:lnTo>
                    <a:pt x="1080" y="982"/>
                  </a:lnTo>
                  <a:lnTo>
                    <a:pt x="1114" y="972"/>
                  </a:lnTo>
                  <a:lnTo>
                    <a:pt x="1148" y="961"/>
                  </a:lnTo>
                  <a:lnTo>
                    <a:pt x="1180" y="949"/>
                  </a:lnTo>
                  <a:lnTo>
                    <a:pt x="1211" y="935"/>
                  </a:lnTo>
                  <a:lnTo>
                    <a:pt x="1242" y="921"/>
                  </a:lnTo>
                  <a:lnTo>
                    <a:pt x="1271" y="906"/>
                  </a:lnTo>
                  <a:lnTo>
                    <a:pt x="1300" y="889"/>
                  </a:lnTo>
                  <a:lnTo>
                    <a:pt x="1327" y="872"/>
                  </a:lnTo>
                  <a:lnTo>
                    <a:pt x="1353" y="855"/>
                  </a:lnTo>
                  <a:lnTo>
                    <a:pt x="1377" y="837"/>
                  </a:lnTo>
                  <a:lnTo>
                    <a:pt x="1400" y="817"/>
                  </a:lnTo>
                  <a:lnTo>
                    <a:pt x="1422" y="797"/>
                  </a:lnTo>
                  <a:lnTo>
                    <a:pt x="1442" y="777"/>
                  </a:lnTo>
                  <a:lnTo>
                    <a:pt x="1460" y="755"/>
                  </a:lnTo>
                  <a:lnTo>
                    <a:pt x="1478" y="733"/>
                  </a:lnTo>
                  <a:lnTo>
                    <a:pt x="1493" y="710"/>
                  </a:lnTo>
                  <a:lnTo>
                    <a:pt x="1507" y="687"/>
                  </a:lnTo>
                  <a:lnTo>
                    <a:pt x="1519" y="663"/>
                  </a:lnTo>
                  <a:lnTo>
                    <a:pt x="1529" y="639"/>
                  </a:lnTo>
                  <a:lnTo>
                    <a:pt x="1538" y="614"/>
                  </a:lnTo>
                  <a:lnTo>
                    <a:pt x="1545" y="589"/>
                  </a:lnTo>
                  <a:lnTo>
                    <a:pt x="1550" y="563"/>
                  </a:lnTo>
                  <a:lnTo>
                    <a:pt x="1553" y="537"/>
                  </a:lnTo>
                  <a:lnTo>
                    <a:pt x="1554" y="511"/>
                  </a:lnTo>
                  <a:lnTo>
                    <a:pt x="1553" y="484"/>
                  </a:lnTo>
                  <a:lnTo>
                    <a:pt x="1550" y="458"/>
                  </a:lnTo>
                  <a:lnTo>
                    <a:pt x="1545" y="433"/>
                  </a:lnTo>
                  <a:lnTo>
                    <a:pt x="1538" y="408"/>
                  </a:lnTo>
                  <a:lnTo>
                    <a:pt x="1529" y="383"/>
                  </a:lnTo>
                  <a:lnTo>
                    <a:pt x="1519" y="359"/>
                  </a:lnTo>
                  <a:lnTo>
                    <a:pt x="1507" y="335"/>
                  </a:lnTo>
                  <a:lnTo>
                    <a:pt x="1493" y="312"/>
                  </a:lnTo>
                  <a:lnTo>
                    <a:pt x="1478" y="290"/>
                  </a:lnTo>
                  <a:lnTo>
                    <a:pt x="1460" y="268"/>
                  </a:lnTo>
                  <a:lnTo>
                    <a:pt x="1442" y="246"/>
                  </a:lnTo>
                  <a:lnTo>
                    <a:pt x="1422" y="226"/>
                  </a:lnTo>
                  <a:lnTo>
                    <a:pt x="1400" y="205"/>
                  </a:lnTo>
                  <a:lnTo>
                    <a:pt x="1377" y="186"/>
                  </a:lnTo>
                  <a:lnTo>
                    <a:pt x="1353" y="167"/>
                  </a:lnTo>
                  <a:lnTo>
                    <a:pt x="1327" y="149"/>
                  </a:lnTo>
                  <a:lnTo>
                    <a:pt x="1300" y="133"/>
                  </a:lnTo>
                  <a:lnTo>
                    <a:pt x="1271" y="117"/>
                  </a:lnTo>
                  <a:lnTo>
                    <a:pt x="1242" y="101"/>
                  </a:lnTo>
                  <a:lnTo>
                    <a:pt x="1211" y="87"/>
                  </a:lnTo>
                  <a:lnTo>
                    <a:pt x="1180" y="74"/>
                  </a:lnTo>
                  <a:lnTo>
                    <a:pt x="1148" y="62"/>
                  </a:lnTo>
                  <a:lnTo>
                    <a:pt x="1114" y="50"/>
                  </a:lnTo>
                  <a:lnTo>
                    <a:pt x="1080" y="40"/>
                  </a:lnTo>
                  <a:lnTo>
                    <a:pt x="1044" y="31"/>
                  </a:lnTo>
                  <a:lnTo>
                    <a:pt x="1008" y="23"/>
                  </a:lnTo>
                  <a:lnTo>
                    <a:pt x="972" y="16"/>
                  </a:lnTo>
                  <a:lnTo>
                    <a:pt x="934" y="10"/>
                  </a:lnTo>
                  <a:lnTo>
                    <a:pt x="895" y="6"/>
                  </a:lnTo>
                  <a:lnTo>
                    <a:pt x="857" y="2"/>
                  </a:lnTo>
                  <a:lnTo>
                    <a:pt x="818" y="1"/>
                  </a:lnTo>
                  <a:lnTo>
                    <a:pt x="777" y="0"/>
                  </a:lnTo>
                  <a:close/>
                </a:path>
              </a:pathLst>
            </a:custGeom>
            <a:no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240" name="Freeform 109"/>
            <p:cNvSpPr>
              <a:spLocks/>
            </p:cNvSpPr>
            <p:nvPr/>
          </p:nvSpPr>
          <p:spPr bwMode="auto">
            <a:xfrm>
              <a:off x="3314700" y="2382709"/>
              <a:ext cx="2466975" cy="1679575"/>
            </a:xfrm>
            <a:custGeom>
              <a:avLst/>
              <a:gdLst>
                <a:gd name="T0" fmla="*/ 697 w 1554"/>
                <a:gd name="T1" fmla="*/ 2 h 974"/>
                <a:gd name="T2" fmla="*/ 583 w 1554"/>
                <a:gd name="T3" fmla="*/ 26 h 974"/>
                <a:gd name="T4" fmla="*/ 474 w 1554"/>
                <a:gd name="T5" fmla="*/ 68 h 974"/>
                <a:gd name="T6" fmla="*/ 374 w 1554"/>
                <a:gd name="T7" fmla="*/ 125 h 974"/>
                <a:gd name="T8" fmla="*/ 283 w 1554"/>
                <a:gd name="T9" fmla="*/ 197 h 974"/>
                <a:gd name="T10" fmla="*/ 202 w 1554"/>
                <a:gd name="T11" fmla="*/ 286 h 974"/>
                <a:gd name="T12" fmla="*/ 132 w 1554"/>
                <a:gd name="T13" fmla="*/ 382 h 974"/>
                <a:gd name="T14" fmla="*/ 76 w 1554"/>
                <a:gd name="T15" fmla="*/ 493 h 974"/>
                <a:gd name="T16" fmla="*/ 35 w 1554"/>
                <a:gd name="T17" fmla="*/ 610 h 974"/>
                <a:gd name="T18" fmla="*/ 9 w 1554"/>
                <a:gd name="T19" fmla="*/ 739 h 974"/>
                <a:gd name="T20" fmla="*/ 0 w 1554"/>
                <a:gd name="T21" fmla="*/ 871 h 974"/>
                <a:gd name="T22" fmla="*/ 9 w 1554"/>
                <a:gd name="T23" fmla="*/ 998 h 974"/>
                <a:gd name="T24" fmla="*/ 35 w 1554"/>
                <a:gd name="T25" fmla="*/ 1125 h 974"/>
                <a:gd name="T26" fmla="*/ 76 w 1554"/>
                <a:gd name="T27" fmla="*/ 1245 h 974"/>
                <a:gd name="T28" fmla="*/ 132 w 1554"/>
                <a:gd name="T29" fmla="*/ 1353 h 974"/>
                <a:gd name="T30" fmla="*/ 202 w 1554"/>
                <a:gd name="T31" fmla="*/ 1452 h 974"/>
                <a:gd name="T32" fmla="*/ 283 w 1554"/>
                <a:gd name="T33" fmla="*/ 1537 h 974"/>
                <a:gd name="T34" fmla="*/ 374 w 1554"/>
                <a:gd name="T35" fmla="*/ 1612 h 974"/>
                <a:gd name="T36" fmla="*/ 474 w 1554"/>
                <a:gd name="T37" fmla="*/ 1668 h 974"/>
                <a:gd name="T38" fmla="*/ 583 w 1554"/>
                <a:gd name="T39" fmla="*/ 1711 h 974"/>
                <a:gd name="T40" fmla="*/ 697 w 1554"/>
                <a:gd name="T41" fmla="*/ 1734 h 974"/>
                <a:gd name="T42" fmla="*/ 817 w 1554"/>
                <a:gd name="T43" fmla="*/ 1737 h 974"/>
                <a:gd name="T44" fmla="*/ 934 w 1554"/>
                <a:gd name="T45" fmla="*/ 1721 h 974"/>
                <a:gd name="T46" fmla="*/ 1044 w 1554"/>
                <a:gd name="T47" fmla="*/ 1683 h 974"/>
                <a:gd name="T48" fmla="*/ 1147 w 1554"/>
                <a:gd name="T49" fmla="*/ 1633 h 974"/>
                <a:gd name="T50" fmla="*/ 1242 w 1554"/>
                <a:gd name="T51" fmla="*/ 1564 h 974"/>
                <a:gd name="T52" fmla="*/ 1326 w 1554"/>
                <a:gd name="T53" fmla="*/ 1484 h 974"/>
                <a:gd name="T54" fmla="*/ 1400 w 1554"/>
                <a:gd name="T55" fmla="*/ 1387 h 974"/>
                <a:gd name="T56" fmla="*/ 1460 w 1554"/>
                <a:gd name="T57" fmla="*/ 1282 h 974"/>
                <a:gd name="T58" fmla="*/ 1507 w 1554"/>
                <a:gd name="T59" fmla="*/ 1164 h 974"/>
                <a:gd name="T60" fmla="*/ 1538 w 1554"/>
                <a:gd name="T61" fmla="*/ 1044 h 974"/>
                <a:gd name="T62" fmla="*/ 1553 w 1554"/>
                <a:gd name="T63" fmla="*/ 914 h 974"/>
                <a:gd name="T64" fmla="*/ 1550 w 1554"/>
                <a:gd name="T65" fmla="*/ 781 h 974"/>
                <a:gd name="T66" fmla="*/ 1529 w 1554"/>
                <a:gd name="T67" fmla="*/ 651 h 974"/>
                <a:gd name="T68" fmla="*/ 1493 w 1554"/>
                <a:gd name="T69" fmla="*/ 531 h 974"/>
                <a:gd name="T70" fmla="*/ 1441 w 1554"/>
                <a:gd name="T71" fmla="*/ 418 h 974"/>
                <a:gd name="T72" fmla="*/ 1376 w 1554"/>
                <a:gd name="T73" fmla="*/ 316 h 974"/>
                <a:gd name="T74" fmla="*/ 1299 w 1554"/>
                <a:gd name="T75" fmla="*/ 225 h 974"/>
                <a:gd name="T76" fmla="*/ 1211 w 1554"/>
                <a:gd name="T77" fmla="*/ 147 h 974"/>
                <a:gd name="T78" fmla="*/ 1114 w 1554"/>
                <a:gd name="T79" fmla="*/ 85 h 974"/>
                <a:gd name="T80" fmla="*/ 1008 w 1554"/>
                <a:gd name="T81" fmla="*/ 39 h 974"/>
                <a:gd name="T82" fmla="*/ 895 w 1554"/>
                <a:gd name="T83" fmla="*/ 5 h 974"/>
                <a:gd name="T84" fmla="*/ 777 w 1554"/>
                <a:gd name="T85" fmla="*/ 0 h 97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554"/>
                <a:gd name="T130" fmla="*/ 0 h 974"/>
                <a:gd name="T131" fmla="*/ 1554 w 1554"/>
                <a:gd name="T132" fmla="*/ 974 h 97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554" h="974">
                  <a:moveTo>
                    <a:pt x="777" y="0"/>
                  </a:moveTo>
                  <a:lnTo>
                    <a:pt x="737" y="0"/>
                  </a:lnTo>
                  <a:lnTo>
                    <a:pt x="697" y="2"/>
                  </a:lnTo>
                  <a:lnTo>
                    <a:pt x="658" y="5"/>
                  </a:lnTo>
                  <a:lnTo>
                    <a:pt x="620" y="9"/>
                  </a:lnTo>
                  <a:lnTo>
                    <a:pt x="583" y="15"/>
                  </a:lnTo>
                  <a:lnTo>
                    <a:pt x="546" y="22"/>
                  </a:lnTo>
                  <a:lnTo>
                    <a:pt x="510" y="29"/>
                  </a:lnTo>
                  <a:lnTo>
                    <a:pt x="474" y="38"/>
                  </a:lnTo>
                  <a:lnTo>
                    <a:pt x="440" y="48"/>
                  </a:lnTo>
                  <a:lnTo>
                    <a:pt x="407" y="58"/>
                  </a:lnTo>
                  <a:lnTo>
                    <a:pt x="374" y="70"/>
                  </a:lnTo>
                  <a:lnTo>
                    <a:pt x="343" y="82"/>
                  </a:lnTo>
                  <a:lnTo>
                    <a:pt x="312" y="96"/>
                  </a:lnTo>
                  <a:lnTo>
                    <a:pt x="283" y="111"/>
                  </a:lnTo>
                  <a:lnTo>
                    <a:pt x="254" y="126"/>
                  </a:lnTo>
                  <a:lnTo>
                    <a:pt x="227" y="142"/>
                  </a:lnTo>
                  <a:lnTo>
                    <a:pt x="202" y="160"/>
                  </a:lnTo>
                  <a:lnTo>
                    <a:pt x="177" y="177"/>
                  </a:lnTo>
                  <a:lnTo>
                    <a:pt x="154" y="195"/>
                  </a:lnTo>
                  <a:lnTo>
                    <a:pt x="132" y="214"/>
                  </a:lnTo>
                  <a:lnTo>
                    <a:pt x="112" y="234"/>
                  </a:lnTo>
                  <a:lnTo>
                    <a:pt x="93" y="254"/>
                  </a:lnTo>
                  <a:lnTo>
                    <a:pt x="76" y="276"/>
                  </a:lnTo>
                  <a:lnTo>
                    <a:pt x="61" y="297"/>
                  </a:lnTo>
                  <a:lnTo>
                    <a:pt x="47" y="319"/>
                  </a:lnTo>
                  <a:lnTo>
                    <a:pt x="35" y="342"/>
                  </a:lnTo>
                  <a:lnTo>
                    <a:pt x="24" y="365"/>
                  </a:lnTo>
                  <a:lnTo>
                    <a:pt x="15" y="388"/>
                  </a:lnTo>
                  <a:lnTo>
                    <a:pt x="9" y="413"/>
                  </a:lnTo>
                  <a:lnTo>
                    <a:pt x="4" y="437"/>
                  </a:lnTo>
                  <a:lnTo>
                    <a:pt x="1" y="461"/>
                  </a:lnTo>
                  <a:lnTo>
                    <a:pt x="0" y="487"/>
                  </a:lnTo>
                  <a:lnTo>
                    <a:pt x="1" y="512"/>
                  </a:lnTo>
                  <a:lnTo>
                    <a:pt x="4" y="536"/>
                  </a:lnTo>
                  <a:lnTo>
                    <a:pt x="9" y="560"/>
                  </a:lnTo>
                  <a:lnTo>
                    <a:pt x="15" y="585"/>
                  </a:lnTo>
                  <a:lnTo>
                    <a:pt x="24" y="608"/>
                  </a:lnTo>
                  <a:lnTo>
                    <a:pt x="35" y="631"/>
                  </a:lnTo>
                  <a:lnTo>
                    <a:pt x="47" y="654"/>
                  </a:lnTo>
                  <a:lnTo>
                    <a:pt x="61" y="677"/>
                  </a:lnTo>
                  <a:lnTo>
                    <a:pt x="76" y="698"/>
                  </a:lnTo>
                  <a:lnTo>
                    <a:pt x="93" y="719"/>
                  </a:lnTo>
                  <a:lnTo>
                    <a:pt x="112" y="739"/>
                  </a:lnTo>
                  <a:lnTo>
                    <a:pt x="132" y="759"/>
                  </a:lnTo>
                  <a:lnTo>
                    <a:pt x="154" y="778"/>
                  </a:lnTo>
                  <a:lnTo>
                    <a:pt x="177" y="797"/>
                  </a:lnTo>
                  <a:lnTo>
                    <a:pt x="202" y="814"/>
                  </a:lnTo>
                  <a:lnTo>
                    <a:pt x="227" y="831"/>
                  </a:lnTo>
                  <a:lnTo>
                    <a:pt x="254" y="847"/>
                  </a:lnTo>
                  <a:lnTo>
                    <a:pt x="283" y="862"/>
                  </a:lnTo>
                  <a:lnTo>
                    <a:pt x="312" y="877"/>
                  </a:lnTo>
                  <a:lnTo>
                    <a:pt x="343" y="890"/>
                  </a:lnTo>
                  <a:lnTo>
                    <a:pt x="374" y="903"/>
                  </a:lnTo>
                  <a:lnTo>
                    <a:pt x="407" y="915"/>
                  </a:lnTo>
                  <a:lnTo>
                    <a:pt x="440" y="926"/>
                  </a:lnTo>
                  <a:lnTo>
                    <a:pt x="474" y="935"/>
                  </a:lnTo>
                  <a:lnTo>
                    <a:pt x="510" y="944"/>
                  </a:lnTo>
                  <a:lnTo>
                    <a:pt x="546" y="952"/>
                  </a:lnTo>
                  <a:lnTo>
                    <a:pt x="583" y="958"/>
                  </a:lnTo>
                  <a:lnTo>
                    <a:pt x="620" y="964"/>
                  </a:lnTo>
                  <a:lnTo>
                    <a:pt x="658" y="968"/>
                  </a:lnTo>
                  <a:lnTo>
                    <a:pt x="697" y="971"/>
                  </a:lnTo>
                  <a:lnTo>
                    <a:pt x="737" y="973"/>
                  </a:lnTo>
                  <a:lnTo>
                    <a:pt x="777" y="974"/>
                  </a:lnTo>
                  <a:lnTo>
                    <a:pt x="817" y="973"/>
                  </a:lnTo>
                  <a:lnTo>
                    <a:pt x="856" y="971"/>
                  </a:lnTo>
                  <a:lnTo>
                    <a:pt x="895" y="968"/>
                  </a:lnTo>
                  <a:lnTo>
                    <a:pt x="934" y="964"/>
                  </a:lnTo>
                  <a:lnTo>
                    <a:pt x="971" y="958"/>
                  </a:lnTo>
                  <a:lnTo>
                    <a:pt x="1008" y="952"/>
                  </a:lnTo>
                  <a:lnTo>
                    <a:pt x="1044" y="944"/>
                  </a:lnTo>
                  <a:lnTo>
                    <a:pt x="1080" y="935"/>
                  </a:lnTo>
                  <a:lnTo>
                    <a:pt x="1114" y="926"/>
                  </a:lnTo>
                  <a:lnTo>
                    <a:pt x="1147" y="915"/>
                  </a:lnTo>
                  <a:lnTo>
                    <a:pt x="1180" y="903"/>
                  </a:lnTo>
                  <a:lnTo>
                    <a:pt x="1211" y="890"/>
                  </a:lnTo>
                  <a:lnTo>
                    <a:pt x="1242" y="877"/>
                  </a:lnTo>
                  <a:lnTo>
                    <a:pt x="1271" y="862"/>
                  </a:lnTo>
                  <a:lnTo>
                    <a:pt x="1299" y="847"/>
                  </a:lnTo>
                  <a:lnTo>
                    <a:pt x="1326" y="831"/>
                  </a:lnTo>
                  <a:lnTo>
                    <a:pt x="1352" y="814"/>
                  </a:lnTo>
                  <a:lnTo>
                    <a:pt x="1376" y="797"/>
                  </a:lnTo>
                  <a:lnTo>
                    <a:pt x="1400" y="778"/>
                  </a:lnTo>
                  <a:lnTo>
                    <a:pt x="1421" y="759"/>
                  </a:lnTo>
                  <a:lnTo>
                    <a:pt x="1441" y="739"/>
                  </a:lnTo>
                  <a:lnTo>
                    <a:pt x="1460" y="719"/>
                  </a:lnTo>
                  <a:lnTo>
                    <a:pt x="1477" y="698"/>
                  </a:lnTo>
                  <a:lnTo>
                    <a:pt x="1493" y="677"/>
                  </a:lnTo>
                  <a:lnTo>
                    <a:pt x="1507" y="654"/>
                  </a:lnTo>
                  <a:lnTo>
                    <a:pt x="1519" y="631"/>
                  </a:lnTo>
                  <a:lnTo>
                    <a:pt x="1529" y="608"/>
                  </a:lnTo>
                  <a:lnTo>
                    <a:pt x="1538" y="585"/>
                  </a:lnTo>
                  <a:lnTo>
                    <a:pt x="1545" y="560"/>
                  </a:lnTo>
                  <a:lnTo>
                    <a:pt x="1550" y="536"/>
                  </a:lnTo>
                  <a:lnTo>
                    <a:pt x="1553" y="512"/>
                  </a:lnTo>
                  <a:lnTo>
                    <a:pt x="1554" y="487"/>
                  </a:lnTo>
                  <a:lnTo>
                    <a:pt x="1553" y="461"/>
                  </a:lnTo>
                  <a:lnTo>
                    <a:pt x="1550" y="437"/>
                  </a:lnTo>
                  <a:lnTo>
                    <a:pt x="1545" y="413"/>
                  </a:lnTo>
                  <a:lnTo>
                    <a:pt x="1538" y="388"/>
                  </a:lnTo>
                  <a:lnTo>
                    <a:pt x="1529" y="365"/>
                  </a:lnTo>
                  <a:lnTo>
                    <a:pt x="1519" y="342"/>
                  </a:lnTo>
                  <a:lnTo>
                    <a:pt x="1507" y="319"/>
                  </a:lnTo>
                  <a:lnTo>
                    <a:pt x="1493" y="297"/>
                  </a:lnTo>
                  <a:lnTo>
                    <a:pt x="1477" y="276"/>
                  </a:lnTo>
                  <a:lnTo>
                    <a:pt x="1460" y="254"/>
                  </a:lnTo>
                  <a:lnTo>
                    <a:pt x="1441" y="234"/>
                  </a:lnTo>
                  <a:lnTo>
                    <a:pt x="1421" y="214"/>
                  </a:lnTo>
                  <a:lnTo>
                    <a:pt x="1400" y="195"/>
                  </a:lnTo>
                  <a:lnTo>
                    <a:pt x="1376" y="177"/>
                  </a:lnTo>
                  <a:lnTo>
                    <a:pt x="1352" y="160"/>
                  </a:lnTo>
                  <a:lnTo>
                    <a:pt x="1326" y="142"/>
                  </a:lnTo>
                  <a:lnTo>
                    <a:pt x="1299" y="126"/>
                  </a:lnTo>
                  <a:lnTo>
                    <a:pt x="1271" y="111"/>
                  </a:lnTo>
                  <a:lnTo>
                    <a:pt x="1242" y="96"/>
                  </a:lnTo>
                  <a:lnTo>
                    <a:pt x="1211" y="82"/>
                  </a:lnTo>
                  <a:lnTo>
                    <a:pt x="1180" y="70"/>
                  </a:lnTo>
                  <a:lnTo>
                    <a:pt x="1147" y="58"/>
                  </a:lnTo>
                  <a:lnTo>
                    <a:pt x="1114" y="48"/>
                  </a:lnTo>
                  <a:lnTo>
                    <a:pt x="1080" y="38"/>
                  </a:lnTo>
                  <a:lnTo>
                    <a:pt x="1044" y="29"/>
                  </a:lnTo>
                  <a:lnTo>
                    <a:pt x="1008" y="22"/>
                  </a:lnTo>
                  <a:lnTo>
                    <a:pt x="971" y="15"/>
                  </a:lnTo>
                  <a:lnTo>
                    <a:pt x="934" y="9"/>
                  </a:lnTo>
                  <a:lnTo>
                    <a:pt x="895" y="5"/>
                  </a:lnTo>
                  <a:lnTo>
                    <a:pt x="856" y="2"/>
                  </a:lnTo>
                  <a:lnTo>
                    <a:pt x="817" y="0"/>
                  </a:lnTo>
                  <a:lnTo>
                    <a:pt x="777" y="0"/>
                  </a:lnTo>
                </a:path>
              </a:pathLst>
            </a:custGeom>
            <a:solidFill>
              <a:srgbClr val="66FFFF"/>
            </a:solidFill>
            <a:ln w="7938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/>
            <a:lstStyle/>
            <a:p>
              <a:endParaRPr lang="en-US"/>
            </a:p>
          </p:txBody>
        </p:sp>
        <p:grpSp>
          <p:nvGrpSpPr>
            <p:cNvPr id="5" name="Group 110"/>
            <p:cNvGrpSpPr>
              <a:grpSpLocks/>
            </p:cNvGrpSpPr>
            <p:nvPr/>
          </p:nvGrpSpPr>
          <p:grpSpPr bwMode="auto">
            <a:xfrm>
              <a:off x="3852863" y="2535109"/>
              <a:ext cx="1441450" cy="1360488"/>
              <a:chOff x="4135" y="530"/>
              <a:chExt cx="908" cy="857"/>
            </a:xfrm>
          </p:grpSpPr>
          <p:sp>
            <p:nvSpPr>
              <p:cNvPr id="10351" name="Rectangle 111"/>
              <p:cNvSpPr>
                <a:spLocks noChangeArrowheads="1"/>
              </p:cNvSpPr>
              <p:nvPr/>
            </p:nvSpPr>
            <p:spPr bwMode="auto">
              <a:xfrm>
                <a:off x="4147" y="530"/>
                <a:ext cx="896" cy="2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pPr algn="ctr">
                  <a:defRPr/>
                </a:pPr>
                <a:r>
                  <a:rPr lang="en-US" sz="1050" b="1" dirty="0">
                    <a:solidFill>
                      <a:srgbClr val="000000"/>
                    </a:solidFill>
                    <a:effectLst/>
                    <a:latin typeface="Arial" charset="0"/>
                    <a:ea typeface="ＭＳ Ｐゴシック" pitchFamily="-112" charset="-128"/>
                    <a:cs typeface="+mn-cs"/>
                  </a:rPr>
                  <a:t>System </a:t>
                </a:r>
                <a:r>
                  <a:rPr lang="en-US" sz="1050" b="1" dirty="0" smtClean="0">
                    <a:solidFill>
                      <a:srgbClr val="000000"/>
                    </a:solidFill>
                    <a:effectLst/>
                    <a:latin typeface="Arial" charset="0"/>
                    <a:ea typeface="ＭＳ Ｐゴシック" pitchFamily="-112" charset="-128"/>
                    <a:cs typeface="+mn-cs"/>
                  </a:rPr>
                  <a:t>Architectural </a:t>
                </a:r>
                <a:r>
                  <a:rPr lang="en-US" sz="1050" b="1" dirty="0">
                    <a:solidFill>
                      <a:srgbClr val="000000"/>
                    </a:solidFill>
                    <a:effectLst/>
                    <a:latin typeface="Arial" charset="0"/>
                    <a:ea typeface="ＭＳ Ｐゴシック" pitchFamily="-112" charset="-128"/>
                    <a:cs typeface="+mn-cs"/>
                  </a:rPr>
                  <a:t>Model</a:t>
                </a:r>
                <a:endParaRPr lang="en-US" sz="1050" b="1" dirty="0">
                  <a:solidFill>
                    <a:schemeClr val="tx1"/>
                  </a:solidFill>
                  <a:effectLst/>
                  <a:latin typeface="Arial" charset="0"/>
                  <a:ea typeface="ＭＳ Ｐゴシック" pitchFamily="-112" charset="-128"/>
                  <a:cs typeface="+mn-cs"/>
                </a:endParaRPr>
              </a:p>
            </p:txBody>
          </p:sp>
          <p:sp>
            <p:nvSpPr>
              <p:cNvPr id="6243" name="Freeform 112"/>
              <p:cNvSpPr>
                <a:spLocks/>
              </p:cNvSpPr>
              <p:nvPr/>
            </p:nvSpPr>
            <p:spPr bwMode="auto">
              <a:xfrm>
                <a:off x="4136" y="1046"/>
                <a:ext cx="398" cy="340"/>
              </a:xfrm>
              <a:custGeom>
                <a:avLst/>
                <a:gdLst>
                  <a:gd name="T0" fmla="*/ 0 w 398"/>
                  <a:gd name="T1" fmla="*/ 0 h 340"/>
                  <a:gd name="T2" fmla="*/ 0 w 398"/>
                  <a:gd name="T3" fmla="*/ 340 h 340"/>
                  <a:gd name="T4" fmla="*/ 398 w 398"/>
                  <a:gd name="T5" fmla="*/ 340 h 340"/>
                  <a:gd name="T6" fmla="*/ 398 w 398"/>
                  <a:gd name="T7" fmla="*/ 0 h 340"/>
                  <a:gd name="T8" fmla="*/ 0 w 398"/>
                  <a:gd name="T9" fmla="*/ 0 h 340"/>
                  <a:gd name="T10" fmla="*/ 0 w 398"/>
                  <a:gd name="T11" fmla="*/ 0 h 34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98"/>
                  <a:gd name="T19" fmla="*/ 0 h 340"/>
                  <a:gd name="T20" fmla="*/ 398 w 398"/>
                  <a:gd name="T21" fmla="*/ 340 h 34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98" h="340">
                    <a:moveTo>
                      <a:pt x="0" y="0"/>
                    </a:moveTo>
                    <a:lnTo>
                      <a:pt x="0" y="340"/>
                    </a:lnTo>
                    <a:lnTo>
                      <a:pt x="398" y="340"/>
                    </a:lnTo>
                    <a:lnTo>
                      <a:pt x="398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44" name="Freeform 113"/>
              <p:cNvSpPr>
                <a:spLocks/>
              </p:cNvSpPr>
              <p:nvPr/>
            </p:nvSpPr>
            <p:spPr bwMode="auto">
              <a:xfrm>
                <a:off x="4136" y="1046"/>
                <a:ext cx="398" cy="340"/>
              </a:xfrm>
              <a:custGeom>
                <a:avLst/>
                <a:gdLst>
                  <a:gd name="T0" fmla="*/ 0 w 398"/>
                  <a:gd name="T1" fmla="*/ 340 h 340"/>
                  <a:gd name="T2" fmla="*/ 398 w 398"/>
                  <a:gd name="T3" fmla="*/ 340 h 340"/>
                  <a:gd name="T4" fmla="*/ 398 w 398"/>
                  <a:gd name="T5" fmla="*/ 0 h 340"/>
                  <a:gd name="T6" fmla="*/ 0 w 398"/>
                  <a:gd name="T7" fmla="*/ 0 h 340"/>
                  <a:gd name="T8" fmla="*/ 0 w 398"/>
                  <a:gd name="T9" fmla="*/ 340 h 340"/>
                  <a:gd name="T10" fmla="*/ 0 w 398"/>
                  <a:gd name="T11" fmla="*/ 340 h 34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98"/>
                  <a:gd name="T19" fmla="*/ 0 h 340"/>
                  <a:gd name="T20" fmla="*/ 398 w 398"/>
                  <a:gd name="T21" fmla="*/ 340 h 34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98" h="340">
                    <a:moveTo>
                      <a:pt x="0" y="340"/>
                    </a:moveTo>
                    <a:lnTo>
                      <a:pt x="398" y="340"/>
                    </a:lnTo>
                    <a:lnTo>
                      <a:pt x="398" y="0"/>
                    </a:lnTo>
                    <a:lnTo>
                      <a:pt x="0" y="0"/>
                    </a:lnTo>
                    <a:lnTo>
                      <a:pt x="0" y="340"/>
                    </a:lnTo>
                    <a:close/>
                  </a:path>
                </a:pathLst>
              </a:cu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45" name="Freeform 114"/>
              <p:cNvSpPr>
                <a:spLocks noEditPoints="1"/>
              </p:cNvSpPr>
              <p:nvPr/>
            </p:nvSpPr>
            <p:spPr bwMode="auto">
              <a:xfrm>
                <a:off x="4135" y="1385"/>
                <a:ext cx="400" cy="2"/>
              </a:xfrm>
              <a:custGeom>
                <a:avLst/>
                <a:gdLst>
                  <a:gd name="T0" fmla="*/ 0 w 400"/>
                  <a:gd name="T1" fmla="*/ 1 h 2"/>
                  <a:gd name="T2" fmla="*/ 16 w 400"/>
                  <a:gd name="T3" fmla="*/ 2 h 2"/>
                  <a:gd name="T4" fmla="*/ 26 w 400"/>
                  <a:gd name="T5" fmla="*/ 0 h 2"/>
                  <a:gd name="T6" fmla="*/ 21 w 400"/>
                  <a:gd name="T7" fmla="*/ 0 h 2"/>
                  <a:gd name="T8" fmla="*/ 30 w 400"/>
                  <a:gd name="T9" fmla="*/ 1 h 2"/>
                  <a:gd name="T10" fmla="*/ 46 w 400"/>
                  <a:gd name="T11" fmla="*/ 2 h 2"/>
                  <a:gd name="T12" fmla="*/ 57 w 400"/>
                  <a:gd name="T13" fmla="*/ 0 h 2"/>
                  <a:gd name="T14" fmla="*/ 51 w 400"/>
                  <a:gd name="T15" fmla="*/ 0 h 2"/>
                  <a:gd name="T16" fmla="*/ 61 w 400"/>
                  <a:gd name="T17" fmla="*/ 1 h 2"/>
                  <a:gd name="T18" fmla="*/ 76 w 400"/>
                  <a:gd name="T19" fmla="*/ 2 h 2"/>
                  <a:gd name="T20" fmla="*/ 87 w 400"/>
                  <a:gd name="T21" fmla="*/ 0 h 2"/>
                  <a:gd name="T22" fmla="*/ 82 w 400"/>
                  <a:gd name="T23" fmla="*/ 0 h 2"/>
                  <a:gd name="T24" fmla="*/ 91 w 400"/>
                  <a:gd name="T25" fmla="*/ 1 h 2"/>
                  <a:gd name="T26" fmla="*/ 107 w 400"/>
                  <a:gd name="T27" fmla="*/ 2 h 2"/>
                  <a:gd name="T28" fmla="*/ 117 w 400"/>
                  <a:gd name="T29" fmla="*/ 0 h 2"/>
                  <a:gd name="T30" fmla="*/ 112 w 400"/>
                  <a:gd name="T31" fmla="*/ 0 h 2"/>
                  <a:gd name="T32" fmla="*/ 121 w 400"/>
                  <a:gd name="T33" fmla="*/ 1 h 2"/>
                  <a:gd name="T34" fmla="*/ 137 w 400"/>
                  <a:gd name="T35" fmla="*/ 2 h 2"/>
                  <a:gd name="T36" fmla="*/ 147 w 400"/>
                  <a:gd name="T37" fmla="*/ 0 h 2"/>
                  <a:gd name="T38" fmla="*/ 142 w 400"/>
                  <a:gd name="T39" fmla="*/ 0 h 2"/>
                  <a:gd name="T40" fmla="*/ 152 w 400"/>
                  <a:gd name="T41" fmla="*/ 1 h 2"/>
                  <a:gd name="T42" fmla="*/ 167 w 400"/>
                  <a:gd name="T43" fmla="*/ 2 h 2"/>
                  <a:gd name="T44" fmla="*/ 178 w 400"/>
                  <a:gd name="T45" fmla="*/ 0 h 2"/>
                  <a:gd name="T46" fmla="*/ 172 w 400"/>
                  <a:gd name="T47" fmla="*/ 0 h 2"/>
                  <a:gd name="T48" fmla="*/ 182 w 400"/>
                  <a:gd name="T49" fmla="*/ 1 h 2"/>
                  <a:gd name="T50" fmla="*/ 198 w 400"/>
                  <a:gd name="T51" fmla="*/ 2 h 2"/>
                  <a:gd name="T52" fmla="*/ 208 w 400"/>
                  <a:gd name="T53" fmla="*/ 0 h 2"/>
                  <a:gd name="T54" fmla="*/ 203 w 400"/>
                  <a:gd name="T55" fmla="*/ 0 h 2"/>
                  <a:gd name="T56" fmla="*/ 212 w 400"/>
                  <a:gd name="T57" fmla="*/ 1 h 2"/>
                  <a:gd name="T58" fmla="*/ 228 w 400"/>
                  <a:gd name="T59" fmla="*/ 2 h 2"/>
                  <a:gd name="T60" fmla="*/ 238 w 400"/>
                  <a:gd name="T61" fmla="*/ 0 h 2"/>
                  <a:gd name="T62" fmla="*/ 233 w 400"/>
                  <a:gd name="T63" fmla="*/ 0 h 2"/>
                  <a:gd name="T64" fmla="*/ 242 w 400"/>
                  <a:gd name="T65" fmla="*/ 1 h 2"/>
                  <a:gd name="T66" fmla="*/ 258 w 400"/>
                  <a:gd name="T67" fmla="*/ 2 h 2"/>
                  <a:gd name="T68" fmla="*/ 269 w 400"/>
                  <a:gd name="T69" fmla="*/ 0 h 2"/>
                  <a:gd name="T70" fmla="*/ 263 w 400"/>
                  <a:gd name="T71" fmla="*/ 0 h 2"/>
                  <a:gd name="T72" fmla="*/ 273 w 400"/>
                  <a:gd name="T73" fmla="*/ 1 h 2"/>
                  <a:gd name="T74" fmla="*/ 288 w 400"/>
                  <a:gd name="T75" fmla="*/ 2 h 2"/>
                  <a:gd name="T76" fmla="*/ 299 w 400"/>
                  <a:gd name="T77" fmla="*/ 0 h 2"/>
                  <a:gd name="T78" fmla="*/ 294 w 400"/>
                  <a:gd name="T79" fmla="*/ 0 h 2"/>
                  <a:gd name="T80" fmla="*/ 303 w 400"/>
                  <a:gd name="T81" fmla="*/ 1 h 2"/>
                  <a:gd name="T82" fmla="*/ 319 w 400"/>
                  <a:gd name="T83" fmla="*/ 2 h 2"/>
                  <a:gd name="T84" fmla="*/ 329 w 400"/>
                  <a:gd name="T85" fmla="*/ 0 h 2"/>
                  <a:gd name="T86" fmla="*/ 324 w 400"/>
                  <a:gd name="T87" fmla="*/ 0 h 2"/>
                  <a:gd name="T88" fmla="*/ 333 w 400"/>
                  <a:gd name="T89" fmla="*/ 1 h 2"/>
                  <a:gd name="T90" fmla="*/ 349 w 400"/>
                  <a:gd name="T91" fmla="*/ 2 h 2"/>
                  <a:gd name="T92" fmla="*/ 359 w 400"/>
                  <a:gd name="T93" fmla="*/ 0 h 2"/>
                  <a:gd name="T94" fmla="*/ 354 w 400"/>
                  <a:gd name="T95" fmla="*/ 0 h 2"/>
                  <a:gd name="T96" fmla="*/ 364 w 400"/>
                  <a:gd name="T97" fmla="*/ 1 h 2"/>
                  <a:gd name="T98" fmla="*/ 379 w 400"/>
                  <a:gd name="T99" fmla="*/ 2 h 2"/>
                  <a:gd name="T100" fmla="*/ 390 w 400"/>
                  <a:gd name="T101" fmla="*/ 0 h 2"/>
                  <a:gd name="T102" fmla="*/ 384 w 400"/>
                  <a:gd name="T103" fmla="*/ 0 h 2"/>
                  <a:gd name="T104" fmla="*/ 394 w 400"/>
                  <a:gd name="T105" fmla="*/ 1 h 2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400"/>
                  <a:gd name="T160" fmla="*/ 0 h 2"/>
                  <a:gd name="T161" fmla="*/ 400 w 400"/>
                  <a:gd name="T162" fmla="*/ 2 h 2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400" h="2">
                    <a:moveTo>
                      <a:pt x="1" y="0"/>
                    </a:moveTo>
                    <a:lnTo>
                      <a:pt x="6" y="0"/>
                    </a:lnTo>
                    <a:lnTo>
                      <a:pt x="6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  <a:moveTo>
                      <a:pt x="11" y="0"/>
                    </a:moveTo>
                    <a:lnTo>
                      <a:pt x="16" y="0"/>
                    </a:lnTo>
                    <a:lnTo>
                      <a:pt x="17" y="1"/>
                    </a:lnTo>
                    <a:lnTo>
                      <a:pt x="16" y="2"/>
                    </a:lnTo>
                    <a:lnTo>
                      <a:pt x="11" y="2"/>
                    </a:lnTo>
                    <a:lnTo>
                      <a:pt x="10" y="1"/>
                    </a:lnTo>
                    <a:lnTo>
                      <a:pt x="11" y="0"/>
                    </a:lnTo>
                    <a:close/>
                    <a:moveTo>
                      <a:pt x="21" y="0"/>
                    </a:moveTo>
                    <a:lnTo>
                      <a:pt x="26" y="0"/>
                    </a:lnTo>
                    <a:lnTo>
                      <a:pt x="27" y="1"/>
                    </a:lnTo>
                    <a:lnTo>
                      <a:pt x="26" y="2"/>
                    </a:lnTo>
                    <a:lnTo>
                      <a:pt x="21" y="2"/>
                    </a:lnTo>
                    <a:lnTo>
                      <a:pt x="20" y="1"/>
                    </a:lnTo>
                    <a:lnTo>
                      <a:pt x="21" y="0"/>
                    </a:lnTo>
                    <a:close/>
                    <a:moveTo>
                      <a:pt x="32" y="0"/>
                    </a:moveTo>
                    <a:lnTo>
                      <a:pt x="36" y="0"/>
                    </a:lnTo>
                    <a:lnTo>
                      <a:pt x="37" y="1"/>
                    </a:lnTo>
                    <a:lnTo>
                      <a:pt x="36" y="2"/>
                    </a:lnTo>
                    <a:lnTo>
                      <a:pt x="32" y="2"/>
                    </a:lnTo>
                    <a:lnTo>
                      <a:pt x="30" y="1"/>
                    </a:lnTo>
                    <a:lnTo>
                      <a:pt x="32" y="0"/>
                    </a:lnTo>
                    <a:close/>
                    <a:moveTo>
                      <a:pt x="41" y="0"/>
                    </a:moveTo>
                    <a:lnTo>
                      <a:pt x="46" y="0"/>
                    </a:lnTo>
                    <a:lnTo>
                      <a:pt x="47" y="1"/>
                    </a:lnTo>
                    <a:lnTo>
                      <a:pt x="46" y="2"/>
                    </a:lnTo>
                    <a:lnTo>
                      <a:pt x="41" y="2"/>
                    </a:lnTo>
                    <a:lnTo>
                      <a:pt x="41" y="1"/>
                    </a:lnTo>
                    <a:lnTo>
                      <a:pt x="41" y="0"/>
                    </a:lnTo>
                    <a:close/>
                    <a:moveTo>
                      <a:pt x="51" y="0"/>
                    </a:moveTo>
                    <a:lnTo>
                      <a:pt x="57" y="0"/>
                    </a:lnTo>
                    <a:lnTo>
                      <a:pt x="58" y="1"/>
                    </a:lnTo>
                    <a:lnTo>
                      <a:pt x="57" y="2"/>
                    </a:lnTo>
                    <a:lnTo>
                      <a:pt x="51" y="2"/>
                    </a:lnTo>
                    <a:lnTo>
                      <a:pt x="50" y="1"/>
                    </a:lnTo>
                    <a:lnTo>
                      <a:pt x="51" y="0"/>
                    </a:lnTo>
                    <a:close/>
                    <a:moveTo>
                      <a:pt x="62" y="0"/>
                    </a:moveTo>
                    <a:lnTo>
                      <a:pt x="66" y="0"/>
                    </a:lnTo>
                    <a:lnTo>
                      <a:pt x="67" y="1"/>
                    </a:lnTo>
                    <a:lnTo>
                      <a:pt x="66" y="2"/>
                    </a:lnTo>
                    <a:lnTo>
                      <a:pt x="62" y="2"/>
                    </a:lnTo>
                    <a:lnTo>
                      <a:pt x="61" y="1"/>
                    </a:lnTo>
                    <a:lnTo>
                      <a:pt x="62" y="0"/>
                    </a:lnTo>
                    <a:close/>
                    <a:moveTo>
                      <a:pt x="71" y="0"/>
                    </a:moveTo>
                    <a:lnTo>
                      <a:pt x="76" y="0"/>
                    </a:lnTo>
                    <a:lnTo>
                      <a:pt x="77" y="1"/>
                    </a:lnTo>
                    <a:lnTo>
                      <a:pt x="76" y="2"/>
                    </a:lnTo>
                    <a:lnTo>
                      <a:pt x="71" y="2"/>
                    </a:lnTo>
                    <a:lnTo>
                      <a:pt x="71" y="1"/>
                    </a:lnTo>
                    <a:lnTo>
                      <a:pt x="71" y="0"/>
                    </a:lnTo>
                    <a:close/>
                    <a:moveTo>
                      <a:pt x="82" y="0"/>
                    </a:moveTo>
                    <a:lnTo>
                      <a:pt x="87" y="0"/>
                    </a:lnTo>
                    <a:lnTo>
                      <a:pt x="88" y="1"/>
                    </a:lnTo>
                    <a:lnTo>
                      <a:pt x="87" y="2"/>
                    </a:lnTo>
                    <a:lnTo>
                      <a:pt x="82" y="2"/>
                    </a:lnTo>
                    <a:lnTo>
                      <a:pt x="81" y="1"/>
                    </a:lnTo>
                    <a:lnTo>
                      <a:pt x="82" y="0"/>
                    </a:lnTo>
                    <a:close/>
                    <a:moveTo>
                      <a:pt x="92" y="0"/>
                    </a:moveTo>
                    <a:lnTo>
                      <a:pt x="97" y="0"/>
                    </a:lnTo>
                    <a:lnTo>
                      <a:pt x="97" y="1"/>
                    </a:lnTo>
                    <a:lnTo>
                      <a:pt x="97" y="2"/>
                    </a:lnTo>
                    <a:lnTo>
                      <a:pt x="92" y="2"/>
                    </a:lnTo>
                    <a:lnTo>
                      <a:pt x="91" y="1"/>
                    </a:lnTo>
                    <a:lnTo>
                      <a:pt x="92" y="0"/>
                    </a:lnTo>
                    <a:close/>
                    <a:moveTo>
                      <a:pt x="101" y="0"/>
                    </a:moveTo>
                    <a:lnTo>
                      <a:pt x="107" y="0"/>
                    </a:lnTo>
                    <a:lnTo>
                      <a:pt x="108" y="1"/>
                    </a:lnTo>
                    <a:lnTo>
                      <a:pt x="107" y="2"/>
                    </a:lnTo>
                    <a:lnTo>
                      <a:pt x="101" y="2"/>
                    </a:lnTo>
                    <a:lnTo>
                      <a:pt x="101" y="1"/>
                    </a:lnTo>
                    <a:lnTo>
                      <a:pt x="101" y="0"/>
                    </a:lnTo>
                    <a:close/>
                    <a:moveTo>
                      <a:pt x="112" y="0"/>
                    </a:moveTo>
                    <a:lnTo>
                      <a:pt x="117" y="0"/>
                    </a:lnTo>
                    <a:lnTo>
                      <a:pt x="118" y="1"/>
                    </a:lnTo>
                    <a:lnTo>
                      <a:pt x="117" y="2"/>
                    </a:lnTo>
                    <a:lnTo>
                      <a:pt x="112" y="2"/>
                    </a:lnTo>
                    <a:lnTo>
                      <a:pt x="111" y="1"/>
                    </a:lnTo>
                    <a:lnTo>
                      <a:pt x="112" y="0"/>
                    </a:lnTo>
                    <a:close/>
                    <a:moveTo>
                      <a:pt x="122" y="0"/>
                    </a:moveTo>
                    <a:lnTo>
                      <a:pt x="127" y="0"/>
                    </a:lnTo>
                    <a:lnTo>
                      <a:pt x="128" y="1"/>
                    </a:lnTo>
                    <a:lnTo>
                      <a:pt x="127" y="2"/>
                    </a:lnTo>
                    <a:lnTo>
                      <a:pt x="122" y="2"/>
                    </a:lnTo>
                    <a:lnTo>
                      <a:pt x="121" y="1"/>
                    </a:lnTo>
                    <a:lnTo>
                      <a:pt x="122" y="0"/>
                    </a:lnTo>
                    <a:close/>
                    <a:moveTo>
                      <a:pt x="132" y="0"/>
                    </a:moveTo>
                    <a:lnTo>
                      <a:pt x="137" y="0"/>
                    </a:lnTo>
                    <a:lnTo>
                      <a:pt x="138" y="1"/>
                    </a:lnTo>
                    <a:lnTo>
                      <a:pt x="137" y="2"/>
                    </a:lnTo>
                    <a:lnTo>
                      <a:pt x="132" y="2"/>
                    </a:lnTo>
                    <a:lnTo>
                      <a:pt x="131" y="1"/>
                    </a:lnTo>
                    <a:lnTo>
                      <a:pt x="132" y="0"/>
                    </a:lnTo>
                    <a:close/>
                    <a:moveTo>
                      <a:pt x="142" y="0"/>
                    </a:moveTo>
                    <a:lnTo>
                      <a:pt x="147" y="0"/>
                    </a:lnTo>
                    <a:lnTo>
                      <a:pt x="148" y="1"/>
                    </a:lnTo>
                    <a:lnTo>
                      <a:pt x="147" y="2"/>
                    </a:lnTo>
                    <a:lnTo>
                      <a:pt x="142" y="2"/>
                    </a:lnTo>
                    <a:lnTo>
                      <a:pt x="141" y="1"/>
                    </a:lnTo>
                    <a:lnTo>
                      <a:pt x="142" y="0"/>
                    </a:lnTo>
                    <a:close/>
                    <a:moveTo>
                      <a:pt x="153" y="0"/>
                    </a:moveTo>
                    <a:lnTo>
                      <a:pt x="157" y="0"/>
                    </a:lnTo>
                    <a:lnTo>
                      <a:pt x="158" y="1"/>
                    </a:lnTo>
                    <a:lnTo>
                      <a:pt x="157" y="2"/>
                    </a:lnTo>
                    <a:lnTo>
                      <a:pt x="153" y="2"/>
                    </a:lnTo>
                    <a:lnTo>
                      <a:pt x="152" y="1"/>
                    </a:lnTo>
                    <a:lnTo>
                      <a:pt x="153" y="0"/>
                    </a:lnTo>
                    <a:close/>
                    <a:moveTo>
                      <a:pt x="162" y="0"/>
                    </a:moveTo>
                    <a:lnTo>
                      <a:pt x="167" y="0"/>
                    </a:lnTo>
                    <a:lnTo>
                      <a:pt x="168" y="1"/>
                    </a:lnTo>
                    <a:lnTo>
                      <a:pt x="167" y="2"/>
                    </a:lnTo>
                    <a:lnTo>
                      <a:pt x="162" y="2"/>
                    </a:lnTo>
                    <a:lnTo>
                      <a:pt x="161" y="1"/>
                    </a:lnTo>
                    <a:lnTo>
                      <a:pt x="162" y="0"/>
                    </a:lnTo>
                    <a:close/>
                    <a:moveTo>
                      <a:pt x="172" y="0"/>
                    </a:moveTo>
                    <a:lnTo>
                      <a:pt x="178" y="0"/>
                    </a:lnTo>
                    <a:lnTo>
                      <a:pt x="179" y="1"/>
                    </a:lnTo>
                    <a:lnTo>
                      <a:pt x="178" y="2"/>
                    </a:lnTo>
                    <a:lnTo>
                      <a:pt x="172" y="2"/>
                    </a:lnTo>
                    <a:lnTo>
                      <a:pt x="171" y="1"/>
                    </a:lnTo>
                    <a:lnTo>
                      <a:pt x="172" y="0"/>
                    </a:lnTo>
                    <a:close/>
                    <a:moveTo>
                      <a:pt x="183" y="0"/>
                    </a:moveTo>
                    <a:lnTo>
                      <a:pt x="187" y="0"/>
                    </a:lnTo>
                    <a:lnTo>
                      <a:pt x="188" y="1"/>
                    </a:lnTo>
                    <a:lnTo>
                      <a:pt x="187" y="2"/>
                    </a:lnTo>
                    <a:lnTo>
                      <a:pt x="183" y="2"/>
                    </a:lnTo>
                    <a:lnTo>
                      <a:pt x="182" y="1"/>
                    </a:lnTo>
                    <a:lnTo>
                      <a:pt x="183" y="0"/>
                    </a:lnTo>
                    <a:close/>
                    <a:moveTo>
                      <a:pt x="192" y="0"/>
                    </a:moveTo>
                    <a:lnTo>
                      <a:pt x="198" y="0"/>
                    </a:lnTo>
                    <a:lnTo>
                      <a:pt x="199" y="1"/>
                    </a:lnTo>
                    <a:lnTo>
                      <a:pt x="198" y="2"/>
                    </a:lnTo>
                    <a:lnTo>
                      <a:pt x="192" y="2"/>
                    </a:lnTo>
                    <a:lnTo>
                      <a:pt x="192" y="1"/>
                    </a:lnTo>
                    <a:lnTo>
                      <a:pt x="192" y="0"/>
                    </a:lnTo>
                    <a:close/>
                    <a:moveTo>
                      <a:pt x="203" y="0"/>
                    </a:moveTo>
                    <a:lnTo>
                      <a:pt x="208" y="0"/>
                    </a:lnTo>
                    <a:lnTo>
                      <a:pt x="209" y="1"/>
                    </a:lnTo>
                    <a:lnTo>
                      <a:pt x="208" y="2"/>
                    </a:lnTo>
                    <a:lnTo>
                      <a:pt x="203" y="2"/>
                    </a:lnTo>
                    <a:lnTo>
                      <a:pt x="202" y="1"/>
                    </a:lnTo>
                    <a:lnTo>
                      <a:pt x="203" y="0"/>
                    </a:lnTo>
                    <a:close/>
                    <a:moveTo>
                      <a:pt x="213" y="0"/>
                    </a:moveTo>
                    <a:lnTo>
                      <a:pt x="217" y="0"/>
                    </a:lnTo>
                    <a:lnTo>
                      <a:pt x="218" y="1"/>
                    </a:lnTo>
                    <a:lnTo>
                      <a:pt x="217" y="2"/>
                    </a:lnTo>
                    <a:lnTo>
                      <a:pt x="213" y="2"/>
                    </a:lnTo>
                    <a:lnTo>
                      <a:pt x="212" y="1"/>
                    </a:lnTo>
                    <a:lnTo>
                      <a:pt x="213" y="0"/>
                    </a:lnTo>
                    <a:close/>
                    <a:moveTo>
                      <a:pt x="223" y="0"/>
                    </a:moveTo>
                    <a:lnTo>
                      <a:pt x="228" y="0"/>
                    </a:lnTo>
                    <a:lnTo>
                      <a:pt x="229" y="1"/>
                    </a:lnTo>
                    <a:lnTo>
                      <a:pt x="228" y="2"/>
                    </a:lnTo>
                    <a:lnTo>
                      <a:pt x="223" y="2"/>
                    </a:lnTo>
                    <a:lnTo>
                      <a:pt x="222" y="1"/>
                    </a:lnTo>
                    <a:lnTo>
                      <a:pt x="223" y="0"/>
                    </a:lnTo>
                    <a:close/>
                    <a:moveTo>
                      <a:pt x="233" y="0"/>
                    </a:moveTo>
                    <a:lnTo>
                      <a:pt x="238" y="0"/>
                    </a:lnTo>
                    <a:lnTo>
                      <a:pt x="239" y="1"/>
                    </a:lnTo>
                    <a:lnTo>
                      <a:pt x="238" y="2"/>
                    </a:lnTo>
                    <a:lnTo>
                      <a:pt x="233" y="2"/>
                    </a:lnTo>
                    <a:lnTo>
                      <a:pt x="232" y="1"/>
                    </a:lnTo>
                    <a:lnTo>
                      <a:pt x="233" y="0"/>
                    </a:lnTo>
                    <a:close/>
                    <a:moveTo>
                      <a:pt x="243" y="0"/>
                    </a:moveTo>
                    <a:lnTo>
                      <a:pt x="248" y="0"/>
                    </a:lnTo>
                    <a:lnTo>
                      <a:pt x="249" y="1"/>
                    </a:lnTo>
                    <a:lnTo>
                      <a:pt x="248" y="2"/>
                    </a:lnTo>
                    <a:lnTo>
                      <a:pt x="243" y="2"/>
                    </a:lnTo>
                    <a:lnTo>
                      <a:pt x="242" y="1"/>
                    </a:lnTo>
                    <a:lnTo>
                      <a:pt x="243" y="0"/>
                    </a:lnTo>
                    <a:close/>
                    <a:moveTo>
                      <a:pt x="253" y="0"/>
                    </a:moveTo>
                    <a:lnTo>
                      <a:pt x="258" y="0"/>
                    </a:lnTo>
                    <a:lnTo>
                      <a:pt x="259" y="1"/>
                    </a:lnTo>
                    <a:lnTo>
                      <a:pt x="258" y="2"/>
                    </a:lnTo>
                    <a:lnTo>
                      <a:pt x="253" y="2"/>
                    </a:lnTo>
                    <a:lnTo>
                      <a:pt x="252" y="1"/>
                    </a:lnTo>
                    <a:lnTo>
                      <a:pt x="253" y="0"/>
                    </a:lnTo>
                    <a:close/>
                    <a:moveTo>
                      <a:pt x="263" y="0"/>
                    </a:moveTo>
                    <a:lnTo>
                      <a:pt x="269" y="0"/>
                    </a:lnTo>
                    <a:lnTo>
                      <a:pt x="269" y="1"/>
                    </a:lnTo>
                    <a:lnTo>
                      <a:pt x="269" y="2"/>
                    </a:lnTo>
                    <a:lnTo>
                      <a:pt x="263" y="2"/>
                    </a:lnTo>
                    <a:lnTo>
                      <a:pt x="262" y="1"/>
                    </a:lnTo>
                    <a:lnTo>
                      <a:pt x="263" y="0"/>
                    </a:lnTo>
                    <a:close/>
                    <a:moveTo>
                      <a:pt x="273" y="0"/>
                    </a:moveTo>
                    <a:lnTo>
                      <a:pt x="278" y="0"/>
                    </a:lnTo>
                    <a:lnTo>
                      <a:pt x="279" y="1"/>
                    </a:lnTo>
                    <a:lnTo>
                      <a:pt x="278" y="2"/>
                    </a:lnTo>
                    <a:lnTo>
                      <a:pt x="273" y="2"/>
                    </a:lnTo>
                    <a:lnTo>
                      <a:pt x="273" y="1"/>
                    </a:lnTo>
                    <a:lnTo>
                      <a:pt x="273" y="0"/>
                    </a:lnTo>
                    <a:close/>
                    <a:moveTo>
                      <a:pt x="283" y="0"/>
                    </a:moveTo>
                    <a:lnTo>
                      <a:pt x="288" y="0"/>
                    </a:lnTo>
                    <a:lnTo>
                      <a:pt x="289" y="1"/>
                    </a:lnTo>
                    <a:lnTo>
                      <a:pt x="288" y="2"/>
                    </a:lnTo>
                    <a:lnTo>
                      <a:pt x="283" y="2"/>
                    </a:lnTo>
                    <a:lnTo>
                      <a:pt x="282" y="1"/>
                    </a:lnTo>
                    <a:lnTo>
                      <a:pt x="283" y="0"/>
                    </a:lnTo>
                    <a:close/>
                    <a:moveTo>
                      <a:pt x="294" y="0"/>
                    </a:moveTo>
                    <a:lnTo>
                      <a:pt x="299" y="0"/>
                    </a:lnTo>
                    <a:lnTo>
                      <a:pt x="299" y="1"/>
                    </a:lnTo>
                    <a:lnTo>
                      <a:pt x="299" y="2"/>
                    </a:lnTo>
                    <a:lnTo>
                      <a:pt x="294" y="2"/>
                    </a:lnTo>
                    <a:lnTo>
                      <a:pt x="293" y="1"/>
                    </a:lnTo>
                    <a:lnTo>
                      <a:pt x="294" y="0"/>
                    </a:lnTo>
                    <a:close/>
                    <a:moveTo>
                      <a:pt x="304" y="0"/>
                    </a:moveTo>
                    <a:lnTo>
                      <a:pt x="308" y="0"/>
                    </a:lnTo>
                    <a:lnTo>
                      <a:pt x="309" y="1"/>
                    </a:lnTo>
                    <a:lnTo>
                      <a:pt x="308" y="2"/>
                    </a:lnTo>
                    <a:lnTo>
                      <a:pt x="304" y="2"/>
                    </a:lnTo>
                    <a:lnTo>
                      <a:pt x="303" y="1"/>
                    </a:lnTo>
                    <a:lnTo>
                      <a:pt x="304" y="0"/>
                    </a:lnTo>
                    <a:close/>
                    <a:moveTo>
                      <a:pt x="313" y="0"/>
                    </a:moveTo>
                    <a:lnTo>
                      <a:pt x="319" y="0"/>
                    </a:lnTo>
                    <a:lnTo>
                      <a:pt x="320" y="1"/>
                    </a:lnTo>
                    <a:lnTo>
                      <a:pt x="319" y="2"/>
                    </a:lnTo>
                    <a:lnTo>
                      <a:pt x="313" y="2"/>
                    </a:lnTo>
                    <a:lnTo>
                      <a:pt x="312" y="1"/>
                    </a:lnTo>
                    <a:lnTo>
                      <a:pt x="313" y="0"/>
                    </a:lnTo>
                    <a:close/>
                    <a:moveTo>
                      <a:pt x="324" y="0"/>
                    </a:moveTo>
                    <a:lnTo>
                      <a:pt x="329" y="0"/>
                    </a:lnTo>
                    <a:lnTo>
                      <a:pt x="330" y="1"/>
                    </a:lnTo>
                    <a:lnTo>
                      <a:pt x="329" y="2"/>
                    </a:lnTo>
                    <a:lnTo>
                      <a:pt x="324" y="2"/>
                    </a:lnTo>
                    <a:lnTo>
                      <a:pt x="323" y="1"/>
                    </a:lnTo>
                    <a:lnTo>
                      <a:pt x="324" y="0"/>
                    </a:lnTo>
                    <a:close/>
                    <a:moveTo>
                      <a:pt x="334" y="0"/>
                    </a:moveTo>
                    <a:lnTo>
                      <a:pt x="339" y="0"/>
                    </a:lnTo>
                    <a:lnTo>
                      <a:pt x="340" y="1"/>
                    </a:lnTo>
                    <a:lnTo>
                      <a:pt x="339" y="2"/>
                    </a:lnTo>
                    <a:lnTo>
                      <a:pt x="334" y="2"/>
                    </a:lnTo>
                    <a:lnTo>
                      <a:pt x="333" y="1"/>
                    </a:lnTo>
                    <a:lnTo>
                      <a:pt x="334" y="0"/>
                    </a:lnTo>
                    <a:close/>
                    <a:moveTo>
                      <a:pt x="344" y="0"/>
                    </a:moveTo>
                    <a:lnTo>
                      <a:pt x="349" y="0"/>
                    </a:lnTo>
                    <a:lnTo>
                      <a:pt x="350" y="1"/>
                    </a:lnTo>
                    <a:lnTo>
                      <a:pt x="349" y="2"/>
                    </a:lnTo>
                    <a:lnTo>
                      <a:pt x="344" y="2"/>
                    </a:lnTo>
                    <a:lnTo>
                      <a:pt x="343" y="1"/>
                    </a:lnTo>
                    <a:lnTo>
                      <a:pt x="344" y="0"/>
                    </a:lnTo>
                    <a:close/>
                    <a:moveTo>
                      <a:pt x="354" y="0"/>
                    </a:moveTo>
                    <a:lnTo>
                      <a:pt x="359" y="0"/>
                    </a:lnTo>
                    <a:lnTo>
                      <a:pt x="360" y="1"/>
                    </a:lnTo>
                    <a:lnTo>
                      <a:pt x="359" y="2"/>
                    </a:lnTo>
                    <a:lnTo>
                      <a:pt x="354" y="2"/>
                    </a:lnTo>
                    <a:lnTo>
                      <a:pt x="353" y="1"/>
                    </a:lnTo>
                    <a:lnTo>
                      <a:pt x="354" y="0"/>
                    </a:lnTo>
                    <a:close/>
                    <a:moveTo>
                      <a:pt x="364" y="0"/>
                    </a:moveTo>
                    <a:lnTo>
                      <a:pt x="369" y="0"/>
                    </a:lnTo>
                    <a:lnTo>
                      <a:pt x="370" y="1"/>
                    </a:lnTo>
                    <a:lnTo>
                      <a:pt x="369" y="2"/>
                    </a:lnTo>
                    <a:lnTo>
                      <a:pt x="364" y="2"/>
                    </a:lnTo>
                    <a:lnTo>
                      <a:pt x="364" y="1"/>
                    </a:lnTo>
                    <a:lnTo>
                      <a:pt x="364" y="0"/>
                    </a:lnTo>
                    <a:close/>
                    <a:moveTo>
                      <a:pt x="374" y="0"/>
                    </a:moveTo>
                    <a:lnTo>
                      <a:pt x="379" y="0"/>
                    </a:lnTo>
                    <a:lnTo>
                      <a:pt x="380" y="1"/>
                    </a:lnTo>
                    <a:lnTo>
                      <a:pt x="379" y="2"/>
                    </a:lnTo>
                    <a:lnTo>
                      <a:pt x="374" y="2"/>
                    </a:lnTo>
                    <a:lnTo>
                      <a:pt x="373" y="1"/>
                    </a:lnTo>
                    <a:lnTo>
                      <a:pt x="374" y="0"/>
                    </a:lnTo>
                    <a:close/>
                    <a:moveTo>
                      <a:pt x="384" y="0"/>
                    </a:moveTo>
                    <a:lnTo>
                      <a:pt x="390" y="0"/>
                    </a:lnTo>
                    <a:lnTo>
                      <a:pt x="390" y="1"/>
                    </a:lnTo>
                    <a:lnTo>
                      <a:pt x="390" y="2"/>
                    </a:lnTo>
                    <a:lnTo>
                      <a:pt x="384" y="2"/>
                    </a:lnTo>
                    <a:lnTo>
                      <a:pt x="383" y="1"/>
                    </a:lnTo>
                    <a:lnTo>
                      <a:pt x="384" y="0"/>
                    </a:lnTo>
                    <a:close/>
                    <a:moveTo>
                      <a:pt x="394" y="0"/>
                    </a:moveTo>
                    <a:lnTo>
                      <a:pt x="399" y="0"/>
                    </a:lnTo>
                    <a:lnTo>
                      <a:pt x="400" y="1"/>
                    </a:lnTo>
                    <a:lnTo>
                      <a:pt x="399" y="2"/>
                    </a:lnTo>
                    <a:lnTo>
                      <a:pt x="394" y="2"/>
                    </a:lnTo>
                    <a:lnTo>
                      <a:pt x="394" y="1"/>
                    </a:lnTo>
                    <a:lnTo>
                      <a:pt x="394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46" name="Freeform 115"/>
              <p:cNvSpPr>
                <a:spLocks/>
              </p:cNvSpPr>
              <p:nvPr/>
            </p:nvSpPr>
            <p:spPr bwMode="auto">
              <a:xfrm>
                <a:off x="4135" y="1385"/>
                <a:ext cx="6" cy="2"/>
              </a:xfrm>
              <a:custGeom>
                <a:avLst/>
                <a:gdLst>
                  <a:gd name="T0" fmla="*/ 1 w 6"/>
                  <a:gd name="T1" fmla="*/ 0 h 2"/>
                  <a:gd name="T2" fmla="*/ 6 w 6"/>
                  <a:gd name="T3" fmla="*/ 0 h 2"/>
                  <a:gd name="T4" fmla="*/ 6 w 6"/>
                  <a:gd name="T5" fmla="*/ 1 h 2"/>
                  <a:gd name="T6" fmla="*/ 6 w 6"/>
                  <a:gd name="T7" fmla="*/ 2 h 2"/>
                  <a:gd name="T8" fmla="*/ 1 w 6"/>
                  <a:gd name="T9" fmla="*/ 2 h 2"/>
                  <a:gd name="T10" fmla="*/ 0 w 6"/>
                  <a:gd name="T11" fmla="*/ 1 h 2"/>
                  <a:gd name="T12" fmla="*/ 1 w 6"/>
                  <a:gd name="T13" fmla="*/ 0 h 2"/>
                  <a:gd name="T14" fmla="*/ 1 w 6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"/>
                  <a:gd name="T25" fmla="*/ 0 h 2"/>
                  <a:gd name="T26" fmla="*/ 6 w 6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" h="2">
                    <a:moveTo>
                      <a:pt x="1" y="0"/>
                    </a:moveTo>
                    <a:lnTo>
                      <a:pt x="6" y="0"/>
                    </a:lnTo>
                    <a:lnTo>
                      <a:pt x="6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47" name="Freeform 116"/>
              <p:cNvSpPr>
                <a:spLocks/>
              </p:cNvSpPr>
              <p:nvPr/>
            </p:nvSpPr>
            <p:spPr bwMode="auto">
              <a:xfrm>
                <a:off x="4145" y="1385"/>
                <a:ext cx="7" cy="2"/>
              </a:xfrm>
              <a:custGeom>
                <a:avLst/>
                <a:gdLst>
                  <a:gd name="T0" fmla="*/ 1 w 7"/>
                  <a:gd name="T1" fmla="*/ 0 h 2"/>
                  <a:gd name="T2" fmla="*/ 6 w 7"/>
                  <a:gd name="T3" fmla="*/ 0 h 2"/>
                  <a:gd name="T4" fmla="*/ 7 w 7"/>
                  <a:gd name="T5" fmla="*/ 1 h 2"/>
                  <a:gd name="T6" fmla="*/ 6 w 7"/>
                  <a:gd name="T7" fmla="*/ 2 h 2"/>
                  <a:gd name="T8" fmla="*/ 1 w 7"/>
                  <a:gd name="T9" fmla="*/ 2 h 2"/>
                  <a:gd name="T10" fmla="*/ 0 w 7"/>
                  <a:gd name="T11" fmla="*/ 1 h 2"/>
                  <a:gd name="T12" fmla="*/ 1 w 7"/>
                  <a:gd name="T13" fmla="*/ 0 h 2"/>
                  <a:gd name="T14" fmla="*/ 1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1" y="0"/>
                    </a:moveTo>
                    <a:lnTo>
                      <a:pt x="6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48" name="Freeform 117"/>
              <p:cNvSpPr>
                <a:spLocks/>
              </p:cNvSpPr>
              <p:nvPr/>
            </p:nvSpPr>
            <p:spPr bwMode="auto">
              <a:xfrm>
                <a:off x="4155" y="1385"/>
                <a:ext cx="7" cy="2"/>
              </a:xfrm>
              <a:custGeom>
                <a:avLst/>
                <a:gdLst>
                  <a:gd name="T0" fmla="*/ 1 w 7"/>
                  <a:gd name="T1" fmla="*/ 0 h 2"/>
                  <a:gd name="T2" fmla="*/ 6 w 7"/>
                  <a:gd name="T3" fmla="*/ 0 h 2"/>
                  <a:gd name="T4" fmla="*/ 7 w 7"/>
                  <a:gd name="T5" fmla="*/ 1 h 2"/>
                  <a:gd name="T6" fmla="*/ 6 w 7"/>
                  <a:gd name="T7" fmla="*/ 2 h 2"/>
                  <a:gd name="T8" fmla="*/ 1 w 7"/>
                  <a:gd name="T9" fmla="*/ 2 h 2"/>
                  <a:gd name="T10" fmla="*/ 0 w 7"/>
                  <a:gd name="T11" fmla="*/ 1 h 2"/>
                  <a:gd name="T12" fmla="*/ 1 w 7"/>
                  <a:gd name="T13" fmla="*/ 0 h 2"/>
                  <a:gd name="T14" fmla="*/ 1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1" y="0"/>
                    </a:moveTo>
                    <a:lnTo>
                      <a:pt x="6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49" name="Freeform 118"/>
              <p:cNvSpPr>
                <a:spLocks/>
              </p:cNvSpPr>
              <p:nvPr/>
            </p:nvSpPr>
            <p:spPr bwMode="auto">
              <a:xfrm>
                <a:off x="4165" y="1385"/>
                <a:ext cx="7" cy="2"/>
              </a:xfrm>
              <a:custGeom>
                <a:avLst/>
                <a:gdLst>
                  <a:gd name="T0" fmla="*/ 2 w 7"/>
                  <a:gd name="T1" fmla="*/ 0 h 2"/>
                  <a:gd name="T2" fmla="*/ 6 w 7"/>
                  <a:gd name="T3" fmla="*/ 0 h 2"/>
                  <a:gd name="T4" fmla="*/ 7 w 7"/>
                  <a:gd name="T5" fmla="*/ 1 h 2"/>
                  <a:gd name="T6" fmla="*/ 6 w 7"/>
                  <a:gd name="T7" fmla="*/ 2 h 2"/>
                  <a:gd name="T8" fmla="*/ 2 w 7"/>
                  <a:gd name="T9" fmla="*/ 2 h 2"/>
                  <a:gd name="T10" fmla="*/ 0 w 7"/>
                  <a:gd name="T11" fmla="*/ 1 h 2"/>
                  <a:gd name="T12" fmla="*/ 2 w 7"/>
                  <a:gd name="T13" fmla="*/ 0 h 2"/>
                  <a:gd name="T14" fmla="*/ 2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2" y="0"/>
                    </a:moveTo>
                    <a:lnTo>
                      <a:pt x="6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2" y="2"/>
                    </a:lnTo>
                    <a:lnTo>
                      <a:pt x="0" y="1"/>
                    </a:lnTo>
                    <a:lnTo>
                      <a:pt x="2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50" name="Freeform 119"/>
              <p:cNvSpPr>
                <a:spLocks/>
              </p:cNvSpPr>
              <p:nvPr/>
            </p:nvSpPr>
            <p:spPr bwMode="auto">
              <a:xfrm>
                <a:off x="4176" y="1385"/>
                <a:ext cx="6" cy="2"/>
              </a:xfrm>
              <a:custGeom>
                <a:avLst/>
                <a:gdLst>
                  <a:gd name="T0" fmla="*/ 0 w 6"/>
                  <a:gd name="T1" fmla="*/ 0 h 2"/>
                  <a:gd name="T2" fmla="*/ 5 w 6"/>
                  <a:gd name="T3" fmla="*/ 0 h 2"/>
                  <a:gd name="T4" fmla="*/ 6 w 6"/>
                  <a:gd name="T5" fmla="*/ 1 h 2"/>
                  <a:gd name="T6" fmla="*/ 5 w 6"/>
                  <a:gd name="T7" fmla="*/ 2 h 2"/>
                  <a:gd name="T8" fmla="*/ 0 w 6"/>
                  <a:gd name="T9" fmla="*/ 2 h 2"/>
                  <a:gd name="T10" fmla="*/ 0 w 6"/>
                  <a:gd name="T11" fmla="*/ 1 h 2"/>
                  <a:gd name="T12" fmla="*/ 0 w 6"/>
                  <a:gd name="T13" fmla="*/ 0 h 2"/>
                  <a:gd name="T14" fmla="*/ 0 w 6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"/>
                  <a:gd name="T25" fmla="*/ 0 h 2"/>
                  <a:gd name="T26" fmla="*/ 6 w 6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" h="2">
                    <a:moveTo>
                      <a:pt x="0" y="0"/>
                    </a:moveTo>
                    <a:lnTo>
                      <a:pt x="5" y="0"/>
                    </a:lnTo>
                    <a:lnTo>
                      <a:pt x="6" y="1"/>
                    </a:lnTo>
                    <a:lnTo>
                      <a:pt x="5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51" name="Freeform 120"/>
              <p:cNvSpPr>
                <a:spLocks/>
              </p:cNvSpPr>
              <p:nvPr/>
            </p:nvSpPr>
            <p:spPr bwMode="auto">
              <a:xfrm>
                <a:off x="4185" y="1385"/>
                <a:ext cx="8" cy="2"/>
              </a:xfrm>
              <a:custGeom>
                <a:avLst/>
                <a:gdLst>
                  <a:gd name="T0" fmla="*/ 1 w 8"/>
                  <a:gd name="T1" fmla="*/ 0 h 2"/>
                  <a:gd name="T2" fmla="*/ 7 w 8"/>
                  <a:gd name="T3" fmla="*/ 0 h 2"/>
                  <a:gd name="T4" fmla="*/ 8 w 8"/>
                  <a:gd name="T5" fmla="*/ 1 h 2"/>
                  <a:gd name="T6" fmla="*/ 7 w 8"/>
                  <a:gd name="T7" fmla="*/ 2 h 2"/>
                  <a:gd name="T8" fmla="*/ 1 w 8"/>
                  <a:gd name="T9" fmla="*/ 2 h 2"/>
                  <a:gd name="T10" fmla="*/ 0 w 8"/>
                  <a:gd name="T11" fmla="*/ 1 h 2"/>
                  <a:gd name="T12" fmla="*/ 1 w 8"/>
                  <a:gd name="T13" fmla="*/ 0 h 2"/>
                  <a:gd name="T14" fmla="*/ 1 w 8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8"/>
                  <a:gd name="T25" fmla="*/ 0 h 2"/>
                  <a:gd name="T26" fmla="*/ 8 w 8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8" h="2">
                    <a:moveTo>
                      <a:pt x="1" y="0"/>
                    </a:moveTo>
                    <a:lnTo>
                      <a:pt x="7" y="0"/>
                    </a:lnTo>
                    <a:lnTo>
                      <a:pt x="8" y="1"/>
                    </a:lnTo>
                    <a:lnTo>
                      <a:pt x="7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52" name="Freeform 121"/>
              <p:cNvSpPr>
                <a:spLocks/>
              </p:cNvSpPr>
              <p:nvPr/>
            </p:nvSpPr>
            <p:spPr bwMode="auto">
              <a:xfrm>
                <a:off x="4196" y="1385"/>
                <a:ext cx="6" cy="2"/>
              </a:xfrm>
              <a:custGeom>
                <a:avLst/>
                <a:gdLst>
                  <a:gd name="T0" fmla="*/ 1 w 6"/>
                  <a:gd name="T1" fmla="*/ 0 h 2"/>
                  <a:gd name="T2" fmla="*/ 5 w 6"/>
                  <a:gd name="T3" fmla="*/ 0 h 2"/>
                  <a:gd name="T4" fmla="*/ 6 w 6"/>
                  <a:gd name="T5" fmla="*/ 1 h 2"/>
                  <a:gd name="T6" fmla="*/ 5 w 6"/>
                  <a:gd name="T7" fmla="*/ 2 h 2"/>
                  <a:gd name="T8" fmla="*/ 1 w 6"/>
                  <a:gd name="T9" fmla="*/ 2 h 2"/>
                  <a:gd name="T10" fmla="*/ 0 w 6"/>
                  <a:gd name="T11" fmla="*/ 1 h 2"/>
                  <a:gd name="T12" fmla="*/ 1 w 6"/>
                  <a:gd name="T13" fmla="*/ 0 h 2"/>
                  <a:gd name="T14" fmla="*/ 1 w 6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"/>
                  <a:gd name="T25" fmla="*/ 0 h 2"/>
                  <a:gd name="T26" fmla="*/ 6 w 6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" h="2">
                    <a:moveTo>
                      <a:pt x="1" y="0"/>
                    </a:moveTo>
                    <a:lnTo>
                      <a:pt x="5" y="0"/>
                    </a:lnTo>
                    <a:lnTo>
                      <a:pt x="6" y="1"/>
                    </a:lnTo>
                    <a:lnTo>
                      <a:pt x="5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53" name="Freeform 122"/>
              <p:cNvSpPr>
                <a:spLocks/>
              </p:cNvSpPr>
              <p:nvPr/>
            </p:nvSpPr>
            <p:spPr bwMode="auto">
              <a:xfrm>
                <a:off x="4206" y="1385"/>
                <a:ext cx="6" cy="2"/>
              </a:xfrm>
              <a:custGeom>
                <a:avLst/>
                <a:gdLst>
                  <a:gd name="T0" fmla="*/ 0 w 6"/>
                  <a:gd name="T1" fmla="*/ 0 h 2"/>
                  <a:gd name="T2" fmla="*/ 5 w 6"/>
                  <a:gd name="T3" fmla="*/ 0 h 2"/>
                  <a:gd name="T4" fmla="*/ 6 w 6"/>
                  <a:gd name="T5" fmla="*/ 1 h 2"/>
                  <a:gd name="T6" fmla="*/ 5 w 6"/>
                  <a:gd name="T7" fmla="*/ 2 h 2"/>
                  <a:gd name="T8" fmla="*/ 0 w 6"/>
                  <a:gd name="T9" fmla="*/ 2 h 2"/>
                  <a:gd name="T10" fmla="*/ 0 w 6"/>
                  <a:gd name="T11" fmla="*/ 1 h 2"/>
                  <a:gd name="T12" fmla="*/ 0 w 6"/>
                  <a:gd name="T13" fmla="*/ 0 h 2"/>
                  <a:gd name="T14" fmla="*/ 0 w 6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"/>
                  <a:gd name="T25" fmla="*/ 0 h 2"/>
                  <a:gd name="T26" fmla="*/ 6 w 6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" h="2">
                    <a:moveTo>
                      <a:pt x="0" y="0"/>
                    </a:moveTo>
                    <a:lnTo>
                      <a:pt x="5" y="0"/>
                    </a:lnTo>
                    <a:lnTo>
                      <a:pt x="6" y="1"/>
                    </a:lnTo>
                    <a:lnTo>
                      <a:pt x="5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54" name="Freeform 123"/>
              <p:cNvSpPr>
                <a:spLocks/>
              </p:cNvSpPr>
              <p:nvPr/>
            </p:nvSpPr>
            <p:spPr bwMode="auto">
              <a:xfrm>
                <a:off x="4216" y="1385"/>
                <a:ext cx="7" cy="2"/>
              </a:xfrm>
              <a:custGeom>
                <a:avLst/>
                <a:gdLst>
                  <a:gd name="T0" fmla="*/ 1 w 7"/>
                  <a:gd name="T1" fmla="*/ 0 h 2"/>
                  <a:gd name="T2" fmla="*/ 6 w 7"/>
                  <a:gd name="T3" fmla="*/ 0 h 2"/>
                  <a:gd name="T4" fmla="*/ 7 w 7"/>
                  <a:gd name="T5" fmla="*/ 1 h 2"/>
                  <a:gd name="T6" fmla="*/ 6 w 7"/>
                  <a:gd name="T7" fmla="*/ 2 h 2"/>
                  <a:gd name="T8" fmla="*/ 1 w 7"/>
                  <a:gd name="T9" fmla="*/ 2 h 2"/>
                  <a:gd name="T10" fmla="*/ 0 w 7"/>
                  <a:gd name="T11" fmla="*/ 1 h 2"/>
                  <a:gd name="T12" fmla="*/ 1 w 7"/>
                  <a:gd name="T13" fmla="*/ 0 h 2"/>
                  <a:gd name="T14" fmla="*/ 1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1" y="0"/>
                    </a:moveTo>
                    <a:lnTo>
                      <a:pt x="6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55" name="Freeform 124"/>
              <p:cNvSpPr>
                <a:spLocks/>
              </p:cNvSpPr>
              <p:nvPr/>
            </p:nvSpPr>
            <p:spPr bwMode="auto">
              <a:xfrm>
                <a:off x="4226" y="1385"/>
                <a:ext cx="6" cy="2"/>
              </a:xfrm>
              <a:custGeom>
                <a:avLst/>
                <a:gdLst>
                  <a:gd name="T0" fmla="*/ 1 w 6"/>
                  <a:gd name="T1" fmla="*/ 0 h 2"/>
                  <a:gd name="T2" fmla="*/ 6 w 6"/>
                  <a:gd name="T3" fmla="*/ 0 h 2"/>
                  <a:gd name="T4" fmla="*/ 6 w 6"/>
                  <a:gd name="T5" fmla="*/ 1 h 2"/>
                  <a:gd name="T6" fmla="*/ 6 w 6"/>
                  <a:gd name="T7" fmla="*/ 2 h 2"/>
                  <a:gd name="T8" fmla="*/ 1 w 6"/>
                  <a:gd name="T9" fmla="*/ 2 h 2"/>
                  <a:gd name="T10" fmla="*/ 0 w 6"/>
                  <a:gd name="T11" fmla="*/ 1 h 2"/>
                  <a:gd name="T12" fmla="*/ 1 w 6"/>
                  <a:gd name="T13" fmla="*/ 0 h 2"/>
                  <a:gd name="T14" fmla="*/ 1 w 6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"/>
                  <a:gd name="T25" fmla="*/ 0 h 2"/>
                  <a:gd name="T26" fmla="*/ 6 w 6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" h="2">
                    <a:moveTo>
                      <a:pt x="1" y="0"/>
                    </a:moveTo>
                    <a:lnTo>
                      <a:pt x="6" y="0"/>
                    </a:lnTo>
                    <a:lnTo>
                      <a:pt x="6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56" name="Freeform 125"/>
              <p:cNvSpPr>
                <a:spLocks/>
              </p:cNvSpPr>
              <p:nvPr/>
            </p:nvSpPr>
            <p:spPr bwMode="auto">
              <a:xfrm>
                <a:off x="4236" y="1385"/>
                <a:ext cx="7" cy="2"/>
              </a:xfrm>
              <a:custGeom>
                <a:avLst/>
                <a:gdLst>
                  <a:gd name="T0" fmla="*/ 0 w 7"/>
                  <a:gd name="T1" fmla="*/ 0 h 2"/>
                  <a:gd name="T2" fmla="*/ 6 w 7"/>
                  <a:gd name="T3" fmla="*/ 0 h 2"/>
                  <a:gd name="T4" fmla="*/ 7 w 7"/>
                  <a:gd name="T5" fmla="*/ 1 h 2"/>
                  <a:gd name="T6" fmla="*/ 6 w 7"/>
                  <a:gd name="T7" fmla="*/ 2 h 2"/>
                  <a:gd name="T8" fmla="*/ 0 w 7"/>
                  <a:gd name="T9" fmla="*/ 2 h 2"/>
                  <a:gd name="T10" fmla="*/ 0 w 7"/>
                  <a:gd name="T11" fmla="*/ 1 h 2"/>
                  <a:gd name="T12" fmla="*/ 0 w 7"/>
                  <a:gd name="T13" fmla="*/ 0 h 2"/>
                  <a:gd name="T14" fmla="*/ 0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0" y="0"/>
                    </a:moveTo>
                    <a:lnTo>
                      <a:pt x="6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57" name="Freeform 126"/>
              <p:cNvSpPr>
                <a:spLocks/>
              </p:cNvSpPr>
              <p:nvPr/>
            </p:nvSpPr>
            <p:spPr bwMode="auto">
              <a:xfrm>
                <a:off x="4246" y="1385"/>
                <a:ext cx="7" cy="2"/>
              </a:xfrm>
              <a:custGeom>
                <a:avLst/>
                <a:gdLst>
                  <a:gd name="T0" fmla="*/ 1 w 7"/>
                  <a:gd name="T1" fmla="*/ 0 h 2"/>
                  <a:gd name="T2" fmla="*/ 6 w 7"/>
                  <a:gd name="T3" fmla="*/ 0 h 2"/>
                  <a:gd name="T4" fmla="*/ 7 w 7"/>
                  <a:gd name="T5" fmla="*/ 1 h 2"/>
                  <a:gd name="T6" fmla="*/ 6 w 7"/>
                  <a:gd name="T7" fmla="*/ 2 h 2"/>
                  <a:gd name="T8" fmla="*/ 1 w 7"/>
                  <a:gd name="T9" fmla="*/ 2 h 2"/>
                  <a:gd name="T10" fmla="*/ 0 w 7"/>
                  <a:gd name="T11" fmla="*/ 1 h 2"/>
                  <a:gd name="T12" fmla="*/ 1 w 7"/>
                  <a:gd name="T13" fmla="*/ 0 h 2"/>
                  <a:gd name="T14" fmla="*/ 1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1" y="0"/>
                    </a:moveTo>
                    <a:lnTo>
                      <a:pt x="6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58" name="Freeform 127"/>
              <p:cNvSpPr>
                <a:spLocks/>
              </p:cNvSpPr>
              <p:nvPr/>
            </p:nvSpPr>
            <p:spPr bwMode="auto">
              <a:xfrm>
                <a:off x="4256" y="1385"/>
                <a:ext cx="7" cy="2"/>
              </a:xfrm>
              <a:custGeom>
                <a:avLst/>
                <a:gdLst>
                  <a:gd name="T0" fmla="*/ 1 w 7"/>
                  <a:gd name="T1" fmla="*/ 0 h 2"/>
                  <a:gd name="T2" fmla="*/ 6 w 7"/>
                  <a:gd name="T3" fmla="*/ 0 h 2"/>
                  <a:gd name="T4" fmla="*/ 7 w 7"/>
                  <a:gd name="T5" fmla="*/ 1 h 2"/>
                  <a:gd name="T6" fmla="*/ 6 w 7"/>
                  <a:gd name="T7" fmla="*/ 2 h 2"/>
                  <a:gd name="T8" fmla="*/ 1 w 7"/>
                  <a:gd name="T9" fmla="*/ 2 h 2"/>
                  <a:gd name="T10" fmla="*/ 0 w 7"/>
                  <a:gd name="T11" fmla="*/ 1 h 2"/>
                  <a:gd name="T12" fmla="*/ 1 w 7"/>
                  <a:gd name="T13" fmla="*/ 0 h 2"/>
                  <a:gd name="T14" fmla="*/ 1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1" y="0"/>
                    </a:moveTo>
                    <a:lnTo>
                      <a:pt x="6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59" name="Freeform 128"/>
              <p:cNvSpPr>
                <a:spLocks/>
              </p:cNvSpPr>
              <p:nvPr/>
            </p:nvSpPr>
            <p:spPr bwMode="auto">
              <a:xfrm>
                <a:off x="4266" y="1385"/>
                <a:ext cx="7" cy="2"/>
              </a:xfrm>
              <a:custGeom>
                <a:avLst/>
                <a:gdLst>
                  <a:gd name="T0" fmla="*/ 1 w 7"/>
                  <a:gd name="T1" fmla="*/ 0 h 2"/>
                  <a:gd name="T2" fmla="*/ 6 w 7"/>
                  <a:gd name="T3" fmla="*/ 0 h 2"/>
                  <a:gd name="T4" fmla="*/ 7 w 7"/>
                  <a:gd name="T5" fmla="*/ 1 h 2"/>
                  <a:gd name="T6" fmla="*/ 6 w 7"/>
                  <a:gd name="T7" fmla="*/ 2 h 2"/>
                  <a:gd name="T8" fmla="*/ 1 w 7"/>
                  <a:gd name="T9" fmla="*/ 2 h 2"/>
                  <a:gd name="T10" fmla="*/ 0 w 7"/>
                  <a:gd name="T11" fmla="*/ 1 h 2"/>
                  <a:gd name="T12" fmla="*/ 1 w 7"/>
                  <a:gd name="T13" fmla="*/ 0 h 2"/>
                  <a:gd name="T14" fmla="*/ 1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1" y="0"/>
                    </a:moveTo>
                    <a:lnTo>
                      <a:pt x="6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60" name="Freeform 129"/>
              <p:cNvSpPr>
                <a:spLocks/>
              </p:cNvSpPr>
              <p:nvPr/>
            </p:nvSpPr>
            <p:spPr bwMode="auto">
              <a:xfrm>
                <a:off x="4276" y="1385"/>
                <a:ext cx="7" cy="2"/>
              </a:xfrm>
              <a:custGeom>
                <a:avLst/>
                <a:gdLst>
                  <a:gd name="T0" fmla="*/ 1 w 7"/>
                  <a:gd name="T1" fmla="*/ 0 h 2"/>
                  <a:gd name="T2" fmla="*/ 6 w 7"/>
                  <a:gd name="T3" fmla="*/ 0 h 2"/>
                  <a:gd name="T4" fmla="*/ 7 w 7"/>
                  <a:gd name="T5" fmla="*/ 1 h 2"/>
                  <a:gd name="T6" fmla="*/ 6 w 7"/>
                  <a:gd name="T7" fmla="*/ 2 h 2"/>
                  <a:gd name="T8" fmla="*/ 1 w 7"/>
                  <a:gd name="T9" fmla="*/ 2 h 2"/>
                  <a:gd name="T10" fmla="*/ 0 w 7"/>
                  <a:gd name="T11" fmla="*/ 1 h 2"/>
                  <a:gd name="T12" fmla="*/ 1 w 7"/>
                  <a:gd name="T13" fmla="*/ 0 h 2"/>
                  <a:gd name="T14" fmla="*/ 1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1" y="0"/>
                    </a:moveTo>
                    <a:lnTo>
                      <a:pt x="6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61" name="Freeform 130"/>
              <p:cNvSpPr>
                <a:spLocks/>
              </p:cNvSpPr>
              <p:nvPr/>
            </p:nvSpPr>
            <p:spPr bwMode="auto">
              <a:xfrm>
                <a:off x="4287" y="1385"/>
                <a:ext cx="6" cy="2"/>
              </a:xfrm>
              <a:custGeom>
                <a:avLst/>
                <a:gdLst>
                  <a:gd name="T0" fmla="*/ 1 w 6"/>
                  <a:gd name="T1" fmla="*/ 0 h 2"/>
                  <a:gd name="T2" fmla="*/ 5 w 6"/>
                  <a:gd name="T3" fmla="*/ 0 h 2"/>
                  <a:gd name="T4" fmla="*/ 6 w 6"/>
                  <a:gd name="T5" fmla="*/ 1 h 2"/>
                  <a:gd name="T6" fmla="*/ 5 w 6"/>
                  <a:gd name="T7" fmla="*/ 2 h 2"/>
                  <a:gd name="T8" fmla="*/ 1 w 6"/>
                  <a:gd name="T9" fmla="*/ 2 h 2"/>
                  <a:gd name="T10" fmla="*/ 0 w 6"/>
                  <a:gd name="T11" fmla="*/ 1 h 2"/>
                  <a:gd name="T12" fmla="*/ 1 w 6"/>
                  <a:gd name="T13" fmla="*/ 0 h 2"/>
                  <a:gd name="T14" fmla="*/ 1 w 6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"/>
                  <a:gd name="T25" fmla="*/ 0 h 2"/>
                  <a:gd name="T26" fmla="*/ 6 w 6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" h="2">
                    <a:moveTo>
                      <a:pt x="1" y="0"/>
                    </a:moveTo>
                    <a:lnTo>
                      <a:pt x="5" y="0"/>
                    </a:lnTo>
                    <a:lnTo>
                      <a:pt x="6" y="1"/>
                    </a:lnTo>
                    <a:lnTo>
                      <a:pt x="5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62" name="Freeform 131"/>
              <p:cNvSpPr>
                <a:spLocks/>
              </p:cNvSpPr>
              <p:nvPr/>
            </p:nvSpPr>
            <p:spPr bwMode="auto">
              <a:xfrm>
                <a:off x="4296" y="1385"/>
                <a:ext cx="7" cy="2"/>
              </a:xfrm>
              <a:custGeom>
                <a:avLst/>
                <a:gdLst>
                  <a:gd name="T0" fmla="*/ 1 w 7"/>
                  <a:gd name="T1" fmla="*/ 0 h 2"/>
                  <a:gd name="T2" fmla="*/ 6 w 7"/>
                  <a:gd name="T3" fmla="*/ 0 h 2"/>
                  <a:gd name="T4" fmla="*/ 7 w 7"/>
                  <a:gd name="T5" fmla="*/ 1 h 2"/>
                  <a:gd name="T6" fmla="*/ 6 w 7"/>
                  <a:gd name="T7" fmla="*/ 2 h 2"/>
                  <a:gd name="T8" fmla="*/ 1 w 7"/>
                  <a:gd name="T9" fmla="*/ 2 h 2"/>
                  <a:gd name="T10" fmla="*/ 0 w 7"/>
                  <a:gd name="T11" fmla="*/ 1 h 2"/>
                  <a:gd name="T12" fmla="*/ 1 w 7"/>
                  <a:gd name="T13" fmla="*/ 0 h 2"/>
                  <a:gd name="T14" fmla="*/ 1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1" y="0"/>
                    </a:moveTo>
                    <a:lnTo>
                      <a:pt x="6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63" name="Freeform 132"/>
              <p:cNvSpPr>
                <a:spLocks/>
              </p:cNvSpPr>
              <p:nvPr/>
            </p:nvSpPr>
            <p:spPr bwMode="auto">
              <a:xfrm>
                <a:off x="4306" y="1385"/>
                <a:ext cx="8" cy="2"/>
              </a:xfrm>
              <a:custGeom>
                <a:avLst/>
                <a:gdLst>
                  <a:gd name="T0" fmla="*/ 1 w 8"/>
                  <a:gd name="T1" fmla="*/ 0 h 2"/>
                  <a:gd name="T2" fmla="*/ 7 w 8"/>
                  <a:gd name="T3" fmla="*/ 0 h 2"/>
                  <a:gd name="T4" fmla="*/ 8 w 8"/>
                  <a:gd name="T5" fmla="*/ 1 h 2"/>
                  <a:gd name="T6" fmla="*/ 7 w 8"/>
                  <a:gd name="T7" fmla="*/ 2 h 2"/>
                  <a:gd name="T8" fmla="*/ 1 w 8"/>
                  <a:gd name="T9" fmla="*/ 2 h 2"/>
                  <a:gd name="T10" fmla="*/ 0 w 8"/>
                  <a:gd name="T11" fmla="*/ 1 h 2"/>
                  <a:gd name="T12" fmla="*/ 1 w 8"/>
                  <a:gd name="T13" fmla="*/ 0 h 2"/>
                  <a:gd name="T14" fmla="*/ 1 w 8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8"/>
                  <a:gd name="T25" fmla="*/ 0 h 2"/>
                  <a:gd name="T26" fmla="*/ 8 w 8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8" h="2">
                    <a:moveTo>
                      <a:pt x="1" y="0"/>
                    </a:moveTo>
                    <a:lnTo>
                      <a:pt x="7" y="0"/>
                    </a:lnTo>
                    <a:lnTo>
                      <a:pt x="8" y="1"/>
                    </a:lnTo>
                    <a:lnTo>
                      <a:pt x="7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64" name="Freeform 133"/>
              <p:cNvSpPr>
                <a:spLocks/>
              </p:cNvSpPr>
              <p:nvPr/>
            </p:nvSpPr>
            <p:spPr bwMode="auto">
              <a:xfrm>
                <a:off x="4317" y="1385"/>
                <a:ext cx="6" cy="2"/>
              </a:xfrm>
              <a:custGeom>
                <a:avLst/>
                <a:gdLst>
                  <a:gd name="T0" fmla="*/ 1 w 6"/>
                  <a:gd name="T1" fmla="*/ 0 h 2"/>
                  <a:gd name="T2" fmla="*/ 5 w 6"/>
                  <a:gd name="T3" fmla="*/ 0 h 2"/>
                  <a:gd name="T4" fmla="*/ 6 w 6"/>
                  <a:gd name="T5" fmla="*/ 1 h 2"/>
                  <a:gd name="T6" fmla="*/ 5 w 6"/>
                  <a:gd name="T7" fmla="*/ 2 h 2"/>
                  <a:gd name="T8" fmla="*/ 1 w 6"/>
                  <a:gd name="T9" fmla="*/ 2 h 2"/>
                  <a:gd name="T10" fmla="*/ 0 w 6"/>
                  <a:gd name="T11" fmla="*/ 1 h 2"/>
                  <a:gd name="T12" fmla="*/ 1 w 6"/>
                  <a:gd name="T13" fmla="*/ 0 h 2"/>
                  <a:gd name="T14" fmla="*/ 1 w 6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"/>
                  <a:gd name="T25" fmla="*/ 0 h 2"/>
                  <a:gd name="T26" fmla="*/ 6 w 6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" h="2">
                    <a:moveTo>
                      <a:pt x="1" y="0"/>
                    </a:moveTo>
                    <a:lnTo>
                      <a:pt x="5" y="0"/>
                    </a:lnTo>
                    <a:lnTo>
                      <a:pt x="6" y="1"/>
                    </a:lnTo>
                    <a:lnTo>
                      <a:pt x="5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65" name="Freeform 134"/>
              <p:cNvSpPr>
                <a:spLocks/>
              </p:cNvSpPr>
              <p:nvPr/>
            </p:nvSpPr>
            <p:spPr bwMode="auto">
              <a:xfrm>
                <a:off x="4327" y="1385"/>
                <a:ext cx="7" cy="2"/>
              </a:xfrm>
              <a:custGeom>
                <a:avLst/>
                <a:gdLst>
                  <a:gd name="T0" fmla="*/ 0 w 7"/>
                  <a:gd name="T1" fmla="*/ 0 h 2"/>
                  <a:gd name="T2" fmla="*/ 6 w 7"/>
                  <a:gd name="T3" fmla="*/ 0 h 2"/>
                  <a:gd name="T4" fmla="*/ 7 w 7"/>
                  <a:gd name="T5" fmla="*/ 1 h 2"/>
                  <a:gd name="T6" fmla="*/ 6 w 7"/>
                  <a:gd name="T7" fmla="*/ 2 h 2"/>
                  <a:gd name="T8" fmla="*/ 0 w 7"/>
                  <a:gd name="T9" fmla="*/ 2 h 2"/>
                  <a:gd name="T10" fmla="*/ 0 w 7"/>
                  <a:gd name="T11" fmla="*/ 1 h 2"/>
                  <a:gd name="T12" fmla="*/ 0 w 7"/>
                  <a:gd name="T13" fmla="*/ 0 h 2"/>
                  <a:gd name="T14" fmla="*/ 0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0" y="0"/>
                    </a:moveTo>
                    <a:lnTo>
                      <a:pt x="6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66" name="Freeform 135"/>
              <p:cNvSpPr>
                <a:spLocks/>
              </p:cNvSpPr>
              <p:nvPr/>
            </p:nvSpPr>
            <p:spPr bwMode="auto">
              <a:xfrm>
                <a:off x="4337" y="1385"/>
                <a:ext cx="7" cy="2"/>
              </a:xfrm>
              <a:custGeom>
                <a:avLst/>
                <a:gdLst>
                  <a:gd name="T0" fmla="*/ 1 w 7"/>
                  <a:gd name="T1" fmla="*/ 0 h 2"/>
                  <a:gd name="T2" fmla="*/ 6 w 7"/>
                  <a:gd name="T3" fmla="*/ 0 h 2"/>
                  <a:gd name="T4" fmla="*/ 7 w 7"/>
                  <a:gd name="T5" fmla="*/ 1 h 2"/>
                  <a:gd name="T6" fmla="*/ 6 w 7"/>
                  <a:gd name="T7" fmla="*/ 2 h 2"/>
                  <a:gd name="T8" fmla="*/ 1 w 7"/>
                  <a:gd name="T9" fmla="*/ 2 h 2"/>
                  <a:gd name="T10" fmla="*/ 0 w 7"/>
                  <a:gd name="T11" fmla="*/ 1 h 2"/>
                  <a:gd name="T12" fmla="*/ 1 w 7"/>
                  <a:gd name="T13" fmla="*/ 0 h 2"/>
                  <a:gd name="T14" fmla="*/ 1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1" y="0"/>
                    </a:moveTo>
                    <a:lnTo>
                      <a:pt x="6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67" name="Freeform 136"/>
              <p:cNvSpPr>
                <a:spLocks/>
              </p:cNvSpPr>
              <p:nvPr/>
            </p:nvSpPr>
            <p:spPr bwMode="auto">
              <a:xfrm>
                <a:off x="4347" y="1385"/>
                <a:ext cx="6" cy="2"/>
              </a:xfrm>
              <a:custGeom>
                <a:avLst/>
                <a:gdLst>
                  <a:gd name="T0" fmla="*/ 1 w 6"/>
                  <a:gd name="T1" fmla="*/ 0 h 2"/>
                  <a:gd name="T2" fmla="*/ 5 w 6"/>
                  <a:gd name="T3" fmla="*/ 0 h 2"/>
                  <a:gd name="T4" fmla="*/ 6 w 6"/>
                  <a:gd name="T5" fmla="*/ 1 h 2"/>
                  <a:gd name="T6" fmla="*/ 5 w 6"/>
                  <a:gd name="T7" fmla="*/ 2 h 2"/>
                  <a:gd name="T8" fmla="*/ 1 w 6"/>
                  <a:gd name="T9" fmla="*/ 2 h 2"/>
                  <a:gd name="T10" fmla="*/ 0 w 6"/>
                  <a:gd name="T11" fmla="*/ 1 h 2"/>
                  <a:gd name="T12" fmla="*/ 1 w 6"/>
                  <a:gd name="T13" fmla="*/ 0 h 2"/>
                  <a:gd name="T14" fmla="*/ 1 w 6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"/>
                  <a:gd name="T25" fmla="*/ 0 h 2"/>
                  <a:gd name="T26" fmla="*/ 6 w 6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" h="2">
                    <a:moveTo>
                      <a:pt x="1" y="0"/>
                    </a:moveTo>
                    <a:lnTo>
                      <a:pt x="5" y="0"/>
                    </a:lnTo>
                    <a:lnTo>
                      <a:pt x="6" y="1"/>
                    </a:lnTo>
                    <a:lnTo>
                      <a:pt x="5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68" name="Freeform 137"/>
              <p:cNvSpPr>
                <a:spLocks/>
              </p:cNvSpPr>
              <p:nvPr/>
            </p:nvSpPr>
            <p:spPr bwMode="auto">
              <a:xfrm>
                <a:off x="4357" y="1385"/>
                <a:ext cx="7" cy="2"/>
              </a:xfrm>
              <a:custGeom>
                <a:avLst/>
                <a:gdLst>
                  <a:gd name="T0" fmla="*/ 1 w 7"/>
                  <a:gd name="T1" fmla="*/ 0 h 2"/>
                  <a:gd name="T2" fmla="*/ 6 w 7"/>
                  <a:gd name="T3" fmla="*/ 0 h 2"/>
                  <a:gd name="T4" fmla="*/ 7 w 7"/>
                  <a:gd name="T5" fmla="*/ 1 h 2"/>
                  <a:gd name="T6" fmla="*/ 6 w 7"/>
                  <a:gd name="T7" fmla="*/ 2 h 2"/>
                  <a:gd name="T8" fmla="*/ 1 w 7"/>
                  <a:gd name="T9" fmla="*/ 2 h 2"/>
                  <a:gd name="T10" fmla="*/ 0 w 7"/>
                  <a:gd name="T11" fmla="*/ 1 h 2"/>
                  <a:gd name="T12" fmla="*/ 1 w 7"/>
                  <a:gd name="T13" fmla="*/ 0 h 2"/>
                  <a:gd name="T14" fmla="*/ 1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1" y="0"/>
                    </a:moveTo>
                    <a:lnTo>
                      <a:pt x="6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69" name="Freeform 138"/>
              <p:cNvSpPr>
                <a:spLocks/>
              </p:cNvSpPr>
              <p:nvPr/>
            </p:nvSpPr>
            <p:spPr bwMode="auto">
              <a:xfrm>
                <a:off x="4367" y="1385"/>
                <a:ext cx="7" cy="2"/>
              </a:xfrm>
              <a:custGeom>
                <a:avLst/>
                <a:gdLst>
                  <a:gd name="T0" fmla="*/ 1 w 7"/>
                  <a:gd name="T1" fmla="*/ 0 h 2"/>
                  <a:gd name="T2" fmla="*/ 6 w 7"/>
                  <a:gd name="T3" fmla="*/ 0 h 2"/>
                  <a:gd name="T4" fmla="*/ 7 w 7"/>
                  <a:gd name="T5" fmla="*/ 1 h 2"/>
                  <a:gd name="T6" fmla="*/ 6 w 7"/>
                  <a:gd name="T7" fmla="*/ 2 h 2"/>
                  <a:gd name="T8" fmla="*/ 1 w 7"/>
                  <a:gd name="T9" fmla="*/ 2 h 2"/>
                  <a:gd name="T10" fmla="*/ 0 w 7"/>
                  <a:gd name="T11" fmla="*/ 1 h 2"/>
                  <a:gd name="T12" fmla="*/ 1 w 7"/>
                  <a:gd name="T13" fmla="*/ 0 h 2"/>
                  <a:gd name="T14" fmla="*/ 1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1" y="0"/>
                    </a:moveTo>
                    <a:lnTo>
                      <a:pt x="6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70" name="Freeform 139"/>
              <p:cNvSpPr>
                <a:spLocks/>
              </p:cNvSpPr>
              <p:nvPr/>
            </p:nvSpPr>
            <p:spPr bwMode="auto">
              <a:xfrm>
                <a:off x="4377" y="1385"/>
                <a:ext cx="7" cy="2"/>
              </a:xfrm>
              <a:custGeom>
                <a:avLst/>
                <a:gdLst>
                  <a:gd name="T0" fmla="*/ 1 w 7"/>
                  <a:gd name="T1" fmla="*/ 0 h 2"/>
                  <a:gd name="T2" fmla="*/ 6 w 7"/>
                  <a:gd name="T3" fmla="*/ 0 h 2"/>
                  <a:gd name="T4" fmla="*/ 7 w 7"/>
                  <a:gd name="T5" fmla="*/ 1 h 2"/>
                  <a:gd name="T6" fmla="*/ 6 w 7"/>
                  <a:gd name="T7" fmla="*/ 2 h 2"/>
                  <a:gd name="T8" fmla="*/ 1 w 7"/>
                  <a:gd name="T9" fmla="*/ 2 h 2"/>
                  <a:gd name="T10" fmla="*/ 0 w 7"/>
                  <a:gd name="T11" fmla="*/ 1 h 2"/>
                  <a:gd name="T12" fmla="*/ 1 w 7"/>
                  <a:gd name="T13" fmla="*/ 0 h 2"/>
                  <a:gd name="T14" fmla="*/ 1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1" y="0"/>
                    </a:moveTo>
                    <a:lnTo>
                      <a:pt x="6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71" name="Freeform 140"/>
              <p:cNvSpPr>
                <a:spLocks/>
              </p:cNvSpPr>
              <p:nvPr/>
            </p:nvSpPr>
            <p:spPr bwMode="auto">
              <a:xfrm>
                <a:off x="4387" y="1385"/>
                <a:ext cx="7" cy="2"/>
              </a:xfrm>
              <a:custGeom>
                <a:avLst/>
                <a:gdLst>
                  <a:gd name="T0" fmla="*/ 1 w 7"/>
                  <a:gd name="T1" fmla="*/ 0 h 2"/>
                  <a:gd name="T2" fmla="*/ 6 w 7"/>
                  <a:gd name="T3" fmla="*/ 0 h 2"/>
                  <a:gd name="T4" fmla="*/ 7 w 7"/>
                  <a:gd name="T5" fmla="*/ 1 h 2"/>
                  <a:gd name="T6" fmla="*/ 6 w 7"/>
                  <a:gd name="T7" fmla="*/ 2 h 2"/>
                  <a:gd name="T8" fmla="*/ 1 w 7"/>
                  <a:gd name="T9" fmla="*/ 2 h 2"/>
                  <a:gd name="T10" fmla="*/ 0 w 7"/>
                  <a:gd name="T11" fmla="*/ 1 h 2"/>
                  <a:gd name="T12" fmla="*/ 1 w 7"/>
                  <a:gd name="T13" fmla="*/ 0 h 2"/>
                  <a:gd name="T14" fmla="*/ 1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1" y="0"/>
                    </a:moveTo>
                    <a:lnTo>
                      <a:pt x="6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72" name="Freeform 141"/>
              <p:cNvSpPr>
                <a:spLocks/>
              </p:cNvSpPr>
              <p:nvPr/>
            </p:nvSpPr>
            <p:spPr bwMode="auto">
              <a:xfrm>
                <a:off x="4397" y="1385"/>
                <a:ext cx="7" cy="2"/>
              </a:xfrm>
              <a:custGeom>
                <a:avLst/>
                <a:gdLst>
                  <a:gd name="T0" fmla="*/ 1 w 7"/>
                  <a:gd name="T1" fmla="*/ 0 h 2"/>
                  <a:gd name="T2" fmla="*/ 7 w 7"/>
                  <a:gd name="T3" fmla="*/ 0 h 2"/>
                  <a:gd name="T4" fmla="*/ 7 w 7"/>
                  <a:gd name="T5" fmla="*/ 1 h 2"/>
                  <a:gd name="T6" fmla="*/ 7 w 7"/>
                  <a:gd name="T7" fmla="*/ 2 h 2"/>
                  <a:gd name="T8" fmla="*/ 1 w 7"/>
                  <a:gd name="T9" fmla="*/ 2 h 2"/>
                  <a:gd name="T10" fmla="*/ 0 w 7"/>
                  <a:gd name="T11" fmla="*/ 1 h 2"/>
                  <a:gd name="T12" fmla="*/ 1 w 7"/>
                  <a:gd name="T13" fmla="*/ 0 h 2"/>
                  <a:gd name="T14" fmla="*/ 1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1" y="0"/>
                    </a:moveTo>
                    <a:lnTo>
                      <a:pt x="7" y="0"/>
                    </a:lnTo>
                    <a:lnTo>
                      <a:pt x="7" y="1"/>
                    </a:lnTo>
                    <a:lnTo>
                      <a:pt x="7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73" name="Freeform 142"/>
              <p:cNvSpPr>
                <a:spLocks/>
              </p:cNvSpPr>
              <p:nvPr/>
            </p:nvSpPr>
            <p:spPr bwMode="auto">
              <a:xfrm>
                <a:off x="4408" y="1385"/>
                <a:ext cx="6" cy="2"/>
              </a:xfrm>
              <a:custGeom>
                <a:avLst/>
                <a:gdLst>
                  <a:gd name="T0" fmla="*/ 0 w 6"/>
                  <a:gd name="T1" fmla="*/ 0 h 2"/>
                  <a:gd name="T2" fmla="*/ 5 w 6"/>
                  <a:gd name="T3" fmla="*/ 0 h 2"/>
                  <a:gd name="T4" fmla="*/ 6 w 6"/>
                  <a:gd name="T5" fmla="*/ 1 h 2"/>
                  <a:gd name="T6" fmla="*/ 5 w 6"/>
                  <a:gd name="T7" fmla="*/ 2 h 2"/>
                  <a:gd name="T8" fmla="*/ 0 w 6"/>
                  <a:gd name="T9" fmla="*/ 2 h 2"/>
                  <a:gd name="T10" fmla="*/ 0 w 6"/>
                  <a:gd name="T11" fmla="*/ 1 h 2"/>
                  <a:gd name="T12" fmla="*/ 0 w 6"/>
                  <a:gd name="T13" fmla="*/ 0 h 2"/>
                  <a:gd name="T14" fmla="*/ 0 w 6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"/>
                  <a:gd name="T25" fmla="*/ 0 h 2"/>
                  <a:gd name="T26" fmla="*/ 6 w 6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" h="2">
                    <a:moveTo>
                      <a:pt x="0" y="0"/>
                    </a:moveTo>
                    <a:lnTo>
                      <a:pt x="5" y="0"/>
                    </a:lnTo>
                    <a:lnTo>
                      <a:pt x="6" y="1"/>
                    </a:lnTo>
                    <a:lnTo>
                      <a:pt x="5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74" name="Freeform 143"/>
              <p:cNvSpPr>
                <a:spLocks/>
              </p:cNvSpPr>
              <p:nvPr/>
            </p:nvSpPr>
            <p:spPr bwMode="auto">
              <a:xfrm>
                <a:off x="4417" y="1385"/>
                <a:ext cx="7" cy="2"/>
              </a:xfrm>
              <a:custGeom>
                <a:avLst/>
                <a:gdLst>
                  <a:gd name="T0" fmla="*/ 1 w 7"/>
                  <a:gd name="T1" fmla="*/ 0 h 2"/>
                  <a:gd name="T2" fmla="*/ 6 w 7"/>
                  <a:gd name="T3" fmla="*/ 0 h 2"/>
                  <a:gd name="T4" fmla="*/ 7 w 7"/>
                  <a:gd name="T5" fmla="*/ 1 h 2"/>
                  <a:gd name="T6" fmla="*/ 6 w 7"/>
                  <a:gd name="T7" fmla="*/ 2 h 2"/>
                  <a:gd name="T8" fmla="*/ 1 w 7"/>
                  <a:gd name="T9" fmla="*/ 2 h 2"/>
                  <a:gd name="T10" fmla="*/ 0 w 7"/>
                  <a:gd name="T11" fmla="*/ 1 h 2"/>
                  <a:gd name="T12" fmla="*/ 1 w 7"/>
                  <a:gd name="T13" fmla="*/ 0 h 2"/>
                  <a:gd name="T14" fmla="*/ 1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1" y="0"/>
                    </a:moveTo>
                    <a:lnTo>
                      <a:pt x="6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75" name="Freeform 144"/>
              <p:cNvSpPr>
                <a:spLocks/>
              </p:cNvSpPr>
              <p:nvPr/>
            </p:nvSpPr>
            <p:spPr bwMode="auto">
              <a:xfrm>
                <a:off x="4428" y="1385"/>
                <a:ext cx="6" cy="2"/>
              </a:xfrm>
              <a:custGeom>
                <a:avLst/>
                <a:gdLst>
                  <a:gd name="T0" fmla="*/ 1 w 6"/>
                  <a:gd name="T1" fmla="*/ 0 h 2"/>
                  <a:gd name="T2" fmla="*/ 6 w 6"/>
                  <a:gd name="T3" fmla="*/ 0 h 2"/>
                  <a:gd name="T4" fmla="*/ 6 w 6"/>
                  <a:gd name="T5" fmla="*/ 1 h 2"/>
                  <a:gd name="T6" fmla="*/ 6 w 6"/>
                  <a:gd name="T7" fmla="*/ 2 h 2"/>
                  <a:gd name="T8" fmla="*/ 1 w 6"/>
                  <a:gd name="T9" fmla="*/ 2 h 2"/>
                  <a:gd name="T10" fmla="*/ 0 w 6"/>
                  <a:gd name="T11" fmla="*/ 1 h 2"/>
                  <a:gd name="T12" fmla="*/ 1 w 6"/>
                  <a:gd name="T13" fmla="*/ 0 h 2"/>
                  <a:gd name="T14" fmla="*/ 1 w 6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"/>
                  <a:gd name="T25" fmla="*/ 0 h 2"/>
                  <a:gd name="T26" fmla="*/ 6 w 6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" h="2">
                    <a:moveTo>
                      <a:pt x="1" y="0"/>
                    </a:moveTo>
                    <a:lnTo>
                      <a:pt x="6" y="0"/>
                    </a:lnTo>
                    <a:lnTo>
                      <a:pt x="6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76" name="Freeform 145"/>
              <p:cNvSpPr>
                <a:spLocks/>
              </p:cNvSpPr>
              <p:nvPr/>
            </p:nvSpPr>
            <p:spPr bwMode="auto">
              <a:xfrm>
                <a:off x="4438" y="1385"/>
                <a:ext cx="6" cy="2"/>
              </a:xfrm>
              <a:custGeom>
                <a:avLst/>
                <a:gdLst>
                  <a:gd name="T0" fmla="*/ 1 w 6"/>
                  <a:gd name="T1" fmla="*/ 0 h 2"/>
                  <a:gd name="T2" fmla="*/ 5 w 6"/>
                  <a:gd name="T3" fmla="*/ 0 h 2"/>
                  <a:gd name="T4" fmla="*/ 6 w 6"/>
                  <a:gd name="T5" fmla="*/ 1 h 2"/>
                  <a:gd name="T6" fmla="*/ 5 w 6"/>
                  <a:gd name="T7" fmla="*/ 2 h 2"/>
                  <a:gd name="T8" fmla="*/ 1 w 6"/>
                  <a:gd name="T9" fmla="*/ 2 h 2"/>
                  <a:gd name="T10" fmla="*/ 0 w 6"/>
                  <a:gd name="T11" fmla="*/ 1 h 2"/>
                  <a:gd name="T12" fmla="*/ 1 w 6"/>
                  <a:gd name="T13" fmla="*/ 0 h 2"/>
                  <a:gd name="T14" fmla="*/ 1 w 6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"/>
                  <a:gd name="T25" fmla="*/ 0 h 2"/>
                  <a:gd name="T26" fmla="*/ 6 w 6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" h="2">
                    <a:moveTo>
                      <a:pt x="1" y="0"/>
                    </a:moveTo>
                    <a:lnTo>
                      <a:pt x="5" y="0"/>
                    </a:lnTo>
                    <a:lnTo>
                      <a:pt x="6" y="1"/>
                    </a:lnTo>
                    <a:lnTo>
                      <a:pt x="5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77" name="Freeform 146"/>
              <p:cNvSpPr>
                <a:spLocks/>
              </p:cNvSpPr>
              <p:nvPr/>
            </p:nvSpPr>
            <p:spPr bwMode="auto">
              <a:xfrm>
                <a:off x="4447" y="1385"/>
                <a:ext cx="8" cy="2"/>
              </a:xfrm>
              <a:custGeom>
                <a:avLst/>
                <a:gdLst>
                  <a:gd name="T0" fmla="*/ 1 w 8"/>
                  <a:gd name="T1" fmla="*/ 0 h 2"/>
                  <a:gd name="T2" fmla="*/ 7 w 8"/>
                  <a:gd name="T3" fmla="*/ 0 h 2"/>
                  <a:gd name="T4" fmla="*/ 8 w 8"/>
                  <a:gd name="T5" fmla="*/ 1 h 2"/>
                  <a:gd name="T6" fmla="*/ 7 w 8"/>
                  <a:gd name="T7" fmla="*/ 2 h 2"/>
                  <a:gd name="T8" fmla="*/ 1 w 8"/>
                  <a:gd name="T9" fmla="*/ 2 h 2"/>
                  <a:gd name="T10" fmla="*/ 0 w 8"/>
                  <a:gd name="T11" fmla="*/ 1 h 2"/>
                  <a:gd name="T12" fmla="*/ 1 w 8"/>
                  <a:gd name="T13" fmla="*/ 0 h 2"/>
                  <a:gd name="T14" fmla="*/ 1 w 8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8"/>
                  <a:gd name="T25" fmla="*/ 0 h 2"/>
                  <a:gd name="T26" fmla="*/ 8 w 8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8" h="2">
                    <a:moveTo>
                      <a:pt x="1" y="0"/>
                    </a:moveTo>
                    <a:lnTo>
                      <a:pt x="7" y="0"/>
                    </a:lnTo>
                    <a:lnTo>
                      <a:pt x="8" y="1"/>
                    </a:lnTo>
                    <a:lnTo>
                      <a:pt x="7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78" name="Freeform 147"/>
              <p:cNvSpPr>
                <a:spLocks/>
              </p:cNvSpPr>
              <p:nvPr/>
            </p:nvSpPr>
            <p:spPr bwMode="auto">
              <a:xfrm>
                <a:off x="4458" y="1385"/>
                <a:ext cx="7" cy="2"/>
              </a:xfrm>
              <a:custGeom>
                <a:avLst/>
                <a:gdLst>
                  <a:gd name="T0" fmla="*/ 1 w 7"/>
                  <a:gd name="T1" fmla="*/ 0 h 2"/>
                  <a:gd name="T2" fmla="*/ 6 w 7"/>
                  <a:gd name="T3" fmla="*/ 0 h 2"/>
                  <a:gd name="T4" fmla="*/ 7 w 7"/>
                  <a:gd name="T5" fmla="*/ 1 h 2"/>
                  <a:gd name="T6" fmla="*/ 6 w 7"/>
                  <a:gd name="T7" fmla="*/ 2 h 2"/>
                  <a:gd name="T8" fmla="*/ 1 w 7"/>
                  <a:gd name="T9" fmla="*/ 2 h 2"/>
                  <a:gd name="T10" fmla="*/ 0 w 7"/>
                  <a:gd name="T11" fmla="*/ 1 h 2"/>
                  <a:gd name="T12" fmla="*/ 1 w 7"/>
                  <a:gd name="T13" fmla="*/ 0 h 2"/>
                  <a:gd name="T14" fmla="*/ 1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1" y="0"/>
                    </a:moveTo>
                    <a:lnTo>
                      <a:pt x="6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79" name="Freeform 148"/>
              <p:cNvSpPr>
                <a:spLocks/>
              </p:cNvSpPr>
              <p:nvPr/>
            </p:nvSpPr>
            <p:spPr bwMode="auto">
              <a:xfrm>
                <a:off x="4468" y="1385"/>
                <a:ext cx="7" cy="2"/>
              </a:xfrm>
              <a:custGeom>
                <a:avLst/>
                <a:gdLst>
                  <a:gd name="T0" fmla="*/ 1 w 7"/>
                  <a:gd name="T1" fmla="*/ 0 h 2"/>
                  <a:gd name="T2" fmla="*/ 6 w 7"/>
                  <a:gd name="T3" fmla="*/ 0 h 2"/>
                  <a:gd name="T4" fmla="*/ 7 w 7"/>
                  <a:gd name="T5" fmla="*/ 1 h 2"/>
                  <a:gd name="T6" fmla="*/ 6 w 7"/>
                  <a:gd name="T7" fmla="*/ 2 h 2"/>
                  <a:gd name="T8" fmla="*/ 1 w 7"/>
                  <a:gd name="T9" fmla="*/ 2 h 2"/>
                  <a:gd name="T10" fmla="*/ 0 w 7"/>
                  <a:gd name="T11" fmla="*/ 1 h 2"/>
                  <a:gd name="T12" fmla="*/ 1 w 7"/>
                  <a:gd name="T13" fmla="*/ 0 h 2"/>
                  <a:gd name="T14" fmla="*/ 1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1" y="0"/>
                    </a:moveTo>
                    <a:lnTo>
                      <a:pt x="6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80" name="Freeform 149"/>
              <p:cNvSpPr>
                <a:spLocks/>
              </p:cNvSpPr>
              <p:nvPr/>
            </p:nvSpPr>
            <p:spPr bwMode="auto">
              <a:xfrm>
                <a:off x="4478" y="1385"/>
                <a:ext cx="7" cy="2"/>
              </a:xfrm>
              <a:custGeom>
                <a:avLst/>
                <a:gdLst>
                  <a:gd name="T0" fmla="*/ 1 w 7"/>
                  <a:gd name="T1" fmla="*/ 0 h 2"/>
                  <a:gd name="T2" fmla="*/ 6 w 7"/>
                  <a:gd name="T3" fmla="*/ 0 h 2"/>
                  <a:gd name="T4" fmla="*/ 7 w 7"/>
                  <a:gd name="T5" fmla="*/ 1 h 2"/>
                  <a:gd name="T6" fmla="*/ 6 w 7"/>
                  <a:gd name="T7" fmla="*/ 2 h 2"/>
                  <a:gd name="T8" fmla="*/ 1 w 7"/>
                  <a:gd name="T9" fmla="*/ 2 h 2"/>
                  <a:gd name="T10" fmla="*/ 0 w 7"/>
                  <a:gd name="T11" fmla="*/ 1 h 2"/>
                  <a:gd name="T12" fmla="*/ 1 w 7"/>
                  <a:gd name="T13" fmla="*/ 0 h 2"/>
                  <a:gd name="T14" fmla="*/ 1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1" y="0"/>
                    </a:moveTo>
                    <a:lnTo>
                      <a:pt x="6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81" name="Freeform 150"/>
              <p:cNvSpPr>
                <a:spLocks/>
              </p:cNvSpPr>
              <p:nvPr/>
            </p:nvSpPr>
            <p:spPr bwMode="auto">
              <a:xfrm>
                <a:off x="4488" y="1385"/>
                <a:ext cx="7" cy="2"/>
              </a:xfrm>
              <a:custGeom>
                <a:avLst/>
                <a:gdLst>
                  <a:gd name="T0" fmla="*/ 1 w 7"/>
                  <a:gd name="T1" fmla="*/ 0 h 2"/>
                  <a:gd name="T2" fmla="*/ 6 w 7"/>
                  <a:gd name="T3" fmla="*/ 0 h 2"/>
                  <a:gd name="T4" fmla="*/ 7 w 7"/>
                  <a:gd name="T5" fmla="*/ 1 h 2"/>
                  <a:gd name="T6" fmla="*/ 6 w 7"/>
                  <a:gd name="T7" fmla="*/ 2 h 2"/>
                  <a:gd name="T8" fmla="*/ 1 w 7"/>
                  <a:gd name="T9" fmla="*/ 2 h 2"/>
                  <a:gd name="T10" fmla="*/ 0 w 7"/>
                  <a:gd name="T11" fmla="*/ 1 h 2"/>
                  <a:gd name="T12" fmla="*/ 1 w 7"/>
                  <a:gd name="T13" fmla="*/ 0 h 2"/>
                  <a:gd name="T14" fmla="*/ 1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1" y="0"/>
                    </a:moveTo>
                    <a:lnTo>
                      <a:pt x="6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82" name="Freeform 151"/>
              <p:cNvSpPr>
                <a:spLocks/>
              </p:cNvSpPr>
              <p:nvPr/>
            </p:nvSpPr>
            <p:spPr bwMode="auto">
              <a:xfrm>
                <a:off x="4499" y="1385"/>
                <a:ext cx="6" cy="2"/>
              </a:xfrm>
              <a:custGeom>
                <a:avLst/>
                <a:gdLst>
                  <a:gd name="T0" fmla="*/ 0 w 6"/>
                  <a:gd name="T1" fmla="*/ 0 h 2"/>
                  <a:gd name="T2" fmla="*/ 5 w 6"/>
                  <a:gd name="T3" fmla="*/ 0 h 2"/>
                  <a:gd name="T4" fmla="*/ 6 w 6"/>
                  <a:gd name="T5" fmla="*/ 1 h 2"/>
                  <a:gd name="T6" fmla="*/ 5 w 6"/>
                  <a:gd name="T7" fmla="*/ 2 h 2"/>
                  <a:gd name="T8" fmla="*/ 0 w 6"/>
                  <a:gd name="T9" fmla="*/ 2 h 2"/>
                  <a:gd name="T10" fmla="*/ 0 w 6"/>
                  <a:gd name="T11" fmla="*/ 1 h 2"/>
                  <a:gd name="T12" fmla="*/ 0 w 6"/>
                  <a:gd name="T13" fmla="*/ 0 h 2"/>
                  <a:gd name="T14" fmla="*/ 0 w 6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"/>
                  <a:gd name="T25" fmla="*/ 0 h 2"/>
                  <a:gd name="T26" fmla="*/ 6 w 6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" h="2">
                    <a:moveTo>
                      <a:pt x="0" y="0"/>
                    </a:moveTo>
                    <a:lnTo>
                      <a:pt x="5" y="0"/>
                    </a:lnTo>
                    <a:lnTo>
                      <a:pt x="6" y="1"/>
                    </a:lnTo>
                    <a:lnTo>
                      <a:pt x="5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83" name="Freeform 152"/>
              <p:cNvSpPr>
                <a:spLocks/>
              </p:cNvSpPr>
              <p:nvPr/>
            </p:nvSpPr>
            <p:spPr bwMode="auto">
              <a:xfrm>
                <a:off x="4508" y="1385"/>
                <a:ext cx="7" cy="2"/>
              </a:xfrm>
              <a:custGeom>
                <a:avLst/>
                <a:gdLst>
                  <a:gd name="T0" fmla="*/ 1 w 7"/>
                  <a:gd name="T1" fmla="*/ 0 h 2"/>
                  <a:gd name="T2" fmla="*/ 6 w 7"/>
                  <a:gd name="T3" fmla="*/ 0 h 2"/>
                  <a:gd name="T4" fmla="*/ 7 w 7"/>
                  <a:gd name="T5" fmla="*/ 1 h 2"/>
                  <a:gd name="T6" fmla="*/ 6 w 7"/>
                  <a:gd name="T7" fmla="*/ 2 h 2"/>
                  <a:gd name="T8" fmla="*/ 1 w 7"/>
                  <a:gd name="T9" fmla="*/ 2 h 2"/>
                  <a:gd name="T10" fmla="*/ 0 w 7"/>
                  <a:gd name="T11" fmla="*/ 1 h 2"/>
                  <a:gd name="T12" fmla="*/ 1 w 7"/>
                  <a:gd name="T13" fmla="*/ 0 h 2"/>
                  <a:gd name="T14" fmla="*/ 1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1" y="0"/>
                    </a:moveTo>
                    <a:lnTo>
                      <a:pt x="6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84" name="Freeform 153"/>
              <p:cNvSpPr>
                <a:spLocks/>
              </p:cNvSpPr>
              <p:nvPr/>
            </p:nvSpPr>
            <p:spPr bwMode="auto">
              <a:xfrm>
                <a:off x="4518" y="1385"/>
                <a:ext cx="7" cy="2"/>
              </a:xfrm>
              <a:custGeom>
                <a:avLst/>
                <a:gdLst>
                  <a:gd name="T0" fmla="*/ 1 w 7"/>
                  <a:gd name="T1" fmla="*/ 0 h 2"/>
                  <a:gd name="T2" fmla="*/ 7 w 7"/>
                  <a:gd name="T3" fmla="*/ 0 h 2"/>
                  <a:gd name="T4" fmla="*/ 7 w 7"/>
                  <a:gd name="T5" fmla="*/ 1 h 2"/>
                  <a:gd name="T6" fmla="*/ 7 w 7"/>
                  <a:gd name="T7" fmla="*/ 2 h 2"/>
                  <a:gd name="T8" fmla="*/ 1 w 7"/>
                  <a:gd name="T9" fmla="*/ 2 h 2"/>
                  <a:gd name="T10" fmla="*/ 0 w 7"/>
                  <a:gd name="T11" fmla="*/ 1 h 2"/>
                  <a:gd name="T12" fmla="*/ 1 w 7"/>
                  <a:gd name="T13" fmla="*/ 0 h 2"/>
                  <a:gd name="T14" fmla="*/ 1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1" y="0"/>
                    </a:moveTo>
                    <a:lnTo>
                      <a:pt x="7" y="0"/>
                    </a:lnTo>
                    <a:lnTo>
                      <a:pt x="7" y="1"/>
                    </a:lnTo>
                    <a:lnTo>
                      <a:pt x="7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85" name="Freeform 154"/>
              <p:cNvSpPr>
                <a:spLocks/>
              </p:cNvSpPr>
              <p:nvPr/>
            </p:nvSpPr>
            <p:spPr bwMode="auto">
              <a:xfrm>
                <a:off x="4529" y="1385"/>
                <a:ext cx="6" cy="2"/>
              </a:xfrm>
              <a:custGeom>
                <a:avLst/>
                <a:gdLst>
                  <a:gd name="T0" fmla="*/ 0 w 6"/>
                  <a:gd name="T1" fmla="*/ 0 h 2"/>
                  <a:gd name="T2" fmla="*/ 5 w 6"/>
                  <a:gd name="T3" fmla="*/ 0 h 2"/>
                  <a:gd name="T4" fmla="*/ 6 w 6"/>
                  <a:gd name="T5" fmla="*/ 1 h 2"/>
                  <a:gd name="T6" fmla="*/ 5 w 6"/>
                  <a:gd name="T7" fmla="*/ 2 h 2"/>
                  <a:gd name="T8" fmla="*/ 0 w 6"/>
                  <a:gd name="T9" fmla="*/ 2 h 2"/>
                  <a:gd name="T10" fmla="*/ 0 w 6"/>
                  <a:gd name="T11" fmla="*/ 1 h 2"/>
                  <a:gd name="T12" fmla="*/ 0 w 6"/>
                  <a:gd name="T13" fmla="*/ 0 h 2"/>
                  <a:gd name="T14" fmla="*/ 0 w 6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"/>
                  <a:gd name="T25" fmla="*/ 0 h 2"/>
                  <a:gd name="T26" fmla="*/ 6 w 6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" h="2">
                    <a:moveTo>
                      <a:pt x="0" y="0"/>
                    </a:moveTo>
                    <a:lnTo>
                      <a:pt x="5" y="0"/>
                    </a:lnTo>
                    <a:lnTo>
                      <a:pt x="6" y="1"/>
                    </a:lnTo>
                    <a:lnTo>
                      <a:pt x="5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86" name="Freeform 155"/>
              <p:cNvSpPr>
                <a:spLocks noEditPoints="1"/>
              </p:cNvSpPr>
              <p:nvPr/>
            </p:nvSpPr>
            <p:spPr bwMode="auto">
              <a:xfrm>
                <a:off x="4135" y="1385"/>
                <a:ext cx="400" cy="2"/>
              </a:xfrm>
              <a:custGeom>
                <a:avLst/>
                <a:gdLst>
                  <a:gd name="T0" fmla="*/ 0 w 400"/>
                  <a:gd name="T1" fmla="*/ 1 h 2"/>
                  <a:gd name="T2" fmla="*/ 16 w 400"/>
                  <a:gd name="T3" fmla="*/ 2 h 2"/>
                  <a:gd name="T4" fmla="*/ 26 w 400"/>
                  <a:gd name="T5" fmla="*/ 0 h 2"/>
                  <a:gd name="T6" fmla="*/ 21 w 400"/>
                  <a:gd name="T7" fmla="*/ 0 h 2"/>
                  <a:gd name="T8" fmla="*/ 30 w 400"/>
                  <a:gd name="T9" fmla="*/ 1 h 2"/>
                  <a:gd name="T10" fmla="*/ 46 w 400"/>
                  <a:gd name="T11" fmla="*/ 2 h 2"/>
                  <a:gd name="T12" fmla="*/ 57 w 400"/>
                  <a:gd name="T13" fmla="*/ 0 h 2"/>
                  <a:gd name="T14" fmla="*/ 51 w 400"/>
                  <a:gd name="T15" fmla="*/ 0 h 2"/>
                  <a:gd name="T16" fmla="*/ 61 w 400"/>
                  <a:gd name="T17" fmla="*/ 1 h 2"/>
                  <a:gd name="T18" fmla="*/ 76 w 400"/>
                  <a:gd name="T19" fmla="*/ 2 h 2"/>
                  <a:gd name="T20" fmla="*/ 87 w 400"/>
                  <a:gd name="T21" fmla="*/ 0 h 2"/>
                  <a:gd name="T22" fmla="*/ 82 w 400"/>
                  <a:gd name="T23" fmla="*/ 0 h 2"/>
                  <a:gd name="T24" fmla="*/ 91 w 400"/>
                  <a:gd name="T25" fmla="*/ 1 h 2"/>
                  <a:gd name="T26" fmla="*/ 107 w 400"/>
                  <a:gd name="T27" fmla="*/ 2 h 2"/>
                  <a:gd name="T28" fmla="*/ 117 w 400"/>
                  <a:gd name="T29" fmla="*/ 0 h 2"/>
                  <a:gd name="T30" fmla="*/ 112 w 400"/>
                  <a:gd name="T31" fmla="*/ 0 h 2"/>
                  <a:gd name="T32" fmla="*/ 121 w 400"/>
                  <a:gd name="T33" fmla="*/ 1 h 2"/>
                  <a:gd name="T34" fmla="*/ 137 w 400"/>
                  <a:gd name="T35" fmla="*/ 2 h 2"/>
                  <a:gd name="T36" fmla="*/ 147 w 400"/>
                  <a:gd name="T37" fmla="*/ 0 h 2"/>
                  <a:gd name="T38" fmla="*/ 142 w 400"/>
                  <a:gd name="T39" fmla="*/ 0 h 2"/>
                  <a:gd name="T40" fmla="*/ 152 w 400"/>
                  <a:gd name="T41" fmla="*/ 1 h 2"/>
                  <a:gd name="T42" fmla="*/ 167 w 400"/>
                  <a:gd name="T43" fmla="*/ 2 h 2"/>
                  <a:gd name="T44" fmla="*/ 178 w 400"/>
                  <a:gd name="T45" fmla="*/ 0 h 2"/>
                  <a:gd name="T46" fmla="*/ 172 w 400"/>
                  <a:gd name="T47" fmla="*/ 0 h 2"/>
                  <a:gd name="T48" fmla="*/ 182 w 400"/>
                  <a:gd name="T49" fmla="*/ 1 h 2"/>
                  <a:gd name="T50" fmla="*/ 198 w 400"/>
                  <a:gd name="T51" fmla="*/ 2 h 2"/>
                  <a:gd name="T52" fmla="*/ 208 w 400"/>
                  <a:gd name="T53" fmla="*/ 0 h 2"/>
                  <a:gd name="T54" fmla="*/ 203 w 400"/>
                  <a:gd name="T55" fmla="*/ 0 h 2"/>
                  <a:gd name="T56" fmla="*/ 212 w 400"/>
                  <a:gd name="T57" fmla="*/ 1 h 2"/>
                  <a:gd name="T58" fmla="*/ 228 w 400"/>
                  <a:gd name="T59" fmla="*/ 2 h 2"/>
                  <a:gd name="T60" fmla="*/ 238 w 400"/>
                  <a:gd name="T61" fmla="*/ 0 h 2"/>
                  <a:gd name="T62" fmla="*/ 233 w 400"/>
                  <a:gd name="T63" fmla="*/ 0 h 2"/>
                  <a:gd name="T64" fmla="*/ 242 w 400"/>
                  <a:gd name="T65" fmla="*/ 1 h 2"/>
                  <a:gd name="T66" fmla="*/ 258 w 400"/>
                  <a:gd name="T67" fmla="*/ 2 h 2"/>
                  <a:gd name="T68" fmla="*/ 269 w 400"/>
                  <a:gd name="T69" fmla="*/ 0 h 2"/>
                  <a:gd name="T70" fmla="*/ 263 w 400"/>
                  <a:gd name="T71" fmla="*/ 0 h 2"/>
                  <a:gd name="T72" fmla="*/ 273 w 400"/>
                  <a:gd name="T73" fmla="*/ 1 h 2"/>
                  <a:gd name="T74" fmla="*/ 288 w 400"/>
                  <a:gd name="T75" fmla="*/ 2 h 2"/>
                  <a:gd name="T76" fmla="*/ 299 w 400"/>
                  <a:gd name="T77" fmla="*/ 0 h 2"/>
                  <a:gd name="T78" fmla="*/ 294 w 400"/>
                  <a:gd name="T79" fmla="*/ 0 h 2"/>
                  <a:gd name="T80" fmla="*/ 303 w 400"/>
                  <a:gd name="T81" fmla="*/ 1 h 2"/>
                  <a:gd name="T82" fmla="*/ 319 w 400"/>
                  <a:gd name="T83" fmla="*/ 2 h 2"/>
                  <a:gd name="T84" fmla="*/ 329 w 400"/>
                  <a:gd name="T85" fmla="*/ 0 h 2"/>
                  <a:gd name="T86" fmla="*/ 324 w 400"/>
                  <a:gd name="T87" fmla="*/ 0 h 2"/>
                  <a:gd name="T88" fmla="*/ 333 w 400"/>
                  <a:gd name="T89" fmla="*/ 1 h 2"/>
                  <a:gd name="T90" fmla="*/ 349 w 400"/>
                  <a:gd name="T91" fmla="*/ 2 h 2"/>
                  <a:gd name="T92" fmla="*/ 359 w 400"/>
                  <a:gd name="T93" fmla="*/ 0 h 2"/>
                  <a:gd name="T94" fmla="*/ 354 w 400"/>
                  <a:gd name="T95" fmla="*/ 0 h 2"/>
                  <a:gd name="T96" fmla="*/ 364 w 400"/>
                  <a:gd name="T97" fmla="*/ 1 h 2"/>
                  <a:gd name="T98" fmla="*/ 379 w 400"/>
                  <a:gd name="T99" fmla="*/ 2 h 2"/>
                  <a:gd name="T100" fmla="*/ 390 w 400"/>
                  <a:gd name="T101" fmla="*/ 0 h 2"/>
                  <a:gd name="T102" fmla="*/ 384 w 400"/>
                  <a:gd name="T103" fmla="*/ 0 h 2"/>
                  <a:gd name="T104" fmla="*/ 394 w 400"/>
                  <a:gd name="T105" fmla="*/ 1 h 2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400"/>
                  <a:gd name="T160" fmla="*/ 0 h 2"/>
                  <a:gd name="T161" fmla="*/ 400 w 400"/>
                  <a:gd name="T162" fmla="*/ 2 h 2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400" h="2">
                    <a:moveTo>
                      <a:pt x="1" y="0"/>
                    </a:moveTo>
                    <a:lnTo>
                      <a:pt x="6" y="0"/>
                    </a:lnTo>
                    <a:lnTo>
                      <a:pt x="6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  <a:moveTo>
                      <a:pt x="11" y="0"/>
                    </a:moveTo>
                    <a:lnTo>
                      <a:pt x="16" y="0"/>
                    </a:lnTo>
                    <a:lnTo>
                      <a:pt x="17" y="1"/>
                    </a:lnTo>
                    <a:lnTo>
                      <a:pt x="16" y="2"/>
                    </a:lnTo>
                    <a:lnTo>
                      <a:pt x="11" y="2"/>
                    </a:lnTo>
                    <a:lnTo>
                      <a:pt x="10" y="1"/>
                    </a:lnTo>
                    <a:lnTo>
                      <a:pt x="11" y="0"/>
                    </a:lnTo>
                    <a:close/>
                    <a:moveTo>
                      <a:pt x="21" y="0"/>
                    </a:moveTo>
                    <a:lnTo>
                      <a:pt x="26" y="0"/>
                    </a:lnTo>
                    <a:lnTo>
                      <a:pt x="27" y="1"/>
                    </a:lnTo>
                    <a:lnTo>
                      <a:pt x="26" y="2"/>
                    </a:lnTo>
                    <a:lnTo>
                      <a:pt x="21" y="2"/>
                    </a:lnTo>
                    <a:lnTo>
                      <a:pt x="20" y="1"/>
                    </a:lnTo>
                    <a:lnTo>
                      <a:pt x="21" y="0"/>
                    </a:lnTo>
                    <a:close/>
                    <a:moveTo>
                      <a:pt x="32" y="0"/>
                    </a:moveTo>
                    <a:lnTo>
                      <a:pt x="36" y="0"/>
                    </a:lnTo>
                    <a:lnTo>
                      <a:pt x="37" y="1"/>
                    </a:lnTo>
                    <a:lnTo>
                      <a:pt x="36" y="2"/>
                    </a:lnTo>
                    <a:lnTo>
                      <a:pt x="32" y="2"/>
                    </a:lnTo>
                    <a:lnTo>
                      <a:pt x="30" y="1"/>
                    </a:lnTo>
                    <a:lnTo>
                      <a:pt x="32" y="0"/>
                    </a:lnTo>
                    <a:close/>
                    <a:moveTo>
                      <a:pt x="41" y="0"/>
                    </a:moveTo>
                    <a:lnTo>
                      <a:pt x="46" y="0"/>
                    </a:lnTo>
                    <a:lnTo>
                      <a:pt x="47" y="1"/>
                    </a:lnTo>
                    <a:lnTo>
                      <a:pt x="46" y="2"/>
                    </a:lnTo>
                    <a:lnTo>
                      <a:pt x="41" y="2"/>
                    </a:lnTo>
                    <a:lnTo>
                      <a:pt x="41" y="1"/>
                    </a:lnTo>
                    <a:lnTo>
                      <a:pt x="41" y="0"/>
                    </a:lnTo>
                    <a:close/>
                    <a:moveTo>
                      <a:pt x="51" y="0"/>
                    </a:moveTo>
                    <a:lnTo>
                      <a:pt x="57" y="0"/>
                    </a:lnTo>
                    <a:lnTo>
                      <a:pt x="58" y="1"/>
                    </a:lnTo>
                    <a:lnTo>
                      <a:pt x="57" y="2"/>
                    </a:lnTo>
                    <a:lnTo>
                      <a:pt x="51" y="2"/>
                    </a:lnTo>
                    <a:lnTo>
                      <a:pt x="50" y="1"/>
                    </a:lnTo>
                    <a:lnTo>
                      <a:pt x="51" y="0"/>
                    </a:lnTo>
                    <a:close/>
                    <a:moveTo>
                      <a:pt x="62" y="0"/>
                    </a:moveTo>
                    <a:lnTo>
                      <a:pt x="66" y="0"/>
                    </a:lnTo>
                    <a:lnTo>
                      <a:pt x="67" y="1"/>
                    </a:lnTo>
                    <a:lnTo>
                      <a:pt x="66" y="2"/>
                    </a:lnTo>
                    <a:lnTo>
                      <a:pt x="62" y="2"/>
                    </a:lnTo>
                    <a:lnTo>
                      <a:pt x="61" y="1"/>
                    </a:lnTo>
                    <a:lnTo>
                      <a:pt x="62" y="0"/>
                    </a:lnTo>
                    <a:close/>
                    <a:moveTo>
                      <a:pt x="71" y="0"/>
                    </a:moveTo>
                    <a:lnTo>
                      <a:pt x="76" y="0"/>
                    </a:lnTo>
                    <a:lnTo>
                      <a:pt x="77" y="1"/>
                    </a:lnTo>
                    <a:lnTo>
                      <a:pt x="76" y="2"/>
                    </a:lnTo>
                    <a:lnTo>
                      <a:pt x="71" y="2"/>
                    </a:lnTo>
                    <a:lnTo>
                      <a:pt x="71" y="1"/>
                    </a:lnTo>
                    <a:lnTo>
                      <a:pt x="71" y="0"/>
                    </a:lnTo>
                    <a:close/>
                    <a:moveTo>
                      <a:pt x="82" y="0"/>
                    </a:moveTo>
                    <a:lnTo>
                      <a:pt x="87" y="0"/>
                    </a:lnTo>
                    <a:lnTo>
                      <a:pt x="88" y="1"/>
                    </a:lnTo>
                    <a:lnTo>
                      <a:pt x="87" y="2"/>
                    </a:lnTo>
                    <a:lnTo>
                      <a:pt x="82" y="2"/>
                    </a:lnTo>
                    <a:lnTo>
                      <a:pt x="81" y="1"/>
                    </a:lnTo>
                    <a:lnTo>
                      <a:pt x="82" y="0"/>
                    </a:lnTo>
                    <a:close/>
                    <a:moveTo>
                      <a:pt x="92" y="0"/>
                    </a:moveTo>
                    <a:lnTo>
                      <a:pt x="97" y="0"/>
                    </a:lnTo>
                    <a:lnTo>
                      <a:pt x="97" y="1"/>
                    </a:lnTo>
                    <a:lnTo>
                      <a:pt x="97" y="2"/>
                    </a:lnTo>
                    <a:lnTo>
                      <a:pt x="92" y="2"/>
                    </a:lnTo>
                    <a:lnTo>
                      <a:pt x="91" y="1"/>
                    </a:lnTo>
                    <a:lnTo>
                      <a:pt x="92" y="0"/>
                    </a:lnTo>
                    <a:close/>
                    <a:moveTo>
                      <a:pt x="101" y="0"/>
                    </a:moveTo>
                    <a:lnTo>
                      <a:pt x="107" y="0"/>
                    </a:lnTo>
                    <a:lnTo>
                      <a:pt x="108" y="1"/>
                    </a:lnTo>
                    <a:lnTo>
                      <a:pt x="107" y="2"/>
                    </a:lnTo>
                    <a:lnTo>
                      <a:pt x="101" y="2"/>
                    </a:lnTo>
                    <a:lnTo>
                      <a:pt x="101" y="1"/>
                    </a:lnTo>
                    <a:lnTo>
                      <a:pt x="101" y="0"/>
                    </a:lnTo>
                    <a:close/>
                    <a:moveTo>
                      <a:pt x="112" y="0"/>
                    </a:moveTo>
                    <a:lnTo>
                      <a:pt x="117" y="0"/>
                    </a:lnTo>
                    <a:lnTo>
                      <a:pt x="118" y="1"/>
                    </a:lnTo>
                    <a:lnTo>
                      <a:pt x="117" y="2"/>
                    </a:lnTo>
                    <a:lnTo>
                      <a:pt x="112" y="2"/>
                    </a:lnTo>
                    <a:lnTo>
                      <a:pt x="111" y="1"/>
                    </a:lnTo>
                    <a:lnTo>
                      <a:pt x="112" y="0"/>
                    </a:lnTo>
                    <a:close/>
                    <a:moveTo>
                      <a:pt x="122" y="0"/>
                    </a:moveTo>
                    <a:lnTo>
                      <a:pt x="127" y="0"/>
                    </a:lnTo>
                    <a:lnTo>
                      <a:pt x="128" y="1"/>
                    </a:lnTo>
                    <a:lnTo>
                      <a:pt x="127" y="2"/>
                    </a:lnTo>
                    <a:lnTo>
                      <a:pt x="122" y="2"/>
                    </a:lnTo>
                    <a:lnTo>
                      <a:pt x="121" y="1"/>
                    </a:lnTo>
                    <a:lnTo>
                      <a:pt x="122" y="0"/>
                    </a:lnTo>
                    <a:close/>
                    <a:moveTo>
                      <a:pt x="132" y="0"/>
                    </a:moveTo>
                    <a:lnTo>
                      <a:pt x="137" y="0"/>
                    </a:lnTo>
                    <a:lnTo>
                      <a:pt x="138" y="1"/>
                    </a:lnTo>
                    <a:lnTo>
                      <a:pt x="137" y="2"/>
                    </a:lnTo>
                    <a:lnTo>
                      <a:pt x="132" y="2"/>
                    </a:lnTo>
                    <a:lnTo>
                      <a:pt x="131" y="1"/>
                    </a:lnTo>
                    <a:lnTo>
                      <a:pt x="132" y="0"/>
                    </a:lnTo>
                    <a:close/>
                    <a:moveTo>
                      <a:pt x="142" y="0"/>
                    </a:moveTo>
                    <a:lnTo>
                      <a:pt x="147" y="0"/>
                    </a:lnTo>
                    <a:lnTo>
                      <a:pt x="148" y="1"/>
                    </a:lnTo>
                    <a:lnTo>
                      <a:pt x="147" y="2"/>
                    </a:lnTo>
                    <a:lnTo>
                      <a:pt x="142" y="2"/>
                    </a:lnTo>
                    <a:lnTo>
                      <a:pt x="141" y="1"/>
                    </a:lnTo>
                    <a:lnTo>
                      <a:pt x="142" y="0"/>
                    </a:lnTo>
                    <a:close/>
                    <a:moveTo>
                      <a:pt x="153" y="0"/>
                    </a:moveTo>
                    <a:lnTo>
                      <a:pt x="157" y="0"/>
                    </a:lnTo>
                    <a:lnTo>
                      <a:pt x="158" y="1"/>
                    </a:lnTo>
                    <a:lnTo>
                      <a:pt x="157" y="2"/>
                    </a:lnTo>
                    <a:lnTo>
                      <a:pt x="153" y="2"/>
                    </a:lnTo>
                    <a:lnTo>
                      <a:pt x="152" y="1"/>
                    </a:lnTo>
                    <a:lnTo>
                      <a:pt x="153" y="0"/>
                    </a:lnTo>
                    <a:close/>
                    <a:moveTo>
                      <a:pt x="162" y="0"/>
                    </a:moveTo>
                    <a:lnTo>
                      <a:pt x="167" y="0"/>
                    </a:lnTo>
                    <a:lnTo>
                      <a:pt x="168" y="1"/>
                    </a:lnTo>
                    <a:lnTo>
                      <a:pt x="167" y="2"/>
                    </a:lnTo>
                    <a:lnTo>
                      <a:pt x="162" y="2"/>
                    </a:lnTo>
                    <a:lnTo>
                      <a:pt x="161" y="1"/>
                    </a:lnTo>
                    <a:lnTo>
                      <a:pt x="162" y="0"/>
                    </a:lnTo>
                    <a:close/>
                    <a:moveTo>
                      <a:pt x="172" y="0"/>
                    </a:moveTo>
                    <a:lnTo>
                      <a:pt x="178" y="0"/>
                    </a:lnTo>
                    <a:lnTo>
                      <a:pt x="179" y="1"/>
                    </a:lnTo>
                    <a:lnTo>
                      <a:pt x="178" y="2"/>
                    </a:lnTo>
                    <a:lnTo>
                      <a:pt x="172" y="2"/>
                    </a:lnTo>
                    <a:lnTo>
                      <a:pt x="171" y="1"/>
                    </a:lnTo>
                    <a:lnTo>
                      <a:pt x="172" y="0"/>
                    </a:lnTo>
                    <a:close/>
                    <a:moveTo>
                      <a:pt x="183" y="0"/>
                    </a:moveTo>
                    <a:lnTo>
                      <a:pt x="187" y="0"/>
                    </a:lnTo>
                    <a:lnTo>
                      <a:pt x="188" y="1"/>
                    </a:lnTo>
                    <a:lnTo>
                      <a:pt x="187" y="2"/>
                    </a:lnTo>
                    <a:lnTo>
                      <a:pt x="183" y="2"/>
                    </a:lnTo>
                    <a:lnTo>
                      <a:pt x="182" y="1"/>
                    </a:lnTo>
                    <a:lnTo>
                      <a:pt x="183" y="0"/>
                    </a:lnTo>
                    <a:close/>
                    <a:moveTo>
                      <a:pt x="192" y="0"/>
                    </a:moveTo>
                    <a:lnTo>
                      <a:pt x="198" y="0"/>
                    </a:lnTo>
                    <a:lnTo>
                      <a:pt x="199" y="1"/>
                    </a:lnTo>
                    <a:lnTo>
                      <a:pt x="198" y="2"/>
                    </a:lnTo>
                    <a:lnTo>
                      <a:pt x="192" y="2"/>
                    </a:lnTo>
                    <a:lnTo>
                      <a:pt x="192" y="1"/>
                    </a:lnTo>
                    <a:lnTo>
                      <a:pt x="192" y="0"/>
                    </a:lnTo>
                    <a:close/>
                    <a:moveTo>
                      <a:pt x="203" y="0"/>
                    </a:moveTo>
                    <a:lnTo>
                      <a:pt x="208" y="0"/>
                    </a:lnTo>
                    <a:lnTo>
                      <a:pt x="209" y="1"/>
                    </a:lnTo>
                    <a:lnTo>
                      <a:pt x="208" y="2"/>
                    </a:lnTo>
                    <a:lnTo>
                      <a:pt x="203" y="2"/>
                    </a:lnTo>
                    <a:lnTo>
                      <a:pt x="202" y="1"/>
                    </a:lnTo>
                    <a:lnTo>
                      <a:pt x="203" y="0"/>
                    </a:lnTo>
                    <a:close/>
                    <a:moveTo>
                      <a:pt x="213" y="0"/>
                    </a:moveTo>
                    <a:lnTo>
                      <a:pt x="217" y="0"/>
                    </a:lnTo>
                    <a:lnTo>
                      <a:pt x="218" y="1"/>
                    </a:lnTo>
                    <a:lnTo>
                      <a:pt x="217" y="2"/>
                    </a:lnTo>
                    <a:lnTo>
                      <a:pt x="213" y="2"/>
                    </a:lnTo>
                    <a:lnTo>
                      <a:pt x="212" y="1"/>
                    </a:lnTo>
                    <a:lnTo>
                      <a:pt x="213" y="0"/>
                    </a:lnTo>
                    <a:close/>
                    <a:moveTo>
                      <a:pt x="223" y="0"/>
                    </a:moveTo>
                    <a:lnTo>
                      <a:pt x="228" y="0"/>
                    </a:lnTo>
                    <a:lnTo>
                      <a:pt x="229" y="1"/>
                    </a:lnTo>
                    <a:lnTo>
                      <a:pt x="228" y="2"/>
                    </a:lnTo>
                    <a:lnTo>
                      <a:pt x="223" y="2"/>
                    </a:lnTo>
                    <a:lnTo>
                      <a:pt x="222" y="1"/>
                    </a:lnTo>
                    <a:lnTo>
                      <a:pt x="223" y="0"/>
                    </a:lnTo>
                    <a:close/>
                    <a:moveTo>
                      <a:pt x="233" y="0"/>
                    </a:moveTo>
                    <a:lnTo>
                      <a:pt x="238" y="0"/>
                    </a:lnTo>
                    <a:lnTo>
                      <a:pt x="239" y="1"/>
                    </a:lnTo>
                    <a:lnTo>
                      <a:pt x="238" y="2"/>
                    </a:lnTo>
                    <a:lnTo>
                      <a:pt x="233" y="2"/>
                    </a:lnTo>
                    <a:lnTo>
                      <a:pt x="232" y="1"/>
                    </a:lnTo>
                    <a:lnTo>
                      <a:pt x="233" y="0"/>
                    </a:lnTo>
                    <a:close/>
                    <a:moveTo>
                      <a:pt x="243" y="0"/>
                    </a:moveTo>
                    <a:lnTo>
                      <a:pt x="248" y="0"/>
                    </a:lnTo>
                    <a:lnTo>
                      <a:pt x="249" y="1"/>
                    </a:lnTo>
                    <a:lnTo>
                      <a:pt x="248" y="2"/>
                    </a:lnTo>
                    <a:lnTo>
                      <a:pt x="243" y="2"/>
                    </a:lnTo>
                    <a:lnTo>
                      <a:pt x="242" y="1"/>
                    </a:lnTo>
                    <a:lnTo>
                      <a:pt x="243" y="0"/>
                    </a:lnTo>
                    <a:close/>
                    <a:moveTo>
                      <a:pt x="253" y="0"/>
                    </a:moveTo>
                    <a:lnTo>
                      <a:pt x="258" y="0"/>
                    </a:lnTo>
                    <a:lnTo>
                      <a:pt x="259" y="1"/>
                    </a:lnTo>
                    <a:lnTo>
                      <a:pt x="258" y="2"/>
                    </a:lnTo>
                    <a:lnTo>
                      <a:pt x="253" y="2"/>
                    </a:lnTo>
                    <a:lnTo>
                      <a:pt x="252" y="1"/>
                    </a:lnTo>
                    <a:lnTo>
                      <a:pt x="253" y="0"/>
                    </a:lnTo>
                    <a:close/>
                    <a:moveTo>
                      <a:pt x="263" y="0"/>
                    </a:moveTo>
                    <a:lnTo>
                      <a:pt x="269" y="0"/>
                    </a:lnTo>
                    <a:lnTo>
                      <a:pt x="269" y="1"/>
                    </a:lnTo>
                    <a:lnTo>
                      <a:pt x="269" y="2"/>
                    </a:lnTo>
                    <a:lnTo>
                      <a:pt x="263" y="2"/>
                    </a:lnTo>
                    <a:lnTo>
                      <a:pt x="262" y="1"/>
                    </a:lnTo>
                    <a:lnTo>
                      <a:pt x="263" y="0"/>
                    </a:lnTo>
                    <a:close/>
                    <a:moveTo>
                      <a:pt x="273" y="0"/>
                    </a:moveTo>
                    <a:lnTo>
                      <a:pt x="278" y="0"/>
                    </a:lnTo>
                    <a:lnTo>
                      <a:pt x="279" y="1"/>
                    </a:lnTo>
                    <a:lnTo>
                      <a:pt x="278" y="2"/>
                    </a:lnTo>
                    <a:lnTo>
                      <a:pt x="273" y="2"/>
                    </a:lnTo>
                    <a:lnTo>
                      <a:pt x="273" y="1"/>
                    </a:lnTo>
                    <a:lnTo>
                      <a:pt x="273" y="0"/>
                    </a:lnTo>
                    <a:close/>
                    <a:moveTo>
                      <a:pt x="283" y="0"/>
                    </a:moveTo>
                    <a:lnTo>
                      <a:pt x="288" y="0"/>
                    </a:lnTo>
                    <a:lnTo>
                      <a:pt x="289" y="1"/>
                    </a:lnTo>
                    <a:lnTo>
                      <a:pt x="288" y="2"/>
                    </a:lnTo>
                    <a:lnTo>
                      <a:pt x="283" y="2"/>
                    </a:lnTo>
                    <a:lnTo>
                      <a:pt x="282" y="1"/>
                    </a:lnTo>
                    <a:lnTo>
                      <a:pt x="283" y="0"/>
                    </a:lnTo>
                    <a:close/>
                    <a:moveTo>
                      <a:pt x="294" y="0"/>
                    </a:moveTo>
                    <a:lnTo>
                      <a:pt x="299" y="0"/>
                    </a:lnTo>
                    <a:lnTo>
                      <a:pt x="299" y="1"/>
                    </a:lnTo>
                    <a:lnTo>
                      <a:pt x="299" y="2"/>
                    </a:lnTo>
                    <a:lnTo>
                      <a:pt x="294" y="2"/>
                    </a:lnTo>
                    <a:lnTo>
                      <a:pt x="293" y="1"/>
                    </a:lnTo>
                    <a:lnTo>
                      <a:pt x="294" y="0"/>
                    </a:lnTo>
                    <a:close/>
                    <a:moveTo>
                      <a:pt x="304" y="0"/>
                    </a:moveTo>
                    <a:lnTo>
                      <a:pt x="308" y="0"/>
                    </a:lnTo>
                    <a:lnTo>
                      <a:pt x="309" y="1"/>
                    </a:lnTo>
                    <a:lnTo>
                      <a:pt x="308" y="2"/>
                    </a:lnTo>
                    <a:lnTo>
                      <a:pt x="304" y="2"/>
                    </a:lnTo>
                    <a:lnTo>
                      <a:pt x="303" y="1"/>
                    </a:lnTo>
                    <a:lnTo>
                      <a:pt x="304" y="0"/>
                    </a:lnTo>
                    <a:close/>
                    <a:moveTo>
                      <a:pt x="313" y="0"/>
                    </a:moveTo>
                    <a:lnTo>
                      <a:pt x="319" y="0"/>
                    </a:lnTo>
                    <a:lnTo>
                      <a:pt x="320" y="1"/>
                    </a:lnTo>
                    <a:lnTo>
                      <a:pt x="319" y="2"/>
                    </a:lnTo>
                    <a:lnTo>
                      <a:pt x="313" y="2"/>
                    </a:lnTo>
                    <a:lnTo>
                      <a:pt x="312" y="1"/>
                    </a:lnTo>
                    <a:lnTo>
                      <a:pt x="313" y="0"/>
                    </a:lnTo>
                    <a:close/>
                    <a:moveTo>
                      <a:pt x="324" y="0"/>
                    </a:moveTo>
                    <a:lnTo>
                      <a:pt x="329" y="0"/>
                    </a:lnTo>
                    <a:lnTo>
                      <a:pt x="330" y="1"/>
                    </a:lnTo>
                    <a:lnTo>
                      <a:pt x="329" y="2"/>
                    </a:lnTo>
                    <a:lnTo>
                      <a:pt x="324" y="2"/>
                    </a:lnTo>
                    <a:lnTo>
                      <a:pt x="323" y="1"/>
                    </a:lnTo>
                    <a:lnTo>
                      <a:pt x="324" y="0"/>
                    </a:lnTo>
                    <a:close/>
                    <a:moveTo>
                      <a:pt x="334" y="0"/>
                    </a:moveTo>
                    <a:lnTo>
                      <a:pt x="339" y="0"/>
                    </a:lnTo>
                    <a:lnTo>
                      <a:pt x="340" y="1"/>
                    </a:lnTo>
                    <a:lnTo>
                      <a:pt x="339" y="2"/>
                    </a:lnTo>
                    <a:lnTo>
                      <a:pt x="334" y="2"/>
                    </a:lnTo>
                    <a:lnTo>
                      <a:pt x="333" y="1"/>
                    </a:lnTo>
                    <a:lnTo>
                      <a:pt x="334" y="0"/>
                    </a:lnTo>
                    <a:close/>
                    <a:moveTo>
                      <a:pt x="344" y="0"/>
                    </a:moveTo>
                    <a:lnTo>
                      <a:pt x="349" y="0"/>
                    </a:lnTo>
                    <a:lnTo>
                      <a:pt x="350" y="1"/>
                    </a:lnTo>
                    <a:lnTo>
                      <a:pt x="349" y="2"/>
                    </a:lnTo>
                    <a:lnTo>
                      <a:pt x="344" y="2"/>
                    </a:lnTo>
                    <a:lnTo>
                      <a:pt x="343" y="1"/>
                    </a:lnTo>
                    <a:lnTo>
                      <a:pt x="344" y="0"/>
                    </a:lnTo>
                    <a:close/>
                    <a:moveTo>
                      <a:pt x="354" y="0"/>
                    </a:moveTo>
                    <a:lnTo>
                      <a:pt x="359" y="0"/>
                    </a:lnTo>
                    <a:lnTo>
                      <a:pt x="360" y="1"/>
                    </a:lnTo>
                    <a:lnTo>
                      <a:pt x="359" y="2"/>
                    </a:lnTo>
                    <a:lnTo>
                      <a:pt x="354" y="2"/>
                    </a:lnTo>
                    <a:lnTo>
                      <a:pt x="353" y="1"/>
                    </a:lnTo>
                    <a:lnTo>
                      <a:pt x="354" y="0"/>
                    </a:lnTo>
                    <a:close/>
                    <a:moveTo>
                      <a:pt x="364" y="0"/>
                    </a:moveTo>
                    <a:lnTo>
                      <a:pt x="369" y="0"/>
                    </a:lnTo>
                    <a:lnTo>
                      <a:pt x="370" y="1"/>
                    </a:lnTo>
                    <a:lnTo>
                      <a:pt x="369" y="2"/>
                    </a:lnTo>
                    <a:lnTo>
                      <a:pt x="364" y="2"/>
                    </a:lnTo>
                    <a:lnTo>
                      <a:pt x="364" y="1"/>
                    </a:lnTo>
                    <a:lnTo>
                      <a:pt x="364" y="0"/>
                    </a:lnTo>
                    <a:close/>
                    <a:moveTo>
                      <a:pt x="374" y="0"/>
                    </a:moveTo>
                    <a:lnTo>
                      <a:pt x="379" y="0"/>
                    </a:lnTo>
                    <a:lnTo>
                      <a:pt x="380" y="1"/>
                    </a:lnTo>
                    <a:lnTo>
                      <a:pt x="379" y="2"/>
                    </a:lnTo>
                    <a:lnTo>
                      <a:pt x="374" y="2"/>
                    </a:lnTo>
                    <a:lnTo>
                      <a:pt x="373" y="1"/>
                    </a:lnTo>
                    <a:lnTo>
                      <a:pt x="374" y="0"/>
                    </a:lnTo>
                    <a:close/>
                    <a:moveTo>
                      <a:pt x="384" y="0"/>
                    </a:moveTo>
                    <a:lnTo>
                      <a:pt x="390" y="0"/>
                    </a:lnTo>
                    <a:lnTo>
                      <a:pt x="390" y="1"/>
                    </a:lnTo>
                    <a:lnTo>
                      <a:pt x="390" y="2"/>
                    </a:lnTo>
                    <a:lnTo>
                      <a:pt x="384" y="2"/>
                    </a:lnTo>
                    <a:lnTo>
                      <a:pt x="383" y="1"/>
                    </a:lnTo>
                    <a:lnTo>
                      <a:pt x="384" y="0"/>
                    </a:lnTo>
                    <a:close/>
                    <a:moveTo>
                      <a:pt x="394" y="0"/>
                    </a:moveTo>
                    <a:lnTo>
                      <a:pt x="399" y="0"/>
                    </a:lnTo>
                    <a:lnTo>
                      <a:pt x="400" y="1"/>
                    </a:lnTo>
                    <a:lnTo>
                      <a:pt x="399" y="2"/>
                    </a:lnTo>
                    <a:lnTo>
                      <a:pt x="394" y="2"/>
                    </a:lnTo>
                    <a:lnTo>
                      <a:pt x="394" y="1"/>
                    </a:lnTo>
                    <a:lnTo>
                      <a:pt x="394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87" name="Freeform 156"/>
              <p:cNvSpPr>
                <a:spLocks/>
              </p:cNvSpPr>
              <p:nvPr/>
            </p:nvSpPr>
            <p:spPr bwMode="auto">
              <a:xfrm>
                <a:off x="4135" y="1385"/>
                <a:ext cx="6" cy="2"/>
              </a:xfrm>
              <a:custGeom>
                <a:avLst/>
                <a:gdLst>
                  <a:gd name="T0" fmla="*/ 1 w 6"/>
                  <a:gd name="T1" fmla="*/ 0 h 2"/>
                  <a:gd name="T2" fmla="*/ 6 w 6"/>
                  <a:gd name="T3" fmla="*/ 0 h 2"/>
                  <a:gd name="T4" fmla="*/ 6 w 6"/>
                  <a:gd name="T5" fmla="*/ 1 h 2"/>
                  <a:gd name="T6" fmla="*/ 6 w 6"/>
                  <a:gd name="T7" fmla="*/ 2 h 2"/>
                  <a:gd name="T8" fmla="*/ 1 w 6"/>
                  <a:gd name="T9" fmla="*/ 2 h 2"/>
                  <a:gd name="T10" fmla="*/ 0 w 6"/>
                  <a:gd name="T11" fmla="*/ 1 h 2"/>
                  <a:gd name="T12" fmla="*/ 1 w 6"/>
                  <a:gd name="T13" fmla="*/ 0 h 2"/>
                  <a:gd name="T14" fmla="*/ 1 w 6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"/>
                  <a:gd name="T25" fmla="*/ 0 h 2"/>
                  <a:gd name="T26" fmla="*/ 6 w 6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" h="2">
                    <a:moveTo>
                      <a:pt x="1" y="0"/>
                    </a:moveTo>
                    <a:lnTo>
                      <a:pt x="6" y="0"/>
                    </a:lnTo>
                    <a:lnTo>
                      <a:pt x="6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88" name="Freeform 157"/>
              <p:cNvSpPr>
                <a:spLocks/>
              </p:cNvSpPr>
              <p:nvPr/>
            </p:nvSpPr>
            <p:spPr bwMode="auto">
              <a:xfrm>
                <a:off x="4145" y="1385"/>
                <a:ext cx="7" cy="2"/>
              </a:xfrm>
              <a:custGeom>
                <a:avLst/>
                <a:gdLst>
                  <a:gd name="T0" fmla="*/ 1 w 7"/>
                  <a:gd name="T1" fmla="*/ 0 h 2"/>
                  <a:gd name="T2" fmla="*/ 6 w 7"/>
                  <a:gd name="T3" fmla="*/ 0 h 2"/>
                  <a:gd name="T4" fmla="*/ 7 w 7"/>
                  <a:gd name="T5" fmla="*/ 1 h 2"/>
                  <a:gd name="T6" fmla="*/ 6 w 7"/>
                  <a:gd name="T7" fmla="*/ 2 h 2"/>
                  <a:gd name="T8" fmla="*/ 1 w 7"/>
                  <a:gd name="T9" fmla="*/ 2 h 2"/>
                  <a:gd name="T10" fmla="*/ 0 w 7"/>
                  <a:gd name="T11" fmla="*/ 1 h 2"/>
                  <a:gd name="T12" fmla="*/ 1 w 7"/>
                  <a:gd name="T13" fmla="*/ 0 h 2"/>
                  <a:gd name="T14" fmla="*/ 1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1" y="0"/>
                    </a:moveTo>
                    <a:lnTo>
                      <a:pt x="6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89" name="Freeform 158"/>
              <p:cNvSpPr>
                <a:spLocks/>
              </p:cNvSpPr>
              <p:nvPr/>
            </p:nvSpPr>
            <p:spPr bwMode="auto">
              <a:xfrm>
                <a:off x="4155" y="1385"/>
                <a:ext cx="7" cy="2"/>
              </a:xfrm>
              <a:custGeom>
                <a:avLst/>
                <a:gdLst>
                  <a:gd name="T0" fmla="*/ 1 w 7"/>
                  <a:gd name="T1" fmla="*/ 0 h 2"/>
                  <a:gd name="T2" fmla="*/ 6 w 7"/>
                  <a:gd name="T3" fmla="*/ 0 h 2"/>
                  <a:gd name="T4" fmla="*/ 7 w 7"/>
                  <a:gd name="T5" fmla="*/ 1 h 2"/>
                  <a:gd name="T6" fmla="*/ 6 w 7"/>
                  <a:gd name="T7" fmla="*/ 2 h 2"/>
                  <a:gd name="T8" fmla="*/ 1 w 7"/>
                  <a:gd name="T9" fmla="*/ 2 h 2"/>
                  <a:gd name="T10" fmla="*/ 0 w 7"/>
                  <a:gd name="T11" fmla="*/ 1 h 2"/>
                  <a:gd name="T12" fmla="*/ 1 w 7"/>
                  <a:gd name="T13" fmla="*/ 0 h 2"/>
                  <a:gd name="T14" fmla="*/ 1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1" y="0"/>
                    </a:moveTo>
                    <a:lnTo>
                      <a:pt x="6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90" name="Freeform 159"/>
              <p:cNvSpPr>
                <a:spLocks/>
              </p:cNvSpPr>
              <p:nvPr/>
            </p:nvSpPr>
            <p:spPr bwMode="auto">
              <a:xfrm>
                <a:off x="4165" y="1385"/>
                <a:ext cx="7" cy="2"/>
              </a:xfrm>
              <a:custGeom>
                <a:avLst/>
                <a:gdLst>
                  <a:gd name="T0" fmla="*/ 2 w 7"/>
                  <a:gd name="T1" fmla="*/ 0 h 2"/>
                  <a:gd name="T2" fmla="*/ 6 w 7"/>
                  <a:gd name="T3" fmla="*/ 0 h 2"/>
                  <a:gd name="T4" fmla="*/ 7 w 7"/>
                  <a:gd name="T5" fmla="*/ 1 h 2"/>
                  <a:gd name="T6" fmla="*/ 6 w 7"/>
                  <a:gd name="T7" fmla="*/ 2 h 2"/>
                  <a:gd name="T8" fmla="*/ 2 w 7"/>
                  <a:gd name="T9" fmla="*/ 2 h 2"/>
                  <a:gd name="T10" fmla="*/ 0 w 7"/>
                  <a:gd name="T11" fmla="*/ 1 h 2"/>
                  <a:gd name="T12" fmla="*/ 2 w 7"/>
                  <a:gd name="T13" fmla="*/ 0 h 2"/>
                  <a:gd name="T14" fmla="*/ 2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2" y="0"/>
                    </a:moveTo>
                    <a:lnTo>
                      <a:pt x="6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2" y="2"/>
                    </a:lnTo>
                    <a:lnTo>
                      <a:pt x="0" y="1"/>
                    </a:lnTo>
                    <a:lnTo>
                      <a:pt x="2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91" name="Freeform 160"/>
              <p:cNvSpPr>
                <a:spLocks/>
              </p:cNvSpPr>
              <p:nvPr/>
            </p:nvSpPr>
            <p:spPr bwMode="auto">
              <a:xfrm>
                <a:off x="4176" y="1385"/>
                <a:ext cx="6" cy="2"/>
              </a:xfrm>
              <a:custGeom>
                <a:avLst/>
                <a:gdLst>
                  <a:gd name="T0" fmla="*/ 0 w 6"/>
                  <a:gd name="T1" fmla="*/ 0 h 2"/>
                  <a:gd name="T2" fmla="*/ 5 w 6"/>
                  <a:gd name="T3" fmla="*/ 0 h 2"/>
                  <a:gd name="T4" fmla="*/ 6 w 6"/>
                  <a:gd name="T5" fmla="*/ 1 h 2"/>
                  <a:gd name="T6" fmla="*/ 5 w 6"/>
                  <a:gd name="T7" fmla="*/ 2 h 2"/>
                  <a:gd name="T8" fmla="*/ 0 w 6"/>
                  <a:gd name="T9" fmla="*/ 2 h 2"/>
                  <a:gd name="T10" fmla="*/ 0 w 6"/>
                  <a:gd name="T11" fmla="*/ 1 h 2"/>
                  <a:gd name="T12" fmla="*/ 0 w 6"/>
                  <a:gd name="T13" fmla="*/ 0 h 2"/>
                  <a:gd name="T14" fmla="*/ 0 w 6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"/>
                  <a:gd name="T25" fmla="*/ 0 h 2"/>
                  <a:gd name="T26" fmla="*/ 6 w 6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" h="2">
                    <a:moveTo>
                      <a:pt x="0" y="0"/>
                    </a:moveTo>
                    <a:lnTo>
                      <a:pt x="5" y="0"/>
                    </a:lnTo>
                    <a:lnTo>
                      <a:pt x="6" y="1"/>
                    </a:lnTo>
                    <a:lnTo>
                      <a:pt x="5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92" name="Freeform 161"/>
              <p:cNvSpPr>
                <a:spLocks/>
              </p:cNvSpPr>
              <p:nvPr/>
            </p:nvSpPr>
            <p:spPr bwMode="auto">
              <a:xfrm>
                <a:off x="4185" y="1385"/>
                <a:ext cx="8" cy="2"/>
              </a:xfrm>
              <a:custGeom>
                <a:avLst/>
                <a:gdLst>
                  <a:gd name="T0" fmla="*/ 1 w 8"/>
                  <a:gd name="T1" fmla="*/ 0 h 2"/>
                  <a:gd name="T2" fmla="*/ 7 w 8"/>
                  <a:gd name="T3" fmla="*/ 0 h 2"/>
                  <a:gd name="T4" fmla="*/ 8 w 8"/>
                  <a:gd name="T5" fmla="*/ 1 h 2"/>
                  <a:gd name="T6" fmla="*/ 7 w 8"/>
                  <a:gd name="T7" fmla="*/ 2 h 2"/>
                  <a:gd name="T8" fmla="*/ 1 w 8"/>
                  <a:gd name="T9" fmla="*/ 2 h 2"/>
                  <a:gd name="T10" fmla="*/ 0 w 8"/>
                  <a:gd name="T11" fmla="*/ 1 h 2"/>
                  <a:gd name="T12" fmla="*/ 1 w 8"/>
                  <a:gd name="T13" fmla="*/ 0 h 2"/>
                  <a:gd name="T14" fmla="*/ 1 w 8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8"/>
                  <a:gd name="T25" fmla="*/ 0 h 2"/>
                  <a:gd name="T26" fmla="*/ 8 w 8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8" h="2">
                    <a:moveTo>
                      <a:pt x="1" y="0"/>
                    </a:moveTo>
                    <a:lnTo>
                      <a:pt x="7" y="0"/>
                    </a:lnTo>
                    <a:lnTo>
                      <a:pt x="8" y="1"/>
                    </a:lnTo>
                    <a:lnTo>
                      <a:pt x="7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93" name="Freeform 162"/>
              <p:cNvSpPr>
                <a:spLocks/>
              </p:cNvSpPr>
              <p:nvPr/>
            </p:nvSpPr>
            <p:spPr bwMode="auto">
              <a:xfrm>
                <a:off x="4196" y="1385"/>
                <a:ext cx="6" cy="2"/>
              </a:xfrm>
              <a:custGeom>
                <a:avLst/>
                <a:gdLst>
                  <a:gd name="T0" fmla="*/ 1 w 6"/>
                  <a:gd name="T1" fmla="*/ 0 h 2"/>
                  <a:gd name="T2" fmla="*/ 5 w 6"/>
                  <a:gd name="T3" fmla="*/ 0 h 2"/>
                  <a:gd name="T4" fmla="*/ 6 w 6"/>
                  <a:gd name="T5" fmla="*/ 1 h 2"/>
                  <a:gd name="T6" fmla="*/ 5 w 6"/>
                  <a:gd name="T7" fmla="*/ 2 h 2"/>
                  <a:gd name="T8" fmla="*/ 1 w 6"/>
                  <a:gd name="T9" fmla="*/ 2 h 2"/>
                  <a:gd name="T10" fmla="*/ 0 w 6"/>
                  <a:gd name="T11" fmla="*/ 1 h 2"/>
                  <a:gd name="T12" fmla="*/ 1 w 6"/>
                  <a:gd name="T13" fmla="*/ 0 h 2"/>
                  <a:gd name="T14" fmla="*/ 1 w 6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"/>
                  <a:gd name="T25" fmla="*/ 0 h 2"/>
                  <a:gd name="T26" fmla="*/ 6 w 6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" h="2">
                    <a:moveTo>
                      <a:pt x="1" y="0"/>
                    </a:moveTo>
                    <a:lnTo>
                      <a:pt x="5" y="0"/>
                    </a:lnTo>
                    <a:lnTo>
                      <a:pt x="6" y="1"/>
                    </a:lnTo>
                    <a:lnTo>
                      <a:pt x="5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94" name="Freeform 163"/>
              <p:cNvSpPr>
                <a:spLocks/>
              </p:cNvSpPr>
              <p:nvPr/>
            </p:nvSpPr>
            <p:spPr bwMode="auto">
              <a:xfrm>
                <a:off x="4206" y="1385"/>
                <a:ext cx="6" cy="2"/>
              </a:xfrm>
              <a:custGeom>
                <a:avLst/>
                <a:gdLst>
                  <a:gd name="T0" fmla="*/ 0 w 6"/>
                  <a:gd name="T1" fmla="*/ 0 h 2"/>
                  <a:gd name="T2" fmla="*/ 5 w 6"/>
                  <a:gd name="T3" fmla="*/ 0 h 2"/>
                  <a:gd name="T4" fmla="*/ 6 w 6"/>
                  <a:gd name="T5" fmla="*/ 1 h 2"/>
                  <a:gd name="T6" fmla="*/ 5 w 6"/>
                  <a:gd name="T7" fmla="*/ 2 h 2"/>
                  <a:gd name="T8" fmla="*/ 0 w 6"/>
                  <a:gd name="T9" fmla="*/ 2 h 2"/>
                  <a:gd name="T10" fmla="*/ 0 w 6"/>
                  <a:gd name="T11" fmla="*/ 1 h 2"/>
                  <a:gd name="T12" fmla="*/ 0 w 6"/>
                  <a:gd name="T13" fmla="*/ 0 h 2"/>
                  <a:gd name="T14" fmla="*/ 0 w 6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"/>
                  <a:gd name="T25" fmla="*/ 0 h 2"/>
                  <a:gd name="T26" fmla="*/ 6 w 6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" h="2">
                    <a:moveTo>
                      <a:pt x="0" y="0"/>
                    </a:moveTo>
                    <a:lnTo>
                      <a:pt x="5" y="0"/>
                    </a:lnTo>
                    <a:lnTo>
                      <a:pt x="6" y="1"/>
                    </a:lnTo>
                    <a:lnTo>
                      <a:pt x="5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95" name="Freeform 164"/>
              <p:cNvSpPr>
                <a:spLocks/>
              </p:cNvSpPr>
              <p:nvPr/>
            </p:nvSpPr>
            <p:spPr bwMode="auto">
              <a:xfrm>
                <a:off x="4216" y="1385"/>
                <a:ext cx="7" cy="2"/>
              </a:xfrm>
              <a:custGeom>
                <a:avLst/>
                <a:gdLst>
                  <a:gd name="T0" fmla="*/ 1 w 7"/>
                  <a:gd name="T1" fmla="*/ 0 h 2"/>
                  <a:gd name="T2" fmla="*/ 6 w 7"/>
                  <a:gd name="T3" fmla="*/ 0 h 2"/>
                  <a:gd name="T4" fmla="*/ 7 w 7"/>
                  <a:gd name="T5" fmla="*/ 1 h 2"/>
                  <a:gd name="T6" fmla="*/ 6 w 7"/>
                  <a:gd name="T7" fmla="*/ 2 h 2"/>
                  <a:gd name="T8" fmla="*/ 1 w 7"/>
                  <a:gd name="T9" fmla="*/ 2 h 2"/>
                  <a:gd name="T10" fmla="*/ 0 w 7"/>
                  <a:gd name="T11" fmla="*/ 1 h 2"/>
                  <a:gd name="T12" fmla="*/ 1 w 7"/>
                  <a:gd name="T13" fmla="*/ 0 h 2"/>
                  <a:gd name="T14" fmla="*/ 1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1" y="0"/>
                    </a:moveTo>
                    <a:lnTo>
                      <a:pt x="6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96" name="Freeform 165"/>
              <p:cNvSpPr>
                <a:spLocks/>
              </p:cNvSpPr>
              <p:nvPr/>
            </p:nvSpPr>
            <p:spPr bwMode="auto">
              <a:xfrm>
                <a:off x="4226" y="1385"/>
                <a:ext cx="6" cy="2"/>
              </a:xfrm>
              <a:custGeom>
                <a:avLst/>
                <a:gdLst>
                  <a:gd name="T0" fmla="*/ 1 w 6"/>
                  <a:gd name="T1" fmla="*/ 0 h 2"/>
                  <a:gd name="T2" fmla="*/ 6 w 6"/>
                  <a:gd name="T3" fmla="*/ 0 h 2"/>
                  <a:gd name="T4" fmla="*/ 6 w 6"/>
                  <a:gd name="T5" fmla="*/ 1 h 2"/>
                  <a:gd name="T6" fmla="*/ 6 w 6"/>
                  <a:gd name="T7" fmla="*/ 2 h 2"/>
                  <a:gd name="T8" fmla="*/ 1 w 6"/>
                  <a:gd name="T9" fmla="*/ 2 h 2"/>
                  <a:gd name="T10" fmla="*/ 0 w 6"/>
                  <a:gd name="T11" fmla="*/ 1 h 2"/>
                  <a:gd name="T12" fmla="*/ 1 w 6"/>
                  <a:gd name="T13" fmla="*/ 0 h 2"/>
                  <a:gd name="T14" fmla="*/ 1 w 6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"/>
                  <a:gd name="T25" fmla="*/ 0 h 2"/>
                  <a:gd name="T26" fmla="*/ 6 w 6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" h="2">
                    <a:moveTo>
                      <a:pt x="1" y="0"/>
                    </a:moveTo>
                    <a:lnTo>
                      <a:pt x="6" y="0"/>
                    </a:lnTo>
                    <a:lnTo>
                      <a:pt x="6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97" name="Freeform 166"/>
              <p:cNvSpPr>
                <a:spLocks/>
              </p:cNvSpPr>
              <p:nvPr/>
            </p:nvSpPr>
            <p:spPr bwMode="auto">
              <a:xfrm>
                <a:off x="4236" y="1385"/>
                <a:ext cx="7" cy="2"/>
              </a:xfrm>
              <a:custGeom>
                <a:avLst/>
                <a:gdLst>
                  <a:gd name="T0" fmla="*/ 0 w 7"/>
                  <a:gd name="T1" fmla="*/ 0 h 2"/>
                  <a:gd name="T2" fmla="*/ 6 w 7"/>
                  <a:gd name="T3" fmla="*/ 0 h 2"/>
                  <a:gd name="T4" fmla="*/ 7 w 7"/>
                  <a:gd name="T5" fmla="*/ 1 h 2"/>
                  <a:gd name="T6" fmla="*/ 6 w 7"/>
                  <a:gd name="T7" fmla="*/ 2 h 2"/>
                  <a:gd name="T8" fmla="*/ 0 w 7"/>
                  <a:gd name="T9" fmla="*/ 2 h 2"/>
                  <a:gd name="T10" fmla="*/ 0 w 7"/>
                  <a:gd name="T11" fmla="*/ 1 h 2"/>
                  <a:gd name="T12" fmla="*/ 0 w 7"/>
                  <a:gd name="T13" fmla="*/ 0 h 2"/>
                  <a:gd name="T14" fmla="*/ 0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0" y="0"/>
                    </a:moveTo>
                    <a:lnTo>
                      <a:pt x="6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98" name="Freeform 167"/>
              <p:cNvSpPr>
                <a:spLocks/>
              </p:cNvSpPr>
              <p:nvPr/>
            </p:nvSpPr>
            <p:spPr bwMode="auto">
              <a:xfrm>
                <a:off x="4246" y="1385"/>
                <a:ext cx="7" cy="2"/>
              </a:xfrm>
              <a:custGeom>
                <a:avLst/>
                <a:gdLst>
                  <a:gd name="T0" fmla="*/ 1 w 7"/>
                  <a:gd name="T1" fmla="*/ 0 h 2"/>
                  <a:gd name="T2" fmla="*/ 6 w 7"/>
                  <a:gd name="T3" fmla="*/ 0 h 2"/>
                  <a:gd name="T4" fmla="*/ 7 w 7"/>
                  <a:gd name="T5" fmla="*/ 1 h 2"/>
                  <a:gd name="T6" fmla="*/ 6 w 7"/>
                  <a:gd name="T7" fmla="*/ 2 h 2"/>
                  <a:gd name="T8" fmla="*/ 1 w 7"/>
                  <a:gd name="T9" fmla="*/ 2 h 2"/>
                  <a:gd name="T10" fmla="*/ 0 w 7"/>
                  <a:gd name="T11" fmla="*/ 1 h 2"/>
                  <a:gd name="T12" fmla="*/ 1 w 7"/>
                  <a:gd name="T13" fmla="*/ 0 h 2"/>
                  <a:gd name="T14" fmla="*/ 1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1" y="0"/>
                    </a:moveTo>
                    <a:lnTo>
                      <a:pt x="6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99" name="Freeform 168"/>
              <p:cNvSpPr>
                <a:spLocks/>
              </p:cNvSpPr>
              <p:nvPr/>
            </p:nvSpPr>
            <p:spPr bwMode="auto">
              <a:xfrm>
                <a:off x="4256" y="1385"/>
                <a:ext cx="7" cy="2"/>
              </a:xfrm>
              <a:custGeom>
                <a:avLst/>
                <a:gdLst>
                  <a:gd name="T0" fmla="*/ 1 w 7"/>
                  <a:gd name="T1" fmla="*/ 0 h 2"/>
                  <a:gd name="T2" fmla="*/ 6 w 7"/>
                  <a:gd name="T3" fmla="*/ 0 h 2"/>
                  <a:gd name="T4" fmla="*/ 7 w 7"/>
                  <a:gd name="T5" fmla="*/ 1 h 2"/>
                  <a:gd name="T6" fmla="*/ 6 w 7"/>
                  <a:gd name="T7" fmla="*/ 2 h 2"/>
                  <a:gd name="T8" fmla="*/ 1 w 7"/>
                  <a:gd name="T9" fmla="*/ 2 h 2"/>
                  <a:gd name="T10" fmla="*/ 0 w 7"/>
                  <a:gd name="T11" fmla="*/ 1 h 2"/>
                  <a:gd name="T12" fmla="*/ 1 w 7"/>
                  <a:gd name="T13" fmla="*/ 0 h 2"/>
                  <a:gd name="T14" fmla="*/ 1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1" y="0"/>
                    </a:moveTo>
                    <a:lnTo>
                      <a:pt x="6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00" name="Freeform 169"/>
              <p:cNvSpPr>
                <a:spLocks/>
              </p:cNvSpPr>
              <p:nvPr/>
            </p:nvSpPr>
            <p:spPr bwMode="auto">
              <a:xfrm>
                <a:off x="4266" y="1385"/>
                <a:ext cx="7" cy="2"/>
              </a:xfrm>
              <a:custGeom>
                <a:avLst/>
                <a:gdLst>
                  <a:gd name="T0" fmla="*/ 1 w 7"/>
                  <a:gd name="T1" fmla="*/ 0 h 2"/>
                  <a:gd name="T2" fmla="*/ 6 w 7"/>
                  <a:gd name="T3" fmla="*/ 0 h 2"/>
                  <a:gd name="T4" fmla="*/ 7 w 7"/>
                  <a:gd name="T5" fmla="*/ 1 h 2"/>
                  <a:gd name="T6" fmla="*/ 6 w 7"/>
                  <a:gd name="T7" fmla="*/ 2 h 2"/>
                  <a:gd name="T8" fmla="*/ 1 w 7"/>
                  <a:gd name="T9" fmla="*/ 2 h 2"/>
                  <a:gd name="T10" fmla="*/ 0 w 7"/>
                  <a:gd name="T11" fmla="*/ 1 h 2"/>
                  <a:gd name="T12" fmla="*/ 1 w 7"/>
                  <a:gd name="T13" fmla="*/ 0 h 2"/>
                  <a:gd name="T14" fmla="*/ 1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1" y="0"/>
                    </a:moveTo>
                    <a:lnTo>
                      <a:pt x="6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01" name="Freeform 170"/>
              <p:cNvSpPr>
                <a:spLocks/>
              </p:cNvSpPr>
              <p:nvPr/>
            </p:nvSpPr>
            <p:spPr bwMode="auto">
              <a:xfrm>
                <a:off x="4276" y="1385"/>
                <a:ext cx="7" cy="2"/>
              </a:xfrm>
              <a:custGeom>
                <a:avLst/>
                <a:gdLst>
                  <a:gd name="T0" fmla="*/ 1 w 7"/>
                  <a:gd name="T1" fmla="*/ 0 h 2"/>
                  <a:gd name="T2" fmla="*/ 6 w 7"/>
                  <a:gd name="T3" fmla="*/ 0 h 2"/>
                  <a:gd name="T4" fmla="*/ 7 w 7"/>
                  <a:gd name="T5" fmla="*/ 1 h 2"/>
                  <a:gd name="T6" fmla="*/ 6 w 7"/>
                  <a:gd name="T7" fmla="*/ 2 h 2"/>
                  <a:gd name="T8" fmla="*/ 1 w 7"/>
                  <a:gd name="T9" fmla="*/ 2 h 2"/>
                  <a:gd name="T10" fmla="*/ 0 w 7"/>
                  <a:gd name="T11" fmla="*/ 1 h 2"/>
                  <a:gd name="T12" fmla="*/ 1 w 7"/>
                  <a:gd name="T13" fmla="*/ 0 h 2"/>
                  <a:gd name="T14" fmla="*/ 1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1" y="0"/>
                    </a:moveTo>
                    <a:lnTo>
                      <a:pt x="6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02" name="Freeform 171"/>
              <p:cNvSpPr>
                <a:spLocks/>
              </p:cNvSpPr>
              <p:nvPr/>
            </p:nvSpPr>
            <p:spPr bwMode="auto">
              <a:xfrm>
                <a:off x="4287" y="1385"/>
                <a:ext cx="6" cy="2"/>
              </a:xfrm>
              <a:custGeom>
                <a:avLst/>
                <a:gdLst>
                  <a:gd name="T0" fmla="*/ 1 w 6"/>
                  <a:gd name="T1" fmla="*/ 0 h 2"/>
                  <a:gd name="T2" fmla="*/ 5 w 6"/>
                  <a:gd name="T3" fmla="*/ 0 h 2"/>
                  <a:gd name="T4" fmla="*/ 6 w 6"/>
                  <a:gd name="T5" fmla="*/ 1 h 2"/>
                  <a:gd name="T6" fmla="*/ 5 w 6"/>
                  <a:gd name="T7" fmla="*/ 2 h 2"/>
                  <a:gd name="T8" fmla="*/ 1 w 6"/>
                  <a:gd name="T9" fmla="*/ 2 h 2"/>
                  <a:gd name="T10" fmla="*/ 0 w 6"/>
                  <a:gd name="T11" fmla="*/ 1 h 2"/>
                  <a:gd name="T12" fmla="*/ 1 w 6"/>
                  <a:gd name="T13" fmla="*/ 0 h 2"/>
                  <a:gd name="T14" fmla="*/ 1 w 6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"/>
                  <a:gd name="T25" fmla="*/ 0 h 2"/>
                  <a:gd name="T26" fmla="*/ 6 w 6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" h="2">
                    <a:moveTo>
                      <a:pt x="1" y="0"/>
                    </a:moveTo>
                    <a:lnTo>
                      <a:pt x="5" y="0"/>
                    </a:lnTo>
                    <a:lnTo>
                      <a:pt x="6" y="1"/>
                    </a:lnTo>
                    <a:lnTo>
                      <a:pt x="5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03" name="Freeform 172"/>
              <p:cNvSpPr>
                <a:spLocks/>
              </p:cNvSpPr>
              <p:nvPr/>
            </p:nvSpPr>
            <p:spPr bwMode="auto">
              <a:xfrm>
                <a:off x="4296" y="1385"/>
                <a:ext cx="7" cy="2"/>
              </a:xfrm>
              <a:custGeom>
                <a:avLst/>
                <a:gdLst>
                  <a:gd name="T0" fmla="*/ 1 w 7"/>
                  <a:gd name="T1" fmla="*/ 0 h 2"/>
                  <a:gd name="T2" fmla="*/ 6 w 7"/>
                  <a:gd name="T3" fmla="*/ 0 h 2"/>
                  <a:gd name="T4" fmla="*/ 7 w 7"/>
                  <a:gd name="T5" fmla="*/ 1 h 2"/>
                  <a:gd name="T6" fmla="*/ 6 w 7"/>
                  <a:gd name="T7" fmla="*/ 2 h 2"/>
                  <a:gd name="T8" fmla="*/ 1 w 7"/>
                  <a:gd name="T9" fmla="*/ 2 h 2"/>
                  <a:gd name="T10" fmla="*/ 0 w 7"/>
                  <a:gd name="T11" fmla="*/ 1 h 2"/>
                  <a:gd name="T12" fmla="*/ 1 w 7"/>
                  <a:gd name="T13" fmla="*/ 0 h 2"/>
                  <a:gd name="T14" fmla="*/ 1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1" y="0"/>
                    </a:moveTo>
                    <a:lnTo>
                      <a:pt x="6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04" name="Freeform 173"/>
              <p:cNvSpPr>
                <a:spLocks/>
              </p:cNvSpPr>
              <p:nvPr/>
            </p:nvSpPr>
            <p:spPr bwMode="auto">
              <a:xfrm>
                <a:off x="4306" y="1385"/>
                <a:ext cx="8" cy="2"/>
              </a:xfrm>
              <a:custGeom>
                <a:avLst/>
                <a:gdLst>
                  <a:gd name="T0" fmla="*/ 1 w 8"/>
                  <a:gd name="T1" fmla="*/ 0 h 2"/>
                  <a:gd name="T2" fmla="*/ 7 w 8"/>
                  <a:gd name="T3" fmla="*/ 0 h 2"/>
                  <a:gd name="T4" fmla="*/ 8 w 8"/>
                  <a:gd name="T5" fmla="*/ 1 h 2"/>
                  <a:gd name="T6" fmla="*/ 7 w 8"/>
                  <a:gd name="T7" fmla="*/ 2 h 2"/>
                  <a:gd name="T8" fmla="*/ 1 w 8"/>
                  <a:gd name="T9" fmla="*/ 2 h 2"/>
                  <a:gd name="T10" fmla="*/ 0 w 8"/>
                  <a:gd name="T11" fmla="*/ 1 h 2"/>
                  <a:gd name="T12" fmla="*/ 1 w 8"/>
                  <a:gd name="T13" fmla="*/ 0 h 2"/>
                  <a:gd name="T14" fmla="*/ 1 w 8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8"/>
                  <a:gd name="T25" fmla="*/ 0 h 2"/>
                  <a:gd name="T26" fmla="*/ 8 w 8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8" h="2">
                    <a:moveTo>
                      <a:pt x="1" y="0"/>
                    </a:moveTo>
                    <a:lnTo>
                      <a:pt x="7" y="0"/>
                    </a:lnTo>
                    <a:lnTo>
                      <a:pt x="8" y="1"/>
                    </a:lnTo>
                    <a:lnTo>
                      <a:pt x="7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05" name="Freeform 174"/>
              <p:cNvSpPr>
                <a:spLocks/>
              </p:cNvSpPr>
              <p:nvPr/>
            </p:nvSpPr>
            <p:spPr bwMode="auto">
              <a:xfrm>
                <a:off x="4317" y="1385"/>
                <a:ext cx="6" cy="2"/>
              </a:xfrm>
              <a:custGeom>
                <a:avLst/>
                <a:gdLst>
                  <a:gd name="T0" fmla="*/ 1 w 6"/>
                  <a:gd name="T1" fmla="*/ 0 h 2"/>
                  <a:gd name="T2" fmla="*/ 5 w 6"/>
                  <a:gd name="T3" fmla="*/ 0 h 2"/>
                  <a:gd name="T4" fmla="*/ 6 w 6"/>
                  <a:gd name="T5" fmla="*/ 1 h 2"/>
                  <a:gd name="T6" fmla="*/ 5 w 6"/>
                  <a:gd name="T7" fmla="*/ 2 h 2"/>
                  <a:gd name="T8" fmla="*/ 1 w 6"/>
                  <a:gd name="T9" fmla="*/ 2 h 2"/>
                  <a:gd name="T10" fmla="*/ 0 w 6"/>
                  <a:gd name="T11" fmla="*/ 1 h 2"/>
                  <a:gd name="T12" fmla="*/ 1 w 6"/>
                  <a:gd name="T13" fmla="*/ 0 h 2"/>
                  <a:gd name="T14" fmla="*/ 1 w 6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"/>
                  <a:gd name="T25" fmla="*/ 0 h 2"/>
                  <a:gd name="T26" fmla="*/ 6 w 6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" h="2">
                    <a:moveTo>
                      <a:pt x="1" y="0"/>
                    </a:moveTo>
                    <a:lnTo>
                      <a:pt x="5" y="0"/>
                    </a:lnTo>
                    <a:lnTo>
                      <a:pt x="6" y="1"/>
                    </a:lnTo>
                    <a:lnTo>
                      <a:pt x="5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06" name="Freeform 175"/>
              <p:cNvSpPr>
                <a:spLocks/>
              </p:cNvSpPr>
              <p:nvPr/>
            </p:nvSpPr>
            <p:spPr bwMode="auto">
              <a:xfrm>
                <a:off x="4327" y="1385"/>
                <a:ext cx="7" cy="2"/>
              </a:xfrm>
              <a:custGeom>
                <a:avLst/>
                <a:gdLst>
                  <a:gd name="T0" fmla="*/ 0 w 7"/>
                  <a:gd name="T1" fmla="*/ 0 h 2"/>
                  <a:gd name="T2" fmla="*/ 6 w 7"/>
                  <a:gd name="T3" fmla="*/ 0 h 2"/>
                  <a:gd name="T4" fmla="*/ 7 w 7"/>
                  <a:gd name="T5" fmla="*/ 1 h 2"/>
                  <a:gd name="T6" fmla="*/ 6 w 7"/>
                  <a:gd name="T7" fmla="*/ 2 h 2"/>
                  <a:gd name="T8" fmla="*/ 0 w 7"/>
                  <a:gd name="T9" fmla="*/ 2 h 2"/>
                  <a:gd name="T10" fmla="*/ 0 w 7"/>
                  <a:gd name="T11" fmla="*/ 1 h 2"/>
                  <a:gd name="T12" fmla="*/ 0 w 7"/>
                  <a:gd name="T13" fmla="*/ 0 h 2"/>
                  <a:gd name="T14" fmla="*/ 0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0" y="0"/>
                    </a:moveTo>
                    <a:lnTo>
                      <a:pt x="6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07" name="Freeform 176"/>
              <p:cNvSpPr>
                <a:spLocks/>
              </p:cNvSpPr>
              <p:nvPr/>
            </p:nvSpPr>
            <p:spPr bwMode="auto">
              <a:xfrm>
                <a:off x="4337" y="1385"/>
                <a:ext cx="7" cy="2"/>
              </a:xfrm>
              <a:custGeom>
                <a:avLst/>
                <a:gdLst>
                  <a:gd name="T0" fmla="*/ 1 w 7"/>
                  <a:gd name="T1" fmla="*/ 0 h 2"/>
                  <a:gd name="T2" fmla="*/ 6 w 7"/>
                  <a:gd name="T3" fmla="*/ 0 h 2"/>
                  <a:gd name="T4" fmla="*/ 7 w 7"/>
                  <a:gd name="T5" fmla="*/ 1 h 2"/>
                  <a:gd name="T6" fmla="*/ 6 w 7"/>
                  <a:gd name="T7" fmla="*/ 2 h 2"/>
                  <a:gd name="T8" fmla="*/ 1 w 7"/>
                  <a:gd name="T9" fmla="*/ 2 h 2"/>
                  <a:gd name="T10" fmla="*/ 0 w 7"/>
                  <a:gd name="T11" fmla="*/ 1 h 2"/>
                  <a:gd name="T12" fmla="*/ 1 w 7"/>
                  <a:gd name="T13" fmla="*/ 0 h 2"/>
                  <a:gd name="T14" fmla="*/ 1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1" y="0"/>
                    </a:moveTo>
                    <a:lnTo>
                      <a:pt x="6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08" name="Freeform 177"/>
              <p:cNvSpPr>
                <a:spLocks/>
              </p:cNvSpPr>
              <p:nvPr/>
            </p:nvSpPr>
            <p:spPr bwMode="auto">
              <a:xfrm>
                <a:off x="4347" y="1385"/>
                <a:ext cx="6" cy="2"/>
              </a:xfrm>
              <a:custGeom>
                <a:avLst/>
                <a:gdLst>
                  <a:gd name="T0" fmla="*/ 1 w 6"/>
                  <a:gd name="T1" fmla="*/ 0 h 2"/>
                  <a:gd name="T2" fmla="*/ 5 w 6"/>
                  <a:gd name="T3" fmla="*/ 0 h 2"/>
                  <a:gd name="T4" fmla="*/ 6 w 6"/>
                  <a:gd name="T5" fmla="*/ 1 h 2"/>
                  <a:gd name="T6" fmla="*/ 5 w 6"/>
                  <a:gd name="T7" fmla="*/ 2 h 2"/>
                  <a:gd name="T8" fmla="*/ 1 w 6"/>
                  <a:gd name="T9" fmla="*/ 2 h 2"/>
                  <a:gd name="T10" fmla="*/ 0 w 6"/>
                  <a:gd name="T11" fmla="*/ 1 h 2"/>
                  <a:gd name="T12" fmla="*/ 1 w 6"/>
                  <a:gd name="T13" fmla="*/ 0 h 2"/>
                  <a:gd name="T14" fmla="*/ 1 w 6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"/>
                  <a:gd name="T25" fmla="*/ 0 h 2"/>
                  <a:gd name="T26" fmla="*/ 6 w 6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" h="2">
                    <a:moveTo>
                      <a:pt x="1" y="0"/>
                    </a:moveTo>
                    <a:lnTo>
                      <a:pt x="5" y="0"/>
                    </a:lnTo>
                    <a:lnTo>
                      <a:pt x="6" y="1"/>
                    </a:lnTo>
                    <a:lnTo>
                      <a:pt x="5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09" name="Freeform 178"/>
              <p:cNvSpPr>
                <a:spLocks/>
              </p:cNvSpPr>
              <p:nvPr/>
            </p:nvSpPr>
            <p:spPr bwMode="auto">
              <a:xfrm>
                <a:off x="4357" y="1385"/>
                <a:ext cx="7" cy="2"/>
              </a:xfrm>
              <a:custGeom>
                <a:avLst/>
                <a:gdLst>
                  <a:gd name="T0" fmla="*/ 1 w 7"/>
                  <a:gd name="T1" fmla="*/ 0 h 2"/>
                  <a:gd name="T2" fmla="*/ 6 w 7"/>
                  <a:gd name="T3" fmla="*/ 0 h 2"/>
                  <a:gd name="T4" fmla="*/ 7 w 7"/>
                  <a:gd name="T5" fmla="*/ 1 h 2"/>
                  <a:gd name="T6" fmla="*/ 6 w 7"/>
                  <a:gd name="T7" fmla="*/ 2 h 2"/>
                  <a:gd name="T8" fmla="*/ 1 w 7"/>
                  <a:gd name="T9" fmla="*/ 2 h 2"/>
                  <a:gd name="T10" fmla="*/ 0 w 7"/>
                  <a:gd name="T11" fmla="*/ 1 h 2"/>
                  <a:gd name="T12" fmla="*/ 1 w 7"/>
                  <a:gd name="T13" fmla="*/ 0 h 2"/>
                  <a:gd name="T14" fmla="*/ 1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1" y="0"/>
                    </a:moveTo>
                    <a:lnTo>
                      <a:pt x="6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10" name="Freeform 179"/>
              <p:cNvSpPr>
                <a:spLocks/>
              </p:cNvSpPr>
              <p:nvPr/>
            </p:nvSpPr>
            <p:spPr bwMode="auto">
              <a:xfrm>
                <a:off x="4367" y="1385"/>
                <a:ext cx="7" cy="2"/>
              </a:xfrm>
              <a:custGeom>
                <a:avLst/>
                <a:gdLst>
                  <a:gd name="T0" fmla="*/ 1 w 7"/>
                  <a:gd name="T1" fmla="*/ 0 h 2"/>
                  <a:gd name="T2" fmla="*/ 6 w 7"/>
                  <a:gd name="T3" fmla="*/ 0 h 2"/>
                  <a:gd name="T4" fmla="*/ 7 w 7"/>
                  <a:gd name="T5" fmla="*/ 1 h 2"/>
                  <a:gd name="T6" fmla="*/ 6 w 7"/>
                  <a:gd name="T7" fmla="*/ 2 h 2"/>
                  <a:gd name="T8" fmla="*/ 1 w 7"/>
                  <a:gd name="T9" fmla="*/ 2 h 2"/>
                  <a:gd name="T10" fmla="*/ 0 w 7"/>
                  <a:gd name="T11" fmla="*/ 1 h 2"/>
                  <a:gd name="T12" fmla="*/ 1 w 7"/>
                  <a:gd name="T13" fmla="*/ 0 h 2"/>
                  <a:gd name="T14" fmla="*/ 1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1" y="0"/>
                    </a:moveTo>
                    <a:lnTo>
                      <a:pt x="6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11" name="Freeform 180"/>
              <p:cNvSpPr>
                <a:spLocks/>
              </p:cNvSpPr>
              <p:nvPr/>
            </p:nvSpPr>
            <p:spPr bwMode="auto">
              <a:xfrm>
                <a:off x="4377" y="1385"/>
                <a:ext cx="7" cy="2"/>
              </a:xfrm>
              <a:custGeom>
                <a:avLst/>
                <a:gdLst>
                  <a:gd name="T0" fmla="*/ 1 w 7"/>
                  <a:gd name="T1" fmla="*/ 0 h 2"/>
                  <a:gd name="T2" fmla="*/ 6 w 7"/>
                  <a:gd name="T3" fmla="*/ 0 h 2"/>
                  <a:gd name="T4" fmla="*/ 7 w 7"/>
                  <a:gd name="T5" fmla="*/ 1 h 2"/>
                  <a:gd name="T6" fmla="*/ 6 w 7"/>
                  <a:gd name="T7" fmla="*/ 2 h 2"/>
                  <a:gd name="T8" fmla="*/ 1 w 7"/>
                  <a:gd name="T9" fmla="*/ 2 h 2"/>
                  <a:gd name="T10" fmla="*/ 0 w 7"/>
                  <a:gd name="T11" fmla="*/ 1 h 2"/>
                  <a:gd name="T12" fmla="*/ 1 w 7"/>
                  <a:gd name="T13" fmla="*/ 0 h 2"/>
                  <a:gd name="T14" fmla="*/ 1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1" y="0"/>
                    </a:moveTo>
                    <a:lnTo>
                      <a:pt x="6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12" name="Freeform 181"/>
              <p:cNvSpPr>
                <a:spLocks/>
              </p:cNvSpPr>
              <p:nvPr/>
            </p:nvSpPr>
            <p:spPr bwMode="auto">
              <a:xfrm>
                <a:off x="4387" y="1385"/>
                <a:ext cx="7" cy="2"/>
              </a:xfrm>
              <a:custGeom>
                <a:avLst/>
                <a:gdLst>
                  <a:gd name="T0" fmla="*/ 1 w 7"/>
                  <a:gd name="T1" fmla="*/ 0 h 2"/>
                  <a:gd name="T2" fmla="*/ 6 w 7"/>
                  <a:gd name="T3" fmla="*/ 0 h 2"/>
                  <a:gd name="T4" fmla="*/ 7 w 7"/>
                  <a:gd name="T5" fmla="*/ 1 h 2"/>
                  <a:gd name="T6" fmla="*/ 6 w 7"/>
                  <a:gd name="T7" fmla="*/ 2 h 2"/>
                  <a:gd name="T8" fmla="*/ 1 w 7"/>
                  <a:gd name="T9" fmla="*/ 2 h 2"/>
                  <a:gd name="T10" fmla="*/ 0 w 7"/>
                  <a:gd name="T11" fmla="*/ 1 h 2"/>
                  <a:gd name="T12" fmla="*/ 1 w 7"/>
                  <a:gd name="T13" fmla="*/ 0 h 2"/>
                  <a:gd name="T14" fmla="*/ 1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1" y="0"/>
                    </a:moveTo>
                    <a:lnTo>
                      <a:pt x="6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13" name="Freeform 182"/>
              <p:cNvSpPr>
                <a:spLocks/>
              </p:cNvSpPr>
              <p:nvPr/>
            </p:nvSpPr>
            <p:spPr bwMode="auto">
              <a:xfrm>
                <a:off x="4397" y="1385"/>
                <a:ext cx="7" cy="2"/>
              </a:xfrm>
              <a:custGeom>
                <a:avLst/>
                <a:gdLst>
                  <a:gd name="T0" fmla="*/ 1 w 7"/>
                  <a:gd name="T1" fmla="*/ 0 h 2"/>
                  <a:gd name="T2" fmla="*/ 7 w 7"/>
                  <a:gd name="T3" fmla="*/ 0 h 2"/>
                  <a:gd name="T4" fmla="*/ 7 w 7"/>
                  <a:gd name="T5" fmla="*/ 1 h 2"/>
                  <a:gd name="T6" fmla="*/ 7 w 7"/>
                  <a:gd name="T7" fmla="*/ 2 h 2"/>
                  <a:gd name="T8" fmla="*/ 1 w 7"/>
                  <a:gd name="T9" fmla="*/ 2 h 2"/>
                  <a:gd name="T10" fmla="*/ 0 w 7"/>
                  <a:gd name="T11" fmla="*/ 1 h 2"/>
                  <a:gd name="T12" fmla="*/ 1 w 7"/>
                  <a:gd name="T13" fmla="*/ 0 h 2"/>
                  <a:gd name="T14" fmla="*/ 1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1" y="0"/>
                    </a:moveTo>
                    <a:lnTo>
                      <a:pt x="7" y="0"/>
                    </a:lnTo>
                    <a:lnTo>
                      <a:pt x="7" y="1"/>
                    </a:lnTo>
                    <a:lnTo>
                      <a:pt x="7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14" name="Freeform 183"/>
              <p:cNvSpPr>
                <a:spLocks/>
              </p:cNvSpPr>
              <p:nvPr/>
            </p:nvSpPr>
            <p:spPr bwMode="auto">
              <a:xfrm>
                <a:off x="4408" y="1385"/>
                <a:ext cx="6" cy="2"/>
              </a:xfrm>
              <a:custGeom>
                <a:avLst/>
                <a:gdLst>
                  <a:gd name="T0" fmla="*/ 0 w 6"/>
                  <a:gd name="T1" fmla="*/ 0 h 2"/>
                  <a:gd name="T2" fmla="*/ 5 w 6"/>
                  <a:gd name="T3" fmla="*/ 0 h 2"/>
                  <a:gd name="T4" fmla="*/ 6 w 6"/>
                  <a:gd name="T5" fmla="*/ 1 h 2"/>
                  <a:gd name="T6" fmla="*/ 5 w 6"/>
                  <a:gd name="T7" fmla="*/ 2 h 2"/>
                  <a:gd name="T8" fmla="*/ 0 w 6"/>
                  <a:gd name="T9" fmla="*/ 2 h 2"/>
                  <a:gd name="T10" fmla="*/ 0 w 6"/>
                  <a:gd name="T11" fmla="*/ 1 h 2"/>
                  <a:gd name="T12" fmla="*/ 0 w 6"/>
                  <a:gd name="T13" fmla="*/ 0 h 2"/>
                  <a:gd name="T14" fmla="*/ 0 w 6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"/>
                  <a:gd name="T25" fmla="*/ 0 h 2"/>
                  <a:gd name="T26" fmla="*/ 6 w 6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" h="2">
                    <a:moveTo>
                      <a:pt x="0" y="0"/>
                    </a:moveTo>
                    <a:lnTo>
                      <a:pt x="5" y="0"/>
                    </a:lnTo>
                    <a:lnTo>
                      <a:pt x="6" y="1"/>
                    </a:lnTo>
                    <a:lnTo>
                      <a:pt x="5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15" name="Freeform 184"/>
              <p:cNvSpPr>
                <a:spLocks/>
              </p:cNvSpPr>
              <p:nvPr/>
            </p:nvSpPr>
            <p:spPr bwMode="auto">
              <a:xfrm>
                <a:off x="4417" y="1385"/>
                <a:ext cx="7" cy="2"/>
              </a:xfrm>
              <a:custGeom>
                <a:avLst/>
                <a:gdLst>
                  <a:gd name="T0" fmla="*/ 1 w 7"/>
                  <a:gd name="T1" fmla="*/ 0 h 2"/>
                  <a:gd name="T2" fmla="*/ 6 w 7"/>
                  <a:gd name="T3" fmla="*/ 0 h 2"/>
                  <a:gd name="T4" fmla="*/ 7 w 7"/>
                  <a:gd name="T5" fmla="*/ 1 h 2"/>
                  <a:gd name="T6" fmla="*/ 6 w 7"/>
                  <a:gd name="T7" fmla="*/ 2 h 2"/>
                  <a:gd name="T8" fmla="*/ 1 w 7"/>
                  <a:gd name="T9" fmla="*/ 2 h 2"/>
                  <a:gd name="T10" fmla="*/ 0 w 7"/>
                  <a:gd name="T11" fmla="*/ 1 h 2"/>
                  <a:gd name="T12" fmla="*/ 1 w 7"/>
                  <a:gd name="T13" fmla="*/ 0 h 2"/>
                  <a:gd name="T14" fmla="*/ 1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1" y="0"/>
                    </a:moveTo>
                    <a:lnTo>
                      <a:pt x="6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16" name="Freeform 185"/>
              <p:cNvSpPr>
                <a:spLocks/>
              </p:cNvSpPr>
              <p:nvPr/>
            </p:nvSpPr>
            <p:spPr bwMode="auto">
              <a:xfrm>
                <a:off x="4428" y="1385"/>
                <a:ext cx="6" cy="2"/>
              </a:xfrm>
              <a:custGeom>
                <a:avLst/>
                <a:gdLst>
                  <a:gd name="T0" fmla="*/ 1 w 6"/>
                  <a:gd name="T1" fmla="*/ 0 h 2"/>
                  <a:gd name="T2" fmla="*/ 6 w 6"/>
                  <a:gd name="T3" fmla="*/ 0 h 2"/>
                  <a:gd name="T4" fmla="*/ 6 w 6"/>
                  <a:gd name="T5" fmla="*/ 1 h 2"/>
                  <a:gd name="T6" fmla="*/ 6 w 6"/>
                  <a:gd name="T7" fmla="*/ 2 h 2"/>
                  <a:gd name="T8" fmla="*/ 1 w 6"/>
                  <a:gd name="T9" fmla="*/ 2 h 2"/>
                  <a:gd name="T10" fmla="*/ 0 w 6"/>
                  <a:gd name="T11" fmla="*/ 1 h 2"/>
                  <a:gd name="T12" fmla="*/ 1 w 6"/>
                  <a:gd name="T13" fmla="*/ 0 h 2"/>
                  <a:gd name="T14" fmla="*/ 1 w 6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"/>
                  <a:gd name="T25" fmla="*/ 0 h 2"/>
                  <a:gd name="T26" fmla="*/ 6 w 6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" h="2">
                    <a:moveTo>
                      <a:pt x="1" y="0"/>
                    </a:moveTo>
                    <a:lnTo>
                      <a:pt x="6" y="0"/>
                    </a:lnTo>
                    <a:lnTo>
                      <a:pt x="6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17" name="Freeform 186"/>
              <p:cNvSpPr>
                <a:spLocks/>
              </p:cNvSpPr>
              <p:nvPr/>
            </p:nvSpPr>
            <p:spPr bwMode="auto">
              <a:xfrm>
                <a:off x="4438" y="1385"/>
                <a:ext cx="6" cy="2"/>
              </a:xfrm>
              <a:custGeom>
                <a:avLst/>
                <a:gdLst>
                  <a:gd name="T0" fmla="*/ 1 w 6"/>
                  <a:gd name="T1" fmla="*/ 0 h 2"/>
                  <a:gd name="T2" fmla="*/ 5 w 6"/>
                  <a:gd name="T3" fmla="*/ 0 h 2"/>
                  <a:gd name="T4" fmla="*/ 6 w 6"/>
                  <a:gd name="T5" fmla="*/ 1 h 2"/>
                  <a:gd name="T6" fmla="*/ 5 w 6"/>
                  <a:gd name="T7" fmla="*/ 2 h 2"/>
                  <a:gd name="T8" fmla="*/ 1 w 6"/>
                  <a:gd name="T9" fmla="*/ 2 h 2"/>
                  <a:gd name="T10" fmla="*/ 0 w 6"/>
                  <a:gd name="T11" fmla="*/ 1 h 2"/>
                  <a:gd name="T12" fmla="*/ 1 w 6"/>
                  <a:gd name="T13" fmla="*/ 0 h 2"/>
                  <a:gd name="T14" fmla="*/ 1 w 6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"/>
                  <a:gd name="T25" fmla="*/ 0 h 2"/>
                  <a:gd name="T26" fmla="*/ 6 w 6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" h="2">
                    <a:moveTo>
                      <a:pt x="1" y="0"/>
                    </a:moveTo>
                    <a:lnTo>
                      <a:pt x="5" y="0"/>
                    </a:lnTo>
                    <a:lnTo>
                      <a:pt x="6" y="1"/>
                    </a:lnTo>
                    <a:lnTo>
                      <a:pt x="5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18" name="Freeform 187"/>
              <p:cNvSpPr>
                <a:spLocks/>
              </p:cNvSpPr>
              <p:nvPr/>
            </p:nvSpPr>
            <p:spPr bwMode="auto">
              <a:xfrm>
                <a:off x="4447" y="1385"/>
                <a:ext cx="8" cy="2"/>
              </a:xfrm>
              <a:custGeom>
                <a:avLst/>
                <a:gdLst>
                  <a:gd name="T0" fmla="*/ 1 w 8"/>
                  <a:gd name="T1" fmla="*/ 0 h 2"/>
                  <a:gd name="T2" fmla="*/ 7 w 8"/>
                  <a:gd name="T3" fmla="*/ 0 h 2"/>
                  <a:gd name="T4" fmla="*/ 8 w 8"/>
                  <a:gd name="T5" fmla="*/ 1 h 2"/>
                  <a:gd name="T6" fmla="*/ 7 w 8"/>
                  <a:gd name="T7" fmla="*/ 2 h 2"/>
                  <a:gd name="T8" fmla="*/ 1 w 8"/>
                  <a:gd name="T9" fmla="*/ 2 h 2"/>
                  <a:gd name="T10" fmla="*/ 0 w 8"/>
                  <a:gd name="T11" fmla="*/ 1 h 2"/>
                  <a:gd name="T12" fmla="*/ 1 w 8"/>
                  <a:gd name="T13" fmla="*/ 0 h 2"/>
                  <a:gd name="T14" fmla="*/ 1 w 8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8"/>
                  <a:gd name="T25" fmla="*/ 0 h 2"/>
                  <a:gd name="T26" fmla="*/ 8 w 8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8" h="2">
                    <a:moveTo>
                      <a:pt x="1" y="0"/>
                    </a:moveTo>
                    <a:lnTo>
                      <a:pt x="7" y="0"/>
                    </a:lnTo>
                    <a:lnTo>
                      <a:pt x="8" y="1"/>
                    </a:lnTo>
                    <a:lnTo>
                      <a:pt x="7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19" name="Freeform 188"/>
              <p:cNvSpPr>
                <a:spLocks/>
              </p:cNvSpPr>
              <p:nvPr/>
            </p:nvSpPr>
            <p:spPr bwMode="auto">
              <a:xfrm>
                <a:off x="4458" y="1385"/>
                <a:ext cx="7" cy="2"/>
              </a:xfrm>
              <a:custGeom>
                <a:avLst/>
                <a:gdLst>
                  <a:gd name="T0" fmla="*/ 1 w 7"/>
                  <a:gd name="T1" fmla="*/ 0 h 2"/>
                  <a:gd name="T2" fmla="*/ 6 w 7"/>
                  <a:gd name="T3" fmla="*/ 0 h 2"/>
                  <a:gd name="T4" fmla="*/ 7 w 7"/>
                  <a:gd name="T5" fmla="*/ 1 h 2"/>
                  <a:gd name="T6" fmla="*/ 6 w 7"/>
                  <a:gd name="T7" fmla="*/ 2 h 2"/>
                  <a:gd name="T8" fmla="*/ 1 w 7"/>
                  <a:gd name="T9" fmla="*/ 2 h 2"/>
                  <a:gd name="T10" fmla="*/ 0 w 7"/>
                  <a:gd name="T11" fmla="*/ 1 h 2"/>
                  <a:gd name="T12" fmla="*/ 1 w 7"/>
                  <a:gd name="T13" fmla="*/ 0 h 2"/>
                  <a:gd name="T14" fmla="*/ 1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1" y="0"/>
                    </a:moveTo>
                    <a:lnTo>
                      <a:pt x="6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20" name="Freeform 189"/>
              <p:cNvSpPr>
                <a:spLocks/>
              </p:cNvSpPr>
              <p:nvPr/>
            </p:nvSpPr>
            <p:spPr bwMode="auto">
              <a:xfrm>
                <a:off x="4468" y="1385"/>
                <a:ext cx="7" cy="2"/>
              </a:xfrm>
              <a:custGeom>
                <a:avLst/>
                <a:gdLst>
                  <a:gd name="T0" fmla="*/ 1 w 7"/>
                  <a:gd name="T1" fmla="*/ 0 h 2"/>
                  <a:gd name="T2" fmla="*/ 6 w 7"/>
                  <a:gd name="T3" fmla="*/ 0 h 2"/>
                  <a:gd name="T4" fmla="*/ 7 w 7"/>
                  <a:gd name="T5" fmla="*/ 1 h 2"/>
                  <a:gd name="T6" fmla="*/ 6 w 7"/>
                  <a:gd name="T7" fmla="*/ 2 h 2"/>
                  <a:gd name="T8" fmla="*/ 1 w 7"/>
                  <a:gd name="T9" fmla="*/ 2 h 2"/>
                  <a:gd name="T10" fmla="*/ 0 w 7"/>
                  <a:gd name="T11" fmla="*/ 1 h 2"/>
                  <a:gd name="T12" fmla="*/ 1 w 7"/>
                  <a:gd name="T13" fmla="*/ 0 h 2"/>
                  <a:gd name="T14" fmla="*/ 1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1" y="0"/>
                    </a:moveTo>
                    <a:lnTo>
                      <a:pt x="6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21" name="Freeform 190"/>
              <p:cNvSpPr>
                <a:spLocks/>
              </p:cNvSpPr>
              <p:nvPr/>
            </p:nvSpPr>
            <p:spPr bwMode="auto">
              <a:xfrm>
                <a:off x="4478" y="1385"/>
                <a:ext cx="7" cy="2"/>
              </a:xfrm>
              <a:custGeom>
                <a:avLst/>
                <a:gdLst>
                  <a:gd name="T0" fmla="*/ 1 w 7"/>
                  <a:gd name="T1" fmla="*/ 0 h 2"/>
                  <a:gd name="T2" fmla="*/ 6 w 7"/>
                  <a:gd name="T3" fmla="*/ 0 h 2"/>
                  <a:gd name="T4" fmla="*/ 7 w 7"/>
                  <a:gd name="T5" fmla="*/ 1 h 2"/>
                  <a:gd name="T6" fmla="*/ 6 w 7"/>
                  <a:gd name="T7" fmla="*/ 2 h 2"/>
                  <a:gd name="T8" fmla="*/ 1 w 7"/>
                  <a:gd name="T9" fmla="*/ 2 h 2"/>
                  <a:gd name="T10" fmla="*/ 0 w 7"/>
                  <a:gd name="T11" fmla="*/ 1 h 2"/>
                  <a:gd name="T12" fmla="*/ 1 w 7"/>
                  <a:gd name="T13" fmla="*/ 0 h 2"/>
                  <a:gd name="T14" fmla="*/ 1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1" y="0"/>
                    </a:moveTo>
                    <a:lnTo>
                      <a:pt x="6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22" name="Freeform 191"/>
              <p:cNvSpPr>
                <a:spLocks/>
              </p:cNvSpPr>
              <p:nvPr/>
            </p:nvSpPr>
            <p:spPr bwMode="auto">
              <a:xfrm>
                <a:off x="4488" y="1385"/>
                <a:ext cx="7" cy="2"/>
              </a:xfrm>
              <a:custGeom>
                <a:avLst/>
                <a:gdLst>
                  <a:gd name="T0" fmla="*/ 1 w 7"/>
                  <a:gd name="T1" fmla="*/ 0 h 2"/>
                  <a:gd name="T2" fmla="*/ 6 w 7"/>
                  <a:gd name="T3" fmla="*/ 0 h 2"/>
                  <a:gd name="T4" fmla="*/ 7 w 7"/>
                  <a:gd name="T5" fmla="*/ 1 h 2"/>
                  <a:gd name="T6" fmla="*/ 6 w 7"/>
                  <a:gd name="T7" fmla="*/ 2 h 2"/>
                  <a:gd name="T8" fmla="*/ 1 w 7"/>
                  <a:gd name="T9" fmla="*/ 2 h 2"/>
                  <a:gd name="T10" fmla="*/ 0 w 7"/>
                  <a:gd name="T11" fmla="*/ 1 h 2"/>
                  <a:gd name="T12" fmla="*/ 1 w 7"/>
                  <a:gd name="T13" fmla="*/ 0 h 2"/>
                  <a:gd name="T14" fmla="*/ 1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1" y="0"/>
                    </a:moveTo>
                    <a:lnTo>
                      <a:pt x="6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23" name="Freeform 192"/>
              <p:cNvSpPr>
                <a:spLocks/>
              </p:cNvSpPr>
              <p:nvPr/>
            </p:nvSpPr>
            <p:spPr bwMode="auto">
              <a:xfrm>
                <a:off x="4499" y="1385"/>
                <a:ext cx="6" cy="2"/>
              </a:xfrm>
              <a:custGeom>
                <a:avLst/>
                <a:gdLst>
                  <a:gd name="T0" fmla="*/ 0 w 6"/>
                  <a:gd name="T1" fmla="*/ 0 h 2"/>
                  <a:gd name="T2" fmla="*/ 5 w 6"/>
                  <a:gd name="T3" fmla="*/ 0 h 2"/>
                  <a:gd name="T4" fmla="*/ 6 w 6"/>
                  <a:gd name="T5" fmla="*/ 1 h 2"/>
                  <a:gd name="T6" fmla="*/ 5 w 6"/>
                  <a:gd name="T7" fmla="*/ 2 h 2"/>
                  <a:gd name="T8" fmla="*/ 0 w 6"/>
                  <a:gd name="T9" fmla="*/ 2 h 2"/>
                  <a:gd name="T10" fmla="*/ 0 w 6"/>
                  <a:gd name="T11" fmla="*/ 1 h 2"/>
                  <a:gd name="T12" fmla="*/ 0 w 6"/>
                  <a:gd name="T13" fmla="*/ 0 h 2"/>
                  <a:gd name="T14" fmla="*/ 0 w 6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"/>
                  <a:gd name="T25" fmla="*/ 0 h 2"/>
                  <a:gd name="T26" fmla="*/ 6 w 6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" h="2">
                    <a:moveTo>
                      <a:pt x="0" y="0"/>
                    </a:moveTo>
                    <a:lnTo>
                      <a:pt x="5" y="0"/>
                    </a:lnTo>
                    <a:lnTo>
                      <a:pt x="6" y="1"/>
                    </a:lnTo>
                    <a:lnTo>
                      <a:pt x="5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24" name="Freeform 193"/>
              <p:cNvSpPr>
                <a:spLocks/>
              </p:cNvSpPr>
              <p:nvPr/>
            </p:nvSpPr>
            <p:spPr bwMode="auto">
              <a:xfrm>
                <a:off x="4508" y="1385"/>
                <a:ext cx="7" cy="2"/>
              </a:xfrm>
              <a:custGeom>
                <a:avLst/>
                <a:gdLst>
                  <a:gd name="T0" fmla="*/ 1 w 7"/>
                  <a:gd name="T1" fmla="*/ 0 h 2"/>
                  <a:gd name="T2" fmla="*/ 6 w 7"/>
                  <a:gd name="T3" fmla="*/ 0 h 2"/>
                  <a:gd name="T4" fmla="*/ 7 w 7"/>
                  <a:gd name="T5" fmla="*/ 1 h 2"/>
                  <a:gd name="T6" fmla="*/ 6 w 7"/>
                  <a:gd name="T7" fmla="*/ 2 h 2"/>
                  <a:gd name="T8" fmla="*/ 1 w 7"/>
                  <a:gd name="T9" fmla="*/ 2 h 2"/>
                  <a:gd name="T10" fmla="*/ 0 w 7"/>
                  <a:gd name="T11" fmla="*/ 1 h 2"/>
                  <a:gd name="T12" fmla="*/ 1 w 7"/>
                  <a:gd name="T13" fmla="*/ 0 h 2"/>
                  <a:gd name="T14" fmla="*/ 1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1" y="0"/>
                    </a:moveTo>
                    <a:lnTo>
                      <a:pt x="6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25" name="Freeform 194"/>
              <p:cNvSpPr>
                <a:spLocks/>
              </p:cNvSpPr>
              <p:nvPr/>
            </p:nvSpPr>
            <p:spPr bwMode="auto">
              <a:xfrm>
                <a:off x="4518" y="1385"/>
                <a:ext cx="7" cy="2"/>
              </a:xfrm>
              <a:custGeom>
                <a:avLst/>
                <a:gdLst>
                  <a:gd name="T0" fmla="*/ 1 w 7"/>
                  <a:gd name="T1" fmla="*/ 0 h 2"/>
                  <a:gd name="T2" fmla="*/ 7 w 7"/>
                  <a:gd name="T3" fmla="*/ 0 h 2"/>
                  <a:gd name="T4" fmla="*/ 7 w 7"/>
                  <a:gd name="T5" fmla="*/ 1 h 2"/>
                  <a:gd name="T6" fmla="*/ 7 w 7"/>
                  <a:gd name="T7" fmla="*/ 2 h 2"/>
                  <a:gd name="T8" fmla="*/ 1 w 7"/>
                  <a:gd name="T9" fmla="*/ 2 h 2"/>
                  <a:gd name="T10" fmla="*/ 0 w 7"/>
                  <a:gd name="T11" fmla="*/ 1 h 2"/>
                  <a:gd name="T12" fmla="*/ 1 w 7"/>
                  <a:gd name="T13" fmla="*/ 0 h 2"/>
                  <a:gd name="T14" fmla="*/ 1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1" y="0"/>
                    </a:moveTo>
                    <a:lnTo>
                      <a:pt x="7" y="0"/>
                    </a:lnTo>
                    <a:lnTo>
                      <a:pt x="7" y="1"/>
                    </a:lnTo>
                    <a:lnTo>
                      <a:pt x="7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26" name="Freeform 195"/>
              <p:cNvSpPr>
                <a:spLocks/>
              </p:cNvSpPr>
              <p:nvPr/>
            </p:nvSpPr>
            <p:spPr bwMode="auto">
              <a:xfrm>
                <a:off x="4529" y="1385"/>
                <a:ext cx="6" cy="2"/>
              </a:xfrm>
              <a:custGeom>
                <a:avLst/>
                <a:gdLst>
                  <a:gd name="T0" fmla="*/ 0 w 6"/>
                  <a:gd name="T1" fmla="*/ 0 h 2"/>
                  <a:gd name="T2" fmla="*/ 5 w 6"/>
                  <a:gd name="T3" fmla="*/ 0 h 2"/>
                  <a:gd name="T4" fmla="*/ 6 w 6"/>
                  <a:gd name="T5" fmla="*/ 1 h 2"/>
                  <a:gd name="T6" fmla="*/ 5 w 6"/>
                  <a:gd name="T7" fmla="*/ 2 h 2"/>
                  <a:gd name="T8" fmla="*/ 0 w 6"/>
                  <a:gd name="T9" fmla="*/ 2 h 2"/>
                  <a:gd name="T10" fmla="*/ 0 w 6"/>
                  <a:gd name="T11" fmla="*/ 1 h 2"/>
                  <a:gd name="T12" fmla="*/ 0 w 6"/>
                  <a:gd name="T13" fmla="*/ 0 h 2"/>
                  <a:gd name="T14" fmla="*/ 0 w 6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"/>
                  <a:gd name="T25" fmla="*/ 0 h 2"/>
                  <a:gd name="T26" fmla="*/ 6 w 6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" h="2">
                    <a:moveTo>
                      <a:pt x="0" y="0"/>
                    </a:moveTo>
                    <a:lnTo>
                      <a:pt x="5" y="0"/>
                    </a:lnTo>
                    <a:lnTo>
                      <a:pt x="6" y="1"/>
                    </a:lnTo>
                    <a:lnTo>
                      <a:pt x="5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27" name="Freeform 196"/>
              <p:cNvSpPr>
                <a:spLocks noEditPoints="1"/>
              </p:cNvSpPr>
              <p:nvPr/>
            </p:nvSpPr>
            <p:spPr bwMode="auto">
              <a:xfrm>
                <a:off x="4135" y="1385"/>
                <a:ext cx="400" cy="2"/>
              </a:xfrm>
              <a:custGeom>
                <a:avLst/>
                <a:gdLst>
                  <a:gd name="T0" fmla="*/ 0 w 400"/>
                  <a:gd name="T1" fmla="*/ 1 h 2"/>
                  <a:gd name="T2" fmla="*/ 16 w 400"/>
                  <a:gd name="T3" fmla="*/ 2 h 2"/>
                  <a:gd name="T4" fmla="*/ 26 w 400"/>
                  <a:gd name="T5" fmla="*/ 0 h 2"/>
                  <a:gd name="T6" fmla="*/ 21 w 400"/>
                  <a:gd name="T7" fmla="*/ 0 h 2"/>
                  <a:gd name="T8" fmla="*/ 30 w 400"/>
                  <a:gd name="T9" fmla="*/ 1 h 2"/>
                  <a:gd name="T10" fmla="*/ 46 w 400"/>
                  <a:gd name="T11" fmla="*/ 2 h 2"/>
                  <a:gd name="T12" fmla="*/ 57 w 400"/>
                  <a:gd name="T13" fmla="*/ 0 h 2"/>
                  <a:gd name="T14" fmla="*/ 51 w 400"/>
                  <a:gd name="T15" fmla="*/ 0 h 2"/>
                  <a:gd name="T16" fmla="*/ 61 w 400"/>
                  <a:gd name="T17" fmla="*/ 1 h 2"/>
                  <a:gd name="T18" fmla="*/ 76 w 400"/>
                  <a:gd name="T19" fmla="*/ 2 h 2"/>
                  <a:gd name="T20" fmla="*/ 87 w 400"/>
                  <a:gd name="T21" fmla="*/ 0 h 2"/>
                  <a:gd name="T22" fmla="*/ 82 w 400"/>
                  <a:gd name="T23" fmla="*/ 0 h 2"/>
                  <a:gd name="T24" fmla="*/ 91 w 400"/>
                  <a:gd name="T25" fmla="*/ 1 h 2"/>
                  <a:gd name="T26" fmla="*/ 107 w 400"/>
                  <a:gd name="T27" fmla="*/ 2 h 2"/>
                  <a:gd name="T28" fmla="*/ 117 w 400"/>
                  <a:gd name="T29" fmla="*/ 0 h 2"/>
                  <a:gd name="T30" fmla="*/ 112 w 400"/>
                  <a:gd name="T31" fmla="*/ 0 h 2"/>
                  <a:gd name="T32" fmla="*/ 121 w 400"/>
                  <a:gd name="T33" fmla="*/ 1 h 2"/>
                  <a:gd name="T34" fmla="*/ 137 w 400"/>
                  <a:gd name="T35" fmla="*/ 2 h 2"/>
                  <a:gd name="T36" fmla="*/ 147 w 400"/>
                  <a:gd name="T37" fmla="*/ 0 h 2"/>
                  <a:gd name="T38" fmla="*/ 142 w 400"/>
                  <a:gd name="T39" fmla="*/ 0 h 2"/>
                  <a:gd name="T40" fmla="*/ 152 w 400"/>
                  <a:gd name="T41" fmla="*/ 1 h 2"/>
                  <a:gd name="T42" fmla="*/ 167 w 400"/>
                  <a:gd name="T43" fmla="*/ 2 h 2"/>
                  <a:gd name="T44" fmla="*/ 178 w 400"/>
                  <a:gd name="T45" fmla="*/ 0 h 2"/>
                  <a:gd name="T46" fmla="*/ 172 w 400"/>
                  <a:gd name="T47" fmla="*/ 0 h 2"/>
                  <a:gd name="T48" fmla="*/ 182 w 400"/>
                  <a:gd name="T49" fmla="*/ 1 h 2"/>
                  <a:gd name="T50" fmla="*/ 198 w 400"/>
                  <a:gd name="T51" fmla="*/ 2 h 2"/>
                  <a:gd name="T52" fmla="*/ 208 w 400"/>
                  <a:gd name="T53" fmla="*/ 0 h 2"/>
                  <a:gd name="T54" fmla="*/ 203 w 400"/>
                  <a:gd name="T55" fmla="*/ 0 h 2"/>
                  <a:gd name="T56" fmla="*/ 212 w 400"/>
                  <a:gd name="T57" fmla="*/ 1 h 2"/>
                  <a:gd name="T58" fmla="*/ 228 w 400"/>
                  <a:gd name="T59" fmla="*/ 2 h 2"/>
                  <a:gd name="T60" fmla="*/ 238 w 400"/>
                  <a:gd name="T61" fmla="*/ 0 h 2"/>
                  <a:gd name="T62" fmla="*/ 233 w 400"/>
                  <a:gd name="T63" fmla="*/ 0 h 2"/>
                  <a:gd name="T64" fmla="*/ 242 w 400"/>
                  <a:gd name="T65" fmla="*/ 1 h 2"/>
                  <a:gd name="T66" fmla="*/ 258 w 400"/>
                  <a:gd name="T67" fmla="*/ 2 h 2"/>
                  <a:gd name="T68" fmla="*/ 269 w 400"/>
                  <a:gd name="T69" fmla="*/ 0 h 2"/>
                  <a:gd name="T70" fmla="*/ 263 w 400"/>
                  <a:gd name="T71" fmla="*/ 0 h 2"/>
                  <a:gd name="T72" fmla="*/ 273 w 400"/>
                  <a:gd name="T73" fmla="*/ 1 h 2"/>
                  <a:gd name="T74" fmla="*/ 288 w 400"/>
                  <a:gd name="T75" fmla="*/ 2 h 2"/>
                  <a:gd name="T76" fmla="*/ 299 w 400"/>
                  <a:gd name="T77" fmla="*/ 0 h 2"/>
                  <a:gd name="T78" fmla="*/ 294 w 400"/>
                  <a:gd name="T79" fmla="*/ 0 h 2"/>
                  <a:gd name="T80" fmla="*/ 303 w 400"/>
                  <a:gd name="T81" fmla="*/ 1 h 2"/>
                  <a:gd name="T82" fmla="*/ 319 w 400"/>
                  <a:gd name="T83" fmla="*/ 2 h 2"/>
                  <a:gd name="T84" fmla="*/ 329 w 400"/>
                  <a:gd name="T85" fmla="*/ 0 h 2"/>
                  <a:gd name="T86" fmla="*/ 324 w 400"/>
                  <a:gd name="T87" fmla="*/ 0 h 2"/>
                  <a:gd name="T88" fmla="*/ 333 w 400"/>
                  <a:gd name="T89" fmla="*/ 1 h 2"/>
                  <a:gd name="T90" fmla="*/ 349 w 400"/>
                  <a:gd name="T91" fmla="*/ 2 h 2"/>
                  <a:gd name="T92" fmla="*/ 359 w 400"/>
                  <a:gd name="T93" fmla="*/ 0 h 2"/>
                  <a:gd name="T94" fmla="*/ 354 w 400"/>
                  <a:gd name="T95" fmla="*/ 0 h 2"/>
                  <a:gd name="T96" fmla="*/ 364 w 400"/>
                  <a:gd name="T97" fmla="*/ 1 h 2"/>
                  <a:gd name="T98" fmla="*/ 379 w 400"/>
                  <a:gd name="T99" fmla="*/ 2 h 2"/>
                  <a:gd name="T100" fmla="*/ 390 w 400"/>
                  <a:gd name="T101" fmla="*/ 0 h 2"/>
                  <a:gd name="T102" fmla="*/ 384 w 400"/>
                  <a:gd name="T103" fmla="*/ 0 h 2"/>
                  <a:gd name="T104" fmla="*/ 394 w 400"/>
                  <a:gd name="T105" fmla="*/ 1 h 2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400"/>
                  <a:gd name="T160" fmla="*/ 0 h 2"/>
                  <a:gd name="T161" fmla="*/ 400 w 400"/>
                  <a:gd name="T162" fmla="*/ 2 h 2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400" h="2">
                    <a:moveTo>
                      <a:pt x="1" y="0"/>
                    </a:moveTo>
                    <a:lnTo>
                      <a:pt x="6" y="0"/>
                    </a:lnTo>
                    <a:lnTo>
                      <a:pt x="6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  <a:moveTo>
                      <a:pt x="11" y="0"/>
                    </a:moveTo>
                    <a:lnTo>
                      <a:pt x="16" y="0"/>
                    </a:lnTo>
                    <a:lnTo>
                      <a:pt x="17" y="1"/>
                    </a:lnTo>
                    <a:lnTo>
                      <a:pt x="16" y="2"/>
                    </a:lnTo>
                    <a:lnTo>
                      <a:pt x="11" y="2"/>
                    </a:lnTo>
                    <a:lnTo>
                      <a:pt x="10" y="1"/>
                    </a:lnTo>
                    <a:lnTo>
                      <a:pt x="11" y="0"/>
                    </a:lnTo>
                    <a:close/>
                    <a:moveTo>
                      <a:pt x="21" y="0"/>
                    </a:moveTo>
                    <a:lnTo>
                      <a:pt x="26" y="0"/>
                    </a:lnTo>
                    <a:lnTo>
                      <a:pt x="27" y="1"/>
                    </a:lnTo>
                    <a:lnTo>
                      <a:pt x="26" y="2"/>
                    </a:lnTo>
                    <a:lnTo>
                      <a:pt x="21" y="2"/>
                    </a:lnTo>
                    <a:lnTo>
                      <a:pt x="20" y="1"/>
                    </a:lnTo>
                    <a:lnTo>
                      <a:pt x="21" y="0"/>
                    </a:lnTo>
                    <a:close/>
                    <a:moveTo>
                      <a:pt x="32" y="0"/>
                    </a:moveTo>
                    <a:lnTo>
                      <a:pt x="36" y="0"/>
                    </a:lnTo>
                    <a:lnTo>
                      <a:pt x="37" y="1"/>
                    </a:lnTo>
                    <a:lnTo>
                      <a:pt x="36" y="2"/>
                    </a:lnTo>
                    <a:lnTo>
                      <a:pt x="32" y="2"/>
                    </a:lnTo>
                    <a:lnTo>
                      <a:pt x="30" y="1"/>
                    </a:lnTo>
                    <a:lnTo>
                      <a:pt x="32" y="0"/>
                    </a:lnTo>
                    <a:close/>
                    <a:moveTo>
                      <a:pt x="41" y="0"/>
                    </a:moveTo>
                    <a:lnTo>
                      <a:pt x="46" y="0"/>
                    </a:lnTo>
                    <a:lnTo>
                      <a:pt x="47" y="1"/>
                    </a:lnTo>
                    <a:lnTo>
                      <a:pt x="46" y="2"/>
                    </a:lnTo>
                    <a:lnTo>
                      <a:pt x="41" y="2"/>
                    </a:lnTo>
                    <a:lnTo>
                      <a:pt x="41" y="1"/>
                    </a:lnTo>
                    <a:lnTo>
                      <a:pt x="41" y="0"/>
                    </a:lnTo>
                    <a:close/>
                    <a:moveTo>
                      <a:pt x="51" y="0"/>
                    </a:moveTo>
                    <a:lnTo>
                      <a:pt x="57" y="0"/>
                    </a:lnTo>
                    <a:lnTo>
                      <a:pt x="58" y="1"/>
                    </a:lnTo>
                    <a:lnTo>
                      <a:pt x="57" y="2"/>
                    </a:lnTo>
                    <a:lnTo>
                      <a:pt x="51" y="2"/>
                    </a:lnTo>
                    <a:lnTo>
                      <a:pt x="50" y="1"/>
                    </a:lnTo>
                    <a:lnTo>
                      <a:pt x="51" y="0"/>
                    </a:lnTo>
                    <a:close/>
                    <a:moveTo>
                      <a:pt x="62" y="0"/>
                    </a:moveTo>
                    <a:lnTo>
                      <a:pt x="66" y="0"/>
                    </a:lnTo>
                    <a:lnTo>
                      <a:pt x="67" y="1"/>
                    </a:lnTo>
                    <a:lnTo>
                      <a:pt x="66" y="2"/>
                    </a:lnTo>
                    <a:lnTo>
                      <a:pt x="62" y="2"/>
                    </a:lnTo>
                    <a:lnTo>
                      <a:pt x="61" y="1"/>
                    </a:lnTo>
                    <a:lnTo>
                      <a:pt x="62" y="0"/>
                    </a:lnTo>
                    <a:close/>
                    <a:moveTo>
                      <a:pt x="71" y="0"/>
                    </a:moveTo>
                    <a:lnTo>
                      <a:pt x="76" y="0"/>
                    </a:lnTo>
                    <a:lnTo>
                      <a:pt x="77" y="1"/>
                    </a:lnTo>
                    <a:lnTo>
                      <a:pt x="76" y="2"/>
                    </a:lnTo>
                    <a:lnTo>
                      <a:pt x="71" y="2"/>
                    </a:lnTo>
                    <a:lnTo>
                      <a:pt x="71" y="1"/>
                    </a:lnTo>
                    <a:lnTo>
                      <a:pt x="71" y="0"/>
                    </a:lnTo>
                    <a:close/>
                    <a:moveTo>
                      <a:pt x="82" y="0"/>
                    </a:moveTo>
                    <a:lnTo>
                      <a:pt x="87" y="0"/>
                    </a:lnTo>
                    <a:lnTo>
                      <a:pt x="88" y="1"/>
                    </a:lnTo>
                    <a:lnTo>
                      <a:pt x="87" y="2"/>
                    </a:lnTo>
                    <a:lnTo>
                      <a:pt x="82" y="2"/>
                    </a:lnTo>
                    <a:lnTo>
                      <a:pt x="81" y="1"/>
                    </a:lnTo>
                    <a:lnTo>
                      <a:pt x="82" y="0"/>
                    </a:lnTo>
                    <a:close/>
                    <a:moveTo>
                      <a:pt x="92" y="0"/>
                    </a:moveTo>
                    <a:lnTo>
                      <a:pt x="97" y="0"/>
                    </a:lnTo>
                    <a:lnTo>
                      <a:pt x="97" y="1"/>
                    </a:lnTo>
                    <a:lnTo>
                      <a:pt x="97" y="2"/>
                    </a:lnTo>
                    <a:lnTo>
                      <a:pt x="92" y="2"/>
                    </a:lnTo>
                    <a:lnTo>
                      <a:pt x="91" y="1"/>
                    </a:lnTo>
                    <a:lnTo>
                      <a:pt x="92" y="0"/>
                    </a:lnTo>
                    <a:close/>
                    <a:moveTo>
                      <a:pt x="101" y="0"/>
                    </a:moveTo>
                    <a:lnTo>
                      <a:pt x="107" y="0"/>
                    </a:lnTo>
                    <a:lnTo>
                      <a:pt x="108" y="1"/>
                    </a:lnTo>
                    <a:lnTo>
                      <a:pt x="107" y="2"/>
                    </a:lnTo>
                    <a:lnTo>
                      <a:pt x="101" y="2"/>
                    </a:lnTo>
                    <a:lnTo>
                      <a:pt x="101" y="1"/>
                    </a:lnTo>
                    <a:lnTo>
                      <a:pt x="101" y="0"/>
                    </a:lnTo>
                    <a:close/>
                    <a:moveTo>
                      <a:pt x="112" y="0"/>
                    </a:moveTo>
                    <a:lnTo>
                      <a:pt x="117" y="0"/>
                    </a:lnTo>
                    <a:lnTo>
                      <a:pt x="118" y="1"/>
                    </a:lnTo>
                    <a:lnTo>
                      <a:pt x="117" y="2"/>
                    </a:lnTo>
                    <a:lnTo>
                      <a:pt x="112" y="2"/>
                    </a:lnTo>
                    <a:lnTo>
                      <a:pt x="111" y="1"/>
                    </a:lnTo>
                    <a:lnTo>
                      <a:pt x="112" y="0"/>
                    </a:lnTo>
                    <a:close/>
                    <a:moveTo>
                      <a:pt x="122" y="0"/>
                    </a:moveTo>
                    <a:lnTo>
                      <a:pt x="127" y="0"/>
                    </a:lnTo>
                    <a:lnTo>
                      <a:pt x="128" y="1"/>
                    </a:lnTo>
                    <a:lnTo>
                      <a:pt x="127" y="2"/>
                    </a:lnTo>
                    <a:lnTo>
                      <a:pt x="122" y="2"/>
                    </a:lnTo>
                    <a:lnTo>
                      <a:pt x="121" y="1"/>
                    </a:lnTo>
                    <a:lnTo>
                      <a:pt x="122" y="0"/>
                    </a:lnTo>
                    <a:close/>
                    <a:moveTo>
                      <a:pt x="132" y="0"/>
                    </a:moveTo>
                    <a:lnTo>
                      <a:pt x="137" y="0"/>
                    </a:lnTo>
                    <a:lnTo>
                      <a:pt x="138" y="1"/>
                    </a:lnTo>
                    <a:lnTo>
                      <a:pt x="137" y="2"/>
                    </a:lnTo>
                    <a:lnTo>
                      <a:pt x="132" y="2"/>
                    </a:lnTo>
                    <a:lnTo>
                      <a:pt x="131" y="1"/>
                    </a:lnTo>
                    <a:lnTo>
                      <a:pt x="132" y="0"/>
                    </a:lnTo>
                    <a:close/>
                    <a:moveTo>
                      <a:pt x="142" y="0"/>
                    </a:moveTo>
                    <a:lnTo>
                      <a:pt x="147" y="0"/>
                    </a:lnTo>
                    <a:lnTo>
                      <a:pt x="148" y="1"/>
                    </a:lnTo>
                    <a:lnTo>
                      <a:pt x="147" y="2"/>
                    </a:lnTo>
                    <a:lnTo>
                      <a:pt x="142" y="2"/>
                    </a:lnTo>
                    <a:lnTo>
                      <a:pt x="141" y="1"/>
                    </a:lnTo>
                    <a:lnTo>
                      <a:pt x="142" y="0"/>
                    </a:lnTo>
                    <a:close/>
                    <a:moveTo>
                      <a:pt x="153" y="0"/>
                    </a:moveTo>
                    <a:lnTo>
                      <a:pt x="157" y="0"/>
                    </a:lnTo>
                    <a:lnTo>
                      <a:pt x="158" y="1"/>
                    </a:lnTo>
                    <a:lnTo>
                      <a:pt x="157" y="2"/>
                    </a:lnTo>
                    <a:lnTo>
                      <a:pt x="153" y="2"/>
                    </a:lnTo>
                    <a:lnTo>
                      <a:pt x="152" y="1"/>
                    </a:lnTo>
                    <a:lnTo>
                      <a:pt x="153" y="0"/>
                    </a:lnTo>
                    <a:close/>
                    <a:moveTo>
                      <a:pt x="162" y="0"/>
                    </a:moveTo>
                    <a:lnTo>
                      <a:pt x="167" y="0"/>
                    </a:lnTo>
                    <a:lnTo>
                      <a:pt x="168" y="1"/>
                    </a:lnTo>
                    <a:lnTo>
                      <a:pt x="167" y="2"/>
                    </a:lnTo>
                    <a:lnTo>
                      <a:pt x="162" y="2"/>
                    </a:lnTo>
                    <a:lnTo>
                      <a:pt x="161" y="1"/>
                    </a:lnTo>
                    <a:lnTo>
                      <a:pt x="162" y="0"/>
                    </a:lnTo>
                    <a:close/>
                    <a:moveTo>
                      <a:pt x="172" y="0"/>
                    </a:moveTo>
                    <a:lnTo>
                      <a:pt x="178" y="0"/>
                    </a:lnTo>
                    <a:lnTo>
                      <a:pt x="179" y="1"/>
                    </a:lnTo>
                    <a:lnTo>
                      <a:pt x="178" y="2"/>
                    </a:lnTo>
                    <a:lnTo>
                      <a:pt x="172" y="2"/>
                    </a:lnTo>
                    <a:lnTo>
                      <a:pt x="171" y="1"/>
                    </a:lnTo>
                    <a:lnTo>
                      <a:pt x="172" y="0"/>
                    </a:lnTo>
                    <a:close/>
                    <a:moveTo>
                      <a:pt x="183" y="0"/>
                    </a:moveTo>
                    <a:lnTo>
                      <a:pt x="187" y="0"/>
                    </a:lnTo>
                    <a:lnTo>
                      <a:pt x="188" y="1"/>
                    </a:lnTo>
                    <a:lnTo>
                      <a:pt x="187" y="2"/>
                    </a:lnTo>
                    <a:lnTo>
                      <a:pt x="183" y="2"/>
                    </a:lnTo>
                    <a:lnTo>
                      <a:pt x="182" y="1"/>
                    </a:lnTo>
                    <a:lnTo>
                      <a:pt x="183" y="0"/>
                    </a:lnTo>
                    <a:close/>
                    <a:moveTo>
                      <a:pt x="192" y="0"/>
                    </a:moveTo>
                    <a:lnTo>
                      <a:pt x="198" y="0"/>
                    </a:lnTo>
                    <a:lnTo>
                      <a:pt x="199" y="1"/>
                    </a:lnTo>
                    <a:lnTo>
                      <a:pt x="198" y="2"/>
                    </a:lnTo>
                    <a:lnTo>
                      <a:pt x="192" y="2"/>
                    </a:lnTo>
                    <a:lnTo>
                      <a:pt x="192" y="1"/>
                    </a:lnTo>
                    <a:lnTo>
                      <a:pt x="192" y="0"/>
                    </a:lnTo>
                    <a:close/>
                    <a:moveTo>
                      <a:pt x="203" y="0"/>
                    </a:moveTo>
                    <a:lnTo>
                      <a:pt x="208" y="0"/>
                    </a:lnTo>
                    <a:lnTo>
                      <a:pt x="209" y="1"/>
                    </a:lnTo>
                    <a:lnTo>
                      <a:pt x="208" y="2"/>
                    </a:lnTo>
                    <a:lnTo>
                      <a:pt x="203" y="2"/>
                    </a:lnTo>
                    <a:lnTo>
                      <a:pt x="202" y="1"/>
                    </a:lnTo>
                    <a:lnTo>
                      <a:pt x="203" y="0"/>
                    </a:lnTo>
                    <a:close/>
                    <a:moveTo>
                      <a:pt x="213" y="0"/>
                    </a:moveTo>
                    <a:lnTo>
                      <a:pt x="217" y="0"/>
                    </a:lnTo>
                    <a:lnTo>
                      <a:pt x="218" y="1"/>
                    </a:lnTo>
                    <a:lnTo>
                      <a:pt x="217" y="2"/>
                    </a:lnTo>
                    <a:lnTo>
                      <a:pt x="213" y="2"/>
                    </a:lnTo>
                    <a:lnTo>
                      <a:pt x="212" y="1"/>
                    </a:lnTo>
                    <a:lnTo>
                      <a:pt x="213" y="0"/>
                    </a:lnTo>
                    <a:close/>
                    <a:moveTo>
                      <a:pt x="223" y="0"/>
                    </a:moveTo>
                    <a:lnTo>
                      <a:pt x="228" y="0"/>
                    </a:lnTo>
                    <a:lnTo>
                      <a:pt x="229" y="1"/>
                    </a:lnTo>
                    <a:lnTo>
                      <a:pt x="228" y="2"/>
                    </a:lnTo>
                    <a:lnTo>
                      <a:pt x="223" y="2"/>
                    </a:lnTo>
                    <a:lnTo>
                      <a:pt x="222" y="1"/>
                    </a:lnTo>
                    <a:lnTo>
                      <a:pt x="223" y="0"/>
                    </a:lnTo>
                    <a:close/>
                    <a:moveTo>
                      <a:pt x="233" y="0"/>
                    </a:moveTo>
                    <a:lnTo>
                      <a:pt x="238" y="0"/>
                    </a:lnTo>
                    <a:lnTo>
                      <a:pt x="239" y="1"/>
                    </a:lnTo>
                    <a:lnTo>
                      <a:pt x="238" y="2"/>
                    </a:lnTo>
                    <a:lnTo>
                      <a:pt x="233" y="2"/>
                    </a:lnTo>
                    <a:lnTo>
                      <a:pt x="232" y="1"/>
                    </a:lnTo>
                    <a:lnTo>
                      <a:pt x="233" y="0"/>
                    </a:lnTo>
                    <a:close/>
                    <a:moveTo>
                      <a:pt x="243" y="0"/>
                    </a:moveTo>
                    <a:lnTo>
                      <a:pt x="248" y="0"/>
                    </a:lnTo>
                    <a:lnTo>
                      <a:pt x="249" y="1"/>
                    </a:lnTo>
                    <a:lnTo>
                      <a:pt x="248" y="2"/>
                    </a:lnTo>
                    <a:lnTo>
                      <a:pt x="243" y="2"/>
                    </a:lnTo>
                    <a:lnTo>
                      <a:pt x="242" y="1"/>
                    </a:lnTo>
                    <a:lnTo>
                      <a:pt x="243" y="0"/>
                    </a:lnTo>
                    <a:close/>
                    <a:moveTo>
                      <a:pt x="253" y="0"/>
                    </a:moveTo>
                    <a:lnTo>
                      <a:pt x="258" y="0"/>
                    </a:lnTo>
                    <a:lnTo>
                      <a:pt x="259" y="1"/>
                    </a:lnTo>
                    <a:lnTo>
                      <a:pt x="258" y="2"/>
                    </a:lnTo>
                    <a:lnTo>
                      <a:pt x="253" y="2"/>
                    </a:lnTo>
                    <a:lnTo>
                      <a:pt x="252" y="1"/>
                    </a:lnTo>
                    <a:lnTo>
                      <a:pt x="253" y="0"/>
                    </a:lnTo>
                    <a:close/>
                    <a:moveTo>
                      <a:pt x="263" y="0"/>
                    </a:moveTo>
                    <a:lnTo>
                      <a:pt x="269" y="0"/>
                    </a:lnTo>
                    <a:lnTo>
                      <a:pt x="269" y="1"/>
                    </a:lnTo>
                    <a:lnTo>
                      <a:pt x="269" y="2"/>
                    </a:lnTo>
                    <a:lnTo>
                      <a:pt x="263" y="2"/>
                    </a:lnTo>
                    <a:lnTo>
                      <a:pt x="262" y="1"/>
                    </a:lnTo>
                    <a:lnTo>
                      <a:pt x="263" y="0"/>
                    </a:lnTo>
                    <a:close/>
                    <a:moveTo>
                      <a:pt x="273" y="0"/>
                    </a:moveTo>
                    <a:lnTo>
                      <a:pt x="278" y="0"/>
                    </a:lnTo>
                    <a:lnTo>
                      <a:pt x="279" y="1"/>
                    </a:lnTo>
                    <a:lnTo>
                      <a:pt x="278" y="2"/>
                    </a:lnTo>
                    <a:lnTo>
                      <a:pt x="273" y="2"/>
                    </a:lnTo>
                    <a:lnTo>
                      <a:pt x="273" y="1"/>
                    </a:lnTo>
                    <a:lnTo>
                      <a:pt x="273" y="0"/>
                    </a:lnTo>
                    <a:close/>
                    <a:moveTo>
                      <a:pt x="283" y="0"/>
                    </a:moveTo>
                    <a:lnTo>
                      <a:pt x="288" y="0"/>
                    </a:lnTo>
                    <a:lnTo>
                      <a:pt x="289" y="1"/>
                    </a:lnTo>
                    <a:lnTo>
                      <a:pt x="288" y="2"/>
                    </a:lnTo>
                    <a:lnTo>
                      <a:pt x="283" y="2"/>
                    </a:lnTo>
                    <a:lnTo>
                      <a:pt x="282" y="1"/>
                    </a:lnTo>
                    <a:lnTo>
                      <a:pt x="283" y="0"/>
                    </a:lnTo>
                    <a:close/>
                    <a:moveTo>
                      <a:pt x="294" y="0"/>
                    </a:moveTo>
                    <a:lnTo>
                      <a:pt x="299" y="0"/>
                    </a:lnTo>
                    <a:lnTo>
                      <a:pt x="299" y="1"/>
                    </a:lnTo>
                    <a:lnTo>
                      <a:pt x="299" y="2"/>
                    </a:lnTo>
                    <a:lnTo>
                      <a:pt x="294" y="2"/>
                    </a:lnTo>
                    <a:lnTo>
                      <a:pt x="293" y="1"/>
                    </a:lnTo>
                    <a:lnTo>
                      <a:pt x="294" y="0"/>
                    </a:lnTo>
                    <a:close/>
                    <a:moveTo>
                      <a:pt x="304" y="0"/>
                    </a:moveTo>
                    <a:lnTo>
                      <a:pt x="308" y="0"/>
                    </a:lnTo>
                    <a:lnTo>
                      <a:pt x="309" y="1"/>
                    </a:lnTo>
                    <a:lnTo>
                      <a:pt x="308" y="2"/>
                    </a:lnTo>
                    <a:lnTo>
                      <a:pt x="304" y="2"/>
                    </a:lnTo>
                    <a:lnTo>
                      <a:pt x="303" y="1"/>
                    </a:lnTo>
                    <a:lnTo>
                      <a:pt x="304" y="0"/>
                    </a:lnTo>
                    <a:close/>
                    <a:moveTo>
                      <a:pt x="313" y="0"/>
                    </a:moveTo>
                    <a:lnTo>
                      <a:pt x="319" y="0"/>
                    </a:lnTo>
                    <a:lnTo>
                      <a:pt x="320" y="1"/>
                    </a:lnTo>
                    <a:lnTo>
                      <a:pt x="319" y="2"/>
                    </a:lnTo>
                    <a:lnTo>
                      <a:pt x="313" y="2"/>
                    </a:lnTo>
                    <a:lnTo>
                      <a:pt x="312" y="1"/>
                    </a:lnTo>
                    <a:lnTo>
                      <a:pt x="313" y="0"/>
                    </a:lnTo>
                    <a:close/>
                    <a:moveTo>
                      <a:pt x="324" y="0"/>
                    </a:moveTo>
                    <a:lnTo>
                      <a:pt x="329" y="0"/>
                    </a:lnTo>
                    <a:lnTo>
                      <a:pt x="330" y="1"/>
                    </a:lnTo>
                    <a:lnTo>
                      <a:pt x="329" y="2"/>
                    </a:lnTo>
                    <a:lnTo>
                      <a:pt x="324" y="2"/>
                    </a:lnTo>
                    <a:lnTo>
                      <a:pt x="323" y="1"/>
                    </a:lnTo>
                    <a:lnTo>
                      <a:pt x="324" y="0"/>
                    </a:lnTo>
                    <a:close/>
                    <a:moveTo>
                      <a:pt x="334" y="0"/>
                    </a:moveTo>
                    <a:lnTo>
                      <a:pt x="339" y="0"/>
                    </a:lnTo>
                    <a:lnTo>
                      <a:pt x="340" y="1"/>
                    </a:lnTo>
                    <a:lnTo>
                      <a:pt x="339" y="2"/>
                    </a:lnTo>
                    <a:lnTo>
                      <a:pt x="334" y="2"/>
                    </a:lnTo>
                    <a:lnTo>
                      <a:pt x="333" y="1"/>
                    </a:lnTo>
                    <a:lnTo>
                      <a:pt x="334" y="0"/>
                    </a:lnTo>
                    <a:close/>
                    <a:moveTo>
                      <a:pt x="344" y="0"/>
                    </a:moveTo>
                    <a:lnTo>
                      <a:pt x="349" y="0"/>
                    </a:lnTo>
                    <a:lnTo>
                      <a:pt x="350" y="1"/>
                    </a:lnTo>
                    <a:lnTo>
                      <a:pt x="349" y="2"/>
                    </a:lnTo>
                    <a:lnTo>
                      <a:pt x="344" y="2"/>
                    </a:lnTo>
                    <a:lnTo>
                      <a:pt x="343" y="1"/>
                    </a:lnTo>
                    <a:lnTo>
                      <a:pt x="344" y="0"/>
                    </a:lnTo>
                    <a:close/>
                    <a:moveTo>
                      <a:pt x="354" y="0"/>
                    </a:moveTo>
                    <a:lnTo>
                      <a:pt x="359" y="0"/>
                    </a:lnTo>
                    <a:lnTo>
                      <a:pt x="360" y="1"/>
                    </a:lnTo>
                    <a:lnTo>
                      <a:pt x="359" y="2"/>
                    </a:lnTo>
                    <a:lnTo>
                      <a:pt x="354" y="2"/>
                    </a:lnTo>
                    <a:lnTo>
                      <a:pt x="353" y="1"/>
                    </a:lnTo>
                    <a:lnTo>
                      <a:pt x="354" y="0"/>
                    </a:lnTo>
                    <a:close/>
                    <a:moveTo>
                      <a:pt x="364" y="0"/>
                    </a:moveTo>
                    <a:lnTo>
                      <a:pt x="369" y="0"/>
                    </a:lnTo>
                    <a:lnTo>
                      <a:pt x="370" y="1"/>
                    </a:lnTo>
                    <a:lnTo>
                      <a:pt x="369" y="2"/>
                    </a:lnTo>
                    <a:lnTo>
                      <a:pt x="364" y="2"/>
                    </a:lnTo>
                    <a:lnTo>
                      <a:pt x="364" y="1"/>
                    </a:lnTo>
                    <a:lnTo>
                      <a:pt x="364" y="0"/>
                    </a:lnTo>
                    <a:close/>
                    <a:moveTo>
                      <a:pt x="374" y="0"/>
                    </a:moveTo>
                    <a:lnTo>
                      <a:pt x="379" y="0"/>
                    </a:lnTo>
                    <a:lnTo>
                      <a:pt x="380" y="1"/>
                    </a:lnTo>
                    <a:lnTo>
                      <a:pt x="379" y="2"/>
                    </a:lnTo>
                    <a:lnTo>
                      <a:pt x="374" y="2"/>
                    </a:lnTo>
                    <a:lnTo>
                      <a:pt x="373" y="1"/>
                    </a:lnTo>
                    <a:lnTo>
                      <a:pt x="374" y="0"/>
                    </a:lnTo>
                    <a:close/>
                    <a:moveTo>
                      <a:pt x="384" y="0"/>
                    </a:moveTo>
                    <a:lnTo>
                      <a:pt x="390" y="0"/>
                    </a:lnTo>
                    <a:lnTo>
                      <a:pt x="390" y="1"/>
                    </a:lnTo>
                    <a:lnTo>
                      <a:pt x="390" y="2"/>
                    </a:lnTo>
                    <a:lnTo>
                      <a:pt x="384" y="2"/>
                    </a:lnTo>
                    <a:lnTo>
                      <a:pt x="383" y="1"/>
                    </a:lnTo>
                    <a:lnTo>
                      <a:pt x="384" y="0"/>
                    </a:lnTo>
                    <a:close/>
                    <a:moveTo>
                      <a:pt x="394" y="0"/>
                    </a:moveTo>
                    <a:lnTo>
                      <a:pt x="399" y="0"/>
                    </a:lnTo>
                    <a:lnTo>
                      <a:pt x="400" y="1"/>
                    </a:lnTo>
                    <a:lnTo>
                      <a:pt x="399" y="2"/>
                    </a:lnTo>
                    <a:lnTo>
                      <a:pt x="394" y="2"/>
                    </a:lnTo>
                    <a:lnTo>
                      <a:pt x="394" y="1"/>
                    </a:lnTo>
                    <a:lnTo>
                      <a:pt x="394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28" name="Freeform 197"/>
              <p:cNvSpPr>
                <a:spLocks/>
              </p:cNvSpPr>
              <p:nvPr/>
            </p:nvSpPr>
            <p:spPr bwMode="auto">
              <a:xfrm>
                <a:off x="4135" y="1385"/>
                <a:ext cx="6" cy="2"/>
              </a:xfrm>
              <a:custGeom>
                <a:avLst/>
                <a:gdLst>
                  <a:gd name="T0" fmla="*/ 1 w 6"/>
                  <a:gd name="T1" fmla="*/ 0 h 2"/>
                  <a:gd name="T2" fmla="*/ 6 w 6"/>
                  <a:gd name="T3" fmla="*/ 0 h 2"/>
                  <a:gd name="T4" fmla="*/ 6 w 6"/>
                  <a:gd name="T5" fmla="*/ 1 h 2"/>
                  <a:gd name="T6" fmla="*/ 6 w 6"/>
                  <a:gd name="T7" fmla="*/ 2 h 2"/>
                  <a:gd name="T8" fmla="*/ 1 w 6"/>
                  <a:gd name="T9" fmla="*/ 2 h 2"/>
                  <a:gd name="T10" fmla="*/ 0 w 6"/>
                  <a:gd name="T11" fmla="*/ 1 h 2"/>
                  <a:gd name="T12" fmla="*/ 1 w 6"/>
                  <a:gd name="T13" fmla="*/ 0 h 2"/>
                  <a:gd name="T14" fmla="*/ 1 w 6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"/>
                  <a:gd name="T25" fmla="*/ 0 h 2"/>
                  <a:gd name="T26" fmla="*/ 6 w 6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" h="2">
                    <a:moveTo>
                      <a:pt x="1" y="0"/>
                    </a:moveTo>
                    <a:lnTo>
                      <a:pt x="6" y="0"/>
                    </a:lnTo>
                    <a:lnTo>
                      <a:pt x="6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29" name="Freeform 198"/>
              <p:cNvSpPr>
                <a:spLocks/>
              </p:cNvSpPr>
              <p:nvPr/>
            </p:nvSpPr>
            <p:spPr bwMode="auto">
              <a:xfrm>
                <a:off x="4145" y="1385"/>
                <a:ext cx="7" cy="2"/>
              </a:xfrm>
              <a:custGeom>
                <a:avLst/>
                <a:gdLst>
                  <a:gd name="T0" fmla="*/ 1 w 7"/>
                  <a:gd name="T1" fmla="*/ 0 h 2"/>
                  <a:gd name="T2" fmla="*/ 6 w 7"/>
                  <a:gd name="T3" fmla="*/ 0 h 2"/>
                  <a:gd name="T4" fmla="*/ 7 w 7"/>
                  <a:gd name="T5" fmla="*/ 1 h 2"/>
                  <a:gd name="T6" fmla="*/ 6 w 7"/>
                  <a:gd name="T7" fmla="*/ 2 h 2"/>
                  <a:gd name="T8" fmla="*/ 1 w 7"/>
                  <a:gd name="T9" fmla="*/ 2 h 2"/>
                  <a:gd name="T10" fmla="*/ 0 w 7"/>
                  <a:gd name="T11" fmla="*/ 1 h 2"/>
                  <a:gd name="T12" fmla="*/ 1 w 7"/>
                  <a:gd name="T13" fmla="*/ 0 h 2"/>
                  <a:gd name="T14" fmla="*/ 1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1" y="0"/>
                    </a:moveTo>
                    <a:lnTo>
                      <a:pt x="6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30" name="Freeform 199"/>
              <p:cNvSpPr>
                <a:spLocks/>
              </p:cNvSpPr>
              <p:nvPr/>
            </p:nvSpPr>
            <p:spPr bwMode="auto">
              <a:xfrm>
                <a:off x="4155" y="1385"/>
                <a:ext cx="7" cy="2"/>
              </a:xfrm>
              <a:custGeom>
                <a:avLst/>
                <a:gdLst>
                  <a:gd name="T0" fmla="*/ 1 w 7"/>
                  <a:gd name="T1" fmla="*/ 0 h 2"/>
                  <a:gd name="T2" fmla="*/ 6 w 7"/>
                  <a:gd name="T3" fmla="*/ 0 h 2"/>
                  <a:gd name="T4" fmla="*/ 7 w 7"/>
                  <a:gd name="T5" fmla="*/ 1 h 2"/>
                  <a:gd name="T6" fmla="*/ 6 w 7"/>
                  <a:gd name="T7" fmla="*/ 2 h 2"/>
                  <a:gd name="T8" fmla="*/ 1 w 7"/>
                  <a:gd name="T9" fmla="*/ 2 h 2"/>
                  <a:gd name="T10" fmla="*/ 0 w 7"/>
                  <a:gd name="T11" fmla="*/ 1 h 2"/>
                  <a:gd name="T12" fmla="*/ 1 w 7"/>
                  <a:gd name="T13" fmla="*/ 0 h 2"/>
                  <a:gd name="T14" fmla="*/ 1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1" y="0"/>
                    </a:moveTo>
                    <a:lnTo>
                      <a:pt x="6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31" name="Freeform 200"/>
              <p:cNvSpPr>
                <a:spLocks/>
              </p:cNvSpPr>
              <p:nvPr/>
            </p:nvSpPr>
            <p:spPr bwMode="auto">
              <a:xfrm>
                <a:off x="4165" y="1385"/>
                <a:ext cx="7" cy="2"/>
              </a:xfrm>
              <a:custGeom>
                <a:avLst/>
                <a:gdLst>
                  <a:gd name="T0" fmla="*/ 2 w 7"/>
                  <a:gd name="T1" fmla="*/ 0 h 2"/>
                  <a:gd name="T2" fmla="*/ 6 w 7"/>
                  <a:gd name="T3" fmla="*/ 0 h 2"/>
                  <a:gd name="T4" fmla="*/ 7 w 7"/>
                  <a:gd name="T5" fmla="*/ 1 h 2"/>
                  <a:gd name="T6" fmla="*/ 6 w 7"/>
                  <a:gd name="T7" fmla="*/ 2 h 2"/>
                  <a:gd name="T8" fmla="*/ 2 w 7"/>
                  <a:gd name="T9" fmla="*/ 2 h 2"/>
                  <a:gd name="T10" fmla="*/ 0 w 7"/>
                  <a:gd name="T11" fmla="*/ 1 h 2"/>
                  <a:gd name="T12" fmla="*/ 2 w 7"/>
                  <a:gd name="T13" fmla="*/ 0 h 2"/>
                  <a:gd name="T14" fmla="*/ 2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2" y="0"/>
                    </a:moveTo>
                    <a:lnTo>
                      <a:pt x="6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2" y="2"/>
                    </a:lnTo>
                    <a:lnTo>
                      <a:pt x="0" y="1"/>
                    </a:lnTo>
                    <a:lnTo>
                      <a:pt x="2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32" name="Freeform 201"/>
              <p:cNvSpPr>
                <a:spLocks/>
              </p:cNvSpPr>
              <p:nvPr/>
            </p:nvSpPr>
            <p:spPr bwMode="auto">
              <a:xfrm>
                <a:off x="4176" y="1385"/>
                <a:ext cx="6" cy="2"/>
              </a:xfrm>
              <a:custGeom>
                <a:avLst/>
                <a:gdLst>
                  <a:gd name="T0" fmla="*/ 0 w 6"/>
                  <a:gd name="T1" fmla="*/ 0 h 2"/>
                  <a:gd name="T2" fmla="*/ 5 w 6"/>
                  <a:gd name="T3" fmla="*/ 0 h 2"/>
                  <a:gd name="T4" fmla="*/ 6 w 6"/>
                  <a:gd name="T5" fmla="*/ 1 h 2"/>
                  <a:gd name="T6" fmla="*/ 5 w 6"/>
                  <a:gd name="T7" fmla="*/ 2 h 2"/>
                  <a:gd name="T8" fmla="*/ 0 w 6"/>
                  <a:gd name="T9" fmla="*/ 2 h 2"/>
                  <a:gd name="T10" fmla="*/ 0 w 6"/>
                  <a:gd name="T11" fmla="*/ 1 h 2"/>
                  <a:gd name="T12" fmla="*/ 0 w 6"/>
                  <a:gd name="T13" fmla="*/ 0 h 2"/>
                  <a:gd name="T14" fmla="*/ 0 w 6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"/>
                  <a:gd name="T25" fmla="*/ 0 h 2"/>
                  <a:gd name="T26" fmla="*/ 6 w 6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" h="2">
                    <a:moveTo>
                      <a:pt x="0" y="0"/>
                    </a:moveTo>
                    <a:lnTo>
                      <a:pt x="5" y="0"/>
                    </a:lnTo>
                    <a:lnTo>
                      <a:pt x="6" y="1"/>
                    </a:lnTo>
                    <a:lnTo>
                      <a:pt x="5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33" name="Freeform 202"/>
              <p:cNvSpPr>
                <a:spLocks/>
              </p:cNvSpPr>
              <p:nvPr/>
            </p:nvSpPr>
            <p:spPr bwMode="auto">
              <a:xfrm>
                <a:off x="4185" y="1385"/>
                <a:ext cx="8" cy="2"/>
              </a:xfrm>
              <a:custGeom>
                <a:avLst/>
                <a:gdLst>
                  <a:gd name="T0" fmla="*/ 1 w 8"/>
                  <a:gd name="T1" fmla="*/ 0 h 2"/>
                  <a:gd name="T2" fmla="*/ 7 w 8"/>
                  <a:gd name="T3" fmla="*/ 0 h 2"/>
                  <a:gd name="T4" fmla="*/ 8 w 8"/>
                  <a:gd name="T5" fmla="*/ 1 h 2"/>
                  <a:gd name="T6" fmla="*/ 7 w 8"/>
                  <a:gd name="T7" fmla="*/ 2 h 2"/>
                  <a:gd name="T8" fmla="*/ 1 w 8"/>
                  <a:gd name="T9" fmla="*/ 2 h 2"/>
                  <a:gd name="T10" fmla="*/ 0 w 8"/>
                  <a:gd name="T11" fmla="*/ 1 h 2"/>
                  <a:gd name="T12" fmla="*/ 1 w 8"/>
                  <a:gd name="T13" fmla="*/ 0 h 2"/>
                  <a:gd name="T14" fmla="*/ 1 w 8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8"/>
                  <a:gd name="T25" fmla="*/ 0 h 2"/>
                  <a:gd name="T26" fmla="*/ 8 w 8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8" h="2">
                    <a:moveTo>
                      <a:pt x="1" y="0"/>
                    </a:moveTo>
                    <a:lnTo>
                      <a:pt x="7" y="0"/>
                    </a:lnTo>
                    <a:lnTo>
                      <a:pt x="8" y="1"/>
                    </a:lnTo>
                    <a:lnTo>
                      <a:pt x="7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34" name="Freeform 203"/>
              <p:cNvSpPr>
                <a:spLocks/>
              </p:cNvSpPr>
              <p:nvPr/>
            </p:nvSpPr>
            <p:spPr bwMode="auto">
              <a:xfrm>
                <a:off x="4196" y="1385"/>
                <a:ext cx="6" cy="2"/>
              </a:xfrm>
              <a:custGeom>
                <a:avLst/>
                <a:gdLst>
                  <a:gd name="T0" fmla="*/ 1 w 6"/>
                  <a:gd name="T1" fmla="*/ 0 h 2"/>
                  <a:gd name="T2" fmla="*/ 5 w 6"/>
                  <a:gd name="T3" fmla="*/ 0 h 2"/>
                  <a:gd name="T4" fmla="*/ 6 w 6"/>
                  <a:gd name="T5" fmla="*/ 1 h 2"/>
                  <a:gd name="T6" fmla="*/ 5 w 6"/>
                  <a:gd name="T7" fmla="*/ 2 h 2"/>
                  <a:gd name="T8" fmla="*/ 1 w 6"/>
                  <a:gd name="T9" fmla="*/ 2 h 2"/>
                  <a:gd name="T10" fmla="*/ 0 w 6"/>
                  <a:gd name="T11" fmla="*/ 1 h 2"/>
                  <a:gd name="T12" fmla="*/ 1 w 6"/>
                  <a:gd name="T13" fmla="*/ 0 h 2"/>
                  <a:gd name="T14" fmla="*/ 1 w 6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"/>
                  <a:gd name="T25" fmla="*/ 0 h 2"/>
                  <a:gd name="T26" fmla="*/ 6 w 6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" h="2">
                    <a:moveTo>
                      <a:pt x="1" y="0"/>
                    </a:moveTo>
                    <a:lnTo>
                      <a:pt x="5" y="0"/>
                    </a:lnTo>
                    <a:lnTo>
                      <a:pt x="6" y="1"/>
                    </a:lnTo>
                    <a:lnTo>
                      <a:pt x="5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35" name="Freeform 204"/>
              <p:cNvSpPr>
                <a:spLocks/>
              </p:cNvSpPr>
              <p:nvPr/>
            </p:nvSpPr>
            <p:spPr bwMode="auto">
              <a:xfrm>
                <a:off x="4206" y="1385"/>
                <a:ext cx="6" cy="2"/>
              </a:xfrm>
              <a:custGeom>
                <a:avLst/>
                <a:gdLst>
                  <a:gd name="T0" fmla="*/ 0 w 6"/>
                  <a:gd name="T1" fmla="*/ 0 h 2"/>
                  <a:gd name="T2" fmla="*/ 5 w 6"/>
                  <a:gd name="T3" fmla="*/ 0 h 2"/>
                  <a:gd name="T4" fmla="*/ 6 w 6"/>
                  <a:gd name="T5" fmla="*/ 1 h 2"/>
                  <a:gd name="T6" fmla="*/ 5 w 6"/>
                  <a:gd name="T7" fmla="*/ 2 h 2"/>
                  <a:gd name="T8" fmla="*/ 0 w 6"/>
                  <a:gd name="T9" fmla="*/ 2 h 2"/>
                  <a:gd name="T10" fmla="*/ 0 w 6"/>
                  <a:gd name="T11" fmla="*/ 1 h 2"/>
                  <a:gd name="T12" fmla="*/ 0 w 6"/>
                  <a:gd name="T13" fmla="*/ 0 h 2"/>
                  <a:gd name="T14" fmla="*/ 0 w 6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"/>
                  <a:gd name="T25" fmla="*/ 0 h 2"/>
                  <a:gd name="T26" fmla="*/ 6 w 6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" h="2">
                    <a:moveTo>
                      <a:pt x="0" y="0"/>
                    </a:moveTo>
                    <a:lnTo>
                      <a:pt x="5" y="0"/>
                    </a:lnTo>
                    <a:lnTo>
                      <a:pt x="6" y="1"/>
                    </a:lnTo>
                    <a:lnTo>
                      <a:pt x="5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36" name="Freeform 205"/>
              <p:cNvSpPr>
                <a:spLocks/>
              </p:cNvSpPr>
              <p:nvPr/>
            </p:nvSpPr>
            <p:spPr bwMode="auto">
              <a:xfrm>
                <a:off x="4216" y="1385"/>
                <a:ext cx="7" cy="2"/>
              </a:xfrm>
              <a:custGeom>
                <a:avLst/>
                <a:gdLst>
                  <a:gd name="T0" fmla="*/ 1 w 7"/>
                  <a:gd name="T1" fmla="*/ 0 h 2"/>
                  <a:gd name="T2" fmla="*/ 6 w 7"/>
                  <a:gd name="T3" fmla="*/ 0 h 2"/>
                  <a:gd name="T4" fmla="*/ 7 w 7"/>
                  <a:gd name="T5" fmla="*/ 1 h 2"/>
                  <a:gd name="T6" fmla="*/ 6 w 7"/>
                  <a:gd name="T7" fmla="*/ 2 h 2"/>
                  <a:gd name="T8" fmla="*/ 1 w 7"/>
                  <a:gd name="T9" fmla="*/ 2 h 2"/>
                  <a:gd name="T10" fmla="*/ 0 w 7"/>
                  <a:gd name="T11" fmla="*/ 1 h 2"/>
                  <a:gd name="T12" fmla="*/ 1 w 7"/>
                  <a:gd name="T13" fmla="*/ 0 h 2"/>
                  <a:gd name="T14" fmla="*/ 1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1" y="0"/>
                    </a:moveTo>
                    <a:lnTo>
                      <a:pt x="6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37" name="Freeform 206"/>
              <p:cNvSpPr>
                <a:spLocks/>
              </p:cNvSpPr>
              <p:nvPr/>
            </p:nvSpPr>
            <p:spPr bwMode="auto">
              <a:xfrm>
                <a:off x="4226" y="1385"/>
                <a:ext cx="6" cy="2"/>
              </a:xfrm>
              <a:custGeom>
                <a:avLst/>
                <a:gdLst>
                  <a:gd name="T0" fmla="*/ 1 w 6"/>
                  <a:gd name="T1" fmla="*/ 0 h 2"/>
                  <a:gd name="T2" fmla="*/ 6 w 6"/>
                  <a:gd name="T3" fmla="*/ 0 h 2"/>
                  <a:gd name="T4" fmla="*/ 6 w 6"/>
                  <a:gd name="T5" fmla="*/ 1 h 2"/>
                  <a:gd name="T6" fmla="*/ 6 w 6"/>
                  <a:gd name="T7" fmla="*/ 2 h 2"/>
                  <a:gd name="T8" fmla="*/ 1 w 6"/>
                  <a:gd name="T9" fmla="*/ 2 h 2"/>
                  <a:gd name="T10" fmla="*/ 0 w 6"/>
                  <a:gd name="T11" fmla="*/ 1 h 2"/>
                  <a:gd name="T12" fmla="*/ 1 w 6"/>
                  <a:gd name="T13" fmla="*/ 0 h 2"/>
                  <a:gd name="T14" fmla="*/ 1 w 6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"/>
                  <a:gd name="T25" fmla="*/ 0 h 2"/>
                  <a:gd name="T26" fmla="*/ 6 w 6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" h="2">
                    <a:moveTo>
                      <a:pt x="1" y="0"/>
                    </a:moveTo>
                    <a:lnTo>
                      <a:pt x="6" y="0"/>
                    </a:lnTo>
                    <a:lnTo>
                      <a:pt x="6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38" name="Freeform 207"/>
              <p:cNvSpPr>
                <a:spLocks/>
              </p:cNvSpPr>
              <p:nvPr/>
            </p:nvSpPr>
            <p:spPr bwMode="auto">
              <a:xfrm>
                <a:off x="4236" y="1385"/>
                <a:ext cx="7" cy="2"/>
              </a:xfrm>
              <a:custGeom>
                <a:avLst/>
                <a:gdLst>
                  <a:gd name="T0" fmla="*/ 0 w 7"/>
                  <a:gd name="T1" fmla="*/ 0 h 2"/>
                  <a:gd name="T2" fmla="*/ 6 w 7"/>
                  <a:gd name="T3" fmla="*/ 0 h 2"/>
                  <a:gd name="T4" fmla="*/ 7 w 7"/>
                  <a:gd name="T5" fmla="*/ 1 h 2"/>
                  <a:gd name="T6" fmla="*/ 6 w 7"/>
                  <a:gd name="T7" fmla="*/ 2 h 2"/>
                  <a:gd name="T8" fmla="*/ 0 w 7"/>
                  <a:gd name="T9" fmla="*/ 2 h 2"/>
                  <a:gd name="T10" fmla="*/ 0 w 7"/>
                  <a:gd name="T11" fmla="*/ 1 h 2"/>
                  <a:gd name="T12" fmla="*/ 0 w 7"/>
                  <a:gd name="T13" fmla="*/ 0 h 2"/>
                  <a:gd name="T14" fmla="*/ 0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0" y="0"/>
                    </a:moveTo>
                    <a:lnTo>
                      <a:pt x="6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39" name="Freeform 208"/>
              <p:cNvSpPr>
                <a:spLocks/>
              </p:cNvSpPr>
              <p:nvPr/>
            </p:nvSpPr>
            <p:spPr bwMode="auto">
              <a:xfrm>
                <a:off x="4246" y="1385"/>
                <a:ext cx="7" cy="2"/>
              </a:xfrm>
              <a:custGeom>
                <a:avLst/>
                <a:gdLst>
                  <a:gd name="T0" fmla="*/ 1 w 7"/>
                  <a:gd name="T1" fmla="*/ 0 h 2"/>
                  <a:gd name="T2" fmla="*/ 6 w 7"/>
                  <a:gd name="T3" fmla="*/ 0 h 2"/>
                  <a:gd name="T4" fmla="*/ 7 w 7"/>
                  <a:gd name="T5" fmla="*/ 1 h 2"/>
                  <a:gd name="T6" fmla="*/ 6 w 7"/>
                  <a:gd name="T7" fmla="*/ 2 h 2"/>
                  <a:gd name="T8" fmla="*/ 1 w 7"/>
                  <a:gd name="T9" fmla="*/ 2 h 2"/>
                  <a:gd name="T10" fmla="*/ 0 w 7"/>
                  <a:gd name="T11" fmla="*/ 1 h 2"/>
                  <a:gd name="T12" fmla="*/ 1 w 7"/>
                  <a:gd name="T13" fmla="*/ 0 h 2"/>
                  <a:gd name="T14" fmla="*/ 1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1" y="0"/>
                    </a:moveTo>
                    <a:lnTo>
                      <a:pt x="6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40" name="Freeform 209"/>
              <p:cNvSpPr>
                <a:spLocks/>
              </p:cNvSpPr>
              <p:nvPr/>
            </p:nvSpPr>
            <p:spPr bwMode="auto">
              <a:xfrm>
                <a:off x="4256" y="1385"/>
                <a:ext cx="7" cy="2"/>
              </a:xfrm>
              <a:custGeom>
                <a:avLst/>
                <a:gdLst>
                  <a:gd name="T0" fmla="*/ 1 w 7"/>
                  <a:gd name="T1" fmla="*/ 0 h 2"/>
                  <a:gd name="T2" fmla="*/ 6 w 7"/>
                  <a:gd name="T3" fmla="*/ 0 h 2"/>
                  <a:gd name="T4" fmla="*/ 7 w 7"/>
                  <a:gd name="T5" fmla="*/ 1 h 2"/>
                  <a:gd name="T6" fmla="*/ 6 w 7"/>
                  <a:gd name="T7" fmla="*/ 2 h 2"/>
                  <a:gd name="T8" fmla="*/ 1 w 7"/>
                  <a:gd name="T9" fmla="*/ 2 h 2"/>
                  <a:gd name="T10" fmla="*/ 0 w 7"/>
                  <a:gd name="T11" fmla="*/ 1 h 2"/>
                  <a:gd name="T12" fmla="*/ 1 w 7"/>
                  <a:gd name="T13" fmla="*/ 0 h 2"/>
                  <a:gd name="T14" fmla="*/ 1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1" y="0"/>
                    </a:moveTo>
                    <a:lnTo>
                      <a:pt x="6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41" name="Freeform 210"/>
              <p:cNvSpPr>
                <a:spLocks/>
              </p:cNvSpPr>
              <p:nvPr/>
            </p:nvSpPr>
            <p:spPr bwMode="auto">
              <a:xfrm>
                <a:off x="4266" y="1385"/>
                <a:ext cx="7" cy="2"/>
              </a:xfrm>
              <a:custGeom>
                <a:avLst/>
                <a:gdLst>
                  <a:gd name="T0" fmla="*/ 1 w 7"/>
                  <a:gd name="T1" fmla="*/ 0 h 2"/>
                  <a:gd name="T2" fmla="*/ 6 w 7"/>
                  <a:gd name="T3" fmla="*/ 0 h 2"/>
                  <a:gd name="T4" fmla="*/ 7 w 7"/>
                  <a:gd name="T5" fmla="*/ 1 h 2"/>
                  <a:gd name="T6" fmla="*/ 6 w 7"/>
                  <a:gd name="T7" fmla="*/ 2 h 2"/>
                  <a:gd name="T8" fmla="*/ 1 w 7"/>
                  <a:gd name="T9" fmla="*/ 2 h 2"/>
                  <a:gd name="T10" fmla="*/ 0 w 7"/>
                  <a:gd name="T11" fmla="*/ 1 h 2"/>
                  <a:gd name="T12" fmla="*/ 1 w 7"/>
                  <a:gd name="T13" fmla="*/ 0 h 2"/>
                  <a:gd name="T14" fmla="*/ 1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1" y="0"/>
                    </a:moveTo>
                    <a:lnTo>
                      <a:pt x="6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42" name="Freeform 211"/>
              <p:cNvSpPr>
                <a:spLocks/>
              </p:cNvSpPr>
              <p:nvPr/>
            </p:nvSpPr>
            <p:spPr bwMode="auto">
              <a:xfrm>
                <a:off x="4276" y="1385"/>
                <a:ext cx="7" cy="2"/>
              </a:xfrm>
              <a:custGeom>
                <a:avLst/>
                <a:gdLst>
                  <a:gd name="T0" fmla="*/ 1 w 7"/>
                  <a:gd name="T1" fmla="*/ 0 h 2"/>
                  <a:gd name="T2" fmla="*/ 6 w 7"/>
                  <a:gd name="T3" fmla="*/ 0 h 2"/>
                  <a:gd name="T4" fmla="*/ 7 w 7"/>
                  <a:gd name="T5" fmla="*/ 1 h 2"/>
                  <a:gd name="T6" fmla="*/ 6 w 7"/>
                  <a:gd name="T7" fmla="*/ 2 h 2"/>
                  <a:gd name="T8" fmla="*/ 1 w 7"/>
                  <a:gd name="T9" fmla="*/ 2 h 2"/>
                  <a:gd name="T10" fmla="*/ 0 w 7"/>
                  <a:gd name="T11" fmla="*/ 1 h 2"/>
                  <a:gd name="T12" fmla="*/ 1 w 7"/>
                  <a:gd name="T13" fmla="*/ 0 h 2"/>
                  <a:gd name="T14" fmla="*/ 1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1" y="0"/>
                    </a:moveTo>
                    <a:lnTo>
                      <a:pt x="6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43" name="Freeform 212"/>
              <p:cNvSpPr>
                <a:spLocks/>
              </p:cNvSpPr>
              <p:nvPr/>
            </p:nvSpPr>
            <p:spPr bwMode="auto">
              <a:xfrm>
                <a:off x="4287" y="1385"/>
                <a:ext cx="6" cy="2"/>
              </a:xfrm>
              <a:custGeom>
                <a:avLst/>
                <a:gdLst>
                  <a:gd name="T0" fmla="*/ 1 w 6"/>
                  <a:gd name="T1" fmla="*/ 0 h 2"/>
                  <a:gd name="T2" fmla="*/ 5 w 6"/>
                  <a:gd name="T3" fmla="*/ 0 h 2"/>
                  <a:gd name="T4" fmla="*/ 6 w 6"/>
                  <a:gd name="T5" fmla="*/ 1 h 2"/>
                  <a:gd name="T6" fmla="*/ 5 w 6"/>
                  <a:gd name="T7" fmla="*/ 2 h 2"/>
                  <a:gd name="T8" fmla="*/ 1 w 6"/>
                  <a:gd name="T9" fmla="*/ 2 h 2"/>
                  <a:gd name="T10" fmla="*/ 0 w 6"/>
                  <a:gd name="T11" fmla="*/ 1 h 2"/>
                  <a:gd name="T12" fmla="*/ 1 w 6"/>
                  <a:gd name="T13" fmla="*/ 0 h 2"/>
                  <a:gd name="T14" fmla="*/ 1 w 6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"/>
                  <a:gd name="T25" fmla="*/ 0 h 2"/>
                  <a:gd name="T26" fmla="*/ 6 w 6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" h="2">
                    <a:moveTo>
                      <a:pt x="1" y="0"/>
                    </a:moveTo>
                    <a:lnTo>
                      <a:pt x="5" y="0"/>
                    </a:lnTo>
                    <a:lnTo>
                      <a:pt x="6" y="1"/>
                    </a:lnTo>
                    <a:lnTo>
                      <a:pt x="5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44" name="Freeform 213"/>
              <p:cNvSpPr>
                <a:spLocks/>
              </p:cNvSpPr>
              <p:nvPr/>
            </p:nvSpPr>
            <p:spPr bwMode="auto">
              <a:xfrm>
                <a:off x="4296" y="1385"/>
                <a:ext cx="7" cy="2"/>
              </a:xfrm>
              <a:custGeom>
                <a:avLst/>
                <a:gdLst>
                  <a:gd name="T0" fmla="*/ 1 w 7"/>
                  <a:gd name="T1" fmla="*/ 0 h 2"/>
                  <a:gd name="T2" fmla="*/ 6 w 7"/>
                  <a:gd name="T3" fmla="*/ 0 h 2"/>
                  <a:gd name="T4" fmla="*/ 7 w 7"/>
                  <a:gd name="T5" fmla="*/ 1 h 2"/>
                  <a:gd name="T6" fmla="*/ 6 w 7"/>
                  <a:gd name="T7" fmla="*/ 2 h 2"/>
                  <a:gd name="T8" fmla="*/ 1 w 7"/>
                  <a:gd name="T9" fmla="*/ 2 h 2"/>
                  <a:gd name="T10" fmla="*/ 0 w 7"/>
                  <a:gd name="T11" fmla="*/ 1 h 2"/>
                  <a:gd name="T12" fmla="*/ 1 w 7"/>
                  <a:gd name="T13" fmla="*/ 0 h 2"/>
                  <a:gd name="T14" fmla="*/ 1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1" y="0"/>
                    </a:moveTo>
                    <a:lnTo>
                      <a:pt x="6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45" name="Freeform 214"/>
              <p:cNvSpPr>
                <a:spLocks/>
              </p:cNvSpPr>
              <p:nvPr/>
            </p:nvSpPr>
            <p:spPr bwMode="auto">
              <a:xfrm>
                <a:off x="4306" y="1385"/>
                <a:ext cx="8" cy="2"/>
              </a:xfrm>
              <a:custGeom>
                <a:avLst/>
                <a:gdLst>
                  <a:gd name="T0" fmla="*/ 1 w 8"/>
                  <a:gd name="T1" fmla="*/ 0 h 2"/>
                  <a:gd name="T2" fmla="*/ 7 w 8"/>
                  <a:gd name="T3" fmla="*/ 0 h 2"/>
                  <a:gd name="T4" fmla="*/ 8 w 8"/>
                  <a:gd name="T5" fmla="*/ 1 h 2"/>
                  <a:gd name="T6" fmla="*/ 7 w 8"/>
                  <a:gd name="T7" fmla="*/ 2 h 2"/>
                  <a:gd name="T8" fmla="*/ 1 w 8"/>
                  <a:gd name="T9" fmla="*/ 2 h 2"/>
                  <a:gd name="T10" fmla="*/ 0 w 8"/>
                  <a:gd name="T11" fmla="*/ 1 h 2"/>
                  <a:gd name="T12" fmla="*/ 1 w 8"/>
                  <a:gd name="T13" fmla="*/ 0 h 2"/>
                  <a:gd name="T14" fmla="*/ 1 w 8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8"/>
                  <a:gd name="T25" fmla="*/ 0 h 2"/>
                  <a:gd name="T26" fmla="*/ 8 w 8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8" h="2">
                    <a:moveTo>
                      <a:pt x="1" y="0"/>
                    </a:moveTo>
                    <a:lnTo>
                      <a:pt x="7" y="0"/>
                    </a:lnTo>
                    <a:lnTo>
                      <a:pt x="8" y="1"/>
                    </a:lnTo>
                    <a:lnTo>
                      <a:pt x="7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46" name="Freeform 215"/>
              <p:cNvSpPr>
                <a:spLocks/>
              </p:cNvSpPr>
              <p:nvPr/>
            </p:nvSpPr>
            <p:spPr bwMode="auto">
              <a:xfrm>
                <a:off x="4317" y="1385"/>
                <a:ext cx="6" cy="2"/>
              </a:xfrm>
              <a:custGeom>
                <a:avLst/>
                <a:gdLst>
                  <a:gd name="T0" fmla="*/ 1 w 6"/>
                  <a:gd name="T1" fmla="*/ 0 h 2"/>
                  <a:gd name="T2" fmla="*/ 5 w 6"/>
                  <a:gd name="T3" fmla="*/ 0 h 2"/>
                  <a:gd name="T4" fmla="*/ 6 w 6"/>
                  <a:gd name="T5" fmla="*/ 1 h 2"/>
                  <a:gd name="T6" fmla="*/ 5 w 6"/>
                  <a:gd name="T7" fmla="*/ 2 h 2"/>
                  <a:gd name="T8" fmla="*/ 1 w 6"/>
                  <a:gd name="T9" fmla="*/ 2 h 2"/>
                  <a:gd name="T10" fmla="*/ 0 w 6"/>
                  <a:gd name="T11" fmla="*/ 1 h 2"/>
                  <a:gd name="T12" fmla="*/ 1 w 6"/>
                  <a:gd name="T13" fmla="*/ 0 h 2"/>
                  <a:gd name="T14" fmla="*/ 1 w 6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"/>
                  <a:gd name="T25" fmla="*/ 0 h 2"/>
                  <a:gd name="T26" fmla="*/ 6 w 6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" h="2">
                    <a:moveTo>
                      <a:pt x="1" y="0"/>
                    </a:moveTo>
                    <a:lnTo>
                      <a:pt x="5" y="0"/>
                    </a:lnTo>
                    <a:lnTo>
                      <a:pt x="6" y="1"/>
                    </a:lnTo>
                    <a:lnTo>
                      <a:pt x="5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47" name="Freeform 216"/>
              <p:cNvSpPr>
                <a:spLocks/>
              </p:cNvSpPr>
              <p:nvPr/>
            </p:nvSpPr>
            <p:spPr bwMode="auto">
              <a:xfrm>
                <a:off x="4327" y="1385"/>
                <a:ext cx="7" cy="2"/>
              </a:xfrm>
              <a:custGeom>
                <a:avLst/>
                <a:gdLst>
                  <a:gd name="T0" fmla="*/ 0 w 7"/>
                  <a:gd name="T1" fmla="*/ 0 h 2"/>
                  <a:gd name="T2" fmla="*/ 6 w 7"/>
                  <a:gd name="T3" fmla="*/ 0 h 2"/>
                  <a:gd name="T4" fmla="*/ 7 w 7"/>
                  <a:gd name="T5" fmla="*/ 1 h 2"/>
                  <a:gd name="T6" fmla="*/ 6 w 7"/>
                  <a:gd name="T7" fmla="*/ 2 h 2"/>
                  <a:gd name="T8" fmla="*/ 0 w 7"/>
                  <a:gd name="T9" fmla="*/ 2 h 2"/>
                  <a:gd name="T10" fmla="*/ 0 w 7"/>
                  <a:gd name="T11" fmla="*/ 1 h 2"/>
                  <a:gd name="T12" fmla="*/ 0 w 7"/>
                  <a:gd name="T13" fmla="*/ 0 h 2"/>
                  <a:gd name="T14" fmla="*/ 0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0" y="0"/>
                    </a:moveTo>
                    <a:lnTo>
                      <a:pt x="6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48" name="Freeform 217"/>
              <p:cNvSpPr>
                <a:spLocks/>
              </p:cNvSpPr>
              <p:nvPr/>
            </p:nvSpPr>
            <p:spPr bwMode="auto">
              <a:xfrm>
                <a:off x="4337" y="1385"/>
                <a:ext cx="7" cy="2"/>
              </a:xfrm>
              <a:custGeom>
                <a:avLst/>
                <a:gdLst>
                  <a:gd name="T0" fmla="*/ 1 w 7"/>
                  <a:gd name="T1" fmla="*/ 0 h 2"/>
                  <a:gd name="T2" fmla="*/ 6 w 7"/>
                  <a:gd name="T3" fmla="*/ 0 h 2"/>
                  <a:gd name="T4" fmla="*/ 7 w 7"/>
                  <a:gd name="T5" fmla="*/ 1 h 2"/>
                  <a:gd name="T6" fmla="*/ 6 w 7"/>
                  <a:gd name="T7" fmla="*/ 2 h 2"/>
                  <a:gd name="T8" fmla="*/ 1 w 7"/>
                  <a:gd name="T9" fmla="*/ 2 h 2"/>
                  <a:gd name="T10" fmla="*/ 0 w 7"/>
                  <a:gd name="T11" fmla="*/ 1 h 2"/>
                  <a:gd name="T12" fmla="*/ 1 w 7"/>
                  <a:gd name="T13" fmla="*/ 0 h 2"/>
                  <a:gd name="T14" fmla="*/ 1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1" y="0"/>
                    </a:moveTo>
                    <a:lnTo>
                      <a:pt x="6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49" name="Freeform 218"/>
              <p:cNvSpPr>
                <a:spLocks/>
              </p:cNvSpPr>
              <p:nvPr/>
            </p:nvSpPr>
            <p:spPr bwMode="auto">
              <a:xfrm>
                <a:off x="4347" y="1385"/>
                <a:ext cx="6" cy="2"/>
              </a:xfrm>
              <a:custGeom>
                <a:avLst/>
                <a:gdLst>
                  <a:gd name="T0" fmla="*/ 1 w 6"/>
                  <a:gd name="T1" fmla="*/ 0 h 2"/>
                  <a:gd name="T2" fmla="*/ 5 w 6"/>
                  <a:gd name="T3" fmla="*/ 0 h 2"/>
                  <a:gd name="T4" fmla="*/ 6 w 6"/>
                  <a:gd name="T5" fmla="*/ 1 h 2"/>
                  <a:gd name="T6" fmla="*/ 5 w 6"/>
                  <a:gd name="T7" fmla="*/ 2 h 2"/>
                  <a:gd name="T8" fmla="*/ 1 w 6"/>
                  <a:gd name="T9" fmla="*/ 2 h 2"/>
                  <a:gd name="T10" fmla="*/ 0 w 6"/>
                  <a:gd name="T11" fmla="*/ 1 h 2"/>
                  <a:gd name="T12" fmla="*/ 1 w 6"/>
                  <a:gd name="T13" fmla="*/ 0 h 2"/>
                  <a:gd name="T14" fmla="*/ 1 w 6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"/>
                  <a:gd name="T25" fmla="*/ 0 h 2"/>
                  <a:gd name="T26" fmla="*/ 6 w 6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" h="2">
                    <a:moveTo>
                      <a:pt x="1" y="0"/>
                    </a:moveTo>
                    <a:lnTo>
                      <a:pt x="5" y="0"/>
                    </a:lnTo>
                    <a:lnTo>
                      <a:pt x="6" y="1"/>
                    </a:lnTo>
                    <a:lnTo>
                      <a:pt x="5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50" name="Freeform 219"/>
              <p:cNvSpPr>
                <a:spLocks/>
              </p:cNvSpPr>
              <p:nvPr/>
            </p:nvSpPr>
            <p:spPr bwMode="auto">
              <a:xfrm>
                <a:off x="4357" y="1385"/>
                <a:ext cx="7" cy="2"/>
              </a:xfrm>
              <a:custGeom>
                <a:avLst/>
                <a:gdLst>
                  <a:gd name="T0" fmla="*/ 1 w 7"/>
                  <a:gd name="T1" fmla="*/ 0 h 2"/>
                  <a:gd name="T2" fmla="*/ 6 w 7"/>
                  <a:gd name="T3" fmla="*/ 0 h 2"/>
                  <a:gd name="T4" fmla="*/ 7 w 7"/>
                  <a:gd name="T5" fmla="*/ 1 h 2"/>
                  <a:gd name="T6" fmla="*/ 6 w 7"/>
                  <a:gd name="T7" fmla="*/ 2 h 2"/>
                  <a:gd name="T8" fmla="*/ 1 w 7"/>
                  <a:gd name="T9" fmla="*/ 2 h 2"/>
                  <a:gd name="T10" fmla="*/ 0 w 7"/>
                  <a:gd name="T11" fmla="*/ 1 h 2"/>
                  <a:gd name="T12" fmla="*/ 1 w 7"/>
                  <a:gd name="T13" fmla="*/ 0 h 2"/>
                  <a:gd name="T14" fmla="*/ 1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1" y="0"/>
                    </a:moveTo>
                    <a:lnTo>
                      <a:pt x="6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51" name="Freeform 220"/>
              <p:cNvSpPr>
                <a:spLocks/>
              </p:cNvSpPr>
              <p:nvPr/>
            </p:nvSpPr>
            <p:spPr bwMode="auto">
              <a:xfrm>
                <a:off x="4367" y="1385"/>
                <a:ext cx="7" cy="2"/>
              </a:xfrm>
              <a:custGeom>
                <a:avLst/>
                <a:gdLst>
                  <a:gd name="T0" fmla="*/ 1 w 7"/>
                  <a:gd name="T1" fmla="*/ 0 h 2"/>
                  <a:gd name="T2" fmla="*/ 6 w 7"/>
                  <a:gd name="T3" fmla="*/ 0 h 2"/>
                  <a:gd name="T4" fmla="*/ 7 w 7"/>
                  <a:gd name="T5" fmla="*/ 1 h 2"/>
                  <a:gd name="T6" fmla="*/ 6 w 7"/>
                  <a:gd name="T7" fmla="*/ 2 h 2"/>
                  <a:gd name="T8" fmla="*/ 1 w 7"/>
                  <a:gd name="T9" fmla="*/ 2 h 2"/>
                  <a:gd name="T10" fmla="*/ 0 w 7"/>
                  <a:gd name="T11" fmla="*/ 1 h 2"/>
                  <a:gd name="T12" fmla="*/ 1 w 7"/>
                  <a:gd name="T13" fmla="*/ 0 h 2"/>
                  <a:gd name="T14" fmla="*/ 1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1" y="0"/>
                    </a:moveTo>
                    <a:lnTo>
                      <a:pt x="6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52" name="Freeform 221"/>
              <p:cNvSpPr>
                <a:spLocks/>
              </p:cNvSpPr>
              <p:nvPr/>
            </p:nvSpPr>
            <p:spPr bwMode="auto">
              <a:xfrm>
                <a:off x="4377" y="1385"/>
                <a:ext cx="7" cy="2"/>
              </a:xfrm>
              <a:custGeom>
                <a:avLst/>
                <a:gdLst>
                  <a:gd name="T0" fmla="*/ 1 w 7"/>
                  <a:gd name="T1" fmla="*/ 0 h 2"/>
                  <a:gd name="T2" fmla="*/ 6 w 7"/>
                  <a:gd name="T3" fmla="*/ 0 h 2"/>
                  <a:gd name="T4" fmla="*/ 7 w 7"/>
                  <a:gd name="T5" fmla="*/ 1 h 2"/>
                  <a:gd name="T6" fmla="*/ 6 w 7"/>
                  <a:gd name="T7" fmla="*/ 2 h 2"/>
                  <a:gd name="T8" fmla="*/ 1 w 7"/>
                  <a:gd name="T9" fmla="*/ 2 h 2"/>
                  <a:gd name="T10" fmla="*/ 0 w 7"/>
                  <a:gd name="T11" fmla="*/ 1 h 2"/>
                  <a:gd name="T12" fmla="*/ 1 w 7"/>
                  <a:gd name="T13" fmla="*/ 0 h 2"/>
                  <a:gd name="T14" fmla="*/ 1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1" y="0"/>
                    </a:moveTo>
                    <a:lnTo>
                      <a:pt x="6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53" name="Freeform 222"/>
              <p:cNvSpPr>
                <a:spLocks/>
              </p:cNvSpPr>
              <p:nvPr/>
            </p:nvSpPr>
            <p:spPr bwMode="auto">
              <a:xfrm>
                <a:off x="4387" y="1385"/>
                <a:ext cx="7" cy="2"/>
              </a:xfrm>
              <a:custGeom>
                <a:avLst/>
                <a:gdLst>
                  <a:gd name="T0" fmla="*/ 1 w 7"/>
                  <a:gd name="T1" fmla="*/ 0 h 2"/>
                  <a:gd name="T2" fmla="*/ 6 w 7"/>
                  <a:gd name="T3" fmla="*/ 0 h 2"/>
                  <a:gd name="T4" fmla="*/ 7 w 7"/>
                  <a:gd name="T5" fmla="*/ 1 h 2"/>
                  <a:gd name="T6" fmla="*/ 6 w 7"/>
                  <a:gd name="T7" fmla="*/ 2 h 2"/>
                  <a:gd name="T8" fmla="*/ 1 w 7"/>
                  <a:gd name="T9" fmla="*/ 2 h 2"/>
                  <a:gd name="T10" fmla="*/ 0 w 7"/>
                  <a:gd name="T11" fmla="*/ 1 h 2"/>
                  <a:gd name="T12" fmla="*/ 1 w 7"/>
                  <a:gd name="T13" fmla="*/ 0 h 2"/>
                  <a:gd name="T14" fmla="*/ 1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1" y="0"/>
                    </a:moveTo>
                    <a:lnTo>
                      <a:pt x="6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54" name="Freeform 223"/>
              <p:cNvSpPr>
                <a:spLocks/>
              </p:cNvSpPr>
              <p:nvPr/>
            </p:nvSpPr>
            <p:spPr bwMode="auto">
              <a:xfrm>
                <a:off x="4397" y="1385"/>
                <a:ext cx="7" cy="2"/>
              </a:xfrm>
              <a:custGeom>
                <a:avLst/>
                <a:gdLst>
                  <a:gd name="T0" fmla="*/ 1 w 7"/>
                  <a:gd name="T1" fmla="*/ 0 h 2"/>
                  <a:gd name="T2" fmla="*/ 7 w 7"/>
                  <a:gd name="T3" fmla="*/ 0 h 2"/>
                  <a:gd name="T4" fmla="*/ 7 w 7"/>
                  <a:gd name="T5" fmla="*/ 1 h 2"/>
                  <a:gd name="T6" fmla="*/ 7 w 7"/>
                  <a:gd name="T7" fmla="*/ 2 h 2"/>
                  <a:gd name="T8" fmla="*/ 1 w 7"/>
                  <a:gd name="T9" fmla="*/ 2 h 2"/>
                  <a:gd name="T10" fmla="*/ 0 w 7"/>
                  <a:gd name="T11" fmla="*/ 1 h 2"/>
                  <a:gd name="T12" fmla="*/ 1 w 7"/>
                  <a:gd name="T13" fmla="*/ 0 h 2"/>
                  <a:gd name="T14" fmla="*/ 1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1" y="0"/>
                    </a:moveTo>
                    <a:lnTo>
                      <a:pt x="7" y="0"/>
                    </a:lnTo>
                    <a:lnTo>
                      <a:pt x="7" y="1"/>
                    </a:lnTo>
                    <a:lnTo>
                      <a:pt x="7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55" name="Freeform 224"/>
              <p:cNvSpPr>
                <a:spLocks/>
              </p:cNvSpPr>
              <p:nvPr/>
            </p:nvSpPr>
            <p:spPr bwMode="auto">
              <a:xfrm>
                <a:off x="4408" y="1385"/>
                <a:ext cx="6" cy="2"/>
              </a:xfrm>
              <a:custGeom>
                <a:avLst/>
                <a:gdLst>
                  <a:gd name="T0" fmla="*/ 0 w 6"/>
                  <a:gd name="T1" fmla="*/ 0 h 2"/>
                  <a:gd name="T2" fmla="*/ 5 w 6"/>
                  <a:gd name="T3" fmla="*/ 0 h 2"/>
                  <a:gd name="T4" fmla="*/ 6 w 6"/>
                  <a:gd name="T5" fmla="*/ 1 h 2"/>
                  <a:gd name="T6" fmla="*/ 5 w 6"/>
                  <a:gd name="T7" fmla="*/ 2 h 2"/>
                  <a:gd name="T8" fmla="*/ 0 w 6"/>
                  <a:gd name="T9" fmla="*/ 2 h 2"/>
                  <a:gd name="T10" fmla="*/ 0 w 6"/>
                  <a:gd name="T11" fmla="*/ 1 h 2"/>
                  <a:gd name="T12" fmla="*/ 0 w 6"/>
                  <a:gd name="T13" fmla="*/ 0 h 2"/>
                  <a:gd name="T14" fmla="*/ 0 w 6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"/>
                  <a:gd name="T25" fmla="*/ 0 h 2"/>
                  <a:gd name="T26" fmla="*/ 6 w 6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" h="2">
                    <a:moveTo>
                      <a:pt x="0" y="0"/>
                    </a:moveTo>
                    <a:lnTo>
                      <a:pt x="5" y="0"/>
                    </a:lnTo>
                    <a:lnTo>
                      <a:pt x="6" y="1"/>
                    </a:lnTo>
                    <a:lnTo>
                      <a:pt x="5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56" name="Freeform 225"/>
              <p:cNvSpPr>
                <a:spLocks/>
              </p:cNvSpPr>
              <p:nvPr/>
            </p:nvSpPr>
            <p:spPr bwMode="auto">
              <a:xfrm>
                <a:off x="4417" y="1385"/>
                <a:ext cx="7" cy="2"/>
              </a:xfrm>
              <a:custGeom>
                <a:avLst/>
                <a:gdLst>
                  <a:gd name="T0" fmla="*/ 1 w 7"/>
                  <a:gd name="T1" fmla="*/ 0 h 2"/>
                  <a:gd name="T2" fmla="*/ 6 w 7"/>
                  <a:gd name="T3" fmla="*/ 0 h 2"/>
                  <a:gd name="T4" fmla="*/ 7 w 7"/>
                  <a:gd name="T5" fmla="*/ 1 h 2"/>
                  <a:gd name="T6" fmla="*/ 6 w 7"/>
                  <a:gd name="T7" fmla="*/ 2 h 2"/>
                  <a:gd name="T8" fmla="*/ 1 w 7"/>
                  <a:gd name="T9" fmla="*/ 2 h 2"/>
                  <a:gd name="T10" fmla="*/ 0 w 7"/>
                  <a:gd name="T11" fmla="*/ 1 h 2"/>
                  <a:gd name="T12" fmla="*/ 1 w 7"/>
                  <a:gd name="T13" fmla="*/ 0 h 2"/>
                  <a:gd name="T14" fmla="*/ 1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1" y="0"/>
                    </a:moveTo>
                    <a:lnTo>
                      <a:pt x="6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57" name="Freeform 226"/>
              <p:cNvSpPr>
                <a:spLocks/>
              </p:cNvSpPr>
              <p:nvPr/>
            </p:nvSpPr>
            <p:spPr bwMode="auto">
              <a:xfrm>
                <a:off x="4428" y="1385"/>
                <a:ext cx="6" cy="2"/>
              </a:xfrm>
              <a:custGeom>
                <a:avLst/>
                <a:gdLst>
                  <a:gd name="T0" fmla="*/ 1 w 6"/>
                  <a:gd name="T1" fmla="*/ 0 h 2"/>
                  <a:gd name="T2" fmla="*/ 6 w 6"/>
                  <a:gd name="T3" fmla="*/ 0 h 2"/>
                  <a:gd name="T4" fmla="*/ 6 w 6"/>
                  <a:gd name="T5" fmla="*/ 1 h 2"/>
                  <a:gd name="T6" fmla="*/ 6 w 6"/>
                  <a:gd name="T7" fmla="*/ 2 h 2"/>
                  <a:gd name="T8" fmla="*/ 1 w 6"/>
                  <a:gd name="T9" fmla="*/ 2 h 2"/>
                  <a:gd name="T10" fmla="*/ 0 w 6"/>
                  <a:gd name="T11" fmla="*/ 1 h 2"/>
                  <a:gd name="T12" fmla="*/ 1 w 6"/>
                  <a:gd name="T13" fmla="*/ 0 h 2"/>
                  <a:gd name="T14" fmla="*/ 1 w 6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"/>
                  <a:gd name="T25" fmla="*/ 0 h 2"/>
                  <a:gd name="T26" fmla="*/ 6 w 6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" h="2">
                    <a:moveTo>
                      <a:pt x="1" y="0"/>
                    </a:moveTo>
                    <a:lnTo>
                      <a:pt x="6" y="0"/>
                    </a:lnTo>
                    <a:lnTo>
                      <a:pt x="6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58" name="Freeform 227"/>
              <p:cNvSpPr>
                <a:spLocks/>
              </p:cNvSpPr>
              <p:nvPr/>
            </p:nvSpPr>
            <p:spPr bwMode="auto">
              <a:xfrm>
                <a:off x="4438" y="1385"/>
                <a:ext cx="6" cy="2"/>
              </a:xfrm>
              <a:custGeom>
                <a:avLst/>
                <a:gdLst>
                  <a:gd name="T0" fmla="*/ 1 w 6"/>
                  <a:gd name="T1" fmla="*/ 0 h 2"/>
                  <a:gd name="T2" fmla="*/ 5 w 6"/>
                  <a:gd name="T3" fmla="*/ 0 h 2"/>
                  <a:gd name="T4" fmla="*/ 6 w 6"/>
                  <a:gd name="T5" fmla="*/ 1 h 2"/>
                  <a:gd name="T6" fmla="*/ 5 w 6"/>
                  <a:gd name="T7" fmla="*/ 2 h 2"/>
                  <a:gd name="T8" fmla="*/ 1 w 6"/>
                  <a:gd name="T9" fmla="*/ 2 h 2"/>
                  <a:gd name="T10" fmla="*/ 0 w 6"/>
                  <a:gd name="T11" fmla="*/ 1 h 2"/>
                  <a:gd name="T12" fmla="*/ 1 w 6"/>
                  <a:gd name="T13" fmla="*/ 0 h 2"/>
                  <a:gd name="T14" fmla="*/ 1 w 6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"/>
                  <a:gd name="T25" fmla="*/ 0 h 2"/>
                  <a:gd name="T26" fmla="*/ 6 w 6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" h="2">
                    <a:moveTo>
                      <a:pt x="1" y="0"/>
                    </a:moveTo>
                    <a:lnTo>
                      <a:pt x="5" y="0"/>
                    </a:lnTo>
                    <a:lnTo>
                      <a:pt x="6" y="1"/>
                    </a:lnTo>
                    <a:lnTo>
                      <a:pt x="5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59" name="Freeform 228"/>
              <p:cNvSpPr>
                <a:spLocks/>
              </p:cNvSpPr>
              <p:nvPr/>
            </p:nvSpPr>
            <p:spPr bwMode="auto">
              <a:xfrm>
                <a:off x="4447" y="1385"/>
                <a:ext cx="8" cy="2"/>
              </a:xfrm>
              <a:custGeom>
                <a:avLst/>
                <a:gdLst>
                  <a:gd name="T0" fmla="*/ 1 w 8"/>
                  <a:gd name="T1" fmla="*/ 0 h 2"/>
                  <a:gd name="T2" fmla="*/ 7 w 8"/>
                  <a:gd name="T3" fmla="*/ 0 h 2"/>
                  <a:gd name="T4" fmla="*/ 8 w 8"/>
                  <a:gd name="T5" fmla="*/ 1 h 2"/>
                  <a:gd name="T6" fmla="*/ 7 w 8"/>
                  <a:gd name="T7" fmla="*/ 2 h 2"/>
                  <a:gd name="T8" fmla="*/ 1 w 8"/>
                  <a:gd name="T9" fmla="*/ 2 h 2"/>
                  <a:gd name="T10" fmla="*/ 0 w 8"/>
                  <a:gd name="T11" fmla="*/ 1 h 2"/>
                  <a:gd name="T12" fmla="*/ 1 w 8"/>
                  <a:gd name="T13" fmla="*/ 0 h 2"/>
                  <a:gd name="T14" fmla="*/ 1 w 8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8"/>
                  <a:gd name="T25" fmla="*/ 0 h 2"/>
                  <a:gd name="T26" fmla="*/ 8 w 8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8" h="2">
                    <a:moveTo>
                      <a:pt x="1" y="0"/>
                    </a:moveTo>
                    <a:lnTo>
                      <a:pt x="7" y="0"/>
                    </a:lnTo>
                    <a:lnTo>
                      <a:pt x="8" y="1"/>
                    </a:lnTo>
                    <a:lnTo>
                      <a:pt x="7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60" name="Freeform 229"/>
              <p:cNvSpPr>
                <a:spLocks/>
              </p:cNvSpPr>
              <p:nvPr/>
            </p:nvSpPr>
            <p:spPr bwMode="auto">
              <a:xfrm>
                <a:off x="4458" y="1385"/>
                <a:ext cx="7" cy="2"/>
              </a:xfrm>
              <a:custGeom>
                <a:avLst/>
                <a:gdLst>
                  <a:gd name="T0" fmla="*/ 1 w 7"/>
                  <a:gd name="T1" fmla="*/ 0 h 2"/>
                  <a:gd name="T2" fmla="*/ 6 w 7"/>
                  <a:gd name="T3" fmla="*/ 0 h 2"/>
                  <a:gd name="T4" fmla="*/ 7 w 7"/>
                  <a:gd name="T5" fmla="*/ 1 h 2"/>
                  <a:gd name="T6" fmla="*/ 6 w 7"/>
                  <a:gd name="T7" fmla="*/ 2 h 2"/>
                  <a:gd name="T8" fmla="*/ 1 w 7"/>
                  <a:gd name="T9" fmla="*/ 2 h 2"/>
                  <a:gd name="T10" fmla="*/ 0 w 7"/>
                  <a:gd name="T11" fmla="*/ 1 h 2"/>
                  <a:gd name="T12" fmla="*/ 1 w 7"/>
                  <a:gd name="T13" fmla="*/ 0 h 2"/>
                  <a:gd name="T14" fmla="*/ 1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1" y="0"/>
                    </a:moveTo>
                    <a:lnTo>
                      <a:pt x="6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61" name="Freeform 230"/>
              <p:cNvSpPr>
                <a:spLocks/>
              </p:cNvSpPr>
              <p:nvPr/>
            </p:nvSpPr>
            <p:spPr bwMode="auto">
              <a:xfrm>
                <a:off x="4468" y="1385"/>
                <a:ext cx="7" cy="2"/>
              </a:xfrm>
              <a:custGeom>
                <a:avLst/>
                <a:gdLst>
                  <a:gd name="T0" fmla="*/ 1 w 7"/>
                  <a:gd name="T1" fmla="*/ 0 h 2"/>
                  <a:gd name="T2" fmla="*/ 6 w 7"/>
                  <a:gd name="T3" fmla="*/ 0 h 2"/>
                  <a:gd name="T4" fmla="*/ 7 w 7"/>
                  <a:gd name="T5" fmla="*/ 1 h 2"/>
                  <a:gd name="T6" fmla="*/ 6 w 7"/>
                  <a:gd name="T7" fmla="*/ 2 h 2"/>
                  <a:gd name="T8" fmla="*/ 1 w 7"/>
                  <a:gd name="T9" fmla="*/ 2 h 2"/>
                  <a:gd name="T10" fmla="*/ 0 w 7"/>
                  <a:gd name="T11" fmla="*/ 1 h 2"/>
                  <a:gd name="T12" fmla="*/ 1 w 7"/>
                  <a:gd name="T13" fmla="*/ 0 h 2"/>
                  <a:gd name="T14" fmla="*/ 1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1" y="0"/>
                    </a:moveTo>
                    <a:lnTo>
                      <a:pt x="6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62" name="Freeform 231"/>
              <p:cNvSpPr>
                <a:spLocks/>
              </p:cNvSpPr>
              <p:nvPr/>
            </p:nvSpPr>
            <p:spPr bwMode="auto">
              <a:xfrm>
                <a:off x="4478" y="1385"/>
                <a:ext cx="7" cy="2"/>
              </a:xfrm>
              <a:custGeom>
                <a:avLst/>
                <a:gdLst>
                  <a:gd name="T0" fmla="*/ 1 w 7"/>
                  <a:gd name="T1" fmla="*/ 0 h 2"/>
                  <a:gd name="T2" fmla="*/ 6 w 7"/>
                  <a:gd name="T3" fmla="*/ 0 h 2"/>
                  <a:gd name="T4" fmla="*/ 7 w 7"/>
                  <a:gd name="T5" fmla="*/ 1 h 2"/>
                  <a:gd name="T6" fmla="*/ 6 w 7"/>
                  <a:gd name="T7" fmla="*/ 2 h 2"/>
                  <a:gd name="T8" fmla="*/ 1 w 7"/>
                  <a:gd name="T9" fmla="*/ 2 h 2"/>
                  <a:gd name="T10" fmla="*/ 0 w 7"/>
                  <a:gd name="T11" fmla="*/ 1 h 2"/>
                  <a:gd name="T12" fmla="*/ 1 w 7"/>
                  <a:gd name="T13" fmla="*/ 0 h 2"/>
                  <a:gd name="T14" fmla="*/ 1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1" y="0"/>
                    </a:moveTo>
                    <a:lnTo>
                      <a:pt x="6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63" name="Freeform 232"/>
              <p:cNvSpPr>
                <a:spLocks/>
              </p:cNvSpPr>
              <p:nvPr/>
            </p:nvSpPr>
            <p:spPr bwMode="auto">
              <a:xfrm>
                <a:off x="4488" y="1385"/>
                <a:ext cx="7" cy="2"/>
              </a:xfrm>
              <a:custGeom>
                <a:avLst/>
                <a:gdLst>
                  <a:gd name="T0" fmla="*/ 1 w 7"/>
                  <a:gd name="T1" fmla="*/ 0 h 2"/>
                  <a:gd name="T2" fmla="*/ 6 w 7"/>
                  <a:gd name="T3" fmla="*/ 0 h 2"/>
                  <a:gd name="T4" fmla="*/ 7 w 7"/>
                  <a:gd name="T5" fmla="*/ 1 h 2"/>
                  <a:gd name="T6" fmla="*/ 6 w 7"/>
                  <a:gd name="T7" fmla="*/ 2 h 2"/>
                  <a:gd name="T8" fmla="*/ 1 w 7"/>
                  <a:gd name="T9" fmla="*/ 2 h 2"/>
                  <a:gd name="T10" fmla="*/ 0 w 7"/>
                  <a:gd name="T11" fmla="*/ 1 h 2"/>
                  <a:gd name="T12" fmla="*/ 1 w 7"/>
                  <a:gd name="T13" fmla="*/ 0 h 2"/>
                  <a:gd name="T14" fmla="*/ 1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1" y="0"/>
                    </a:moveTo>
                    <a:lnTo>
                      <a:pt x="6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64" name="Freeform 233"/>
              <p:cNvSpPr>
                <a:spLocks/>
              </p:cNvSpPr>
              <p:nvPr/>
            </p:nvSpPr>
            <p:spPr bwMode="auto">
              <a:xfrm>
                <a:off x="4499" y="1385"/>
                <a:ext cx="6" cy="2"/>
              </a:xfrm>
              <a:custGeom>
                <a:avLst/>
                <a:gdLst>
                  <a:gd name="T0" fmla="*/ 0 w 6"/>
                  <a:gd name="T1" fmla="*/ 0 h 2"/>
                  <a:gd name="T2" fmla="*/ 5 w 6"/>
                  <a:gd name="T3" fmla="*/ 0 h 2"/>
                  <a:gd name="T4" fmla="*/ 6 w 6"/>
                  <a:gd name="T5" fmla="*/ 1 h 2"/>
                  <a:gd name="T6" fmla="*/ 5 w 6"/>
                  <a:gd name="T7" fmla="*/ 2 h 2"/>
                  <a:gd name="T8" fmla="*/ 0 w 6"/>
                  <a:gd name="T9" fmla="*/ 2 h 2"/>
                  <a:gd name="T10" fmla="*/ 0 w 6"/>
                  <a:gd name="T11" fmla="*/ 1 h 2"/>
                  <a:gd name="T12" fmla="*/ 0 w 6"/>
                  <a:gd name="T13" fmla="*/ 0 h 2"/>
                  <a:gd name="T14" fmla="*/ 0 w 6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"/>
                  <a:gd name="T25" fmla="*/ 0 h 2"/>
                  <a:gd name="T26" fmla="*/ 6 w 6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" h="2">
                    <a:moveTo>
                      <a:pt x="0" y="0"/>
                    </a:moveTo>
                    <a:lnTo>
                      <a:pt x="5" y="0"/>
                    </a:lnTo>
                    <a:lnTo>
                      <a:pt x="6" y="1"/>
                    </a:lnTo>
                    <a:lnTo>
                      <a:pt x="5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65" name="Freeform 234"/>
              <p:cNvSpPr>
                <a:spLocks/>
              </p:cNvSpPr>
              <p:nvPr/>
            </p:nvSpPr>
            <p:spPr bwMode="auto">
              <a:xfrm>
                <a:off x="4508" y="1385"/>
                <a:ext cx="7" cy="2"/>
              </a:xfrm>
              <a:custGeom>
                <a:avLst/>
                <a:gdLst>
                  <a:gd name="T0" fmla="*/ 1 w 7"/>
                  <a:gd name="T1" fmla="*/ 0 h 2"/>
                  <a:gd name="T2" fmla="*/ 6 w 7"/>
                  <a:gd name="T3" fmla="*/ 0 h 2"/>
                  <a:gd name="T4" fmla="*/ 7 w 7"/>
                  <a:gd name="T5" fmla="*/ 1 h 2"/>
                  <a:gd name="T6" fmla="*/ 6 w 7"/>
                  <a:gd name="T7" fmla="*/ 2 h 2"/>
                  <a:gd name="T8" fmla="*/ 1 w 7"/>
                  <a:gd name="T9" fmla="*/ 2 h 2"/>
                  <a:gd name="T10" fmla="*/ 0 w 7"/>
                  <a:gd name="T11" fmla="*/ 1 h 2"/>
                  <a:gd name="T12" fmla="*/ 1 w 7"/>
                  <a:gd name="T13" fmla="*/ 0 h 2"/>
                  <a:gd name="T14" fmla="*/ 1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1" y="0"/>
                    </a:moveTo>
                    <a:lnTo>
                      <a:pt x="6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66" name="Freeform 235"/>
              <p:cNvSpPr>
                <a:spLocks/>
              </p:cNvSpPr>
              <p:nvPr/>
            </p:nvSpPr>
            <p:spPr bwMode="auto">
              <a:xfrm>
                <a:off x="4518" y="1385"/>
                <a:ext cx="7" cy="2"/>
              </a:xfrm>
              <a:custGeom>
                <a:avLst/>
                <a:gdLst>
                  <a:gd name="T0" fmla="*/ 1 w 7"/>
                  <a:gd name="T1" fmla="*/ 0 h 2"/>
                  <a:gd name="T2" fmla="*/ 7 w 7"/>
                  <a:gd name="T3" fmla="*/ 0 h 2"/>
                  <a:gd name="T4" fmla="*/ 7 w 7"/>
                  <a:gd name="T5" fmla="*/ 1 h 2"/>
                  <a:gd name="T6" fmla="*/ 7 w 7"/>
                  <a:gd name="T7" fmla="*/ 2 h 2"/>
                  <a:gd name="T8" fmla="*/ 1 w 7"/>
                  <a:gd name="T9" fmla="*/ 2 h 2"/>
                  <a:gd name="T10" fmla="*/ 0 w 7"/>
                  <a:gd name="T11" fmla="*/ 1 h 2"/>
                  <a:gd name="T12" fmla="*/ 1 w 7"/>
                  <a:gd name="T13" fmla="*/ 0 h 2"/>
                  <a:gd name="T14" fmla="*/ 1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1" y="0"/>
                    </a:moveTo>
                    <a:lnTo>
                      <a:pt x="7" y="0"/>
                    </a:lnTo>
                    <a:lnTo>
                      <a:pt x="7" y="1"/>
                    </a:lnTo>
                    <a:lnTo>
                      <a:pt x="7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67" name="Freeform 236"/>
              <p:cNvSpPr>
                <a:spLocks/>
              </p:cNvSpPr>
              <p:nvPr/>
            </p:nvSpPr>
            <p:spPr bwMode="auto">
              <a:xfrm>
                <a:off x="4529" y="1385"/>
                <a:ext cx="6" cy="2"/>
              </a:xfrm>
              <a:custGeom>
                <a:avLst/>
                <a:gdLst>
                  <a:gd name="T0" fmla="*/ 0 w 6"/>
                  <a:gd name="T1" fmla="*/ 0 h 2"/>
                  <a:gd name="T2" fmla="*/ 5 w 6"/>
                  <a:gd name="T3" fmla="*/ 0 h 2"/>
                  <a:gd name="T4" fmla="*/ 6 w 6"/>
                  <a:gd name="T5" fmla="*/ 1 h 2"/>
                  <a:gd name="T6" fmla="*/ 5 w 6"/>
                  <a:gd name="T7" fmla="*/ 2 h 2"/>
                  <a:gd name="T8" fmla="*/ 0 w 6"/>
                  <a:gd name="T9" fmla="*/ 2 h 2"/>
                  <a:gd name="T10" fmla="*/ 0 w 6"/>
                  <a:gd name="T11" fmla="*/ 1 h 2"/>
                  <a:gd name="T12" fmla="*/ 0 w 6"/>
                  <a:gd name="T13" fmla="*/ 0 h 2"/>
                  <a:gd name="T14" fmla="*/ 0 w 6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"/>
                  <a:gd name="T25" fmla="*/ 0 h 2"/>
                  <a:gd name="T26" fmla="*/ 6 w 6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" h="2">
                    <a:moveTo>
                      <a:pt x="0" y="0"/>
                    </a:moveTo>
                    <a:lnTo>
                      <a:pt x="5" y="0"/>
                    </a:lnTo>
                    <a:lnTo>
                      <a:pt x="6" y="1"/>
                    </a:lnTo>
                    <a:lnTo>
                      <a:pt x="5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68" name="Freeform 237"/>
              <p:cNvSpPr>
                <a:spLocks noEditPoints="1"/>
              </p:cNvSpPr>
              <p:nvPr/>
            </p:nvSpPr>
            <p:spPr bwMode="auto">
              <a:xfrm>
                <a:off x="4135" y="1385"/>
                <a:ext cx="400" cy="2"/>
              </a:xfrm>
              <a:custGeom>
                <a:avLst/>
                <a:gdLst>
                  <a:gd name="T0" fmla="*/ 0 w 400"/>
                  <a:gd name="T1" fmla="*/ 1 h 2"/>
                  <a:gd name="T2" fmla="*/ 16 w 400"/>
                  <a:gd name="T3" fmla="*/ 2 h 2"/>
                  <a:gd name="T4" fmla="*/ 26 w 400"/>
                  <a:gd name="T5" fmla="*/ 0 h 2"/>
                  <a:gd name="T6" fmla="*/ 21 w 400"/>
                  <a:gd name="T7" fmla="*/ 0 h 2"/>
                  <a:gd name="T8" fmla="*/ 30 w 400"/>
                  <a:gd name="T9" fmla="*/ 1 h 2"/>
                  <a:gd name="T10" fmla="*/ 46 w 400"/>
                  <a:gd name="T11" fmla="*/ 2 h 2"/>
                  <a:gd name="T12" fmla="*/ 57 w 400"/>
                  <a:gd name="T13" fmla="*/ 0 h 2"/>
                  <a:gd name="T14" fmla="*/ 51 w 400"/>
                  <a:gd name="T15" fmla="*/ 0 h 2"/>
                  <a:gd name="T16" fmla="*/ 61 w 400"/>
                  <a:gd name="T17" fmla="*/ 1 h 2"/>
                  <a:gd name="T18" fmla="*/ 76 w 400"/>
                  <a:gd name="T19" fmla="*/ 2 h 2"/>
                  <a:gd name="T20" fmla="*/ 87 w 400"/>
                  <a:gd name="T21" fmla="*/ 0 h 2"/>
                  <a:gd name="T22" fmla="*/ 82 w 400"/>
                  <a:gd name="T23" fmla="*/ 0 h 2"/>
                  <a:gd name="T24" fmla="*/ 91 w 400"/>
                  <a:gd name="T25" fmla="*/ 1 h 2"/>
                  <a:gd name="T26" fmla="*/ 107 w 400"/>
                  <a:gd name="T27" fmla="*/ 2 h 2"/>
                  <a:gd name="T28" fmla="*/ 117 w 400"/>
                  <a:gd name="T29" fmla="*/ 0 h 2"/>
                  <a:gd name="T30" fmla="*/ 112 w 400"/>
                  <a:gd name="T31" fmla="*/ 0 h 2"/>
                  <a:gd name="T32" fmla="*/ 121 w 400"/>
                  <a:gd name="T33" fmla="*/ 1 h 2"/>
                  <a:gd name="T34" fmla="*/ 137 w 400"/>
                  <a:gd name="T35" fmla="*/ 2 h 2"/>
                  <a:gd name="T36" fmla="*/ 147 w 400"/>
                  <a:gd name="T37" fmla="*/ 0 h 2"/>
                  <a:gd name="T38" fmla="*/ 142 w 400"/>
                  <a:gd name="T39" fmla="*/ 0 h 2"/>
                  <a:gd name="T40" fmla="*/ 152 w 400"/>
                  <a:gd name="T41" fmla="*/ 1 h 2"/>
                  <a:gd name="T42" fmla="*/ 167 w 400"/>
                  <a:gd name="T43" fmla="*/ 2 h 2"/>
                  <a:gd name="T44" fmla="*/ 178 w 400"/>
                  <a:gd name="T45" fmla="*/ 0 h 2"/>
                  <a:gd name="T46" fmla="*/ 172 w 400"/>
                  <a:gd name="T47" fmla="*/ 0 h 2"/>
                  <a:gd name="T48" fmla="*/ 182 w 400"/>
                  <a:gd name="T49" fmla="*/ 1 h 2"/>
                  <a:gd name="T50" fmla="*/ 198 w 400"/>
                  <a:gd name="T51" fmla="*/ 2 h 2"/>
                  <a:gd name="T52" fmla="*/ 208 w 400"/>
                  <a:gd name="T53" fmla="*/ 0 h 2"/>
                  <a:gd name="T54" fmla="*/ 203 w 400"/>
                  <a:gd name="T55" fmla="*/ 0 h 2"/>
                  <a:gd name="T56" fmla="*/ 212 w 400"/>
                  <a:gd name="T57" fmla="*/ 1 h 2"/>
                  <a:gd name="T58" fmla="*/ 228 w 400"/>
                  <a:gd name="T59" fmla="*/ 2 h 2"/>
                  <a:gd name="T60" fmla="*/ 238 w 400"/>
                  <a:gd name="T61" fmla="*/ 0 h 2"/>
                  <a:gd name="T62" fmla="*/ 233 w 400"/>
                  <a:gd name="T63" fmla="*/ 0 h 2"/>
                  <a:gd name="T64" fmla="*/ 242 w 400"/>
                  <a:gd name="T65" fmla="*/ 1 h 2"/>
                  <a:gd name="T66" fmla="*/ 258 w 400"/>
                  <a:gd name="T67" fmla="*/ 2 h 2"/>
                  <a:gd name="T68" fmla="*/ 269 w 400"/>
                  <a:gd name="T69" fmla="*/ 0 h 2"/>
                  <a:gd name="T70" fmla="*/ 263 w 400"/>
                  <a:gd name="T71" fmla="*/ 0 h 2"/>
                  <a:gd name="T72" fmla="*/ 273 w 400"/>
                  <a:gd name="T73" fmla="*/ 1 h 2"/>
                  <a:gd name="T74" fmla="*/ 288 w 400"/>
                  <a:gd name="T75" fmla="*/ 2 h 2"/>
                  <a:gd name="T76" fmla="*/ 299 w 400"/>
                  <a:gd name="T77" fmla="*/ 0 h 2"/>
                  <a:gd name="T78" fmla="*/ 294 w 400"/>
                  <a:gd name="T79" fmla="*/ 0 h 2"/>
                  <a:gd name="T80" fmla="*/ 303 w 400"/>
                  <a:gd name="T81" fmla="*/ 1 h 2"/>
                  <a:gd name="T82" fmla="*/ 319 w 400"/>
                  <a:gd name="T83" fmla="*/ 2 h 2"/>
                  <a:gd name="T84" fmla="*/ 329 w 400"/>
                  <a:gd name="T85" fmla="*/ 0 h 2"/>
                  <a:gd name="T86" fmla="*/ 324 w 400"/>
                  <a:gd name="T87" fmla="*/ 0 h 2"/>
                  <a:gd name="T88" fmla="*/ 333 w 400"/>
                  <a:gd name="T89" fmla="*/ 1 h 2"/>
                  <a:gd name="T90" fmla="*/ 349 w 400"/>
                  <a:gd name="T91" fmla="*/ 2 h 2"/>
                  <a:gd name="T92" fmla="*/ 359 w 400"/>
                  <a:gd name="T93" fmla="*/ 0 h 2"/>
                  <a:gd name="T94" fmla="*/ 354 w 400"/>
                  <a:gd name="T95" fmla="*/ 0 h 2"/>
                  <a:gd name="T96" fmla="*/ 364 w 400"/>
                  <a:gd name="T97" fmla="*/ 1 h 2"/>
                  <a:gd name="T98" fmla="*/ 379 w 400"/>
                  <a:gd name="T99" fmla="*/ 2 h 2"/>
                  <a:gd name="T100" fmla="*/ 390 w 400"/>
                  <a:gd name="T101" fmla="*/ 0 h 2"/>
                  <a:gd name="T102" fmla="*/ 384 w 400"/>
                  <a:gd name="T103" fmla="*/ 0 h 2"/>
                  <a:gd name="T104" fmla="*/ 394 w 400"/>
                  <a:gd name="T105" fmla="*/ 1 h 2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400"/>
                  <a:gd name="T160" fmla="*/ 0 h 2"/>
                  <a:gd name="T161" fmla="*/ 400 w 400"/>
                  <a:gd name="T162" fmla="*/ 2 h 2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400" h="2">
                    <a:moveTo>
                      <a:pt x="1" y="0"/>
                    </a:moveTo>
                    <a:lnTo>
                      <a:pt x="6" y="0"/>
                    </a:lnTo>
                    <a:lnTo>
                      <a:pt x="6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  <a:moveTo>
                      <a:pt x="11" y="0"/>
                    </a:moveTo>
                    <a:lnTo>
                      <a:pt x="16" y="0"/>
                    </a:lnTo>
                    <a:lnTo>
                      <a:pt x="17" y="1"/>
                    </a:lnTo>
                    <a:lnTo>
                      <a:pt x="16" y="2"/>
                    </a:lnTo>
                    <a:lnTo>
                      <a:pt x="11" y="2"/>
                    </a:lnTo>
                    <a:lnTo>
                      <a:pt x="10" y="1"/>
                    </a:lnTo>
                    <a:lnTo>
                      <a:pt x="11" y="0"/>
                    </a:lnTo>
                    <a:close/>
                    <a:moveTo>
                      <a:pt x="21" y="0"/>
                    </a:moveTo>
                    <a:lnTo>
                      <a:pt x="26" y="0"/>
                    </a:lnTo>
                    <a:lnTo>
                      <a:pt x="27" y="1"/>
                    </a:lnTo>
                    <a:lnTo>
                      <a:pt x="26" y="2"/>
                    </a:lnTo>
                    <a:lnTo>
                      <a:pt x="21" y="2"/>
                    </a:lnTo>
                    <a:lnTo>
                      <a:pt x="20" y="1"/>
                    </a:lnTo>
                    <a:lnTo>
                      <a:pt x="21" y="0"/>
                    </a:lnTo>
                    <a:close/>
                    <a:moveTo>
                      <a:pt x="32" y="0"/>
                    </a:moveTo>
                    <a:lnTo>
                      <a:pt x="36" y="0"/>
                    </a:lnTo>
                    <a:lnTo>
                      <a:pt x="37" y="1"/>
                    </a:lnTo>
                    <a:lnTo>
                      <a:pt x="36" y="2"/>
                    </a:lnTo>
                    <a:lnTo>
                      <a:pt x="32" y="2"/>
                    </a:lnTo>
                    <a:lnTo>
                      <a:pt x="30" y="1"/>
                    </a:lnTo>
                    <a:lnTo>
                      <a:pt x="32" y="0"/>
                    </a:lnTo>
                    <a:close/>
                    <a:moveTo>
                      <a:pt x="41" y="0"/>
                    </a:moveTo>
                    <a:lnTo>
                      <a:pt x="46" y="0"/>
                    </a:lnTo>
                    <a:lnTo>
                      <a:pt x="47" y="1"/>
                    </a:lnTo>
                    <a:lnTo>
                      <a:pt x="46" y="2"/>
                    </a:lnTo>
                    <a:lnTo>
                      <a:pt x="41" y="2"/>
                    </a:lnTo>
                    <a:lnTo>
                      <a:pt x="41" y="1"/>
                    </a:lnTo>
                    <a:lnTo>
                      <a:pt x="41" y="0"/>
                    </a:lnTo>
                    <a:close/>
                    <a:moveTo>
                      <a:pt x="51" y="0"/>
                    </a:moveTo>
                    <a:lnTo>
                      <a:pt x="57" y="0"/>
                    </a:lnTo>
                    <a:lnTo>
                      <a:pt x="58" y="1"/>
                    </a:lnTo>
                    <a:lnTo>
                      <a:pt x="57" y="2"/>
                    </a:lnTo>
                    <a:lnTo>
                      <a:pt x="51" y="2"/>
                    </a:lnTo>
                    <a:lnTo>
                      <a:pt x="50" y="1"/>
                    </a:lnTo>
                    <a:lnTo>
                      <a:pt x="51" y="0"/>
                    </a:lnTo>
                    <a:close/>
                    <a:moveTo>
                      <a:pt x="62" y="0"/>
                    </a:moveTo>
                    <a:lnTo>
                      <a:pt x="66" y="0"/>
                    </a:lnTo>
                    <a:lnTo>
                      <a:pt x="67" y="1"/>
                    </a:lnTo>
                    <a:lnTo>
                      <a:pt x="66" y="2"/>
                    </a:lnTo>
                    <a:lnTo>
                      <a:pt x="62" y="2"/>
                    </a:lnTo>
                    <a:lnTo>
                      <a:pt x="61" y="1"/>
                    </a:lnTo>
                    <a:lnTo>
                      <a:pt x="62" y="0"/>
                    </a:lnTo>
                    <a:close/>
                    <a:moveTo>
                      <a:pt x="71" y="0"/>
                    </a:moveTo>
                    <a:lnTo>
                      <a:pt x="76" y="0"/>
                    </a:lnTo>
                    <a:lnTo>
                      <a:pt x="77" y="1"/>
                    </a:lnTo>
                    <a:lnTo>
                      <a:pt x="76" y="2"/>
                    </a:lnTo>
                    <a:lnTo>
                      <a:pt x="71" y="2"/>
                    </a:lnTo>
                    <a:lnTo>
                      <a:pt x="71" y="1"/>
                    </a:lnTo>
                    <a:lnTo>
                      <a:pt x="71" y="0"/>
                    </a:lnTo>
                    <a:close/>
                    <a:moveTo>
                      <a:pt x="82" y="0"/>
                    </a:moveTo>
                    <a:lnTo>
                      <a:pt x="87" y="0"/>
                    </a:lnTo>
                    <a:lnTo>
                      <a:pt x="88" y="1"/>
                    </a:lnTo>
                    <a:lnTo>
                      <a:pt x="87" y="2"/>
                    </a:lnTo>
                    <a:lnTo>
                      <a:pt x="82" y="2"/>
                    </a:lnTo>
                    <a:lnTo>
                      <a:pt x="81" y="1"/>
                    </a:lnTo>
                    <a:lnTo>
                      <a:pt x="82" y="0"/>
                    </a:lnTo>
                    <a:close/>
                    <a:moveTo>
                      <a:pt x="92" y="0"/>
                    </a:moveTo>
                    <a:lnTo>
                      <a:pt x="97" y="0"/>
                    </a:lnTo>
                    <a:lnTo>
                      <a:pt x="97" y="1"/>
                    </a:lnTo>
                    <a:lnTo>
                      <a:pt x="97" y="2"/>
                    </a:lnTo>
                    <a:lnTo>
                      <a:pt x="92" y="2"/>
                    </a:lnTo>
                    <a:lnTo>
                      <a:pt x="91" y="1"/>
                    </a:lnTo>
                    <a:lnTo>
                      <a:pt x="92" y="0"/>
                    </a:lnTo>
                    <a:close/>
                    <a:moveTo>
                      <a:pt x="101" y="0"/>
                    </a:moveTo>
                    <a:lnTo>
                      <a:pt x="107" y="0"/>
                    </a:lnTo>
                    <a:lnTo>
                      <a:pt x="108" y="1"/>
                    </a:lnTo>
                    <a:lnTo>
                      <a:pt x="107" y="2"/>
                    </a:lnTo>
                    <a:lnTo>
                      <a:pt x="101" y="2"/>
                    </a:lnTo>
                    <a:lnTo>
                      <a:pt x="101" y="1"/>
                    </a:lnTo>
                    <a:lnTo>
                      <a:pt x="101" y="0"/>
                    </a:lnTo>
                    <a:close/>
                    <a:moveTo>
                      <a:pt x="112" y="0"/>
                    </a:moveTo>
                    <a:lnTo>
                      <a:pt x="117" y="0"/>
                    </a:lnTo>
                    <a:lnTo>
                      <a:pt x="118" y="1"/>
                    </a:lnTo>
                    <a:lnTo>
                      <a:pt x="117" y="2"/>
                    </a:lnTo>
                    <a:lnTo>
                      <a:pt x="112" y="2"/>
                    </a:lnTo>
                    <a:lnTo>
                      <a:pt x="111" y="1"/>
                    </a:lnTo>
                    <a:lnTo>
                      <a:pt x="112" y="0"/>
                    </a:lnTo>
                    <a:close/>
                    <a:moveTo>
                      <a:pt x="122" y="0"/>
                    </a:moveTo>
                    <a:lnTo>
                      <a:pt x="127" y="0"/>
                    </a:lnTo>
                    <a:lnTo>
                      <a:pt x="128" y="1"/>
                    </a:lnTo>
                    <a:lnTo>
                      <a:pt x="127" y="2"/>
                    </a:lnTo>
                    <a:lnTo>
                      <a:pt x="122" y="2"/>
                    </a:lnTo>
                    <a:lnTo>
                      <a:pt x="121" y="1"/>
                    </a:lnTo>
                    <a:lnTo>
                      <a:pt x="122" y="0"/>
                    </a:lnTo>
                    <a:close/>
                    <a:moveTo>
                      <a:pt x="132" y="0"/>
                    </a:moveTo>
                    <a:lnTo>
                      <a:pt x="137" y="0"/>
                    </a:lnTo>
                    <a:lnTo>
                      <a:pt x="138" y="1"/>
                    </a:lnTo>
                    <a:lnTo>
                      <a:pt x="137" y="2"/>
                    </a:lnTo>
                    <a:lnTo>
                      <a:pt x="132" y="2"/>
                    </a:lnTo>
                    <a:lnTo>
                      <a:pt x="131" y="1"/>
                    </a:lnTo>
                    <a:lnTo>
                      <a:pt x="132" y="0"/>
                    </a:lnTo>
                    <a:close/>
                    <a:moveTo>
                      <a:pt x="142" y="0"/>
                    </a:moveTo>
                    <a:lnTo>
                      <a:pt x="147" y="0"/>
                    </a:lnTo>
                    <a:lnTo>
                      <a:pt x="148" y="1"/>
                    </a:lnTo>
                    <a:lnTo>
                      <a:pt x="147" y="2"/>
                    </a:lnTo>
                    <a:lnTo>
                      <a:pt x="142" y="2"/>
                    </a:lnTo>
                    <a:lnTo>
                      <a:pt x="141" y="1"/>
                    </a:lnTo>
                    <a:lnTo>
                      <a:pt x="142" y="0"/>
                    </a:lnTo>
                    <a:close/>
                    <a:moveTo>
                      <a:pt x="153" y="0"/>
                    </a:moveTo>
                    <a:lnTo>
                      <a:pt x="157" y="0"/>
                    </a:lnTo>
                    <a:lnTo>
                      <a:pt x="158" y="1"/>
                    </a:lnTo>
                    <a:lnTo>
                      <a:pt x="157" y="2"/>
                    </a:lnTo>
                    <a:lnTo>
                      <a:pt x="153" y="2"/>
                    </a:lnTo>
                    <a:lnTo>
                      <a:pt x="152" y="1"/>
                    </a:lnTo>
                    <a:lnTo>
                      <a:pt x="153" y="0"/>
                    </a:lnTo>
                    <a:close/>
                    <a:moveTo>
                      <a:pt x="162" y="0"/>
                    </a:moveTo>
                    <a:lnTo>
                      <a:pt x="167" y="0"/>
                    </a:lnTo>
                    <a:lnTo>
                      <a:pt x="168" y="1"/>
                    </a:lnTo>
                    <a:lnTo>
                      <a:pt x="167" y="2"/>
                    </a:lnTo>
                    <a:lnTo>
                      <a:pt x="162" y="2"/>
                    </a:lnTo>
                    <a:lnTo>
                      <a:pt x="161" y="1"/>
                    </a:lnTo>
                    <a:lnTo>
                      <a:pt x="162" y="0"/>
                    </a:lnTo>
                    <a:close/>
                    <a:moveTo>
                      <a:pt x="172" y="0"/>
                    </a:moveTo>
                    <a:lnTo>
                      <a:pt x="178" y="0"/>
                    </a:lnTo>
                    <a:lnTo>
                      <a:pt x="179" y="1"/>
                    </a:lnTo>
                    <a:lnTo>
                      <a:pt x="178" y="2"/>
                    </a:lnTo>
                    <a:lnTo>
                      <a:pt x="172" y="2"/>
                    </a:lnTo>
                    <a:lnTo>
                      <a:pt x="171" y="1"/>
                    </a:lnTo>
                    <a:lnTo>
                      <a:pt x="172" y="0"/>
                    </a:lnTo>
                    <a:close/>
                    <a:moveTo>
                      <a:pt x="183" y="0"/>
                    </a:moveTo>
                    <a:lnTo>
                      <a:pt x="187" y="0"/>
                    </a:lnTo>
                    <a:lnTo>
                      <a:pt x="188" y="1"/>
                    </a:lnTo>
                    <a:lnTo>
                      <a:pt x="187" y="2"/>
                    </a:lnTo>
                    <a:lnTo>
                      <a:pt x="183" y="2"/>
                    </a:lnTo>
                    <a:lnTo>
                      <a:pt x="182" y="1"/>
                    </a:lnTo>
                    <a:lnTo>
                      <a:pt x="183" y="0"/>
                    </a:lnTo>
                    <a:close/>
                    <a:moveTo>
                      <a:pt x="192" y="0"/>
                    </a:moveTo>
                    <a:lnTo>
                      <a:pt x="198" y="0"/>
                    </a:lnTo>
                    <a:lnTo>
                      <a:pt x="199" y="1"/>
                    </a:lnTo>
                    <a:lnTo>
                      <a:pt x="198" y="2"/>
                    </a:lnTo>
                    <a:lnTo>
                      <a:pt x="192" y="2"/>
                    </a:lnTo>
                    <a:lnTo>
                      <a:pt x="192" y="1"/>
                    </a:lnTo>
                    <a:lnTo>
                      <a:pt x="192" y="0"/>
                    </a:lnTo>
                    <a:close/>
                    <a:moveTo>
                      <a:pt x="203" y="0"/>
                    </a:moveTo>
                    <a:lnTo>
                      <a:pt x="208" y="0"/>
                    </a:lnTo>
                    <a:lnTo>
                      <a:pt x="209" y="1"/>
                    </a:lnTo>
                    <a:lnTo>
                      <a:pt x="208" y="2"/>
                    </a:lnTo>
                    <a:lnTo>
                      <a:pt x="203" y="2"/>
                    </a:lnTo>
                    <a:lnTo>
                      <a:pt x="202" y="1"/>
                    </a:lnTo>
                    <a:lnTo>
                      <a:pt x="203" y="0"/>
                    </a:lnTo>
                    <a:close/>
                    <a:moveTo>
                      <a:pt x="213" y="0"/>
                    </a:moveTo>
                    <a:lnTo>
                      <a:pt x="217" y="0"/>
                    </a:lnTo>
                    <a:lnTo>
                      <a:pt x="218" y="1"/>
                    </a:lnTo>
                    <a:lnTo>
                      <a:pt x="217" y="2"/>
                    </a:lnTo>
                    <a:lnTo>
                      <a:pt x="213" y="2"/>
                    </a:lnTo>
                    <a:lnTo>
                      <a:pt x="212" y="1"/>
                    </a:lnTo>
                    <a:lnTo>
                      <a:pt x="213" y="0"/>
                    </a:lnTo>
                    <a:close/>
                    <a:moveTo>
                      <a:pt x="223" y="0"/>
                    </a:moveTo>
                    <a:lnTo>
                      <a:pt x="228" y="0"/>
                    </a:lnTo>
                    <a:lnTo>
                      <a:pt x="229" y="1"/>
                    </a:lnTo>
                    <a:lnTo>
                      <a:pt x="228" y="2"/>
                    </a:lnTo>
                    <a:lnTo>
                      <a:pt x="223" y="2"/>
                    </a:lnTo>
                    <a:lnTo>
                      <a:pt x="222" y="1"/>
                    </a:lnTo>
                    <a:lnTo>
                      <a:pt x="223" y="0"/>
                    </a:lnTo>
                    <a:close/>
                    <a:moveTo>
                      <a:pt x="233" y="0"/>
                    </a:moveTo>
                    <a:lnTo>
                      <a:pt x="238" y="0"/>
                    </a:lnTo>
                    <a:lnTo>
                      <a:pt x="239" y="1"/>
                    </a:lnTo>
                    <a:lnTo>
                      <a:pt x="238" y="2"/>
                    </a:lnTo>
                    <a:lnTo>
                      <a:pt x="233" y="2"/>
                    </a:lnTo>
                    <a:lnTo>
                      <a:pt x="232" y="1"/>
                    </a:lnTo>
                    <a:lnTo>
                      <a:pt x="233" y="0"/>
                    </a:lnTo>
                    <a:close/>
                    <a:moveTo>
                      <a:pt x="243" y="0"/>
                    </a:moveTo>
                    <a:lnTo>
                      <a:pt x="248" y="0"/>
                    </a:lnTo>
                    <a:lnTo>
                      <a:pt x="249" y="1"/>
                    </a:lnTo>
                    <a:lnTo>
                      <a:pt x="248" y="2"/>
                    </a:lnTo>
                    <a:lnTo>
                      <a:pt x="243" y="2"/>
                    </a:lnTo>
                    <a:lnTo>
                      <a:pt x="242" y="1"/>
                    </a:lnTo>
                    <a:lnTo>
                      <a:pt x="243" y="0"/>
                    </a:lnTo>
                    <a:close/>
                    <a:moveTo>
                      <a:pt x="253" y="0"/>
                    </a:moveTo>
                    <a:lnTo>
                      <a:pt x="258" y="0"/>
                    </a:lnTo>
                    <a:lnTo>
                      <a:pt x="259" y="1"/>
                    </a:lnTo>
                    <a:lnTo>
                      <a:pt x="258" y="2"/>
                    </a:lnTo>
                    <a:lnTo>
                      <a:pt x="253" y="2"/>
                    </a:lnTo>
                    <a:lnTo>
                      <a:pt x="252" y="1"/>
                    </a:lnTo>
                    <a:lnTo>
                      <a:pt x="253" y="0"/>
                    </a:lnTo>
                    <a:close/>
                    <a:moveTo>
                      <a:pt x="263" y="0"/>
                    </a:moveTo>
                    <a:lnTo>
                      <a:pt x="269" y="0"/>
                    </a:lnTo>
                    <a:lnTo>
                      <a:pt x="269" y="1"/>
                    </a:lnTo>
                    <a:lnTo>
                      <a:pt x="269" y="2"/>
                    </a:lnTo>
                    <a:lnTo>
                      <a:pt x="263" y="2"/>
                    </a:lnTo>
                    <a:lnTo>
                      <a:pt x="262" y="1"/>
                    </a:lnTo>
                    <a:lnTo>
                      <a:pt x="263" y="0"/>
                    </a:lnTo>
                    <a:close/>
                    <a:moveTo>
                      <a:pt x="273" y="0"/>
                    </a:moveTo>
                    <a:lnTo>
                      <a:pt x="278" y="0"/>
                    </a:lnTo>
                    <a:lnTo>
                      <a:pt x="279" y="1"/>
                    </a:lnTo>
                    <a:lnTo>
                      <a:pt x="278" y="2"/>
                    </a:lnTo>
                    <a:lnTo>
                      <a:pt x="273" y="2"/>
                    </a:lnTo>
                    <a:lnTo>
                      <a:pt x="273" y="1"/>
                    </a:lnTo>
                    <a:lnTo>
                      <a:pt x="273" y="0"/>
                    </a:lnTo>
                    <a:close/>
                    <a:moveTo>
                      <a:pt x="283" y="0"/>
                    </a:moveTo>
                    <a:lnTo>
                      <a:pt x="288" y="0"/>
                    </a:lnTo>
                    <a:lnTo>
                      <a:pt x="289" y="1"/>
                    </a:lnTo>
                    <a:lnTo>
                      <a:pt x="288" y="2"/>
                    </a:lnTo>
                    <a:lnTo>
                      <a:pt x="283" y="2"/>
                    </a:lnTo>
                    <a:lnTo>
                      <a:pt x="282" y="1"/>
                    </a:lnTo>
                    <a:lnTo>
                      <a:pt x="283" y="0"/>
                    </a:lnTo>
                    <a:close/>
                    <a:moveTo>
                      <a:pt x="294" y="0"/>
                    </a:moveTo>
                    <a:lnTo>
                      <a:pt x="299" y="0"/>
                    </a:lnTo>
                    <a:lnTo>
                      <a:pt x="299" y="1"/>
                    </a:lnTo>
                    <a:lnTo>
                      <a:pt x="299" y="2"/>
                    </a:lnTo>
                    <a:lnTo>
                      <a:pt x="294" y="2"/>
                    </a:lnTo>
                    <a:lnTo>
                      <a:pt x="293" y="1"/>
                    </a:lnTo>
                    <a:lnTo>
                      <a:pt x="294" y="0"/>
                    </a:lnTo>
                    <a:close/>
                    <a:moveTo>
                      <a:pt x="304" y="0"/>
                    </a:moveTo>
                    <a:lnTo>
                      <a:pt x="308" y="0"/>
                    </a:lnTo>
                    <a:lnTo>
                      <a:pt x="309" y="1"/>
                    </a:lnTo>
                    <a:lnTo>
                      <a:pt x="308" y="2"/>
                    </a:lnTo>
                    <a:lnTo>
                      <a:pt x="304" y="2"/>
                    </a:lnTo>
                    <a:lnTo>
                      <a:pt x="303" y="1"/>
                    </a:lnTo>
                    <a:lnTo>
                      <a:pt x="304" y="0"/>
                    </a:lnTo>
                    <a:close/>
                    <a:moveTo>
                      <a:pt x="313" y="0"/>
                    </a:moveTo>
                    <a:lnTo>
                      <a:pt x="319" y="0"/>
                    </a:lnTo>
                    <a:lnTo>
                      <a:pt x="320" y="1"/>
                    </a:lnTo>
                    <a:lnTo>
                      <a:pt x="319" y="2"/>
                    </a:lnTo>
                    <a:lnTo>
                      <a:pt x="313" y="2"/>
                    </a:lnTo>
                    <a:lnTo>
                      <a:pt x="312" y="1"/>
                    </a:lnTo>
                    <a:lnTo>
                      <a:pt x="313" y="0"/>
                    </a:lnTo>
                    <a:close/>
                    <a:moveTo>
                      <a:pt x="324" y="0"/>
                    </a:moveTo>
                    <a:lnTo>
                      <a:pt x="329" y="0"/>
                    </a:lnTo>
                    <a:lnTo>
                      <a:pt x="330" y="1"/>
                    </a:lnTo>
                    <a:lnTo>
                      <a:pt x="329" y="2"/>
                    </a:lnTo>
                    <a:lnTo>
                      <a:pt x="324" y="2"/>
                    </a:lnTo>
                    <a:lnTo>
                      <a:pt x="323" y="1"/>
                    </a:lnTo>
                    <a:lnTo>
                      <a:pt x="324" y="0"/>
                    </a:lnTo>
                    <a:close/>
                    <a:moveTo>
                      <a:pt x="334" y="0"/>
                    </a:moveTo>
                    <a:lnTo>
                      <a:pt x="339" y="0"/>
                    </a:lnTo>
                    <a:lnTo>
                      <a:pt x="340" y="1"/>
                    </a:lnTo>
                    <a:lnTo>
                      <a:pt x="339" y="2"/>
                    </a:lnTo>
                    <a:lnTo>
                      <a:pt x="334" y="2"/>
                    </a:lnTo>
                    <a:lnTo>
                      <a:pt x="333" y="1"/>
                    </a:lnTo>
                    <a:lnTo>
                      <a:pt x="334" y="0"/>
                    </a:lnTo>
                    <a:close/>
                    <a:moveTo>
                      <a:pt x="344" y="0"/>
                    </a:moveTo>
                    <a:lnTo>
                      <a:pt x="349" y="0"/>
                    </a:lnTo>
                    <a:lnTo>
                      <a:pt x="350" y="1"/>
                    </a:lnTo>
                    <a:lnTo>
                      <a:pt x="349" y="2"/>
                    </a:lnTo>
                    <a:lnTo>
                      <a:pt x="344" y="2"/>
                    </a:lnTo>
                    <a:lnTo>
                      <a:pt x="343" y="1"/>
                    </a:lnTo>
                    <a:lnTo>
                      <a:pt x="344" y="0"/>
                    </a:lnTo>
                    <a:close/>
                    <a:moveTo>
                      <a:pt x="354" y="0"/>
                    </a:moveTo>
                    <a:lnTo>
                      <a:pt x="359" y="0"/>
                    </a:lnTo>
                    <a:lnTo>
                      <a:pt x="360" y="1"/>
                    </a:lnTo>
                    <a:lnTo>
                      <a:pt x="359" y="2"/>
                    </a:lnTo>
                    <a:lnTo>
                      <a:pt x="354" y="2"/>
                    </a:lnTo>
                    <a:lnTo>
                      <a:pt x="353" y="1"/>
                    </a:lnTo>
                    <a:lnTo>
                      <a:pt x="354" y="0"/>
                    </a:lnTo>
                    <a:close/>
                    <a:moveTo>
                      <a:pt x="364" y="0"/>
                    </a:moveTo>
                    <a:lnTo>
                      <a:pt x="369" y="0"/>
                    </a:lnTo>
                    <a:lnTo>
                      <a:pt x="370" y="1"/>
                    </a:lnTo>
                    <a:lnTo>
                      <a:pt x="369" y="2"/>
                    </a:lnTo>
                    <a:lnTo>
                      <a:pt x="364" y="2"/>
                    </a:lnTo>
                    <a:lnTo>
                      <a:pt x="364" y="1"/>
                    </a:lnTo>
                    <a:lnTo>
                      <a:pt x="364" y="0"/>
                    </a:lnTo>
                    <a:close/>
                    <a:moveTo>
                      <a:pt x="374" y="0"/>
                    </a:moveTo>
                    <a:lnTo>
                      <a:pt x="379" y="0"/>
                    </a:lnTo>
                    <a:lnTo>
                      <a:pt x="380" y="1"/>
                    </a:lnTo>
                    <a:lnTo>
                      <a:pt x="379" y="2"/>
                    </a:lnTo>
                    <a:lnTo>
                      <a:pt x="374" y="2"/>
                    </a:lnTo>
                    <a:lnTo>
                      <a:pt x="373" y="1"/>
                    </a:lnTo>
                    <a:lnTo>
                      <a:pt x="374" y="0"/>
                    </a:lnTo>
                    <a:close/>
                    <a:moveTo>
                      <a:pt x="384" y="0"/>
                    </a:moveTo>
                    <a:lnTo>
                      <a:pt x="390" y="0"/>
                    </a:lnTo>
                    <a:lnTo>
                      <a:pt x="390" y="1"/>
                    </a:lnTo>
                    <a:lnTo>
                      <a:pt x="390" y="2"/>
                    </a:lnTo>
                    <a:lnTo>
                      <a:pt x="384" y="2"/>
                    </a:lnTo>
                    <a:lnTo>
                      <a:pt x="383" y="1"/>
                    </a:lnTo>
                    <a:lnTo>
                      <a:pt x="384" y="0"/>
                    </a:lnTo>
                    <a:close/>
                    <a:moveTo>
                      <a:pt x="394" y="0"/>
                    </a:moveTo>
                    <a:lnTo>
                      <a:pt x="399" y="0"/>
                    </a:lnTo>
                    <a:lnTo>
                      <a:pt x="400" y="1"/>
                    </a:lnTo>
                    <a:lnTo>
                      <a:pt x="399" y="2"/>
                    </a:lnTo>
                    <a:lnTo>
                      <a:pt x="394" y="2"/>
                    </a:lnTo>
                    <a:lnTo>
                      <a:pt x="394" y="1"/>
                    </a:lnTo>
                    <a:lnTo>
                      <a:pt x="394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69" name="Freeform 238"/>
              <p:cNvSpPr>
                <a:spLocks/>
              </p:cNvSpPr>
              <p:nvPr/>
            </p:nvSpPr>
            <p:spPr bwMode="auto">
              <a:xfrm>
                <a:off x="4135" y="1385"/>
                <a:ext cx="6" cy="2"/>
              </a:xfrm>
              <a:custGeom>
                <a:avLst/>
                <a:gdLst>
                  <a:gd name="T0" fmla="*/ 1 w 6"/>
                  <a:gd name="T1" fmla="*/ 0 h 2"/>
                  <a:gd name="T2" fmla="*/ 6 w 6"/>
                  <a:gd name="T3" fmla="*/ 0 h 2"/>
                  <a:gd name="T4" fmla="*/ 6 w 6"/>
                  <a:gd name="T5" fmla="*/ 1 h 2"/>
                  <a:gd name="T6" fmla="*/ 6 w 6"/>
                  <a:gd name="T7" fmla="*/ 2 h 2"/>
                  <a:gd name="T8" fmla="*/ 1 w 6"/>
                  <a:gd name="T9" fmla="*/ 2 h 2"/>
                  <a:gd name="T10" fmla="*/ 0 w 6"/>
                  <a:gd name="T11" fmla="*/ 1 h 2"/>
                  <a:gd name="T12" fmla="*/ 1 w 6"/>
                  <a:gd name="T13" fmla="*/ 0 h 2"/>
                  <a:gd name="T14" fmla="*/ 1 w 6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"/>
                  <a:gd name="T25" fmla="*/ 0 h 2"/>
                  <a:gd name="T26" fmla="*/ 6 w 6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" h="2">
                    <a:moveTo>
                      <a:pt x="1" y="0"/>
                    </a:moveTo>
                    <a:lnTo>
                      <a:pt x="6" y="0"/>
                    </a:lnTo>
                    <a:lnTo>
                      <a:pt x="6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70" name="Freeform 239"/>
              <p:cNvSpPr>
                <a:spLocks/>
              </p:cNvSpPr>
              <p:nvPr/>
            </p:nvSpPr>
            <p:spPr bwMode="auto">
              <a:xfrm>
                <a:off x="4145" y="1385"/>
                <a:ext cx="7" cy="2"/>
              </a:xfrm>
              <a:custGeom>
                <a:avLst/>
                <a:gdLst>
                  <a:gd name="T0" fmla="*/ 1 w 7"/>
                  <a:gd name="T1" fmla="*/ 0 h 2"/>
                  <a:gd name="T2" fmla="*/ 6 w 7"/>
                  <a:gd name="T3" fmla="*/ 0 h 2"/>
                  <a:gd name="T4" fmla="*/ 7 w 7"/>
                  <a:gd name="T5" fmla="*/ 1 h 2"/>
                  <a:gd name="T6" fmla="*/ 6 w 7"/>
                  <a:gd name="T7" fmla="*/ 2 h 2"/>
                  <a:gd name="T8" fmla="*/ 1 w 7"/>
                  <a:gd name="T9" fmla="*/ 2 h 2"/>
                  <a:gd name="T10" fmla="*/ 0 w 7"/>
                  <a:gd name="T11" fmla="*/ 1 h 2"/>
                  <a:gd name="T12" fmla="*/ 1 w 7"/>
                  <a:gd name="T13" fmla="*/ 0 h 2"/>
                  <a:gd name="T14" fmla="*/ 1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1" y="0"/>
                    </a:moveTo>
                    <a:lnTo>
                      <a:pt x="6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71" name="Freeform 240"/>
              <p:cNvSpPr>
                <a:spLocks/>
              </p:cNvSpPr>
              <p:nvPr/>
            </p:nvSpPr>
            <p:spPr bwMode="auto">
              <a:xfrm>
                <a:off x="4155" y="1385"/>
                <a:ext cx="7" cy="2"/>
              </a:xfrm>
              <a:custGeom>
                <a:avLst/>
                <a:gdLst>
                  <a:gd name="T0" fmla="*/ 1 w 7"/>
                  <a:gd name="T1" fmla="*/ 0 h 2"/>
                  <a:gd name="T2" fmla="*/ 6 w 7"/>
                  <a:gd name="T3" fmla="*/ 0 h 2"/>
                  <a:gd name="T4" fmla="*/ 7 w 7"/>
                  <a:gd name="T5" fmla="*/ 1 h 2"/>
                  <a:gd name="T6" fmla="*/ 6 w 7"/>
                  <a:gd name="T7" fmla="*/ 2 h 2"/>
                  <a:gd name="T8" fmla="*/ 1 w 7"/>
                  <a:gd name="T9" fmla="*/ 2 h 2"/>
                  <a:gd name="T10" fmla="*/ 0 w 7"/>
                  <a:gd name="T11" fmla="*/ 1 h 2"/>
                  <a:gd name="T12" fmla="*/ 1 w 7"/>
                  <a:gd name="T13" fmla="*/ 0 h 2"/>
                  <a:gd name="T14" fmla="*/ 1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1" y="0"/>
                    </a:moveTo>
                    <a:lnTo>
                      <a:pt x="6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72" name="Freeform 241"/>
              <p:cNvSpPr>
                <a:spLocks/>
              </p:cNvSpPr>
              <p:nvPr/>
            </p:nvSpPr>
            <p:spPr bwMode="auto">
              <a:xfrm>
                <a:off x="4165" y="1385"/>
                <a:ext cx="7" cy="2"/>
              </a:xfrm>
              <a:custGeom>
                <a:avLst/>
                <a:gdLst>
                  <a:gd name="T0" fmla="*/ 2 w 7"/>
                  <a:gd name="T1" fmla="*/ 0 h 2"/>
                  <a:gd name="T2" fmla="*/ 6 w 7"/>
                  <a:gd name="T3" fmla="*/ 0 h 2"/>
                  <a:gd name="T4" fmla="*/ 7 w 7"/>
                  <a:gd name="T5" fmla="*/ 1 h 2"/>
                  <a:gd name="T6" fmla="*/ 6 w 7"/>
                  <a:gd name="T7" fmla="*/ 2 h 2"/>
                  <a:gd name="T8" fmla="*/ 2 w 7"/>
                  <a:gd name="T9" fmla="*/ 2 h 2"/>
                  <a:gd name="T10" fmla="*/ 0 w 7"/>
                  <a:gd name="T11" fmla="*/ 1 h 2"/>
                  <a:gd name="T12" fmla="*/ 2 w 7"/>
                  <a:gd name="T13" fmla="*/ 0 h 2"/>
                  <a:gd name="T14" fmla="*/ 2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2" y="0"/>
                    </a:moveTo>
                    <a:lnTo>
                      <a:pt x="6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2" y="2"/>
                    </a:lnTo>
                    <a:lnTo>
                      <a:pt x="0" y="1"/>
                    </a:lnTo>
                    <a:lnTo>
                      <a:pt x="2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73" name="Freeform 242"/>
              <p:cNvSpPr>
                <a:spLocks/>
              </p:cNvSpPr>
              <p:nvPr/>
            </p:nvSpPr>
            <p:spPr bwMode="auto">
              <a:xfrm>
                <a:off x="4176" y="1385"/>
                <a:ext cx="6" cy="2"/>
              </a:xfrm>
              <a:custGeom>
                <a:avLst/>
                <a:gdLst>
                  <a:gd name="T0" fmla="*/ 0 w 6"/>
                  <a:gd name="T1" fmla="*/ 0 h 2"/>
                  <a:gd name="T2" fmla="*/ 5 w 6"/>
                  <a:gd name="T3" fmla="*/ 0 h 2"/>
                  <a:gd name="T4" fmla="*/ 6 w 6"/>
                  <a:gd name="T5" fmla="*/ 1 h 2"/>
                  <a:gd name="T6" fmla="*/ 5 w 6"/>
                  <a:gd name="T7" fmla="*/ 2 h 2"/>
                  <a:gd name="T8" fmla="*/ 0 w 6"/>
                  <a:gd name="T9" fmla="*/ 2 h 2"/>
                  <a:gd name="T10" fmla="*/ 0 w 6"/>
                  <a:gd name="T11" fmla="*/ 1 h 2"/>
                  <a:gd name="T12" fmla="*/ 0 w 6"/>
                  <a:gd name="T13" fmla="*/ 0 h 2"/>
                  <a:gd name="T14" fmla="*/ 0 w 6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"/>
                  <a:gd name="T25" fmla="*/ 0 h 2"/>
                  <a:gd name="T26" fmla="*/ 6 w 6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" h="2">
                    <a:moveTo>
                      <a:pt x="0" y="0"/>
                    </a:moveTo>
                    <a:lnTo>
                      <a:pt x="5" y="0"/>
                    </a:lnTo>
                    <a:lnTo>
                      <a:pt x="6" y="1"/>
                    </a:lnTo>
                    <a:lnTo>
                      <a:pt x="5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74" name="Freeform 243"/>
              <p:cNvSpPr>
                <a:spLocks/>
              </p:cNvSpPr>
              <p:nvPr/>
            </p:nvSpPr>
            <p:spPr bwMode="auto">
              <a:xfrm>
                <a:off x="4185" y="1385"/>
                <a:ext cx="8" cy="2"/>
              </a:xfrm>
              <a:custGeom>
                <a:avLst/>
                <a:gdLst>
                  <a:gd name="T0" fmla="*/ 1 w 8"/>
                  <a:gd name="T1" fmla="*/ 0 h 2"/>
                  <a:gd name="T2" fmla="*/ 7 w 8"/>
                  <a:gd name="T3" fmla="*/ 0 h 2"/>
                  <a:gd name="T4" fmla="*/ 8 w 8"/>
                  <a:gd name="T5" fmla="*/ 1 h 2"/>
                  <a:gd name="T6" fmla="*/ 7 w 8"/>
                  <a:gd name="T7" fmla="*/ 2 h 2"/>
                  <a:gd name="T8" fmla="*/ 1 w 8"/>
                  <a:gd name="T9" fmla="*/ 2 h 2"/>
                  <a:gd name="T10" fmla="*/ 0 w 8"/>
                  <a:gd name="T11" fmla="*/ 1 h 2"/>
                  <a:gd name="T12" fmla="*/ 1 w 8"/>
                  <a:gd name="T13" fmla="*/ 0 h 2"/>
                  <a:gd name="T14" fmla="*/ 1 w 8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8"/>
                  <a:gd name="T25" fmla="*/ 0 h 2"/>
                  <a:gd name="T26" fmla="*/ 8 w 8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8" h="2">
                    <a:moveTo>
                      <a:pt x="1" y="0"/>
                    </a:moveTo>
                    <a:lnTo>
                      <a:pt x="7" y="0"/>
                    </a:lnTo>
                    <a:lnTo>
                      <a:pt x="8" y="1"/>
                    </a:lnTo>
                    <a:lnTo>
                      <a:pt x="7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75" name="Freeform 244"/>
              <p:cNvSpPr>
                <a:spLocks/>
              </p:cNvSpPr>
              <p:nvPr/>
            </p:nvSpPr>
            <p:spPr bwMode="auto">
              <a:xfrm>
                <a:off x="4196" y="1385"/>
                <a:ext cx="6" cy="2"/>
              </a:xfrm>
              <a:custGeom>
                <a:avLst/>
                <a:gdLst>
                  <a:gd name="T0" fmla="*/ 1 w 6"/>
                  <a:gd name="T1" fmla="*/ 0 h 2"/>
                  <a:gd name="T2" fmla="*/ 5 w 6"/>
                  <a:gd name="T3" fmla="*/ 0 h 2"/>
                  <a:gd name="T4" fmla="*/ 6 w 6"/>
                  <a:gd name="T5" fmla="*/ 1 h 2"/>
                  <a:gd name="T6" fmla="*/ 5 w 6"/>
                  <a:gd name="T7" fmla="*/ 2 h 2"/>
                  <a:gd name="T8" fmla="*/ 1 w 6"/>
                  <a:gd name="T9" fmla="*/ 2 h 2"/>
                  <a:gd name="T10" fmla="*/ 0 w 6"/>
                  <a:gd name="T11" fmla="*/ 1 h 2"/>
                  <a:gd name="T12" fmla="*/ 1 w 6"/>
                  <a:gd name="T13" fmla="*/ 0 h 2"/>
                  <a:gd name="T14" fmla="*/ 1 w 6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"/>
                  <a:gd name="T25" fmla="*/ 0 h 2"/>
                  <a:gd name="T26" fmla="*/ 6 w 6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" h="2">
                    <a:moveTo>
                      <a:pt x="1" y="0"/>
                    </a:moveTo>
                    <a:lnTo>
                      <a:pt x="5" y="0"/>
                    </a:lnTo>
                    <a:lnTo>
                      <a:pt x="6" y="1"/>
                    </a:lnTo>
                    <a:lnTo>
                      <a:pt x="5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76" name="Freeform 245"/>
              <p:cNvSpPr>
                <a:spLocks/>
              </p:cNvSpPr>
              <p:nvPr/>
            </p:nvSpPr>
            <p:spPr bwMode="auto">
              <a:xfrm>
                <a:off x="4206" y="1385"/>
                <a:ext cx="6" cy="2"/>
              </a:xfrm>
              <a:custGeom>
                <a:avLst/>
                <a:gdLst>
                  <a:gd name="T0" fmla="*/ 0 w 6"/>
                  <a:gd name="T1" fmla="*/ 0 h 2"/>
                  <a:gd name="T2" fmla="*/ 5 w 6"/>
                  <a:gd name="T3" fmla="*/ 0 h 2"/>
                  <a:gd name="T4" fmla="*/ 6 w 6"/>
                  <a:gd name="T5" fmla="*/ 1 h 2"/>
                  <a:gd name="T6" fmla="*/ 5 w 6"/>
                  <a:gd name="T7" fmla="*/ 2 h 2"/>
                  <a:gd name="T8" fmla="*/ 0 w 6"/>
                  <a:gd name="T9" fmla="*/ 2 h 2"/>
                  <a:gd name="T10" fmla="*/ 0 w 6"/>
                  <a:gd name="T11" fmla="*/ 1 h 2"/>
                  <a:gd name="T12" fmla="*/ 0 w 6"/>
                  <a:gd name="T13" fmla="*/ 0 h 2"/>
                  <a:gd name="T14" fmla="*/ 0 w 6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"/>
                  <a:gd name="T25" fmla="*/ 0 h 2"/>
                  <a:gd name="T26" fmla="*/ 6 w 6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" h="2">
                    <a:moveTo>
                      <a:pt x="0" y="0"/>
                    </a:moveTo>
                    <a:lnTo>
                      <a:pt x="5" y="0"/>
                    </a:lnTo>
                    <a:lnTo>
                      <a:pt x="6" y="1"/>
                    </a:lnTo>
                    <a:lnTo>
                      <a:pt x="5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77" name="Freeform 246"/>
              <p:cNvSpPr>
                <a:spLocks/>
              </p:cNvSpPr>
              <p:nvPr/>
            </p:nvSpPr>
            <p:spPr bwMode="auto">
              <a:xfrm>
                <a:off x="4216" y="1385"/>
                <a:ext cx="7" cy="2"/>
              </a:xfrm>
              <a:custGeom>
                <a:avLst/>
                <a:gdLst>
                  <a:gd name="T0" fmla="*/ 1 w 7"/>
                  <a:gd name="T1" fmla="*/ 0 h 2"/>
                  <a:gd name="T2" fmla="*/ 6 w 7"/>
                  <a:gd name="T3" fmla="*/ 0 h 2"/>
                  <a:gd name="T4" fmla="*/ 7 w 7"/>
                  <a:gd name="T5" fmla="*/ 1 h 2"/>
                  <a:gd name="T6" fmla="*/ 6 w 7"/>
                  <a:gd name="T7" fmla="*/ 2 h 2"/>
                  <a:gd name="T8" fmla="*/ 1 w 7"/>
                  <a:gd name="T9" fmla="*/ 2 h 2"/>
                  <a:gd name="T10" fmla="*/ 0 w 7"/>
                  <a:gd name="T11" fmla="*/ 1 h 2"/>
                  <a:gd name="T12" fmla="*/ 1 w 7"/>
                  <a:gd name="T13" fmla="*/ 0 h 2"/>
                  <a:gd name="T14" fmla="*/ 1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1" y="0"/>
                    </a:moveTo>
                    <a:lnTo>
                      <a:pt x="6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78" name="Freeform 247"/>
              <p:cNvSpPr>
                <a:spLocks/>
              </p:cNvSpPr>
              <p:nvPr/>
            </p:nvSpPr>
            <p:spPr bwMode="auto">
              <a:xfrm>
                <a:off x="4226" y="1385"/>
                <a:ext cx="6" cy="2"/>
              </a:xfrm>
              <a:custGeom>
                <a:avLst/>
                <a:gdLst>
                  <a:gd name="T0" fmla="*/ 1 w 6"/>
                  <a:gd name="T1" fmla="*/ 0 h 2"/>
                  <a:gd name="T2" fmla="*/ 6 w 6"/>
                  <a:gd name="T3" fmla="*/ 0 h 2"/>
                  <a:gd name="T4" fmla="*/ 6 w 6"/>
                  <a:gd name="T5" fmla="*/ 1 h 2"/>
                  <a:gd name="T6" fmla="*/ 6 w 6"/>
                  <a:gd name="T7" fmla="*/ 2 h 2"/>
                  <a:gd name="T8" fmla="*/ 1 w 6"/>
                  <a:gd name="T9" fmla="*/ 2 h 2"/>
                  <a:gd name="T10" fmla="*/ 0 w 6"/>
                  <a:gd name="T11" fmla="*/ 1 h 2"/>
                  <a:gd name="T12" fmla="*/ 1 w 6"/>
                  <a:gd name="T13" fmla="*/ 0 h 2"/>
                  <a:gd name="T14" fmla="*/ 1 w 6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"/>
                  <a:gd name="T25" fmla="*/ 0 h 2"/>
                  <a:gd name="T26" fmla="*/ 6 w 6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" h="2">
                    <a:moveTo>
                      <a:pt x="1" y="0"/>
                    </a:moveTo>
                    <a:lnTo>
                      <a:pt x="6" y="0"/>
                    </a:lnTo>
                    <a:lnTo>
                      <a:pt x="6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79" name="Freeform 248"/>
              <p:cNvSpPr>
                <a:spLocks/>
              </p:cNvSpPr>
              <p:nvPr/>
            </p:nvSpPr>
            <p:spPr bwMode="auto">
              <a:xfrm>
                <a:off x="4236" y="1385"/>
                <a:ext cx="7" cy="2"/>
              </a:xfrm>
              <a:custGeom>
                <a:avLst/>
                <a:gdLst>
                  <a:gd name="T0" fmla="*/ 0 w 7"/>
                  <a:gd name="T1" fmla="*/ 0 h 2"/>
                  <a:gd name="T2" fmla="*/ 6 w 7"/>
                  <a:gd name="T3" fmla="*/ 0 h 2"/>
                  <a:gd name="T4" fmla="*/ 7 w 7"/>
                  <a:gd name="T5" fmla="*/ 1 h 2"/>
                  <a:gd name="T6" fmla="*/ 6 w 7"/>
                  <a:gd name="T7" fmla="*/ 2 h 2"/>
                  <a:gd name="T8" fmla="*/ 0 w 7"/>
                  <a:gd name="T9" fmla="*/ 2 h 2"/>
                  <a:gd name="T10" fmla="*/ 0 w 7"/>
                  <a:gd name="T11" fmla="*/ 1 h 2"/>
                  <a:gd name="T12" fmla="*/ 0 w 7"/>
                  <a:gd name="T13" fmla="*/ 0 h 2"/>
                  <a:gd name="T14" fmla="*/ 0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0" y="0"/>
                    </a:moveTo>
                    <a:lnTo>
                      <a:pt x="6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80" name="Freeform 249"/>
              <p:cNvSpPr>
                <a:spLocks/>
              </p:cNvSpPr>
              <p:nvPr/>
            </p:nvSpPr>
            <p:spPr bwMode="auto">
              <a:xfrm>
                <a:off x="4246" y="1385"/>
                <a:ext cx="7" cy="2"/>
              </a:xfrm>
              <a:custGeom>
                <a:avLst/>
                <a:gdLst>
                  <a:gd name="T0" fmla="*/ 1 w 7"/>
                  <a:gd name="T1" fmla="*/ 0 h 2"/>
                  <a:gd name="T2" fmla="*/ 6 w 7"/>
                  <a:gd name="T3" fmla="*/ 0 h 2"/>
                  <a:gd name="T4" fmla="*/ 7 w 7"/>
                  <a:gd name="T5" fmla="*/ 1 h 2"/>
                  <a:gd name="T6" fmla="*/ 6 w 7"/>
                  <a:gd name="T7" fmla="*/ 2 h 2"/>
                  <a:gd name="T8" fmla="*/ 1 w 7"/>
                  <a:gd name="T9" fmla="*/ 2 h 2"/>
                  <a:gd name="T10" fmla="*/ 0 w 7"/>
                  <a:gd name="T11" fmla="*/ 1 h 2"/>
                  <a:gd name="T12" fmla="*/ 1 w 7"/>
                  <a:gd name="T13" fmla="*/ 0 h 2"/>
                  <a:gd name="T14" fmla="*/ 1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1" y="0"/>
                    </a:moveTo>
                    <a:lnTo>
                      <a:pt x="6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81" name="Freeform 250"/>
              <p:cNvSpPr>
                <a:spLocks/>
              </p:cNvSpPr>
              <p:nvPr/>
            </p:nvSpPr>
            <p:spPr bwMode="auto">
              <a:xfrm>
                <a:off x="4256" y="1385"/>
                <a:ext cx="7" cy="2"/>
              </a:xfrm>
              <a:custGeom>
                <a:avLst/>
                <a:gdLst>
                  <a:gd name="T0" fmla="*/ 1 w 7"/>
                  <a:gd name="T1" fmla="*/ 0 h 2"/>
                  <a:gd name="T2" fmla="*/ 6 w 7"/>
                  <a:gd name="T3" fmla="*/ 0 h 2"/>
                  <a:gd name="T4" fmla="*/ 7 w 7"/>
                  <a:gd name="T5" fmla="*/ 1 h 2"/>
                  <a:gd name="T6" fmla="*/ 6 w 7"/>
                  <a:gd name="T7" fmla="*/ 2 h 2"/>
                  <a:gd name="T8" fmla="*/ 1 w 7"/>
                  <a:gd name="T9" fmla="*/ 2 h 2"/>
                  <a:gd name="T10" fmla="*/ 0 w 7"/>
                  <a:gd name="T11" fmla="*/ 1 h 2"/>
                  <a:gd name="T12" fmla="*/ 1 w 7"/>
                  <a:gd name="T13" fmla="*/ 0 h 2"/>
                  <a:gd name="T14" fmla="*/ 1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1" y="0"/>
                    </a:moveTo>
                    <a:lnTo>
                      <a:pt x="6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82" name="Freeform 251"/>
              <p:cNvSpPr>
                <a:spLocks/>
              </p:cNvSpPr>
              <p:nvPr/>
            </p:nvSpPr>
            <p:spPr bwMode="auto">
              <a:xfrm>
                <a:off x="4266" y="1385"/>
                <a:ext cx="7" cy="2"/>
              </a:xfrm>
              <a:custGeom>
                <a:avLst/>
                <a:gdLst>
                  <a:gd name="T0" fmla="*/ 1 w 7"/>
                  <a:gd name="T1" fmla="*/ 0 h 2"/>
                  <a:gd name="T2" fmla="*/ 6 w 7"/>
                  <a:gd name="T3" fmla="*/ 0 h 2"/>
                  <a:gd name="T4" fmla="*/ 7 w 7"/>
                  <a:gd name="T5" fmla="*/ 1 h 2"/>
                  <a:gd name="T6" fmla="*/ 6 w 7"/>
                  <a:gd name="T7" fmla="*/ 2 h 2"/>
                  <a:gd name="T8" fmla="*/ 1 w 7"/>
                  <a:gd name="T9" fmla="*/ 2 h 2"/>
                  <a:gd name="T10" fmla="*/ 0 w 7"/>
                  <a:gd name="T11" fmla="*/ 1 h 2"/>
                  <a:gd name="T12" fmla="*/ 1 w 7"/>
                  <a:gd name="T13" fmla="*/ 0 h 2"/>
                  <a:gd name="T14" fmla="*/ 1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1" y="0"/>
                    </a:moveTo>
                    <a:lnTo>
                      <a:pt x="6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83" name="Freeform 252"/>
              <p:cNvSpPr>
                <a:spLocks/>
              </p:cNvSpPr>
              <p:nvPr/>
            </p:nvSpPr>
            <p:spPr bwMode="auto">
              <a:xfrm>
                <a:off x="4276" y="1385"/>
                <a:ext cx="7" cy="2"/>
              </a:xfrm>
              <a:custGeom>
                <a:avLst/>
                <a:gdLst>
                  <a:gd name="T0" fmla="*/ 1 w 7"/>
                  <a:gd name="T1" fmla="*/ 0 h 2"/>
                  <a:gd name="T2" fmla="*/ 6 w 7"/>
                  <a:gd name="T3" fmla="*/ 0 h 2"/>
                  <a:gd name="T4" fmla="*/ 7 w 7"/>
                  <a:gd name="T5" fmla="*/ 1 h 2"/>
                  <a:gd name="T6" fmla="*/ 6 w 7"/>
                  <a:gd name="T7" fmla="*/ 2 h 2"/>
                  <a:gd name="T8" fmla="*/ 1 w 7"/>
                  <a:gd name="T9" fmla="*/ 2 h 2"/>
                  <a:gd name="T10" fmla="*/ 0 w 7"/>
                  <a:gd name="T11" fmla="*/ 1 h 2"/>
                  <a:gd name="T12" fmla="*/ 1 w 7"/>
                  <a:gd name="T13" fmla="*/ 0 h 2"/>
                  <a:gd name="T14" fmla="*/ 1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1" y="0"/>
                    </a:moveTo>
                    <a:lnTo>
                      <a:pt x="6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84" name="Freeform 253"/>
              <p:cNvSpPr>
                <a:spLocks/>
              </p:cNvSpPr>
              <p:nvPr/>
            </p:nvSpPr>
            <p:spPr bwMode="auto">
              <a:xfrm>
                <a:off x="4287" y="1385"/>
                <a:ext cx="6" cy="2"/>
              </a:xfrm>
              <a:custGeom>
                <a:avLst/>
                <a:gdLst>
                  <a:gd name="T0" fmla="*/ 1 w 6"/>
                  <a:gd name="T1" fmla="*/ 0 h 2"/>
                  <a:gd name="T2" fmla="*/ 5 w 6"/>
                  <a:gd name="T3" fmla="*/ 0 h 2"/>
                  <a:gd name="T4" fmla="*/ 6 w 6"/>
                  <a:gd name="T5" fmla="*/ 1 h 2"/>
                  <a:gd name="T6" fmla="*/ 5 w 6"/>
                  <a:gd name="T7" fmla="*/ 2 h 2"/>
                  <a:gd name="T8" fmla="*/ 1 w 6"/>
                  <a:gd name="T9" fmla="*/ 2 h 2"/>
                  <a:gd name="T10" fmla="*/ 0 w 6"/>
                  <a:gd name="T11" fmla="*/ 1 h 2"/>
                  <a:gd name="T12" fmla="*/ 1 w 6"/>
                  <a:gd name="T13" fmla="*/ 0 h 2"/>
                  <a:gd name="T14" fmla="*/ 1 w 6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"/>
                  <a:gd name="T25" fmla="*/ 0 h 2"/>
                  <a:gd name="T26" fmla="*/ 6 w 6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" h="2">
                    <a:moveTo>
                      <a:pt x="1" y="0"/>
                    </a:moveTo>
                    <a:lnTo>
                      <a:pt x="5" y="0"/>
                    </a:lnTo>
                    <a:lnTo>
                      <a:pt x="6" y="1"/>
                    </a:lnTo>
                    <a:lnTo>
                      <a:pt x="5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85" name="Freeform 254"/>
              <p:cNvSpPr>
                <a:spLocks/>
              </p:cNvSpPr>
              <p:nvPr/>
            </p:nvSpPr>
            <p:spPr bwMode="auto">
              <a:xfrm>
                <a:off x="4296" y="1385"/>
                <a:ext cx="7" cy="2"/>
              </a:xfrm>
              <a:custGeom>
                <a:avLst/>
                <a:gdLst>
                  <a:gd name="T0" fmla="*/ 1 w 7"/>
                  <a:gd name="T1" fmla="*/ 0 h 2"/>
                  <a:gd name="T2" fmla="*/ 6 w 7"/>
                  <a:gd name="T3" fmla="*/ 0 h 2"/>
                  <a:gd name="T4" fmla="*/ 7 w 7"/>
                  <a:gd name="T5" fmla="*/ 1 h 2"/>
                  <a:gd name="T6" fmla="*/ 6 w 7"/>
                  <a:gd name="T7" fmla="*/ 2 h 2"/>
                  <a:gd name="T8" fmla="*/ 1 w 7"/>
                  <a:gd name="T9" fmla="*/ 2 h 2"/>
                  <a:gd name="T10" fmla="*/ 0 w 7"/>
                  <a:gd name="T11" fmla="*/ 1 h 2"/>
                  <a:gd name="T12" fmla="*/ 1 w 7"/>
                  <a:gd name="T13" fmla="*/ 0 h 2"/>
                  <a:gd name="T14" fmla="*/ 1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1" y="0"/>
                    </a:moveTo>
                    <a:lnTo>
                      <a:pt x="6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86" name="Freeform 255"/>
              <p:cNvSpPr>
                <a:spLocks/>
              </p:cNvSpPr>
              <p:nvPr/>
            </p:nvSpPr>
            <p:spPr bwMode="auto">
              <a:xfrm>
                <a:off x="4306" y="1385"/>
                <a:ext cx="8" cy="2"/>
              </a:xfrm>
              <a:custGeom>
                <a:avLst/>
                <a:gdLst>
                  <a:gd name="T0" fmla="*/ 1 w 8"/>
                  <a:gd name="T1" fmla="*/ 0 h 2"/>
                  <a:gd name="T2" fmla="*/ 7 w 8"/>
                  <a:gd name="T3" fmla="*/ 0 h 2"/>
                  <a:gd name="T4" fmla="*/ 8 w 8"/>
                  <a:gd name="T5" fmla="*/ 1 h 2"/>
                  <a:gd name="T6" fmla="*/ 7 w 8"/>
                  <a:gd name="T7" fmla="*/ 2 h 2"/>
                  <a:gd name="T8" fmla="*/ 1 w 8"/>
                  <a:gd name="T9" fmla="*/ 2 h 2"/>
                  <a:gd name="T10" fmla="*/ 0 w 8"/>
                  <a:gd name="T11" fmla="*/ 1 h 2"/>
                  <a:gd name="T12" fmla="*/ 1 w 8"/>
                  <a:gd name="T13" fmla="*/ 0 h 2"/>
                  <a:gd name="T14" fmla="*/ 1 w 8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8"/>
                  <a:gd name="T25" fmla="*/ 0 h 2"/>
                  <a:gd name="T26" fmla="*/ 8 w 8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8" h="2">
                    <a:moveTo>
                      <a:pt x="1" y="0"/>
                    </a:moveTo>
                    <a:lnTo>
                      <a:pt x="7" y="0"/>
                    </a:lnTo>
                    <a:lnTo>
                      <a:pt x="8" y="1"/>
                    </a:lnTo>
                    <a:lnTo>
                      <a:pt x="7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87" name="Freeform 256"/>
              <p:cNvSpPr>
                <a:spLocks/>
              </p:cNvSpPr>
              <p:nvPr/>
            </p:nvSpPr>
            <p:spPr bwMode="auto">
              <a:xfrm>
                <a:off x="4317" y="1385"/>
                <a:ext cx="6" cy="2"/>
              </a:xfrm>
              <a:custGeom>
                <a:avLst/>
                <a:gdLst>
                  <a:gd name="T0" fmla="*/ 1 w 6"/>
                  <a:gd name="T1" fmla="*/ 0 h 2"/>
                  <a:gd name="T2" fmla="*/ 5 w 6"/>
                  <a:gd name="T3" fmla="*/ 0 h 2"/>
                  <a:gd name="T4" fmla="*/ 6 w 6"/>
                  <a:gd name="T5" fmla="*/ 1 h 2"/>
                  <a:gd name="T6" fmla="*/ 5 w 6"/>
                  <a:gd name="T7" fmla="*/ 2 h 2"/>
                  <a:gd name="T8" fmla="*/ 1 w 6"/>
                  <a:gd name="T9" fmla="*/ 2 h 2"/>
                  <a:gd name="T10" fmla="*/ 0 w 6"/>
                  <a:gd name="T11" fmla="*/ 1 h 2"/>
                  <a:gd name="T12" fmla="*/ 1 w 6"/>
                  <a:gd name="T13" fmla="*/ 0 h 2"/>
                  <a:gd name="T14" fmla="*/ 1 w 6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"/>
                  <a:gd name="T25" fmla="*/ 0 h 2"/>
                  <a:gd name="T26" fmla="*/ 6 w 6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" h="2">
                    <a:moveTo>
                      <a:pt x="1" y="0"/>
                    </a:moveTo>
                    <a:lnTo>
                      <a:pt x="5" y="0"/>
                    </a:lnTo>
                    <a:lnTo>
                      <a:pt x="6" y="1"/>
                    </a:lnTo>
                    <a:lnTo>
                      <a:pt x="5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88" name="Freeform 257"/>
              <p:cNvSpPr>
                <a:spLocks/>
              </p:cNvSpPr>
              <p:nvPr/>
            </p:nvSpPr>
            <p:spPr bwMode="auto">
              <a:xfrm>
                <a:off x="4327" y="1385"/>
                <a:ext cx="7" cy="2"/>
              </a:xfrm>
              <a:custGeom>
                <a:avLst/>
                <a:gdLst>
                  <a:gd name="T0" fmla="*/ 0 w 7"/>
                  <a:gd name="T1" fmla="*/ 0 h 2"/>
                  <a:gd name="T2" fmla="*/ 6 w 7"/>
                  <a:gd name="T3" fmla="*/ 0 h 2"/>
                  <a:gd name="T4" fmla="*/ 7 w 7"/>
                  <a:gd name="T5" fmla="*/ 1 h 2"/>
                  <a:gd name="T6" fmla="*/ 6 w 7"/>
                  <a:gd name="T7" fmla="*/ 2 h 2"/>
                  <a:gd name="T8" fmla="*/ 0 w 7"/>
                  <a:gd name="T9" fmla="*/ 2 h 2"/>
                  <a:gd name="T10" fmla="*/ 0 w 7"/>
                  <a:gd name="T11" fmla="*/ 1 h 2"/>
                  <a:gd name="T12" fmla="*/ 0 w 7"/>
                  <a:gd name="T13" fmla="*/ 0 h 2"/>
                  <a:gd name="T14" fmla="*/ 0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0" y="0"/>
                    </a:moveTo>
                    <a:lnTo>
                      <a:pt x="6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89" name="Freeform 258"/>
              <p:cNvSpPr>
                <a:spLocks/>
              </p:cNvSpPr>
              <p:nvPr/>
            </p:nvSpPr>
            <p:spPr bwMode="auto">
              <a:xfrm>
                <a:off x="4337" y="1385"/>
                <a:ext cx="7" cy="2"/>
              </a:xfrm>
              <a:custGeom>
                <a:avLst/>
                <a:gdLst>
                  <a:gd name="T0" fmla="*/ 1 w 7"/>
                  <a:gd name="T1" fmla="*/ 0 h 2"/>
                  <a:gd name="T2" fmla="*/ 6 w 7"/>
                  <a:gd name="T3" fmla="*/ 0 h 2"/>
                  <a:gd name="T4" fmla="*/ 7 w 7"/>
                  <a:gd name="T5" fmla="*/ 1 h 2"/>
                  <a:gd name="T6" fmla="*/ 6 w 7"/>
                  <a:gd name="T7" fmla="*/ 2 h 2"/>
                  <a:gd name="T8" fmla="*/ 1 w 7"/>
                  <a:gd name="T9" fmla="*/ 2 h 2"/>
                  <a:gd name="T10" fmla="*/ 0 w 7"/>
                  <a:gd name="T11" fmla="*/ 1 h 2"/>
                  <a:gd name="T12" fmla="*/ 1 w 7"/>
                  <a:gd name="T13" fmla="*/ 0 h 2"/>
                  <a:gd name="T14" fmla="*/ 1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1" y="0"/>
                    </a:moveTo>
                    <a:lnTo>
                      <a:pt x="6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90" name="Freeform 259"/>
              <p:cNvSpPr>
                <a:spLocks/>
              </p:cNvSpPr>
              <p:nvPr/>
            </p:nvSpPr>
            <p:spPr bwMode="auto">
              <a:xfrm>
                <a:off x="4347" y="1385"/>
                <a:ext cx="6" cy="2"/>
              </a:xfrm>
              <a:custGeom>
                <a:avLst/>
                <a:gdLst>
                  <a:gd name="T0" fmla="*/ 1 w 6"/>
                  <a:gd name="T1" fmla="*/ 0 h 2"/>
                  <a:gd name="T2" fmla="*/ 5 w 6"/>
                  <a:gd name="T3" fmla="*/ 0 h 2"/>
                  <a:gd name="T4" fmla="*/ 6 w 6"/>
                  <a:gd name="T5" fmla="*/ 1 h 2"/>
                  <a:gd name="T6" fmla="*/ 5 w 6"/>
                  <a:gd name="T7" fmla="*/ 2 h 2"/>
                  <a:gd name="T8" fmla="*/ 1 w 6"/>
                  <a:gd name="T9" fmla="*/ 2 h 2"/>
                  <a:gd name="T10" fmla="*/ 0 w 6"/>
                  <a:gd name="T11" fmla="*/ 1 h 2"/>
                  <a:gd name="T12" fmla="*/ 1 w 6"/>
                  <a:gd name="T13" fmla="*/ 0 h 2"/>
                  <a:gd name="T14" fmla="*/ 1 w 6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"/>
                  <a:gd name="T25" fmla="*/ 0 h 2"/>
                  <a:gd name="T26" fmla="*/ 6 w 6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" h="2">
                    <a:moveTo>
                      <a:pt x="1" y="0"/>
                    </a:moveTo>
                    <a:lnTo>
                      <a:pt x="5" y="0"/>
                    </a:lnTo>
                    <a:lnTo>
                      <a:pt x="6" y="1"/>
                    </a:lnTo>
                    <a:lnTo>
                      <a:pt x="5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91" name="Freeform 260"/>
              <p:cNvSpPr>
                <a:spLocks/>
              </p:cNvSpPr>
              <p:nvPr/>
            </p:nvSpPr>
            <p:spPr bwMode="auto">
              <a:xfrm>
                <a:off x="4357" y="1385"/>
                <a:ext cx="7" cy="2"/>
              </a:xfrm>
              <a:custGeom>
                <a:avLst/>
                <a:gdLst>
                  <a:gd name="T0" fmla="*/ 1 w 7"/>
                  <a:gd name="T1" fmla="*/ 0 h 2"/>
                  <a:gd name="T2" fmla="*/ 6 w 7"/>
                  <a:gd name="T3" fmla="*/ 0 h 2"/>
                  <a:gd name="T4" fmla="*/ 7 w 7"/>
                  <a:gd name="T5" fmla="*/ 1 h 2"/>
                  <a:gd name="T6" fmla="*/ 6 w 7"/>
                  <a:gd name="T7" fmla="*/ 2 h 2"/>
                  <a:gd name="T8" fmla="*/ 1 w 7"/>
                  <a:gd name="T9" fmla="*/ 2 h 2"/>
                  <a:gd name="T10" fmla="*/ 0 w 7"/>
                  <a:gd name="T11" fmla="*/ 1 h 2"/>
                  <a:gd name="T12" fmla="*/ 1 w 7"/>
                  <a:gd name="T13" fmla="*/ 0 h 2"/>
                  <a:gd name="T14" fmla="*/ 1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1" y="0"/>
                    </a:moveTo>
                    <a:lnTo>
                      <a:pt x="6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92" name="Freeform 261"/>
              <p:cNvSpPr>
                <a:spLocks/>
              </p:cNvSpPr>
              <p:nvPr/>
            </p:nvSpPr>
            <p:spPr bwMode="auto">
              <a:xfrm>
                <a:off x="4367" y="1385"/>
                <a:ext cx="7" cy="2"/>
              </a:xfrm>
              <a:custGeom>
                <a:avLst/>
                <a:gdLst>
                  <a:gd name="T0" fmla="*/ 1 w 7"/>
                  <a:gd name="T1" fmla="*/ 0 h 2"/>
                  <a:gd name="T2" fmla="*/ 6 w 7"/>
                  <a:gd name="T3" fmla="*/ 0 h 2"/>
                  <a:gd name="T4" fmla="*/ 7 w 7"/>
                  <a:gd name="T5" fmla="*/ 1 h 2"/>
                  <a:gd name="T6" fmla="*/ 6 w 7"/>
                  <a:gd name="T7" fmla="*/ 2 h 2"/>
                  <a:gd name="T8" fmla="*/ 1 w 7"/>
                  <a:gd name="T9" fmla="*/ 2 h 2"/>
                  <a:gd name="T10" fmla="*/ 0 w 7"/>
                  <a:gd name="T11" fmla="*/ 1 h 2"/>
                  <a:gd name="T12" fmla="*/ 1 w 7"/>
                  <a:gd name="T13" fmla="*/ 0 h 2"/>
                  <a:gd name="T14" fmla="*/ 1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1" y="0"/>
                    </a:moveTo>
                    <a:lnTo>
                      <a:pt x="6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93" name="Freeform 262"/>
              <p:cNvSpPr>
                <a:spLocks/>
              </p:cNvSpPr>
              <p:nvPr/>
            </p:nvSpPr>
            <p:spPr bwMode="auto">
              <a:xfrm>
                <a:off x="4377" y="1385"/>
                <a:ext cx="7" cy="2"/>
              </a:xfrm>
              <a:custGeom>
                <a:avLst/>
                <a:gdLst>
                  <a:gd name="T0" fmla="*/ 1 w 7"/>
                  <a:gd name="T1" fmla="*/ 0 h 2"/>
                  <a:gd name="T2" fmla="*/ 6 w 7"/>
                  <a:gd name="T3" fmla="*/ 0 h 2"/>
                  <a:gd name="T4" fmla="*/ 7 w 7"/>
                  <a:gd name="T5" fmla="*/ 1 h 2"/>
                  <a:gd name="T6" fmla="*/ 6 w 7"/>
                  <a:gd name="T7" fmla="*/ 2 h 2"/>
                  <a:gd name="T8" fmla="*/ 1 w 7"/>
                  <a:gd name="T9" fmla="*/ 2 h 2"/>
                  <a:gd name="T10" fmla="*/ 0 w 7"/>
                  <a:gd name="T11" fmla="*/ 1 h 2"/>
                  <a:gd name="T12" fmla="*/ 1 w 7"/>
                  <a:gd name="T13" fmla="*/ 0 h 2"/>
                  <a:gd name="T14" fmla="*/ 1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1" y="0"/>
                    </a:moveTo>
                    <a:lnTo>
                      <a:pt x="6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94" name="Freeform 263"/>
              <p:cNvSpPr>
                <a:spLocks/>
              </p:cNvSpPr>
              <p:nvPr/>
            </p:nvSpPr>
            <p:spPr bwMode="auto">
              <a:xfrm>
                <a:off x="4387" y="1385"/>
                <a:ext cx="7" cy="2"/>
              </a:xfrm>
              <a:custGeom>
                <a:avLst/>
                <a:gdLst>
                  <a:gd name="T0" fmla="*/ 1 w 7"/>
                  <a:gd name="T1" fmla="*/ 0 h 2"/>
                  <a:gd name="T2" fmla="*/ 6 w 7"/>
                  <a:gd name="T3" fmla="*/ 0 h 2"/>
                  <a:gd name="T4" fmla="*/ 7 w 7"/>
                  <a:gd name="T5" fmla="*/ 1 h 2"/>
                  <a:gd name="T6" fmla="*/ 6 w 7"/>
                  <a:gd name="T7" fmla="*/ 2 h 2"/>
                  <a:gd name="T8" fmla="*/ 1 w 7"/>
                  <a:gd name="T9" fmla="*/ 2 h 2"/>
                  <a:gd name="T10" fmla="*/ 0 w 7"/>
                  <a:gd name="T11" fmla="*/ 1 h 2"/>
                  <a:gd name="T12" fmla="*/ 1 w 7"/>
                  <a:gd name="T13" fmla="*/ 0 h 2"/>
                  <a:gd name="T14" fmla="*/ 1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1" y="0"/>
                    </a:moveTo>
                    <a:lnTo>
                      <a:pt x="6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95" name="Freeform 264"/>
              <p:cNvSpPr>
                <a:spLocks/>
              </p:cNvSpPr>
              <p:nvPr/>
            </p:nvSpPr>
            <p:spPr bwMode="auto">
              <a:xfrm>
                <a:off x="4397" y="1385"/>
                <a:ext cx="7" cy="2"/>
              </a:xfrm>
              <a:custGeom>
                <a:avLst/>
                <a:gdLst>
                  <a:gd name="T0" fmla="*/ 1 w 7"/>
                  <a:gd name="T1" fmla="*/ 0 h 2"/>
                  <a:gd name="T2" fmla="*/ 7 w 7"/>
                  <a:gd name="T3" fmla="*/ 0 h 2"/>
                  <a:gd name="T4" fmla="*/ 7 w 7"/>
                  <a:gd name="T5" fmla="*/ 1 h 2"/>
                  <a:gd name="T6" fmla="*/ 7 w 7"/>
                  <a:gd name="T7" fmla="*/ 2 h 2"/>
                  <a:gd name="T8" fmla="*/ 1 w 7"/>
                  <a:gd name="T9" fmla="*/ 2 h 2"/>
                  <a:gd name="T10" fmla="*/ 0 w 7"/>
                  <a:gd name="T11" fmla="*/ 1 h 2"/>
                  <a:gd name="T12" fmla="*/ 1 w 7"/>
                  <a:gd name="T13" fmla="*/ 0 h 2"/>
                  <a:gd name="T14" fmla="*/ 1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1" y="0"/>
                    </a:moveTo>
                    <a:lnTo>
                      <a:pt x="7" y="0"/>
                    </a:lnTo>
                    <a:lnTo>
                      <a:pt x="7" y="1"/>
                    </a:lnTo>
                    <a:lnTo>
                      <a:pt x="7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96" name="Freeform 265"/>
              <p:cNvSpPr>
                <a:spLocks/>
              </p:cNvSpPr>
              <p:nvPr/>
            </p:nvSpPr>
            <p:spPr bwMode="auto">
              <a:xfrm>
                <a:off x="4408" y="1385"/>
                <a:ext cx="6" cy="2"/>
              </a:xfrm>
              <a:custGeom>
                <a:avLst/>
                <a:gdLst>
                  <a:gd name="T0" fmla="*/ 0 w 6"/>
                  <a:gd name="T1" fmla="*/ 0 h 2"/>
                  <a:gd name="T2" fmla="*/ 5 w 6"/>
                  <a:gd name="T3" fmla="*/ 0 h 2"/>
                  <a:gd name="T4" fmla="*/ 6 w 6"/>
                  <a:gd name="T5" fmla="*/ 1 h 2"/>
                  <a:gd name="T6" fmla="*/ 5 w 6"/>
                  <a:gd name="T7" fmla="*/ 2 h 2"/>
                  <a:gd name="T8" fmla="*/ 0 w 6"/>
                  <a:gd name="T9" fmla="*/ 2 h 2"/>
                  <a:gd name="T10" fmla="*/ 0 w 6"/>
                  <a:gd name="T11" fmla="*/ 1 h 2"/>
                  <a:gd name="T12" fmla="*/ 0 w 6"/>
                  <a:gd name="T13" fmla="*/ 0 h 2"/>
                  <a:gd name="T14" fmla="*/ 0 w 6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"/>
                  <a:gd name="T25" fmla="*/ 0 h 2"/>
                  <a:gd name="T26" fmla="*/ 6 w 6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" h="2">
                    <a:moveTo>
                      <a:pt x="0" y="0"/>
                    </a:moveTo>
                    <a:lnTo>
                      <a:pt x="5" y="0"/>
                    </a:lnTo>
                    <a:lnTo>
                      <a:pt x="6" y="1"/>
                    </a:lnTo>
                    <a:lnTo>
                      <a:pt x="5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97" name="Freeform 266"/>
              <p:cNvSpPr>
                <a:spLocks/>
              </p:cNvSpPr>
              <p:nvPr/>
            </p:nvSpPr>
            <p:spPr bwMode="auto">
              <a:xfrm>
                <a:off x="4417" y="1385"/>
                <a:ext cx="7" cy="2"/>
              </a:xfrm>
              <a:custGeom>
                <a:avLst/>
                <a:gdLst>
                  <a:gd name="T0" fmla="*/ 1 w 7"/>
                  <a:gd name="T1" fmla="*/ 0 h 2"/>
                  <a:gd name="T2" fmla="*/ 6 w 7"/>
                  <a:gd name="T3" fmla="*/ 0 h 2"/>
                  <a:gd name="T4" fmla="*/ 7 w 7"/>
                  <a:gd name="T5" fmla="*/ 1 h 2"/>
                  <a:gd name="T6" fmla="*/ 6 w 7"/>
                  <a:gd name="T7" fmla="*/ 2 h 2"/>
                  <a:gd name="T8" fmla="*/ 1 w 7"/>
                  <a:gd name="T9" fmla="*/ 2 h 2"/>
                  <a:gd name="T10" fmla="*/ 0 w 7"/>
                  <a:gd name="T11" fmla="*/ 1 h 2"/>
                  <a:gd name="T12" fmla="*/ 1 w 7"/>
                  <a:gd name="T13" fmla="*/ 0 h 2"/>
                  <a:gd name="T14" fmla="*/ 1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1" y="0"/>
                    </a:moveTo>
                    <a:lnTo>
                      <a:pt x="6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98" name="Freeform 267"/>
              <p:cNvSpPr>
                <a:spLocks/>
              </p:cNvSpPr>
              <p:nvPr/>
            </p:nvSpPr>
            <p:spPr bwMode="auto">
              <a:xfrm>
                <a:off x="4428" y="1385"/>
                <a:ext cx="6" cy="2"/>
              </a:xfrm>
              <a:custGeom>
                <a:avLst/>
                <a:gdLst>
                  <a:gd name="T0" fmla="*/ 1 w 6"/>
                  <a:gd name="T1" fmla="*/ 0 h 2"/>
                  <a:gd name="T2" fmla="*/ 6 w 6"/>
                  <a:gd name="T3" fmla="*/ 0 h 2"/>
                  <a:gd name="T4" fmla="*/ 6 w 6"/>
                  <a:gd name="T5" fmla="*/ 1 h 2"/>
                  <a:gd name="T6" fmla="*/ 6 w 6"/>
                  <a:gd name="T7" fmla="*/ 2 h 2"/>
                  <a:gd name="T8" fmla="*/ 1 w 6"/>
                  <a:gd name="T9" fmla="*/ 2 h 2"/>
                  <a:gd name="T10" fmla="*/ 0 w 6"/>
                  <a:gd name="T11" fmla="*/ 1 h 2"/>
                  <a:gd name="T12" fmla="*/ 1 w 6"/>
                  <a:gd name="T13" fmla="*/ 0 h 2"/>
                  <a:gd name="T14" fmla="*/ 1 w 6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"/>
                  <a:gd name="T25" fmla="*/ 0 h 2"/>
                  <a:gd name="T26" fmla="*/ 6 w 6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" h="2">
                    <a:moveTo>
                      <a:pt x="1" y="0"/>
                    </a:moveTo>
                    <a:lnTo>
                      <a:pt x="6" y="0"/>
                    </a:lnTo>
                    <a:lnTo>
                      <a:pt x="6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99" name="Freeform 268"/>
              <p:cNvSpPr>
                <a:spLocks/>
              </p:cNvSpPr>
              <p:nvPr/>
            </p:nvSpPr>
            <p:spPr bwMode="auto">
              <a:xfrm>
                <a:off x="4438" y="1385"/>
                <a:ext cx="6" cy="2"/>
              </a:xfrm>
              <a:custGeom>
                <a:avLst/>
                <a:gdLst>
                  <a:gd name="T0" fmla="*/ 1 w 6"/>
                  <a:gd name="T1" fmla="*/ 0 h 2"/>
                  <a:gd name="T2" fmla="*/ 5 w 6"/>
                  <a:gd name="T3" fmla="*/ 0 h 2"/>
                  <a:gd name="T4" fmla="*/ 6 w 6"/>
                  <a:gd name="T5" fmla="*/ 1 h 2"/>
                  <a:gd name="T6" fmla="*/ 5 w 6"/>
                  <a:gd name="T7" fmla="*/ 2 h 2"/>
                  <a:gd name="T8" fmla="*/ 1 w 6"/>
                  <a:gd name="T9" fmla="*/ 2 h 2"/>
                  <a:gd name="T10" fmla="*/ 0 w 6"/>
                  <a:gd name="T11" fmla="*/ 1 h 2"/>
                  <a:gd name="T12" fmla="*/ 1 w 6"/>
                  <a:gd name="T13" fmla="*/ 0 h 2"/>
                  <a:gd name="T14" fmla="*/ 1 w 6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"/>
                  <a:gd name="T25" fmla="*/ 0 h 2"/>
                  <a:gd name="T26" fmla="*/ 6 w 6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" h="2">
                    <a:moveTo>
                      <a:pt x="1" y="0"/>
                    </a:moveTo>
                    <a:lnTo>
                      <a:pt x="5" y="0"/>
                    </a:lnTo>
                    <a:lnTo>
                      <a:pt x="6" y="1"/>
                    </a:lnTo>
                    <a:lnTo>
                      <a:pt x="5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00" name="Freeform 269"/>
              <p:cNvSpPr>
                <a:spLocks/>
              </p:cNvSpPr>
              <p:nvPr/>
            </p:nvSpPr>
            <p:spPr bwMode="auto">
              <a:xfrm>
                <a:off x="4447" y="1385"/>
                <a:ext cx="8" cy="2"/>
              </a:xfrm>
              <a:custGeom>
                <a:avLst/>
                <a:gdLst>
                  <a:gd name="T0" fmla="*/ 1 w 8"/>
                  <a:gd name="T1" fmla="*/ 0 h 2"/>
                  <a:gd name="T2" fmla="*/ 7 w 8"/>
                  <a:gd name="T3" fmla="*/ 0 h 2"/>
                  <a:gd name="T4" fmla="*/ 8 w 8"/>
                  <a:gd name="T5" fmla="*/ 1 h 2"/>
                  <a:gd name="T6" fmla="*/ 7 w 8"/>
                  <a:gd name="T7" fmla="*/ 2 h 2"/>
                  <a:gd name="T8" fmla="*/ 1 w 8"/>
                  <a:gd name="T9" fmla="*/ 2 h 2"/>
                  <a:gd name="T10" fmla="*/ 0 w 8"/>
                  <a:gd name="T11" fmla="*/ 1 h 2"/>
                  <a:gd name="T12" fmla="*/ 1 w 8"/>
                  <a:gd name="T13" fmla="*/ 0 h 2"/>
                  <a:gd name="T14" fmla="*/ 1 w 8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8"/>
                  <a:gd name="T25" fmla="*/ 0 h 2"/>
                  <a:gd name="T26" fmla="*/ 8 w 8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8" h="2">
                    <a:moveTo>
                      <a:pt x="1" y="0"/>
                    </a:moveTo>
                    <a:lnTo>
                      <a:pt x="7" y="0"/>
                    </a:lnTo>
                    <a:lnTo>
                      <a:pt x="8" y="1"/>
                    </a:lnTo>
                    <a:lnTo>
                      <a:pt x="7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01" name="Freeform 270"/>
              <p:cNvSpPr>
                <a:spLocks/>
              </p:cNvSpPr>
              <p:nvPr/>
            </p:nvSpPr>
            <p:spPr bwMode="auto">
              <a:xfrm>
                <a:off x="4458" y="1385"/>
                <a:ext cx="7" cy="2"/>
              </a:xfrm>
              <a:custGeom>
                <a:avLst/>
                <a:gdLst>
                  <a:gd name="T0" fmla="*/ 1 w 7"/>
                  <a:gd name="T1" fmla="*/ 0 h 2"/>
                  <a:gd name="T2" fmla="*/ 6 w 7"/>
                  <a:gd name="T3" fmla="*/ 0 h 2"/>
                  <a:gd name="T4" fmla="*/ 7 w 7"/>
                  <a:gd name="T5" fmla="*/ 1 h 2"/>
                  <a:gd name="T6" fmla="*/ 6 w 7"/>
                  <a:gd name="T7" fmla="*/ 2 h 2"/>
                  <a:gd name="T8" fmla="*/ 1 w 7"/>
                  <a:gd name="T9" fmla="*/ 2 h 2"/>
                  <a:gd name="T10" fmla="*/ 0 w 7"/>
                  <a:gd name="T11" fmla="*/ 1 h 2"/>
                  <a:gd name="T12" fmla="*/ 1 w 7"/>
                  <a:gd name="T13" fmla="*/ 0 h 2"/>
                  <a:gd name="T14" fmla="*/ 1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1" y="0"/>
                    </a:moveTo>
                    <a:lnTo>
                      <a:pt x="6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02" name="Freeform 271"/>
              <p:cNvSpPr>
                <a:spLocks/>
              </p:cNvSpPr>
              <p:nvPr/>
            </p:nvSpPr>
            <p:spPr bwMode="auto">
              <a:xfrm>
                <a:off x="4468" y="1385"/>
                <a:ext cx="7" cy="2"/>
              </a:xfrm>
              <a:custGeom>
                <a:avLst/>
                <a:gdLst>
                  <a:gd name="T0" fmla="*/ 1 w 7"/>
                  <a:gd name="T1" fmla="*/ 0 h 2"/>
                  <a:gd name="T2" fmla="*/ 6 w 7"/>
                  <a:gd name="T3" fmla="*/ 0 h 2"/>
                  <a:gd name="T4" fmla="*/ 7 w 7"/>
                  <a:gd name="T5" fmla="*/ 1 h 2"/>
                  <a:gd name="T6" fmla="*/ 6 w 7"/>
                  <a:gd name="T7" fmla="*/ 2 h 2"/>
                  <a:gd name="T8" fmla="*/ 1 w 7"/>
                  <a:gd name="T9" fmla="*/ 2 h 2"/>
                  <a:gd name="T10" fmla="*/ 0 w 7"/>
                  <a:gd name="T11" fmla="*/ 1 h 2"/>
                  <a:gd name="T12" fmla="*/ 1 w 7"/>
                  <a:gd name="T13" fmla="*/ 0 h 2"/>
                  <a:gd name="T14" fmla="*/ 1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1" y="0"/>
                    </a:moveTo>
                    <a:lnTo>
                      <a:pt x="6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03" name="Freeform 272"/>
              <p:cNvSpPr>
                <a:spLocks/>
              </p:cNvSpPr>
              <p:nvPr/>
            </p:nvSpPr>
            <p:spPr bwMode="auto">
              <a:xfrm>
                <a:off x="4478" y="1385"/>
                <a:ext cx="7" cy="2"/>
              </a:xfrm>
              <a:custGeom>
                <a:avLst/>
                <a:gdLst>
                  <a:gd name="T0" fmla="*/ 1 w 7"/>
                  <a:gd name="T1" fmla="*/ 0 h 2"/>
                  <a:gd name="T2" fmla="*/ 6 w 7"/>
                  <a:gd name="T3" fmla="*/ 0 h 2"/>
                  <a:gd name="T4" fmla="*/ 7 w 7"/>
                  <a:gd name="T5" fmla="*/ 1 h 2"/>
                  <a:gd name="T6" fmla="*/ 6 w 7"/>
                  <a:gd name="T7" fmla="*/ 2 h 2"/>
                  <a:gd name="T8" fmla="*/ 1 w 7"/>
                  <a:gd name="T9" fmla="*/ 2 h 2"/>
                  <a:gd name="T10" fmla="*/ 0 w 7"/>
                  <a:gd name="T11" fmla="*/ 1 h 2"/>
                  <a:gd name="T12" fmla="*/ 1 w 7"/>
                  <a:gd name="T13" fmla="*/ 0 h 2"/>
                  <a:gd name="T14" fmla="*/ 1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1" y="0"/>
                    </a:moveTo>
                    <a:lnTo>
                      <a:pt x="6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04" name="Freeform 273"/>
              <p:cNvSpPr>
                <a:spLocks/>
              </p:cNvSpPr>
              <p:nvPr/>
            </p:nvSpPr>
            <p:spPr bwMode="auto">
              <a:xfrm>
                <a:off x="4488" y="1385"/>
                <a:ext cx="7" cy="2"/>
              </a:xfrm>
              <a:custGeom>
                <a:avLst/>
                <a:gdLst>
                  <a:gd name="T0" fmla="*/ 1 w 7"/>
                  <a:gd name="T1" fmla="*/ 0 h 2"/>
                  <a:gd name="T2" fmla="*/ 6 w 7"/>
                  <a:gd name="T3" fmla="*/ 0 h 2"/>
                  <a:gd name="T4" fmla="*/ 7 w 7"/>
                  <a:gd name="T5" fmla="*/ 1 h 2"/>
                  <a:gd name="T6" fmla="*/ 6 w 7"/>
                  <a:gd name="T7" fmla="*/ 2 h 2"/>
                  <a:gd name="T8" fmla="*/ 1 w 7"/>
                  <a:gd name="T9" fmla="*/ 2 h 2"/>
                  <a:gd name="T10" fmla="*/ 0 w 7"/>
                  <a:gd name="T11" fmla="*/ 1 h 2"/>
                  <a:gd name="T12" fmla="*/ 1 w 7"/>
                  <a:gd name="T13" fmla="*/ 0 h 2"/>
                  <a:gd name="T14" fmla="*/ 1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1" y="0"/>
                    </a:moveTo>
                    <a:lnTo>
                      <a:pt x="6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05" name="Freeform 274"/>
              <p:cNvSpPr>
                <a:spLocks/>
              </p:cNvSpPr>
              <p:nvPr/>
            </p:nvSpPr>
            <p:spPr bwMode="auto">
              <a:xfrm>
                <a:off x="4499" y="1385"/>
                <a:ext cx="6" cy="2"/>
              </a:xfrm>
              <a:custGeom>
                <a:avLst/>
                <a:gdLst>
                  <a:gd name="T0" fmla="*/ 0 w 6"/>
                  <a:gd name="T1" fmla="*/ 0 h 2"/>
                  <a:gd name="T2" fmla="*/ 5 w 6"/>
                  <a:gd name="T3" fmla="*/ 0 h 2"/>
                  <a:gd name="T4" fmla="*/ 6 w 6"/>
                  <a:gd name="T5" fmla="*/ 1 h 2"/>
                  <a:gd name="T6" fmla="*/ 5 w 6"/>
                  <a:gd name="T7" fmla="*/ 2 h 2"/>
                  <a:gd name="T8" fmla="*/ 0 w 6"/>
                  <a:gd name="T9" fmla="*/ 2 h 2"/>
                  <a:gd name="T10" fmla="*/ 0 w 6"/>
                  <a:gd name="T11" fmla="*/ 1 h 2"/>
                  <a:gd name="T12" fmla="*/ 0 w 6"/>
                  <a:gd name="T13" fmla="*/ 0 h 2"/>
                  <a:gd name="T14" fmla="*/ 0 w 6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"/>
                  <a:gd name="T25" fmla="*/ 0 h 2"/>
                  <a:gd name="T26" fmla="*/ 6 w 6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" h="2">
                    <a:moveTo>
                      <a:pt x="0" y="0"/>
                    </a:moveTo>
                    <a:lnTo>
                      <a:pt x="5" y="0"/>
                    </a:lnTo>
                    <a:lnTo>
                      <a:pt x="6" y="1"/>
                    </a:lnTo>
                    <a:lnTo>
                      <a:pt x="5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06" name="Freeform 275"/>
              <p:cNvSpPr>
                <a:spLocks/>
              </p:cNvSpPr>
              <p:nvPr/>
            </p:nvSpPr>
            <p:spPr bwMode="auto">
              <a:xfrm>
                <a:off x="4508" y="1385"/>
                <a:ext cx="7" cy="2"/>
              </a:xfrm>
              <a:custGeom>
                <a:avLst/>
                <a:gdLst>
                  <a:gd name="T0" fmla="*/ 1 w 7"/>
                  <a:gd name="T1" fmla="*/ 0 h 2"/>
                  <a:gd name="T2" fmla="*/ 6 w 7"/>
                  <a:gd name="T3" fmla="*/ 0 h 2"/>
                  <a:gd name="T4" fmla="*/ 7 w 7"/>
                  <a:gd name="T5" fmla="*/ 1 h 2"/>
                  <a:gd name="T6" fmla="*/ 6 w 7"/>
                  <a:gd name="T7" fmla="*/ 2 h 2"/>
                  <a:gd name="T8" fmla="*/ 1 w 7"/>
                  <a:gd name="T9" fmla="*/ 2 h 2"/>
                  <a:gd name="T10" fmla="*/ 0 w 7"/>
                  <a:gd name="T11" fmla="*/ 1 h 2"/>
                  <a:gd name="T12" fmla="*/ 1 w 7"/>
                  <a:gd name="T13" fmla="*/ 0 h 2"/>
                  <a:gd name="T14" fmla="*/ 1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1" y="0"/>
                    </a:moveTo>
                    <a:lnTo>
                      <a:pt x="6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07" name="Freeform 276"/>
              <p:cNvSpPr>
                <a:spLocks/>
              </p:cNvSpPr>
              <p:nvPr/>
            </p:nvSpPr>
            <p:spPr bwMode="auto">
              <a:xfrm>
                <a:off x="4518" y="1385"/>
                <a:ext cx="7" cy="2"/>
              </a:xfrm>
              <a:custGeom>
                <a:avLst/>
                <a:gdLst>
                  <a:gd name="T0" fmla="*/ 1 w 7"/>
                  <a:gd name="T1" fmla="*/ 0 h 2"/>
                  <a:gd name="T2" fmla="*/ 7 w 7"/>
                  <a:gd name="T3" fmla="*/ 0 h 2"/>
                  <a:gd name="T4" fmla="*/ 7 w 7"/>
                  <a:gd name="T5" fmla="*/ 1 h 2"/>
                  <a:gd name="T6" fmla="*/ 7 w 7"/>
                  <a:gd name="T7" fmla="*/ 2 h 2"/>
                  <a:gd name="T8" fmla="*/ 1 w 7"/>
                  <a:gd name="T9" fmla="*/ 2 h 2"/>
                  <a:gd name="T10" fmla="*/ 0 w 7"/>
                  <a:gd name="T11" fmla="*/ 1 h 2"/>
                  <a:gd name="T12" fmla="*/ 1 w 7"/>
                  <a:gd name="T13" fmla="*/ 0 h 2"/>
                  <a:gd name="T14" fmla="*/ 1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1" y="0"/>
                    </a:moveTo>
                    <a:lnTo>
                      <a:pt x="7" y="0"/>
                    </a:lnTo>
                    <a:lnTo>
                      <a:pt x="7" y="1"/>
                    </a:lnTo>
                    <a:lnTo>
                      <a:pt x="7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08" name="Freeform 277"/>
              <p:cNvSpPr>
                <a:spLocks/>
              </p:cNvSpPr>
              <p:nvPr/>
            </p:nvSpPr>
            <p:spPr bwMode="auto">
              <a:xfrm>
                <a:off x="4529" y="1385"/>
                <a:ext cx="6" cy="2"/>
              </a:xfrm>
              <a:custGeom>
                <a:avLst/>
                <a:gdLst>
                  <a:gd name="T0" fmla="*/ 0 w 6"/>
                  <a:gd name="T1" fmla="*/ 0 h 2"/>
                  <a:gd name="T2" fmla="*/ 5 w 6"/>
                  <a:gd name="T3" fmla="*/ 0 h 2"/>
                  <a:gd name="T4" fmla="*/ 6 w 6"/>
                  <a:gd name="T5" fmla="*/ 1 h 2"/>
                  <a:gd name="T6" fmla="*/ 5 w 6"/>
                  <a:gd name="T7" fmla="*/ 2 h 2"/>
                  <a:gd name="T8" fmla="*/ 0 w 6"/>
                  <a:gd name="T9" fmla="*/ 2 h 2"/>
                  <a:gd name="T10" fmla="*/ 0 w 6"/>
                  <a:gd name="T11" fmla="*/ 1 h 2"/>
                  <a:gd name="T12" fmla="*/ 0 w 6"/>
                  <a:gd name="T13" fmla="*/ 0 h 2"/>
                  <a:gd name="T14" fmla="*/ 0 w 6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"/>
                  <a:gd name="T25" fmla="*/ 0 h 2"/>
                  <a:gd name="T26" fmla="*/ 6 w 6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" h="2">
                    <a:moveTo>
                      <a:pt x="0" y="0"/>
                    </a:moveTo>
                    <a:lnTo>
                      <a:pt x="5" y="0"/>
                    </a:lnTo>
                    <a:lnTo>
                      <a:pt x="6" y="1"/>
                    </a:lnTo>
                    <a:lnTo>
                      <a:pt x="5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09" name="Freeform 278"/>
              <p:cNvSpPr>
                <a:spLocks noEditPoints="1"/>
              </p:cNvSpPr>
              <p:nvPr/>
            </p:nvSpPr>
            <p:spPr bwMode="auto">
              <a:xfrm>
                <a:off x="4135" y="1385"/>
                <a:ext cx="400" cy="2"/>
              </a:xfrm>
              <a:custGeom>
                <a:avLst/>
                <a:gdLst>
                  <a:gd name="T0" fmla="*/ 0 w 400"/>
                  <a:gd name="T1" fmla="*/ 1 h 2"/>
                  <a:gd name="T2" fmla="*/ 16 w 400"/>
                  <a:gd name="T3" fmla="*/ 2 h 2"/>
                  <a:gd name="T4" fmla="*/ 26 w 400"/>
                  <a:gd name="T5" fmla="*/ 0 h 2"/>
                  <a:gd name="T6" fmla="*/ 21 w 400"/>
                  <a:gd name="T7" fmla="*/ 0 h 2"/>
                  <a:gd name="T8" fmla="*/ 30 w 400"/>
                  <a:gd name="T9" fmla="*/ 1 h 2"/>
                  <a:gd name="T10" fmla="*/ 46 w 400"/>
                  <a:gd name="T11" fmla="*/ 2 h 2"/>
                  <a:gd name="T12" fmla="*/ 57 w 400"/>
                  <a:gd name="T13" fmla="*/ 0 h 2"/>
                  <a:gd name="T14" fmla="*/ 51 w 400"/>
                  <a:gd name="T15" fmla="*/ 0 h 2"/>
                  <a:gd name="T16" fmla="*/ 61 w 400"/>
                  <a:gd name="T17" fmla="*/ 1 h 2"/>
                  <a:gd name="T18" fmla="*/ 76 w 400"/>
                  <a:gd name="T19" fmla="*/ 2 h 2"/>
                  <a:gd name="T20" fmla="*/ 87 w 400"/>
                  <a:gd name="T21" fmla="*/ 0 h 2"/>
                  <a:gd name="T22" fmla="*/ 82 w 400"/>
                  <a:gd name="T23" fmla="*/ 0 h 2"/>
                  <a:gd name="T24" fmla="*/ 91 w 400"/>
                  <a:gd name="T25" fmla="*/ 1 h 2"/>
                  <a:gd name="T26" fmla="*/ 107 w 400"/>
                  <a:gd name="T27" fmla="*/ 2 h 2"/>
                  <a:gd name="T28" fmla="*/ 117 w 400"/>
                  <a:gd name="T29" fmla="*/ 0 h 2"/>
                  <a:gd name="T30" fmla="*/ 112 w 400"/>
                  <a:gd name="T31" fmla="*/ 0 h 2"/>
                  <a:gd name="T32" fmla="*/ 121 w 400"/>
                  <a:gd name="T33" fmla="*/ 1 h 2"/>
                  <a:gd name="T34" fmla="*/ 137 w 400"/>
                  <a:gd name="T35" fmla="*/ 2 h 2"/>
                  <a:gd name="T36" fmla="*/ 147 w 400"/>
                  <a:gd name="T37" fmla="*/ 0 h 2"/>
                  <a:gd name="T38" fmla="*/ 142 w 400"/>
                  <a:gd name="T39" fmla="*/ 0 h 2"/>
                  <a:gd name="T40" fmla="*/ 152 w 400"/>
                  <a:gd name="T41" fmla="*/ 1 h 2"/>
                  <a:gd name="T42" fmla="*/ 167 w 400"/>
                  <a:gd name="T43" fmla="*/ 2 h 2"/>
                  <a:gd name="T44" fmla="*/ 178 w 400"/>
                  <a:gd name="T45" fmla="*/ 0 h 2"/>
                  <a:gd name="T46" fmla="*/ 172 w 400"/>
                  <a:gd name="T47" fmla="*/ 0 h 2"/>
                  <a:gd name="T48" fmla="*/ 182 w 400"/>
                  <a:gd name="T49" fmla="*/ 1 h 2"/>
                  <a:gd name="T50" fmla="*/ 198 w 400"/>
                  <a:gd name="T51" fmla="*/ 2 h 2"/>
                  <a:gd name="T52" fmla="*/ 208 w 400"/>
                  <a:gd name="T53" fmla="*/ 0 h 2"/>
                  <a:gd name="T54" fmla="*/ 203 w 400"/>
                  <a:gd name="T55" fmla="*/ 0 h 2"/>
                  <a:gd name="T56" fmla="*/ 212 w 400"/>
                  <a:gd name="T57" fmla="*/ 1 h 2"/>
                  <a:gd name="T58" fmla="*/ 228 w 400"/>
                  <a:gd name="T59" fmla="*/ 2 h 2"/>
                  <a:gd name="T60" fmla="*/ 238 w 400"/>
                  <a:gd name="T61" fmla="*/ 0 h 2"/>
                  <a:gd name="T62" fmla="*/ 233 w 400"/>
                  <a:gd name="T63" fmla="*/ 0 h 2"/>
                  <a:gd name="T64" fmla="*/ 242 w 400"/>
                  <a:gd name="T65" fmla="*/ 1 h 2"/>
                  <a:gd name="T66" fmla="*/ 258 w 400"/>
                  <a:gd name="T67" fmla="*/ 2 h 2"/>
                  <a:gd name="T68" fmla="*/ 269 w 400"/>
                  <a:gd name="T69" fmla="*/ 0 h 2"/>
                  <a:gd name="T70" fmla="*/ 263 w 400"/>
                  <a:gd name="T71" fmla="*/ 0 h 2"/>
                  <a:gd name="T72" fmla="*/ 273 w 400"/>
                  <a:gd name="T73" fmla="*/ 1 h 2"/>
                  <a:gd name="T74" fmla="*/ 288 w 400"/>
                  <a:gd name="T75" fmla="*/ 2 h 2"/>
                  <a:gd name="T76" fmla="*/ 299 w 400"/>
                  <a:gd name="T77" fmla="*/ 0 h 2"/>
                  <a:gd name="T78" fmla="*/ 294 w 400"/>
                  <a:gd name="T79" fmla="*/ 0 h 2"/>
                  <a:gd name="T80" fmla="*/ 303 w 400"/>
                  <a:gd name="T81" fmla="*/ 1 h 2"/>
                  <a:gd name="T82" fmla="*/ 319 w 400"/>
                  <a:gd name="T83" fmla="*/ 2 h 2"/>
                  <a:gd name="T84" fmla="*/ 329 w 400"/>
                  <a:gd name="T85" fmla="*/ 0 h 2"/>
                  <a:gd name="T86" fmla="*/ 324 w 400"/>
                  <a:gd name="T87" fmla="*/ 0 h 2"/>
                  <a:gd name="T88" fmla="*/ 333 w 400"/>
                  <a:gd name="T89" fmla="*/ 1 h 2"/>
                  <a:gd name="T90" fmla="*/ 349 w 400"/>
                  <a:gd name="T91" fmla="*/ 2 h 2"/>
                  <a:gd name="T92" fmla="*/ 359 w 400"/>
                  <a:gd name="T93" fmla="*/ 0 h 2"/>
                  <a:gd name="T94" fmla="*/ 354 w 400"/>
                  <a:gd name="T95" fmla="*/ 0 h 2"/>
                  <a:gd name="T96" fmla="*/ 364 w 400"/>
                  <a:gd name="T97" fmla="*/ 1 h 2"/>
                  <a:gd name="T98" fmla="*/ 379 w 400"/>
                  <a:gd name="T99" fmla="*/ 2 h 2"/>
                  <a:gd name="T100" fmla="*/ 390 w 400"/>
                  <a:gd name="T101" fmla="*/ 0 h 2"/>
                  <a:gd name="T102" fmla="*/ 384 w 400"/>
                  <a:gd name="T103" fmla="*/ 0 h 2"/>
                  <a:gd name="T104" fmla="*/ 394 w 400"/>
                  <a:gd name="T105" fmla="*/ 1 h 2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400"/>
                  <a:gd name="T160" fmla="*/ 0 h 2"/>
                  <a:gd name="T161" fmla="*/ 400 w 400"/>
                  <a:gd name="T162" fmla="*/ 2 h 2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400" h="2">
                    <a:moveTo>
                      <a:pt x="1" y="0"/>
                    </a:moveTo>
                    <a:lnTo>
                      <a:pt x="6" y="0"/>
                    </a:lnTo>
                    <a:lnTo>
                      <a:pt x="6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  <a:moveTo>
                      <a:pt x="11" y="0"/>
                    </a:moveTo>
                    <a:lnTo>
                      <a:pt x="16" y="0"/>
                    </a:lnTo>
                    <a:lnTo>
                      <a:pt x="17" y="1"/>
                    </a:lnTo>
                    <a:lnTo>
                      <a:pt x="16" y="2"/>
                    </a:lnTo>
                    <a:lnTo>
                      <a:pt x="11" y="2"/>
                    </a:lnTo>
                    <a:lnTo>
                      <a:pt x="10" y="1"/>
                    </a:lnTo>
                    <a:lnTo>
                      <a:pt x="11" y="0"/>
                    </a:lnTo>
                    <a:close/>
                    <a:moveTo>
                      <a:pt x="21" y="0"/>
                    </a:moveTo>
                    <a:lnTo>
                      <a:pt x="26" y="0"/>
                    </a:lnTo>
                    <a:lnTo>
                      <a:pt x="27" y="1"/>
                    </a:lnTo>
                    <a:lnTo>
                      <a:pt x="26" y="2"/>
                    </a:lnTo>
                    <a:lnTo>
                      <a:pt x="21" y="2"/>
                    </a:lnTo>
                    <a:lnTo>
                      <a:pt x="20" y="1"/>
                    </a:lnTo>
                    <a:lnTo>
                      <a:pt x="21" y="0"/>
                    </a:lnTo>
                    <a:close/>
                    <a:moveTo>
                      <a:pt x="32" y="0"/>
                    </a:moveTo>
                    <a:lnTo>
                      <a:pt x="36" y="0"/>
                    </a:lnTo>
                    <a:lnTo>
                      <a:pt x="37" y="1"/>
                    </a:lnTo>
                    <a:lnTo>
                      <a:pt x="36" y="2"/>
                    </a:lnTo>
                    <a:lnTo>
                      <a:pt x="32" y="2"/>
                    </a:lnTo>
                    <a:lnTo>
                      <a:pt x="30" y="1"/>
                    </a:lnTo>
                    <a:lnTo>
                      <a:pt x="32" y="0"/>
                    </a:lnTo>
                    <a:close/>
                    <a:moveTo>
                      <a:pt x="41" y="0"/>
                    </a:moveTo>
                    <a:lnTo>
                      <a:pt x="46" y="0"/>
                    </a:lnTo>
                    <a:lnTo>
                      <a:pt x="47" y="1"/>
                    </a:lnTo>
                    <a:lnTo>
                      <a:pt x="46" y="2"/>
                    </a:lnTo>
                    <a:lnTo>
                      <a:pt x="41" y="2"/>
                    </a:lnTo>
                    <a:lnTo>
                      <a:pt x="41" y="1"/>
                    </a:lnTo>
                    <a:lnTo>
                      <a:pt x="41" y="0"/>
                    </a:lnTo>
                    <a:close/>
                    <a:moveTo>
                      <a:pt x="51" y="0"/>
                    </a:moveTo>
                    <a:lnTo>
                      <a:pt x="57" y="0"/>
                    </a:lnTo>
                    <a:lnTo>
                      <a:pt x="58" y="1"/>
                    </a:lnTo>
                    <a:lnTo>
                      <a:pt x="57" y="2"/>
                    </a:lnTo>
                    <a:lnTo>
                      <a:pt x="51" y="2"/>
                    </a:lnTo>
                    <a:lnTo>
                      <a:pt x="50" y="1"/>
                    </a:lnTo>
                    <a:lnTo>
                      <a:pt x="51" y="0"/>
                    </a:lnTo>
                    <a:close/>
                    <a:moveTo>
                      <a:pt x="62" y="0"/>
                    </a:moveTo>
                    <a:lnTo>
                      <a:pt x="66" y="0"/>
                    </a:lnTo>
                    <a:lnTo>
                      <a:pt x="67" y="1"/>
                    </a:lnTo>
                    <a:lnTo>
                      <a:pt x="66" y="2"/>
                    </a:lnTo>
                    <a:lnTo>
                      <a:pt x="62" y="2"/>
                    </a:lnTo>
                    <a:lnTo>
                      <a:pt x="61" y="1"/>
                    </a:lnTo>
                    <a:lnTo>
                      <a:pt x="62" y="0"/>
                    </a:lnTo>
                    <a:close/>
                    <a:moveTo>
                      <a:pt x="71" y="0"/>
                    </a:moveTo>
                    <a:lnTo>
                      <a:pt x="76" y="0"/>
                    </a:lnTo>
                    <a:lnTo>
                      <a:pt x="77" y="1"/>
                    </a:lnTo>
                    <a:lnTo>
                      <a:pt x="76" y="2"/>
                    </a:lnTo>
                    <a:lnTo>
                      <a:pt x="71" y="2"/>
                    </a:lnTo>
                    <a:lnTo>
                      <a:pt x="71" y="1"/>
                    </a:lnTo>
                    <a:lnTo>
                      <a:pt x="71" y="0"/>
                    </a:lnTo>
                    <a:close/>
                    <a:moveTo>
                      <a:pt x="82" y="0"/>
                    </a:moveTo>
                    <a:lnTo>
                      <a:pt x="87" y="0"/>
                    </a:lnTo>
                    <a:lnTo>
                      <a:pt x="88" y="1"/>
                    </a:lnTo>
                    <a:lnTo>
                      <a:pt x="87" y="2"/>
                    </a:lnTo>
                    <a:lnTo>
                      <a:pt x="82" y="2"/>
                    </a:lnTo>
                    <a:lnTo>
                      <a:pt x="81" y="1"/>
                    </a:lnTo>
                    <a:lnTo>
                      <a:pt x="82" y="0"/>
                    </a:lnTo>
                    <a:close/>
                    <a:moveTo>
                      <a:pt x="92" y="0"/>
                    </a:moveTo>
                    <a:lnTo>
                      <a:pt x="97" y="0"/>
                    </a:lnTo>
                    <a:lnTo>
                      <a:pt x="97" y="1"/>
                    </a:lnTo>
                    <a:lnTo>
                      <a:pt x="97" y="2"/>
                    </a:lnTo>
                    <a:lnTo>
                      <a:pt x="92" y="2"/>
                    </a:lnTo>
                    <a:lnTo>
                      <a:pt x="91" y="1"/>
                    </a:lnTo>
                    <a:lnTo>
                      <a:pt x="92" y="0"/>
                    </a:lnTo>
                    <a:close/>
                    <a:moveTo>
                      <a:pt x="101" y="0"/>
                    </a:moveTo>
                    <a:lnTo>
                      <a:pt x="107" y="0"/>
                    </a:lnTo>
                    <a:lnTo>
                      <a:pt x="108" y="1"/>
                    </a:lnTo>
                    <a:lnTo>
                      <a:pt x="107" y="2"/>
                    </a:lnTo>
                    <a:lnTo>
                      <a:pt x="101" y="2"/>
                    </a:lnTo>
                    <a:lnTo>
                      <a:pt x="101" y="1"/>
                    </a:lnTo>
                    <a:lnTo>
                      <a:pt x="101" y="0"/>
                    </a:lnTo>
                    <a:close/>
                    <a:moveTo>
                      <a:pt x="112" y="0"/>
                    </a:moveTo>
                    <a:lnTo>
                      <a:pt x="117" y="0"/>
                    </a:lnTo>
                    <a:lnTo>
                      <a:pt x="118" y="1"/>
                    </a:lnTo>
                    <a:lnTo>
                      <a:pt x="117" y="2"/>
                    </a:lnTo>
                    <a:lnTo>
                      <a:pt x="112" y="2"/>
                    </a:lnTo>
                    <a:lnTo>
                      <a:pt x="111" y="1"/>
                    </a:lnTo>
                    <a:lnTo>
                      <a:pt x="112" y="0"/>
                    </a:lnTo>
                    <a:close/>
                    <a:moveTo>
                      <a:pt x="122" y="0"/>
                    </a:moveTo>
                    <a:lnTo>
                      <a:pt x="127" y="0"/>
                    </a:lnTo>
                    <a:lnTo>
                      <a:pt x="128" y="1"/>
                    </a:lnTo>
                    <a:lnTo>
                      <a:pt x="127" y="2"/>
                    </a:lnTo>
                    <a:lnTo>
                      <a:pt x="122" y="2"/>
                    </a:lnTo>
                    <a:lnTo>
                      <a:pt x="121" y="1"/>
                    </a:lnTo>
                    <a:lnTo>
                      <a:pt x="122" y="0"/>
                    </a:lnTo>
                    <a:close/>
                    <a:moveTo>
                      <a:pt x="132" y="0"/>
                    </a:moveTo>
                    <a:lnTo>
                      <a:pt x="137" y="0"/>
                    </a:lnTo>
                    <a:lnTo>
                      <a:pt x="138" y="1"/>
                    </a:lnTo>
                    <a:lnTo>
                      <a:pt x="137" y="2"/>
                    </a:lnTo>
                    <a:lnTo>
                      <a:pt x="132" y="2"/>
                    </a:lnTo>
                    <a:lnTo>
                      <a:pt x="131" y="1"/>
                    </a:lnTo>
                    <a:lnTo>
                      <a:pt x="132" y="0"/>
                    </a:lnTo>
                    <a:close/>
                    <a:moveTo>
                      <a:pt x="142" y="0"/>
                    </a:moveTo>
                    <a:lnTo>
                      <a:pt x="147" y="0"/>
                    </a:lnTo>
                    <a:lnTo>
                      <a:pt x="148" y="1"/>
                    </a:lnTo>
                    <a:lnTo>
                      <a:pt x="147" y="2"/>
                    </a:lnTo>
                    <a:lnTo>
                      <a:pt x="142" y="2"/>
                    </a:lnTo>
                    <a:lnTo>
                      <a:pt x="141" y="1"/>
                    </a:lnTo>
                    <a:lnTo>
                      <a:pt x="142" y="0"/>
                    </a:lnTo>
                    <a:close/>
                    <a:moveTo>
                      <a:pt x="153" y="0"/>
                    </a:moveTo>
                    <a:lnTo>
                      <a:pt x="157" y="0"/>
                    </a:lnTo>
                    <a:lnTo>
                      <a:pt x="158" y="1"/>
                    </a:lnTo>
                    <a:lnTo>
                      <a:pt x="157" y="2"/>
                    </a:lnTo>
                    <a:lnTo>
                      <a:pt x="153" y="2"/>
                    </a:lnTo>
                    <a:lnTo>
                      <a:pt x="152" y="1"/>
                    </a:lnTo>
                    <a:lnTo>
                      <a:pt x="153" y="0"/>
                    </a:lnTo>
                    <a:close/>
                    <a:moveTo>
                      <a:pt x="162" y="0"/>
                    </a:moveTo>
                    <a:lnTo>
                      <a:pt x="167" y="0"/>
                    </a:lnTo>
                    <a:lnTo>
                      <a:pt x="168" y="1"/>
                    </a:lnTo>
                    <a:lnTo>
                      <a:pt x="167" y="2"/>
                    </a:lnTo>
                    <a:lnTo>
                      <a:pt x="162" y="2"/>
                    </a:lnTo>
                    <a:lnTo>
                      <a:pt x="161" y="1"/>
                    </a:lnTo>
                    <a:lnTo>
                      <a:pt x="162" y="0"/>
                    </a:lnTo>
                    <a:close/>
                    <a:moveTo>
                      <a:pt x="172" y="0"/>
                    </a:moveTo>
                    <a:lnTo>
                      <a:pt x="178" y="0"/>
                    </a:lnTo>
                    <a:lnTo>
                      <a:pt x="179" y="1"/>
                    </a:lnTo>
                    <a:lnTo>
                      <a:pt x="178" y="2"/>
                    </a:lnTo>
                    <a:lnTo>
                      <a:pt x="172" y="2"/>
                    </a:lnTo>
                    <a:lnTo>
                      <a:pt x="171" y="1"/>
                    </a:lnTo>
                    <a:lnTo>
                      <a:pt x="172" y="0"/>
                    </a:lnTo>
                    <a:close/>
                    <a:moveTo>
                      <a:pt x="183" y="0"/>
                    </a:moveTo>
                    <a:lnTo>
                      <a:pt x="187" y="0"/>
                    </a:lnTo>
                    <a:lnTo>
                      <a:pt x="188" y="1"/>
                    </a:lnTo>
                    <a:lnTo>
                      <a:pt x="187" y="2"/>
                    </a:lnTo>
                    <a:lnTo>
                      <a:pt x="183" y="2"/>
                    </a:lnTo>
                    <a:lnTo>
                      <a:pt x="182" y="1"/>
                    </a:lnTo>
                    <a:lnTo>
                      <a:pt x="183" y="0"/>
                    </a:lnTo>
                    <a:close/>
                    <a:moveTo>
                      <a:pt x="192" y="0"/>
                    </a:moveTo>
                    <a:lnTo>
                      <a:pt x="198" y="0"/>
                    </a:lnTo>
                    <a:lnTo>
                      <a:pt x="199" y="1"/>
                    </a:lnTo>
                    <a:lnTo>
                      <a:pt x="198" y="2"/>
                    </a:lnTo>
                    <a:lnTo>
                      <a:pt x="192" y="2"/>
                    </a:lnTo>
                    <a:lnTo>
                      <a:pt x="192" y="1"/>
                    </a:lnTo>
                    <a:lnTo>
                      <a:pt x="192" y="0"/>
                    </a:lnTo>
                    <a:close/>
                    <a:moveTo>
                      <a:pt x="203" y="0"/>
                    </a:moveTo>
                    <a:lnTo>
                      <a:pt x="208" y="0"/>
                    </a:lnTo>
                    <a:lnTo>
                      <a:pt x="209" y="1"/>
                    </a:lnTo>
                    <a:lnTo>
                      <a:pt x="208" y="2"/>
                    </a:lnTo>
                    <a:lnTo>
                      <a:pt x="203" y="2"/>
                    </a:lnTo>
                    <a:lnTo>
                      <a:pt x="202" y="1"/>
                    </a:lnTo>
                    <a:lnTo>
                      <a:pt x="203" y="0"/>
                    </a:lnTo>
                    <a:close/>
                    <a:moveTo>
                      <a:pt x="213" y="0"/>
                    </a:moveTo>
                    <a:lnTo>
                      <a:pt x="217" y="0"/>
                    </a:lnTo>
                    <a:lnTo>
                      <a:pt x="218" y="1"/>
                    </a:lnTo>
                    <a:lnTo>
                      <a:pt x="217" y="2"/>
                    </a:lnTo>
                    <a:lnTo>
                      <a:pt x="213" y="2"/>
                    </a:lnTo>
                    <a:lnTo>
                      <a:pt x="212" y="1"/>
                    </a:lnTo>
                    <a:lnTo>
                      <a:pt x="213" y="0"/>
                    </a:lnTo>
                    <a:close/>
                    <a:moveTo>
                      <a:pt x="223" y="0"/>
                    </a:moveTo>
                    <a:lnTo>
                      <a:pt x="228" y="0"/>
                    </a:lnTo>
                    <a:lnTo>
                      <a:pt x="229" y="1"/>
                    </a:lnTo>
                    <a:lnTo>
                      <a:pt x="228" y="2"/>
                    </a:lnTo>
                    <a:lnTo>
                      <a:pt x="223" y="2"/>
                    </a:lnTo>
                    <a:lnTo>
                      <a:pt x="222" y="1"/>
                    </a:lnTo>
                    <a:lnTo>
                      <a:pt x="223" y="0"/>
                    </a:lnTo>
                    <a:close/>
                    <a:moveTo>
                      <a:pt x="233" y="0"/>
                    </a:moveTo>
                    <a:lnTo>
                      <a:pt x="238" y="0"/>
                    </a:lnTo>
                    <a:lnTo>
                      <a:pt x="239" y="1"/>
                    </a:lnTo>
                    <a:lnTo>
                      <a:pt x="238" y="2"/>
                    </a:lnTo>
                    <a:lnTo>
                      <a:pt x="233" y="2"/>
                    </a:lnTo>
                    <a:lnTo>
                      <a:pt x="232" y="1"/>
                    </a:lnTo>
                    <a:lnTo>
                      <a:pt x="233" y="0"/>
                    </a:lnTo>
                    <a:close/>
                    <a:moveTo>
                      <a:pt x="243" y="0"/>
                    </a:moveTo>
                    <a:lnTo>
                      <a:pt x="248" y="0"/>
                    </a:lnTo>
                    <a:lnTo>
                      <a:pt x="249" y="1"/>
                    </a:lnTo>
                    <a:lnTo>
                      <a:pt x="248" y="2"/>
                    </a:lnTo>
                    <a:lnTo>
                      <a:pt x="243" y="2"/>
                    </a:lnTo>
                    <a:lnTo>
                      <a:pt x="242" y="1"/>
                    </a:lnTo>
                    <a:lnTo>
                      <a:pt x="243" y="0"/>
                    </a:lnTo>
                    <a:close/>
                    <a:moveTo>
                      <a:pt x="253" y="0"/>
                    </a:moveTo>
                    <a:lnTo>
                      <a:pt x="258" y="0"/>
                    </a:lnTo>
                    <a:lnTo>
                      <a:pt x="259" y="1"/>
                    </a:lnTo>
                    <a:lnTo>
                      <a:pt x="258" y="2"/>
                    </a:lnTo>
                    <a:lnTo>
                      <a:pt x="253" y="2"/>
                    </a:lnTo>
                    <a:lnTo>
                      <a:pt x="252" y="1"/>
                    </a:lnTo>
                    <a:lnTo>
                      <a:pt x="253" y="0"/>
                    </a:lnTo>
                    <a:close/>
                    <a:moveTo>
                      <a:pt x="263" y="0"/>
                    </a:moveTo>
                    <a:lnTo>
                      <a:pt x="269" y="0"/>
                    </a:lnTo>
                    <a:lnTo>
                      <a:pt x="269" y="1"/>
                    </a:lnTo>
                    <a:lnTo>
                      <a:pt x="269" y="2"/>
                    </a:lnTo>
                    <a:lnTo>
                      <a:pt x="263" y="2"/>
                    </a:lnTo>
                    <a:lnTo>
                      <a:pt x="262" y="1"/>
                    </a:lnTo>
                    <a:lnTo>
                      <a:pt x="263" y="0"/>
                    </a:lnTo>
                    <a:close/>
                    <a:moveTo>
                      <a:pt x="273" y="0"/>
                    </a:moveTo>
                    <a:lnTo>
                      <a:pt x="278" y="0"/>
                    </a:lnTo>
                    <a:lnTo>
                      <a:pt x="279" y="1"/>
                    </a:lnTo>
                    <a:lnTo>
                      <a:pt x="278" y="2"/>
                    </a:lnTo>
                    <a:lnTo>
                      <a:pt x="273" y="2"/>
                    </a:lnTo>
                    <a:lnTo>
                      <a:pt x="273" y="1"/>
                    </a:lnTo>
                    <a:lnTo>
                      <a:pt x="273" y="0"/>
                    </a:lnTo>
                    <a:close/>
                    <a:moveTo>
                      <a:pt x="283" y="0"/>
                    </a:moveTo>
                    <a:lnTo>
                      <a:pt x="288" y="0"/>
                    </a:lnTo>
                    <a:lnTo>
                      <a:pt x="289" y="1"/>
                    </a:lnTo>
                    <a:lnTo>
                      <a:pt x="288" y="2"/>
                    </a:lnTo>
                    <a:lnTo>
                      <a:pt x="283" y="2"/>
                    </a:lnTo>
                    <a:lnTo>
                      <a:pt x="282" y="1"/>
                    </a:lnTo>
                    <a:lnTo>
                      <a:pt x="283" y="0"/>
                    </a:lnTo>
                    <a:close/>
                    <a:moveTo>
                      <a:pt x="294" y="0"/>
                    </a:moveTo>
                    <a:lnTo>
                      <a:pt x="299" y="0"/>
                    </a:lnTo>
                    <a:lnTo>
                      <a:pt x="299" y="1"/>
                    </a:lnTo>
                    <a:lnTo>
                      <a:pt x="299" y="2"/>
                    </a:lnTo>
                    <a:lnTo>
                      <a:pt x="294" y="2"/>
                    </a:lnTo>
                    <a:lnTo>
                      <a:pt x="293" y="1"/>
                    </a:lnTo>
                    <a:lnTo>
                      <a:pt x="294" y="0"/>
                    </a:lnTo>
                    <a:close/>
                    <a:moveTo>
                      <a:pt x="304" y="0"/>
                    </a:moveTo>
                    <a:lnTo>
                      <a:pt x="308" y="0"/>
                    </a:lnTo>
                    <a:lnTo>
                      <a:pt x="309" y="1"/>
                    </a:lnTo>
                    <a:lnTo>
                      <a:pt x="308" y="2"/>
                    </a:lnTo>
                    <a:lnTo>
                      <a:pt x="304" y="2"/>
                    </a:lnTo>
                    <a:lnTo>
                      <a:pt x="303" y="1"/>
                    </a:lnTo>
                    <a:lnTo>
                      <a:pt x="304" y="0"/>
                    </a:lnTo>
                    <a:close/>
                    <a:moveTo>
                      <a:pt x="313" y="0"/>
                    </a:moveTo>
                    <a:lnTo>
                      <a:pt x="319" y="0"/>
                    </a:lnTo>
                    <a:lnTo>
                      <a:pt x="320" y="1"/>
                    </a:lnTo>
                    <a:lnTo>
                      <a:pt x="319" y="2"/>
                    </a:lnTo>
                    <a:lnTo>
                      <a:pt x="313" y="2"/>
                    </a:lnTo>
                    <a:lnTo>
                      <a:pt x="312" y="1"/>
                    </a:lnTo>
                    <a:lnTo>
                      <a:pt x="313" y="0"/>
                    </a:lnTo>
                    <a:close/>
                    <a:moveTo>
                      <a:pt x="324" y="0"/>
                    </a:moveTo>
                    <a:lnTo>
                      <a:pt x="329" y="0"/>
                    </a:lnTo>
                    <a:lnTo>
                      <a:pt x="330" y="1"/>
                    </a:lnTo>
                    <a:lnTo>
                      <a:pt x="329" y="2"/>
                    </a:lnTo>
                    <a:lnTo>
                      <a:pt x="324" y="2"/>
                    </a:lnTo>
                    <a:lnTo>
                      <a:pt x="323" y="1"/>
                    </a:lnTo>
                    <a:lnTo>
                      <a:pt x="324" y="0"/>
                    </a:lnTo>
                    <a:close/>
                    <a:moveTo>
                      <a:pt x="334" y="0"/>
                    </a:moveTo>
                    <a:lnTo>
                      <a:pt x="339" y="0"/>
                    </a:lnTo>
                    <a:lnTo>
                      <a:pt x="340" y="1"/>
                    </a:lnTo>
                    <a:lnTo>
                      <a:pt x="339" y="2"/>
                    </a:lnTo>
                    <a:lnTo>
                      <a:pt x="334" y="2"/>
                    </a:lnTo>
                    <a:lnTo>
                      <a:pt x="333" y="1"/>
                    </a:lnTo>
                    <a:lnTo>
                      <a:pt x="334" y="0"/>
                    </a:lnTo>
                    <a:close/>
                    <a:moveTo>
                      <a:pt x="344" y="0"/>
                    </a:moveTo>
                    <a:lnTo>
                      <a:pt x="349" y="0"/>
                    </a:lnTo>
                    <a:lnTo>
                      <a:pt x="350" y="1"/>
                    </a:lnTo>
                    <a:lnTo>
                      <a:pt x="349" y="2"/>
                    </a:lnTo>
                    <a:lnTo>
                      <a:pt x="344" y="2"/>
                    </a:lnTo>
                    <a:lnTo>
                      <a:pt x="343" y="1"/>
                    </a:lnTo>
                    <a:lnTo>
                      <a:pt x="344" y="0"/>
                    </a:lnTo>
                    <a:close/>
                    <a:moveTo>
                      <a:pt x="354" y="0"/>
                    </a:moveTo>
                    <a:lnTo>
                      <a:pt x="359" y="0"/>
                    </a:lnTo>
                    <a:lnTo>
                      <a:pt x="360" y="1"/>
                    </a:lnTo>
                    <a:lnTo>
                      <a:pt x="359" y="2"/>
                    </a:lnTo>
                    <a:lnTo>
                      <a:pt x="354" y="2"/>
                    </a:lnTo>
                    <a:lnTo>
                      <a:pt x="353" y="1"/>
                    </a:lnTo>
                    <a:lnTo>
                      <a:pt x="354" y="0"/>
                    </a:lnTo>
                    <a:close/>
                    <a:moveTo>
                      <a:pt x="364" y="0"/>
                    </a:moveTo>
                    <a:lnTo>
                      <a:pt x="369" y="0"/>
                    </a:lnTo>
                    <a:lnTo>
                      <a:pt x="370" y="1"/>
                    </a:lnTo>
                    <a:lnTo>
                      <a:pt x="369" y="2"/>
                    </a:lnTo>
                    <a:lnTo>
                      <a:pt x="364" y="2"/>
                    </a:lnTo>
                    <a:lnTo>
                      <a:pt x="364" y="1"/>
                    </a:lnTo>
                    <a:lnTo>
                      <a:pt x="364" y="0"/>
                    </a:lnTo>
                    <a:close/>
                    <a:moveTo>
                      <a:pt x="374" y="0"/>
                    </a:moveTo>
                    <a:lnTo>
                      <a:pt x="379" y="0"/>
                    </a:lnTo>
                    <a:lnTo>
                      <a:pt x="380" y="1"/>
                    </a:lnTo>
                    <a:lnTo>
                      <a:pt x="379" y="2"/>
                    </a:lnTo>
                    <a:lnTo>
                      <a:pt x="374" y="2"/>
                    </a:lnTo>
                    <a:lnTo>
                      <a:pt x="373" y="1"/>
                    </a:lnTo>
                    <a:lnTo>
                      <a:pt x="374" y="0"/>
                    </a:lnTo>
                    <a:close/>
                    <a:moveTo>
                      <a:pt x="384" y="0"/>
                    </a:moveTo>
                    <a:lnTo>
                      <a:pt x="390" y="0"/>
                    </a:lnTo>
                    <a:lnTo>
                      <a:pt x="390" y="1"/>
                    </a:lnTo>
                    <a:lnTo>
                      <a:pt x="390" y="2"/>
                    </a:lnTo>
                    <a:lnTo>
                      <a:pt x="384" y="2"/>
                    </a:lnTo>
                    <a:lnTo>
                      <a:pt x="383" y="1"/>
                    </a:lnTo>
                    <a:lnTo>
                      <a:pt x="384" y="0"/>
                    </a:lnTo>
                    <a:close/>
                    <a:moveTo>
                      <a:pt x="394" y="0"/>
                    </a:moveTo>
                    <a:lnTo>
                      <a:pt x="399" y="0"/>
                    </a:lnTo>
                    <a:lnTo>
                      <a:pt x="400" y="1"/>
                    </a:lnTo>
                    <a:lnTo>
                      <a:pt x="399" y="2"/>
                    </a:lnTo>
                    <a:lnTo>
                      <a:pt x="394" y="2"/>
                    </a:lnTo>
                    <a:lnTo>
                      <a:pt x="394" y="1"/>
                    </a:lnTo>
                    <a:lnTo>
                      <a:pt x="394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10" name="Freeform 279"/>
              <p:cNvSpPr>
                <a:spLocks/>
              </p:cNvSpPr>
              <p:nvPr/>
            </p:nvSpPr>
            <p:spPr bwMode="auto">
              <a:xfrm>
                <a:off x="4135" y="1385"/>
                <a:ext cx="6" cy="2"/>
              </a:xfrm>
              <a:custGeom>
                <a:avLst/>
                <a:gdLst>
                  <a:gd name="T0" fmla="*/ 1 w 6"/>
                  <a:gd name="T1" fmla="*/ 0 h 2"/>
                  <a:gd name="T2" fmla="*/ 6 w 6"/>
                  <a:gd name="T3" fmla="*/ 0 h 2"/>
                  <a:gd name="T4" fmla="*/ 6 w 6"/>
                  <a:gd name="T5" fmla="*/ 1 h 2"/>
                  <a:gd name="T6" fmla="*/ 6 w 6"/>
                  <a:gd name="T7" fmla="*/ 2 h 2"/>
                  <a:gd name="T8" fmla="*/ 1 w 6"/>
                  <a:gd name="T9" fmla="*/ 2 h 2"/>
                  <a:gd name="T10" fmla="*/ 0 w 6"/>
                  <a:gd name="T11" fmla="*/ 1 h 2"/>
                  <a:gd name="T12" fmla="*/ 1 w 6"/>
                  <a:gd name="T13" fmla="*/ 0 h 2"/>
                  <a:gd name="T14" fmla="*/ 1 w 6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"/>
                  <a:gd name="T25" fmla="*/ 0 h 2"/>
                  <a:gd name="T26" fmla="*/ 6 w 6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" h="2">
                    <a:moveTo>
                      <a:pt x="1" y="0"/>
                    </a:moveTo>
                    <a:lnTo>
                      <a:pt x="6" y="0"/>
                    </a:lnTo>
                    <a:lnTo>
                      <a:pt x="6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11" name="Freeform 280"/>
              <p:cNvSpPr>
                <a:spLocks/>
              </p:cNvSpPr>
              <p:nvPr/>
            </p:nvSpPr>
            <p:spPr bwMode="auto">
              <a:xfrm>
                <a:off x="4145" y="1385"/>
                <a:ext cx="7" cy="2"/>
              </a:xfrm>
              <a:custGeom>
                <a:avLst/>
                <a:gdLst>
                  <a:gd name="T0" fmla="*/ 1 w 7"/>
                  <a:gd name="T1" fmla="*/ 0 h 2"/>
                  <a:gd name="T2" fmla="*/ 6 w 7"/>
                  <a:gd name="T3" fmla="*/ 0 h 2"/>
                  <a:gd name="T4" fmla="*/ 7 w 7"/>
                  <a:gd name="T5" fmla="*/ 1 h 2"/>
                  <a:gd name="T6" fmla="*/ 6 w 7"/>
                  <a:gd name="T7" fmla="*/ 2 h 2"/>
                  <a:gd name="T8" fmla="*/ 1 w 7"/>
                  <a:gd name="T9" fmla="*/ 2 h 2"/>
                  <a:gd name="T10" fmla="*/ 0 w 7"/>
                  <a:gd name="T11" fmla="*/ 1 h 2"/>
                  <a:gd name="T12" fmla="*/ 1 w 7"/>
                  <a:gd name="T13" fmla="*/ 0 h 2"/>
                  <a:gd name="T14" fmla="*/ 1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1" y="0"/>
                    </a:moveTo>
                    <a:lnTo>
                      <a:pt x="6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12" name="Freeform 281"/>
              <p:cNvSpPr>
                <a:spLocks/>
              </p:cNvSpPr>
              <p:nvPr/>
            </p:nvSpPr>
            <p:spPr bwMode="auto">
              <a:xfrm>
                <a:off x="4155" y="1385"/>
                <a:ext cx="7" cy="2"/>
              </a:xfrm>
              <a:custGeom>
                <a:avLst/>
                <a:gdLst>
                  <a:gd name="T0" fmla="*/ 1 w 7"/>
                  <a:gd name="T1" fmla="*/ 0 h 2"/>
                  <a:gd name="T2" fmla="*/ 6 w 7"/>
                  <a:gd name="T3" fmla="*/ 0 h 2"/>
                  <a:gd name="T4" fmla="*/ 7 w 7"/>
                  <a:gd name="T5" fmla="*/ 1 h 2"/>
                  <a:gd name="T6" fmla="*/ 6 w 7"/>
                  <a:gd name="T7" fmla="*/ 2 h 2"/>
                  <a:gd name="T8" fmla="*/ 1 w 7"/>
                  <a:gd name="T9" fmla="*/ 2 h 2"/>
                  <a:gd name="T10" fmla="*/ 0 w 7"/>
                  <a:gd name="T11" fmla="*/ 1 h 2"/>
                  <a:gd name="T12" fmla="*/ 1 w 7"/>
                  <a:gd name="T13" fmla="*/ 0 h 2"/>
                  <a:gd name="T14" fmla="*/ 1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1" y="0"/>
                    </a:moveTo>
                    <a:lnTo>
                      <a:pt x="6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13" name="Freeform 282"/>
              <p:cNvSpPr>
                <a:spLocks/>
              </p:cNvSpPr>
              <p:nvPr/>
            </p:nvSpPr>
            <p:spPr bwMode="auto">
              <a:xfrm>
                <a:off x="4165" y="1385"/>
                <a:ext cx="7" cy="2"/>
              </a:xfrm>
              <a:custGeom>
                <a:avLst/>
                <a:gdLst>
                  <a:gd name="T0" fmla="*/ 2 w 7"/>
                  <a:gd name="T1" fmla="*/ 0 h 2"/>
                  <a:gd name="T2" fmla="*/ 6 w 7"/>
                  <a:gd name="T3" fmla="*/ 0 h 2"/>
                  <a:gd name="T4" fmla="*/ 7 w 7"/>
                  <a:gd name="T5" fmla="*/ 1 h 2"/>
                  <a:gd name="T6" fmla="*/ 6 w 7"/>
                  <a:gd name="T7" fmla="*/ 2 h 2"/>
                  <a:gd name="T8" fmla="*/ 2 w 7"/>
                  <a:gd name="T9" fmla="*/ 2 h 2"/>
                  <a:gd name="T10" fmla="*/ 0 w 7"/>
                  <a:gd name="T11" fmla="*/ 1 h 2"/>
                  <a:gd name="T12" fmla="*/ 2 w 7"/>
                  <a:gd name="T13" fmla="*/ 0 h 2"/>
                  <a:gd name="T14" fmla="*/ 2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2" y="0"/>
                    </a:moveTo>
                    <a:lnTo>
                      <a:pt x="6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2" y="2"/>
                    </a:lnTo>
                    <a:lnTo>
                      <a:pt x="0" y="1"/>
                    </a:lnTo>
                    <a:lnTo>
                      <a:pt x="2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14" name="Freeform 283"/>
              <p:cNvSpPr>
                <a:spLocks/>
              </p:cNvSpPr>
              <p:nvPr/>
            </p:nvSpPr>
            <p:spPr bwMode="auto">
              <a:xfrm>
                <a:off x="4176" y="1385"/>
                <a:ext cx="6" cy="2"/>
              </a:xfrm>
              <a:custGeom>
                <a:avLst/>
                <a:gdLst>
                  <a:gd name="T0" fmla="*/ 0 w 6"/>
                  <a:gd name="T1" fmla="*/ 0 h 2"/>
                  <a:gd name="T2" fmla="*/ 5 w 6"/>
                  <a:gd name="T3" fmla="*/ 0 h 2"/>
                  <a:gd name="T4" fmla="*/ 6 w 6"/>
                  <a:gd name="T5" fmla="*/ 1 h 2"/>
                  <a:gd name="T6" fmla="*/ 5 w 6"/>
                  <a:gd name="T7" fmla="*/ 2 h 2"/>
                  <a:gd name="T8" fmla="*/ 0 w 6"/>
                  <a:gd name="T9" fmla="*/ 2 h 2"/>
                  <a:gd name="T10" fmla="*/ 0 w 6"/>
                  <a:gd name="T11" fmla="*/ 1 h 2"/>
                  <a:gd name="T12" fmla="*/ 0 w 6"/>
                  <a:gd name="T13" fmla="*/ 0 h 2"/>
                  <a:gd name="T14" fmla="*/ 0 w 6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"/>
                  <a:gd name="T25" fmla="*/ 0 h 2"/>
                  <a:gd name="T26" fmla="*/ 6 w 6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" h="2">
                    <a:moveTo>
                      <a:pt x="0" y="0"/>
                    </a:moveTo>
                    <a:lnTo>
                      <a:pt x="5" y="0"/>
                    </a:lnTo>
                    <a:lnTo>
                      <a:pt x="6" y="1"/>
                    </a:lnTo>
                    <a:lnTo>
                      <a:pt x="5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15" name="Freeform 284"/>
              <p:cNvSpPr>
                <a:spLocks/>
              </p:cNvSpPr>
              <p:nvPr/>
            </p:nvSpPr>
            <p:spPr bwMode="auto">
              <a:xfrm>
                <a:off x="4185" y="1385"/>
                <a:ext cx="8" cy="2"/>
              </a:xfrm>
              <a:custGeom>
                <a:avLst/>
                <a:gdLst>
                  <a:gd name="T0" fmla="*/ 1 w 8"/>
                  <a:gd name="T1" fmla="*/ 0 h 2"/>
                  <a:gd name="T2" fmla="*/ 7 w 8"/>
                  <a:gd name="T3" fmla="*/ 0 h 2"/>
                  <a:gd name="T4" fmla="*/ 8 w 8"/>
                  <a:gd name="T5" fmla="*/ 1 h 2"/>
                  <a:gd name="T6" fmla="*/ 7 w 8"/>
                  <a:gd name="T7" fmla="*/ 2 h 2"/>
                  <a:gd name="T8" fmla="*/ 1 w 8"/>
                  <a:gd name="T9" fmla="*/ 2 h 2"/>
                  <a:gd name="T10" fmla="*/ 0 w 8"/>
                  <a:gd name="T11" fmla="*/ 1 h 2"/>
                  <a:gd name="T12" fmla="*/ 1 w 8"/>
                  <a:gd name="T13" fmla="*/ 0 h 2"/>
                  <a:gd name="T14" fmla="*/ 1 w 8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8"/>
                  <a:gd name="T25" fmla="*/ 0 h 2"/>
                  <a:gd name="T26" fmla="*/ 8 w 8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8" h="2">
                    <a:moveTo>
                      <a:pt x="1" y="0"/>
                    </a:moveTo>
                    <a:lnTo>
                      <a:pt x="7" y="0"/>
                    </a:lnTo>
                    <a:lnTo>
                      <a:pt x="8" y="1"/>
                    </a:lnTo>
                    <a:lnTo>
                      <a:pt x="7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16" name="Freeform 285"/>
              <p:cNvSpPr>
                <a:spLocks/>
              </p:cNvSpPr>
              <p:nvPr/>
            </p:nvSpPr>
            <p:spPr bwMode="auto">
              <a:xfrm>
                <a:off x="4196" y="1385"/>
                <a:ext cx="6" cy="2"/>
              </a:xfrm>
              <a:custGeom>
                <a:avLst/>
                <a:gdLst>
                  <a:gd name="T0" fmla="*/ 1 w 6"/>
                  <a:gd name="T1" fmla="*/ 0 h 2"/>
                  <a:gd name="T2" fmla="*/ 5 w 6"/>
                  <a:gd name="T3" fmla="*/ 0 h 2"/>
                  <a:gd name="T4" fmla="*/ 6 w 6"/>
                  <a:gd name="T5" fmla="*/ 1 h 2"/>
                  <a:gd name="T6" fmla="*/ 5 w 6"/>
                  <a:gd name="T7" fmla="*/ 2 h 2"/>
                  <a:gd name="T8" fmla="*/ 1 w 6"/>
                  <a:gd name="T9" fmla="*/ 2 h 2"/>
                  <a:gd name="T10" fmla="*/ 0 w 6"/>
                  <a:gd name="T11" fmla="*/ 1 h 2"/>
                  <a:gd name="T12" fmla="*/ 1 w 6"/>
                  <a:gd name="T13" fmla="*/ 0 h 2"/>
                  <a:gd name="T14" fmla="*/ 1 w 6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"/>
                  <a:gd name="T25" fmla="*/ 0 h 2"/>
                  <a:gd name="T26" fmla="*/ 6 w 6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" h="2">
                    <a:moveTo>
                      <a:pt x="1" y="0"/>
                    </a:moveTo>
                    <a:lnTo>
                      <a:pt x="5" y="0"/>
                    </a:lnTo>
                    <a:lnTo>
                      <a:pt x="6" y="1"/>
                    </a:lnTo>
                    <a:lnTo>
                      <a:pt x="5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17" name="Freeform 286"/>
              <p:cNvSpPr>
                <a:spLocks/>
              </p:cNvSpPr>
              <p:nvPr/>
            </p:nvSpPr>
            <p:spPr bwMode="auto">
              <a:xfrm>
                <a:off x="4206" y="1385"/>
                <a:ext cx="6" cy="2"/>
              </a:xfrm>
              <a:custGeom>
                <a:avLst/>
                <a:gdLst>
                  <a:gd name="T0" fmla="*/ 0 w 6"/>
                  <a:gd name="T1" fmla="*/ 0 h 2"/>
                  <a:gd name="T2" fmla="*/ 5 w 6"/>
                  <a:gd name="T3" fmla="*/ 0 h 2"/>
                  <a:gd name="T4" fmla="*/ 6 w 6"/>
                  <a:gd name="T5" fmla="*/ 1 h 2"/>
                  <a:gd name="T6" fmla="*/ 5 w 6"/>
                  <a:gd name="T7" fmla="*/ 2 h 2"/>
                  <a:gd name="T8" fmla="*/ 0 w 6"/>
                  <a:gd name="T9" fmla="*/ 2 h 2"/>
                  <a:gd name="T10" fmla="*/ 0 w 6"/>
                  <a:gd name="T11" fmla="*/ 1 h 2"/>
                  <a:gd name="T12" fmla="*/ 0 w 6"/>
                  <a:gd name="T13" fmla="*/ 0 h 2"/>
                  <a:gd name="T14" fmla="*/ 0 w 6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"/>
                  <a:gd name="T25" fmla="*/ 0 h 2"/>
                  <a:gd name="T26" fmla="*/ 6 w 6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" h="2">
                    <a:moveTo>
                      <a:pt x="0" y="0"/>
                    </a:moveTo>
                    <a:lnTo>
                      <a:pt x="5" y="0"/>
                    </a:lnTo>
                    <a:lnTo>
                      <a:pt x="6" y="1"/>
                    </a:lnTo>
                    <a:lnTo>
                      <a:pt x="5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6" name="Group 287"/>
              <p:cNvGrpSpPr>
                <a:grpSpLocks/>
              </p:cNvGrpSpPr>
              <p:nvPr/>
            </p:nvGrpSpPr>
            <p:grpSpPr bwMode="auto">
              <a:xfrm>
                <a:off x="4135" y="1046"/>
                <a:ext cx="400" cy="341"/>
                <a:chOff x="2583" y="2277"/>
                <a:chExt cx="400" cy="341"/>
              </a:xfrm>
            </p:grpSpPr>
            <p:sp>
              <p:nvSpPr>
                <p:cNvPr id="7595" name="Freeform 288"/>
                <p:cNvSpPr>
                  <a:spLocks/>
                </p:cNvSpPr>
                <p:nvPr/>
              </p:nvSpPr>
              <p:spPr bwMode="auto">
                <a:xfrm>
                  <a:off x="2664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96" name="Freeform 289"/>
                <p:cNvSpPr>
                  <a:spLocks/>
                </p:cNvSpPr>
                <p:nvPr/>
              </p:nvSpPr>
              <p:spPr bwMode="auto">
                <a:xfrm>
                  <a:off x="2674" y="2616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97" name="Freeform 290"/>
                <p:cNvSpPr>
                  <a:spLocks/>
                </p:cNvSpPr>
                <p:nvPr/>
              </p:nvSpPr>
              <p:spPr bwMode="auto">
                <a:xfrm>
                  <a:off x="2684" y="2616"/>
                  <a:ext cx="7" cy="2"/>
                </a:xfrm>
                <a:custGeom>
                  <a:avLst/>
                  <a:gdLst>
                    <a:gd name="T0" fmla="*/ 0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0 w 7"/>
                    <a:gd name="T9" fmla="*/ 2 h 2"/>
                    <a:gd name="T10" fmla="*/ 0 w 7"/>
                    <a:gd name="T11" fmla="*/ 1 h 2"/>
                    <a:gd name="T12" fmla="*/ 0 w 7"/>
                    <a:gd name="T13" fmla="*/ 0 h 2"/>
                    <a:gd name="T14" fmla="*/ 0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0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98" name="Freeform 291"/>
                <p:cNvSpPr>
                  <a:spLocks/>
                </p:cNvSpPr>
                <p:nvPr/>
              </p:nvSpPr>
              <p:spPr bwMode="auto">
                <a:xfrm>
                  <a:off x="2694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99" name="Freeform 292"/>
                <p:cNvSpPr>
                  <a:spLocks/>
                </p:cNvSpPr>
                <p:nvPr/>
              </p:nvSpPr>
              <p:spPr bwMode="auto">
                <a:xfrm>
                  <a:off x="2704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00" name="Freeform 293"/>
                <p:cNvSpPr>
                  <a:spLocks/>
                </p:cNvSpPr>
                <p:nvPr/>
              </p:nvSpPr>
              <p:spPr bwMode="auto">
                <a:xfrm>
                  <a:off x="2714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01" name="Freeform 294"/>
                <p:cNvSpPr>
                  <a:spLocks/>
                </p:cNvSpPr>
                <p:nvPr/>
              </p:nvSpPr>
              <p:spPr bwMode="auto">
                <a:xfrm>
                  <a:off x="2724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02" name="Freeform 295"/>
                <p:cNvSpPr>
                  <a:spLocks/>
                </p:cNvSpPr>
                <p:nvPr/>
              </p:nvSpPr>
              <p:spPr bwMode="auto">
                <a:xfrm>
                  <a:off x="2735" y="2616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03" name="Freeform 296"/>
                <p:cNvSpPr>
                  <a:spLocks/>
                </p:cNvSpPr>
                <p:nvPr/>
              </p:nvSpPr>
              <p:spPr bwMode="auto">
                <a:xfrm>
                  <a:off x="2744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04" name="Freeform 297"/>
                <p:cNvSpPr>
                  <a:spLocks/>
                </p:cNvSpPr>
                <p:nvPr/>
              </p:nvSpPr>
              <p:spPr bwMode="auto">
                <a:xfrm>
                  <a:off x="2754" y="2616"/>
                  <a:ext cx="8" cy="2"/>
                </a:xfrm>
                <a:custGeom>
                  <a:avLst/>
                  <a:gdLst>
                    <a:gd name="T0" fmla="*/ 1 w 8"/>
                    <a:gd name="T1" fmla="*/ 0 h 2"/>
                    <a:gd name="T2" fmla="*/ 7 w 8"/>
                    <a:gd name="T3" fmla="*/ 0 h 2"/>
                    <a:gd name="T4" fmla="*/ 8 w 8"/>
                    <a:gd name="T5" fmla="*/ 1 h 2"/>
                    <a:gd name="T6" fmla="*/ 7 w 8"/>
                    <a:gd name="T7" fmla="*/ 2 h 2"/>
                    <a:gd name="T8" fmla="*/ 1 w 8"/>
                    <a:gd name="T9" fmla="*/ 2 h 2"/>
                    <a:gd name="T10" fmla="*/ 0 w 8"/>
                    <a:gd name="T11" fmla="*/ 1 h 2"/>
                    <a:gd name="T12" fmla="*/ 1 w 8"/>
                    <a:gd name="T13" fmla="*/ 0 h 2"/>
                    <a:gd name="T14" fmla="*/ 1 w 8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8"/>
                    <a:gd name="T25" fmla="*/ 0 h 2"/>
                    <a:gd name="T26" fmla="*/ 8 w 8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8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8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05" name="Freeform 298"/>
                <p:cNvSpPr>
                  <a:spLocks/>
                </p:cNvSpPr>
                <p:nvPr/>
              </p:nvSpPr>
              <p:spPr bwMode="auto">
                <a:xfrm>
                  <a:off x="2765" y="2616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06" name="Freeform 299"/>
                <p:cNvSpPr>
                  <a:spLocks/>
                </p:cNvSpPr>
                <p:nvPr/>
              </p:nvSpPr>
              <p:spPr bwMode="auto">
                <a:xfrm>
                  <a:off x="2775" y="2616"/>
                  <a:ext cx="7" cy="2"/>
                </a:xfrm>
                <a:custGeom>
                  <a:avLst/>
                  <a:gdLst>
                    <a:gd name="T0" fmla="*/ 0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0 w 7"/>
                    <a:gd name="T9" fmla="*/ 2 h 2"/>
                    <a:gd name="T10" fmla="*/ 0 w 7"/>
                    <a:gd name="T11" fmla="*/ 1 h 2"/>
                    <a:gd name="T12" fmla="*/ 0 w 7"/>
                    <a:gd name="T13" fmla="*/ 0 h 2"/>
                    <a:gd name="T14" fmla="*/ 0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0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07" name="Freeform 300"/>
                <p:cNvSpPr>
                  <a:spLocks/>
                </p:cNvSpPr>
                <p:nvPr/>
              </p:nvSpPr>
              <p:spPr bwMode="auto">
                <a:xfrm>
                  <a:off x="2785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08" name="Freeform 301"/>
                <p:cNvSpPr>
                  <a:spLocks/>
                </p:cNvSpPr>
                <p:nvPr/>
              </p:nvSpPr>
              <p:spPr bwMode="auto">
                <a:xfrm>
                  <a:off x="2795" y="2616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09" name="Freeform 302"/>
                <p:cNvSpPr>
                  <a:spLocks/>
                </p:cNvSpPr>
                <p:nvPr/>
              </p:nvSpPr>
              <p:spPr bwMode="auto">
                <a:xfrm>
                  <a:off x="2805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10" name="Freeform 303"/>
                <p:cNvSpPr>
                  <a:spLocks/>
                </p:cNvSpPr>
                <p:nvPr/>
              </p:nvSpPr>
              <p:spPr bwMode="auto">
                <a:xfrm>
                  <a:off x="2815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11" name="Freeform 304"/>
                <p:cNvSpPr>
                  <a:spLocks/>
                </p:cNvSpPr>
                <p:nvPr/>
              </p:nvSpPr>
              <p:spPr bwMode="auto">
                <a:xfrm>
                  <a:off x="2825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12" name="Freeform 305"/>
                <p:cNvSpPr>
                  <a:spLocks/>
                </p:cNvSpPr>
                <p:nvPr/>
              </p:nvSpPr>
              <p:spPr bwMode="auto">
                <a:xfrm>
                  <a:off x="2835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13" name="Freeform 306"/>
                <p:cNvSpPr>
                  <a:spLocks/>
                </p:cNvSpPr>
                <p:nvPr/>
              </p:nvSpPr>
              <p:spPr bwMode="auto">
                <a:xfrm>
                  <a:off x="2845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7 w 7"/>
                    <a:gd name="T3" fmla="*/ 0 h 2"/>
                    <a:gd name="T4" fmla="*/ 7 w 7"/>
                    <a:gd name="T5" fmla="*/ 1 h 2"/>
                    <a:gd name="T6" fmla="*/ 7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7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14" name="Freeform 307"/>
                <p:cNvSpPr>
                  <a:spLocks/>
                </p:cNvSpPr>
                <p:nvPr/>
              </p:nvSpPr>
              <p:spPr bwMode="auto">
                <a:xfrm>
                  <a:off x="2856" y="2616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15" name="Freeform 308"/>
                <p:cNvSpPr>
                  <a:spLocks/>
                </p:cNvSpPr>
                <p:nvPr/>
              </p:nvSpPr>
              <p:spPr bwMode="auto">
                <a:xfrm>
                  <a:off x="2865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16" name="Freeform 309"/>
                <p:cNvSpPr>
                  <a:spLocks/>
                </p:cNvSpPr>
                <p:nvPr/>
              </p:nvSpPr>
              <p:spPr bwMode="auto">
                <a:xfrm>
                  <a:off x="2876" y="2616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17" name="Freeform 310"/>
                <p:cNvSpPr>
                  <a:spLocks/>
                </p:cNvSpPr>
                <p:nvPr/>
              </p:nvSpPr>
              <p:spPr bwMode="auto">
                <a:xfrm>
                  <a:off x="2886" y="2616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18" name="Freeform 311"/>
                <p:cNvSpPr>
                  <a:spLocks/>
                </p:cNvSpPr>
                <p:nvPr/>
              </p:nvSpPr>
              <p:spPr bwMode="auto">
                <a:xfrm>
                  <a:off x="2895" y="2616"/>
                  <a:ext cx="8" cy="2"/>
                </a:xfrm>
                <a:custGeom>
                  <a:avLst/>
                  <a:gdLst>
                    <a:gd name="T0" fmla="*/ 1 w 8"/>
                    <a:gd name="T1" fmla="*/ 0 h 2"/>
                    <a:gd name="T2" fmla="*/ 7 w 8"/>
                    <a:gd name="T3" fmla="*/ 0 h 2"/>
                    <a:gd name="T4" fmla="*/ 8 w 8"/>
                    <a:gd name="T5" fmla="*/ 1 h 2"/>
                    <a:gd name="T6" fmla="*/ 7 w 8"/>
                    <a:gd name="T7" fmla="*/ 2 h 2"/>
                    <a:gd name="T8" fmla="*/ 1 w 8"/>
                    <a:gd name="T9" fmla="*/ 2 h 2"/>
                    <a:gd name="T10" fmla="*/ 0 w 8"/>
                    <a:gd name="T11" fmla="*/ 1 h 2"/>
                    <a:gd name="T12" fmla="*/ 1 w 8"/>
                    <a:gd name="T13" fmla="*/ 0 h 2"/>
                    <a:gd name="T14" fmla="*/ 1 w 8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8"/>
                    <a:gd name="T25" fmla="*/ 0 h 2"/>
                    <a:gd name="T26" fmla="*/ 8 w 8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8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8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19" name="Freeform 312"/>
                <p:cNvSpPr>
                  <a:spLocks/>
                </p:cNvSpPr>
                <p:nvPr/>
              </p:nvSpPr>
              <p:spPr bwMode="auto">
                <a:xfrm>
                  <a:off x="2906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20" name="Freeform 313"/>
                <p:cNvSpPr>
                  <a:spLocks/>
                </p:cNvSpPr>
                <p:nvPr/>
              </p:nvSpPr>
              <p:spPr bwMode="auto">
                <a:xfrm>
                  <a:off x="2916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21" name="Freeform 314"/>
                <p:cNvSpPr>
                  <a:spLocks/>
                </p:cNvSpPr>
                <p:nvPr/>
              </p:nvSpPr>
              <p:spPr bwMode="auto">
                <a:xfrm>
                  <a:off x="2926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22" name="Freeform 315"/>
                <p:cNvSpPr>
                  <a:spLocks/>
                </p:cNvSpPr>
                <p:nvPr/>
              </p:nvSpPr>
              <p:spPr bwMode="auto">
                <a:xfrm>
                  <a:off x="2936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23" name="Freeform 316"/>
                <p:cNvSpPr>
                  <a:spLocks/>
                </p:cNvSpPr>
                <p:nvPr/>
              </p:nvSpPr>
              <p:spPr bwMode="auto">
                <a:xfrm>
                  <a:off x="2947" y="2616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24" name="Freeform 317"/>
                <p:cNvSpPr>
                  <a:spLocks/>
                </p:cNvSpPr>
                <p:nvPr/>
              </p:nvSpPr>
              <p:spPr bwMode="auto">
                <a:xfrm>
                  <a:off x="2956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25" name="Freeform 318"/>
                <p:cNvSpPr>
                  <a:spLocks/>
                </p:cNvSpPr>
                <p:nvPr/>
              </p:nvSpPr>
              <p:spPr bwMode="auto">
                <a:xfrm>
                  <a:off x="2966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7 w 7"/>
                    <a:gd name="T3" fmla="*/ 0 h 2"/>
                    <a:gd name="T4" fmla="*/ 7 w 7"/>
                    <a:gd name="T5" fmla="*/ 1 h 2"/>
                    <a:gd name="T6" fmla="*/ 7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7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26" name="Freeform 319"/>
                <p:cNvSpPr>
                  <a:spLocks/>
                </p:cNvSpPr>
                <p:nvPr/>
              </p:nvSpPr>
              <p:spPr bwMode="auto">
                <a:xfrm>
                  <a:off x="2977" y="2616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27" name="Freeform 320"/>
                <p:cNvSpPr>
                  <a:spLocks noEditPoints="1"/>
                </p:cNvSpPr>
                <p:nvPr/>
              </p:nvSpPr>
              <p:spPr bwMode="auto">
                <a:xfrm>
                  <a:off x="2583" y="2616"/>
                  <a:ext cx="400" cy="2"/>
                </a:xfrm>
                <a:custGeom>
                  <a:avLst/>
                  <a:gdLst>
                    <a:gd name="T0" fmla="*/ 0 w 400"/>
                    <a:gd name="T1" fmla="*/ 1 h 2"/>
                    <a:gd name="T2" fmla="*/ 16 w 400"/>
                    <a:gd name="T3" fmla="*/ 2 h 2"/>
                    <a:gd name="T4" fmla="*/ 26 w 400"/>
                    <a:gd name="T5" fmla="*/ 0 h 2"/>
                    <a:gd name="T6" fmla="*/ 21 w 400"/>
                    <a:gd name="T7" fmla="*/ 0 h 2"/>
                    <a:gd name="T8" fmla="*/ 30 w 400"/>
                    <a:gd name="T9" fmla="*/ 1 h 2"/>
                    <a:gd name="T10" fmla="*/ 46 w 400"/>
                    <a:gd name="T11" fmla="*/ 2 h 2"/>
                    <a:gd name="T12" fmla="*/ 57 w 400"/>
                    <a:gd name="T13" fmla="*/ 0 h 2"/>
                    <a:gd name="T14" fmla="*/ 51 w 400"/>
                    <a:gd name="T15" fmla="*/ 0 h 2"/>
                    <a:gd name="T16" fmla="*/ 61 w 400"/>
                    <a:gd name="T17" fmla="*/ 1 h 2"/>
                    <a:gd name="T18" fmla="*/ 76 w 400"/>
                    <a:gd name="T19" fmla="*/ 2 h 2"/>
                    <a:gd name="T20" fmla="*/ 87 w 400"/>
                    <a:gd name="T21" fmla="*/ 0 h 2"/>
                    <a:gd name="T22" fmla="*/ 82 w 400"/>
                    <a:gd name="T23" fmla="*/ 0 h 2"/>
                    <a:gd name="T24" fmla="*/ 91 w 400"/>
                    <a:gd name="T25" fmla="*/ 1 h 2"/>
                    <a:gd name="T26" fmla="*/ 107 w 400"/>
                    <a:gd name="T27" fmla="*/ 2 h 2"/>
                    <a:gd name="T28" fmla="*/ 117 w 400"/>
                    <a:gd name="T29" fmla="*/ 0 h 2"/>
                    <a:gd name="T30" fmla="*/ 112 w 400"/>
                    <a:gd name="T31" fmla="*/ 0 h 2"/>
                    <a:gd name="T32" fmla="*/ 121 w 400"/>
                    <a:gd name="T33" fmla="*/ 1 h 2"/>
                    <a:gd name="T34" fmla="*/ 137 w 400"/>
                    <a:gd name="T35" fmla="*/ 2 h 2"/>
                    <a:gd name="T36" fmla="*/ 147 w 400"/>
                    <a:gd name="T37" fmla="*/ 0 h 2"/>
                    <a:gd name="T38" fmla="*/ 142 w 400"/>
                    <a:gd name="T39" fmla="*/ 0 h 2"/>
                    <a:gd name="T40" fmla="*/ 152 w 400"/>
                    <a:gd name="T41" fmla="*/ 1 h 2"/>
                    <a:gd name="T42" fmla="*/ 167 w 400"/>
                    <a:gd name="T43" fmla="*/ 2 h 2"/>
                    <a:gd name="T44" fmla="*/ 178 w 400"/>
                    <a:gd name="T45" fmla="*/ 0 h 2"/>
                    <a:gd name="T46" fmla="*/ 172 w 400"/>
                    <a:gd name="T47" fmla="*/ 0 h 2"/>
                    <a:gd name="T48" fmla="*/ 182 w 400"/>
                    <a:gd name="T49" fmla="*/ 1 h 2"/>
                    <a:gd name="T50" fmla="*/ 198 w 400"/>
                    <a:gd name="T51" fmla="*/ 2 h 2"/>
                    <a:gd name="T52" fmla="*/ 208 w 400"/>
                    <a:gd name="T53" fmla="*/ 0 h 2"/>
                    <a:gd name="T54" fmla="*/ 203 w 400"/>
                    <a:gd name="T55" fmla="*/ 0 h 2"/>
                    <a:gd name="T56" fmla="*/ 212 w 400"/>
                    <a:gd name="T57" fmla="*/ 1 h 2"/>
                    <a:gd name="T58" fmla="*/ 228 w 400"/>
                    <a:gd name="T59" fmla="*/ 2 h 2"/>
                    <a:gd name="T60" fmla="*/ 238 w 400"/>
                    <a:gd name="T61" fmla="*/ 0 h 2"/>
                    <a:gd name="T62" fmla="*/ 233 w 400"/>
                    <a:gd name="T63" fmla="*/ 0 h 2"/>
                    <a:gd name="T64" fmla="*/ 242 w 400"/>
                    <a:gd name="T65" fmla="*/ 1 h 2"/>
                    <a:gd name="T66" fmla="*/ 258 w 400"/>
                    <a:gd name="T67" fmla="*/ 2 h 2"/>
                    <a:gd name="T68" fmla="*/ 269 w 400"/>
                    <a:gd name="T69" fmla="*/ 0 h 2"/>
                    <a:gd name="T70" fmla="*/ 263 w 400"/>
                    <a:gd name="T71" fmla="*/ 0 h 2"/>
                    <a:gd name="T72" fmla="*/ 273 w 400"/>
                    <a:gd name="T73" fmla="*/ 1 h 2"/>
                    <a:gd name="T74" fmla="*/ 288 w 400"/>
                    <a:gd name="T75" fmla="*/ 2 h 2"/>
                    <a:gd name="T76" fmla="*/ 299 w 400"/>
                    <a:gd name="T77" fmla="*/ 0 h 2"/>
                    <a:gd name="T78" fmla="*/ 294 w 400"/>
                    <a:gd name="T79" fmla="*/ 0 h 2"/>
                    <a:gd name="T80" fmla="*/ 303 w 400"/>
                    <a:gd name="T81" fmla="*/ 1 h 2"/>
                    <a:gd name="T82" fmla="*/ 319 w 400"/>
                    <a:gd name="T83" fmla="*/ 2 h 2"/>
                    <a:gd name="T84" fmla="*/ 329 w 400"/>
                    <a:gd name="T85" fmla="*/ 0 h 2"/>
                    <a:gd name="T86" fmla="*/ 324 w 400"/>
                    <a:gd name="T87" fmla="*/ 0 h 2"/>
                    <a:gd name="T88" fmla="*/ 333 w 400"/>
                    <a:gd name="T89" fmla="*/ 1 h 2"/>
                    <a:gd name="T90" fmla="*/ 349 w 400"/>
                    <a:gd name="T91" fmla="*/ 2 h 2"/>
                    <a:gd name="T92" fmla="*/ 359 w 400"/>
                    <a:gd name="T93" fmla="*/ 0 h 2"/>
                    <a:gd name="T94" fmla="*/ 354 w 400"/>
                    <a:gd name="T95" fmla="*/ 0 h 2"/>
                    <a:gd name="T96" fmla="*/ 364 w 400"/>
                    <a:gd name="T97" fmla="*/ 1 h 2"/>
                    <a:gd name="T98" fmla="*/ 379 w 400"/>
                    <a:gd name="T99" fmla="*/ 2 h 2"/>
                    <a:gd name="T100" fmla="*/ 390 w 400"/>
                    <a:gd name="T101" fmla="*/ 0 h 2"/>
                    <a:gd name="T102" fmla="*/ 384 w 400"/>
                    <a:gd name="T103" fmla="*/ 0 h 2"/>
                    <a:gd name="T104" fmla="*/ 394 w 400"/>
                    <a:gd name="T105" fmla="*/ 1 h 2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w 400"/>
                    <a:gd name="T160" fmla="*/ 0 h 2"/>
                    <a:gd name="T161" fmla="*/ 400 w 400"/>
                    <a:gd name="T162" fmla="*/ 2 h 2"/>
                  </a:gdLst>
                  <a:ahLst/>
                  <a:cxnLst>
                    <a:cxn ang="T106">
                      <a:pos x="T0" y="T1"/>
                    </a:cxn>
                    <a:cxn ang="T107">
                      <a:pos x="T2" y="T3"/>
                    </a:cxn>
                    <a:cxn ang="T108">
                      <a:pos x="T4" y="T5"/>
                    </a:cxn>
                    <a:cxn ang="T109">
                      <a:pos x="T6" y="T7"/>
                    </a:cxn>
                    <a:cxn ang="T110">
                      <a:pos x="T8" y="T9"/>
                    </a:cxn>
                    <a:cxn ang="T111">
                      <a:pos x="T10" y="T11"/>
                    </a:cxn>
                    <a:cxn ang="T112">
                      <a:pos x="T12" y="T13"/>
                    </a:cxn>
                    <a:cxn ang="T113">
                      <a:pos x="T14" y="T15"/>
                    </a:cxn>
                    <a:cxn ang="T114">
                      <a:pos x="T16" y="T17"/>
                    </a:cxn>
                    <a:cxn ang="T115">
                      <a:pos x="T18" y="T19"/>
                    </a:cxn>
                    <a:cxn ang="T116">
                      <a:pos x="T20" y="T21"/>
                    </a:cxn>
                    <a:cxn ang="T117">
                      <a:pos x="T22" y="T23"/>
                    </a:cxn>
                    <a:cxn ang="T118">
                      <a:pos x="T24" y="T25"/>
                    </a:cxn>
                    <a:cxn ang="T119">
                      <a:pos x="T26" y="T27"/>
                    </a:cxn>
                    <a:cxn ang="T120">
                      <a:pos x="T28" y="T29"/>
                    </a:cxn>
                    <a:cxn ang="T121">
                      <a:pos x="T30" y="T31"/>
                    </a:cxn>
                    <a:cxn ang="T122">
                      <a:pos x="T32" y="T33"/>
                    </a:cxn>
                    <a:cxn ang="T123">
                      <a:pos x="T34" y="T35"/>
                    </a:cxn>
                    <a:cxn ang="T124">
                      <a:pos x="T36" y="T37"/>
                    </a:cxn>
                    <a:cxn ang="T125">
                      <a:pos x="T38" y="T39"/>
                    </a:cxn>
                    <a:cxn ang="T126">
                      <a:pos x="T40" y="T41"/>
                    </a:cxn>
                    <a:cxn ang="T127">
                      <a:pos x="T42" y="T43"/>
                    </a:cxn>
                    <a:cxn ang="T128">
                      <a:pos x="T44" y="T45"/>
                    </a:cxn>
                    <a:cxn ang="T129">
                      <a:pos x="T46" y="T47"/>
                    </a:cxn>
                    <a:cxn ang="T130">
                      <a:pos x="T48" y="T49"/>
                    </a:cxn>
                    <a:cxn ang="T131">
                      <a:pos x="T50" y="T51"/>
                    </a:cxn>
                    <a:cxn ang="T132">
                      <a:pos x="T52" y="T53"/>
                    </a:cxn>
                    <a:cxn ang="T133">
                      <a:pos x="T54" y="T55"/>
                    </a:cxn>
                    <a:cxn ang="T134">
                      <a:pos x="T56" y="T57"/>
                    </a:cxn>
                    <a:cxn ang="T135">
                      <a:pos x="T58" y="T59"/>
                    </a:cxn>
                    <a:cxn ang="T136">
                      <a:pos x="T60" y="T61"/>
                    </a:cxn>
                    <a:cxn ang="T137">
                      <a:pos x="T62" y="T63"/>
                    </a:cxn>
                    <a:cxn ang="T138">
                      <a:pos x="T64" y="T65"/>
                    </a:cxn>
                    <a:cxn ang="T139">
                      <a:pos x="T66" y="T67"/>
                    </a:cxn>
                    <a:cxn ang="T140">
                      <a:pos x="T68" y="T69"/>
                    </a:cxn>
                    <a:cxn ang="T141">
                      <a:pos x="T70" y="T71"/>
                    </a:cxn>
                    <a:cxn ang="T142">
                      <a:pos x="T72" y="T73"/>
                    </a:cxn>
                    <a:cxn ang="T143">
                      <a:pos x="T74" y="T75"/>
                    </a:cxn>
                    <a:cxn ang="T144">
                      <a:pos x="T76" y="T77"/>
                    </a:cxn>
                    <a:cxn ang="T145">
                      <a:pos x="T78" y="T79"/>
                    </a:cxn>
                    <a:cxn ang="T146">
                      <a:pos x="T80" y="T81"/>
                    </a:cxn>
                    <a:cxn ang="T147">
                      <a:pos x="T82" y="T83"/>
                    </a:cxn>
                    <a:cxn ang="T148">
                      <a:pos x="T84" y="T85"/>
                    </a:cxn>
                    <a:cxn ang="T149">
                      <a:pos x="T86" y="T87"/>
                    </a:cxn>
                    <a:cxn ang="T150">
                      <a:pos x="T88" y="T89"/>
                    </a:cxn>
                    <a:cxn ang="T151">
                      <a:pos x="T90" y="T91"/>
                    </a:cxn>
                    <a:cxn ang="T152">
                      <a:pos x="T92" y="T93"/>
                    </a:cxn>
                    <a:cxn ang="T153">
                      <a:pos x="T94" y="T95"/>
                    </a:cxn>
                    <a:cxn ang="T154">
                      <a:pos x="T96" y="T97"/>
                    </a:cxn>
                    <a:cxn ang="T155">
                      <a:pos x="T98" y="T99"/>
                    </a:cxn>
                    <a:cxn ang="T156">
                      <a:pos x="T100" y="T101"/>
                    </a:cxn>
                    <a:cxn ang="T157">
                      <a:pos x="T102" y="T103"/>
                    </a:cxn>
                    <a:cxn ang="T158">
                      <a:pos x="T104" y="T105"/>
                    </a:cxn>
                  </a:cxnLst>
                  <a:rect l="T159" t="T160" r="T161" b="T162"/>
                  <a:pathLst>
                    <a:path w="400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  <a:close/>
                      <a:moveTo>
                        <a:pt x="11" y="0"/>
                      </a:moveTo>
                      <a:lnTo>
                        <a:pt x="16" y="0"/>
                      </a:lnTo>
                      <a:lnTo>
                        <a:pt x="17" y="1"/>
                      </a:lnTo>
                      <a:lnTo>
                        <a:pt x="16" y="2"/>
                      </a:lnTo>
                      <a:lnTo>
                        <a:pt x="11" y="2"/>
                      </a:lnTo>
                      <a:lnTo>
                        <a:pt x="10" y="1"/>
                      </a:lnTo>
                      <a:lnTo>
                        <a:pt x="11" y="0"/>
                      </a:lnTo>
                      <a:close/>
                      <a:moveTo>
                        <a:pt x="21" y="0"/>
                      </a:moveTo>
                      <a:lnTo>
                        <a:pt x="26" y="0"/>
                      </a:lnTo>
                      <a:lnTo>
                        <a:pt x="27" y="1"/>
                      </a:lnTo>
                      <a:lnTo>
                        <a:pt x="26" y="2"/>
                      </a:lnTo>
                      <a:lnTo>
                        <a:pt x="21" y="2"/>
                      </a:lnTo>
                      <a:lnTo>
                        <a:pt x="20" y="1"/>
                      </a:lnTo>
                      <a:lnTo>
                        <a:pt x="21" y="0"/>
                      </a:lnTo>
                      <a:close/>
                      <a:moveTo>
                        <a:pt x="32" y="0"/>
                      </a:moveTo>
                      <a:lnTo>
                        <a:pt x="36" y="0"/>
                      </a:lnTo>
                      <a:lnTo>
                        <a:pt x="37" y="1"/>
                      </a:lnTo>
                      <a:lnTo>
                        <a:pt x="36" y="2"/>
                      </a:lnTo>
                      <a:lnTo>
                        <a:pt x="32" y="2"/>
                      </a:lnTo>
                      <a:lnTo>
                        <a:pt x="30" y="1"/>
                      </a:lnTo>
                      <a:lnTo>
                        <a:pt x="32" y="0"/>
                      </a:lnTo>
                      <a:close/>
                      <a:moveTo>
                        <a:pt x="41" y="0"/>
                      </a:moveTo>
                      <a:lnTo>
                        <a:pt x="46" y="0"/>
                      </a:lnTo>
                      <a:lnTo>
                        <a:pt x="47" y="1"/>
                      </a:lnTo>
                      <a:lnTo>
                        <a:pt x="46" y="2"/>
                      </a:lnTo>
                      <a:lnTo>
                        <a:pt x="41" y="2"/>
                      </a:lnTo>
                      <a:lnTo>
                        <a:pt x="41" y="1"/>
                      </a:lnTo>
                      <a:lnTo>
                        <a:pt x="41" y="0"/>
                      </a:lnTo>
                      <a:close/>
                      <a:moveTo>
                        <a:pt x="51" y="0"/>
                      </a:moveTo>
                      <a:lnTo>
                        <a:pt x="57" y="0"/>
                      </a:lnTo>
                      <a:lnTo>
                        <a:pt x="58" y="1"/>
                      </a:lnTo>
                      <a:lnTo>
                        <a:pt x="57" y="2"/>
                      </a:lnTo>
                      <a:lnTo>
                        <a:pt x="51" y="2"/>
                      </a:lnTo>
                      <a:lnTo>
                        <a:pt x="50" y="1"/>
                      </a:lnTo>
                      <a:lnTo>
                        <a:pt x="51" y="0"/>
                      </a:lnTo>
                      <a:close/>
                      <a:moveTo>
                        <a:pt x="62" y="0"/>
                      </a:moveTo>
                      <a:lnTo>
                        <a:pt x="66" y="0"/>
                      </a:lnTo>
                      <a:lnTo>
                        <a:pt x="67" y="1"/>
                      </a:lnTo>
                      <a:lnTo>
                        <a:pt x="66" y="2"/>
                      </a:lnTo>
                      <a:lnTo>
                        <a:pt x="62" y="2"/>
                      </a:lnTo>
                      <a:lnTo>
                        <a:pt x="61" y="1"/>
                      </a:lnTo>
                      <a:lnTo>
                        <a:pt x="62" y="0"/>
                      </a:lnTo>
                      <a:close/>
                      <a:moveTo>
                        <a:pt x="71" y="0"/>
                      </a:moveTo>
                      <a:lnTo>
                        <a:pt x="76" y="0"/>
                      </a:lnTo>
                      <a:lnTo>
                        <a:pt x="77" y="1"/>
                      </a:lnTo>
                      <a:lnTo>
                        <a:pt x="76" y="2"/>
                      </a:lnTo>
                      <a:lnTo>
                        <a:pt x="71" y="2"/>
                      </a:lnTo>
                      <a:lnTo>
                        <a:pt x="71" y="1"/>
                      </a:lnTo>
                      <a:lnTo>
                        <a:pt x="71" y="0"/>
                      </a:lnTo>
                      <a:close/>
                      <a:moveTo>
                        <a:pt x="82" y="0"/>
                      </a:moveTo>
                      <a:lnTo>
                        <a:pt x="87" y="0"/>
                      </a:lnTo>
                      <a:lnTo>
                        <a:pt x="88" y="1"/>
                      </a:lnTo>
                      <a:lnTo>
                        <a:pt x="87" y="2"/>
                      </a:lnTo>
                      <a:lnTo>
                        <a:pt x="82" y="2"/>
                      </a:lnTo>
                      <a:lnTo>
                        <a:pt x="81" y="1"/>
                      </a:lnTo>
                      <a:lnTo>
                        <a:pt x="82" y="0"/>
                      </a:lnTo>
                      <a:close/>
                      <a:moveTo>
                        <a:pt x="92" y="0"/>
                      </a:moveTo>
                      <a:lnTo>
                        <a:pt x="97" y="0"/>
                      </a:lnTo>
                      <a:lnTo>
                        <a:pt x="97" y="1"/>
                      </a:lnTo>
                      <a:lnTo>
                        <a:pt x="97" y="2"/>
                      </a:lnTo>
                      <a:lnTo>
                        <a:pt x="92" y="2"/>
                      </a:lnTo>
                      <a:lnTo>
                        <a:pt x="91" y="1"/>
                      </a:lnTo>
                      <a:lnTo>
                        <a:pt x="92" y="0"/>
                      </a:lnTo>
                      <a:close/>
                      <a:moveTo>
                        <a:pt x="101" y="0"/>
                      </a:moveTo>
                      <a:lnTo>
                        <a:pt x="107" y="0"/>
                      </a:lnTo>
                      <a:lnTo>
                        <a:pt x="108" y="1"/>
                      </a:lnTo>
                      <a:lnTo>
                        <a:pt x="107" y="2"/>
                      </a:lnTo>
                      <a:lnTo>
                        <a:pt x="101" y="2"/>
                      </a:lnTo>
                      <a:lnTo>
                        <a:pt x="101" y="1"/>
                      </a:lnTo>
                      <a:lnTo>
                        <a:pt x="101" y="0"/>
                      </a:lnTo>
                      <a:close/>
                      <a:moveTo>
                        <a:pt x="112" y="0"/>
                      </a:moveTo>
                      <a:lnTo>
                        <a:pt x="117" y="0"/>
                      </a:lnTo>
                      <a:lnTo>
                        <a:pt x="118" y="1"/>
                      </a:lnTo>
                      <a:lnTo>
                        <a:pt x="117" y="2"/>
                      </a:lnTo>
                      <a:lnTo>
                        <a:pt x="112" y="2"/>
                      </a:lnTo>
                      <a:lnTo>
                        <a:pt x="111" y="1"/>
                      </a:lnTo>
                      <a:lnTo>
                        <a:pt x="112" y="0"/>
                      </a:lnTo>
                      <a:close/>
                      <a:moveTo>
                        <a:pt x="122" y="0"/>
                      </a:moveTo>
                      <a:lnTo>
                        <a:pt x="127" y="0"/>
                      </a:lnTo>
                      <a:lnTo>
                        <a:pt x="128" y="1"/>
                      </a:lnTo>
                      <a:lnTo>
                        <a:pt x="127" y="2"/>
                      </a:lnTo>
                      <a:lnTo>
                        <a:pt x="122" y="2"/>
                      </a:lnTo>
                      <a:lnTo>
                        <a:pt x="121" y="1"/>
                      </a:lnTo>
                      <a:lnTo>
                        <a:pt x="122" y="0"/>
                      </a:lnTo>
                      <a:close/>
                      <a:moveTo>
                        <a:pt x="132" y="0"/>
                      </a:moveTo>
                      <a:lnTo>
                        <a:pt x="137" y="0"/>
                      </a:lnTo>
                      <a:lnTo>
                        <a:pt x="138" y="1"/>
                      </a:lnTo>
                      <a:lnTo>
                        <a:pt x="137" y="2"/>
                      </a:lnTo>
                      <a:lnTo>
                        <a:pt x="132" y="2"/>
                      </a:lnTo>
                      <a:lnTo>
                        <a:pt x="131" y="1"/>
                      </a:lnTo>
                      <a:lnTo>
                        <a:pt x="132" y="0"/>
                      </a:lnTo>
                      <a:close/>
                      <a:moveTo>
                        <a:pt x="142" y="0"/>
                      </a:moveTo>
                      <a:lnTo>
                        <a:pt x="147" y="0"/>
                      </a:lnTo>
                      <a:lnTo>
                        <a:pt x="148" y="1"/>
                      </a:lnTo>
                      <a:lnTo>
                        <a:pt x="147" y="2"/>
                      </a:lnTo>
                      <a:lnTo>
                        <a:pt x="142" y="2"/>
                      </a:lnTo>
                      <a:lnTo>
                        <a:pt x="141" y="1"/>
                      </a:lnTo>
                      <a:lnTo>
                        <a:pt x="142" y="0"/>
                      </a:lnTo>
                      <a:close/>
                      <a:moveTo>
                        <a:pt x="153" y="0"/>
                      </a:moveTo>
                      <a:lnTo>
                        <a:pt x="157" y="0"/>
                      </a:lnTo>
                      <a:lnTo>
                        <a:pt x="158" y="1"/>
                      </a:lnTo>
                      <a:lnTo>
                        <a:pt x="157" y="2"/>
                      </a:lnTo>
                      <a:lnTo>
                        <a:pt x="153" y="2"/>
                      </a:lnTo>
                      <a:lnTo>
                        <a:pt x="152" y="1"/>
                      </a:lnTo>
                      <a:lnTo>
                        <a:pt x="153" y="0"/>
                      </a:lnTo>
                      <a:close/>
                      <a:moveTo>
                        <a:pt x="162" y="0"/>
                      </a:moveTo>
                      <a:lnTo>
                        <a:pt x="167" y="0"/>
                      </a:lnTo>
                      <a:lnTo>
                        <a:pt x="168" y="1"/>
                      </a:lnTo>
                      <a:lnTo>
                        <a:pt x="167" y="2"/>
                      </a:lnTo>
                      <a:lnTo>
                        <a:pt x="162" y="2"/>
                      </a:lnTo>
                      <a:lnTo>
                        <a:pt x="161" y="1"/>
                      </a:lnTo>
                      <a:lnTo>
                        <a:pt x="162" y="0"/>
                      </a:lnTo>
                      <a:close/>
                      <a:moveTo>
                        <a:pt x="172" y="0"/>
                      </a:moveTo>
                      <a:lnTo>
                        <a:pt x="178" y="0"/>
                      </a:lnTo>
                      <a:lnTo>
                        <a:pt x="179" y="1"/>
                      </a:lnTo>
                      <a:lnTo>
                        <a:pt x="178" y="2"/>
                      </a:lnTo>
                      <a:lnTo>
                        <a:pt x="172" y="2"/>
                      </a:lnTo>
                      <a:lnTo>
                        <a:pt x="171" y="1"/>
                      </a:lnTo>
                      <a:lnTo>
                        <a:pt x="172" y="0"/>
                      </a:lnTo>
                      <a:close/>
                      <a:moveTo>
                        <a:pt x="183" y="0"/>
                      </a:moveTo>
                      <a:lnTo>
                        <a:pt x="187" y="0"/>
                      </a:lnTo>
                      <a:lnTo>
                        <a:pt x="188" y="1"/>
                      </a:lnTo>
                      <a:lnTo>
                        <a:pt x="187" y="2"/>
                      </a:lnTo>
                      <a:lnTo>
                        <a:pt x="183" y="2"/>
                      </a:lnTo>
                      <a:lnTo>
                        <a:pt x="182" y="1"/>
                      </a:lnTo>
                      <a:lnTo>
                        <a:pt x="183" y="0"/>
                      </a:lnTo>
                      <a:close/>
                      <a:moveTo>
                        <a:pt x="192" y="0"/>
                      </a:moveTo>
                      <a:lnTo>
                        <a:pt x="198" y="0"/>
                      </a:lnTo>
                      <a:lnTo>
                        <a:pt x="199" y="1"/>
                      </a:lnTo>
                      <a:lnTo>
                        <a:pt x="198" y="2"/>
                      </a:lnTo>
                      <a:lnTo>
                        <a:pt x="192" y="2"/>
                      </a:lnTo>
                      <a:lnTo>
                        <a:pt x="192" y="1"/>
                      </a:lnTo>
                      <a:lnTo>
                        <a:pt x="192" y="0"/>
                      </a:lnTo>
                      <a:close/>
                      <a:moveTo>
                        <a:pt x="203" y="0"/>
                      </a:moveTo>
                      <a:lnTo>
                        <a:pt x="208" y="0"/>
                      </a:lnTo>
                      <a:lnTo>
                        <a:pt x="209" y="1"/>
                      </a:lnTo>
                      <a:lnTo>
                        <a:pt x="208" y="2"/>
                      </a:lnTo>
                      <a:lnTo>
                        <a:pt x="203" y="2"/>
                      </a:lnTo>
                      <a:lnTo>
                        <a:pt x="202" y="1"/>
                      </a:lnTo>
                      <a:lnTo>
                        <a:pt x="203" y="0"/>
                      </a:lnTo>
                      <a:close/>
                      <a:moveTo>
                        <a:pt x="213" y="0"/>
                      </a:moveTo>
                      <a:lnTo>
                        <a:pt x="217" y="0"/>
                      </a:lnTo>
                      <a:lnTo>
                        <a:pt x="218" y="1"/>
                      </a:lnTo>
                      <a:lnTo>
                        <a:pt x="217" y="2"/>
                      </a:lnTo>
                      <a:lnTo>
                        <a:pt x="213" y="2"/>
                      </a:lnTo>
                      <a:lnTo>
                        <a:pt x="212" y="1"/>
                      </a:lnTo>
                      <a:lnTo>
                        <a:pt x="213" y="0"/>
                      </a:lnTo>
                      <a:close/>
                      <a:moveTo>
                        <a:pt x="223" y="0"/>
                      </a:moveTo>
                      <a:lnTo>
                        <a:pt x="228" y="0"/>
                      </a:lnTo>
                      <a:lnTo>
                        <a:pt x="229" y="1"/>
                      </a:lnTo>
                      <a:lnTo>
                        <a:pt x="228" y="2"/>
                      </a:lnTo>
                      <a:lnTo>
                        <a:pt x="223" y="2"/>
                      </a:lnTo>
                      <a:lnTo>
                        <a:pt x="222" y="1"/>
                      </a:lnTo>
                      <a:lnTo>
                        <a:pt x="223" y="0"/>
                      </a:lnTo>
                      <a:close/>
                      <a:moveTo>
                        <a:pt x="233" y="0"/>
                      </a:moveTo>
                      <a:lnTo>
                        <a:pt x="238" y="0"/>
                      </a:lnTo>
                      <a:lnTo>
                        <a:pt x="239" y="1"/>
                      </a:lnTo>
                      <a:lnTo>
                        <a:pt x="238" y="2"/>
                      </a:lnTo>
                      <a:lnTo>
                        <a:pt x="233" y="2"/>
                      </a:lnTo>
                      <a:lnTo>
                        <a:pt x="232" y="1"/>
                      </a:lnTo>
                      <a:lnTo>
                        <a:pt x="233" y="0"/>
                      </a:lnTo>
                      <a:close/>
                      <a:moveTo>
                        <a:pt x="243" y="0"/>
                      </a:moveTo>
                      <a:lnTo>
                        <a:pt x="248" y="0"/>
                      </a:lnTo>
                      <a:lnTo>
                        <a:pt x="249" y="1"/>
                      </a:lnTo>
                      <a:lnTo>
                        <a:pt x="248" y="2"/>
                      </a:lnTo>
                      <a:lnTo>
                        <a:pt x="243" y="2"/>
                      </a:lnTo>
                      <a:lnTo>
                        <a:pt x="242" y="1"/>
                      </a:lnTo>
                      <a:lnTo>
                        <a:pt x="243" y="0"/>
                      </a:lnTo>
                      <a:close/>
                      <a:moveTo>
                        <a:pt x="253" y="0"/>
                      </a:moveTo>
                      <a:lnTo>
                        <a:pt x="258" y="0"/>
                      </a:lnTo>
                      <a:lnTo>
                        <a:pt x="259" y="1"/>
                      </a:lnTo>
                      <a:lnTo>
                        <a:pt x="258" y="2"/>
                      </a:lnTo>
                      <a:lnTo>
                        <a:pt x="253" y="2"/>
                      </a:lnTo>
                      <a:lnTo>
                        <a:pt x="252" y="1"/>
                      </a:lnTo>
                      <a:lnTo>
                        <a:pt x="253" y="0"/>
                      </a:lnTo>
                      <a:close/>
                      <a:moveTo>
                        <a:pt x="263" y="0"/>
                      </a:moveTo>
                      <a:lnTo>
                        <a:pt x="269" y="0"/>
                      </a:lnTo>
                      <a:lnTo>
                        <a:pt x="269" y="1"/>
                      </a:lnTo>
                      <a:lnTo>
                        <a:pt x="269" y="2"/>
                      </a:lnTo>
                      <a:lnTo>
                        <a:pt x="263" y="2"/>
                      </a:lnTo>
                      <a:lnTo>
                        <a:pt x="262" y="1"/>
                      </a:lnTo>
                      <a:lnTo>
                        <a:pt x="263" y="0"/>
                      </a:lnTo>
                      <a:close/>
                      <a:moveTo>
                        <a:pt x="273" y="0"/>
                      </a:moveTo>
                      <a:lnTo>
                        <a:pt x="278" y="0"/>
                      </a:lnTo>
                      <a:lnTo>
                        <a:pt x="279" y="1"/>
                      </a:lnTo>
                      <a:lnTo>
                        <a:pt x="278" y="2"/>
                      </a:lnTo>
                      <a:lnTo>
                        <a:pt x="273" y="2"/>
                      </a:lnTo>
                      <a:lnTo>
                        <a:pt x="273" y="1"/>
                      </a:lnTo>
                      <a:lnTo>
                        <a:pt x="273" y="0"/>
                      </a:lnTo>
                      <a:close/>
                      <a:moveTo>
                        <a:pt x="283" y="0"/>
                      </a:moveTo>
                      <a:lnTo>
                        <a:pt x="288" y="0"/>
                      </a:lnTo>
                      <a:lnTo>
                        <a:pt x="289" y="1"/>
                      </a:lnTo>
                      <a:lnTo>
                        <a:pt x="288" y="2"/>
                      </a:lnTo>
                      <a:lnTo>
                        <a:pt x="283" y="2"/>
                      </a:lnTo>
                      <a:lnTo>
                        <a:pt x="282" y="1"/>
                      </a:lnTo>
                      <a:lnTo>
                        <a:pt x="283" y="0"/>
                      </a:lnTo>
                      <a:close/>
                      <a:moveTo>
                        <a:pt x="294" y="0"/>
                      </a:moveTo>
                      <a:lnTo>
                        <a:pt x="299" y="0"/>
                      </a:lnTo>
                      <a:lnTo>
                        <a:pt x="299" y="1"/>
                      </a:lnTo>
                      <a:lnTo>
                        <a:pt x="299" y="2"/>
                      </a:lnTo>
                      <a:lnTo>
                        <a:pt x="294" y="2"/>
                      </a:lnTo>
                      <a:lnTo>
                        <a:pt x="293" y="1"/>
                      </a:lnTo>
                      <a:lnTo>
                        <a:pt x="294" y="0"/>
                      </a:lnTo>
                      <a:close/>
                      <a:moveTo>
                        <a:pt x="304" y="0"/>
                      </a:moveTo>
                      <a:lnTo>
                        <a:pt x="308" y="0"/>
                      </a:lnTo>
                      <a:lnTo>
                        <a:pt x="309" y="1"/>
                      </a:lnTo>
                      <a:lnTo>
                        <a:pt x="308" y="2"/>
                      </a:lnTo>
                      <a:lnTo>
                        <a:pt x="304" y="2"/>
                      </a:lnTo>
                      <a:lnTo>
                        <a:pt x="303" y="1"/>
                      </a:lnTo>
                      <a:lnTo>
                        <a:pt x="304" y="0"/>
                      </a:lnTo>
                      <a:close/>
                      <a:moveTo>
                        <a:pt x="313" y="0"/>
                      </a:moveTo>
                      <a:lnTo>
                        <a:pt x="319" y="0"/>
                      </a:lnTo>
                      <a:lnTo>
                        <a:pt x="320" y="1"/>
                      </a:lnTo>
                      <a:lnTo>
                        <a:pt x="319" y="2"/>
                      </a:lnTo>
                      <a:lnTo>
                        <a:pt x="313" y="2"/>
                      </a:lnTo>
                      <a:lnTo>
                        <a:pt x="312" y="1"/>
                      </a:lnTo>
                      <a:lnTo>
                        <a:pt x="313" y="0"/>
                      </a:lnTo>
                      <a:close/>
                      <a:moveTo>
                        <a:pt x="324" y="0"/>
                      </a:moveTo>
                      <a:lnTo>
                        <a:pt x="329" y="0"/>
                      </a:lnTo>
                      <a:lnTo>
                        <a:pt x="330" y="1"/>
                      </a:lnTo>
                      <a:lnTo>
                        <a:pt x="329" y="2"/>
                      </a:lnTo>
                      <a:lnTo>
                        <a:pt x="324" y="2"/>
                      </a:lnTo>
                      <a:lnTo>
                        <a:pt x="323" y="1"/>
                      </a:lnTo>
                      <a:lnTo>
                        <a:pt x="324" y="0"/>
                      </a:lnTo>
                      <a:close/>
                      <a:moveTo>
                        <a:pt x="334" y="0"/>
                      </a:moveTo>
                      <a:lnTo>
                        <a:pt x="339" y="0"/>
                      </a:lnTo>
                      <a:lnTo>
                        <a:pt x="340" y="1"/>
                      </a:lnTo>
                      <a:lnTo>
                        <a:pt x="339" y="2"/>
                      </a:lnTo>
                      <a:lnTo>
                        <a:pt x="334" y="2"/>
                      </a:lnTo>
                      <a:lnTo>
                        <a:pt x="333" y="1"/>
                      </a:lnTo>
                      <a:lnTo>
                        <a:pt x="334" y="0"/>
                      </a:lnTo>
                      <a:close/>
                      <a:moveTo>
                        <a:pt x="344" y="0"/>
                      </a:moveTo>
                      <a:lnTo>
                        <a:pt x="349" y="0"/>
                      </a:lnTo>
                      <a:lnTo>
                        <a:pt x="350" y="1"/>
                      </a:lnTo>
                      <a:lnTo>
                        <a:pt x="349" y="2"/>
                      </a:lnTo>
                      <a:lnTo>
                        <a:pt x="344" y="2"/>
                      </a:lnTo>
                      <a:lnTo>
                        <a:pt x="343" y="1"/>
                      </a:lnTo>
                      <a:lnTo>
                        <a:pt x="344" y="0"/>
                      </a:lnTo>
                      <a:close/>
                      <a:moveTo>
                        <a:pt x="354" y="0"/>
                      </a:moveTo>
                      <a:lnTo>
                        <a:pt x="359" y="0"/>
                      </a:lnTo>
                      <a:lnTo>
                        <a:pt x="360" y="1"/>
                      </a:lnTo>
                      <a:lnTo>
                        <a:pt x="359" y="2"/>
                      </a:lnTo>
                      <a:lnTo>
                        <a:pt x="354" y="2"/>
                      </a:lnTo>
                      <a:lnTo>
                        <a:pt x="353" y="1"/>
                      </a:lnTo>
                      <a:lnTo>
                        <a:pt x="354" y="0"/>
                      </a:lnTo>
                      <a:close/>
                      <a:moveTo>
                        <a:pt x="364" y="0"/>
                      </a:moveTo>
                      <a:lnTo>
                        <a:pt x="369" y="0"/>
                      </a:lnTo>
                      <a:lnTo>
                        <a:pt x="370" y="1"/>
                      </a:lnTo>
                      <a:lnTo>
                        <a:pt x="369" y="2"/>
                      </a:lnTo>
                      <a:lnTo>
                        <a:pt x="364" y="2"/>
                      </a:lnTo>
                      <a:lnTo>
                        <a:pt x="364" y="1"/>
                      </a:lnTo>
                      <a:lnTo>
                        <a:pt x="364" y="0"/>
                      </a:lnTo>
                      <a:close/>
                      <a:moveTo>
                        <a:pt x="374" y="0"/>
                      </a:moveTo>
                      <a:lnTo>
                        <a:pt x="379" y="0"/>
                      </a:lnTo>
                      <a:lnTo>
                        <a:pt x="380" y="1"/>
                      </a:lnTo>
                      <a:lnTo>
                        <a:pt x="379" y="2"/>
                      </a:lnTo>
                      <a:lnTo>
                        <a:pt x="374" y="2"/>
                      </a:lnTo>
                      <a:lnTo>
                        <a:pt x="373" y="1"/>
                      </a:lnTo>
                      <a:lnTo>
                        <a:pt x="374" y="0"/>
                      </a:lnTo>
                      <a:close/>
                      <a:moveTo>
                        <a:pt x="384" y="0"/>
                      </a:moveTo>
                      <a:lnTo>
                        <a:pt x="390" y="0"/>
                      </a:lnTo>
                      <a:lnTo>
                        <a:pt x="390" y="1"/>
                      </a:lnTo>
                      <a:lnTo>
                        <a:pt x="390" y="2"/>
                      </a:lnTo>
                      <a:lnTo>
                        <a:pt x="384" y="2"/>
                      </a:lnTo>
                      <a:lnTo>
                        <a:pt x="383" y="1"/>
                      </a:lnTo>
                      <a:lnTo>
                        <a:pt x="384" y="0"/>
                      </a:lnTo>
                      <a:close/>
                      <a:moveTo>
                        <a:pt x="394" y="0"/>
                      </a:moveTo>
                      <a:lnTo>
                        <a:pt x="399" y="0"/>
                      </a:lnTo>
                      <a:lnTo>
                        <a:pt x="400" y="1"/>
                      </a:lnTo>
                      <a:lnTo>
                        <a:pt x="399" y="2"/>
                      </a:lnTo>
                      <a:lnTo>
                        <a:pt x="394" y="2"/>
                      </a:lnTo>
                      <a:lnTo>
                        <a:pt x="394" y="1"/>
                      </a:lnTo>
                      <a:lnTo>
                        <a:pt x="394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28" name="Freeform 321"/>
                <p:cNvSpPr>
                  <a:spLocks/>
                </p:cNvSpPr>
                <p:nvPr/>
              </p:nvSpPr>
              <p:spPr bwMode="auto">
                <a:xfrm>
                  <a:off x="2583" y="2616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29" name="Freeform 322"/>
                <p:cNvSpPr>
                  <a:spLocks/>
                </p:cNvSpPr>
                <p:nvPr/>
              </p:nvSpPr>
              <p:spPr bwMode="auto">
                <a:xfrm>
                  <a:off x="2593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30" name="Freeform 323"/>
                <p:cNvSpPr>
                  <a:spLocks/>
                </p:cNvSpPr>
                <p:nvPr/>
              </p:nvSpPr>
              <p:spPr bwMode="auto">
                <a:xfrm>
                  <a:off x="2603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31" name="Freeform 324"/>
                <p:cNvSpPr>
                  <a:spLocks/>
                </p:cNvSpPr>
                <p:nvPr/>
              </p:nvSpPr>
              <p:spPr bwMode="auto">
                <a:xfrm>
                  <a:off x="2613" y="2616"/>
                  <a:ext cx="7" cy="2"/>
                </a:xfrm>
                <a:custGeom>
                  <a:avLst/>
                  <a:gdLst>
                    <a:gd name="T0" fmla="*/ 2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2 w 7"/>
                    <a:gd name="T9" fmla="*/ 2 h 2"/>
                    <a:gd name="T10" fmla="*/ 0 w 7"/>
                    <a:gd name="T11" fmla="*/ 1 h 2"/>
                    <a:gd name="T12" fmla="*/ 2 w 7"/>
                    <a:gd name="T13" fmla="*/ 0 h 2"/>
                    <a:gd name="T14" fmla="*/ 2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2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2" y="2"/>
                      </a:lnTo>
                      <a:lnTo>
                        <a:pt x="0" y="1"/>
                      </a:lnTo>
                      <a:lnTo>
                        <a:pt x="2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32" name="Freeform 325"/>
                <p:cNvSpPr>
                  <a:spLocks/>
                </p:cNvSpPr>
                <p:nvPr/>
              </p:nvSpPr>
              <p:spPr bwMode="auto">
                <a:xfrm>
                  <a:off x="2624" y="2616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33" name="Freeform 326"/>
                <p:cNvSpPr>
                  <a:spLocks/>
                </p:cNvSpPr>
                <p:nvPr/>
              </p:nvSpPr>
              <p:spPr bwMode="auto">
                <a:xfrm>
                  <a:off x="2633" y="2616"/>
                  <a:ext cx="8" cy="2"/>
                </a:xfrm>
                <a:custGeom>
                  <a:avLst/>
                  <a:gdLst>
                    <a:gd name="T0" fmla="*/ 1 w 8"/>
                    <a:gd name="T1" fmla="*/ 0 h 2"/>
                    <a:gd name="T2" fmla="*/ 7 w 8"/>
                    <a:gd name="T3" fmla="*/ 0 h 2"/>
                    <a:gd name="T4" fmla="*/ 8 w 8"/>
                    <a:gd name="T5" fmla="*/ 1 h 2"/>
                    <a:gd name="T6" fmla="*/ 7 w 8"/>
                    <a:gd name="T7" fmla="*/ 2 h 2"/>
                    <a:gd name="T8" fmla="*/ 1 w 8"/>
                    <a:gd name="T9" fmla="*/ 2 h 2"/>
                    <a:gd name="T10" fmla="*/ 0 w 8"/>
                    <a:gd name="T11" fmla="*/ 1 h 2"/>
                    <a:gd name="T12" fmla="*/ 1 w 8"/>
                    <a:gd name="T13" fmla="*/ 0 h 2"/>
                    <a:gd name="T14" fmla="*/ 1 w 8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8"/>
                    <a:gd name="T25" fmla="*/ 0 h 2"/>
                    <a:gd name="T26" fmla="*/ 8 w 8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8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8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34" name="Freeform 327"/>
                <p:cNvSpPr>
                  <a:spLocks/>
                </p:cNvSpPr>
                <p:nvPr/>
              </p:nvSpPr>
              <p:spPr bwMode="auto">
                <a:xfrm>
                  <a:off x="2644" y="2616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35" name="Freeform 328"/>
                <p:cNvSpPr>
                  <a:spLocks/>
                </p:cNvSpPr>
                <p:nvPr/>
              </p:nvSpPr>
              <p:spPr bwMode="auto">
                <a:xfrm>
                  <a:off x="2654" y="2616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36" name="Freeform 329"/>
                <p:cNvSpPr>
                  <a:spLocks/>
                </p:cNvSpPr>
                <p:nvPr/>
              </p:nvSpPr>
              <p:spPr bwMode="auto">
                <a:xfrm>
                  <a:off x="2664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37" name="Freeform 330"/>
                <p:cNvSpPr>
                  <a:spLocks/>
                </p:cNvSpPr>
                <p:nvPr/>
              </p:nvSpPr>
              <p:spPr bwMode="auto">
                <a:xfrm>
                  <a:off x="2674" y="2616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38" name="Freeform 331"/>
                <p:cNvSpPr>
                  <a:spLocks/>
                </p:cNvSpPr>
                <p:nvPr/>
              </p:nvSpPr>
              <p:spPr bwMode="auto">
                <a:xfrm>
                  <a:off x="2684" y="2616"/>
                  <a:ext cx="7" cy="2"/>
                </a:xfrm>
                <a:custGeom>
                  <a:avLst/>
                  <a:gdLst>
                    <a:gd name="T0" fmla="*/ 0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0 w 7"/>
                    <a:gd name="T9" fmla="*/ 2 h 2"/>
                    <a:gd name="T10" fmla="*/ 0 w 7"/>
                    <a:gd name="T11" fmla="*/ 1 h 2"/>
                    <a:gd name="T12" fmla="*/ 0 w 7"/>
                    <a:gd name="T13" fmla="*/ 0 h 2"/>
                    <a:gd name="T14" fmla="*/ 0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0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39" name="Freeform 332"/>
                <p:cNvSpPr>
                  <a:spLocks/>
                </p:cNvSpPr>
                <p:nvPr/>
              </p:nvSpPr>
              <p:spPr bwMode="auto">
                <a:xfrm>
                  <a:off x="2694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40" name="Freeform 333"/>
                <p:cNvSpPr>
                  <a:spLocks/>
                </p:cNvSpPr>
                <p:nvPr/>
              </p:nvSpPr>
              <p:spPr bwMode="auto">
                <a:xfrm>
                  <a:off x="2704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41" name="Freeform 334"/>
                <p:cNvSpPr>
                  <a:spLocks/>
                </p:cNvSpPr>
                <p:nvPr/>
              </p:nvSpPr>
              <p:spPr bwMode="auto">
                <a:xfrm>
                  <a:off x="2714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42" name="Freeform 335"/>
                <p:cNvSpPr>
                  <a:spLocks/>
                </p:cNvSpPr>
                <p:nvPr/>
              </p:nvSpPr>
              <p:spPr bwMode="auto">
                <a:xfrm>
                  <a:off x="2724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43" name="Freeform 336"/>
                <p:cNvSpPr>
                  <a:spLocks/>
                </p:cNvSpPr>
                <p:nvPr/>
              </p:nvSpPr>
              <p:spPr bwMode="auto">
                <a:xfrm>
                  <a:off x="2735" y="2616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44" name="Freeform 337"/>
                <p:cNvSpPr>
                  <a:spLocks/>
                </p:cNvSpPr>
                <p:nvPr/>
              </p:nvSpPr>
              <p:spPr bwMode="auto">
                <a:xfrm>
                  <a:off x="2744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45" name="Freeform 338"/>
                <p:cNvSpPr>
                  <a:spLocks/>
                </p:cNvSpPr>
                <p:nvPr/>
              </p:nvSpPr>
              <p:spPr bwMode="auto">
                <a:xfrm>
                  <a:off x="2754" y="2616"/>
                  <a:ext cx="8" cy="2"/>
                </a:xfrm>
                <a:custGeom>
                  <a:avLst/>
                  <a:gdLst>
                    <a:gd name="T0" fmla="*/ 1 w 8"/>
                    <a:gd name="T1" fmla="*/ 0 h 2"/>
                    <a:gd name="T2" fmla="*/ 7 w 8"/>
                    <a:gd name="T3" fmla="*/ 0 h 2"/>
                    <a:gd name="T4" fmla="*/ 8 w 8"/>
                    <a:gd name="T5" fmla="*/ 1 h 2"/>
                    <a:gd name="T6" fmla="*/ 7 w 8"/>
                    <a:gd name="T7" fmla="*/ 2 h 2"/>
                    <a:gd name="T8" fmla="*/ 1 w 8"/>
                    <a:gd name="T9" fmla="*/ 2 h 2"/>
                    <a:gd name="T10" fmla="*/ 0 w 8"/>
                    <a:gd name="T11" fmla="*/ 1 h 2"/>
                    <a:gd name="T12" fmla="*/ 1 w 8"/>
                    <a:gd name="T13" fmla="*/ 0 h 2"/>
                    <a:gd name="T14" fmla="*/ 1 w 8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8"/>
                    <a:gd name="T25" fmla="*/ 0 h 2"/>
                    <a:gd name="T26" fmla="*/ 8 w 8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8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8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46" name="Freeform 339"/>
                <p:cNvSpPr>
                  <a:spLocks/>
                </p:cNvSpPr>
                <p:nvPr/>
              </p:nvSpPr>
              <p:spPr bwMode="auto">
                <a:xfrm>
                  <a:off x="2765" y="2616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47" name="Freeform 340"/>
                <p:cNvSpPr>
                  <a:spLocks/>
                </p:cNvSpPr>
                <p:nvPr/>
              </p:nvSpPr>
              <p:spPr bwMode="auto">
                <a:xfrm>
                  <a:off x="2775" y="2616"/>
                  <a:ext cx="7" cy="2"/>
                </a:xfrm>
                <a:custGeom>
                  <a:avLst/>
                  <a:gdLst>
                    <a:gd name="T0" fmla="*/ 0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0 w 7"/>
                    <a:gd name="T9" fmla="*/ 2 h 2"/>
                    <a:gd name="T10" fmla="*/ 0 w 7"/>
                    <a:gd name="T11" fmla="*/ 1 h 2"/>
                    <a:gd name="T12" fmla="*/ 0 w 7"/>
                    <a:gd name="T13" fmla="*/ 0 h 2"/>
                    <a:gd name="T14" fmla="*/ 0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0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48" name="Freeform 341"/>
                <p:cNvSpPr>
                  <a:spLocks/>
                </p:cNvSpPr>
                <p:nvPr/>
              </p:nvSpPr>
              <p:spPr bwMode="auto">
                <a:xfrm>
                  <a:off x="2785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49" name="Freeform 342"/>
                <p:cNvSpPr>
                  <a:spLocks/>
                </p:cNvSpPr>
                <p:nvPr/>
              </p:nvSpPr>
              <p:spPr bwMode="auto">
                <a:xfrm>
                  <a:off x="2795" y="2616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50" name="Freeform 343"/>
                <p:cNvSpPr>
                  <a:spLocks/>
                </p:cNvSpPr>
                <p:nvPr/>
              </p:nvSpPr>
              <p:spPr bwMode="auto">
                <a:xfrm>
                  <a:off x="2805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51" name="Freeform 344"/>
                <p:cNvSpPr>
                  <a:spLocks/>
                </p:cNvSpPr>
                <p:nvPr/>
              </p:nvSpPr>
              <p:spPr bwMode="auto">
                <a:xfrm>
                  <a:off x="2815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52" name="Freeform 345"/>
                <p:cNvSpPr>
                  <a:spLocks/>
                </p:cNvSpPr>
                <p:nvPr/>
              </p:nvSpPr>
              <p:spPr bwMode="auto">
                <a:xfrm>
                  <a:off x="2825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53" name="Freeform 346"/>
                <p:cNvSpPr>
                  <a:spLocks/>
                </p:cNvSpPr>
                <p:nvPr/>
              </p:nvSpPr>
              <p:spPr bwMode="auto">
                <a:xfrm>
                  <a:off x="2835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54" name="Freeform 347"/>
                <p:cNvSpPr>
                  <a:spLocks/>
                </p:cNvSpPr>
                <p:nvPr/>
              </p:nvSpPr>
              <p:spPr bwMode="auto">
                <a:xfrm>
                  <a:off x="2845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7 w 7"/>
                    <a:gd name="T3" fmla="*/ 0 h 2"/>
                    <a:gd name="T4" fmla="*/ 7 w 7"/>
                    <a:gd name="T5" fmla="*/ 1 h 2"/>
                    <a:gd name="T6" fmla="*/ 7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7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55" name="Freeform 348"/>
                <p:cNvSpPr>
                  <a:spLocks/>
                </p:cNvSpPr>
                <p:nvPr/>
              </p:nvSpPr>
              <p:spPr bwMode="auto">
                <a:xfrm>
                  <a:off x="2856" y="2616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56" name="Freeform 349"/>
                <p:cNvSpPr>
                  <a:spLocks/>
                </p:cNvSpPr>
                <p:nvPr/>
              </p:nvSpPr>
              <p:spPr bwMode="auto">
                <a:xfrm>
                  <a:off x="2865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57" name="Freeform 350"/>
                <p:cNvSpPr>
                  <a:spLocks/>
                </p:cNvSpPr>
                <p:nvPr/>
              </p:nvSpPr>
              <p:spPr bwMode="auto">
                <a:xfrm>
                  <a:off x="2876" y="2616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58" name="Freeform 351"/>
                <p:cNvSpPr>
                  <a:spLocks/>
                </p:cNvSpPr>
                <p:nvPr/>
              </p:nvSpPr>
              <p:spPr bwMode="auto">
                <a:xfrm>
                  <a:off x="2886" y="2616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59" name="Freeform 352"/>
                <p:cNvSpPr>
                  <a:spLocks/>
                </p:cNvSpPr>
                <p:nvPr/>
              </p:nvSpPr>
              <p:spPr bwMode="auto">
                <a:xfrm>
                  <a:off x="2895" y="2616"/>
                  <a:ext cx="8" cy="2"/>
                </a:xfrm>
                <a:custGeom>
                  <a:avLst/>
                  <a:gdLst>
                    <a:gd name="T0" fmla="*/ 1 w 8"/>
                    <a:gd name="T1" fmla="*/ 0 h 2"/>
                    <a:gd name="T2" fmla="*/ 7 w 8"/>
                    <a:gd name="T3" fmla="*/ 0 h 2"/>
                    <a:gd name="T4" fmla="*/ 8 w 8"/>
                    <a:gd name="T5" fmla="*/ 1 h 2"/>
                    <a:gd name="T6" fmla="*/ 7 w 8"/>
                    <a:gd name="T7" fmla="*/ 2 h 2"/>
                    <a:gd name="T8" fmla="*/ 1 w 8"/>
                    <a:gd name="T9" fmla="*/ 2 h 2"/>
                    <a:gd name="T10" fmla="*/ 0 w 8"/>
                    <a:gd name="T11" fmla="*/ 1 h 2"/>
                    <a:gd name="T12" fmla="*/ 1 w 8"/>
                    <a:gd name="T13" fmla="*/ 0 h 2"/>
                    <a:gd name="T14" fmla="*/ 1 w 8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8"/>
                    <a:gd name="T25" fmla="*/ 0 h 2"/>
                    <a:gd name="T26" fmla="*/ 8 w 8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8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8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60" name="Freeform 353"/>
                <p:cNvSpPr>
                  <a:spLocks/>
                </p:cNvSpPr>
                <p:nvPr/>
              </p:nvSpPr>
              <p:spPr bwMode="auto">
                <a:xfrm>
                  <a:off x="2906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61" name="Freeform 354"/>
                <p:cNvSpPr>
                  <a:spLocks/>
                </p:cNvSpPr>
                <p:nvPr/>
              </p:nvSpPr>
              <p:spPr bwMode="auto">
                <a:xfrm>
                  <a:off x="2916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62" name="Freeform 355"/>
                <p:cNvSpPr>
                  <a:spLocks/>
                </p:cNvSpPr>
                <p:nvPr/>
              </p:nvSpPr>
              <p:spPr bwMode="auto">
                <a:xfrm>
                  <a:off x="2926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63" name="Freeform 356"/>
                <p:cNvSpPr>
                  <a:spLocks/>
                </p:cNvSpPr>
                <p:nvPr/>
              </p:nvSpPr>
              <p:spPr bwMode="auto">
                <a:xfrm>
                  <a:off x="2936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64" name="Freeform 357"/>
                <p:cNvSpPr>
                  <a:spLocks/>
                </p:cNvSpPr>
                <p:nvPr/>
              </p:nvSpPr>
              <p:spPr bwMode="auto">
                <a:xfrm>
                  <a:off x="2947" y="2616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65" name="Freeform 358"/>
                <p:cNvSpPr>
                  <a:spLocks/>
                </p:cNvSpPr>
                <p:nvPr/>
              </p:nvSpPr>
              <p:spPr bwMode="auto">
                <a:xfrm>
                  <a:off x="2956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66" name="Freeform 359"/>
                <p:cNvSpPr>
                  <a:spLocks/>
                </p:cNvSpPr>
                <p:nvPr/>
              </p:nvSpPr>
              <p:spPr bwMode="auto">
                <a:xfrm>
                  <a:off x="2966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7 w 7"/>
                    <a:gd name="T3" fmla="*/ 0 h 2"/>
                    <a:gd name="T4" fmla="*/ 7 w 7"/>
                    <a:gd name="T5" fmla="*/ 1 h 2"/>
                    <a:gd name="T6" fmla="*/ 7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7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67" name="Freeform 360"/>
                <p:cNvSpPr>
                  <a:spLocks/>
                </p:cNvSpPr>
                <p:nvPr/>
              </p:nvSpPr>
              <p:spPr bwMode="auto">
                <a:xfrm>
                  <a:off x="2977" y="2616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68" name="Freeform 361"/>
                <p:cNvSpPr>
                  <a:spLocks noEditPoints="1"/>
                </p:cNvSpPr>
                <p:nvPr/>
              </p:nvSpPr>
              <p:spPr bwMode="auto">
                <a:xfrm>
                  <a:off x="2583" y="2616"/>
                  <a:ext cx="400" cy="2"/>
                </a:xfrm>
                <a:custGeom>
                  <a:avLst/>
                  <a:gdLst>
                    <a:gd name="T0" fmla="*/ 0 w 400"/>
                    <a:gd name="T1" fmla="*/ 1 h 2"/>
                    <a:gd name="T2" fmla="*/ 16 w 400"/>
                    <a:gd name="T3" fmla="*/ 2 h 2"/>
                    <a:gd name="T4" fmla="*/ 26 w 400"/>
                    <a:gd name="T5" fmla="*/ 0 h 2"/>
                    <a:gd name="T6" fmla="*/ 21 w 400"/>
                    <a:gd name="T7" fmla="*/ 0 h 2"/>
                    <a:gd name="T8" fmla="*/ 30 w 400"/>
                    <a:gd name="T9" fmla="*/ 1 h 2"/>
                    <a:gd name="T10" fmla="*/ 46 w 400"/>
                    <a:gd name="T11" fmla="*/ 2 h 2"/>
                    <a:gd name="T12" fmla="*/ 57 w 400"/>
                    <a:gd name="T13" fmla="*/ 0 h 2"/>
                    <a:gd name="T14" fmla="*/ 51 w 400"/>
                    <a:gd name="T15" fmla="*/ 0 h 2"/>
                    <a:gd name="T16" fmla="*/ 61 w 400"/>
                    <a:gd name="T17" fmla="*/ 1 h 2"/>
                    <a:gd name="T18" fmla="*/ 76 w 400"/>
                    <a:gd name="T19" fmla="*/ 2 h 2"/>
                    <a:gd name="T20" fmla="*/ 87 w 400"/>
                    <a:gd name="T21" fmla="*/ 0 h 2"/>
                    <a:gd name="T22" fmla="*/ 82 w 400"/>
                    <a:gd name="T23" fmla="*/ 0 h 2"/>
                    <a:gd name="T24" fmla="*/ 91 w 400"/>
                    <a:gd name="T25" fmla="*/ 1 h 2"/>
                    <a:gd name="T26" fmla="*/ 107 w 400"/>
                    <a:gd name="T27" fmla="*/ 2 h 2"/>
                    <a:gd name="T28" fmla="*/ 117 w 400"/>
                    <a:gd name="T29" fmla="*/ 0 h 2"/>
                    <a:gd name="T30" fmla="*/ 112 w 400"/>
                    <a:gd name="T31" fmla="*/ 0 h 2"/>
                    <a:gd name="T32" fmla="*/ 121 w 400"/>
                    <a:gd name="T33" fmla="*/ 1 h 2"/>
                    <a:gd name="T34" fmla="*/ 137 w 400"/>
                    <a:gd name="T35" fmla="*/ 2 h 2"/>
                    <a:gd name="T36" fmla="*/ 147 w 400"/>
                    <a:gd name="T37" fmla="*/ 0 h 2"/>
                    <a:gd name="T38" fmla="*/ 142 w 400"/>
                    <a:gd name="T39" fmla="*/ 0 h 2"/>
                    <a:gd name="T40" fmla="*/ 152 w 400"/>
                    <a:gd name="T41" fmla="*/ 1 h 2"/>
                    <a:gd name="T42" fmla="*/ 167 w 400"/>
                    <a:gd name="T43" fmla="*/ 2 h 2"/>
                    <a:gd name="T44" fmla="*/ 178 w 400"/>
                    <a:gd name="T45" fmla="*/ 0 h 2"/>
                    <a:gd name="T46" fmla="*/ 172 w 400"/>
                    <a:gd name="T47" fmla="*/ 0 h 2"/>
                    <a:gd name="T48" fmla="*/ 182 w 400"/>
                    <a:gd name="T49" fmla="*/ 1 h 2"/>
                    <a:gd name="T50" fmla="*/ 198 w 400"/>
                    <a:gd name="T51" fmla="*/ 2 h 2"/>
                    <a:gd name="T52" fmla="*/ 208 w 400"/>
                    <a:gd name="T53" fmla="*/ 0 h 2"/>
                    <a:gd name="T54" fmla="*/ 203 w 400"/>
                    <a:gd name="T55" fmla="*/ 0 h 2"/>
                    <a:gd name="T56" fmla="*/ 212 w 400"/>
                    <a:gd name="T57" fmla="*/ 1 h 2"/>
                    <a:gd name="T58" fmla="*/ 228 w 400"/>
                    <a:gd name="T59" fmla="*/ 2 h 2"/>
                    <a:gd name="T60" fmla="*/ 238 w 400"/>
                    <a:gd name="T61" fmla="*/ 0 h 2"/>
                    <a:gd name="T62" fmla="*/ 233 w 400"/>
                    <a:gd name="T63" fmla="*/ 0 h 2"/>
                    <a:gd name="T64" fmla="*/ 242 w 400"/>
                    <a:gd name="T65" fmla="*/ 1 h 2"/>
                    <a:gd name="T66" fmla="*/ 258 w 400"/>
                    <a:gd name="T67" fmla="*/ 2 h 2"/>
                    <a:gd name="T68" fmla="*/ 269 w 400"/>
                    <a:gd name="T69" fmla="*/ 0 h 2"/>
                    <a:gd name="T70" fmla="*/ 263 w 400"/>
                    <a:gd name="T71" fmla="*/ 0 h 2"/>
                    <a:gd name="T72" fmla="*/ 273 w 400"/>
                    <a:gd name="T73" fmla="*/ 1 h 2"/>
                    <a:gd name="T74" fmla="*/ 288 w 400"/>
                    <a:gd name="T75" fmla="*/ 2 h 2"/>
                    <a:gd name="T76" fmla="*/ 299 w 400"/>
                    <a:gd name="T77" fmla="*/ 0 h 2"/>
                    <a:gd name="T78" fmla="*/ 294 w 400"/>
                    <a:gd name="T79" fmla="*/ 0 h 2"/>
                    <a:gd name="T80" fmla="*/ 303 w 400"/>
                    <a:gd name="T81" fmla="*/ 1 h 2"/>
                    <a:gd name="T82" fmla="*/ 319 w 400"/>
                    <a:gd name="T83" fmla="*/ 2 h 2"/>
                    <a:gd name="T84" fmla="*/ 329 w 400"/>
                    <a:gd name="T85" fmla="*/ 0 h 2"/>
                    <a:gd name="T86" fmla="*/ 324 w 400"/>
                    <a:gd name="T87" fmla="*/ 0 h 2"/>
                    <a:gd name="T88" fmla="*/ 333 w 400"/>
                    <a:gd name="T89" fmla="*/ 1 h 2"/>
                    <a:gd name="T90" fmla="*/ 349 w 400"/>
                    <a:gd name="T91" fmla="*/ 2 h 2"/>
                    <a:gd name="T92" fmla="*/ 359 w 400"/>
                    <a:gd name="T93" fmla="*/ 0 h 2"/>
                    <a:gd name="T94" fmla="*/ 354 w 400"/>
                    <a:gd name="T95" fmla="*/ 0 h 2"/>
                    <a:gd name="T96" fmla="*/ 364 w 400"/>
                    <a:gd name="T97" fmla="*/ 1 h 2"/>
                    <a:gd name="T98" fmla="*/ 379 w 400"/>
                    <a:gd name="T99" fmla="*/ 2 h 2"/>
                    <a:gd name="T100" fmla="*/ 390 w 400"/>
                    <a:gd name="T101" fmla="*/ 0 h 2"/>
                    <a:gd name="T102" fmla="*/ 384 w 400"/>
                    <a:gd name="T103" fmla="*/ 0 h 2"/>
                    <a:gd name="T104" fmla="*/ 394 w 400"/>
                    <a:gd name="T105" fmla="*/ 1 h 2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w 400"/>
                    <a:gd name="T160" fmla="*/ 0 h 2"/>
                    <a:gd name="T161" fmla="*/ 400 w 400"/>
                    <a:gd name="T162" fmla="*/ 2 h 2"/>
                  </a:gdLst>
                  <a:ahLst/>
                  <a:cxnLst>
                    <a:cxn ang="T106">
                      <a:pos x="T0" y="T1"/>
                    </a:cxn>
                    <a:cxn ang="T107">
                      <a:pos x="T2" y="T3"/>
                    </a:cxn>
                    <a:cxn ang="T108">
                      <a:pos x="T4" y="T5"/>
                    </a:cxn>
                    <a:cxn ang="T109">
                      <a:pos x="T6" y="T7"/>
                    </a:cxn>
                    <a:cxn ang="T110">
                      <a:pos x="T8" y="T9"/>
                    </a:cxn>
                    <a:cxn ang="T111">
                      <a:pos x="T10" y="T11"/>
                    </a:cxn>
                    <a:cxn ang="T112">
                      <a:pos x="T12" y="T13"/>
                    </a:cxn>
                    <a:cxn ang="T113">
                      <a:pos x="T14" y="T15"/>
                    </a:cxn>
                    <a:cxn ang="T114">
                      <a:pos x="T16" y="T17"/>
                    </a:cxn>
                    <a:cxn ang="T115">
                      <a:pos x="T18" y="T19"/>
                    </a:cxn>
                    <a:cxn ang="T116">
                      <a:pos x="T20" y="T21"/>
                    </a:cxn>
                    <a:cxn ang="T117">
                      <a:pos x="T22" y="T23"/>
                    </a:cxn>
                    <a:cxn ang="T118">
                      <a:pos x="T24" y="T25"/>
                    </a:cxn>
                    <a:cxn ang="T119">
                      <a:pos x="T26" y="T27"/>
                    </a:cxn>
                    <a:cxn ang="T120">
                      <a:pos x="T28" y="T29"/>
                    </a:cxn>
                    <a:cxn ang="T121">
                      <a:pos x="T30" y="T31"/>
                    </a:cxn>
                    <a:cxn ang="T122">
                      <a:pos x="T32" y="T33"/>
                    </a:cxn>
                    <a:cxn ang="T123">
                      <a:pos x="T34" y="T35"/>
                    </a:cxn>
                    <a:cxn ang="T124">
                      <a:pos x="T36" y="T37"/>
                    </a:cxn>
                    <a:cxn ang="T125">
                      <a:pos x="T38" y="T39"/>
                    </a:cxn>
                    <a:cxn ang="T126">
                      <a:pos x="T40" y="T41"/>
                    </a:cxn>
                    <a:cxn ang="T127">
                      <a:pos x="T42" y="T43"/>
                    </a:cxn>
                    <a:cxn ang="T128">
                      <a:pos x="T44" y="T45"/>
                    </a:cxn>
                    <a:cxn ang="T129">
                      <a:pos x="T46" y="T47"/>
                    </a:cxn>
                    <a:cxn ang="T130">
                      <a:pos x="T48" y="T49"/>
                    </a:cxn>
                    <a:cxn ang="T131">
                      <a:pos x="T50" y="T51"/>
                    </a:cxn>
                    <a:cxn ang="T132">
                      <a:pos x="T52" y="T53"/>
                    </a:cxn>
                    <a:cxn ang="T133">
                      <a:pos x="T54" y="T55"/>
                    </a:cxn>
                    <a:cxn ang="T134">
                      <a:pos x="T56" y="T57"/>
                    </a:cxn>
                    <a:cxn ang="T135">
                      <a:pos x="T58" y="T59"/>
                    </a:cxn>
                    <a:cxn ang="T136">
                      <a:pos x="T60" y="T61"/>
                    </a:cxn>
                    <a:cxn ang="T137">
                      <a:pos x="T62" y="T63"/>
                    </a:cxn>
                    <a:cxn ang="T138">
                      <a:pos x="T64" y="T65"/>
                    </a:cxn>
                    <a:cxn ang="T139">
                      <a:pos x="T66" y="T67"/>
                    </a:cxn>
                    <a:cxn ang="T140">
                      <a:pos x="T68" y="T69"/>
                    </a:cxn>
                    <a:cxn ang="T141">
                      <a:pos x="T70" y="T71"/>
                    </a:cxn>
                    <a:cxn ang="T142">
                      <a:pos x="T72" y="T73"/>
                    </a:cxn>
                    <a:cxn ang="T143">
                      <a:pos x="T74" y="T75"/>
                    </a:cxn>
                    <a:cxn ang="T144">
                      <a:pos x="T76" y="T77"/>
                    </a:cxn>
                    <a:cxn ang="T145">
                      <a:pos x="T78" y="T79"/>
                    </a:cxn>
                    <a:cxn ang="T146">
                      <a:pos x="T80" y="T81"/>
                    </a:cxn>
                    <a:cxn ang="T147">
                      <a:pos x="T82" y="T83"/>
                    </a:cxn>
                    <a:cxn ang="T148">
                      <a:pos x="T84" y="T85"/>
                    </a:cxn>
                    <a:cxn ang="T149">
                      <a:pos x="T86" y="T87"/>
                    </a:cxn>
                    <a:cxn ang="T150">
                      <a:pos x="T88" y="T89"/>
                    </a:cxn>
                    <a:cxn ang="T151">
                      <a:pos x="T90" y="T91"/>
                    </a:cxn>
                    <a:cxn ang="T152">
                      <a:pos x="T92" y="T93"/>
                    </a:cxn>
                    <a:cxn ang="T153">
                      <a:pos x="T94" y="T95"/>
                    </a:cxn>
                    <a:cxn ang="T154">
                      <a:pos x="T96" y="T97"/>
                    </a:cxn>
                    <a:cxn ang="T155">
                      <a:pos x="T98" y="T99"/>
                    </a:cxn>
                    <a:cxn ang="T156">
                      <a:pos x="T100" y="T101"/>
                    </a:cxn>
                    <a:cxn ang="T157">
                      <a:pos x="T102" y="T103"/>
                    </a:cxn>
                    <a:cxn ang="T158">
                      <a:pos x="T104" y="T105"/>
                    </a:cxn>
                  </a:cxnLst>
                  <a:rect l="T159" t="T160" r="T161" b="T162"/>
                  <a:pathLst>
                    <a:path w="400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  <a:close/>
                      <a:moveTo>
                        <a:pt x="11" y="0"/>
                      </a:moveTo>
                      <a:lnTo>
                        <a:pt x="16" y="0"/>
                      </a:lnTo>
                      <a:lnTo>
                        <a:pt x="17" y="1"/>
                      </a:lnTo>
                      <a:lnTo>
                        <a:pt x="16" y="2"/>
                      </a:lnTo>
                      <a:lnTo>
                        <a:pt x="11" y="2"/>
                      </a:lnTo>
                      <a:lnTo>
                        <a:pt x="10" y="1"/>
                      </a:lnTo>
                      <a:lnTo>
                        <a:pt x="11" y="0"/>
                      </a:lnTo>
                      <a:close/>
                      <a:moveTo>
                        <a:pt x="21" y="0"/>
                      </a:moveTo>
                      <a:lnTo>
                        <a:pt x="26" y="0"/>
                      </a:lnTo>
                      <a:lnTo>
                        <a:pt x="27" y="1"/>
                      </a:lnTo>
                      <a:lnTo>
                        <a:pt x="26" y="2"/>
                      </a:lnTo>
                      <a:lnTo>
                        <a:pt x="21" y="2"/>
                      </a:lnTo>
                      <a:lnTo>
                        <a:pt x="20" y="1"/>
                      </a:lnTo>
                      <a:lnTo>
                        <a:pt x="21" y="0"/>
                      </a:lnTo>
                      <a:close/>
                      <a:moveTo>
                        <a:pt x="32" y="0"/>
                      </a:moveTo>
                      <a:lnTo>
                        <a:pt x="36" y="0"/>
                      </a:lnTo>
                      <a:lnTo>
                        <a:pt x="37" y="1"/>
                      </a:lnTo>
                      <a:lnTo>
                        <a:pt x="36" y="2"/>
                      </a:lnTo>
                      <a:lnTo>
                        <a:pt x="32" y="2"/>
                      </a:lnTo>
                      <a:lnTo>
                        <a:pt x="30" y="1"/>
                      </a:lnTo>
                      <a:lnTo>
                        <a:pt x="32" y="0"/>
                      </a:lnTo>
                      <a:close/>
                      <a:moveTo>
                        <a:pt x="41" y="0"/>
                      </a:moveTo>
                      <a:lnTo>
                        <a:pt x="46" y="0"/>
                      </a:lnTo>
                      <a:lnTo>
                        <a:pt x="47" y="1"/>
                      </a:lnTo>
                      <a:lnTo>
                        <a:pt x="46" y="2"/>
                      </a:lnTo>
                      <a:lnTo>
                        <a:pt x="41" y="2"/>
                      </a:lnTo>
                      <a:lnTo>
                        <a:pt x="41" y="1"/>
                      </a:lnTo>
                      <a:lnTo>
                        <a:pt x="41" y="0"/>
                      </a:lnTo>
                      <a:close/>
                      <a:moveTo>
                        <a:pt x="51" y="0"/>
                      </a:moveTo>
                      <a:lnTo>
                        <a:pt x="57" y="0"/>
                      </a:lnTo>
                      <a:lnTo>
                        <a:pt x="58" y="1"/>
                      </a:lnTo>
                      <a:lnTo>
                        <a:pt x="57" y="2"/>
                      </a:lnTo>
                      <a:lnTo>
                        <a:pt x="51" y="2"/>
                      </a:lnTo>
                      <a:lnTo>
                        <a:pt x="50" y="1"/>
                      </a:lnTo>
                      <a:lnTo>
                        <a:pt x="51" y="0"/>
                      </a:lnTo>
                      <a:close/>
                      <a:moveTo>
                        <a:pt x="62" y="0"/>
                      </a:moveTo>
                      <a:lnTo>
                        <a:pt x="66" y="0"/>
                      </a:lnTo>
                      <a:lnTo>
                        <a:pt x="67" y="1"/>
                      </a:lnTo>
                      <a:lnTo>
                        <a:pt x="66" y="2"/>
                      </a:lnTo>
                      <a:lnTo>
                        <a:pt x="62" y="2"/>
                      </a:lnTo>
                      <a:lnTo>
                        <a:pt x="61" y="1"/>
                      </a:lnTo>
                      <a:lnTo>
                        <a:pt x="62" y="0"/>
                      </a:lnTo>
                      <a:close/>
                      <a:moveTo>
                        <a:pt x="71" y="0"/>
                      </a:moveTo>
                      <a:lnTo>
                        <a:pt x="76" y="0"/>
                      </a:lnTo>
                      <a:lnTo>
                        <a:pt x="77" y="1"/>
                      </a:lnTo>
                      <a:lnTo>
                        <a:pt x="76" y="2"/>
                      </a:lnTo>
                      <a:lnTo>
                        <a:pt x="71" y="2"/>
                      </a:lnTo>
                      <a:lnTo>
                        <a:pt x="71" y="1"/>
                      </a:lnTo>
                      <a:lnTo>
                        <a:pt x="71" y="0"/>
                      </a:lnTo>
                      <a:close/>
                      <a:moveTo>
                        <a:pt x="82" y="0"/>
                      </a:moveTo>
                      <a:lnTo>
                        <a:pt x="87" y="0"/>
                      </a:lnTo>
                      <a:lnTo>
                        <a:pt x="88" y="1"/>
                      </a:lnTo>
                      <a:lnTo>
                        <a:pt x="87" y="2"/>
                      </a:lnTo>
                      <a:lnTo>
                        <a:pt x="82" y="2"/>
                      </a:lnTo>
                      <a:lnTo>
                        <a:pt x="81" y="1"/>
                      </a:lnTo>
                      <a:lnTo>
                        <a:pt x="82" y="0"/>
                      </a:lnTo>
                      <a:close/>
                      <a:moveTo>
                        <a:pt x="92" y="0"/>
                      </a:moveTo>
                      <a:lnTo>
                        <a:pt x="97" y="0"/>
                      </a:lnTo>
                      <a:lnTo>
                        <a:pt x="97" y="1"/>
                      </a:lnTo>
                      <a:lnTo>
                        <a:pt x="97" y="2"/>
                      </a:lnTo>
                      <a:lnTo>
                        <a:pt x="92" y="2"/>
                      </a:lnTo>
                      <a:lnTo>
                        <a:pt x="91" y="1"/>
                      </a:lnTo>
                      <a:lnTo>
                        <a:pt x="92" y="0"/>
                      </a:lnTo>
                      <a:close/>
                      <a:moveTo>
                        <a:pt x="101" y="0"/>
                      </a:moveTo>
                      <a:lnTo>
                        <a:pt x="107" y="0"/>
                      </a:lnTo>
                      <a:lnTo>
                        <a:pt x="108" y="1"/>
                      </a:lnTo>
                      <a:lnTo>
                        <a:pt x="107" y="2"/>
                      </a:lnTo>
                      <a:lnTo>
                        <a:pt x="101" y="2"/>
                      </a:lnTo>
                      <a:lnTo>
                        <a:pt x="101" y="1"/>
                      </a:lnTo>
                      <a:lnTo>
                        <a:pt x="101" y="0"/>
                      </a:lnTo>
                      <a:close/>
                      <a:moveTo>
                        <a:pt x="112" y="0"/>
                      </a:moveTo>
                      <a:lnTo>
                        <a:pt x="117" y="0"/>
                      </a:lnTo>
                      <a:lnTo>
                        <a:pt x="118" y="1"/>
                      </a:lnTo>
                      <a:lnTo>
                        <a:pt x="117" y="2"/>
                      </a:lnTo>
                      <a:lnTo>
                        <a:pt x="112" y="2"/>
                      </a:lnTo>
                      <a:lnTo>
                        <a:pt x="111" y="1"/>
                      </a:lnTo>
                      <a:lnTo>
                        <a:pt x="112" y="0"/>
                      </a:lnTo>
                      <a:close/>
                      <a:moveTo>
                        <a:pt x="122" y="0"/>
                      </a:moveTo>
                      <a:lnTo>
                        <a:pt x="127" y="0"/>
                      </a:lnTo>
                      <a:lnTo>
                        <a:pt x="128" y="1"/>
                      </a:lnTo>
                      <a:lnTo>
                        <a:pt x="127" y="2"/>
                      </a:lnTo>
                      <a:lnTo>
                        <a:pt x="122" y="2"/>
                      </a:lnTo>
                      <a:lnTo>
                        <a:pt x="121" y="1"/>
                      </a:lnTo>
                      <a:lnTo>
                        <a:pt x="122" y="0"/>
                      </a:lnTo>
                      <a:close/>
                      <a:moveTo>
                        <a:pt x="132" y="0"/>
                      </a:moveTo>
                      <a:lnTo>
                        <a:pt x="137" y="0"/>
                      </a:lnTo>
                      <a:lnTo>
                        <a:pt x="138" y="1"/>
                      </a:lnTo>
                      <a:lnTo>
                        <a:pt x="137" y="2"/>
                      </a:lnTo>
                      <a:lnTo>
                        <a:pt x="132" y="2"/>
                      </a:lnTo>
                      <a:lnTo>
                        <a:pt x="131" y="1"/>
                      </a:lnTo>
                      <a:lnTo>
                        <a:pt x="132" y="0"/>
                      </a:lnTo>
                      <a:close/>
                      <a:moveTo>
                        <a:pt x="142" y="0"/>
                      </a:moveTo>
                      <a:lnTo>
                        <a:pt x="147" y="0"/>
                      </a:lnTo>
                      <a:lnTo>
                        <a:pt x="148" y="1"/>
                      </a:lnTo>
                      <a:lnTo>
                        <a:pt x="147" y="2"/>
                      </a:lnTo>
                      <a:lnTo>
                        <a:pt x="142" y="2"/>
                      </a:lnTo>
                      <a:lnTo>
                        <a:pt x="141" y="1"/>
                      </a:lnTo>
                      <a:lnTo>
                        <a:pt x="142" y="0"/>
                      </a:lnTo>
                      <a:close/>
                      <a:moveTo>
                        <a:pt x="153" y="0"/>
                      </a:moveTo>
                      <a:lnTo>
                        <a:pt x="157" y="0"/>
                      </a:lnTo>
                      <a:lnTo>
                        <a:pt x="158" y="1"/>
                      </a:lnTo>
                      <a:lnTo>
                        <a:pt x="157" y="2"/>
                      </a:lnTo>
                      <a:lnTo>
                        <a:pt x="153" y="2"/>
                      </a:lnTo>
                      <a:lnTo>
                        <a:pt x="152" y="1"/>
                      </a:lnTo>
                      <a:lnTo>
                        <a:pt x="153" y="0"/>
                      </a:lnTo>
                      <a:close/>
                      <a:moveTo>
                        <a:pt x="162" y="0"/>
                      </a:moveTo>
                      <a:lnTo>
                        <a:pt x="167" y="0"/>
                      </a:lnTo>
                      <a:lnTo>
                        <a:pt x="168" y="1"/>
                      </a:lnTo>
                      <a:lnTo>
                        <a:pt x="167" y="2"/>
                      </a:lnTo>
                      <a:lnTo>
                        <a:pt x="162" y="2"/>
                      </a:lnTo>
                      <a:lnTo>
                        <a:pt x="161" y="1"/>
                      </a:lnTo>
                      <a:lnTo>
                        <a:pt x="162" y="0"/>
                      </a:lnTo>
                      <a:close/>
                      <a:moveTo>
                        <a:pt x="172" y="0"/>
                      </a:moveTo>
                      <a:lnTo>
                        <a:pt x="178" y="0"/>
                      </a:lnTo>
                      <a:lnTo>
                        <a:pt x="179" y="1"/>
                      </a:lnTo>
                      <a:lnTo>
                        <a:pt x="178" y="2"/>
                      </a:lnTo>
                      <a:lnTo>
                        <a:pt x="172" y="2"/>
                      </a:lnTo>
                      <a:lnTo>
                        <a:pt x="171" y="1"/>
                      </a:lnTo>
                      <a:lnTo>
                        <a:pt x="172" y="0"/>
                      </a:lnTo>
                      <a:close/>
                      <a:moveTo>
                        <a:pt x="183" y="0"/>
                      </a:moveTo>
                      <a:lnTo>
                        <a:pt x="187" y="0"/>
                      </a:lnTo>
                      <a:lnTo>
                        <a:pt x="188" y="1"/>
                      </a:lnTo>
                      <a:lnTo>
                        <a:pt x="187" y="2"/>
                      </a:lnTo>
                      <a:lnTo>
                        <a:pt x="183" y="2"/>
                      </a:lnTo>
                      <a:lnTo>
                        <a:pt x="182" y="1"/>
                      </a:lnTo>
                      <a:lnTo>
                        <a:pt x="183" y="0"/>
                      </a:lnTo>
                      <a:close/>
                      <a:moveTo>
                        <a:pt x="192" y="0"/>
                      </a:moveTo>
                      <a:lnTo>
                        <a:pt x="198" y="0"/>
                      </a:lnTo>
                      <a:lnTo>
                        <a:pt x="199" y="1"/>
                      </a:lnTo>
                      <a:lnTo>
                        <a:pt x="198" y="2"/>
                      </a:lnTo>
                      <a:lnTo>
                        <a:pt x="192" y="2"/>
                      </a:lnTo>
                      <a:lnTo>
                        <a:pt x="192" y="1"/>
                      </a:lnTo>
                      <a:lnTo>
                        <a:pt x="192" y="0"/>
                      </a:lnTo>
                      <a:close/>
                      <a:moveTo>
                        <a:pt x="203" y="0"/>
                      </a:moveTo>
                      <a:lnTo>
                        <a:pt x="208" y="0"/>
                      </a:lnTo>
                      <a:lnTo>
                        <a:pt x="209" y="1"/>
                      </a:lnTo>
                      <a:lnTo>
                        <a:pt x="208" y="2"/>
                      </a:lnTo>
                      <a:lnTo>
                        <a:pt x="203" y="2"/>
                      </a:lnTo>
                      <a:lnTo>
                        <a:pt x="202" y="1"/>
                      </a:lnTo>
                      <a:lnTo>
                        <a:pt x="203" y="0"/>
                      </a:lnTo>
                      <a:close/>
                      <a:moveTo>
                        <a:pt x="213" y="0"/>
                      </a:moveTo>
                      <a:lnTo>
                        <a:pt x="217" y="0"/>
                      </a:lnTo>
                      <a:lnTo>
                        <a:pt x="218" y="1"/>
                      </a:lnTo>
                      <a:lnTo>
                        <a:pt x="217" y="2"/>
                      </a:lnTo>
                      <a:lnTo>
                        <a:pt x="213" y="2"/>
                      </a:lnTo>
                      <a:lnTo>
                        <a:pt x="212" y="1"/>
                      </a:lnTo>
                      <a:lnTo>
                        <a:pt x="213" y="0"/>
                      </a:lnTo>
                      <a:close/>
                      <a:moveTo>
                        <a:pt x="223" y="0"/>
                      </a:moveTo>
                      <a:lnTo>
                        <a:pt x="228" y="0"/>
                      </a:lnTo>
                      <a:lnTo>
                        <a:pt x="229" y="1"/>
                      </a:lnTo>
                      <a:lnTo>
                        <a:pt x="228" y="2"/>
                      </a:lnTo>
                      <a:lnTo>
                        <a:pt x="223" y="2"/>
                      </a:lnTo>
                      <a:lnTo>
                        <a:pt x="222" y="1"/>
                      </a:lnTo>
                      <a:lnTo>
                        <a:pt x="223" y="0"/>
                      </a:lnTo>
                      <a:close/>
                      <a:moveTo>
                        <a:pt x="233" y="0"/>
                      </a:moveTo>
                      <a:lnTo>
                        <a:pt x="238" y="0"/>
                      </a:lnTo>
                      <a:lnTo>
                        <a:pt x="239" y="1"/>
                      </a:lnTo>
                      <a:lnTo>
                        <a:pt x="238" y="2"/>
                      </a:lnTo>
                      <a:lnTo>
                        <a:pt x="233" y="2"/>
                      </a:lnTo>
                      <a:lnTo>
                        <a:pt x="232" y="1"/>
                      </a:lnTo>
                      <a:lnTo>
                        <a:pt x="233" y="0"/>
                      </a:lnTo>
                      <a:close/>
                      <a:moveTo>
                        <a:pt x="243" y="0"/>
                      </a:moveTo>
                      <a:lnTo>
                        <a:pt x="248" y="0"/>
                      </a:lnTo>
                      <a:lnTo>
                        <a:pt x="249" y="1"/>
                      </a:lnTo>
                      <a:lnTo>
                        <a:pt x="248" y="2"/>
                      </a:lnTo>
                      <a:lnTo>
                        <a:pt x="243" y="2"/>
                      </a:lnTo>
                      <a:lnTo>
                        <a:pt x="242" y="1"/>
                      </a:lnTo>
                      <a:lnTo>
                        <a:pt x="243" y="0"/>
                      </a:lnTo>
                      <a:close/>
                      <a:moveTo>
                        <a:pt x="253" y="0"/>
                      </a:moveTo>
                      <a:lnTo>
                        <a:pt x="258" y="0"/>
                      </a:lnTo>
                      <a:lnTo>
                        <a:pt x="259" y="1"/>
                      </a:lnTo>
                      <a:lnTo>
                        <a:pt x="258" y="2"/>
                      </a:lnTo>
                      <a:lnTo>
                        <a:pt x="253" y="2"/>
                      </a:lnTo>
                      <a:lnTo>
                        <a:pt x="252" y="1"/>
                      </a:lnTo>
                      <a:lnTo>
                        <a:pt x="253" y="0"/>
                      </a:lnTo>
                      <a:close/>
                      <a:moveTo>
                        <a:pt x="263" y="0"/>
                      </a:moveTo>
                      <a:lnTo>
                        <a:pt x="269" y="0"/>
                      </a:lnTo>
                      <a:lnTo>
                        <a:pt x="269" y="1"/>
                      </a:lnTo>
                      <a:lnTo>
                        <a:pt x="269" y="2"/>
                      </a:lnTo>
                      <a:lnTo>
                        <a:pt x="263" y="2"/>
                      </a:lnTo>
                      <a:lnTo>
                        <a:pt x="262" y="1"/>
                      </a:lnTo>
                      <a:lnTo>
                        <a:pt x="263" y="0"/>
                      </a:lnTo>
                      <a:close/>
                      <a:moveTo>
                        <a:pt x="273" y="0"/>
                      </a:moveTo>
                      <a:lnTo>
                        <a:pt x="278" y="0"/>
                      </a:lnTo>
                      <a:lnTo>
                        <a:pt x="279" y="1"/>
                      </a:lnTo>
                      <a:lnTo>
                        <a:pt x="278" y="2"/>
                      </a:lnTo>
                      <a:lnTo>
                        <a:pt x="273" y="2"/>
                      </a:lnTo>
                      <a:lnTo>
                        <a:pt x="273" y="1"/>
                      </a:lnTo>
                      <a:lnTo>
                        <a:pt x="273" y="0"/>
                      </a:lnTo>
                      <a:close/>
                      <a:moveTo>
                        <a:pt x="283" y="0"/>
                      </a:moveTo>
                      <a:lnTo>
                        <a:pt x="288" y="0"/>
                      </a:lnTo>
                      <a:lnTo>
                        <a:pt x="289" y="1"/>
                      </a:lnTo>
                      <a:lnTo>
                        <a:pt x="288" y="2"/>
                      </a:lnTo>
                      <a:lnTo>
                        <a:pt x="283" y="2"/>
                      </a:lnTo>
                      <a:lnTo>
                        <a:pt x="282" y="1"/>
                      </a:lnTo>
                      <a:lnTo>
                        <a:pt x="283" y="0"/>
                      </a:lnTo>
                      <a:close/>
                      <a:moveTo>
                        <a:pt x="294" y="0"/>
                      </a:moveTo>
                      <a:lnTo>
                        <a:pt x="299" y="0"/>
                      </a:lnTo>
                      <a:lnTo>
                        <a:pt x="299" y="1"/>
                      </a:lnTo>
                      <a:lnTo>
                        <a:pt x="299" y="2"/>
                      </a:lnTo>
                      <a:lnTo>
                        <a:pt x="294" y="2"/>
                      </a:lnTo>
                      <a:lnTo>
                        <a:pt x="293" y="1"/>
                      </a:lnTo>
                      <a:lnTo>
                        <a:pt x="294" y="0"/>
                      </a:lnTo>
                      <a:close/>
                      <a:moveTo>
                        <a:pt x="304" y="0"/>
                      </a:moveTo>
                      <a:lnTo>
                        <a:pt x="308" y="0"/>
                      </a:lnTo>
                      <a:lnTo>
                        <a:pt x="309" y="1"/>
                      </a:lnTo>
                      <a:lnTo>
                        <a:pt x="308" y="2"/>
                      </a:lnTo>
                      <a:lnTo>
                        <a:pt x="304" y="2"/>
                      </a:lnTo>
                      <a:lnTo>
                        <a:pt x="303" y="1"/>
                      </a:lnTo>
                      <a:lnTo>
                        <a:pt x="304" y="0"/>
                      </a:lnTo>
                      <a:close/>
                      <a:moveTo>
                        <a:pt x="313" y="0"/>
                      </a:moveTo>
                      <a:lnTo>
                        <a:pt x="319" y="0"/>
                      </a:lnTo>
                      <a:lnTo>
                        <a:pt x="320" y="1"/>
                      </a:lnTo>
                      <a:lnTo>
                        <a:pt x="319" y="2"/>
                      </a:lnTo>
                      <a:lnTo>
                        <a:pt x="313" y="2"/>
                      </a:lnTo>
                      <a:lnTo>
                        <a:pt x="312" y="1"/>
                      </a:lnTo>
                      <a:lnTo>
                        <a:pt x="313" y="0"/>
                      </a:lnTo>
                      <a:close/>
                      <a:moveTo>
                        <a:pt x="324" y="0"/>
                      </a:moveTo>
                      <a:lnTo>
                        <a:pt x="329" y="0"/>
                      </a:lnTo>
                      <a:lnTo>
                        <a:pt x="330" y="1"/>
                      </a:lnTo>
                      <a:lnTo>
                        <a:pt x="329" y="2"/>
                      </a:lnTo>
                      <a:lnTo>
                        <a:pt x="324" y="2"/>
                      </a:lnTo>
                      <a:lnTo>
                        <a:pt x="323" y="1"/>
                      </a:lnTo>
                      <a:lnTo>
                        <a:pt x="324" y="0"/>
                      </a:lnTo>
                      <a:close/>
                      <a:moveTo>
                        <a:pt x="334" y="0"/>
                      </a:moveTo>
                      <a:lnTo>
                        <a:pt x="339" y="0"/>
                      </a:lnTo>
                      <a:lnTo>
                        <a:pt x="340" y="1"/>
                      </a:lnTo>
                      <a:lnTo>
                        <a:pt x="339" y="2"/>
                      </a:lnTo>
                      <a:lnTo>
                        <a:pt x="334" y="2"/>
                      </a:lnTo>
                      <a:lnTo>
                        <a:pt x="333" y="1"/>
                      </a:lnTo>
                      <a:lnTo>
                        <a:pt x="334" y="0"/>
                      </a:lnTo>
                      <a:close/>
                      <a:moveTo>
                        <a:pt x="344" y="0"/>
                      </a:moveTo>
                      <a:lnTo>
                        <a:pt x="349" y="0"/>
                      </a:lnTo>
                      <a:lnTo>
                        <a:pt x="350" y="1"/>
                      </a:lnTo>
                      <a:lnTo>
                        <a:pt x="349" y="2"/>
                      </a:lnTo>
                      <a:lnTo>
                        <a:pt x="344" y="2"/>
                      </a:lnTo>
                      <a:lnTo>
                        <a:pt x="343" y="1"/>
                      </a:lnTo>
                      <a:lnTo>
                        <a:pt x="344" y="0"/>
                      </a:lnTo>
                      <a:close/>
                      <a:moveTo>
                        <a:pt x="354" y="0"/>
                      </a:moveTo>
                      <a:lnTo>
                        <a:pt x="359" y="0"/>
                      </a:lnTo>
                      <a:lnTo>
                        <a:pt x="360" y="1"/>
                      </a:lnTo>
                      <a:lnTo>
                        <a:pt x="359" y="2"/>
                      </a:lnTo>
                      <a:lnTo>
                        <a:pt x="354" y="2"/>
                      </a:lnTo>
                      <a:lnTo>
                        <a:pt x="353" y="1"/>
                      </a:lnTo>
                      <a:lnTo>
                        <a:pt x="354" y="0"/>
                      </a:lnTo>
                      <a:close/>
                      <a:moveTo>
                        <a:pt x="364" y="0"/>
                      </a:moveTo>
                      <a:lnTo>
                        <a:pt x="369" y="0"/>
                      </a:lnTo>
                      <a:lnTo>
                        <a:pt x="370" y="1"/>
                      </a:lnTo>
                      <a:lnTo>
                        <a:pt x="369" y="2"/>
                      </a:lnTo>
                      <a:lnTo>
                        <a:pt x="364" y="2"/>
                      </a:lnTo>
                      <a:lnTo>
                        <a:pt x="364" y="1"/>
                      </a:lnTo>
                      <a:lnTo>
                        <a:pt x="364" y="0"/>
                      </a:lnTo>
                      <a:close/>
                      <a:moveTo>
                        <a:pt x="374" y="0"/>
                      </a:moveTo>
                      <a:lnTo>
                        <a:pt x="379" y="0"/>
                      </a:lnTo>
                      <a:lnTo>
                        <a:pt x="380" y="1"/>
                      </a:lnTo>
                      <a:lnTo>
                        <a:pt x="379" y="2"/>
                      </a:lnTo>
                      <a:lnTo>
                        <a:pt x="374" y="2"/>
                      </a:lnTo>
                      <a:lnTo>
                        <a:pt x="373" y="1"/>
                      </a:lnTo>
                      <a:lnTo>
                        <a:pt x="374" y="0"/>
                      </a:lnTo>
                      <a:close/>
                      <a:moveTo>
                        <a:pt x="384" y="0"/>
                      </a:moveTo>
                      <a:lnTo>
                        <a:pt x="390" y="0"/>
                      </a:lnTo>
                      <a:lnTo>
                        <a:pt x="390" y="1"/>
                      </a:lnTo>
                      <a:lnTo>
                        <a:pt x="390" y="2"/>
                      </a:lnTo>
                      <a:lnTo>
                        <a:pt x="384" y="2"/>
                      </a:lnTo>
                      <a:lnTo>
                        <a:pt x="383" y="1"/>
                      </a:lnTo>
                      <a:lnTo>
                        <a:pt x="384" y="0"/>
                      </a:lnTo>
                      <a:close/>
                      <a:moveTo>
                        <a:pt x="394" y="0"/>
                      </a:moveTo>
                      <a:lnTo>
                        <a:pt x="399" y="0"/>
                      </a:lnTo>
                      <a:lnTo>
                        <a:pt x="400" y="1"/>
                      </a:lnTo>
                      <a:lnTo>
                        <a:pt x="399" y="2"/>
                      </a:lnTo>
                      <a:lnTo>
                        <a:pt x="394" y="2"/>
                      </a:lnTo>
                      <a:lnTo>
                        <a:pt x="394" y="1"/>
                      </a:lnTo>
                      <a:lnTo>
                        <a:pt x="394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69" name="Freeform 362"/>
                <p:cNvSpPr>
                  <a:spLocks/>
                </p:cNvSpPr>
                <p:nvPr/>
              </p:nvSpPr>
              <p:spPr bwMode="auto">
                <a:xfrm>
                  <a:off x="2583" y="2616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70" name="Freeform 363"/>
                <p:cNvSpPr>
                  <a:spLocks/>
                </p:cNvSpPr>
                <p:nvPr/>
              </p:nvSpPr>
              <p:spPr bwMode="auto">
                <a:xfrm>
                  <a:off x="2593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71" name="Freeform 364"/>
                <p:cNvSpPr>
                  <a:spLocks/>
                </p:cNvSpPr>
                <p:nvPr/>
              </p:nvSpPr>
              <p:spPr bwMode="auto">
                <a:xfrm>
                  <a:off x="2603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72" name="Freeform 365"/>
                <p:cNvSpPr>
                  <a:spLocks/>
                </p:cNvSpPr>
                <p:nvPr/>
              </p:nvSpPr>
              <p:spPr bwMode="auto">
                <a:xfrm>
                  <a:off x="2613" y="2616"/>
                  <a:ext cx="7" cy="2"/>
                </a:xfrm>
                <a:custGeom>
                  <a:avLst/>
                  <a:gdLst>
                    <a:gd name="T0" fmla="*/ 2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2 w 7"/>
                    <a:gd name="T9" fmla="*/ 2 h 2"/>
                    <a:gd name="T10" fmla="*/ 0 w 7"/>
                    <a:gd name="T11" fmla="*/ 1 h 2"/>
                    <a:gd name="T12" fmla="*/ 2 w 7"/>
                    <a:gd name="T13" fmla="*/ 0 h 2"/>
                    <a:gd name="T14" fmla="*/ 2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2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2" y="2"/>
                      </a:lnTo>
                      <a:lnTo>
                        <a:pt x="0" y="1"/>
                      </a:lnTo>
                      <a:lnTo>
                        <a:pt x="2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73" name="Freeform 366"/>
                <p:cNvSpPr>
                  <a:spLocks/>
                </p:cNvSpPr>
                <p:nvPr/>
              </p:nvSpPr>
              <p:spPr bwMode="auto">
                <a:xfrm>
                  <a:off x="2624" y="2616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74" name="Freeform 367"/>
                <p:cNvSpPr>
                  <a:spLocks/>
                </p:cNvSpPr>
                <p:nvPr/>
              </p:nvSpPr>
              <p:spPr bwMode="auto">
                <a:xfrm>
                  <a:off x="2633" y="2616"/>
                  <a:ext cx="8" cy="2"/>
                </a:xfrm>
                <a:custGeom>
                  <a:avLst/>
                  <a:gdLst>
                    <a:gd name="T0" fmla="*/ 1 w 8"/>
                    <a:gd name="T1" fmla="*/ 0 h 2"/>
                    <a:gd name="T2" fmla="*/ 7 w 8"/>
                    <a:gd name="T3" fmla="*/ 0 h 2"/>
                    <a:gd name="T4" fmla="*/ 8 w 8"/>
                    <a:gd name="T5" fmla="*/ 1 h 2"/>
                    <a:gd name="T6" fmla="*/ 7 w 8"/>
                    <a:gd name="T7" fmla="*/ 2 h 2"/>
                    <a:gd name="T8" fmla="*/ 1 w 8"/>
                    <a:gd name="T9" fmla="*/ 2 h 2"/>
                    <a:gd name="T10" fmla="*/ 0 w 8"/>
                    <a:gd name="T11" fmla="*/ 1 h 2"/>
                    <a:gd name="T12" fmla="*/ 1 w 8"/>
                    <a:gd name="T13" fmla="*/ 0 h 2"/>
                    <a:gd name="T14" fmla="*/ 1 w 8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8"/>
                    <a:gd name="T25" fmla="*/ 0 h 2"/>
                    <a:gd name="T26" fmla="*/ 8 w 8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8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8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75" name="Freeform 368"/>
                <p:cNvSpPr>
                  <a:spLocks/>
                </p:cNvSpPr>
                <p:nvPr/>
              </p:nvSpPr>
              <p:spPr bwMode="auto">
                <a:xfrm>
                  <a:off x="2644" y="2616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76" name="Freeform 369"/>
                <p:cNvSpPr>
                  <a:spLocks/>
                </p:cNvSpPr>
                <p:nvPr/>
              </p:nvSpPr>
              <p:spPr bwMode="auto">
                <a:xfrm>
                  <a:off x="2654" y="2616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77" name="Freeform 370"/>
                <p:cNvSpPr>
                  <a:spLocks/>
                </p:cNvSpPr>
                <p:nvPr/>
              </p:nvSpPr>
              <p:spPr bwMode="auto">
                <a:xfrm>
                  <a:off x="2664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78" name="Freeform 371"/>
                <p:cNvSpPr>
                  <a:spLocks/>
                </p:cNvSpPr>
                <p:nvPr/>
              </p:nvSpPr>
              <p:spPr bwMode="auto">
                <a:xfrm>
                  <a:off x="2674" y="2616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79" name="Freeform 372"/>
                <p:cNvSpPr>
                  <a:spLocks/>
                </p:cNvSpPr>
                <p:nvPr/>
              </p:nvSpPr>
              <p:spPr bwMode="auto">
                <a:xfrm>
                  <a:off x="2684" y="2616"/>
                  <a:ext cx="7" cy="2"/>
                </a:xfrm>
                <a:custGeom>
                  <a:avLst/>
                  <a:gdLst>
                    <a:gd name="T0" fmla="*/ 0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0 w 7"/>
                    <a:gd name="T9" fmla="*/ 2 h 2"/>
                    <a:gd name="T10" fmla="*/ 0 w 7"/>
                    <a:gd name="T11" fmla="*/ 1 h 2"/>
                    <a:gd name="T12" fmla="*/ 0 w 7"/>
                    <a:gd name="T13" fmla="*/ 0 h 2"/>
                    <a:gd name="T14" fmla="*/ 0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0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80" name="Freeform 373"/>
                <p:cNvSpPr>
                  <a:spLocks/>
                </p:cNvSpPr>
                <p:nvPr/>
              </p:nvSpPr>
              <p:spPr bwMode="auto">
                <a:xfrm>
                  <a:off x="2694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81" name="Freeform 374"/>
                <p:cNvSpPr>
                  <a:spLocks/>
                </p:cNvSpPr>
                <p:nvPr/>
              </p:nvSpPr>
              <p:spPr bwMode="auto">
                <a:xfrm>
                  <a:off x="2704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82" name="Freeform 375"/>
                <p:cNvSpPr>
                  <a:spLocks/>
                </p:cNvSpPr>
                <p:nvPr/>
              </p:nvSpPr>
              <p:spPr bwMode="auto">
                <a:xfrm>
                  <a:off x="2714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83" name="Freeform 376"/>
                <p:cNvSpPr>
                  <a:spLocks/>
                </p:cNvSpPr>
                <p:nvPr/>
              </p:nvSpPr>
              <p:spPr bwMode="auto">
                <a:xfrm>
                  <a:off x="2724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84" name="Freeform 377"/>
                <p:cNvSpPr>
                  <a:spLocks/>
                </p:cNvSpPr>
                <p:nvPr/>
              </p:nvSpPr>
              <p:spPr bwMode="auto">
                <a:xfrm>
                  <a:off x="2735" y="2616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85" name="Freeform 378"/>
                <p:cNvSpPr>
                  <a:spLocks/>
                </p:cNvSpPr>
                <p:nvPr/>
              </p:nvSpPr>
              <p:spPr bwMode="auto">
                <a:xfrm>
                  <a:off x="2744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86" name="Freeform 379"/>
                <p:cNvSpPr>
                  <a:spLocks/>
                </p:cNvSpPr>
                <p:nvPr/>
              </p:nvSpPr>
              <p:spPr bwMode="auto">
                <a:xfrm>
                  <a:off x="2754" y="2616"/>
                  <a:ext cx="8" cy="2"/>
                </a:xfrm>
                <a:custGeom>
                  <a:avLst/>
                  <a:gdLst>
                    <a:gd name="T0" fmla="*/ 1 w 8"/>
                    <a:gd name="T1" fmla="*/ 0 h 2"/>
                    <a:gd name="T2" fmla="*/ 7 w 8"/>
                    <a:gd name="T3" fmla="*/ 0 h 2"/>
                    <a:gd name="T4" fmla="*/ 8 w 8"/>
                    <a:gd name="T5" fmla="*/ 1 h 2"/>
                    <a:gd name="T6" fmla="*/ 7 w 8"/>
                    <a:gd name="T7" fmla="*/ 2 h 2"/>
                    <a:gd name="T8" fmla="*/ 1 w 8"/>
                    <a:gd name="T9" fmla="*/ 2 h 2"/>
                    <a:gd name="T10" fmla="*/ 0 w 8"/>
                    <a:gd name="T11" fmla="*/ 1 h 2"/>
                    <a:gd name="T12" fmla="*/ 1 w 8"/>
                    <a:gd name="T13" fmla="*/ 0 h 2"/>
                    <a:gd name="T14" fmla="*/ 1 w 8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8"/>
                    <a:gd name="T25" fmla="*/ 0 h 2"/>
                    <a:gd name="T26" fmla="*/ 8 w 8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8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8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87" name="Freeform 380"/>
                <p:cNvSpPr>
                  <a:spLocks/>
                </p:cNvSpPr>
                <p:nvPr/>
              </p:nvSpPr>
              <p:spPr bwMode="auto">
                <a:xfrm>
                  <a:off x="2765" y="2616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88" name="Freeform 381"/>
                <p:cNvSpPr>
                  <a:spLocks/>
                </p:cNvSpPr>
                <p:nvPr/>
              </p:nvSpPr>
              <p:spPr bwMode="auto">
                <a:xfrm>
                  <a:off x="2775" y="2616"/>
                  <a:ext cx="7" cy="2"/>
                </a:xfrm>
                <a:custGeom>
                  <a:avLst/>
                  <a:gdLst>
                    <a:gd name="T0" fmla="*/ 0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0 w 7"/>
                    <a:gd name="T9" fmla="*/ 2 h 2"/>
                    <a:gd name="T10" fmla="*/ 0 w 7"/>
                    <a:gd name="T11" fmla="*/ 1 h 2"/>
                    <a:gd name="T12" fmla="*/ 0 w 7"/>
                    <a:gd name="T13" fmla="*/ 0 h 2"/>
                    <a:gd name="T14" fmla="*/ 0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0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89" name="Freeform 382"/>
                <p:cNvSpPr>
                  <a:spLocks/>
                </p:cNvSpPr>
                <p:nvPr/>
              </p:nvSpPr>
              <p:spPr bwMode="auto">
                <a:xfrm>
                  <a:off x="2785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90" name="Freeform 383"/>
                <p:cNvSpPr>
                  <a:spLocks/>
                </p:cNvSpPr>
                <p:nvPr/>
              </p:nvSpPr>
              <p:spPr bwMode="auto">
                <a:xfrm>
                  <a:off x="2795" y="2616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91" name="Freeform 384"/>
                <p:cNvSpPr>
                  <a:spLocks/>
                </p:cNvSpPr>
                <p:nvPr/>
              </p:nvSpPr>
              <p:spPr bwMode="auto">
                <a:xfrm>
                  <a:off x="2805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92" name="Freeform 385"/>
                <p:cNvSpPr>
                  <a:spLocks/>
                </p:cNvSpPr>
                <p:nvPr/>
              </p:nvSpPr>
              <p:spPr bwMode="auto">
                <a:xfrm>
                  <a:off x="2815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93" name="Freeform 386"/>
                <p:cNvSpPr>
                  <a:spLocks/>
                </p:cNvSpPr>
                <p:nvPr/>
              </p:nvSpPr>
              <p:spPr bwMode="auto">
                <a:xfrm>
                  <a:off x="2825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94" name="Freeform 387"/>
                <p:cNvSpPr>
                  <a:spLocks/>
                </p:cNvSpPr>
                <p:nvPr/>
              </p:nvSpPr>
              <p:spPr bwMode="auto">
                <a:xfrm>
                  <a:off x="2835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95" name="Freeform 388"/>
                <p:cNvSpPr>
                  <a:spLocks/>
                </p:cNvSpPr>
                <p:nvPr/>
              </p:nvSpPr>
              <p:spPr bwMode="auto">
                <a:xfrm>
                  <a:off x="2845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7 w 7"/>
                    <a:gd name="T3" fmla="*/ 0 h 2"/>
                    <a:gd name="T4" fmla="*/ 7 w 7"/>
                    <a:gd name="T5" fmla="*/ 1 h 2"/>
                    <a:gd name="T6" fmla="*/ 7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7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96" name="Freeform 389"/>
                <p:cNvSpPr>
                  <a:spLocks/>
                </p:cNvSpPr>
                <p:nvPr/>
              </p:nvSpPr>
              <p:spPr bwMode="auto">
                <a:xfrm>
                  <a:off x="2856" y="2616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97" name="Freeform 390"/>
                <p:cNvSpPr>
                  <a:spLocks/>
                </p:cNvSpPr>
                <p:nvPr/>
              </p:nvSpPr>
              <p:spPr bwMode="auto">
                <a:xfrm>
                  <a:off x="2865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98" name="Freeform 391"/>
                <p:cNvSpPr>
                  <a:spLocks/>
                </p:cNvSpPr>
                <p:nvPr/>
              </p:nvSpPr>
              <p:spPr bwMode="auto">
                <a:xfrm>
                  <a:off x="2876" y="2616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99" name="Freeform 392"/>
                <p:cNvSpPr>
                  <a:spLocks/>
                </p:cNvSpPr>
                <p:nvPr/>
              </p:nvSpPr>
              <p:spPr bwMode="auto">
                <a:xfrm>
                  <a:off x="2886" y="2616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700" name="Freeform 393"/>
                <p:cNvSpPr>
                  <a:spLocks/>
                </p:cNvSpPr>
                <p:nvPr/>
              </p:nvSpPr>
              <p:spPr bwMode="auto">
                <a:xfrm>
                  <a:off x="2895" y="2616"/>
                  <a:ext cx="8" cy="2"/>
                </a:xfrm>
                <a:custGeom>
                  <a:avLst/>
                  <a:gdLst>
                    <a:gd name="T0" fmla="*/ 1 w 8"/>
                    <a:gd name="T1" fmla="*/ 0 h 2"/>
                    <a:gd name="T2" fmla="*/ 7 w 8"/>
                    <a:gd name="T3" fmla="*/ 0 h 2"/>
                    <a:gd name="T4" fmla="*/ 8 w 8"/>
                    <a:gd name="T5" fmla="*/ 1 h 2"/>
                    <a:gd name="T6" fmla="*/ 7 w 8"/>
                    <a:gd name="T7" fmla="*/ 2 h 2"/>
                    <a:gd name="T8" fmla="*/ 1 w 8"/>
                    <a:gd name="T9" fmla="*/ 2 h 2"/>
                    <a:gd name="T10" fmla="*/ 0 w 8"/>
                    <a:gd name="T11" fmla="*/ 1 h 2"/>
                    <a:gd name="T12" fmla="*/ 1 w 8"/>
                    <a:gd name="T13" fmla="*/ 0 h 2"/>
                    <a:gd name="T14" fmla="*/ 1 w 8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8"/>
                    <a:gd name="T25" fmla="*/ 0 h 2"/>
                    <a:gd name="T26" fmla="*/ 8 w 8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8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8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701" name="Freeform 394"/>
                <p:cNvSpPr>
                  <a:spLocks/>
                </p:cNvSpPr>
                <p:nvPr/>
              </p:nvSpPr>
              <p:spPr bwMode="auto">
                <a:xfrm>
                  <a:off x="2906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702" name="Freeform 395"/>
                <p:cNvSpPr>
                  <a:spLocks/>
                </p:cNvSpPr>
                <p:nvPr/>
              </p:nvSpPr>
              <p:spPr bwMode="auto">
                <a:xfrm>
                  <a:off x="2916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703" name="Freeform 396"/>
                <p:cNvSpPr>
                  <a:spLocks/>
                </p:cNvSpPr>
                <p:nvPr/>
              </p:nvSpPr>
              <p:spPr bwMode="auto">
                <a:xfrm>
                  <a:off x="2926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704" name="Freeform 397"/>
                <p:cNvSpPr>
                  <a:spLocks/>
                </p:cNvSpPr>
                <p:nvPr/>
              </p:nvSpPr>
              <p:spPr bwMode="auto">
                <a:xfrm>
                  <a:off x="2936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705" name="Freeform 398"/>
                <p:cNvSpPr>
                  <a:spLocks/>
                </p:cNvSpPr>
                <p:nvPr/>
              </p:nvSpPr>
              <p:spPr bwMode="auto">
                <a:xfrm>
                  <a:off x="2947" y="2616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706" name="Freeform 399"/>
                <p:cNvSpPr>
                  <a:spLocks/>
                </p:cNvSpPr>
                <p:nvPr/>
              </p:nvSpPr>
              <p:spPr bwMode="auto">
                <a:xfrm>
                  <a:off x="2956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707" name="Freeform 400"/>
                <p:cNvSpPr>
                  <a:spLocks/>
                </p:cNvSpPr>
                <p:nvPr/>
              </p:nvSpPr>
              <p:spPr bwMode="auto">
                <a:xfrm>
                  <a:off x="2966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7 w 7"/>
                    <a:gd name="T3" fmla="*/ 0 h 2"/>
                    <a:gd name="T4" fmla="*/ 7 w 7"/>
                    <a:gd name="T5" fmla="*/ 1 h 2"/>
                    <a:gd name="T6" fmla="*/ 7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7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708" name="Freeform 401"/>
                <p:cNvSpPr>
                  <a:spLocks/>
                </p:cNvSpPr>
                <p:nvPr/>
              </p:nvSpPr>
              <p:spPr bwMode="auto">
                <a:xfrm>
                  <a:off x="2977" y="2616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709" name="Freeform 402"/>
                <p:cNvSpPr>
                  <a:spLocks noEditPoints="1"/>
                </p:cNvSpPr>
                <p:nvPr/>
              </p:nvSpPr>
              <p:spPr bwMode="auto">
                <a:xfrm>
                  <a:off x="2583" y="2616"/>
                  <a:ext cx="400" cy="2"/>
                </a:xfrm>
                <a:custGeom>
                  <a:avLst/>
                  <a:gdLst>
                    <a:gd name="T0" fmla="*/ 0 w 400"/>
                    <a:gd name="T1" fmla="*/ 1 h 2"/>
                    <a:gd name="T2" fmla="*/ 16 w 400"/>
                    <a:gd name="T3" fmla="*/ 2 h 2"/>
                    <a:gd name="T4" fmla="*/ 26 w 400"/>
                    <a:gd name="T5" fmla="*/ 0 h 2"/>
                    <a:gd name="T6" fmla="*/ 21 w 400"/>
                    <a:gd name="T7" fmla="*/ 0 h 2"/>
                    <a:gd name="T8" fmla="*/ 30 w 400"/>
                    <a:gd name="T9" fmla="*/ 1 h 2"/>
                    <a:gd name="T10" fmla="*/ 46 w 400"/>
                    <a:gd name="T11" fmla="*/ 2 h 2"/>
                    <a:gd name="T12" fmla="*/ 57 w 400"/>
                    <a:gd name="T13" fmla="*/ 0 h 2"/>
                    <a:gd name="T14" fmla="*/ 51 w 400"/>
                    <a:gd name="T15" fmla="*/ 0 h 2"/>
                    <a:gd name="T16" fmla="*/ 61 w 400"/>
                    <a:gd name="T17" fmla="*/ 1 h 2"/>
                    <a:gd name="T18" fmla="*/ 76 w 400"/>
                    <a:gd name="T19" fmla="*/ 2 h 2"/>
                    <a:gd name="T20" fmla="*/ 87 w 400"/>
                    <a:gd name="T21" fmla="*/ 0 h 2"/>
                    <a:gd name="T22" fmla="*/ 82 w 400"/>
                    <a:gd name="T23" fmla="*/ 0 h 2"/>
                    <a:gd name="T24" fmla="*/ 91 w 400"/>
                    <a:gd name="T25" fmla="*/ 1 h 2"/>
                    <a:gd name="T26" fmla="*/ 107 w 400"/>
                    <a:gd name="T27" fmla="*/ 2 h 2"/>
                    <a:gd name="T28" fmla="*/ 117 w 400"/>
                    <a:gd name="T29" fmla="*/ 0 h 2"/>
                    <a:gd name="T30" fmla="*/ 112 w 400"/>
                    <a:gd name="T31" fmla="*/ 0 h 2"/>
                    <a:gd name="T32" fmla="*/ 121 w 400"/>
                    <a:gd name="T33" fmla="*/ 1 h 2"/>
                    <a:gd name="T34" fmla="*/ 137 w 400"/>
                    <a:gd name="T35" fmla="*/ 2 h 2"/>
                    <a:gd name="T36" fmla="*/ 147 w 400"/>
                    <a:gd name="T37" fmla="*/ 0 h 2"/>
                    <a:gd name="T38" fmla="*/ 142 w 400"/>
                    <a:gd name="T39" fmla="*/ 0 h 2"/>
                    <a:gd name="T40" fmla="*/ 152 w 400"/>
                    <a:gd name="T41" fmla="*/ 1 h 2"/>
                    <a:gd name="T42" fmla="*/ 167 w 400"/>
                    <a:gd name="T43" fmla="*/ 2 h 2"/>
                    <a:gd name="T44" fmla="*/ 178 w 400"/>
                    <a:gd name="T45" fmla="*/ 0 h 2"/>
                    <a:gd name="T46" fmla="*/ 172 w 400"/>
                    <a:gd name="T47" fmla="*/ 0 h 2"/>
                    <a:gd name="T48" fmla="*/ 182 w 400"/>
                    <a:gd name="T49" fmla="*/ 1 h 2"/>
                    <a:gd name="T50" fmla="*/ 198 w 400"/>
                    <a:gd name="T51" fmla="*/ 2 h 2"/>
                    <a:gd name="T52" fmla="*/ 208 w 400"/>
                    <a:gd name="T53" fmla="*/ 0 h 2"/>
                    <a:gd name="T54" fmla="*/ 203 w 400"/>
                    <a:gd name="T55" fmla="*/ 0 h 2"/>
                    <a:gd name="T56" fmla="*/ 212 w 400"/>
                    <a:gd name="T57" fmla="*/ 1 h 2"/>
                    <a:gd name="T58" fmla="*/ 228 w 400"/>
                    <a:gd name="T59" fmla="*/ 2 h 2"/>
                    <a:gd name="T60" fmla="*/ 238 w 400"/>
                    <a:gd name="T61" fmla="*/ 0 h 2"/>
                    <a:gd name="T62" fmla="*/ 233 w 400"/>
                    <a:gd name="T63" fmla="*/ 0 h 2"/>
                    <a:gd name="T64" fmla="*/ 242 w 400"/>
                    <a:gd name="T65" fmla="*/ 1 h 2"/>
                    <a:gd name="T66" fmla="*/ 258 w 400"/>
                    <a:gd name="T67" fmla="*/ 2 h 2"/>
                    <a:gd name="T68" fmla="*/ 269 w 400"/>
                    <a:gd name="T69" fmla="*/ 0 h 2"/>
                    <a:gd name="T70" fmla="*/ 263 w 400"/>
                    <a:gd name="T71" fmla="*/ 0 h 2"/>
                    <a:gd name="T72" fmla="*/ 273 w 400"/>
                    <a:gd name="T73" fmla="*/ 1 h 2"/>
                    <a:gd name="T74" fmla="*/ 288 w 400"/>
                    <a:gd name="T75" fmla="*/ 2 h 2"/>
                    <a:gd name="T76" fmla="*/ 299 w 400"/>
                    <a:gd name="T77" fmla="*/ 0 h 2"/>
                    <a:gd name="T78" fmla="*/ 294 w 400"/>
                    <a:gd name="T79" fmla="*/ 0 h 2"/>
                    <a:gd name="T80" fmla="*/ 303 w 400"/>
                    <a:gd name="T81" fmla="*/ 1 h 2"/>
                    <a:gd name="T82" fmla="*/ 319 w 400"/>
                    <a:gd name="T83" fmla="*/ 2 h 2"/>
                    <a:gd name="T84" fmla="*/ 329 w 400"/>
                    <a:gd name="T85" fmla="*/ 0 h 2"/>
                    <a:gd name="T86" fmla="*/ 324 w 400"/>
                    <a:gd name="T87" fmla="*/ 0 h 2"/>
                    <a:gd name="T88" fmla="*/ 333 w 400"/>
                    <a:gd name="T89" fmla="*/ 1 h 2"/>
                    <a:gd name="T90" fmla="*/ 349 w 400"/>
                    <a:gd name="T91" fmla="*/ 2 h 2"/>
                    <a:gd name="T92" fmla="*/ 359 w 400"/>
                    <a:gd name="T93" fmla="*/ 0 h 2"/>
                    <a:gd name="T94" fmla="*/ 354 w 400"/>
                    <a:gd name="T95" fmla="*/ 0 h 2"/>
                    <a:gd name="T96" fmla="*/ 364 w 400"/>
                    <a:gd name="T97" fmla="*/ 1 h 2"/>
                    <a:gd name="T98" fmla="*/ 379 w 400"/>
                    <a:gd name="T99" fmla="*/ 2 h 2"/>
                    <a:gd name="T100" fmla="*/ 390 w 400"/>
                    <a:gd name="T101" fmla="*/ 0 h 2"/>
                    <a:gd name="T102" fmla="*/ 384 w 400"/>
                    <a:gd name="T103" fmla="*/ 0 h 2"/>
                    <a:gd name="T104" fmla="*/ 394 w 400"/>
                    <a:gd name="T105" fmla="*/ 1 h 2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w 400"/>
                    <a:gd name="T160" fmla="*/ 0 h 2"/>
                    <a:gd name="T161" fmla="*/ 400 w 400"/>
                    <a:gd name="T162" fmla="*/ 2 h 2"/>
                  </a:gdLst>
                  <a:ahLst/>
                  <a:cxnLst>
                    <a:cxn ang="T106">
                      <a:pos x="T0" y="T1"/>
                    </a:cxn>
                    <a:cxn ang="T107">
                      <a:pos x="T2" y="T3"/>
                    </a:cxn>
                    <a:cxn ang="T108">
                      <a:pos x="T4" y="T5"/>
                    </a:cxn>
                    <a:cxn ang="T109">
                      <a:pos x="T6" y="T7"/>
                    </a:cxn>
                    <a:cxn ang="T110">
                      <a:pos x="T8" y="T9"/>
                    </a:cxn>
                    <a:cxn ang="T111">
                      <a:pos x="T10" y="T11"/>
                    </a:cxn>
                    <a:cxn ang="T112">
                      <a:pos x="T12" y="T13"/>
                    </a:cxn>
                    <a:cxn ang="T113">
                      <a:pos x="T14" y="T15"/>
                    </a:cxn>
                    <a:cxn ang="T114">
                      <a:pos x="T16" y="T17"/>
                    </a:cxn>
                    <a:cxn ang="T115">
                      <a:pos x="T18" y="T19"/>
                    </a:cxn>
                    <a:cxn ang="T116">
                      <a:pos x="T20" y="T21"/>
                    </a:cxn>
                    <a:cxn ang="T117">
                      <a:pos x="T22" y="T23"/>
                    </a:cxn>
                    <a:cxn ang="T118">
                      <a:pos x="T24" y="T25"/>
                    </a:cxn>
                    <a:cxn ang="T119">
                      <a:pos x="T26" y="T27"/>
                    </a:cxn>
                    <a:cxn ang="T120">
                      <a:pos x="T28" y="T29"/>
                    </a:cxn>
                    <a:cxn ang="T121">
                      <a:pos x="T30" y="T31"/>
                    </a:cxn>
                    <a:cxn ang="T122">
                      <a:pos x="T32" y="T33"/>
                    </a:cxn>
                    <a:cxn ang="T123">
                      <a:pos x="T34" y="T35"/>
                    </a:cxn>
                    <a:cxn ang="T124">
                      <a:pos x="T36" y="T37"/>
                    </a:cxn>
                    <a:cxn ang="T125">
                      <a:pos x="T38" y="T39"/>
                    </a:cxn>
                    <a:cxn ang="T126">
                      <a:pos x="T40" y="T41"/>
                    </a:cxn>
                    <a:cxn ang="T127">
                      <a:pos x="T42" y="T43"/>
                    </a:cxn>
                    <a:cxn ang="T128">
                      <a:pos x="T44" y="T45"/>
                    </a:cxn>
                    <a:cxn ang="T129">
                      <a:pos x="T46" y="T47"/>
                    </a:cxn>
                    <a:cxn ang="T130">
                      <a:pos x="T48" y="T49"/>
                    </a:cxn>
                    <a:cxn ang="T131">
                      <a:pos x="T50" y="T51"/>
                    </a:cxn>
                    <a:cxn ang="T132">
                      <a:pos x="T52" y="T53"/>
                    </a:cxn>
                    <a:cxn ang="T133">
                      <a:pos x="T54" y="T55"/>
                    </a:cxn>
                    <a:cxn ang="T134">
                      <a:pos x="T56" y="T57"/>
                    </a:cxn>
                    <a:cxn ang="T135">
                      <a:pos x="T58" y="T59"/>
                    </a:cxn>
                    <a:cxn ang="T136">
                      <a:pos x="T60" y="T61"/>
                    </a:cxn>
                    <a:cxn ang="T137">
                      <a:pos x="T62" y="T63"/>
                    </a:cxn>
                    <a:cxn ang="T138">
                      <a:pos x="T64" y="T65"/>
                    </a:cxn>
                    <a:cxn ang="T139">
                      <a:pos x="T66" y="T67"/>
                    </a:cxn>
                    <a:cxn ang="T140">
                      <a:pos x="T68" y="T69"/>
                    </a:cxn>
                    <a:cxn ang="T141">
                      <a:pos x="T70" y="T71"/>
                    </a:cxn>
                    <a:cxn ang="T142">
                      <a:pos x="T72" y="T73"/>
                    </a:cxn>
                    <a:cxn ang="T143">
                      <a:pos x="T74" y="T75"/>
                    </a:cxn>
                    <a:cxn ang="T144">
                      <a:pos x="T76" y="T77"/>
                    </a:cxn>
                    <a:cxn ang="T145">
                      <a:pos x="T78" y="T79"/>
                    </a:cxn>
                    <a:cxn ang="T146">
                      <a:pos x="T80" y="T81"/>
                    </a:cxn>
                    <a:cxn ang="T147">
                      <a:pos x="T82" y="T83"/>
                    </a:cxn>
                    <a:cxn ang="T148">
                      <a:pos x="T84" y="T85"/>
                    </a:cxn>
                    <a:cxn ang="T149">
                      <a:pos x="T86" y="T87"/>
                    </a:cxn>
                    <a:cxn ang="T150">
                      <a:pos x="T88" y="T89"/>
                    </a:cxn>
                    <a:cxn ang="T151">
                      <a:pos x="T90" y="T91"/>
                    </a:cxn>
                    <a:cxn ang="T152">
                      <a:pos x="T92" y="T93"/>
                    </a:cxn>
                    <a:cxn ang="T153">
                      <a:pos x="T94" y="T95"/>
                    </a:cxn>
                    <a:cxn ang="T154">
                      <a:pos x="T96" y="T97"/>
                    </a:cxn>
                    <a:cxn ang="T155">
                      <a:pos x="T98" y="T99"/>
                    </a:cxn>
                    <a:cxn ang="T156">
                      <a:pos x="T100" y="T101"/>
                    </a:cxn>
                    <a:cxn ang="T157">
                      <a:pos x="T102" y="T103"/>
                    </a:cxn>
                    <a:cxn ang="T158">
                      <a:pos x="T104" y="T105"/>
                    </a:cxn>
                  </a:cxnLst>
                  <a:rect l="T159" t="T160" r="T161" b="T162"/>
                  <a:pathLst>
                    <a:path w="400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  <a:close/>
                      <a:moveTo>
                        <a:pt x="11" y="0"/>
                      </a:moveTo>
                      <a:lnTo>
                        <a:pt x="16" y="0"/>
                      </a:lnTo>
                      <a:lnTo>
                        <a:pt x="17" y="1"/>
                      </a:lnTo>
                      <a:lnTo>
                        <a:pt x="16" y="2"/>
                      </a:lnTo>
                      <a:lnTo>
                        <a:pt x="11" y="2"/>
                      </a:lnTo>
                      <a:lnTo>
                        <a:pt x="10" y="1"/>
                      </a:lnTo>
                      <a:lnTo>
                        <a:pt x="11" y="0"/>
                      </a:lnTo>
                      <a:close/>
                      <a:moveTo>
                        <a:pt x="21" y="0"/>
                      </a:moveTo>
                      <a:lnTo>
                        <a:pt x="26" y="0"/>
                      </a:lnTo>
                      <a:lnTo>
                        <a:pt x="27" y="1"/>
                      </a:lnTo>
                      <a:lnTo>
                        <a:pt x="26" y="2"/>
                      </a:lnTo>
                      <a:lnTo>
                        <a:pt x="21" y="2"/>
                      </a:lnTo>
                      <a:lnTo>
                        <a:pt x="20" y="1"/>
                      </a:lnTo>
                      <a:lnTo>
                        <a:pt x="21" y="0"/>
                      </a:lnTo>
                      <a:close/>
                      <a:moveTo>
                        <a:pt x="32" y="0"/>
                      </a:moveTo>
                      <a:lnTo>
                        <a:pt x="36" y="0"/>
                      </a:lnTo>
                      <a:lnTo>
                        <a:pt x="37" y="1"/>
                      </a:lnTo>
                      <a:lnTo>
                        <a:pt x="36" y="2"/>
                      </a:lnTo>
                      <a:lnTo>
                        <a:pt x="32" y="2"/>
                      </a:lnTo>
                      <a:lnTo>
                        <a:pt x="30" y="1"/>
                      </a:lnTo>
                      <a:lnTo>
                        <a:pt x="32" y="0"/>
                      </a:lnTo>
                      <a:close/>
                      <a:moveTo>
                        <a:pt x="41" y="0"/>
                      </a:moveTo>
                      <a:lnTo>
                        <a:pt x="46" y="0"/>
                      </a:lnTo>
                      <a:lnTo>
                        <a:pt x="47" y="1"/>
                      </a:lnTo>
                      <a:lnTo>
                        <a:pt x="46" y="2"/>
                      </a:lnTo>
                      <a:lnTo>
                        <a:pt x="41" y="2"/>
                      </a:lnTo>
                      <a:lnTo>
                        <a:pt x="41" y="1"/>
                      </a:lnTo>
                      <a:lnTo>
                        <a:pt x="41" y="0"/>
                      </a:lnTo>
                      <a:close/>
                      <a:moveTo>
                        <a:pt x="51" y="0"/>
                      </a:moveTo>
                      <a:lnTo>
                        <a:pt x="57" y="0"/>
                      </a:lnTo>
                      <a:lnTo>
                        <a:pt x="58" y="1"/>
                      </a:lnTo>
                      <a:lnTo>
                        <a:pt x="57" y="2"/>
                      </a:lnTo>
                      <a:lnTo>
                        <a:pt x="51" y="2"/>
                      </a:lnTo>
                      <a:lnTo>
                        <a:pt x="50" y="1"/>
                      </a:lnTo>
                      <a:lnTo>
                        <a:pt x="51" y="0"/>
                      </a:lnTo>
                      <a:close/>
                      <a:moveTo>
                        <a:pt x="62" y="0"/>
                      </a:moveTo>
                      <a:lnTo>
                        <a:pt x="66" y="0"/>
                      </a:lnTo>
                      <a:lnTo>
                        <a:pt x="67" y="1"/>
                      </a:lnTo>
                      <a:lnTo>
                        <a:pt x="66" y="2"/>
                      </a:lnTo>
                      <a:lnTo>
                        <a:pt x="62" y="2"/>
                      </a:lnTo>
                      <a:lnTo>
                        <a:pt x="61" y="1"/>
                      </a:lnTo>
                      <a:lnTo>
                        <a:pt x="62" y="0"/>
                      </a:lnTo>
                      <a:close/>
                      <a:moveTo>
                        <a:pt x="71" y="0"/>
                      </a:moveTo>
                      <a:lnTo>
                        <a:pt x="76" y="0"/>
                      </a:lnTo>
                      <a:lnTo>
                        <a:pt x="77" y="1"/>
                      </a:lnTo>
                      <a:lnTo>
                        <a:pt x="76" y="2"/>
                      </a:lnTo>
                      <a:lnTo>
                        <a:pt x="71" y="2"/>
                      </a:lnTo>
                      <a:lnTo>
                        <a:pt x="71" y="1"/>
                      </a:lnTo>
                      <a:lnTo>
                        <a:pt x="71" y="0"/>
                      </a:lnTo>
                      <a:close/>
                      <a:moveTo>
                        <a:pt x="82" y="0"/>
                      </a:moveTo>
                      <a:lnTo>
                        <a:pt x="87" y="0"/>
                      </a:lnTo>
                      <a:lnTo>
                        <a:pt x="88" y="1"/>
                      </a:lnTo>
                      <a:lnTo>
                        <a:pt x="87" y="2"/>
                      </a:lnTo>
                      <a:lnTo>
                        <a:pt x="82" y="2"/>
                      </a:lnTo>
                      <a:lnTo>
                        <a:pt x="81" y="1"/>
                      </a:lnTo>
                      <a:lnTo>
                        <a:pt x="82" y="0"/>
                      </a:lnTo>
                      <a:close/>
                      <a:moveTo>
                        <a:pt x="92" y="0"/>
                      </a:moveTo>
                      <a:lnTo>
                        <a:pt x="97" y="0"/>
                      </a:lnTo>
                      <a:lnTo>
                        <a:pt x="97" y="1"/>
                      </a:lnTo>
                      <a:lnTo>
                        <a:pt x="97" y="2"/>
                      </a:lnTo>
                      <a:lnTo>
                        <a:pt x="92" y="2"/>
                      </a:lnTo>
                      <a:lnTo>
                        <a:pt x="91" y="1"/>
                      </a:lnTo>
                      <a:lnTo>
                        <a:pt x="92" y="0"/>
                      </a:lnTo>
                      <a:close/>
                      <a:moveTo>
                        <a:pt x="101" y="0"/>
                      </a:moveTo>
                      <a:lnTo>
                        <a:pt x="107" y="0"/>
                      </a:lnTo>
                      <a:lnTo>
                        <a:pt x="108" y="1"/>
                      </a:lnTo>
                      <a:lnTo>
                        <a:pt x="107" y="2"/>
                      </a:lnTo>
                      <a:lnTo>
                        <a:pt x="101" y="2"/>
                      </a:lnTo>
                      <a:lnTo>
                        <a:pt x="101" y="1"/>
                      </a:lnTo>
                      <a:lnTo>
                        <a:pt x="101" y="0"/>
                      </a:lnTo>
                      <a:close/>
                      <a:moveTo>
                        <a:pt x="112" y="0"/>
                      </a:moveTo>
                      <a:lnTo>
                        <a:pt x="117" y="0"/>
                      </a:lnTo>
                      <a:lnTo>
                        <a:pt x="118" y="1"/>
                      </a:lnTo>
                      <a:lnTo>
                        <a:pt x="117" y="2"/>
                      </a:lnTo>
                      <a:lnTo>
                        <a:pt x="112" y="2"/>
                      </a:lnTo>
                      <a:lnTo>
                        <a:pt x="111" y="1"/>
                      </a:lnTo>
                      <a:lnTo>
                        <a:pt x="112" y="0"/>
                      </a:lnTo>
                      <a:close/>
                      <a:moveTo>
                        <a:pt x="122" y="0"/>
                      </a:moveTo>
                      <a:lnTo>
                        <a:pt x="127" y="0"/>
                      </a:lnTo>
                      <a:lnTo>
                        <a:pt x="128" y="1"/>
                      </a:lnTo>
                      <a:lnTo>
                        <a:pt x="127" y="2"/>
                      </a:lnTo>
                      <a:lnTo>
                        <a:pt x="122" y="2"/>
                      </a:lnTo>
                      <a:lnTo>
                        <a:pt x="121" y="1"/>
                      </a:lnTo>
                      <a:lnTo>
                        <a:pt x="122" y="0"/>
                      </a:lnTo>
                      <a:close/>
                      <a:moveTo>
                        <a:pt x="132" y="0"/>
                      </a:moveTo>
                      <a:lnTo>
                        <a:pt x="137" y="0"/>
                      </a:lnTo>
                      <a:lnTo>
                        <a:pt x="138" y="1"/>
                      </a:lnTo>
                      <a:lnTo>
                        <a:pt x="137" y="2"/>
                      </a:lnTo>
                      <a:lnTo>
                        <a:pt x="132" y="2"/>
                      </a:lnTo>
                      <a:lnTo>
                        <a:pt x="131" y="1"/>
                      </a:lnTo>
                      <a:lnTo>
                        <a:pt x="132" y="0"/>
                      </a:lnTo>
                      <a:close/>
                      <a:moveTo>
                        <a:pt x="142" y="0"/>
                      </a:moveTo>
                      <a:lnTo>
                        <a:pt x="147" y="0"/>
                      </a:lnTo>
                      <a:lnTo>
                        <a:pt x="148" y="1"/>
                      </a:lnTo>
                      <a:lnTo>
                        <a:pt x="147" y="2"/>
                      </a:lnTo>
                      <a:lnTo>
                        <a:pt x="142" y="2"/>
                      </a:lnTo>
                      <a:lnTo>
                        <a:pt x="141" y="1"/>
                      </a:lnTo>
                      <a:lnTo>
                        <a:pt x="142" y="0"/>
                      </a:lnTo>
                      <a:close/>
                      <a:moveTo>
                        <a:pt x="153" y="0"/>
                      </a:moveTo>
                      <a:lnTo>
                        <a:pt x="157" y="0"/>
                      </a:lnTo>
                      <a:lnTo>
                        <a:pt x="158" y="1"/>
                      </a:lnTo>
                      <a:lnTo>
                        <a:pt x="157" y="2"/>
                      </a:lnTo>
                      <a:lnTo>
                        <a:pt x="153" y="2"/>
                      </a:lnTo>
                      <a:lnTo>
                        <a:pt x="152" y="1"/>
                      </a:lnTo>
                      <a:lnTo>
                        <a:pt x="153" y="0"/>
                      </a:lnTo>
                      <a:close/>
                      <a:moveTo>
                        <a:pt x="162" y="0"/>
                      </a:moveTo>
                      <a:lnTo>
                        <a:pt x="167" y="0"/>
                      </a:lnTo>
                      <a:lnTo>
                        <a:pt x="168" y="1"/>
                      </a:lnTo>
                      <a:lnTo>
                        <a:pt x="167" y="2"/>
                      </a:lnTo>
                      <a:lnTo>
                        <a:pt x="162" y="2"/>
                      </a:lnTo>
                      <a:lnTo>
                        <a:pt x="161" y="1"/>
                      </a:lnTo>
                      <a:lnTo>
                        <a:pt x="162" y="0"/>
                      </a:lnTo>
                      <a:close/>
                      <a:moveTo>
                        <a:pt x="172" y="0"/>
                      </a:moveTo>
                      <a:lnTo>
                        <a:pt x="178" y="0"/>
                      </a:lnTo>
                      <a:lnTo>
                        <a:pt x="179" y="1"/>
                      </a:lnTo>
                      <a:lnTo>
                        <a:pt x="178" y="2"/>
                      </a:lnTo>
                      <a:lnTo>
                        <a:pt x="172" y="2"/>
                      </a:lnTo>
                      <a:lnTo>
                        <a:pt x="171" y="1"/>
                      </a:lnTo>
                      <a:lnTo>
                        <a:pt x="172" y="0"/>
                      </a:lnTo>
                      <a:close/>
                      <a:moveTo>
                        <a:pt x="183" y="0"/>
                      </a:moveTo>
                      <a:lnTo>
                        <a:pt x="187" y="0"/>
                      </a:lnTo>
                      <a:lnTo>
                        <a:pt x="188" y="1"/>
                      </a:lnTo>
                      <a:lnTo>
                        <a:pt x="187" y="2"/>
                      </a:lnTo>
                      <a:lnTo>
                        <a:pt x="183" y="2"/>
                      </a:lnTo>
                      <a:lnTo>
                        <a:pt x="182" y="1"/>
                      </a:lnTo>
                      <a:lnTo>
                        <a:pt x="183" y="0"/>
                      </a:lnTo>
                      <a:close/>
                      <a:moveTo>
                        <a:pt x="192" y="0"/>
                      </a:moveTo>
                      <a:lnTo>
                        <a:pt x="198" y="0"/>
                      </a:lnTo>
                      <a:lnTo>
                        <a:pt x="199" y="1"/>
                      </a:lnTo>
                      <a:lnTo>
                        <a:pt x="198" y="2"/>
                      </a:lnTo>
                      <a:lnTo>
                        <a:pt x="192" y="2"/>
                      </a:lnTo>
                      <a:lnTo>
                        <a:pt x="192" y="1"/>
                      </a:lnTo>
                      <a:lnTo>
                        <a:pt x="192" y="0"/>
                      </a:lnTo>
                      <a:close/>
                      <a:moveTo>
                        <a:pt x="203" y="0"/>
                      </a:moveTo>
                      <a:lnTo>
                        <a:pt x="208" y="0"/>
                      </a:lnTo>
                      <a:lnTo>
                        <a:pt x="209" y="1"/>
                      </a:lnTo>
                      <a:lnTo>
                        <a:pt x="208" y="2"/>
                      </a:lnTo>
                      <a:lnTo>
                        <a:pt x="203" y="2"/>
                      </a:lnTo>
                      <a:lnTo>
                        <a:pt x="202" y="1"/>
                      </a:lnTo>
                      <a:lnTo>
                        <a:pt x="203" y="0"/>
                      </a:lnTo>
                      <a:close/>
                      <a:moveTo>
                        <a:pt x="213" y="0"/>
                      </a:moveTo>
                      <a:lnTo>
                        <a:pt x="217" y="0"/>
                      </a:lnTo>
                      <a:lnTo>
                        <a:pt x="218" y="1"/>
                      </a:lnTo>
                      <a:lnTo>
                        <a:pt x="217" y="2"/>
                      </a:lnTo>
                      <a:lnTo>
                        <a:pt x="213" y="2"/>
                      </a:lnTo>
                      <a:lnTo>
                        <a:pt x="212" y="1"/>
                      </a:lnTo>
                      <a:lnTo>
                        <a:pt x="213" y="0"/>
                      </a:lnTo>
                      <a:close/>
                      <a:moveTo>
                        <a:pt x="223" y="0"/>
                      </a:moveTo>
                      <a:lnTo>
                        <a:pt x="228" y="0"/>
                      </a:lnTo>
                      <a:lnTo>
                        <a:pt x="229" y="1"/>
                      </a:lnTo>
                      <a:lnTo>
                        <a:pt x="228" y="2"/>
                      </a:lnTo>
                      <a:lnTo>
                        <a:pt x="223" y="2"/>
                      </a:lnTo>
                      <a:lnTo>
                        <a:pt x="222" y="1"/>
                      </a:lnTo>
                      <a:lnTo>
                        <a:pt x="223" y="0"/>
                      </a:lnTo>
                      <a:close/>
                      <a:moveTo>
                        <a:pt x="233" y="0"/>
                      </a:moveTo>
                      <a:lnTo>
                        <a:pt x="238" y="0"/>
                      </a:lnTo>
                      <a:lnTo>
                        <a:pt x="239" y="1"/>
                      </a:lnTo>
                      <a:lnTo>
                        <a:pt x="238" y="2"/>
                      </a:lnTo>
                      <a:lnTo>
                        <a:pt x="233" y="2"/>
                      </a:lnTo>
                      <a:lnTo>
                        <a:pt x="232" y="1"/>
                      </a:lnTo>
                      <a:lnTo>
                        <a:pt x="233" y="0"/>
                      </a:lnTo>
                      <a:close/>
                      <a:moveTo>
                        <a:pt x="243" y="0"/>
                      </a:moveTo>
                      <a:lnTo>
                        <a:pt x="248" y="0"/>
                      </a:lnTo>
                      <a:lnTo>
                        <a:pt x="249" y="1"/>
                      </a:lnTo>
                      <a:lnTo>
                        <a:pt x="248" y="2"/>
                      </a:lnTo>
                      <a:lnTo>
                        <a:pt x="243" y="2"/>
                      </a:lnTo>
                      <a:lnTo>
                        <a:pt x="242" y="1"/>
                      </a:lnTo>
                      <a:lnTo>
                        <a:pt x="243" y="0"/>
                      </a:lnTo>
                      <a:close/>
                      <a:moveTo>
                        <a:pt x="253" y="0"/>
                      </a:moveTo>
                      <a:lnTo>
                        <a:pt x="258" y="0"/>
                      </a:lnTo>
                      <a:lnTo>
                        <a:pt x="259" y="1"/>
                      </a:lnTo>
                      <a:lnTo>
                        <a:pt x="258" y="2"/>
                      </a:lnTo>
                      <a:lnTo>
                        <a:pt x="253" y="2"/>
                      </a:lnTo>
                      <a:lnTo>
                        <a:pt x="252" y="1"/>
                      </a:lnTo>
                      <a:lnTo>
                        <a:pt x="253" y="0"/>
                      </a:lnTo>
                      <a:close/>
                      <a:moveTo>
                        <a:pt x="263" y="0"/>
                      </a:moveTo>
                      <a:lnTo>
                        <a:pt x="269" y="0"/>
                      </a:lnTo>
                      <a:lnTo>
                        <a:pt x="269" y="1"/>
                      </a:lnTo>
                      <a:lnTo>
                        <a:pt x="269" y="2"/>
                      </a:lnTo>
                      <a:lnTo>
                        <a:pt x="263" y="2"/>
                      </a:lnTo>
                      <a:lnTo>
                        <a:pt x="262" y="1"/>
                      </a:lnTo>
                      <a:lnTo>
                        <a:pt x="263" y="0"/>
                      </a:lnTo>
                      <a:close/>
                      <a:moveTo>
                        <a:pt x="273" y="0"/>
                      </a:moveTo>
                      <a:lnTo>
                        <a:pt x="278" y="0"/>
                      </a:lnTo>
                      <a:lnTo>
                        <a:pt x="279" y="1"/>
                      </a:lnTo>
                      <a:lnTo>
                        <a:pt x="278" y="2"/>
                      </a:lnTo>
                      <a:lnTo>
                        <a:pt x="273" y="2"/>
                      </a:lnTo>
                      <a:lnTo>
                        <a:pt x="273" y="1"/>
                      </a:lnTo>
                      <a:lnTo>
                        <a:pt x="273" y="0"/>
                      </a:lnTo>
                      <a:close/>
                      <a:moveTo>
                        <a:pt x="283" y="0"/>
                      </a:moveTo>
                      <a:lnTo>
                        <a:pt x="288" y="0"/>
                      </a:lnTo>
                      <a:lnTo>
                        <a:pt x="289" y="1"/>
                      </a:lnTo>
                      <a:lnTo>
                        <a:pt x="288" y="2"/>
                      </a:lnTo>
                      <a:lnTo>
                        <a:pt x="283" y="2"/>
                      </a:lnTo>
                      <a:lnTo>
                        <a:pt x="282" y="1"/>
                      </a:lnTo>
                      <a:lnTo>
                        <a:pt x="283" y="0"/>
                      </a:lnTo>
                      <a:close/>
                      <a:moveTo>
                        <a:pt x="294" y="0"/>
                      </a:moveTo>
                      <a:lnTo>
                        <a:pt x="299" y="0"/>
                      </a:lnTo>
                      <a:lnTo>
                        <a:pt x="299" y="1"/>
                      </a:lnTo>
                      <a:lnTo>
                        <a:pt x="299" y="2"/>
                      </a:lnTo>
                      <a:lnTo>
                        <a:pt x="294" y="2"/>
                      </a:lnTo>
                      <a:lnTo>
                        <a:pt x="293" y="1"/>
                      </a:lnTo>
                      <a:lnTo>
                        <a:pt x="294" y="0"/>
                      </a:lnTo>
                      <a:close/>
                      <a:moveTo>
                        <a:pt x="304" y="0"/>
                      </a:moveTo>
                      <a:lnTo>
                        <a:pt x="308" y="0"/>
                      </a:lnTo>
                      <a:lnTo>
                        <a:pt x="309" y="1"/>
                      </a:lnTo>
                      <a:lnTo>
                        <a:pt x="308" y="2"/>
                      </a:lnTo>
                      <a:lnTo>
                        <a:pt x="304" y="2"/>
                      </a:lnTo>
                      <a:lnTo>
                        <a:pt x="303" y="1"/>
                      </a:lnTo>
                      <a:lnTo>
                        <a:pt x="304" y="0"/>
                      </a:lnTo>
                      <a:close/>
                      <a:moveTo>
                        <a:pt x="313" y="0"/>
                      </a:moveTo>
                      <a:lnTo>
                        <a:pt x="319" y="0"/>
                      </a:lnTo>
                      <a:lnTo>
                        <a:pt x="320" y="1"/>
                      </a:lnTo>
                      <a:lnTo>
                        <a:pt x="319" y="2"/>
                      </a:lnTo>
                      <a:lnTo>
                        <a:pt x="313" y="2"/>
                      </a:lnTo>
                      <a:lnTo>
                        <a:pt x="312" y="1"/>
                      </a:lnTo>
                      <a:lnTo>
                        <a:pt x="313" y="0"/>
                      </a:lnTo>
                      <a:close/>
                      <a:moveTo>
                        <a:pt x="324" y="0"/>
                      </a:moveTo>
                      <a:lnTo>
                        <a:pt x="329" y="0"/>
                      </a:lnTo>
                      <a:lnTo>
                        <a:pt x="330" y="1"/>
                      </a:lnTo>
                      <a:lnTo>
                        <a:pt x="329" y="2"/>
                      </a:lnTo>
                      <a:lnTo>
                        <a:pt x="324" y="2"/>
                      </a:lnTo>
                      <a:lnTo>
                        <a:pt x="323" y="1"/>
                      </a:lnTo>
                      <a:lnTo>
                        <a:pt x="324" y="0"/>
                      </a:lnTo>
                      <a:close/>
                      <a:moveTo>
                        <a:pt x="334" y="0"/>
                      </a:moveTo>
                      <a:lnTo>
                        <a:pt x="339" y="0"/>
                      </a:lnTo>
                      <a:lnTo>
                        <a:pt x="340" y="1"/>
                      </a:lnTo>
                      <a:lnTo>
                        <a:pt x="339" y="2"/>
                      </a:lnTo>
                      <a:lnTo>
                        <a:pt x="334" y="2"/>
                      </a:lnTo>
                      <a:lnTo>
                        <a:pt x="333" y="1"/>
                      </a:lnTo>
                      <a:lnTo>
                        <a:pt x="334" y="0"/>
                      </a:lnTo>
                      <a:close/>
                      <a:moveTo>
                        <a:pt x="344" y="0"/>
                      </a:moveTo>
                      <a:lnTo>
                        <a:pt x="349" y="0"/>
                      </a:lnTo>
                      <a:lnTo>
                        <a:pt x="350" y="1"/>
                      </a:lnTo>
                      <a:lnTo>
                        <a:pt x="349" y="2"/>
                      </a:lnTo>
                      <a:lnTo>
                        <a:pt x="344" y="2"/>
                      </a:lnTo>
                      <a:lnTo>
                        <a:pt x="343" y="1"/>
                      </a:lnTo>
                      <a:lnTo>
                        <a:pt x="344" y="0"/>
                      </a:lnTo>
                      <a:close/>
                      <a:moveTo>
                        <a:pt x="354" y="0"/>
                      </a:moveTo>
                      <a:lnTo>
                        <a:pt x="359" y="0"/>
                      </a:lnTo>
                      <a:lnTo>
                        <a:pt x="360" y="1"/>
                      </a:lnTo>
                      <a:lnTo>
                        <a:pt x="359" y="2"/>
                      </a:lnTo>
                      <a:lnTo>
                        <a:pt x="354" y="2"/>
                      </a:lnTo>
                      <a:lnTo>
                        <a:pt x="353" y="1"/>
                      </a:lnTo>
                      <a:lnTo>
                        <a:pt x="354" y="0"/>
                      </a:lnTo>
                      <a:close/>
                      <a:moveTo>
                        <a:pt x="364" y="0"/>
                      </a:moveTo>
                      <a:lnTo>
                        <a:pt x="369" y="0"/>
                      </a:lnTo>
                      <a:lnTo>
                        <a:pt x="370" y="1"/>
                      </a:lnTo>
                      <a:lnTo>
                        <a:pt x="369" y="2"/>
                      </a:lnTo>
                      <a:lnTo>
                        <a:pt x="364" y="2"/>
                      </a:lnTo>
                      <a:lnTo>
                        <a:pt x="364" y="1"/>
                      </a:lnTo>
                      <a:lnTo>
                        <a:pt x="364" y="0"/>
                      </a:lnTo>
                      <a:close/>
                      <a:moveTo>
                        <a:pt x="374" y="0"/>
                      </a:moveTo>
                      <a:lnTo>
                        <a:pt x="379" y="0"/>
                      </a:lnTo>
                      <a:lnTo>
                        <a:pt x="380" y="1"/>
                      </a:lnTo>
                      <a:lnTo>
                        <a:pt x="379" y="2"/>
                      </a:lnTo>
                      <a:lnTo>
                        <a:pt x="374" y="2"/>
                      </a:lnTo>
                      <a:lnTo>
                        <a:pt x="373" y="1"/>
                      </a:lnTo>
                      <a:lnTo>
                        <a:pt x="374" y="0"/>
                      </a:lnTo>
                      <a:close/>
                      <a:moveTo>
                        <a:pt x="384" y="0"/>
                      </a:moveTo>
                      <a:lnTo>
                        <a:pt x="390" y="0"/>
                      </a:lnTo>
                      <a:lnTo>
                        <a:pt x="390" y="1"/>
                      </a:lnTo>
                      <a:lnTo>
                        <a:pt x="390" y="2"/>
                      </a:lnTo>
                      <a:lnTo>
                        <a:pt x="384" y="2"/>
                      </a:lnTo>
                      <a:lnTo>
                        <a:pt x="383" y="1"/>
                      </a:lnTo>
                      <a:lnTo>
                        <a:pt x="384" y="0"/>
                      </a:lnTo>
                      <a:close/>
                      <a:moveTo>
                        <a:pt x="394" y="0"/>
                      </a:moveTo>
                      <a:lnTo>
                        <a:pt x="399" y="0"/>
                      </a:lnTo>
                      <a:lnTo>
                        <a:pt x="400" y="1"/>
                      </a:lnTo>
                      <a:lnTo>
                        <a:pt x="399" y="2"/>
                      </a:lnTo>
                      <a:lnTo>
                        <a:pt x="394" y="2"/>
                      </a:lnTo>
                      <a:lnTo>
                        <a:pt x="394" y="1"/>
                      </a:lnTo>
                      <a:lnTo>
                        <a:pt x="394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710" name="Freeform 403"/>
                <p:cNvSpPr>
                  <a:spLocks/>
                </p:cNvSpPr>
                <p:nvPr/>
              </p:nvSpPr>
              <p:spPr bwMode="auto">
                <a:xfrm>
                  <a:off x="2583" y="2616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711" name="Freeform 404"/>
                <p:cNvSpPr>
                  <a:spLocks/>
                </p:cNvSpPr>
                <p:nvPr/>
              </p:nvSpPr>
              <p:spPr bwMode="auto">
                <a:xfrm>
                  <a:off x="2593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712" name="Freeform 405"/>
                <p:cNvSpPr>
                  <a:spLocks/>
                </p:cNvSpPr>
                <p:nvPr/>
              </p:nvSpPr>
              <p:spPr bwMode="auto">
                <a:xfrm>
                  <a:off x="2603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713" name="Freeform 406"/>
                <p:cNvSpPr>
                  <a:spLocks/>
                </p:cNvSpPr>
                <p:nvPr/>
              </p:nvSpPr>
              <p:spPr bwMode="auto">
                <a:xfrm>
                  <a:off x="2613" y="2616"/>
                  <a:ext cx="7" cy="2"/>
                </a:xfrm>
                <a:custGeom>
                  <a:avLst/>
                  <a:gdLst>
                    <a:gd name="T0" fmla="*/ 2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2 w 7"/>
                    <a:gd name="T9" fmla="*/ 2 h 2"/>
                    <a:gd name="T10" fmla="*/ 0 w 7"/>
                    <a:gd name="T11" fmla="*/ 1 h 2"/>
                    <a:gd name="T12" fmla="*/ 2 w 7"/>
                    <a:gd name="T13" fmla="*/ 0 h 2"/>
                    <a:gd name="T14" fmla="*/ 2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2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2" y="2"/>
                      </a:lnTo>
                      <a:lnTo>
                        <a:pt x="0" y="1"/>
                      </a:lnTo>
                      <a:lnTo>
                        <a:pt x="2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714" name="Freeform 407"/>
                <p:cNvSpPr>
                  <a:spLocks/>
                </p:cNvSpPr>
                <p:nvPr/>
              </p:nvSpPr>
              <p:spPr bwMode="auto">
                <a:xfrm>
                  <a:off x="2624" y="2616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715" name="Freeform 408"/>
                <p:cNvSpPr>
                  <a:spLocks/>
                </p:cNvSpPr>
                <p:nvPr/>
              </p:nvSpPr>
              <p:spPr bwMode="auto">
                <a:xfrm>
                  <a:off x="2633" y="2616"/>
                  <a:ext cx="8" cy="2"/>
                </a:xfrm>
                <a:custGeom>
                  <a:avLst/>
                  <a:gdLst>
                    <a:gd name="T0" fmla="*/ 1 w 8"/>
                    <a:gd name="T1" fmla="*/ 0 h 2"/>
                    <a:gd name="T2" fmla="*/ 7 w 8"/>
                    <a:gd name="T3" fmla="*/ 0 h 2"/>
                    <a:gd name="T4" fmla="*/ 8 w 8"/>
                    <a:gd name="T5" fmla="*/ 1 h 2"/>
                    <a:gd name="T6" fmla="*/ 7 w 8"/>
                    <a:gd name="T7" fmla="*/ 2 h 2"/>
                    <a:gd name="T8" fmla="*/ 1 w 8"/>
                    <a:gd name="T9" fmla="*/ 2 h 2"/>
                    <a:gd name="T10" fmla="*/ 0 w 8"/>
                    <a:gd name="T11" fmla="*/ 1 h 2"/>
                    <a:gd name="T12" fmla="*/ 1 w 8"/>
                    <a:gd name="T13" fmla="*/ 0 h 2"/>
                    <a:gd name="T14" fmla="*/ 1 w 8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8"/>
                    <a:gd name="T25" fmla="*/ 0 h 2"/>
                    <a:gd name="T26" fmla="*/ 8 w 8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8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8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716" name="Freeform 409"/>
                <p:cNvSpPr>
                  <a:spLocks/>
                </p:cNvSpPr>
                <p:nvPr/>
              </p:nvSpPr>
              <p:spPr bwMode="auto">
                <a:xfrm>
                  <a:off x="2644" y="2616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717" name="Freeform 410"/>
                <p:cNvSpPr>
                  <a:spLocks/>
                </p:cNvSpPr>
                <p:nvPr/>
              </p:nvSpPr>
              <p:spPr bwMode="auto">
                <a:xfrm>
                  <a:off x="2654" y="2616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718" name="Freeform 411"/>
                <p:cNvSpPr>
                  <a:spLocks/>
                </p:cNvSpPr>
                <p:nvPr/>
              </p:nvSpPr>
              <p:spPr bwMode="auto">
                <a:xfrm>
                  <a:off x="2664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719" name="Freeform 412"/>
                <p:cNvSpPr>
                  <a:spLocks/>
                </p:cNvSpPr>
                <p:nvPr/>
              </p:nvSpPr>
              <p:spPr bwMode="auto">
                <a:xfrm>
                  <a:off x="2674" y="2616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720" name="Freeform 413"/>
                <p:cNvSpPr>
                  <a:spLocks/>
                </p:cNvSpPr>
                <p:nvPr/>
              </p:nvSpPr>
              <p:spPr bwMode="auto">
                <a:xfrm>
                  <a:off x="2684" y="2616"/>
                  <a:ext cx="7" cy="2"/>
                </a:xfrm>
                <a:custGeom>
                  <a:avLst/>
                  <a:gdLst>
                    <a:gd name="T0" fmla="*/ 0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0 w 7"/>
                    <a:gd name="T9" fmla="*/ 2 h 2"/>
                    <a:gd name="T10" fmla="*/ 0 w 7"/>
                    <a:gd name="T11" fmla="*/ 1 h 2"/>
                    <a:gd name="T12" fmla="*/ 0 w 7"/>
                    <a:gd name="T13" fmla="*/ 0 h 2"/>
                    <a:gd name="T14" fmla="*/ 0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0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721" name="Freeform 414"/>
                <p:cNvSpPr>
                  <a:spLocks/>
                </p:cNvSpPr>
                <p:nvPr/>
              </p:nvSpPr>
              <p:spPr bwMode="auto">
                <a:xfrm>
                  <a:off x="2694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722" name="Freeform 415"/>
                <p:cNvSpPr>
                  <a:spLocks/>
                </p:cNvSpPr>
                <p:nvPr/>
              </p:nvSpPr>
              <p:spPr bwMode="auto">
                <a:xfrm>
                  <a:off x="2704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723" name="Freeform 416"/>
                <p:cNvSpPr>
                  <a:spLocks/>
                </p:cNvSpPr>
                <p:nvPr/>
              </p:nvSpPr>
              <p:spPr bwMode="auto">
                <a:xfrm>
                  <a:off x="2714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724" name="Freeform 417"/>
                <p:cNvSpPr>
                  <a:spLocks/>
                </p:cNvSpPr>
                <p:nvPr/>
              </p:nvSpPr>
              <p:spPr bwMode="auto">
                <a:xfrm>
                  <a:off x="2724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725" name="Freeform 418"/>
                <p:cNvSpPr>
                  <a:spLocks/>
                </p:cNvSpPr>
                <p:nvPr/>
              </p:nvSpPr>
              <p:spPr bwMode="auto">
                <a:xfrm>
                  <a:off x="2735" y="2616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726" name="Freeform 419"/>
                <p:cNvSpPr>
                  <a:spLocks/>
                </p:cNvSpPr>
                <p:nvPr/>
              </p:nvSpPr>
              <p:spPr bwMode="auto">
                <a:xfrm>
                  <a:off x="2744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727" name="Freeform 420"/>
                <p:cNvSpPr>
                  <a:spLocks/>
                </p:cNvSpPr>
                <p:nvPr/>
              </p:nvSpPr>
              <p:spPr bwMode="auto">
                <a:xfrm>
                  <a:off x="2754" y="2616"/>
                  <a:ext cx="8" cy="2"/>
                </a:xfrm>
                <a:custGeom>
                  <a:avLst/>
                  <a:gdLst>
                    <a:gd name="T0" fmla="*/ 1 w 8"/>
                    <a:gd name="T1" fmla="*/ 0 h 2"/>
                    <a:gd name="T2" fmla="*/ 7 w 8"/>
                    <a:gd name="T3" fmla="*/ 0 h 2"/>
                    <a:gd name="T4" fmla="*/ 8 w 8"/>
                    <a:gd name="T5" fmla="*/ 1 h 2"/>
                    <a:gd name="T6" fmla="*/ 7 w 8"/>
                    <a:gd name="T7" fmla="*/ 2 h 2"/>
                    <a:gd name="T8" fmla="*/ 1 w 8"/>
                    <a:gd name="T9" fmla="*/ 2 h 2"/>
                    <a:gd name="T10" fmla="*/ 0 w 8"/>
                    <a:gd name="T11" fmla="*/ 1 h 2"/>
                    <a:gd name="T12" fmla="*/ 1 w 8"/>
                    <a:gd name="T13" fmla="*/ 0 h 2"/>
                    <a:gd name="T14" fmla="*/ 1 w 8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8"/>
                    <a:gd name="T25" fmla="*/ 0 h 2"/>
                    <a:gd name="T26" fmla="*/ 8 w 8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8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8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728" name="Freeform 421"/>
                <p:cNvSpPr>
                  <a:spLocks/>
                </p:cNvSpPr>
                <p:nvPr/>
              </p:nvSpPr>
              <p:spPr bwMode="auto">
                <a:xfrm>
                  <a:off x="2765" y="2616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729" name="Freeform 422"/>
                <p:cNvSpPr>
                  <a:spLocks/>
                </p:cNvSpPr>
                <p:nvPr/>
              </p:nvSpPr>
              <p:spPr bwMode="auto">
                <a:xfrm>
                  <a:off x="2775" y="2616"/>
                  <a:ext cx="7" cy="2"/>
                </a:xfrm>
                <a:custGeom>
                  <a:avLst/>
                  <a:gdLst>
                    <a:gd name="T0" fmla="*/ 0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0 w 7"/>
                    <a:gd name="T9" fmla="*/ 2 h 2"/>
                    <a:gd name="T10" fmla="*/ 0 w 7"/>
                    <a:gd name="T11" fmla="*/ 1 h 2"/>
                    <a:gd name="T12" fmla="*/ 0 w 7"/>
                    <a:gd name="T13" fmla="*/ 0 h 2"/>
                    <a:gd name="T14" fmla="*/ 0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0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730" name="Freeform 423"/>
                <p:cNvSpPr>
                  <a:spLocks/>
                </p:cNvSpPr>
                <p:nvPr/>
              </p:nvSpPr>
              <p:spPr bwMode="auto">
                <a:xfrm>
                  <a:off x="2785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731" name="Freeform 424"/>
                <p:cNvSpPr>
                  <a:spLocks/>
                </p:cNvSpPr>
                <p:nvPr/>
              </p:nvSpPr>
              <p:spPr bwMode="auto">
                <a:xfrm>
                  <a:off x="2795" y="2616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732" name="Freeform 425"/>
                <p:cNvSpPr>
                  <a:spLocks/>
                </p:cNvSpPr>
                <p:nvPr/>
              </p:nvSpPr>
              <p:spPr bwMode="auto">
                <a:xfrm>
                  <a:off x="2805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733" name="Freeform 426"/>
                <p:cNvSpPr>
                  <a:spLocks/>
                </p:cNvSpPr>
                <p:nvPr/>
              </p:nvSpPr>
              <p:spPr bwMode="auto">
                <a:xfrm>
                  <a:off x="2815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734" name="Freeform 427"/>
                <p:cNvSpPr>
                  <a:spLocks/>
                </p:cNvSpPr>
                <p:nvPr/>
              </p:nvSpPr>
              <p:spPr bwMode="auto">
                <a:xfrm>
                  <a:off x="2825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735" name="Freeform 428"/>
                <p:cNvSpPr>
                  <a:spLocks/>
                </p:cNvSpPr>
                <p:nvPr/>
              </p:nvSpPr>
              <p:spPr bwMode="auto">
                <a:xfrm>
                  <a:off x="2835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736" name="Freeform 429"/>
                <p:cNvSpPr>
                  <a:spLocks/>
                </p:cNvSpPr>
                <p:nvPr/>
              </p:nvSpPr>
              <p:spPr bwMode="auto">
                <a:xfrm>
                  <a:off x="2845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7 w 7"/>
                    <a:gd name="T3" fmla="*/ 0 h 2"/>
                    <a:gd name="T4" fmla="*/ 7 w 7"/>
                    <a:gd name="T5" fmla="*/ 1 h 2"/>
                    <a:gd name="T6" fmla="*/ 7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7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737" name="Freeform 430"/>
                <p:cNvSpPr>
                  <a:spLocks/>
                </p:cNvSpPr>
                <p:nvPr/>
              </p:nvSpPr>
              <p:spPr bwMode="auto">
                <a:xfrm>
                  <a:off x="2856" y="2616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738" name="Freeform 431"/>
                <p:cNvSpPr>
                  <a:spLocks/>
                </p:cNvSpPr>
                <p:nvPr/>
              </p:nvSpPr>
              <p:spPr bwMode="auto">
                <a:xfrm>
                  <a:off x="2865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739" name="Freeform 432"/>
                <p:cNvSpPr>
                  <a:spLocks/>
                </p:cNvSpPr>
                <p:nvPr/>
              </p:nvSpPr>
              <p:spPr bwMode="auto">
                <a:xfrm>
                  <a:off x="2876" y="2616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740" name="Freeform 433"/>
                <p:cNvSpPr>
                  <a:spLocks/>
                </p:cNvSpPr>
                <p:nvPr/>
              </p:nvSpPr>
              <p:spPr bwMode="auto">
                <a:xfrm>
                  <a:off x="2886" y="2616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741" name="Freeform 434"/>
                <p:cNvSpPr>
                  <a:spLocks/>
                </p:cNvSpPr>
                <p:nvPr/>
              </p:nvSpPr>
              <p:spPr bwMode="auto">
                <a:xfrm>
                  <a:off x="2895" y="2616"/>
                  <a:ext cx="8" cy="2"/>
                </a:xfrm>
                <a:custGeom>
                  <a:avLst/>
                  <a:gdLst>
                    <a:gd name="T0" fmla="*/ 1 w 8"/>
                    <a:gd name="T1" fmla="*/ 0 h 2"/>
                    <a:gd name="T2" fmla="*/ 7 w 8"/>
                    <a:gd name="T3" fmla="*/ 0 h 2"/>
                    <a:gd name="T4" fmla="*/ 8 w 8"/>
                    <a:gd name="T5" fmla="*/ 1 h 2"/>
                    <a:gd name="T6" fmla="*/ 7 w 8"/>
                    <a:gd name="T7" fmla="*/ 2 h 2"/>
                    <a:gd name="T8" fmla="*/ 1 w 8"/>
                    <a:gd name="T9" fmla="*/ 2 h 2"/>
                    <a:gd name="T10" fmla="*/ 0 w 8"/>
                    <a:gd name="T11" fmla="*/ 1 h 2"/>
                    <a:gd name="T12" fmla="*/ 1 w 8"/>
                    <a:gd name="T13" fmla="*/ 0 h 2"/>
                    <a:gd name="T14" fmla="*/ 1 w 8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8"/>
                    <a:gd name="T25" fmla="*/ 0 h 2"/>
                    <a:gd name="T26" fmla="*/ 8 w 8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8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8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742" name="Freeform 435"/>
                <p:cNvSpPr>
                  <a:spLocks/>
                </p:cNvSpPr>
                <p:nvPr/>
              </p:nvSpPr>
              <p:spPr bwMode="auto">
                <a:xfrm>
                  <a:off x="2906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743" name="Freeform 436"/>
                <p:cNvSpPr>
                  <a:spLocks/>
                </p:cNvSpPr>
                <p:nvPr/>
              </p:nvSpPr>
              <p:spPr bwMode="auto">
                <a:xfrm>
                  <a:off x="2916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744" name="Freeform 437"/>
                <p:cNvSpPr>
                  <a:spLocks/>
                </p:cNvSpPr>
                <p:nvPr/>
              </p:nvSpPr>
              <p:spPr bwMode="auto">
                <a:xfrm>
                  <a:off x="2926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745" name="Freeform 438"/>
                <p:cNvSpPr>
                  <a:spLocks/>
                </p:cNvSpPr>
                <p:nvPr/>
              </p:nvSpPr>
              <p:spPr bwMode="auto">
                <a:xfrm>
                  <a:off x="2936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746" name="Freeform 439"/>
                <p:cNvSpPr>
                  <a:spLocks/>
                </p:cNvSpPr>
                <p:nvPr/>
              </p:nvSpPr>
              <p:spPr bwMode="auto">
                <a:xfrm>
                  <a:off x="2947" y="2616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747" name="Freeform 440"/>
                <p:cNvSpPr>
                  <a:spLocks/>
                </p:cNvSpPr>
                <p:nvPr/>
              </p:nvSpPr>
              <p:spPr bwMode="auto">
                <a:xfrm>
                  <a:off x="2956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748" name="Freeform 441"/>
                <p:cNvSpPr>
                  <a:spLocks/>
                </p:cNvSpPr>
                <p:nvPr/>
              </p:nvSpPr>
              <p:spPr bwMode="auto">
                <a:xfrm>
                  <a:off x="2966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7 w 7"/>
                    <a:gd name="T3" fmla="*/ 0 h 2"/>
                    <a:gd name="T4" fmla="*/ 7 w 7"/>
                    <a:gd name="T5" fmla="*/ 1 h 2"/>
                    <a:gd name="T6" fmla="*/ 7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7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749" name="Freeform 442"/>
                <p:cNvSpPr>
                  <a:spLocks/>
                </p:cNvSpPr>
                <p:nvPr/>
              </p:nvSpPr>
              <p:spPr bwMode="auto">
                <a:xfrm>
                  <a:off x="2977" y="2616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750" name="Freeform 443"/>
                <p:cNvSpPr>
                  <a:spLocks/>
                </p:cNvSpPr>
                <p:nvPr/>
              </p:nvSpPr>
              <p:spPr bwMode="auto">
                <a:xfrm>
                  <a:off x="2584" y="2277"/>
                  <a:ext cx="88" cy="41"/>
                </a:xfrm>
                <a:custGeom>
                  <a:avLst/>
                  <a:gdLst>
                    <a:gd name="T0" fmla="*/ 0 w 88"/>
                    <a:gd name="T1" fmla="*/ 41 h 41"/>
                    <a:gd name="T2" fmla="*/ 75 w 88"/>
                    <a:gd name="T3" fmla="*/ 41 h 41"/>
                    <a:gd name="T4" fmla="*/ 88 w 88"/>
                    <a:gd name="T5" fmla="*/ 29 h 41"/>
                    <a:gd name="T6" fmla="*/ 88 w 88"/>
                    <a:gd name="T7" fmla="*/ 0 h 41"/>
                    <a:gd name="T8" fmla="*/ 0 w 88"/>
                    <a:gd name="T9" fmla="*/ 0 h 41"/>
                    <a:gd name="T10" fmla="*/ 0 w 88"/>
                    <a:gd name="T11" fmla="*/ 41 h 41"/>
                    <a:gd name="T12" fmla="*/ 0 w 88"/>
                    <a:gd name="T13" fmla="*/ 41 h 41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88"/>
                    <a:gd name="T22" fmla="*/ 0 h 41"/>
                    <a:gd name="T23" fmla="*/ 88 w 88"/>
                    <a:gd name="T24" fmla="*/ 41 h 41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88" h="41">
                      <a:moveTo>
                        <a:pt x="0" y="41"/>
                      </a:moveTo>
                      <a:lnTo>
                        <a:pt x="75" y="41"/>
                      </a:lnTo>
                      <a:lnTo>
                        <a:pt x="88" y="29"/>
                      </a:lnTo>
                      <a:lnTo>
                        <a:pt x="88" y="0"/>
                      </a:lnTo>
                      <a:lnTo>
                        <a:pt x="0" y="0"/>
                      </a:lnTo>
                      <a:lnTo>
                        <a:pt x="0" y="4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751" name="Freeform 444"/>
                <p:cNvSpPr>
                  <a:spLocks/>
                </p:cNvSpPr>
                <p:nvPr/>
              </p:nvSpPr>
              <p:spPr bwMode="auto">
                <a:xfrm>
                  <a:off x="2584" y="2277"/>
                  <a:ext cx="88" cy="41"/>
                </a:xfrm>
                <a:custGeom>
                  <a:avLst/>
                  <a:gdLst>
                    <a:gd name="T0" fmla="*/ 0 w 88"/>
                    <a:gd name="T1" fmla="*/ 41 h 41"/>
                    <a:gd name="T2" fmla="*/ 75 w 88"/>
                    <a:gd name="T3" fmla="*/ 41 h 41"/>
                    <a:gd name="T4" fmla="*/ 88 w 88"/>
                    <a:gd name="T5" fmla="*/ 29 h 41"/>
                    <a:gd name="T6" fmla="*/ 88 w 88"/>
                    <a:gd name="T7" fmla="*/ 0 h 41"/>
                    <a:gd name="T8" fmla="*/ 0 w 88"/>
                    <a:gd name="T9" fmla="*/ 0 h 41"/>
                    <a:gd name="T10" fmla="*/ 0 w 88"/>
                    <a:gd name="T11" fmla="*/ 41 h 41"/>
                    <a:gd name="T12" fmla="*/ 0 w 88"/>
                    <a:gd name="T13" fmla="*/ 41 h 41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88"/>
                    <a:gd name="T22" fmla="*/ 0 h 41"/>
                    <a:gd name="T23" fmla="*/ 88 w 88"/>
                    <a:gd name="T24" fmla="*/ 41 h 41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88" h="41">
                      <a:moveTo>
                        <a:pt x="0" y="41"/>
                      </a:moveTo>
                      <a:lnTo>
                        <a:pt x="75" y="41"/>
                      </a:lnTo>
                      <a:lnTo>
                        <a:pt x="88" y="29"/>
                      </a:lnTo>
                      <a:lnTo>
                        <a:pt x="88" y="0"/>
                      </a:lnTo>
                      <a:lnTo>
                        <a:pt x="0" y="0"/>
                      </a:lnTo>
                      <a:lnTo>
                        <a:pt x="0" y="41"/>
                      </a:lnTo>
                      <a:close/>
                    </a:path>
                  </a:pathLst>
                </a:custGeom>
                <a:noFill/>
                <a:ln w="31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752" name="Freeform 445"/>
                <p:cNvSpPr>
                  <a:spLocks/>
                </p:cNvSpPr>
                <p:nvPr/>
              </p:nvSpPr>
              <p:spPr bwMode="auto">
                <a:xfrm>
                  <a:off x="2786" y="2374"/>
                  <a:ext cx="183" cy="183"/>
                </a:xfrm>
                <a:custGeom>
                  <a:avLst/>
                  <a:gdLst>
                    <a:gd name="T0" fmla="*/ 0 w 183"/>
                    <a:gd name="T1" fmla="*/ 0 h 183"/>
                    <a:gd name="T2" fmla="*/ 0 w 183"/>
                    <a:gd name="T3" fmla="*/ 183 h 183"/>
                    <a:gd name="T4" fmla="*/ 183 w 183"/>
                    <a:gd name="T5" fmla="*/ 183 h 183"/>
                    <a:gd name="T6" fmla="*/ 183 w 183"/>
                    <a:gd name="T7" fmla="*/ 0 h 183"/>
                    <a:gd name="T8" fmla="*/ 0 w 183"/>
                    <a:gd name="T9" fmla="*/ 0 h 183"/>
                    <a:gd name="T10" fmla="*/ 0 w 183"/>
                    <a:gd name="T11" fmla="*/ 0 h 183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83"/>
                    <a:gd name="T19" fmla="*/ 0 h 183"/>
                    <a:gd name="T20" fmla="*/ 183 w 183"/>
                    <a:gd name="T21" fmla="*/ 183 h 183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83" h="183">
                      <a:moveTo>
                        <a:pt x="0" y="0"/>
                      </a:moveTo>
                      <a:lnTo>
                        <a:pt x="0" y="183"/>
                      </a:lnTo>
                      <a:lnTo>
                        <a:pt x="183" y="183"/>
                      </a:lnTo>
                      <a:lnTo>
                        <a:pt x="183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753" name="Freeform 446"/>
                <p:cNvSpPr>
                  <a:spLocks/>
                </p:cNvSpPr>
                <p:nvPr/>
              </p:nvSpPr>
              <p:spPr bwMode="auto">
                <a:xfrm>
                  <a:off x="2786" y="2374"/>
                  <a:ext cx="183" cy="183"/>
                </a:xfrm>
                <a:custGeom>
                  <a:avLst/>
                  <a:gdLst>
                    <a:gd name="T0" fmla="*/ 183 w 183"/>
                    <a:gd name="T1" fmla="*/ 183 h 183"/>
                    <a:gd name="T2" fmla="*/ 183 w 183"/>
                    <a:gd name="T3" fmla="*/ 0 h 183"/>
                    <a:gd name="T4" fmla="*/ 0 w 183"/>
                    <a:gd name="T5" fmla="*/ 0 h 183"/>
                    <a:gd name="T6" fmla="*/ 0 w 183"/>
                    <a:gd name="T7" fmla="*/ 183 h 183"/>
                    <a:gd name="T8" fmla="*/ 183 w 183"/>
                    <a:gd name="T9" fmla="*/ 183 h 183"/>
                    <a:gd name="T10" fmla="*/ 183 w 183"/>
                    <a:gd name="T11" fmla="*/ 183 h 183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83"/>
                    <a:gd name="T19" fmla="*/ 0 h 183"/>
                    <a:gd name="T20" fmla="*/ 183 w 183"/>
                    <a:gd name="T21" fmla="*/ 183 h 183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83" h="183">
                      <a:moveTo>
                        <a:pt x="183" y="183"/>
                      </a:moveTo>
                      <a:lnTo>
                        <a:pt x="183" y="0"/>
                      </a:lnTo>
                      <a:lnTo>
                        <a:pt x="0" y="0"/>
                      </a:lnTo>
                      <a:lnTo>
                        <a:pt x="0" y="183"/>
                      </a:lnTo>
                      <a:lnTo>
                        <a:pt x="183" y="183"/>
                      </a:lnTo>
                      <a:close/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754" name="Freeform 447"/>
                <p:cNvSpPr>
                  <a:spLocks/>
                </p:cNvSpPr>
                <p:nvPr/>
              </p:nvSpPr>
              <p:spPr bwMode="auto">
                <a:xfrm>
                  <a:off x="2969" y="2374"/>
                  <a:ext cx="0" cy="183"/>
                </a:xfrm>
                <a:custGeom>
                  <a:avLst/>
                  <a:gdLst>
                    <a:gd name="T0" fmla="*/ 183 h 183"/>
                    <a:gd name="T1" fmla="*/ 0 h 183"/>
                    <a:gd name="T2" fmla="*/ 183 h 183"/>
                    <a:gd name="T3" fmla="*/ 183 h 183"/>
                    <a:gd name="T4" fmla="*/ 0 60000 65536"/>
                    <a:gd name="T5" fmla="*/ 0 60000 65536"/>
                    <a:gd name="T6" fmla="*/ 0 60000 65536"/>
                    <a:gd name="T7" fmla="*/ 0 60000 65536"/>
                    <a:gd name="T8" fmla="*/ 0 h 183"/>
                    <a:gd name="T9" fmla="*/ 183 h 183"/>
                  </a:gdLst>
                  <a:ahLst/>
                  <a:cxnLst>
                    <a:cxn ang="T4">
                      <a:pos x="0" y="T0"/>
                    </a:cxn>
                    <a:cxn ang="T5">
                      <a:pos x="0" y="T1"/>
                    </a:cxn>
                    <a:cxn ang="T6">
                      <a:pos x="0" y="T2"/>
                    </a:cxn>
                    <a:cxn ang="T7">
                      <a:pos x="0" y="T3"/>
                    </a:cxn>
                  </a:cxnLst>
                  <a:rect l="0" t="T8" r="0" b="T9"/>
                  <a:pathLst>
                    <a:path h="183">
                      <a:moveTo>
                        <a:pt x="0" y="183"/>
                      </a:moveTo>
                      <a:lnTo>
                        <a:pt x="0" y="0"/>
                      </a:lnTo>
                      <a:lnTo>
                        <a:pt x="0" y="183"/>
                      </a:lnTo>
                      <a:close/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755" name="Freeform 448"/>
                <p:cNvSpPr>
                  <a:spLocks/>
                </p:cNvSpPr>
                <p:nvPr/>
              </p:nvSpPr>
              <p:spPr bwMode="auto">
                <a:xfrm>
                  <a:off x="2786" y="2557"/>
                  <a:ext cx="183" cy="0"/>
                </a:xfrm>
                <a:custGeom>
                  <a:avLst/>
                  <a:gdLst>
                    <a:gd name="T0" fmla="*/ 183 w 183"/>
                    <a:gd name="T1" fmla="*/ 0 w 183"/>
                    <a:gd name="T2" fmla="*/ 183 w 183"/>
                    <a:gd name="T3" fmla="*/ 183 w 183"/>
                    <a:gd name="T4" fmla="*/ 0 60000 65536"/>
                    <a:gd name="T5" fmla="*/ 0 60000 65536"/>
                    <a:gd name="T6" fmla="*/ 0 60000 65536"/>
                    <a:gd name="T7" fmla="*/ 0 60000 65536"/>
                    <a:gd name="T8" fmla="*/ 0 w 183"/>
                    <a:gd name="T9" fmla="*/ 183 w 183"/>
                  </a:gdLst>
                  <a:ahLst/>
                  <a:cxnLst>
                    <a:cxn ang="T4">
                      <a:pos x="T0" y="0"/>
                    </a:cxn>
                    <a:cxn ang="T5">
                      <a:pos x="T1" y="0"/>
                    </a:cxn>
                    <a:cxn ang="T6">
                      <a:pos x="T2" y="0"/>
                    </a:cxn>
                    <a:cxn ang="T7">
                      <a:pos x="T3" y="0"/>
                    </a:cxn>
                  </a:cxnLst>
                  <a:rect l="T8" t="0" r="T9" b="0"/>
                  <a:pathLst>
                    <a:path w="183">
                      <a:moveTo>
                        <a:pt x="183" y="0"/>
                      </a:moveTo>
                      <a:lnTo>
                        <a:pt x="0" y="0"/>
                      </a:lnTo>
                      <a:lnTo>
                        <a:pt x="183" y="0"/>
                      </a:lnTo>
                      <a:close/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756" name="Freeform 449"/>
                <p:cNvSpPr>
                  <a:spLocks/>
                </p:cNvSpPr>
                <p:nvPr/>
              </p:nvSpPr>
              <p:spPr bwMode="auto">
                <a:xfrm>
                  <a:off x="2786" y="2557"/>
                  <a:ext cx="183" cy="0"/>
                </a:xfrm>
                <a:custGeom>
                  <a:avLst/>
                  <a:gdLst>
                    <a:gd name="T0" fmla="*/ 183 w 183"/>
                    <a:gd name="T1" fmla="*/ 0 w 183"/>
                    <a:gd name="T2" fmla="*/ 183 w 183"/>
                    <a:gd name="T3" fmla="*/ 183 w 183"/>
                    <a:gd name="T4" fmla="*/ 0 60000 65536"/>
                    <a:gd name="T5" fmla="*/ 0 60000 65536"/>
                    <a:gd name="T6" fmla="*/ 0 60000 65536"/>
                    <a:gd name="T7" fmla="*/ 0 60000 65536"/>
                    <a:gd name="T8" fmla="*/ 0 w 183"/>
                    <a:gd name="T9" fmla="*/ 183 w 183"/>
                  </a:gdLst>
                  <a:ahLst/>
                  <a:cxnLst>
                    <a:cxn ang="T4">
                      <a:pos x="T0" y="0"/>
                    </a:cxn>
                    <a:cxn ang="T5">
                      <a:pos x="T1" y="0"/>
                    </a:cxn>
                    <a:cxn ang="T6">
                      <a:pos x="T2" y="0"/>
                    </a:cxn>
                    <a:cxn ang="T7">
                      <a:pos x="T3" y="0"/>
                    </a:cxn>
                  </a:cxnLst>
                  <a:rect l="T8" t="0" r="T9" b="0"/>
                  <a:pathLst>
                    <a:path w="183">
                      <a:moveTo>
                        <a:pt x="183" y="0"/>
                      </a:moveTo>
                      <a:lnTo>
                        <a:pt x="0" y="0"/>
                      </a:lnTo>
                      <a:lnTo>
                        <a:pt x="183" y="0"/>
                      </a:lnTo>
                      <a:close/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757" name="Freeform 450"/>
                <p:cNvSpPr>
                  <a:spLocks noEditPoints="1"/>
                </p:cNvSpPr>
                <p:nvPr/>
              </p:nvSpPr>
              <p:spPr bwMode="auto">
                <a:xfrm>
                  <a:off x="2786" y="2333"/>
                  <a:ext cx="183" cy="224"/>
                </a:xfrm>
                <a:custGeom>
                  <a:avLst/>
                  <a:gdLst>
                    <a:gd name="T0" fmla="*/ 183 w 183"/>
                    <a:gd name="T1" fmla="*/ 41 h 224"/>
                    <a:gd name="T2" fmla="*/ 0 w 183"/>
                    <a:gd name="T3" fmla="*/ 41 h 224"/>
                    <a:gd name="T4" fmla="*/ 183 w 183"/>
                    <a:gd name="T5" fmla="*/ 41 h 224"/>
                    <a:gd name="T6" fmla="*/ 183 w 183"/>
                    <a:gd name="T7" fmla="*/ 41 h 224"/>
                    <a:gd name="T8" fmla="*/ 0 w 183"/>
                    <a:gd name="T9" fmla="*/ 41 h 224"/>
                    <a:gd name="T10" fmla="*/ 144 w 183"/>
                    <a:gd name="T11" fmla="*/ 41 h 224"/>
                    <a:gd name="T12" fmla="*/ 144 w 183"/>
                    <a:gd name="T13" fmla="*/ 0 h 224"/>
                    <a:gd name="T14" fmla="*/ 0 w 183"/>
                    <a:gd name="T15" fmla="*/ 0 h 224"/>
                    <a:gd name="T16" fmla="*/ 0 w 183"/>
                    <a:gd name="T17" fmla="*/ 41 h 224"/>
                    <a:gd name="T18" fmla="*/ 0 w 183"/>
                    <a:gd name="T19" fmla="*/ 41 h 224"/>
                    <a:gd name="T20" fmla="*/ 0 w 183"/>
                    <a:gd name="T21" fmla="*/ 224 h 224"/>
                    <a:gd name="T22" fmla="*/ 0 w 183"/>
                    <a:gd name="T23" fmla="*/ 0 h 224"/>
                    <a:gd name="T24" fmla="*/ 0 w 183"/>
                    <a:gd name="T25" fmla="*/ 224 h 224"/>
                    <a:gd name="T26" fmla="*/ 0 w 183"/>
                    <a:gd name="T27" fmla="*/ 224 h 224"/>
                    <a:gd name="T28" fmla="*/ 183 w 183"/>
                    <a:gd name="T29" fmla="*/ 224 h 224"/>
                    <a:gd name="T30" fmla="*/ 183 w 183"/>
                    <a:gd name="T31" fmla="*/ 41 h 224"/>
                    <a:gd name="T32" fmla="*/ 183 w 183"/>
                    <a:gd name="T33" fmla="*/ 224 h 224"/>
                    <a:gd name="T34" fmla="*/ 183 w 183"/>
                    <a:gd name="T35" fmla="*/ 224 h 224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w 183"/>
                    <a:gd name="T55" fmla="*/ 0 h 224"/>
                    <a:gd name="T56" fmla="*/ 183 w 183"/>
                    <a:gd name="T57" fmla="*/ 224 h 224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T54" t="T55" r="T56" b="T57"/>
                  <a:pathLst>
                    <a:path w="183" h="224">
                      <a:moveTo>
                        <a:pt x="183" y="41"/>
                      </a:moveTo>
                      <a:lnTo>
                        <a:pt x="0" y="41"/>
                      </a:lnTo>
                      <a:lnTo>
                        <a:pt x="183" y="41"/>
                      </a:lnTo>
                      <a:close/>
                      <a:moveTo>
                        <a:pt x="0" y="41"/>
                      </a:moveTo>
                      <a:lnTo>
                        <a:pt x="144" y="41"/>
                      </a:lnTo>
                      <a:lnTo>
                        <a:pt x="144" y="0"/>
                      </a:lnTo>
                      <a:lnTo>
                        <a:pt x="0" y="0"/>
                      </a:lnTo>
                      <a:lnTo>
                        <a:pt x="0" y="41"/>
                      </a:lnTo>
                      <a:close/>
                      <a:moveTo>
                        <a:pt x="0" y="224"/>
                      </a:moveTo>
                      <a:lnTo>
                        <a:pt x="0" y="0"/>
                      </a:lnTo>
                      <a:lnTo>
                        <a:pt x="0" y="224"/>
                      </a:lnTo>
                      <a:close/>
                      <a:moveTo>
                        <a:pt x="183" y="224"/>
                      </a:moveTo>
                      <a:lnTo>
                        <a:pt x="183" y="41"/>
                      </a:lnTo>
                      <a:lnTo>
                        <a:pt x="183" y="22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758" name="Freeform 451"/>
                <p:cNvSpPr>
                  <a:spLocks/>
                </p:cNvSpPr>
                <p:nvPr/>
              </p:nvSpPr>
              <p:spPr bwMode="auto">
                <a:xfrm>
                  <a:off x="2786" y="2374"/>
                  <a:ext cx="183" cy="0"/>
                </a:xfrm>
                <a:custGeom>
                  <a:avLst/>
                  <a:gdLst>
                    <a:gd name="T0" fmla="*/ 183 w 183"/>
                    <a:gd name="T1" fmla="*/ 0 w 183"/>
                    <a:gd name="T2" fmla="*/ 183 w 183"/>
                    <a:gd name="T3" fmla="*/ 183 w 183"/>
                    <a:gd name="T4" fmla="*/ 0 60000 65536"/>
                    <a:gd name="T5" fmla="*/ 0 60000 65536"/>
                    <a:gd name="T6" fmla="*/ 0 60000 65536"/>
                    <a:gd name="T7" fmla="*/ 0 60000 65536"/>
                    <a:gd name="T8" fmla="*/ 0 w 183"/>
                    <a:gd name="T9" fmla="*/ 183 w 183"/>
                  </a:gdLst>
                  <a:ahLst/>
                  <a:cxnLst>
                    <a:cxn ang="T4">
                      <a:pos x="T0" y="0"/>
                    </a:cxn>
                    <a:cxn ang="T5">
                      <a:pos x="T1" y="0"/>
                    </a:cxn>
                    <a:cxn ang="T6">
                      <a:pos x="T2" y="0"/>
                    </a:cxn>
                    <a:cxn ang="T7">
                      <a:pos x="T3" y="0"/>
                    </a:cxn>
                  </a:cxnLst>
                  <a:rect l="T8" t="0" r="T9" b="0"/>
                  <a:pathLst>
                    <a:path w="183">
                      <a:moveTo>
                        <a:pt x="183" y="0"/>
                      </a:moveTo>
                      <a:lnTo>
                        <a:pt x="0" y="0"/>
                      </a:lnTo>
                      <a:lnTo>
                        <a:pt x="183" y="0"/>
                      </a:lnTo>
                      <a:close/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759" name="Rectangle 452"/>
                <p:cNvSpPr>
                  <a:spLocks noChangeArrowheads="1"/>
                </p:cNvSpPr>
                <p:nvPr/>
              </p:nvSpPr>
              <p:spPr bwMode="auto">
                <a:xfrm>
                  <a:off x="2786" y="2333"/>
                  <a:ext cx="144" cy="41"/>
                </a:xfrm>
                <a:prstGeom prst="rect">
                  <a:avLst/>
                </a:prstGeom>
                <a:noFill/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l" eaLnBrk="0" hangingPunct="0"/>
                  <a:endParaRPr lang="en-US" sz="1800" b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7760" name="Freeform 453"/>
                <p:cNvSpPr>
                  <a:spLocks/>
                </p:cNvSpPr>
                <p:nvPr/>
              </p:nvSpPr>
              <p:spPr bwMode="auto">
                <a:xfrm>
                  <a:off x="2786" y="2333"/>
                  <a:ext cx="0" cy="224"/>
                </a:xfrm>
                <a:custGeom>
                  <a:avLst/>
                  <a:gdLst>
                    <a:gd name="T0" fmla="*/ 224 h 224"/>
                    <a:gd name="T1" fmla="*/ 0 h 224"/>
                    <a:gd name="T2" fmla="*/ 224 h 224"/>
                    <a:gd name="T3" fmla="*/ 224 h 224"/>
                    <a:gd name="T4" fmla="*/ 0 60000 65536"/>
                    <a:gd name="T5" fmla="*/ 0 60000 65536"/>
                    <a:gd name="T6" fmla="*/ 0 60000 65536"/>
                    <a:gd name="T7" fmla="*/ 0 60000 65536"/>
                    <a:gd name="T8" fmla="*/ 0 h 224"/>
                    <a:gd name="T9" fmla="*/ 224 h 224"/>
                  </a:gdLst>
                  <a:ahLst/>
                  <a:cxnLst>
                    <a:cxn ang="T4">
                      <a:pos x="0" y="T0"/>
                    </a:cxn>
                    <a:cxn ang="T5">
                      <a:pos x="0" y="T1"/>
                    </a:cxn>
                    <a:cxn ang="T6">
                      <a:pos x="0" y="T2"/>
                    </a:cxn>
                    <a:cxn ang="T7">
                      <a:pos x="0" y="T3"/>
                    </a:cxn>
                  </a:cxnLst>
                  <a:rect l="0" t="T8" r="0" b="T9"/>
                  <a:pathLst>
                    <a:path h="224">
                      <a:moveTo>
                        <a:pt x="0" y="224"/>
                      </a:moveTo>
                      <a:lnTo>
                        <a:pt x="0" y="0"/>
                      </a:lnTo>
                      <a:lnTo>
                        <a:pt x="0" y="224"/>
                      </a:lnTo>
                      <a:close/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761" name="Freeform 454"/>
                <p:cNvSpPr>
                  <a:spLocks/>
                </p:cNvSpPr>
                <p:nvPr/>
              </p:nvSpPr>
              <p:spPr bwMode="auto">
                <a:xfrm>
                  <a:off x="2969" y="2374"/>
                  <a:ext cx="0" cy="183"/>
                </a:xfrm>
                <a:custGeom>
                  <a:avLst/>
                  <a:gdLst>
                    <a:gd name="T0" fmla="*/ 183 h 183"/>
                    <a:gd name="T1" fmla="*/ 0 h 183"/>
                    <a:gd name="T2" fmla="*/ 183 h 183"/>
                    <a:gd name="T3" fmla="*/ 183 h 183"/>
                    <a:gd name="T4" fmla="*/ 0 60000 65536"/>
                    <a:gd name="T5" fmla="*/ 0 60000 65536"/>
                    <a:gd name="T6" fmla="*/ 0 60000 65536"/>
                    <a:gd name="T7" fmla="*/ 0 60000 65536"/>
                    <a:gd name="T8" fmla="*/ 0 h 183"/>
                    <a:gd name="T9" fmla="*/ 183 h 183"/>
                  </a:gdLst>
                  <a:ahLst/>
                  <a:cxnLst>
                    <a:cxn ang="T4">
                      <a:pos x="0" y="T0"/>
                    </a:cxn>
                    <a:cxn ang="T5">
                      <a:pos x="0" y="T1"/>
                    </a:cxn>
                    <a:cxn ang="T6">
                      <a:pos x="0" y="T2"/>
                    </a:cxn>
                    <a:cxn ang="T7">
                      <a:pos x="0" y="T3"/>
                    </a:cxn>
                  </a:cxnLst>
                  <a:rect l="0" t="T8" r="0" b="T9"/>
                  <a:pathLst>
                    <a:path h="183">
                      <a:moveTo>
                        <a:pt x="0" y="183"/>
                      </a:moveTo>
                      <a:lnTo>
                        <a:pt x="0" y="0"/>
                      </a:lnTo>
                      <a:lnTo>
                        <a:pt x="0" y="183"/>
                      </a:lnTo>
                      <a:close/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762" name="Freeform 455"/>
                <p:cNvSpPr>
                  <a:spLocks/>
                </p:cNvSpPr>
                <p:nvPr/>
              </p:nvSpPr>
              <p:spPr bwMode="auto">
                <a:xfrm>
                  <a:off x="2773" y="2374"/>
                  <a:ext cx="0" cy="183"/>
                </a:xfrm>
                <a:custGeom>
                  <a:avLst/>
                  <a:gdLst>
                    <a:gd name="T0" fmla="*/ 183 h 183"/>
                    <a:gd name="T1" fmla="*/ 0 h 183"/>
                    <a:gd name="T2" fmla="*/ 183 h 183"/>
                    <a:gd name="T3" fmla="*/ 183 h 183"/>
                    <a:gd name="T4" fmla="*/ 0 60000 65536"/>
                    <a:gd name="T5" fmla="*/ 0 60000 65536"/>
                    <a:gd name="T6" fmla="*/ 0 60000 65536"/>
                    <a:gd name="T7" fmla="*/ 0 60000 65536"/>
                    <a:gd name="T8" fmla="*/ 0 h 183"/>
                    <a:gd name="T9" fmla="*/ 183 h 183"/>
                  </a:gdLst>
                  <a:ahLst/>
                  <a:cxnLst>
                    <a:cxn ang="T4">
                      <a:pos x="0" y="T0"/>
                    </a:cxn>
                    <a:cxn ang="T5">
                      <a:pos x="0" y="T1"/>
                    </a:cxn>
                    <a:cxn ang="T6">
                      <a:pos x="0" y="T2"/>
                    </a:cxn>
                    <a:cxn ang="T7">
                      <a:pos x="0" y="T3"/>
                    </a:cxn>
                  </a:cxnLst>
                  <a:rect l="0" t="T8" r="0" b="T9"/>
                  <a:pathLst>
                    <a:path h="183">
                      <a:moveTo>
                        <a:pt x="0" y="183"/>
                      </a:moveTo>
                      <a:lnTo>
                        <a:pt x="0" y="0"/>
                      </a:lnTo>
                      <a:lnTo>
                        <a:pt x="0" y="183"/>
                      </a:lnTo>
                      <a:close/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763" name="Freeform 456"/>
                <p:cNvSpPr>
                  <a:spLocks/>
                </p:cNvSpPr>
                <p:nvPr/>
              </p:nvSpPr>
              <p:spPr bwMode="auto">
                <a:xfrm>
                  <a:off x="2597" y="2557"/>
                  <a:ext cx="176" cy="0"/>
                </a:xfrm>
                <a:custGeom>
                  <a:avLst/>
                  <a:gdLst>
                    <a:gd name="T0" fmla="*/ 176 w 176"/>
                    <a:gd name="T1" fmla="*/ 0 w 176"/>
                    <a:gd name="T2" fmla="*/ 176 w 176"/>
                    <a:gd name="T3" fmla="*/ 176 w 176"/>
                    <a:gd name="T4" fmla="*/ 0 60000 65536"/>
                    <a:gd name="T5" fmla="*/ 0 60000 65536"/>
                    <a:gd name="T6" fmla="*/ 0 60000 65536"/>
                    <a:gd name="T7" fmla="*/ 0 60000 65536"/>
                    <a:gd name="T8" fmla="*/ 0 w 176"/>
                    <a:gd name="T9" fmla="*/ 176 w 176"/>
                  </a:gdLst>
                  <a:ahLst/>
                  <a:cxnLst>
                    <a:cxn ang="T4">
                      <a:pos x="T0" y="0"/>
                    </a:cxn>
                    <a:cxn ang="T5">
                      <a:pos x="T1" y="0"/>
                    </a:cxn>
                    <a:cxn ang="T6">
                      <a:pos x="T2" y="0"/>
                    </a:cxn>
                    <a:cxn ang="T7">
                      <a:pos x="T3" y="0"/>
                    </a:cxn>
                  </a:cxnLst>
                  <a:rect l="T8" t="0" r="T9" b="0"/>
                  <a:pathLst>
                    <a:path w="176">
                      <a:moveTo>
                        <a:pt x="176" y="0"/>
                      </a:moveTo>
                      <a:lnTo>
                        <a:pt x="0" y="0"/>
                      </a:lnTo>
                      <a:lnTo>
                        <a:pt x="176" y="0"/>
                      </a:lnTo>
                      <a:close/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764" name="Freeform 457"/>
                <p:cNvSpPr>
                  <a:spLocks/>
                </p:cNvSpPr>
                <p:nvPr/>
              </p:nvSpPr>
              <p:spPr bwMode="auto">
                <a:xfrm>
                  <a:off x="2597" y="2557"/>
                  <a:ext cx="176" cy="0"/>
                </a:xfrm>
                <a:custGeom>
                  <a:avLst/>
                  <a:gdLst>
                    <a:gd name="T0" fmla="*/ 176 w 176"/>
                    <a:gd name="T1" fmla="*/ 0 w 176"/>
                    <a:gd name="T2" fmla="*/ 176 w 176"/>
                    <a:gd name="T3" fmla="*/ 176 w 176"/>
                    <a:gd name="T4" fmla="*/ 0 60000 65536"/>
                    <a:gd name="T5" fmla="*/ 0 60000 65536"/>
                    <a:gd name="T6" fmla="*/ 0 60000 65536"/>
                    <a:gd name="T7" fmla="*/ 0 60000 65536"/>
                    <a:gd name="T8" fmla="*/ 0 w 176"/>
                    <a:gd name="T9" fmla="*/ 176 w 176"/>
                  </a:gdLst>
                  <a:ahLst/>
                  <a:cxnLst>
                    <a:cxn ang="T4">
                      <a:pos x="T0" y="0"/>
                    </a:cxn>
                    <a:cxn ang="T5">
                      <a:pos x="T1" y="0"/>
                    </a:cxn>
                    <a:cxn ang="T6">
                      <a:pos x="T2" y="0"/>
                    </a:cxn>
                    <a:cxn ang="T7">
                      <a:pos x="T3" y="0"/>
                    </a:cxn>
                  </a:cxnLst>
                  <a:rect l="T8" t="0" r="T9" b="0"/>
                  <a:pathLst>
                    <a:path w="176">
                      <a:moveTo>
                        <a:pt x="176" y="0"/>
                      </a:moveTo>
                      <a:lnTo>
                        <a:pt x="0" y="0"/>
                      </a:lnTo>
                      <a:lnTo>
                        <a:pt x="176" y="0"/>
                      </a:lnTo>
                      <a:close/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765" name="Freeform 458"/>
                <p:cNvSpPr>
                  <a:spLocks/>
                </p:cNvSpPr>
                <p:nvPr/>
              </p:nvSpPr>
              <p:spPr bwMode="auto">
                <a:xfrm>
                  <a:off x="2597" y="2374"/>
                  <a:ext cx="176" cy="183"/>
                </a:xfrm>
                <a:custGeom>
                  <a:avLst/>
                  <a:gdLst>
                    <a:gd name="T0" fmla="*/ 0 w 176"/>
                    <a:gd name="T1" fmla="*/ 0 h 183"/>
                    <a:gd name="T2" fmla="*/ 0 w 176"/>
                    <a:gd name="T3" fmla="*/ 183 h 183"/>
                    <a:gd name="T4" fmla="*/ 176 w 176"/>
                    <a:gd name="T5" fmla="*/ 183 h 183"/>
                    <a:gd name="T6" fmla="*/ 176 w 176"/>
                    <a:gd name="T7" fmla="*/ 0 h 183"/>
                    <a:gd name="T8" fmla="*/ 0 w 176"/>
                    <a:gd name="T9" fmla="*/ 0 h 183"/>
                    <a:gd name="T10" fmla="*/ 0 w 176"/>
                    <a:gd name="T11" fmla="*/ 0 h 183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76"/>
                    <a:gd name="T19" fmla="*/ 0 h 183"/>
                    <a:gd name="T20" fmla="*/ 176 w 176"/>
                    <a:gd name="T21" fmla="*/ 183 h 183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76" h="183">
                      <a:moveTo>
                        <a:pt x="0" y="0"/>
                      </a:moveTo>
                      <a:lnTo>
                        <a:pt x="0" y="183"/>
                      </a:lnTo>
                      <a:lnTo>
                        <a:pt x="176" y="183"/>
                      </a:lnTo>
                      <a:lnTo>
                        <a:pt x="176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766" name="Freeform 459"/>
                <p:cNvSpPr>
                  <a:spLocks/>
                </p:cNvSpPr>
                <p:nvPr/>
              </p:nvSpPr>
              <p:spPr bwMode="auto">
                <a:xfrm>
                  <a:off x="2597" y="2374"/>
                  <a:ext cx="176" cy="183"/>
                </a:xfrm>
                <a:custGeom>
                  <a:avLst/>
                  <a:gdLst>
                    <a:gd name="T0" fmla="*/ 176 w 176"/>
                    <a:gd name="T1" fmla="*/ 183 h 183"/>
                    <a:gd name="T2" fmla="*/ 176 w 176"/>
                    <a:gd name="T3" fmla="*/ 0 h 183"/>
                    <a:gd name="T4" fmla="*/ 0 w 176"/>
                    <a:gd name="T5" fmla="*/ 0 h 183"/>
                    <a:gd name="T6" fmla="*/ 0 w 176"/>
                    <a:gd name="T7" fmla="*/ 183 h 183"/>
                    <a:gd name="T8" fmla="*/ 176 w 176"/>
                    <a:gd name="T9" fmla="*/ 183 h 183"/>
                    <a:gd name="T10" fmla="*/ 176 w 176"/>
                    <a:gd name="T11" fmla="*/ 183 h 183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76"/>
                    <a:gd name="T19" fmla="*/ 0 h 183"/>
                    <a:gd name="T20" fmla="*/ 176 w 176"/>
                    <a:gd name="T21" fmla="*/ 183 h 183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76" h="183">
                      <a:moveTo>
                        <a:pt x="176" y="183"/>
                      </a:moveTo>
                      <a:lnTo>
                        <a:pt x="176" y="0"/>
                      </a:lnTo>
                      <a:lnTo>
                        <a:pt x="0" y="0"/>
                      </a:lnTo>
                      <a:lnTo>
                        <a:pt x="0" y="183"/>
                      </a:lnTo>
                      <a:lnTo>
                        <a:pt x="176" y="183"/>
                      </a:lnTo>
                      <a:close/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767" name="Freeform 460"/>
                <p:cNvSpPr>
                  <a:spLocks noEditPoints="1"/>
                </p:cNvSpPr>
                <p:nvPr/>
              </p:nvSpPr>
              <p:spPr bwMode="auto">
                <a:xfrm>
                  <a:off x="2597" y="2333"/>
                  <a:ext cx="176" cy="224"/>
                </a:xfrm>
                <a:custGeom>
                  <a:avLst/>
                  <a:gdLst>
                    <a:gd name="T0" fmla="*/ 176 w 176"/>
                    <a:gd name="T1" fmla="*/ 41 h 224"/>
                    <a:gd name="T2" fmla="*/ 0 w 176"/>
                    <a:gd name="T3" fmla="*/ 41 h 224"/>
                    <a:gd name="T4" fmla="*/ 176 w 176"/>
                    <a:gd name="T5" fmla="*/ 41 h 224"/>
                    <a:gd name="T6" fmla="*/ 176 w 176"/>
                    <a:gd name="T7" fmla="*/ 41 h 224"/>
                    <a:gd name="T8" fmla="*/ 0 w 176"/>
                    <a:gd name="T9" fmla="*/ 41 h 224"/>
                    <a:gd name="T10" fmla="*/ 110 w 176"/>
                    <a:gd name="T11" fmla="*/ 41 h 224"/>
                    <a:gd name="T12" fmla="*/ 110 w 176"/>
                    <a:gd name="T13" fmla="*/ 0 h 224"/>
                    <a:gd name="T14" fmla="*/ 0 w 176"/>
                    <a:gd name="T15" fmla="*/ 0 h 224"/>
                    <a:gd name="T16" fmla="*/ 0 w 176"/>
                    <a:gd name="T17" fmla="*/ 41 h 224"/>
                    <a:gd name="T18" fmla="*/ 0 w 176"/>
                    <a:gd name="T19" fmla="*/ 41 h 224"/>
                    <a:gd name="T20" fmla="*/ 0 w 176"/>
                    <a:gd name="T21" fmla="*/ 224 h 224"/>
                    <a:gd name="T22" fmla="*/ 0 w 176"/>
                    <a:gd name="T23" fmla="*/ 0 h 224"/>
                    <a:gd name="T24" fmla="*/ 0 w 176"/>
                    <a:gd name="T25" fmla="*/ 224 h 224"/>
                    <a:gd name="T26" fmla="*/ 0 w 176"/>
                    <a:gd name="T27" fmla="*/ 224 h 224"/>
                    <a:gd name="T28" fmla="*/ 176 w 176"/>
                    <a:gd name="T29" fmla="*/ 224 h 224"/>
                    <a:gd name="T30" fmla="*/ 176 w 176"/>
                    <a:gd name="T31" fmla="*/ 41 h 224"/>
                    <a:gd name="T32" fmla="*/ 176 w 176"/>
                    <a:gd name="T33" fmla="*/ 224 h 224"/>
                    <a:gd name="T34" fmla="*/ 176 w 176"/>
                    <a:gd name="T35" fmla="*/ 224 h 224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w 176"/>
                    <a:gd name="T55" fmla="*/ 0 h 224"/>
                    <a:gd name="T56" fmla="*/ 176 w 176"/>
                    <a:gd name="T57" fmla="*/ 224 h 224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T54" t="T55" r="T56" b="T57"/>
                  <a:pathLst>
                    <a:path w="176" h="224">
                      <a:moveTo>
                        <a:pt x="176" y="41"/>
                      </a:moveTo>
                      <a:lnTo>
                        <a:pt x="0" y="41"/>
                      </a:lnTo>
                      <a:lnTo>
                        <a:pt x="176" y="41"/>
                      </a:lnTo>
                      <a:close/>
                      <a:moveTo>
                        <a:pt x="0" y="41"/>
                      </a:moveTo>
                      <a:lnTo>
                        <a:pt x="110" y="41"/>
                      </a:lnTo>
                      <a:lnTo>
                        <a:pt x="110" y="0"/>
                      </a:lnTo>
                      <a:lnTo>
                        <a:pt x="0" y="0"/>
                      </a:lnTo>
                      <a:lnTo>
                        <a:pt x="0" y="41"/>
                      </a:lnTo>
                      <a:close/>
                      <a:moveTo>
                        <a:pt x="0" y="224"/>
                      </a:moveTo>
                      <a:lnTo>
                        <a:pt x="0" y="0"/>
                      </a:lnTo>
                      <a:lnTo>
                        <a:pt x="0" y="224"/>
                      </a:lnTo>
                      <a:close/>
                      <a:moveTo>
                        <a:pt x="176" y="224"/>
                      </a:moveTo>
                      <a:lnTo>
                        <a:pt x="176" y="41"/>
                      </a:lnTo>
                      <a:lnTo>
                        <a:pt x="176" y="22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768" name="Freeform 461"/>
                <p:cNvSpPr>
                  <a:spLocks/>
                </p:cNvSpPr>
                <p:nvPr/>
              </p:nvSpPr>
              <p:spPr bwMode="auto">
                <a:xfrm>
                  <a:off x="2597" y="2374"/>
                  <a:ext cx="176" cy="0"/>
                </a:xfrm>
                <a:custGeom>
                  <a:avLst/>
                  <a:gdLst>
                    <a:gd name="T0" fmla="*/ 176 w 176"/>
                    <a:gd name="T1" fmla="*/ 0 w 176"/>
                    <a:gd name="T2" fmla="*/ 176 w 176"/>
                    <a:gd name="T3" fmla="*/ 176 w 176"/>
                    <a:gd name="T4" fmla="*/ 0 60000 65536"/>
                    <a:gd name="T5" fmla="*/ 0 60000 65536"/>
                    <a:gd name="T6" fmla="*/ 0 60000 65536"/>
                    <a:gd name="T7" fmla="*/ 0 60000 65536"/>
                    <a:gd name="T8" fmla="*/ 0 w 176"/>
                    <a:gd name="T9" fmla="*/ 176 w 176"/>
                  </a:gdLst>
                  <a:ahLst/>
                  <a:cxnLst>
                    <a:cxn ang="T4">
                      <a:pos x="T0" y="0"/>
                    </a:cxn>
                    <a:cxn ang="T5">
                      <a:pos x="T1" y="0"/>
                    </a:cxn>
                    <a:cxn ang="T6">
                      <a:pos x="T2" y="0"/>
                    </a:cxn>
                    <a:cxn ang="T7">
                      <a:pos x="T3" y="0"/>
                    </a:cxn>
                  </a:cxnLst>
                  <a:rect l="T8" t="0" r="T9" b="0"/>
                  <a:pathLst>
                    <a:path w="176">
                      <a:moveTo>
                        <a:pt x="176" y="0"/>
                      </a:moveTo>
                      <a:lnTo>
                        <a:pt x="0" y="0"/>
                      </a:lnTo>
                      <a:lnTo>
                        <a:pt x="176" y="0"/>
                      </a:lnTo>
                      <a:close/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769" name="Rectangle 462"/>
                <p:cNvSpPr>
                  <a:spLocks noChangeArrowheads="1"/>
                </p:cNvSpPr>
                <p:nvPr/>
              </p:nvSpPr>
              <p:spPr bwMode="auto">
                <a:xfrm>
                  <a:off x="2597" y="2333"/>
                  <a:ext cx="110" cy="41"/>
                </a:xfrm>
                <a:prstGeom prst="rect">
                  <a:avLst/>
                </a:prstGeom>
                <a:noFill/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l" eaLnBrk="0" hangingPunct="0"/>
                  <a:endParaRPr lang="en-US" sz="1800" b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7770" name="Freeform 463"/>
                <p:cNvSpPr>
                  <a:spLocks/>
                </p:cNvSpPr>
                <p:nvPr/>
              </p:nvSpPr>
              <p:spPr bwMode="auto">
                <a:xfrm>
                  <a:off x="2597" y="2333"/>
                  <a:ext cx="0" cy="224"/>
                </a:xfrm>
                <a:custGeom>
                  <a:avLst/>
                  <a:gdLst>
                    <a:gd name="T0" fmla="*/ 224 h 224"/>
                    <a:gd name="T1" fmla="*/ 0 h 224"/>
                    <a:gd name="T2" fmla="*/ 224 h 224"/>
                    <a:gd name="T3" fmla="*/ 224 h 224"/>
                    <a:gd name="T4" fmla="*/ 0 60000 65536"/>
                    <a:gd name="T5" fmla="*/ 0 60000 65536"/>
                    <a:gd name="T6" fmla="*/ 0 60000 65536"/>
                    <a:gd name="T7" fmla="*/ 0 60000 65536"/>
                    <a:gd name="T8" fmla="*/ 0 h 224"/>
                    <a:gd name="T9" fmla="*/ 224 h 224"/>
                  </a:gdLst>
                  <a:ahLst/>
                  <a:cxnLst>
                    <a:cxn ang="T4">
                      <a:pos x="0" y="T0"/>
                    </a:cxn>
                    <a:cxn ang="T5">
                      <a:pos x="0" y="T1"/>
                    </a:cxn>
                    <a:cxn ang="T6">
                      <a:pos x="0" y="T2"/>
                    </a:cxn>
                    <a:cxn ang="T7">
                      <a:pos x="0" y="T3"/>
                    </a:cxn>
                  </a:cxnLst>
                  <a:rect l="0" t="T8" r="0" b="T9"/>
                  <a:pathLst>
                    <a:path h="224">
                      <a:moveTo>
                        <a:pt x="0" y="224"/>
                      </a:moveTo>
                      <a:lnTo>
                        <a:pt x="0" y="0"/>
                      </a:lnTo>
                      <a:lnTo>
                        <a:pt x="0" y="224"/>
                      </a:lnTo>
                      <a:close/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771" name="Freeform 464"/>
                <p:cNvSpPr>
                  <a:spLocks/>
                </p:cNvSpPr>
                <p:nvPr/>
              </p:nvSpPr>
              <p:spPr bwMode="auto">
                <a:xfrm>
                  <a:off x="2773" y="2374"/>
                  <a:ext cx="0" cy="183"/>
                </a:xfrm>
                <a:custGeom>
                  <a:avLst/>
                  <a:gdLst>
                    <a:gd name="T0" fmla="*/ 183 h 183"/>
                    <a:gd name="T1" fmla="*/ 0 h 183"/>
                    <a:gd name="T2" fmla="*/ 183 h 183"/>
                    <a:gd name="T3" fmla="*/ 183 h 183"/>
                    <a:gd name="T4" fmla="*/ 0 60000 65536"/>
                    <a:gd name="T5" fmla="*/ 0 60000 65536"/>
                    <a:gd name="T6" fmla="*/ 0 60000 65536"/>
                    <a:gd name="T7" fmla="*/ 0 60000 65536"/>
                    <a:gd name="T8" fmla="*/ 0 h 183"/>
                    <a:gd name="T9" fmla="*/ 183 h 183"/>
                  </a:gdLst>
                  <a:ahLst/>
                  <a:cxnLst>
                    <a:cxn ang="T4">
                      <a:pos x="0" y="T0"/>
                    </a:cxn>
                    <a:cxn ang="T5">
                      <a:pos x="0" y="T1"/>
                    </a:cxn>
                    <a:cxn ang="T6">
                      <a:pos x="0" y="T2"/>
                    </a:cxn>
                    <a:cxn ang="T7">
                      <a:pos x="0" y="T3"/>
                    </a:cxn>
                  </a:cxnLst>
                  <a:rect l="0" t="T8" r="0" b="T9"/>
                  <a:pathLst>
                    <a:path h="183">
                      <a:moveTo>
                        <a:pt x="0" y="183"/>
                      </a:moveTo>
                      <a:lnTo>
                        <a:pt x="0" y="0"/>
                      </a:lnTo>
                      <a:lnTo>
                        <a:pt x="0" y="183"/>
                      </a:lnTo>
                      <a:close/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772" name="Freeform 465"/>
                <p:cNvSpPr>
                  <a:spLocks/>
                </p:cNvSpPr>
                <p:nvPr/>
              </p:nvSpPr>
              <p:spPr bwMode="auto">
                <a:xfrm>
                  <a:off x="2761" y="2387"/>
                  <a:ext cx="0" cy="154"/>
                </a:xfrm>
                <a:custGeom>
                  <a:avLst/>
                  <a:gdLst>
                    <a:gd name="T0" fmla="*/ 154 h 154"/>
                    <a:gd name="T1" fmla="*/ 0 h 154"/>
                    <a:gd name="T2" fmla="*/ 154 h 154"/>
                    <a:gd name="T3" fmla="*/ 154 h 154"/>
                    <a:gd name="T4" fmla="*/ 0 60000 65536"/>
                    <a:gd name="T5" fmla="*/ 0 60000 65536"/>
                    <a:gd name="T6" fmla="*/ 0 60000 65536"/>
                    <a:gd name="T7" fmla="*/ 0 60000 65536"/>
                    <a:gd name="T8" fmla="*/ 0 h 154"/>
                    <a:gd name="T9" fmla="*/ 154 h 154"/>
                  </a:gdLst>
                  <a:ahLst/>
                  <a:cxnLst>
                    <a:cxn ang="T4">
                      <a:pos x="0" y="T0"/>
                    </a:cxn>
                    <a:cxn ang="T5">
                      <a:pos x="0" y="T1"/>
                    </a:cxn>
                    <a:cxn ang="T6">
                      <a:pos x="0" y="T2"/>
                    </a:cxn>
                    <a:cxn ang="T7">
                      <a:pos x="0" y="T3"/>
                    </a:cxn>
                  </a:cxnLst>
                  <a:rect l="0" t="T8" r="0" b="T9"/>
                  <a:pathLst>
                    <a:path h="154">
                      <a:moveTo>
                        <a:pt x="0" y="154"/>
                      </a:moveTo>
                      <a:lnTo>
                        <a:pt x="0" y="0"/>
                      </a:lnTo>
                      <a:lnTo>
                        <a:pt x="0" y="154"/>
                      </a:lnTo>
                      <a:close/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773" name="Freeform 466"/>
                <p:cNvSpPr>
                  <a:spLocks/>
                </p:cNvSpPr>
                <p:nvPr/>
              </p:nvSpPr>
              <p:spPr bwMode="auto">
                <a:xfrm>
                  <a:off x="2609" y="2491"/>
                  <a:ext cx="152" cy="50"/>
                </a:xfrm>
                <a:custGeom>
                  <a:avLst/>
                  <a:gdLst>
                    <a:gd name="T0" fmla="*/ 0 w 152"/>
                    <a:gd name="T1" fmla="*/ 0 h 50"/>
                    <a:gd name="T2" fmla="*/ 0 w 152"/>
                    <a:gd name="T3" fmla="*/ 50 h 50"/>
                    <a:gd name="T4" fmla="*/ 152 w 152"/>
                    <a:gd name="T5" fmla="*/ 50 h 50"/>
                    <a:gd name="T6" fmla="*/ 152 w 152"/>
                    <a:gd name="T7" fmla="*/ 0 h 50"/>
                    <a:gd name="T8" fmla="*/ 0 w 152"/>
                    <a:gd name="T9" fmla="*/ 0 h 50"/>
                    <a:gd name="T10" fmla="*/ 0 w 152"/>
                    <a:gd name="T11" fmla="*/ 0 h 50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52"/>
                    <a:gd name="T19" fmla="*/ 0 h 50"/>
                    <a:gd name="T20" fmla="*/ 152 w 152"/>
                    <a:gd name="T21" fmla="*/ 50 h 50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52" h="50">
                      <a:moveTo>
                        <a:pt x="0" y="0"/>
                      </a:moveTo>
                      <a:lnTo>
                        <a:pt x="0" y="50"/>
                      </a:lnTo>
                      <a:lnTo>
                        <a:pt x="152" y="50"/>
                      </a:lnTo>
                      <a:lnTo>
                        <a:pt x="152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EAEAEA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774" name="Freeform 467"/>
                <p:cNvSpPr>
                  <a:spLocks/>
                </p:cNvSpPr>
                <p:nvPr/>
              </p:nvSpPr>
              <p:spPr bwMode="auto">
                <a:xfrm>
                  <a:off x="2609" y="2491"/>
                  <a:ext cx="152" cy="50"/>
                </a:xfrm>
                <a:custGeom>
                  <a:avLst/>
                  <a:gdLst>
                    <a:gd name="T0" fmla="*/ 152 w 152"/>
                    <a:gd name="T1" fmla="*/ 50 h 50"/>
                    <a:gd name="T2" fmla="*/ 152 w 152"/>
                    <a:gd name="T3" fmla="*/ 0 h 50"/>
                    <a:gd name="T4" fmla="*/ 0 w 152"/>
                    <a:gd name="T5" fmla="*/ 0 h 50"/>
                    <a:gd name="T6" fmla="*/ 0 w 152"/>
                    <a:gd name="T7" fmla="*/ 50 h 50"/>
                    <a:gd name="T8" fmla="*/ 152 w 152"/>
                    <a:gd name="T9" fmla="*/ 50 h 50"/>
                    <a:gd name="T10" fmla="*/ 152 w 152"/>
                    <a:gd name="T11" fmla="*/ 50 h 50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52"/>
                    <a:gd name="T19" fmla="*/ 0 h 50"/>
                    <a:gd name="T20" fmla="*/ 152 w 152"/>
                    <a:gd name="T21" fmla="*/ 50 h 50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52" h="50">
                      <a:moveTo>
                        <a:pt x="152" y="50"/>
                      </a:moveTo>
                      <a:lnTo>
                        <a:pt x="152" y="0"/>
                      </a:lnTo>
                      <a:lnTo>
                        <a:pt x="0" y="0"/>
                      </a:lnTo>
                      <a:lnTo>
                        <a:pt x="0" y="50"/>
                      </a:lnTo>
                      <a:lnTo>
                        <a:pt x="152" y="50"/>
                      </a:lnTo>
                      <a:close/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775" name="Freeform 468"/>
                <p:cNvSpPr>
                  <a:spLocks/>
                </p:cNvSpPr>
                <p:nvPr/>
              </p:nvSpPr>
              <p:spPr bwMode="auto">
                <a:xfrm>
                  <a:off x="2609" y="2425"/>
                  <a:ext cx="152" cy="66"/>
                </a:xfrm>
                <a:custGeom>
                  <a:avLst/>
                  <a:gdLst>
                    <a:gd name="T0" fmla="*/ 0 w 152"/>
                    <a:gd name="T1" fmla="*/ 0 h 66"/>
                    <a:gd name="T2" fmla="*/ 0 w 152"/>
                    <a:gd name="T3" fmla="*/ 66 h 66"/>
                    <a:gd name="T4" fmla="*/ 152 w 152"/>
                    <a:gd name="T5" fmla="*/ 66 h 66"/>
                    <a:gd name="T6" fmla="*/ 152 w 152"/>
                    <a:gd name="T7" fmla="*/ 0 h 66"/>
                    <a:gd name="T8" fmla="*/ 0 w 152"/>
                    <a:gd name="T9" fmla="*/ 0 h 66"/>
                    <a:gd name="T10" fmla="*/ 0 w 152"/>
                    <a:gd name="T11" fmla="*/ 0 h 66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52"/>
                    <a:gd name="T19" fmla="*/ 0 h 66"/>
                    <a:gd name="T20" fmla="*/ 152 w 152"/>
                    <a:gd name="T21" fmla="*/ 66 h 6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52" h="66">
                      <a:moveTo>
                        <a:pt x="0" y="0"/>
                      </a:moveTo>
                      <a:lnTo>
                        <a:pt x="0" y="66"/>
                      </a:lnTo>
                      <a:lnTo>
                        <a:pt x="152" y="66"/>
                      </a:lnTo>
                      <a:lnTo>
                        <a:pt x="152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776" name="Freeform 469"/>
                <p:cNvSpPr>
                  <a:spLocks/>
                </p:cNvSpPr>
                <p:nvPr/>
              </p:nvSpPr>
              <p:spPr bwMode="auto">
                <a:xfrm>
                  <a:off x="2609" y="2425"/>
                  <a:ext cx="152" cy="66"/>
                </a:xfrm>
                <a:custGeom>
                  <a:avLst/>
                  <a:gdLst>
                    <a:gd name="T0" fmla="*/ 152 w 152"/>
                    <a:gd name="T1" fmla="*/ 66 h 66"/>
                    <a:gd name="T2" fmla="*/ 152 w 152"/>
                    <a:gd name="T3" fmla="*/ 0 h 66"/>
                    <a:gd name="T4" fmla="*/ 0 w 152"/>
                    <a:gd name="T5" fmla="*/ 0 h 66"/>
                    <a:gd name="T6" fmla="*/ 0 w 152"/>
                    <a:gd name="T7" fmla="*/ 66 h 66"/>
                    <a:gd name="T8" fmla="*/ 152 w 152"/>
                    <a:gd name="T9" fmla="*/ 66 h 66"/>
                    <a:gd name="T10" fmla="*/ 152 w 152"/>
                    <a:gd name="T11" fmla="*/ 66 h 66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52"/>
                    <a:gd name="T19" fmla="*/ 0 h 66"/>
                    <a:gd name="T20" fmla="*/ 152 w 152"/>
                    <a:gd name="T21" fmla="*/ 66 h 6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52" h="66">
                      <a:moveTo>
                        <a:pt x="152" y="66"/>
                      </a:moveTo>
                      <a:lnTo>
                        <a:pt x="152" y="0"/>
                      </a:lnTo>
                      <a:lnTo>
                        <a:pt x="0" y="0"/>
                      </a:lnTo>
                      <a:lnTo>
                        <a:pt x="0" y="66"/>
                      </a:lnTo>
                      <a:lnTo>
                        <a:pt x="152" y="66"/>
                      </a:lnTo>
                      <a:close/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777" name="Freeform 470"/>
                <p:cNvSpPr>
                  <a:spLocks noEditPoints="1"/>
                </p:cNvSpPr>
                <p:nvPr/>
              </p:nvSpPr>
              <p:spPr bwMode="auto">
                <a:xfrm>
                  <a:off x="2609" y="2387"/>
                  <a:ext cx="152" cy="154"/>
                </a:xfrm>
                <a:custGeom>
                  <a:avLst/>
                  <a:gdLst>
                    <a:gd name="T0" fmla="*/ 152 w 152"/>
                    <a:gd name="T1" fmla="*/ 38 h 154"/>
                    <a:gd name="T2" fmla="*/ 152 w 152"/>
                    <a:gd name="T3" fmla="*/ 0 h 154"/>
                    <a:gd name="T4" fmla="*/ 0 w 152"/>
                    <a:gd name="T5" fmla="*/ 0 h 154"/>
                    <a:gd name="T6" fmla="*/ 0 w 152"/>
                    <a:gd name="T7" fmla="*/ 38 h 154"/>
                    <a:gd name="T8" fmla="*/ 152 w 152"/>
                    <a:gd name="T9" fmla="*/ 38 h 154"/>
                    <a:gd name="T10" fmla="*/ 152 w 152"/>
                    <a:gd name="T11" fmla="*/ 38 h 154"/>
                    <a:gd name="T12" fmla="*/ 0 w 152"/>
                    <a:gd name="T13" fmla="*/ 154 h 154"/>
                    <a:gd name="T14" fmla="*/ 0 w 152"/>
                    <a:gd name="T15" fmla="*/ 0 h 154"/>
                    <a:gd name="T16" fmla="*/ 0 w 152"/>
                    <a:gd name="T17" fmla="*/ 154 h 154"/>
                    <a:gd name="T18" fmla="*/ 0 w 152"/>
                    <a:gd name="T19" fmla="*/ 154 h 154"/>
                    <a:gd name="T20" fmla="*/ 152 w 152"/>
                    <a:gd name="T21" fmla="*/ 154 h 154"/>
                    <a:gd name="T22" fmla="*/ 152 w 152"/>
                    <a:gd name="T23" fmla="*/ 0 h 154"/>
                    <a:gd name="T24" fmla="*/ 152 w 152"/>
                    <a:gd name="T25" fmla="*/ 154 h 154"/>
                    <a:gd name="T26" fmla="*/ 152 w 152"/>
                    <a:gd name="T27" fmla="*/ 154 h 154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w 152"/>
                    <a:gd name="T43" fmla="*/ 0 h 154"/>
                    <a:gd name="T44" fmla="*/ 152 w 152"/>
                    <a:gd name="T45" fmla="*/ 154 h 154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T42" t="T43" r="T44" b="T45"/>
                  <a:pathLst>
                    <a:path w="152" h="154">
                      <a:moveTo>
                        <a:pt x="152" y="38"/>
                      </a:moveTo>
                      <a:lnTo>
                        <a:pt x="152" y="0"/>
                      </a:lnTo>
                      <a:lnTo>
                        <a:pt x="0" y="0"/>
                      </a:lnTo>
                      <a:lnTo>
                        <a:pt x="0" y="38"/>
                      </a:lnTo>
                      <a:lnTo>
                        <a:pt x="152" y="38"/>
                      </a:lnTo>
                      <a:close/>
                      <a:moveTo>
                        <a:pt x="0" y="154"/>
                      </a:moveTo>
                      <a:lnTo>
                        <a:pt x="0" y="0"/>
                      </a:lnTo>
                      <a:lnTo>
                        <a:pt x="0" y="154"/>
                      </a:lnTo>
                      <a:close/>
                      <a:moveTo>
                        <a:pt x="152" y="154"/>
                      </a:moveTo>
                      <a:lnTo>
                        <a:pt x="152" y="0"/>
                      </a:lnTo>
                      <a:lnTo>
                        <a:pt x="152" y="15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778" name="Freeform 471"/>
                <p:cNvSpPr>
                  <a:spLocks/>
                </p:cNvSpPr>
                <p:nvPr/>
              </p:nvSpPr>
              <p:spPr bwMode="auto">
                <a:xfrm>
                  <a:off x="2609" y="2387"/>
                  <a:ext cx="152" cy="38"/>
                </a:xfrm>
                <a:custGeom>
                  <a:avLst/>
                  <a:gdLst>
                    <a:gd name="T0" fmla="*/ 152 w 152"/>
                    <a:gd name="T1" fmla="*/ 38 h 38"/>
                    <a:gd name="T2" fmla="*/ 152 w 152"/>
                    <a:gd name="T3" fmla="*/ 0 h 38"/>
                    <a:gd name="T4" fmla="*/ 0 w 152"/>
                    <a:gd name="T5" fmla="*/ 0 h 38"/>
                    <a:gd name="T6" fmla="*/ 0 w 152"/>
                    <a:gd name="T7" fmla="*/ 38 h 38"/>
                    <a:gd name="T8" fmla="*/ 152 w 152"/>
                    <a:gd name="T9" fmla="*/ 38 h 38"/>
                    <a:gd name="T10" fmla="*/ 152 w 152"/>
                    <a:gd name="T11" fmla="*/ 38 h 38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52"/>
                    <a:gd name="T19" fmla="*/ 0 h 38"/>
                    <a:gd name="T20" fmla="*/ 152 w 152"/>
                    <a:gd name="T21" fmla="*/ 38 h 38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52" h="38">
                      <a:moveTo>
                        <a:pt x="152" y="38"/>
                      </a:moveTo>
                      <a:lnTo>
                        <a:pt x="152" y="0"/>
                      </a:lnTo>
                      <a:lnTo>
                        <a:pt x="0" y="0"/>
                      </a:lnTo>
                      <a:lnTo>
                        <a:pt x="0" y="38"/>
                      </a:lnTo>
                      <a:lnTo>
                        <a:pt x="152" y="38"/>
                      </a:lnTo>
                      <a:close/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779" name="Freeform 472"/>
                <p:cNvSpPr>
                  <a:spLocks/>
                </p:cNvSpPr>
                <p:nvPr/>
              </p:nvSpPr>
              <p:spPr bwMode="auto">
                <a:xfrm>
                  <a:off x="2609" y="2387"/>
                  <a:ext cx="0" cy="154"/>
                </a:xfrm>
                <a:custGeom>
                  <a:avLst/>
                  <a:gdLst>
                    <a:gd name="T0" fmla="*/ 154 h 154"/>
                    <a:gd name="T1" fmla="*/ 0 h 154"/>
                    <a:gd name="T2" fmla="*/ 154 h 154"/>
                    <a:gd name="T3" fmla="*/ 0 60000 65536"/>
                    <a:gd name="T4" fmla="*/ 0 60000 65536"/>
                    <a:gd name="T5" fmla="*/ 0 60000 65536"/>
                    <a:gd name="T6" fmla="*/ 0 h 154"/>
                    <a:gd name="T7" fmla="*/ 154 h 154"/>
                  </a:gdLst>
                  <a:ahLst/>
                  <a:cxnLst>
                    <a:cxn ang="T3">
                      <a:pos x="0" y="T0"/>
                    </a:cxn>
                    <a:cxn ang="T4">
                      <a:pos x="0" y="T1"/>
                    </a:cxn>
                    <a:cxn ang="T5">
                      <a:pos x="0" y="T2"/>
                    </a:cxn>
                  </a:cxnLst>
                  <a:rect l="0" t="T6" r="0" b="T7"/>
                  <a:pathLst>
                    <a:path h="154">
                      <a:moveTo>
                        <a:pt x="0" y="154"/>
                      </a:moveTo>
                      <a:lnTo>
                        <a:pt x="0" y="0"/>
                      </a:lnTo>
                      <a:lnTo>
                        <a:pt x="0" y="154"/>
                      </a:lnTo>
                      <a:close/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780" name="Freeform 473"/>
                <p:cNvSpPr>
                  <a:spLocks/>
                </p:cNvSpPr>
                <p:nvPr/>
              </p:nvSpPr>
              <p:spPr bwMode="auto">
                <a:xfrm>
                  <a:off x="2761" y="2387"/>
                  <a:ext cx="0" cy="154"/>
                </a:xfrm>
                <a:custGeom>
                  <a:avLst/>
                  <a:gdLst>
                    <a:gd name="T0" fmla="*/ 154 h 154"/>
                    <a:gd name="T1" fmla="*/ 0 h 154"/>
                    <a:gd name="T2" fmla="*/ 154 h 154"/>
                    <a:gd name="T3" fmla="*/ 0 60000 65536"/>
                    <a:gd name="T4" fmla="*/ 0 60000 65536"/>
                    <a:gd name="T5" fmla="*/ 0 60000 65536"/>
                    <a:gd name="T6" fmla="*/ 0 h 154"/>
                    <a:gd name="T7" fmla="*/ 154 h 154"/>
                  </a:gdLst>
                  <a:ahLst/>
                  <a:cxnLst>
                    <a:cxn ang="T3">
                      <a:pos x="0" y="T0"/>
                    </a:cxn>
                    <a:cxn ang="T4">
                      <a:pos x="0" y="T1"/>
                    </a:cxn>
                    <a:cxn ang="T5">
                      <a:pos x="0" y="T2"/>
                    </a:cxn>
                  </a:cxnLst>
                  <a:rect l="0" t="T6" r="0" b="T7"/>
                  <a:pathLst>
                    <a:path h="154">
                      <a:moveTo>
                        <a:pt x="0" y="154"/>
                      </a:moveTo>
                      <a:lnTo>
                        <a:pt x="0" y="0"/>
                      </a:lnTo>
                      <a:lnTo>
                        <a:pt x="0" y="154"/>
                      </a:lnTo>
                      <a:close/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781" name="Freeform 474"/>
                <p:cNvSpPr>
                  <a:spLocks/>
                </p:cNvSpPr>
                <p:nvPr/>
              </p:nvSpPr>
              <p:spPr bwMode="auto">
                <a:xfrm>
                  <a:off x="2956" y="2387"/>
                  <a:ext cx="0" cy="141"/>
                </a:xfrm>
                <a:custGeom>
                  <a:avLst/>
                  <a:gdLst>
                    <a:gd name="T0" fmla="*/ 141 h 141"/>
                    <a:gd name="T1" fmla="*/ 0 h 141"/>
                    <a:gd name="T2" fmla="*/ 141 h 141"/>
                    <a:gd name="T3" fmla="*/ 141 h 141"/>
                    <a:gd name="T4" fmla="*/ 0 60000 65536"/>
                    <a:gd name="T5" fmla="*/ 0 60000 65536"/>
                    <a:gd name="T6" fmla="*/ 0 60000 65536"/>
                    <a:gd name="T7" fmla="*/ 0 60000 65536"/>
                    <a:gd name="T8" fmla="*/ 0 h 141"/>
                    <a:gd name="T9" fmla="*/ 141 h 141"/>
                  </a:gdLst>
                  <a:ahLst/>
                  <a:cxnLst>
                    <a:cxn ang="T4">
                      <a:pos x="0" y="T0"/>
                    </a:cxn>
                    <a:cxn ang="T5">
                      <a:pos x="0" y="T1"/>
                    </a:cxn>
                    <a:cxn ang="T6">
                      <a:pos x="0" y="T2"/>
                    </a:cxn>
                    <a:cxn ang="T7">
                      <a:pos x="0" y="T3"/>
                    </a:cxn>
                  </a:cxnLst>
                  <a:rect l="0" t="T8" r="0" b="T9"/>
                  <a:pathLst>
                    <a:path h="141">
                      <a:moveTo>
                        <a:pt x="0" y="141"/>
                      </a:moveTo>
                      <a:lnTo>
                        <a:pt x="0" y="0"/>
                      </a:lnTo>
                      <a:lnTo>
                        <a:pt x="0" y="141"/>
                      </a:lnTo>
                      <a:close/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782" name="Freeform 475"/>
                <p:cNvSpPr>
                  <a:spLocks/>
                </p:cNvSpPr>
                <p:nvPr/>
              </p:nvSpPr>
              <p:spPr bwMode="auto">
                <a:xfrm>
                  <a:off x="2798" y="2528"/>
                  <a:ext cx="158" cy="0"/>
                </a:xfrm>
                <a:custGeom>
                  <a:avLst/>
                  <a:gdLst>
                    <a:gd name="T0" fmla="*/ 158 w 158"/>
                    <a:gd name="T1" fmla="*/ 0 w 158"/>
                    <a:gd name="T2" fmla="*/ 158 w 158"/>
                    <a:gd name="T3" fmla="*/ 158 w 158"/>
                    <a:gd name="T4" fmla="*/ 0 60000 65536"/>
                    <a:gd name="T5" fmla="*/ 0 60000 65536"/>
                    <a:gd name="T6" fmla="*/ 0 60000 65536"/>
                    <a:gd name="T7" fmla="*/ 0 60000 65536"/>
                    <a:gd name="T8" fmla="*/ 0 w 158"/>
                    <a:gd name="T9" fmla="*/ 158 w 158"/>
                  </a:gdLst>
                  <a:ahLst/>
                  <a:cxnLst>
                    <a:cxn ang="T4">
                      <a:pos x="T0" y="0"/>
                    </a:cxn>
                    <a:cxn ang="T5">
                      <a:pos x="T1" y="0"/>
                    </a:cxn>
                    <a:cxn ang="T6">
                      <a:pos x="T2" y="0"/>
                    </a:cxn>
                    <a:cxn ang="T7">
                      <a:pos x="T3" y="0"/>
                    </a:cxn>
                  </a:cxnLst>
                  <a:rect l="T8" t="0" r="T9" b="0"/>
                  <a:pathLst>
                    <a:path w="158">
                      <a:moveTo>
                        <a:pt x="158" y="0"/>
                      </a:moveTo>
                      <a:lnTo>
                        <a:pt x="0" y="0"/>
                      </a:lnTo>
                      <a:lnTo>
                        <a:pt x="158" y="0"/>
                      </a:lnTo>
                      <a:close/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783" name="Freeform 476"/>
                <p:cNvSpPr>
                  <a:spLocks/>
                </p:cNvSpPr>
                <p:nvPr/>
              </p:nvSpPr>
              <p:spPr bwMode="auto">
                <a:xfrm>
                  <a:off x="2798" y="2491"/>
                  <a:ext cx="158" cy="37"/>
                </a:xfrm>
                <a:custGeom>
                  <a:avLst/>
                  <a:gdLst>
                    <a:gd name="T0" fmla="*/ 0 w 158"/>
                    <a:gd name="T1" fmla="*/ 0 h 37"/>
                    <a:gd name="T2" fmla="*/ 0 w 158"/>
                    <a:gd name="T3" fmla="*/ 37 h 37"/>
                    <a:gd name="T4" fmla="*/ 158 w 158"/>
                    <a:gd name="T5" fmla="*/ 37 h 37"/>
                    <a:gd name="T6" fmla="*/ 158 w 158"/>
                    <a:gd name="T7" fmla="*/ 0 h 37"/>
                    <a:gd name="T8" fmla="*/ 0 w 158"/>
                    <a:gd name="T9" fmla="*/ 0 h 37"/>
                    <a:gd name="T10" fmla="*/ 0 w 158"/>
                    <a:gd name="T11" fmla="*/ 0 h 37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58"/>
                    <a:gd name="T19" fmla="*/ 0 h 37"/>
                    <a:gd name="T20" fmla="*/ 158 w 158"/>
                    <a:gd name="T21" fmla="*/ 37 h 37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58" h="37">
                      <a:moveTo>
                        <a:pt x="0" y="0"/>
                      </a:moveTo>
                      <a:lnTo>
                        <a:pt x="0" y="37"/>
                      </a:lnTo>
                      <a:lnTo>
                        <a:pt x="158" y="37"/>
                      </a:lnTo>
                      <a:lnTo>
                        <a:pt x="158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EAEAEA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784" name="Freeform 477"/>
                <p:cNvSpPr>
                  <a:spLocks/>
                </p:cNvSpPr>
                <p:nvPr/>
              </p:nvSpPr>
              <p:spPr bwMode="auto">
                <a:xfrm>
                  <a:off x="2798" y="2491"/>
                  <a:ext cx="158" cy="37"/>
                </a:xfrm>
                <a:custGeom>
                  <a:avLst/>
                  <a:gdLst>
                    <a:gd name="T0" fmla="*/ 158 w 158"/>
                    <a:gd name="T1" fmla="*/ 37 h 37"/>
                    <a:gd name="T2" fmla="*/ 158 w 158"/>
                    <a:gd name="T3" fmla="*/ 0 h 37"/>
                    <a:gd name="T4" fmla="*/ 0 w 158"/>
                    <a:gd name="T5" fmla="*/ 0 h 37"/>
                    <a:gd name="T6" fmla="*/ 0 w 158"/>
                    <a:gd name="T7" fmla="*/ 37 h 37"/>
                    <a:gd name="T8" fmla="*/ 158 w 158"/>
                    <a:gd name="T9" fmla="*/ 37 h 37"/>
                    <a:gd name="T10" fmla="*/ 158 w 158"/>
                    <a:gd name="T11" fmla="*/ 37 h 37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58"/>
                    <a:gd name="T19" fmla="*/ 0 h 37"/>
                    <a:gd name="T20" fmla="*/ 158 w 158"/>
                    <a:gd name="T21" fmla="*/ 37 h 37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58" h="37">
                      <a:moveTo>
                        <a:pt x="158" y="37"/>
                      </a:moveTo>
                      <a:lnTo>
                        <a:pt x="158" y="0"/>
                      </a:lnTo>
                      <a:lnTo>
                        <a:pt x="0" y="0"/>
                      </a:lnTo>
                      <a:lnTo>
                        <a:pt x="0" y="37"/>
                      </a:lnTo>
                      <a:lnTo>
                        <a:pt x="158" y="37"/>
                      </a:lnTo>
                      <a:close/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785" name="Freeform 478"/>
                <p:cNvSpPr>
                  <a:spLocks/>
                </p:cNvSpPr>
                <p:nvPr/>
              </p:nvSpPr>
              <p:spPr bwMode="auto">
                <a:xfrm>
                  <a:off x="2798" y="2425"/>
                  <a:ext cx="158" cy="66"/>
                </a:xfrm>
                <a:custGeom>
                  <a:avLst/>
                  <a:gdLst>
                    <a:gd name="T0" fmla="*/ 0 w 158"/>
                    <a:gd name="T1" fmla="*/ 0 h 66"/>
                    <a:gd name="T2" fmla="*/ 0 w 158"/>
                    <a:gd name="T3" fmla="*/ 66 h 66"/>
                    <a:gd name="T4" fmla="*/ 158 w 158"/>
                    <a:gd name="T5" fmla="*/ 66 h 66"/>
                    <a:gd name="T6" fmla="*/ 158 w 158"/>
                    <a:gd name="T7" fmla="*/ 0 h 66"/>
                    <a:gd name="T8" fmla="*/ 0 w 158"/>
                    <a:gd name="T9" fmla="*/ 0 h 66"/>
                    <a:gd name="T10" fmla="*/ 0 w 158"/>
                    <a:gd name="T11" fmla="*/ 0 h 66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58"/>
                    <a:gd name="T19" fmla="*/ 0 h 66"/>
                    <a:gd name="T20" fmla="*/ 158 w 158"/>
                    <a:gd name="T21" fmla="*/ 66 h 6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58" h="66">
                      <a:moveTo>
                        <a:pt x="0" y="0"/>
                      </a:moveTo>
                      <a:lnTo>
                        <a:pt x="0" y="66"/>
                      </a:lnTo>
                      <a:lnTo>
                        <a:pt x="158" y="66"/>
                      </a:lnTo>
                      <a:lnTo>
                        <a:pt x="158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786" name="Freeform 479"/>
                <p:cNvSpPr>
                  <a:spLocks/>
                </p:cNvSpPr>
                <p:nvPr/>
              </p:nvSpPr>
              <p:spPr bwMode="auto">
                <a:xfrm>
                  <a:off x="2798" y="2425"/>
                  <a:ext cx="158" cy="66"/>
                </a:xfrm>
                <a:custGeom>
                  <a:avLst/>
                  <a:gdLst>
                    <a:gd name="T0" fmla="*/ 158 w 158"/>
                    <a:gd name="T1" fmla="*/ 66 h 66"/>
                    <a:gd name="T2" fmla="*/ 158 w 158"/>
                    <a:gd name="T3" fmla="*/ 0 h 66"/>
                    <a:gd name="T4" fmla="*/ 0 w 158"/>
                    <a:gd name="T5" fmla="*/ 0 h 66"/>
                    <a:gd name="T6" fmla="*/ 0 w 158"/>
                    <a:gd name="T7" fmla="*/ 66 h 66"/>
                    <a:gd name="T8" fmla="*/ 158 w 158"/>
                    <a:gd name="T9" fmla="*/ 66 h 66"/>
                    <a:gd name="T10" fmla="*/ 158 w 158"/>
                    <a:gd name="T11" fmla="*/ 66 h 66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58"/>
                    <a:gd name="T19" fmla="*/ 0 h 66"/>
                    <a:gd name="T20" fmla="*/ 158 w 158"/>
                    <a:gd name="T21" fmla="*/ 66 h 6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58" h="66">
                      <a:moveTo>
                        <a:pt x="158" y="66"/>
                      </a:moveTo>
                      <a:lnTo>
                        <a:pt x="158" y="0"/>
                      </a:lnTo>
                      <a:lnTo>
                        <a:pt x="0" y="0"/>
                      </a:lnTo>
                      <a:lnTo>
                        <a:pt x="0" y="66"/>
                      </a:lnTo>
                      <a:lnTo>
                        <a:pt x="158" y="66"/>
                      </a:lnTo>
                      <a:close/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787" name="Freeform 480"/>
                <p:cNvSpPr>
                  <a:spLocks noEditPoints="1"/>
                </p:cNvSpPr>
                <p:nvPr/>
              </p:nvSpPr>
              <p:spPr bwMode="auto">
                <a:xfrm>
                  <a:off x="2798" y="2387"/>
                  <a:ext cx="158" cy="141"/>
                </a:xfrm>
                <a:custGeom>
                  <a:avLst/>
                  <a:gdLst>
                    <a:gd name="T0" fmla="*/ 158 w 158"/>
                    <a:gd name="T1" fmla="*/ 38 h 141"/>
                    <a:gd name="T2" fmla="*/ 158 w 158"/>
                    <a:gd name="T3" fmla="*/ 0 h 141"/>
                    <a:gd name="T4" fmla="*/ 0 w 158"/>
                    <a:gd name="T5" fmla="*/ 0 h 141"/>
                    <a:gd name="T6" fmla="*/ 0 w 158"/>
                    <a:gd name="T7" fmla="*/ 38 h 141"/>
                    <a:gd name="T8" fmla="*/ 158 w 158"/>
                    <a:gd name="T9" fmla="*/ 38 h 141"/>
                    <a:gd name="T10" fmla="*/ 158 w 158"/>
                    <a:gd name="T11" fmla="*/ 38 h 141"/>
                    <a:gd name="T12" fmla="*/ 0 w 158"/>
                    <a:gd name="T13" fmla="*/ 141 h 141"/>
                    <a:gd name="T14" fmla="*/ 0 w 158"/>
                    <a:gd name="T15" fmla="*/ 0 h 141"/>
                    <a:gd name="T16" fmla="*/ 0 w 158"/>
                    <a:gd name="T17" fmla="*/ 141 h 141"/>
                    <a:gd name="T18" fmla="*/ 0 w 158"/>
                    <a:gd name="T19" fmla="*/ 141 h 141"/>
                    <a:gd name="T20" fmla="*/ 158 w 158"/>
                    <a:gd name="T21" fmla="*/ 141 h 141"/>
                    <a:gd name="T22" fmla="*/ 158 w 158"/>
                    <a:gd name="T23" fmla="*/ 0 h 141"/>
                    <a:gd name="T24" fmla="*/ 158 w 158"/>
                    <a:gd name="T25" fmla="*/ 141 h 141"/>
                    <a:gd name="T26" fmla="*/ 158 w 158"/>
                    <a:gd name="T27" fmla="*/ 141 h 141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w 158"/>
                    <a:gd name="T43" fmla="*/ 0 h 141"/>
                    <a:gd name="T44" fmla="*/ 158 w 158"/>
                    <a:gd name="T45" fmla="*/ 141 h 141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T42" t="T43" r="T44" b="T45"/>
                  <a:pathLst>
                    <a:path w="158" h="141">
                      <a:moveTo>
                        <a:pt x="158" y="38"/>
                      </a:moveTo>
                      <a:lnTo>
                        <a:pt x="158" y="0"/>
                      </a:lnTo>
                      <a:lnTo>
                        <a:pt x="0" y="0"/>
                      </a:lnTo>
                      <a:lnTo>
                        <a:pt x="0" y="38"/>
                      </a:lnTo>
                      <a:lnTo>
                        <a:pt x="158" y="38"/>
                      </a:lnTo>
                      <a:close/>
                      <a:moveTo>
                        <a:pt x="0" y="141"/>
                      </a:moveTo>
                      <a:lnTo>
                        <a:pt x="0" y="0"/>
                      </a:lnTo>
                      <a:lnTo>
                        <a:pt x="0" y="141"/>
                      </a:lnTo>
                      <a:close/>
                      <a:moveTo>
                        <a:pt x="158" y="141"/>
                      </a:moveTo>
                      <a:lnTo>
                        <a:pt x="158" y="0"/>
                      </a:lnTo>
                      <a:lnTo>
                        <a:pt x="158" y="14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788" name="Freeform 481"/>
                <p:cNvSpPr>
                  <a:spLocks/>
                </p:cNvSpPr>
                <p:nvPr/>
              </p:nvSpPr>
              <p:spPr bwMode="auto">
                <a:xfrm>
                  <a:off x="2798" y="2387"/>
                  <a:ext cx="158" cy="38"/>
                </a:xfrm>
                <a:custGeom>
                  <a:avLst/>
                  <a:gdLst>
                    <a:gd name="T0" fmla="*/ 158 w 158"/>
                    <a:gd name="T1" fmla="*/ 38 h 38"/>
                    <a:gd name="T2" fmla="*/ 158 w 158"/>
                    <a:gd name="T3" fmla="*/ 0 h 38"/>
                    <a:gd name="T4" fmla="*/ 0 w 158"/>
                    <a:gd name="T5" fmla="*/ 0 h 38"/>
                    <a:gd name="T6" fmla="*/ 0 w 158"/>
                    <a:gd name="T7" fmla="*/ 38 h 38"/>
                    <a:gd name="T8" fmla="*/ 158 w 158"/>
                    <a:gd name="T9" fmla="*/ 38 h 38"/>
                    <a:gd name="T10" fmla="*/ 158 w 158"/>
                    <a:gd name="T11" fmla="*/ 38 h 38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58"/>
                    <a:gd name="T19" fmla="*/ 0 h 38"/>
                    <a:gd name="T20" fmla="*/ 158 w 158"/>
                    <a:gd name="T21" fmla="*/ 38 h 38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58" h="38">
                      <a:moveTo>
                        <a:pt x="158" y="38"/>
                      </a:moveTo>
                      <a:lnTo>
                        <a:pt x="158" y="0"/>
                      </a:lnTo>
                      <a:lnTo>
                        <a:pt x="0" y="0"/>
                      </a:lnTo>
                      <a:lnTo>
                        <a:pt x="0" y="38"/>
                      </a:lnTo>
                      <a:lnTo>
                        <a:pt x="158" y="38"/>
                      </a:lnTo>
                      <a:close/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789" name="Freeform 482"/>
                <p:cNvSpPr>
                  <a:spLocks/>
                </p:cNvSpPr>
                <p:nvPr/>
              </p:nvSpPr>
              <p:spPr bwMode="auto">
                <a:xfrm>
                  <a:off x="2798" y="2387"/>
                  <a:ext cx="0" cy="141"/>
                </a:xfrm>
                <a:custGeom>
                  <a:avLst/>
                  <a:gdLst>
                    <a:gd name="T0" fmla="*/ 141 h 141"/>
                    <a:gd name="T1" fmla="*/ 0 h 141"/>
                    <a:gd name="T2" fmla="*/ 141 h 141"/>
                    <a:gd name="T3" fmla="*/ 0 60000 65536"/>
                    <a:gd name="T4" fmla="*/ 0 60000 65536"/>
                    <a:gd name="T5" fmla="*/ 0 60000 65536"/>
                    <a:gd name="T6" fmla="*/ 0 h 141"/>
                    <a:gd name="T7" fmla="*/ 141 h 141"/>
                  </a:gdLst>
                  <a:ahLst/>
                  <a:cxnLst>
                    <a:cxn ang="T3">
                      <a:pos x="0" y="T0"/>
                    </a:cxn>
                    <a:cxn ang="T4">
                      <a:pos x="0" y="T1"/>
                    </a:cxn>
                    <a:cxn ang="T5">
                      <a:pos x="0" y="T2"/>
                    </a:cxn>
                  </a:cxnLst>
                  <a:rect l="0" t="T6" r="0" b="T7"/>
                  <a:pathLst>
                    <a:path h="141">
                      <a:moveTo>
                        <a:pt x="0" y="141"/>
                      </a:moveTo>
                      <a:lnTo>
                        <a:pt x="0" y="0"/>
                      </a:lnTo>
                      <a:lnTo>
                        <a:pt x="0" y="141"/>
                      </a:lnTo>
                      <a:close/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790" name="Freeform 483"/>
                <p:cNvSpPr>
                  <a:spLocks/>
                </p:cNvSpPr>
                <p:nvPr/>
              </p:nvSpPr>
              <p:spPr bwMode="auto">
                <a:xfrm>
                  <a:off x="2956" y="2387"/>
                  <a:ext cx="0" cy="141"/>
                </a:xfrm>
                <a:custGeom>
                  <a:avLst/>
                  <a:gdLst>
                    <a:gd name="T0" fmla="*/ 141 h 141"/>
                    <a:gd name="T1" fmla="*/ 0 h 141"/>
                    <a:gd name="T2" fmla="*/ 141 h 141"/>
                    <a:gd name="T3" fmla="*/ 0 60000 65536"/>
                    <a:gd name="T4" fmla="*/ 0 60000 65536"/>
                    <a:gd name="T5" fmla="*/ 0 60000 65536"/>
                    <a:gd name="T6" fmla="*/ 0 h 141"/>
                    <a:gd name="T7" fmla="*/ 141 h 141"/>
                  </a:gdLst>
                  <a:ahLst/>
                  <a:cxnLst>
                    <a:cxn ang="T3">
                      <a:pos x="0" y="T0"/>
                    </a:cxn>
                    <a:cxn ang="T4">
                      <a:pos x="0" y="T1"/>
                    </a:cxn>
                    <a:cxn ang="T5">
                      <a:pos x="0" y="T2"/>
                    </a:cxn>
                  </a:cxnLst>
                  <a:rect l="0" t="T6" r="0" b="T7"/>
                  <a:pathLst>
                    <a:path h="141">
                      <a:moveTo>
                        <a:pt x="0" y="141"/>
                      </a:moveTo>
                      <a:lnTo>
                        <a:pt x="0" y="0"/>
                      </a:lnTo>
                      <a:lnTo>
                        <a:pt x="0" y="141"/>
                      </a:lnTo>
                      <a:close/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791" name="Freeform 484"/>
                <p:cNvSpPr>
                  <a:spLocks/>
                </p:cNvSpPr>
                <p:nvPr/>
              </p:nvSpPr>
              <p:spPr bwMode="auto">
                <a:xfrm>
                  <a:off x="2664" y="2563"/>
                  <a:ext cx="6" cy="6"/>
                </a:xfrm>
                <a:custGeom>
                  <a:avLst/>
                  <a:gdLst>
                    <a:gd name="T0" fmla="*/ 0 w 6"/>
                    <a:gd name="T1" fmla="*/ 0 h 6"/>
                    <a:gd name="T2" fmla="*/ 0 w 6"/>
                    <a:gd name="T3" fmla="*/ 6 h 6"/>
                    <a:gd name="T4" fmla="*/ 6 w 6"/>
                    <a:gd name="T5" fmla="*/ 6 h 6"/>
                    <a:gd name="T6" fmla="*/ 6 w 6"/>
                    <a:gd name="T7" fmla="*/ 0 h 6"/>
                    <a:gd name="T8" fmla="*/ 0 w 6"/>
                    <a:gd name="T9" fmla="*/ 0 h 6"/>
                    <a:gd name="T10" fmla="*/ 0 w 6"/>
                    <a:gd name="T11" fmla="*/ 0 h 6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6"/>
                    <a:gd name="T19" fmla="*/ 0 h 6"/>
                    <a:gd name="T20" fmla="*/ 6 w 6"/>
                    <a:gd name="T21" fmla="*/ 6 h 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6" h="6">
                      <a:moveTo>
                        <a:pt x="0" y="0"/>
                      </a:moveTo>
                      <a:lnTo>
                        <a:pt x="0" y="6"/>
                      </a:lnTo>
                      <a:lnTo>
                        <a:pt x="6" y="6"/>
                      </a:lnTo>
                      <a:lnTo>
                        <a:pt x="6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792" name="Freeform 485"/>
                <p:cNvSpPr>
                  <a:spLocks/>
                </p:cNvSpPr>
                <p:nvPr/>
              </p:nvSpPr>
              <p:spPr bwMode="auto">
                <a:xfrm>
                  <a:off x="2891" y="2550"/>
                  <a:ext cx="7" cy="7"/>
                </a:xfrm>
                <a:custGeom>
                  <a:avLst/>
                  <a:gdLst>
                    <a:gd name="T0" fmla="*/ 0 w 7"/>
                    <a:gd name="T1" fmla="*/ 0 h 7"/>
                    <a:gd name="T2" fmla="*/ 0 w 7"/>
                    <a:gd name="T3" fmla="*/ 7 h 7"/>
                    <a:gd name="T4" fmla="*/ 7 w 7"/>
                    <a:gd name="T5" fmla="*/ 7 h 7"/>
                    <a:gd name="T6" fmla="*/ 7 w 7"/>
                    <a:gd name="T7" fmla="*/ 0 h 7"/>
                    <a:gd name="T8" fmla="*/ 0 w 7"/>
                    <a:gd name="T9" fmla="*/ 0 h 7"/>
                    <a:gd name="T10" fmla="*/ 0 w 7"/>
                    <a:gd name="T11" fmla="*/ 0 h 7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7"/>
                    <a:gd name="T19" fmla="*/ 0 h 7"/>
                    <a:gd name="T20" fmla="*/ 7 w 7"/>
                    <a:gd name="T21" fmla="*/ 7 h 7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7" h="7">
                      <a:moveTo>
                        <a:pt x="0" y="0"/>
                      </a:moveTo>
                      <a:lnTo>
                        <a:pt x="0" y="7"/>
                      </a:lnTo>
                      <a:lnTo>
                        <a:pt x="7" y="7"/>
                      </a:lnTo>
                      <a:lnTo>
                        <a:pt x="7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793" name="Freeform 486"/>
                <p:cNvSpPr>
                  <a:spLocks/>
                </p:cNvSpPr>
                <p:nvPr/>
              </p:nvSpPr>
              <p:spPr bwMode="auto">
                <a:xfrm>
                  <a:off x="2856" y="2550"/>
                  <a:ext cx="6" cy="7"/>
                </a:xfrm>
                <a:custGeom>
                  <a:avLst/>
                  <a:gdLst>
                    <a:gd name="T0" fmla="*/ 0 w 6"/>
                    <a:gd name="T1" fmla="*/ 0 h 7"/>
                    <a:gd name="T2" fmla="*/ 0 w 6"/>
                    <a:gd name="T3" fmla="*/ 7 h 7"/>
                    <a:gd name="T4" fmla="*/ 6 w 6"/>
                    <a:gd name="T5" fmla="*/ 7 h 7"/>
                    <a:gd name="T6" fmla="*/ 6 w 6"/>
                    <a:gd name="T7" fmla="*/ 0 h 7"/>
                    <a:gd name="T8" fmla="*/ 0 w 6"/>
                    <a:gd name="T9" fmla="*/ 0 h 7"/>
                    <a:gd name="T10" fmla="*/ 0 w 6"/>
                    <a:gd name="T11" fmla="*/ 0 h 7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6"/>
                    <a:gd name="T19" fmla="*/ 0 h 7"/>
                    <a:gd name="T20" fmla="*/ 6 w 6"/>
                    <a:gd name="T21" fmla="*/ 7 h 7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6" h="7">
                      <a:moveTo>
                        <a:pt x="0" y="0"/>
                      </a:moveTo>
                      <a:lnTo>
                        <a:pt x="0" y="7"/>
                      </a:lnTo>
                      <a:lnTo>
                        <a:pt x="6" y="7"/>
                      </a:lnTo>
                      <a:lnTo>
                        <a:pt x="6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794" name="Freeform 487"/>
                <p:cNvSpPr>
                  <a:spLocks/>
                </p:cNvSpPr>
                <p:nvPr/>
              </p:nvSpPr>
              <p:spPr bwMode="auto">
                <a:xfrm>
                  <a:off x="2700" y="2563"/>
                  <a:ext cx="6" cy="6"/>
                </a:xfrm>
                <a:custGeom>
                  <a:avLst/>
                  <a:gdLst>
                    <a:gd name="T0" fmla="*/ 0 w 6"/>
                    <a:gd name="T1" fmla="*/ 0 h 6"/>
                    <a:gd name="T2" fmla="*/ 0 w 6"/>
                    <a:gd name="T3" fmla="*/ 6 h 6"/>
                    <a:gd name="T4" fmla="*/ 6 w 6"/>
                    <a:gd name="T5" fmla="*/ 6 h 6"/>
                    <a:gd name="T6" fmla="*/ 6 w 6"/>
                    <a:gd name="T7" fmla="*/ 0 h 6"/>
                    <a:gd name="T8" fmla="*/ 0 w 6"/>
                    <a:gd name="T9" fmla="*/ 0 h 6"/>
                    <a:gd name="T10" fmla="*/ 0 w 6"/>
                    <a:gd name="T11" fmla="*/ 0 h 6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6"/>
                    <a:gd name="T19" fmla="*/ 0 h 6"/>
                    <a:gd name="T20" fmla="*/ 6 w 6"/>
                    <a:gd name="T21" fmla="*/ 6 h 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6" h="6">
                      <a:moveTo>
                        <a:pt x="0" y="0"/>
                      </a:moveTo>
                      <a:lnTo>
                        <a:pt x="0" y="6"/>
                      </a:lnTo>
                      <a:lnTo>
                        <a:pt x="6" y="6"/>
                      </a:lnTo>
                      <a:lnTo>
                        <a:pt x="6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7" name="Group 488"/>
              <p:cNvGrpSpPr>
                <a:grpSpLocks/>
              </p:cNvGrpSpPr>
              <p:nvPr/>
            </p:nvGrpSpPr>
            <p:grpSpPr bwMode="auto">
              <a:xfrm>
                <a:off x="4233" y="741"/>
                <a:ext cx="781" cy="626"/>
                <a:chOff x="2681" y="1972"/>
                <a:chExt cx="781" cy="626"/>
              </a:xfrm>
            </p:grpSpPr>
            <p:sp>
              <p:nvSpPr>
                <p:cNvPr id="7395" name="Freeform 489"/>
                <p:cNvSpPr>
                  <a:spLocks noEditPoints="1"/>
                </p:cNvSpPr>
                <p:nvPr/>
              </p:nvSpPr>
              <p:spPr bwMode="auto">
                <a:xfrm>
                  <a:off x="2684" y="2528"/>
                  <a:ext cx="194" cy="70"/>
                </a:xfrm>
                <a:custGeom>
                  <a:avLst/>
                  <a:gdLst>
                    <a:gd name="T0" fmla="*/ 194 w 194"/>
                    <a:gd name="T1" fmla="*/ 17 h 70"/>
                    <a:gd name="T2" fmla="*/ 193 w 194"/>
                    <a:gd name="T3" fmla="*/ 17 h 70"/>
                    <a:gd name="T4" fmla="*/ 193 w 194"/>
                    <a:gd name="T5" fmla="*/ 0 h 70"/>
                    <a:gd name="T6" fmla="*/ 194 w 194"/>
                    <a:gd name="T7" fmla="*/ 0 h 70"/>
                    <a:gd name="T8" fmla="*/ 194 w 194"/>
                    <a:gd name="T9" fmla="*/ 42 h 70"/>
                    <a:gd name="T10" fmla="*/ 193 w 194"/>
                    <a:gd name="T11" fmla="*/ 42 h 70"/>
                    <a:gd name="T12" fmla="*/ 193 w 194"/>
                    <a:gd name="T13" fmla="*/ 26 h 70"/>
                    <a:gd name="T14" fmla="*/ 194 w 194"/>
                    <a:gd name="T15" fmla="*/ 26 h 70"/>
                    <a:gd name="T16" fmla="*/ 194 w 194"/>
                    <a:gd name="T17" fmla="*/ 67 h 70"/>
                    <a:gd name="T18" fmla="*/ 193 w 194"/>
                    <a:gd name="T19" fmla="*/ 67 h 70"/>
                    <a:gd name="T20" fmla="*/ 193 w 194"/>
                    <a:gd name="T21" fmla="*/ 51 h 70"/>
                    <a:gd name="T22" fmla="*/ 194 w 194"/>
                    <a:gd name="T23" fmla="*/ 51 h 70"/>
                    <a:gd name="T24" fmla="*/ 171 w 194"/>
                    <a:gd name="T25" fmla="*/ 70 h 70"/>
                    <a:gd name="T26" fmla="*/ 171 w 194"/>
                    <a:gd name="T27" fmla="*/ 69 h 70"/>
                    <a:gd name="T28" fmla="*/ 187 w 194"/>
                    <a:gd name="T29" fmla="*/ 70 h 70"/>
                    <a:gd name="T30" fmla="*/ 187 w 194"/>
                    <a:gd name="T31" fmla="*/ 70 h 70"/>
                    <a:gd name="T32" fmla="*/ 146 w 194"/>
                    <a:gd name="T33" fmla="*/ 70 h 70"/>
                    <a:gd name="T34" fmla="*/ 146 w 194"/>
                    <a:gd name="T35" fmla="*/ 69 h 70"/>
                    <a:gd name="T36" fmla="*/ 162 w 194"/>
                    <a:gd name="T37" fmla="*/ 70 h 70"/>
                    <a:gd name="T38" fmla="*/ 162 w 194"/>
                    <a:gd name="T39" fmla="*/ 70 h 70"/>
                    <a:gd name="T40" fmla="*/ 121 w 194"/>
                    <a:gd name="T41" fmla="*/ 70 h 70"/>
                    <a:gd name="T42" fmla="*/ 121 w 194"/>
                    <a:gd name="T43" fmla="*/ 69 h 70"/>
                    <a:gd name="T44" fmla="*/ 137 w 194"/>
                    <a:gd name="T45" fmla="*/ 70 h 70"/>
                    <a:gd name="T46" fmla="*/ 136 w 194"/>
                    <a:gd name="T47" fmla="*/ 70 h 70"/>
                    <a:gd name="T48" fmla="*/ 95 w 194"/>
                    <a:gd name="T49" fmla="*/ 70 h 70"/>
                    <a:gd name="T50" fmla="*/ 95 w 194"/>
                    <a:gd name="T51" fmla="*/ 69 h 70"/>
                    <a:gd name="T52" fmla="*/ 112 w 194"/>
                    <a:gd name="T53" fmla="*/ 70 h 70"/>
                    <a:gd name="T54" fmla="*/ 111 w 194"/>
                    <a:gd name="T55" fmla="*/ 70 h 70"/>
                    <a:gd name="T56" fmla="*/ 70 w 194"/>
                    <a:gd name="T57" fmla="*/ 70 h 70"/>
                    <a:gd name="T58" fmla="*/ 70 w 194"/>
                    <a:gd name="T59" fmla="*/ 69 h 70"/>
                    <a:gd name="T60" fmla="*/ 86 w 194"/>
                    <a:gd name="T61" fmla="*/ 70 h 70"/>
                    <a:gd name="T62" fmla="*/ 86 w 194"/>
                    <a:gd name="T63" fmla="*/ 70 h 70"/>
                    <a:gd name="T64" fmla="*/ 45 w 194"/>
                    <a:gd name="T65" fmla="*/ 70 h 70"/>
                    <a:gd name="T66" fmla="*/ 45 w 194"/>
                    <a:gd name="T67" fmla="*/ 69 h 70"/>
                    <a:gd name="T68" fmla="*/ 61 w 194"/>
                    <a:gd name="T69" fmla="*/ 70 h 70"/>
                    <a:gd name="T70" fmla="*/ 60 w 194"/>
                    <a:gd name="T71" fmla="*/ 70 h 70"/>
                    <a:gd name="T72" fmla="*/ 20 w 194"/>
                    <a:gd name="T73" fmla="*/ 70 h 70"/>
                    <a:gd name="T74" fmla="*/ 20 w 194"/>
                    <a:gd name="T75" fmla="*/ 69 h 70"/>
                    <a:gd name="T76" fmla="*/ 36 w 194"/>
                    <a:gd name="T77" fmla="*/ 70 h 70"/>
                    <a:gd name="T78" fmla="*/ 35 w 194"/>
                    <a:gd name="T79" fmla="*/ 70 h 70"/>
                    <a:gd name="T80" fmla="*/ 0 w 194"/>
                    <a:gd name="T81" fmla="*/ 70 h 70"/>
                    <a:gd name="T82" fmla="*/ 0 w 194"/>
                    <a:gd name="T83" fmla="*/ 64 h 70"/>
                    <a:gd name="T84" fmla="*/ 1 w 194"/>
                    <a:gd name="T85" fmla="*/ 64 h 70"/>
                    <a:gd name="T86" fmla="*/ 0 w 194"/>
                    <a:gd name="T87" fmla="*/ 69 h 70"/>
                    <a:gd name="T88" fmla="*/ 11 w 194"/>
                    <a:gd name="T89" fmla="*/ 70 h 70"/>
                    <a:gd name="T90" fmla="*/ 10 w 194"/>
                    <a:gd name="T91" fmla="*/ 70 h 70"/>
                    <a:gd name="T92" fmla="*/ 0 w 194"/>
                    <a:gd name="T93" fmla="*/ 39 h 70"/>
                    <a:gd name="T94" fmla="*/ 1 w 194"/>
                    <a:gd name="T95" fmla="*/ 39 h 70"/>
                    <a:gd name="T96" fmla="*/ 0 w 194"/>
                    <a:gd name="T97" fmla="*/ 55 h 70"/>
                    <a:gd name="T98" fmla="*/ 0 w 194"/>
                    <a:gd name="T99" fmla="*/ 54 h 70"/>
                    <a:gd name="T100" fmla="*/ 0 w 194"/>
                    <a:gd name="T101" fmla="*/ 13 h 70"/>
                    <a:gd name="T102" fmla="*/ 1 w 194"/>
                    <a:gd name="T103" fmla="*/ 13 h 70"/>
                    <a:gd name="T104" fmla="*/ 0 w 194"/>
                    <a:gd name="T105" fmla="*/ 30 h 70"/>
                    <a:gd name="T106" fmla="*/ 0 w 194"/>
                    <a:gd name="T107" fmla="*/ 29 h 70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w 194"/>
                    <a:gd name="T163" fmla="*/ 0 h 70"/>
                    <a:gd name="T164" fmla="*/ 194 w 194"/>
                    <a:gd name="T165" fmla="*/ 70 h 70"/>
                  </a:gdLst>
                  <a:ahLst/>
                  <a:cxnLst>
                    <a:cxn ang="T108">
                      <a:pos x="T0" y="T1"/>
                    </a:cxn>
                    <a:cxn ang="T109">
                      <a:pos x="T2" y="T3"/>
                    </a:cxn>
                    <a:cxn ang="T110">
                      <a:pos x="T4" y="T5"/>
                    </a:cxn>
                    <a:cxn ang="T111">
                      <a:pos x="T6" y="T7"/>
                    </a:cxn>
                    <a:cxn ang="T112">
                      <a:pos x="T8" y="T9"/>
                    </a:cxn>
                    <a:cxn ang="T113">
                      <a:pos x="T10" y="T11"/>
                    </a:cxn>
                    <a:cxn ang="T114">
                      <a:pos x="T12" y="T13"/>
                    </a:cxn>
                    <a:cxn ang="T115">
                      <a:pos x="T14" y="T15"/>
                    </a:cxn>
                    <a:cxn ang="T116">
                      <a:pos x="T16" y="T17"/>
                    </a:cxn>
                    <a:cxn ang="T117">
                      <a:pos x="T18" y="T19"/>
                    </a:cxn>
                    <a:cxn ang="T118">
                      <a:pos x="T20" y="T21"/>
                    </a:cxn>
                    <a:cxn ang="T119">
                      <a:pos x="T22" y="T23"/>
                    </a:cxn>
                    <a:cxn ang="T120">
                      <a:pos x="T24" y="T25"/>
                    </a:cxn>
                    <a:cxn ang="T121">
                      <a:pos x="T26" y="T27"/>
                    </a:cxn>
                    <a:cxn ang="T122">
                      <a:pos x="T28" y="T29"/>
                    </a:cxn>
                    <a:cxn ang="T123">
                      <a:pos x="T30" y="T31"/>
                    </a:cxn>
                    <a:cxn ang="T124">
                      <a:pos x="T32" y="T33"/>
                    </a:cxn>
                    <a:cxn ang="T125">
                      <a:pos x="T34" y="T35"/>
                    </a:cxn>
                    <a:cxn ang="T126">
                      <a:pos x="T36" y="T37"/>
                    </a:cxn>
                    <a:cxn ang="T127">
                      <a:pos x="T38" y="T39"/>
                    </a:cxn>
                    <a:cxn ang="T128">
                      <a:pos x="T40" y="T41"/>
                    </a:cxn>
                    <a:cxn ang="T129">
                      <a:pos x="T42" y="T43"/>
                    </a:cxn>
                    <a:cxn ang="T130">
                      <a:pos x="T44" y="T45"/>
                    </a:cxn>
                    <a:cxn ang="T131">
                      <a:pos x="T46" y="T47"/>
                    </a:cxn>
                    <a:cxn ang="T132">
                      <a:pos x="T48" y="T49"/>
                    </a:cxn>
                    <a:cxn ang="T133">
                      <a:pos x="T50" y="T51"/>
                    </a:cxn>
                    <a:cxn ang="T134">
                      <a:pos x="T52" y="T53"/>
                    </a:cxn>
                    <a:cxn ang="T135">
                      <a:pos x="T54" y="T55"/>
                    </a:cxn>
                    <a:cxn ang="T136">
                      <a:pos x="T56" y="T57"/>
                    </a:cxn>
                    <a:cxn ang="T137">
                      <a:pos x="T58" y="T59"/>
                    </a:cxn>
                    <a:cxn ang="T138">
                      <a:pos x="T60" y="T61"/>
                    </a:cxn>
                    <a:cxn ang="T139">
                      <a:pos x="T62" y="T63"/>
                    </a:cxn>
                    <a:cxn ang="T140">
                      <a:pos x="T64" y="T65"/>
                    </a:cxn>
                    <a:cxn ang="T141">
                      <a:pos x="T66" y="T67"/>
                    </a:cxn>
                    <a:cxn ang="T142">
                      <a:pos x="T68" y="T69"/>
                    </a:cxn>
                    <a:cxn ang="T143">
                      <a:pos x="T70" y="T71"/>
                    </a:cxn>
                    <a:cxn ang="T144">
                      <a:pos x="T72" y="T73"/>
                    </a:cxn>
                    <a:cxn ang="T145">
                      <a:pos x="T74" y="T75"/>
                    </a:cxn>
                    <a:cxn ang="T146">
                      <a:pos x="T76" y="T77"/>
                    </a:cxn>
                    <a:cxn ang="T147">
                      <a:pos x="T78" y="T79"/>
                    </a:cxn>
                    <a:cxn ang="T148">
                      <a:pos x="T80" y="T81"/>
                    </a:cxn>
                    <a:cxn ang="T149">
                      <a:pos x="T82" y="T83"/>
                    </a:cxn>
                    <a:cxn ang="T150">
                      <a:pos x="T84" y="T85"/>
                    </a:cxn>
                    <a:cxn ang="T151">
                      <a:pos x="T86" y="T87"/>
                    </a:cxn>
                    <a:cxn ang="T152">
                      <a:pos x="T88" y="T89"/>
                    </a:cxn>
                    <a:cxn ang="T153">
                      <a:pos x="T90" y="T91"/>
                    </a:cxn>
                    <a:cxn ang="T154">
                      <a:pos x="T92" y="T93"/>
                    </a:cxn>
                    <a:cxn ang="T155">
                      <a:pos x="T94" y="T95"/>
                    </a:cxn>
                    <a:cxn ang="T156">
                      <a:pos x="T96" y="T97"/>
                    </a:cxn>
                    <a:cxn ang="T157">
                      <a:pos x="T98" y="T99"/>
                    </a:cxn>
                    <a:cxn ang="T158">
                      <a:pos x="T100" y="T101"/>
                    </a:cxn>
                    <a:cxn ang="T159">
                      <a:pos x="T102" y="T103"/>
                    </a:cxn>
                    <a:cxn ang="T160">
                      <a:pos x="T104" y="T105"/>
                    </a:cxn>
                    <a:cxn ang="T161">
                      <a:pos x="T106" y="T107"/>
                    </a:cxn>
                  </a:cxnLst>
                  <a:rect l="T162" t="T163" r="T164" b="T165"/>
                  <a:pathLst>
                    <a:path w="194" h="70">
                      <a:moveTo>
                        <a:pt x="194" y="0"/>
                      </a:moveTo>
                      <a:lnTo>
                        <a:pt x="194" y="17"/>
                      </a:lnTo>
                      <a:lnTo>
                        <a:pt x="193" y="17"/>
                      </a:lnTo>
                      <a:lnTo>
                        <a:pt x="193" y="0"/>
                      </a:lnTo>
                      <a:lnTo>
                        <a:pt x="194" y="0"/>
                      </a:lnTo>
                      <a:close/>
                      <a:moveTo>
                        <a:pt x="194" y="26"/>
                      </a:moveTo>
                      <a:lnTo>
                        <a:pt x="194" y="42"/>
                      </a:lnTo>
                      <a:lnTo>
                        <a:pt x="193" y="42"/>
                      </a:lnTo>
                      <a:lnTo>
                        <a:pt x="193" y="26"/>
                      </a:lnTo>
                      <a:lnTo>
                        <a:pt x="194" y="26"/>
                      </a:lnTo>
                      <a:close/>
                      <a:moveTo>
                        <a:pt x="194" y="51"/>
                      </a:moveTo>
                      <a:lnTo>
                        <a:pt x="194" y="67"/>
                      </a:lnTo>
                      <a:lnTo>
                        <a:pt x="193" y="67"/>
                      </a:lnTo>
                      <a:lnTo>
                        <a:pt x="193" y="51"/>
                      </a:lnTo>
                      <a:lnTo>
                        <a:pt x="194" y="51"/>
                      </a:lnTo>
                      <a:close/>
                      <a:moveTo>
                        <a:pt x="187" y="70"/>
                      </a:moveTo>
                      <a:lnTo>
                        <a:pt x="171" y="70"/>
                      </a:lnTo>
                      <a:lnTo>
                        <a:pt x="171" y="69"/>
                      </a:lnTo>
                      <a:lnTo>
                        <a:pt x="187" y="69"/>
                      </a:lnTo>
                      <a:lnTo>
                        <a:pt x="187" y="70"/>
                      </a:lnTo>
                      <a:close/>
                      <a:moveTo>
                        <a:pt x="162" y="70"/>
                      </a:moveTo>
                      <a:lnTo>
                        <a:pt x="146" y="70"/>
                      </a:lnTo>
                      <a:lnTo>
                        <a:pt x="145" y="70"/>
                      </a:lnTo>
                      <a:lnTo>
                        <a:pt x="146" y="69"/>
                      </a:lnTo>
                      <a:lnTo>
                        <a:pt x="162" y="69"/>
                      </a:lnTo>
                      <a:lnTo>
                        <a:pt x="162" y="70"/>
                      </a:lnTo>
                      <a:close/>
                      <a:moveTo>
                        <a:pt x="136" y="70"/>
                      </a:moveTo>
                      <a:lnTo>
                        <a:pt x="121" y="70"/>
                      </a:lnTo>
                      <a:lnTo>
                        <a:pt x="120" y="70"/>
                      </a:lnTo>
                      <a:lnTo>
                        <a:pt x="121" y="69"/>
                      </a:lnTo>
                      <a:lnTo>
                        <a:pt x="136" y="69"/>
                      </a:lnTo>
                      <a:lnTo>
                        <a:pt x="137" y="70"/>
                      </a:lnTo>
                      <a:lnTo>
                        <a:pt x="136" y="70"/>
                      </a:lnTo>
                      <a:close/>
                      <a:moveTo>
                        <a:pt x="111" y="70"/>
                      </a:moveTo>
                      <a:lnTo>
                        <a:pt x="95" y="70"/>
                      </a:lnTo>
                      <a:lnTo>
                        <a:pt x="95" y="69"/>
                      </a:lnTo>
                      <a:lnTo>
                        <a:pt x="111" y="69"/>
                      </a:lnTo>
                      <a:lnTo>
                        <a:pt x="112" y="70"/>
                      </a:lnTo>
                      <a:lnTo>
                        <a:pt x="111" y="70"/>
                      </a:lnTo>
                      <a:close/>
                      <a:moveTo>
                        <a:pt x="86" y="70"/>
                      </a:moveTo>
                      <a:lnTo>
                        <a:pt x="70" y="70"/>
                      </a:lnTo>
                      <a:lnTo>
                        <a:pt x="69" y="70"/>
                      </a:lnTo>
                      <a:lnTo>
                        <a:pt x="70" y="69"/>
                      </a:lnTo>
                      <a:lnTo>
                        <a:pt x="86" y="69"/>
                      </a:lnTo>
                      <a:lnTo>
                        <a:pt x="86" y="70"/>
                      </a:lnTo>
                      <a:close/>
                      <a:moveTo>
                        <a:pt x="60" y="70"/>
                      </a:moveTo>
                      <a:lnTo>
                        <a:pt x="45" y="70"/>
                      </a:lnTo>
                      <a:lnTo>
                        <a:pt x="44" y="70"/>
                      </a:lnTo>
                      <a:lnTo>
                        <a:pt x="45" y="69"/>
                      </a:lnTo>
                      <a:lnTo>
                        <a:pt x="60" y="69"/>
                      </a:lnTo>
                      <a:lnTo>
                        <a:pt x="61" y="70"/>
                      </a:lnTo>
                      <a:lnTo>
                        <a:pt x="60" y="70"/>
                      </a:lnTo>
                      <a:close/>
                      <a:moveTo>
                        <a:pt x="35" y="70"/>
                      </a:moveTo>
                      <a:lnTo>
                        <a:pt x="20" y="70"/>
                      </a:lnTo>
                      <a:lnTo>
                        <a:pt x="19" y="70"/>
                      </a:lnTo>
                      <a:lnTo>
                        <a:pt x="20" y="69"/>
                      </a:lnTo>
                      <a:lnTo>
                        <a:pt x="35" y="69"/>
                      </a:lnTo>
                      <a:lnTo>
                        <a:pt x="36" y="70"/>
                      </a:lnTo>
                      <a:lnTo>
                        <a:pt x="35" y="70"/>
                      </a:lnTo>
                      <a:close/>
                      <a:moveTo>
                        <a:pt x="10" y="70"/>
                      </a:moveTo>
                      <a:lnTo>
                        <a:pt x="0" y="70"/>
                      </a:lnTo>
                      <a:lnTo>
                        <a:pt x="0" y="64"/>
                      </a:lnTo>
                      <a:lnTo>
                        <a:pt x="0" y="63"/>
                      </a:lnTo>
                      <a:lnTo>
                        <a:pt x="1" y="64"/>
                      </a:lnTo>
                      <a:lnTo>
                        <a:pt x="1" y="70"/>
                      </a:lnTo>
                      <a:lnTo>
                        <a:pt x="0" y="69"/>
                      </a:lnTo>
                      <a:lnTo>
                        <a:pt x="10" y="69"/>
                      </a:lnTo>
                      <a:lnTo>
                        <a:pt x="11" y="70"/>
                      </a:lnTo>
                      <a:lnTo>
                        <a:pt x="10" y="70"/>
                      </a:lnTo>
                      <a:close/>
                      <a:moveTo>
                        <a:pt x="0" y="54"/>
                      </a:moveTo>
                      <a:lnTo>
                        <a:pt x="0" y="39"/>
                      </a:lnTo>
                      <a:lnTo>
                        <a:pt x="0" y="38"/>
                      </a:lnTo>
                      <a:lnTo>
                        <a:pt x="1" y="39"/>
                      </a:lnTo>
                      <a:lnTo>
                        <a:pt x="1" y="54"/>
                      </a:lnTo>
                      <a:lnTo>
                        <a:pt x="0" y="55"/>
                      </a:lnTo>
                      <a:lnTo>
                        <a:pt x="0" y="54"/>
                      </a:lnTo>
                      <a:close/>
                      <a:moveTo>
                        <a:pt x="0" y="29"/>
                      </a:moveTo>
                      <a:lnTo>
                        <a:pt x="0" y="13"/>
                      </a:lnTo>
                      <a:lnTo>
                        <a:pt x="1" y="13"/>
                      </a:lnTo>
                      <a:lnTo>
                        <a:pt x="1" y="29"/>
                      </a:lnTo>
                      <a:lnTo>
                        <a:pt x="0" y="30"/>
                      </a:lnTo>
                      <a:lnTo>
                        <a:pt x="0" y="2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396" name="Freeform 490"/>
                <p:cNvSpPr>
                  <a:spLocks/>
                </p:cNvSpPr>
                <p:nvPr/>
              </p:nvSpPr>
              <p:spPr bwMode="auto">
                <a:xfrm>
                  <a:off x="2877" y="2528"/>
                  <a:ext cx="1" cy="17"/>
                </a:xfrm>
                <a:custGeom>
                  <a:avLst/>
                  <a:gdLst>
                    <a:gd name="T0" fmla="*/ 1 w 1"/>
                    <a:gd name="T1" fmla="*/ 0 h 17"/>
                    <a:gd name="T2" fmla="*/ 1 w 1"/>
                    <a:gd name="T3" fmla="*/ 17 h 17"/>
                    <a:gd name="T4" fmla="*/ 0 w 1"/>
                    <a:gd name="T5" fmla="*/ 17 h 17"/>
                    <a:gd name="T6" fmla="*/ 0 w 1"/>
                    <a:gd name="T7" fmla="*/ 17 h 17"/>
                    <a:gd name="T8" fmla="*/ 0 w 1"/>
                    <a:gd name="T9" fmla="*/ 0 h 17"/>
                    <a:gd name="T10" fmla="*/ 0 w 1"/>
                    <a:gd name="T11" fmla="*/ 0 h 17"/>
                    <a:gd name="T12" fmla="*/ 1 w 1"/>
                    <a:gd name="T13" fmla="*/ 0 h 17"/>
                    <a:gd name="T14" fmla="*/ 1 w 1"/>
                    <a:gd name="T15" fmla="*/ 0 h 17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1"/>
                    <a:gd name="T25" fmla="*/ 0 h 17"/>
                    <a:gd name="T26" fmla="*/ 1 w 1"/>
                    <a:gd name="T27" fmla="*/ 17 h 17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1" h="17">
                      <a:moveTo>
                        <a:pt x="1" y="0"/>
                      </a:moveTo>
                      <a:lnTo>
                        <a:pt x="1" y="17"/>
                      </a:lnTo>
                      <a:lnTo>
                        <a:pt x="0" y="17"/>
                      </a:lnTo>
                      <a:lnTo>
                        <a:pt x="0" y="0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397" name="Freeform 491"/>
                <p:cNvSpPr>
                  <a:spLocks/>
                </p:cNvSpPr>
                <p:nvPr/>
              </p:nvSpPr>
              <p:spPr bwMode="auto">
                <a:xfrm>
                  <a:off x="2877" y="2554"/>
                  <a:ext cx="1" cy="16"/>
                </a:xfrm>
                <a:custGeom>
                  <a:avLst/>
                  <a:gdLst>
                    <a:gd name="T0" fmla="*/ 1 w 1"/>
                    <a:gd name="T1" fmla="*/ 0 h 16"/>
                    <a:gd name="T2" fmla="*/ 1 w 1"/>
                    <a:gd name="T3" fmla="*/ 16 h 16"/>
                    <a:gd name="T4" fmla="*/ 0 w 1"/>
                    <a:gd name="T5" fmla="*/ 16 h 16"/>
                    <a:gd name="T6" fmla="*/ 0 w 1"/>
                    <a:gd name="T7" fmla="*/ 16 h 16"/>
                    <a:gd name="T8" fmla="*/ 0 w 1"/>
                    <a:gd name="T9" fmla="*/ 0 h 16"/>
                    <a:gd name="T10" fmla="*/ 0 w 1"/>
                    <a:gd name="T11" fmla="*/ 0 h 16"/>
                    <a:gd name="T12" fmla="*/ 1 w 1"/>
                    <a:gd name="T13" fmla="*/ 0 h 16"/>
                    <a:gd name="T14" fmla="*/ 1 w 1"/>
                    <a:gd name="T15" fmla="*/ 0 h 1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1"/>
                    <a:gd name="T25" fmla="*/ 0 h 16"/>
                    <a:gd name="T26" fmla="*/ 1 w 1"/>
                    <a:gd name="T27" fmla="*/ 16 h 1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1" h="16">
                      <a:moveTo>
                        <a:pt x="1" y="0"/>
                      </a:moveTo>
                      <a:lnTo>
                        <a:pt x="1" y="16"/>
                      </a:lnTo>
                      <a:lnTo>
                        <a:pt x="0" y="16"/>
                      </a:lnTo>
                      <a:lnTo>
                        <a:pt x="0" y="0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398" name="Freeform 492"/>
                <p:cNvSpPr>
                  <a:spLocks/>
                </p:cNvSpPr>
                <p:nvPr/>
              </p:nvSpPr>
              <p:spPr bwMode="auto">
                <a:xfrm>
                  <a:off x="2877" y="2579"/>
                  <a:ext cx="1" cy="16"/>
                </a:xfrm>
                <a:custGeom>
                  <a:avLst/>
                  <a:gdLst>
                    <a:gd name="T0" fmla="*/ 1 w 1"/>
                    <a:gd name="T1" fmla="*/ 0 h 16"/>
                    <a:gd name="T2" fmla="*/ 1 w 1"/>
                    <a:gd name="T3" fmla="*/ 16 h 16"/>
                    <a:gd name="T4" fmla="*/ 0 w 1"/>
                    <a:gd name="T5" fmla="*/ 16 h 16"/>
                    <a:gd name="T6" fmla="*/ 0 w 1"/>
                    <a:gd name="T7" fmla="*/ 16 h 16"/>
                    <a:gd name="T8" fmla="*/ 0 w 1"/>
                    <a:gd name="T9" fmla="*/ 0 h 16"/>
                    <a:gd name="T10" fmla="*/ 0 w 1"/>
                    <a:gd name="T11" fmla="*/ 0 h 16"/>
                    <a:gd name="T12" fmla="*/ 1 w 1"/>
                    <a:gd name="T13" fmla="*/ 0 h 16"/>
                    <a:gd name="T14" fmla="*/ 1 w 1"/>
                    <a:gd name="T15" fmla="*/ 0 h 1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1"/>
                    <a:gd name="T25" fmla="*/ 0 h 16"/>
                    <a:gd name="T26" fmla="*/ 1 w 1"/>
                    <a:gd name="T27" fmla="*/ 16 h 1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1" h="16">
                      <a:moveTo>
                        <a:pt x="1" y="0"/>
                      </a:moveTo>
                      <a:lnTo>
                        <a:pt x="1" y="16"/>
                      </a:lnTo>
                      <a:lnTo>
                        <a:pt x="0" y="16"/>
                      </a:lnTo>
                      <a:lnTo>
                        <a:pt x="0" y="0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399" name="Freeform 493"/>
                <p:cNvSpPr>
                  <a:spLocks/>
                </p:cNvSpPr>
                <p:nvPr/>
              </p:nvSpPr>
              <p:spPr bwMode="auto">
                <a:xfrm>
                  <a:off x="2855" y="2597"/>
                  <a:ext cx="16" cy="1"/>
                </a:xfrm>
                <a:custGeom>
                  <a:avLst/>
                  <a:gdLst>
                    <a:gd name="T0" fmla="*/ 16 w 16"/>
                    <a:gd name="T1" fmla="*/ 1 h 1"/>
                    <a:gd name="T2" fmla="*/ 0 w 16"/>
                    <a:gd name="T3" fmla="*/ 1 h 1"/>
                    <a:gd name="T4" fmla="*/ 0 w 16"/>
                    <a:gd name="T5" fmla="*/ 1 h 1"/>
                    <a:gd name="T6" fmla="*/ 0 w 16"/>
                    <a:gd name="T7" fmla="*/ 0 h 1"/>
                    <a:gd name="T8" fmla="*/ 16 w 16"/>
                    <a:gd name="T9" fmla="*/ 0 h 1"/>
                    <a:gd name="T10" fmla="*/ 16 w 16"/>
                    <a:gd name="T11" fmla="*/ 1 h 1"/>
                    <a:gd name="T12" fmla="*/ 16 w 16"/>
                    <a:gd name="T13" fmla="*/ 1 h 1"/>
                    <a:gd name="T14" fmla="*/ 16 w 16"/>
                    <a:gd name="T15" fmla="*/ 1 h 1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16"/>
                    <a:gd name="T25" fmla="*/ 0 h 1"/>
                    <a:gd name="T26" fmla="*/ 16 w 16"/>
                    <a:gd name="T27" fmla="*/ 1 h 1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16" h="1">
                      <a:moveTo>
                        <a:pt x="16" y="1"/>
                      </a:moveTo>
                      <a:lnTo>
                        <a:pt x="0" y="1"/>
                      </a:lnTo>
                      <a:lnTo>
                        <a:pt x="0" y="0"/>
                      </a:lnTo>
                      <a:lnTo>
                        <a:pt x="16" y="0"/>
                      </a:lnTo>
                      <a:lnTo>
                        <a:pt x="16" y="1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00" name="Freeform 494"/>
                <p:cNvSpPr>
                  <a:spLocks/>
                </p:cNvSpPr>
                <p:nvPr/>
              </p:nvSpPr>
              <p:spPr bwMode="auto">
                <a:xfrm>
                  <a:off x="2829" y="2597"/>
                  <a:ext cx="17" cy="1"/>
                </a:xfrm>
                <a:custGeom>
                  <a:avLst/>
                  <a:gdLst>
                    <a:gd name="T0" fmla="*/ 17 w 17"/>
                    <a:gd name="T1" fmla="*/ 1 h 1"/>
                    <a:gd name="T2" fmla="*/ 1 w 17"/>
                    <a:gd name="T3" fmla="*/ 1 h 1"/>
                    <a:gd name="T4" fmla="*/ 0 w 17"/>
                    <a:gd name="T5" fmla="*/ 1 h 1"/>
                    <a:gd name="T6" fmla="*/ 1 w 17"/>
                    <a:gd name="T7" fmla="*/ 0 h 1"/>
                    <a:gd name="T8" fmla="*/ 17 w 17"/>
                    <a:gd name="T9" fmla="*/ 0 h 1"/>
                    <a:gd name="T10" fmla="*/ 17 w 17"/>
                    <a:gd name="T11" fmla="*/ 1 h 1"/>
                    <a:gd name="T12" fmla="*/ 17 w 17"/>
                    <a:gd name="T13" fmla="*/ 1 h 1"/>
                    <a:gd name="T14" fmla="*/ 17 w 17"/>
                    <a:gd name="T15" fmla="*/ 1 h 1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17"/>
                    <a:gd name="T25" fmla="*/ 0 h 1"/>
                    <a:gd name="T26" fmla="*/ 17 w 17"/>
                    <a:gd name="T27" fmla="*/ 1 h 1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17" h="1">
                      <a:moveTo>
                        <a:pt x="17" y="1"/>
                      </a:moveTo>
                      <a:lnTo>
                        <a:pt x="1" y="1"/>
                      </a:lnTo>
                      <a:lnTo>
                        <a:pt x="0" y="1"/>
                      </a:lnTo>
                      <a:lnTo>
                        <a:pt x="1" y="0"/>
                      </a:lnTo>
                      <a:lnTo>
                        <a:pt x="17" y="0"/>
                      </a:lnTo>
                      <a:lnTo>
                        <a:pt x="17" y="1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01" name="Freeform 495"/>
                <p:cNvSpPr>
                  <a:spLocks/>
                </p:cNvSpPr>
                <p:nvPr/>
              </p:nvSpPr>
              <p:spPr bwMode="auto">
                <a:xfrm>
                  <a:off x="2804" y="2597"/>
                  <a:ext cx="17" cy="1"/>
                </a:xfrm>
                <a:custGeom>
                  <a:avLst/>
                  <a:gdLst>
                    <a:gd name="T0" fmla="*/ 16 w 17"/>
                    <a:gd name="T1" fmla="*/ 1 h 1"/>
                    <a:gd name="T2" fmla="*/ 1 w 17"/>
                    <a:gd name="T3" fmla="*/ 1 h 1"/>
                    <a:gd name="T4" fmla="*/ 0 w 17"/>
                    <a:gd name="T5" fmla="*/ 1 h 1"/>
                    <a:gd name="T6" fmla="*/ 1 w 17"/>
                    <a:gd name="T7" fmla="*/ 0 h 1"/>
                    <a:gd name="T8" fmla="*/ 16 w 17"/>
                    <a:gd name="T9" fmla="*/ 0 h 1"/>
                    <a:gd name="T10" fmla="*/ 17 w 17"/>
                    <a:gd name="T11" fmla="*/ 1 h 1"/>
                    <a:gd name="T12" fmla="*/ 16 w 17"/>
                    <a:gd name="T13" fmla="*/ 1 h 1"/>
                    <a:gd name="T14" fmla="*/ 16 w 17"/>
                    <a:gd name="T15" fmla="*/ 1 h 1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17"/>
                    <a:gd name="T25" fmla="*/ 0 h 1"/>
                    <a:gd name="T26" fmla="*/ 17 w 17"/>
                    <a:gd name="T27" fmla="*/ 1 h 1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17" h="1">
                      <a:moveTo>
                        <a:pt x="16" y="1"/>
                      </a:moveTo>
                      <a:lnTo>
                        <a:pt x="1" y="1"/>
                      </a:lnTo>
                      <a:lnTo>
                        <a:pt x="0" y="1"/>
                      </a:lnTo>
                      <a:lnTo>
                        <a:pt x="1" y="0"/>
                      </a:lnTo>
                      <a:lnTo>
                        <a:pt x="16" y="0"/>
                      </a:lnTo>
                      <a:lnTo>
                        <a:pt x="17" y="1"/>
                      </a:lnTo>
                      <a:lnTo>
                        <a:pt x="16" y="1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02" name="Freeform 496"/>
                <p:cNvSpPr>
                  <a:spLocks/>
                </p:cNvSpPr>
                <p:nvPr/>
              </p:nvSpPr>
              <p:spPr bwMode="auto">
                <a:xfrm>
                  <a:off x="2779" y="2597"/>
                  <a:ext cx="17" cy="1"/>
                </a:xfrm>
                <a:custGeom>
                  <a:avLst/>
                  <a:gdLst>
                    <a:gd name="T0" fmla="*/ 16 w 17"/>
                    <a:gd name="T1" fmla="*/ 1 h 1"/>
                    <a:gd name="T2" fmla="*/ 0 w 17"/>
                    <a:gd name="T3" fmla="*/ 1 h 1"/>
                    <a:gd name="T4" fmla="*/ 0 w 17"/>
                    <a:gd name="T5" fmla="*/ 1 h 1"/>
                    <a:gd name="T6" fmla="*/ 0 w 17"/>
                    <a:gd name="T7" fmla="*/ 0 h 1"/>
                    <a:gd name="T8" fmla="*/ 16 w 17"/>
                    <a:gd name="T9" fmla="*/ 0 h 1"/>
                    <a:gd name="T10" fmla="*/ 17 w 17"/>
                    <a:gd name="T11" fmla="*/ 1 h 1"/>
                    <a:gd name="T12" fmla="*/ 16 w 17"/>
                    <a:gd name="T13" fmla="*/ 1 h 1"/>
                    <a:gd name="T14" fmla="*/ 16 w 17"/>
                    <a:gd name="T15" fmla="*/ 1 h 1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17"/>
                    <a:gd name="T25" fmla="*/ 0 h 1"/>
                    <a:gd name="T26" fmla="*/ 17 w 17"/>
                    <a:gd name="T27" fmla="*/ 1 h 1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17" h="1">
                      <a:moveTo>
                        <a:pt x="16" y="1"/>
                      </a:moveTo>
                      <a:lnTo>
                        <a:pt x="0" y="1"/>
                      </a:lnTo>
                      <a:lnTo>
                        <a:pt x="0" y="0"/>
                      </a:lnTo>
                      <a:lnTo>
                        <a:pt x="16" y="0"/>
                      </a:lnTo>
                      <a:lnTo>
                        <a:pt x="17" y="1"/>
                      </a:lnTo>
                      <a:lnTo>
                        <a:pt x="16" y="1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03" name="Freeform 497"/>
                <p:cNvSpPr>
                  <a:spLocks/>
                </p:cNvSpPr>
                <p:nvPr/>
              </p:nvSpPr>
              <p:spPr bwMode="auto">
                <a:xfrm>
                  <a:off x="2753" y="2597"/>
                  <a:ext cx="17" cy="1"/>
                </a:xfrm>
                <a:custGeom>
                  <a:avLst/>
                  <a:gdLst>
                    <a:gd name="T0" fmla="*/ 17 w 17"/>
                    <a:gd name="T1" fmla="*/ 1 h 1"/>
                    <a:gd name="T2" fmla="*/ 1 w 17"/>
                    <a:gd name="T3" fmla="*/ 1 h 1"/>
                    <a:gd name="T4" fmla="*/ 0 w 17"/>
                    <a:gd name="T5" fmla="*/ 1 h 1"/>
                    <a:gd name="T6" fmla="*/ 1 w 17"/>
                    <a:gd name="T7" fmla="*/ 0 h 1"/>
                    <a:gd name="T8" fmla="*/ 17 w 17"/>
                    <a:gd name="T9" fmla="*/ 0 h 1"/>
                    <a:gd name="T10" fmla="*/ 17 w 17"/>
                    <a:gd name="T11" fmla="*/ 1 h 1"/>
                    <a:gd name="T12" fmla="*/ 17 w 17"/>
                    <a:gd name="T13" fmla="*/ 1 h 1"/>
                    <a:gd name="T14" fmla="*/ 17 w 17"/>
                    <a:gd name="T15" fmla="*/ 1 h 1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17"/>
                    <a:gd name="T25" fmla="*/ 0 h 1"/>
                    <a:gd name="T26" fmla="*/ 17 w 17"/>
                    <a:gd name="T27" fmla="*/ 1 h 1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17" h="1">
                      <a:moveTo>
                        <a:pt x="17" y="1"/>
                      </a:moveTo>
                      <a:lnTo>
                        <a:pt x="1" y="1"/>
                      </a:lnTo>
                      <a:lnTo>
                        <a:pt x="0" y="1"/>
                      </a:lnTo>
                      <a:lnTo>
                        <a:pt x="1" y="0"/>
                      </a:lnTo>
                      <a:lnTo>
                        <a:pt x="17" y="0"/>
                      </a:lnTo>
                      <a:lnTo>
                        <a:pt x="17" y="1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04" name="Freeform 498"/>
                <p:cNvSpPr>
                  <a:spLocks/>
                </p:cNvSpPr>
                <p:nvPr/>
              </p:nvSpPr>
              <p:spPr bwMode="auto">
                <a:xfrm>
                  <a:off x="2728" y="2597"/>
                  <a:ext cx="17" cy="1"/>
                </a:xfrm>
                <a:custGeom>
                  <a:avLst/>
                  <a:gdLst>
                    <a:gd name="T0" fmla="*/ 16 w 17"/>
                    <a:gd name="T1" fmla="*/ 1 h 1"/>
                    <a:gd name="T2" fmla="*/ 1 w 17"/>
                    <a:gd name="T3" fmla="*/ 1 h 1"/>
                    <a:gd name="T4" fmla="*/ 0 w 17"/>
                    <a:gd name="T5" fmla="*/ 1 h 1"/>
                    <a:gd name="T6" fmla="*/ 1 w 17"/>
                    <a:gd name="T7" fmla="*/ 0 h 1"/>
                    <a:gd name="T8" fmla="*/ 16 w 17"/>
                    <a:gd name="T9" fmla="*/ 0 h 1"/>
                    <a:gd name="T10" fmla="*/ 17 w 17"/>
                    <a:gd name="T11" fmla="*/ 1 h 1"/>
                    <a:gd name="T12" fmla="*/ 16 w 17"/>
                    <a:gd name="T13" fmla="*/ 1 h 1"/>
                    <a:gd name="T14" fmla="*/ 16 w 17"/>
                    <a:gd name="T15" fmla="*/ 1 h 1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17"/>
                    <a:gd name="T25" fmla="*/ 0 h 1"/>
                    <a:gd name="T26" fmla="*/ 17 w 17"/>
                    <a:gd name="T27" fmla="*/ 1 h 1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17" h="1">
                      <a:moveTo>
                        <a:pt x="16" y="1"/>
                      </a:moveTo>
                      <a:lnTo>
                        <a:pt x="1" y="1"/>
                      </a:lnTo>
                      <a:lnTo>
                        <a:pt x="0" y="1"/>
                      </a:lnTo>
                      <a:lnTo>
                        <a:pt x="1" y="0"/>
                      </a:lnTo>
                      <a:lnTo>
                        <a:pt x="16" y="0"/>
                      </a:lnTo>
                      <a:lnTo>
                        <a:pt x="17" y="1"/>
                      </a:lnTo>
                      <a:lnTo>
                        <a:pt x="16" y="1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05" name="Freeform 499"/>
                <p:cNvSpPr>
                  <a:spLocks/>
                </p:cNvSpPr>
                <p:nvPr/>
              </p:nvSpPr>
              <p:spPr bwMode="auto">
                <a:xfrm>
                  <a:off x="2703" y="2597"/>
                  <a:ext cx="17" cy="1"/>
                </a:xfrm>
                <a:custGeom>
                  <a:avLst/>
                  <a:gdLst>
                    <a:gd name="T0" fmla="*/ 16 w 17"/>
                    <a:gd name="T1" fmla="*/ 1 h 1"/>
                    <a:gd name="T2" fmla="*/ 1 w 17"/>
                    <a:gd name="T3" fmla="*/ 1 h 1"/>
                    <a:gd name="T4" fmla="*/ 0 w 17"/>
                    <a:gd name="T5" fmla="*/ 1 h 1"/>
                    <a:gd name="T6" fmla="*/ 1 w 17"/>
                    <a:gd name="T7" fmla="*/ 0 h 1"/>
                    <a:gd name="T8" fmla="*/ 16 w 17"/>
                    <a:gd name="T9" fmla="*/ 0 h 1"/>
                    <a:gd name="T10" fmla="*/ 17 w 17"/>
                    <a:gd name="T11" fmla="*/ 1 h 1"/>
                    <a:gd name="T12" fmla="*/ 16 w 17"/>
                    <a:gd name="T13" fmla="*/ 1 h 1"/>
                    <a:gd name="T14" fmla="*/ 16 w 17"/>
                    <a:gd name="T15" fmla="*/ 1 h 1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17"/>
                    <a:gd name="T25" fmla="*/ 0 h 1"/>
                    <a:gd name="T26" fmla="*/ 17 w 17"/>
                    <a:gd name="T27" fmla="*/ 1 h 1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17" h="1">
                      <a:moveTo>
                        <a:pt x="16" y="1"/>
                      </a:moveTo>
                      <a:lnTo>
                        <a:pt x="1" y="1"/>
                      </a:lnTo>
                      <a:lnTo>
                        <a:pt x="0" y="1"/>
                      </a:lnTo>
                      <a:lnTo>
                        <a:pt x="1" y="0"/>
                      </a:lnTo>
                      <a:lnTo>
                        <a:pt x="16" y="0"/>
                      </a:lnTo>
                      <a:lnTo>
                        <a:pt x="17" y="1"/>
                      </a:lnTo>
                      <a:lnTo>
                        <a:pt x="16" y="1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06" name="Freeform 500"/>
                <p:cNvSpPr>
                  <a:spLocks/>
                </p:cNvSpPr>
                <p:nvPr/>
              </p:nvSpPr>
              <p:spPr bwMode="auto">
                <a:xfrm>
                  <a:off x="2684" y="2591"/>
                  <a:ext cx="11" cy="7"/>
                </a:xfrm>
                <a:custGeom>
                  <a:avLst/>
                  <a:gdLst>
                    <a:gd name="T0" fmla="*/ 10 w 11"/>
                    <a:gd name="T1" fmla="*/ 7 h 7"/>
                    <a:gd name="T2" fmla="*/ 0 w 11"/>
                    <a:gd name="T3" fmla="*/ 7 h 7"/>
                    <a:gd name="T4" fmla="*/ 0 w 11"/>
                    <a:gd name="T5" fmla="*/ 7 h 7"/>
                    <a:gd name="T6" fmla="*/ 0 w 11"/>
                    <a:gd name="T7" fmla="*/ 1 h 7"/>
                    <a:gd name="T8" fmla="*/ 0 w 11"/>
                    <a:gd name="T9" fmla="*/ 0 h 7"/>
                    <a:gd name="T10" fmla="*/ 1 w 11"/>
                    <a:gd name="T11" fmla="*/ 1 h 7"/>
                    <a:gd name="T12" fmla="*/ 1 w 11"/>
                    <a:gd name="T13" fmla="*/ 7 h 7"/>
                    <a:gd name="T14" fmla="*/ 0 w 11"/>
                    <a:gd name="T15" fmla="*/ 6 h 7"/>
                    <a:gd name="T16" fmla="*/ 10 w 11"/>
                    <a:gd name="T17" fmla="*/ 6 h 7"/>
                    <a:gd name="T18" fmla="*/ 11 w 11"/>
                    <a:gd name="T19" fmla="*/ 7 h 7"/>
                    <a:gd name="T20" fmla="*/ 10 w 11"/>
                    <a:gd name="T21" fmla="*/ 7 h 7"/>
                    <a:gd name="T22" fmla="*/ 10 w 11"/>
                    <a:gd name="T23" fmla="*/ 7 h 7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11"/>
                    <a:gd name="T37" fmla="*/ 0 h 7"/>
                    <a:gd name="T38" fmla="*/ 11 w 11"/>
                    <a:gd name="T39" fmla="*/ 7 h 7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11" h="7">
                      <a:moveTo>
                        <a:pt x="10" y="7"/>
                      </a:moveTo>
                      <a:lnTo>
                        <a:pt x="0" y="7"/>
                      </a:lnTo>
                      <a:lnTo>
                        <a:pt x="0" y="1"/>
                      </a:lnTo>
                      <a:lnTo>
                        <a:pt x="0" y="0"/>
                      </a:lnTo>
                      <a:lnTo>
                        <a:pt x="1" y="1"/>
                      </a:lnTo>
                      <a:lnTo>
                        <a:pt x="1" y="7"/>
                      </a:lnTo>
                      <a:lnTo>
                        <a:pt x="0" y="6"/>
                      </a:lnTo>
                      <a:lnTo>
                        <a:pt x="10" y="6"/>
                      </a:lnTo>
                      <a:lnTo>
                        <a:pt x="11" y="7"/>
                      </a:lnTo>
                      <a:lnTo>
                        <a:pt x="10" y="7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07" name="Freeform 501"/>
                <p:cNvSpPr>
                  <a:spLocks/>
                </p:cNvSpPr>
                <p:nvPr/>
              </p:nvSpPr>
              <p:spPr bwMode="auto">
                <a:xfrm>
                  <a:off x="2684" y="2566"/>
                  <a:ext cx="1" cy="17"/>
                </a:xfrm>
                <a:custGeom>
                  <a:avLst/>
                  <a:gdLst>
                    <a:gd name="T0" fmla="*/ 0 w 1"/>
                    <a:gd name="T1" fmla="*/ 16 h 17"/>
                    <a:gd name="T2" fmla="*/ 0 w 1"/>
                    <a:gd name="T3" fmla="*/ 1 h 17"/>
                    <a:gd name="T4" fmla="*/ 0 w 1"/>
                    <a:gd name="T5" fmla="*/ 0 h 17"/>
                    <a:gd name="T6" fmla="*/ 1 w 1"/>
                    <a:gd name="T7" fmla="*/ 1 h 17"/>
                    <a:gd name="T8" fmla="*/ 1 w 1"/>
                    <a:gd name="T9" fmla="*/ 16 h 17"/>
                    <a:gd name="T10" fmla="*/ 0 w 1"/>
                    <a:gd name="T11" fmla="*/ 17 h 17"/>
                    <a:gd name="T12" fmla="*/ 0 w 1"/>
                    <a:gd name="T13" fmla="*/ 16 h 17"/>
                    <a:gd name="T14" fmla="*/ 0 w 1"/>
                    <a:gd name="T15" fmla="*/ 16 h 17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1"/>
                    <a:gd name="T25" fmla="*/ 0 h 17"/>
                    <a:gd name="T26" fmla="*/ 1 w 1"/>
                    <a:gd name="T27" fmla="*/ 17 h 17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1" h="17">
                      <a:moveTo>
                        <a:pt x="0" y="16"/>
                      </a:moveTo>
                      <a:lnTo>
                        <a:pt x="0" y="1"/>
                      </a:lnTo>
                      <a:lnTo>
                        <a:pt x="0" y="0"/>
                      </a:lnTo>
                      <a:lnTo>
                        <a:pt x="1" y="1"/>
                      </a:lnTo>
                      <a:lnTo>
                        <a:pt x="1" y="16"/>
                      </a:lnTo>
                      <a:lnTo>
                        <a:pt x="0" y="17"/>
                      </a:lnTo>
                      <a:lnTo>
                        <a:pt x="0" y="16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08" name="Freeform 502"/>
                <p:cNvSpPr>
                  <a:spLocks/>
                </p:cNvSpPr>
                <p:nvPr/>
              </p:nvSpPr>
              <p:spPr bwMode="auto">
                <a:xfrm>
                  <a:off x="2684" y="2541"/>
                  <a:ext cx="1" cy="17"/>
                </a:xfrm>
                <a:custGeom>
                  <a:avLst/>
                  <a:gdLst>
                    <a:gd name="T0" fmla="*/ 0 w 1"/>
                    <a:gd name="T1" fmla="*/ 16 h 17"/>
                    <a:gd name="T2" fmla="*/ 0 w 1"/>
                    <a:gd name="T3" fmla="*/ 0 h 17"/>
                    <a:gd name="T4" fmla="*/ 0 w 1"/>
                    <a:gd name="T5" fmla="*/ 0 h 17"/>
                    <a:gd name="T6" fmla="*/ 1 w 1"/>
                    <a:gd name="T7" fmla="*/ 0 h 17"/>
                    <a:gd name="T8" fmla="*/ 1 w 1"/>
                    <a:gd name="T9" fmla="*/ 16 h 17"/>
                    <a:gd name="T10" fmla="*/ 0 w 1"/>
                    <a:gd name="T11" fmla="*/ 17 h 17"/>
                    <a:gd name="T12" fmla="*/ 0 w 1"/>
                    <a:gd name="T13" fmla="*/ 16 h 17"/>
                    <a:gd name="T14" fmla="*/ 0 w 1"/>
                    <a:gd name="T15" fmla="*/ 16 h 17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1"/>
                    <a:gd name="T25" fmla="*/ 0 h 17"/>
                    <a:gd name="T26" fmla="*/ 1 w 1"/>
                    <a:gd name="T27" fmla="*/ 17 h 17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1" h="17">
                      <a:moveTo>
                        <a:pt x="0" y="16"/>
                      </a:moveTo>
                      <a:lnTo>
                        <a:pt x="0" y="0"/>
                      </a:lnTo>
                      <a:lnTo>
                        <a:pt x="1" y="0"/>
                      </a:lnTo>
                      <a:lnTo>
                        <a:pt x="1" y="16"/>
                      </a:lnTo>
                      <a:lnTo>
                        <a:pt x="0" y="17"/>
                      </a:lnTo>
                      <a:lnTo>
                        <a:pt x="0" y="16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09" name="Freeform 503"/>
                <p:cNvSpPr>
                  <a:spLocks/>
                </p:cNvSpPr>
                <p:nvPr/>
              </p:nvSpPr>
              <p:spPr bwMode="auto">
                <a:xfrm>
                  <a:off x="2681" y="2541"/>
                  <a:ext cx="7" cy="12"/>
                </a:xfrm>
                <a:custGeom>
                  <a:avLst/>
                  <a:gdLst>
                    <a:gd name="T0" fmla="*/ 7 w 7"/>
                    <a:gd name="T1" fmla="*/ 12 h 12"/>
                    <a:gd name="T2" fmla="*/ 3 w 7"/>
                    <a:gd name="T3" fmla="*/ 0 h 12"/>
                    <a:gd name="T4" fmla="*/ 0 w 7"/>
                    <a:gd name="T5" fmla="*/ 12 h 12"/>
                    <a:gd name="T6" fmla="*/ 0 60000 65536"/>
                    <a:gd name="T7" fmla="*/ 0 60000 65536"/>
                    <a:gd name="T8" fmla="*/ 0 60000 65536"/>
                    <a:gd name="T9" fmla="*/ 0 w 7"/>
                    <a:gd name="T10" fmla="*/ 0 h 12"/>
                    <a:gd name="T11" fmla="*/ 7 w 7"/>
                    <a:gd name="T12" fmla="*/ 12 h 1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7" h="12">
                      <a:moveTo>
                        <a:pt x="7" y="12"/>
                      </a:moveTo>
                      <a:lnTo>
                        <a:pt x="3" y="0"/>
                      </a:lnTo>
                      <a:lnTo>
                        <a:pt x="0" y="12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10" name="Freeform 504"/>
                <p:cNvSpPr>
                  <a:spLocks/>
                </p:cNvSpPr>
                <p:nvPr/>
              </p:nvSpPr>
              <p:spPr bwMode="auto">
                <a:xfrm>
                  <a:off x="3081" y="1972"/>
                  <a:ext cx="381" cy="264"/>
                </a:xfrm>
                <a:custGeom>
                  <a:avLst/>
                  <a:gdLst>
                    <a:gd name="T0" fmla="*/ 0 w 381"/>
                    <a:gd name="T1" fmla="*/ 0 h 264"/>
                    <a:gd name="T2" fmla="*/ 0 w 381"/>
                    <a:gd name="T3" fmla="*/ 264 h 264"/>
                    <a:gd name="T4" fmla="*/ 381 w 381"/>
                    <a:gd name="T5" fmla="*/ 264 h 264"/>
                    <a:gd name="T6" fmla="*/ 381 w 381"/>
                    <a:gd name="T7" fmla="*/ 0 h 264"/>
                    <a:gd name="T8" fmla="*/ 0 w 381"/>
                    <a:gd name="T9" fmla="*/ 0 h 264"/>
                    <a:gd name="T10" fmla="*/ 0 w 381"/>
                    <a:gd name="T11" fmla="*/ 0 h 264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381"/>
                    <a:gd name="T19" fmla="*/ 0 h 264"/>
                    <a:gd name="T20" fmla="*/ 381 w 381"/>
                    <a:gd name="T21" fmla="*/ 264 h 264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381" h="264">
                      <a:moveTo>
                        <a:pt x="0" y="0"/>
                      </a:moveTo>
                      <a:lnTo>
                        <a:pt x="0" y="264"/>
                      </a:lnTo>
                      <a:lnTo>
                        <a:pt x="381" y="264"/>
                      </a:lnTo>
                      <a:lnTo>
                        <a:pt x="381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11" name="Freeform 505"/>
                <p:cNvSpPr>
                  <a:spLocks/>
                </p:cNvSpPr>
                <p:nvPr/>
              </p:nvSpPr>
              <p:spPr bwMode="auto">
                <a:xfrm>
                  <a:off x="3081" y="1972"/>
                  <a:ext cx="381" cy="264"/>
                </a:xfrm>
                <a:custGeom>
                  <a:avLst/>
                  <a:gdLst>
                    <a:gd name="T0" fmla="*/ 0 w 381"/>
                    <a:gd name="T1" fmla="*/ 264 h 264"/>
                    <a:gd name="T2" fmla="*/ 381 w 381"/>
                    <a:gd name="T3" fmla="*/ 264 h 264"/>
                    <a:gd name="T4" fmla="*/ 381 w 381"/>
                    <a:gd name="T5" fmla="*/ 0 h 264"/>
                    <a:gd name="T6" fmla="*/ 0 w 381"/>
                    <a:gd name="T7" fmla="*/ 0 h 264"/>
                    <a:gd name="T8" fmla="*/ 0 w 381"/>
                    <a:gd name="T9" fmla="*/ 264 h 264"/>
                    <a:gd name="T10" fmla="*/ 0 w 381"/>
                    <a:gd name="T11" fmla="*/ 264 h 264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381"/>
                    <a:gd name="T19" fmla="*/ 0 h 264"/>
                    <a:gd name="T20" fmla="*/ 381 w 381"/>
                    <a:gd name="T21" fmla="*/ 264 h 264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381" h="264">
                      <a:moveTo>
                        <a:pt x="0" y="264"/>
                      </a:moveTo>
                      <a:lnTo>
                        <a:pt x="381" y="264"/>
                      </a:lnTo>
                      <a:lnTo>
                        <a:pt x="381" y="0"/>
                      </a:lnTo>
                      <a:lnTo>
                        <a:pt x="0" y="0"/>
                      </a:lnTo>
                      <a:lnTo>
                        <a:pt x="0" y="264"/>
                      </a:lnTo>
                      <a:close/>
                    </a:path>
                  </a:pathLst>
                </a:custGeom>
                <a:noFill/>
                <a:ln w="31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12" name="Freeform 506"/>
                <p:cNvSpPr>
                  <a:spLocks noEditPoints="1"/>
                </p:cNvSpPr>
                <p:nvPr/>
              </p:nvSpPr>
              <p:spPr bwMode="auto">
                <a:xfrm>
                  <a:off x="3080" y="2235"/>
                  <a:ext cx="380" cy="2"/>
                </a:xfrm>
                <a:custGeom>
                  <a:avLst/>
                  <a:gdLst>
                    <a:gd name="T0" fmla="*/ 1 w 380"/>
                    <a:gd name="T1" fmla="*/ 2 h 2"/>
                    <a:gd name="T2" fmla="*/ 16 w 380"/>
                    <a:gd name="T3" fmla="*/ 0 h 2"/>
                    <a:gd name="T4" fmla="*/ 10 w 380"/>
                    <a:gd name="T5" fmla="*/ 0 h 2"/>
                    <a:gd name="T6" fmla="*/ 26 w 380"/>
                    <a:gd name="T7" fmla="*/ 2 h 2"/>
                    <a:gd name="T8" fmla="*/ 31 w 380"/>
                    <a:gd name="T9" fmla="*/ 0 h 2"/>
                    <a:gd name="T10" fmla="*/ 30 w 380"/>
                    <a:gd name="T11" fmla="*/ 1 h 2"/>
                    <a:gd name="T12" fmla="*/ 47 w 380"/>
                    <a:gd name="T13" fmla="*/ 1 h 2"/>
                    <a:gd name="T14" fmla="*/ 41 w 380"/>
                    <a:gd name="T15" fmla="*/ 0 h 2"/>
                    <a:gd name="T16" fmla="*/ 51 w 380"/>
                    <a:gd name="T17" fmla="*/ 2 h 2"/>
                    <a:gd name="T18" fmla="*/ 66 w 380"/>
                    <a:gd name="T19" fmla="*/ 0 h 2"/>
                    <a:gd name="T20" fmla="*/ 61 w 380"/>
                    <a:gd name="T21" fmla="*/ 0 h 2"/>
                    <a:gd name="T22" fmla="*/ 76 w 380"/>
                    <a:gd name="T23" fmla="*/ 2 h 2"/>
                    <a:gd name="T24" fmla="*/ 81 w 380"/>
                    <a:gd name="T25" fmla="*/ 0 h 2"/>
                    <a:gd name="T26" fmla="*/ 80 w 380"/>
                    <a:gd name="T27" fmla="*/ 1 h 2"/>
                    <a:gd name="T28" fmla="*/ 97 w 380"/>
                    <a:gd name="T29" fmla="*/ 1 h 2"/>
                    <a:gd name="T30" fmla="*/ 91 w 380"/>
                    <a:gd name="T31" fmla="*/ 0 h 2"/>
                    <a:gd name="T32" fmla="*/ 101 w 380"/>
                    <a:gd name="T33" fmla="*/ 2 h 2"/>
                    <a:gd name="T34" fmla="*/ 117 w 380"/>
                    <a:gd name="T35" fmla="*/ 0 h 2"/>
                    <a:gd name="T36" fmla="*/ 112 w 380"/>
                    <a:gd name="T37" fmla="*/ 0 h 2"/>
                    <a:gd name="T38" fmla="*/ 126 w 380"/>
                    <a:gd name="T39" fmla="*/ 2 h 2"/>
                    <a:gd name="T40" fmla="*/ 131 w 380"/>
                    <a:gd name="T41" fmla="*/ 0 h 2"/>
                    <a:gd name="T42" fmla="*/ 130 w 380"/>
                    <a:gd name="T43" fmla="*/ 1 h 2"/>
                    <a:gd name="T44" fmla="*/ 147 w 380"/>
                    <a:gd name="T45" fmla="*/ 1 h 2"/>
                    <a:gd name="T46" fmla="*/ 142 w 380"/>
                    <a:gd name="T47" fmla="*/ 0 h 2"/>
                    <a:gd name="T48" fmla="*/ 152 w 380"/>
                    <a:gd name="T49" fmla="*/ 2 h 2"/>
                    <a:gd name="T50" fmla="*/ 167 w 380"/>
                    <a:gd name="T51" fmla="*/ 0 h 2"/>
                    <a:gd name="T52" fmla="*/ 162 w 380"/>
                    <a:gd name="T53" fmla="*/ 0 h 2"/>
                    <a:gd name="T54" fmla="*/ 177 w 380"/>
                    <a:gd name="T55" fmla="*/ 2 h 2"/>
                    <a:gd name="T56" fmla="*/ 182 w 380"/>
                    <a:gd name="T57" fmla="*/ 0 h 2"/>
                    <a:gd name="T58" fmla="*/ 182 w 380"/>
                    <a:gd name="T59" fmla="*/ 1 h 2"/>
                    <a:gd name="T60" fmla="*/ 198 w 380"/>
                    <a:gd name="T61" fmla="*/ 1 h 2"/>
                    <a:gd name="T62" fmla="*/ 192 w 380"/>
                    <a:gd name="T63" fmla="*/ 0 h 2"/>
                    <a:gd name="T64" fmla="*/ 202 w 380"/>
                    <a:gd name="T65" fmla="*/ 2 h 2"/>
                    <a:gd name="T66" fmla="*/ 217 w 380"/>
                    <a:gd name="T67" fmla="*/ 0 h 2"/>
                    <a:gd name="T68" fmla="*/ 212 w 380"/>
                    <a:gd name="T69" fmla="*/ 0 h 2"/>
                    <a:gd name="T70" fmla="*/ 227 w 380"/>
                    <a:gd name="T71" fmla="*/ 2 h 2"/>
                    <a:gd name="T72" fmla="*/ 233 w 380"/>
                    <a:gd name="T73" fmla="*/ 0 h 2"/>
                    <a:gd name="T74" fmla="*/ 232 w 380"/>
                    <a:gd name="T75" fmla="*/ 1 h 2"/>
                    <a:gd name="T76" fmla="*/ 248 w 380"/>
                    <a:gd name="T77" fmla="*/ 1 h 2"/>
                    <a:gd name="T78" fmla="*/ 242 w 380"/>
                    <a:gd name="T79" fmla="*/ 0 h 2"/>
                    <a:gd name="T80" fmla="*/ 253 w 380"/>
                    <a:gd name="T81" fmla="*/ 2 h 2"/>
                    <a:gd name="T82" fmla="*/ 268 w 380"/>
                    <a:gd name="T83" fmla="*/ 0 h 2"/>
                    <a:gd name="T84" fmla="*/ 263 w 380"/>
                    <a:gd name="T85" fmla="*/ 0 h 2"/>
                    <a:gd name="T86" fmla="*/ 278 w 380"/>
                    <a:gd name="T87" fmla="*/ 2 h 2"/>
                    <a:gd name="T88" fmla="*/ 283 w 380"/>
                    <a:gd name="T89" fmla="*/ 0 h 2"/>
                    <a:gd name="T90" fmla="*/ 282 w 380"/>
                    <a:gd name="T91" fmla="*/ 1 h 2"/>
                    <a:gd name="T92" fmla="*/ 298 w 380"/>
                    <a:gd name="T93" fmla="*/ 1 h 2"/>
                    <a:gd name="T94" fmla="*/ 293 w 380"/>
                    <a:gd name="T95" fmla="*/ 0 h 2"/>
                    <a:gd name="T96" fmla="*/ 303 w 380"/>
                    <a:gd name="T97" fmla="*/ 2 h 2"/>
                    <a:gd name="T98" fmla="*/ 318 w 380"/>
                    <a:gd name="T99" fmla="*/ 0 h 2"/>
                    <a:gd name="T100" fmla="*/ 313 w 380"/>
                    <a:gd name="T101" fmla="*/ 0 h 2"/>
                    <a:gd name="T102" fmla="*/ 329 w 380"/>
                    <a:gd name="T103" fmla="*/ 2 h 2"/>
                    <a:gd name="T104" fmla="*/ 333 w 380"/>
                    <a:gd name="T105" fmla="*/ 0 h 2"/>
                    <a:gd name="T106" fmla="*/ 333 w 380"/>
                    <a:gd name="T107" fmla="*/ 1 h 2"/>
                    <a:gd name="T108" fmla="*/ 350 w 380"/>
                    <a:gd name="T109" fmla="*/ 1 h 2"/>
                    <a:gd name="T110" fmla="*/ 343 w 380"/>
                    <a:gd name="T111" fmla="*/ 0 h 2"/>
                    <a:gd name="T112" fmla="*/ 354 w 380"/>
                    <a:gd name="T113" fmla="*/ 2 h 2"/>
                    <a:gd name="T114" fmla="*/ 368 w 380"/>
                    <a:gd name="T115" fmla="*/ 0 h 2"/>
                    <a:gd name="T116" fmla="*/ 363 w 380"/>
                    <a:gd name="T117" fmla="*/ 0 h 2"/>
                    <a:gd name="T118" fmla="*/ 379 w 380"/>
                    <a:gd name="T119" fmla="*/ 2 h 2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w 380"/>
                    <a:gd name="T181" fmla="*/ 0 h 2"/>
                    <a:gd name="T182" fmla="*/ 380 w 380"/>
                    <a:gd name="T183" fmla="*/ 2 h 2"/>
                  </a:gdLst>
                  <a:ahLst/>
                  <a:cxnLst>
                    <a:cxn ang="T120">
                      <a:pos x="T0" y="T1"/>
                    </a:cxn>
                    <a:cxn ang="T121">
                      <a:pos x="T2" y="T3"/>
                    </a:cxn>
                    <a:cxn ang="T122">
                      <a:pos x="T4" y="T5"/>
                    </a:cxn>
                    <a:cxn ang="T123">
                      <a:pos x="T6" y="T7"/>
                    </a:cxn>
                    <a:cxn ang="T124">
                      <a:pos x="T8" y="T9"/>
                    </a:cxn>
                    <a:cxn ang="T125">
                      <a:pos x="T10" y="T11"/>
                    </a:cxn>
                    <a:cxn ang="T126">
                      <a:pos x="T12" y="T13"/>
                    </a:cxn>
                    <a:cxn ang="T127">
                      <a:pos x="T14" y="T15"/>
                    </a:cxn>
                    <a:cxn ang="T128">
                      <a:pos x="T16" y="T17"/>
                    </a:cxn>
                    <a:cxn ang="T129">
                      <a:pos x="T18" y="T19"/>
                    </a:cxn>
                    <a:cxn ang="T130">
                      <a:pos x="T20" y="T21"/>
                    </a:cxn>
                    <a:cxn ang="T131">
                      <a:pos x="T22" y="T23"/>
                    </a:cxn>
                    <a:cxn ang="T132">
                      <a:pos x="T24" y="T25"/>
                    </a:cxn>
                    <a:cxn ang="T133">
                      <a:pos x="T26" y="T27"/>
                    </a:cxn>
                    <a:cxn ang="T134">
                      <a:pos x="T28" y="T29"/>
                    </a:cxn>
                    <a:cxn ang="T135">
                      <a:pos x="T30" y="T31"/>
                    </a:cxn>
                    <a:cxn ang="T136">
                      <a:pos x="T32" y="T33"/>
                    </a:cxn>
                    <a:cxn ang="T137">
                      <a:pos x="T34" y="T35"/>
                    </a:cxn>
                    <a:cxn ang="T138">
                      <a:pos x="T36" y="T37"/>
                    </a:cxn>
                    <a:cxn ang="T139">
                      <a:pos x="T38" y="T39"/>
                    </a:cxn>
                    <a:cxn ang="T140">
                      <a:pos x="T40" y="T41"/>
                    </a:cxn>
                    <a:cxn ang="T141">
                      <a:pos x="T42" y="T43"/>
                    </a:cxn>
                    <a:cxn ang="T142">
                      <a:pos x="T44" y="T45"/>
                    </a:cxn>
                    <a:cxn ang="T143">
                      <a:pos x="T46" y="T47"/>
                    </a:cxn>
                    <a:cxn ang="T144">
                      <a:pos x="T48" y="T49"/>
                    </a:cxn>
                    <a:cxn ang="T145">
                      <a:pos x="T50" y="T51"/>
                    </a:cxn>
                    <a:cxn ang="T146">
                      <a:pos x="T52" y="T53"/>
                    </a:cxn>
                    <a:cxn ang="T147">
                      <a:pos x="T54" y="T55"/>
                    </a:cxn>
                    <a:cxn ang="T148">
                      <a:pos x="T56" y="T57"/>
                    </a:cxn>
                    <a:cxn ang="T149">
                      <a:pos x="T58" y="T59"/>
                    </a:cxn>
                    <a:cxn ang="T150">
                      <a:pos x="T60" y="T61"/>
                    </a:cxn>
                    <a:cxn ang="T151">
                      <a:pos x="T62" y="T63"/>
                    </a:cxn>
                    <a:cxn ang="T152">
                      <a:pos x="T64" y="T65"/>
                    </a:cxn>
                    <a:cxn ang="T153">
                      <a:pos x="T66" y="T67"/>
                    </a:cxn>
                    <a:cxn ang="T154">
                      <a:pos x="T68" y="T69"/>
                    </a:cxn>
                    <a:cxn ang="T155">
                      <a:pos x="T70" y="T71"/>
                    </a:cxn>
                    <a:cxn ang="T156">
                      <a:pos x="T72" y="T73"/>
                    </a:cxn>
                    <a:cxn ang="T157">
                      <a:pos x="T74" y="T75"/>
                    </a:cxn>
                    <a:cxn ang="T158">
                      <a:pos x="T76" y="T77"/>
                    </a:cxn>
                    <a:cxn ang="T159">
                      <a:pos x="T78" y="T79"/>
                    </a:cxn>
                    <a:cxn ang="T160">
                      <a:pos x="T80" y="T81"/>
                    </a:cxn>
                    <a:cxn ang="T161">
                      <a:pos x="T82" y="T83"/>
                    </a:cxn>
                    <a:cxn ang="T162">
                      <a:pos x="T84" y="T85"/>
                    </a:cxn>
                    <a:cxn ang="T163">
                      <a:pos x="T86" y="T87"/>
                    </a:cxn>
                    <a:cxn ang="T164">
                      <a:pos x="T88" y="T89"/>
                    </a:cxn>
                    <a:cxn ang="T165">
                      <a:pos x="T90" y="T91"/>
                    </a:cxn>
                    <a:cxn ang="T166">
                      <a:pos x="T92" y="T93"/>
                    </a:cxn>
                    <a:cxn ang="T167">
                      <a:pos x="T94" y="T95"/>
                    </a:cxn>
                    <a:cxn ang="T168">
                      <a:pos x="T96" y="T97"/>
                    </a:cxn>
                    <a:cxn ang="T169">
                      <a:pos x="T98" y="T99"/>
                    </a:cxn>
                    <a:cxn ang="T170">
                      <a:pos x="T100" y="T101"/>
                    </a:cxn>
                    <a:cxn ang="T171">
                      <a:pos x="T102" y="T103"/>
                    </a:cxn>
                    <a:cxn ang="T172">
                      <a:pos x="T104" y="T105"/>
                    </a:cxn>
                    <a:cxn ang="T173">
                      <a:pos x="T106" y="T107"/>
                    </a:cxn>
                    <a:cxn ang="T174">
                      <a:pos x="T108" y="T109"/>
                    </a:cxn>
                    <a:cxn ang="T175">
                      <a:pos x="T110" y="T111"/>
                    </a:cxn>
                    <a:cxn ang="T176">
                      <a:pos x="T112" y="T113"/>
                    </a:cxn>
                    <a:cxn ang="T177">
                      <a:pos x="T114" y="T115"/>
                    </a:cxn>
                    <a:cxn ang="T178">
                      <a:pos x="T116" y="T117"/>
                    </a:cxn>
                    <a:cxn ang="T179">
                      <a:pos x="T118" y="T119"/>
                    </a:cxn>
                  </a:cxnLst>
                  <a:rect l="T180" t="T181" r="T182" b="T183"/>
                  <a:pathLst>
                    <a:path w="380" h="2">
                      <a:moveTo>
                        <a:pt x="1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  <a:close/>
                      <a:moveTo>
                        <a:pt x="10" y="0"/>
                      </a:moveTo>
                      <a:lnTo>
                        <a:pt x="16" y="0"/>
                      </a:lnTo>
                      <a:lnTo>
                        <a:pt x="17" y="1"/>
                      </a:lnTo>
                      <a:lnTo>
                        <a:pt x="16" y="2"/>
                      </a:lnTo>
                      <a:lnTo>
                        <a:pt x="10" y="2"/>
                      </a:lnTo>
                      <a:lnTo>
                        <a:pt x="9" y="1"/>
                      </a:lnTo>
                      <a:lnTo>
                        <a:pt x="10" y="0"/>
                      </a:lnTo>
                      <a:close/>
                      <a:moveTo>
                        <a:pt x="21" y="0"/>
                      </a:moveTo>
                      <a:lnTo>
                        <a:pt x="26" y="0"/>
                      </a:lnTo>
                      <a:lnTo>
                        <a:pt x="27" y="1"/>
                      </a:lnTo>
                      <a:lnTo>
                        <a:pt x="26" y="2"/>
                      </a:lnTo>
                      <a:lnTo>
                        <a:pt x="21" y="2"/>
                      </a:lnTo>
                      <a:lnTo>
                        <a:pt x="20" y="1"/>
                      </a:lnTo>
                      <a:lnTo>
                        <a:pt x="21" y="0"/>
                      </a:lnTo>
                      <a:close/>
                      <a:moveTo>
                        <a:pt x="31" y="0"/>
                      </a:moveTo>
                      <a:lnTo>
                        <a:pt x="35" y="0"/>
                      </a:lnTo>
                      <a:lnTo>
                        <a:pt x="36" y="1"/>
                      </a:lnTo>
                      <a:lnTo>
                        <a:pt x="35" y="2"/>
                      </a:lnTo>
                      <a:lnTo>
                        <a:pt x="31" y="2"/>
                      </a:lnTo>
                      <a:lnTo>
                        <a:pt x="30" y="1"/>
                      </a:lnTo>
                      <a:lnTo>
                        <a:pt x="31" y="0"/>
                      </a:lnTo>
                      <a:close/>
                      <a:moveTo>
                        <a:pt x="41" y="0"/>
                      </a:moveTo>
                      <a:lnTo>
                        <a:pt x="46" y="0"/>
                      </a:lnTo>
                      <a:lnTo>
                        <a:pt x="47" y="1"/>
                      </a:lnTo>
                      <a:lnTo>
                        <a:pt x="46" y="2"/>
                      </a:lnTo>
                      <a:lnTo>
                        <a:pt x="41" y="2"/>
                      </a:lnTo>
                      <a:lnTo>
                        <a:pt x="40" y="1"/>
                      </a:lnTo>
                      <a:lnTo>
                        <a:pt x="41" y="0"/>
                      </a:lnTo>
                      <a:close/>
                      <a:moveTo>
                        <a:pt x="51" y="0"/>
                      </a:moveTo>
                      <a:lnTo>
                        <a:pt x="56" y="0"/>
                      </a:lnTo>
                      <a:lnTo>
                        <a:pt x="57" y="1"/>
                      </a:lnTo>
                      <a:lnTo>
                        <a:pt x="56" y="2"/>
                      </a:lnTo>
                      <a:lnTo>
                        <a:pt x="51" y="2"/>
                      </a:lnTo>
                      <a:lnTo>
                        <a:pt x="50" y="1"/>
                      </a:lnTo>
                      <a:lnTo>
                        <a:pt x="51" y="0"/>
                      </a:lnTo>
                      <a:close/>
                      <a:moveTo>
                        <a:pt x="61" y="0"/>
                      </a:moveTo>
                      <a:lnTo>
                        <a:pt x="66" y="0"/>
                      </a:lnTo>
                      <a:lnTo>
                        <a:pt x="67" y="1"/>
                      </a:lnTo>
                      <a:lnTo>
                        <a:pt x="66" y="2"/>
                      </a:lnTo>
                      <a:lnTo>
                        <a:pt x="61" y="2"/>
                      </a:lnTo>
                      <a:lnTo>
                        <a:pt x="60" y="1"/>
                      </a:lnTo>
                      <a:lnTo>
                        <a:pt x="61" y="0"/>
                      </a:lnTo>
                      <a:close/>
                      <a:moveTo>
                        <a:pt x="71" y="0"/>
                      </a:moveTo>
                      <a:lnTo>
                        <a:pt x="76" y="0"/>
                      </a:lnTo>
                      <a:lnTo>
                        <a:pt x="77" y="1"/>
                      </a:lnTo>
                      <a:lnTo>
                        <a:pt x="76" y="2"/>
                      </a:lnTo>
                      <a:lnTo>
                        <a:pt x="71" y="2"/>
                      </a:lnTo>
                      <a:lnTo>
                        <a:pt x="70" y="1"/>
                      </a:lnTo>
                      <a:lnTo>
                        <a:pt x="71" y="0"/>
                      </a:lnTo>
                      <a:close/>
                      <a:moveTo>
                        <a:pt x="81" y="0"/>
                      </a:moveTo>
                      <a:lnTo>
                        <a:pt x="87" y="0"/>
                      </a:lnTo>
                      <a:lnTo>
                        <a:pt x="87" y="1"/>
                      </a:lnTo>
                      <a:lnTo>
                        <a:pt x="87" y="2"/>
                      </a:lnTo>
                      <a:lnTo>
                        <a:pt x="81" y="2"/>
                      </a:lnTo>
                      <a:lnTo>
                        <a:pt x="80" y="1"/>
                      </a:lnTo>
                      <a:lnTo>
                        <a:pt x="81" y="0"/>
                      </a:lnTo>
                      <a:close/>
                      <a:moveTo>
                        <a:pt x="91" y="0"/>
                      </a:moveTo>
                      <a:lnTo>
                        <a:pt x="96" y="0"/>
                      </a:lnTo>
                      <a:lnTo>
                        <a:pt x="97" y="1"/>
                      </a:lnTo>
                      <a:lnTo>
                        <a:pt x="96" y="2"/>
                      </a:lnTo>
                      <a:lnTo>
                        <a:pt x="91" y="2"/>
                      </a:lnTo>
                      <a:lnTo>
                        <a:pt x="91" y="1"/>
                      </a:lnTo>
                      <a:lnTo>
                        <a:pt x="91" y="0"/>
                      </a:lnTo>
                      <a:close/>
                      <a:moveTo>
                        <a:pt x="101" y="0"/>
                      </a:moveTo>
                      <a:lnTo>
                        <a:pt x="106" y="0"/>
                      </a:lnTo>
                      <a:lnTo>
                        <a:pt x="107" y="1"/>
                      </a:lnTo>
                      <a:lnTo>
                        <a:pt x="106" y="2"/>
                      </a:lnTo>
                      <a:lnTo>
                        <a:pt x="101" y="2"/>
                      </a:lnTo>
                      <a:lnTo>
                        <a:pt x="100" y="1"/>
                      </a:lnTo>
                      <a:lnTo>
                        <a:pt x="101" y="0"/>
                      </a:lnTo>
                      <a:close/>
                      <a:moveTo>
                        <a:pt x="112" y="0"/>
                      </a:moveTo>
                      <a:lnTo>
                        <a:pt x="117" y="0"/>
                      </a:lnTo>
                      <a:lnTo>
                        <a:pt x="117" y="1"/>
                      </a:lnTo>
                      <a:lnTo>
                        <a:pt x="117" y="2"/>
                      </a:lnTo>
                      <a:lnTo>
                        <a:pt x="112" y="2"/>
                      </a:lnTo>
                      <a:lnTo>
                        <a:pt x="111" y="1"/>
                      </a:lnTo>
                      <a:lnTo>
                        <a:pt x="112" y="0"/>
                      </a:lnTo>
                      <a:close/>
                      <a:moveTo>
                        <a:pt x="122" y="0"/>
                      </a:moveTo>
                      <a:lnTo>
                        <a:pt x="126" y="0"/>
                      </a:lnTo>
                      <a:lnTo>
                        <a:pt x="127" y="1"/>
                      </a:lnTo>
                      <a:lnTo>
                        <a:pt x="126" y="2"/>
                      </a:lnTo>
                      <a:lnTo>
                        <a:pt x="122" y="2"/>
                      </a:lnTo>
                      <a:lnTo>
                        <a:pt x="121" y="1"/>
                      </a:lnTo>
                      <a:lnTo>
                        <a:pt x="122" y="0"/>
                      </a:lnTo>
                      <a:close/>
                      <a:moveTo>
                        <a:pt x="131" y="0"/>
                      </a:moveTo>
                      <a:lnTo>
                        <a:pt x="137" y="0"/>
                      </a:lnTo>
                      <a:lnTo>
                        <a:pt x="138" y="1"/>
                      </a:lnTo>
                      <a:lnTo>
                        <a:pt x="137" y="2"/>
                      </a:lnTo>
                      <a:lnTo>
                        <a:pt x="131" y="2"/>
                      </a:lnTo>
                      <a:lnTo>
                        <a:pt x="130" y="1"/>
                      </a:lnTo>
                      <a:lnTo>
                        <a:pt x="131" y="0"/>
                      </a:lnTo>
                      <a:close/>
                      <a:moveTo>
                        <a:pt x="142" y="0"/>
                      </a:moveTo>
                      <a:lnTo>
                        <a:pt x="147" y="0"/>
                      </a:lnTo>
                      <a:lnTo>
                        <a:pt x="147" y="1"/>
                      </a:lnTo>
                      <a:lnTo>
                        <a:pt x="147" y="2"/>
                      </a:lnTo>
                      <a:lnTo>
                        <a:pt x="142" y="2"/>
                      </a:lnTo>
                      <a:lnTo>
                        <a:pt x="141" y="1"/>
                      </a:lnTo>
                      <a:lnTo>
                        <a:pt x="142" y="0"/>
                      </a:lnTo>
                      <a:close/>
                      <a:moveTo>
                        <a:pt x="152" y="0"/>
                      </a:moveTo>
                      <a:lnTo>
                        <a:pt x="156" y="0"/>
                      </a:lnTo>
                      <a:lnTo>
                        <a:pt x="158" y="1"/>
                      </a:lnTo>
                      <a:lnTo>
                        <a:pt x="156" y="2"/>
                      </a:lnTo>
                      <a:lnTo>
                        <a:pt x="152" y="2"/>
                      </a:lnTo>
                      <a:lnTo>
                        <a:pt x="151" y="1"/>
                      </a:lnTo>
                      <a:lnTo>
                        <a:pt x="152" y="0"/>
                      </a:lnTo>
                      <a:close/>
                      <a:moveTo>
                        <a:pt x="162" y="0"/>
                      </a:moveTo>
                      <a:lnTo>
                        <a:pt x="167" y="0"/>
                      </a:lnTo>
                      <a:lnTo>
                        <a:pt x="168" y="1"/>
                      </a:lnTo>
                      <a:lnTo>
                        <a:pt x="167" y="2"/>
                      </a:lnTo>
                      <a:lnTo>
                        <a:pt x="162" y="2"/>
                      </a:lnTo>
                      <a:lnTo>
                        <a:pt x="161" y="1"/>
                      </a:lnTo>
                      <a:lnTo>
                        <a:pt x="162" y="0"/>
                      </a:lnTo>
                      <a:close/>
                      <a:moveTo>
                        <a:pt x="172" y="0"/>
                      </a:moveTo>
                      <a:lnTo>
                        <a:pt x="177" y="0"/>
                      </a:lnTo>
                      <a:lnTo>
                        <a:pt x="178" y="1"/>
                      </a:lnTo>
                      <a:lnTo>
                        <a:pt x="177" y="2"/>
                      </a:lnTo>
                      <a:lnTo>
                        <a:pt x="172" y="2"/>
                      </a:lnTo>
                      <a:lnTo>
                        <a:pt x="171" y="1"/>
                      </a:lnTo>
                      <a:lnTo>
                        <a:pt x="172" y="0"/>
                      </a:lnTo>
                      <a:close/>
                      <a:moveTo>
                        <a:pt x="182" y="0"/>
                      </a:moveTo>
                      <a:lnTo>
                        <a:pt x="187" y="0"/>
                      </a:lnTo>
                      <a:lnTo>
                        <a:pt x="188" y="1"/>
                      </a:lnTo>
                      <a:lnTo>
                        <a:pt x="187" y="2"/>
                      </a:lnTo>
                      <a:lnTo>
                        <a:pt x="182" y="2"/>
                      </a:lnTo>
                      <a:lnTo>
                        <a:pt x="182" y="1"/>
                      </a:lnTo>
                      <a:lnTo>
                        <a:pt x="182" y="0"/>
                      </a:lnTo>
                      <a:close/>
                      <a:moveTo>
                        <a:pt x="192" y="0"/>
                      </a:moveTo>
                      <a:lnTo>
                        <a:pt x="197" y="0"/>
                      </a:lnTo>
                      <a:lnTo>
                        <a:pt x="198" y="1"/>
                      </a:lnTo>
                      <a:lnTo>
                        <a:pt x="197" y="2"/>
                      </a:lnTo>
                      <a:lnTo>
                        <a:pt x="192" y="2"/>
                      </a:lnTo>
                      <a:lnTo>
                        <a:pt x="191" y="1"/>
                      </a:lnTo>
                      <a:lnTo>
                        <a:pt x="192" y="0"/>
                      </a:lnTo>
                      <a:close/>
                      <a:moveTo>
                        <a:pt x="202" y="0"/>
                      </a:moveTo>
                      <a:lnTo>
                        <a:pt x="208" y="0"/>
                      </a:lnTo>
                      <a:lnTo>
                        <a:pt x="208" y="1"/>
                      </a:lnTo>
                      <a:lnTo>
                        <a:pt x="208" y="2"/>
                      </a:lnTo>
                      <a:lnTo>
                        <a:pt x="202" y="2"/>
                      </a:lnTo>
                      <a:lnTo>
                        <a:pt x="201" y="1"/>
                      </a:lnTo>
                      <a:lnTo>
                        <a:pt x="202" y="0"/>
                      </a:lnTo>
                      <a:close/>
                      <a:moveTo>
                        <a:pt x="212" y="0"/>
                      </a:moveTo>
                      <a:lnTo>
                        <a:pt x="217" y="0"/>
                      </a:lnTo>
                      <a:lnTo>
                        <a:pt x="218" y="1"/>
                      </a:lnTo>
                      <a:lnTo>
                        <a:pt x="217" y="2"/>
                      </a:lnTo>
                      <a:lnTo>
                        <a:pt x="212" y="2"/>
                      </a:lnTo>
                      <a:lnTo>
                        <a:pt x="212" y="1"/>
                      </a:lnTo>
                      <a:lnTo>
                        <a:pt x="212" y="0"/>
                      </a:lnTo>
                      <a:close/>
                      <a:moveTo>
                        <a:pt x="222" y="0"/>
                      </a:moveTo>
                      <a:lnTo>
                        <a:pt x="227" y="0"/>
                      </a:lnTo>
                      <a:lnTo>
                        <a:pt x="229" y="1"/>
                      </a:lnTo>
                      <a:lnTo>
                        <a:pt x="227" y="2"/>
                      </a:lnTo>
                      <a:lnTo>
                        <a:pt x="222" y="2"/>
                      </a:lnTo>
                      <a:lnTo>
                        <a:pt x="221" y="1"/>
                      </a:lnTo>
                      <a:lnTo>
                        <a:pt x="222" y="0"/>
                      </a:lnTo>
                      <a:close/>
                      <a:moveTo>
                        <a:pt x="233" y="0"/>
                      </a:moveTo>
                      <a:lnTo>
                        <a:pt x="238" y="0"/>
                      </a:lnTo>
                      <a:lnTo>
                        <a:pt x="238" y="1"/>
                      </a:lnTo>
                      <a:lnTo>
                        <a:pt x="238" y="2"/>
                      </a:lnTo>
                      <a:lnTo>
                        <a:pt x="233" y="2"/>
                      </a:lnTo>
                      <a:lnTo>
                        <a:pt x="232" y="1"/>
                      </a:lnTo>
                      <a:lnTo>
                        <a:pt x="233" y="0"/>
                      </a:lnTo>
                      <a:close/>
                      <a:moveTo>
                        <a:pt x="242" y="0"/>
                      </a:moveTo>
                      <a:lnTo>
                        <a:pt x="247" y="0"/>
                      </a:lnTo>
                      <a:lnTo>
                        <a:pt x="248" y="1"/>
                      </a:lnTo>
                      <a:lnTo>
                        <a:pt x="247" y="2"/>
                      </a:lnTo>
                      <a:lnTo>
                        <a:pt x="242" y="2"/>
                      </a:lnTo>
                      <a:lnTo>
                        <a:pt x="242" y="1"/>
                      </a:lnTo>
                      <a:lnTo>
                        <a:pt x="242" y="0"/>
                      </a:lnTo>
                      <a:close/>
                      <a:moveTo>
                        <a:pt x="253" y="0"/>
                      </a:moveTo>
                      <a:lnTo>
                        <a:pt x="258" y="0"/>
                      </a:lnTo>
                      <a:lnTo>
                        <a:pt x="259" y="1"/>
                      </a:lnTo>
                      <a:lnTo>
                        <a:pt x="258" y="2"/>
                      </a:lnTo>
                      <a:lnTo>
                        <a:pt x="253" y="2"/>
                      </a:lnTo>
                      <a:lnTo>
                        <a:pt x="251" y="1"/>
                      </a:lnTo>
                      <a:lnTo>
                        <a:pt x="253" y="0"/>
                      </a:lnTo>
                      <a:close/>
                      <a:moveTo>
                        <a:pt x="263" y="0"/>
                      </a:moveTo>
                      <a:lnTo>
                        <a:pt x="268" y="0"/>
                      </a:lnTo>
                      <a:lnTo>
                        <a:pt x="268" y="1"/>
                      </a:lnTo>
                      <a:lnTo>
                        <a:pt x="268" y="2"/>
                      </a:lnTo>
                      <a:lnTo>
                        <a:pt x="263" y="2"/>
                      </a:lnTo>
                      <a:lnTo>
                        <a:pt x="262" y="1"/>
                      </a:lnTo>
                      <a:lnTo>
                        <a:pt x="263" y="0"/>
                      </a:lnTo>
                      <a:close/>
                      <a:moveTo>
                        <a:pt x="273" y="0"/>
                      </a:moveTo>
                      <a:lnTo>
                        <a:pt x="278" y="0"/>
                      </a:lnTo>
                      <a:lnTo>
                        <a:pt x="279" y="1"/>
                      </a:lnTo>
                      <a:lnTo>
                        <a:pt x="278" y="2"/>
                      </a:lnTo>
                      <a:lnTo>
                        <a:pt x="273" y="2"/>
                      </a:lnTo>
                      <a:lnTo>
                        <a:pt x="272" y="1"/>
                      </a:lnTo>
                      <a:lnTo>
                        <a:pt x="273" y="0"/>
                      </a:lnTo>
                      <a:close/>
                      <a:moveTo>
                        <a:pt x="283" y="0"/>
                      </a:moveTo>
                      <a:lnTo>
                        <a:pt x="288" y="0"/>
                      </a:lnTo>
                      <a:lnTo>
                        <a:pt x="289" y="1"/>
                      </a:lnTo>
                      <a:lnTo>
                        <a:pt x="288" y="2"/>
                      </a:lnTo>
                      <a:lnTo>
                        <a:pt x="283" y="2"/>
                      </a:lnTo>
                      <a:lnTo>
                        <a:pt x="282" y="1"/>
                      </a:lnTo>
                      <a:lnTo>
                        <a:pt x="283" y="0"/>
                      </a:lnTo>
                      <a:close/>
                      <a:moveTo>
                        <a:pt x="293" y="0"/>
                      </a:moveTo>
                      <a:lnTo>
                        <a:pt x="298" y="0"/>
                      </a:lnTo>
                      <a:lnTo>
                        <a:pt x="298" y="1"/>
                      </a:lnTo>
                      <a:lnTo>
                        <a:pt x="298" y="2"/>
                      </a:lnTo>
                      <a:lnTo>
                        <a:pt x="293" y="2"/>
                      </a:lnTo>
                      <a:lnTo>
                        <a:pt x="292" y="1"/>
                      </a:lnTo>
                      <a:lnTo>
                        <a:pt x="293" y="0"/>
                      </a:lnTo>
                      <a:close/>
                      <a:moveTo>
                        <a:pt x="303" y="0"/>
                      </a:moveTo>
                      <a:lnTo>
                        <a:pt x="308" y="0"/>
                      </a:lnTo>
                      <a:lnTo>
                        <a:pt x="309" y="1"/>
                      </a:lnTo>
                      <a:lnTo>
                        <a:pt x="308" y="2"/>
                      </a:lnTo>
                      <a:lnTo>
                        <a:pt x="303" y="2"/>
                      </a:lnTo>
                      <a:lnTo>
                        <a:pt x="303" y="1"/>
                      </a:lnTo>
                      <a:lnTo>
                        <a:pt x="303" y="0"/>
                      </a:lnTo>
                      <a:close/>
                      <a:moveTo>
                        <a:pt x="313" y="0"/>
                      </a:moveTo>
                      <a:lnTo>
                        <a:pt x="318" y="0"/>
                      </a:lnTo>
                      <a:lnTo>
                        <a:pt x="319" y="1"/>
                      </a:lnTo>
                      <a:lnTo>
                        <a:pt x="318" y="2"/>
                      </a:lnTo>
                      <a:lnTo>
                        <a:pt x="313" y="2"/>
                      </a:lnTo>
                      <a:lnTo>
                        <a:pt x="312" y="1"/>
                      </a:lnTo>
                      <a:lnTo>
                        <a:pt x="313" y="0"/>
                      </a:lnTo>
                      <a:close/>
                      <a:moveTo>
                        <a:pt x="324" y="0"/>
                      </a:moveTo>
                      <a:lnTo>
                        <a:pt x="329" y="0"/>
                      </a:lnTo>
                      <a:lnTo>
                        <a:pt x="329" y="1"/>
                      </a:lnTo>
                      <a:lnTo>
                        <a:pt x="329" y="2"/>
                      </a:lnTo>
                      <a:lnTo>
                        <a:pt x="324" y="2"/>
                      </a:lnTo>
                      <a:lnTo>
                        <a:pt x="323" y="1"/>
                      </a:lnTo>
                      <a:lnTo>
                        <a:pt x="324" y="0"/>
                      </a:lnTo>
                      <a:close/>
                      <a:moveTo>
                        <a:pt x="333" y="0"/>
                      </a:moveTo>
                      <a:lnTo>
                        <a:pt x="338" y="0"/>
                      </a:lnTo>
                      <a:lnTo>
                        <a:pt x="339" y="1"/>
                      </a:lnTo>
                      <a:lnTo>
                        <a:pt x="338" y="2"/>
                      </a:lnTo>
                      <a:lnTo>
                        <a:pt x="333" y="2"/>
                      </a:lnTo>
                      <a:lnTo>
                        <a:pt x="333" y="1"/>
                      </a:lnTo>
                      <a:lnTo>
                        <a:pt x="333" y="0"/>
                      </a:lnTo>
                      <a:close/>
                      <a:moveTo>
                        <a:pt x="343" y="0"/>
                      </a:moveTo>
                      <a:lnTo>
                        <a:pt x="349" y="0"/>
                      </a:lnTo>
                      <a:lnTo>
                        <a:pt x="350" y="1"/>
                      </a:lnTo>
                      <a:lnTo>
                        <a:pt x="349" y="2"/>
                      </a:lnTo>
                      <a:lnTo>
                        <a:pt x="343" y="2"/>
                      </a:lnTo>
                      <a:lnTo>
                        <a:pt x="342" y="1"/>
                      </a:lnTo>
                      <a:lnTo>
                        <a:pt x="343" y="0"/>
                      </a:lnTo>
                      <a:close/>
                      <a:moveTo>
                        <a:pt x="354" y="0"/>
                      </a:moveTo>
                      <a:lnTo>
                        <a:pt x="359" y="0"/>
                      </a:lnTo>
                      <a:lnTo>
                        <a:pt x="359" y="1"/>
                      </a:lnTo>
                      <a:lnTo>
                        <a:pt x="359" y="2"/>
                      </a:lnTo>
                      <a:lnTo>
                        <a:pt x="354" y="2"/>
                      </a:lnTo>
                      <a:lnTo>
                        <a:pt x="353" y="1"/>
                      </a:lnTo>
                      <a:lnTo>
                        <a:pt x="354" y="0"/>
                      </a:lnTo>
                      <a:close/>
                      <a:moveTo>
                        <a:pt x="363" y="0"/>
                      </a:moveTo>
                      <a:lnTo>
                        <a:pt x="368" y="0"/>
                      </a:lnTo>
                      <a:lnTo>
                        <a:pt x="369" y="1"/>
                      </a:lnTo>
                      <a:lnTo>
                        <a:pt x="368" y="2"/>
                      </a:lnTo>
                      <a:lnTo>
                        <a:pt x="363" y="2"/>
                      </a:lnTo>
                      <a:lnTo>
                        <a:pt x="363" y="1"/>
                      </a:lnTo>
                      <a:lnTo>
                        <a:pt x="363" y="0"/>
                      </a:lnTo>
                      <a:close/>
                      <a:moveTo>
                        <a:pt x="374" y="0"/>
                      </a:moveTo>
                      <a:lnTo>
                        <a:pt x="379" y="0"/>
                      </a:lnTo>
                      <a:lnTo>
                        <a:pt x="380" y="1"/>
                      </a:lnTo>
                      <a:lnTo>
                        <a:pt x="379" y="2"/>
                      </a:lnTo>
                      <a:lnTo>
                        <a:pt x="374" y="2"/>
                      </a:lnTo>
                      <a:lnTo>
                        <a:pt x="373" y="1"/>
                      </a:lnTo>
                      <a:lnTo>
                        <a:pt x="374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13" name="Freeform 507"/>
                <p:cNvSpPr>
                  <a:spLocks/>
                </p:cNvSpPr>
                <p:nvPr/>
              </p:nvSpPr>
              <p:spPr bwMode="auto">
                <a:xfrm>
                  <a:off x="3080" y="2235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14" name="Freeform 508"/>
                <p:cNvSpPr>
                  <a:spLocks/>
                </p:cNvSpPr>
                <p:nvPr/>
              </p:nvSpPr>
              <p:spPr bwMode="auto">
                <a:xfrm>
                  <a:off x="3089" y="2235"/>
                  <a:ext cx="8" cy="2"/>
                </a:xfrm>
                <a:custGeom>
                  <a:avLst/>
                  <a:gdLst>
                    <a:gd name="T0" fmla="*/ 1 w 8"/>
                    <a:gd name="T1" fmla="*/ 0 h 2"/>
                    <a:gd name="T2" fmla="*/ 7 w 8"/>
                    <a:gd name="T3" fmla="*/ 0 h 2"/>
                    <a:gd name="T4" fmla="*/ 8 w 8"/>
                    <a:gd name="T5" fmla="*/ 1 h 2"/>
                    <a:gd name="T6" fmla="*/ 7 w 8"/>
                    <a:gd name="T7" fmla="*/ 2 h 2"/>
                    <a:gd name="T8" fmla="*/ 1 w 8"/>
                    <a:gd name="T9" fmla="*/ 2 h 2"/>
                    <a:gd name="T10" fmla="*/ 0 w 8"/>
                    <a:gd name="T11" fmla="*/ 1 h 2"/>
                    <a:gd name="T12" fmla="*/ 1 w 8"/>
                    <a:gd name="T13" fmla="*/ 0 h 2"/>
                    <a:gd name="T14" fmla="*/ 1 w 8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8"/>
                    <a:gd name="T25" fmla="*/ 0 h 2"/>
                    <a:gd name="T26" fmla="*/ 8 w 8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8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8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15" name="Freeform 509"/>
                <p:cNvSpPr>
                  <a:spLocks/>
                </p:cNvSpPr>
                <p:nvPr/>
              </p:nvSpPr>
              <p:spPr bwMode="auto">
                <a:xfrm>
                  <a:off x="3100" y="2235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16" name="Freeform 510"/>
                <p:cNvSpPr>
                  <a:spLocks/>
                </p:cNvSpPr>
                <p:nvPr/>
              </p:nvSpPr>
              <p:spPr bwMode="auto">
                <a:xfrm>
                  <a:off x="3110" y="2235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17" name="Freeform 511"/>
                <p:cNvSpPr>
                  <a:spLocks/>
                </p:cNvSpPr>
                <p:nvPr/>
              </p:nvSpPr>
              <p:spPr bwMode="auto">
                <a:xfrm>
                  <a:off x="3120" y="2235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18" name="Freeform 512"/>
                <p:cNvSpPr>
                  <a:spLocks/>
                </p:cNvSpPr>
                <p:nvPr/>
              </p:nvSpPr>
              <p:spPr bwMode="auto">
                <a:xfrm>
                  <a:off x="3130" y="2235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19" name="Freeform 513"/>
                <p:cNvSpPr>
                  <a:spLocks/>
                </p:cNvSpPr>
                <p:nvPr/>
              </p:nvSpPr>
              <p:spPr bwMode="auto">
                <a:xfrm>
                  <a:off x="3140" y="2235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20" name="Freeform 514"/>
                <p:cNvSpPr>
                  <a:spLocks/>
                </p:cNvSpPr>
                <p:nvPr/>
              </p:nvSpPr>
              <p:spPr bwMode="auto">
                <a:xfrm>
                  <a:off x="3150" y="2235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21" name="Freeform 515"/>
                <p:cNvSpPr>
                  <a:spLocks/>
                </p:cNvSpPr>
                <p:nvPr/>
              </p:nvSpPr>
              <p:spPr bwMode="auto">
                <a:xfrm>
                  <a:off x="3160" y="2235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7 w 7"/>
                    <a:gd name="T3" fmla="*/ 0 h 2"/>
                    <a:gd name="T4" fmla="*/ 7 w 7"/>
                    <a:gd name="T5" fmla="*/ 1 h 2"/>
                    <a:gd name="T6" fmla="*/ 7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7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22" name="Freeform 516"/>
                <p:cNvSpPr>
                  <a:spLocks/>
                </p:cNvSpPr>
                <p:nvPr/>
              </p:nvSpPr>
              <p:spPr bwMode="auto">
                <a:xfrm>
                  <a:off x="3171" y="2235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23" name="Freeform 517"/>
                <p:cNvSpPr>
                  <a:spLocks/>
                </p:cNvSpPr>
                <p:nvPr/>
              </p:nvSpPr>
              <p:spPr bwMode="auto">
                <a:xfrm>
                  <a:off x="3180" y="2235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24" name="Freeform 518"/>
                <p:cNvSpPr>
                  <a:spLocks/>
                </p:cNvSpPr>
                <p:nvPr/>
              </p:nvSpPr>
              <p:spPr bwMode="auto">
                <a:xfrm>
                  <a:off x="3191" y="2235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25" name="Freeform 519"/>
                <p:cNvSpPr>
                  <a:spLocks/>
                </p:cNvSpPr>
                <p:nvPr/>
              </p:nvSpPr>
              <p:spPr bwMode="auto">
                <a:xfrm>
                  <a:off x="3201" y="2235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26" name="Freeform 520"/>
                <p:cNvSpPr>
                  <a:spLocks/>
                </p:cNvSpPr>
                <p:nvPr/>
              </p:nvSpPr>
              <p:spPr bwMode="auto">
                <a:xfrm>
                  <a:off x="3210" y="2235"/>
                  <a:ext cx="8" cy="2"/>
                </a:xfrm>
                <a:custGeom>
                  <a:avLst/>
                  <a:gdLst>
                    <a:gd name="T0" fmla="*/ 1 w 8"/>
                    <a:gd name="T1" fmla="*/ 0 h 2"/>
                    <a:gd name="T2" fmla="*/ 7 w 8"/>
                    <a:gd name="T3" fmla="*/ 0 h 2"/>
                    <a:gd name="T4" fmla="*/ 8 w 8"/>
                    <a:gd name="T5" fmla="*/ 1 h 2"/>
                    <a:gd name="T6" fmla="*/ 7 w 8"/>
                    <a:gd name="T7" fmla="*/ 2 h 2"/>
                    <a:gd name="T8" fmla="*/ 1 w 8"/>
                    <a:gd name="T9" fmla="*/ 2 h 2"/>
                    <a:gd name="T10" fmla="*/ 0 w 8"/>
                    <a:gd name="T11" fmla="*/ 1 h 2"/>
                    <a:gd name="T12" fmla="*/ 1 w 8"/>
                    <a:gd name="T13" fmla="*/ 0 h 2"/>
                    <a:gd name="T14" fmla="*/ 1 w 8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8"/>
                    <a:gd name="T25" fmla="*/ 0 h 2"/>
                    <a:gd name="T26" fmla="*/ 8 w 8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8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8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27" name="Freeform 521"/>
                <p:cNvSpPr>
                  <a:spLocks/>
                </p:cNvSpPr>
                <p:nvPr/>
              </p:nvSpPr>
              <p:spPr bwMode="auto">
                <a:xfrm>
                  <a:off x="3221" y="2235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28" name="Freeform 522"/>
                <p:cNvSpPr>
                  <a:spLocks/>
                </p:cNvSpPr>
                <p:nvPr/>
              </p:nvSpPr>
              <p:spPr bwMode="auto">
                <a:xfrm>
                  <a:off x="3231" y="2235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5 w 7"/>
                    <a:gd name="T3" fmla="*/ 0 h 2"/>
                    <a:gd name="T4" fmla="*/ 7 w 7"/>
                    <a:gd name="T5" fmla="*/ 1 h 2"/>
                    <a:gd name="T6" fmla="*/ 5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5" y="0"/>
                      </a:lnTo>
                      <a:lnTo>
                        <a:pt x="7" y="1"/>
                      </a:lnTo>
                      <a:lnTo>
                        <a:pt x="5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29" name="Freeform 523"/>
                <p:cNvSpPr>
                  <a:spLocks/>
                </p:cNvSpPr>
                <p:nvPr/>
              </p:nvSpPr>
              <p:spPr bwMode="auto">
                <a:xfrm>
                  <a:off x="3241" y="2235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30" name="Freeform 524"/>
                <p:cNvSpPr>
                  <a:spLocks/>
                </p:cNvSpPr>
                <p:nvPr/>
              </p:nvSpPr>
              <p:spPr bwMode="auto">
                <a:xfrm>
                  <a:off x="3251" y="2235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31" name="Freeform 525"/>
                <p:cNvSpPr>
                  <a:spLocks/>
                </p:cNvSpPr>
                <p:nvPr/>
              </p:nvSpPr>
              <p:spPr bwMode="auto">
                <a:xfrm>
                  <a:off x="3262" y="2235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32" name="Freeform 526"/>
                <p:cNvSpPr>
                  <a:spLocks/>
                </p:cNvSpPr>
                <p:nvPr/>
              </p:nvSpPr>
              <p:spPr bwMode="auto">
                <a:xfrm>
                  <a:off x="3271" y="2235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33" name="Freeform 527"/>
                <p:cNvSpPr>
                  <a:spLocks/>
                </p:cNvSpPr>
                <p:nvPr/>
              </p:nvSpPr>
              <p:spPr bwMode="auto">
                <a:xfrm>
                  <a:off x="3281" y="2235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7 w 7"/>
                    <a:gd name="T3" fmla="*/ 0 h 2"/>
                    <a:gd name="T4" fmla="*/ 7 w 7"/>
                    <a:gd name="T5" fmla="*/ 1 h 2"/>
                    <a:gd name="T6" fmla="*/ 7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7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34" name="Freeform 528"/>
                <p:cNvSpPr>
                  <a:spLocks/>
                </p:cNvSpPr>
                <p:nvPr/>
              </p:nvSpPr>
              <p:spPr bwMode="auto">
                <a:xfrm>
                  <a:off x="3292" y="2235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35" name="Freeform 529"/>
                <p:cNvSpPr>
                  <a:spLocks/>
                </p:cNvSpPr>
                <p:nvPr/>
              </p:nvSpPr>
              <p:spPr bwMode="auto">
                <a:xfrm>
                  <a:off x="3301" y="2235"/>
                  <a:ext cx="8" cy="2"/>
                </a:xfrm>
                <a:custGeom>
                  <a:avLst/>
                  <a:gdLst>
                    <a:gd name="T0" fmla="*/ 1 w 8"/>
                    <a:gd name="T1" fmla="*/ 0 h 2"/>
                    <a:gd name="T2" fmla="*/ 6 w 8"/>
                    <a:gd name="T3" fmla="*/ 0 h 2"/>
                    <a:gd name="T4" fmla="*/ 8 w 8"/>
                    <a:gd name="T5" fmla="*/ 1 h 2"/>
                    <a:gd name="T6" fmla="*/ 6 w 8"/>
                    <a:gd name="T7" fmla="*/ 2 h 2"/>
                    <a:gd name="T8" fmla="*/ 1 w 8"/>
                    <a:gd name="T9" fmla="*/ 2 h 2"/>
                    <a:gd name="T10" fmla="*/ 0 w 8"/>
                    <a:gd name="T11" fmla="*/ 1 h 2"/>
                    <a:gd name="T12" fmla="*/ 1 w 8"/>
                    <a:gd name="T13" fmla="*/ 0 h 2"/>
                    <a:gd name="T14" fmla="*/ 1 w 8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8"/>
                    <a:gd name="T25" fmla="*/ 0 h 2"/>
                    <a:gd name="T26" fmla="*/ 8 w 8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8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8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36" name="Freeform 530"/>
                <p:cNvSpPr>
                  <a:spLocks/>
                </p:cNvSpPr>
                <p:nvPr/>
              </p:nvSpPr>
              <p:spPr bwMode="auto">
                <a:xfrm>
                  <a:off x="3312" y="2235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37" name="Freeform 531"/>
                <p:cNvSpPr>
                  <a:spLocks/>
                </p:cNvSpPr>
                <p:nvPr/>
              </p:nvSpPr>
              <p:spPr bwMode="auto">
                <a:xfrm>
                  <a:off x="3322" y="2235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38" name="Freeform 532"/>
                <p:cNvSpPr>
                  <a:spLocks/>
                </p:cNvSpPr>
                <p:nvPr/>
              </p:nvSpPr>
              <p:spPr bwMode="auto">
                <a:xfrm>
                  <a:off x="3331" y="2235"/>
                  <a:ext cx="8" cy="2"/>
                </a:xfrm>
                <a:custGeom>
                  <a:avLst/>
                  <a:gdLst>
                    <a:gd name="T0" fmla="*/ 2 w 8"/>
                    <a:gd name="T1" fmla="*/ 0 h 2"/>
                    <a:gd name="T2" fmla="*/ 7 w 8"/>
                    <a:gd name="T3" fmla="*/ 0 h 2"/>
                    <a:gd name="T4" fmla="*/ 8 w 8"/>
                    <a:gd name="T5" fmla="*/ 1 h 2"/>
                    <a:gd name="T6" fmla="*/ 7 w 8"/>
                    <a:gd name="T7" fmla="*/ 2 h 2"/>
                    <a:gd name="T8" fmla="*/ 2 w 8"/>
                    <a:gd name="T9" fmla="*/ 2 h 2"/>
                    <a:gd name="T10" fmla="*/ 0 w 8"/>
                    <a:gd name="T11" fmla="*/ 1 h 2"/>
                    <a:gd name="T12" fmla="*/ 2 w 8"/>
                    <a:gd name="T13" fmla="*/ 0 h 2"/>
                    <a:gd name="T14" fmla="*/ 2 w 8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8"/>
                    <a:gd name="T25" fmla="*/ 0 h 2"/>
                    <a:gd name="T26" fmla="*/ 8 w 8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8" h="2">
                      <a:moveTo>
                        <a:pt x="2" y="0"/>
                      </a:moveTo>
                      <a:lnTo>
                        <a:pt x="7" y="0"/>
                      </a:lnTo>
                      <a:lnTo>
                        <a:pt x="8" y="1"/>
                      </a:lnTo>
                      <a:lnTo>
                        <a:pt x="7" y="2"/>
                      </a:lnTo>
                      <a:lnTo>
                        <a:pt x="2" y="2"/>
                      </a:lnTo>
                      <a:lnTo>
                        <a:pt x="0" y="1"/>
                      </a:lnTo>
                      <a:lnTo>
                        <a:pt x="2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39" name="Freeform 533"/>
                <p:cNvSpPr>
                  <a:spLocks/>
                </p:cNvSpPr>
                <p:nvPr/>
              </p:nvSpPr>
              <p:spPr bwMode="auto">
                <a:xfrm>
                  <a:off x="3342" y="2235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40" name="Freeform 534"/>
                <p:cNvSpPr>
                  <a:spLocks/>
                </p:cNvSpPr>
                <p:nvPr/>
              </p:nvSpPr>
              <p:spPr bwMode="auto">
                <a:xfrm>
                  <a:off x="3352" y="2235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41" name="Freeform 535"/>
                <p:cNvSpPr>
                  <a:spLocks/>
                </p:cNvSpPr>
                <p:nvPr/>
              </p:nvSpPr>
              <p:spPr bwMode="auto">
                <a:xfrm>
                  <a:off x="3362" y="2235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42" name="Freeform 536"/>
                <p:cNvSpPr>
                  <a:spLocks/>
                </p:cNvSpPr>
                <p:nvPr/>
              </p:nvSpPr>
              <p:spPr bwMode="auto">
                <a:xfrm>
                  <a:off x="3372" y="2235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43" name="Freeform 537"/>
                <p:cNvSpPr>
                  <a:spLocks/>
                </p:cNvSpPr>
                <p:nvPr/>
              </p:nvSpPr>
              <p:spPr bwMode="auto">
                <a:xfrm>
                  <a:off x="3383" y="2235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44" name="Freeform 538"/>
                <p:cNvSpPr>
                  <a:spLocks/>
                </p:cNvSpPr>
                <p:nvPr/>
              </p:nvSpPr>
              <p:spPr bwMode="auto">
                <a:xfrm>
                  <a:off x="3392" y="2235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45" name="Freeform 539"/>
                <p:cNvSpPr>
                  <a:spLocks/>
                </p:cNvSpPr>
                <p:nvPr/>
              </p:nvSpPr>
              <p:spPr bwMode="auto">
                <a:xfrm>
                  <a:off x="3403" y="2235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46" name="Freeform 540"/>
                <p:cNvSpPr>
                  <a:spLocks/>
                </p:cNvSpPr>
                <p:nvPr/>
              </p:nvSpPr>
              <p:spPr bwMode="auto">
                <a:xfrm>
                  <a:off x="3413" y="2235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47" name="Freeform 541"/>
                <p:cNvSpPr>
                  <a:spLocks/>
                </p:cNvSpPr>
                <p:nvPr/>
              </p:nvSpPr>
              <p:spPr bwMode="auto">
                <a:xfrm>
                  <a:off x="3422" y="2235"/>
                  <a:ext cx="8" cy="2"/>
                </a:xfrm>
                <a:custGeom>
                  <a:avLst/>
                  <a:gdLst>
                    <a:gd name="T0" fmla="*/ 1 w 8"/>
                    <a:gd name="T1" fmla="*/ 0 h 2"/>
                    <a:gd name="T2" fmla="*/ 7 w 8"/>
                    <a:gd name="T3" fmla="*/ 0 h 2"/>
                    <a:gd name="T4" fmla="*/ 8 w 8"/>
                    <a:gd name="T5" fmla="*/ 1 h 2"/>
                    <a:gd name="T6" fmla="*/ 7 w 8"/>
                    <a:gd name="T7" fmla="*/ 2 h 2"/>
                    <a:gd name="T8" fmla="*/ 1 w 8"/>
                    <a:gd name="T9" fmla="*/ 2 h 2"/>
                    <a:gd name="T10" fmla="*/ 0 w 8"/>
                    <a:gd name="T11" fmla="*/ 1 h 2"/>
                    <a:gd name="T12" fmla="*/ 1 w 8"/>
                    <a:gd name="T13" fmla="*/ 0 h 2"/>
                    <a:gd name="T14" fmla="*/ 1 w 8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8"/>
                    <a:gd name="T25" fmla="*/ 0 h 2"/>
                    <a:gd name="T26" fmla="*/ 8 w 8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8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8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48" name="Freeform 542"/>
                <p:cNvSpPr>
                  <a:spLocks/>
                </p:cNvSpPr>
                <p:nvPr/>
              </p:nvSpPr>
              <p:spPr bwMode="auto">
                <a:xfrm>
                  <a:off x="3433" y="2235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49" name="Freeform 543"/>
                <p:cNvSpPr>
                  <a:spLocks/>
                </p:cNvSpPr>
                <p:nvPr/>
              </p:nvSpPr>
              <p:spPr bwMode="auto">
                <a:xfrm>
                  <a:off x="3443" y="2235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50" name="Freeform 544"/>
                <p:cNvSpPr>
                  <a:spLocks/>
                </p:cNvSpPr>
                <p:nvPr/>
              </p:nvSpPr>
              <p:spPr bwMode="auto">
                <a:xfrm>
                  <a:off x="3453" y="2235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51" name="Freeform 545"/>
                <p:cNvSpPr>
                  <a:spLocks noEditPoints="1"/>
                </p:cNvSpPr>
                <p:nvPr/>
              </p:nvSpPr>
              <p:spPr bwMode="auto">
                <a:xfrm>
                  <a:off x="3080" y="2235"/>
                  <a:ext cx="380" cy="2"/>
                </a:xfrm>
                <a:custGeom>
                  <a:avLst/>
                  <a:gdLst>
                    <a:gd name="T0" fmla="*/ 1 w 380"/>
                    <a:gd name="T1" fmla="*/ 2 h 2"/>
                    <a:gd name="T2" fmla="*/ 16 w 380"/>
                    <a:gd name="T3" fmla="*/ 0 h 2"/>
                    <a:gd name="T4" fmla="*/ 10 w 380"/>
                    <a:gd name="T5" fmla="*/ 0 h 2"/>
                    <a:gd name="T6" fmla="*/ 26 w 380"/>
                    <a:gd name="T7" fmla="*/ 2 h 2"/>
                    <a:gd name="T8" fmla="*/ 31 w 380"/>
                    <a:gd name="T9" fmla="*/ 0 h 2"/>
                    <a:gd name="T10" fmla="*/ 30 w 380"/>
                    <a:gd name="T11" fmla="*/ 1 h 2"/>
                    <a:gd name="T12" fmla="*/ 47 w 380"/>
                    <a:gd name="T13" fmla="*/ 1 h 2"/>
                    <a:gd name="T14" fmla="*/ 41 w 380"/>
                    <a:gd name="T15" fmla="*/ 0 h 2"/>
                    <a:gd name="T16" fmla="*/ 51 w 380"/>
                    <a:gd name="T17" fmla="*/ 2 h 2"/>
                    <a:gd name="T18" fmla="*/ 66 w 380"/>
                    <a:gd name="T19" fmla="*/ 0 h 2"/>
                    <a:gd name="T20" fmla="*/ 61 w 380"/>
                    <a:gd name="T21" fmla="*/ 0 h 2"/>
                    <a:gd name="T22" fmla="*/ 76 w 380"/>
                    <a:gd name="T23" fmla="*/ 2 h 2"/>
                    <a:gd name="T24" fmla="*/ 81 w 380"/>
                    <a:gd name="T25" fmla="*/ 0 h 2"/>
                    <a:gd name="T26" fmla="*/ 80 w 380"/>
                    <a:gd name="T27" fmla="*/ 1 h 2"/>
                    <a:gd name="T28" fmla="*/ 97 w 380"/>
                    <a:gd name="T29" fmla="*/ 1 h 2"/>
                    <a:gd name="T30" fmla="*/ 91 w 380"/>
                    <a:gd name="T31" fmla="*/ 0 h 2"/>
                    <a:gd name="T32" fmla="*/ 101 w 380"/>
                    <a:gd name="T33" fmla="*/ 2 h 2"/>
                    <a:gd name="T34" fmla="*/ 117 w 380"/>
                    <a:gd name="T35" fmla="*/ 0 h 2"/>
                    <a:gd name="T36" fmla="*/ 112 w 380"/>
                    <a:gd name="T37" fmla="*/ 0 h 2"/>
                    <a:gd name="T38" fmla="*/ 126 w 380"/>
                    <a:gd name="T39" fmla="*/ 2 h 2"/>
                    <a:gd name="T40" fmla="*/ 131 w 380"/>
                    <a:gd name="T41" fmla="*/ 0 h 2"/>
                    <a:gd name="T42" fmla="*/ 130 w 380"/>
                    <a:gd name="T43" fmla="*/ 1 h 2"/>
                    <a:gd name="T44" fmla="*/ 147 w 380"/>
                    <a:gd name="T45" fmla="*/ 1 h 2"/>
                    <a:gd name="T46" fmla="*/ 142 w 380"/>
                    <a:gd name="T47" fmla="*/ 0 h 2"/>
                    <a:gd name="T48" fmla="*/ 152 w 380"/>
                    <a:gd name="T49" fmla="*/ 2 h 2"/>
                    <a:gd name="T50" fmla="*/ 167 w 380"/>
                    <a:gd name="T51" fmla="*/ 0 h 2"/>
                    <a:gd name="T52" fmla="*/ 162 w 380"/>
                    <a:gd name="T53" fmla="*/ 0 h 2"/>
                    <a:gd name="T54" fmla="*/ 177 w 380"/>
                    <a:gd name="T55" fmla="*/ 2 h 2"/>
                    <a:gd name="T56" fmla="*/ 182 w 380"/>
                    <a:gd name="T57" fmla="*/ 0 h 2"/>
                    <a:gd name="T58" fmla="*/ 182 w 380"/>
                    <a:gd name="T59" fmla="*/ 1 h 2"/>
                    <a:gd name="T60" fmla="*/ 198 w 380"/>
                    <a:gd name="T61" fmla="*/ 1 h 2"/>
                    <a:gd name="T62" fmla="*/ 192 w 380"/>
                    <a:gd name="T63" fmla="*/ 0 h 2"/>
                    <a:gd name="T64" fmla="*/ 202 w 380"/>
                    <a:gd name="T65" fmla="*/ 2 h 2"/>
                    <a:gd name="T66" fmla="*/ 217 w 380"/>
                    <a:gd name="T67" fmla="*/ 0 h 2"/>
                    <a:gd name="T68" fmla="*/ 212 w 380"/>
                    <a:gd name="T69" fmla="*/ 0 h 2"/>
                    <a:gd name="T70" fmla="*/ 227 w 380"/>
                    <a:gd name="T71" fmla="*/ 2 h 2"/>
                    <a:gd name="T72" fmla="*/ 233 w 380"/>
                    <a:gd name="T73" fmla="*/ 0 h 2"/>
                    <a:gd name="T74" fmla="*/ 232 w 380"/>
                    <a:gd name="T75" fmla="*/ 1 h 2"/>
                    <a:gd name="T76" fmla="*/ 248 w 380"/>
                    <a:gd name="T77" fmla="*/ 1 h 2"/>
                    <a:gd name="T78" fmla="*/ 242 w 380"/>
                    <a:gd name="T79" fmla="*/ 0 h 2"/>
                    <a:gd name="T80" fmla="*/ 253 w 380"/>
                    <a:gd name="T81" fmla="*/ 2 h 2"/>
                    <a:gd name="T82" fmla="*/ 268 w 380"/>
                    <a:gd name="T83" fmla="*/ 0 h 2"/>
                    <a:gd name="T84" fmla="*/ 263 w 380"/>
                    <a:gd name="T85" fmla="*/ 0 h 2"/>
                    <a:gd name="T86" fmla="*/ 278 w 380"/>
                    <a:gd name="T87" fmla="*/ 2 h 2"/>
                    <a:gd name="T88" fmla="*/ 283 w 380"/>
                    <a:gd name="T89" fmla="*/ 0 h 2"/>
                    <a:gd name="T90" fmla="*/ 282 w 380"/>
                    <a:gd name="T91" fmla="*/ 1 h 2"/>
                    <a:gd name="T92" fmla="*/ 298 w 380"/>
                    <a:gd name="T93" fmla="*/ 1 h 2"/>
                    <a:gd name="T94" fmla="*/ 293 w 380"/>
                    <a:gd name="T95" fmla="*/ 0 h 2"/>
                    <a:gd name="T96" fmla="*/ 303 w 380"/>
                    <a:gd name="T97" fmla="*/ 2 h 2"/>
                    <a:gd name="T98" fmla="*/ 318 w 380"/>
                    <a:gd name="T99" fmla="*/ 0 h 2"/>
                    <a:gd name="T100" fmla="*/ 313 w 380"/>
                    <a:gd name="T101" fmla="*/ 0 h 2"/>
                    <a:gd name="T102" fmla="*/ 329 w 380"/>
                    <a:gd name="T103" fmla="*/ 2 h 2"/>
                    <a:gd name="T104" fmla="*/ 333 w 380"/>
                    <a:gd name="T105" fmla="*/ 0 h 2"/>
                    <a:gd name="T106" fmla="*/ 333 w 380"/>
                    <a:gd name="T107" fmla="*/ 1 h 2"/>
                    <a:gd name="T108" fmla="*/ 350 w 380"/>
                    <a:gd name="T109" fmla="*/ 1 h 2"/>
                    <a:gd name="T110" fmla="*/ 343 w 380"/>
                    <a:gd name="T111" fmla="*/ 0 h 2"/>
                    <a:gd name="T112" fmla="*/ 354 w 380"/>
                    <a:gd name="T113" fmla="*/ 2 h 2"/>
                    <a:gd name="T114" fmla="*/ 368 w 380"/>
                    <a:gd name="T115" fmla="*/ 0 h 2"/>
                    <a:gd name="T116" fmla="*/ 363 w 380"/>
                    <a:gd name="T117" fmla="*/ 0 h 2"/>
                    <a:gd name="T118" fmla="*/ 379 w 380"/>
                    <a:gd name="T119" fmla="*/ 2 h 2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w 380"/>
                    <a:gd name="T181" fmla="*/ 0 h 2"/>
                    <a:gd name="T182" fmla="*/ 380 w 380"/>
                    <a:gd name="T183" fmla="*/ 2 h 2"/>
                  </a:gdLst>
                  <a:ahLst/>
                  <a:cxnLst>
                    <a:cxn ang="T120">
                      <a:pos x="T0" y="T1"/>
                    </a:cxn>
                    <a:cxn ang="T121">
                      <a:pos x="T2" y="T3"/>
                    </a:cxn>
                    <a:cxn ang="T122">
                      <a:pos x="T4" y="T5"/>
                    </a:cxn>
                    <a:cxn ang="T123">
                      <a:pos x="T6" y="T7"/>
                    </a:cxn>
                    <a:cxn ang="T124">
                      <a:pos x="T8" y="T9"/>
                    </a:cxn>
                    <a:cxn ang="T125">
                      <a:pos x="T10" y="T11"/>
                    </a:cxn>
                    <a:cxn ang="T126">
                      <a:pos x="T12" y="T13"/>
                    </a:cxn>
                    <a:cxn ang="T127">
                      <a:pos x="T14" y="T15"/>
                    </a:cxn>
                    <a:cxn ang="T128">
                      <a:pos x="T16" y="T17"/>
                    </a:cxn>
                    <a:cxn ang="T129">
                      <a:pos x="T18" y="T19"/>
                    </a:cxn>
                    <a:cxn ang="T130">
                      <a:pos x="T20" y="T21"/>
                    </a:cxn>
                    <a:cxn ang="T131">
                      <a:pos x="T22" y="T23"/>
                    </a:cxn>
                    <a:cxn ang="T132">
                      <a:pos x="T24" y="T25"/>
                    </a:cxn>
                    <a:cxn ang="T133">
                      <a:pos x="T26" y="T27"/>
                    </a:cxn>
                    <a:cxn ang="T134">
                      <a:pos x="T28" y="T29"/>
                    </a:cxn>
                    <a:cxn ang="T135">
                      <a:pos x="T30" y="T31"/>
                    </a:cxn>
                    <a:cxn ang="T136">
                      <a:pos x="T32" y="T33"/>
                    </a:cxn>
                    <a:cxn ang="T137">
                      <a:pos x="T34" y="T35"/>
                    </a:cxn>
                    <a:cxn ang="T138">
                      <a:pos x="T36" y="T37"/>
                    </a:cxn>
                    <a:cxn ang="T139">
                      <a:pos x="T38" y="T39"/>
                    </a:cxn>
                    <a:cxn ang="T140">
                      <a:pos x="T40" y="T41"/>
                    </a:cxn>
                    <a:cxn ang="T141">
                      <a:pos x="T42" y="T43"/>
                    </a:cxn>
                    <a:cxn ang="T142">
                      <a:pos x="T44" y="T45"/>
                    </a:cxn>
                    <a:cxn ang="T143">
                      <a:pos x="T46" y="T47"/>
                    </a:cxn>
                    <a:cxn ang="T144">
                      <a:pos x="T48" y="T49"/>
                    </a:cxn>
                    <a:cxn ang="T145">
                      <a:pos x="T50" y="T51"/>
                    </a:cxn>
                    <a:cxn ang="T146">
                      <a:pos x="T52" y="T53"/>
                    </a:cxn>
                    <a:cxn ang="T147">
                      <a:pos x="T54" y="T55"/>
                    </a:cxn>
                    <a:cxn ang="T148">
                      <a:pos x="T56" y="T57"/>
                    </a:cxn>
                    <a:cxn ang="T149">
                      <a:pos x="T58" y="T59"/>
                    </a:cxn>
                    <a:cxn ang="T150">
                      <a:pos x="T60" y="T61"/>
                    </a:cxn>
                    <a:cxn ang="T151">
                      <a:pos x="T62" y="T63"/>
                    </a:cxn>
                    <a:cxn ang="T152">
                      <a:pos x="T64" y="T65"/>
                    </a:cxn>
                    <a:cxn ang="T153">
                      <a:pos x="T66" y="T67"/>
                    </a:cxn>
                    <a:cxn ang="T154">
                      <a:pos x="T68" y="T69"/>
                    </a:cxn>
                    <a:cxn ang="T155">
                      <a:pos x="T70" y="T71"/>
                    </a:cxn>
                    <a:cxn ang="T156">
                      <a:pos x="T72" y="T73"/>
                    </a:cxn>
                    <a:cxn ang="T157">
                      <a:pos x="T74" y="T75"/>
                    </a:cxn>
                    <a:cxn ang="T158">
                      <a:pos x="T76" y="T77"/>
                    </a:cxn>
                    <a:cxn ang="T159">
                      <a:pos x="T78" y="T79"/>
                    </a:cxn>
                    <a:cxn ang="T160">
                      <a:pos x="T80" y="T81"/>
                    </a:cxn>
                    <a:cxn ang="T161">
                      <a:pos x="T82" y="T83"/>
                    </a:cxn>
                    <a:cxn ang="T162">
                      <a:pos x="T84" y="T85"/>
                    </a:cxn>
                    <a:cxn ang="T163">
                      <a:pos x="T86" y="T87"/>
                    </a:cxn>
                    <a:cxn ang="T164">
                      <a:pos x="T88" y="T89"/>
                    </a:cxn>
                    <a:cxn ang="T165">
                      <a:pos x="T90" y="T91"/>
                    </a:cxn>
                    <a:cxn ang="T166">
                      <a:pos x="T92" y="T93"/>
                    </a:cxn>
                    <a:cxn ang="T167">
                      <a:pos x="T94" y="T95"/>
                    </a:cxn>
                    <a:cxn ang="T168">
                      <a:pos x="T96" y="T97"/>
                    </a:cxn>
                    <a:cxn ang="T169">
                      <a:pos x="T98" y="T99"/>
                    </a:cxn>
                    <a:cxn ang="T170">
                      <a:pos x="T100" y="T101"/>
                    </a:cxn>
                    <a:cxn ang="T171">
                      <a:pos x="T102" y="T103"/>
                    </a:cxn>
                    <a:cxn ang="T172">
                      <a:pos x="T104" y="T105"/>
                    </a:cxn>
                    <a:cxn ang="T173">
                      <a:pos x="T106" y="T107"/>
                    </a:cxn>
                    <a:cxn ang="T174">
                      <a:pos x="T108" y="T109"/>
                    </a:cxn>
                    <a:cxn ang="T175">
                      <a:pos x="T110" y="T111"/>
                    </a:cxn>
                    <a:cxn ang="T176">
                      <a:pos x="T112" y="T113"/>
                    </a:cxn>
                    <a:cxn ang="T177">
                      <a:pos x="T114" y="T115"/>
                    </a:cxn>
                    <a:cxn ang="T178">
                      <a:pos x="T116" y="T117"/>
                    </a:cxn>
                    <a:cxn ang="T179">
                      <a:pos x="T118" y="T119"/>
                    </a:cxn>
                  </a:cxnLst>
                  <a:rect l="T180" t="T181" r="T182" b="T183"/>
                  <a:pathLst>
                    <a:path w="380" h="2">
                      <a:moveTo>
                        <a:pt x="1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  <a:close/>
                      <a:moveTo>
                        <a:pt x="10" y="0"/>
                      </a:moveTo>
                      <a:lnTo>
                        <a:pt x="16" y="0"/>
                      </a:lnTo>
                      <a:lnTo>
                        <a:pt x="17" y="1"/>
                      </a:lnTo>
                      <a:lnTo>
                        <a:pt x="16" y="2"/>
                      </a:lnTo>
                      <a:lnTo>
                        <a:pt x="10" y="2"/>
                      </a:lnTo>
                      <a:lnTo>
                        <a:pt x="9" y="1"/>
                      </a:lnTo>
                      <a:lnTo>
                        <a:pt x="10" y="0"/>
                      </a:lnTo>
                      <a:close/>
                      <a:moveTo>
                        <a:pt x="21" y="0"/>
                      </a:moveTo>
                      <a:lnTo>
                        <a:pt x="26" y="0"/>
                      </a:lnTo>
                      <a:lnTo>
                        <a:pt x="27" y="1"/>
                      </a:lnTo>
                      <a:lnTo>
                        <a:pt x="26" y="2"/>
                      </a:lnTo>
                      <a:lnTo>
                        <a:pt x="21" y="2"/>
                      </a:lnTo>
                      <a:lnTo>
                        <a:pt x="20" y="1"/>
                      </a:lnTo>
                      <a:lnTo>
                        <a:pt x="21" y="0"/>
                      </a:lnTo>
                      <a:close/>
                      <a:moveTo>
                        <a:pt x="31" y="0"/>
                      </a:moveTo>
                      <a:lnTo>
                        <a:pt x="35" y="0"/>
                      </a:lnTo>
                      <a:lnTo>
                        <a:pt x="36" y="1"/>
                      </a:lnTo>
                      <a:lnTo>
                        <a:pt x="35" y="2"/>
                      </a:lnTo>
                      <a:lnTo>
                        <a:pt x="31" y="2"/>
                      </a:lnTo>
                      <a:lnTo>
                        <a:pt x="30" y="1"/>
                      </a:lnTo>
                      <a:lnTo>
                        <a:pt x="31" y="0"/>
                      </a:lnTo>
                      <a:close/>
                      <a:moveTo>
                        <a:pt x="41" y="0"/>
                      </a:moveTo>
                      <a:lnTo>
                        <a:pt x="46" y="0"/>
                      </a:lnTo>
                      <a:lnTo>
                        <a:pt x="47" y="1"/>
                      </a:lnTo>
                      <a:lnTo>
                        <a:pt x="46" y="2"/>
                      </a:lnTo>
                      <a:lnTo>
                        <a:pt x="41" y="2"/>
                      </a:lnTo>
                      <a:lnTo>
                        <a:pt x="40" y="1"/>
                      </a:lnTo>
                      <a:lnTo>
                        <a:pt x="41" y="0"/>
                      </a:lnTo>
                      <a:close/>
                      <a:moveTo>
                        <a:pt x="51" y="0"/>
                      </a:moveTo>
                      <a:lnTo>
                        <a:pt x="56" y="0"/>
                      </a:lnTo>
                      <a:lnTo>
                        <a:pt x="57" y="1"/>
                      </a:lnTo>
                      <a:lnTo>
                        <a:pt x="56" y="2"/>
                      </a:lnTo>
                      <a:lnTo>
                        <a:pt x="51" y="2"/>
                      </a:lnTo>
                      <a:lnTo>
                        <a:pt x="50" y="1"/>
                      </a:lnTo>
                      <a:lnTo>
                        <a:pt x="51" y="0"/>
                      </a:lnTo>
                      <a:close/>
                      <a:moveTo>
                        <a:pt x="61" y="0"/>
                      </a:moveTo>
                      <a:lnTo>
                        <a:pt x="66" y="0"/>
                      </a:lnTo>
                      <a:lnTo>
                        <a:pt x="67" y="1"/>
                      </a:lnTo>
                      <a:lnTo>
                        <a:pt x="66" y="2"/>
                      </a:lnTo>
                      <a:lnTo>
                        <a:pt x="61" y="2"/>
                      </a:lnTo>
                      <a:lnTo>
                        <a:pt x="60" y="1"/>
                      </a:lnTo>
                      <a:lnTo>
                        <a:pt x="61" y="0"/>
                      </a:lnTo>
                      <a:close/>
                      <a:moveTo>
                        <a:pt x="71" y="0"/>
                      </a:moveTo>
                      <a:lnTo>
                        <a:pt x="76" y="0"/>
                      </a:lnTo>
                      <a:lnTo>
                        <a:pt x="77" y="1"/>
                      </a:lnTo>
                      <a:lnTo>
                        <a:pt x="76" y="2"/>
                      </a:lnTo>
                      <a:lnTo>
                        <a:pt x="71" y="2"/>
                      </a:lnTo>
                      <a:lnTo>
                        <a:pt x="70" y="1"/>
                      </a:lnTo>
                      <a:lnTo>
                        <a:pt x="71" y="0"/>
                      </a:lnTo>
                      <a:close/>
                      <a:moveTo>
                        <a:pt x="81" y="0"/>
                      </a:moveTo>
                      <a:lnTo>
                        <a:pt x="87" y="0"/>
                      </a:lnTo>
                      <a:lnTo>
                        <a:pt x="87" y="1"/>
                      </a:lnTo>
                      <a:lnTo>
                        <a:pt x="87" y="2"/>
                      </a:lnTo>
                      <a:lnTo>
                        <a:pt x="81" y="2"/>
                      </a:lnTo>
                      <a:lnTo>
                        <a:pt x="80" y="1"/>
                      </a:lnTo>
                      <a:lnTo>
                        <a:pt x="81" y="0"/>
                      </a:lnTo>
                      <a:close/>
                      <a:moveTo>
                        <a:pt x="91" y="0"/>
                      </a:moveTo>
                      <a:lnTo>
                        <a:pt x="96" y="0"/>
                      </a:lnTo>
                      <a:lnTo>
                        <a:pt x="97" y="1"/>
                      </a:lnTo>
                      <a:lnTo>
                        <a:pt x="96" y="2"/>
                      </a:lnTo>
                      <a:lnTo>
                        <a:pt x="91" y="2"/>
                      </a:lnTo>
                      <a:lnTo>
                        <a:pt x="91" y="1"/>
                      </a:lnTo>
                      <a:lnTo>
                        <a:pt x="91" y="0"/>
                      </a:lnTo>
                      <a:close/>
                      <a:moveTo>
                        <a:pt x="101" y="0"/>
                      </a:moveTo>
                      <a:lnTo>
                        <a:pt x="106" y="0"/>
                      </a:lnTo>
                      <a:lnTo>
                        <a:pt x="107" y="1"/>
                      </a:lnTo>
                      <a:lnTo>
                        <a:pt x="106" y="2"/>
                      </a:lnTo>
                      <a:lnTo>
                        <a:pt x="101" y="2"/>
                      </a:lnTo>
                      <a:lnTo>
                        <a:pt x="100" y="1"/>
                      </a:lnTo>
                      <a:lnTo>
                        <a:pt x="101" y="0"/>
                      </a:lnTo>
                      <a:close/>
                      <a:moveTo>
                        <a:pt x="112" y="0"/>
                      </a:moveTo>
                      <a:lnTo>
                        <a:pt x="117" y="0"/>
                      </a:lnTo>
                      <a:lnTo>
                        <a:pt x="117" y="1"/>
                      </a:lnTo>
                      <a:lnTo>
                        <a:pt x="117" y="2"/>
                      </a:lnTo>
                      <a:lnTo>
                        <a:pt x="112" y="2"/>
                      </a:lnTo>
                      <a:lnTo>
                        <a:pt x="111" y="1"/>
                      </a:lnTo>
                      <a:lnTo>
                        <a:pt x="112" y="0"/>
                      </a:lnTo>
                      <a:close/>
                      <a:moveTo>
                        <a:pt x="122" y="0"/>
                      </a:moveTo>
                      <a:lnTo>
                        <a:pt x="126" y="0"/>
                      </a:lnTo>
                      <a:lnTo>
                        <a:pt x="127" y="1"/>
                      </a:lnTo>
                      <a:lnTo>
                        <a:pt x="126" y="2"/>
                      </a:lnTo>
                      <a:lnTo>
                        <a:pt x="122" y="2"/>
                      </a:lnTo>
                      <a:lnTo>
                        <a:pt x="121" y="1"/>
                      </a:lnTo>
                      <a:lnTo>
                        <a:pt x="122" y="0"/>
                      </a:lnTo>
                      <a:close/>
                      <a:moveTo>
                        <a:pt x="131" y="0"/>
                      </a:moveTo>
                      <a:lnTo>
                        <a:pt x="137" y="0"/>
                      </a:lnTo>
                      <a:lnTo>
                        <a:pt x="138" y="1"/>
                      </a:lnTo>
                      <a:lnTo>
                        <a:pt x="137" y="2"/>
                      </a:lnTo>
                      <a:lnTo>
                        <a:pt x="131" y="2"/>
                      </a:lnTo>
                      <a:lnTo>
                        <a:pt x="130" y="1"/>
                      </a:lnTo>
                      <a:lnTo>
                        <a:pt x="131" y="0"/>
                      </a:lnTo>
                      <a:close/>
                      <a:moveTo>
                        <a:pt x="142" y="0"/>
                      </a:moveTo>
                      <a:lnTo>
                        <a:pt x="147" y="0"/>
                      </a:lnTo>
                      <a:lnTo>
                        <a:pt x="147" y="1"/>
                      </a:lnTo>
                      <a:lnTo>
                        <a:pt x="147" y="2"/>
                      </a:lnTo>
                      <a:lnTo>
                        <a:pt x="142" y="2"/>
                      </a:lnTo>
                      <a:lnTo>
                        <a:pt x="141" y="1"/>
                      </a:lnTo>
                      <a:lnTo>
                        <a:pt x="142" y="0"/>
                      </a:lnTo>
                      <a:close/>
                      <a:moveTo>
                        <a:pt x="152" y="0"/>
                      </a:moveTo>
                      <a:lnTo>
                        <a:pt x="156" y="0"/>
                      </a:lnTo>
                      <a:lnTo>
                        <a:pt x="158" y="1"/>
                      </a:lnTo>
                      <a:lnTo>
                        <a:pt x="156" y="2"/>
                      </a:lnTo>
                      <a:lnTo>
                        <a:pt x="152" y="2"/>
                      </a:lnTo>
                      <a:lnTo>
                        <a:pt x="151" y="1"/>
                      </a:lnTo>
                      <a:lnTo>
                        <a:pt x="152" y="0"/>
                      </a:lnTo>
                      <a:close/>
                      <a:moveTo>
                        <a:pt x="162" y="0"/>
                      </a:moveTo>
                      <a:lnTo>
                        <a:pt x="167" y="0"/>
                      </a:lnTo>
                      <a:lnTo>
                        <a:pt x="168" y="1"/>
                      </a:lnTo>
                      <a:lnTo>
                        <a:pt x="167" y="2"/>
                      </a:lnTo>
                      <a:lnTo>
                        <a:pt x="162" y="2"/>
                      </a:lnTo>
                      <a:lnTo>
                        <a:pt x="161" y="1"/>
                      </a:lnTo>
                      <a:lnTo>
                        <a:pt x="162" y="0"/>
                      </a:lnTo>
                      <a:close/>
                      <a:moveTo>
                        <a:pt x="172" y="0"/>
                      </a:moveTo>
                      <a:lnTo>
                        <a:pt x="177" y="0"/>
                      </a:lnTo>
                      <a:lnTo>
                        <a:pt x="178" y="1"/>
                      </a:lnTo>
                      <a:lnTo>
                        <a:pt x="177" y="2"/>
                      </a:lnTo>
                      <a:lnTo>
                        <a:pt x="172" y="2"/>
                      </a:lnTo>
                      <a:lnTo>
                        <a:pt x="171" y="1"/>
                      </a:lnTo>
                      <a:lnTo>
                        <a:pt x="172" y="0"/>
                      </a:lnTo>
                      <a:close/>
                      <a:moveTo>
                        <a:pt x="182" y="0"/>
                      </a:moveTo>
                      <a:lnTo>
                        <a:pt x="187" y="0"/>
                      </a:lnTo>
                      <a:lnTo>
                        <a:pt x="188" y="1"/>
                      </a:lnTo>
                      <a:lnTo>
                        <a:pt x="187" y="2"/>
                      </a:lnTo>
                      <a:lnTo>
                        <a:pt x="182" y="2"/>
                      </a:lnTo>
                      <a:lnTo>
                        <a:pt x="182" y="1"/>
                      </a:lnTo>
                      <a:lnTo>
                        <a:pt x="182" y="0"/>
                      </a:lnTo>
                      <a:close/>
                      <a:moveTo>
                        <a:pt x="192" y="0"/>
                      </a:moveTo>
                      <a:lnTo>
                        <a:pt x="197" y="0"/>
                      </a:lnTo>
                      <a:lnTo>
                        <a:pt x="198" y="1"/>
                      </a:lnTo>
                      <a:lnTo>
                        <a:pt x="197" y="2"/>
                      </a:lnTo>
                      <a:lnTo>
                        <a:pt x="192" y="2"/>
                      </a:lnTo>
                      <a:lnTo>
                        <a:pt x="191" y="1"/>
                      </a:lnTo>
                      <a:lnTo>
                        <a:pt x="192" y="0"/>
                      </a:lnTo>
                      <a:close/>
                      <a:moveTo>
                        <a:pt x="202" y="0"/>
                      </a:moveTo>
                      <a:lnTo>
                        <a:pt x="208" y="0"/>
                      </a:lnTo>
                      <a:lnTo>
                        <a:pt x="208" y="1"/>
                      </a:lnTo>
                      <a:lnTo>
                        <a:pt x="208" y="2"/>
                      </a:lnTo>
                      <a:lnTo>
                        <a:pt x="202" y="2"/>
                      </a:lnTo>
                      <a:lnTo>
                        <a:pt x="201" y="1"/>
                      </a:lnTo>
                      <a:lnTo>
                        <a:pt x="202" y="0"/>
                      </a:lnTo>
                      <a:close/>
                      <a:moveTo>
                        <a:pt x="212" y="0"/>
                      </a:moveTo>
                      <a:lnTo>
                        <a:pt x="217" y="0"/>
                      </a:lnTo>
                      <a:lnTo>
                        <a:pt x="218" y="1"/>
                      </a:lnTo>
                      <a:lnTo>
                        <a:pt x="217" y="2"/>
                      </a:lnTo>
                      <a:lnTo>
                        <a:pt x="212" y="2"/>
                      </a:lnTo>
                      <a:lnTo>
                        <a:pt x="212" y="1"/>
                      </a:lnTo>
                      <a:lnTo>
                        <a:pt x="212" y="0"/>
                      </a:lnTo>
                      <a:close/>
                      <a:moveTo>
                        <a:pt x="222" y="0"/>
                      </a:moveTo>
                      <a:lnTo>
                        <a:pt x="227" y="0"/>
                      </a:lnTo>
                      <a:lnTo>
                        <a:pt x="229" y="1"/>
                      </a:lnTo>
                      <a:lnTo>
                        <a:pt x="227" y="2"/>
                      </a:lnTo>
                      <a:lnTo>
                        <a:pt x="222" y="2"/>
                      </a:lnTo>
                      <a:lnTo>
                        <a:pt x="221" y="1"/>
                      </a:lnTo>
                      <a:lnTo>
                        <a:pt x="222" y="0"/>
                      </a:lnTo>
                      <a:close/>
                      <a:moveTo>
                        <a:pt x="233" y="0"/>
                      </a:moveTo>
                      <a:lnTo>
                        <a:pt x="238" y="0"/>
                      </a:lnTo>
                      <a:lnTo>
                        <a:pt x="238" y="1"/>
                      </a:lnTo>
                      <a:lnTo>
                        <a:pt x="238" y="2"/>
                      </a:lnTo>
                      <a:lnTo>
                        <a:pt x="233" y="2"/>
                      </a:lnTo>
                      <a:lnTo>
                        <a:pt x="232" y="1"/>
                      </a:lnTo>
                      <a:lnTo>
                        <a:pt x="233" y="0"/>
                      </a:lnTo>
                      <a:close/>
                      <a:moveTo>
                        <a:pt x="242" y="0"/>
                      </a:moveTo>
                      <a:lnTo>
                        <a:pt x="247" y="0"/>
                      </a:lnTo>
                      <a:lnTo>
                        <a:pt x="248" y="1"/>
                      </a:lnTo>
                      <a:lnTo>
                        <a:pt x="247" y="2"/>
                      </a:lnTo>
                      <a:lnTo>
                        <a:pt x="242" y="2"/>
                      </a:lnTo>
                      <a:lnTo>
                        <a:pt x="242" y="1"/>
                      </a:lnTo>
                      <a:lnTo>
                        <a:pt x="242" y="0"/>
                      </a:lnTo>
                      <a:close/>
                      <a:moveTo>
                        <a:pt x="253" y="0"/>
                      </a:moveTo>
                      <a:lnTo>
                        <a:pt x="258" y="0"/>
                      </a:lnTo>
                      <a:lnTo>
                        <a:pt x="259" y="1"/>
                      </a:lnTo>
                      <a:lnTo>
                        <a:pt x="258" y="2"/>
                      </a:lnTo>
                      <a:lnTo>
                        <a:pt x="253" y="2"/>
                      </a:lnTo>
                      <a:lnTo>
                        <a:pt x="251" y="1"/>
                      </a:lnTo>
                      <a:lnTo>
                        <a:pt x="253" y="0"/>
                      </a:lnTo>
                      <a:close/>
                      <a:moveTo>
                        <a:pt x="263" y="0"/>
                      </a:moveTo>
                      <a:lnTo>
                        <a:pt x="268" y="0"/>
                      </a:lnTo>
                      <a:lnTo>
                        <a:pt x="268" y="1"/>
                      </a:lnTo>
                      <a:lnTo>
                        <a:pt x="268" y="2"/>
                      </a:lnTo>
                      <a:lnTo>
                        <a:pt x="263" y="2"/>
                      </a:lnTo>
                      <a:lnTo>
                        <a:pt x="262" y="1"/>
                      </a:lnTo>
                      <a:lnTo>
                        <a:pt x="263" y="0"/>
                      </a:lnTo>
                      <a:close/>
                      <a:moveTo>
                        <a:pt x="273" y="0"/>
                      </a:moveTo>
                      <a:lnTo>
                        <a:pt x="278" y="0"/>
                      </a:lnTo>
                      <a:lnTo>
                        <a:pt x="279" y="1"/>
                      </a:lnTo>
                      <a:lnTo>
                        <a:pt x="278" y="2"/>
                      </a:lnTo>
                      <a:lnTo>
                        <a:pt x="273" y="2"/>
                      </a:lnTo>
                      <a:lnTo>
                        <a:pt x="272" y="1"/>
                      </a:lnTo>
                      <a:lnTo>
                        <a:pt x="273" y="0"/>
                      </a:lnTo>
                      <a:close/>
                      <a:moveTo>
                        <a:pt x="283" y="0"/>
                      </a:moveTo>
                      <a:lnTo>
                        <a:pt x="288" y="0"/>
                      </a:lnTo>
                      <a:lnTo>
                        <a:pt x="289" y="1"/>
                      </a:lnTo>
                      <a:lnTo>
                        <a:pt x="288" y="2"/>
                      </a:lnTo>
                      <a:lnTo>
                        <a:pt x="283" y="2"/>
                      </a:lnTo>
                      <a:lnTo>
                        <a:pt x="282" y="1"/>
                      </a:lnTo>
                      <a:lnTo>
                        <a:pt x="283" y="0"/>
                      </a:lnTo>
                      <a:close/>
                      <a:moveTo>
                        <a:pt x="293" y="0"/>
                      </a:moveTo>
                      <a:lnTo>
                        <a:pt x="298" y="0"/>
                      </a:lnTo>
                      <a:lnTo>
                        <a:pt x="298" y="1"/>
                      </a:lnTo>
                      <a:lnTo>
                        <a:pt x="298" y="2"/>
                      </a:lnTo>
                      <a:lnTo>
                        <a:pt x="293" y="2"/>
                      </a:lnTo>
                      <a:lnTo>
                        <a:pt x="292" y="1"/>
                      </a:lnTo>
                      <a:lnTo>
                        <a:pt x="293" y="0"/>
                      </a:lnTo>
                      <a:close/>
                      <a:moveTo>
                        <a:pt x="303" y="0"/>
                      </a:moveTo>
                      <a:lnTo>
                        <a:pt x="308" y="0"/>
                      </a:lnTo>
                      <a:lnTo>
                        <a:pt x="309" y="1"/>
                      </a:lnTo>
                      <a:lnTo>
                        <a:pt x="308" y="2"/>
                      </a:lnTo>
                      <a:lnTo>
                        <a:pt x="303" y="2"/>
                      </a:lnTo>
                      <a:lnTo>
                        <a:pt x="303" y="1"/>
                      </a:lnTo>
                      <a:lnTo>
                        <a:pt x="303" y="0"/>
                      </a:lnTo>
                      <a:close/>
                      <a:moveTo>
                        <a:pt x="313" y="0"/>
                      </a:moveTo>
                      <a:lnTo>
                        <a:pt x="318" y="0"/>
                      </a:lnTo>
                      <a:lnTo>
                        <a:pt x="319" y="1"/>
                      </a:lnTo>
                      <a:lnTo>
                        <a:pt x="318" y="2"/>
                      </a:lnTo>
                      <a:lnTo>
                        <a:pt x="313" y="2"/>
                      </a:lnTo>
                      <a:lnTo>
                        <a:pt x="312" y="1"/>
                      </a:lnTo>
                      <a:lnTo>
                        <a:pt x="313" y="0"/>
                      </a:lnTo>
                      <a:close/>
                      <a:moveTo>
                        <a:pt x="324" y="0"/>
                      </a:moveTo>
                      <a:lnTo>
                        <a:pt x="329" y="0"/>
                      </a:lnTo>
                      <a:lnTo>
                        <a:pt x="329" y="1"/>
                      </a:lnTo>
                      <a:lnTo>
                        <a:pt x="329" y="2"/>
                      </a:lnTo>
                      <a:lnTo>
                        <a:pt x="324" y="2"/>
                      </a:lnTo>
                      <a:lnTo>
                        <a:pt x="323" y="1"/>
                      </a:lnTo>
                      <a:lnTo>
                        <a:pt x="324" y="0"/>
                      </a:lnTo>
                      <a:close/>
                      <a:moveTo>
                        <a:pt x="333" y="0"/>
                      </a:moveTo>
                      <a:lnTo>
                        <a:pt x="338" y="0"/>
                      </a:lnTo>
                      <a:lnTo>
                        <a:pt x="339" y="1"/>
                      </a:lnTo>
                      <a:lnTo>
                        <a:pt x="338" y="2"/>
                      </a:lnTo>
                      <a:lnTo>
                        <a:pt x="333" y="2"/>
                      </a:lnTo>
                      <a:lnTo>
                        <a:pt x="333" y="1"/>
                      </a:lnTo>
                      <a:lnTo>
                        <a:pt x="333" y="0"/>
                      </a:lnTo>
                      <a:close/>
                      <a:moveTo>
                        <a:pt x="343" y="0"/>
                      </a:moveTo>
                      <a:lnTo>
                        <a:pt x="349" y="0"/>
                      </a:lnTo>
                      <a:lnTo>
                        <a:pt x="350" y="1"/>
                      </a:lnTo>
                      <a:lnTo>
                        <a:pt x="349" y="2"/>
                      </a:lnTo>
                      <a:lnTo>
                        <a:pt x="343" y="2"/>
                      </a:lnTo>
                      <a:lnTo>
                        <a:pt x="342" y="1"/>
                      </a:lnTo>
                      <a:lnTo>
                        <a:pt x="343" y="0"/>
                      </a:lnTo>
                      <a:close/>
                      <a:moveTo>
                        <a:pt x="354" y="0"/>
                      </a:moveTo>
                      <a:lnTo>
                        <a:pt x="359" y="0"/>
                      </a:lnTo>
                      <a:lnTo>
                        <a:pt x="359" y="1"/>
                      </a:lnTo>
                      <a:lnTo>
                        <a:pt x="359" y="2"/>
                      </a:lnTo>
                      <a:lnTo>
                        <a:pt x="354" y="2"/>
                      </a:lnTo>
                      <a:lnTo>
                        <a:pt x="353" y="1"/>
                      </a:lnTo>
                      <a:lnTo>
                        <a:pt x="354" y="0"/>
                      </a:lnTo>
                      <a:close/>
                      <a:moveTo>
                        <a:pt x="363" y="0"/>
                      </a:moveTo>
                      <a:lnTo>
                        <a:pt x="368" y="0"/>
                      </a:lnTo>
                      <a:lnTo>
                        <a:pt x="369" y="1"/>
                      </a:lnTo>
                      <a:lnTo>
                        <a:pt x="368" y="2"/>
                      </a:lnTo>
                      <a:lnTo>
                        <a:pt x="363" y="2"/>
                      </a:lnTo>
                      <a:lnTo>
                        <a:pt x="363" y="1"/>
                      </a:lnTo>
                      <a:lnTo>
                        <a:pt x="363" y="0"/>
                      </a:lnTo>
                      <a:close/>
                      <a:moveTo>
                        <a:pt x="374" y="0"/>
                      </a:moveTo>
                      <a:lnTo>
                        <a:pt x="379" y="0"/>
                      </a:lnTo>
                      <a:lnTo>
                        <a:pt x="380" y="1"/>
                      </a:lnTo>
                      <a:lnTo>
                        <a:pt x="379" y="2"/>
                      </a:lnTo>
                      <a:lnTo>
                        <a:pt x="374" y="2"/>
                      </a:lnTo>
                      <a:lnTo>
                        <a:pt x="373" y="1"/>
                      </a:lnTo>
                      <a:lnTo>
                        <a:pt x="374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52" name="Freeform 546"/>
                <p:cNvSpPr>
                  <a:spLocks/>
                </p:cNvSpPr>
                <p:nvPr/>
              </p:nvSpPr>
              <p:spPr bwMode="auto">
                <a:xfrm>
                  <a:off x="3080" y="2235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53" name="Freeform 547"/>
                <p:cNvSpPr>
                  <a:spLocks/>
                </p:cNvSpPr>
                <p:nvPr/>
              </p:nvSpPr>
              <p:spPr bwMode="auto">
                <a:xfrm>
                  <a:off x="3089" y="2235"/>
                  <a:ext cx="8" cy="2"/>
                </a:xfrm>
                <a:custGeom>
                  <a:avLst/>
                  <a:gdLst>
                    <a:gd name="T0" fmla="*/ 1 w 8"/>
                    <a:gd name="T1" fmla="*/ 0 h 2"/>
                    <a:gd name="T2" fmla="*/ 7 w 8"/>
                    <a:gd name="T3" fmla="*/ 0 h 2"/>
                    <a:gd name="T4" fmla="*/ 8 w 8"/>
                    <a:gd name="T5" fmla="*/ 1 h 2"/>
                    <a:gd name="T6" fmla="*/ 7 w 8"/>
                    <a:gd name="T7" fmla="*/ 2 h 2"/>
                    <a:gd name="T8" fmla="*/ 1 w 8"/>
                    <a:gd name="T9" fmla="*/ 2 h 2"/>
                    <a:gd name="T10" fmla="*/ 0 w 8"/>
                    <a:gd name="T11" fmla="*/ 1 h 2"/>
                    <a:gd name="T12" fmla="*/ 1 w 8"/>
                    <a:gd name="T13" fmla="*/ 0 h 2"/>
                    <a:gd name="T14" fmla="*/ 1 w 8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8"/>
                    <a:gd name="T25" fmla="*/ 0 h 2"/>
                    <a:gd name="T26" fmla="*/ 8 w 8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8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8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54" name="Freeform 548"/>
                <p:cNvSpPr>
                  <a:spLocks/>
                </p:cNvSpPr>
                <p:nvPr/>
              </p:nvSpPr>
              <p:spPr bwMode="auto">
                <a:xfrm>
                  <a:off x="3100" y="2235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55" name="Freeform 549"/>
                <p:cNvSpPr>
                  <a:spLocks/>
                </p:cNvSpPr>
                <p:nvPr/>
              </p:nvSpPr>
              <p:spPr bwMode="auto">
                <a:xfrm>
                  <a:off x="3110" y="2235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56" name="Freeform 550"/>
                <p:cNvSpPr>
                  <a:spLocks/>
                </p:cNvSpPr>
                <p:nvPr/>
              </p:nvSpPr>
              <p:spPr bwMode="auto">
                <a:xfrm>
                  <a:off x="3120" y="2235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57" name="Freeform 551"/>
                <p:cNvSpPr>
                  <a:spLocks/>
                </p:cNvSpPr>
                <p:nvPr/>
              </p:nvSpPr>
              <p:spPr bwMode="auto">
                <a:xfrm>
                  <a:off x="3130" y="2235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58" name="Freeform 552"/>
                <p:cNvSpPr>
                  <a:spLocks/>
                </p:cNvSpPr>
                <p:nvPr/>
              </p:nvSpPr>
              <p:spPr bwMode="auto">
                <a:xfrm>
                  <a:off x="3140" y="2235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59" name="Freeform 553"/>
                <p:cNvSpPr>
                  <a:spLocks/>
                </p:cNvSpPr>
                <p:nvPr/>
              </p:nvSpPr>
              <p:spPr bwMode="auto">
                <a:xfrm>
                  <a:off x="3150" y="2235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60" name="Freeform 554"/>
                <p:cNvSpPr>
                  <a:spLocks/>
                </p:cNvSpPr>
                <p:nvPr/>
              </p:nvSpPr>
              <p:spPr bwMode="auto">
                <a:xfrm>
                  <a:off x="3160" y="2235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7 w 7"/>
                    <a:gd name="T3" fmla="*/ 0 h 2"/>
                    <a:gd name="T4" fmla="*/ 7 w 7"/>
                    <a:gd name="T5" fmla="*/ 1 h 2"/>
                    <a:gd name="T6" fmla="*/ 7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7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61" name="Freeform 555"/>
                <p:cNvSpPr>
                  <a:spLocks/>
                </p:cNvSpPr>
                <p:nvPr/>
              </p:nvSpPr>
              <p:spPr bwMode="auto">
                <a:xfrm>
                  <a:off x="3171" y="2235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62" name="Freeform 556"/>
                <p:cNvSpPr>
                  <a:spLocks/>
                </p:cNvSpPr>
                <p:nvPr/>
              </p:nvSpPr>
              <p:spPr bwMode="auto">
                <a:xfrm>
                  <a:off x="3180" y="2235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63" name="Freeform 557"/>
                <p:cNvSpPr>
                  <a:spLocks/>
                </p:cNvSpPr>
                <p:nvPr/>
              </p:nvSpPr>
              <p:spPr bwMode="auto">
                <a:xfrm>
                  <a:off x="3191" y="2235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64" name="Freeform 558"/>
                <p:cNvSpPr>
                  <a:spLocks/>
                </p:cNvSpPr>
                <p:nvPr/>
              </p:nvSpPr>
              <p:spPr bwMode="auto">
                <a:xfrm>
                  <a:off x="3201" y="2235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65" name="Freeform 559"/>
                <p:cNvSpPr>
                  <a:spLocks/>
                </p:cNvSpPr>
                <p:nvPr/>
              </p:nvSpPr>
              <p:spPr bwMode="auto">
                <a:xfrm>
                  <a:off x="3210" y="2235"/>
                  <a:ext cx="8" cy="2"/>
                </a:xfrm>
                <a:custGeom>
                  <a:avLst/>
                  <a:gdLst>
                    <a:gd name="T0" fmla="*/ 1 w 8"/>
                    <a:gd name="T1" fmla="*/ 0 h 2"/>
                    <a:gd name="T2" fmla="*/ 7 w 8"/>
                    <a:gd name="T3" fmla="*/ 0 h 2"/>
                    <a:gd name="T4" fmla="*/ 8 w 8"/>
                    <a:gd name="T5" fmla="*/ 1 h 2"/>
                    <a:gd name="T6" fmla="*/ 7 w 8"/>
                    <a:gd name="T7" fmla="*/ 2 h 2"/>
                    <a:gd name="T8" fmla="*/ 1 w 8"/>
                    <a:gd name="T9" fmla="*/ 2 h 2"/>
                    <a:gd name="T10" fmla="*/ 0 w 8"/>
                    <a:gd name="T11" fmla="*/ 1 h 2"/>
                    <a:gd name="T12" fmla="*/ 1 w 8"/>
                    <a:gd name="T13" fmla="*/ 0 h 2"/>
                    <a:gd name="T14" fmla="*/ 1 w 8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8"/>
                    <a:gd name="T25" fmla="*/ 0 h 2"/>
                    <a:gd name="T26" fmla="*/ 8 w 8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8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8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66" name="Freeform 560"/>
                <p:cNvSpPr>
                  <a:spLocks/>
                </p:cNvSpPr>
                <p:nvPr/>
              </p:nvSpPr>
              <p:spPr bwMode="auto">
                <a:xfrm>
                  <a:off x="3221" y="2235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67" name="Freeform 561"/>
                <p:cNvSpPr>
                  <a:spLocks/>
                </p:cNvSpPr>
                <p:nvPr/>
              </p:nvSpPr>
              <p:spPr bwMode="auto">
                <a:xfrm>
                  <a:off x="3231" y="2235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5 w 7"/>
                    <a:gd name="T3" fmla="*/ 0 h 2"/>
                    <a:gd name="T4" fmla="*/ 7 w 7"/>
                    <a:gd name="T5" fmla="*/ 1 h 2"/>
                    <a:gd name="T6" fmla="*/ 5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5" y="0"/>
                      </a:lnTo>
                      <a:lnTo>
                        <a:pt x="7" y="1"/>
                      </a:lnTo>
                      <a:lnTo>
                        <a:pt x="5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68" name="Freeform 562"/>
                <p:cNvSpPr>
                  <a:spLocks/>
                </p:cNvSpPr>
                <p:nvPr/>
              </p:nvSpPr>
              <p:spPr bwMode="auto">
                <a:xfrm>
                  <a:off x="3241" y="2235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69" name="Freeform 563"/>
                <p:cNvSpPr>
                  <a:spLocks/>
                </p:cNvSpPr>
                <p:nvPr/>
              </p:nvSpPr>
              <p:spPr bwMode="auto">
                <a:xfrm>
                  <a:off x="3251" y="2235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70" name="Freeform 564"/>
                <p:cNvSpPr>
                  <a:spLocks/>
                </p:cNvSpPr>
                <p:nvPr/>
              </p:nvSpPr>
              <p:spPr bwMode="auto">
                <a:xfrm>
                  <a:off x="3262" y="2235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71" name="Freeform 565"/>
                <p:cNvSpPr>
                  <a:spLocks/>
                </p:cNvSpPr>
                <p:nvPr/>
              </p:nvSpPr>
              <p:spPr bwMode="auto">
                <a:xfrm>
                  <a:off x="3271" y="2235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72" name="Freeform 566"/>
                <p:cNvSpPr>
                  <a:spLocks/>
                </p:cNvSpPr>
                <p:nvPr/>
              </p:nvSpPr>
              <p:spPr bwMode="auto">
                <a:xfrm>
                  <a:off x="3281" y="2235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7 w 7"/>
                    <a:gd name="T3" fmla="*/ 0 h 2"/>
                    <a:gd name="T4" fmla="*/ 7 w 7"/>
                    <a:gd name="T5" fmla="*/ 1 h 2"/>
                    <a:gd name="T6" fmla="*/ 7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7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73" name="Freeform 567"/>
                <p:cNvSpPr>
                  <a:spLocks/>
                </p:cNvSpPr>
                <p:nvPr/>
              </p:nvSpPr>
              <p:spPr bwMode="auto">
                <a:xfrm>
                  <a:off x="3292" y="2235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74" name="Freeform 568"/>
                <p:cNvSpPr>
                  <a:spLocks/>
                </p:cNvSpPr>
                <p:nvPr/>
              </p:nvSpPr>
              <p:spPr bwMode="auto">
                <a:xfrm>
                  <a:off x="3301" y="2235"/>
                  <a:ext cx="8" cy="2"/>
                </a:xfrm>
                <a:custGeom>
                  <a:avLst/>
                  <a:gdLst>
                    <a:gd name="T0" fmla="*/ 1 w 8"/>
                    <a:gd name="T1" fmla="*/ 0 h 2"/>
                    <a:gd name="T2" fmla="*/ 6 w 8"/>
                    <a:gd name="T3" fmla="*/ 0 h 2"/>
                    <a:gd name="T4" fmla="*/ 8 w 8"/>
                    <a:gd name="T5" fmla="*/ 1 h 2"/>
                    <a:gd name="T6" fmla="*/ 6 w 8"/>
                    <a:gd name="T7" fmla="*/ 2 h 2"/>
                    <a:gd name="T8" fmla="*/ 1 w 8"/>
                    <a:gd name="T9" fmla="*/ 2 h 2"/>
                    <a:gd name="T10" fmla="*/ 0 w 8"/>
                    <a:gd name="T11" fmla="*/ 1 h 2"/>
                    <a:gd name="T12" fmla="*/ 1 w 8"/>
                    <a:gd name="T13" fmla="*/ 0 h 2"/>
                    <a:gd name="T14" fmla="*/ 1 w 8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8"/>
                    <a:gd name="T25" fmla="*/ 0 h 2"/>
                    <a:gd name="T26" fmla="*/ 8 w 8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8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8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75" name="Freeform 569"/>
                <p:cNvSpPr>
                  <a:spLocks/>
                </p:cNvSpPr>
                <p:nvPr/>
              </p:nvSpPr>
              <p:spPr bwMode="auto">
                <a:xfrm>
                  <a:off x="3312" y="2235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76" name="Freeform 570"/>
                <p:cNvSpPr>
                  <a:spLocks/>
                </p:cNvSpPr>
                <p:nvPr/>
              </p:nvSpPr>
              <p:spPr bwMode="auto">
                <a:xfrm>
                  <a:off x="3322" y="2235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77" name="Freeform 571"/>
                <p:cNvSpPr>
                  <a:spLocks/>
                </p:cNvSpPr>
                <p:nvPr/>
              </p:nvSpPr>
              <p:spPr bwMode="auto">
                <a:xfrm>
                  <a:off x="3331" y="2235"/>
                  <a:ext cx="8" cy="2"/>
                </a:xfrm>
                <a:custGeom>
                  <a:avLst/>
                  <a:gdLst>
                    <a:gd name="T0" fmla="*/ 2 w 8"/>
                    <a:gd name="T1" fmla="*/ 0 h 2"/>
                    <a:gd name="T2" fmla="*/ 7 w 8"/>
                    <a:gd name="T3" fmla="*/ 0 h 2"/>
                    <a:gd name="T4" fmla="*/ 8 w 8"/>
                    <a:gd name="T5" fmla="*/ 1 h 2"/>
                    <a:gd name="T6" fmla="*/ 7 w 8"/>
                    <a:gd name="T7" fmla="*/ 2 h 2"/>
                    <a:gd name="T8" fmla="*/ 2 w 8"/>
                    <a:gd name="T9" fmla="*/ 2 h 2"/>
                    <a:gd name="T10" fmla="*/ 0 w 8"/>
                    <a:gd name="T11" fmla="*/ 1 h 2"/>
                    <a:gd name="T12" fmla="*/ 2 w 8"/>
                    <a:gd name="T13" fmla="*/ 0 h 2"/>
                    <a:gd name="T14" fmla="*/ 2 w 8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8"/>
                    <a:gd name="T25" fmla="*/ 0 h 2"/>
                    <a:gd name="T26" fmla="*/ 8 w 8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8" h="2">
                      <a:moveTo>
                        <a:pt x="2" y="0"/>
                      </a:moveTo>
                      <a:lnTo>
                        <a:pt x="7" y="0"/>
                      </a:lnTo>
                      <a:lnTo>
                        <a:pt x="8" y="1"/>
                      </a:lnTo>
                      <a:lnTo>
                        <a:pt x="7" y="2"/>
                      </a:lnTo>
                      <a:lnTo>
                        <a:pt x="2" y="2"/>
                      </a:lnTo>
                      <a:lnTo>
                        <a:pt x="0" y="1"/>
                      </a:lnTo>
                      <a:lnTo>
                        <a:pt x="2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78" name="Freeform 572"/>
                <p:cNvSpPr>
                  <a:spLocks/>
                </p:cNvSpPr>
                <p:nvPr/>
              </p:nvSpPr>
              <p:spPr bwMode="auto">
                <a:xfrm>
                  <a:off x="3342" y="2235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79" name="Freeform 573"/>
                <p:cNvSpPr>
                  <a:spLocks/>
                </p:cNvSpPr>
                <p:nvPr/>
              </p:nvSpPr>
              <p:spPr bwMode="auto">
                <a:xfrm>
                  <a:off x="3352" y="2235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80" name="Freeform 574"/>
                <p:cNvSpPr>
                  <a:spLocks/>
                </p:cNvSpPr>
                <p:nvPr/>
              </p:nvSpPr>
              <p:spPr bwMode="auto">
                <a:xfrm>
                  <a:off x="3362" y="2235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81" name="Freeform 575"/>
                <p:cNvSpPr>
                  <a:spLocks/>
                </p:cNvSpPr>
                <p:nvPr/>
              </p:nvSpPr>
              <p:spPr bwMode="auto">
                <a:xfrm>
                  <a:off x="3372" y="2235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82" name="Freeform 576"/>
                <p:cNvSpPr>
                  <a:spLocks/>
                </p:cNvSpPr>
                <p:nvPr/>
              </p:nvSpPr>
              <p:spPr bwMode="auto">
                <a:xfrm>
                  <a:off x="3383" y="2235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83" name="Freeform 577"/>
                <p:cNvSpPr>
                  <a:spLocks/>
                </p:cNvSpPr>
                <p:nvPr/>
              </p:nvSpPr>
              <p:spPr bwMode="auto">
                <a:xfrm>
                  <a:off x="3392" y="2235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84" name="Freeform 578"/>
                <p:cNvSpPr>
                  <a:spLocks/>
                </p:cNvSpPr>
                <p:nvPr/>
              </p:nvSpPr>
              <p:spPr bwMode="auto">
                <a:xfrm>
                  <a:off x="3403" y="2235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85" name="Freeform 579"/>
                <p:cNvSpPr>
                  <a:spLocks/>
                </p:cNvSpPr>
                <p:nvPr/>
              </p:nvSpPr>
              <p:spPr bwMode="auto">
                <a:xfrm>
                  <a:off x="3413" y="2235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86" name="Freeform 580"/>
                <p:cNvSpPr>
                  <a:spLocks/>
                </p:cNvSpPr>
                <p:nvPr/>
              </p:nvSpPr>
              <p:spPr bwMode="auto">
                <a:xfrm>
                  <a:off x="3422" y="2235"/>
                  <a:ext cx="8" cy="2"/>
                </a:xfrm>
                <a:custGeom>
                  <a:avLst/>
                  <a:gdLst>
                    <a:gd name="T0" fmla="*/ 1 w 8"/>
                    <a:gd name="T1" fmla="*/ 0 h 2"/>
                    <a:gd name="T2" fmla="*/ 7 w 8"/>
                    <a:gd name="T3" fmla="*/ 0 h 2"/>
                    <a:gd name="T4" fmla="*/ 8 w 8"/>
                    <a:gd name="T5" fmla="*/ 1 h 2"/>
                    <a:gd name="T6" fmla="*/ 7 w 8"/>
                    <a:gd name="T7" fmla="*/ 2 h 2"/>
                    <a:gd name="T8" fmla="*/ 1 w 8"/>
                    <a:gd name="T9" fmla="*/ 2 h 2"/>
                    <a:gd name="T10" fmla="*/ 0 w 8"/>
                    <a:gd name="T11" fmla="*/ 1 h 2"/>
                    <a:gd name="T12" fmla="*/ 1 w 8"/>
                    <a:gd name="T13" fmla="*/ 0 h 2"/>
                    <a:gd name="T14" fmla="*/ 1 w 8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8"/>
                    <a:gd name="T25" fmla="*/ 0 h 2"/>
                    <a:gd name="T26" fmla="*/ 8 w 8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8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8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87" name="Freeform 581"/>
                <p:cNvSpPr>
                  <a:spLocks/>
                </p:cNvSpPr>
                <p:nvPr/>
              </p:nvSpPr>
              <p:spPr bwMode="auto">
                <a:xfrm>
                  <a:off x="3433" y="2235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88" name="Freeform 582"/>
                <p:cNvSpPr>
                  <a:spLocks/>
                </p:cNvSpPr>
                <p:nvPr/>
              </p:nvSpPr>
              <p:spPr bwMode="auto">
                <a:xfrm>
                  <a:off x="3443" y="2235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89" name="Freeform 583"/>
                <p:cNvSpPr>
                  <a:spLocks/>
                </p:cNvSpPr>
                <p:nvPr/>
              </p:nvSpPr>
              <p:spPr bwMode="auto">
                <a:xfrm>
                  <a:off x="3453" y="2235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90" name="Freeform 584"/>
                <p:cNvSpPr>
                  <a:spLocks noEditPoints="1"/>
                </p:cNvSpPr>
                <p:nvPr/>
              </p:nvSpPr>
              <p:spPr bwMode="auto">
                <a:xfrm>
                  <a:off x="3080" y="2235"/>
                  <a:ext cx="380" cy="2"/>
                </a:xfrm>
                <a:custGeom>
                  <a:avLst/>
                  <a:gdLst>
                    <a:gd name="T0" fmla="*/ 1 w 380"/>
                    <a:gd name="T1" fmla="*/ 2 h 2"/>
                    <a:gd name="T2" fmla="*/ 16 w 380"/>
                    <a:gd name="T3" fmla="*/ 0 h 2"/>
                    <a:gd name="T4" fmla="*/ 10 w 380"/>
                    <a:gd name="T5" fmla="*/ 0 h 2"/>
                    <a:gd name="T6" fmla="*/ 26 w 380"/>
                    <a:gd name="T7" fmla="*/ 2 h 2"/>
                    <a:gd name="T8" fmla="*/ 31 w 380"/>
                    <a:gd name="T9" fmla="*/ 0 h 2"/>
                    <a:gd name="T10" fmla="*/ 30 w 380"/>
                    <a:gd name="T11" fmla="*/ 1 h 2"/>
                    <a:gd name="T12" fmla="*/ 47 w 380"/>
                    <a:gd name="T13" fmla="*/ 1 h 2"/>
                    <a:gd name="T14" fmla="*/ 41 w 380"/>
                    <a:gd name="T15" fmla="*/ 0 h 2"/>
                    <a:gd name="T16" fmla="*/ 51 w 380"/>
                    <a:gd name="T17" fmla="*/ 2 h 2"/>
                    <a:gd name="T18" fmla="*/ 66 w 380"/>
                    <a:gd name="T19" fmla="*/ 0 h 2"/>
                    <a:gd name="T20" fmla="*/ 61 w 380"/>
                    <a:gd name="T21" fmla="*/ 0 h 2"/>
                    <a:gd name="T22" fmla="*/ 76 w 380"/>
                    <a:gd name="T23" fmla="*/ 2 h 2"/>
                    <a:gd name="T24" fmla="*/ 81 w 380"/>
                    <a:gd name="T25" fmla="*/ 0 h 2"/>
                    <a:gd name="T26" fmla="*/ 80 w 380"/>
                    <a:gd name="T27" fmla="*/ 1 h 2"/>
                    <a:gd name="T28" fmla="*/ 97 w 380"/>
                    <a:gd name="T29" fmla="*/ 1 h 2"/>
                    <a:gd name="T30" fmla="*/ 91 w 380"/>
                    <a:gd name="T31" fmla="*/ 0 h 2"/>
                    <a:gd name="T32" fmla="*/ 101 w 380"/>
                    <a:gd name="T33" fmla="*/ 2 h 2"/>
                    <a:gd name="T34" fmla="*/ 117 w 380"/>
                    <a:gd name="T35" fmla="*/ 0 h 2"/>
                    <a:gd name="T36" fmla="*/ 112 w 380"/>
                    <a:gd name="T37" fmla="*/ 0 h 2"/>
                    <a:gd name="T38" fmla="*/ 126 w 380"/>
                    <a:gd name="T39" fmla="*/ 2 h 2"/>
                    <a:gd name="T40" fmla="*/ 131 w 380"/>
                    <a:gd name="T41" fmla="*/ 0 h 2"/>
                    <a:gd name="T42" fmla="*/ 130 w 380"/>
                    <a:gd name="T43" fmla="*/ 1 h 2"/>
                    <a:gd name="T44" fmla="*/ 147 w 380"/>
                    <a:gd name="T45" fmla="*/ 1 h 2"/>
                    <a:gd name="T46" fmla="*/ 142 w 380"/>
                    <a:gd name="T47" fmla="*/ 0 h 2"/>
                    <a:gd name="T48" fmla="*/ 152 w 380"/>
                    <a:gd name="T49" fmla="*/ 2 h 2"/>
                    <a:gd name="T50" fmla="*/ 167 w 380"/>
                    <a:gd name="T51" fmla="*/ 0 h 2"/>
                    <a:gd name="T52" fmla="*/ 162 w 380"/>
                    <a:gd name="T53" fmla="*/ 0 h 2"/>
                    <a:gd name="T54" fmla="*/ 177 w 380"/>
                    <a:gd name="T55" fmla="*/ 2 h 2"/>
                    <a:gd name="T56" fmla="*/ 182 w 380"/>
                    <a:gd name="T57" fmla="*/ 0 h 2"/>
                    <a:gd name="T58" fmla="*/ 182 w 380"/>
                    <a:gd name="T59" fmla="*/ 1 h 2"/>
                    <a:gd name="T60" fmla="*/ 198 w 380"/>
                    <a:gd name="T61" fmla="*/ 1 h 2"/>
                    <a:gd name="T62" fmla="*/ 192 w 380"/>
                    <a:gd name="T63" fmla="*/ 0 h 2"/>
                    <a:gd name="T64" fmla="*/ 202 w 380"/>
                    <a:gd name="T65" fmla="*/ 2 h 2"/>
                    <a:gd name="T66" fmla="*/ 217 w 380"/>
                    <a:gd name="T67" fmla="*/ 0 h 2"/>
                    <a:gd name="T68" fmla="*/ 212 w 380"/>
                    <a:gd name="T69" fmla="*/ 0 h 2"/>
                    <a:gd name="T70" fmla="*/ 227 w 380"/>
                    <a:gd name="T71" fmla="*/ 2 h 2"/>
                    <a:gd name="T72" fmla="*/ 233 w 380"/>
                    <a:gd name="T73" fmla="*/ 0 h 2"/>
                    <a:gd name="T74" fmla="*/ 232 w 380"/>
                    <a:gd name="T75" fmla="*/ 1 h 2"/>
                    <a:gd name="T76" fmla="*/ 248 w 380"/>
                    <a:gd name="T77" fmla="*/ 1 h 2"/>
                    <a:gd name="T78" fmla="*/ 242 w 380"/>
                    <a:gd name="T79" fmla="*/ 0 h 2"/>
                    <a:gd name="T80" fmla="*/ 253 w 380"/>
                    <a:gd name="T81" fmla="*/ 2 h 2"/>
                    <a:gd name="T82" fmla="*/ 268 w 380"/>
                    <a:gd name="T83" fmla="*/ 0 h 2"/>
                    <a:gd name="T84" fmla="*/ 263 w 380"/>
                    <a:gd name="T85" fmla="*/ 0 h 2"/>
                    <a:gd name="T86" fmla="*/ 278 w 380"/>
                    <a:gd name="T87" fmla="*/ 2 h 2"/>
                    <a:gd name="T88" fmla="*/ 283 w 380"/>
                    <a:gd name="T89" fmla="*/ 0 h 2"/>
                    <a:gd name="T90" fmla="*/ 282 w 380"/>
                    <a:gd name="T91" fmla="*/ 1 h 2"/>
                    <a:gd name="T92" fmla="*/ 298 w 380"/>
                    <a:gd name="T93" fmla="*/ 1 h 2"/>
                    <a:gd name="T94" fmla="*/ 293 w 380"/>
                    <a:gd name="T95" fmla="*/ 0 h 2"/>
                    <a:gd name="T96" fmla="*/ 303 w 380"/>
                    <a:gd name="T97" fmla="*/ 2 h 2"/>
                    <a:gd name="T98" fmla="*/ 318 w 380"/>
                    <a:gd name="T99" fmla="*/ 0 h 2"/>
                    <a:gd name="T100" fmla="*/ 313 w 380"/>
                    <a:gd name="T101" fmla="*/ 0 h 2"/>
                    <a:gd name="T102" fmla="*/ 329 w 380"/>
                    <a:gd name="T103" fmla="*/ 2 h 2"/>
                    <a:gd name="T104" fmla="*/ 333 w 380"/>
                    <a:gd name="T105" fmla="*/ 0 h 2"/>
                    <a:gd name="T106" fmla="*/ 333 w 380"/>
                    <a:gd name="T107" fmla="*/ 1 h 2"/>
                    <a:gd name="T108" fmla="*/ 350 w 380"/>
                    <a:gd name="T109" fmla="*/ 1 h 2"/>
                    <a:gd name="T110" fmla="*/ 343 w 380"/>
                    <a:gd name="T111" fmla="*/ 0 h 2"/>
                    <a:gd name="T112" fmla="*/ 354 w 380"/>
                    <a:gd name="T113" fmla="*/ 2 h 2"/>
                    <a:gd name="T114" fmla="*/ 368 w 380"/>
                    <a:gd name="T115" fmla="*/ 0 h 2"/>
                    <a:gd name="T116" fmla="*/ 363 w 380"/>
                    <a:gd name="T117" fmla="*/ 0 h 2"/>
                    <a:gd name="T118" fmla="*/ 379 w 380"/>
                    <a:gd name="T119" fmla="*/ 2 h 2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w 380"/>
                    <a:gd name="T181" fmla="*/ 0 h 2"/>
                    <a:gd name="T182" fmla="*/ 380 w 380"/>
                    <a:gd name="T183" fmla="*/ 2 h 2"/>
                  </a:gdLst>
                  <a:ahLst/>
                  <a:cxnLst>
                    <a:cxn ang="T120">
                      <a:pos x="T0" y="T1"/>
                    </a:cxn>
                    <a:cxn ang="T121">
                      <a:pos x="T2" y="T3"/>
                    </a:cxn>
                    <a:cxn ang="T122">
                      <a:pos x="T4" y="T5"/>
                    </a:cxn>
                    <a:cxn ang="T123">
                      <a:pos x="T6" y="T7"/>
                    </a:cxn>
                    <a:cxn ang="T124">
                      <a:pos x="T8" y="T9"/>
                    </a:cxn>
                    <a:cxn ang="T125">
                      <a:pos x="T10" y="T11"/>
                    </a:cxn>
                    <a:cxn ang="T126">
                      <a:pos x="T12" y="T13"/>
                    </a:cxn>
                    <a:cxn ang="T127">
                      <a:pos x="T14" y="T15"/>
                    </a:cxn>
                    <a:cxn ang="T128">
                      <a:pos x="T16" y="T17"/>
                    </a:cxn>
                    <a:cxn ang="T129">
                      <a:pos x="T18" y="T19"/>
                    </a:cxn>
                    <a:cxn ang="T130">
                      <a:pos x="T20" y="T21"/>
                    </a:cxn>
                    <a:cxn ang="T131">
                      <a:pos x="T22" y="T23"/>
                    </a:cxn>
                    <a:cxn ang="T132">
                      <a:pos x="T24" y="T25"/>
                    </a:cxn>
                    <a:cxn ang="T133">
                      <a:pos x="T26" y="T27"/>
                    </a:cxn>
                    <a:cxn ang="T134">
                      <a:pos x="T28" y="T29"/>
                    </a:cxn>
                    <a:cxn ang="T135">
                      <a:pos x="T30" y="T31"/>
                    </a:cxn>
                    <a:cxn ang="T136">
                      <a:pos x="T32" y="T33"/>
                    </a:cxn>
                    <a:cxn ang="T137">
                      <a:pos x="T34" y="T35"/>
                    </a:cxn>
                    <a:cxn ang="T138">
                      <a:pos x="T36" y="T37"/>
                    </a:cxn>
                    <a:cxn ang="T139">
                      <a:pos x="T38" y="T39"/>
                    </a:cxn>
                    <a:cxn ang="T140">
                      <a:pos x="T40" y="T41"/>
                    </a:cxn>
                    <a:cxn ang="T141">
                      <a:pos x="T42" y="T43"/>
                    </a:cxn>
                    <a:cxn ang="T142">
                      <a:pos x="T44" y="T45"/>
                    </a:cxn>
                    <a:cxn ang="T143">
                      <a:pos x="T46" y="T47"/>
                    </a:cxn>
                    <a:cxn ang="T144">
                      <a:pos x="T48" y="T49"/>
                    </a:cxn>
                    <a:cxn ang="T145">
                      <a:pos x="T50" y="T51"/>
                    </a:cxn>
                    <a:cxn ang="T146">
                      <a:pos x="T52" y="T53"/>
                    </a:cxn>
                    <a:cxn ang="T147">
                      <a:pos x="T54" y="T55"/>
                    </a:cxn>
                    <a:cxn ang="T148">
                      <a:pos x="T56" y="T57"/>
                    </a:cxn>
                    <a:cxn ang="T149">
                      <a:pos x="T58" y="T59"/>
                    </a:cxn>
                    <a:cxn ang="T150">
                      <a:pos x="T60" y="T61"/>
                    </a:cxn>
                    <a:cxn ang="T151">
                      <a:pos x="T62" y="T63"/>
                    </a:cxn>
                    <a:cxn ang="T152">
                      <a:pos x="T64" y="T65"/>
                    </a:cxn>
                    <a:cxn ang="T153">
                      <a:pos x="T66" y="T67"/>
                    </a:cxn>
                    <a:cxn ang="T154">
                      <a:pos x="T68" y="T69"/>
                    </a:cxn>
                    <a:cxn ang="T155">
                      <a:pos x="T70" y="T71"/>
                    </a:cxn>
                    <a:cxn ang="T156">
                      <a:pos x="T72" y="T73"/>
                    </a:cxn>
                    <a:cxn ang="T157">
                      <a:pos x="T74" y="T75"/>
                    </a:cxn>
                    <a:cxn ang="T158">
                      <a:pos x="T76" y="T77"/>
                    </a:cxn>
                    <a:cxn ang="T159">
                      <a:pos x="T78" y="T79"/>
                    </a:cxn>
                    <a:cxn ang="T160">
                      <a:pos x="T80" y="T81"/>
                    </a:cxn>
                    <a:cxn ang="T161">
                      <a:pos x="T82" y="T83"/>
                    </a:cxn>
                    <a:cxn ang="T162">
                      <a:pos x="T84" y="T85"/>
                    </a:cxn>
                    <a:cxn ang="T163">
                      <a:pos x="T86" y="T87"/>
                    </a:cxn>
                    <a:cxn ang="T164">
                      <a:pos x="T88" y="T89"/>
                    </a:cxn>
                    <a:cxn ang="T165">
                      <a:pos x="T90" y="T91"/>
                    </a:cxn>
                    <a:cxn ang="T166">
                      <a:pos x="T92" y="T93"/>
                    </a:cxn>
                    <a:cxn ang="T167">
                      <a:pos x="T94" y="T95"/>
                    </a:cxn>
                    <a:cxn ang="T168">
                      <a:pos x="T96" y="T97"/>
                    </a:cxn>
                    <a:cxn ang="T169">
                      <a:pos x="T98" y="T99"/>
                    </a:cxn>
                    <a:cxn ang="T170">
                      <a:pos x="T100" y="T101"/>
                    </a:cxn>
                    <a:cxn ang="T171">
                      <a:pos x="T102" y="T103"/>
                    </a:cxn>
                    <a:cxn ang="T172">
                      <a:pos x="T104" y="T105"/>
                    </a:cxn>
                    <a:cxn ang="T173">
                      <a:pos x="T106" y="T107"/>
                    </a:cxn>
                    <a:cxn ang="T174">
                      <a:pos x="T108" y="T109"/>
                    </a:cxn>
                    <a:cxn ang="T175">
                      <a:pos x="T110" y="T111"/>
                    </a:cxn>
                    <a:cxn ang="T176">
                      <a:pos x="T112" y="T113"/>
                    </a:cxn>
                    <a:cxn ang="T177">
                      <a:pos x="T114" y="T115"/>
                    </a:cxn>
                    <a:cxn ang="T178">
                      <a:pos x="T116" y="T117"/>
                    </a:cxn>
                    <a:cxn ang="T179">
                      <a:pos x="T118" y="T119"/>
                    </a:cxn>
                  </a:cxnLst>
                  <a:rect l="T180" t="T181" r="T182" b="T183"/>
                  <a:pathLst>
                    <a:path w="380" h="2">
                      <a:moveTo>
                        <a:pt x="1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  <a:close/>
                      <a:moveTo>
                        <a:pt x="10" y="0"/>
                      </a:moveTo>
                      <a:lnTo>
                        <a:pt x="16" y="0"/>
                      </a:lnTo>
                      <a:lnTo>
                        <a:pt x="17" y="1"/>
                      </a:lnTo>
                      <a:lnTo>
                        <a:pt x="16" y="2"/>
                      </a:lnTo>
                      <a:lnTo>
                        <a:pt x="10" y="2"/>
                      </a:lnTo>
                      <a:lnTo>
                        <a:pt x="9" y="1"/>
                      </a:lnTo>
                      <a:lnTo>
                        <a:pt x="10" y="0"/>
                      </a:lnTo>
                      <a:close/>
                      <a:moveTo>
                        <a:pt x="21" y="0"/>
                      </a:moveTo>
                      <a:lnTo>
                        <a:pt x="26" y="0"/>
                      </a:lnTo>
                      <a:lnTo>
                        <a:pt x="27" y="1"/>
                      </a:lnTo>
                      <a:lnTo>
                        <a:pt x="26" y="2"/>
                      </a:lnTo>
                      <a:lnTo>
                        <a:pt x="21" y="2"/>
                      </a:lnTo>
                      <a:lnTo>
                        <a:pt x="20" y="1"/>
                      </a:lnTo>
                      <a:lnTo>
                        <a:pt x="21" y="0"/>
                      </a:lnTo>
                      <a:close/>
                      <a:moveTo>
                        <a:pt x="31" y="0"/>
                      </a:moveTo>
                      <a:lnTo>
                        <a:pt x="35" y="0"/>
                      </a:lnTo>
                      <a:lnTo>
                        <a:pt x="36" y="1"/>
                      </a:lnTo>
                      <a:lnTo>
                        <a:pt x="35" y="2"/>
                      </a:lnTo>
                      <a:lnTo>
                        <a:pt x="31" y="2"/>
                      </a:lnTo>
                      <a:lnTo>
                        <a:pt x="30" y="1"/>
                      </a:lnTo>
                      <a:lnTo>
                        <a:pt x="31" y="0"/>
                      </a:lnTo>
                      <a:close/>
                      <a:moveTo>
                        <a:pt x="41" y="0"/>
                      </a:moveTo>
                      <a:lnTo>
                        <a:pt x="46" y="0"/>
                      </a:lnTo>
                      <a:lnTo>
                        <a:pt x="47" y="1"/>
                      </a:lnTo>
                      <a:lnTo>
                        <a:pt x="46" y="2"/>
                      </a:lnTo>
                      <a:lnTo>
                        <a:pt x="41" y="2"/>
                      </a:lnTo>
                      <a:lnTo>
                        <a:pt x="40" y="1"/>
                      </a:lnTo>
                      <a:lnTo>
                        <a:pt x="41" y="0"/>
                      </a:lnTo>
                      <a:close/>
                      <a:moveTo>
                        <a:pt x="51" y="0"/>
                      </a:moveTo>
                      <a:lnTo>
                        <a:pt x="56" y="0"/>
                      </a:lnTo>
                      <a:lnTo>
                        <a:pt x="57" y="1"/>
                      </a:lnTo>
                      <a:lnTo>
                        <a:pt x="56" y="2"/>
                      </a:lnTo>
                      <a:lnTo>
                        <a:pt x="51" y="2"/>
                      </a:lnTo>
                      <a:lnTo>
                        <a:pt x="50" y="1"/>
                      </a:lnTo>
                      <a:lnTo>
                        <a:pt x="51" y="0"/>
                      </a:lnTo>
                      <a:close/>
                      <a:moveTo>
                        <a:pt x="61" y="0"/>
                      </a:moveTo>
                      <a:lnTo>
                        <a:pt x="66" y="0"/>
                      </a:lnTo>
                      <a:lnTo>
                        <a:pt x="67" y="1"/>
                      </a:lnTo>
                      <a:lnTo>
                        <a:pt x="66" y="2"/>
                      </a:lnTo>
                      <a:lnTo>
                        <a:pt x="61" y="2"/>
                      </a:lnTo>
                      <a:lnTo>
                        <a:pt x="60" y="1"/>
                      </a:lnTo>
                      <a:lnTo>
                        <a:pt x="61" y="0"/>
                      </a:lnTo>
                      <a:close/>
                      <a:moveTo>
                        <a:pt x="71" y="0"/>
                      </a:moveTo>
                      <a:lnTo>
                        <a:pt x="76" y="0"/>
                      </a:lnTo>
                      <a:lnTo>
                        <a:pt x="77" y="1"/>
                      </a:lnTo>
                      <a:lnTo>
                        <a:pt x="76" y="2"/>
                      </a:lnTo>
                      <a:lnTo>
                        <a:pt x="71" y="2"/>
                      </a:lnTo>
                      <a:lnTo>
                        <a:pt x="70" y="1"/>
                      </a:lnTo>
                      <a:lnTo>
                        <a:pt x="71" y="0"/>
                      </a:lnTo>
                      <a:close/>
                      <a:moveTo>
                        <a:pt x="81" y="0"/>
                      </a:moveTo>
                      <a:lnTo>
                        <a:pt x="87" y="0"/>
                      </a:lnTo>
                      <a:lnTo>
                        <a:pt x="87" y="1"/>
                      </a:lnTo>
                      <a:lnTo>
                        <a:pt x="87" y="2"/>
                      </a:lnTo>
                      <a:lnTo>
                        <a:pt x="81" y="2"/>
                      </a:lnTo>
                      <a:lnTo>
                        <a:pt x="80" y="1"/>
                      </a:lnTo>
                      <a:lnTo>
                        <a:pt x="81" y="0"/>
                      </a:lnTo>
                      <a:close/>
                      <a:moveTo>
                        <a:pt x="91" y="0"/>
                      </a:moveTo>
                      <a:lnTo>
                        <a:pt x="96" y="0"/>
                      </a:lnTo>
                      <a:lnTo>
                        <a:pt x="97" y="1"/>
                      </a:lnTo>
                      <a:lnTo>
                        <a:pt x="96" y="2"/>
                      </a:lnTo>
                      <a:lnTo>
                        <a:pt x="91" y="2"/>
                      </a:lnTo>
                      <a:lnTo>
                        <a:pt x="91" y="1"/>
                      </a:lnTo>
                      <a:lnTo>
                        <a:pt x="91" y="0"/>
                      </a:lnTo>
                      <a:close/>
                      <a:moveTo>
                        <a:pt x="101" y="0"/>
                      </a:moveTo>
                      <a:lnTo>
                        <a:pt x="106" y="0"/>
                      </a:lnTo>
                      <a:lnTo>
                        <a:pt x="107" y="1"/>
                      </a:lnTo>
                      <a:lnTo>
                        <a:pt x="106" y="2"/>
                      </a:lnTo>
                      <a:lnTo>
                        <a:pt x="101" y="2"/>
                      </a:lnTo>
                      <a:lnTo>
                        <a:pt x="100" y="1"/>
                      </a:lnTo>
                      <a:lnTo>
                        <a:pt x="101" y="0"/>
                      </a:lnTo>
                      <a:close/>
                      <a:moveTo>
                        <a:pt x="112" y="0"/>
                      </a:moveTo>
                      <a:lnTo>
                        <a:pt x="117" y="0"/>
                      </a:lnTo>
                      <a:lnTo>
                        <a:pt x="117" y="1"/>
                      </a:lnTo>
                      <a:lnTo>
                        <a:pt x="117" y="2"/>
                      </a:lnTo>
                      <a:lnTo>
                        <a:pt x="112" y="2"/>
                      </a:lnTo>
                      <a:lnTo>
                        <a:pt x="111" y="1"/>
                      </a:lnTo>
                      <a:lnTo>
                        <a:pt x="112" y="0"/>
                      </a:lnTo>
                      <a:close/>
                      <a:moveTo>
                        <a:pt x="122" y="0"/>
                      </a:moveTo>
                      <a:lnTo>
                        <a:pt x="126" y="0"/>
                      </a:lnTo>
                      <a:lnTo>
                        <a:pt x="127" y="1"/>
                      </a:lnTo>
                      <a:lnTo>
                        <a:pt x="126" y="2"/>
                      </a:lnTo>
                      <a:lnTo>
                        <a:pt x="122" y="2"/>
                      </a:lnTo>
                      <a:lnTo>
                        <a:pt x="121" y="1"/>
                      </a:lnTo>
                      <a:lnTo>
                        <a:pt x="122" y="0"/>
                      </a:lnTo>
                      <a:close/>
                      <a:moveTo>
                        <a:pt x="131" y="0"/>
                      </a:moveTo>
                      <a:lnTo>
                        <a:pt x="137" y="0"/>
                      </a:lnTo>
                      <a:lnTo>
                        <a:pt x="138" y="1"/>
                      </a:lnTo>
                      <a:lnTo>
                        <a:pt x="137" y="2"/>
                      </a:lnTo>
                      <a:lnTo>
                        <a:pt x="131" y="2"/>
                      </a:lnTo>
                      <a:lnTo>
                        <a:pt x="130" y="1"/>
                      </a:lnTo>
                      <a:lnTo>
                        <a:pt x="131" y="0"/>
                      </a:lnTo>
                      <a:close/>
                      <a:moveTo>
                        <a:pt x="142" y="0"/>
                      </a:moveTo>
                      <a:lnTo>
                        <a:pt x="147" y="0"/>
                      </a:lnTo>
                      <a:lnTo>
                        <a:pt x="147" y="1"/>
                      </a:lnTo>
                      <a:lnTo>
                        <a:pt x="147" y="2"/>
                      </a:lnTo>
                      <a:lnTo>
                        <a:pt x="142" y="2"/>
                      </a:lnTo>
                      <a:lnTo>
                        <a:pt x="141" y="1"/>
                      </a:lnTo>
                      <a:lnTo>
                        <a:pt x="142" y="0"/>
                      </a:lnTo>
                      <a:close/>
                      <a:moveTo>
                        <a:pt x="152" y="0"/>
                      </a:moveTo>
                      <a:lnTo>
                        <a:pt x="156" y="0"/>
                      </a:lnTo>
                      <a:lnTo>
                        <a:pt x="158" y="1"/>
                      </a:lnTo>
                      <a:lnTo>
                        <a:pt x="156" y="2"/>
                      </a:lnTo>
                      <a:lnTo>
                        <a:pt x="152" y="2"/>
                      </a:lnTo>
                      <a:lnTo>
                        <a:pt x="151" y="1"/>
                      </a:lnTo>
                      <a:lnTo>
                        <a:pt x="152" y="0"/>
                      </a:lnTo>
                      <a:close/>
                      <a:moveTo>
                        <a:pt x="162" y="0"/>
                      </a:moveTo>
                      <a:lnTo>
                        <a:pt x="167" y="0"/>
                      </a:lnTo>
                      <a:lnTo>
                        <a:pt x="168" y="1"/>
                      </a:lnTo>
                      <a:lnTo>
                        <a:pt x="167" y="2"/>
                      </a:lnTo>
                      <a:lnTo>
                        <a:pt x="162" y="2"/>
                      </a:lnTo>
                      <a:lnTo>
                        <a:pt x="161" y="1"/>
                      </a:lnTo>
                      <a:lnTo>
                        <a:pt x="162" y="0"/>
                      </a:lnTo>
                      <a:close/>
                      <a:moveTo>
                        <a:pt x="172" y="0"/>
                      </a:moveTo>
                      <a:lnTo>
                        <a:pt x="177" y="0"/>
                      </a:lnTo>
                      <a:lnTo>
                        <a:pt x="178" y="1"/>
                      </a:lnTo>
                      <a:lnTo>
                        <a:pt x="177" y="2"/>
                      </a:lnTo>
                      <a:lnTo>
                        <a:pt x="172" y="2"/>
                      </a:lnTo>
                      <a:lnTo>
                        <a:pt x="171" y="1"/>
                      </a:lnTo>
                      <a:lnTo>
                        <a:pt x="172" y="0"/>
                      </a:lnTo>
                      <a:close/>
                      <a:moveTo>
                        <a:pt x="182" y="0"/>
                      </a:moveTo>
                      <a:lnTo>
                        <a:pt x="187" y="0"/>
                      </a:lnTo>
                      <a:lnTo>
                        <a:pt x="188" y="1"/>
                      </a:lnTo>
                      <a:lnTo>
                        <a:pt x="187" y="2"/>
                      </a:lnTo>
                      <a:lnTo>
                        <a:pt x="182" y="2"/>
                      </a:lnTo>
                      <a:lnTo>
                        <a:pt x="182" y="1"/>
                      </a:lnTo>
                      <a:lnTo>
                        <a:pt x="182" y="0"/>
                      </a:lnTo>
                      <a:close/>
                      <a:moveTo>
                        <a:pt x="192" y="0"/>
                      </a:moveTo>
                      <a:lnTo>
                        <a:pt x="197" y="0"/>
                      </a:lnTo>
                      <a:lnTo>
                        <a:pt x="198" y="1"/>
                      </a:lnTo>
                      <a:lnTo>
                        <a:pt x="197" y="2"/>
                      </a:lnTo>
                      <a:lnTo>
                        <a:pt x="192" y="2"/>
                      </a:lnTo>
                      <a:lnTo>
                        <a:pt x="191" y="1"/>
                      </a:lnTo>
                      <a:lnTo>
                        <a:pt x="192" y="0"/>
                      </a:lnTo>
                      <a:close/>
                      <a:moveTo>
                        <a:pt x="202" y="0"/>
                      </a:moveTo>
                      <a:lnTo>
                        <a:pt x="208" y="0"/>
                      </a:lnTo>
                      <a:lnTo>
                        <a:pt x="208" y="1"/>
                      </a:lnTo>
                      <a:lnTo>
                        <a:pt x="208" y="2"/>
                      </a:lnTo>
                      <a:lnTo>
                        <a:pt x="202" y="2"/>
                      </a:lnTo>
                      <a:lnTo>
                        <a:pt x="201" y="1"/>
                      </a:lnTo>
                      <a:lnTo>
                        <a:pt x="202" y="0"/>
                      </a:lnTo>
                      <a:close/>
                      <a:moveTo>
                        <a:pt x="212" y="0"/>
                      </a:moveTo>
                      <a:lnTo>
                        <a:pt x="217" y="0"/>
                      </a:lnTo>
                      <a:lnTo>
                        <a:pt x="218" y="1"/>
                      </a:lnTo>
                      <a:lnTo>
                        <a:pt x="217" y="2"/>
                      </a:lnTo>
                      <a:lnTo>
                        <a:pt x="212" y="2"/>
                      </a:lnTo>
                      <a:lnTo>
                        <a:pt x="212" y="1"/>
                      </a:lnTo>
                      <a:lnTo>
                        <a:pt x="212" y="0"/>
                      </a:lnTo>
                      <a:close/>
                      <a:moveTo>
                        <a:pt x="222" y="0"/>
                      </a:moveTo>
                      <a:lnTo>
                        <a:pt x="227" y="0"/>
                      </a:lnTo>
                      <a:lnTo>
                        <a:pt x="229" y="1"/>
                      </a:lnTo>
                      <a:lnTo>
                        <a:pt x="227" y="2"/>
                      </a:lnTo>
                      <a:lnTo>
                        <a:pt x="222" y="2"/>
                      </a:lnTo>
                      <a:lnTo>
                        <a:pt x="221" y="1"/>
                      </a:lnTo>
                      <a:lnTo>
                        <a:pt x="222" y="0"/>
                      </a:lnTo>
                      <a:close/>
                      <a:moveTo>
                        <a:pt x="233" y="0"/>
                      </a:moveTo>
                      <a:lnTo>
                        <a:pt x="238" y="0"/>
                      </a:lnTo>
                      <a:lnTo>
                        <a:pt x="238" y="1"/>
                      </a:lnTo>
                      <a:lnTo>
                        <a:pt x="238" y="2"/>
                      </a:lnTo>
                      <a:lnTo>
                        <a:pt x="233" y="2"/>
                      </a:lnTo>
                      <a:lnTo>
                        <a:pt x="232" y="1"/>
                      </a:lnTo>
                      <a:lnTo>
                        <a:pt x="233" y="0"/>
                      </a:lnTo>
                      <a:close/>
                      <a:moveTo>
                        <a:pt x="242" y="0"/>
                      </a:moveTo>
                      <a:lnTo>
                        <a:pt x="247" y="0"/>
                      </a:lnTo>
                      <a:lnTo>
                        <a:pt x="248" y="1"/>
                      </a:lnTo>
                      <a:lnTo>
                        <a:pt x="247" y="2"/>
                      </a:lnTo>
                      <a:lnTo>
                        <a:pt x="242" y="2"/>
                      </a:lnTo>
                      <a:lnTo>
                        <a:pt x="242" y="1"/>
                      </a:lnTo>
                      <a:lnTo>
                        <a:pt x="242" y="0"/>
                      </a:lnTo>
                      <a:close/>
                      <a:moveTo>
                        <a:pt x="253" y="0"/>
                      </a:moveTo>
                      <a:lnTo>
                        <a:pt x="258" y="0"/>
                      </a:lnTo>
                      <a:lnTo>
                        <a:pt x="259" y="1"/>
                      </a:lnTo>
                      <a:lnTo>
                        <a:pt x="258" y="2"/>
                      </a:lnTo>
                      <a:lnTo>
                        <a:pt x="253" y="2"/>
                      </a:lnTo>
                      <a:lnTo>
                        <a:pt x="251" y="1"/>
                      </a:lnTo>
                      <a:lnTo>
                        <a:pt x="253" y="0"/>
                      </a:lnTo>
                      <a:close/>
                      <a:moveTo>
                        <a:pt x="263" y="0"/>
                      </a:moveTo>
                      <a:lnTo>
                        <a:pt x="268" y="0"/>
                      </a:lnTo>
                      <a:lnTo>
                        <a:pt x="268" y="1"/>
                      </a:lnTo>
                      <a:lnTo>
                        <a:pt x="268" y="2"/>
                      </a:lnTo>
                      <a:lnTo>
                        <a:pt x="263" y="2"/>
                      </a:lnTo>
                      <a:lnTo>
                        <a:pt x="262" y="1"/>
                      </a:lnTo>
                      <a:lnTo>
                        <a:pt x="263" y="0"/>
                      </a:lnTo>
                      <a:close/>
                      <a:moveTo>
                        <a:pt x="273" y="0"/>
                      </a:moveTo>
                      <a:lnTo>
                        <a:pt x="278" y="0"/>
                      </a:lnTo>
                      <a:lnTo>
                        <a:pt x="279" y="1"/>
                      </a:lnTo>
                      <a:lnTo>
                        <a:pt x="278" y="2"/>
                      </a:lnTo>
                      <a:lnTo>
                        <a:pt x="273" y="2"/>
                      </a:lnTo>
                      <a:lnTo>
                        <a:pt x="272" y="1"/>
                      </a:lnTo>
                      <a:lnTo>
                        <a:pt x="273" y="0"/>
                      </a:lnTo>
                      <a:close/>
                      <a:moveTo>
                        <a:pt x="283" y="0"/>
                      </a:moveTo>
                      <a:lnTo>
                        <a:pt x="288" y="0"/>
                      </a:lnTo>
                      <a:lnTo>
                        <a:pt x="289" y="1"/>
                      </a:lnTo>
                      <a:lnTo>
                        <a:pt x="288" y="2"/>
                      </a:lnTo>
                      <a:lnTo>
                        <a:pt x="283" y="2"/>
                      </a:lnTo>
                      <a:lnTo>
                        <a:pt x="282" y="1"/>
                      </a:lnTo>
                      <a:lnTo>
                        <a:pt x="283" y="0"/>
                      </a:lnTo>
                      <a:close/>
                      <a:moveTo>
                        <a:pt x="293" y="0"/>
                      </a:moveTo>
                      <a:lnTo>
                        <a:pt x="298" y="0"/>
                      </a:lnTo>
                      <a:lnTo>
                        <a:pt x="298" y="1"/>
                      </a:lnTo>
                      <a:lnTo>
                        <a:pt x="298" y="2"/>
                      </a:lnTo>
                      <a:lnTo>
                        <a:pt x="293" y="2"/>
                      </a:lnTo>
                      <a:lnTo>
                        <a:pt x="292" y="1"/>
                      </a:lnTo>
                      <a:lnTo>
                        <a:pt x="293" y="0"/>
                      </a:lnTo>
                      <a:close/>
                      <a:moveTo>
                        <a:pt x="303" y="0"/>
                      </a:moveTo>
                      <a:lnTo>
                        <a:pt x="308" y="0"/>
                      </a:lnTo>
                      <a:lnTo>
                        <a:pt x="309" y="1"/>
                      </a:lnTo>
                      <a:lnTo>
                        <a:pt x="308" y="2"/>
                      </a:lnTo>
                      <a:lnTo>
                        <a:pt x="303" y="2"/>
                      </a:lnTo>
                      <a:lnTo>
                        <a:pt x="303" y="1"/>
                      </a:lnTo>
                      <a:lnTo>
                        <a:pt x="303" y="0"/>
                      </a:lnTo>
                      <a:close/>
                      <a:moveTo>
                        <a:pt x="313" y="0"/>
                      </a:moveTo>
                      <a:lnTo>
                        <a:pt x="318" y="0"/>
                      </a:lnTo>
                      <a:lnTo>
                        <a:pt x="319" y="1"/>
                      </a:lnTo>
                      <a:lnTo>
                        <a:pt x="318" y="2"/>
                      </a:lnTo>
                      <a:lnTo>
                        <a:pt x="313" y="2"/>
                      </a:lnTo>
                      <a:lnTo>
                        <a:pt x="312" y="1"/>
                      </a:lnTo>
                      <a:lnTo>
                        <a:pt x="313" y="0"/>
                      </a:lnTo>
                      <a:close/>
                      <a:moveTo>
                        <a:pt x="324" y="0"/>
                      </a:moveTo>
                      <a:lnTo>
                        <a:pt x="329" y="0"/>
                      </a:lnTo>
                      <a:lnTo>
                        <a:pt x="329" y="1"/>
                      </a:lnTo>
                      <a:lnTo>
                        <a:pt x="329" y="2"/>
                      </a:lnTo>
                      <a:lnTo>
                        <a:pt x="324" y="2"/>
                      </a:lnTo>
                      <a:lnTo>
                        <a:pt x="323" y="1"/>
                      </a:lnTo>
                      <a:lnTo>
                        <a:pt x="324" y="0"/>
                      </a:lnTo>
                      <a:close/>
                      <a:moveTo>
                        <a:pt x="333" y="0"/>
                      </a:moveTo>
                      <a:lnTo>
                        <a:pt x="338" y="0"/>
                      </a:lnTo>
                      <a:lnTo>
                        <a:pt x="339" y="1"/>
                      </a:lnTo>
                      <a:lnTo>
                        <a:pt x="338" y="2"/>
                      </a:lnTo>
                      <a:lnTo>
                        <a:pt x="333" y="2"/>
                      </a:lnTo>
                      <a:lnTo>
                        <a:pt x="333" y="1"/>
                      </a:lnTo>
                      <a:lnTo>
                        <a:pt x="333" y="0"/>
                      </a:lnTo>
                      <a:close/>
                      <a:moveTo>
                        <a:pt x="343" y="0"/>
                      </a:moveTo>
                      <a:lnTo>
                        <a:pt x="349" y="0"/>
                      </a:lnTo>
                      <a:lnTo>
                        <a:pt x="350" y="1"/>
                      </a:lnTo>
                      <a:lnTo>
                        <a:pt x="349" y="2"/>
                      </a:lnTo>
                      <a:lnTo>
                        <a:pt x="343" y="2"/>
                      </a:lnTo>
                      <a:lnTo>
                        <a:pt x="342" y="1"/>
                      </a:lnTo>
                      <a:lnTo>
                        <a:pt x="343" y="0"/>
                      </a:lnTo>
                      <a:close/>
                      <a:moveTo>
                        <a:pt x="354" y="0"/>
                      </a:moveTo>
                      <a:lnTo>
                        <a:pt x="359" y="0"/>
                      </a:lnTo>
                      <a:lnTo>
                        <a:pt x="359" y="1"/>
                      </a:lnTo>
                      <a:lnTo>
                        <a:pt x="359" y="2"/>
                      </a:lnTo>
                      <a:lnTo>
                        <a:pt x="354" y="2"/>
                      </a:lnTo>
                      <a:lnTo>
                        <a:pt x="353" y="1"/>
                      </a:lnTo>
                      <a:lnTo>
                        <a:pt x="354" y="0"/>
                      </a:lnTo>
                      <a:close/>
                      <a:moveTo>
                        <a:pt x="363" y="0"/>
                      </a:moveTo>
                      <a:lnTo>
                        <a:pt x="368" y="0"/>
                      </a:lnTo>
                      <a:lnTo>
                        <a:pt x="369" y="1"/>
                      </a:lnTo>
                      <a:lnTo>
                        <a:pt x="368" y="2"/>
                      </a:lnTo>
                      <a:lnTo>
                        <a:pt x="363" y="2"/>
                      </a:lnTo>
                      <a:lnTo>
                        <a:pt x="363" y="1"/>
                      </a:lnTo>
                      <a:lnTo>
                        <a:pt x="363" y="0"/>
                      </a:lnTo>
                      <a:close/>
                      <a:moveTo>
                        <a:pt x="374" y="0"/>
                      </a:moveTo>
                      <a:lnTo>
                        <a:pt x="379" y="0"/>
                      </a:lnTo>
                      <a:lnTo>
                        <a:pt x="380" y="1"/>
                      </a:lnTo>
                      <a:lnTo>
                        <a:pt x="379" y="2"/>
                      </a:lnTo>
                      <a:lnTo>
                        <a:pt x="374" y="2"/>
                      </a:lnTo>
                      <a:lnTo>
                        <a:pt x="373" y="1"/>
                      </a:lnTo>
                      <a:lnTo>
                        <a:pt x="374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91" name="Freeform 585"/>
                <p:cNvSpPr>
                  <a:spLocks/>
                </p:cNvSpPr>
                <p:nvPr/>
              </p:nvSpPr>
              <p:spPr bwMode="auto">
                <a:xfrm>
                  <a:off x="3080" y="2235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92" name="Freeform 586"/>
                <p:cNvSpPr>
                  <a:spLocks/>
                </p:cNvSpPr>
                <p:nvPr/>
              </p:nvSpPr>
              <p:spPr bwMode="auto">
                <a:xfrm>
                  <a:off x="3089" y="2235"/>
                  <a:ext cx="8" cy="2"/>
                </a:xfrm>
                <a:custGeom>
                  <a:avLst/>
                  <a:gdLst>
                    <a:gd name="T0" fmla="*/ 1 w 8"/>
                    <a:gd name="T1" fmla="*/ 0 h 2"/>
                    <a:gd name="T2" fmla="*/ 7 w 8"/>
                    <a:gd name="T3" fmla="*/ 0 h 2"/>
                    <a:gd name="T4" fmla="*/ 8 w 8"/>
                    <a:gd name="T5" fmla="*/ 1 h 2"/>
                    <a:gd name="T6" fmla="*/ 7 w 8"/>
                    <a:gd name="T7" fmla="*/ 2 h 2"/>
                    <a:gd name="T8" fmla="*/ 1 w 8"/>
                    <a:gd name="T9" fmla="*/ 2 h 2"/>
                    <a:gd name="T10" fmla="*/ 0 w 8"/>
                    <a:gd name="T11" fmla="*/ 1 h 2"/>
                    <a:gd name="T12" fmla="*/ 1 w 8"/>
                    <a:gd name="T13" fmla="*/ 0 h 2"/>
                    <a:gd name="T14" fmla="*/ 1 w 8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8"/>
                    <a:gd name="T25" fmla="*/ 0 h 2"/>
                    <a:gd name="T26" fmla="*/ 8 w 8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8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8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93" name="Freeform 587"/>
                <p:cNvSpPr>
                  <a:spLocks/>
                </p:cNvSpPr>
                <p:nvPr/>
              </p:nvSpPr>
              <p:spPr bwMode="auto">
                <a:xfrm>
                  <a:off x="3100" y="2235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94" name="Freeform 588"/>
                <p:cNvSpPr>
                  <a:spLocks/>
                </p:cNvSpPr>
                <p:nvPr/>
              </p:nvSpPr>
              <p:spPr bwMode="auto">
                <a:xfrm>
                  <a:off x="3110" y="2235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95" name="Freeform 589"/>
                <p:cNvSpPr>
                  <a:spLocks/>
                </p:cNvSpPr>
                <p:nvPr/>
              </p:nvSpPr>
              <p:spPr bwMode="auto">
                <a:xfrm>
                  <a:off x="3120" y="2235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96" name="Freeform 590"/>
                <p:cNvSpPr>
                  <a:spLocks/>
                </p:cNvSpPr>
                <p:nvPr/>
              </p:nvSpPr>
              <p:spPr bwMode="auto">
                <a:xfrm>
                  <a:off x="3130" y="2235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97" name="Freeform 591"/>
                <p:cNvSpPr>
                  <a:spLocks/>
                </p:cNvSpPr>
                <p:nvPr/>
              </p:nvSpPr>
              <p:spPr bwMode="auto">
                <a:xfrm>
                  <a:off x="3140" y="2235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98" name="Freeform 592"/>
                <p:cNvSpPr>
                  <a:spLocks/>
                </p:cNvSpPr>
                <p:nvPr/>
              </p:nvSpPr>
              <p:spPr bwMode="auto">
                <a:xfrm>
                  <a:off x="3150" y="2235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99" name="Freeform 593"/>
                <p:cNvSpPr>
                  <a:spLocks/>
                </p:cNvSpPr>
                <p:nvPr/>
              </p:nvSpPr>
              <p:spPr bwMode="auto">
                <a:xfrm>
                  <a:off x="3160" y="2235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7 w 7"/>
                    <a:gd name="T3" fmla="*/ 0 h 2"/>
                    <a:gd name="T4" fmla="*/ 7 w 7"/>
                    <a:gd name="T5" fmla="*/ 1 h 2"/>
                    <a:gd name="T6" fmla="*/ 7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7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00" name="Freeform 594"/>
                <p:cNvSpPr>
                  <a:spLocks/>
                </p:cNvSpPr>
                <p:nvPr/>
              </p:nvSpPr>
              <p:spPr bwMode="auto">
                <a:xfrm>
                  <a:off x="3171" y="2235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01" name="Freeform 595"/>
                <p:cNvSpPr>
                  <a:spLocks/>
                </p:cNvSpPr>
                <p:nvPr/>
              </p:nvSpPr>
              <p:spPr bwMode="auto">
                <a:xfrm>
                  <a:off x="3180" y="2235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02" name="Freeform 596"/>
                <p:cNvSpPr>
                  <a:spLocks/>
                </p:cNvSpPr>
                <p:nvPr/>
              </p:nvSpPr>
              <p:spPr bwMode="auto">
                <a:xfrm>
                  <a:off x="3191" y="2235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03" name="Freeform 597"/>
                <p:cNvSpPr>
                  <a:spLocks/>
                </p:cNvSpPr>
                <p:nvPr/>
              </p:nvSpPr>
              <p:spPr bwMode="auto">
                <a:xfrm>
                  <a:off x="3201" y="2235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04" name="Freeform 598"/>
                <p:cNvSpPr>
                  <a:spLocks/>
                </p:cNvSpPr>
                <p:nvPr/>
              </p:nvSpPr>
              <p:spPr bwMode="auto">
                <a:xfrm>
                  <a:off x="3210" y="2235"/>
                  <a:ext cx="8" cy="2"/>
                </a:xfrm>
                <a:custGeom>
                  <a:avLst/>
                  <a:gdLst>
                    <a:gd name="T0" fmla="*/ 1 w 8"/>
                    <a:gd name="T1" fmla="*/ 0 h 2"/>
                    <a:gd name="T2" fmla="*/ 7 w 8"/>
                    <a:gd name="T3" fmla="*/ 0 h 2"/>
                    <a:gd name="T4" fmla="*/ 8 w 8"/>
                    <a:gd name="T5" fmla="*/ 1 h 2"/>
                    <a:gd name="T6" fmla="*/ 7 w 8"/>
                    <a:gd name="T7" fmla="*/ 2 h 2"/>
                    <a:gd name="T8" fmla="*/ 1 w 8"/>
                    <a:gd name="T9" fmla="*/ 2 h 2"/>
                    <a:gd name="T10" fmla="*/ 0 w 8"/>
                    <a:gd name="T11" fmla="*/ 1 h 2"/>
                    <a:gd name="T12" fmla="*/ 1 w 8"/>
                    <a:gd name="T13" fmla="*/ 0 h 2"/>
                    <a:gd name="T14" fmla="*/ 1 w 8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8"/>
                    <a:gd name="T25" fmla="*/ 0 h 2"/>
                    <a:gd name="T26" fmla="*/ 8 w 8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8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8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05" name="Freeform 599"/>
                <p:cNvSpPr>
                  <a:spLocks/>
                </p:cNvSpPr>
                <p:nvPr/>
              </p:nvSpPr>
              <p:spPr bwMode="auto">
                <a:xfrm>
                  <a:off x="3221" y="2235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06" name="Freeform 600"/>
                <p:cNvSpPr>
                  <a:spLocks/>
                </p:cNvSpPr>
                <p:nvPr/>
              </p:nvSpPr>
              <p:spPr bwMode="auto">
                <a:xfrm>
                  <a:off x="3231" y="2235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5 w 7"/>
                    <a:gd name="T3" fmla="*/ 0 h 2"/>
                    <a:gd name="T4" fmla="*/ 7 w 7"/>
                    <a:gd name="T5" fmla="*/ 1 h 2"/>
                    <a:gd name="T6" fmla="*/ 5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5" y="0"/>
                      </a:lnTo>
                      <a:lnTo>
                        <a:pt x="7" y="1"/>
                      </a:lnTo>
                      <a:lnTo>
                        <a:pt x="5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07" name="Freeform 601"/>
                <p:cNvSpPr>
                  <a:spLocks/>
                </p:cNvSpPr>
                <p:nvPr/>
              </p:nvSpPr>
              <p:spPr bwMode="auto">
                <a:xfrm>
                  <a:off x="3241" y="2235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08" name="Freeform 602"/>
                <p:cNvSpPr>
                  <a:spLocks/>
                </p:cNvSpPr>
                <p:nvPr/>
              </p:nvSpPr>
              <p:spPr bwMode="auto">
                <a:xfrm>
                  <a:off x="3251" y="2235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09" name="Freeform 603"/>
                <p:cNvSpPr>
                  <a:spLocks/>
                </p:cNvSpPr>
                <p:nvPr/>
              </p:nvSpPr>
              <p:spPr bwMode="auto">
                <a:xfrm>
                  <a:off x="3262" y="2235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10" name="Freeform 604"/>
                <p:cNvSpPr>
                  <a:spLocks/>
                </p:cNvSpPr>
                <p:nvPr/>
              </p:nvSpPr>
              <p:spPr bwMode="auto">
                <a:xfrm>
                  <a:off x="3271" y="2235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11" name="Freeform 605"/>
                <p:cNvSpPr>
                  <a:spLocks/>
                </p:cNvSpPr>
                <p:nvPr/>
              </p:nvSpPr>
              <p:spPr bwMode="auto">
                <a:xfrm>
                  <a:off x="3281" y="2235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7 w 7"/>
                    <a:gd name="T3" fmla="*/ 0 h 2"/>
                    <a:gd name="T4" fmla="*/ 7 w 7"/>
                    <a:gd name="T5" fmla="*/ 1 h 2"/>
                    <a:gd name="T6" fmla="*/ 7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7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12" name="Freeform 606"/>
                <p:cNvSpPr>
                  <a:spLocks/>
                </p:cNvSpPr>
                <p:nvPr/>
              </p:nvSpPr>
              <p:spPr bwMode="auto">
                <a:xfrm>
                  <a:off x="3292" y="2235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13" name="Freeform 607"/>
                <p:cNvSpPr>
                  <a:spLocks/>
                </p:cNvSpPr>
                <p:nvPr/>
              </p:nvSpPr>
              <p:spPr bwMode="auto">
                <a:xfrm>
                  <a:off x="3301" y="2235"/>
                  <a:ext cx="8" cy="2"/>
                </a:xfrm>
                <a:custGeom>
                  <a:avLst/>
                  <a:gdLst>
                    <a:gd name="T0" fmla="*/ 1 w 8"/>
                    <a:gd name="T1" fmla="*/ 0 h 2"/>
                    <a:gd name="T2" fmla="*/ 6 w 8"/>
                    <a:gd name="T3" fmla="*/ 0 h 2"/>
                    <a:gd name="T4" fmla="*/ 8 w 8"/>
                    <a:gd name="T5" fmla="*/ 1 h 2"/>
                    <a:gd name="T6" fmla="*/ 6 w 8"/>
                    <a:gd name="T7" fmla="*/ 2 h 2"/>
                    <a:gd name="T8" fmla="*/ 1 w 8"/>
                    <a:gd name="T9" fmla="*/ 2 h 2"/>
                    <a:gd name="T10" fmla="*/ 0 w 8"/>
                    <a:gd name="T11" fmla="*/ 1 h 2"/>
                    <a:gd name="T12" fmla="*/ 1 w 8"/>
                    <a:gd name="T13" fmla="*/ 0 h 2"/>
                    <a:gd name="T14" fmla="*/ 1 w 8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8"/>
                    <a:gd name="T25" fmla="*/ 0 h 2"/>
                    <a:gd name="T26" fmla="*/ 8 w 8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8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8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14" name="Freeform 608"/>
                <p:cNvSpPr>
                  <a:spLocks/>
                </p:cNvSpPr>
                <p:nvPr/>
              </p:nvSpPr>
              <p:spPr bwMode="auto">
                <a:xfrm>
                  <a:off x="3312" y="2235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15" name="Freeform 609"/>
                <p:cNvSpPr>
                  <a:spLocks/>
                </p:cNvSpPr>
                <p:nvPr/>
              </p:nvSpPr>
              <p:spPr bwMode="auto">
                <a:xfrm>
                  <a:off x="3322" y="2235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16" name="Freeform 610"/>
                <p:cNvSpPr>
                  <a:spLocks/>
                </p:cNvSpPr>
                <p:nvPr/>
              </p:nvSpPr>
              <p:spPr bwMode="auto">
                <a:xfrm>
                  <a:off x="3331" y="2235"/>
                  <a:ext cx="8" cy="2"/>
                </a:xfrm>
                <a:custGeom>
                  <a:avLst/>
                  <a:gdLst>
                    <a:gd name="T0" fmla="*/ 2 w 8"/>
                    <a:gd name="T1" fmla="*/ 0 h 2"/>
                    <a:gd name="T2" fmla="*/ 7 w 8"/>
                    <a:gd name="T3" fmla="*/ 0 h 2"/>
                    <a:gd name="T4" fmla="*/ 8 w 8"/>
                    <a:gd name="T5" fmla="*/ 1 h 2"/>
                    <a:gd name="T6" fmla="*/ 7 w 8"/>
                    <a:gd name="T7" fmla="*/ 2 h 2"/>
                    <a:gd name="T8" fmla="*/ 2 w 8"/>
                    <a:gd name="T9" fmla="*/ 2 h 2"/>
                    <a:gd name="T10" fmla="*/ 0 w 8"/>
                    <a:gd name="T11" fmla="*/ 1 h 2"/>
                    <a:gd name="T12" fmla="*/ 2 w 8"/>
                    <a:gd name="T13" fmla="*/ 0 h 2"/>
                    <a:gd name="T14" fmla="*/ 2 w 8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8"/>
                    <a:gd name="T25" fmla="*/ 0 h 2"/>
                    <a:gd name="T26" fmla="*/ 8 w 8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8" h="2">
                      <a:moveTo>
                        <a:pt x="2" y="0"/>
                      </a:moveTo>
                      <a:lnTo>
                        <a:pt x="7" y="0"/>
                      </a:lnTo>
                      <a:lnTo>
                        <a:pt x="8" y="1"/>
                      </a:lnTo>
                      <a:lnTo>
                        <a:pt x="7" y="2"/>
                      </a:lnTo>
                      <a:lnTo>
                        <a:pt x="2" y="2"/>
                      </a:lnTo>
                      <a:lnTo>
                        <a:pt x="0" y="1"/>
                      </a:lnTo>
                      <a:lnTo>
                        <a:pt x="2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17" name="Freeform 611"/>
                <p:cNvSpPr>
                  <a:spLocks/>
                </p:cNvSpPr>
                <p:nvPr/>
              </p:nvSpPr>
              <p:spPr bwMode="auto">
                <a:xfrm>
                  <a:off x="3342" y="2235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18" name="Freeform 612"/>
                <p:cNvSpPr>
                  <a:spLocks/>
                </p:cNvSpPr>
                <p:nvPr/>
              </p:nvSpPr>
              <p:spPr bwMode="auto">
                <a:xfrm>
                  <a:off x="3352" y="2235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19" name="Freeform 613"/>
                <p:cNvSpPr>
                  <a:spLocks/>
                </p:cNvSpPr>
                <p:nvPr/>
              </p:nvSpPr>
              <p:spPr bwMode="auto">
                <a:xfrm>
                  <a:off x="3362" y="2235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20" name="Freeform 614"/>
                <p:cNvSpPr>
                  <a:spLocks/>
                </p:cNvSpPr>
                <p:nvPr/>
              </p:nvSpPr>
              <p:spPr bwMode="auto">
                <a:xfrm>
                  <a:off x="3372" y="2235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21" name="Freeform 615"/>
                <p:cNvSpPr>
                  <a:spLocks/>
                </p:cNvSpPr>
                <p:nvPr/>
              </p:nvSpPr>
              <p:spPr bwMode="auto">
                <a:xfrm>
                  <a:off x="3383" y="2235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22" name="Freeform 616"/>
                <p:cNvSpPr>
                  <a:spLocks/>
                </p:cNvSpPr>
                <p:nvPr/>
              </p:nvSpPr>
              <p:spPr bwMode="auto">
                <a:xfrm>
                  <a:off x="3392" y="2235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23" name="Freeform 617"/>
                <p:cNvSpPr>
                  <a:spLocks/>
                </p:cNvSpPr>
                <p:nvPr/>
              </p:nvSpPr>
              <p:spPr bwMode="auto">
                <a:xfrm>
                  <a:off x="3403" y="2235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24" name="Freeform 618"/>
                <p:cNvSpPr>
                  <a:spLocks/>
                </p:cNvSpPr>
                <p:nvPr/>
              </p:nvSpPr>
              <p:spPr bwMode="auto">
                <a:xfrm>
                  <a:off x="3413" y="2235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25" name="Freeform 619"/>
                <p:cNvSpPr>
                  <a:spLocks/>
                </p:cNvSpPr>
                <p:nvPr/>
              </p:nvSpPr>
              <p:spPr bwMode="auto">
                <a:xfrm>
                  <a:off x="3422" y="2235"/>
                  <a:ext cx="8" cy="2"/>
                </a:xfrm>
                <a:custGeom>
                  <a:avLst/>
                  <a:gdLst>
                    <a:gd name="T0" fmla="*/ 1 w 8"/>
                    <a:gd name="T1" fmla="*/ 0 h 2"/>
                    <a:gd name="T2" fmla="*/ 7 w 8"/>
                    <a:gd name="T3" fmla="*/ 0 h 2"/>
                    <a:gd name="T4" fmla="*/ 8 w 8"/>
                    <a:gd name="T5" fmla="*/ 1 h 2"/>
                    <a:gd name="T6" fmla="*/ 7 w 8"/>
                    <a:gd name="T7" fmla="*/ 2 h 2"/>
                    <a:gd name="T8" fmla="*/ 1 w 8"/>
                    <a:gd name="T9" fmla="*/ 2 h 2"/>
                    <a:gd name="T10" fmla="*/ 0 w 8"/>
                    <a:gd name="T11" fmla="*/ 1 h 2"/>
                    <a:gd name="T12" fmla="*/ 1 w 8"/>
                    <a:gd name="T13" fmla="*/ 0 h 2"/>
                    <a:gd name="T14" fmla="*/ 1 w 8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8"/>
                    <a:gd name="T25" fmla="*/ 0 h 2"/>
                    <a:gd name="T26" fmla="*/ 8 w 8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8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8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26" name="Freeform 620"/>
                <p:cNvSpPr>
                  <a:spLocks/>
                </p:cNvSpPr>
                <p:nvPr/>
              </p:nvSpPr>
              <p:spPr bwMode="auto">
                <a:xfrm>
                  <a:off x="3433" y="2235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27" name="Freeform 621"/>
                <p:cNvSpPr>
                  <a:spLocks/>
                </p:cNvSpPr>
                <p:nvPr/>
              </p:nvSpPr>
              <p:spPr bwMode="auto">
                <a:xfrm>
                  <a:off x="3443" y="2235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28" name="Freeform 622"/>
                <p:cNvSpPr>
                  <a:spLocks/>
                </p:cNvSpPr>
                <p:nvPr/>
              </p:nvSpPr>
              <p:spPr bwMode="auto">
                <a:xfrm>
                  <a:off x="3453" y="2235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29" name="Freeform 623"/>
                <p:cNvSpPr>
                  <a:spLocks noEditPoints="1"/>
                </p:cNvSpPr>
                <p:nvPr/>
              </p:nvSpPr>
              <p:spPr bwMode="auto">
                <a:xfrm>
                  <a:off x="3080" y="2235"/>
                  <a:ext cx="380" cy="2"/>
                </a:xfrm>
                <a:custGeom>
                  <a:avLst/>
                  <a:gdLst>
                    <a:gd name="T0" fmla="*/ 1 w 380"/>
                    <a:gd name="T1" fmla="*/ 2 h 2"/>
                    <a:gd name="T2" fmla="*/ 16 w 380"/>
                    <a:gd name="T3" fmla="*/ 0 h 2"/>
                    <a:gd name="T4" fmla="*/ 10 w 380"/>
                    <a:gd name="T5" fmla="*/ 0 h 2"/>
                    <a:gd name="T6" fmla="*/ 26 w 380"/>
                    <a:gd name="T7" fmla="*/ 2 h 2"/>
                    <a:gd name="T8" fmla="*/ 31 w 380"/>
                    <a:gd name="T9" fmla="*/ 0 h 2"/>
                    <a:gd name="T10" fmla="*/ 30 w 380"/>
                    <a:gd name="T11" fmla="*/ 1 h 2"/>
                    <a:gd name="T12" fmla="*/ 47 w 380"/>
                    <a:gd name="T13" fmla="*/ 1 h 2"/>
                    <a:gd name="T14" fmla="*/ 41 w 380"/>
                    <a:gd name="T15" fmla="*/ 0 h 2"/>
                    <a:gd name="T16" fmla="*/ 51 w 380"/>
                    <a:gd name="T17" fmla="*/ 2 h 2"/>
                    <a:gd name="T18" fmla="*/ 66 w 380"/>
                    <a:gd name="T19" fmla="*/ 0 h 2"/>
                    <a:gd name="T20" fmla="*/ 61 w 380"/>
                    <a:gd name="T21" fmla="*/ 0 h 2"/>
                    <a:gd name="T22" fmla="*/ 76 w 380"/>
                    <a:gd name="T23" fmla="*/ 2 h 2"/>
                    <a:gd name="T24" fmla="*/ 81 w 380"/>
                    <a:gd name="T25" fmla="*/ 0 h 2"/>
                    <a:gd name="T26" fmla="*/ 80 w 380"/>
                    <a:gd name="T27" fmla="*/ 1 h 2"/>
                    <a:gd name="T28" fmla="*/ 97 w 380"/>
                    <a:gd name="T29" fmla="*/ 1 h 2"/>
                    <a:gd name="T30" fmla="*/ 91 w 380"/>
                    <a:gd name="T31" fmla="*/ 0 h 2"/>
                    <a:gd name="T32" fmla="*/ 101 w 380"/>
                    <a:gd name="T33" fmla="*/ 2 h 2"/>
                    <a:gd name="T34" fmla="*/ 117 w 380"/>
                    <a:gd name="T35" fmla="*/ 0 h 2"/>
                    <a:gd name="T36" fmla="*/ 112 w 380"/>
                    <a:gd name="T37" fmla="*/ 0 h 2"/>
                    <a:gd name="T38" fmla="*/ 126 w 380"/>
                    <a:gd name="T39" fmla="*/ 2 h 2"/>
                    <a:gd name="T40" fmla="*/ 131 w 380"/>
                    <a:gd name="T41" fmla="*/ 0 h 2"/>
                    <a:gd name="T42" fmla="*/ 130 w 380"/>
                    <a:gd name="T43" fmla="*/ 1 h 2"/>
                    <a:gd name="T44" fmla="*/ 147 w 380"/>
                    <a:gd name="T45" fmla="*/ 1 h 2"/>
                    <a:gd name="T46" fmla="*/ 142 w 380"/>
                    <a:gd name="T47" fmla="*/ 0 h 2"/>
                    <a:gd name="T48" fmla="*/ 152 w 380"/>
                    <a:gd name="T49" fmla="*/ 2 h 2"/>
                    <a:gd name="T50" fmla="*/ 167 w 380"/>
                    <a:gd name="T51" fmla="*/ 0 h 2"/>
                    <a:gd name="T52" fmla="*/ 162 w 380"/>
                    <a:gd name="T53" fmla="*/ 0 h 2"/>
                    <a:gd name="T54" fmla="*/ 177 w 380"/>
                    <a:gd name="T55" fmla="*/ 2 h 2"/>
                    <a:gd name="T56" fmla="*/ 182 w 380"/>
                    <a:gd name="T57" fmla="*/ 0 h 2"/>
                    <a:gd name="T58" fmla="*/ 182 w 380"/>
                    <a:gd name="T59" fmla="*/ 1 h 2"/>
                    <a:gd name="T60" fmla="*/ 198 w 380"/>
                    <a:gd name="T61" fmla="*/ 1 h 2"/>
                    <a:gd name="T62" fmla="*/ 192 w 380"/>
                    <a:gd name="T63" fmla="*/ 0 h 2"/>
                    <a:gd name="T64" fmla="*/ 202 w 380"/>
                    <a:gd name="T65" fmla="*/ 2 h 2"/>
                    <a:gd name="T66" fmla="*/ 217 w 380"/>
                    <a:gd name="T67" fmla="*/ 0 h 2"/>
                    <a:gd name="T68" fmla="*/ 212 w 380"/>
                    <a:gd name="T69" fmla="*/ 0 h 2"/>
                    <a:gd name="T70" fmla="*/ 227 w 380"/>
                    <a:gd name="T71" fmla="*/ 2 h 2"/>
                    <a:gd name="T72" fmla="*/ 233 w 380"/>
                    <a:gd name="T73" fmla="*/ 0 h 2"/>
                    <a:gd name="T74" fmla="*/ 232 w 380"/>
                    <a:gd name="T75" fmla="*/ 1 h 2"/>
                    <a:gd name="T76" fmla="*/ 248 w 380"/>
                    <a:gd name="T77" fmla="*/ 1 h 2"/>
                    <a:gd name="T78" fmla="*/ 242 w 380"/>
                    <a:gd name="T79" fmla="*/ 0 h 2"/>
                    <a:gd name="T80" fmla="*/ 253 w 380"/>
                    <a:gd name="T81" fmla="*/ 2 h 2"/>
                    <a:gd name="T82" fmla="*/ 268 w 380"/>
                    <a:gd name="T83" fmla="*/ 0 h 2"/>
                    <a:gd name="T84" fmla="*/ 263 w 380"/>
                    <a:gd name="T85" fmla="*/ 0 h 2"/>
                    <a:gd name="T86" fmla="*/ 278 w 380"/>
                    <a:gd name="T87" fmla="*/ 2 h 2"/>
                    <a:gd name="T88" fmla="*/ 283 w 380"/>
                    <a:gd name="T89" fmla="*/ 0 h 2"/>
                    <a:gd name="T90" fmla="*/ 282 w 380"/>
                    <a:gd name="T91" fmla="*/ 1 h 2"/>
                    <a:gd name="T92" fmla="*/ 298 w 380"/>
                    <a:gd name="T93" fmla="*/ 1 h 2"/>
                    <a:gd name="T94" fmla="*/ 293 w 380"/>
                    <a:gd name="T95" fmla="*/ 0 h 2"/>
                    <a:gd name="T96" fmla="*/ 303 w 380"/>
                    <a:gd name="T97" fmla="*/ 2 h 2"/>
                    <a:gd name="T98" fmla="*/ 318 w 380"/>
                    <a:gd name="T99" fmla="*/ 0 h 2"/>
                    <a:gd name="T100" fmla="*/ 313 w 380"/>
                    <a:gd name="T101" fmla="*/ 0 h 2"/>
                    <a:gd name="T102" fmla="*/ 329 w 380"/>
                    <a:gd name="T103" fmla="*/ 2 h 2"/>
                    <a:gd name="T104" fmla="*/ 333 w 380"/>
                    <a:gd name="T105" fmla="*/ 0 h 2"/>
                    <a:gd name="T106" fmla="*/ 333 w 380"/>
                    <a:gd name="T107" fmla="*/ 1 h 2"/>
                    <a:gd name="T108" fmla="*/ 350 w 380"/>
                    <a:gd name="T109" fmla="*/ 1 h 2"/>
                    <a:gd name="T110" fmla="*/ 343 w 380"/>
                    <a:gd name="T111" fmla="*/ 0 h 2"/>
                    <a:gd name="T112" fmla="*/ 354 w 380"/>
                    <a:gd name="T113" fmla="*/ 2 h 2"/>
                    <a:gd name="T114" fmla="*/ 368 w 380"/>
                    <a:gd name="T115" fmla="*/ 0 h 2"/>
                    <a:gd name="T116" fmla="*/ 363 w 380"/>
                    <a:gd name="T117" fmla="*/ 0 h 2"/>
                    <a:gd name="T118" fmla="*/ 379 w 380"/>
                    <a:gd name="T119" fmla="*/ 2 h 2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w 380"/>
                    <a:gd name="T181" fmla="*/ 0 h 2"/>
                    <a:gd name="T182" fmla="*/ 380 w 380"/>
                    <a:gd name="T183" fmla="*/ 2 h 2"/>
                  </a:gdLst>
                  <a:ahLst/>
                  <a:cxnLst>
                    <a:cxn ang="T120">
                      <a:pos x="T0" y="T1"/>
                    </a:cxn>
                    <a:cxn ang="T121">
                      <a:pos x="T2" y="T3"/>
                    </a:cxn>
                    <a:cxn ang="T122">
                      <a:pos x="T4" y="T5"/>
                    </a:cxn>
                    <a:cxn ang="T123">
                      <a:pos x="T6" y="T7"/>
                    </a:cxn>
                    <a:cxn ang="T124">
                      <a:pos x="T8" y="T9"/>
                    </a:cxn>
                    <a:cxn ang="T125">
                      <a:pos x="T10" y="T11"/>
                    </a:cxn>
                    <a:cxn ang="T126">
                      <a:pos x="T12" y="T13"/>
                    </a:cxn>
                    <a:cxn ang="T127">
                      <a:pos x="T14" y="T15"/>
                    </a:cxn>
                    <a:cxn ang="T128">
                      <a:pos x="T16" y="T17"/>
                    </a:cxn>
                    <a:cxn ang="T129">
                      <a:pos x="T18" y="T19"/>
                    </a:cxn>
                    <a:cxn ang="T130">
                      <a:pos x="T20" y="T21"/>
                    </a:cxn>
                    <a:cxn ang="T131">
                      <a:pos x="T22" y="T23"/>
                    </a:cxn>
                    <a:cxn ang="T132">
                      <a:pos x="T24" y="T25"/>
                    </a:cxn>
                    <a:cxn ang="T133">
                      <a:pos x="T26" y="T27"/>
                    </a:cxn>
                    <a:cxn ang="T134">
                      <a:pos x="T28" y="T29"/>
                    </a:cxn>
                    <a:cxn ang="T135">
                      <a:pos x="T30" y="T31"/>
                    </a:cxn>
                    <a:cxn ang="T136">
                      <a:pos x="T32" y="T33"/>
                    </a:cxn>
                    <a:cxn ang="T137">
                      <a:pos x="T34" y="T35"/>
                    </a:cxn>
                    <a:cxn ang="T138">
                      <a:pos x="T36" y="T37"/>
                    </a:cxn>
                    <a:cxn ang="T139">
                      <a:pos x="T38" y="T39"/>
                    </a:cxn>
                    <a:cxn ang="T140">
                      <a:pos x="T40" y="T41"/>
                    </a:cxn>
                    <a:cxn ang="T141">
                      <a:pos x="T42" y="T43"/>
                    </a:cxn>
                    <a:cxn ang="T142">
                      <a:pos x="T44" y="T45"/>
                    </a:cxn>
                    <a:cxn ang="T143">
                      <a:pos x="T46" y="T47"/>
                    </a:cxn>
                    <a:cxn ang="T144">
                      <a:pos x="T48" y="T49"/>
                    </a:cxn>
                    <a:cxn ang="T145">
                      <a:pos x="T50" y="T51"/>
                    </a:cxn>
                    <a:cxn ang="T146">
                      <a:pos x="T52" y="T53"/>
                    </a:cxn>
                    <a:cxn ang="T147">
                      <a:pos x="T54" y="T55"/>
                    </a:cxn>
                    <a:cxn ang="T148">
                      <a:pos x="T56" y="T57"/>
                    </a:cxn>
                    <a:cxn ang="T149">
                      <a:pos x="T58" y="T59"/>
                    </a:cxn>
                    <a:cxn ang="T150">
                      <a:pos x="T60" y="T61"/>
                    </a:cxn>
                    <a:cxn ang="T151">
                      <a:pos x="T62" y="T63"/>
                    </a:cxn>
                    <a:cxn ang="T152">
                      <a:pos x="T64" y="T65"/>
                    </a:cxn>
                    <a:cxn ang="T153">
                      <a:pos x="T66" y="T67"/>
                    </a:cxn>
                    <a:cxn ang="T154">
                      <a:pos x="T68" y="T69"/>
                    </a:cxn>
                    <a:cxn ang="T155">
                      <a:pos x="T70" y="T71"/>
                    </a:cxn>
                    <a:cxn ang="T156">
                      <a:pos x="T72" y="T73"/>
                    </a:cxn>
                    <a:cxn ang="T157">
                      <a:pos x="T74" y="T75"/>
                    </a:cxn>
                    <a:cxn ang="T158">
                      <a:pos x="T76" y="T77"/>
                    </a:cxn>
                    <a:cxn ang="T159">
                      <a:pos x="T78" y="T79"/>
                    </a:cxn>
                    <a:cxn ang="T160">
                      <a:pos x="T80" y="T81"/>
                    </a:cxn>
                    <a:cxn ang="T161">
                      <a:pos x="T82" y="T83"/>
                    </a:cxn>
                    <a:cxn ang="T162">
                      <a:pos x="T84" y="T85"/>
                    </a:cxn>
                    <a:cxn ang="T163">
                      <a:pos x="T86" y="T87"/>
                    </a:cxn>
                    <a:cxn ang="T164">
                      <a:pos x="T88" y="T89"/>
                    </a:cxn>
                    <a:cxn ang="T165">
                      <a:pos x="T90" y="T91"/>
                    </a:cxn>
                    <a:cxn ang="T166">
                      <a:pos x="T92" y="T93"/>
                    </a:cxn>
                    <a:cxn ang="T167">
                      <a:pos x="T94" y="T95"/>
                    </a:cxn>
                    <a:cxn ang="T168">
                      <a:pos x="T96" y="T97"/>
                    </a:cxn>
                    <a:cxn ang="T169">
                      <a:pos x="T98" y="T99"/>
                    </a:cxn>
                    <a:cxn ang="T170">
                      <a:pos x="T100" y="T101"/>
                    </a:cxn>
                    <a:cxn ang="T171">
                      <a:pos x="T102" y="T103"/>
                    </a:cxn>
                    <a:cxn ang="T172">
                      <a:pos x="T104" y="T105"/>
                    </a:cxn>
                    <a:cxn ang="T173">
                      <a:pos x="T106" y="T107"/>
                    </a:cxn>
                    <a:cxn ang="T174">
                      <a:pos x="T108" y="T109"/>
                    </a:cxn>
                    <a:cxn ang="T175">
                      <a:pos x="T110" y="T111"/>
                    </a:cxn>
                    <a:cxn ang="T176">
                      <a:pos x="T112" y="T113"/>
                    </a:cxn>
                    <a:cxn ang="T177">
                      <a:pos x="T114" y="T115"/>
                    </a:cxn>
                    <a:cxn ang="T178">
                      <a:pos x="T116" y="T117"/>
                    </a:cxn>
                    <a:cxn ang="T179">
                      <a:pos x="T118" y="T119"/>
                    </a:cxn>
                  </a:cxnLst>
                  <a:rect l="T180" t="T181" r="T182" b="T183"/>
                  <a:pathLst>
                    <a:path w="380" h="2">
                      <a:moveTo>
                        <a:pt x="1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  <a:close/>
                      <a:moveTo>
                        <a:pt x="10" y="0"/>
                      </a:moveTo>
                      <a:lnTo>
                        <a:pt x="16" y="0"/>
                      </a:lnTo>
                      <a:lnTo>
                        <a:pt x="17" y="1"/>
                      </a:lnTo>
                      <a:lnTo>
                        <a:pt x="16" y="2"/>
                      </a:lnTo>
                      <a:lnTo>
                        <a:pt x="10" y="2"/>
                      </a:lnTo>
                      <a:lnTo>
                        <a:pt x="9" y="1"/>
                      </a:lnTo>
                      <a:lnTo>
                        <a:pt x="10" y="0"/>
                      </a:lnTo>
                      <a:close/>
                      <a:moveTo>
                        <a:pt x="21" y="0"/>
                      </a:moveTo>
                      <a:lnTo>
                        <a:pt x="26" y="0"/>
                      </a:lnTo>
                      <a:lnTo>
                        <a:pt x="27" y="1"/>
                      </a:lnTo>
                      <a:lnTo>
                        <a:pt x="26" y="2"/>
                      </a:lnTo>
                      <a:lnTo>
                        <a:pt x="21" y="2"/>
                      </a:lnTo>
                      <a:lnTo>
                        <a:pt x="20" y="1"/>
                      </a:lnTo>
                      <a:lnTo>
                        <a:pt x="21" y="0"/>
                      </a:lnTo>
                      <a:close/>
                      <a:moveTo>
                        <a:pt x="31" y="0"/>
                      </a:moveTo>
                      <a:lnTo>
                        <a:pt x="35" y="0"/>
                      </a:lnTo>
                      <a:lnTo>
                        <a:pt x="36" y="1"/>
                      </a:lnTo>
                      <a:lnTo>
                        <a:pt x="35" y="2"/>
                      </a:lnTo>
                      <a:lnTo>
                        <a:pt x="31" y="2"/>
                      </a:lnTo>
                      <a:lnTo>
                        <a:pt x="30" y="1"/>
                      </a:lnTo>
                      <a:lnTo>
                        <a:pt x="31" y="0"/>
                      </a:lnTo>
                      <a:close/>
                      <a:moveTo>
                        <a:pt x="41" y="0"/>
                      </a:moveTo>
                      <a:lnTo>
                        <a:pt x="46" y="0"/>
                      </a:lnTo>
                      <a:lnTo>
                        <a:pt x="47" y="1"/>
                      </a:lnTo>
                      <a:lnTo>
                        <a:pt x="46" y="2"/>
                      </a:lnTo>
                      <a:lnTo>
                        <a:pt x="41" y="2"/>
                      </a:lnTo>
                      <a:lnTo>
                        <a:pt x="40" y="1"/>
                      </a:lnTo>
                      <a:lnTo>
                        <a:pt x="41" y="0"/>
                      </a:lnTo>
                      <a:close/>
                      <a:moveTo>
                        <a:pt x="51" y="0"/>
                      </a:moveTo>
                      <a:lnTo>
                        <a:pt x="56" y="0"/>
                      </a:lnTo>
                      <a:lnTo>
                        <a:pt x="57" y="1"/>
                      </a:lnTo>
                      <a:lnTo>
                        <a:pt x="56" y="2"/>
                      </a:lnTo>
                      <a:lnTo>
                        <a:pt x="51" y="2"/>
                      </a:lnTo>
                      <a:lnTo>
                        <a:pt x="50" y="1"/>
                      </a:lnTo>
                      <a:lnTo>
                        <a:pt x="51" y="0"/>
                      </a:lnTo>
                      <a:close/>
                      <a:moveTo>
                        <a:pt x="61" y="0"/>
                      </a:moveTo>
                      <a:lnTo>
                        <a:pt x="66" y="0"/>
                      </a:lnTo>
                      <a:lnTo>
                        <a:pt x="67" y="1"/>
                      </a:lnTo>
                      <a:lnTo>
                        <a:pt x="66" y="2"/>
                      </a:lnTo>
                      <a:lnTo>
                        <a:pt x="61" y="2"/>
                      </a:lnTo>
                      <a:lnTo>
                        <a:pt x="60" y="1"/>
                      </a:lnTo>
                      <a:lnTo>
                        <a:pt x="61" y="0"/>
                      </a:lnTo>
                      <a:close/>
                      <a:moveTo>
                        <a:pt x="71" y="0"/>
                      </a:moveTo>
                      <a:lnTo>
                        <a:pt x="76" y="0"/>
                      </a:lnTo>
                      <a:lnTo>
                        <a:pt x="77" y="1"/>
                      </a:lnTo>
                      <a:lnTo>
                        <a:pt x="76" y="2"/>
                      </a:lnTo>
                      <a:lnTo>
                        <a:pt x="71" y="2"/>
                      </a:lnTo>
                      <a:lnTo>
                        <a:pt x="70" y="1"/>
                      </a:lnTo>
                      <a:lnTo>
                        <a:pt x="71" y="0"/>
                      </a:lnTo>
                      <a:close/>
                      <a:moveTo>
                        <a:pt x="81" y="0"/>
                      </a:moveTo>
                      <a:lnTo>
                        <a:pt x="87" y="0"/>
                      </a:lnTo>
                      <a:lnTo>
                        <a:pt x="87" y="1"/>
                      </a:lnTo>
                      <a:lnTo>
                        <a:pt x="87" y="2"/>
                      </a:lnTo>
                      <a:lnTo>
                        <a:pt x="81" y="2"/>
                      </a:lnTo>
                      <a:lnTo>
                        <a:pt x="80" y="1"/>
                      </a:lnTo>
                      <a:lnTo>
                        <a:pt x="81" y="0"/>
                      </a:lnTo>
                      <a:close/>
                      <a:moveTo>
                        <a:pt x="91" y="0"/>
                      </a:moveTo>
                      <a:lnTo>
                        <a:pt x="96" y="0"/>
                      </a:lnTo>
                      <a:lnTo>
                        <a:pt x="97" y="1"/>
                      </a:lnTo>
                      <a:lnTo>
                        <a:pt x="96" y="2"/>
                      </a:lnTo>
                      <a:lnTo>
                        <a:pt x="91" y="2"/>
                      </a:lnTo>
                      <a:lnTo>
                        <a:pt x="91" y="1"/>
                      </a:lnTo>
                      <a:lnTo>
                        <a:pt x="91" y="0"/>
                      </a:lnTo>
                      <a:close/>
                      <a:moveTo>
                        <a:pt x="101" y="0"/>
                      </a:moveTo>
                      <a:lnTo>
                        <a:pt x="106" y="0"/>
                      </a:lnTo>
                      <a:lnTo>
                        <a:pt x="107" y="1"/>
                      </a:lnTo>
                      <a:lnTo>
                        <a:pt x="106" y="2"/>
                      </a:lnTo>
                      <a:lnTo>
                        <a:pt x="101" y="2"/>
                      </a:lnTo>
                      <a:lnTo>
                        <a:pt x="100" y="1"/>
                      </a:lnTo>
                      <a:lnTo>
                        <a:pt x="101" y="0"/>
                      </a:lnTo>
                      <a:close/>
                      <a:moveTo>
                        <a:pt x="112" y="0"/>
                      </a:moveTo>
                      <a:lnTo>
                        <a:pt x="117" y="0"/>
                      </a:lnTo>
                      <a:lnTo>
                        <a:pt x="117" y="1"/>
                      </a:lnTo>
                      <a:lnTo>
                        <a:pt x="117" y="2"/>
                      </a:lnTo>
                      <a:lnTo>
                        <a:pt x="112" y="2"/>
                      </a:lnTo>
                      <a:lnTo>
                        <a:pt x="111" y="1"/>
                      </a:lnTo>
                      <a:lnTo>
                        <a:pt x="112" y="0"/>
                      </a:lnTo>
                      <a:close/>
                      <a:moveTo>
                        <a:pt x="122" y="0"/>
                      </a:moveTo>
                      <a:lnTo>
                        <a:pt x="126" y="0"/>
                      </a:lnTo>
                      <a:lnTo>
                        <a:pt x="127" y="1"/>
                      </a:lnTo>
                      <a:lnTo>
                        <a:pt x="126" y="2"/>
                      </a:lnTo>
                      <a:lnTo>
                        <a:pt x="122" y="2"/>
                      </a:lnTo>
                      <a:lnTo>
                        <a:pt x="121" y="1"/>
                      </a:lnTo>
                      <a:lnTo>
                        <a:pt x="122" y="0"/>
                      </a:lnTo>
                      <a:close/>
                      <a:moveTo>
                        <a:pt x="131" y="0"/>
                      </a:moveTo>
                      <a:lnTo>
                        <a:pt x="137" y="0"/>
                      </a:lnTo>
                      <a:lnTo>
                        <a:pt x="138" y="1"/>
                      </a:lnTo>
                      <a:lnTo>
                        <a:pt x="137" y="2"/>
                      </a:lnTo>
                      <a:lnTo>
                        <a:pt x="131" y="2"/>
                      </a:lnTo>
                      <a:lnTo>
                        <a:pt x="130" y="1"/>
                      </a:lnTo>
                      <a:lnTo>
                        <a:pt x="131" y="0"/>
                      </a:lnTo>
                      <a:close/>
                      <a:moveTo>
                        <a:pt x="142" y="0"/>
                      </a:moveTo>
                      <a:lnTo>
                        <a:pt x="147" y="0"/>
                      </a:lnTo>
                      <a:lnTo>
                        <a:pt x="147" y="1"/>
                      </a:lnTo>
                      <a:lnTo>
                        <a:pt x="147" y="2"/>
                      </a:lnTo>
                      <a:lnTo>
                        <a:pt x="142" y="2"/>
                      </a:lnTo>
                      <a:lnTo>
                        <a:pt x="141" y="1"/>
                      </a:lnTo>
                      <a:lnTo>
                        <a:pt x="142" y="0"/>
                      </a:lnTo>
                      <a:close/>
                      <a:moveTo>
                        <a:pt x="152" y="0"/>
                      </a:moveTo>
                      <a:lnTo>
                        <a:pt x="156" y="0"/>
                      </a:lnTo>
                      <a:lnTo>
                        <a:pt x="158" y="1"/>
                      </a:lnTo>
                      <a:lnTo>
                        <a:pt x="156" y="2"/>
                      </a:lnTo>
                      <a:lnTo>
                        <a:pt x="152" y="2"/>
                      </a:lnTo>
                      <a:lnTo>
                        <a:pt x="151" y="1"/>
                      </a:lnTo>
                      <a:lnTo>
                        <a:pt x="152" y="0"/>
                      </a:lnTo>
                      <a:close/>
                      <a:moveTo>
                        <a:pt x="162" y="0"/>
                      </a:moveTo>
                      <a:lnTo>
                        <a:pt x="167" y="0"/>
                      </a:lnTo>
                      <a:lnTo>
                        <a:pt x="168" y="1"/>
                      </a:lnTo>
                      <a:lnTo>
                        <a:pt x="167" y="2"/>
                      </a:lnTo>
                      <a:lnTo>
                        <a:pt x="162" y="2"/>
                      </a:lnTo>
                      <a:lnTo>
                        <a:pt x="161" y="1"/>
                      </a:lnTo>
                      <a:lnTo>
                        <a:pt x="162" y="0"/>
                      </a:lnTo>
                      <a:close/>
                      <a:moveTo>
                        <a:pt x="172" y="0"/>
                      </a:moveTo>
                      <a:lnTo>
                        <a:pt x="177" y="0"/>
                      </a:lnTo>
                      <a:lnTo>
                        <a:pt x="178" y="1"/>
                      </a:lnTo>
                      <a:lnTo>
                        <a:pt x="177" y="2"/>
                      </a:lnTo>
                      <a:lnTo>
                        <a:pt x="172" y="2"/>
                      </a:lnTo>
                      <a:lnTo>
                        <a:pt x="171" y="1"/>
                      </a:lnTo>
                      <a:lnTo>
                        <a:pt x="172" y="0"/>
                      </a:lnTo>
                      <a:close/>
                      <a:moveTo>
                        <a:pt x="182" y="0"/>
                      </a:moveTo>
                      <a:lnTo>
                        <a:pt x="187" y="0"/>
                      </a:lnTo>
                      <a:lnTo>
                        <a:pt x="188" y="1"/>
                      </a:lnTo>
                      <a:lnTo>
                        <a:pt x="187" y="2"/>
                      </a:lnTo>
                      <a:lnTo>
                        <a:pt x="182" y="2"/>
                      </a:lnTo>
                      <a:lnTo>
                        <a:pt x="182" y="1"/>
                      </a:lnTo>
                      <a:lnTo>
                        <a:pt x="182" y="0"/>
                      </a:lnTo>
                      <a:close/>
                      <a:moveTo>
                        <a:pt x="192" y="0"/>
                      </a:moveTo>
                      <a:lnTo>
                        <a:pt x="197" y="0"/>
                      </a:lnTo>
                      <a:lnTo>
                        <a:pt x="198" y="1"/>
                      </a:lnTo>
                      <a:lnTo>
                        <a:pt x="197" y="2"/>
                      </a:lnTo>
                      <a:lnTo>
                        <a:pt x="192" y="2"/>
                      </a:lnTo>
                      <a:lnTo>
                        <a:pt x="191" y="1"/>
                      </a:lnTo>
                      <a:lnTo>
                        <a:pt x="192" y="0"/>
                      </a:lnTo>
                      <a:close/>
                      <a:moveTo>
                        <a:pt x="202" y="0"/>
                      </a:moveTo>
                      <a:lnTo>
                        <a:pt x="208" y="0"/>
                      </a:lnTo>
                      <a:lnTo>
                        <a:pt x="208" y="1"/>
                      </a:lnTo>
                      <a:lnTo>
                        <a:pt x="208" y="2"/>
                      </a:lnTo>
                      <a:lnTo>
                        <a:pt x="202" y="2"/>
                      </a:lnTo>
                      <a:lnTo>
                        <a:pt x="201" y="1"/>
                      </a:lnTo>
                      <a:lnTo>
                        <a:pt x="202" y="0"/>
                      </a:lnTo>
                      <a:close/>
                      <a:moveTo>
                        <a:pt x="212" y="0"/>
                      </a:moveTo>
                      <a:lnTo>
                        <a:pt x="217" y="0"/>
                      </a:lnTo>
                      <a:lnTo>
                        <a:pt x="218" y="1"/>
                      </a:lnTo>
                      <a:lnTo>
                        <a:pt x="217" y="2"/>
                      </a:lnTo>
                      <a:lnTo>
                        <a:pt x="212" y="2"/>
                      </a:lnTo>
                      <a:lnTo>
                        <a:pt x="212" y="1"/>
                      </a:lnTo>
                      <a:lnTo>
                        <a:pt x="212" y="0"/>
                      </a:lnTo>
                      <a:close/>
                      <a:moveTo>
                        <a:pt x="222" y="0"/>
                      </a:moveTo>
                      <a:lnTo>
                        <a:pt x="227" y="0"/>
                      </a:lnTo>
                      <a:lnTo>
                        <a:pt x="229" y="1"/>
                      </a:lnTo>
                      <a:lnTo>
                        <a:pt x="227" y="2"/>
                      </a:lnTo>
                      <a:lnTo>
                        <a:pt x="222" y="2"/>
                      </a:lnTo>
                      <a:lnTo>
                        <a:pt x="221" y="1"/>
                      </a:lnTo>
                      <a:lnTo>
                        <a:pt x="222" y="0"/>
                      </a:lnTo>
                      <a:close/>
                      <a:moveTo>
                        <a:pt x="233" y="0"/>
                      </a:moveTo>
                      <a:lnTo>
                        <a:pt x="238" y="0"/>
                      </a:lnTo>
                      <a:lnTo>
                        <a:pt x="238" y="1"/>
                      </a:lnTo>
                      <a:lnTo>
                        <a:pt x="238" y="2"/>
                      </a:lnTo>
                      <a:lnTo>
                        <a:pt x="233" y="2"/>
                      </a:lnTo>
                      <a:lnTo>
                        <a:pt x="232" y="1"/>
                      </a:lnTo>
                      <a:lnTo>
                        <a:pt x="233" y="0"/>
                      </a:lnTo>
                      <a:close/>
                      <a:moveTo>
                        <a:pt x="242" y="0"/>
                      </a:moveTo>
                      <a:lnTo>
                        <a:pt x="247" y="0"/>
                      </a:lnTo>
                      <a:lnTo>
                        <a:pt x="248" y="1"/>
                      </a:lnTo>
                      <a:lnTo>
                        <a:pt x="247" y="2"/>
                      </a:lnTo>
                      <a:lnTo>
                        <a:pt x="242" y="2"/>
                      </a:lnTo>
                      <a:lnTo>
                        <a:pt x="242" y="1"/>
                      </a:lnTo>
                      <a:lnTo>
                        <a:pt x="242" y="0"/>
                      </a:lnTo>
                      <a:close/>
                      <a:moveTo>
                        <a:pt x="253" y="0"/>
                      </a:moveTo>
                      <a:lnTo>
                        <a:pt x="258" y="0"/>
                      </a:lnTo>
                      <a:lnTo>
                        <a:pt x="259" y="1"/>
                      </a:lnTo>
                      <a:lnTo>
                        <a:pt x="258" y="2"/>
                      </a:lnTo>
                      <a:lnTo>
                        <a:pt x="253" y="2"/>
                      </a:lnTo>
                      <a:lnTo>
                        <a:pt x="251" y="1"/>
                      </a:lnTo>
                      <a:lnTo>
                        <a:pt x="253" y="0"/>
                      </a:lnTo>
                      <a:close/>
                      <a:moveTo>
                        <a:pt x="263" y="0"/>
                      </a:moveTo>
                      <a:lnTo>
                        <a:pt x="268" y="0"/>
                      </a:lnTo>
                      <a:lnTo>
                        <a:pt x="268" y="1"/>
                      </a:lnTo>
                      <a:lnTo>
                        <a:pt x="268" y="2"/>
                      </a:lnTo>
                      <a:lnTo>
                        <a:pt x="263" y="2"/>
                      </a:lnTo>
                      <a:lnTo>
                        <a:pt x="262" y="1"/>
                      </a:lnTo>
                      <a:lnTo>
                        <a:pt x="263" y="0"/>
                      </a:lnTo>
                      <a:close/>
                      <a:moveTo>
                        <a:pt x="273" y="0"/>
                      </a:moveTo>
                      <a:lnTo>
                        <a:pt x="278" y="0"/>
                      </a:lnTo>
                      <a:lnTo>
                        <a:pt x="279" y="1"/>
                      </a:lnTo>
                      <a:lnTo>
                        <a:pt x="278" y="2"/>
                      </a:lnTo>
                      <a:lnTo>
                        <a:pt x="273" y="2"/>
                      </a:lnTo>
                      <a:lnTo>
                        <a:pt x="272" y="1"/>
                      </a:lnTo>
                      <a:lnTo>
                        <a:pt x="273" y="0"/>
                      </a:lnTo>
                      <a:close/>
                      <a:moveTo>
                        <a:pt x="283" y="0"/>
                      </a:moveTo>
                      <a:lnTo>
                        <a:pt x="288" y="0"/>
                      </a:lnTo>
                      <a:lnTo>
                        <a:pt x="289" y="1"/>
                      </a:lnTo>
                      <a:lnTo>
                        <a:pt x="288" y="2"/>
                      </a:lnTo>
                      <a:lnTo>
                        <a:pt x="283" y="2"/>
                      </a:lnTo>
                      <a:lnTo>
                        <a:pt x="282" y="1"/>
                      </a:lnTo>
                      <a:lnTo>
                        <a:pt x="283" y="0"/>
                      </a:lnTo>
                      <a:close/>
                      <a:moveTo>
                        <a:pt x="293" y="0"/>
                      </a:moveTo>
                      <a:lnTo>
                        <a:pt x="298" y="0"/>
                      </a:lnTo>
                      <a:lnTo>
                        <a:pt x="298" y="1"/>
                      </a:lnTo>
                      <a:lnTo>
                        <a:pt x="298" y="2"/>
                      </a:lnTo>
                      <a:lnTo>
                        <a:pt x="293" y="2"/>
                      </a:lnTo>
                      <a:lnTo>
                        <a:pt x="292" y="1"/>
                      </a:lnTo>
                      <a:lnTo>
                        <a:pt x="293" y="0"/>
                      </a:lnTo>
                      <a:close/>
                      <a:moveTo>
                        <a:pt x="303" y="0"/>
                      </a:moveTo>
                      <a:lnTo>
                        <a:pt x="308" y="0"/>
                      </a:lnTo>
                      <a:lnTo>
                        <a:pt x="309" y="1"/>
                      </a:lnTo>
                      <a:lnTo>
                        <a:pt x="308" y="2"/>
                      </a:lnTo>
                      <a:lnTo>
                        <a:pt x="303" y="2"/>
                      </a:lnTo>
                      <a:lnTo>
                        <a:pt x="303" y="1"/>
                      </a:lnTo>
                      <a:lnTo>
                        <a:pt x="303" y="0"/>
                      </a:lnTo>
                      <a:close/>
                      <a:moveTo>
                        <a:pt x="313" y="0"/>
                      </a:moveTo>
                      <a:lnTo>
                        <a:pt x="318" y="0"/>
                      </a:lnTo>
                      <a:lnTo>
                        <a:pt x="319" y="1"/>
                      </a:lnTo>
                      <a:lnTo>
                        <a:pt x="318" y="2"/>
                      </a:lnTo>
                      <a:lnTo>
                        <a:pt x="313" y="2"/>
                      </a:lnTo>
                      <a:lnTo>
                        <a:pt x="312" y="1"/>
                      </a:lnTo>
                      <a:lnTo>
                        <a:pt x="313" y="0"/>
                      </a:lnTo>
                      <a:close/>
                      <a:moveTo>
                        <a:pt x="324" y="0"/>
                      </a:moveTo>
                      <a:lnTo>
                        <a:pt x="329" y="0"/>
                      </a:lnTo>
                      <a:lnTo>
                        <a:pt x="329" y="1"/>
                      </a:lnTo>
                      <a:lnTo>
                        <a:pt x="329" y="2"/>
                      </a:lnTo>
                      <a:lnTo>
                        <a:pt x="324" y="2"/>
                      </a:lnTo>
                      <a:lnTo>
                        <a:pt x="323" y="1"/>
                      </a:lnTo>
                      <a:lnTo>
                        <a:pt x="324" y="0"/>
                      </a:lnTo>
                      <a:close/>
                      <a:moveTo>
                        <a:pt x="333" y="0"/>
                      </a:moveTo>
                      <a:lnTo>
                        <a:pt x="338" y="0"/>
                      </a:lnTo>
                      <a:lnTo>
                        <a:pt x="339" y="1"/>
                      </a:lnTo>
                      <a:lnTo>
                        <a:pt x="338" y="2"/>
                      </a:lnTo>
                      <a:lnTo>
                        <a:pt x="333" y="2"/>
                      </a:lnTo>
                      <a:lnTo>
                        <a:pt x="333" y="1"/>
                      </a:lnTo>
                      <a:lnTo>
                        <a:pt x="333" y="0"/>
                      </a:lnTo>
                      <a:close/>
                      <a:moveTo>
                        <a:pt x="343" y="0"/>
                      </a:moveTo>
                      <a:lnTo>
                        <a:pt x="349" y="0"/>
                      </a:lnTo>
                      <a:lnTo>
                        <a:pt x="350" y="1"/>
                      </a:lnTo>
                      <a:lnTo>
                        <a:pt x="349" y="2"/>
                      </a:lnTo>
                      <a:lnTo>
                        <a:pt x="343" y="2"/>
                      </a:lnTo>
                      <a:lnTo>
                        <a:pt x="342" y="1"/>
                      </a:lnTo>
                      <a:lnTo>
                        <a:pt x="343" y="0"/>
                      </a:lnTo>
                      <a:close/>
                      <a:moveTo>
                        <a:pt x="354" y="0"/>
                      </a:moveTo>
                      <a:lnTo>
                        <a:pt x="359" y="0"/>
                      </a:lnTo>
                      <a:lnTo>
                        <a:pt x="359" y="1"/>
                      </a:lnTo>
                      <a:lnTo>
                        <a:pt x="359" y="2"/>
                      </a:lnTo>
                      <a:lnTo>
                        <a:pt x="354" y="2"/>
                      </a:lnTo>
                      <a:lnTo>
                        <a:pt x="353" y="1"/>
                      </a:lnTo>
                      <a:lnTo>
                        <a:pt x="354" y="0"/>
                      </a:lnTo>
                      <a:close/>
                      <a:moveTo>
                        <a:pt x="363" y="0"/>
                      </a:moveTo>
                      <a:lnTo>
                        <a:pt x="368" y="0"/>
                      </a:lnTo>
                      <a:lnTo>
                        <a:pt x="369" y="1"/>
                      </a:lnTo>
                      <a:lnTo>
                        <a:pt x="368" y="2"/>
                      </a:lnTo>
                      <a:lnTo>
                        <a:pt x="363" y="2"/>
                      </a:lnTo>
                      <a:lnTo>
                        <a:pt x="363" y="1"/>
                      </a:lnTo>
                      <a:lnTo>
                        <a:pt x="363" y="0"/>
                      </a:lnTo>
                      <a:close/>
                      <a:moveTo>
                        <a:pt x="374" y="0"/>
                      </a:moveTo>
                      <a:lnTo>
                        <a:pt x="379" y="0"/>
                      </a:lnTo>
                      <a:lnTo>
                        <a:pt x="380" y="1"/>
                      </a:lnTo>
                      <a:lnTo>
                        <a:pt x="379" y="2"/>
                      </a:lnTo>
                      <a:lnTo>
                        <a:pt x="374" y="2"/>
                      </a:lnTo>
                      <a:lnTo>
                        <a:pt x="373" y="1"/>
                      </a:lnTo>
                      <a:lnTo>
                        <a:pt x="374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30" name="Freeform 624"/>
                <p:cNvSpPr>
                  <a:spLocks/>
                </p:cNvSpPr>
                <p:nvPr/>
              </p:nvSpPr>
              <p:spPr bwMode="auto">
                <a:xfrm>
                  <a:off x="3080" y="2235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31" name="Freeform 625"/>
                <p:cNvSpPr>
                  <a:spLocks/>
                </p:cNvSpPr>
                <p:nvPr/>
              </p:nvSpPr>
              <p:spPr bwMode="auto">
                <a:xfrm>
                  <a:off x="3089" y="2235"/>
                  <a:ext cx="8" cy="2"/>
                </a:xfrm>
                <a:custGeom>
                  <a:avLst/>
                  <a:gdLst>
                    <a:gd name="T0" fmla="*/ 1 w 8"/>
                    <a:gd name="T1" fmla="*/ 0 h 2"/>
                    <a:gd name="T2" fmla="*/ 7 w 8"/>
                    <a:gd name="T3" fmla="*/ 0 h 2"/>
                    <a:gd name="T4" fmla="*/ 8 w 8"/>
                    <a:gd name="T5" fmla="*/ 1 h 2"/>
                    <a:gd name="T6" fmla="*/ 7 w 8"/>
                    <a:gd name="T7" fmla="*/ 2 h 2"/>
                    <a:gd name="T8" fmla="*/ 1 w 8"/>
                    <a:gd name="T9" fmla="*/ 2 h 2"/>
                    <a:gd name="T10" fmla="*/ 0 w 8"/>
                    <a:gd name="T11" fmla="*/ 1 h 2"/>
                    <a:gd name="T12" fmla="*/ 1 w 8"/>
                    <a:gd name="T13" fmla="*/ 0 h 2"/>
                    <a:gd name="T14" fmla="*/ 1 w 8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8"/>
                    <a:gd name="T25" fmla="*/ 0 h 2"/>
                    <a:gd name="T26" fmla="*/ 8 w 8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8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8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32" name="Freeform 626"/>
                <p:cNvSpPr>
                  <a:spLocks/>
                </p:cNvSpPr>
                <p:nvPr/>
              </p:nvSpPr>
              <p:spPr bwMode="auto">
                <a:xfrm>
                  <a:off x="3100" y="2235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33" name="Freeform 627"/>
                <p:cNvSpPr>
                  <a:spLocks/>
                </p:cNvSpPr>
                <p:nvPr/>
              </p:nvSpPr>
              <p:spPr bwMode="auto">
                <a:xfrm>
                  <a:off x="3110" y="2235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34" name="Freeform 628"/>
                <p:cNvSpPr>
                  <a:spLocks/>
                </p:cNvSpPr>
                <p:nvPr/>
              </p:nvSpPr>
              <p:spPr bwMode="auto">
                <a:xfrm>
                  <a:off x="3120" y="2235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35" name="Freeform 629"/>
                <p:cNvSpPr>
                  <a:spLocks/>
                </p:cNvSpPr>
                <p:nvPr/>
              </p:nvSpPr>
              <p:spPr bwMode="auto">
                <a:xfrm>
                  <a:off x="3130" y="2235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36" name="Freeform 630"/>
                <p:cNvSpPr>
                  <a:spLocks/>
                </p:cNvSpPr>
                <p:nvPr/>
              </p:nvSpPr>
              <p:spPr bwMode="auto">
                <a:xfrm>
                  <a:off x="3140" y="2235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37" name="Freeform 631"/>
                <p:cNvSpPr>
                  <a:spLocks/>
                </p:cNvSpPr>
                <p:nvPr/>
              </p:nvSpPr>
              <p:spPr bwMode="auto">
                <a:xfrm>
                  <a:off x="3150" y="2235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38" name="Freeform 632"/>
                <p:cNvSpPr>
                  <a:spLocks/>
                </p:cNvSpPr>
                <p:nvPr/>
              </p:nvSpPr>
              <p:spPr bwMode="auto">
                <a:xfrm>
                  <a:off x="3160" y="2235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7 w 7"/>
                    <a:gd name="T3" fmla="*/ 0 h 2"/>
                    <a:gd name="T4" fmla="*/ 7 w 7"/>
                    <a:gd name="T5" fmla="*/ 1 h 2"/>
                    <a:gd name="T6" fmla="*/ 7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7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39" name="Freeform 633"/>
                <p:cNvSpPr>
                  <a:spLocks/>
                </p:cNvSpPr>
                <p:nvPr/>
              </p:nvSpPr>
              <p:spPr bwMode="auto">
                <a:xfrm>
                  <a:off x="3171" y="2235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40" name="Freeform 634"/>
                <p:cNvSpPr>
                  <a:spLocks/>
                </p:cNvSpPr>
                <p:nvPr/>
              </p:nvSpPr>
              <p:spPr bwMode="auto">
                <a:xfrm>
                  <a:off x="3180" y="2235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41" name="Freeform 635"/>
                <p:cNvSpPr>
                  <a:spLocks/>
                </p:cNvSpPr>
                <p:nvPr/>
              </p:nvSpPr>
              <p:spPr bwMode="auto">
                <a:xfrm>
                  <a:off x="3191" y="2235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42" name="Freeform 636"/>
                <p:cNvSpPr>
                  <a:spLocks/>
                </p:cNvSpPr>
                <p:nvPr/>
              </p:nvSpPr>
              <p:spPr bwMode="auto">
                <a:xfrm>
                  <a:off x="3201" y="2235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43" name="Freeform 637"/>
                <p:cNvSpPr>
                  <a:spLocks/>
                </p:cNvSpPr>
                <p:nvPr/>
              </p:nvSpPr>
              <p:spPr bwMode="auto">
                <a:xfrm>
                  <a:off x="3210" y="2235"/>
                  <a:ext cx="8" cy="2"/>
                </a:xfrm>
                <a:custGeom>
                  <a:avLst/>
                  <a:gdLst>
                    <a:gd name="T0" fmla="*/ 1 w 8"/>
                    <a:gd name="T1" fmla="*/ 0 h 2"/>
                    <a:gd name="T2" fmla="*/ 7 w 8"/>
                    <a:gd name="T3" fmla="*/ 0 h 2"/>
                    <a:gd name="T4" fmla="*/ 8 w 8"/>
                    <a:gd name="T5" fmla="*/ 1 h 2"/>
                    <a:gd name="T6" fmla="*/ 7 w 8"/>
                    <a:gd name="T7" fmla="*/ 2 h 2"/>
                    <a:gd name="T8" fmla="*/ 1 w 8"/>
                    <a:gd name="T9" fmla="*/ 2 h 2"/>
                    <a:gd name="T10" fmla="*/ 0 w 8"/>
                    <a:gd name="T11" fmla="*/ 1 h 2"/>
                    <a:gd name="T12" fmla="*/ 1 w 8"/>
                    <a:gd name="T13" fmla="*/ 0 h 2"/>
                    <a:gd name="T14" fmla="*/ 1 w 8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8"/>
                    <a:gd name="T25" fmla="*/ 0 h 2"/>
                    <a:gd name="T26" fmla="*/ 8 w 8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8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8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44" name="Freeform 638"/>
                <p:cNvSpPr>
                  <a:spLocks/>
                </p:cNvSpPr>
                <p:nvPr/>
              </p:nvSpPr>
              <p:spPr bwMode="auto">
                <a:xfrm>
                  <a:off x="3221" y="2235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45" name="Freeform 639"/>
                <p:cNvSpPr>
                  <a:spLocks/>
                </p:cNvSpPr>
                <p:nvPr/>
              </p:nvSpPr>
              <p:spPr bwMode="auto">
                <a:xfrm>
                  <a:off x="3231" y="2235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5 w 7"/>
                    <a:gd name="T3" fmla="*/ 0 h 2"/>
                    <a:gd name="T4" fmla="*/ 7 w 7"/>
                    <a:gd name="T5" fmla="*/ 1 h 2"/>
                    <a:gd name="T6" fmla="*/ 5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5" y="0"/>
                      </a:lnTo>
                      <a:lnTo>
                        <a:pt x="7" y="1"/>
                      </a:lnTo>
                      <a:lnTo>
                        <a:pt x="5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46" name="Freeform 640"/>
                <p:cNvSpPr>
                  <a:spLocks/>
                </p:cNvSpPr>
                <p:nvPr/>
              </p:nvSpPr>
              <p:spPr bwMode="auto">
                <a:xfrm>
                  <a:off x="3241" y="2235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47" name="Freeform 641"/>
                <p:cNvSpPr>
                  <a:spLocks/>
                </p:cNvSpPr>
                <p:nvPr/>
              </p:nvSpPr>
              <p:spPr bwMode="auto">
                <a:xfrm>
                  <a:off x="3251" y="2235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48" name="Freeform 642"/>
                <p:cNvSpPr>
                  <a:spLocks/>
                </p:cNvSpPr>
                <p:nvPr/>
              </p:nvSpPr>
              <p:spPr bwMode="auto">
                <a:xfrm>
                  <a:off x="3262" y="2235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49" name="Freeform 643"/>
                <p:cNvSpPr>
                  <a:spLocks/>
                </p:cNvSpPr>
                <p:nvPr/>
              </p:nvSpPr>
              <p:spPr bwMode="auto">
                <a:xfrm>
                  <a:off x="3271" y="2235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50" name="Freeform 644"/>
                <p:cNvSpPr>
                  <a:spLocks/>
                </p:cNvSpPr>
                <p:nvPr/>
              </p:nvSpPr>
              <p:spPr bwMode="auto">
                <a:xfrm>
                  <a:off x="3281" y="2235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7 w 7"/>
                    <a:gd name="T3" fmla="*/ 0 h 2"/>
                    <a:gd name="T4" fmla="*/ 7 w 7"/>
                    <a:gd name="T5" fmla="*/ 1 h 2"/>
                    <a:gd name="T6" fmla="*/ 7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7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51" name="Freeform 645"/>
                <p:cNvSpPr>
                  <a:spLocks/>
                </p:cNvSpPr>
                <p:nvPr/>
              </p:nvSpPr>
              <p:spPr bwMode="auto">
                <a:xfrm>
                  <a:off x="3292" y="2235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52" name="Freeform 646"/>
                <p:cNvSpPr>
                  <a:spLocks/>
                </p:cNvSpPr>
                <p:nvPr/>
              </p:nvSpPr>
              <p:spPr bwMode="auto">
                <a:xfrm>
                  <a:off x="3301" y="2235"/>
                  <a:ext cx="8" cy="2"/>
                </a:xfrm>
                <a:custGeom>
                  <a:avLst/>
                  <a:gdLst>
                    <a:gd name="T0" fmla="*/ 1 w 8"/>
                    <a:gd name="T1" fmla="*/ 0 h 2"/>
                    <a:gd name="T2" fmla="*/ 6 w 8"/>
                    <a:gd name="T3" fmla="*/ 0 h 2"/>
                    <a:gd name="T4" fmla="*/ 8 w 8"/>
                    <a:gd name="T5" fmla="*/ 1 h 2"/>
                    <a:gd name="T6" fmla="*/ 6 w 8"/>
                    <a:gd name="T7" fmla="*/ 2 h 2"/>
                    <a:gd name="T8" fmla="*/ 1 w 8"/>
                    <a:gd name="T9" fmla="*/ 2 h 2"/>
                    <a:gd name="T10" fmla="*/ 0 w 8"/>
                    <a:gd name="T11" fmla="*/ 1 h 2"/>
                    <a:gd name="T12" fmla="*/ 1 w 8"/>
                    <a:gd name="T13" fmla="*/ 0 h 2"/>
                    <a:gd name="T14" fmla="*/ 1 w 8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8"/>
                    <a:gd name="T25" fmla="*/ 0 h 2"/>
                    <a:gd name="T26" fmla="*/ 8 w 8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8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8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53" name="Freeform 647"/>
                <p:cNvSpPr>
                  <a:spLocks/>
                </p:cNvSpPr>
                <p:nvPr/>
              </p:nvSpPr>
              <p:spPr bwMode="auto">
                <a:xfrm>
                  <a:off x="3312" y="2235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54" name="Freeform 648"/>
                <p:cNvSpPr>
                  <a:spLocks/>
                </p:cNvSpPr>
                <p:nvPr/>
              </p:nvSpPr>
              <p:spPr bwMode="auto">
                <a:xfrm>
                  <a:off x="3322" y="2235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55" name="Freeform 649"/>
                <p:cNvSpPr>
                  <a:spLocks/>
                </p:cNvSpPr>
                <p:nvPr/>
              </p:nvSpPr>
              <p:spPr bwMode="auto">
                <a:xfrm>
                  <a:off x="3331" y="2235"/>
                  <a:ext cx="8" cy="2"/>
                </a:xfrm>
                <a:custGeom>
                  <a:avLst/>
                  <a:gdLst>
                    <a:gd name="T0" fmla="*/ 2 w 8"/>
                    <a:gd name="T1" fmla="*/ 0 h 2"/>
                    <a:gd name="T2" fmla="*/ 7 w 8"/>
                    <a:gd name="T3" fmla="*/ 0 h 2"/>
                    <a:gd name="T4" fmla="*/ 8 w 8"/>
                    <a:gd name="T5" fmla="*/ 1 h 2"/>
                    <a:gd name="T6" fmla="*/ 7 w 8"/>
                    <a:gd name="T7" fmla="*/ 2 h 2"/>
                    <a:gd name="T8" fmla="*/ 2 w 8"/>
                    <a:gd name="T9" fmla="*/ 2 h 2"/>
                    <a:gd name="T10" fmla="*/ 0 w 8"/>
                    <a:gd name="T11" fmla="*/ 1 h 2"/>
                    <a:gd name="T12" fmla="*/ 2 w 8"/>
                    <a:gd name="T13" fmla="*/ 0 h 2"/>
                    <a:gd name="T14" fmla="*/ 2 w 8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8"/>
                    <a:gd name="T25" fmla="*/ 0 h 2"/>
                    <a:gd name="T26" fmla="*/ 8 w 8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8" h="2">
                      <a:moveTo>
                        <a:pt x="2" y="0"/>
                      </a:moveTo>
                      <a:lnTo>
                        <a:pt x="7" y="0"/>
                      </a:lnTo>
                      <a:lnTo>
                        <a:pt x="8" y="1"/>
                      </a:lnTo>
                      <a:lnTo>
                        <a:pt x="7" y="2"/>
                      </a:lnTo>
                      <a:lnTo>
                        <a:pt x="2" y="2"/>
                      </a:lnTo>
                      <a:lnTo>
                        <a:pt x="0" y="1"/>
                      </a:lnTo>
                      <a:lnTo>
                        <a:pt x="2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56" name="Freeform 650"/>
                <p:cNvSpPr>
                  <a:spLocks/>
                </p:cNvSpPr>
                <p:nvPr/>
              </p:nvSpPr>
              <p:spPr bwMode="auto">
                <a:xfrm>
                  <a:off x="3342" y="2235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57" name="Freeform 651"/>
                <p:cNvSpPr>
                  <a:spLocks/>
                </p:cNvSpPr>
                <p:nvPr/>
              </p:nvSpPr>
              <p:spPr bwMode="auto">
                <a:xfrm>
                  <a:off x="3352" y="2235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58" name="Freeform 652"/>
                <p:cNvSpPr>
                  <a:spLocks/>
                </p:cNvSpPr>
                <p:nvPr/>
              </p:nvSpPr>
              <p:spPr bwMode="auto">
                <a:xfrm>
                  <a:off x="3362" y="2235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59" name="Freeform 653"/>
                <p:cNvSpPr>
                  <a:spLocks/>
                </p:cNvSpPr>
                <p:nvPr/>
              </p:nvSpPr>
              <p:spPr bwMode="auto">
                <a:xfrm>
                  <a:off x="3372" y="2235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60" name="Freeform 654"/>
                <p:cNvSpPr>
                  <a:spLocks/>
                </p:cNvSpPr>
                <p:nvPr/>
              </p:nvSpPr>
              <p:spPr bwMode="auto">
                <a:xfrm>
                  <a:off x="3383" y="2235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61" name="Freeform 655"/>
                <p:cNvSpPr>
                  <a:spLocks/>
                </p:cNvSpPr>
                <p:nvPr/>
              </p:nvSpPr>
              <p:spPr bwMode="auto">
                <a:xfrm>
                  <a:off x="3392" y="2235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62" name="Freeform 656"/>
                <p:cNvSpPr>
                  <a:spLocks/>
                </p:cNvSpPr>
                <p:nvPr/>
              </p:nvSpPr>
              <p:spPr bwMode="auto">
                <a:xfrm>
                  <a:off x="3403" y="2235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63" name="Freeform 657"/>
                <p:cNvSpPr>
                  <a:spLocks/>
                </p:cNvSpPr>
                <p:nvPr/>
              </p:nvSpPr>
              <p:spPr bwMode="auto">
                <a:xfrm>
                  <a:off x="3413" y="2235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64" name="Freeform 658"/>
                <p:cNvSpPr>
                  <a:spLocks/>
                </p:cNvSpPr>
                <p:nvPr/>
              </p:nvSpPr>
              <p:spPr bwMode="auto">
                <a:xfrm>
                  <a:off x="3422" y="2235"/>
                  <a:ext cx="8" cy="2"/>
                </a:xfrm>
                <a:custGeom>
                  <a:avLst/>
                  <a:gdLst>
                    <a:gd name="T0" fmla="*/ 1 w 8"/>
                    <a:gd name="T1" fmla="*/ 0 h 2"/>
                    <a:gd name="T2" fmla="*/ 7 w 8"/>
                    <a:gd name="T3" fmla="*/ 0 h 2"/>
                    <a:gd name="T4" fmla="*/ 8 w 8"/>
                    <a:gd name="T5" fmla="*/ 1 h 2"/>
                    <a:gd name="T6" fmla="*/ 7 w 8"/>
                    <a:gd name="T7" fmla="*/ 2 h 2"/>
                    <a:gd name="T8" fmla="*/ 1 w 8"/>
                    <a:gd name="T9" fmla="*/ 2 h 2"/>
                    <a:gd name="T10" fmla="*/ 0 w 8"/>
                    <a:gd name="T11" fmla="*/ 1 h 2"/>
                    <a:gd name="T12" fmla="*/ 1 w 8"/>
                    <a:gd name="T13" fmla="*/ 0 h 2"/>
                    <a:gd name="T14" fmla="*/ 1 w 8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8"/>
                    <a:gd name="T25" fmla="*/ 0 h 2"/>
                    <a:gd name="T26" fmla="*/ 8 w 8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8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8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65" name="Freeform 659"/>
                <p:cNvSpPr>
                  <a:spLocks/>
                </p:cNvSpPr>
                <p:nvPr/>
              </p:nvSpPr>
              <p:spPr bwMode="auto">
                <a:xfrm>
                  <a:off x="3433" y="2235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66" name="Freeform 660"/>
                <p:cNvSpPr>
                  <a:spLocks/>
                </p:cNvSpPr>
                <p:nvPr/>
              </p:nvSpPr>
              <p:spPr bwMode="auto">
                <a:xfrm>
                  <a:off x="3443" y="2235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67" name="Freeform 661"/>
                <p:cNvSpPr>
                  <a:spLocks/>
                </p:cNvSpPr>
                <p:nvPr/>
              </p:nvSpPr>
              <p:spPr bwMode="auto">
                <a:xfrm>
                  <a:off x="3453" y="2235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68" name="Freeform 662"/>
                <p:cNvSpPr>
                  <a:spLocks noEditPoints="1"/>
                </p:cNvSpPr>
                <p:nvPr/>
              </p:nvSpPr>
              <p:spPr bwMode="auto">
                <a:xfrm>
                  <a:off x="3080" y="2235"/>
                  <a:ext cx="380" cy="2"/>
                </a:xfrm>
                <a:custGeom>
                  <a:avLst/>
                  <a:gdLst>
                    <a:gd name="T0" fmla="*/ 1 w 380"/>
                    <a:gd name="T1" fmla="*/ 2 h 2"/>
                    <a:gd name="T2" fmla="*/ 16 w 380"/>
                    <a:gd name="T3" fmla="*/ 0 h 2"/>
                    <a:gd name="T4" fmla="*/ 10 w 380"/>
                    <a:gd name="T5" fmla="*/ 0 h 2"/>
                    <a:gd name="T6" fmla="*/ 26 w 380"/>
                    <a:gd name="T7" fmla="*/ 2 h 2"/>
                    <a:gd name="T8" fmla="*/ 31 w 380"/>
                    <a:gd name="T9" fmla="*/ 0 h 2"/>
                    <a:gd name="T10" fmla="*/ 30 w 380"/>
                    <a:gd name="T11" fmla="*/ 1 h 2"/>
                    <a:gd name="T12" fmla="*/ 47 w 380"/>
                    <a:gd name="T13" fmla="*/ 1 h 2"/>
                    <a:gd name="T14" fmla="*/ 41 w 380"/>
                    <a:gd name="T15" fmla="*/ 0 h 2"/>
                    <a:gd name="T16" fmla="*/ 51 w 380"/>
                    <a:gd name="T17" fmla="*/ 2 h 2"/>
                    <a:gd name="T18" fmla="*/ 66 w 380"/>
                    <a:gd name="T19" fmla="*/ 0 h 2"/>
                    <a:gd name="T20" fmla="*/ 61 w 380"/>
                    <a:gd name="T21" fmla="*/ 0 h 2"/>
                    <a:gd name="T22" fmla="*/ 76 w 380"/>
                    <a:gd name="T23" fmla="*/ 2 h 2"/>
                    <a:gd name="T24" fmla="*/ 81 w 380"/>
                    <a:gd name="T25" fmla="*/ 0 h 2"/>
                    <a:gd name="T26" fmla="*/ 80 w 380"/>
                    <a:gd name="T27" fmla="*/ 1 h 2"/>
                    <a:gd name="T28" fmla="*/ 97 w 380"/>
                    <a:gd name="T29" fmla="*/ 1 h 2"/>
                    <a:gd name="T30" fmla="*/ 91 w 380"/>
                    <a:gd name="T31" fmla="*/ 0 h 2"/>
                    <a:gd name="T32" fmla="*/ 101 w 380"/>
                    <a:gd name="T33" fmla="*/ 2 h 2"/>
                    <a:gd name="T34" fmla="*/ 117 w 380"/>
                    <a:gd name="T35" fmla="*/ 0 h 2"/>
                    <a:gd name="T36" fmla="*/ 112 w 380"/>
                    <a:gd name="T37" fmla="*/ 0 h 2"/>
                    <a:gd name="T38" fmla="*/ 126 w 380"/>
                    <a:gd name="T39" fmla="*/ 2 h 2"/>
                    <a:gd name="T40" fmla="*/ 131 w 380"/>
                    <a:gd name="T41" fmla="*/ 0 h 2"/>
                    <a:gd name="T42" fmla="*/ 130 w 380"/>
                    <a:gd name="T43" fmla="*/ 1 h 2"/>
                    <a:gd name="T44" fmla="*/ 147 w 380"/>
                    <a:gd name="T45" fmla="*/ 1 h 2"/>
                    <a:gd name="T46" fmla="*/ 142 w 380"/>
                    <a:gd name="T47" fmla="*/ 0 h 2"/>
                    <a:gd name="T48" fmla="*/ 152 w 380"/>
                    <a:gd name="T49" fmla="*/ 2 h 2"/>
                    <a:gd name="T50" fmla="*/ 167 w 380"/>
                    <a:gd name="T51" fmla="*/ 0 h 2"/>
                    <a:gd name="T52" fmla="*/ 162 w 380"/>
                    <a:gd name="T53" fmla="*/ 0 h 2"/>
                    <a:gd name="T54" fmla="*/ 177 w 380"/>
                    <a:gd name="T55" fmla="*/ 2 h 2"/>
                    <a:gd name="T56" fmla="*/ 182 w 380"/>
                    <a:gd name="T57" fmla="*/ 0 h 2"/>
                    <a:gd name="T58" fmla="*/ 182 w 380"/>
                    <a:gd name="T59" fmla="*/ 1 h 2"/>
                    <a:gd name="T60" fmla="*/ 198 w 380"/>
                    <a:gd name="T61" fmla="*/ 1 h 2"/>
                    <a:gd name="T62" fmla="*/ 192 w 380"/>
                    <a:gd name="T63" fmla="*/ 0 h 2"/>
                    <a:gd name="T64" fmla="*/ 202 w 380"/>
                    <a:gd name="T65" fmla="*/ 2 h 2"/>
                    <a:gd name="T66" fmla="*/ 217 w 380"/>
                    <a:gd name="T67" fmla="*/ 0 h 2"/>
                    <a:gd name="T68" fmla="*/ 212 w 380"/>
                    <a:gd name="T69" fmla="*/ 0 h 2"/>
                    <a:gd name="T70" fmla="*/ 227 w 380"/>
                    <a:gd name="T71" fmla="*/ 2 h 2"/>
                    <a:gd name="T72" fmla="*/ 233 w 380"/>
                    <a:gd name="T73" fmla="*/ 0 h 2"/>
                    <a:gd name="T74" fmla="*/ 232 w 380"/>
                    <a:gd name="T75" fmla="*/ 1 h 2"/>
                    <a:gd name="T76" fmla="*/ 248 w 380"/>
                    <a:gd name="T77" fmla="*/ 1 h 2"/>
                    <a:gd name="T78" fmla="*/ 242 w 380"/>
                    <a:gd name="T79" fmla="*/ 0 h 2"/>
                    <a:gd name="T80" fmla="*/ 253 w 380"/>
                    <a:gd name="T81" fmla="*/ 2 h 2"/>
                    <a:gd name="T82" fmla="*/ 268 w 380"/>
                    <a:gd name="T83" fmla="*/ 0 h 2"/>
                    <a:gd name="T84" fmla="*/ 263 w 380"/>
                    <a:gd name="T85" fmla="*/ 0 h 2"/>
                    <a:gd name="T86" fmla="*/ 278 w 380"/>
                    <a:gd name="T87" fmla="*/ 2 h 2"/>
                    <a:gd name="T88" fmla="*/ 283 w 380"/>
                    <a:gd name="T89" fmla="*/ 0 h 2"/>
                    <a:gd name="T90" fmla="*/ 282 w 380"/>
                    <a:gd name="T91" fmla="*/ 1 h 2"/>
                    <a:gd name="T92" fmla="*/ 298 w 380"/>
                    <a:gd name="T93" fmla="*/ 1 h 2"/>
                    <a:gd name="T94" fmla="*/ 293 w 380"/>
                    <a:gd name="T95" fmla="*/ 0 h 2"/>
                    <a:gd name="T96" fmla="*/ 303 w 380"/>
                    <a:gd name="T97" fmla="*/ 2 h 2"/>
                    <a:gd name="T98" fmla="*/ 318 w 380"/>
                    <a:gd name="T99" fmla="*/ 0 h 2"/>
                    <a:gd name="T100" fmla="*/ 313 w 380"/>
                    <a:gd name="T101" fmla="*/ 0 h 2"/>
                    <a:gd name="T102" fmla="*/ 329 w 380"/>
                    <a:gd name="T103" fmla="*/ 2 h 2"/>
                    <a:gd name="T104" fmla="*/ 333 w 380"/>
                    <a:gd name="T105" fmla="*/ 0 h 2"/>
                    <a:gd name="T106" fmla="*/ 333 w 380"/>
                    <a:gd name="T107" fmla="*/ 1 h 2"/>
                    <a:gd name="T108" fmla="*/ 350 w 380"/>
                    <a:gd name="T109" fmla="*/ 1 h 2"/>
                    <a:gd name="T110" fmla="*/ 343 w 380"/>
                    <a:gd name="T111" fmla="*/ 0 h 2"/>
                    <a:gd name="T112" fmla="*/ 354 w 380"/>
                    <a:gd name="T113" fmla="*/ 2 h 2"/>
                    <a:gd name="T114" fmla="*/ 368 w 380"/>
                    <a:gd name="T115" fmla="*/ 0 h 2"/>
                    <a:gd name="T116" fmla="*/ 363 w 380"/>
                    <a:gd name="T117" fmla="*/ 0 h 2"/>
                    <a:gd name="T118" fmla="*/ 379 w 380"/>
                    <a:gd name="T119" fmla="*/ 2 h 2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w 380"/>
                    <a:gd name="T181" fmla="*/ 0 h 2"/>
                    <a:gd name="T182" fmla="*/ 380 w 380"/>
                    <a:gd name="T183" fmla="*/ 2 h 2"/>
                  </a:gdLst>
                  <a:ahLst/>
                  <a:cxnLst>
                    <a:cxn ang="T120">
                      <a:pos x="T0" y="T1"/>
                    </a:cxn>
                    <a:cxn ang="T121">
                      <a:pos x="T2" y="T3"/>
                    </a:cxn>
                    <a:cxn ang="T122">
                      <a:pos x="T4" y="T5"/>
                    </a:cxn>
                    <a:cxn ang="T123">
                      <a:pos x="T6" y="T7"/>
                    </a:cxn>
                    <a:cxn ang="T124">
                      <a:pos x="T8" y="T9"/>
                    </a:cxn>
                    <a:cxn ang="T125">
                      <a:pos x="T10" y="T11"/>
                    </a:cxn>
                    <a:cxn ang="T126">
                      <a:pos x="T12" y="T13"/>
                    </a:cxn>
                    <a:cxn ang="T127">
                      <a:pos x="T14" y="T15"/>
                    </a:cxn>
                    <a:cxn ang="T128">
                      <a:pos x="T16" y="T17"/>
                    </a:cxn>
                    <a:cxn ang="T129">
                      <a:pos x="T18" y="T19"/>
                    </a:cxn>
                    <a:cxn ang="T130">
                      <a:pos x="T20" y="T21"/>
                    </a:cxn>
                    <a:cxn ang="T131">
                      <a:pos x="T22" y="T23"/>
                    </a:cxn>
                    <a:cxn ang="T132">
                      <a:pos x="T24" y="T25"/>
                    </a:cxn>
                    <a:cxn ang="T133">
                      <a:pos x="T26" y="T27"/>
                    </a:cxn>
                    <a:cxn ang="T134">
                      <a:pos x="T28" y="T29"/>
                    </a:cxn>
                    <a:cxn ang="T135">
                      <a:pos x="T30" y="T31"/>
                    </a:cxn>
                    <a:cxn ang="T136">
                      <a:pos x="T32" y="T33"/>
                    </a:cxn>
                    <a:cxn ang="T137">
                      <a:pos x="T34" y="T35"/>
                    </a:cxn>
                    <a:cxn ang="T138">
                      <a:pos x="T36" y="T37"/>
                    </a:cxn>
                    <a:cxn ang="T139">
                      <a:pos x="T38" y="T39"/>
                    </a:cxn>
                    <a:cxn ang="T140">
                      <a:pos x="T40" y="T41"/>
                    </a:cxn>
                    <a:cxn ang="T141">
                      <a:pos x="T42" y="T43"/>
                    </a:cxn>
                    <a:cxn ang="T142">
                      <a:pos x="T44" y="T45"/>
                    </a:cxn>
                    <a:cxn ang="T143">
                      <a:pos x="T46" y="T47"/>
                    </a:cxn>
                    <a:cxn ang="T144">
                      <a:pos x="T48" y="T49"/>
                    </a:cxn>
                    <a:cxn ang="T145">
                      <a:pos x="T50" y="T51"/>
                    </a:cxn>
                    <a:cxn ang="T146">
                      <a:pos x="T52" y="T53"/>
                    </a:cxn>
                    <a:cxn ang="T147">
                      <a:pos x="T54" y="T55"/>
                    </a:cxn>
                    <a:cxn ang="T148">
                      <a:pos x="T56" y="T57"/>
                    </a:cxn>
                    <a:cxn ang="T149">
                      <a:pos x="T58" y="T59"/>
                    </a:cxn>
                    <a:cxn ang="T150">
                      <a:pos x="T60" y="T61"/>
                    </a:cxn>
                    <a:cxn ang="T151">
                      <a:pos x="T62" y="T63"/>
                    </a:cxn>
                    <a:cxn ang="T152">
                      <a:pos x="T64" y="T65"/>
                    </a:cxn>
                    <a:cxn ang="T153">
                      <a:pos x="T66" y="T67"/>
                    </a:cxn>
                    <a:cxn ang="T154">
                      <a:pos x="T68" y="T69"/>
                    </a:cxn>
                    <a:cxn ang="T155">
                      <a:pos x="T70" y="T71"/>
                    </a:cxn>
                    <a:cxn ang="T156">
                      <a:pos x="T72" y="T73"/>
                    </a:cxn>
                    <a:cxn ang="T157">
                      <a:pos x="T74" y="T75"/>
                    </a:cxn>
                    <a:cxn ang="T158">
                      <a:pos x="T76" y="T77"/>
                    </a:cxn>
                    <a:cxn ang="T159">
                      <a:pos x="T78" y="T79"/>
                    </a:cxn>
                    <a:cxn ang="T160">
                      <a:pos x="T80" y="T81"/>
                    </a:cxn>
                    <a:cxn ang="T161">
                      <a:pos x="T82" y="T83"/>
                    </a:cxn>
                    <a:cxn ang="T162">
                      <a:pos x="T84" y="T85"/>
                    </a:cxn>
                    <a:cxn ang="T163">
                      <a:pos x="T86" y="T87"/>
                    </a:cxn>
                    <a:cxn ang="T164">
                      <a:pos x="T88" y="T89"/>
                    </a:cxn>
                    <a:cxn ang="T165">
                      <a:pos x="T90" y="T91"/>
                    </a:cxn>
                    <a:cxn ang="T166">
                      <a:pos x="T92" y="T93"/>
                    </a:cxn>
                    <a:cxn ang="T167">
                      <a:pos x="T94" y="T95"/>
                    </a:cxn>
                    <a:cxn ang="T168">
                      <a:pos x="T96" y="T97"/>
                    </a:cxn>
                    <a:cxn ang="T169">
                      <a:pos x="T98" y="T99"/>
                    </a:cxn>
                    <a:cxn ang="T170">
                      <a:pos x="T100" y="T101"/>
                    </a:cxn>
                    <a:cxn ang="T171">
                      <a:pos x="T102" y="T103"/>
                    </a:cxn>
                    <a:cxn ang="T172">
                      <a:pos x="T104" y="T105"/>
                    </a:cxn>
                    <a:cxn ang="T173">
                      <a:pos x="T106" y="T107"/>
                    </a:cxn>
                    <a:cxn ang="T174">
                      <a:pos x="T108" y="T109"/>
                    </a:cxn>
                    <a:cxn ang="T175">
                      <a:pos x="T110" y="T111"/>
                    </a:cxn>
                    <a:cxn ang="T176">
                      <a:pos x="T112" y="T113"/>
                    </a:cxn>
                    <a:cxn ang="T177">
                      <a:pos x="T114" y="T115"/>
                    </a:cxn>
                    <a:cxn ang="T178">
                      <a:pos x="T116" y="T117"/>
                    </a:cxn>
                    <a:cxn ang="T179">
                      <a:pos x="T118" y="T119"/>
                    </a:cxn>
                  </a:cxnLst>
                  <a:rect l="T180" t="T181" r="T182" b="T183"/>
                  <a:pathLst>
                    <a:path w="380" h="2">
                      <a:moveTo>
                        <a:pt x="1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  <a:close/>
                      <a:moveTo>
                        <a:pt x="10" y="0"/>
                      </a:moveTo>
                      <a:lnTo>
                        <a:pt x="16" y="0"/>
                      </a:lnTo>
                      <a:lnTo>
                        <a:pt x="17" y="1"/>
                      </a:lnTo>
                      <a:lnTo>
                        <a:pt x="16" y="2"/>
                      </a:lnTo>
                      <a:lnTo>
                        <a:pt x="10" y="2"/>
                      </a:lnTo>
                      <a:lnTo>
                        <a:pt x="9" y="1"/>
                      </a:lnTo>
                      <a:lnTo>
                        <a:pt x="10" y="0"/>
                      </a:lnTo>
                      <a:close/>
                      <a:moveTo>
                        <a:pt x="21" y="0"/>
                      </a:moveTo>
                      <a:lnTo>
                        <a:pt x="26" y="0"/>
                      </a:lnTo>
                      <a:lnTo>
                        <a:pt x="27" y="1"/>
                      </a:lnTo>
                      <a:lnTo>
                        <a:pt x="26" y="2"/>
                      </a:lnTo>
                      <a:lnTo>
                        <a:pt x="21" y="2"/>
                      </a:lnTo>
                      <a:lnTo>
                        <a:pt x="20" y="1"/>
                      </a:lnTo>
                      <a:lnTo>
                        <a:pt x="21" y="0"/>
                      </a:lnTo>
                      <a:close/>
                      <a:moveTo>
                        <a:pt x="31" y="0"/>
                      </a:moveTo>
                      <a:lnTo>
                        <a:pt x="35" y="0"/>
                      </a:lnTo>
                      <a:lnTo>
                        <a:pt x="36" y="1"/>
                      </a:lnTo>
                      <a:lnTo>
                        <a:pt x="35" y="2"/>
                      </a:lnTo>
                      <a:lnTo>
                        <a:pt x="31" y="2"/>
                      </a:lnTo>
                      <a:lnTo>
                        <a:pt x="30" y="1"/>
                      </a:lnTo>
                      <a:lnTo>
                        <a:pt x="31" y="0"/>
                      </a:lnTo>
                      <a:close/>
                      <a:moveTo>
                        <a:pt x="41" y="0"/>
                      </a:moveTo>
                      <a:lnTo>
                        <a:pt x="46" y="0"/>
                      </a:lnTo>
                      <a:lnTo>
                        <a:pt x="47" y="1"/>
                      </a:lnTo>
                      <a:lnTo>
                        <a:pt x="46" y="2"/>
                      </a:lnTo>
                      <a:lnTo>
                        <a:pt x="41" y="2"/>
                      </a:lnTo>
                      <a:lnTo>
                        <a:pt x="40" y="1"/>
                      </a:lnTo>
                      <a:lnTo>
                        <a:pt x="41" y="0"/>
                      </a:lnTo>
                      <a:close/>
                      <a:moveTo>
                        <a:pt x="51" y="0"/>
                      </a:moveTo>
                      <a:lnTo>
                        <a:pt x="56" y="0"/>
                      </a:lnTo>
                      <a:lnTo>
                        <a:pt x="57" y="1"/>
                      </a:lnTo>
                      <a:lnTo>
                        <a:pt x="56" y="2"/>
                      </a:lnTo>
                      <a:lnTo>
                        <a:pt x="51" y="2"/>
                      </a:lnTo>
                      <a:lnTo>
                        <a:pt x="50" y="1"/>
                      </a:lnTo>
                      <a:lnTo>
                        <a:pt x="51" y="0"/>
                      </a:lnTo>
                      <a:close/>
                      <a:moveTo>
                        <a:pt x="61" y="0"/>
                      </a:moveTo>
                      <a:lnTo>
                        <a:pt x="66" y="0"/>
                      </a:lnTo>
                      <a:lnTo>
                        <a:pt x="67" y="1"/>
                      </a:lnTo>
                      <a:lnTo>
                        <a:pt x="66" y="2"/>
                      </a:lnTo>
                      <a:lnTo>
                        <a:pt x="61" y="2"/>
                      </a:lnTo>
                      <a:lnTo>
                        <a:pt x="60" y="1"/>
                      </a:lnTo>
                      <a:lnTo>
                        <a:pt x="61" y="0"/>
                      </a:lnTo>
                      <a:close/>
                      <a:moveTo>
                        <a:pt x="71" y="0"/>
                      </a:moveTo>
                      <a:lnTo>
                        <a:pt x="76" y="0"/>
                      </a:lnTo>
                      <a:lnTo>
                        <a:pt x="77" y="1"/>
                      </a:lnTo>
                      <a:lnTo>
                        <a:pt x="76" y="2"/>
                      </a:lnTo>
                      <a:lnTo>
                        <a:pt x="71" y="2"/>
                      </a:lnTo>
                      <a:lnTo>
                        <a:pt x="70" y="1"/>
                      </a:lnTo>
                      <a:lnTo>
                        <a:pt x="71" y="0"/>
                      </a:lnTo>
                      <a:close/>
                      <a:moveTo>
                        <a:pt x="81" y="0"/>
                      </a:moveTo>
                      <a:lnTo>
                        <a:pt x="87" y="0"/>
                      </a:lnTo>
                      <a:lnTo>
                        <a:pt x="87" y="1"/>
                      </a:lnTo>
                      <a:lnTo>
                        <a:pt x="87" y="2"/>
                      </a:lnTo>
                      <a:lnTo>
                        <a:pt x="81" y="2"/>
                      </a:lnTo>
                      <a:lnTo>
                        <a:pt x="80" y="1"/>
                      </a:lnTo>
                      <a:lnTo>
                        <a:pt x="81" y="0"/>
                      </a:lnTo>
                      <a:close/>
                      <a:moveTo>
                        <a:pt x="91" y="0"/>
                      </a:moveTo>
                      <a:lnTo>
                        <a:pt x="96" y="0"/>
                      </a:lnTo>
                      <a:lnTo>
                        <a:pt x="97" y="1"/>
                      </a:lnTo>
                      <a:lnTo>
                        <a:pt x="96" y="2"/>
                      </a:lnTo>
                      <a:lnTo>
                        <a:pt x="91" y="2"/>
                      </a:lnTo>
                      <a:lnTo>
                        <a:pt x="91" y="1"/>
                      </a:lnTo>
                      <a:lnTo>
                        <a:pt x="91" y="0"/>
                      </a:lnTo>
                      <a:close/>
                      <a:moveTo>
                        <a:pt x="101" y="0"/>
                      </a:moveTo>
                      <a:lnTo>
                        <a:pt x="106" y="0"/>
                      </a:lnTo>
                      <a:lnTo>
                        <a:pt x="107" y="1"/>
                      </a:lnTo>
                      <a:lnTo>
                        <a:pt x="106" y="2"/>
                      </a:lnTo>
                      <a:lnTo>
                        <a:pt x="101" y="2"/>
                      </a:lnTo>
                      <a:lnTo>
                        <a:pt x="100" y="1"/>
                      </a:lnTo>
                      <a:lnTo>
                        <a:pt x="101" y="0"/>
                      </a:lnTo>
                      <a:close/>
                      <a:moveTo>
                        <a:pt x="112" y="0"/>
                      </a:moveTo>
                      <a:lnTo>
                        <a:pt x="117" y="0"/>
                      </a:lnTo>
                      <a:lnTo>
                        <a:pt x="117" y="1"/>
                      </a:lnTo>
                      <a:lnTo>
                        <a:pt x="117" y="2"/>
                      </a:lnTo>
                      <a:lnTo>
                        <a:pt x="112" y="2"/>
                      </a:lnTo>
                      <a:lnTo>
                        <a:pt x="111" y="1"/>
                      </a:lnTo>
                      <a:lnTo>
                        <a:pt x="112" y="0"/>
                      </a:lnTo>
                      <a:close/>
                      <a:moveTo>
                        <a:pt x="122" y="0"/>
                      </a:moveTo>
                      <a:lnTo>
                        <a:pt x="126" y="0"/>
                      </a:lnTo>
                      <a:lnTo>
                        <a:pt x="127" y="1"/>
                      </a:lnTo>
                      <a:lnTo>
                        <a:pt x="126" y="2"/>
                      </a:lnTo>
                      <a:lnTo>
                        <a:pt x="122" y="2"/>
                      </a:lnTo>
                      <a:lnTo>
                        <a:pt x="121" y="1"/>
                      </a:lnTo>
                      <a:lnTo>
                        <a:pt x="122" y="0"/>
                      </a:lnTo>
                      <a:close/>
                      <a:moveTo>
                        <a:pt x="131" y="0"/>
                      </a:moveTo>
                      <a:lnTo>
                        <a:pt x="137" y="0"/>
                      </a:lnTo>
                      <a:lnTo>
                        <a:pt x="138" y="1"/>
                      </a:lnTo>
                      <a:lnTo>
                        <a:pt x="137" y="2"/>
                      </a:lnTo>
                      <a:lnTo>
                        <a:pt x="131" y="2"/>
                      </a:lnTo>
                      <a:lnTo>
                        <a:pt x="130" y="1"/>
                      </a:lnTo>
                      <a:lnTo>
                        <a:pt x="131" y="0"/>
                      </a:lnTo>
                      <a:close/>
                      <a:moveTo>
                        <a:pt x="142" y="0"/>
                      </a:moveTo>
                      <a:lnTo>
                        <a:pt x="147" y="0"/>
                      </a:lnTo>
                      <a:lnTo>
                        <a:pt x="147" y="1"/>
                      </a:lnTo>
                      <a:lnTo>
                        <a:pt x="147" y="2"/>
                      </a:lnTo>
                      <a:lnTo>
                        <a:pt x="142" y="2"/>
                      </a:lnTo>
                      <a:lnTo>
                        <a:pt x="141" y="1"/>
                      </a:lnTo>
                      <a:lnTo>
                        <a:pt x="142" y="0"/>
                      </a:lnTo>
                      <a:close/>
                      <a:moveTo>
                        <a:pt x="152" y="0"/>
                      </a:moveTo>
                      <a:lnTo>
                        <a:pt x="156" y="0"/>
                      </a:lnTo>
                      <a:lnTo>
                        <a:pt x="158" y="1"/>
                      </a:lnTo>
                      <a:lnTo>
                        <a:pt x="156" y="2"/>
                      </a:lnTo>
                      <a:lnTo>
                        <a:pt x="152" y="2"/>
                      </a:lnTo>
                      <a:lnTo>
                        <a:pt x="151" y="1"/>
                      </a:lnTo>
                      <a:lnTo>
                        <a:pt x="152" y="0"/>
                      </a:lnTo>
                      <a:close/>
                      <a:moveTo>
                        <a:pt x="162" y="0"/>
                      </a:moveTo>
                      <a:lnTo>
                        <a:pt x="167" y="0"/>
                      </a:lnTo>
                      <a:lnTo>
                        <a:pt x="168" y="1"/>
                      </a:lnTo>
                      <a:lnTo>
                        <a:pt x="167" y="2"/>
                      </a:lnTo>
                      <a:lnTo>
                        <a:pt x="162" y="2"/>
                      </a:lnTo>
                      <a:lnTo>
                        <a:pt x="161" y="1"/>
                      </a:lnTo>
                      <a:lnTo>
                        <a:pt x="162" y="0"/>
                      </a:lnTo>
                      <a:close/>
                      <a:moveTo>
                        <a:pt x="172" y="0"/>
                      </a:moveTo>
                      <a:lnTo>
                        <a:pt x="177" y="0"/>
                      </a:lnTo>
                      <a:lnTo>
                        <a:pt x="178" y="1"/>
                      </a:lnTo>
                      <a:lnTo>
                        <a:pt x="177" y="2"/>
                      </a:lnTo>
                      <a:lnTo>
                        <a:pt x="172" y="2"/>
                      </a:lnTo>
                      <a:lnTo>
                        <a:pt x="171" y="1"/>
                      </a:lnTo>
                      <a:lnTo>
                        <a:pt x="172" y="0"/>
                      </a:lnTo>
                      <a:close/>
                      <a:moveTo>
                        <a:pt x="182" y="0"/>
                      </a:moveTo>
                      <a:lnTo>
                        <a:pt x="187" y="0"/>
                      </a:lnTo>
                      <a:lnTo>
                        <a:pt x="188" y="1"/>
                      </a:lnTo>
                      <a:lnTo>
                        <a:pt x="187" y="2"/>
                      </a:lnTo>
                      <a:lnTo>
                        <a:pt x="182" y="2"/>
                      </a:lnTo>
                      <a:lnTo>
                        <a:pt x="182" y="1"/>
                      </a:lnTo>
                      <a:lnTo>
                        <a:pt x="182" y="0"/>
                      </a:lnTo>
                      <a:close/>
                      <a:moveTo>
                        <a:pt x="192" y="0"/>
                      </a:moveTo>
                      <a:lnTo>
                        <a:pt x="197" y="0"/>
                      </a:lnTo>
                      <a:lnTo>
                        <a:pt x="198" y="1"/>
                      </a:lnTo>
                      <a:lnTo>
                        <a:pt x="197" y="2"/>
                      </a:lnTo>
                      <a:lnTo>
                        <a:pt x="192" y="2"/>
                      </a:lnTo>
                      <a:lnTo>
                        <a:pt x="191" y="1"/>
                      </a:lnTo>
                      <a:lnTo>
                        <a:pt x="192" y="0"/>
                      </a:lnTo>
                      <a:close/>
                      <a:moveTo>
                        <a:pt x="202" y="0"/>
                      </a:moveTo>
                      <a:lnTo>
                        <a:pt x="208" y="0"/>
                      </a:lnTo>
                      <a:lnTo>
                        <a:pt x="208" y="1"/>
                      </a:lnTo>
                      <a:lnTo>
                        <a:pt x="208" y="2"/>
                      </a:lnTo>
                      <a:lnTo>
                        <a:pt x="202" y="2"/>
                      </a:lnTo>
                      <a:lnTo>
                        <a:pt x="201" y="1"/>
                      </a:lnTo>
                      <a:lnTo>
                        <a:pt x="202" y="0"/>
                      </a:lnTo>
                      <a:close/>
                      <a:moveTo>
                        <a:pt x="212" y="0"/>
                      </a:moveTo>
                      <a:lnTo>
                        <a:pt x="217" y="0"/>
                      </a:lnTo>
                      <a:lnTo>
                        <a:pt x="218" y="1"/>
                      </a:lnTo>
                      <a:lnTo>
                        <a:pt x="217" y="2"/>
                      </a:lnTo>
                      <a:lnTo>
                        <a:pt x="212" y="2"/>
                      </a:lnTo>
                      <a:lnTo>
                        <a:pt x="212" y="1"/>
                      </a:lnTo>
                      <a:lnTo>
                        <a:pt x="212" y="0"/>
                      </a:lnTo>
                      <a:close/>
                      <a:moveTo>
                        <a:pt x="222" y="0"/>
                      </a:moveTo>
                      <a:lnTo>
                        <a:pt x="227" y="0"/>
                      </a:lnTo>
                      <a:lnTo>
                        <a:pt x="229" y="1"/>
                      </a:lnTo>
                      <a:lnTo>
                        <a:pt x="227" y="2"/>
                      </a:lnTo>
                      <a:lnTo>
                        <a:pt x="222" y="2"/>
                      </a:lnTo>
                      <a:lnTo>
                        <a:pt x="221" y="1"/>
                      </a:lnTo>
                      <a:lnTo>
                        <a:pt x="222" y="0"/>
                      </a:lnTo>
                      <a:close/>
                      <a:moveTo>
                        <a:pt x="233" y="0"/>
                      </a:moveTo>
                      <a:lnTo>
                        <a:pt x="238" y="0"/>
                      </a:lnTo>
                      <a:lnTo>
                        <a:pt x="238" y="1"/>
                      </a:lnTo>
                      <a:lnTo>
                        <a:pt x="238" y="2"/>
                      </a:lnTo>
                      <a:lnTo>
                        <a:pt x="233" y="2"/>
                      </a:lnTo>
                      <a:lnTo>
                        <a:pt x="232" y="1"/>
                      </a:lnTo>
                      <a:lnTo>
                        <a:pt x="233" y="0"/>
                      </a:lnTo>
                      <a:close/>
                      <a:moveTo>
                        <a:pt x="242" y="0"/>
                      </a:moveTo>
                      <a:lnTo>
                        <a:pt x="247" y="0"/>
                      </a:lnTo>
                      <a:lnTo>
                        <a:pt x="248" y="1"/>
                      </a:lnTo>
                      <a:lnTo>
                        <a:pt x="247" y="2"/>
                      </a:lnTo>
                      <a:lnTo>
                        <a:pt x="242" y="2"/>
                      </a:lnTo>
                      <a:lnTo>
                        <a:pt x="242" y="1"/>
                      </a:lnTo>
                      <a:lnTo>
                        <a:pt x="242" y="0"/>
                      </a:lnTo>
                      <a:close/>
                      <a:moveTo>
                        <a:pt x="253" y="0"/>
                      </a:moveTo>
                      <a:lnTo>
                        <a:pt x="258" y="0"/>
                      </a:lnTo>
                      <a:lnTo>
                        <a:pt x="259" y="1"/>
                      </a:lnTo>
                      <a:lnTo>
                        <a:pt x="258" y="2"/>
                      </a:lnTo>
                      <a:lnTo>
                        <a:pt x="253" y="2"/>
                      </a:lnTo>
                      <a:lnTo>
                        <a:pt x="251" y="1"/>
                      </a:lnTo>
                      <a:lnTo>
                        <a:pt x="253" y="0"/>
                      </a:lnTo>
                      <a:close/>
                      <a:moveTo>
                        <a:pt x="263" y="0"/>
                      </a:moveTo>
                      <a:lnTo>
                        <a:pt x="268" y="0"/>
                      </a:lnTo>
                      <a:lnTo>
                        <a:pt x="268" y="1"/>
                      </a:lnTo>
                      <a:lnTo>
                        <a:pt x="268" y="2"/>
                      </a:lnTo>
                      <a:lnTo>
                        <a:pt x="263" y="2"/>
                      </a:lnTo>
                      <a:lnTo>
                        <a:pt x="262" y="1"/>
                      </a:lnTo>
                      <a:lnTo>
                        <a:pt x="263" y="0"/>
                      </a:lnTo>
                      <a:close/>
                      <a:moveTo>
                        <a:pt x="273" y="0"/>
                      </a:moveTo>
                      <a:lnTo>
                        <a:pt x="278" y="0"/>
                      </a:lnTo>
                      <a:lnTo>
                        <a:pt x="279" y="1"/>
                      </a:lnTo>
                      <a:lnTo>
                        <a:pt x="278" y="2"/>
                      </a:lnTo>
                      <a:lnTo>
                        <a:pt x="273" y="2"/>
                      </a:lnTo>
                      <a:lnTo>
                        <a:pt x="272" y="1"/>
                      </a:lnTo>
                      <a:lnTo>
                        <a:pt x="273" y="0"/>
                      </a:lnTo>
                      <a:close/>
                      <a:moveTo>
                        <a:pt x="283" y="0"/>
                      </a:moveTo>
                      <a:lnTo>
                        <a:pt x="288" y="0"/>
                      </a:lnTo>
                      <a:lnTo>
                        <a:pt x="289" y="1"/>
                      </a:lnTo>
                      <a:lnTo>
                        <a:pt x="288" y="2"/>
                      </a:lnTo>
                      <a:lnTo>
                        <a:pt x="283" y="2"/>
                      </a:lnTo>
                      <a:lnTo>
                        <a:pt x="282" y="1"/>
                      </a:lnTo>
                      <a:lnTo>
                        <a:pt x="283" y="0"/>
                      </a:lnTo>
                      <a:close/>
                      <a:moveTo>
                        <a:pt x="293" y="0"/>
                      </a:moveTo>
                      <a:lnTo>
                        <a:pt x="298" y="0"/>
                      </a:lnTo>
                      <a:lnTo>
                        <a:pt x="298" y="1"/>
                      </a:lnTo>
                      <a:lnTo>
                        <a:pt x="298" y="2"/>
                      </a:lnTo>
                      <a:lnTo>
                        <a:pt x="293" y="2"/>
                      </a:lnTo>
                      <a:lnTo>
                        <a:pt x="292" y="1"/>
                      </a:lnTo>
                      <a:lnTo>
                        <a:pt x="293" y="0"/>
                      </a:lnTo>
                      <a:close/>
                      <a:moveTo>
                        <a:pt x="303" y="0"/>
                      </a:moveTo>
                      <a:lnTo>
                        <a:pt x="308" y="0"/>
                      </a:lnTo>
                      <a:lnTo>
                        <a:pt x="309" y="1"/>
                      </a:lnTo>
                      <a:lnTo>
                        <a:pt x="308" y="2"/>
                      </a:lnTo>
                      <a:lnTo>
                        <a:pt x="303" y="2"/>
                      </a:lnTo>
                      <a:lnTo>
                        <a:pt x="303" y="1"/>
                      </a:lnTo>
                      <a:lnTo>
                        <a:pt x="303" y="0"/>
                      </a:lnTo>
                      <a:close/>
                      <a:moveTo>
                        <a:pt x="313" y="0"/>
                      </a:moveTo>
                      <a:lnTo>
                        <a:pt x="318" y="0"/>
                      </a:lnTo>
                      <a:lnTo>
                        <a:pt x="319" y="1"/>
                      </a:lnTo>
                      <a:lnTo>
                        <a:pt x="318" y="2"/>
                      </a:lnTo>
                      <a:lnTo>
                        <a:pt x="313" y="2"/>
                      </a:lnTo>
                      <a:lnTo>
                        <a:pt x="312" y="1"/>
                      </a:lnTo>
                      <a:lnTo>
                        <a:pt x="313" y="0"/>
                      </a:lnTo>
                      <a:close/>
                      <a:moveTo>
                        <a:pt x="324" y="0"/>
                      </a:moveTo>
                      <a:lnTo>
                        <a:pt x="329" y="0"/>
                      </a:lnTo>
                      <a:lnTo>
                        <a:pt x="329" y="1"/>
                      </a:lnTo>
                      <a:lnTo>
                        <a:pt x="329" y="2"/>
                      </a:lnTo>
                      <a:lnTo>
                        <a:pt x="324" y="2"/>
                      </a:lnTo>
                      <a:lnTo>
                        <a:pt x="323" y="1"/>
                      </a:lnTo>
                      <a:lnTo>
                        <a:pt x="324" y="0"/>
                      </a:lnTo>
                      <a:close/>
                      <a:moveTo>
                        <a:pt x="333" y="0"/>
                      </a:moveTo>
                      <a:lnTo>
                        <a:pt x="338" y="0"/>
                      </a:lnTo>
                      <a:lnTo>
                        <a:pt x="339" y="1"/>
                      </a:lnTo>
                      <a:lnTo>
                        <a:pt x="338" y="2"/>
                      </a:lnTo>
                      <a:lnTo>
                        <a:pt x="333" y="2"/>
                      </a:lnTo>
                      <a:lnTo>
                        <a:pt x="333" y="1"/>
                      </a:lnTo>
                      <a:lnTo>
                        <a:pt x="333" y="0"/>
                      </a:lnTo>
                      <a:close/>
                      <a:moveTo>
                        <a:pt x="343" y="0"/>
                      </a:moveTo>
                      <a:lnTo>
                        <a:pt x="349" y="0"/>
                      </a:lnTo>
                      <a:lnTo>
                        <a:pt x="350" y="1"/>
                      </a:lnTo>
                      <a:lnTo>
                        <a:pt x="349" y="2"/>
                      </a:lnTo>
                      <a:lnTo>
                        <a:pt x="343" y="2"/>
                      </a:lnTo>
                      <a:lnTo>
                        <a:pt x="342" y="1"/>
                      </a:lnTo>
                      <a:lnTo>
                        <a:pt x="343" y="0"/>
                      </a:lnTo>
                      <a:close/>
                      <a:moveTo>
                        <a:pt x="354" y="0"/>
                      </a:moveTo>
                      <a:lnTo>
                        <a:pt x="359" y="0"/>
                      </a:lnTo>
                      <a:lnTo>
                        <a:pt x="359" y="1"/>
                      </a:lnTo>
                      <a:lnTo>
                        <a:pt x="359" y="2"/>
                      </a:lnTo>
                      <a:lnTo>
                        <a:pt x="354" y="2"/>
                      </a:lnTo>
                      <a:lnTo>
                        <a:pt x="353" y="1"/>
                      </a:lnTo>
                      <a:lnTo>
                        <a:pt x="354" y="0"/>
                      </a:lnTo>
                      <a:close/>
                      <a:moveTo>
                        <a:pt x="363" y="0"/>
                      </a:moveTo>
                      <a:lnTo>
                        <a:pt x="368" y="0"/>
                      </a:lnTo>
                      <a:lnTo>
                        <a:pt x="369" y="1"/>
                      </a:lnTo>
                      <a:lnTo>
                        <a:pt x="368" y="2"/>
                      </a:lnTo>
                      <a:lnTo>
                        <a:pt x="363" y="2"/>
                      </a:lnTo>
                      <a:lnTo>
                        <a:pt x="363" y="1"/>
                      </a:lnTo>
                      <a:lnTo>
                        <a:pt x="363" y="0"/>
                      </a:lnTo>
                      <a:close/>
                      <a:moveTo>
                        <a:pt x="374" y="0"/>
                      </a:moveTo>
                      <a:lnTo>
                        <a:pt x="379" y="0"/>
                      </a:lnTo>
                      <a:lnTo>
                        <a:pt x="380" y="1"/>
                      </a:lnTo>
                      <a:lnTo>
                        <a:pt x="379" y="2"/>
                      </a:lnTo>
                      <a:lnTo>
                        <a:pt x="374" y="2"/>
                      </a:lnTo>
                      <a:lnTo>
                        <a:pt x="373" y="1"/>
                      </a:lnTo>
                      <a:lnTo>
                        <a:pt x="374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69" name="Freeform 663"/>
                <p:cNvSpPr>
                  <a:spLocks/>
                </p:cNvSpPr>
                <p:nvPr/>
              </p:nvSpPr>
              <p:spPr bwMode="auto">
                <a:xfrm>
                  <a:off x="3080" y="2235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70" name="Freeform 664"/>
                <p:cNvSpPr>
                  <a:spLocks/>
                </p:cNvSpPr>
                <p:nvPr/>
              </p:nvSpPr>
              <p:spPr bwMode="auto">
                <a:xfrm>
                  <a:off x="3089" y="2235"/>
                  <a:ext cx="8" cy="2"/>
                </a:xfrm>
                <a:custGeom>
                  <a:avLst/>
                  <a:gdLst>
                    <a:gd name="T0" fmla="*/ 1 w 8"/>
                    <a:gd name="T1" fmla="*/ 0 h 2"/>
                    <a:gd name="T2" fmla="*/ 7 w 8"/>
                    <a:gd name="T3" fmla="*/ 0 h 2"/>
                    <a:gd name="T4" fmla="*/ 8 w 8"/>
                    <a:gd name="T5" fmla="*/ 1 h 2"/>
                    <a:gd name="T6" fmla="*/ 7 w 8"/>
                    <a:gd name="T7" fmla="*/ 2 h 2"/>
                    <a:gd name="T8" fmla="*/ 1 w 8"/>
                    <a:gd name="T9" fmla="*/ 2 h 2"/>
                    <a:gd name="T10" fmla="*/ 0 w 8"/>
                    <a:gd name="T11" fmla="*/ 1 h 2"/>
                    <a:gd name="T12" fmla="*/ 1 w 8"/>
                    <a:gd name="T13" fmla="*/ 0 h 2"/>
                    <a:gd name="T14" fmla="*/ 1 w 8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8"/>
                    <a:gd name="T25" fmla="*/ 0 h 2"/>
                    <a:gd name="T26" fmla="*/ 8 w 8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8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8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71" name="Freeform 665"/>
                <p:cNvSpPr>
                  <a:spLocks/>
                </p:cNvSpPr>
                <p:nvPr/>
              </p:nvSpPr>
              <p:spPr bwMode="auto">
                <a:xfrm>
                  <a:off x="3100" y="2235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72" name="Freeform 666"/>
                <p:cNvSpPr>
                  <a:spLocks/>
                </p:cNvSpPr>
                <p:nvPr/>
              </p:nvSpPr>
              <p:spPr bwMode="auto">
                <a:xfrm>
                  <a:off x="3110" y="2235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73" name="Freeform 667"/>
                <p:cNvSpPr>
                  <a:spLocks/>
                </p:cNvSpPr>
                <p:nvPr/>
              </p:nvSpPr>
              <p:spPr bwMode="auto">
                <a:xfrm>
                  <a:off x="3120" y="2235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74" name="Freeform 668"/>
                <p:cNvSpPr>
                  <a:spLocks/>
                </p:cNvSpPr>
                <p:nvPr/>
              </p:nvSpPr>
              <p:spPr bwMode="auto">
                <a:xfrm>
                  <a:off x="3130" y="2235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75" name="Freeform 669"/>
                <p:cNvSpPr>
                  <a:spLocks/>
                </p:cNvSpPr>
                <p:nvPr/>
              </p:nvSpPr>
              <p:spPr bwMode="auto">
                <a:xfrm>
                  <a:off x="3140" y="2235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76" name="Freeform 670"/>
                <p:cNvSpPr>
                  <a:spLocks/>
                </p:cNvSpPr>
                <p:nvPr/>
              </p:nvSpPr>
              <p:spPr bwMode="auto">
                <a:xfrm>
                  <a:off x="3150" y="2235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77" name="Freeform 671"/>
                <p:cNvSpPr>
                  <a:spLocks/>
                </p:cNvSpPr>
                <p:nvPr/>
              </p:nvSpPr>
              <p:spPr bwMode="auto">
                <a:xfrm>
                  <a:off x="3160" y="2235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7 w 7"/>
                    <a:gd name="T3" fmla="*/ 0 h 2"/>
                    <a:gd name="T4" fmla="*/ 7 w 7"/>
                    <a:gd name="T5" fmla="*/ 1 h 2"/>
                    <a:gd name="T6" fmla="*/ 7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7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78" name="Freeform 672"/>
                <p:cNvSpPr>
                  <a:spLocks/>
                </p:cNvSpPr>
                <p:nvPr/>
              </p:nvSpPr>
              <p:spPr bwMode="auto">
                <a:xfrm>
                  <a:off x="3171" y="2235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79" name="Freeform 673"/>
                <p:cNvSpPr>
                  <a:spLocks/>
                </p:cNvSpPr>
                <p:nvPr/>
              </p:nvSpPr>
              <p:spPr bwMode="auto">
                <a:xfrm>
                  <a:off x="3180" y="2235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80" name="Freeform 674"/>
                <p:cNvSpPr>
                  <a:spLocks/>
                </p:cNvSpPr>
                <p:nvPr/>
              </p:nvSpPr>
              <p:spPr bwMode="auto">
                <a:xfrm>
                  <a:off x="3191" y="2235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81" name="Freeform 675"/>
                <p:cNvSpPr>
                  <a:spLocks/>
                </p:cNvSpPr>
                <p:nvPr/>
              </p:nvSpPr>
              <p:spPr bwMode="auto">
                <a:xfrm>
                  <a:off x="3201" y="2235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82" name="Freeform 676"/>
                <p:cNvSpPr>
                  <a:spLocks/>
                </p:cNvSpPr>
                <p:nvPr/>
              </p:nvSpPr>
              <p:spPr bwMode="auto">
                <a:xfrm>
                  <a:off x="3210" y="2235"/>
                  <a:ext cx="8" cy="2"/>
                </a:xfrm>
                <a:custGeom>
                  <a:avLst/>
                  <a:gdLst>
                    <a:gd name="T0" fmla="*/ 1 w 8"/>
                    <a:gd name="T1" fmla="*/ 0 h 2"/>
                    <a:gd name="T2" fmla="*/ 7 w 8"/>
                    <a:gd name="T3" fmla="*/ 0 h 2"/>
                    <a:gd name="T4" fmla="*/ 8 w 8"/>
                    <a:gd name="T5" fmla="*/ 1 h 2"/>
                    <a:gd name="T6" fmla="*/ 7 w 8"/>
                    <a:gd name="T7" fmla="*/ 2 h 2"/>
                    <a:gd name="T8" fmla="*/ 1 w 8"/>
                    <a:gd name="T9" fmla="*/ 2 h 2"/>
                    <a:gd name="T10" fmla="*/ 0 w 8"/>
                    <a:gd name="T11" fmla="*/ 1 h 2"/>
                    <a:gd name="T12" fmla="*/ 1 w 8"/>
                    <a:gd name="T13" fmla="*/ 0 h 2"/>
                    <a:gd name="T14" fmla="*/ 1 w 8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8"/>
                    <a:gd name="T25" fmla="*/ 0 h 2"/>
                    <a:gd name="T26" fmla="*/ 8 w 8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8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8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83" name="Freeform 677"/>
                <p:cNvSpPr>
                  <a:spLocks/>
                </p:cNvSpPr>
                <p:nvPr/>
              </p:nvSpPr>
              <p:spPr bwMode="auto">
                <a:xfrm>
                  <a:off x="3221" y="2235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84" name="Freeform 678"/>
                <p:cNvSpPr>
                  <a:spLocks/>
                </p:cNvSpPr>
                <p:nvPr/>
              </p:nvSpPr>
              <p:spPr bwMode="auto">
                <a:xfrm>
                  <a:off x="3231" y="2235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5 w 7"/>
                    <a:gd name="T3" fmla="*/ 0 h 2"/>
                    <a:gd name="T4" fmla="*/ 7 w 7"/>
                    <a:gd name="T5" fmla="*/ 1 h 2"/>
                    <a:gd name="T6" fmla="*/ 5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5" y="0"/>
                      </a:lnTo>
                      <a:lnTo>
                        <a:pt x="7" y="1"/>
                      </a:lnTo>
                      <a:lnTo>
                        <a:pt x="5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85" name="Freeform 679"/>
                <p:cNvSpPr>
                  <a:spLocks/>
                </p:cNvSpPr>
                <p:nvPr/>
              </p:nvSpPr>
              <p:spPr bwMode="auto">
                <a:xfrm>
                  <a:off x="3241" y="2235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86" name="Freeform 680"/>
                <p:cNvSpPr>
                  <a:spLocks/>
                </p:cNvSpPr>
                <p:nvPr/>
              </p:nvSpPr>
              <p:spPr bwMode="auto">
                <a:xfrm>
                  <a:off x="3251" y="2235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87" name="Freeform 681"/>
                <p:cNvSpPr>
                  <a:spLocks/>
                </p:cNvSpPr>
                <p:nvPr/>
              </p:nvSpPr>
              <p:spPr bwMode="auto">
                <a:xfrm>
                  <a:off x="3262" y="2235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88" name="Freeform 682"/>
                <p:cNvSpPr>
                  <a:spLocks/>
                </p:cNvSpPr>
                <p:nvPr/>
              </p:nvSpPr>
              <p:spPr bwMode="auto">
                <a:xfrm>
                  <a:off x="3271" y="2235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89" name="Freeform 683"/>
                <p:cNvSpPr>
                  <a:spLocks/>
                </p:cNvSpPr>
                <p:nvPr/>
              </p:nvSpPr>
              <p:spPr bwMode="auto">
                <a:xfrm>
                  <a:off x="3281" y="2235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7 w 7"/>
                    <a:gd name="T3" fmla="*/ 0 h 2"/>
                    <a:gd name="T4" fmla="*/ 7 w 7"/>
                    <a:gd name="T5" fmla="*/ 1 h 2"/>
                    <a:gd name="T6" fmla="*/ 7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7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90" name="Freeform 684"/>
                <p:cNvSpPr>
                  <a:spLocks/>
                </p:cNvSpPr>
                <p:nvPr/>
              </p:nvSpPr>
              <p:spPr bwMode="auto">
                <a:xfrm>
                  <a:off x="3292" y="2235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91" name="Freeform 685"/>
                <p:cNvSpPr>
                  <a:spLocks/>
                </p:cNvSpPr>
                <p:nvPr/>
              </p:nvSpPr>
              <p:spPr bwMode="auto">
                <a:xfrm>
                  <a:off x="3301" y="2235"/>
                  <a:ext cx="8" cy="2"/>
                </a:xfrm>
                <a:custGeom>
                  <a:avLst/>
                  <a:gdLst>
                    <a:gd name="T0" fmla="*/ 1 w 8"/>
                    <a:gd name="T1" fmla="*/ 0 h 2"/>
                    <a:gd name="T2" fmla="*/ 6 w 8"/>
                    <a:gd name="T3" fmla="*/ 0 h 2"/>
                    <a:gd name="T4" fmla="*/ 8 w 8"/>
                    <a:gd name="T5" fmla="*/ 1 h 2"/>
                    <a:gd name="T6" fmla="*/ 6 w 8"/>
                    <a:gd name="T7" fmla="*/ 2 h 2"/>
                    <a:gd name="T8" fmla="*/ 1 w 8"/>
                    <a:gd name="T9" fmla="*/ 2 h 2"/>
                    <a:gd name="T10" fmla="*/ 0 w 8"/>
                    <a:gd name="T11" fmla="*/ 1 h 2"/>
                    <a:gd name="T12" fmla="*/ 1 w 8"/>
                    <a:gd name="T13" fmla="*/ 0 h 2"/>
                    <a:gd name="T14" fmla="*/ 1 w 8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8"/>
                    <a:gd name="T25" fmla="*/ 0 h 2"/>
                    <a:gd name="T26" fmla="*/ 8 w 8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8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8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92" name="Freeform 686"/>
                <p:cNvSpPr>
                  <a:spLocks/>
                </p:cNvSpPr>
                <p:nvPr/>
              </p:nvSpPr>
              <p:spPr bwMode="auto">
                <a:xfrm>
                  <a:off x="3312" y="2235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93" name="Freeform 687"/>
                <p:cNvSpPr>
                  <a:spLocks/>
                </p:cNvSpPr>
                <p:nvPr/>
              </p:nvSpPr>
              <p:spPr bwMode="auto">
                <a:xfrm>
                  <a:off x="3322" y="2235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594" name="Freeform 688"/>
                <p:cNvSpPr>
                  <a:spLocks/>
                </p:cNvSpPr>
                <p:nvPr/>
              </p:nvSpPr>
              <p:spPr bwMode="auto">
                <a:xfrm>
                  <a:off x="3331" y="2235"/>
                  <a:ext cx="8" cy="2"/>
                </a:xfrm>
                <a:custGeom>
                  <a:avLst/>
                  <a:gdLst>
                    <a:gd name="T0" fmla="*/ 2 w 8"/>
                    <a:gd name="T1" fmla="*/ 0 h 2"/>
                    <a:gd name="T2" fmla="*/ 7 w 8"/>
                    <a:gd name="T3" fmla="*/ 0 h 2"/>
                    <a:gd name="T4" fmla="*/ 8 w 8"/>
                    <a:gd name="T5" fmla="*/ 1 h 2"/>
                    <a:gd name="T6" fmla="*/ 7 w 8"/>
                    <a:gd name="T7" fmla="*/ 2 h 2"/>
                    <a:gd name="T8" fmla="*/ 2 w 8"/>
                    <a:gd name="T9" fmla="*/ 2 h 2"/>
                    <a:gd name="T10" fmla="*/ 0 w 8"/>
                    <a:gd name="T11" fmla="*/ 1 h 2"/>
                    <a:gd name="T12" fmla="*/ 2 w 8"/>
                    <a:gd name="T13" fmla="*/ 0 h 2"/>
                    <a:gd name="T14" fmla="*/ 2 w 8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8"/>
                    <a:gd name="T25" fmla="*/ 0 h 2"/>
                    <a:gd name="T26" fmla="*/ 8 w 8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8" h="2">
                      <a:moveTo>
                        <a:pt x="2" y="0"/>
                      </a:moveTo>
                      <a:lnTo>
                        <a:pt x="7" y="0"/>
                      </a:lnTo>
                      <a:lnTo>
                        <a:pt x="8" y="1"/>
                      </a:lnTo>
                      <a:lnTo>
                        <a:pt x="7" y="2"/>
                      </a:lnTo>
                      <a:lnTo>
                        <a:pt x="2" y="2"/>
                      </a:lnTo>
                      <a:lnTo>
                        <a:pt x="0" y="1"/>
                      </a:lnTo>
                      <a:lnTo>
                        <a:pt x="2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8" name="Group 689"/>
              <p:cNvGrpSpPr>
                <a:grpSpLocks/>
              </p:cNvGrpSpPr>
              <p:nvPr/>
            </p:nvGrpSpPr>
            <p:grpSpPr bwMode="auto">
              <a:xfrm>
                <a:off x="4632" y="741"/>
                <a:ext cx="380" cy="265"/>
                <a:chOff x="3080" y="1972"/>
                <a:chExt cx="380" cy="265"/>
              </a:xfrm>
            </p:grpSpPr>
            <p:sp>
              <p:nvSpPr>
                <p:cNvPr id="7195" name="Freeform 690"/>
                <p:cNvSpPr>
                  <a:spLocks/>
                </p:cNvSpPr>
                <p:nvPr/>
              </p:nvSpPr>
              <p:spPr bwMode="auto">
                <a:xfrm>
                  <a:off x="3342" y="2235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96" name="Freeform 691"/>
                <p:cNvSpPr>
                  <a:spLocks/>
                </p:cNvSpPr>
                <p:nvPr/>
              </p:nvSpPr>
              <p:spPr bwMode="auto">
                <a:xfrm>
                  <a:off x="3352" y="2235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97" name="Freeform 692"/>
                <p:cNvSpPr>
                  <a:spLocks/>
                </p:cNvSpPr>
                <p:nvPr/>
              </p:nvSpPr>
              <p:spPr bwMode="auto">
                <a:xfrm>
                  <a:off x="3362" y="2235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98" name="Freeform 693"/>
                <p:cNvSpPr>
                  <a:spLocks/>
                </p:cNvSpPr>
                <p:nvPr/>
              </p:nvSpPr>
              <p:spPr bwMode="auto">
                <a:xfrm>
                  <a:off x="3372" y="2235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99" name="Freeform 694"/>
                <p:cNvSpPr>
                  <a:spLocks/>
                </p:cNvSpPr>
                <p:nvPr/>
              </p:nvSpPr>
              <p:spPr bwMode="auto">
                <a:xfrm>
                  <a:off x="3383" y="2235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00" name="Freeform 695"/>
                <p:cNvSpPr>
                  <a:spLocks/>
                </p:cNvSpPr>
                <p:nvPr/>
              </p:nvSpPr>
              <p:spPr bwMode="auto">
                <a:xfrm>
                  <a:off x="3392" y="2235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01" name="Freeform 696"/>
                <p:cNvSpPr>
                  <a:spLocks/>
                </p:cNvSpPr>
                <p:nvPr/>
              </p:nvSpPr>
              <p:spPr bwMode="auto">
                <a:xfrm>
                  <a:off x="3403" y="2235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02" name="Freeform 697"/>
                <p:cNvSpPr>
                  <a:spLocks/>
                </p:cNvSpPr>
                <p:nvPr/>
              </p:nvSpPr>
              <p:spPr bwMode="auto">
                <a:xfrm>
                  <a:off x="3413" y="2235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03" name="Freeform 698"/>
                <p:cNvSpPr>
                  <a:spLocks/>
                </p:cNvSpPr>
                <p:nvPr/>
              </p:nvSpPr>
              <p:spPr bwMode="auto">
                <a:xfrm>
                  <a:off x="3422" y="2235"/>
                  <a:ext cx="8" cy="2"/>
                </a:xfrm>
                <a:custGeom>
                  <a:avLst/>
                  <a:gdLst>
                    <a:gd name="T0" fmla="*/ 1 w 8"/>
                    <a:gd name="T1" fmla="*/ 0 h 2"/>
                    <a:gd name="T2" fmla="*/ 7 w 8"/>
                    <a:gd name="T3" fmla="*/ 0 h 2"/>
                    <a:gd name="T4" fmla="*/ 8 w 8"/>
                    <a:gd name="T5" fmla="*/ 1 h 2"/>
                    <a:gd name="T6" fmla="*/ 7 w 8"/>
                    <a:gd name="T7" fmla="*/ 2 h 2"/>
                    <a:gd name="T8" fmla="*/ 1 w 8"/>
                    <a:gd name="T9" fmla="*/ 2 h 2"/>
                    <a:gd name="T10" fmla="*/ 0 w 8"/>
                    <a:gd name="T11" fmla="*/ 1 h 2"/>
                    <a:gd name="T12" fmla="*/ 1 w 8"/>
                    <a:gd name="T13" fmla="*/ 0 h 2"/>
                    <a:gd name="T14" fmla="*/ 1 w 8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8"/>
                    <a:gd name="T25" fmla="*/ 0 h 2"/>
                    <a:gd name="T26" fmla="*/ 8 w 8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8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8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04" name="Freeform 699"/>
                <p:cNvSpPr>
                  <a:spLocks/>
                </p:cNvSpPr>
                <p:nvPr/>
              </p:nvSpPr>
              <p:spPr bwMode="auto">
                <a:xfrm>
                  <a:off x="3433" y="2235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05" name="Freeform 700"/>
                <p:cNvSpPr>
                  <a:spLocks/>
                </p:cNvSpPr>
                <p:nvPr/>
              </p:nvSpPr>
              <p:spPr bwMode="auto">
                <a:xfrm>
                  <a:off x="3443" y="2235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06" name="Freeform 701"/>
                <p:cNvSpPr>
                  <a:spLocks/>
                </p:cNvSpPr>
                <p:nvPr/>
              </p:nvSpPr>
              <p:spPr bwMode="auto">
                <a:xfrm>
                  <a:off x="3453" y="2235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07" name="Freeform 702"/>
                <p:cNvSpPr>
                  <a:spLocks noEditPoints="1"/>
                </p:cNvSpPr>
                <p:nvPr/>
              </p:nvSpPr>
              <p:spPr bwMode="auto">
                <a:xfrm>
                  <a:off x="3080" y="2235"/>
                  <a:ext cx="380" cy="2"/>
                </a:xfrm>
                <a:custGeom>
                  <a:avLst/>
                  <a:gdLst>
                    <a:gd name="T0" fmla="*/ 1 w 380"/>
                    <a:gd name="T1" fmla="*/ 2 h 2"/>
                    <a:gd name="T2" fmla="*/ 16 w 380"/>
                    <a:gd name="T3" fmla="*/ 0 h 2"/>
                    <a:gd name="T4" fmla="*/ 10 w 380"/>
                    <a:gd name="T5" fmla="*/ 0 h 2"/>
                    <a:gd name="T6" fmla="*/ 26 w 380"/>
                    <a:gd name="T7" fmla="*/ 2 h 2"/>
                    <a:gd name="T8" fmla="*/ 31 w 380"/>
                    <a:gd name="T9" fmla="*/ 0 h 2"/>
                    <a:gd name="T10" fmla="*/ 30 w 380"/>
                    <a:gd name="T11" fmla="*/ 1 h 2"/>
                    <a:gd name="T12" fmla="*/ 47 w 380"/>
                    <a:gd name="T13" fmla="*/ 1 h 2"/>
                    <a:gd name="T14" fmla="*/ 41 w 380"/>
                    <a:gd name="T15" fmla="*/ 0 h 2"/>
                    <a:gd name="T16" fmla="*/ 51 w 380"/>
                    <a:gd name="T17" fmla="*/ 2 h 2"/>
                    <a:gd name="T18" fmla="*/ 66 w 380"/>
                    <a:gd name="T19" fmla="*/ 0 h 2"/>
                    <a:gd name="T20" fmla="*/ 61 w 380"/>
                    <a:gd name="T21" fmla="*/ 0 h 2"/>
                    <a:gd name="T22" fmla="*/ 76 w 380"/>
                    <a:gd name="T23" fmla="*/ 2 h 2"/>
                    <a:gd name="T24" fmla="*/ 81 w 380"/>
                    <a:gd name="T25" fmla="*/ 0 h 2"/>
                    <a:gd name="T26" fmla="*/ 80 w 380"/>
                    <a:gd name="T27" fmla="*/ 1 h 2"/>
                    <a:gd name="T28" fmla="*/ 97 w 380"/>
                    <a:gd name="T29" fmla="*/ 1 h 2"/>
                    <a:gd name="T30" fmla="*/ 91 w 380"/>
                    <a:gd name="T31" fmla="*/ 0 h 2"/>
                    <a:gd name="T32" fmla="*/ 101 w 380"/>
                    <a:gd name="T33" fmla="*/ 2 h 2"/>
                    <a:gd name="T34" fmla="*/ 117 w 380"/>
                    <a:gd name="T35" fmla="*/ 0 h 2"/>
                    <a:gd name="T36" fmla="*/ 112 w 380"/>
                    <a:gd name="T37" fmla="*/ 0 h 2"/>
                    <a:gd name="T38" fmla="*/ 126 w 380"/>
                    <a:gd name="T39" fmla="*/ 2 h 2"/>
                    <a:gd name="T40" fmla="*/ 131 w 380"/>
                    <a:gd name="T41" fmla="*/ 0 h 2"/>
                    <a:gd name="T42" fmla="*/ 130 w 380"/>
                    <a:gd name="T43" fmla="*/ 1 h 2"/>
                    <a:gd name="T44" fmla="*/ 147 w 380"/>
                    <a:gd name="T45" fmla="*/ 1 h 2"/>
                    <a:gd name="T46" fmla="*/ 142 w 380"/>
                    <a:gd name="T47" fmla="*/ 0 h 2"/>
                    <a:gd name="T48" fmla="*/ 152 w 380"/>
                    <a:gd name="T49" fmla="*/ 2 h 2"/>
                    <a:gd name="T50" fmla="*/ 167 w 380"/>
                    <a:gd name="T51" fmla="*/ 0 h 2"/>
                    <a:gd name="T52" fmla="*/ 162 w 380"/>
                    <a:gd name="T53" fmla="*/ 0 h 2"/>
                    <a:gd name="T54" fmla="*/ 177 w 380"/>
                    <a:gd name="T55" fmla="*/ 2 h 2"/>
                    <a:gd name="T56" fmla="*/ 182 w 380"/>
                    <a:gd name="T57" fmla="*/ 0 h 2"/>
                    <a:gd name="T58" fmla="*/ 182 w 380"/>
                    <a:gd name="T59" fmla="*/ 1 h 2"/>
                    <a:gd name="T60" fmla="*/ 198 w 380"/>
                    <a:gd name="T61" fmla="*/ 1 h 2"/>
                    <a:gd name="T62" fmla="*/ 192 w 380"/>
                    <a:gd name="T63" fmla="*/ 0 h 2"/>
                    <a:gd name="T64" fmla="*/ 202 w 380"/>
                    <a:gd name="T65" fmla="*/ 2 h 2"/>
                    <a:gd name="T66" fmla="*/ 217 w 380"/>
                    <a:gd name="T67" fmla="*/ 0 h 2"/>
                    <a:gd name="T68" fmla="*/ 212 w 380"/>
                    <a:gd name="T69" fmla="*/ 0 h 2"/>
                    <a:gd name="T70" fmla="*/ 227 w 380"/>
                    <a:gd name="T71" fmla="*/ 2 h 2"/>
                    <a:gd name="T72" fmla="*/ 233 w 380"/>
                    <a:gd name="T73" fmla="*/ 0 h 2"/>
                    <a:gd name="T74" fmla="*/ 232 w 380"/>
                    <a:gd name="T75" fmla="*/ 1 h 2"/>
                    <a:gd name="T76" fmla="*/ 248 w 380"/>
                    <a:gd name="T77" fmla="*/ 1 h 2"/>
                    <a:gd name="T78" fmla="*/ 242 w 380"/>
                    <a:gd name="T79" fmla="*/ 0 h 2"/>
                    <a:gd name="T80" fmla="*/ 253 w 380"/>
                    <a:gd name="T81" fmla="*/ 2 h 2"/>
                    <a:gd name="T82" fmla="*/ 268 w 380"/>
                    <a:gd name="T83" fmla="*/ 0 h 2"/>
                    <a:gd name="T84" fmla="*/ 263 w 380"/>
                    <a:gd name="T85" fmla="*/ 0 h 2"/>
                    <a:gd name="T86" fmla="*/ 278 w 380"/>
                    <a:gd name="T87" fmla="*/ 2 h 2"/>
                    <a:gd name="T88" fmla="*/ 283 w 380"/>
                    <a:gd name="T89" fmla="*/ 0 h 2"/>
                    <a:gd name="T90" fmla="*/ 282 w 380"/>
                    <a:gd name="T91" fmla="*/ 1 h 2"/>
                    <a:gd name="T92" fmla="*/ 298 w 380"/>
                    <a:gd name="T93" fmla="*/ 1 h 2"/>
                    <a:gd name="T94" fmla="*/ 293 w 380"/>
                    <a:gd name="T95" fmla="*/ 0 h 2"/>
                    <a:gd name="T96" fmla="*/ 303 w 380"/>
                    <a:gd name="T97" fmla="*/ 2 h 2"/>
                    <a:gd name="T98" fmla="*/ 318 w 380"/>
                    <a:gd name="T99" fmla="*/ 0 h 2"/>
                    <a:gd name="T100" fmla="*/ 313 w 380"/>
                    <a:gd name="T101" fmla="*/ 0 h 2"/>
                    <a:gd name="T102" fmla="*/ 329 w 380"/>
                    <a:gd name="T103" fmla="*/ 2 h 2"/>
                    <a:gd name="T104" fmla="*/ 333 w 380"/>
                    <a:gd name="T105" fmla="*/ 0 h 2"/>
                    <a:gd name="T106" fmla="*/ 333 w 380"/>
                    <a:gd name="T107" fmla="*/ 1 h 2"/>
                    <a:gd name="T108" fmla="*/ 350 w 380"/>
                    <a:gd name="T109" fmla="*/ 1 h 2"/>
                    <a:gd name="T110" fmla="*/ 343 w 380"/>
                    <a:gd name="T111" fmla="*/ 0 h 2"/>
                    <a:gd name="T112" fmla="*/ 354 w 380"/>
                    <a:gd name="T113" fmla="*/ 2 h 2"/>
                    <a:gd name="T114" fmla="*/ 368 w 380"/>
                    <a:gd name="T115" fmla="*/ 0 h 2"/>
                    <a:gd name="T116" fmla="*/ 363 w 380"/>
                    <a:gd name="T117" fmla="*/ 0 h 2"/>
                    <a:gd name="T118" fmla="*/ 379 w 380"/>
                    <a:gd name="T119" fmla="*/ 2 h 2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w 380"/>
                    <a:gd name="T181" fmla="*/ 0 h 2"/>
                    <a:gd name="T182" fmla="*/ 380 w 380"/>
                    <a:gd name="T183" fmla="*/ 2 h 2"/>
                  </a:gdLst>
                  <a:ahLst/>
                  <a:cxnLst>
                    <a:cxn ang="T120">
                      <a:pos x="T0" y="T1"/>
                    </a:cxn>
                    <a:cxn ang="T121">
                      <a:pos x="T2" y="T3"/>
                    </a:cxn>
                    <a:cxn ang="T122">
                      <a:pos x="T4" y="T5"/>
                    </a:cxn>
                    <a:cxn ang="T123">
                      <a:pos x="T6" y="T7"/>
                    </a:cxn>
                    <a:cxn ang="T124">
                      <a:pos x="T8" y="T9"/>
                    </a:cxn>
                    <a:cxn ang="T125">
                      <a:pos x="T10" y="T11"/>
                    </a:cxn>
                    <a:cxn ang="T126">
                      <a:pos x="T12" y="T13"/>
                    </a:cxn>
                    <a:cxn ang="T127">
                      <a:pos x="T14" y="T15"/>
                    </a:cxn>
                    <a:cxn ang="T128">
                      <a:pos x="T16" y="T17"/>
                    </a:cxn>
                    <a:cxn ang="T129">
                      <a:pos x="T18" y="T19"/>
                    </a:cxn>
                    <a:cxn ang="T130">
                      <a:pos x="T20" y="T21"/>
                    </a:cxn>
                    <a:cxn ang="T131">
                      <a:pos x="T22" y="T23"/>
                    </a:cxn>
                    <a:cxn ang="T132">
                      <a:pos x="T24" y="T25"/>
                    </a:cxn>
                    <a:cxn ang="T133">
                      <a:pos x="T26" y="T27"/>
                    </a:cxn>
                    <a:cxn ang="T134">
                      <a:pos x="T28" y="T29"/>
                    </a:cxn>
                    <a:cxn ang="T135">
                      <a:pos x="T30" y="T31"/>
                    </a:cxn>
                    <a:cxn ang="T136">
                      <a:pos x="T32" y="T33"/>
                    </a:cxn>
                    <a:cxn ang="T137">
                      <a:pos x="T34" y="T35"/>
                    </a:cxn>
                    <a:cxn ang="T138">
                      <a:pos x="T36" y="T37"/>
                    </a:cxn>
                    <a:cxn ang="T139">
                      <a:pos x="T38" y="T39"/>
                    </a:cxn>
                    <a:cxn ang="T140">
                      <a:pos x="T40" y="T41"/>
                    </a:cxn>
                    <a:cxn ang="T141">
                      <a:pos x="T42" y="T43"/>
                    </a:cxn>
                    <a:cxn ang="T142">
                      <a:pos x="T44" y="T45"/>
                    </a:cxn>
                    <a:cxn ang="T143">
                      <a:pos x="T46" y="T47"/>
                    </a:cxn>
                    <a:cxn ang="T144">
                      <a:pos x="T48" y="T49"/>
                    </a:cxn>
                    <a:cxn ang="T145">
                      <a:pos x="T50" y="T51"/>
                    </a:cxn>
                    <a:cxn ang="T146">
                      <a:pos x="T52" y="T53"/>
                    </a:cxn>
                    <a:cxn ang="T147">
                      <a:pos x="T54" y="T55"/>
                    </a:cxn>
                    <a:cxn ang="T148">
                      <a:pos x="T56" y="T57"/>
                    </a:cxn>
                    <a:cxn ang="T149">
                      <a:pos x="T58" y="T59"/>
                    </a:cxn>
                    <a:cxn ang="T150">
                      <a:pos x="T60" y="T61"/>
                    </a:cxn>
                    <a:cxn ang="T151">
                      <a:pos x="T62" y="T63"/>
                    </a:cxn>
                    <a:cxn ang="T152">
                      <a:pos x="T64" y="T65"/>
                    </a:cxn>
                    <a:cxn ang="T153">
                      <a:pos x="T66" y="T67"/>
                    </a:cxn>
                    <a:cxn ang="T154">
                      <a:pos x="T68" y="T69"/>
                    </a:cxn>
                    <a:cxn ang="T155">
                      <a:pos x="T70" y="T71"/>
                    </a:cxn>
                    <a:cxn ang="T156">
                      <a:pos x="T72" y="T73"/>
                    </a:cxn>
                    <a:cxn ang="T157">
                      <a:pos x="T74" y="T75"/>
                    </a:cxn>
                    <a:cxn ang="T158">
                      <a:pos x="T76" y="T77"/>
                    </a:cxn>
                    <a:cxn ang="T159">
                      <a:pos x="T78" y="T79"/>
                    </a:cxn>
                    <a:cxn ang="T160">
                      <a:pos x="T80" y="T81"/>
                    </a:cxn>
                    <a:cxn ang="T161">
                      <a:pos x="T82" y="T83"/>
                    </a:cxn>
                    <a:cxn ang="T162">
                      <a:pos x="T84" y="T85"/>
                    </a:cxn>
                    <a:cxn ang="T163">
                      <a:pos x="T86" y="T87"/>
                    </a:cxn>
                    <a:cxn ang="T164">
                      <a:pos x="T88" y="T89"/>
                    </a:cxn>
                    <a:cxn ang="T165">
                      <a:pos x="T90" y="T91"/>
                    </a:cxn>
                    <a:cxn ang="T166">
                      <a:pos x="T92" y="T93"/>
                    </a:cxn>
                    <a:cxn ang="T167">
                      <a:pos x="T94" y="T95"/>
                    </a:cxn>
                    <a:cxn ang="T168">
                      <a:pos x="T96" y="T97"/>
                    </a:cxn>
                    <a:cxn ang="T169">
                      <a:pos x="T98" y="T99"/>
                    </a:cxn>
                    <a:cxn ang="T170">
                      <a:pos x="T100" y="T101"/>
                    </a:cxn>
                    <a:cxn ang="T171">
                      <a:pos x="T102" y="T103"/>
                    </a:cxn>
                    <a:cxn ang="T172">
                      <a:pos x="T104" y="T105"/>
                    </a:cxn>
                    <a:cxn ang="T173">
                      <a:pos x="T106" y="T107"/>
                    </a:cxn>
                    <a:cxn ang="T174">
                      <a:pos x="T108" y="T109"/>
                    </a:cxn>
                    <a:cxn ang="T175">
                      <a:pos x="T110" y="T111"/>
                    </a:cxn>
                    <a:cxn ang="T176">
                      <a:pos x="T112" y="T113"/>
                    </a:cxn>
                    <a:cxn ang="T177">
                      <a:pos x="T114" y="T115"/>
                    </a:cxn>
                    <a:cxn ang="T178">
                      <a:pos x="T116" y="T117"/>
                    </a:cxn>
                    <a:cxn ang="T179">
                      <a:pos x="T118" y="T119"/>
                    </a:cxn>
                  </a:cxnLst>
                  <a:rect l="T180" t="T181" r="T182" b="T183"/>
                  <a:pathLst>
                    <a:path w="380" h="2">
                      <a:moveTo>
                        <a:pt x="1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  <a:close/>
                      <a:moveTo>
                        <a:pt x="10" y="0"/>
                      </a:moveTo>
                      <a:lnTo>
                        <a:pt x="16" y="0"/>
                      </a:lnTo>
                      <a:lnTo>
                        <a:pt x="17" y="1"/>
                      </a:lnTo>
                      <a:lnTo>
                        <a:pt x="16" y="2"/>
                      </a:lnTo>
                      <a:lnTo>
                        <a:pt x="10" y="2"/>
                      </a:lnTo>
                      <a:lnTo>
                        <a:pt x="9" y="1"/>
                      </a:lnTo>
                      <a:lnTo>
                        <a:pt x="10" y="0"/>
                      </a:lnTo>
                      <a:close/>
                      <a:moveTo>
                        <a:pt x="21" y="0"/>
                      </a:moveTo>
                      <a:lnTo>
                        <a:pt x="26" y="0"/>
                      </a:lnTo>
                      <a:lnTo>
                        <a:pt x="27" y="1"/>
                      </a:lnTo>
                      <a:lnTo>
                        <a:pt x="26" y="2"/>
                      </a:lnTo>
                      <a:lnTo>
                        <a:pt x="21" y="2"/>
                      </a:lnTo>
                      <a:lnTo>
                        <a:pt x="20" y="1"/>
                      </a:lnTo>
                      <a:lnTo>
                        <a:pt x="21" y="0"/>
                      </a:lnTo>
                      <a:close/>
                      <a:moveTo>
                        <a:pt x="31" y="0"/>
                      </a:moveTo>
                      <a:lnTo>
                        <a:pt x="35" y="0"/>
                      </a:lnTo>
                      <a:lnTo>
                        <a:pt x="36" y="1"/>
                      </a:lnTo>
                      <a:lnTo>
                        <a:pt x="35" y="2"/>
                      </a:lnTo>
                      <a:lnTo>
                        <a:pt x="31" y="2"/>
                      </a:lnTo>
                      <a:lnTo>
                        <a:pt x="30" y="1"/>
                      </a:lnTo>
                      <a:lnTo>
                        <a:pt x="31" y="0"/>
                      </a:lnTo>
                      <a:close/>
                      <a:moveTo>
                        <a:pt x="41" y="0"/>
                      </a:moveTo>
                      <a:lnTo>
                        <a:pt x="46" y="0"/>
                      </a:lnTo>
                      <a:lnTo>
                        <a:pt x="47" y="1"/>
                      </a:lnTo>
                      <a:lnTo>
                        <a:pt x="46" y="2"/>
                      </a:lnTo>
                      <a:lnTo>
                        <a:pt x="41" y="2"/>
                      </a:lnTo>
                      <a:lnTo>
                        <a:pt x="40" y="1"/>
                      </a:lnTo>
                      <a:lnTo>
                        <a:pt x="41" y="0"/>
                      </a:lnTo>
                      <a:close/>
                      <a:moveTo>
                        <a:pt x="51" y="0"/>
                      </a:moveTo>
                      <a:lnTo>
                        <a:pt x="56" y="0"/>
                      </a:lnTo>
                      <a:lnTo>
                        <a:pt x="57" y="1"/>
                      </a:lnTo>
                      <a:lnTo>
                        <a:pt x="56" y="2"/>
                      </a:lnTo>
                      <a:lnTo>
                        <a:pt x="51" y="2"/>
                      </a:lnTo>
                      <a:lnTo>
                        <a:pt x="50" y="1"/>
                      </a:lnTo>
                      <a:lnTo>
                        <a:pt x="51" y="0"/>
                      </a:lnTo>
                      <a:close/>
                      <a:moveTo>
                        <a:pt x="61" y="0"/>
                      </a:moveTo>
                      <a:lnTo>
                        <a:pt x="66" y="0"/>
                      </a:lnTo>
                      <a:lnTo>
                        <a:pt x="67" y="1"/>
                      </a:lnTo>
                      <a:lnTo>
                        <a:pt x="66" y="2"/>
                      </a:lnTo>
                      <a:lnTo>
                        <a:pt x="61" y="2"/>
                      </a:lnTo>
                      <a:lnTo>
                        <a:pt x="60" y="1"/>
                      </a:lnTo>
                      <a:lnTo>
                        <a:pt x="61" y="0"/>
                      </a:lnTo>
                      <a:close/>
                      <a:moveTo>
                        <a:pt x="71" y="0"/>
                      </a:moveTo>
                      <a:lnTo>
                        <a:pt x="76" y="0"/>
                      </a:lnTo>
                      <a:lnTo>
                        <a:pt x="77" y="1"/>
                      </a:lnTo>
                      <a:lnTo>
                        <a:pt x="76" y="2"/>
                      </a:lnTo>
                      <a:lnTo>
                        <a:pt x="71" y="2"/>
                      </a:lnTo>
                      <a:lnTo>
                        <a:pt x="70" y="1"/>
                      </a:lnTo>
                      <a:lnTo>
                        <a:pt x="71" y="0"/>
                      </a:lnTo>
                      <a:close/>
                      <a:moveTo>
                        <a:pt x="81" y="0"/>
                      </a:moveTo>
                      <a:lnTo>
                        <a:pt x="87" y="0"/>
                      </a:lnTo>
                      <a:lnTo>
                        <a:pt x="87" y="1"/>
                      </a:lnTo>
                      <a:lnTo>
                        <a:pt x="87" y="2"/>
                      </a:lnTo>
                      <a:lnTo>
                        <a:pt x="81" y="2"/>
                      </a:lnTo>
                      <a:lnTo>
                        <a:pt x="80" y="1"/>
                      </a:lnTo>
                      <a:lnTo>
                        <a:pt x="81" y="0"/>
                      </a:lnTo>
                      <a:close/>
                      <a:moveTo>
                        <a:pt x="91" y="0"/>
                      </a:moveTo>
                      <a:lnTo>
                        <a:pt x="96" y="0"/>
                      </a:lnTo>
                      <a:lnTo>
                        <a:pt x="97" y="1"/>
                      </a:lnTo>
                      <a:lnTo>
                        <a:pt x="96" y="2"/>
                      </a:lnTo>
                      <a:lnTo>
                        <a:pt x="91" y="2"/>
                      </a:lnTo>
                      <a:lnTo>
                        <a:pt x="91" y="1"/>
                      </a:lnTo>
                      <a:lnTo>
                        <a:pt x="91" y="0"/>
                      </a:lnTo>
                      <a:close/>
                      <a:moveTo>
                        <a:pt x="101" y="0"/>
                      </a:moveTo>
                      <a:lnTo>
                        <a:pt x="106" y="0"/>
                      </a:lnTo>
                      <a:lnTo>
                        <a:pt x="107" y="1"/>
                      </a:lnTo>
                      <a:lnTo>
                        <a:pt x="106" y="2"/>
                      </a:lnTo>
                      <a:lnTo>
                        <a:pt x="101" y="2"/>
                      </a:lnTo>
                      <a:lnTo>
                        <a:pt x="100" y="1"/>
                      </a:lnTo>
                      <a:lnTo>
                        <a:pt x="101" y="0"/>
                      </a:lnTo>
                      <a:close/>
                      <a:moveTo>
                        <a:pt x="112" y="0"/>
                      </a:moveTo>
                      <a:lnTo>
                        <a:pt x="117" y="0"/>
                      </a:lnTo>
                      <a:lnTo>
                        <a:pt x="117" y="1"/>
                      </a:lnTo>
                      <a:lnTo>
                        <a:pt x="117" y="2"/>
                      </a:lnTo>
                      <a:lnTo>
                        <a:pt x="112" y="2"/>
                      </a:lnTo>
                      <a:lnTo>
                        <a:pt x="111" y="1"/>
                      </a:lnTo>
                      <a:lnTo>
                        <a:pt x="112" y="0"/>
                      </a:lnTo>
                      <a:close/>
                      <a:moveTo>
                        <a:pt x="122" y="0"/>
                      </a:moveTo>
                      <a:lnTo>
                        <a:pt x="126" y="0"/>
                      </a:lnTo>
                      <a:lnTo>
                        <a:pt x="127" y="1"/>
                      </a:lnTo>
                      <a:lnTo>
                        <a:pt x="126" y="2"/>
                      </a:lnTo>
                      <a:lnTo>
                        <a:pt x="122" y="2"/>
                      </a:lnTo>
                      <a:lnTo>
                        <a:pt x="121" y="1"/>
                      </a:lnTo>
                      <a:lnTo>
                        <a:pt x="122" y="0"/>
                      </a:lnTo>
                      <a:close/>
                      <a:moveTo>
                        <a:pt x="131" y="0"/>
                      </a:moveTo>
                      <a:lnTo>
                        <a:pt x="137" y="0"/>
                      </a:lnTo>
                      <a:lnTo>
                        <a:pt x="138" y="1"/>
                      </a:lnTo>
                      <a:lnTo>
                        <a:pt x="137" y="2"/>
                      </a:lnTo>
                      <a:lnTo>
                        <a:pt x="131" y="2"/>
                      </a:lnTo>
                      <a:lnTo>
                        <a:pt x="130" y="1"/>
                      </a:lnTo>
                      <a:lnTo>
                        <a:pt x="131" y="0"/>
                      </a:lnTo>
                      <a:close/>
                      <a:moveTo>
                        <a:pt x="142" y="0"/>
                      </a:moveTo>
                      <a:lnTo>
                        <a:pt x="147" y="0"/>
                      </a:lnTo>
                      <a:lnTo>
                        <a:pt x="147" y="1"/>
                      </a:lnTo>
                      <a:lnTo>
                        <a:pt x="147" y="2"/>
                      </a:lnTo>
                      <a:lnTo>
                        <a:pt x="142" y="2"/>
                      </a:lnTo>
                      <a:lnTo>
                        <a:pt x="141" y="1"/>
                      </a:lnTo>
                      <a:lnTo>
                        <a:pt x="142" y="0"/>
                      </a:lnTo>
                      <a:close/>
                      <a:moveTo>
                        <a:pt x="152" y="0"/>
                      </a:moveTo>
                      <a:lnTo>
                        <a:pt x="156" y="0"/>
                      </a:lnTo>
                      <a:lnTo>
                        <a:pt x="158" y="1"/>
                      </a:lnTo>
                      <a:lnTo>
                        <a:pt x="156" y="2"/>
                      </a:lnTo>
                      <a:lnTo>
                        <a:pt x="152" y="2"/>
                      </a:lnTo>
                      <a:lnTo>
                        <a:pt x="151" y="1"/>
                      </a:lnTo>
                      <a:lnTo>
                        <a:pt x="152" y="0"/>
                      </a:lnTo>
                      <a:close/>
                      <a:moveTo>
                        <a:pt x="162" y="0"/>
                      </a:moveTo>
                      <a:lnTo>
                        <a:pt x="167" y="0"/>
                      </a:lnTo>
                      <a:lnTo>
                        <a:pt x="168" y="1"/>
                      </a:lnTo>
                      <a:lnTo>
                        <a:pt x="167" y="2"/>
                      </a:lnTo>
                      <a:lnTo>
                        <a:pt x="162" y="2"/>
                      </a:lnTo>
                      <a:lnTo>
                        <a:pt x="161" y="1"/>
                      </a:lnTo>
                      <a:lnTo>
                        <a:pt x="162" y="0"/>
                      </a:lnTo>
                      <a:close/>
                      <a:moveTo>
                        <a:pt x="172" y="0"/>
                      </a:moveTo>
                      <a:lnTo>
                        <a:pt x="177" y="0"/>
                      </a:lnTo>
                      <a:lnTo>
                        <a:pt x="178" y="1"/>
                      </a:lnTo>
                      <a:lnTo>
                        <a:pt x="177" y="2"/>
                      </a:lnTo>
                      <a:lnTo>
                        <a:pt x="172" y="2"/>
                      </a:lnTo>
                      <a:lnTo>
                        <a:pt x="171" y="1"/>
                      </a:lnTo>
                      <a:lnTo>
                        <a:pt x="172" y="0"/>
                      </a:lnTo>
                      <a:close/>
                      <a:moveTo>
                        <a:pt x="182" y="0"/>
                      </a:moveTo>
                      <a:lnTo>
                        <a:pt x="187" y="0"/>
                      </a:lnTo>
                      <a:lnTo>
                        <a:pt x="188" y="1"/>
                      </a:lnTo>
                      <a:lnTo>
                        <a:pt x="187" y="2"/>
                      </a:lnTo>
                      <a:lnTo>
                        <a:pt x="182" y="2"/>
                      </a:lnTo>
                      <a:lnTo>
                        <a:pt x="182" y="1"/>
                      </a:lnTo>
                      <a:lnTo>
                        <a:pt x="182" y="0"/>
                      </a:lnTo>
                      <a:close/>
                      <a:moveTo>
                        <a:pt x="192" y="0"/>
                      </a:moveTo>
                      <a:lnTo>
                        <a:pt x="197" y="0"/>
                      </a:lnTo>
                      <a:lnTo>
                        <a:pt x="198" y="1"/>
                      </a:lnTo>
                      <a:lnTo>
                        <a:pt x="197" y="2"/>
                      </a:lnTo>
                      <a:lnTo>
                        <a:pt x="192" y="2"/>
                      </a:lnTo>
                      <a:lnTo>
                        <a:pt x="191" y="1"/>
                      </a:lnTo>
                      <a:lnTo>
                        <a:pt x="192" y="0"/>
                      </a:lnTo>
                      <a:close/>
                      <a:moveTo>
                        <a:pt x="202" y="0"/>
                      </a:moveTo>
                      <a:lnTo>
                        <a:pt x="208" y="0"/>
                      </a:lnTo>
                      <a:lnTo>
                        <a:pt x="208" y="1"/>
                      </a:lnTo>
                      <a:lnTo>
                        <a:pt x="208" y="2"/>
                      </a:lnTo>
                      <a:lnTo>
                        <a:pt x="202" y="2"/>
                      </a:lnTo>
                      <a:lnTo>
                        <a:pt x="201" y="1"/>
                      </a:lnTo>
                      <a:lnTo>
                        <a:pt x="202" y="0"/>
                      </a:lnTo>
                      <a:close/>
                      <a:moveTo>
                        <a:pt x="212" y="0"/>
                      </a:moveTo>
                      <a:lnTo>
                        <a:pt x="217" y="0"/>
                      </a:lnTo>
                      <a:lnTo>
                        <a:pt x="218" y="1"/>
                      </a:lnTo>
                      <a:lnTo>
                        <a:pt x="217" y="2"/>
                      </a:lnTo>
                      <a:lnTo>
                        <a:pt x="212" y="2"/>
                      </a:lnTo>
                      <a:lnTo>
                        <a:pt x="212" y="1"/>
                      </a:lnTo>
                      <a:lnTo>
                        <a:pt x="212" y="0"/>
                      </a:lnTo>
                      <a:close/>
                      <a:moveTo>
                        <a:pt x="222" y="0"/>
                      </a:moveTo>
                      <a:lnTo>
                        <a:pt x="227" y="0"/>
                      </a:lnTo>
                      <a:lnTo>
                        <a:pt x="229" y="1"/>
                      </a:lnTo>
                      <a:lnTo>
                        <a:pt x="227" y="2"/>
                      </a:lnTo>
                      <a:lnTo>
                        <a:pt x="222" y="2"/>
                      </a:lnTo>
                      <a:lnTo>
                        <a:pt x="221" y="1"/>
                      </a:lnTo>
                      <a:lnTo>
                        <a:pt x="222" y="0"/>
                      </a:lnTo>
                      <a:close/>
                      <a:moveTo>
                        <a:pt x="233" y="0"/>
                      </a:moveTo>
                      <a:lnTo>
                        <a:pt x="238" y="0"/>
                      </a:lnTo>
                      <a:lnTo>
                        <a:pt x="238" y="1"/>
                      </a:lnTo>
                      <a:lnTo>
                        <a:pt x="238" y="2"/>
                      </a:lnTo>
                      <a:lnTo>
                        <a:pt x="233" y="2"/>
                      </a:lnTo>
                      <a:lnTo>
                        <a:pt x="232" y="1"/>
                      </a:lnTo>
                      <a:lnTo>
                        <a:pt x="233" y="0"/>
                      </a:lnTo>
                      <a:close/>
                      <a:moveTo>
                        <a:pt x="242" y="0"/>
                      </a:moveTo>
                      <a:lnTo>
                        <a:pt x="247" y="0"/>
                      </a:lnTo>
                      <a:lnTo>
                        <a:pt x="248" y="1"/>
                      </a:lnTo>
                      <a:lnTo>
                        <a:pt x="247" y="2"/>
                      </a:lnTo>
                      <a:lnTo>
                        <a:pt x="242" y="2"/>
                      </a:lnTo>
                      <a:lnTo>
                        <a:pt x="242" y="1"/>
                      </a:lnTo>
                      <a:lnTo>
                        <a:pt x="242" y="0"/>
                      </a:lnTo>
                      <a:close/>
                      <a:moveTo>
                        <a:pt x="253" y="0"/>
                      </a:moveTo>
                      <a:lnTo>
                        <a:pt x="258" y="0"/>
                      </a:lnTo>
                      <a:lnTo>
                        <a:pt x="259" y="1"/>
                      </a:lnTo>
                      <a:lnTo>
                        <a:pt x="258" y="2"/>
                      </a:lnTo>
                      <a:lnTo>
                        <a:pt x="253" y="2"/>
                      </a:lnTo>
                      <a:lnTo>
                        <a:pt x="251" y="1"/>
                      </a:lnTo>
                      <a:lnTo>
                        <a:pt x="253" y="0"/>
                      </a:lnTo>
                      <a:close/>
                      <a:moveTo>
                        <a:pt x="263" y="0"/>
                      </a:moveTo>
                      <a:lnTo>
                        <a:pt x="268" y="0"/>
                      </a:lnTo>
                      <a:lnTo>
                        <a:pt x="268" y="1"/>
                      </a:lnTo>
                      <a:lnTo>
                        <a:pt x="268" y="2"/>
                      </a:lnTo>
                      <a:lnTo>
                        <a:pt x="263" y="2"/>
                      </a:lnTo>
                      <a:lnTo>
                        <a:pt x="262" y="1"/>
                      </a:lnTo>
                      <a:lnTo>
                        <a:pt x="263" y="0"/>
                      </a:lnTo>
                      <a:close/>
                      <a:moveTo>
                        <a:pt x="273" y="0"/>
                      </a:moveTo>
                      <a:lnTo>
                        <a:pt x="278" y="0"/>
                      </a:lnTo>
                      <a:lnTo>
                        <a:pt x="279" y="1"/>
                      </a:lnTo>
                      <a:lnTo>
                        <a:pt x="278" y="2"/>
                      </a:lnTo>
                      <a:lnTo>
                        <a:pt x="273" y="2"/>
                      </a:lnTo>
                      <a:lnTo>
                        <a:pt x="272" y="1"/>
                      </a:lnTo>
                      <a:lnTo>
                        <a:pt x="273" y="0"/>
                      </a:lnTo>
                      <a:close/>
                      <a:moveTo>
                        <a:pt x="283" y="0"/>
                      </a:moveTo>
                      <a:lnTo>
                        <a:pt x="288" y="0"/>
                      </a:lnTo>
                      <a:lnTo>
                        <a:pt x="289" y="1"/>
                      </a:lnTo>
                      <a:lnTo>
                        <a:pt x="288" y="2"/>
                      </a:lnTo>
                      <a:lnTo>
                        <a:pt x="283" y="2"/>
                      </a:lnTo>
                      <a:lnTo>
                        <a:pt x="282" y="1"/>
                      </a:lnTo>
                      <a:lnTo>
                        <a:pt x="283" y="0"/>
                      </a:lnTo>
                      <a:close/>
                      <a:moveTo>
                        <a:pt x="293" y="0"/>
                      </a:moveTo>
                      <a:lnTo>
                        <a:pt x="298" y="0"/>
                      </a:lnTo>
                      <a:lnTo>
                        <a:pt x="298" y="1"/>
                      </a:lnTo>
                      <a:lnTo>
                        <a:pt x="298" y="2"/>
                      </a:lnTo>
                      <a:lnTo>
                        <a:pt x="293" y="2"/>
                      </a:lnTo>
                      <a:lnTo>
                        <a:pt x="292" y="1"/>
                      </a:lnTo>
                      <a:lnTo>
                        <a:pt x="293" y="0"/>
                      </a:lnTo>
                      <a:close/>
                      <a:moveTo>
                        <a:pt x="303" y="0"/>
                      </a:moveTo>
                      <a:lnTo>
                        <a:pt x="308" y="0"/>
                      </a:lnTo>
                      <a:lnTo>
                        <a:pt x="309" y="1"/>
                      </a:lnTo>
                      <a:lnTo>
                        <a:pt x="308" y="2"/>
                      </a:lnTo>
                      <a:lnTo>
                        <a:pt x="303" y="2"/>
                      </a:lnTo>
                      <a:lnTo>
                        <a:pt x="303" y="1"/>
                      </a:lnTo>
                      <a:lnTo>
                        <a:pt x="303" y="0"/>
                      </a:lnTo>
                      <a:close/>
                      <a:moveTo>
                        <a:pt x="313" y="0"/>
                      </a:moveTo>
                      <a:lnTo>
                        <a:pt x="318" y="0"/>
                      </a:lnTo>
                      <a:lnTo>
                        <a:pt x="319" y="1"/>
                      </a:lnTo>
                      <a:lnTo>
                        <a:pt x="318" y="2"/>
                      </a:lnTo>
                      <a:lnTo>
                        <a:pt x="313" y="2"/>
                      </a:lnTo>
                      <a:lnTo>
                        <a:pt x="312" y="1"/>
                      </a:lnTo>
                      <a:lnTo>
                        <a:pt x="313" y="0"/>
                      </a:lnTo>
                      <a:close/>
                      <a:moveTo>
                        <a:pt x="324" y="0"/>
                      </a:moveTo>
                      <a:lnTo>
                        <a:pt x="329" y="0"/>
                      </a:lnTo>
                      <a:lnTo>
                        <a:pt x="329" y="1"/>
                      </a:lnTo>
                      <a:lnTo>
                        <a:pt x="329" y="2"/>
                      </a:lnTo>
                      <a:lnTo>
                        <a:pt x="324" y="2"/>
                      </a:lnTo>
                      <a:lnTo>
                        <a:pt x="323" y="1"/>
                      </a:lnTo>
                      <a:lnTo>
                        <a:pt x="324" y="0"/>
                      </a:lnTo>
                      <a:close/>
                      <a:moveTo>
                        <a:pt x="333" y="0"/>
                      </a:moveTo>
                      <a:lnTo>
                        <a:pt x="338" y="0"/>
                      </a:lnTo>
                      <a:lnTo>
                        <a:pt x="339" y="1"/>
                      </a:lnTo>
                      <a:lnTo>
                        <a:pt x="338" y="2"/>
                      </a:lnTo>
                      <a:lnTo>
                        <a:pt x="333" y="2"/>
                      </a:lnTo>
                      <a:lnTo>
                        <a:pt x="333" y="1"/>
                      </a:lnTo>
                      <a:lnTo>
                        <a:pt x="333" y="0"/>
                      </a:lnTo>
                      <a:close/>
                      <a:moveTo>
                        <a:pt x="343" y="0"/>
                      </a:moveTo>
                      <a:lnTo>
                        <a:pt x="349" y="0"/>
                      </a:lnTo>
                      <a:lnTo>
                        <a:pt x="350" y="1"/>
                      </a:lnTo>
                      <a:lnTo>
                        <a:pt x="349" y="2"/>
                      </a:lnTo>
                      <a:lnTo>
                        <a:pt x="343" y="2"/>
                      </a:lnTo>
                      <a:lnTo>
                        <a:pt x="342" y="1"/>
                      </a:lnTo>
                      <a:lnTo>
                        <a:pt x="343" y="0"/>
                      </a:lnTo>
                      <a:close/>
                      <a:moveTo>
                        <a:pt x="354" y="0"/>
                      </a:moveTo>
                      <a:lnTo>
                        <a:pt x="359" y="0"/>
                      </a:lnTo>
                      <a:lnTo>
                        <a:pt x="359" y="1"/>
                      </a:lnTo>
                      <a:lnTo>
                        <a:pt x="359" y="2"/>
                      </a:lnTo>
                      <a:lnTo>
                        <a:pt x="354" y="2"/>
                      </a:lnTo>
                      <a:lnTo>
                        <a:pt x="353" y="1"/>
                      </a:lnTo>
                      <a:lnTo>
                        <a:pt x="354" y="0"/>
                      </a:lnTo>
                      <a:close/>
                      <a:moveTo>
                        <a:pt x="363" y="0"/>
                      </a:moveTo>
                      <a:lnTo>
                        <a:pt x="368" y="0"/>
                      </a:lnTo>
                      <a:lnTo>
                        <a:pt x="369" y="1"/>
                      </a:lnTo>
                      <a:lnTo>
                        <a:pt x="368" y="2"/>
                      </a:lnTo>
                      <a:lnTo>
                        <a:pt x="363" y="2"/>
                      </a:lnTo>
                      <a:lnTo>
                        <a:pt x="363" y="1"/>
                      </a:lnTo>
                      <a:lnTo>
                        <a:pt x="363" y="0"/>
                      </a:lnTo>
                      <a:close/>
                      <a:moveTo>
                        <a:pt x="374" y="0"/>
                      </a:moveTo>
                      <a:lnTo>
                        <a:pt x="379" y="0"/>
                      </a:lnTo>
                      <a:lnTo>
                        <a:pt x="380" y="1"/>
                      </a:lnTo>
                      <a:lnTo>
                        <a:pt x="379" y="2"/>
                      </a:lnTo>
                      <a:lnTo>
                        <a:pt x="374" y="2"/>
                      </a:lnTo>
                      <a:lnTo>
                        <a:pt x="373" y="1"/>
                      </a:lnTo>
                      <a:lnTo>
                        <a:pt x="374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08" name="Freeform 703"/>
                <p:cNvSpPr>
                  <a:spLocks/>
                </p:cNvSpPr>
                <p:nvPr/>
              </p:nvSpPr>
              <p:spPr bwMode="auto">
                <a:xfrm>
                  <a:off x="3080" y="2235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09" name="Freeform 704"/>
                <p:cNvSpPr>
                  <a:spLocks/>
                </p:cNvSpPr>
                <p:nvPr/>
              </p:nvSpPr>
              <p:spPr bwMode="auto">
                <a:xfrm>
                  <a:off x="3089" y="2235"/>
                  <a:ext cx="8" cy="2"/>
                </a:xfrm>
                <a:custGeom>
                  <a:avLst/>
                  <a:gdLst>
                    <a:gd name="T0" fmla="*/ 1 w 8"/>
                    <a:gd name="T1" fmla="*/ 0 h 2"/>
                    <a:gd name="T2" fmla="*/ 7 w 8"/>
                    <a:gd name="T3" fmla="*/ 0 h 2"/>
                    <a:gd name="T4" fmla="*/ 8 w 8"/>
                    <a:gd name="T5" fmla="*/ 1 h 2"/>
                    <a:gd name="T6" fmla="*/ 7 w 8"/>
                    <a:gd name="T7" fmla="*/ 2 h 2"/>
                    <a:gd name="T8" fmla="*/ 1 w 8"/>
                    <a:gd name="T9" fmla="*/ 2 h 2"/>
                    <a:gd name="T10" fmla="*/ 0 w 8"/>
                    <a:gd name="T11" fmla="*/ 1 h 2"/>
                    <a:gd name="T12" fmla="*/ 1 w 8"/>
                    <a:gd name="T13" fmla="*/ 0 h 2"/>
                    <a:gd name="T14" fmla="*/ 1 w 8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8"/>
                    <a:gd name="T25" fmla="*/ 0 h 2"/>
                    <a:gd name="T26" fmla="*/ 8 w 8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8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8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10" name="Freeform 705"/>
                <p:cNvSpPr>
                  <a:spLocks/>
                </p:cNvSpPr>
                <p:nvPr/>
              </p:nvSpPr>
              <p:spPr bwMode="auto">
                <a:xfrm>
                  <a:off x="3100" y="2235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11" name="Freeform 706"/>
                <p:cNvSpPr>
                  <a:spLocks/>
                </p:cNvSpPr>
                <p:nvPr/>
              </p:nvSpPr>
              <p:spPr bwMode="auto">
                <a:xfrm>
                  <a:off x="3110" y="2235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12" name="Freeform 707"/>
                <p:cNvSpPr>
                  <a:spLocks/>
                </p:cNvSpPr>
                <p:nvPr/>
              </p:nvSpPr>
              <p:spPr bwMode="auto">
                <a:xfrm>
                  <a:off x="3120" y="2235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13" name="Freeform 708"/>
                <p:cNvSpPr>
                  <a:spLocks/>
                </p:cNvSpPr>
                <p:nvPr/>
              </p:nvSpPr>
              <p:spPr bwMode="auto">
                <a:xfrm>
                  <a:off x="3130" y="2235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14" name="Freeform 709"/>
                <p:cNvSpPr>
                  <a:spLocks/>
                </p:cNvSpPr>
                <p:nvPr/>
              </p:nvSpPr>
              <p:spPr bwMode="auto">
                <a:xfrm>
                  <a:off x="3140" y="2235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15" name="Freeform 710"/>
                <p:cNvSpPr>
                  <a:spLocks/>
                </p:cNvSpPr>
                <p:nvPr/>
              </p:nvSpPr>
              <p:spPr bwMode="auto">
                <a:xfrm>
                  <a:off x="3150" y="2235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16" name="Freeform 711"/>
                <p:cNvSpPr>
                  <a:spLocks/>
                </p:cNvSpPr>
                <p:nvPr/>
              </p:nvSpPr>
              <p:spPr bwMode="auto">
                <a:xfrm>
                  <a:off x="3160" y="2235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7 w 7"/>
                    <a:gd name="T3" fmla="*/ 0 h 2"/>
                    <a:gd name="T4" fmla="*/ 7 w 7"/>
                    <a:gd name="T5" fmla="*/ 1 h 2"/>
                    <a:gd name="T6" fmla="*/ 7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7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17" name="Freeform 712"/>
                <p:cNvSpPr>
                  <a:spLocks/>
                </p:cNvSpPr>
                <p:nvPr/>
              </p:nvSpPr>
              <p:spPr bwMode="auto">
                <a:xfrm>
                  <a:off x="3171" y="2235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18" name="Freeform 713"/>
                <p:cNvSpPr>
                  <a:spLocks/>
                </p:cNvSpPr>
                <p:nvPr/>
              </p:nvSpPr>
              <p:spPr bwMode="auto">
                <a:xfrm>
                  <a:off x="3180" y="2235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19" name="Freeform 714"/>
                <p:cNvSpPr>
                  <a:spLocks/>
                </p:cNvSpPr>
                <p:nvPr/>
              </p:nvSpPr>
              <p:spPr bwMode="auto">
                <a:xfrm>
                  <a:off x="3191" y="2235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20" name="Freeform 715"/>
                <p:cNvSpPr>
                  <a:spLocks/>
                </p:cNvSpPr>
                <p:nvPr/>
              </p:nvSpPr>
              <p:spPr bwMode="auto">
                <a:xfrm>
                  <a:off x="3201" y="2235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21" name="Freeform 716"/>
                <p:cNvSpPr>
                  <a:spLocks/>
                </p:cNvSpPr>
                <p:nvPr/>
              </p:nvSpPr>
              <p:spPr bwMode="auto">
                <a:xfrm>
                  <a:off x="3210" y="2235"/>
                  <a:ext cx="8" cy="2"/>
                </a:xfrm>
                <a:custGeom>
                  <a:avLst/>
                  <a:gdLst>
                    <a:gd name="T0" fmla="*/ 1 w 8"/>
                    <a:gd name="T1" fmla="*/ 0 h 2"/>
                    <a:gd name="T2" fmla="*/ 7 w 8"/>
                    <a:gd name="T3" fmla="*/ 0 h 2"/>
                    <a:gd name="T4" fmla="*/ 8 w 8"/>
                    <a:gd name="T5" fmla="*/ 1 h 2"/>
                    <a:gd name="T6" fmla="*/ 7 w 8"/>
                    <a:gd name="T7" fmla="*/ 2 h 2"/>
                    <a:gd name="T8" fmla="*/ 1 w 8"/>
                    <a:gd name="T9" fmla="*/ 2 h 2"/>
                    <a:gd name="T10" fmla="*/ 0 w 8"/>
                    <a:gd name="T11" fmla="*/ 1 h 2"/>
                    <a:gd name="T12" fmla="*/ 1 w 8"/>
                    <a:gd name="T13" fmla="*/ 0 h 2"/>
                    <a:gd name="T14" fmla="*/ 1 w 8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8"/>
                    <a:gd name="T25" fmla="*/ 0 h 2"/>
                    <a:gd name="T26" fmla="*/ 8 w 8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8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8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22" name="Freeform 717"/>
                <p:cNvSpPr>
                  <a:spLocks/>
                </p:cNvSpPr>
                <p:nvPr/>
              </p:nvSpPr>
              <p:spPr bwMode="auto">
                <a:xfrm>
                  <a:off x="3221" y="2235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23" name="Freeform 718"/>
                <p:cNvSpPr>
                  <a:spLocks/>
                </p:cNvSpPr>
                <p:nvPr/>
              </p:nvSpPr>
              <p:spPr bwMode="auto">
                <a:xfrm>
                  <a:off x="3231" y="2235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5 w 7"/>
                    <a:gd name="T3" fmla="*/ 0 h 2"/>
                    <a:gd name="T4" fmla="*/ 7 w 7"/>
                    <a:gd name="T5" fmla="*/ 1 h 2"/>
                    <a:gd name="T6" fmla="*/ 5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5" y="0"/>
                      </a:lnTo>
                      <a:lnTo>
                        <a:pt x="7" y="1"/>
                      </a:lnTo>
                      <a:lnTo>
                        <a:pt x="5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24" name="Freeform 719"/>
                <p:cNvSpPr>
                  <a:spLocks/>
                </p:cNvSpPr>
                <p:nvPr/>
              </p:nvSpPr>
              <p:spPr bwMode="auto">
                <a:xfrm>
                  <a:off x="3241" y="2235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25" name="Freeform 720"/>
                <p:cNvSpPr>
                  <a:spLocks/>
                </p:cNvSpPr>
                <p:nvPr/>
              </p:nvSpPr>
              <p:spPr bwMode="auto">
                <a:xfrm>
                  <a:off x="3251" y="2235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26" name="Freeform 721"/>
                <p:cNvSpPr>
                  <a:spLocks/>
                </p:cNvSpPr>
                <p:nvPr/>
              </p:nvSpPr>
              <p:spPr bwMode="auto">
                <a:xfrm>
                  <a:off x="3262" y="2235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27" name="Freeform 722"/>
                <p:cNvSpPr>
                  <a:spLocks/>
                </p:cNvSpPr>
                <p:nvPr/>
              </p:nvSpPr>
              <p:spPr bwMode="auto">
                <a:xfrm>
                  <a:off x="3271" y="2235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28" name="Freeform 723"/>
                <p:cNvSpPr>
                  <a:spLocks/>
                </p:cNvSpPr>
                <p:nvPr/>
              </p:nvSpPr>
              <p:spPr bwMode="auto">
                <a:xfrm>
                  <a:off x="3281" y="2235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7 w 7"/>
                    <a:gd name="T3" fmla="*/ 0 h 2"/>
                    <a:gd name="T4" fmla="*/ 7 w 7"/>
                    <a:gd name="T5" fmla="*/ 1 h 2"/>
                    <a:gd name="T6" fmla="*/ 7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7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29" name="Freeform 724"/>
                <p:cNvSpPr>
                  <a:spLocks/>
                </p:cNvSpPr>
                <p:nvPr/>
              </p:nvSpPr>
              <p:spPr bwMode="auto">
                <a:xfrm>
                  <a:off x="3292" y="2235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30" name="Freeform 725"/>
                <p:cNvSpPr>
                  <a:spLocks/>
                </p:cNvSpPr>
                <p:nvPr/>
              </p:nvSpPr>
              <p:spPr bwMode="auto">
                <a:xfrm>
                  <a:off x="3301" y="2235"/>
                  <a:ext cx="8" cy="2"/>
                </a:xfrm>
                <a:custGeom>
                  <a:avLst/>
                  <a:gdLst>
                    <a:gd name="T0" fmla="*/ 1 w 8"/>
                    <a:gd name="T1" fmla="*/ 0 h 2"/>
                    <a:gd name="T2" fmla="*/ 6 w 8"/>
                    <a:gd name="T3" fmla="*/ 0 h 2"/>
                    <a:gd name="T4" fmla="*/ 8 w 8"/>
                    <a:gd name="T5" fmla="*/ 1 h 2"/>
                    <a:gd name="T6" fmla="*/ 6 w 8"/>
                    <a:gd name="T7" fmla="*/ 2 h 2"/>
                    <a:gd name="T8" fmla="*/ 1 w 8"/>
                    <a:gd name="T9" fmla="*/ 2 h 2"/>
                    <a:gd name="T10" fmla="*/ 0 w 8"/>
                    <a:gd name="T11" fmla="*/ 1 h 2"/>
                    <a:gd name="T12" fmla="*/ 1 w 8"/>
                    <a:gd name="T13" fmla="*/ 0 h 2"/>
                    <a:gd name="T14" fmla="*/ 1 w 8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8"/>
                    <a:gd name="T25" fmla="*/ 0 h 2"/>
                    <a:gd name="T26" fmla="*/ 8 w 8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8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8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31" name="Freeform 726"/>
                <p:cNvSpPr>
                  <a:spLocks/>
                </p:cNvSpPr>
                <p:nvPr/>
              </p:nvSpPr>
              <p:spPr bwMode="auto">
                <a:xfrm>
                  <a:off x="3312" y="2235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32" name="Freeform 727"/>
                <p:cNvSpPr>
                  <a:spLocks/>
                </p:cNvSpPr>
                <p:nvPr/>
              </p:nvSpPr>
              <p:spPr bwMode="auto">
                <a:xfrm>
                  <a:off x="3322" y="2235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33" name="Freeform 728"/>
                <p:cNvSpPr>
                  <a:spLocks/>
                </p:cNvSpPr>
                <p:nvPr/>
              </p:nvSpPr>
              <p:spPr bwMode="auto">
                <a:xfrm>
                  <a:off x="3331" y="2235"/>
                  <a:ext cx="8" cy="2"/>
                </a:xfrm>
                <a:custGeom>
                  <a:avLst/>
                  <a:gdLst>
                    <a:gd name="T0" fmla="*/ 2 w 8"/>
                    <a:gd name="T1" fmla="*/ 0 h 2"/>
                    <a:gd name="T2" fmla="*/ 7 w 8"/>
                    <a:gd name="T3" fmla="*/ 0 h 2"/>
                    <a:gd name="T4" fmla="*/ 8 w 8"/>
                    <a:gd name="T5" fmla="*/ 1 h 2"/>
                    <a:gd name="T6" fmla="*/ 7 w 8"/>
                    <a:gd name="T7" fmla="*/ 2 h 2"/>
                    <a:gd name="T8" fmla="*/ 2 w 8"/>
                    <a:gd name="T9" fmla="*/ 2 h 2"/>
                    <a:gd name="T10" fmla="*/ 0 w 8"/>
                    <a:gd name="T11" fmla="*/ 1 h 2"/>
                    <a:gd name="T12" fmla="*/ 2 w 8"/>
                    <a:gd name="T13" fmla="*/ 0 h 2"/>
                    <a:gd name="T14" fmla="*/ 2 w 8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8"/>
                    <a:gd name="T25" fmla="*/ 0 h 2"/>
                    <a:gd name="T26" fmla="*/ 8 w 8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8" h="2">
                      <a:moveTo>
                        <a:pt x="2" y="0"/>
                      </a:moveTo>
                      <a:lnTo>
                        <a:pt x="7" y="0"/>
                      </a:lnTo>
                      <a:lnTo>
                        <a:pt x="8" y="1"/>
                      </a:lnTo>
                      <a:lnTo>
                        <a:pt x="7" y="2"/>
                      </a:lnTo>
                      <a:lnTo>
                        <a:pt x="2" y="2"/>
                      </a:lnTo>
                      <a:lnTo>
                        <a:pt x="0" y="1"/>
                      </a:lnTo>
                      <a:lnTo>
                        <a:pt x="2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34" name="Freeform 729"/>
                <p:cNvSpPr>
                  <a:spLocks/>
                </p:cNvSpPr>
                <p:nvPr/>
              </p:nvSpPr>
              <p:spPr bwMode="auto">
                <a:xfrm>
                  <a:off x="3342" y="2235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35" name="Freeform 730"/>
                <p:cNvSpPr>
                  <a:spLocks/>
                </p:cNvSpPr>
                <p:nvPr/>
              </p:nvSpPr>
              <p:spPr bwMode="auto">
                <a:xfrm>
                  <a:off x="3352" y="2235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36" name="Freeform 731"/>
                <p:cNvSpPr>
                  <a:spLocks/>
                </p:cNvSpPr>
                <p:nvPr/>
              </p:nvSpPr>
              <p:spPr bwMode="auto">
                <a:xfrm>
                  <a:off x="3362" y="2235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37" name="Freeform 732"/>
                <p:cNvSpPr>
                  <a:spLocks/>
                </p:cNvSpPr>
                <p:nvPr/>
              </p:nvSpPr>
              <p:spPr bwMode="auto">
                <a:xfrm>
                  <a:off x="3372" y="2235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38" name="Freeform 733"/>
                <p:cNvSpPr>
                  <a:spLocks/>
                </p:cNvSpPr>
                <p:nvPr/>
              </p:nvSpPr>
              <p:spPr bwMode="auto">
                <a:xfrm>
                  <a:off x="3383" y="2235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39" name="Freeform 734"/>
                <p:cNvSpPr>
                  <a:spLocks/>
                </p:cNvSpPr>
                <p:nvPr/>
              </p:nvSpPr>
              <p:spPr bwMode="auto">
                <a:xfrm>
                  <a:off x="3392" y="2235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40" name="Freeform 735"/>
                <p:cNvSpPr>
                  <a:spLocks/>
                </p:cNvSpPr>
                <p:nvPr/>
              </p:nvSpPr>
              <p:spPr bwMode="auto">
                <a:xfrm>
                  <a:off x="3403" y="2235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41" name="Freeform 736"/>
                <p:cNvSpPr>
                  <a:spLocks/>
                </p:cNvSpPr>
                <p:nvPr/>
              </p:nvSpPr>
              <p:spPr bwMode="auto">
                <a:xfrm>
                  <a:off x="3413" y="2235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42" name="Freeform 737"/>
                <p:cNvSpPr>
                  <a:spLocks/>
                </p:cNvSpPr>
                <p:nvPr/>
              </p:nvSpPr>
              <p:spPr bwMode="auto">
                <a:xfrm>
                  <a:off x="3422" y="2235"/>
                  <a:ext cx="8" cy="2"/>
                </a:xfrm>
                <a:custGeom>
                  <a:avLst/>
                  <a:gdLst>
                    <a:gd name="T0" fmla="*/ 1 w 8"/>
                    <a:gd name="T1" fmla="*/ 0 h 2"/>
                    <a:gd name="T2" fmla="*/ 7 w 8"/>
                    <a:gd name="T3" fmla="*/ 0 h 2"/>
                    <a:gd name="T4" fmla="*/ 8 w 8"/>
                    <a:gd name="T5" fmla="*/ 1 h 2"/>
                    <a:gd name="T6" fmla="*/ 7 w 8"/>
                    <a:gd name="T7" fmla="*/ 2 h 2"/>
                    <a:gd name="T8" fmla="*/ 1 w 8"/>
                    <a:gd name="T9" fmla="*/ 2 h 2"/>
                    <a:gd name="T10" fmla="*/ 0 w 8"/>
                    <a:gd name="T11" fmla="*/ 1 h 2"/>
                    <a:gd name="T12" fmla="*/ 1 w 8"/>
                    <a:gd name="T13" fmla="*/ 0 h 2"/>
                    <a:gd name="T14" fmla="*/ 1 w 8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8"/>
                    <a:gd name="T25" fmla="*/ 0 h 2"/>
                    <a:gd name="T26" fmla="*/ 8 w 8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8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8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43" name="Freeform 738"/>
                <p:cNvSpPr>
                  <a:spLocks/>
                </p:cNvSpPr>
                <p:nvPr/>
              </p:nvSpPr>
              <p:spPr bwMode="auto">
                <a:xfrm>
                  <a:off x="3433" y="2235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44" name="Freeform 739"/>
                <p:cNvSpPr>
                  <a:spLocks/>
                </p:cNvSpPr>
                <p:nvPr/>
              </p:nvSpPr>
              <p:spPr bwMode="auto">
                <a:xfrm>
                  <a:off x="3443" y="2235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45" name="Freeform 740"/>
                <p:cNvSpPr>
                  <a:spLocks/>
                </p:cNvSpPr>
                <p:nvPr/>
              </p:nvSpPr>
              <p:spPr bwMode="auto">
                <a:xfrm>
                  <a:off x="3453" y="2235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46" name="Freeform 741"/>
                <p:cNvSpPr>
                  <a:spLocks noEditPoints="1"/>
                </p:cNvSpPr>
                <p:nvPr/>
              </p:nvSpPr>
              <p:spPr bwMode="auto">
                <a:xfrm>
                  <a:off x="3080" y="2235"/>
                  <a:ext cx="380" cy="2"/>
                </a:xfrm>
                <a:custGeom>
                  <a:avLst/>
                  <a:gdLst>
                    <a:gd name="T0" fmla="*/ 1 w 380"/>
                    <a:gd name="T1" fmla="*/ 2 h 2"/>
                    <a:gd name="T2" fmla="*/ 16 w 380"/>
                    <a:gd name="T3" fmla="*/ 0 h 2"/>
                    <a:gd name="T4" fmla="*/ 10 w 380"/>
                    <a:gd name="T5" fmla="*/ 0 h 2"/>
                    <a:gd name="T6" fmla="*/ 26 w 380"/>
                    <a:gd name="T7" fmla="*/ 2 h 2"/>
                    <a:gd name="T8" fmla="*/ 31 w 380"/>
                    <a:gd name="T9" fmla="*/ 0 h 2"/>
                    <a:gd name="T10" fmla="*/ 30 w 380"/>
                    <a:gd name="T11" fmla="*/ 1 h 2"/>
                    <a:gd name="T12" fmla="*/ 47 w 380"/>
                    <a:gd name="T13" fmla="*/ 1 h 2"/>
                    <a:gd name="T14" fmla="*/ 41 w 380"/>
                    <a:gd name="T15" fmla="*/ 0 h 2"/>
                    <a:gd name="T16" fmla="*/ 51 w 380"/>
                    <a:gd name="T17" fmla="*/ 2 h 2"/>
                    <a:gd name="T18" fmla="*/ 66 w 380"/>
                    <a:gd name="T19" fmla="*/ 0 h 2"/>
                    <a:gd name="T20" fmla="*/ 61 w 380"/>
                    <a:gd name="T21" fmla="*/ 0 h 2"/>
                    <a:gd name="T22" fmla="*/ 76 w 380"/>
                    <a:gd name="T23" fmla="*/ 2 h 2"/>
                    <a:gd name="T24" fmla="*/ 81 w 380"/>
                    <a:gd name="T25" fmla="*/ 0 h 2"/>
                    <a:gd name="T26" fmla="*/ 80 w 380"/>
                    <a:gd name="T27" fmla="*/ 1 h 2"/>
                    <a:gd name="T28" fmla="*/ 97 w 380"/>
                    <a:gd name="T29" fmla="*/ 1 h 2"/>
                    <a:gd name="T30" fmla="*/ 91 w 380"/>
                    <a:gd name="T31" fmla="*/ 0 h 2"/>
                    <a:gd name="T32" fmla="*/ 101 w 380"/>
                    <a:gd name="T33" fmla="*/ 2 h 2"/>
                    <a:gd name="T34" fmla="*/ 117 w 380"/>
                    <a:gd name="T35" fmla="*/ 0 h 2"/>
                    <a:gd name="T36" fmla="*/ 112 w 380"/>
                    <a:gd name="T37" fmla="*/ 0 h 2"/>
                    <a:gd name="T38" fmla="*/ 126 w 380"/>
                    <a:gd name="T39" fmla="*/ 2 h 2"/>
                    <a:gd name="T40" fmla="*/ 131 w 380"/>
                    <a:gd name="T41" fmla="*/ 0 h 2"/>
                    <a:gd name="T42" fmla="*/ 130 w 380"/>
                    <a:gd name="T43" fmla="*/ 1 h 2"/>
                    <a:gd name="T44" fmla="*/ 147 w 380"/>
                    <a:gd name="T45" fmla="*/ 1 h 2"/>
                    <a:gd name="T46" fmla="*/ 142 w 380"/>
                    <a:gd name="T47" fmla="*/ 0 h 2"/>
                    <a:gd name="T48" fmla="*/ 152 w 380"/>
                    <a:gd name="T49" fmla="*/ 2 h 2"/>
                    <a:gd name="T50" fmla="*/ 167 w 380"/>
                    <a:gd name="T51" fmla="*/ 0 h 2"/>
                    <a:gd name="T52" fmla="*/ 162 w 380"/>
                    <a:gd name="T53" fmla="*/ 0 h 2"/>
                    <a:gd name="T54" fmla="*/ 177 w 380"/>
                    <a:gd name="T55" fmla="*/ 2 h 2"/>
                    <a:gd name="T56" fmla="*/ 182 w 380"/>
                    <a:gd name="T57" fmla="*/ 0 h 2"/>
                    <a:gd name="T58" fmla="*/ 182 w 380"/>
                    <a:gd name="T59" fmla="*/ 1 h 2"/>
                    <a:gd name="T60" fmla="*/ 198 w 380"/>
                    <a:gd name="T61" fmla="*/ 1 h 2"/>
                    <a:gd name="T62" fmla="*/ 192 w 380"/>
                    <a:gd name="T63" fmla="*/ 0 h 2"/>
                    <a:gd name="T64" fmla="*/ 202 w 380"/>
                    <a:gd name="T65" fmla="*/ 2 h 2"/>
                    <a:gd name="T66" fmla="*/ 217 w 380"/>
                    <a:gd name="T67" fmla="*/ 0 h 2"/>
                    <a:gd name="T68" fmla="*/ 212 w 380"/>
                    <a:gd name="T69" fmla="*/ 0 h 2"/>
                    <a:gd name="T70" fmla="*/ 227 w 380"/>
                    <a:gd name="T71" fmla="*/ 2 h 2"/>
                    <a:gd name="T72" fmla="*/ 233 w 380"/>
                    <a:gd name="T73" fmla="*/ 0 h 2"/>
                    <a:gd name="T74" fmla="*/ 232 w 380"/>
                    <a:gd name="T75" fmla="*/ 1 h 2"/>
                    <a:gd name="T76" fmla="*/ 248 w 380"/>
                    <a:gd name="T77" fmla="*/ 1 h 2"/>
                    <a:gd name="T78" fmla="*/ 242 w 380"/>
                    <a:gd name="T79" fmla="*/ 0 h 2"/>
                    <a:gd name="T80" fmla="*/ 253 w 380"/>
                    <a:gd name="T81" fmla="*/ 2 h 2"/>
                    <a:gd name="T82" fmla="*/ 268 w 380"/>
                    <a:gd name="T83" fmla="*/ 0 h 2"/>
                    <a:gd name="T84" fmla="*/ 263 w 380"/>
                    <a:gd name="T85" fmla="*/ 0 h 2"/>
                    <a:gd name="T86" fmla="*/ 278 w 380"/>
                    <a:gd name="T87" fmla="*/ 2 h 2"/>
                    <a:gd name="T88" fmla="*/ 283 w 380"/>
                    <a:gd name="T89" fmla="*/ 0 h 2"/>
                    <a:gd name="T90" fmla="*/ 282 w 380"/>
                    <a:gd name="T91" fmla="*/ 1 h 2"/>
                    <a:gd name="T92" fmla="*/ 298 w 380"/>
                    <a:gd name="T93" fmla="*/ 1 h 2"/>
                    <a:gd name="T94" fmla="*/ 293 w 380"/>
                    <a:gd name="T95" fmla="*/ 0 h 2"/>
                    <a:gd name="T96" fmla="*/ 303 w 380"/>
                    <a:gd name="T97" fmla="*/ 2 h 2"/>
                    <a:gd name="T98" fmla="*/ 318 w 380"/>
                    <a:gd name="T99" fmla="*/ 0 h 2"/>
                    <a:gd name="T100" fmla="*/ 313 w 380"/>
                    <a:gd name="T101" fmla="*/ 0 h 2"/>
                    <a:gd name="T102" fmla="*/ 329 w 380"/>
                    <a:gd name="T103" fmla="*/ 2 h 2"/>
                    <a:gd name="T104" fmla="*/ 333 w 380"/>
                    <a:gd name="T105" fmla="*/ 0 h 2"/>
                    <a:gd name="T106" fmla="*/ 333 w 380"/>
                    <a:gd name="T107" fmla="*/ 1 h 2"/>
                    <a:gd name="T108" fmla="*/ 350 w 380"/>
                    <a:gd name="T109" fmla="*/ 1 h 2"/>
                    <a:gd name="T110" fmla="*/ 343 w 380"/>
                    <a:gd name="T111" fmla="*/ 0 h 2"/>
                    <a:gd name="T112" fmla="*/ 354 w 380"/>
                    <a:gd name="T113" fmla="*/ 2 h 2"/>
                    <a:gd name="T114" fmla="*/ 368 w 380"/>
                    <a:gd name="T115" fmla="*/ 0 h 2"/>
                    <a:gd name="T116" fmla="*/ 363 w 380"/>
                    <a:gd name="T117" fmla="*/ 0 h 2"/>
                    <a:gd name="T118" fmla="*/ 379 w 380"/>
                    <a:gd name="T119" fmla="*/ 2 h 2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w 380"/>
                    <a:gd name="T181" fmla="*/ 0 h 2"/>
                    <a:gd name="T182" fmla="*/ 380 w 380"/>
                    <a:gd name="T183" fmla="*/ 2 h 2"/>
                  </a:gdLst>
                  <a:ahLst/>
                  <a:cxnLst>
                    <a:cxn ang="T120">
                      <a:pos x="T0" y="T1"/>
                    </a:cxn>
                    <a:cxn ang="T121">
                      <a:pos x="T2" y="T3"/>
                    </a:cxn>
                    <a:cxn ang="T122">
                      <a:pos x="T4" y="T5"/>
                    </a:cxn>
                    <a:cxn ang="T123">
                      <a:pos x="T6" y="T7"/>
                    </a:cxn>
                    <a:cxn ang="T124">
                      <a:pos x="T8" y="T9"/>
                    </a:cxn>
                    <a:cxn ang="T125">
                      <a:pos x="T10" y="T11"/>
                    </a:cxn>
                    <a:cxn ang="T126">
                      <a:pos x="T12" y="T13"/>
                    </a:cxn>
                    <a:cxn ang="T127">
                      <a:pos x="T14" y="T15"/>
                    </a:cxn>
                    <a:cxn ang="T128">
                      <a:pos x="T16" y="T17"/>
                    </a:cxn>
                    <a:cxn ang="T129">
                      <a:pos x="T18" y="T19"/>
                    </a:cxn>
                    <a:cxn ang="T130">
                      <a:pos x="T20" y="T21"/>
                    </a:cxn>
                    <a:cxn ang="T131">
                      <a:pos x="T22" y="T23"/>
                    </a:cxn>
                    <a:cxn ang="T132">
                      <a:pos x="T24" y="T25"/>
                    </a:cxn>
                    <a:cxn ang="T133">
                      <a:pos x="T26" y="T27"/>
                    </a:cxn>
                    <a:cxn ang="T134">
                      <a:pos x="T28" y="T29"/>
                    </a:cxn>
                    <a:cxn ang="T135">
                      <a:pos x="T30" y="T31"/>
                    </a:cxn>
                    <a:cxn ang="T136">
                      <a:pos x="T32" y="T33"/>
                    </a:cxn>
                    <a:cxn ang="T137">
                      <a:pos x="T34" y="T35"/>
                    </a:cxn>
                    <a:cxn ang="T138">
                      <a:pos x="T36" y="T37"/>
                    </a:cxn>
                    <a:cxn ang="T139">
                      <a:pos x="T38" y="T39"/>
                    </a:cxn>
                    <a:cxn ang="T140">
                      <a:pos x="T40" y="T41"/>
                    </a:cxn>
                    <a:cxn ang="T141">
                      <a:pos x="T42" y="T43"/>
                    </a:cxn>
                    <a:cxn ang="T142">
                      <a:pos x="T44" y="T45"/>
                    </a:cxn>
                    <a:cxn ang="T143">
                      <a:pos x="T46" y="T47"/>
                    </a:cxn>
                    <a:cxn ang="T144">
                      <a:pos x="T48" y="T49"/>
                    </a:cxn>
                    <a:cxn ang="T145">
                      <a:pos x="T50" y="T51"/>
                    </a:cxn>
                    <a:cxn ang="T146">
                      <a:pos x="T52" y="T53"/>
                    </a:cxn>
                    <a:cxn ang="T147">
                      <a:pos x="T54" y="T55"/>
                    </a:cxn>
                    <a:cxn ang="T148">
                      <a:pos x="T56" y="T57"/>
                    </a:cxn>
                    <a:cxn ang="T149">
                      <a:pos x="T58" y="T59"/>
                    </a:cxn>
                    <a:cxn ang="T150">
                      <a:pos x="T60" y="T61"/>
                    </a:cxn>
                    <a:cxn ang="T151">
                      <a:pos x="T62" y="T63"/>
                    </a:cxn>
                    <a:cxn ang="T152">
                      <a:pos x="T64" y="T65"/>
                    </a:cxn>
                    <a:cxn ang="T153">
                      <a:pos x="T66" y="T67"/>
                    </a:cxn>
                    <a:cxn ang="T154">
                      <a:pos x="T68" y="T69"/>
                    </a:cxn>
                    <a:cxn ang="T155">
                      <a:pos x="T70" y="T71"/>
                    </a:cxn>
                    <a:cxn ang="T156">
                      <a:pos x="T72" y="T73"/>
                    </a:cxn>
                    <a:cxn ang="T157">
                      <a:pos x="T74" y="T75"/>
                    </a:cxn>
                    <a:cxn ang="T158">
                      <a:pos x="T76" y="T77"/>
                    </a:cxn>
                    <a:cxn ang="T159">
                      <a:pos x="T78" y="T79"/>
                    </a:cxn>
                    <a:cxn ang="T160">
                      <a:pos x="T80" y="T81"/>
                    </a:cxn>
                    <a:cxn ang="T161">
                      <a:pos x="T82" y="T83"/>
                    </a:cxn>
                    <a:cxn ang="T162">
                      <a:pos x="T84" y="T85"/>
                    </a:cxn>
                    <a:cxn ang="T163">
                      <a:pos x="T86" y="T87"/>
                    </a:cxn>
                    <a:cxn ang="T164">
                      <a:pos x="T88" y="T89"/>
                    </a:cxn>
                    <a:cxn ang="T165">
                      <a:pos x="T90" y="T91"/>
                    </a:cxn>
                    <a:cxn ang="T166">
                      <a:pos x="T92" y="T93"/>
                    </a:cxn>
                    <a:cxn ang="T167">
                      <a:pos x="T94" y="T95"/>
                    </a:cxn>
                    <a:cxn ang="T168">
                      <a:pos x="T96" y="T97"/>
                    </a:cxn>
                    <a:cxn ang="T169">
                      <a:pos x="T98" y="T99"/>
                    </a:cxn>
                    <a:cxn ang="T170">
                      <a:pos x="T100" y="T101"/>
                    </a:cxn>
                    <a:cxn ang="T171">
                      <a:pos x="T102" y="T103"/>
                    </a:cxn>
                    <a:cxn ang="T172">
                      <a:pos x="T104" y="T105"/>
                    </a:cxn>
                    <a:cxn ang="T173">
                      <a:pos x="T106" y="T107"/>
                    </a:cxn>
                    <a:cxn ang="T174">
                      <a:pos x="T108" y="T109"/>
                    </a:cxn>
                    <a:cxn ang="T175">
                      <a:pos x="T110" y="T111"/>
                    </a:cxn>
                    <a:cxn ang="T176">
                      <a:pos x="T112" y="T113"/>
                    </a:cxn>
                    <a:cxn ang="T177">
                      <a:pos x="T114" y="T115"/>
                    </a:cxn>
                    <a:cxn ang="T178">
                      <a:pos x="T116" y="T117"/>
                    </a:cxn>
                    <a:cxn ang="T179">
                      <a:pos x="T118" y="T119"/>
                    </a:cxn>
                  </a:cxnLst>
                  <a:rect l="T180" t="T181" r="T182" b="T183"/>
                  <a:pathLst>
                    <a:path w="380" h="2">
                      <a:moveTo>
                        <a:pt x="1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  <a:close/>
                      <a:moveTo>
                        <a:pt x="10" y="0"/>
                      </a:moveTo>
                      <a:lnTo>
                        <a:pt x="16" y="0"/>
                      </a:lnTo>
                      <a:lnTo>
                        <a:pt x="17" y="1"/>
                      </a:lnTo>
                      <a:lnTo>
                        <a:pt x="16" y="2"/>
                      </a:lnTo>
                      <a:lnTo>
                        <a:pt x="10" y="2"/>
                      </a:lnTo>
                      <a:lnTo>
                        <a:pt x="9" y="1"/>
                      </a:lnTo>
                      <a:lnTo>
                        <a:pt x="10" y="0"/>
                      </a:lnTo>
                      <a:close/>
                      <a:moveTo>
                        <a:pt x="21" y="0"/>
                      </a:moveTo>
                      <a:lnTo>
                        <a:pt x="26" y="0"/>
                      </a:lnTo>
                      <a:lnTo>
                        <a:pt x="27" y="1"/>
                      </a:lnTo>
                      <a:lnTo>
                        <a:pt x="26" y="2"/>
                      </a:lnTo>
                      <a:lnTo>
                        <a:pt x="21" y="2"/>
                      </a:lnTo>
                      <a:lnTo>
                        <a:pt x="20" y="1"/>
                      </a:lnTo>
                      <a:lnTo>
                        <a:pt x="21" y="0"/>
                      </a:lnTo>
                      <a:close/>
                      <a:moveTo>
                        <a:pt x="31" y="0"/>
                      </a:moveTo>
                      <a:lnTo>
                        <a:pt x="35" y="0"/>
                      </a:lnTo>
                      <a:lnTo>
                        <a:pt x="36" y="1"/>
                      </a:lnTo>
                      <a:lnTo>
                        <a:pt x="35" y="2"/>
                      </a:lnTo>
                      <a:lnTo>
                        <a:pt x="31" y="2"/>
                      </a:lnTo>
                      <a:lnTo>
                        <a:pt x="30" y="1"/>
                      </a:lnTo>
                      <a:lnTo>
                        <a:pt x="31" y="0"/>
                      </a:lnTo>
                      <a:close/>
                      <a:moveTo>
                        <a:pt x="41" y="0"/>
                      </a:moveTo>
                      <a:lnTo>
                        <a:pt x="46" y="0"/>
                      </a:lnTo>
                      <a:lnTo>
                        <a:pt x="47" y="1"/>
                      </a:lnTo>
                      <a:lnTo>
                        <a:pt x="46" y="2"/>
                      </a:lnTo>
                      <a:lnTo>
                        <a:pt x="41" y="2"/>
                      </a:lnTo>
                      <a:lnTo>
                        <a:pt x="40" y="1"/>
                      </a:lnTo>
                      <a:lnTo>
                        <a:pt x="41" y="0"/>
                      </a:lnTo>
                      <a:close/>
                      <a:moveTo>
                        <a:pt x="51" y="0"/>
                      </a:moveTo>
                      <a:lnTo>
                        <a:pt x="56" y="0"/>
                      </a:lnTo>
                      <a:lnTo>
                        <a:pt x="57" y="1"/>
                      </a:lnTo>
                      <a:lnTo>
                        <a:pt x="56" y="2"/>
                      </a:lnTo>
                      <a:lnTo>
                        <a:pt x="51" y="2"/>
                      </a:lnTo>
                      <a:lnTo>
                        <a:pt x="50" y="1"/>
                      </a:lnTo>
                      <a:lnTo>
                        <a:pt x="51" y="0"/>
                      </a:lnTo>
                      <a:close/>
                      <a:moveTo>
                        <a:pt x="61" y="0"/>
                      </a:moveTo>
                      <a:lnTo>
                        <a:pt x="66" y="0"/>
                      </a:lnTo>
                      <a:lnTo>
                        <a:pt x="67" y="1"/>
                      </a:lnTo>
                      <a:lnTo>
                        <a:pt x="66" y="2"/>
                      </a:lnTo>
                      <a:lnTo>
                        <a:pt x="61" y="2"/>
                      </a:lnTo>
                      <a:lnTo>
                        <a:pt x="60" y="1"/>
                      </a:lnTo>
                      <a:lnTo>
                        <a:pt x="61" y="0"/>
                      </a:lnTo>
                      <a:close/>
                      <a:moveTo>
                        <a:pt x="71" y="0"/>
                      </a:moveTo>
                      <a:lnTo>
                        <a:pt x="76" y="0"/>
                      </a:lnTo>
                      <a:lnTo>
                        <a:pt x="77" y="1"/>
                      </a:lnTo>
                      <a:lnTo>
                        <a:pt x="76" y="2"/>
                      </a:lnTo>
                      <a:lnTo>
                        <a:pt x="71" y="2"/>
                      </a:lnTo>
                      <a:lnTo>
                        <a:pt x="70" y="1"/>
                      </a:lnTo>
                      <a:lnTo>
                        <a:pt x="71" y="0"/>
                      </a:lnTo>
                      <a:close/>
                      <a:moveTo>
                        <a:pt x="81" y="0"/>
                      </a:moveTo>
                      <a:lnTo>
                        <a:pt x="87" y="0"/>
                      </a:lnTo>
                      <a:lnTo>
                        <a:pt x="87" y="1"/>
                      </a:lnTo>
                      <a:lnTo>
                        <a:pt x="87" y="2"/>
                      </a:lnTo>
                      <a:lnTo>
                        <a:pt x="81" y="2"/>
                      </a:lnTo>
                      <a:lnTo>
                        <a:pt x="80" y="1"/>
                      </a:lnTo>
                      <a:lnTo>
                        <a:pt x="81" y="0"/>
                      </a:lnTo>
                      <a:close/>
                      <a:moveTo>
                        <a:pt x="91" y="0"/>
                      </a:moveTo>
                      <a:lnTo>
                        <a:pt x="96" y="0"/>
                      </a:lnTo>
                      <a:lnTo>
                        <a:pt x="97" y="1"/>
                      </a:lnTo>
                      <a:lnTo>
                        <a:pt x="96" y="2"/>
                      </a:lnTo>
                      <a:lnTo>
                        <a:pt x="91" y="2"/>
                      </a:lnTo>
                      <a:lnTo>
                        <a:pt x="91" y="1"/>
                      </a:lnTo>
                      <a:lnTo>
                        <a:pt x="91" y="0"/>
                      </a:lnTo>
                      <a:close/>
                      <a:moveTo>
                        <a:pt x="101" y="0"/>
                      </a:moveTo>
                      <a:lnTo>
                        <a:pt x="106" y="0"/>
                      </a:lnTo>
                      <a:lnTo>
                        <a:pt x="107" y="1"/>
                      </a:lnTo>
                      <a:lnTo>
                        <a:pt x="106" y="2"/>
                      </a:lnTo>
                      <a:lnTo>
                        <a:pt x="101" y="2"/>
                      </a:lnTo>
                      <a:lnTo>
                        <a:pt x="100" y="1"/>
                      </a:lnTo>
                      <a:lnTo>
                        <a:pt x="101" y="0"/>
                      </a:lnTo>
                      <a:close/>
                      <a:moveTo>
                        <a:pt x="112" y="0"/>
                      </a:moveTo>
                      <a:lnTo>
                        <a:pt x="117" y="0"/>
                      </a:lnTo>
                      <a:lnTo>
                        <a:pt x="117" y="1"/>
                      </a:lnTo>
                      <a:lnTo>
                        <a:pt x="117" y="2"/>
                      </a:lnTo>
                      <a:lnTo>
                        <a:pt x="112" y="2"/>
                      </a:lnTo>
                      <a:lnTo>
                        <a:pt x="111" y="1"/>
                      </a:lnTo>
                      <a:lnTo>
                        <a:pt x="112" y="0"/>
                      </a:lnTo>
                      <a:close/>
                      <a:moveTo>
                        <a:pt x="122" y="0"/>
                      </a:moveTo>
                      <a:lnTo>
                        <a:pt x="126" y="0"/>
                      </a:lnTo>
                      <a:lnTo>
                        <a:pt x="127" y="1"/>
                      </a:lnTo>
                      <a:lnTo>
                        <a:pt x="126" y="2"/>
                      </a:lnTo>
                      <a:lnTo>
                        <a:pt x="122" y="2"/>
                      </a:lnTo>
                      <a:lnTo>
                        <a:pt x="121" y="1"/>
                      </a:lnTo>
                      <a:lnTo>
                        <a:pt x="122" y="0"/>
                      </a:lnTo>
                      <a:close/>
                      <a:moveTo>
                        <a:pt x="131" y="0"/>
                      </a:moveTo>
                      <a:lnTo>
                        <a:pt x="137" y="0"/>
                      </a:lnTo>
                      <a:lnTo>
                        <a:pt x="138" y="1"/>
                      </a:lnTo>
                      <a:lnTo>
                        <a:pt x="137" y="2"/>
                      </a:lnTo>
                      <a:lnTo>
                        <a:pt x="131" y="2"/>
                      </a:lnTo>
                      <a:lnTo>
                        <a:pt x="130" y="1"/>
                      </a:lnTo>
                      <a:lnTo>
                        <a:pt x="131" y="0"/>
                      </a:lnTo>
                      <a:close/>
                      <a:moveTo>
                        <a:pt x="142" y="0"/>
                      </a:moveTo>
                      <a:lnTo>
                        <a:pt x="147" y="0"/>
                      </a:lnTo>
                      <a:lnTo>
                        <a:pt x="147" y="1"/>
                      </a:lnTo>
                      <a:lnTo>
                        <a:pt x="147" y="2"/>
                      </a:lnTo>
                      <a:lnTo>
                        <a:pt x="142" y="2"/>
                      </a:lnTo>
                      <a:lnTo>
                        <a:pt x="141" y="1"/>
                      </a:lnTo>
                      <a:lnTo>
                        <a:pt x="142" y="0"/>
                      </a:lnTo>
                      <a:close/>
                      <a:moveTo>
                        <a:pt x="152" y="0"/>
                      </a:moveTo>
                      <a:lnTo>
                        <a:pt x="156" y="0"/>
                      </a:lnTo>
                      <a:lnTo>
                        <a:pt x="158" y="1"/>
                      </a:lnTo>
                      <a:lnTo>
                        <a:pt x="156" y="2"/>
                      </a:lnTo>
                      <a:lnTo>
                        <a:pt x="152" y="2"/>
                      </a:lnTo>
                      <a:lnTo>
                        <a:pt x="151" y="1"/>
                      </a:lnTo>
                      <a:lnTo>
                        <a:pt x="152" y="0"/>
                      </a:lnTo>
                      <a:close/>
                      <a:moveTo>
                        <a:pt x="162" y="0"/>
                      </a:moveTo>
                      <a:lnTo>
                        <a:pt x="167" y="0"/>
                      </a:lnTo>
                      <a:lnTo>
                        <a:pt x="168" y="1"/>
                      </a:lnTo>
                      <a:lnTo>
                        <a:pt x="167" y="2"/>
                      </a:lnTo>
                      <a:lnTo>
                        <a:pt x="162" y="2"/>
                      </a:lnTo>
                      <a:lnTo>
                        <a:pt x="161" y="1"/>
                      </a:lnTo>
                      <a:lnTo>
                        <a:pt x="162" y="0"/>
                      </a:lnTo>
                      <a:close/>
                      <a:moveTo>
                        <a:pt x="172" y="0"/>
                      </a:moveTo>
                      <a:lnTo>
                        <a:pt x="177" y="0"/>
                      </a:lnTo>
                      <a:lnTo>
                        <a:pt x="178" y="1"/>
                      </a:lnTo>
                      <a:lnTo>
                        <a:pt x="177" y="2"/>
                      </a:lnTo>
                      <a:lnTo>
                        <a:pt x="172" y="2"/>
                      </a:lnTo>
                      <a:lnTo>
                        <a:pt x="171" y="1"/>
                      </a:lnTo>
                      <a:lnTo>
                        <a:pt x="172" y="0"/>
                      </a:lnTo>
                      <a:close/>
                      <a:moveTo>
                        <a:pt x="182" y="0"/>
                      </a:moveTo>
                      <a:lnTo>
                        <a:pt x="187" y="0"/>
                      </a:lnTo>
                      <a:lnTo>
                        <a:pt x="188" y="1"/>
                      </a:lnTo>
                      <a:lnTo>
                        <a:pt x="187" y="2"/>
                      </a:lnTo>
                      <a:lnTo>
                        <a:pt x="182" y="2"/>
                      </a:lnTo>
                      <a:lnTo>
                        <a:pt x="182" y="1"/>
                      </a:lnTo>
                      <a:lnTo>
                        <a:pt x="182" y="0"/>
                      </a:lnTo>
                      <a:close/>
                      <a:moveTo>
                        <a:pt x="192" y="0"/>
                      </a:moveTo>
                      <a:lnTo>
                        <a:pt x="197" y="0"/>
                      </a:lnTo>
                      <a:lnTo>
                        <a:pt x="198" y="1"/>
                      </a:lnTo>
                      <a:lnTo>
                        <a:pt x="197" y="2"/>
                      </a:lnTo>
                      <a:lnTo>
                        <a:pt x="192" y="2"/>
                      </a:lnTo>
                      <a:lnTo>
                        <a:pt x="191" y="1"/>
                      </a:lnTo>
                      <a:lnTo>
                        <a:pt x="192" y="0"/>
                      </a:lnTo>
                      <a:close/>
                      <a:moveTo>
                        <a:pt x="202" y="0"/>
                      </a:moveTo>
                      <a:lnTo>
                        <a:pt x="208" y="0"/>
                      </a:lnTo>
                      <a:lnTo>
                        <a:pt x="208" y="1"/>
                      </a:lnTo>
                      <a:lnTo>
                        <a:pt x="208" y="2"/>
                      </a:lnTo>
                      <a:lnTo>
                        <a:pt x="202" y="2"/>
                      </a:lnTo>
                      <a:lnTo>
                        <a:pt x="201" y="1"/>
                      </a:lnTo>
                      <a:lnTo>
                        <a:pt x="202" y="0"/>
                      </a:lnTo>
                      <a:close/>
                      <a:moveTo>
                        <a:pt x="212" y="0"/>
                      </a:moveTo>
                      <a:lnTo>
                        <a:pt x="217" y="0"/>
                      </a:lnTo>
                      <a:lnTo>
                        <a:pt x="218" y="1"/>
                      </a:lnTo>
                      <a:lnTo>
                        <a:pt x="217" y="2"/>
                      </a:lnTo>
                      <a:lnTo>
                        <a:pt x="212" y="2"/>
                      </a:lnTo>
                      <a:lnTo>
                        <a:pt x="212" y="1"/>
                      </a:lnTo>
                      <a:lnTo>
                        <a:pt x="212" y="0"/>
                      </a:lnTo>
                      <a:close/>
                      <a:moveTo>
                        <a:pt x="222" y="0"/>
                      </a:moveTo>
                      <a:lnTo>
                        <a:pt x="227" y="0"/>
                      </a:lnTo>
                      <a:lnTo>
                        <a:pt x="229" y="1"/>
                      </a:lnTo>
                      <a:lnTo>
                        <a:pt x="227" y="2"/>
                      </a:lnTo>
                      <a:lnTo>
                        <a:pt x="222" y="2"/>
                      </a:lnTo>
                      <a:lnTo>
                        <a:pt x="221" y="1"/>
                      </a:lnTo>
                      <a:lnTo>
                        <a:pt x="222" y="0"/>
                      </a:lnTo>
                      <a:close/>
                      <a:moveTo>
                        <a:pt x="233" y="0"/>
                      </a:moveTo>
                      <a:lnTo>
                        <a:pt x="238" y="0"/>
                      </a:lnTo>
                      <a:lnTo>
                        <a:pt x="238" y="1"/>
                      </a:lnTo>
                      <a:lnTo>
                        <a:pt x="238" y="2"/>
                      </a:lnTo>
                      <a:lnTo>
                        <a:pt x="233" y="2"/>
                      </a:lnTo>
                      <a:lnTo>
                        <a:pt x="232" y="1"/>
                      </a:lnTo>
                      <a:lnTo>
                        <a:pt x="233" y="0"/>
                      </a:lnTo>
                      <a:close/>
                      <a:moveTo>
                        <a:pt x="242" y="0"/>
                      </a:moveTo>
                      <a:lnTo>
                        <a:pt x="247" y="0"/>
                      </a:lnTo>
                      <a:lnTo>
                        <a:pt x="248" y="1"/>
                      </a:lnTo>
                      <a:lnTo>
                        <a:pt x="247" y="2"/>
                      </a:lnTo>
                      <a:lnTo>
                        <a:pt x="242" y="2"/>
                      </a:lnTo>
                      <a:lnTo>
                        <a:pt x="242" y="1"/>
                      </a:lnTo>
                      <a:lnTo>
                        <a:pt x="242" y="0"/>
                      </a:lnTo>
                      <a:close/>
                      <a:moveTo>
                        <a:pt x="253" y="0"/>
                      </a:moveTo>
                      <a:lnTo>
                        <a:pt x="258" y="0"/>
                      </a:lnTo>
                      <a:lnTo>
                        <a:pt x="259" y="1"/>
                      </a:lnTo>
                      <a:lnTo>
                        <a:pt x="258" y="2"/>
                      </a:lnTo>
                      <a:lnTo>
                        <a:pt x="253" y="2"/>
                      </a:lnTo>
                      <a:lnTo>
                        <a:pt x="251" y="1"/>
                      </a:lnTo>
                      <a:lnTo>
                        <a:pt x="253" y="0"/>
                      </a:lnTo>
                      <a:close/>
                      <a:moveTo>
                        <a:pt x="263" y="0"/>
                      </a:moveTo>
                      <a:lnTo>
                        <a:pt x="268" y="0"/>
                      </a:lnTo>
                      <a:lnTo>
                        <a:pt x="268" y="1"/>
                      </a:lnTo>
                      <a:lnTo>
                        <a:pt x="268" y="2"/>
                      </a:lnTo>
                      <a:lnTo>
                        <a:pt x="263" y="2"/>
                      </a:lnTo>
                      <a:lnTo>
                        <a:pt x="262" y="1"/>
                      </a:lnTo>
                      <a:lnTo>
                        <a:pt x="263" y="0"/>
                      </a:lnTo>
                      <a:close/>
                      <a:moveTo>
                        <a:pt x="273" y="0"/>
                      </a:moveTo>
                      <a:lnTo>
                        <a:pt x="278" y="0"/>
                      </a:lnTo>
                      <a:lnTo>
                        <a:pt x="279" y="1"/>
                      </a:lnTo>
                      <a:lnTo>
                        <a:pt x="278" y="2"/>
                      </a:lnTo>
                      <a:lnTo>
                        <a:pt x="273" y="2"/>
                      </a:lnTo>
                      <a:lnTo>
                        <a:pt x="272" y="1"/>
                      </a:lnTo>
                      <a:lnTo>
                        <a:pt x="273" y="0"/>
                      </a:lnTo>
                      <a:close/>
                      <a:moveTo>
                        <a:pt x="283" y="0"/>
                      </a:moveTo>
                      <a:lnTo>
                        <a:pt x="288" y="0"/>
                      </a:lnTo>
                      <a:lnTo>
                        <a:pt x="289" y="1"/>
                      </a:lnTo>
                      <a:lnTo>
                        <a:pt x="288" y="2"/>
                      </a:lnTo>
                      <a:lnTo>
                        <a:pt x="283" y="2"/>
                      </a:lnTo>
                      <a:lnTo>
                        <a:pt x="282" y="1"/>
                      </a:lnTo>
                      <a:lnTo>
                        <a:pt x="283" y="0"/>
                      </a:lnTo>
                      <a:close/>
                      <a:moveTo>
                        <a:pt x="293" y="0"/>
                      </a:moveTo>
                      <a:lnTo>
                        <a:pt x="298" y="0"/>
                      </a:lnTo>
                      <a:lnTo>
                        <a:pt x="298" y="1"/>
                      </a:lnTo>
                      <a:lnTo>
                        <a:pt x="298" y="2"/>
                      </a:lnTo>
                      <a:lnTo>
                        <a:pt x="293" y="2"/>
                      </a:lnTo>
                      <a:lnTo>
                        <a:pt x="292" y="1"/>
                      </a:lnTo>
                      <a:lnTo>
                        <a:pt x="293" y="0"/>
                      </a:lnTo>
                      <a:close/>
                      <a:moveTo>
                        <a:pt x="303" y="0"/>
                      </a:moveTo>
                      <a:lnTo>
                        <a:pt x="308" y="0"/>
                      </a:lnTo>
                      <a:lnTo>
                        <a:pt x="309" y="1"/>
                      </a:lnTo>
                      <a:lnTo>
                        <a:pt x="308" y="2"/>
                      </a:lnTo>
                      <a:lnTo>
                        <a:pt x="303" y="2"/>
                      </a:lnTo>
                      <a:lnTo>
                        <a:pt x="303" y="1"/>
                      </a:lnTo>
                      <a:lnTo>
                        <a:pt x="303" y="0"/>
                      </a:lnTo>
                      <a:close/>
                      <a:moveTo>
                        <a:pt x="313" y="0"/>
                      </a:moveTo>
                      <a:lnTo>
                        <a:pt x="318" y="0"/>
                      </a:lnTo>
                      <a:lnTo>
                        <a:pt x="319" y="1"/>
                      </a:lnTo>
                      <a:lnTo>
                        <a:pt x="318" y="2"/>
                      </a:lnTo>
                      <a:lnTo>
                        <a:pt x="313" y="2"/>
                      </a:lnTo>
                      <a:lnTo>
                        <a:pt x="312" y="1"/>
                      </a:lnTo>
                      <a:lnTo>
                        <a:pt x="313" y="0"/>
                      </a:lnTo>
                      <a:close/>
                      <a:moveTo>
                        <a:pt x="324" y="0"/>
                      </a:moveTo>
                      <a:lnTo>
                        <a:pt x="329" y="0"/>
                      </a:lnTo>
                      <a:lnTo>
                        <a:pt x="329" y="1"/>
                      </a:lnTo>
                      <a:lnTo>
                        <a:pt x="329" y="2"/>
                      </a:lnTo>
                      <a:lnTo>
                        <a:pt x="324" y="2"/>
                      </a:lnTo>
                      <a:lnTo>
                        <a:pt x="323" y="1"/>
                      </a:lnTo>
                      <a:lnTo>
                        <a:pt x="324" y="0"/>
                      </a:lnTo>
                      <a:close/>
                      <a:moveTo>
                        <a:pt x="333" y="0"/>
                      </a:moveTo>
                      <a:lnTo>
                        <a:pt x="338" y="0"/>
                      </a:lnTo>
                      <a:lnTo>
                        <a:pt x="339" y="1"/>
                      </a:lnTo>
                      <a:lnTo>
                        <a:pt x="338" y="2"/>
                      </a:lnTo>
                      <a:lnTo>
                        <a:pt x="333" y="2"/>
                      </a:lnTo>
                      <a:lnTo>
                        <a:pt x="333" y="1"/>
                      </a:lnTo>
                      <a:lnTo>
                        <a:pt x="333" y="0"/>
                      </a:lnTo>
                      <a:close/>
                      <a:moveTo>
                        <a:pt x="343" y="0"/>
                      </a:moveTo>
                      <a:lnTo>
                        <a:pt x="349" y="0"/>
                      </a:lnTo>
                      <a:lnTo>
                        <a:pt x="350" y="1"/>
                      </a:lnTo>
                      <a:lnTo>
                        <a:pt x="349" y="2"/>
                      </a:lnTo>
                      <a:lnTo>
                        <a:pt x="343" y="2"/>
                      </a:lnTo>
                      <a:lnTo>
                        <a:pt x="342" y="1"/>
                      </a:lnTo>
                      <a:lnTo>
                        <a:pt x="343" y="0"/>
                      </a:lnTo>
                      <a:close/>
                      <a:moveTo>
                        <a:pt x="354" y="0"/>
                      </a:moveTo>
                      <a:lnTo>
                        <a:pt x="359" y="0"/>
                      </a:lnTo>
                      <a:lnTo>
                        <a:pt x="359" y="1"/>
                      </a:lnTo>
                      <a:lnTo>
                        <a:pt x="359" y="2"/>
                      </a:lnTo>
                      <a:lnTo>
                        <a:pt x="354" y="2"/>
                      </a:lnTo>
                      <a:lnTo>
                        <a:pt x="353" y="1"/>
                      </a:lnTo>
                      <a:lnTo>
                        <a:pt x="354" y="0"/>
                      </a:lnTo>
                      <a:close/>
                      <a:moveTo>
                        <a:pt x="363" y="0"/>
                      </a:moveTo>
                      <a:lnTo>
                        <a:pt x="368" y="0"/>
                      </a:lnTo>
                      <a:lnTo>
                        <a:pt x="369" y="1"/>
                      </a:lnTo>
                      <a:lnTo>
                        <a:pt x="368" y="2"/>
                      </a:lnTo>
                      <a:lnTo>
                        <a:pt x="363" y="2"/>
                      </a:lnTo>
                      <a:lnTo>
                        <a:pt x="363" y="1"/>
                      </a:lnTo>
                      <a:lnTo>
                        <a:pt x="363" y="0"/>
                      </a:lnTo>
                      <a:close/>
                      <a:moveTo>
                        <a:pt x="374" y="0"/>
                      </a:moveTo>
                      <a:lnTo>
                        <a:pt x="379" y="0"/>
                      </a:lnTo>
                      <a:lnTo>
                        <a:pt x="380" y="1"/>
                      </a:lnTo>
                      <a:lnTo>
                        <a:pt x="379" y="2"/>
                      </a:lnTo>
                      <a:lnTo>
                        <a:pt x="374" y="2"/>
                      </a:lnTo>
                      <a:lnTo>
                        <a:pt x="373" y="1"/>
                      </a:lnTo>
                      <a:lnTo>
                        <a:pt x="374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47" name="Freeform 742"/>
                <p:cNvSpPr>
                  <a:spLocks/>
                </p:cNvSpPr>
                <p:nvPr/>
              </p:nvSpPr>
              <p:spPr bwMode="auto">
                <a:xfrm>
                  <a:off x="3080" y="2235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48" name="Freeform 743"/>
                <p:cNvSpPr>
                  <a:spLocks/>
                </p:cNvSpPr>
                <p:nvPr/>
              </p:nvSpPr>
              <p:spPr bwMode="auto">
                <a:xfrm>
                  <a:off x="3089" y="2235"/>
                  <a:ext cx="8" cy="2"/>
                </a:xfrm>
                <a:custGeom>
                  <a:avLst/>
                  <a:gdLst>
                    <a:gd name="T0" fmla="*/ 1 w 8"/>
                    <a:gd name="T1" fmla="*/ 0 h 2"/>
                    <a:gd name="T2" fmla="*/ 7 w 8"/>
                    <a:gd name="T3" fmla="*/ 0 h 2"/>
                    <a:gd name="T4" fmla="*/ 8 w 8"/>
                    <a:gd name="T5" fmla="*/ 1 h 2"/>
                    <a:gd name="T6" fmla="*/ 7 w 8"/>
                    <a:gd name="T7" fmla="*/ 2 h 2"/>
                    <a:gd name="T8" fmla="*/ 1 w 8"/>
                    <a:gd name="T9" fmla="*/ 2 h 2"/>
                    <a:gd name="T10" fmla="*/ 0 w 8"/>
                    <a:gd name="T11" fmla="*/ 1 h 2"/>
                    <a:gd name="T12" fmla="*/ 1 w 8"/>
                    <a:gd name="T13" fmla="*/ 0 h 2"/>
                    <a:gd name="T14" fmla="*/ 1 w 8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8"/>
                    <a:gd name="T25" fmla="*/ 0 h 2"/>
                    <a:gd name="T26" fmla="*/ 8 w 8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8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8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49" name="Freeform 744"/>
                <p:cNvSpPr>
                  <a:spLocks/>
                </p:cNvSpPr>
                <p:nvPr/>
              </p:nvSpPr>
              <p:spPr bwMode="auto">
                <a:xfrm>
                  <a:off x="3100" y="2235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50" name="Freeform 745"/>
                <p:cNvSpPr>
                  <a:spLocks/>
                </p:cNvSpPr>
                <p:nvPr/>
              </p:nvSpPr>
              <p:spPr bwMode="auto">
                <a:xfrm>
                  <a:off x="3110" y="2235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51" name="Freeform 746"/>
                <p:cNvSpPr>
                  <a:spLocks/>
                </p:cNvSpPr>
                <p:nvPr/>
              </p:nvSpPr>
              <p:spPr bwMode="auto">
                <a:xfrm>
                  <a:off x="3120" y="2235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52" name="Freeform 747"/>
                <p:cNvSpPr>
                  <a:spLocks/>
                </p:cNvSpPr>
                <p:nvPr/>
              </p:nvSpPr>
              <p:spPr bwMode="auto">
                <a:xfrm>
                  <a:off x="3130" y="2235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53" name="Freeform 748"/>
                <p:cNvSpPr>
                  <a:spLocks/>
                </p:cNvSpPr>
                <p:nvPr/>
              </p:nvSpPr>
              <p:spPr bwMode="auto">
                <a:xfrm>
                  <a:off x="3140" y="2235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54" name="Freeform 749"/>
                <p:cNvSpPr>
                  <a:spLocks/>
                </p:cNvSpPr>
                <p:nvPr/>
              </p:nvSpPr>
              <p:spPr bwMode="auto">
                <a:xfrm>
                  <a:off x="3150" y="2235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55" name="Freeform 750"/>
                <p:cNvSpPr>
                  <a:spLocks/>
                </p:cNvSpPr>
                <p:nvPr/>
              </p:nvSpPr>
              <p:spPr bwMode="auto">
                <a:xfrm>
                  <a:off x="3160" y="2235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7 w 7"/>
                    <a:gd name="T3" fmla="*/ 0 h 2"/>
                    <a:gd name="T4" fmla="*/ 7 w 7"/>
                    <a:gd name="T5" fmla="*/ 1 h 2"/>
                    <a:gd name="T6" fmla="*/ 7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7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56" name="Freeform 751"/>
                <p:cNvSpPr>
                  <a:spLocks/>
                </p:cNvSpPr>
                <p:nvPr/>
              </p:nvSpPr>
              <p:spPr bwMode="auto">
                <a:xfrm>
                  <a:off x="3171" y="2235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57" name="Freeform 752"/>
                <p:cNvSpPr>
                  <a:spLocks/>
                </p:cNvSpPr>
                <p:nvPr/>
              </p:nvSpPr>
              <p:spPr bwMode="auto">
                <a:xfrm>
                  <a:off x="3180" y="2235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58" name="Freeform 753"/>
                <p:cNvSpPr>
                  <a:spLocks/>
                </p:cNvSpPr>
                <p:nvPr/>
              </p:nvSpPr>
              <p:spPr bwMode="auto">
                <a:xfrm>
                  <a:off x="3191" y="2235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59" name="Freeform 754"/>
                <p:cNvSpPr>
                  <a:spLocks/>
                </p:cNvSpPr>
                <p:nvPr/>
              </p:nvSpPr>
              <p:spPr bwMode="auto">
                <a:xfrm>
                  <a:off x="3201" y="2235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60" name="Freeform 755"/>
                <p:cNvSpPr>
                  <a:spLocks/>
                </p:cNvSpPr>
                <p:nvPr/>
              </p:nvSpPr>
              <p:spPr bwMode="auto">
                <a:xfrm>
                  <a:off x="3210" y="2235"/>
                  <a:ext cx="8" cy="2"/>
                </a:xfrm>
                <a:custGeom>
                  <a:avLst/>
                  <a:gdLst>
                    <a:gd name="T0" fmla="*/ 1 w 8"/>
                    <a:gd name="T1" fmla="*/ 0 h 2"/>
                    <a:gd name="T2" fmla="*/ 7 w 8"/>
                    <a:gd name="T3" fmla="*/ 0 h 2"/>
                    <a:gd name="T4" fmla="*/ 8 w 8"/>
                    <a:gd name="T5" fmla="*/ 1 h 2"/>
                    <a:gd name="T6" fmla="*/ 7 w 8"/>
                    <a:gd name="T7" fmla="*/ 2 h 2"/>
                    <a:gd name="T8" fmla="*/ 1 w 8"/>
                    <a:gd name="T9" fmla="*/ 2 h 2"/>
                    <a:gd name="T10" fmla="*/ 0 w 8"/>
                    <a:gd name="T11" fmla="*/ 1 h 2"/>
                    <a:gd name="T12" fmla="*/ 1 w 8"/>
                    <a:gd name="T13" fmla="*/ 0 h 2"/>
                    <a:gd name="T14" fmla="*/ 1 w 8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8"/>
                    <a:gd name="T25" fmla="*/ 0 h 2"/>
                    <a:gd name="T26" fmla="*/ 8 w 8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8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8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61" name="Freeform 756"/>
                <p:cNvSpPr>
                  <a:spLocks/>
                </p:cNvSpPr>
                <p:nvPr/>
              </p:nvSpPr>
              <p:spPr bwMode="auto">
                <a:xfrm>
                  <a:off x="3221" y="2235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62" name="Freeform 757"/>
                <p:cNvSpPr>
                  <a:spLocks/>
                </p:cNvSpPr>
                <p:nvPr/>
              </p:nvSpPr>
              <p:spPr bwMode="auto">
                <a:xfrm>
                  <a:off x="3231" y="2235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5 w 7"/>
                    <a:gd name="T3" fmla="*/ 0 h 2"/>
                    <a:gd name="T4" fmla="*/ 7 w 7"/>
                    <a:gd name="T5" fmla="*/ 1 h 2"/>
                    <a:gd name="T6" fmla="*/ 5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5" y="0"/>
                      </a:lnTo>
                      <a:lnTo>
                        <a:pt x="7" y="1"/>
                      </a:lnTo>
                      <a:lnTo>
                        <a:pt x="5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63" name="Freeform 758"/>
                <p:cNvSpPr>
                  <a:spLocks/>
                </p:cNvSpPr>
                <p:nvPr/>
              </p:nvSpPr>
              <p:spPr bwMode="auto">
                <a:xfrm>
                  <a:off x="3241" y="2235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64" name="Freeform 759"/>
                <p:cNvSpPr>
                  <a:spLocks/>
                </p:cNvSpPr>
                <p:nvPr/>
              </p:nvSpPr>
              <p:spPr bwMode="auto">
                <a:xfrm>
                  <a:off x="3251" y="2235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65" name="Freeform 760"/>
                <p:cNvSpPr>
                  <a:spLocks/>
                </p:cNvSpPr>
                <p:nvPr/>
              </p:nvSpPr>
              <p:spPr bwMode="auto">
                <a:xfrm>
                  <a:off x="3262" y="2235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66" name="Freeform 761"/>
                <p:cNvSpPr>
                  <a:spLocks/>
                </p:cNvSpPr>
                <p:nvPr/>
              </p:nvSpPr>
              <p:spPr bwMode="auto">
                <a:xfrm>
                  <a:off x="3271" y="2235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67" name="Freeform 762"/>
                <p:cNvSpPr>
                  <a:spLocks/>
                </p:cNvSpPr>
                <p:nvPr/>
              </p:nvSpPr>
              <p:spPr bwMode="auto">
                <a:xfrm>
                  <a:off x="3281" y="2235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7 w 7"/>
                    <a:gd name="T3" fmla="*/ 0 h 2"/>
                    <a:gd name="T4" fmla="*/ 7 w 7"/>
                    <a:gd name="T5" fmla="*/ 1 h 2"/>
                    <a:gd name="T6" fmla="*/ 7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7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68" name="Freeform 763"/>
                <p:cNvSpPr>
                  <a:spLocks/>
                </p:cNvSpPr>
                <p:nvPr/>
              </p:nvSpPr>
              <p:spPr bwMode="auto">
                <a:xfrm>
                  <a:off x="3292" y="2235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69" name="Freeform 764"/>
                <p:cNvSpPr>
                  <a:spLocks/>
                </p:cNvSpPr>
                <p:nvPr/>
              </p:nvSpPr>
              <p:spPr bwMode="auto">
                <a:xfrm>
                  <a:off x="3301" y="2235"/>
                  <a:ext cx="8" cy="2"/>
                </a:xfrm>
                <a:custGeom>
                  <a:avLst/>
                  <a:gdLst>
                    <a:gd name="T0" fmla="*/ 1 w 8"/>
                    <a:gd name="T1" fmla="*/ 0 h 2"/>
                    <a:gd name="T2" fmla="*/ 6 w 8"/>
                    <a:gd name="T3" fmla="*/ 0 h 2"/>
                    <a:gd name="T4" fmla="*/ 8 w 8"/>
                    <a:gd name="T5" fmla="*/ 1 h 2"/>
                    <a:gd name="T6" fmla="*/ 6 w 8"/>
                    <a:gd name="T7" fmla="*/ 2 h 2"/>
                    <a:gd name="T8" fmla="*/ 1 w 8"/>
                    <a:gd name="T9" fmla="*/ 2 h 2"/>
                    <a:gd name="T10" fmla="*/ 0 w 8"/>
                    <a:gd name="T11" fmla="*/ 1 h 2"/>
                    <a:gd name="T12" fmla="*/ 1 w 8"/>
                    <a:gd name="T13" fmla="*/ 0 h 2"/>
                    <a:gd name="T14" fmla="*/ 1 w 8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8"/>
                    <a:gd name="T25" fmla="*/ 0 h 2"/>
                    <a:gd name="T26" fmla="*/ 8 w 8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8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8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70" name="Freeform 765"/>
                <p:cNvSpPr>
                  <a:spLocks/>
                </p:cNvSpPr>
                <p:nvPr/>
              </p:nvSpPr>
              <p:spPr bwMode="auto">
                <a:xfrm>
                  <a:off x="3312" y="2235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71" name="Freeform 766"/>
                <p:cNvSpPr>
                  <a:spLocks/>
                </p:cNvSpPr>
                <p:nvPr/>
              </p:nvSpPr>
              <p:spPr bwMode="auto">
                <a:xfrm>
                  <a:off x="3322" y="2235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72" name="Freeform 767"/>
                <p:cNvSpPr>
                  <a:spLocks/>
                </p:cNvSpPr>
                <p:nvPr/>
              </p:nvSpPr>
              <p:spPr bwMode="auto">
                <a:xfrm>
                  <a:off x="3331" y="2235"/>
                  <a:ext cx="8" cy="2"/>
                </a:xfrm>
                <a:custGeom>
                  <a:avLst/>
                  <a:gdLst>
                    <a:gd name="T0" fmla="*/ 2 w 8"/>
                    <a:gd name="T1" fmla="*/ 0 h 2"/>
                    <a:gd name="T2" fmla="*/ 7 w 8"/>
                    <a:gd name="T3" fmla="*/ 0 h 2"/>
                    <a:gd name="T4" fmla="*/ 8 w 8"/>
                    <a:gd name="T5" fmla="*/ 1 h 2"/>
                    <a:gd name="T6" fmla="*/ 7 w 8"/>
                    <a:gd name="T7" fmla="*/ 2 h 2"/>
                    <a:gd name="T8" fmla="*/ 2 w 8"/>
                    <a:gd name="T9" fmla="*/ 2 h 2"/>
                    <a:gd name="T10" fmla="*/ 0 w 8"/>
                    <a:gd name="T11" fmla="*/ 1 h 2"/>
                    <a:gd name="T12" fmla="*/ 2 w 8"/>
                    <a:gd name="T13" fmla="*/ 0 h 2"/>
                    <a:gd name="T14" fmla="*/ 2 w 8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8"/>
                    <a:gd name="T25" fmla="*/ 0 h 2"/>
                    <a:gd name="T26" fmla="*/ 8 w 8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8" h="2">
                      <a:moveTo>
                        <a:pt x="2" y="0"/>
                      </a:moveTo>
                      <a:lnTo>
                        <a:pt x="7" y="0"/>
                      </a:lnTo>
                      <a:lnTo>
                        <a:pt x="8" y="1"/>
                      </a:lnTo>
                      <a:lnTo>
                        <a:pt x="7" y="2"/>
                      </a:lnTo>
                      <a:lnTo>
                        <a:pt x="2" y="2"/>
                      </a:lnTo>
                      <a:lnTo>
                        <a:pt x="0" y="1"/>
                      </a:lnTo>
                      <a:lnTo>
                        <a:pt x="2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73" name="Freeform 768"/>
                <p:cNvSpPr>
                  <a:spLocks/>
                </p:cNvSpPr>
                <p:nvPr/>
              </p:nvSpPr>
              <p:spPr bwMode="auto">
                <a:xfrm>
                  <a:off x="3342" y="2235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74" name="Freeform 769"/>
                <p:cNvSpPr>
                  <a:spLocks/>
                </p:cNvSpPr>
                <p:nvPr/>
              </p:nvSpPr>
              <p:spPr bwMode="auto">
                <a:xfrm>
                  <a:off x="3352" y="2235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75" name="Freeform 770"/>
                <p:cNvSpPr>
                  <a:spLocks/>
                </p:cNvSpPr>
                <p:nvPr/>
              </p:nvSpPr>
              <p:spPr bwMode="auto">
                <a:xfrm>
                  <a:off x="3362" y="2235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76" name="Freeform 771"/>
                <p:cNvSpPr>
                  <a:spLocks/>
                </p:cNvSpPr>
                <p:nvPr/>
              </p:nvSpPr>
              <p:spPr bwMode="auto">
                <a:xfrm>
                  <a:off x="3372" y="2235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77" name="Freeform 772"/>
                <p:cNvSpPr>
                  <a:spLocks/>
                </p:cNvSpPr>
                <p:nvPr/>
              </p:nvSpPr>
              <p:spPr bwMode="auto">
                <a:xfrm>
                  <a:off x="3383" y="2235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78" name="Freeform 773"/>
                <p:cNvSpPr>
                  <a:spLocks/>
                </p:cNvSpPr>
                <p:nvPr/>
              </p:nvSpPr>
              <p:spPr bwMode="auto">
                <a:xfrm>
                  <a:off x="3392" y="2235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79" name="Freeform 774"/>
                <p:cNvSpPr>
                  <a:spLocks/>
                </p:cNvSpPr>
                <p:nvPr/>
              </p:nvSpPr>
              <p:spPr bwMode="auto">
                <a:xfrm>
                  <a:off x="3403" y="2235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80" name="Freeform 775"/>
                <p:cNvSpPr>
                  <a:spLocks/>
                </p:cNvSpPr>
                <p:nvPr/>
              </p:nvSpPr>
              <p:spPr bwMode="auto">
                <a:xfrm>
                  <a:off x="3413" y="2235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81" name="Freeform 776"/>
                <p:cNvSpPr>
                  <a:spLocks/>
                </p:cNvSpPr>
                <p:nvPr/>
              </p:nvSpPr>
              <p:spPr bwMode="auto">
                <a:xfrm>
                  <a:off x="3422" y="2235"/>
                  <a:ext cx="8" cy="2"/>
                </a:xfrm>
                <a:custGeom>
                  <a:avLst/>
                  <a:gdLst>
                    <a:gd name="T0" fmla="*/ 1 w 8"/>
                    <a:gd name="T1" fmla="*/ 0 h 2"/>
                    <a:gd name="T2" fmla="*/ 7 w 8"/>
                    <a:gd name="T3" fmla="*/ 0 h 2"/>
                    <a:gd name="T4" fmla="*/ 8 w 8"/>
                    <a:gd name="T5" fmla="*/ 1 h 2"/>
                    <a:gd name="T6" fmla="*/ 7 w 8"/>
                    <a:gd name="T7" fmla="*/ 2 h 2"/>
                    <a:gd name="T8" fmla="*/ 1 w 8"/>
                    <a:gd name="T9" fmla="*/ 2 h 2"/>
                    <a:gd name="T10" fmla="*/ 0 w 8"/>
                    <a:gd name="T11" fmla="*/ 1 h 2"/>
                    <a:gd name="T12" fmla="*/ 1 w 8"/>
                    <a:gd name="T13" fmla="*/ 0 h 2"/>
                    <a:gd name="T14" fmla="*/ 1 w 8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8"/>
                    <a:gd name="T25" fmla="*/ 0 h 2"/>
                    <a:gd name="T26" fmla="*/ 8 w 8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8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8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82" name="Freeform 777"/>
                <p:cNvSpPr>
                  <a:spLocks/>
                </p:cNvSpPr>
                <p:nvPr/>
              </p:nvSpPr>
              <p:spPr bwMode="auto">
                <a:xfrm>
                  <a:off x="3433" y="2235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83" name="Freeform 778"/>
                <p:cNvSpPr>
                  <a:spLocks/>
                </p:cNvSpPr>
                <p:nvPr/>
              </p:nvSpPr>
              <p:spPr bwMode="auto">
                <a:xfrm>
                  <a:off x="3443" y="2235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84" name="Freeform 779"/>
                <p:cNvSpPr>
                  <a:spLocks/>
                </p:cNvSpPr>
                <p:nvPr/>
              </p:nvSpPr>
              <p:spPr bwMode="auto">
                <a:xfrm>
                  <a:off x="3453" y="2235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85" name="Freeform 780"/>
                <p:cNvSpPr>
                  <a:spLocks noEditPoints="1"/>
                </p:cNvSpPr>
                <p:nvPr/>
              </p:nvSpPr>
              <p:spPr bwMode="auto">
                <a:xfrm>
                  <a:off x="3080" y="2235"/>
                  <a:ext cx="380" cy="2"/>
                </a:xfrm>
                <a:custGeom>
                  <a:avLst/>
                  <a:gdLst>
                    <a:gd name="T0" fmla="*/ 1 w 380"/>
                    <a:gd name="T1" fmla="*/ 2 h 2"/>
                    <a:gd name="T2" fmla="*/ 16 w 380"/>
                    <a:gd name="T3" fmla="*/ 0 h 2"/>
                    <a:gd name="T4" fmla="*/ 10 w 380"/>
                    <a:gd name="T5" fmla="*/ 0 h 2"/>
                    <a:gd name="T6" fmla="*/ 26 w 380"/>
                    <a:gd name="T7" fmla="*/ 2 h 2"/>
                    <a:gd name="T8" fmla="*/ 31 w 380"/>
                    <a:gd name="T9" fmla="*/ 0 h 2"/>
                    <a:gd name="T10" fmla="*/ 30 w 380"/>
                    <a:gd name="T11" fmla="*/ 1 h 2"/>
                    <a:gd name="T12" fmla="*/ 47 w 380"/>
                    <a:gd name="T13" fmla="*/ 1 h 2"/>
                    <a:gd name="T14" fmla="*/ 41 w 380"/>
                    <a:gd name="T15" fmla="*/ 0 h 2"/>
                    <a:gd name="T16" fmla="*/ 51 w 380"/>
                    <a:gd name="T17" fmla="*/ 2 h 2"/>
                    <a:gd name="T18" fmla="*/ 66 w 380"/>
                    <a:gd name="T19" fmla="*/ 0 h 2"/>
                    <a:gd name="T20" fmla="*/ 61 w 380"/>
                    <a:gd name="T21" fmla="*/ 0 h 2"/>
                    <a:gd name="T22" fmla="*/ 76 w 380"/>
                    <a:gd name="T23" fmla="*/ 2 h 2"/>
                    <a:gd name="T24" fmla="*/ 81 w 380"/>
                    <a:gd name="T25" fmla="*/ 0 h 2"/>
                    <a:gd name="T26" fmla="*/ 80 w 380"/>
                    <a:gd name="T27" fmla="*/ 1 h 2"/>
                    <a:gd name="T28" fmla="*/ 97 w 380"/>
                    <a:gd name="T29" fmla="*/ 1 h 2"/>
                    <a:gd name="T30" fmla="*/ 91 w 380"/>
                    <a:gd name="T31" fmla="*/ 0 h 2"/>
                    <a:gd name="T32" fmla="*/ 101 w 380"/>
                    <a:gd name="T33" fmla="*/ 2 h 2"/>
                    <a:gd name="T34" fmla="*/ 117 w 380"/>
                    <a:gd name="T35" fmla="*/ 0 h 2"/>
                    <a:gd name="T36" fmla="*/ 112 w 380"/>
                    <a:gd name="T37" fmla="*/ 0 h 2"/>
                    <a:gd name="T38" fmla="*/ 126 w 380"/>
                    <a:gd name="T39" fmla="*/ 2 h 2"/>
                    <a:gd name="T40" fmla="*/ 131 w 380"/>
                    <a:gd name="T41" fmla="*/ 0 h 2"/>
                    <a:gd name="T42" fmla="*/ 130 w 380"/>
                    <a:gd name="T43" fmla="*/ 1 h 2"/>
                    <a:gd name="T44" fmla="*/ 147 w 380"/>
                    <a:gd name="T45" fmla="*/ 1 h 2"/>
                    <a:gd name="T46" fmla="*/ 142 w 380"/>
                    <a:gd name="T47" fmla="*/ 0 h 2"/>
                    <a:gd name="T48" fmla="*/ 152 w 380"/>
                    <a:gd name="T49" fmla="*/ 2 h 2"/>
                    <a:gd name="T50" fmla="*/ 167 w 380"/>
                    <a:gd name="T51" fmla="*/ 0 h 2"/>
                    <a:gd name="T52" fmla="*/ 162 w 380"/>
                    <a:gd name="T53" fmla="*/ 0 h 2"/>
                    <a:gd name="T54" fmla="*/ 177 w 380"/>
                    <a:gd name="T55" fmla="*/ 2 h 2"/>
                    <a:gd name="T56" fmla="*/ 182 w 380"/>
                    <a:gd name="T57" fmla="*/ 0 h 2"/>
                    <a:gd name="T58" fmla="*/ 182 w 380"/>
                    <a:gd name="T59" fmla="*/ 1 h 2"/>
                    <a:gd name="T60" fmla="*/ 198 w 380"/>
                    <a:gd name="T61" fmla="*/ 1 h 2"/>
                    <a:gd name="T62" fmla="*/ 192 w 380"/>
                    <a:gd name="T63" fmla="*/ 0 h 2"/>
                    <a:gd name="T64" fmla="*/ 202 w 380"/>
                    <a:gd name="T65" fmla="*/ 2 h 2"/>
                    <a:gd name="T66" fmla="*/ 217 w 380"/>
                    <a:gd name="T67" fmla="*/ 0 h 2"/>
                    <a:gd name="T68" fmla="*/ 212 w 380"/>
                    <a:gd name="T69" fmla="*/ 0 h 2"/>
                    <a:gd name="T70" fmla="*/ 227 w 380"/>
                    <a:gd name="T71" fmla="*/ 2 h 2"/>
                    <a:gd name="T72" fmla="*/ 233 w 380"/>
                    <a:gd name="T73" fmla="*/ 0 h 2"/>
                    <a:gd name="T74" fmla="*/ 232 w 380"/>
                    <a:gd name="T75" fmla="*/ 1 h 2"/>
                    <a:gd name="T76" fmla="*/ 248 w 380"/>
                    <a:gd name="T77" fmla="*/ 1 h 2"/>
                    <a:gd name="T78" fmla="*/ 242 w 380"/>
                    <a:gd name="T79" fmla="*/ 0 h 2"/>
                    <a:gd name="T80" fmla="*/ 253 w 380"/>
                    <a:gd name="T81" fmla="*/ 2 h 2"/>
                    <a:gd name="T82" fmla="*/ 268 w 380"/>
                    <a:gd name="T83" fmla="*/ 0 h 2"/>
                    <a:gd name="T84" fmla="*/ 263 w 380"/>
                    <a:gd name="T85" fmla="*/ 0 h 2"/>
                    <a:gd name="T86" fmla="*/ 278 w 380"/>
                    <a:gd name="T87" fmla="*/ 2 h 2"/>
                    <a:gd name="T88" fmla="*/ 283 w 380"/>
                    <a:gd name="T89" fmla="*/ 0 h 2"/>
                    <a:gd name="T90" fmla="*/ 282 w 380"/>
                    <a:gd name="T91" fmla="*/ 1 h 2"/>
                    <a:gd name="T92" fmla="*/ 298 w 380"/>
                    <a:gd name="T93" fmla="*/ 1 h 2"/>
                    <a:gd name="T94" fmla="*/ 293 w 380"/>
                    <a:gd name="T95" fmla="*/ 0 h 2"/>
                    <a:gd name="T96" fmla="*/ 303 w 380"/>
                    <a:gd name="T97" fmla="*/ 2 h 2"/>
                    <a:gd name="T98" fmla="*/ 318 w 380"/>
                    <a:gd name="T99" fmla="*/ 0 h 2"/>
                    <a:gd name="T100" fmla="*/ 313 w 380"/>
                    <a:gd name="T101" fmla="*/ 0 h 2"/>
                    <a:gd name="T102" fmla="*/ 329 w 380"/>
                    <a:gd name="T103" fmla="*/ 2 h 2"/>
                    <a:gd name="T104" fmla="*/ 333 w 380"/>
                    <a:gd name="T105" fmla="*/ 0 h 2"/>
                    <a:gd name="T106" fmla="*/ 333 w 380"/>
                    <a:gd name="T107" fmla="*/ 1 h 2"/>
                    <a:gd name="T108" fmla="*/ 350 w 380"/>
                    <a:gd name="T109" fmla="*/ 1 h 2"/>
                    <a:gd name="T110" fmla="*/ 343 w 380"/>
                    <a:gd name="T111" fmla="*/ 0 h 2"/>
                    <a:gd name="T112" fmla="*/ 354 w 380"/>
                    <a:gd name="T113" fmla="*/ 2 h 2"/>
                    <a:gd name="T114" fmla="*/ 368 w 380"/>
                    <a:gd name="T115" fmla="*/ 0 h 2"/>
                    <a:gd name="T116" fmla="*/ 363 w 380"/>
                    <a:gd name="T117" fmla="*/ 0 h 2"/>
                    <a:gd name="T118" fmla="*/ 379 w 380"/>
                    <a:gd name="T119" fmla="*/ 2 h 2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w 380"/>
                    <a:gd name="T181" fmla="*/ 0 h 2"/>
                    <a:gd name="T182" fmla="*/ 380 w 380"/>
                    <a:gd name="T183" fmla="*/ 2 h 2"/>
                  </a:gdLst>
                  <a:ahLst/>
                  <a:cxnLst>
                    <a:cxn ang="T120">
                      <a:pos x="T0" y="T1"/>
                    </a:cxn>
                    <a:cxn ang="T121">
                      <a:pos x="T2" y="T3"/>
                    </a:cxn>
                    <a:cxn ang="T122">
                      <a:pos x="T4" y="T5"/>
                    </a:cxn>
                    <a:cxn ang="T123">
                      <a:pos x="T6" y="T7"/>
                    </a:cxn>
                    <a:cxn ang="T124">
                      <a:pos x="T8" y="T9"/>
                    </a:cxn>
                    <a:cxn ang="T125">
                      <a:pos x="T10" y="T11"/>
                    </a:cxn>
                    <a:cxn ang="T126">
                      <a:pos x="T12" y="T13"/>
                    </a:cxn>
                    <a:cxn ang="T127">
                      <a:pos x="T14" y="T15"/>
                    </a:cxn>
                    <a:cxn ang="T128">
                      <a:pos x="T16" y="T17"/>
                    </a:cxn>
                    <a:cxn ang="T129">
                      <a:pos x="T18" y="T19"/>
                    </a:cxn>
                    <a:cxn ang="T130">
                      <a:pos x="T20" y="T21"/>
                    </a:cxn>
                    <a:cxn ang="T131">
                      <a:pos x="T22" y="T23"/>
                    </a:cxn>
                    <a:cxn ang="T132">
                      <a:pos x="T24" y="T25"/>
                    </a:cxn>
                    <a:cxn ang="T133">
                      <a:pos x="T26" y="T27"/>
                    </a:cxn>
                    <a:cxn ang="T134">
                      <a:pos x="T28" y="T29"/>
                    </a:cxn>
                    <a:cxn ang="T135">
                      <a:pos x="T30" y="T31"/>
                    </a:cxn>
                    <a:cxn ang="T136">
                      <a:pos x="T32" y="T33"/>
                    </a:cxn>
                    <a:cxn ang="T137">
                      <a:pos x="T34" y="T35"/>
                    </a:cxn>
                    <a:cxn ang="T138">
                      <a:pos x="T36" y="T37"/>
                    </a:cxn>
                    <a:cxn ang="T139">
                      <a:pos x="T38" y="T39"/>
                    </a:cxn>
                    <a:cxn ang="T140">
                      <a:pos x="T40" y="T41"/>
                    </a:cxn>
                    <a:cxn ang="T141">
                      <a:pos x="T42" y="T43"/>
                    </a:cxn>
                    <a:cxn ang="T142">
                      <a:pos x="T44" y="T45"/>
                    </a:cxn>
                    <a:cxn ang="T143">
                      <a:pos x="T46" y="T47"/>
                    </a:cxn>
                    <a:cxn ang="T144">
                      <a:pos x="T48" y="T49"/>
                    </a:cxn>
                    <a:cxn ang="T145">
                      <a:pos x="T50" y="T51"/>
                    </a:cxn>
                    <a:cxn ang="T146">
                      <a:pos x="T52" y="T53"/>
                    </a:cxn>
                    <a:cxn ang="T147">
                      <a:pos x="T54" y="T55"/>
                    </a:cxn>
                    <a:cxn ang="T148">
                      <a:pos x="T56" y="T57"/>
                    </a:cxn>
                    <a:cxn ang="T149">
                      <a:pos x="T58" y="T59"/>
                    </a:cxn>
                    <a:cxn ang="T150">
                      <a:pos x="T60" y="T61"/>
                    </a:cxn>
                    <a:cxn ang="T151">
                      <a:pos x="T62" y="T63"/>
                    </a:cxn>
                    <a:cxn ang="T152">
                      <a:pos x="T64" y="T65"/>
                    </a:cxn>
                    <a:cxn ang="T153">
                      <a:pos x="T66" y="T67"/>
                    </a:cxn>
                    <a:cxn ang="T154">
                      <a:pos x="T68" y="T69"/>
                    </a:cxn>
                    <a:cxn ang="T155">
                      <a:pos x="T70" y="T71"/>
                    </a:cxn>
                    <a:cxn ang="T156">
                      <a:pos x="T72" y="T73"/>
                    </a:cxn>
                    <a:cxn ang="T157">
                      <a:pos x="T74" y="T75"/>
                    </a:cxn>
                    <a:cxn ang="T158">
                      <a:pos x="T76" y="T77"/>
                    </a:cxn>
                    <a:cxn ang="T159">
                      <a:pos x="T78" y="T79"/>
                    </a:cxn>
                    <a:cxn ang="T160">
                      <a:pos x="T80" y="T81"/>
                    </a:cxn>
                    <a:cxn ang="T161">
                      <a:pos x="T82" y="T83"/>
                    </a:cxn>
                    <a:cxn ang="T162">
                      <a:pos x="T84" y="T85"/>
                    </a:cxn>
                    <a:cxn ang="T163">
                      <a:pos x="T86" y="T87"/>
                    </a:cxn>
                    <a:cxn ang="T164">
                      <a:pos x="T88" y="T89"/>
                    </a:cxn>
                    <a:cxn ang="T165">
                      <a:pos x="T90" y="T91"/>
                    </a:cxn>
                    <a:cxn ang="T166">
                      <a:pos x="T92" y="T93"/>
                    </a:cxn>
                    <a:cxn ang="T167">
                      <a:pos x="T94" y="T95"/>
                    </a:cxn>
                    <a:cxn ang="T168">
                      <a:pos x="T96" y="T97"/>
                    </a:cxn>
                    <a:cxn ang="T169">
                      <a:pos x="T98" y="T99"/>
                    </a:cxn>
                    <a:cxn ang="T170">
                      <a:pos x="T100" y="T101"/>
                    </a:cxn>
                    <a:cxn ang="T171">
                      <a:pos x="T102" y="T103"/>
                    </a:cxn>
                    <a:cxn ang="T172">
                      <a:pos x="T104" y="T105"/>
                    </a:cxn>
                    <a:cxn ang="T173">
                      <a:pos x="T106" y="T107"/>
                    </a:cxn>
                    <a:cxn ang="T174">
                      <a:pos x="T108" y="T109"/>
                    </a:cxn>
                    <a:cxn ang="T175">
                      <a:pos x="T110" y="T111"/>
                    </a:cxn>
                    <a:cxn ang="T176">
                      <a:pos x="T112" y="T113"/>
                    </a:cxn>
                    <a:cxn ang="T177">
                      <a:pos x="T114" y="T115"/>
                    </a:cxn>
                    <a:cxn ang="T178">
                      <a:pos x="T116" y="T117"/>
                    </a:cxn>
                    <a:cxn ang="T179">
                      <a:pos x="T118" y="T119"/>
                    </a:cxn>
                  </a:cxnLst>
                  <a:rect l="T180" t="T181" r="T182" b="T183"/>
                  <a:pathLst>
                    <a:path w="380" h="2">
                      <a:moveTo>
                        <a:pt x="1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  <a:close/>
                      <a:moveTo>
                        <a:pt x="10" y="0"/>
                      </a:moveTo>
                      <a:lnTo>
                        <a:pt x="16" y="0"/>
                      </a:lnTo>
                      <a:lnTo>
                        <a:pt x="17" y="1"/>
                      </a:lnTo>
                      <a:lnTo>
                        <a:pt x="16" y="2"/>
                      </a:lnTo>
                      <a:lnTo>
                        <a:pt x="10" y="2"/>
                      </a:lnTo>
                      <a:lnTo>
                        <a:pt x="9" y="1"/>
                      </a:lnTo>
                      <a:lnTo>
                        <a:pt x="10" y="0"/>
                      </a:lnTo>
                      <a:close/>
                      <a:moveTo>
                        <a:pt x="21" y="0"/>
                      </a:moveTo>
                      <a:lnTo>
                        <a:pt x="26" y="0"/>
                      </a:lnTo>
                      <a:lnTo>
                        <a:pt x="27" y="1"/>
                      </a:lnTo>
                      <a:lnTo>
                        <a:pt x="26" y="2"/>
                      </a:lnTo>
                      <a:lnTo>
                        <a:pt x="21" y="2"/>
                      </a:lnTo>
                      <a:lnTo>
                        <a:pt x="20" y="1"/>
                      </a:lnTo>
                      <a:lnTo>
                        <a:pt x="21" y="0"/>
                      </a:lnTo>
                      <a:close/>
                      <a:moveTo>
                        <a:pt x="31" y="0"/>
                      </a:moveTo>
                      <a:lnTo>
                        <a:pt x="35" y="0"/>
                      </a:lnTo>
                      <a:lnTo>
                        <a:pt x="36" y="1"/>
                      </a:lnTo>
                      <a:lnTo>
                        <a:pt x="35" y="2"/>
                      </a:lnTo>
                      <a:lnTo>
                        <a:pt x="31" y="2"/>
                      </a:lnTo>
                      <a:lnTo>
                        <a:pt x="30" y="1"/>
                      </a:lnTo>
                      <a:lnTo>
                        <a:pt x="31" y="0"/>
                      </a:lnTo>
                      <a:close/>
                      <a:moveTo>
                        <a:pt x="41" y="0"/>
                      </a:moveTo>
                      <a:lnTo>
                        <a:pt x="46" y="0"/>
                      </a:lnTo>
                      <a:lnTo>
                        <a:pt x="47" y="1"/>
                      </a:lnTo>
                      <a:lnTo>
                        <a:pt x="46" y="2"/>
                      </a:lnTo>
                      <a:lnTo>
                        <a:pt x="41" y="2"/>
                      </a:lnTo>
                      <a:lnTo>
                        <a:pt x="40" y="1"/>
                      </a:lnTo>
                      <a:lnTo>
                        <a:pt x="41" y="0"/>
                      </a:lnTo>
                      <a:close/>
                      <a:moveTo>
                        <a:pt x="51" y="0"/>
                      </a:moveTo>
                      <a:lnTo>
                        <a:pt x="56" y="0"/>
                      </a:lnTo>
                      <a:lnTo>
                        <a:pt x="57" y="1"/>
                      </a:lnTo>
                      <a:lnTo>
                        <a:pt x="56" y="2"/>
                      </a:lnTo>
                      <a:lnTo>
                        <a:pt x="51" y="2"/>
                      </a:lnTo>
                      <a:lnTo>
                        <a:pt x="50" y="1"/>
                      </a:lnTo>
                      <a:lnTo>
                        <a:pt x="51" y="0"/>
                      </a:lnTo>
                      <a:close/>
                      <a:moveTo>
                        <a:pt x="61" y="0"/>
                      </a:moveTo>
                      <a:lnTo>
                        <a:pt x="66" y="0"/>
                      </a:lnTo>
                      <a:lnTo>
                        <a:pt x="67" y="1"/>
                      </a:lnTo>
                      <a:lnTo>
                        <a:pt x="66" y="2"/>
                      </a:lnTo>
                      <a:lnTo>
                        <a:pt x="61" y="2"/>
                      </a:lnTo>
                      <a:lnTo>
                        <a:pt x="60" y="1"/>
                      </a:lnTo>
                      <a:lnTo>
                        <a:pt x="61" y="0"/>
                      </a:lnTo>
                      <a:close/>
                      <a:moveTo>
                        <a:pt x="71" y="0"/>
                      </a:moveTo>
                      <a:lnTo>
                        <a:pt x="76" y="0"/>
                      </a:lnTo>
                      <a:lnTo>
                        <a:pt x="77" y="1"/>
                      </a:lnTo>
                      <a:lnTo>
                        <a:pt x="76" y="2"/>
                      </a:lnTo>
                      <a:lnTo>
                        <a:pt x="71" y="2"/>
                      </a:lnTo>
                      <a:lnTo>
                        <a:pt x="70" y="1"/>
                      </a:lnTo>
                      <a:lnTo>
                        <a:pt x="71" y="0"/>
                      </a:lnTo>
                      <a:close/>
                      <a:moveTo>
                        <a:pt x="81" y="0"/>
                      </a:moveTo>
                      <a:lnTo>
                        <a:pt x="87" y="0"/>
                      </a:lnTo>
                      <a:lnTo>
                        <a:pt x="87" y="1"/>
                      </a:lnTo>
                      <a:lnTo>
                        <a:pt x="87" y="2"/>
                      </a:lnTo>
                      <a:lnTo>
                        <a:pt x="81" y="2"/>
                      </a:lnTo>
                      <a:lnTo>
                        <a:pt x="80" y="1"/>
                      </a:lnTo>
                      <a:lnTo>
                        <a:pt x="81" y="0"/>
                      </a:lnTo>
                      <a:close/>
                      <a:moveTo>
                        <a:pt x="91" y="0"/>
                      </a:moveTo>
                      <a:lnTo>
                        <a:pt x="96" y="0"/>
                      </a:lnTo>
                      <a:lnTo>
                        <a:pt x="97" y="1"/>
                      </a:lnTo>
                      <a:lnTo>
                        <a:pt x="96" y="2"/>
                      </a:lnTo>
                      <a:lnTo>
                        <a:pt x="91" y="2"/>
                      </a:lnTo>
                      <a:lnTo>
                        <a:pt x="91" y="1"/>
                      </a:lnTo>
                      <a:lnTo>
                        <a:pt x="91" y="0"/>
                      </a:lnTo>
                      <a:close/>
                      <a:moveTo>
                        <a:pt x="101" y="0"/>
                      </a:moveTo>
                      <a:lnTo>
                        <a:pt x="106" y="0"/>
                      </a:lnTo>
                      <a:lnTo>
                        <a:pt x="107" y="1"/>
                      </a:lnTo>
                      <a:lnTo>
                        <a:pt x="106" y="2"/>
                      </a:lnTo>
                      <a:lnTo>
                        <a:pt x="101" y="2"/>
                      </a:lnTo>
                      <a:lnTo>
                        <a:pt x="100" y="1"/>
                      </a:lnTo>
                      <a:lnTo>
                        <a:pt x="101" y="0"/>
                      </a:lnTo>
                      <a:close/>
                      <a:moveTo>
                        <a:pt x="112" y="0"/>
                      </a:moveTo>
                      <a:lnTo>
                        <a:pt x="117" y="0"/>
                      </a:lnTo>
                      <a:lnTo>
                        <a:pt x="117" y="1"/>
                      </a:lnTo>
                      <a:lnTo>
                        <a:pt x="117" y="2"/>
                      </a:lnTo>
                      <a:lnTo>
                        <a:pt x="112" y="2"/>
                      </a:lnTo>
                      <a:lnTo>
                        <a:pt x="111" y="1"/>
                      </a:lnTo>
                      <a:lnTo>
                        <a:pt x="112" y="0"/>
                      </a:lnTo>
                      <a:close/>
                      <a:moveTo>
                        <a:pt x="122" y="0"/>
                      </a:moveTo>
                      <a:lnTo>
                        <a:pt x="126" y="0"/>
                      </a:lnTo>
                      <a:lnTo>
                        <a:pt x="127" y="1"/>
                      </a:lnTo>
                      <a:lnTo>
                        <a:pt x="126" y="2"/>
                      </a:lnTo>
                      <a:lnTo>
                        <a:pt x="122" y="2"/>
                      </a:lnTo>
                      <a:lnTo>
                        <a:pt x="121" y="1"/>
                      </a:lnTo>
                      <a:lnTo>
                        <a:pt x="122" y="0"/>
                      </a:lnTo>
                      <a:close/>
                      <a:moveTo>
                        <a:pt x="131" y="0"/>
                      </a:moveTo>
                      <a:lnTo>
                        <a:pt x="137" y="0"/>
                      </a:lnTo>
                      <a:lnTo>
                        <a:pt x="138" y="1"/>
                      </a:lnTo>
                      <a:lnTo>
                        <a:pt x="137" y="2"/>
                      </a:lnTo>
                      <a:lnTo>
                        <a:pt x="131" y="2"/>
                      </a:lnTo>
                      <a:lnTo>
                        <a:pt x="130" y="1"/>
                      </a:lnTo>
                      <a:lnTo>
                        <a:pt x="131" y="0"/>
                      </a:lnTo>
                      <a:close/>
                      <a:moveTo>
                        <a:pt x="142" y="0"/>
                      </a:moveTo>
                      <a:lnTo>
                        <a:pt x="147" y="0"/>
                      </a:lnTo>
                      <a:lnTo>
                        <a:pt x="147" y="1"/>
                      </a:lnTo>
                      <a:lnTo>
                        <a:pt x="147" y="2"/>
                      </a:lnTo>
                      <a:lnTo>
                        <a:pt x="142" y="2"/>
                      </a:lnTo>
                      <a:lnTo>
                        <a:pt x="141" y="1"/>
                      </a:lnTo>
                      <a:lnTo>
                        <a:pt x="142" y="0"/>
                      </a:lnTo>
                      <a:close/>
                      <a:moveTo>
                        <a:pt x="152" y="0"/>
                      </a:moveTo>
                      <a:lnTo>
                        <a:pt x="156" y="0"/>
                      </a:lnTo>
                      <a:lnTo>
                        <a:pt x="158" y="1"/>
                      </a:lnTo>
                      <a:lnTo>
                        <a:pt x="156" y="2"/>
                      </a:lnTo>
                      <a:lnTo>
                        <a:pt x="152" y="2"/>
                      </a:lnTo>
                      <a:lnTo>
                        <a:pt x="151" y="1"/>
                      </a:lnTo>
                      <a:lnTo>
                        <a:pt x="152" y="0"/>
                      </a:lnTo>
                      <a:close/>
                      <a:moveTo>
                        <a:pt x="162" y="0"/>
                      </a:moveTo>
                      <a:lnTo>
                        <a:pt x="167" y="0"/>
                      </a:lnTo>
                      <a:lnTo>
                        <a:pt x="168" y="1"/>
                      </a:lnTo>
                      <a:lnTo>
                        <a:pt x="167" y="2"/>
                      </a:lnTo>
                      <a:lnTo>
                        <a:pt x="162" y="2"/>
                      </a:lnTo>
                      <a:lnTo>
                        <a:pt x="161" y="1"/>
                      </a:lnTo>
                      <a:lnTo>
                        <a:pt x="162" y="0"/>
                      </a:lnTo>
                      <a:close/>
                      <a:moveTo>
                        <a:pt x="172" y="0"/>
                      </a:moveTo>
                      <a:lnTo>
                        <a:pt x="177" y="0"/>
                      </a:lnTo>
                      <a:lnTo>
                        <a:pt x="178" y="1"/>
                      </a:lnTo>
                      <a:lnTo>
                        <a:pt x="177" y="2"/>
                      </a:lnTo>
                      <a:lnTo>
                        <a:pt x="172" y="2"/>
                      </a:lnTo>
                      <a:lnTo>
                        <a:pt x="171" y="1"/>
                      </a:lnTo>
                      <a:lnTo>
                        <a:pt x="172" y="0"/>
                      </a:lnTo>
                      <a:close/>
                      <a:moveTo>
                        <a:pt x="182" y="0"/>
                      </a:moveTo>
                      <a:lnTo>
                        <a:pt x="187" y="0"/>
                      </a:lnTo>
                      <a:lnTo>
                        <a:pt x="188" y="1"/>
                      </a:lnTo>
                      <a:lnTo>
                        <a:pt x="187" y="2"/>
                      </a:lnTo>
                      <a:lnTo>
                        <a:pt x="182" y="2"/>
                      </a:lnTo>
                      <a:lnTo>
                        <a:pt x="182" y="1"/>
                      </a:lnTo>
                      <a:lnTo>
                        <a:pt x="182" y="0"/>
                      </a:lnTo>
                      <a:close/>
                      <a:moveTo>
                        <a:pt x="192" y="0"/>
                      </a:moveTo>
                      <a:lnTo>
                        <a:pt x="197" y="0"/>
                      </a:lnTo>
                      <a:lnTo>
                        <a:pt x="198" y="1"/>
                      </a:lnTo>
                      <a:lnTo>
                        <a:pt x="197" y="2"/>
                      </a:lnTo>
                      <a:lnTo>
                        <a:pt x="192" y="2"/>
                      </a:lnTo>
                      <a:lnTo>
                        <a:pt x="191" y="1"/>
                      </a:lnTo>
                      <a:lnTo>
                        <a:pt x="192" y="0"/>
                      </a:lnTo>
                      <a:close/>
                      <a:moveTo>
                        <a:pt x="202" y="0"/>
                      </a:moveTo>
                      <a:lnTo>
                        <a:pt x="208" y="0"/>
                      </a:lnTo>
                      <a:lnTo>
                        <a:pt x="208" y="1"/>
                      </a:lnTo>
                      <a:lnTo>
                        <a:pt x="208" y="2"/>
                      </a:lnTo>
                      <a:lnTo>
                        <a:pt x="202" y="2"/>
                      </a:lnTo>
                      <a:lnTo>
                        <a:pt x="201" y="1"/>
                      </a:lnTo>
                      <a:lnTo>
                        <a:pt x="202" y="0"/>
                      </a:lnTo>
                      <a:close/>
                      <a:moveTo>
                        <a:pt x="212" y="0"/>
                      </a:moveTo>
                      <a:lnTo>
                        <a:pt x="217" y="0"/>
                      </a:lnTo>
                      <a:lnTo>
                        <a:pt x="218" y="1"/>
                      </a:lnTo>
                      <a:lnTo>
                        <a:pt x="217" y="2"/>
                      </a:lnTo>
                      <a:lnTo>
                        <a:pt x="212" y="2"/>
                      </a:lnTo>
                      <a:lnTo>
                        <a:pt x="212" y="1"/>
                      </a:lnTo>
                      <a:lnTo>
                        <a:pt x="212" y="0"/>
                      </a:lnTo>
                      <a:close/>
                      <a:moveTo>
                        <a:pt x="222" y="0"/>
                      </a:moveTo>
                      <a:lnTo>
                        <a:pt x="227" y="0"/>
                      </a:lnTo>
                      <a:lnTo>
                        <a:pt x="229" y="1"/>
                      </a:lnTo>
                      <a:lnTo>
                        <a:pt x="227" y="2"/>
                      </a:lnTo>
                      <a:lnTo>
                        <a:pt x="222" y="2"/>
                      </a:lnTo>
                      <a:lnTo>
                        <a:pt x="221" y="1"/>
                      </a:lnTo>
                      <a:lnTo>
                        <a:pt x="222" y="0"/>
                      </a:lnTo>
                      <a:close/>
                      <a:moveTo>
                        <a:pt x="233" y="0"/>
                      </a:moveTo>
                      <a:lnTo>
                        <a:pt x="238" y="0"/>
                      </a:lnTo>
                      <a:lnTo>
                        <a:pt x="238" y="1"/>
                      </a:lnTo>
                      <a:lnTo>
                        <a:pt x="238" y="2"/>
                      </a:lnTo>
                      <a:lnTo>
                        <a:pt x="233" y="2"/>
                      </a:lnTo>
                      <a:lnTo>
                        <a:pt x="232" y="1"/>
                      </a:lnTo>
                      <a:lnTo>
                        <a:pt x="233" y="0"/>
                      </a:lnTo>
                      <a:close/>
                      <a:moveTo>
                        <a:pt x="242" y="0"/>
                      </a:moveTo>
                      <a:lnTo>
                        <a:pt x="247" y="0"/>
                      </a:lnTo>
                      <a:lnTo>
                        <a:pt x="248" y="1"/>
                      </a:lnTo>
                      <a:lnTo>
                        <a:pt x="247" y="2"/>
                      </a:lnTo>
                      <a:lnTo>
                        <a:pt x="242" y="2"/>
                      </a:lnTo>
                      <a:lnTo>
                        <a:pt x="242" y="1"/>
                      </a:lnTo>
                      <a:lnTo>
                        <a:pt x="242" y="0"/>
                      </a:lnTo>
                      <a:close/>
                      <a:moveTo>
                        <a:pt x="253" y="0"/>
                      </a:moveTo>
                      <a:lnTo>
                        <a:pt x="258" y="0"/>
                      </a:lnTo>
                      <a:lnTo>
                        <a:pt x="259" y="1"/>
                      </a:lnTo>
                      <a:lnTo>
                        <a:pt x="258" y="2"/>
                      </a:lnTo>
                      <a:lnTo>
                        <a:pt x="253" y="2"/>
                      </a:lnTo>
                      <a:lnTo>
                        <a:pt x="251" y="1"/>
                      </a:lnTo>
                      <a:lnTo>
                        <a:pt x="253" y="0"/>
                      </a:lnTo>
                      <a:close/>
                      <a:moveTo>
                        <a:pt x="263" y="0"/>
                      </a:moveTo>
                      <a:lnTo>
                        <a:pt x="268" y="0"/>
                      </a:lnTo>
                      <a:lnTo>
                        <a:pt x="268" y="1"/>
                      </a:lnTo>
                      <a:lnTo>
                        <a:pt x="268" y="2"/>
                      </a:lnTo>
                      <a:lnTo>
                        <a:pt x="263" y="2"/>
                      </a:lnTo>
                      <a:lnTo>
                        <a:pt x="262" y="1"/>
                      </a:lnTo>
                      <a:lnTo>
                        <a:pt x="263" y="0"/>
                      </a:lnTo>
                      <a:close/>
                      <a:moveTo>
                        <a:pt x="273" y="0"/>
                      </a:moveTo>
                      <a:lnTo>
                        <a:pt x="278" y="0"/>
                      </a:lnTo>
                      <a:lnTo>
                        <a:pt x="279" y="1"/>
                      </a:lnTo>
                      <a:lnTo>
                        <a:pt x="278" y="2"/>
                      </a:lnTo>
                      <a:lnTo>
                        <a:pt x="273" y="2"/>
                      </a:lnTo>
                      <a:lnTo>
                        <a:pt x="272" y="1"/>
                      </a:lnTo>
                      <a:lnTo>
                        <a:pt x="273" y="0"/>
                      </a:lnTo>
                      <a:close/>
                      <a:moveTo>
                        <a:pt x="283" y="0"/>
                      </a:moveTo>
                      <a:lnTo>
                        <a:pt x="288" y="0"/>
                      </a:lnTo>
                      <a:lnTo>
                        <a:pt x="289" y="1"/>
                      </a:lnTo>
                      <a:lnTo>
                        <a:pt x="288" y="2"/>
                      </a:lnTo>
                      <a:lnTo>
                        <a:pt x="283" y="2"/>
                      </a:lnTo>
                      <a:lnTo>
                        <a:pt x="282" y="1"/>
                      </a:lnTo>
                      <a:lnTo>
                        <a:pt x="283" y="0"/>
                      </a:lnTo>
                      <a:close/>
                      <a:moveTo>
                        <a:pt x="293" y="0"/>
                      </a:moveTo>
                      <a:lnTo>
                        <a:pt x="298" y="0"/>
                      </a:lnTo>
                      <a:lnTo>
                        <a:pt x="298" y="1"/>
                      </a:lnTo>
                      <a:lnTo>
                        <a:pt x="298" y="2"/>
                      </a:lnTo>
                      <a:lnTo>
                        <a:pt x="293" y="2"/>
                      </a:lnTo>
                      <a:lnTo>
                        <a:pt x="292" y="1"/>
                      </a:lnTo>
                      <a:lnTo>
                        <a:pt x="293" y="0"/>
                      </a:lnTo>
                      <a:close/>
                      <a:moveTo>
                        <a:pt x="303" y="0"/>
                      </a:moveTo>
                      <a:lnTo>
                        <a:pt x="308" y="0"/>
                      </a:lnTo>
                      <a:lnTo>
                        <a:pt x="309" y="1"/>
                      </a:lnTo>
                      <a:lnTo>
                        <a:pt x="308" y="2"/>
                      </a:lnTo>
                      <a:lnTo>
                        <a:pt x="303" y="2"/>
                      </a:lnTo>
                      <a:lnTo>
                        <a:pt x="303" y="1"/>
                      </a:lnTo>
                      <a:lnTo>
                        <a:pt x="303" y="0"/>
                      </a:lnTo>
                      <a:close/>
                      <a:moveTo>
                        <a:pt x="313" y="0"/>
                      </a:moveTo>
                      <a:lnTo>
                        <a:pt x="318" y="0"/>
                      </a:lnTo>
                      <a:lnTo>
                        <a:pt x="319" y="1"/>
                      </a:lnTo>
                      <a:lnTo>
                        <a:pt x="318" y="2"/>
                      </a:lnTo>
                      <a:lnTo>
                        <a:pt x="313" y="2"/>
                      </a:lnTo>
                      <a:lnTo>
                        <a:pt x="312" y="1"/>
                      </a:lnTo>
                      <a:lnTo>
                        <a:pt x="313" y="0"/>
                      </a:lnTo>
                      <a:close/>
                      <a:moveTo>
                        <a:pt x="324" y="0"/>
                      </a:moveTo>
                      <a:lnTo>
                        <a:pt x="329" y="0"/>
                      </a:lnTo>
                      <a:lnTo>
                        <a:pt x="329" y="1"/>
                      </a:lnTo>
                      <a:lnTo>
                        <a:pt x="329" y="2"/>
                      </a:lnTo>
                      <a:lnTo>
                        <a:pt x="324" y="2"/>
                      </a:lnTo>
                      <a:lnTo>
                        <a:pt x="323" y="1"/>
                      </a:lnTo>
                      <a:lnTo>
                        <a:pt x="324" y="0"/>
                      </a:lnTo>
                      <a:close/>
                      <a:moveTo>
                        <a:pt x="333" y="0"/>
                      </a:moveTo>
                      <a:lnTo>
                        <a:pt x="338" y="0"/>
                      </a:lnTo>
                      <a:lnTo>
                        <a:pt x="339" y="1"/>
                      </a:lnTo>
                      <a:lnTo>
                        <a:pt x="338" y="2"/>
                      </a:lnTo>
                      <a:lnTo>
                        <a:pt x="333" y="2"/>
                      </a:lnTo>
                      <a:lnTo>
                        <a:pt x="333" y="1"/>
                      </a:lnTo>
                      <a:lnTo>
                        <a:pt x="333" y="0"/>
                      </a:lnTo>
                      <a:close/>
                      <a:moveTo>
                        <a:pt x="343" y="0"/>
                      </a:moveTo>
                      <a:lnTo>
                        <a:pt x="349" y="0"/>
                      </a:lnTo>
                      <a:lnTo>
                        <a:pt x="350" y="1"/>
                      </a:lnTo>
                      <a:lnTo>
                        <a:pt x="349" y="2"/>
                      </a:lnTo>
                      <a:lnTo>
                        <a:pt x="343" y="2"/>
                      </a:lnTo>
                      <a:lnTo>
                        <a:pt x="342" y="1"/>
                      </a:lnTo>
                      <a:lnTo>
                        <a:pt x="343" y="0"/>
                      </a:lnTo>
                      <a:close/>
                      <a:moveTo>
                        <a:pt x="354" y="0"/>
                      </a:moveTo>
                      <a:lnTo>
                        <a:pt x="359" y="0"/>
                      </a:lnTo>
                      <a:lnTo>
                        <a:pt x="359" y="1"/>
                      </a:lnTo>
                      <a:lnTo>
                        <a:pt x="359" y="2"/>
                      </a:lnTo>
                      <a:lnTo>
                        <a:pt x="354" y="2"/>
                      </a:lnTo>
                      <a:lnTo>
                        <a:pt x="353" y="1"/>
                      </a:lnTo>
                      <a:lnTo>
                        <a:pt x="354" y="0"/>
                      </a:lnTo>
                      <a:close/>
                      <a:moveTo>
                        <a:pt x="363" y="0"/>
                      </a:moveTo>
                      <a:lnTo>
                        <a:pt x="368" y="0"/>
                      </a:lnTo>
                      <a:lnTo>
                        <a:pt x="369" y="1"/>
                      </a:lnTo>
                      <a:lnTo>
                        <a:pt x="368" y="2"/>
                      </a:lnTo>
                      <a:lnTo>
                        <a:pt x="363" y="2"/>
                      </a:lnTo>
                      <a:lnTo>
                        <a:pt x="363" y="1"/>
                      </a:lnTo>
                      <a:lnTo>
                        <a:pt x="363" y="0"/>
                      </a:lnTo>
                      <a:close/>
                      <a:moveTo>
                        <a:pt x="374" y="0"/>
                      </a:moveTo>
                      <a:lnTo>
                        <a:pt x="379" y="0"/>
                      </a:lnTo>
                      <a:lnTo>
                        <a:pt x="380" y="1"/>
                      </a:lnTo>
                      <a:lnTo>
                        <a:pt x="379" y="2"/>
                      </a:lnTo>
                      <a:lnTo>
                        <a:pt x="374" y="2"/>
                      </a:lnTo>
                      <a:lnTo>
                        <a:pt x="373" y="1"/>
                      </a:lnTo>
                      <a:lnTo>
                        <a:pt x="374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86" name="Freeform 781"/>
                <p:cNvSpPr>
                  <a:spLocks/>
                </p:cNvSpPr>
                <p:nvPr/>
              </p:nvSpPr>
              <p:spPr bwMode="auto">
                <a:xfrm>
                  <a:off x="3080" y="2235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87" name="Freeform 782"/>
                <p:cNvSpPr>
                  <a:spLocks/>
                </p:cNvSpPr>
                <p:nvPr/>
              </p:nvSpPr>
              <p:spPr bwMode="auto">
                <a:xfrm>
                  <a:off x="3089" y="2235"/>
                  <a:ext cx="8" cy="2"/>
                </a:xfrm>
                <a:custGeom>
                  <a:avLst/>
                  <a:gdLst>
                    <a:gd name="T0" fmla="*/ 1 w 8"/>
                    <a:gd name="T1" fmla="*/ 0 h 2"/>
                    <a:gd name="T2" fmla="*/ 7 w 8"/>
                    <a:gd name="T3" fmla="*/ 0 h 2"/>
                    <a:gd name="T4" fmla="*/ 8 w 8"/>
                    <a:gd name="T5" fmla="*/ 1 h 2"/>
                    <a:gd name="T6" fmla="*/ 7 w 8"/>
                    <a:gd name="T7" fmla="*/ 2 h 2"/>
                    <a:gd name="T8" fmla="*/ 1 w 8"/>
                    <a:gd name="T9" fmla="*/ 2 h 2"/>
                    <a:gd name="T10" fmla="*/ 0 w 8"/>
                    <a:gd name="T11" fmla="*/ 1 h 2"/>
                    <a:gd name="T12" fmla="*/ 1 w 8"/>
                    <a:gd name="T13" fmla="*/ 0 h 2"/>
                    <a:gd name="T14" fmla="*/ 1 w 8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8"/>
                    <a:gd name="T25" fmla="*/ 0 h 2"/>
                    <a:gd name="T26" fmla="*/ 8 w 8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8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8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88" name="Freeform 783"/>
                <p:cNvSpPr>
                  <a:spLocks/>
                </p:cNvSpPr>
                <p:nvPr/>
              </p:nvSpPr>
              <p:spPr bwMode="auto">
                <a:xfrm>
                  <a:off x="3100" y="2235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89" name="Freeform 784"/>
                <p:cNvSpPr>
                  <a:spLocks/>
                </p:cNvSpPr>
                <p:nvPr/>
              </p:nvSpPr>
              <p:spPr bwMode="auto">
                <a:xfrm>
                  <a:off x="3110" y="2235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90" name="Freeform 785"/>
                <p:cNvSpPr>
                  <a:spLocks/>
                </p:cNvSpPr>
                <p:nvPr/>
              </p:nvSpPr>
              <p:spPr bwMode="auto">
                <a:xfrm>
                  <a:off x="3120" y="2235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91" name="Freeform 786"/>
                <p:cNvSpPr>
                  <a:spLocks/>
                </p:cNvSpPr>
                <p:nvPr/>
              </p:nvSpPr>
              <p:spPr bwMode="auto">
                <a:xfrm>
                  <a:off x="3130" y="2235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92" name="Freeform 787"/>
                <p:cNvSpPr>
                  <a:spLocks/>
                </p:cNvSpPr>
                <p:nvPr/>
              </p:nvSpPr>
              <p:spPr bwMode="auto">
                <a:xfrm>
                  <a:off x="3140" y="2235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93" name="Freeform 788"/>
                <p:cNvSpPr>
                  <a:spLocks/>
                </p:cNvSpPr>
                <p:nvPr/>
              </p:nvSpPr>
              <p:spPr bwMode="auto">
                <a:xfrm>
                  <a:off x="3150" y="2235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94" name="Freeform 789"/>
                <p:cNvSpPr>
                  <a:spLocks/>
                </p:cNvSpPr>
                <p:nvPr/>
              </p:nvSpPr>
              <p:spPr bwMode="auto">
                <a:xfrm>
                  <a:off x="3160" y="2235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7 w 7"/>
                    <a:gd name="T3" fmla="*/ 0 h 2"/>
                    <a:gd name="T4" fmla="*/ 7 w 7"/>
                    <a:gd name="T5" fmla="*/ 1 h 2"/>
                    <a:gd name="T6" fmla="*/ 7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7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95" name="Freeform 790"/>
                <p:cNvSpPr>
                  <a:spLocks/>
                </p:cNvSpPr>
                <p:nvPr/>
              </p:nvSpPr>
              <p:spPr bwMode="auto">
                <a:xfrm>
                  <a:off x="3171" y="2235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96" name="Freeform 791"/>
                <p:cNvSpPr>
                  <a:spLocks/>
                </p:cNvSpPr>
                <p:nvPr/>
              </p:nvSpPr>
              <p:spPr bwMode="auto">
                <a:xfrm>
                  <a:off x="3180" y="2235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97" name="Freeform 792"/>
                <p:cNvSpPr>
                  <a:spLocks/>
                </p:cNvSpPr>
                <p:nvPr/>
              </p:nvSpPr>
              <p:spPr bwMode="auto">
                <a:xfrm>
                  <a:off x="3191" y="2235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98" name="Freeform 793"/>
                <p:cNvSpPr>
                  <a:spLocks/>
                </p:cNvSpPr>
                <p:nvPr/>
              </p:nvSpPr>
              <p:spPr bwMode="auto">
                <a:xfrm>
                  <a:off x="3201" y="2235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99" name="Freeform 794"/>
                <p:cNvSpPr>
                  <a:spLocks/>
                </p:cNvSpPr>
                <p:nvPr/>
              </p:nvSpPr>
              <p:spPr bwMode="auto">
                <a:xfrm>
                  <a:off x="3210" y="2235"/>
                  <a:ext cx="8" cy="2"/>
                </a:xfrm>
                <a:custGeom>
                  <a:avLst/>
                  <a:gdLst>
                    <a:gd name="T0" fmla="*/ 1 w 8"/>
                    <a:gd name="T1" fmla="*/ 0 h 2"/>
                    <a:gd name="T2" fmla="*/ 7 w 8"/>
                    <a:gd name="T3" fmla="*/ 0 h 2"/>
                    <a:gd name="T4" fmla="*/ 8 w 8"/>
                    <a:gd name="T5" fmla="*/ 1 h 2"/>
                    <a:gd name="T6" fmla="*/ 7 w 8"/>
                    <a:gd name="T7" fmla="*/ 2 h 2"/>
                    <a:gd name="T8" fmla="*/ 1 w 8"/>
                    <a:gd name="T9" fmla="*/ 2 h 2"/>
                    <a:gd name="T10" fmla="*/ 0 w 8"/>
                    <a:gd name="T11" fmla="*/ 1 h 2"/>
                    <a:gd name="T12" fmla="*/ 1 w 8"/>
                    <a:gd name="T13" fmla="*/ 0 h 2"/>
                    <a:gd name="T14" fmla="*/ 1 w 8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8"/>
                    <a:gd name="T25" fmla="*/ 0 h 2"/>
                    <a:gd name="T26" fmla="*/ 8 w 8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8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8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300" name="Freeform 795"/>
                <p:cNvSpPr>
                  <a:spLocks/>
                </p:cNvSpPr>
                <p:nvPr/>
              </p:nvSpPr>
              <p:spPr bwMode="auto">
                <a:xfrm>
                  <a:off x="3221" y="2235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301" name="Freeform 796"/>
                <p:cNvSpPr>
                  <a:spLocks/>
                </p:cNvSpPr>
                <p:nvPr/>
              </p:nvSpPr>
              <p:spPr bwMode="auto">
                <a:xfrm>
                  <a:off x="3231" y="2235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5 w 7"/>
                    <a:gd name="T3" fmla="*/ 0 h 2"/>
                    <a:gd name="T4" fmla="*/ 7 w 7"/>
                    <a:gd name="T5" fmla="*/ 1 h 2"/>
                    <a:gd name="T6" fmla="*/ 5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5" y="0"/>
                      </a:lnTo>
                      <a:lnTo>
                        <a:pt x="7" y="1"/>
                      </a:lnTo>
                      <a:lnTo>
                        <a:pt x="5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302" name="Freeform 797"/>
                <p:cNvSpPr>
                  <a:spLocks/>
                </p:cNvSpPr>
                <p:nvPr/>
              </p:nvSpPr>
              <p:spPr bwMode="auto">
                <a:xfrm>
                  <a:off x="3241" y="2235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303" name="Freeform 798"/>
                <p:cNvSpPr>
                  <a:spLocks/>
                </p:cNvSpPr>
                <p:nvPr/>
              </p:nvSpPr>
              <p:spPr bwMode="auto">
                <a:xfrm>
                  <a:off x="3251" y="2235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304" name="Freeform 799"/>
                <p:cNvSpPr>
                  <a:spLocks/>
                </p:cNvSpPr>
                <p:nvPr/>
              </p:nvSpPr>
              <p:spPr bwMode="auto">
                <a:xfrm>
                  <a:off x="3262" y="2235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305" name="Freeform 800"/>
                <p:cNvSpPr>
                  <a:spLocks/>
                </p:cNvSpPr>
                <p:nvPr/>
              </p:nvSpPr>
              <p:spPr bwMode="auto">
                <a:xfrm>
                  <a:off x="3271" y="2235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306" name="Freeform 801"/>
                <p:cNvSpPr>
                  <a:spLocks/>
                </p:cNvSpPr>
                <p:nvPr/>
              </p:nvSpPr>
              <p:spPr bwMode="auto">
                <a:xfrm>
                  <a:off x="3281" y="2235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7 w 7"/>
                    <a:gd name="T3" fmla="*/ 0 h 2"/>
                    <a:gd name="T4" fmla="*/ 7 w 7"/>
                    <a:gd name="T5" fmla="*/ 1 h 2"/>
                    <a:gd name="T6" fmla="*/ 7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7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307" name="Freeform 802"/>
                <p:cNvSpPr>
                  <a:spLocks/>
                </p:cNvSpPr>
                <p:nvPr/>
              </p:nvSpPr>
              <p:spPr bwMode="auto">
                <a:xfrm>
                  <a:off x="3292" y="2235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308" name="Freeform 803"/>
                <p:cNvSpPr>
                  <a:spLocks/>
                </p:cNvSpPr>
                <p:nvPr/>
              </p:nvSpPr>
              <p:spPr bwMode="auto">
                <a:xfrm>
                  <a:off x="3301" y="2235"/>
                  <a:ext cx="8" cy="2"/>
                </a:xfrm>
                <a:custGeom>
                  <a:avLst/>
                  <a:gdLst>
                    <a:gd name="T0" fmla="*/ 1 w 8"/>
                    <a:gd name="T1" fmla="*/ 0 h 2"/>
                    <a:gd name="T2" fmla="*/ 6 w 8"/>
                    <a:gd name="T3" fmla="*/ 0 h 2"/>
                    <a:gd name="T4" fmla="*/ 8 w 8"/>
                    <a:gd name="T5" fmla="*/ 1 h 2"/>
                    <a:gd name="T6" fmla="*/ 6 w 8"/>
                    <a:gd name="T7" fmla="*/ 2 h 2"/>
                    <a:gd name="T8" fmla="*/ 1 w 8"/>
                    <a:gd name="T9" fmla="*/ 2 h 2"/>
                    <a:gd name="T10" fmla="*/ 0 w 8"/>
                    <a:gd name="T11" fmla="*/ 1 h 2"/>
                    <a:gd name="T12" fmla="*/ 1 w 8"/>
                    <a:gd name="T13" fmla="*/ 0 h 2"/>
                    <a:gd name="T14" fmla="*/ 1 w 8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8"/>
                    <a:gd name="T25" fmla="*/ 0 h 2"/>
                    <a:gd name="T26" fmla="*/ 8 w 8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8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8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309" name="Freeform 804"/>
                <p:cNvSpPr>
                  <a:spLocks/>
                </p:cNvSpPr>
                <p:nvPr/>
              </p:nvSpPr>
              <p:spPr bwMode="auto">
                <a:xfrm>
                  <a:off x="3312" y="2235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310" name="Freeform 805"/>
                <p:cNvSpPr>
                  <a:spLocks/>
                </p:cNvSpPr>
                <p:nvPr/>
              </p:nvSpPr>
              <p:spPr bwMode="auto">
                <a:xfrm>
                  <a:off x="3322" y="2235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311" name="Freeform 806"/>
                <p:cNvSpPr>
                  <a:spLocks/>
                </p:cNvSpPr>
                <p:nvPr/>
              </p:nvSpPr>
              <p:spPr bwMode="auto">
                <a:xfrm>
                  <a:off x="3331" y="2235"/>
                  <a:ext cx="8" cy="2"/>
                </a:xfrm>
                <a:custGeom>
                  <a:avLst/>
                  <a:gdLst>
                    <a:gd name="T0" fmla="*/ 2 w 8"/>
                    <a:gd name="T1" fmla="*/ 0 h 2"/>
                    <a:gd name="T2" fmla="*/ 7 w 8"/>
                    <a:gd name="T3" fmla="*/ 0 h 2"/>
                    <a:gd name="T4" fmla="*/ 8 w 8"/>
                    <a:gd name="T5" fmla="*/ 1 h 2"/>
                    <a:gd name="T6" fmla="*/ 7 w 8"/>
                    <a:gd name="T7" fmla="*/ 2 h 2"/>
                    <a:gd name="T8" fmla="*/ 2 w 8"/>
                    <a:gd name="T9" fmla="*/ 2 h 2"/>
                    <a:gd name="T10" fmla="*/ 0 w 8"/>
                    <a:gd name="T11" fmla="*/ 1 h 2"/>
                    <a:gd name="T12" fmla="*/ 2 w 8"/>
                    <a:gd name="T13" fmla="*/ 0 h 2"/>
                    <a:gd name="T14" fmla="*/ 2 w 8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8"/>
                    <a:gd name="T25" fmla="*/ 0 h 2"/>
                    <a:gd name="T26" fmla="*/ 8 w 8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8" h="2">
                      <a:moveTo>
                        <a:pt x="2" y="0"/>
                      </a:moveTo>
                      <a:lnTo>
                        <a:pt x="7" y="0"/>
                      </a:lnTo>
                      <a:lnTo>
                        <a:pt x="8" y="1"/>
                      </a:lnTo>
                      <a:lnTo>
                        <a:pt x="7" y="2"/>
                      </a:lnTo>
                      <a:lnTo>
                        <a:pt x="2" y="2"/>
                      </a:lnTo>
                      <a:lnTo>
                        <a:pt x="0" y="1"/>
                      </a:lnTo>
                      <a:lnTo>
                        <a:pt x="2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312" name="Freeform 807"/>
                <p:cNvSpPr>
                  <a:spLocks/>
                </p:cNvSpPr>
                <p:nvPr/>
              </p:nvSpPr>
              <p:spPr bwMode="auto">
                <a:xfrm>
                  <a:off x="3342" y="2235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313" name="Freeform 808"/>
                <p:cNvSpPr>
                  <a:spLocks/>
                </p:cNvSpPr>
                <p:nvPr/>
              </p:nvSpPr>
              <p:spPr bwMode="auto">
                <a:xfrm>
                  <a:off x="3352" y="2235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314" name="Freeform 809"/>
                <p:cNvSpPr>
                  <a:spLocks/>
                </p:cNvSpPr>
                <p:nvPr/>
              </p:nvSpPr>
              <p:spPr bwMode="auto">
                <a:xfrm>
                  <a:off x="3362" y="2235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315" name="Freeform 810"/>
                <p:cNvSpPr>
                  <a:spLocks/>
                </p:cNvSpPr>
                <p:nvPr/>
              </p:nvSpPr>
              <p:spPr bwMode="auto">
                <a:xfrm>
                  <a:off x="3372" y="2235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316" name="Freeform 811"/>
                <p:cNvSpPr>
                  <a:spLocks/>
                </p:cNvSpPr>
                <p:nvPr/>
              </p:nvSpPr>
              <p:spPr bwMode="auto">
                <a:xfrm>
                  <a:off x="3383" y="2235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317" name="Freeform 812"/>
                <p:cNvSpPr>
                  <a:spLocks/>
                </p:cNvSpPr>
                <p:nvPr/>
              </p:nvSpPr>
              <p:spPr bwMode="auto">
                <a:xfrm>
                  <a:off x="3392" y="2235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318" name="Freeform 813"/>
                <p:cNvSpPr>
                  <a:spLocks/>
                </p:cNvSpPr>
                <p:nvPr/>
              </p:nvSpPr>
              <p:spPr bwMode="auto">
                <a:xfrm>
                  <a:off x="3403" y="2235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319" name="Freeform 814"/>
                <p:cNvSpPr>
                  <a:spLocks/>
                </p:cNvSpPr>
                <p:nvPr/>
              </p:nvSpPr>
              <p:spPr bwMode="auto">
                <a:xfrm>
                  <a:off x="3413" y="2235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320" name="Freeform 815"/>
                <p:cNvSpPr>
                  <a:spLocks/>
                </p:cNvSpPr>
                <p:nvPr/>
              </p:nvSpPr>
              <p:spPr bwMode="auto">
                <a:xfrm>
                  <a:off x="3422" y="2235"/>
                  <a:ext cx="8" cy="2"/>
                </a:xfrm>
                <a:custGeom>
                  <a:avLst/>
                  <a:gdLst>
                    <a:gd name="T0" fmla="*/ 1 w 8"/>
                    <a:gd name="T1" fmla="*/ 0 h 2"/>
                    <a:gd name="T2" fmla="*/ 7 w 8"/>
                    <a:gd name="T3" fmla="*/ 0 h 2"/>
                    <a:gd name="T4" fmla="*/ 8 w 8"/>
                    <a:gd name="T5" fmla="*/ 1 h 2"/>
                    <a:gd name="T6" fmla="*/ 7 w 8"/>
                    <a:gd name="T7" fmla="*/ 2 h 2"/>
                    <a:gd name="T8" fmla="*/ 1 w 8"/>
                    <a:gd name="T9" fmla="*/ 2 h 2"/>
                    <a:gd name="T10" fmla="*/ 0 w 8"/>
                    <a:gd name="T11" fmla="*/ 1 h 2"/>
                    <a:gd name="T12" fmla="*/ 1 w 8"/>
                    <a:gd name="T13" fmla="*/ 0 h 2"/>
                    <a:gd name="T14" fmla="*/ 1 w 8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8"/>
                    <a:gd name="T25" fmla="*/ 0 h 2"/>
                    <a:gd name="T26" fmla="*/ 8 w 8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8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8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321" name="Freeform 816"/>
                <p:cNvSpPr>
                  <a:spLocks/>
                </p:cNvSpPr>
                <p:nvPr/>
              </p:nvSpPr>
              <p:spPr bwMode="auto">
                <a:xfrm>
                  <a:off x="3433" y="2235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322" name="Freeform 817"/>
                <p:cNvSpPr>
                  <a:spLocks/>
                </p:cNvSpPr>
                <p:nvPr/>
              </p:nvSpPr>
              <p:spPr bwMode="auto">
                <a:xfrm>
                  <a:off x="3443" y="2235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323" name="Freeform 818"/>
                <p:cNvSpPr>
                  <a:spLocks/>
                </p:cNvSpPr>
                <p:nvPr/>
              </p:nvSpPr>
              <p:spPr bwMode="auto">
                <a:xfrm>
                  <a:off x="3453" y="2235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324" name="Freeform 819"/>
                <p:cNvSpPr>
                  <a:spLocks/>
                </p:cNvSpPr>
                <p:nvPr/>
              </p:nvSpPr>
              <p:spPr bwMode="auto">
                <a:xfrm>
                  <a:off x="3081" y="1972"/>
                  <a:ext cx="79" cy="41"/>
                </a:xfrm>
                <a:custGeom>
                  <a:avLst/>
                  <a:gdLst>
                    <a:gd name="T0" fmla="*/ 0 w 79"/>
                    <a:gd name="T1" fmla="*/ 41 h 41"/>
                    <a:gd name="T2" fmla="*/ 66 w 79"/>
                    <a:gd name="T3" fmla="*/ 41 h 41"/>
                    <a:gd name="T4" fmla="*/ 79 w 79"/>
                    <a:gd name="T5" fmla="*/ 29 h 41"/>
                    <a:gd name="T6" fmla="*/ 79 w 79"/>
                    <a:gd name="T7" fmla="*/ 0 h 41"/>
                    <a:gd name="T8" fmla="*/ 0 w 79"/>
                    <a:gd name="T9" fmla="*/ 0 h 41"/>
                    <a:gd name="T10" fmla="*/ 0 w 79"/>
                    <a:gd name="T11" fmla="*/ 41 h 41"/>
                    <a:gd name="T12" fmla="*/ 0 w 79"/>
                    <a:gd name="T13" fmla="*/ 41 h 41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79"/>
                    <a:gd name="T22" fmla="*/ 0 h 41"/>
                    <a:gd name="T23" fmla="*/ 79 w 79"/>
                    <a:gd name="T24" fmla="*/ 41 h 41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79" h="41">
                      <a:moveTo>
                        <a:pt x="0" y="41"/>
                      </a:moveTo>
                      <a:lnTo>
                        <a:pt x="66" y="41"/>
                      </a:lnTo>
                      <a:lnTo>
                        <a:pt x="79" y="29"/>
                      </a:lnTo>
                      <a:lnTo>
                        <a:pt x="79" y="0"/>
                      </a:lnTo>
                      <a:lnTo>
                        <a:pt x="0" y="0"/>
                      </a:lnTo>
                      <a:lnTo>
                        <a:pt x="0" y="4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325" name="Freeform 820"/>
                <p:cNvSpPr>
                  <a:spLocks/>
                </p:cNvSpPr>
                <p:nvPr/>
              </p:nvSpPr>
              <p:spPr bwMode="auto">
                <a:xfrm>
                  <a:off x="3081" y="1972"/>
                  <a:ext cx="79" cy="41"/>
                </a:xfrm>
                <a:custGeom>
                  <a:avLst/>
                  <a:gdLst>
                    <a:gd name="T0" fmla="*/ 0 w 79"/>
                    <a:gd name="T1" fmla="*/ 41 h 41"/>
                    <a:gd name="T2" fmla="*/ 66 w 79"/>
                    <a:gd name="T3" fmla="*/ 41 h 41"/>
                    <a:gd name="T4" fmla="*/ 79 w 79"/>
                    <a:gd name="T5" fmla="*/ 29 h 41"/>
                    <a:gd name="T6" fmla="*/ 79 w 79"/>
                    <a:gd name="T7" fmla="*/ 0 h 41"/>
                    <a:gd name="T8" fmla="*/ 0 w 79"/>
                    <a:gd name="T9" fmla="*/ 0 h 41"/>
                    <a:gd name="T10" fmla="*/ 0 w 79"/>
                    <a:gd name="T11" fmla="*/ 41 h 41"/>
                    <a:gd name="T12" fmla="*/ 0 w 79"/>
                    <a:gd name="T13" fmla="*/ 41 h 41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79"/>
                    <a:gd name="T22" fmla="*/ 0 h 41"/>
                    <a:gd name="T23" fmla="*/ 79 w 79"/>
                    <a:gd name="T24" fmla="*/ 41 h 41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79" h="41">
                      <a:moveTo>
                        <a:pt x="0" y="41"/>
                      </a:moveTo>
                      <a:lnTo>
                        <a:pt x="66" y="41"/>
                      </a:lnTo>
                      <a:lnTo>
                        <a:pt x="79" y="29"/>
                      </a:lnTo>
                      <a:lnTo>
                        <a:pt x="79" y="0"/>
                      </a:lnTo>
                      <a:lnTo>
                        <a:pt x="0" y="0"/>
                      </a:lnTo>
                      <a:lnTo>
                        <a:pt x="0" y="41"/>
                      </a:lnTo>
                      <a:close/>
                    </a:path>
                  </a:pathLst>
                </a:custGeom>
                <a:noFill/>
                <a:ln w="31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326" name="Freeform 821"/>
                <p:cNvSpPr>
                  <a:spLocks/>
                </p:cNvSpPr>
                <p:nvPr/>
              </p:nvSpPr>
              <p:spPr bwMode="auto">
                <a:xfrm>
                  <a:off x="3093" y="2007"/>
                  <a:ext cx="180" cy="30"/>
                </a:xfrm>
                <a:custGeom>
                  <a:avLst/>
                  <a:gdLst>
                    <a:gd name="T0" fmla="*/ 0 w 180"/>
                    <a:gd name="T1" fmla="*/ 0 h 30"/>
                    <a:gd name="T2" fmla="*/ 0 w 180"/>
                    <a:gd name="T3" fmla="*/ 30 h 30"/>
                    <a:gd name="T4" fmla="*/ 180 w 180"/>
                    <a:gd name="T5" fmla="*/ 30 h 30"/>
                    <a:gd name="T6" fmla="*/ 180 w 180"/>
                    <a:gd name="T7" fmla="*/ 0 h 30"/>
                    <a:gd name="T8" fmla="*/ 0 w 180"/>
                    <a:gd name="T9" fmla="*/ 0 h 30"/>
                    <a:gd name="T10" fmla="*/ 0 w 180"/>
                    <a:gd name="T11" fmla="*/ 0 h 30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80"/>
                    <a:gd name="T19" fmla="*/ 0 h 30"/>
                    <a:gd name="T20" fmla="*/ 180 w 180"/>
                    <a:gd name="T21" fmla="*/ 30 h 30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80" h="30">
                      <a:moveTo>
                        <a:pt x="0" y="0"/>
                      </a:moveTo>
                      <a:lnTo>
                        <a:pt x="0" y="30"/>
                      </a:lnTo>
                      <a:lnTo>
                        <a:pt x="180" y="30"/>
                      </a:lnTo>
                      <a:lnTo>
                        <a:pt x="18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EAEAEA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327" name="Freeform 822"/>
                <p:cNvSpPr>
                  <a:spLocks/>
                </p:cNvSpPr>
                <p:nvPr/>
              </p:nvSpPr>
              <p:spPr bwMode="auto">
                <a:xfrm>
                  <a:off x="3093" y="2007"/>
                  <a:ext cx="180" cy="214"/>
                </a:xfrm>
                <a:custGeom>
                  <a:avLst/>
                  <a:gdLst>
                    <a:gd name="T0" fmla="*/ 0 w 180"/>
                    <a:gd name="T1" fmla="*/ 0 h 214"/>
                    <a:gd name="T2" fmla="*/ 0 w 180"/>
                    <a:gd name="T3" fmla="*/ 214 h 214"/>
                    <a:gd name="T4" fmla="*/ 180 w 180"/>
                    <a:gd name="T5" fmla="*/ 214 h 214"/>
                    <a:gd name="T6" fmla="*/ 180 w 180"/>
                    <a:gd name="T7" fmla="*/ 0 h 214"/>
                    <a:gd name="T8" fmla="*/ 0 w 180"/>
                    <a:gd name="T9" fmla="*/ 0 h 214"/>
                    <a:gd name="T10" fmla="*/ 0 w 180"/>
                    <a:gd name="T11" fmla="*/ 0 h 214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80"/>
                    <a:gd name="T19" fmla="*/ 0 h 214"/>
                    <a:gd name="T20" fmla="*/ 180 w 180"/>
                    <a:gd name="T21" fmla="*/ 214 h 214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80" h="214">
                      <a:moveTo>
                        <a:pt x="0" y="0"/>
                      </a:moveTo>
                      <a:lnTo>
                        <a:pt x="0" y="214"/>
                      </a:lnTo>
                      <a:lnTo>
                        <a:pt x="180" y="214"/>
                      </a:lnTo>
                      <a:lnTo>
                        <a:pt x="18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328" name="Freeform 823"/>
                <p:cNvSpPr>
                  <a:spLocks/>
                </p:cNvSpPr>
                <p:nvPr/>
              </p:nvSpPr>
              <p:spPr bwMode="auto">
                <a:xfrm>
                  <a:off x="3093" y="2007"/>
                  <a:ext cx="180" cy="30"/>
                </a:xfrm>
                <a:custGeom>
                  <a:avLst/>
                  <a:gdLst>
                    <a:gd name="T0" fmla="*/ 0 w 180"/>
                    <a:gd name="T1" fmla="*/ 0 h 30"/>
                    <a:gd name="T2" fmla="*/ 180 w 180"/>
                    <a:gd name="T3" fmla="*/ 0 h 30"/>
                    <a:gd name="T4" fmla="*/ 180 w 180"/>
                    <a:gd name="T5" fmla="*/ 30 h 30"/>
                    <a:gd name="T6" fmla="*/ 0 w 180"/>
                    <a:gd name="T7" fmla="*/ 30 h 30"/>
                    <a:gd name="T8" fmla="*/ 0 w 180"/>
                    <a:gd name="T9" fmla="*/ 0 h 30"/>
                    <a:gd name="T10" fmla="*/ 0 w 180"/>
                    <a:gd name="T11" fmla="*/ 0 h 30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80"/>
                    <a:gd name="T19" fmla="*/ 0 h 30"/>
                    <a:gd name="T20" fmla="*/ 180 w 180"/>
                    <a:gd name="T21" fmla="*/ 30 h 30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80" h="30">
                      <a:moveTo>
                        <a:pt x="0" y="0"/>
                      </a:moveTo>
                      <a:lnTo>
                        <a:pt x="180" y="0"/>
                      </a:lnTo>
                      <a:lnTo>
                        <a:pt x="180" y="30"/>
                      </a:lnTo>
                      <a:lnTo>
                        <a:pt x="0" y="3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329" name="Freeform 824"/>
                <p:cNvSpPr>
                  <a:spLocks/>
                </p:cNvSpPr>
                <p:nvPr/>
              </p:nvSpPr>
              <p:spPr bwMode="auto">
                <a:xfrm>
                  <a:off x="3273" y="2007"/>
                  <a:ext cx="176" cy="30"/>
                </a:xfrm>
                <a:custGeom>
                  <a:avLst/>
                  <a:gdLst>
                    <a:gd name="T0" fmla="*/ 0 w 176"/>
                    <a:gd name="T1" fmla="*/ 0 h 30"/>
                    <a:gd name="T2" fmla="*/ 0 w 176"/>
                    <a:gd name="T3" fmla="*/ 30 h 30"/>
                    <a:gd name="T4" fmla="*/ 176 w 176"/>
                    <a:gd name="T5" fmla="*/ 30 h 30"/>
                    <a:gd name="T6" fmla="*/ 176 w 176"/>
                    <a:gd name="T7" fmla="*/ 0 h 30"/>
                    <a:gd name="T8" fmla="*/ 0 w 176"/>
                    <a:gd name="T9" fmla="*/ 0 h 30"/>
                    <a:gd name="T10" fmla="*/ 0 w 176"/>
                    <a:gd name="T11" fmla="*/ 0 h 30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76"/>
                    <a:gd name="T19" fmla="*/ 0 h 30"/>
                    <a:gd name="T20" fmla="*/ 176 w 176"/>
                    <a:gd name="T21" fmla="*/ 30 h 30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76" h="30">
                      <a:moveTo>
                        <a:pt x="0" y="0"/>
                      </a:moveTo>
                      <a:lnTo>
                        <a:pt x="0" y="30"/>
                      </a:lnTo>
                      <a:lnTo>
                        <a:pt x="176" y="30"/>
                      </a:lnTo>
                      <a:lnTo>
                        <a:pt x="176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EAEAEA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330" name="Freeform 825"/>
                <p:cNvSpPr>
                  <a:spLocks/>
                </p:cNvSpPr>
                <p:nvPr/>
              </p:nvSpPr>
              <p:spPr bwMode="auto">
                <a:xfrm>
                  <a:off x="3273" y="2007"/>
                  <a:ext cx="176" cy="214"/>
                </a:xfrm>
                <a:custGeom>
                  <a:avLst/>
                  <a:gdLst>
                    <a:gd name="T0" fmla="*/ 0 w 176"/>
                    <a:gd name="T1" fmla="*/ 0 h 214"/>
                    <a:gd name="T2" fmla="*/ 0 w 176"/>
                    <a:gd name="T3" fmla="*/ 214 h 214"/>
                    <a:gd name="T4" fmla="*/ 176 w 176"/>
                    <a:gd name="T5" fmla="*/ 214 h 214"/>
                    <a:gd name="T6" fmla="*/ 176 w 176"/>
                    <a:gd name="T7" fmla="*/ 0 h 214"/>
                    <a:gd name="T8" fmla="*/ 0 w 176"/>
                    <a:gd name="T9" fmla="*/ 0 h 214"/>
                    <a:gd name="T10" fmla="*/ 0 w 176"/>
                    <a:gd name="T11" fmla="*/ 0 h 214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76"/>
                    <a:gd name="T19" fmla="*/ 0 h 214"/>
                    <a:gd name="T20" fmla="*/ 176 w 176"/>
                    <a:gd name="T21" fmla="*/ 214 h 214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76" h="214">
                      <a:moveTo>
                        <a:pt x="0" y="0"/>
                      </a:moveTo>
                      <a:lnTo>
                        <a:pt x="0" y="214"/>
                      </a:lnTo>
                      <a:lnTo>
                        <a:pt x="176" y="214"/>
                      </a:lnTo>
                      <a:lnTo>
                        <a:pt x="176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331" name="Freeform 826"/>
                <p:cNvSpPr>
                  <a:spLocks/>
                </p:cNvSpPr>
                <p:nvPr/>
              </p:nvSpPr>
              <p:spPr bwMode="auto">
                <a:xfrm>
                  <a:off x="3273" y="2007"/>
                  <a:ext cx="176" cy="30"/>
                </a:xfrm>
                <a:custGeom>
                  <a:avLst/>
                  <a:gdLst>
                    <a:gd name="T0" fmla="*/ 0 w 176"/>
                    <a:gd name="T1" fmla="*/ 0 h 30"/>
                    <a:gd name="T2" fmla="*/ 176 w 176"/>
                    <a:gd name="T3" fmla="*/ 0 h 30"/>
                    <a:gd name="T4" fmla="*/ 176 w 176"/>
                    <a:gd name="T5" fmla="*/ 30 h 30"/>
                    <a:gd name="T6" fmla="*/ 0 w 176"/>
                    <a:gd name="T7" fmla="*/ 30 h 30"/>
                    <a:gd name="T8" fmla="*/ 0 w 176"/>
                    <a:gd name="T9" fmla="*/ 0 h 30"/>
                    <a:gd name="T10" fmla="*/ 0 w 176"/>
                    <a:gd name="T11" fmla="*/ 0 h 30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76"/>
                    <a:gd name="T19" fmla="*/ 0 h 30"/>
                    <a:gd name="T20" fmla="*/ 176 w 176"/>
                    <a:gd name="T21" fmla="*/ 30 h 30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76" h="30">
                      <a:moveTo>
                        <a:pt x="0" y="0"/>
                      </a:moveTo>
                      <a:lnTo>
                        <a:pt x="176" y="0"/>
                      </a:lnTo>
                      <a:lnTo>
                        <a:pt x="176" y="30"/>
                      </a:lnTo>
                      <a:lnTo>
                        <a:pt x="0" y="3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332" name="Freeform 827"/>
                <p:cNvSpPr>
                  <a:spLocks noEditPoints="1"/>
                </p:cNvSpPr>
                <p:nvPr/>
              </p:nvSpPr>
              <p:spPr bwMode="auto">
                <a:xfrm>
                  <a:off x="3260" y="2124"/>
                  <a:ext cx="133" cy="75"/>
                </a:xfrm>
                <a:custGeom>
                  <a:avLst/>
                  <a:gdLst>
                    <a:gd name="T0" fmla="*/ 132 w 133"/>
                    <a:gd name="T1" fmla="*/ 75 h 75"/>
                    <a:gd name="T2" fmla="*/ 118 w 133"/>
                    <a:gd name="T3" fmla="*/ 67 h 75"/>
                    <a:gd name="T4" fmla="*/ 118 w 133"/>
                    <a:gd name="T5" fmla="*/ 67 h 75"/>
                    <a:gd name="T6" fmla="*/ 119 w 133"/>
                    <a:gd name="T7" fmla="*/ 66 h 75"/>
                    <a:gd name="T8" fmla="*/ 133 w 133"/>
                    <a:gd name="T9" fmla="*/ 74 h 75"/>
                    <a:gd name="T10" fmla="*/ 133 w 133"/>
                    <a:gd name="T11" fmla="*/ 75 h 75"/>
                    <a:gd name="T12" fmla="*/ 132 w 133"/>
                    <a:gd name="T13" fmla="*/ 75 h 75"/>
                    <a:gd name="T14" fmla="*/ 132 w 133"/>
                    <a:gd name="T15" fmla="*/ 75 h 75"/>
                    <a:gd name="T16" fmla="*/ 110 w 133"/>
                    <a:gd name="T17" fmla="*/ 63 h 75"/>
                    <a:gd name="T18" fmla="*/ 97 w 133"/>
                    <a:gd name="T19" fmla="*/ 55 h 75"/>
                    <a:gd name="T20" fmla="*/ 97 w 133"/>
                    <a:gd name="T21" fmla="*/ 54 h 75"/>
                    <a:gd name="T22" fmla="*/ 97 w 133"/>
                    <a:gd name="T23" fmla="*/ 54 h 75"/>
                    <a:gd name="T24" fmla="*/ 111 w 133"/>
                    <a:gd name="T25" fmla="*/ 62 h 75"/>
                    <a:gd name="T26" fmla="*/ 111 w 133"/>
                    <a:gd name="T27" fmla="*/ 63 h 75"/>
                    <a:gd name="T28" fmla="*/ 110 w 133"/>
                    <a:gd name="T29" fmla="*/ 63 h 75"/>
                    <a:gd name="T30" fmla="*/ 110 w 133"/>
                    <a:gd name="T31" fmla="*/ 63 h 75"/>
                    <a:gd name="T32" fmla="*/ 88 w 133"/>
                    <a:gd name="T33" fmla="*/ 51 h 75"/>
                    <a:gd name="T34" fmla="*/ 75 w 133"/>
                    <a:gd name="T35" fmla="*/ 42 h 75"/>
                    <a:gd name="T36" fmla="*/ 75 w 133"/>
                    <a:gd name="T37" fmla="*/ 42 h 75"/>
                    <a:gd name="T38" fmla="*/ 75 w 133"/>
                    <a:gd name="T39" fmla="*/ 42 h 75"/>
                    <a:gd name="T40" fmla="*/ 88 w 133"/>
                    <a:gd name="T41" fmla="*/ 50 h 75"/>
                    <a:gd name="T42" fmla="*/ 89 w 133"/>
                    <a:gd name="T43" fmla="*/ 50 h 75"/>
                    <a:gd name="T44" fmla="*/ 88 w 133"/>
                    <a:gd name="T45" fmla="*/ 51 h 75"/>
                    <a:gd name="T46" fmla="*/ 88 w 133"/>
                    <a:gd name="T47" fmla="*/ 51 h 75"/>
                    <a:gd name="T48" fmla="*/ 67 w 133"/>
                    <a:gd name="T49" fmla="*/ 38 h 75"/>
                    <a:gd name="T50" fmla="*/ 53 w 133"/>
                    <a:gd name="T51" fmla="*/ 30 h 75"/>
                    <a:gd name="T52" fmla="*/ 52 w 133"/>
                    <a:gd name="T53" fmla="*/ 29 h 75"/>
                    <a:gd name="T54" fmla="*/ 53 w 133"/>
                    <a:gd name="T55" fmla="*/ 29 h 75"/>
                    <a:gd name="T56" fmla="*/ 67 w 133"/>
                    <a:gd name="T57" fmla="*/ 37 h 75"/>
                    <a:gd name="T58" fmla="*/ 67 w 133"/>
                    <a:gd name="T59" fmla="*/ 38 h 75"/>
                    <a:gd name="T60" fmla="*/ 67 w 133"/>
                    <a:gd name="T61" fmla="*/ 38 h 75"/>
                    <a:gd name="T62" fmla="*/ 67 w 133"/>
                    <a:gd name="T63" fmla="*/ 38 h 75"/>
                    <a:gd name="T64" fmla="*/ 45 w 133"/>
                    <a:gd name="T65" fmla="*/ 25 h 75"/>
                    <a:gd name="T66" fmla="*/ 31 w 133"/>
                    <a:gd name="T67" fmla="*/ 18 h 75"/>
                    <a:gd name="T68" fmla="*/ 30 w 133"/>
                    <a:gd name="T69" fmla="*/ 17 h 75"/>
                    <a:gd name="T70" fmla="*/ 31 w 133"/>
                    <a:gd name="T71" fmla="*/ 17 h 75"/>
                    <a:gd name="T72" fmla="*/ 45 w 133"/>
                    <a:gd name="T73" fmla="*/ 25 h 75"/>
                    <a:gd name="T74" fmla="*/ 45 w 133"/>
                    <a:gd name="T75" fmla="*/ 25 h 75"/>
                    <a:gd name="T76" fmla="*/ 45 w 133"/>
                    <a:gd name="T77" fmla="*/ 25 h 75"/>
                    <a:gd name="T78" fmla="*/ 45 w 133"/>
                    <a:gd name="T79" fmla="*/ 25 h 75"/>
                    <a:gd name="T80" fmla="*/ 22 w 133"/>
                    <a:gd name="T81" fmla="*/ 13 h 75"/>
                    <a:gd name="T82" fmla="*/ 8 w 133"/>
                    <a:gd name="T83" fmla="*/ 6 h 75"/>
                    <a:gd name="T84" fmla="*/ 8 w 133"/>
                    <a:gd name="T85" fmla="*/ 5 h 75"/>
                    <a:gd name="T86" fmla="*/ 9 w 133"/>
                    <a:gd name="T87" fmla="*/ 5 h 75"/>
                    <a:gd name="T88" fmla="*/ 23 w 133"/>
                    <a:gd name="T89" fmla="*/ 12 h 75"/>
                    <a:gd name="T90" fmla="*/ 23 w 133"/>
                    <a:gd name="T91" fmla="*/ 13 h 75"/>
                    <a:gd name="T92" fmla="*/ 22 w 133"/>
                    <a:gd name="T93" fmla="*/ 13 h 75"/>
                    <a:gd name="T94" fmla="*/ 22 w 133"/>
                    <a:gd name="T95" fmla="*/ 13 h 75"/>
                    <a:gd name="T96" fmla="*/ 0 w 133"/>
                    <a:gd name="T97" fmla="*/ 1 h 75"/>
                    <a:gd name="T98" fmla="*/ 0 w 133"/>
                    <a:gd name="T99" fmla="*/ 1 h 75"/>
                    <a:gd name="T100" fmla="*/ 0 w 133"/>
                    <a:gd name="T101" fmla="*/ 0 h 75"/>
                    <a:gd name="T102" fmla="*/ 1 w 133"/>
                    <a:gd name="T103" fmla="*/ 0 h 75"/>
                    <a:gd name="T104" fmla="*/ 1 w 133"/>
                    <a:gd name="T105" fmla="*/ 0 h 75"/>
                    <a:gd name="T106" fmla="*/ 1 w 133"/>
                    <a:gd name="T107" fmla="*/ 1 h 75"/>
                    <a:gd name="T108" fmla="*/ 0 w 133"/>
                    <a:gd name="T109" fmla="*/ 1 h 75"/>
                    <a:gd name="T110" fmla="*/ 0 w 133"/>
                    <a:gd name="T111" fmla="*/ 1 h 75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w 133"/>
                    <a:gd name="T169" fmla="*/ 0 h 75"/>
                    <a:gd name="T170" fmla="*/ 133 w 133"/>
                    <a:gd name="T171" fmla="*/ 75 h 75"/>
                  </a:gdLst>
                  <a:ahLst/>
                  <a:cxnLst>
                    <a:cxn ang="T112">
                      <a:pos x="T0" y="T1"/>
                    </a:cxn>
                    <a:cxn ang="T113">
                      <a:pos x="T2" y="T3"/>
                    </a:cxn>
                    <a:cxn ang="T114">
                      <a:pos x="T4" y="T5"/>
                    </a:cxn>
                    <a:cxn ang="T115">
                      <a:pos x="T6" y="T7"/>
                    </a:cxn>
                    <a:cxn ang="T116">
                      <a:pos x="T8" y="T9"/>
                    </a:cxn>
                    <a:cxn ang="T117">
                      <a:pos x="T10" y="T11"/>
                    </a:cxn>
                    <a:cxn ang="T118">
                      <a:pos x="T12" y="T13"/>
                    </a:cxn>
                    <a:cxn ang="T119">
                      <a:pos x="T14" y="T15"/>
                    </a:cxn>
                    <a:cxn ang="T120">
                      <a:pos x="T16" y="T17"/>
                    </a:cxn>
                    <a:cxn ang="T121">
                      <a:pos x="T18" y="T19"/>
                    </a:cxn>
                    <a:cxn ang="T122">
                      <a:pos x="T20" y="T21"/>
                    </a:cxn>
                    <a:cxn ang="T123">
                      <a:pos x="T22" y="T23"/>
                    </a:cxn>
                    <a:cxn ang="T124">
                      <a:pos x="T24" y="T25"/>
                    </a:cxn>
                    <a:cxn ang="T125">
                      <a:pos x="T26" y="T27"/>
                    </a:cxn>
                    <a:cxn ang="T126">
                      <a:pos x="T28" y="T29"/>
                    </a:cxn>
                    <a:cxn ang="T127">
                      <a:pos x="T30" y="T31"/>
                    </a:cxn>
                    <a:cxn ang="T128">
                      <a:pos x="T32" y="T33"/>
                    </a:cxn>
                    <a:cxn ang="T129">
                      <a:pos x="T34" y="T35"/>
                    </a:cxn>
                    <a:cxn ang="T130">
                      <a:pos x="T36" y="T37"/>
                    </a:cxn>
                    <a:cxn ang="T131">
                      <a:pos x="T38" y="T39"/>
                    </a:cxn>
                    <a:cxn ang="T132">
                      <a:pos x="T40" y="T41"/>
                    </a:cxn>
                    <a:cxn ang="T133">
                      <a:pos x="T42" y="T43"/>
                    </a:cxn>
                    <a:cxn ang="T134">
                      <a:pos x="T44" y="T45"/>
                    </a:cxn>
                    <a:cxn ang="T135">
                      <a:pos x="T46" y="T47"/>
                    </a:cxn>
                    <a:cxn ang="T136">
                      <a:pos x="T48" y="T49"/>
                    </a:cxn>
                    <a:cxn ang="T137">
                      <a:pos x="T50" y="T51"/>
                    </a:cxn>
                    <a:cxn ang="T138">
                      <a:pos x="T52" y="T53"/>
                    </a:cxn>
                    <a:cxn ang="T139">
                      <a:pos x="T54" y="T55"/>
                    </a:cxn>
                    <a:cxn ang="T140">
                      <a:pos x="T56" y="T57"/>
                    </a:cxn>
                    <a:cxn ang="T141">
                      <a:pos x="T58" y="T59"/>
                    </a:cxn>
                    <a:cxn ang="T142">
                      <a:pos x="T60" y="T61"/>
                    </a:cxn>
                    <a:cxn ang="T143">
                      <a:pos x="T62" y="T63"/>
                    </a:cxn>
                    <a:cxn ang="T144">
                      <a:pos x="T64" y="T65"/>
                    </a:cxn>
                    <a:cxn ang="T145">
                      <a:pos x="T66" y="T67"/>
                    </a:cxn>
                    <a:cxn ang="T146">
                      <a:pos x="T68" y="T69"/>
                    </a:cxn>
                    <a:cxn ang="T147">
                      <a:pos x="T70" y="T71"/>
                    </a:cxn>
                    <a:cxn ang="T148">
                      <a:pos x="T72" y="T73"/>
                    </a:cxn>
                    <a:cxn ang="T149">
                      <a:pos x="T74" y="T75"/>
                    </a:cxn>
                    <a:cxn ang="T150">
                      <a:pos x="T76" y="T77"/>
                    </a:cxn>
                    <a:cxn ang="T151">
                      <a:pos x="T78" y="T79"/>
                    </a:cxn>
                    <a:cxn ang="T152">
                      <a:pos x="T80" y="T81"/>
                    </a:cxn>
                    <a:cxn ang="T153">
                      <a:pos x="T82" y="T83"/>
                    </a:cxn>
                    <a:cxn ang="T154">
                      <a:pos x="T84" y="T85"/>
                    </a:cxn>
                    <a:cxn ang="T155">
                      <a:pos x="T86" y="T87"/>
                    </a:cxn>
                    <a:cxn ang="T156">
                      <a:pos x="T88" y="T89"/>
                    </a:cxn>
                    <a:cxn ang="T157">
                      <a:pos x="T90" y="T91"/>
                    </a:cxn>
                    <a:cxn ang="T158">
                      <a:pos x="T92" y="T93"/>
                    </a:cxn>
                    <a:cxn ang="T159">
                      <a:pos x="T94" y="T95"/>
                    </a:cxn>
                    <a:cxn ang="T160">
                      <a:pos x="T96" y="T97"/>
                    </a:cxn>
                    <a:cxn ang="T161">
                      <a:pos x="T98" y="T99"/>
                    </a:cxn>
                    <a:cxn ang="T162">
                      <a:pos x="T100" y="T101"/>
                    </a:cxn>
                    <a:cxn ang="T163">
                      <a:pos x="T102" y="T103"/>
                    </a:cxn>
                    <a:cxn ang="T164">
                      <a:pos x="T104" y="T105"/>
                    </a:cxn>
                    <a:cxn ang="T165">
                      <a:pos x="T106" y="T107"/>
                    </a:cxn>
                    <a:cxn ang="T166">
                      <a:pos x="T108" y="T109"/>
                    </a:cxn>
                    <a:cxn ang="T167">
                      <a:pos x="T110" y="T111"/>
                    </a:cxn>
                  </a:cxnLst>
                  <a:rect l="T168" t="T169" r="T170" b="T171"/>
                  <a:pathLst>
                    <a:path w="133" h="75">
                      <a:moveTo>
                        <a:pt x="132" y="75"/>
                      </a:moveTo>
                      <a:lnTo>
                        <a:pt x="118" y="67"/>
                      </a:lnTo>
                      <a:lnTo>
                        <a:pt x="119" y="66"/>
                      </a:lnTo>
                      <a:lnTo>
                        <a:pt x="133" y="74"/>
                      </a:lnTo>
                      <a:lnTo>
                        <a:pt x="133" y="75"/>
                      </a:lnTo>
                      <a:lnTo>
                        <a:pt x="132" y="75"/>
                      </a:lnTo>
                      <a:close/>
                      <a:moveTo>
                        <a:pt x="110" y="63"/>
                      </a:moveTo>
                      <a:lnTo>
                        <a:pt x="97" y="55"/>
                      </a:lnTo>
                      <a:lnTo>
                        <a:pt x="97" y="54"/>
                      </a:lnTo>
                      <a:lnTo>
                        <a:pt x="111" y="62"/>
                      </a:lnTo>
                      <a:lnTo>
                        <a:pt x="111" y="63"/>
                      </a:lnTo>
                      <a:lnTo>
                        <a:pt x="110" y="63"/>
                      </a:lnTo>
                      <a:close/>
                      <a:moveTo>
                        <a:pt x="88" y="51"/>
                      </a:moveTo>
                      <a:lnTo>
                        <a:pt x="75" y="42"/>
                      </a:lnTo>
                      <a:lnTo>
                        <a:pt x="88" y="50"/>
                      </a:lnTo>
                      <a:lnTo>
                        <a:pt x="89" y="50"/>
                      </a:lnTo>
                      <a:lnTo>
                        <a:pt x="88" y="51"/>
                      </a:lnTo>
                      <a:close/>
                      <a:moveTo>
                        <a:pt x="67" y="38"/>
                      </a:moveTo>
                      <a:lnTo>
                        <a:pt x="53" y="30"/>
                      </a:lnTo>
                      <a:lnTo>
                        <a:pt x="52" y="29"/>
                      </a:lnTo>
                      <a:lnTo>
                        <a:pt x="53" y="29"/>
                      </a:lnTo>
                      <a:lnTo>
                        <a:pt x="67" y="37"/>
                      </a:lnTo>
                      <a:lnTo>
                        <a:pt x="67" y="38"/>
                      </a:lnTo>
                      <a:close/>
                      <a:moveTo>
                        <a:pt x="45" y="25"/>
                      </a:moveTo>
                      <a:lnTo>
                        <a:pt x="31" y="18"/>
                      </a:lnTo>
                      <a:lnTo>
                        <a:pt x="30" y="17"/>
                      </a:lnTo>
                      <a:lnTo>
                        <a:pt x="31" y="17"/>
                      </a:lnTo>
                      <a:lnTo>
                        <a:pt x="45" y="25"/>
                      </a:lnTo>
                      <a:close/>
                      <a:moveTo>
                        <a:pt x="22" y="13"/>
                      </a:moveTo>
                      <a:lnTo>
                        <a:pt x="8" y="6"/>
                      </a:lnTo>
                      <a:lnTo>
                        <a:pt x="8" y="5"/>
                      </a:lnTo>
                      <a:lnTo>
                        <a:pt x="9" y="5"/>
                      </a:lnTo>
                      <a:lnTo>
                        <a:pt x="23" y="12"/>
                      </a:lnTo>
                      <a:lnTo>
                        <a:pt x="23" y="13"/>
                      </a:lnTo>
                      <a:lnTo>
                        <a:pt x="22" y="13"/>
                      </a:lnTo>
                      <a:close/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0" y="0"/>
                      </a:lnTo>
                      <a:lnTo>
                        <a:pt x="1" y="0"/>
                      </a:lnTo>
                      <a:lnTo>
                        <a:pt x="1" y="1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333" name="Freeform 828"/>
                <p:cNvSpPr>
                  <a:spLocks/>
                </p:cNvSpPr>
                <p:nvPr/>
              </p:nvSpPr>
              <p:spPr bwMode="auto">
                <a:xfrm>
                  <a:off x="3378" y="2190"/>
                  <a:ext cx="15" cy="9"/>
                </a:xfrm>
                <a:custGeom>
                  <a:avLst/>
                  <a:gdLst>
                    <a:gd name="T0" fmla="*/ 14 w 15"/>
                    <a:gd name="T1" fmla="*/ 9 h 9"/>
                    <a:gd name="T2" fmla="*/ 0 w 15"/>
                    <a:gd name="T3" fmla="*/ 1 h 9"/>
                    <a:gd name="T4" fmla="*/ 0 w 15"/>
                    <a:gd name="T5" fmla="*/ 1 h 9"/>
                    <a:gd name="T6" fmla="*/ 1 w 15"/>
                    <a:gd name="T7" fmla="*/ 0 h 9"/>
                    <a:gd name="T8" fmla="*/ 15 w 15"/>
                    <a:gd name="T9" fmla="*/ 8 h 9"/>
                    <a:gd name="T10" fmla="*/ 15 w 15"/>
                    <a:gd name="T11" fmla="*/ 9 h 9"/>
                    <a:gd name="T12" fmla="*/ 14 w 15"/>
                    <a:gd name="T13" fmla="*/ 9 h 9"/>
                    <a:gd name="T14" fmla="*/ 14 w 15"/>
                    <a:gd name="T15" fmla="*/ 9 h 9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15"/>
                    <a:gd name="T25" fmla="*/ 0 h 9"/>
                    <a:gd name="T26" fmla="*/ 15 w 15"/>
                    <a:gd name="T27" fmla="*/ 9 h 9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15" h="9">
                      <a:moveTo>
                        <a:pt x="14" y="9"/>
                      </a:moveTo>
                      <a:lnTo>
                        <a:pt x="0" y="1"/>
                      </a:lnTo>
                      <a:lnTo>
                        <a:pt x="1" y="0"/>
                      </a:lnTo>
                      <a:lnTo>
                        <a:pt x="15" y="8"/>
                      </a:lnTo>
                      <a:lnTo>
                        <a:pt x="15" y="9"/>
                      </a:lnTo>
                      <a:lnTo>
                        <a:pt x="14" y="9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334" name="Freeform 829"/>
                <p:cNvSpPr>
                  <a:spLocks/>
                </p:cNvSpPr>
                <p:nvPr/>
              </p:nvSpPr>
              <p:spPr bwMode="auto">
                <a:xfrm>
                  <a:off x="3357" y="2178"/>
                  <a:ext cx="14" cy="9"/>
                </a:xfrm>
                <a:custGeom>
                  <a:avLst/>
                  <a:gdLst>
                    <a:gd name="T0" fmla="*/ 13 w 14"/>
                    <a:gd name="T1" fmla="*/ 9 h 9"/>
                    <a:gd name="T2" fmla="*/ 0 w 14"/>
                    <a:gd name="T3" fmla="*/ 1 h 9"/>
                    <a:gd name="T4" fmla="*/ 0 w 14"/>
                    <a:gd name="T5" fmla="*/ 0 h 9"/>
                    <a:gd name="T6" fmla="*/ 0 w 14"/>
                    <a:gd name="T7" fmla="*/ 0 h 9"/>
                    <a:gd name="T8" fmla="*/ 14 w 14"/>
                    <a:gd name="T9" fmla="*/ 8 h 9"/>
                    <a:gd name="T10" fmla="*/ 14 w 14"/>
                    <a:gd name="T11" fmla="*/ 9 h 9"/>
                    <a:gd name="T12" fmla="*/ 13 w 14"/>
                    <a:gd name="T13" fmla="*/ 9 h 9"/>
                    <a:gd name="T14" fmla="*/ 13 w 14"/>
                    <a:gd name="T15" fmla="*/ 9 h 9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14"/>
                    <a:gd name="T25" fmla="*/ 0 h 9"/>
                    <a:gd name="T26" fmla="*/ 14 w 14"/>
                    <a:gd name="T27" fmla="*/ 9 h 9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14" h="9">
                      <a:moveTo>
                        <a:pt x="13" y="9"/>
                      </a:moveTo>
                      <a:lnTo>
                        <a:pt x="0" y="1"/>
                      </a:lnTo>
                      <a:lnTo>
                        <a:pt x="0" y="0"/>
                      </a:lnTo>
                      <a:lnTo>
                        <a:pt x="14" y="8"/>
                      </a:lnTo>
                      <a:lnTo>
                        <a:pt x="14" y="9"/>
                      </a:lnTo>
                      <a:lnTo>
                        <a:pt x="13" y="9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335" name="Freeform 830"/>
                <p:cNvSpPr>
                  <a:spLocks/>
                </p:cNvSpPr>
                <p:nvPr/>
              </p:nvSpPr>
              <p:spPr bwMode="auto">
                <a:xfrm>
                  <a:off x="3335" y="2166"/>
                  <a:ext cx="14" cy="9"/>
                </a:xfrm>
                <a:custGeom>
                  <a:avLst/>
                  <a:gdLst>
                    <a:gd name="T0" fmla="*/ 13 w 14"/>
                    <a:gd name="T1" fmla="*/ 9 h 9"/>
                    <a:gd name="T2" fmla="*/ 0 w 14"/>
                    <a:gd name="T3" fmla="*/ 0 h 9"/>
                    <a:gd name="T4" fmla="*/ 0 w 14"/>
                    <a:gd name="T5" fmla="*/ 0 h 9"/>
                    <a:gd name="T6" fmla="*/ 0 w 14"/>
                    <a:gd name="T7" fmla="*/ 0 h 9"/>
                    <a:gd name="T8" fmla="*/ 13 w 14"/>
                    <a:gd name="T9" fmla="*/ 8 h 9"/>
                    <a:gd name="T10" fmla="*/ 14 w 14"/>
                    <a:gd name="T11" fmla="*/ 8 h 9"/>
                    <a:gd name="T12" fmla="*/ 13 w 14"/>
                    <a:gd name="T13" fmla="*/ 9 h 9"/>
                    <a:gd name="T14" fmla="*/ 13 w 14"/>
                    <a:gd name="T15" fmla="*/ 9 h 9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14"/>
                    <a:gd name="T25" fmla="*/ 0 h 9"/>
                    <a:gd name="T26" fmla="*/ 14 w 14"/>
                    <a:gd name="T27" fmla="*/ 9 h 9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14" h="9">
                      <a:moveTo>
                        <a:pt x="13" y="9"/>
                      </a:moveTo>
                      <a:lnTo>
                        <a:pt x="0" y="0"/>
                      </a:lnTo>
                      <a:lnTo>
                        <a:pt x="13" y="8"/>
                      </a:lnTo>
                      <a:lnTo>
                        <a:pt x="14" y="8"/>
                      </a:lnTo>
                      <a:lnTo>
                        <a:pt x="13" y="9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336" name="Freeform 831"/>
                <p:cNvSpPr>
                  <a:spLocks/>
                </p:cNvSpPr>
                <p:nvPr/>
              </p:nvSpPr>
              <p:spPr bwMode="auto">
                <a:xfrm>
                  <a:off x="3312" y="2153"/>
                  <a:ext cx="15" cy="9"/>
                </a:xfrm>
                <a:custGeom>
                  <a:avLst/>
                  <a:gdLst>
                    <a:gd name="T0" fmla="*/ 15 w 15"/>
                    <a:gd name="T1" fmla="*/ 9 h 9"/>
                    <a:gd name="T2" fmla="*/ 1 w 15"/>
                    <a:gd name="T3" fmla="*/ 1 h 9"/>
                    <a:gd name="T4" fmla="*/ 0 w 15"/>
                    <a:gd name="T5" fmla="*/ 0 h 9"/>
                    <a:gd name="T6" fmla="*/ 1 w 15"/>
                    <a:gd name="T7" fmla="*/ 0 h 9"/>
                    <a:gd name="T8" fmla="*/ 15 w 15"/>
                    <a:gd name="T9" fmla="*/ 8 h 9"/>
                    <a:gd name="T10" fmla="*/ 15 w 15"/>
                    <a:gd name="T11" fmla="*/ 9 h 9"/>
                    <a:gd name="T12" fmla="*/ 15 w 15"/>
                    <a:gd name="T13" fmla="*/ 9 h 9"/>
                    <a:gd name="T14" fmla="*/ 15 w 15"/>
                    <a:gd name="T15" fmla="*/ 9 h 9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15"/>
                    <a:gd name="T25" fmla="*/ 0 h 9"/>
                    <a:gd name="T26" fmla="*/ 15 w 15"/>
                    <a:gd name="T27" fmla="*/ 9 h 9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15" h="9">
                      <a:moveTo>
                        <a:pt x="15" y="9"/>
                      </a:moveTo>
                      <a:lnTo>
                        <a:pt x="1" y="1"/>
                      </a:lnTo>
                      <a:lnTo>
                        <a:pt x="0" y="0"/>
                      </a:lnTo>
                      <a:lnTo>
                        <a:pt x="1" y="0"/>
                      </a:lnTo>
                      <a:lnTo>
                        <a:pt x="15" y="8"/>
                      </a:lnTo>
                      <a:lnTo>
                        <a:pt x="15" y="9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337" name="Freeform 832"/>
                <p:cNvSpPr>
                  <a:spLocks/>
                </p:cNvSpPr>
                <p:nvPr/>
              </p:nvSpPr>
              <p:spPr bwMode="auto">
                <a:xfrm>
                  <a:off x="3290" y="2141"/>
                  <a:ext cx="15" cy="8"/>
                </a:xfrm>
                <a:custGeom>
                  <a:avLst/>
                  <a:gdLst>
                    <a:gd name="T0" fmla="*/ 15 w 15"/>
                    <a:gd name="T1" fmla="*/ 8 h 8"/>
                    <a:gd name="T2" fmla="*/ 1 w 15"/>
                    <a:gd name="T3" fmla="*/ 1 h 8"/>
                    <a:gd name="T4" fmla="*/ 0 w 15"/>
                    <a:gd name="T5" fmla="*/ 0 h 8"/>
                    <a:gd name="T6" fmla="*/ 1 w 15"/>
                    <a:gd name="T7" fmla="*/ 0 h 8"/>
                    <a:gd name="T8" fmla="*/ 15 w 15"/>
                    <a:gd name="T9" fmla="*/ 8 h 8"/>
                    <a:gd name="T10" fmla="*/ 15 w 15"/>
                    <a:gd name="T11" fmla="*/ 8 h 8"/>
                    <a:gd name="T12" fmla="*/ 15 w 15"/>
                    <a:gd name="T13" fmla="*/ 8 h 8"/>
                    <a:gd name="T14" fmla="*/ 15 w 15"/>
                    <a:gd name="T15" fmla="*/ 8 h 8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15"/>
                    <a:gd name="T25" fmla="*/ 0 h 8"/>
                    <a:gd name="T26" fmla="*/ 15 w 15"/>
                    <a:gd name="T27" fmla="*/ 8 h 8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15" h="8">
                      <a:moveTo>
                        <a:pt x="15" y="8"/>
                      </a:moveTo>
                      <a:lnTo>
                        <a:pt x="1" y="1"/>
                      </a:lnTo>
                      <a:lnTo>
                        <a:pt x="0" y="0"/>
                      </a:lnTo>
                      <a:lnTo>
                        <a:pt x="1" y="0"/>
                      </a:lnTo>
                      <a:lnTo>
                        <a:pt x="15" y="8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338" name="Freeform 833"/>
                <p:cNvSpPr>
                  <a:spLocks/>
                </p:cNvSpPr>
                <p:nvPr/>
              </p:nvSpPr>
              <p:spPr bwMode="auto">
                <a:xfrm>
                  <a:off x="3268" y="2129"/>
                  <a:ext cx="15" cy="8"/>
                </a:xfrm>
                <a:custGeom>
                  <a:avLst/>
                  <a:gdLst>
                    <a:gd name="T0" fmla="*/ 14 w 15"/>
                    <a:gd name="T1" fmla="*/ 8 h 8"/>
                    <a:gd name="T2" fmla="*/ 0 w 15"/>
                    <a:gd name="T3" fmla="*/ 1 h 8"/>
                    <a:gd name="T4" fmla="*/ 0 w 15"/>
                    <a:gd name="T5" fmla="*/ 0 h 8"/>
                    <a:gd name="T6" fmla="*/ 1 w 15"/>
                    <a:gd name="T7" fmla="*/ 0 h 8"/>
                    <a:gd name="T8" fmla="*/ 15 w 15"/>
                    <a:gd name="T9" fmla="*/ 7 h 8"/>
                    <a:gd name="T10" fmla="*/ 15 w 15"/>
                    <a:gd name="T11" fmla="*/ 8 h 8"/>
                    <a:gd name="T12" fmla="*/ 14 w 15"/>
                    <a:gd name="T13" fmla="*/ 8 h 8"/>
                    <a:gd name="T14" fmla="*/ 14 w 15"/>
                    <a:gd name="T15" fmla="*/ 8 h 8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15"/>
                    <a:gd name="T25" fmla="*/ 0 h 8"/>
                    <a:gd name="T26" fmla="*/ 15 w 15"/>
                    <a:gd name="T27" fmla="*/ 8 h 8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15" h="8">
                      <a:moveTo>
                        <a:pt x="14" y="8"/>
                      </a:moveTo>
                      <a:lnTo>
                        <a:pt x="0" y="1"/>
                      </a:lnTo>
                      <a:lnTo>
                        <a:pt x="0" y="0"/>
                      </a:lnTo>
                      <a:lnTo>
                        <a:pt x="1" y="0"/>
                      </a:lnTo>
                      <a:lnTo>
                        <a:pt x="15" y="7"/>
                      </a:lnTo>
                      <a:lnTo>
                        <a:pt x="15" y="8"/>
                      </a:lnTo>
                      <a:lnTo>
                        <a:pt x="14" y="8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339" name="Freeform 834"/>
                <p:cNvSpPr>
                  <a:spLocks/>
                </p:cNvSpPr>
                <p:nvPr/>
              </p:nvSpPr>
              <p:spPr bwMode="auto">
                <a:xfrm>
                  <a:off x="3260" y="2124"/>
                  <a:ext cx="1" cy="1"/>
                </a:xfrm>
                <a:custGeom>
                  <a:avLst/>
                  <a:gdLst>
                    <a:gd name="T0" fmla="*/ 0 w 1"/>
                    <a:gd name="T1" fmla="*/ 1 h 1"/>
                    <a:gd name="T2" fmla="*/ 0 w 1"/>
                    <a:gd name="T3" fmla="*/ 1 h 1"/>
                    <a:gd name="T4" fmla="*/ 0 w 1"/>
                    <a:gd name="T5" fmla="*/ 0 h 1"/>
                    <a:gd name="T6" fmla="*/ 1 w 1"/>
                    <a:gd name="T7" fmla="*/ 0 h 1"/>
                    <a:gd name="T8" fmla="*/ 1 w 1"/>
                    <a:gd name="T9" fmla="*/ 0 h 1"/>
                    <a:gd name="T10" fmla="*/ 1 w 1"/>
                    <a:gd name="T11" fmla="*/ 1 h 1"/>
                    <a:gd name="T12" fmla="*/ 0 w 1"/>
                    <a:gd name="T13" fmla="*/ 1 h 1"/>
                    <a:gd name="T14" fmla="*/ 0 w 1"/>
                    <a:gd name="T15" fmla="*/ 1 h 1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1"/>
                    <a:gd name="T25" fmla="*/ 0 h 1"/>
                    <a:gd name="T26" fmla="*/ 1 w 1"/>
                    <a:gd name="T27" fmla="*/ 1 h 1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1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0" y="0"/>
                      </a:lnTo>
                      <a:lnTo>
                        <a:pt x="1" y="0"/>
                      </a:lnTo>
                      <a:lnTo>
                        <a:pt x="1" y="1"/>
                      </a:lnTo>
                      <a:lnTo>
                        <a:pt x="0" y="1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340" name="Freeform 835"/>
                <p:cNvSpPr>
                  <a:spLocks noEditPoints="1"/>
                </p:cNvSpPr>
                <p:nvPr/>
              </p:nvSpPr>
              <p:spPr bwMode="auto">
                <a:xfrm>
                  <a:off x="3348" y="2179"/>
                  <a:ext cx="95" cy="39"/>
                </a:xfrm>
                <a:custGeom>
                  <a:avLst/>
                  <a:gdLst>
                    <a:gd name="T0" fmla="*/ 95 w 95"/>
                    <a:gd name="T1" fmla="*/ 13 h 39"/>
                    <a:gd name="T2" fmla="*/ 83 w 95"/>
                    <a:gd name="T3" fmla="*/ 0 h 39"/>
                    <a:gd name="T4" fmla="*/ 83 w 95"/>
                    <a:gd name="T5" fmla="*/ 13 h 39"/>
                    <a:gd name="T6" fmla="*/ 95 w 95"/>
                    <a:gd name="T7" fmla="*/ 13 h 39"/>
                    <a:gd name="T8" fmla="*/ 95 w 95"/>
                    <a:gd name="T9" fmla="*/ 13 h 39"/>
                    <a:gd name="T10" fmla="*/ 95 w 95"/>
                    <a:gd name="T11" fmla="*/ 13 h 39"/>
                    <a:gd name="T12" fmla="*/ 83 w 95"/>
                    <a:gd name="T13" fmla="*/ 13 h 39"/>
                    <a:gd name="T14" fmla="*/ 83 w 95"/>
                    <a:gd name="T15" fmla="*/ 0 h 39"/>
                    <a:gd name="T16" fmla="*/ 0 w 95"/>
                    <a:gd name="T17" fmla="*/ 0 h 39"/>
                    <a:gd name="T18" fmla="*/ 0 w 95"/>
                    <a:gd name="T19" fmla="*/ 39 h 39"/>
                    <a:gd name="T20" fmla="*/ 95 w 95"/>
                    <a:gd name="T21" fmla="*/ 39 h 39"/>
                    <a:gd name="T22" fmla="*/ 95 w 95"/>
                    <a:gd name="T23" fmla="*/ 13 h 39"/>
                    <a:gd name="T24" fmla="*/ 95 w 95"/>
                    <a:gd name="T25" fmla="*/ 13 h 39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95"/>
                    <a:gd name="T40" fmla="*/ 0 h 39"/>
                    <a:gd name="T41" fmla="*/ 95 w 95"/>
                    <a:gd name="T42" fmla="*/ 39 h 39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95" h="39">
                      <a:moveTo>
                        <a:pt x="95" y="13"/>
                      </a:moveTo>
                      <a:lnTo>
                        <a:pt x="83" y="0"/>
                      </a:lnTo>
                      <a:lnTo>
                        <a:pt x="83" y="13"/>
                      </a:lnTo>
                      <a:lnTo>
                        <a:pt x="95" y="13"/>
                      </a:lnTo>
                      <a:close/>
                      <a:moveTo>
                        <a:pt x="95" y="13"/>
                      </a:moveTo>
                      <a:lnTo>
                        <a:pt x="83" y="13"/>
                      </a:lnTo>
                      <a:lnTo>
                        <a:pt x="83" y="0"/>
                      </a:lnTo>
                      <a:lnTo>
                        <a:pt x="0" y="0"/>
                      </a:lnTo>
                      <a:lnTo>
                        <a:pt x="0" y="39"/>
                      </a:lnTo>
                      <a:lnTo>
                        <a:pt x="95" y="39"/>
                      </a:lnTo>
                      <a:lnTo>
                        <a:pt x="95" y="13"/>
                      </a:lnTo>
                      <a:close/>
                    </a:path>
                  </a:pathLst>
                </a:custGeom>
                <a:solidFill>
                  <a:srgbClr val="EAEAEA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341" name="Freeform 836"/>
                <p:cNvSpPr>
                  <a:spLocks/>
                </p:cNvSpPr>
                <p:nvPr/>
              </p:nvSpPr>
              <p:spPr bwMode="auto">
                <a:xfrm>
                  <a:off x="3431" y="2179"/>
                  <a:ext cx="12" cy="13"/>
                </a:xfrm>
                <a:custGeom>
                  <a:avLst/>
                  <a:gdLst>
                    <a:gd name="T0" fmla="*/ 12 w 12"/>
                    <a:gd name="T1" fmla="*/ 13 h 13"/>
                    <a:gd name="T2" fmla="*/ 0 w 12"/>
                    <a:gd name="T3" fmla="*/ 0 h 13"/>
                    <a:gd name="T4" fmla="*/ 0 w 12"/>
                    <a:gd name="T5" fmla="*/ 13 h 13"/>
                    <a:gd name="T6" fmla="*/ 12 w 12"/>
                    <a:gd name="T7" fmla="*/ 13 h 13"/>
                    <a:gd name="T8" fmla="*/ 12 w 12"/>
                    <a:gd name="T9" fmla="*/ 13 h 1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2"/>
                    <a:gd name="T16" fmla="*/ 0 h 13"/>
                    <a:gd name="T17" fmla="*/ 12 w 12"/>
                    <a:gd name="T18" fmla="*/ 13 h 1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2" h="13">
                      <a:moveTo>
                        <a:pt x="12" y="13"/>
                      </a:moveTo>
                      <a:lnTo>
                        <a:pt x="0" y="0"/>
                      </a:lnTo>
                      <a:lnTo>
                        <a:pt x="0" y="13"/>
                      </a:lnTo>
                      <a:lnTo>
                        <a:pt x="12" y="13"/>
                      </a:lnTo>
                      <a:close/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342" name="Freeform 837"/>
                <p:cNvSpPr>
                  <a:spLocks/>
                </p:cNvSpPr>
                <p:nvPr/>
              </p:nvSpPr>
              <p:spPr bwMode="auto">
                <a:xfrm>
                  <a:off x="3348" y="2179"/>
                  <a:ext cx="95" cy="39"/>
                </a:xfrm>
                <a:custGeom>
                  <a:avLst/>
                  <a:gdLst>
                    <a:gd name="T0" fmla="*/ 95 w 95"/>
                    <a:gd name="T1" fmla="*/ 13 h 39"/>
                    <a:gd name="T2" fmla="*/ 83 w 95"/>
                    <a:gd name="T3" fmla="*/ 13 h 39"/>
                    <a:gd name="T4" fmla="*/ 83 w 95"/>
                    <a:gd name="T5" fmla="*/ 0 h 39"/>
                    <a:gd name="T6" fmla="*/ 0 w 95"/>
                    <a:gd name="T7" fmla="*/ 0 h 39"/>
                    <a:gd name="T8" fmla="*/ 0 w 95"/>
                    <a:gd name="T9" fmla="*/ 39 h 39"/>
                    <a:gd name="T10" fmla="*/ 95 w 95"/>
                    <a:gd name="T11" fmla="*/ 39 h 39"/>
                    <a:gd name="T12" fmla="*/ 95 w 95"/>
                    <a:gd name="T13" fmla="*/ 13 h 39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95"/>
                    <a:gd name="T22" fmla="*/ 0 h 39"/>
                    <a:gd name="T23" fmla="*/ 95 w 95"/>
                    <a:gd name="T24" fmla="*/ 39 h 39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95" h="39">
                      <a:moveTo>
                        <a:pt x="95" y="13"/>
                      </a:moveTo>
                      <a:lnTo>
                        <a:pt x="83" y="13"/>
                      </a:lnTo>
                      <a:lnTo>
                        <a:pt x="83" y="0"/>
                      </a:lnTo>
                      <a:lnTo>
                        <a:pt x="0" y="0"/>
                      </a:lnTo>
                      <a:lnTo>
                        <a:pt x="0" y="39"/>
                      </a:lnTo>
                      <a:lnTo>
                        <a:pt x="95" y="39"/>
                      </a:lnTo>
                      <a:lnTo>
                        <a:pt x="95" y="13"/>
                      </a:lnTo>
                      <a:close/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343" name="Freeform 838"/>
                <p:cNvSpPr>
                  <a:spLocks/>
                </p:cNvSpPr>
                <p:nvPr/>
              </p:nvSpPr>
              <p:spPr bwMode="auto">
                <a:xfrm>
                  <a:off x="3214" y="2033"/>
                  <a:ext cx="27" cy="28"/>
                </a:xfrm>
                <a:custGeom>
                  <a:avLst/>
                  <a:gdLst>
                    <a:gd name="T0" fmla="*/ 0 w 27"/>
                    <a:gd name="T1" fmla="*/ 14 h 28"/>
                    <a:gd name="T2" fmla="*/ 0 w 27"/>
                    <a:gd name="T3" fmla="*/ 9 h 28"/>
                    <a:gd name="T4" fmla="*/ 4 w 27"/>
                    <a:gd name="T5" fmla="*/ 4 h 28"/>
                    <a:gd name="T6" fmla="*/ 8 w 27"/>
                    <a:gd name="T7" fmla="*/ 1 h 28"/>
                    <a:gd name="T8" fmla="*/ 13 w 27"/>
                    <a:gd name="T9" fmla="*/ 0 h 28"/>
                    <a:gd name="T10" fmla="*/ 18 w 27"/>
                    <a:gd name="T11" fmla="*/ 1 h 28"/>
                    <a:gd name="T12" fmla="*/ 23 w 27"/>
                    <a:gd name="T13" fmla="*/ 4 h 28"/>
                    <a:gd name="T14" fmla="*/ 26 w 27"/>
                    <a:gd name="T15" fmla="*/ 9 h 28"/>
                    <a:gd name="T16" fmla="*/ 27 w 27"/>
                    <a:gd name="T17" fmla="*/ 14 h 28"/>
                    <a:gd name="T18" fmla="*/ 27 w 27"/>
                    <a:gd name="T19" fmla="*/ 14 h 28"/>
                    <a:gd name="T20" fmla="*/ 26 w 27"/>
                    <a:gd name="T21" fmla="*/ 20 h 28"/>
                    <a:gd name="T22" fmla="*/ 23 w 27"/>
                    <a:gd name="T23" fmla="*/ 24 h 28"/>
                    <a:gd name="T24" fmla="*/ 18 w 27"/>
                    <a:gd name="T25" fmla="*/ 27 h 28"/>
                    <a:gd name="T26" fmla="*/ 13 w 27"/>
                    <a:gd name="T27" fmla="*/ 28 h 28"/>
                    <a:gd name="T28" fmla="*/ 8 w 27"/>
                    <a:gd name="T29" fmla="*/ 27 h 28"/>
                    <a:gd name="T30" fmla="*/ 4 w 27"/>
                    <a:gd name="T31" fmla="*/ 24 h 28"/>
                    <a:gd name="T32" fmla="*/ 0 w 27"/>
                    <a:gd name="T33" fmla="*/ 20 h 28"/>
                    <a:gd name="T34" fmla="*/ 0 w 27"/>
                    <a:gd name="T35" fmla="*/ 14 h 28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w 27"/>
                    <a:gd name="T55" fmla="*/ 0 h 28"/>
                    <a:gd name="T56" fmla="*/ 27 w 27"/>
                    <a:gd name="T57" fmla="*/ 28 h 28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T54" t="T55" r="T56" b="T57"/>
                  <a:pathLst>
                    <a:path w="27" h="28">
                      <a:moveTo>
                        <a:pt x="0" y="14"/>
                      </a:moveTo>
                      <a:lnTo>
                        <a:pt x="0" y="9"/>
                      </a:lnTo>
                      <a:lnTo>
                        <a:pt x="4" y="4"/>
                      </a:lnTo>
                      <a:lnTo>
                        <a:pt x="8" y="1"/>
                      </a:lnTo>
                      <a:lnTo>
                        <a:pt x="13" y="0"/>
                      </a:lnTo>
                      <a:lnTo>
                        <a:pt x="18" y="1"/>
                      </a:lnTo>
                      <a:lnTo>
                        <a:pt x="23" y="4"/>
                      </a:lnTo>
                      <a:lnTo>
                        <a:pt x="26" y="9"/>
                      </a:lnTo>
                      <a:lnTo>
                        <a:pt x="27" y="14"/>
                      </a:lnTo>
                      <a:lnTo>
                        <a:pt x="26" y="20"/>
                      </a:lnTo>
                      <a:lnTo>
                        <a:pt x="23" y="24"/>
                      </a:lnTo>
                      <a:lnTo>
                        <a:pt x="18" y="27"/>
                      </a:lnTo>
                      <a:lnTo>
                        <a:pt x="13" y="28"/>
                      </a:lnTo>
                      <a:lnTo>
                        <a:pt x="8" y="27"/>
                      </a:lnTo>
                      <a:lnTo>
                        <a:pt x="4" y="24"/>
                      </a:lnTo>
                      <a:lnTo>
                        <a:pt x="0" y="20"/>
                      </a:lnTo>
                      <a:lnTo>
                        <a:pt x="0" y="1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344" name="Freeform 839"/>
                <p:cNvSpPr>
                  <a:spLocks/>
                </p:cNvSpPr>
                <p:nvPr/>
              </p:nvSpPr>
              <p:spPr bwMode="auto">
                <a:xfrm>
                  <a:off x="3214" y="2033"/>
                  <a:ext cx="27" cy="28"/>
                </a:xfrm>
                <a:custGeom>
                  <a:avLst/>
                  <a:gdLst>
                    <a:gd name="T0" fmla="*/ 0 w 27"/>
                    <a:gd name="T1" fmla="*/ 14 h 28"/>
                    <a:gd name="T2" fmla="*/ 0 w 27"/>
                    <a:gd name="T3" fmla="*/ 9 h 28"/>
                    <a:gd name="T4" fmla="*/ 4 w 27"/>
                    <a:gd name="T5" fmla="*/ 4 h 28"/>
                    <a:gd name="T6" fmla="*/ 8 w 27"/>
                    <a:gd name="T7" fmla="*/ 1 h 28"/>
                    <a:gd name="T8" fmla="*/ 13 w 27"/>
                    <a:gd name="T9" fmla="*/ 0 h 28"/>
                    <a:gd name="T10" fmla="*/ 18 w 27"/>
                    <a:gd name="T11" fmla="*/ 1 h 28"/>
                    <a:gd name="T12" fmla="*/ 23 w 27"/>
                    <a:gd name="T13" fmla="*/ 4 h 28"/>
                    <a:gd name="T14" fmla="*/ 26 w 27"/>
                    <a:gd name="T15" fmla="*/ 9 h 28"/>
                    <a:gd name="T16" fmla="*/ 27 w 27"/>
                    <a:gd name="T17" fmla="*/ 14 h 28"/>
                    <a:gd name="T18" fmla="*/ 27 w 27"/>
                    <a:gd name="T19" fmla="*/ 14 h 28"/>
                    <a:gd name="T20" fmla="*/ 26 w 27"/>
                    <a:gd name="T21" fmla="*/ 20 h 28"/>
                    <a:gd name="T22" fmla="*/ 23 w 27"/>
                    <a:gd name="T23" fmla="*/ 24 h 28"/>
                    <a:gd name="T24" fmla="*/ 18 w 27"/>
                    <a:gd name="T25" fmla="*/ 27 h 28"/>
                    <a:gd name="T26" fmla="*/ 13 w 27"/>
                    <a:gd name="T27" fmla="*/ 28 h 28"/>
                    <a:gd name="T28" fmla="*/ 8 w 27"/>
                    <a:gd name="T29" fmla="*/ 27 h 28"/>
                    <a:gd name="T30" fmla="*/ 4 w 27"/>
                    <a:gd name="T31" fmla="*/ 24 h 28"/>
                    <a:gd name="T32" fmla="*/ 0 w 27"/>
                    <a:gd name="T33" fmla="*/ 20 h 28"/>
                    <a:gd name="T34" fmla="*/ 0 w 27"/>
                    <a:gd name="T35" fmla="*/ 14 h 28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w 27"/>
                    <a:gd name="T55" fmla="*/ 0 h 28"/>
                    <a:gd name="T56" fmla="*/ 27 w 27"/>
                    <a:gd name="T57" fmla="*/ 28 h 28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T54" t="T55" r="T56" b="T57"/>
                  <a:pathLst>
                    <a:path w="27" h="28">
                      <a:moveTo>
                        <a:pt x="0" y="14"/>
                      </a:moveTo>
                      <a:lnTo>
                        <a:pt x="0" y="9"/>
                      </a:lnTo>
                      <a:lnTo>
                        <a:pt x="4" y="4"/>
                      </a:lnTo>
                      <a:lnTo>
                        <a:pt x="8" y="1"/>
                      </a:lnTo>
                      <a:lnTo>
                        <a:pt x="13" y="0"/>
                      </a:lnTo>
                      <a:lnTo>
                        <a:pt x="18" y="1"/>
                      </a:lnTo>
                      <a:lnTo>
                        <a:pt x="23" y="4"/>
                      </a:lnTo>
                      <a:lnTo>
                        <a:pt x="26" y="9"/>
                      </a:lnTo>
                      <a:lnTo>
                        <a:pt x="27" y="14"/>
                      </a:lnTo>
                      <a:lnTo>
                        <a:pt x="26" y="20"/>
                      </a:lnTo>
                      <a:lnTo>
                        <a:pt x="23" y="24"/>
                      </a:lnTo>
                      <a:lnTo>
                        <a:pt x="18" y="27"/>
                      </a:lnTo>
                      <a:lnTo>
                        <a:pt x="13" y="28"/>
                      </a:lnTo>
                      <a:lnTo>
                        <a:pt x="8" y="27"/>
                      </a:lnTo>
                      <a:lnTo>
                        <a:pt x="4" y="24"/>
                      </a:lnTo>
                      <a:lnTo>
                        <a:pt x="0" y="20"/>
                      </a:lnTo>
                      <a:lnTo>
                        <a:pt x="0" y="14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345" name="Line 840"/>
                <p:cNvSpPr>
                  <a:spLocks noChangeShapeType="1"/>
                </p:cNvSpPr>
                <p:nvPr/>
              </p:nvSpPr>
              <p:spPr bwMode="auto">
                <a:xfrm flipH="1">
                  <a:off x="3217" y="2047"/>
                  <a:ext cx="10" cy="3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346" name="Freeform 841"/>
                <p:cNvSpPr>
                  <a:spLocks/>
                </p:cNvSpPr>
                <p:nvPr/>
              </p:nvSpPr>
              <p:spPr bwMode="auto">
                <a:xfrm>
                  <a:off x="3216" y="2072"/>
                  <a:ext cx="8" cy="13"/>
                </a:xfrm>
                <a:custGeom>
                  <a:avLst/>
                  <a:gdLst>
                    <a:gd name="T0" fmla="*/ 0 w 8"/>
                    <a:gd name="T1" fmla="*/ 0 h 13"/>
                    <a:gd name="T2" fmla="*/ 1 w 8"/>
                    <a:gd name="T3" fmla="*/ 13 h 13"/>
                    <a:gd name="T4" fmla="*/ 8 w 8"/>
                    <a:gd name="T5" fmla="*/ 2 h 13"/>
                    <a:gd name="T6" fmla="*/ 0 60000 65536"/>
                    <a:gd name="T7" fmla="*/ 0 60000 65536"/>
                    <a:gd name="T8" fmla="*/ 0 60000 65536"/>
                    <a:gd name="T9" fmla="*/ 0 w 8"/>
                    <a:gd name="T10" fmla="*/ 0 h 13"/>
                    <a:gd name="T11" fmla="*/ 8 w 8"/>
                    <a:gd name="T12" fmla="*/ 13 h 13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8" h="13">
                      <a:moveTo>
                        <a:pt x="0" y="0"/>
                      </a:moveTo>
                      <a:lnTo>
                        <a:pt x="1" y="13"/>
                      </a:lnTo>
                      <a:lnTo>
                        <a:pt x="8" y="2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347" name="Line 842"/>
                <p:cNvSpPr>
                  <a:spLocks noChangeShapeType="1"/>
                </p:cNvSpPr>
                <p:nvPr/>
              </p:nvSpPr>
              <p:spPr bwMode="auto">
                <a:xfrm>
                  <a:off x="3219" y="2124"/>
                  <a:ext cx="108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348" name="Freeform 843"/>
                <p:cNvSpPr>
                  <a:spLocks/>
                </p:cNvSpPr>
                <p:nvPr/>
              </p:nvSpPr>
              <p:spPr bwMode="auto">
                <a:xfrm>
                  <a:off x="3315" y="2121"/>
                  <a:ext cx="12" cy="7"/>
                </a:xfrm>
                <a:custGeom>
                  <a:avLst/>
                  <a:gdLst>
                    <a:gd name="T0" fmla="*/ 0 w 12"/>
                    <a:gd name="T1" fmla="*/ 7 h 7"/>
                    <a:gd name="T2" fmla="*/ 12 w 12"/>
                    <a:gd name="T3" fmla="*/ 3 h 7"/>
                    <a:gd name="T4" fmla="*/ 0 w 12"/>
                    <a:gd name="T5" fmla="*/ 0 h 7"/>
                    <a:gd name="T6" fmla="*/ 0 60000 65536"/>
                    <a:gd name="T7" fmla="*/ 0 60000 65536"/>
                    <a:gd name="T8" fmla="*/ 0 60000 65536"/>
                    <a:gd name="T9" fmla="*/ 0 w 12"/>
                    <a:gd name="T10" fmla="*/ 0 h 7"/>
                    <a:gd name="T11" fmla="*/ 12 w 12"/>
                    <a:gd name="T12" fmla="*/ 7 h 7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2" h="7">
                      <a:moveTo>
                        <a:pt x="0" y="7"/>
                      </a:moveTo>
                      <a:lnTo>
                        <a:pt x="12" y="3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349" name="Freeform 844"/>
                <p:cNvSpPr>
                  <a:spLocks/>
                </p:cNvSpPr>
                <p:nvPr/>
              </p:nvSpPr>
              <p:spPr bwMode="auto">
                <a:xfrm>
                  <a:off x="3214" y="2033"/>
                  <a:ext cx="27" cy="28"/>
                </a:xfrm>
                <a:custGeom>
                  <a:avLst/>
                  <a:gdLst>
                    <a:gd name="T0" fmla="*/ 0 w 27"/>
                    <a:gd name="T1" fmla="*/ 14 h 28"/>
                    <a:gd name="T2" fmla="*/ 0 w 27"/>
                    <a:gd name="T3" fmla="*/ 9 h 28"/>
                    <a:gd name="T4" fmla="*/ 4 w 27"/>
                    <a:gd name="T5" fmla="*/ 4 h 28"/>
                    <a:gd name="T6" fmla="*/ 8 w 27"/>
                    <a:gd name="T7" fmla="*/ 1 h 28"/>
                    <a:gd name="T8" fmla="*/ 13 w 27"/>
                    <a:gd name="T9" fmla="*/ 0 h 28"/>
                    <a:gd name="T10" fmla="*/ 19 w 27"/>
                    <a:gd name="T11" fmla="*/ 1 h 28"/>
                    <a:gd name="T12" fmla="*/ 23 w 27"/>
                    <a:gd name="T13" fmla="*/ 4 h 28"/>
                    <a:gd name="T14" fmla="*/ 26 w 27"/>
                    <a:gd name="T15" fmla="*/ 9 h 28"/>
                    <a:gd name="T16" fmla="*/ 27 w 27"/>
                    <a:gd name="T17" fmla="*/ 14 h 28"/>
                    <a:gd name="T18" fmla="*/ 27 w 27"/>
                    <a:gd name="T19" fmla="*/ 14 h 28"/>
                    <a:gd name="T20" fmla="*/ 26 w 27"/>
                    <a:gd name="T21" fmla="*/ 20 h 28"/>
                    <a:gd name="T22" fmla="*/ 23 w 27"/>
                    <a:gd name="T23" fmla="*/ 24 h 28"/>
                    <a:gd name="T24" fmla="*/ 19 w 27"/>
                    <a:gd name="T25" fmla="*/ 27 h 28"/>
                    <a:gd name="T26" fmla="*/ 13 w 27"/>
                    <a:gd name="T27" fmla="*/ 28 h 28"/>
                    <a:gd name="T28" fmla="*/ 8 w 27"/>
                    <a:gd name="T29" fmla="*/ 27 h 28"/>
                    <a:gd name="T30" fmla="*/ 4 w 27"/>
                    <a:gd name="T31" fmla="*/ 24 h 28"/>
                    <a:gd name="T32" fmla="*/ 0 w 27"/>
                    <a:gd name="T33" fmla="*/ 20 h 28"/>
                    <a:gd name="T34" fmla="*/ 0 w 27"/>
                    <a:gd name="T35" fmla="*/ 14 h 28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w 27"/>
                    <a:gd name="T55" fmla="*/ 0 h 28"/>
                    <a:gd name="T56" fmla="*/ 27 w 27"/>
                    <a:gd name="T57" fmla="*/ 28 h 28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T54" t="T55" r="T56" b="T57"/>
                  <a:pathLst>
                    <a:path w="27" h="28">
                      <a:moveTo>
                        <a:pt x="0" y="14"/>
                      </a:moveTo>
                      <a:lnTo>
                        <a:pt x="0" y="9"/>
                      </a:lnTo>
                      <a:lnTo>
                        <a:pt x="4" y="4"/>
                      </a:lnTo>
                      <a:lnTo>
                        <a:pt x="8" y="1"/>
                      </a:lnTo>
                      <a:lnTo>
                        <a:pt x="13" y="0"/>
                      </a:lnTo>
                      <a:lnTo>
                        <a:pt x="19" y="1"/>
                      </a:lnTo>
                      <a:lnTo>
                        <a:pt x="23" y="4"/>
                      </a:lnTo>
                      <a:lnTo>
                        <a:pt x="26" y="9"/>
                      </a:lnTo>
                      <a:lnTo>
                        <a:pt x="27" y="14"/>
                      </a:lnTo>
                      <a:lnTo>
                        <a:pt x="26" y="20"/>
                      </a:lnTo>
                      <a:lnTo>
                        <a:pt x="23" y="24"/>
                      </a:lnTo>
                      <a:lnTo>
                        <a:pt x="19" y="27"/>
                      </a:lnTo>
                      <a:lnTo>
                        <a:pt x="13" y="28"/>
                      </a:lnTo>
                      <a:lnTo>
                        <a:pt x="8" y="27"/>
                      </a:lnTo>
                      <a:lnTo>
                        <a:pt x="4" y="24"/>
                      </a:lnTo>
                      <a:lnTo>
                        <a:pt x="0" y="20"/>
                      </a:lnTo>
                      <a:lnTo>
                        <a:pt x="0" y="1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350" name="Freeform 845"/>
                <p:cNvSpPr>
                  <a:spLocks/>
                </p:cNvSpPr>
                <p:nvPr/>
              </p:nvSpPr>
              <p:spPr bwMode="auto">
                <a:xfrm>
                  <a:off x="3214" y="2033"/>
                  <a:ext cx="27" cy="28"/>
                </a:xfrm>
                <a:custGeom>
                  <a:avLst/>
                  <a:gdLst>
                    <a:gd name="T0" fmla="*/ 0 w 27"/>
                    <a:gd name="T1" fmla="*/ 14 h 28"/>
                    <a:gd name="T2" fmla="*/ 0 w 27"/>
                    <a:gd name="T3" fmla="*/ 9 h 28"/>
                    <a:gd name="T4" fmla="*/ 4 w 27"/>
                    <a:gd name="T5" fmla="*/ 4 h 28"/>
                    <a:gd name="T6" fmla="*/ 8 w 27"/>
                    <a:gd name="T7" fmla="*/ 1 h 28"/>
                    <a:gd name="T8" fmla="*/ 13 w 27"/>
                    <a:gd name="T9" fmla="*/ 0 h 28"/>
                    <a:gd name="T10" fmla="*/ 19 w 27"/>
                    <a:gd name="T11" fmla="*/ 1 h 28"/>
                    <a:gd name="T12" fmla="*/ 23 w 27"/>
                    <a:gd name="T13" fmla="*/ 4 h 28"/>
                    <a:gd name="T14" fmla="*/ 26 w 27"/>
                    <a:gd name="T15" fmla="*/ 9 h 28"/>
                    <a:gd name="T16" fmla="*/ 27 w 27"/>
                    <a:gd name="T17" fmla="*/ 14 h 28"/>
                    <a:gd name="T18" fmla="*/ 27 w 27"/>
                    <a:gd name="T19" fmla="*/ 14 h 28"/>
                    <a:gd name="T20" fmla="*/ 26 w 27"/>
                    <a:gd name="T21" fmla="*/ 20 h 28"/>
                    <a:gd name="T22" fmla="*/ 23 w 27"/>
                    <a:gd name="T23" fmla="*/ 24 h 28"/>
                    <a:gd name="T24" fmla="*/ 19 w 27"/>
                    <a:gd name="T25" fmla="*/ 27 h 28"/>
                    <a:gd name="T26" fmla="*/ 13 w 27"/>
                    <a:gd name="T27" fmla="*/ 28 h 28"/>
                    <a:gd name="T28" fmla="*/ 8 w 27"/>
                    <a:gd name="T29" fmla="*/ 27 h 28"/>
                    <a:gd name="T30" fmla="*/ 4 w 27"/>
                    <a:gd name="T31" fmla="*/ 24 h 28"/>
                    <a:gd name="T32" fmla="*/ 0 w 27"/>
                    <a:gd name="T33" fmla="*/ 20 h 28"/>
                    <a:gd name="T34" fmla="*/ 0 w 27"/>
                    <a:gd name="T35" fmla="*/ 14 h 28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w 27"/>
                    <a:gd name="T55" fmla="*/ 0 h 28"/>
                    <a:gd name="T56" fmla="*/ 27 w 27"/>
                    <a:gd name="T57" fmla="*/ 28 h 28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T54" t="T55" r="T56" b="T57"/>
                  <a:pathLst>
                    <a:path w="27" h="28">
                      <a:moveTo>
                        <a:pt x="0" y="14"/>
                      </a:moveTo>
                      <a:lnTo>
                        <a:pt x="0" y="9"/>
                      </a:lnTo>
                      <a:lnTo>
                        <a:pt x="4" y="4"/>
                      </a:lnTo>
                      <a:lnTo>
                        <a:pt x="8" y="1"/>
                      </a:lnTo>
                      <a:lnTo>
                        <a:pt x="13" y="0"/>
                      </a:lnTo>
                      <a:lnTo>
                        <a:pt x="19" y="1"/>
                      </a:lnTo>
                      <a:lnTo>
                        <a:pt x="23" y="4"/>
                      </a:lnTo>
                      <a:lnTo>
                        <a:pt x="26" y="9"/>
                      </a:lnTo>
                      <a:lnTo>
                        <a:pt x="27" y="14"/>
                      </a:lnTo>
                      <a:lnTo>
                        <a:pt x="26" y="20"/>
                      </a:lnTo>
                      <a:lnTo>
                        <a:pt x="23" y="24"/>
                      </a:lnTo>
                      <a:lnTo>
                        <a:pt x="19" y="27"/>
                      </a:lnTo>
                      <a:lnTo>
                        <a:pt x="13" y="28"/>
                      </a:lnTo>
                      <a:lnTo>
                        <a:pt x="8" y="27"/>
                      </a:lnTo>
                      <a:lnTo>
                        <a:pt x="4" y="24"/>
                      </a:lnTo>
                      <a:lnTo>
                        <a:pt x="0" y="20"/>
                      </a:lnTo>
                      <a:lnTo>
                        <a:pt x="0" y="14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351" name="Line 846"/>
                <p:cNvSpPr>
                  <a:spLocks noChangeShapeType="1"/>
                </p:cNvSpPr>
                <p:nvPr/>
              </p:nvSpPr>
              <p:spPr bwMode="auto">
                <a:xfrm>
                  <a:off x="3227" y="2047"/>
                  <a:ext cx="0" cy="2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352" name="Freeform 847"/>
                <p:cNvSpPr>
                  <a:spLocks/>
                </p:cNvSpPr>
                <p:nvPr/>
              </p:nvSpPr>
              <p:spPr bwMode="auto">
                <a:xfrm>
                  <a:off x="3223" y="2063"/>
                  <a:ext cx="9" cy="12"/>
                </a:xfrm>
                <a:custGeom>
                  <a:avLst/>
                  <a:gdLst>
                    <a:gd name="T0" fmla="*/ 0 w 9"/>
                    <a:gd name="T1" fmla="*/ 0 h 12"/>
                    <a:gd name="T2" fmla="*/ 4 w 9"/>
                    <a:gd name="T3" fmla="*/ 12 h 12"/>
                    <a:gd name="T4" fmla="*/ 9 w 9"/>
                    <a:gd name="T5" fmla="*/ 0 h 12"/>
                    <a:gd name="T6" fmla="*/ 0 60000 65536"/>
                    <a:gd name="T7" fmla="*/ 0 60000 65536"/>
                    <a:gd name="T8" fmla="*/ 0 60000 65536"/>
                    <a:gd name="T9" fmla="*/ 0 w 9"/>
                    <a:gd name="T10" fmla="*/ 0 h 12"/>
                    <a:gd name="T11" fmla="*/ 9 w 9"/>
                    <a:gd name="T12" fmla="*/ 12 h 1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9" h="12">
                      <a:moveTo>
                        <a:pt x="0" y="0"/>
                      </a:moveTo>
                      <a:lnTo>
                        <a:pt x="4" y="12"/>
                      </a:lnTo>
                      <a:lnTo>
                        <a:pt x="9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353" name="Line 848"/>
                <p:cNvSpPr>
                  <a:spLocks noChangeShapeType="1"/>
                </p:cNvSpPr>
                <p:nvPr/>
              </p:nvSpPr>
              <p:spPr bwMode="auto">
                <a:xfrm>
                  <a:off x="3215" y="2075"/>
                  <a:ext cx="25" cy="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354" name="Freeform 849"/>
                <p:cNvSpPr>
                  <a:spLocks/>
                </p:cNvSpPr>
                <p:nvPr/>
              </p:nvSpPr>
              <p:spPr bwMode="auto">
                <a:xfrm>
                  <a:off x="3206" y="2188"/>
                  <a:ext cx="44" cy="44"/>
                </a:xfrm>
                <a:custGeom>
                  <a:avLst/>
                  <a:gdLst>
                    <a:gd name="T0" fmla="*/ 0 w 44"/>
                    <a:gd name="T1" fmla="*/ 22 h 44"/>
                    <a:gd name="T2" fmla="*/ 0 w 44"/>
                    <a:gd name="T3" fmla="*/ 17 h 44"/>
                    <a:gd name="T4" fmla="*/ 1 w 44"/>
                    <a:gd name="T5" fmla="*/ 13 h 44"/>
                    <a:gd name="T6" fmla="*/ 6 w 44"/>
                    <a:gd name="T7" fmla="*/ 6 h 44"/>
                    <a:gd name="T8" fmla="*/ 13 w 44"/>
                    <a:gd name="T9" fmla="*/ 1 h 44"/>
                    <a:gd name="T10" fmla="*/ 17 w 44"/>
                    <a:gd name="T11" fmla="*/ 0 h 44"/>
                    <a:gd name="T12" fmla="*/ 21 w 44"/>
                    <a:gd name="T13" fmla="*/ 0 h 44"/>
                    <a:gd name="T14" fmla="*/ 26 w 44"/>
                    <a:gd name="T15" fmla="*/ 0 h 44"/>
                    <a:gd name="T16" fmla="*/ 30 w 44"/>
                    <a:gd name="T17" fmla="*/ 1 h 44"/>
                    <a:gd name="T18" fmla="*/ 38 w 44"/>
                    <a:gd name="T19" fmla="*/ 6 h 44"/>
                    <a:gd name="T20" fmla="*/ 42 w 44"/>
                    <a:gd name="T21" fmla="*/ 13 h 44"/>
                    <a:gd name="T22" fmla="*/ 43 w 44"/>
                    <a:gd name="T23" fmla="*/ 17 h 44"/>
                    <a:gd name="T24" fmla="*/ 44 w 44"/>
                    <a:gd name="T25" fmla="*/ 22 h 44"/>
                    <a:gd name="T26" fmla="*/ 44 w 44"/>
                    <a:gd name="T27" fmla="*/ 22 h 44"/>
                    <a:gd name="T28" fmla="*/ 43 w 44"/>
                    <a:gd name="T29" fmla="*/ 26 h 44"/>
                    <a:gd name="T30" fmla="*/ 42 w 44"/>
                    <a:gd name="T31" fmla="*/ 30 h 44"/>
                    <a:gd name="T32" fmla="*/ 38 w 44"/>
                    <a:gd name="T33" fmla="*/ 38 h 44"/>
                    <a:gd name="T34" fmla="*/ 30 w 44"/>
                    <a:gd name="T35" fmla="*/ 42 h 44"/>
                    <a:gd name="T36" fmla="*/ 26 w 44"/>
                    <a:gd name="T37" fmla="*/ 43 h 44"/>
                    <a:gd name="T38" fmla="*/ 21 w 44"/>
                    <a:gd name="T39" fmla="*/ 44 h 44"/>
                    <a:gd name="T40" fmla="*/ 17 w 44"/>
                    <a:gd name="T41" fmla="*/ 43 h 44"/>
                    <a:gd name="T42" fmla="*/ 13 w 44"/>
                    <a:gd name="T43" fmla="*/ 42 h 44"/>
                    <a:gd name="T44" fmla="*/ 6 w 44"/>
                    <a:gd name="T45" fmla="*/ 38 h 44"/>
                    <a:gd name="T46" fmla="*/ 1 w 44"/>
                    <a:gd name="T47" fmla="*/ 30 h 44"/>
                    <a:gd name="T48" fmla="*/ 0 w 44"/>
                    <a:gd name="T49" fmla="*/ 26 h 44"/>
                    <a:gd name="T50" fmla="*/ 0 w 44"/>
                    <a:gd name="T51" fmla="*/ 22 h 44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w 44"/>
                    <a:gd name="T79" fmla="*/ 0 h 44"/>
                    <a:gd name="T80" fmla="*/ 44 w 44"/>
                    <a:gd name="T81" fmla="*/ 44 h 44"/>
                  </a:gdLst>
                  <a:ahLst/>
                  <a:cxnLst>
                    <a:cxn ang="T52">
                      <a:pos x="T0" y="T1"/>
                    </a:cxn>
                    <a:cxn ang="T53">
                      <a:pos x="T2" y="T3"/>
                    </a:cxn>
                    <a:cxn ang="T54">
                      <a:pos x="T4" y="T5"/>
                    </a:cxn>
                    <a:cxn ang="T55">
                      <a:pos x="T6" y="T7"/>
                    </a:cxn>
                    <a:cxn ang="T56">
                      <a:pos x="T8" y="T9"/>
                    </a:cxn>
                    <a:cxn ang="T57">
                      <a:pos x="T10" y="T11"/>
                    </a:cxn>
                    <a:cxn ang="T58">
                      <a:pos x="T12" y="T13"/>
                    </a:cxn>
                    <a:cxn ang="T59">
                      <a:pos x="T14" y="T15"/>
                    </a:cxn>
                    <a:cxn ang="T60">
                      <a:pos x="T16" y="T17"/>
                    </a:cxn>
                    <a:cxn ang="T61">
                      <a:pos x="T18" y="T19"/>
                    </a:cxn>
                    <a:cxn ang="T62">
                      <a:pos x="T20" y="T21"/>
                    </a:cxn>
                    <a:cxn ang="T63">
                      <a:pos x="T22" y="T23"/>
                    </a:cxn>
                    <a:cxn ang="T64">
                      <a:pos x="T24" y="T25"/>
                    </a:cxn>
                    <a:cxn ang="T65">
                      <a:pos x="T26" y="T27"/>
                    </a:cxn>
                    <a:cxn ang="T66">
                      <a:pos x="T28" y="T29"/>
                    </a:cxn>
                    <a:cxn ang="T67">
                      <a:pos x="T30" y="T31"/>
                    </a:cxn>
                    <a:cxn ang="T68">
                      <a:pos x="T32" y="T33"/>
                    </a:cxn>
                    <a:cxn ang="T69">
                      <a:pos x="T34" y="T35"/>
                    </a:cxn>
                    <a:cxn ang="T70">
                      <a:pos x="T36" y="T37"/>
                    </a:cxn>
                    <a:cxn ang="T71">
                      <a:pos x="T38" y="T39"/>
                    </a:cxn>
                    <a:cxn ang="T72">
                      <a:pos x="T40" y="T41"/>
                    </a:cxn>
                    <a:cxn ang="T73">
                      <a:pos x="T42" y="T43"/>
                    </a:cxn>
                    <a:cxn ang="T74">
                      <a:pos x="T44" y="T45"/>
                    </a:cxn>
                    <a:cxn ang="T75">
                      <a:pos x="T46" y="T47"/>
                    </a:cxn>
                    <a:cxn ang="T76">
                      <a:pos x="T48" y="T49"/>
                    </a:cxn>
                    <a:cxn ang="T77">
                      <a:pos x="T50" y="T51"/>
                    </a:cxn>
                  </a:cxnLst>
                  <a:rect l="T78" t="T79" r="T80" b="T81"/>
                  <a:pathLst>
                    <a:path w="44" h="44">
                      <a:moveTo>
                        <a:pt x="0" y="22"/>
                      </a:moveTo>
                      <a:lnTo>
                        <a:pt x="0" y="17"/>
                      </a:lnTo>
                      <a:lnTo>
                        <a:pt x="1" y="13"/>
                      </a:lnTo>
                      <a:lnTo>
                        <a:pt x="6" y="6"/>
                      </a:lnTo>
                      <a:lnTo>
                        <a:pt x="13" y="1"/>
                      </a:lnTo>
                      <a:lnTo>
                        <a:pt x="17" y="0"/>
                      </a:lnTo>
                      <a:lnTo>
                        <a:pt x="21" y="0"/>
                      </a:lnTo>
                      <a:lnTo>
                        <a:pt x="26" y="0"/>
                      </a:lnTo>
                      <a:lnTo>
                        <a:pt x="30" y="1"/>
                      </a:lnTo>
                      <a:lnTo>
                        <a:pt x="38" y="6"/>
                      </a:lnTo>
                      <a:lnTo>
                        <a:pt x="42" y="13"/>
                      </a:lnTo>
                      <a:lnTo>
                        <a:pt x="43" y="17"/>
                      </a:lnTo>
                      <a:lnTo>
                        <a:pt x="44" y="22"/>
                      </a:lnTo>
                      <a:lnTo>
                        <a:pt x="43" y="26"/>
                      </a:lnTo>
                      <a:lnTo>
                        <a:pt x="42" y="30"/>
                      </a:lnTo>
                      <a:lnTo>
                        <a:pt x="38" y="38"/>
                      </a:lnTo>
                      <a:lnTo>
                        <a:pt x="30" y="42"/>
                      </a:lnTo>
                      <a:lnTo>
                        <a:pt x="26" y="43"/>
                      </a:lnTo>
                      <a:lnTo>
                        <a:pt x="21" y="44"/>
                      </a:lnTo>
                      <a:lnTo>
                        <a:pt x="17" y="43"/>
                      </a:lnTo>
                      <a:lnTo>
                        <a:pt x="13" y="42"/>
                      </a:lnTo>
                      <a:lnTo>
                        <a:pt x="6" y="38"/>
                      </a:lnTo>
                      <a:lnTo>
                        <a:pt x="1" y="30"/>
                      </a:lnTo>
                      <a:lnTo>
                        <a:pt x="0" y="26"/>
                      </a:lnTo>
                      <a:lnTo>
                        <a:pt x="0" y="2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355" name="Freeform 850"/>
                <p:cNvSpPr>
                  <a:spLocks/>
                </p:cNvSpPr>
                <p:nvPr/>
              </p:nvSpPr>
              <p:spPr bwMode="auto">
                <a:xfrm>
                  <a:off x="3206" y="2188"/>
                  <a:ext cx="44" cy="44"/>
                </a:xfrm>
                <a:custGeom>
                  <a:avLst/>
                  <a:gdLst>
                    <a:gd name="T0" fmla="*/ 0 w 44"/>
                    <a:gd name="T1" fmla="*/ 22 h 44"/>
                    <a:gd name="T2" fmla="*/ 0 w 44"/>
                    <a:gd name="T3" fmla="*/ 17 h 44"/>
                    <a:gd name="T4" fmla="*/ 1 w 44"/>
                    <a:gd name="T5" fmla="*/ 13 h 44"/>
                    <a:gd name="T6" fmla="*/ 6 w 44"/>
                    <a:gd name="T7" fmla="*/ 6 h 44"/>
                    <a:gd name="T8" fmla="*/ 13 w 44"/>
                    <a:gd name="T9" fmla="*/ 1 h 44"/>
                    <a:gd name="T10" fmla="*/ 17 w 44"/>
                    <a:gd name="T11" fmla="*/ 0 h 44"/>
                    <a:gd name="T12" fmla="*/ 21 w 44"/>
                    <a:gd name="T13" fmla="*/ 0 h 44"/>
                    <a:gd name="T14" fmla="*/ 26 w 44"/>
                    <a:gd name="T15" fmla="*/ 0 h 44"/>
                    <a:gd name="T16" fmla="*/ 30 w 44"/>
                    <a:gd name="T17" fmla="*/ 1 h 44"/>
                    <a:gd name="T18" fmla="*/ 38 w 44"/>
                    <a:gd name="T19" fmla="*/ 6 h 44"/>
                    <a:gd name="T20" fmla="*/ 42 w 44"/>
                    <a:gd name="T21" fmla="*/ 13 h 44"/>
                    <a:gd name="T22" fmla="*/ 43 w 44"/>
                    <a:gd name="T23" fmla="*/ 17 h 44"/>
                    <a:gd name="T24" fmla="*/ 44 w 44"/>
                    <a:gd name="T25" fmla="*/ 22 h 44"/>
                    <a:gd name="T26" fmla="*/ 44 w 44"/>
                    <a:gd name="T27" fmla="*/ 22 h 44"/>
                    <a:gd name="T28" fmla="*/ 43 w 44"/>
                    <a:gd name="T29" fmla="*/ 26 h 44"/>
                    <a:gd name="T30" fmla="*/ 42 w 44"/>
                    <a:gd name="T31" fmla="*/ 30 h 44"/>
                    <a:gd name="T32" fmla="*/ 38 w 44"/>
                    <a:gd name="T33" fmla="*/ 38 h 44"/>
                    <a:gd name="T34" fmla="*/ 30 w 44"/>
                    <a:gd name="T35" fmla="*/ 42 h 44"/>
                    <a:gd name="T36" fmla="*/ 26 w 44"/>
                    <a:gd name="T37" fmla="*/ 43 h 44"/>
                    <a:gd name="T38" fmla="*/ 21 w 44"/>
                    <a:gd name="T39" fmla="*/ 44 h 44"/>
                    <a:gd name="T40" fmla="*/ 17 w 44"/>
                    <a:gd name="T41" fmla="*/ 43 h 44"/>
                    <a:gd name="T42" fmla="*/ 13 w 44"/>
                    <a:gd name="T43" fmla="*/ 42 h 44"/>
                    <a:gd name="T44" fmla="*/ 6 w 44"/>
                    <a:gd name="T45" fmla="*/ 38 h 44"/>
                    <a:gd name="T46" fmla="*/ 1 w 44"/>
                    <a:gd name="T47" fmla="*/ 30 h 44"/>
                    <a:gd name="T48" fmla="*/ 0 w 44"/>
                    <a:gd name="T49" fmla="*/ 26 h 44"/>
                    <a:gd name="T50" fmla="*/ 0 w 44"/>
                    <a:gd name="T51" fmla="*/ 22 h 44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w 44"/>
                    <a:gd name="T79" fmla="*/ 0 h 44"/>
                    <a:gd name="T80" fmla="*/ 44 w 44"/>
                    <a:gd name="T81" fmla="*/ 44 h 44"/>
                  </a:gdLst>
                  <a:ahLst/>
                  <a:cxnLst>
                    <a:cxn ang="T52">
                      <a:pos x="T0" y="T1"/>
                    </a:cxn>
                    <a:cxn ang="T53">
                      <a:pos x="T2" y="T3"/>
                    </a:cxn>
                    <a:cxn ang="T54">
                      <a:pos x="T4" y="T5"/>
                    </a:cxn>
                    <a:cxn ang="T55">
                      <a:pos x="T6" y="T7"/>
                    </a:cxn>
                    <a:cxn ang="T56">
                      <a:pos x="T8" y="T9"/>
                    </a:cxn>
                    <a:cxn ang="T57">
                      <a:pos x="T10" y="T11"/>
                    </a:cxn>
                    <a:cxn ang="T58">
                      <a:pos x="T12" y="T13"/>
                    </a:cxn>
                    <a:cxn ang="T59">
                      <a:pos x="T14" y="T15"/>
                    </a:cxn>
                    <a:cxn ang="T60">
                      <a:pos x="T16" y="T17"/>
                    </a:cxn>
                    <a:cxn ang="T61">
                      <a:pos x="T18" y="T19"/>
                    </a:cxn>
                    <a:cxn ang="T62">
                      <a:pos x="T20" y="T21"/>
                    </a:cxn>
                    <a:cxn ang="T63">
                      <a:pos x="T22" y="T23"/>
                    </a:cxn>
                    <a:cxn ang="T64">
                      <a:pos x="T24" y="T25"/>
                    </a:cxn>
                    <a:cxn ang="T65">
                      <a:pos x="T26" y="T27"/>
                    </a:cxn>
                    <a:cxn ang="T66">
                      <a:pos x="T28" y="T29"/>
                    </a:cxn>
                    <a:cxn ang="T67">
                      <a:pos x="T30" y="T31"/>
                    </a:cxn>
                    <a:cxn ang="T68">
                      <a:pos x="T32" y="T33"/>
                    </a:cxn>
                    <a:cxn ang="T69">
                      <a:pos x="T34" y="T35"/>
                    </a:cxn>
                    <a:cxn ang="T70">
                      <a:pos x="T36" y="T37"/>
                    </a:cxn>
                    <a:cxn ang="T71">
                      <a:pos x="T38" y="T39"/>
                    </a:cxn>
                    <a:cxn ang="T72">
                      <a:pos x="T40" y="T41"/>
                    </a:cxn>
                    <a:cxn ang="T73">
                      <a:pos x="T42" y="T43"/>
                    </a:cxn>
                    <a:cxn ang="T74">
                      <a:pos x="T44" y="T45"/>
                    </a:cxn>
                    <a:cxn ang="T75">
                      <a:pos x="T46" y="T47"/>
                    </a:cxn>
                    <a:cxn ang="T76">
                      <a:pos x="T48" y="T49"/>
                    </a:cxn>
                    <a:cxn ang="T77">
                      <a:pos x="T50" y="T51"/>
                    </a:cxn>
                  </a:cxnLst>
                  <a:rect l="T78" t="T79" r="T80" b="T81"/>
                  <a:pathLst>
                    <a:path w="44" h="44">
                      <a:moveTo>
                        <a:pt x="0" y="22"/>
                      </a:moveTo>
                      <a:lnTo>
                        <a:pt x="0" y="17"/>
                      </a:lnTo>
                      <a:lnTo>
                        <a:pt x="1" y="13"/>
                      </a:lnTo>
                      <a:lnTo>
                        <a:pt x="6" y="6"/>
                      </a:lnTo>
                      <a:lnTo>
                        <a:pt x="13" y="1"/>
                      </a:lnTo>
                      <a:lnTo>
                        <a:pt x="17" y="0"/>
                      </a:lnTo>
                      <a:lnTo>
                        <a:pt x="21" y="0"/>
                      </a:lnTo>
                      <a:lnTo>
                        <a:pt x="26" y="0"/>
                      </a:lnTo>
                      <a:lnTo>
                        <a:pt x="30" y="1"/>
                      </a:lnTo>
                      <a:lnTo>
                        <a:pt x="38" y="6"/>
                      </a:lnTo>
                      <a:lnTo>
                        <a:pt x="42" y="13"/>
                      </a:lnTo>
                      <a:lnTo>
                        <a:pt x="43" y="17"/>
                      </a:lnTo>
                      <a:lnTo>
                        <a:pt x="44" y="22"/>
                      </a:lnTo>
                      <a:lnTo>
                        <a:pt x="43" y="26"/>
                      </a:lnTo>
                      <a:lnTo>
                        <a:pt x="42" y="30"/>
                      </a:lnTo>
                      <a:lnTo>
                        <a:pt x="38" y="38"/>
                      </a:lnTo>
                      <a:lnTo>
                        <a:pt x="30" y="42"/>
                      </a:lnTo>
                      <a:lnTo>
                        <a:pt x="26" y="43"/>
                      </a:lnTo>
                      <a:lnTo>
                        <a:pt x="21" y="44"/>
                      </a:lnTo>
                      <a:lnTo>
                        <a:pt x="17" y="43"/>
                      </a:lnTo>
                      <a:lnTo>
                        <a:pt x="13" y="42"/>
                      </a:lnTo>
                      <a:lnTo>
                        <a:pt x="6" y="38"/>
                      </a:lnTo>
                      <a:lnTo>
                        <a:pt x="1" y="30"/>
                      </a:lnTo>
                      <a:lnTo>
                        <a:pt x="0" y="26"/>
                      </a:lnTo>
                      <a:lnTo>
                        <a:pt x="0" y="22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356" name="Freeform 851"/>
                <p:cNvSpPr>
                  <a:spLocks/>
                </p:cNvSpPr>
                <p:nvPr/>
              </p:nvSpPr>
              <p:spPr bwMode="auto">
                <a:xfrm>
                  <a:off x="3214" y="2196"/>
                  <a:ext cx="27" cy="27"/>
                </a:xfrm>
                <a:custGeom>
                  <a:avLst/>
                  <a:gdLst>
                    <a:gd name="T0" fmla="*/ 0 w 27"/>
                    <a:gd name="T1" fmla="*/ 14 h 27"/>
                    <a:gd name="T2" fmla="*/ 0 w 27"/>
                    <a:gd name="T3" fmla="*/ 8 h 27"/>
                    <a:gd name="T4" fmla="*/ 4 w 27"/>
                    <a:gd name="T5" fmla="*/ 4 h 27"/>
                    <a:gd name="T6" fmla="*/ 8 w 27"/>
                    <a:gd name="T7" fmla="*/ 1 h 27"/>
                    <a:gd name="T8" fmla="*/ 13 w 27"/>
                    <a:gd name="T9" fmla="*/ 0 h 27"/>
                    <a:gd name="T10" fmla="*/ 19 w 27"/>
                    <a:gd name="T11" fmla="*/ 1 h 27"/>
                    <a:gd name="T12" fmla="*/ 23 w 27"/>
                    <a:gd name="T13" fmla="*/ 4 h 27"/>
                    <a:gd name="T14" fmla="*/ 26 w 27"/>
                    <a:gd name="T15" fmla="*/ 8 h 27"/>
                    <a:gd name="T16" fmla="*/ 27 w 27"/>
                    <a:gd name="T17" fmla="*/ 14 h 27"/>
                    <a:gd name="T18" fmla="*/ 27 w 27"/>
                    <a:gd name="T19" fmla="*/ 14 h 27"/>
                    <a:gd name="T20" fmla="*/ 26 w 27"/>
                    <a:gd name="T21" fmla="*/ 19 h 27"/>
                    <a:gd name="T22" fmla="*/ 23 w 27"/>
                    <a:gd name="T23" fmla="*/ 23 h 27"/>
                    <a:gd name="T24" fmla="*/ 19 w 27"/>
                    <a:gd name="T25" fmla="*/ 26 h 27"/>
                    <a:gd name="T26" fmla="*/ 13 w 27"/>
                    <a:gd name="T27" fmla="*/ 27 h 27"/>
                    <a:gd name="T28" fmla="*/ 8 w 27"/>
                    <a:gd name="T29" fmla="*/ 26 h 27"/>
                    <a:gd name="T30" fmla="*/ 4 w 27"/>
                    <a:gd name="T31" fmla="*/ 23 h 27"/>
                    <a:gd name="T32" fmla="*/ 0 w 27"/>
                    <a:gd name="T33" fmla="*/ 19 h 27"/>
                    <a:gd name="T34" fmla="*/ 0 w 27"/>
                    <a:gd name="T35" fmla="*/ 14 h 27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w 27"/>
                    <a:gd name="T55" fmla="*/ 0 h 27"/>
                    <a:gd name="T56" fmla="*/ 27 w 27"/>
                    <a:gd name="T57" fmla="*/ 27 h 27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T54" t="T55" r="T56" b="T57"/>
                  <a:pathLst>
                    <a:path w="27" h="27">
                      <a:moveTo>
                        <a:pt x="0" y="14"/>
                      </a:moveTo>
                      <a:lnTo>
                        <a:pt x="0" y="8"/>
                      </a:lnTo>
                      <a:lnTo>
                        <a:pt x="4" y="4"/>
                      </a:lnTo>
                      <a:lnTo>
                        <a:pt x="8" y="1"/>
                      </a:lnTo>
                      <a:lnTo>
                        <a:pt x="13" y="0"/>
                      </a:lnTo>
                      <a:lnTo>
                        <a:pt x="19" y="1"/>
                      </a:lnTo>
                      <a:lnTo>
                        <a:pt x="23" y="4"/>
                      </a:lnTo>
                      <a:lnTo>
                        <a:pt x="26" y="8"/>
                      </a:lnTo>
                      <a:lnTo>
                        <a:pt x="27" y="14"/>
                      </a:lnTo>
                      <a:lnTo>
                        <a:pt x="26" y="19"/>
                      </a:lnTo>
                      <a:lnTo>
                        <a:pt x="23" y="23"/>
                      </a:lnTo>
                      <a:lnTo>
                        <a:pt x="19" y="26"/>
                      </a:lnTo>
                      <a:lnTo>
                        <a:pt x="13" y="27"/>
                      </a:lnTo>
                      <a:lnTo>
                        <a:pt x="8" y="26"/>
                      </a:lnTo>
                      <a:lnTo>
                        <a:pt x="4" y="23"/>
                      </a:lnTo>
                      <a:lnTo>
                        <a:pt x="0" y="19"/>
                      </a:lnTo>
                      <a:lnTo>
                        <a:pt x="0" y="1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357" name="Freeform 852"/>
                <p:cNvSpPr>
                  <a:spLocks/>
                </p:cNvSpPr>
                <p:nvPr/>
              </p:nvSpPr>
              <p:spPr bwMode="auto">
                <a:xfrm>
                  <a:off x="3214" y="2196"/>
                  <a:ext cx="27" cy="27"/>
                </a:xfrm>
                <a:custGeom>
                  <a:avLst/>
                  <a:gdLst>
                    <a:gd name="T0" fmla="*/ 0 w 27"/>
                    <a:gd name="T1" fmla="*/ 14 h 27"/>
                    <a:gd name="T2" fmla="*/ 0 w 27"/>
                    <a:gd name="T3" fmla="*/ 8 h 27"/>
                    <a:gd name="T4" fmla="*/ 4 w 27"/>
                    <a:gd name="T5" fmla="*/ 4 h 27"/>
                    <a:gd name="T6" fmla="*/ 8 w 27"/>
                    <a:gd name="T7" fmla="*/ 1 h 27"/>
                    <a:gd name="T8" fmla="*/ 13 w 27"/>
                    <a:gd name="T9" fmla="*/ 0 h 27"/>
                    <a:gd name="T10" fmla="*/ 19 w 27"/>
                    <a:gd name="T11" fmla="*/ 1 h 27"/>
                    <a:gd name="T12" fmla="*/ 23 w 27"/>
                    <a:gd name="T13" fmla="*/ 4 h 27"/>
                    <a:gd name="T14" fmla="*/ 26 w 27"/>
                    <a:gd name="T15" fmla="*/ 8 h 27"/>
                    <a:gd name="T16" fmla="*/ 27 w 27"/>
                    <a:gd name="T17" fmla="*/ 14 h 27"/>
                    <a:gd name="T18" fmla="*/ 27 w 27"/>
                    <a:gd name="T19" fmla="*/ 14 h 27"/>
                    <a:gd name="T20" fmla="*/ 26 w 27"/>
                    <a:gd name="T21" fmla="*/ 19 h 27"/>
                    <a:gd name="T22" fmla="*/ 23 w 27"/>
                    <a:gd name="T23" fmla="*/ 23 h 27"/>
                    <a:gd name="T24" fmla="*/ 19 w 27"/>
                    <a:gd name="T25" fmla="*/ 26 h 27"/>
                    <a:gd name="T26" fmla="*/ 13 w 27"/>
                    <a:gd name="T27" fmla="*/ 27 h 27"/>
                    <a:gd name="T28" fmla="*/ 8 w 27"/>
                    <a:gd name="T29" fmla="*/ 26 h 27"/>
                    <a:gd name="T30" fmla="*/ 4 w 27"/>
                    <a:gd name="T31" fmla="*/ 23 h 27"/>
                    <a:gd name="T32" fmla="*/ 0 w 27"/>
                    <a:gd name="T33" fmla="*/ 19 h 27"/>
                    <a:gd name="T34" fmla="*/ 0 w 27"/>
                    <a:gd name="T35" fmla="*/ 14 h 27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w 27"/>
                    <a:gd name="T55" fmla="*/ 0 h 27"/>
                    <a:gd name="T56" fmla="*/ 27 w 27"/>
                    <a:gd name="T57" fmla="*/ 27 h 27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T54" t="T55" r="T56" b="T57"/>
                  <a:pathLst>
                    <a:path w="27" h="27">
                      <a:moveTo>
                        <a:pt x="0" y="14"/>
                      </a:moveTo>
                      <a:lnTo>
                        <a:pt x="0" y="8"/>
                      </a:lnTo>
                      <a:lnTo>
                        <a:pt x="4" y="4"/>
                      </a:lnTo>
                      <a:lnTo>
                        <a:pt x="8" y="1"/>
                      </a:lnTo>
                      <a:lnTo>
                        <a:pt x="13" y="0"/>
                      </a:lnTo>
                      <a:lnTo>
                        <a:pt x="19" y="1"/>
                      </a:lnTo>
                      <a:lnTo>
                        <a:pt x="23" y="4"/>
                      </a:lnTo>
                      <a:lnTo>
                        <a:pt x="26" y="8"/>
                      </a:lnTo>
                      <a:lnTo>
                        <a:pt x="27" y="14"/>
                      </a:lnTo>
                      <a:lnTo>
                        <a:pt x="26" y="19"/>
                      </a:lnTo>
                      <a:lnTo>
                        <a:pt x="23" y="23"/>
                      </a:lnTo>
                      <a:lnTo>
                        <a:pt x="19" y="26"/>
                      </a:lnTo>
                      <a:lnTo>
                        <a:pt x="13" y="27"/>
                      </a:lnTo>
                      <a:lnTo>
                        <a:pt x="8" y="26"/>
                      </a:lnTo>
                      <a:lnTo>
                        <a:pt x="4" y="23"/>
                      </a:lnTo>
                      <a:lnTo>
                        <a:pt x="0" y="19"/>
                      </a:lnTo>
                      <a:lnTo>
                        <a:pt x="0" y="14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358" name="Freeform 853"/>
                <p:cNvSpPr>
                  <a:spLocks/>
                </p:cNvSpPr>
                <p:nvPr/>
              </p:nvSpPr>
              <p:spPr bwMode="auto">
                <a:xfrm>
                  <a:off x="3227" y="2179"/>
                  <a:ext cx="1" cy="9"/>
                </a:xfrm>
                <a:custGeom>
                  <a:avLst/>
                  <a:gdLst>
                    <a:gd name="T0" fmla="*/ 1 w 1"/>
                    <a:gd name="T1" fmla="*/ 0 h 9"/>
                    <a:gd name="T2" fmla="*/ 1 w 1"/>
                    <a:gd name="T3" fmla="*/ 9 h 9"/>
                    <a:gd name="T4" fmla="*/ 0 w 1"/>
                    <a:gd name="T5" fmla="*/ 9 h 9"/>
                    <a:gd name="T6" fmla="*/ 0 w 1"/>
                    <a:gd name="T7" fmla="*/ 9 h 9"/>
                    <a:gd name="T8" fmla="*/ 0 w 1"/>
                    <a:gd name="T9" fmla="*/ 0 h 9"/>
                    <a:gd name="T10" fmla="*/ 0 w 1"/>
                    <a:gd name="T11" fmla="*/ 0 h 9"/>
                    <a:gd name="T12" fmla="*/ 1 w 1"/>
                    <a:gd name="T13" fmla="*/ 0 h 9"/>
                    <a:gd name="T14" fmla="*/ 1 w 1"/>
                    <a:gd name="T15" fmla="*/ 0 h 9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1"/>
                    <a:gd name="T25" fmla="*/ 0 h 9"/>
                    <a:gd name="T26" fmla="*/ 1 w 1"/>
                    <a:gd name="T27" fmla="*/ 9 h 9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1" h="9">
                      <a:moveTo>
                        <a:pt x="1" y="0"/>
                      </a:moveTo>
                      <a:lnTo>
                        <a:pt x="1" y="9"/>
                      </a:lnTo>
                      <a:lnTo>
                        <a:pt x="0" y="9"/>
                      </a:lnTo>
                      <a:lnTo>
                        <a:pt x="0" y="0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359" name="Freeform 854"/>
                <p:cNvSpPr>
                  <a:spLocks/>
                </p:cNvSpPr>
                <p:nvPr/>
              </p:nvSpPr>
              <p:spPr bwMode="auto">
                <a:xfrm>
                  <a:off x="3227" y="2179"/>
                  <a:ext cx="1" cy="9"/>
                </a:xfrm>
                <a:custGeom>
                  <a:avLst/>
                  <a:gdLst>
                    <a:gd name="T0" fmla="*/ 1 w 1"/>
                    <a:gd name="T1" fmla="*/ 0 h 9"/>
                    <a:gd name="T2" fmla="*/ 1 w 1"/>
                    <a:gd name="T3" fmla="*/ 9 h 9"/>
                    <a:gd name="T4" fmla="*/ 0 w 1"/>
                    <a:gd name="T5" fmla="*/ 9 h 9"/>
                    <a:gd name="T6" fmla="*/ 0 w 1"/>
                    <a:gd name="T7" fmla="*/ 9 h 9"/>
                    <a:gd name="T8" fmla="*/ 0 w 1"/>
                    <a:gd name="T9" fmla="*/ 0 h 9"/>
                    <a:gd name="T10" fmla="*/ 0 w 1"/>
                    <a:gd name="T11" fmla="*/ 0 h 9"/>
                    <a:gd name="T12" fmla="*/ 1 w 1"/>
                    <a:gd name="T13" fmla="*/ 0 h 9"/>
                    <a:gd name="T14" fmla="*/ 1 w 1"/>
                    <a:gd name="T15" fmla="*/ 0 h 9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1"/>
                    <a:gd name="T25" fmla="*/ 0 h 9"/>
                    <a:gd name="T26" fmla="*/ 1 w 1"/>
                    <a:gd name="T27" fmla="*/ 9 h 9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1" h="9">
                      <a:moveTo>
                        <a:pt x="1" y="0"/>
                      </a:moveTo>
                      <a:lnTo>
                        <a:pt x="1" y="9"/>
                      </a:lnTo>
                      <a:lnTo>
                        <a:pt x="0" y="9"/>
                      </a:lnTo>
                      <a:lnTo>
                        <a:pt x="0" y="0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360" name="Freeform 855"/>
                <p:cNvSpPr>
                  <a:spLocks/>
                </p:cNvSpPr>
                <p:nvPr/>
              </p:nvSpPr>
              <p:spPr bwMode="auto">
                <a:xfrm>
                  <a:off x="3223" y="2176"/>
                  <a:ext cx="9" cy="12"/>
                </a:xfrm>
                <a:custGeom>
                  <a:avLst/>
                  <a:gdLst>
                    <a:gd name="T0" fmla="*/ 0 w 9"/>
                    <a:gd name="T1" fmla="*/ 0 h 12"/>
                    <a:gd name="T2" fmla="*/ 4 w 9"/>
                    <a:gd name="T3" fmla="*/ 12 h 12"/>
                    <a:gd name="T4" fmla="*/ 9 w 9"/>
                    <a:gd name="T5" fmla="*/ 0 h 12"/>
                    <a:gd name="T6" fmla="*/ 0 60000 65536"/>
                    <a:gd name="T7" fmla="*/ 0 60000 65536"/>
                    <a:gd name="T8" fmla="*/ 0 60000 65536"/>
                    <a:gd name="T9" fmla="*/ 0 w 9"/>
                    <a:gd name="T10" fmla="*/ 0 h 12"/>
                    <a:gd name="T11" fmla="*/ 9 w 9"/>
                    <a:gd name="T12" fmla="*/ 12 h 1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9" h="12">
                      <a:moveTo>
                        <a:pt x="0" y="0"/>
                      </a:moveTo>
                      <a:lnTo>
                        <a:pt x="4" y="12"/>
                      </a:lnTo>
                      <a:lnTo>
                        <a:pt x="9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361" name="Line 856"/>
                <p:cNvSpPr>
                  <a:spLocks noChangeShapeType="1"/>
                </p:cNvSpPr>
                <p:nvPr/>
              </p:nvSpPr>
              <p:spPr bwMode="auto">
                <a:xfrm>
                  <a:off x="3215" y="2179"/>
                  <a:ext cx="25" cy="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362" name="Freeform 857"/>
                <p:cNvSpPr>
                  <a:spLocks noEditPoints="1"/>
                </p:cNvSpPr>
                <p:nvPr/>
              </p:nvSpPr>
              <p:spPr bwMode="auto">
                <a:xfrm>
                  <a:off x="3240" y="2074"/>
                  <a:ext cx="143" cy="25"/>
                </a:xfrm>
                <a:custGeom>
                  <a:avLst/>
                  <a:gdLst>
                    <a:gd name="T0" fmla="*/ 0 w 143"/>
                    <a:gd name="T1" fmla="*/ 11 h 25"/>
                    <a:gd name="T2" fmla="*/ 5 w 143"/>
                    <a:gd name="T3" fmla="*/ 11 h 25"/>
                    <a:gd name="T4" fmla="*/ 5 w 143"/>
                    <a:gd name="T5" fmla="*/ 11 h 25"/>
                    <a:gd name="T6" fmla="*/ 0 w 143"/>
                    <a:gd name="T7" fmla="*/ 11 h 25"/>
                    <a:gd name="T8" fmla="*/ 0 w 143"/>
                    <a:gd name="T9" fmla="*/ 0 h 25"/>
                    <a:gd name="T10" fmla="*/ 0 w 143"/>
                    <a:gd name="T11" fmla="*/ 1 h 25"/>
                    <a:gd name="T12" fmla="*/ 31 w 143"/>
                    <a:gd name="T13" fmla="*/ 11 h 25"/>
                    <a:gd name="T14" fmla="*/ 31 w 143"/>
                    <a:gd name="T15" fmla="*/ 11 h 25"/>
                    <a:gd name="T16" fmla="*/ 14 w 143"/>
                    <a:gd name="T17" fmla="*/ 11 h 25"/>
                    <a:gd name="T18" fmla="*/ 15 w 143"/>
                    <a:gd name="T19" fmla="*/ 11 h 25"/>
                    <a:gd name="T20" fmla="*/ 56 w 143"/>
                    <a:gd name="T21" fmla="*/ 11 h 25"/>
                    <a:gd name="T22" fmla="*/ 56 w 143"/>
                    <a:gd name="T23" fmla="*/ 11 h 25"/>
                    <a:gd name="T24" fmla="*/ 39 w 143"/>
                    <a:gd name="T25" fmla="*/ 11 h 25"/>
                    <a:gd name="T26" fmla="*/ 40 w 143"/>
                    <a:gd name="T27" fmla="*/ 11 h 25"/>
                    <a:gd name="T28" fmla="*/ 81 w 143"/>
                    <a:gd name="T29" fmla="*/ 11 h 25"/>
                    <a:gd name="T30" fmla="*/ 81 w 143"/>
                    <a:gd name="T31" fmla="*/ 11 h 25"/>
                    <a:gd name="T32" fmla="*/ 65 w 143"/>
                    <a:gd name="T33" fmla="*/ 11 h 25"/>
                    <a:gd name="T34" fmla="*/ 65 w 143"/>
                    <a:gd name="T35" fmla="*/ 11 h 25"/>
                    <a:gd name="T36" fmla="*/ 107 w 143"/>
                    <a:gd name="T37" fmla="*/ 11 h 25"/>
                    <a:gd name="T38" fmla="*/ 107 w 143"/>
                    <a:gd name="T39" fmla="*/ 11 h 25"/>
                    <a:gd name="T40" fmla="*/ 90 w 143"/>
                    <a:gd name="T41" fmla="*/ 11 h 25"/>
                    <a:gd name="T42" fmla="*/ 91 w 143"/>
                    <a:gd name="T43" fmla="*/ 11 h 25"/>
                    <a:gd name="T44" fmla="*/ 132 w 143"/>
                    <a:gd name="T45" fmla="*/ 11 h 25"/>
                    <a:gd name="T46" fmla="*/ 132 w 143"/>
                    <a:gd name="T47" fmla="*/ 11 h 25"/>
                    <a:gd name="T48" fmla="*/ 116 w 143"/>
                    <a:gd name="T49" fmla="*/ 11 h 25"/>
                    <a:gd name="T50" fmla="*/ 116 w 143"/>
                    <a:gd name="T51" fmla="*/ 11 h 25"/>
                    <a:gd name="T52" fmla="*/ 142 w 143"/>
                    <a:gd name="T53" fmla="*/ 11 h 25"/>
                    <a:gd name="T54" fmla="*/ 143 w 143"/>
                    <a:gd name="T55" fmla="*/ 25 h 25"/>
                    <a:gd name="T56" fmla="*/ 142 w 143"/>
                    <a:gd name="T57" fmla="*/ 25 h 25"/>
                    <a:gd name="T58" fmla="*/ 142 w 143"/>
                    <a:gd name="T59" fmla="*/ 11 h 25"/>
                    <a:gd name="T60" fmla="*/ 141 w 143"/>
                    <a:gd name="T61" fmla="*/ 11 h 25"/>
                    <a:gd name="T62" fmla="*/ 141 w 143"/>
                    <a:gd name="T63" fmla="*/ 11 h 25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43"/>
                    <a:gd name="T97" fmla="*/ 0 h 25"/>
                    <a:gd name="T98" fmla="*/ 143 w 143"/>
                    <a:gd name="T99" fmla="*/ 25 h 25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43" h="25">
                      <a:moveTo>
                        <a:pt x="0" y="1"/>
                      </a:moveTo>
                      <a:lnTo>
                        <a:pt x="0" y="11"/>
                      </a:lnTo>
                      <a:lnTo>
                        <a:pt x="5" y="11"/>
                      </a:lnTo>
                      <a:lnTo>
                        <a:pt x="6" y="11"/>
                      </a:lnTo>
                      <a:lnTo>
                        <a:pt x="5" y="11"/>
                      </a:lnTo>
                      <a:lnTo>
                        <a:pt x="0" y="11"/>
                      </a:lnTo>
                      <a:lnTo>
                        <a:pt x="0" y="1"/>
                      </a:lnTo>
                      <a:lnTo>
                        <a:pt x="0" y="0"/>
                      </a:lnTo>
                      <a:lnTo>
                        <a:pt x="0" y="1"/>
                      </a:lnTo>
                      <a:close/>
                      <a:moveTo>
                        <a:pt x="15" y="11"/>
                      </a:moveTo>
                      <a:lnTo>
                        <a:pt x="31" y="11"/>
                      </a:lnTo>
                      <a:lnTo>
                        <a:pt x="15" y="11"/>
                      </a:lnTo>
                      <a:lnTo>
                        <a:pt x="14" y="11"/>
                      </a:lnTo>
                      <a:lnTo>
                        <a:pt x="15" y="11"/>
                      </a:lnTo>
                      <a:close/>
                      <a:moveTo>
                        <a:pt x="40" y="11"/>
                      </a:moveTo>
                      <a:lnTo>
                        <a:pt x="56" y="11"/>
                      </a:lnTo>
                      <a:lnTo>
                        <a:pt x="40" y="11"/>
                      </a:lnTo>
                      <a:lnTo>
                        <a:pt x="39" y="11"/>
                      </a:lnTo>
                      <a:lnTo>
                        <a:pt x="40" y="11"/>
                      </a:lnTo>
                      <a:close/>
                      <a:moveTo>
                        <a:pt x="65" y="11"/>
                      </a:moveTo>
                      <a:lnTo>
                        <a:pt x="81" y="11"/>
                      </a:lnTo>
                      <a:lnTo>
                        <a:pt x="82" y="11"/>
                      </a:lnTo>
                      <a:lnTo>
                        <a:pt x="81" y="11"/>
                      </a:lnTo>
                      <a:lnTo>
                        <a:pt x="65" y="11"/>
                      </a:lnTo>
                      <a:close/>
                      <a:moveTo>
                        <a:pt x="91" y="11"/>
                      </a:moveTo>
                      <a:lnTo>
                        <a:pt x="107" y="11"/>
                      </a:lnTo>
                      <a:lnTo>
                        <a:pt x="91" y="11"/>
                      </a:lnTo>
                      <a:lnTo>
                        <a:pt x="90" y="11"/>
                      </a:lnTo>
                      <a:lnTo>
                        <a:pt x="91" y="11"/>
                      </a:lnTo>
                      <a:close/>
                      <a:moveTo>
                        <a:pt x="116" y="11"/>
                      </a:moveTo>
                      <a:lnTo>
                        <a:pt x="132" y="11"/>
                      </a:lnTo>
                      <a:lnTo>
                        <a:pt x="116" y="11"/>
                      </a:lnTo>
                      <a:close/>
                      <a:moveTo>
                        <a:pt x="141" y="11"/>
                      </a:moveTo>
                      <a:lnTo>
                        <a:pt x="142" y="11"/>
                      </a:lnTo>
                      <a:lnTo>
                        <a:pt x="143" y="11"/>
                      </a:lnTo>
                      <a:lnTo>
                        <a:pt x="143" y="25"/>
                      </a:lnTo>
                      <a:lnTo>
                        <a:pt x="142" y="25"/>
                      </a:lnTo>
                      <a:lnTo>
                        <a:pt x="142" y="11"/>
                      </a:lnTo>
                      <a:lnTo>
                        <a:pt x="141" y="1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363" name="Freeform 858"/>
                <p:cNvSpPr>
                  <a:spLocks/>
                </p:cNvSpPr>
                <p:nvPr/>
              </p:nvSpPr>
              <p:spPr bwMode="auto">
                <a:xfrm>
                  <a:off x="3240" y="2074"/>
                  <a:ext cx="6" cy="11"/>
                </a:xfrm>
                <a:custGeom>
                  <a:avLst/>
                  <a:gdLst>
                    <a:gd name="T0" fmla="*/ 0 w 6"/>
                    <a:gd name="T1" fmla="*/ 1 h 11"/>
                    <a:gd name="T2" fmla="*/ 0 w 6"/>
                    <a:gd name="T3" fmla="*/ 11 h 11"/>
                    <a:gd name="T4" fmla="*/ 0 w 6"/>
                    <a:gd name="T5" fmla="*/ 11 h 11"/>
                    <a:gd name="T6" fmla="*/ 5 w 6"/>
                    <a:gd name="T7" fmla="*/ 11 h 11"/>
                    <a:gd name="T8" fmla="*/ 6 w 6"/>
                    <a:gd name="T9" fmla="*/ 11 h 11"/>
                    <a:gd name="T10" fmla="*/ 5 w 6"/>
                    <a:gd name="T11" fmla="*/ 11 h 11"/>
                    <a:gd name="T12" fmla="*/ 0 w 6"/>
                    <a:gd name="T13" fmla="*/ 11 h 11"/>
                    <a:gd name="T14" fmla="*/ 0 w 6"/>
                    <a:gd name="T15" fmla="*/ 11 h 11"/>
                    <a:gd name="T16" fmla="*/ 0 w 6"/>
                    <a:gd name="T17" fmla="*/ 1 h 11"/>
                    <a:gd name="T18" fmla="*/ 0 w 6"/>
                    <a:gd name="T19" fmla="*/ 0 h 11"/>
                    <a:gd name="T20" fmla="*/ 0 w 6"/>
                    <a:gd name="T21" fmla="*/ 1 h 11"/>
                    <a:gd name="T22" fmla="*/ 0 w 6"/>
                    <a:gd name="T23" fmla="*/ 1 h 11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6"/>
                    <a:gd name="T37" fmla="*/ 0 h 11"/>
                    <a:gd name="T38" fmla="*/ 6 w 6"/>
                    <a:gd name="T39" fmla="*/ 11 h 11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6" h="11">
                      <a:moveTo>
                        <a:pt x="0" y="1"/>
                      </a:moveTo>
                      <a:lnTo>
                        <a:pt x="0" y="11"/>
                      </a:lnTo>
                      <a:lnTo>
                        <a:pt x="5" y="11"/>
                      </a:lnTo>
                      <a:lnTo>
                        <a:pt x="6" y="11"/>
                      </a:lnTo>
                      <a:lnTo>
                        <a:pt x="5" y="11"/>
                      </a:lnTo>
                      <a:lnTo>
                        <a:pt x="0" y="11"/>
                      </a:lnTo>
                      <a:lnTo>
                        <a:pt x="0" y="1"/>
                      </a:lnTo>
                      <a:lnTo>
                        <a:pt x="0" y="0"/>
                      </a:lnTo>
                      <a:lnTo>
                        <a:pt x="0" y="1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364" name="Freeform 859"/>
                <p:cNvSpPr>
                  <a:spLocks/>
                </p:cNvSpPr>
                <p:nvPr/>
              </p:nvSpPr>
              <p:spPr bwMode="auto">
                <a:xfrm>
                  <a:off x="3254" y="2085"/>
                  <a:ext cx="17" cy="0"/>
                </a:xfrm>
                <a:custGeom>
                  <a:avLst/>
                  <a:gdLst>
                    <a:gd name="T0" fmla="*/ 1 w 17"/>
                    <a:gd name="T1" fmla="*/ 17 w 17"/>
                    <a:gd name="T2" fmla="*/ 17 w 17"/>
                    <a:gd name="T3" fmla="*/ 17 w 17"/>
                    <a:gd name="T4" fmla="*/ 1 w 17"/>
                    <a:gd name="T5" fmla="*/ 0 w 17"/>
                    <a:gd name="T6" fmla="*/ 1 w 17"/>
                    <a:gd name="T7" fmla="*/ 1 w 1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w 17"/>
                    <a:gd name="T17" fmla="*/ 17 w 17"/>
                  </a:gdLst>
                  <a:ahLst/>
                  <a:cxnLst>
                    <a:cxn ang="T8">
                      <a:pos x="T0" y="0"/>
                    </a:cxn>
                    <a:cxn ang="T9">
                      <a:pos x="T1" y="0"/>
                    </a:cxn>
                    <a:cxn ang="T10">
                      <a:pos x="T2" y="0"/>
                    </a:cxn>
                    <a:cxn ang="T11">
                      <a:pos x="T3" y="0"/>
                    </a:cxn>
                    <a:cxn ang="T12">
                      <a:pos x="T4" y="0"/>
                    </a:cxn>
                    <a:cxn ang="T13">
                      <a:pos x="T5" y="0"/>
                    </a:cxn>
                    <a:cxn ang="T14">
                      <a:pos x="T6" y="0"/>
                    </a:cxn>
                    <a:cxn ang="T15">
                      <a:pos x="T7" y="0"/>
                    </a:cxn>
                  </a:cxnLst>
                  <a:rect l="T16" t="0" r="T17" b="0"/>
                  <a:pathLst>
                    <a:path w="17">
                      <a:moveTo>
                        <a:pt x="1" y="0"/>
                      </a:moveTo>
                      <a:lnTo>
                        <a:pt x="17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365" name="Freeform 860"/>
                <p:cNvSpPr>
                  <a:spLocks/>
                </p:cNvSpPr>
                <p:nvPr/>
              </p:nvSpPr>
              <p:spPr bwMode="auto">
                <a:xfrm>
                  <a:off x="3279" y="2085"/>
                  <a:ext cx="17" cy="0"/>
                </a:xfrm>
                <a:custGeom>
                  <a:avLst/>
                  <a:gdLst>
                    <a:gd name="T0" fmla="*/ 1 w 17"/>
                    <a:gd name="T1" fmla="*/ 17 w 17"/>
                    <a:gd name="T2" fmla="*/ 17 w 17"/>
                    <a:gd name="T3" fmla="*/ 17 w 17"/>
                    <a:gd name="T4" fmla="*/ 1 w 17"/>
                    <a:gd name="T5" fmla="*/ 0 w 17"/>
                    <a:gd name="T6" fmla="*/ 1 w 17"/>
                    <a:gd name="T7" fmla="*/ 1 w 1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w 17"/>
                    <a:gd name="T17" fmla="*/ 17 w 17"/>
                  </a:gdLst>
                  <a:ahLst/>
                  <a:cxnLst>
                    <a:cxn ang="T8">
                      <a:pos x="T0" y="0"/>
                    </a:cxn>
                    <a:cxn ang="T9">
                      <a:pos x="T1" y="0"/>
                    </a:cxn>
                    <a:cxn ang="T10">
                      <a:pos x="T2" y="0"/>
                    </a:cxn>
                    <a:cxn ang="T11">
                      <a:pos x="T3" y="0"/>
                    </a:cxn>
                    <a:cxn ang="T12">
                      <a:pos x="T4" y="0"/>
                    </a:cxn>
                    <a:cxn ang="T13">
                      <a:pos x="T5" y="0"/>
                    </a:cxn>
                    <a:cxn ang="T14">
                      <a:pos x="T6" y="0"/>
                    </a:cxn>
                    <a:cxn ang="T15">
                      <a:pos x="T7" y="0"/>
                    </a:cxn>
                  </a:cxnLst>
                  <a:rect l="T16" t="0" r="T17" b="0"/>
                  <a:pathLst>
                    <a:path w="17">
                      <a:moveTo>
                        <a:pt x="1" y="0"/>
                      </a:moveTo>
                      <a:lnTo>
                        <a:pt x="17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366" name="Freeform 861"/>
                <p:cNvSpPr>
                  <a:spLocks/>
                </p:cNvSpPr>
                <p:nvPr/>
              </p:nvSpPr>
              <p:spPr bwMode="auto">
                <a:xfrm>
                  <a:off x="3305" y="2085"/>
                  <a:ext cx="17" cy="0"/>
                </a:xfrm>
                <a:custGeom>
                  <a:avLst/>
                  <a:gdLst>
                    <a:gd name="T0" fmla="*/ 0 w 17"/>
                    <a:gd name="T1" fmla="*/ 16 w 17"/>
                    <a:gd name="T2" fmla="*/ 17 w 17"/>
                    <a:gd name="T3" fmla="*/ 16 w 17"/>
                    <a:gd name="T4" fmla="*/ 0 w 17"/>
                    <a:gd name="T5" fmla="*/ 0 w 17"/>
                    <a:gd name="T6" fmla="*/ 0 w 17"/>
                    <a:gd name="T7" fmla="*/ 0 w 1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w 17"/>
                    <a:gd name="T17" fmla="*/ 17 w 17"/>
                  </a:gdLst>
                  <a:ahLst/>
                  <a:cxnLst>
                    <a:cxn ang="T8">
                      <a:pos x="T0" y="0"/>
                    </a:cxn>
                    <a:cxn ang="T9">
                      <a:pos x="T1" y="0"/>
                    </a:cxn>
                    <a:cxn ang="T10">
                      <a:pos x="T2" y="0"/>
                    </a:cxn>
                    <a:cxn ang="T11">
                      <a:pos x="T3" y="0"/>
                    </a:cxn>
                    <a:cxn ang="T12">
                      <a:pos x="T4" y="0"/>
                    </a:cxn>
                    <a:cxn ang="T13">
                      <a:pos x="T5" y="0"/>
                    </a:cxn>
                    <a:cxn ang="T14">
                      <a:pos x="T6" y="0"/>
                    </a:cxn>
                    <a:cxn ang="T15">
                      <a:pos x="T7" y="0"/>
                    </a:cxn>
                  </a:cxnLst>
                  <a:rect l="T16" t="0" r="T17" b="0"/>
                  <a:pathLst>
                    <a:path w="17">
                      <a:moveTo>
                        <a:pt x="0" y="0"/>
                      </a:moveTo>
                      <a:lnTo>
                        <a:pt x="16" y="0"/>
                      </a:lnTo>
                      <a:lnTo>
                        <a:pt x="17" y="0"/>
                      </a:lnTo>
                      <a:lnTo>
                        <a:pt x="16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367" name="Freeform 862"/>
                <p:cNvSpPr>
                  <a:spLocks/>
                </p:cNvSpPr>
                <p:nvPr/>
              </p:nvSpPr>
              <p:spPr bwMode="auto">
                <a:xfrm>
                  <a:off x="3330" y="2085"/>
                  <a:ext cx="17" cy="0"/>
                </a:xfrm>
                <a:custGeom>
                  <a:avLst/>
                  <a:gdLst>
                    <a:gd name="T0" fmla="*/ 1 w 17"/>
                    <a:gd name="T1" fmla="*/ 17 w 17"/>
                    <a:gd name="T2" fmla="*/ 17 w 17"/>
                    <a:gd name="T3" fmla="*/ 17 w 17"/>
                    <a:gd name="T4" fmla="*/ 1 w 17"/>
                    <a:gd name="T5" fmla="*/ 0 w 17"/>
                    <a:gd name="T6" fmla="*/ 1 w 17"/>
                    <a:gd name="T7" fmla="*/ 1 w 1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w 17"/>
                    <a:gd name="T17" fmla="*/ 17 w 17"/>
                  </a:gdLst>
                  <a:ahLst/>
                  <a:cxnLst>
                    <a:cxn ang="T8">
                      <a:pos x="T0" y="0"/>
                    </a:cxn>
                    <a:cxn ang="T9">
                      <a:pos x="T1" y="0"/>
                    </a:cxn>
                    <a:cxn ang="T10">
                      <a:pos x="T2" y="0"/>
                    </a:cxn>
                    <a:cxn ang="T11">
                      <a:pos x="T3" y="0"/>
                    </a:cxn>
                    <a:cxn ang="T12">
                      <a:pos x="T4" y="0"/>
                    </a:cxn>
                    <a:cxn ang="T13">
                      <a:pos x="T5" y="0"/>
                    </a:cxn>
                    <a:cxn ang="T14">
                      <a:pos x="T6" y="0"/>
                    </a:cxn>
                    <a:cxn ang="T15">
                      <a:pos x="T7" y="0"/>
                    </a:cxn>
                  </a:cxnLst>
                  <a:rect l="T16" t="0" r="T17" b="0"/>
                  <a:pathLst>
                    <a:path w="17">
                      <a:moveTo>
                        <a:pt x="1" y="0"/>
                      </a:moveTo>
                      <a:lnTo>
                        <a:pt x="17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368" name="Freeform 863"/>
                <p:cNvSpPr>
                  <a:spLocks/>
                </p:cNvSpPr>
                <p:nvPr/>
              </p:nvSpPr>
              <p:spPr bwMode="auto">
                <a:xfrm>
                  <a:off x="3356" y="2085"/>
                  <a:ext cx="16" cy="0"/>
                </a:xfrm>
                <a:custGeom>
                  <a:avLst/>
                  <a:gdLst>
                    <a:gd name="T0" fmla="*/ 0 w 16"/>
                    <a:gd name="T1" fmla="*/ 16 w 16"/>
                    <a:gd name="T2" fmla="*/ 16 w 16"/>
                    <a:gd name="T3" fmla="*/ 16 w 16"/>
                    <a:gd name="T4" fmla="*/ 0 w 16"/>
                    <a:gd name="T5" fmla="*/ 0 w 16"/>
                    <a:gd name="T6" fmla="*/ 0 w 16"/>
                    <a:gd name="T7" fmla="*/ 0 w 16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w 16"/>
                    <a:gd name="T17" fmla="*/ 16 w 16"/>
                  </a:gdLst>
                  <a:ahLst/>
                  <a:cxnLst>
                    <a:cxn ang="T8">
                      <a:pos x="T0" y="0"/>
                    </a:cxn>
                    <a:cxn ang="T9">
                      <a:pos x="T1" y="0"/>
                    </a:cxn>
                    <a:cxn ang="T10">
                      <a:pos x="T2" y="0"/>
                    </a:cxn>
                    <a:cxn ang="T11">
                      <a:pos x="T3" y="0"/>
                    </a:cxn>
                    <a:cxn ang="T12">
                      <a:pos x="T4" y="0"/>
                    </a:cxn>
                    <a:cxn ang="T13">
                      <a:pos x="T5" y="0"/>
                    </a:cxn>
                    <a:cxn ang="T14">
                      <a:pos x="T6" y="0"/>
                    </a:cxn>
                    <a:cxn ang="T15">
                      <a:pos x="T7" y="0"/>
                    </a:cxn>
                  </a:cxnLst>
                  <a:rect l="T16" t="0" r="T17" b="0"/>
                  <a:pathLst>
                    <a:path w="16">
                      <a:moveTo>
                        <a:pt x="0" y="0"/>
                      </a:moveTo>
                      <a:lnTo>
                        <a:pt x="16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369" name="Freeform 864"/>
                <p:cNvSpPr>
                  <a:spLocks/>
                </p:cNvSpPr>
                <p:nvPr/>
              </p:nvSpPr>
              <p:spPr bwMode="auto">
                <a:xfrm>
                  <a:off x="3381" y="2085"/>
                  <a:ext cx="2" cy="14"/>
                </a:xfrm>
                <a:custGeom>
                  <a:avLst/>
                  <a:gdLst>
                    <a:gd name="T0" fmla="*/ 0 w 2"/>
                    <a:gd name="T1" fmla="*/ 0 h 14"/>
                    <a:gd name="T2" fmla="*/ 1 w 2"/>
                    <a:gd name="T3" fmla="*/ 0 h 14"/>
                    <a:gd name="T4" fmla="*/ 2 w 2"/>
                    <a:gd name="T5" fmla="*/ 0 h 14"/>
                    <a:gd name="T6" fmla="*/ 2 w 2"/>
                    <a:gd name="T7" fmla="*/ 14 h 14"/>
                    <a:gd name="T8" fmla="*/ 1 w 2"/>
                    <a:gd name="T9" fmla="*/ 14 h 14"/>
                    <a:gd name="T10" fmla="*/ 1 w 2"/>
                    <a:gd name="T11" fmla="*/ 14 h 14"/>
                    <a:gd name="T12" fmla="*/ 1 w 2"/>
                    <a:gd name="T13" fmla="*/ 0 h 14"/>
                    <a:gd name="T14" fmla="*/ 1 w 2"/>
                    <a:gd name="T15" fmla="*/ 0 h 14"/>
                    <a:gd name="T16" fmla="*/ 0 w 2"/>
                    <a:gd name="T17" fmla="*/ 0 h 14"/>
                    <a:gd name="T18" fmla="*/ 0 w 2"/>
                    <a:gd name="T19" fmla="*/ 0 h 14"/>
                    <a:gd name="T20" fmla="*/ 0 w 2"/>
                    <a:gd name="T21" fmla="*/ 0 h 14"/>
                    <a:gd name="T22" fmla="*/ 0 w 2"/>
                    <a:gd name="T23" fmla="*/ 0 h 14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2"/>
                    <a:gd name="T37" fmla="*/ 0 h 14"/>
                    <a:gd name="T38" fmla="*/ 2 w 2"/>
                    <a:gd name="T39" fmla="*/ 14 h 14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2" h="14">
                      <a:moveTo>
                        <a:pt x="0" y="0"/>
                      </a:moveTo>
                      <a:lnTo>
                        <a:pt x="1" y="0"/>
                      </a:lnTo>
                      <a:lnTo>
                        <a:pt x="2" y="0"/>
                      </a:lnTo>
                      <a:lnTo>
                        <a:pt x="2" y="14"/>
                      </a:lnTo>
                      <a:lnTo>
                        <a:pt x="1" y="14"/>
                      </a:lnTo>
                      <a:lnTo>
                        <a:pt x="1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370" name="Freeform 865"/>
                <p:cNvSpPr>
                  <a:spLocks/>
                </p:cNvSpPr>
                <p:nvPr/>
              </p:nvSpPr>
              <p:spPr bwMode="auto">
                <a:xfrm>
                  <a:off x="3378" y="2087"/>
                  <a:ext cx="8" cy="12"/>
                </a:xfrm>
                <a:custGeom>
                  <a:avLst/>
                  <a:gdLst>
                    <a:gd name="T0" fmla="*/ 0 w 8"/>
                    <a:gd name="T1" fmla="*/ 0 h 12"/>
                    <a:gd name="T2" fmla="*/ 4 w 8"/>
                    <a:gd name="T3" fmla="*/ 12 h 12"/>
                    <a:gd name="T4" fmla="*/ 8 w 8"/>
                    <a:gd name="T5" fmla="*/ 0 h 12"/>
                    <a:gd name="T6" fmla="*/ 0 60000 65536"/>
                    <a:gd name="T7" fmla="*/ 0 60000 65536"/>
                    <a:gd name="T8" fmla="*/ 0 60000 65536"/>
                    <a:gd name="T9" fmla="*/ 0 w 8"/>
                    <a:gd name="T10" fmla="*/ 0 h 12"/>
                    <a:gd name="T11" fmla="*/ 8 w 8"/>
                    <a:gd name="T12" fmla="*/ 12 h 1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8" h="12">
                      <a:moveTo>
                        <a:pt x="0" y="0"/>
                      </a:moveTo>
                      <a:lnTo>
                        <a:pt x="4" y="12"/>
                      </a:lnTo>
                      <a:lnTo>
                        <a:pt x="8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371" name="Freeform 866"/>
                <p:cNvSpPr>
                  <a:spLocks noEditPoints="1"/>
                </p:cNvSpPr>
                <p:nvPr/>
              </p:nvSpPr>
              <p:spPr bwMode="auto">
                <a:xfrm>
                  <a:off x="3154" y="2074"/>
                  <a:ext cx="61" cy="25"/>
                </a:xfrm>
                <a:custGeom>
                  <a:avLst/>
                  <a:gdLst>
                    <a:gd name="T0" fmla="*/ 61 w 61"/>
                    <a:gd name="T1" fmla="*/ 9 h 25"/>
                    <a:gd name="T2" fmla="*/ 54 w 61"/>
                    <a:gd name="T3" fmla="*/ 10 h 25"/>
                    <a:gd name="T4" fmla="*/ 54 w 61"/>
                    <a:gd name="T5" fmla="*/ 9 h 25"/>
                    <a:gd name="T6" fmla="*/ 60 w 61"/>
                    <a:gd name="T7" fmla="*/ 9 h 25"/>
                    <a:gd name="T8" fmla="*/ 61 w 61"/>
                    <a:gd name="T9" fmla="*/ 0 h 25"/>
                    <a:gd name="T10" fmla="*/ 61 w 61"/>
                    <a:gd name="T11" fmla="*/ 1 h 25"/>
                    <a:gd name="T12" fmla="*/ 39 w 61"/>
                    <a:gd name="T13" fmla="*/ 10 h 25"/>
                    <a:gd name="T14" fmla="*/ 39 w 61"/>
                    <a:gd name="T15" fmla="*/ 8 h 25"/>
                    <a:gd name="T16" fmla="*/ 38 w 61"/>
                    <a:gd name="T17" fmla="*/ 6 h 25"/>
                    <a:gd name="T18" fmla="*/ 37 w 61"/>
                    <a:gd name="T19" fmla="*/ 6 h 25"/>
                    <a:gd name="T20" fmla="*/ 35 w 61"/>
                    <a:gd name="T21" fmla="*/ 6 h 25"/>
                    <a:gd name="T22" fmla="*/ 34 w 61"/>
                    <a:gd name="T23" fmla="*/ 6 h 25"/>
                    <a:gd name="T24" fmla="*/ 33 w 61"/>
                    <a:gd name="T25" fmla="*/ 6 h 25"/>
                    <a:gd name="T26" fmla="*/ 32 w 61"/>
                    <a:gd name="T27" fmla="*/ 7 h 25"/>
                    <a:gd name="T28" fmla="*/ 31 w 61"/>
                    <a:gd name="T29" fmla="*/ 6 h 25"/>
                    <a:gd name="T30" fmla="*/ 32 w 61"/>
                    <a:gd name="T31" fmla="*/ 6 h 25"/>
                    <a:gd name="T32" fmla="*/ 34 w 61"/>
                    <a:gd name="T33" fmla="*/ 5 h 25"/>
                    <a:gd name="T34" fmla="*/ 35 w 61"/>
                    <a:gd name="T35" fmla="*/ 5 h 25"/>
                    <a:gd name="T36" fmla="*/ 38 w 61"/>
                    <a:gd name="T37" fmla="*/ 5 h 25"/>
                    <a:gd name="T38" fmla="*/ 39 w 61"/>
                    <a:gd name="T39" fmla="*/ 6 h 25"/>
                    <a:gd name="T40" fmla="*/ 40 w 61"/>
                    <a:gd name="T41" fmla="*/ 7 h 25"/>
                    <a:gd name="T42" fmla="*/ 39 w 61"/>
                    <a:gd name="T43" fmla="*/ 9 h 25"/>
                    <a:gd name="T44" fmla="*/ 45 w 61"/>
                    <a:gd name="T45" fmla="*/ 9 h 25"/>
                    <a:gd name="T46" fmla="*/ 44 w 61"/>
                    <a:gd name="T47" fmla="*/ 10 h 25"/>
                    <a:gd name="T48" fmla="*/ 9 w 61"/>
                    <a:gd name="T49" fmla="*/ 10 h 25"/>
                    <a:gd name="T50" fmla="*/ 9 w 61"/>
                    <a:gd name="T51" fmla="*/ 9 h 25"/>
                    <a:gd name="T52" fmla="*/ 25 w 61"/>
                    <a:gd name="T53" fmla="*/ 9 h 25"/>
                    <a:gd name="T54" fmla="*/ 24 w 61"/>
                    <a:gd name="T55" fmla="*/ 10 h 25"/>
                    <a:gd name="T56" fmla="*/ 1 w 61"/>
                    <a:gd name="T57" fmla="*/ 25 h 25"/>
                    <a:gd name="T58" fmla="*/ 0 w 61"/>
                    <a:gd name="T59" fmla="*/ 25 h 25"/>
                    <a:gd name="T60" fmla="*/ 1 w 61"/>
                    <a:gd name="T61" fmla="*/ 11 h 25"/>
                    <a:gd name="T62" fmla="*/ 1 w 61"/>
                    <a:gd name="T63" fmla="*/ 11 h 25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61"/>
                    <a:gd name="T97" fmla="*/ 0 h 25"/>
                    <a:gd name="T98" fmla="*/ 61 w 61"/>
                    <a:gd name="T99" fmla="*/ 25 h 25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61" h="25">
                      <a:moveTo>
                        <a:pt x="61" y="1"/>
                      </a:moveTo>
                      <a:lnTo>
                        <a:pt x="61" y="9"/>
                      </a:lnTo>
                      <a:lnTo>
                        <a:pt x="61" y="10"/>
                      </a:lnTo>
                      <a:lnTo>
                        <a:pt x="54" y="10"/>
                      </a:lnTo>
                      <a:lnTo>
                        <a:pt x="53" y="9"/>
                      </a:lnTo>
                      <a:lnTo>
                        <a:pt x="54" y="9"/>
                      </a:lnTo>
                      <a:lnTo>
                        <a:pt x="61" y="9"/>
                      </a:lnTo>
                      <a:lnTo>
                        <a:pt x="60" y="9"/>
                      </a:lnTo>
                      <a:lnTo>
                        <a:pt x="60" y="1"/>
                      </a:lnTo>
                      <a:lnTo>
                        <a:pt x="61" y="0"/>
                      </a:lnTo>
                      <a:lnTo>
                        <a:pt x="61" y="1"/>
                      </a:lnTo>
                      <a:close/>
                      <a:moveTo>
                        <a:pt x="44" y="10"/>
                      </a:moveTo>
                      <a:lnTo>
                        <a:pt x="39" y="10"/>
                      </a:lnTo>
                      <a:lnTo>
                        <a:pt x="39" y="8"/>
                      </a:lnTo>
                      <a:lnTo>
                        <a:pt x="38" y="6"/>
                      </a:lnTo>
                      <a:lnTo>
                        <a:pt x="37" y="6"/>
                      </a:lnTo>
                      <a:lnTo>
                        <a:pt x="35" y="6"/>
                      </a:lnTo>
                      <a:lnTo>
                        <a:pt x="34" y="6"/>
                      </a:lnTo>
                      <a:lnTo>
                        <a:pt x="33" y="6"/>
                      </a:lnTo>
                      <a:lnTo>
                        <a:pt x="32" y="7"/>
                      </a:lnTo>
                      <a:lnTo>
                        <a:pt x="31" y="7"/>
                      </a:lnTo>
                      <a:lnTo>
                        <a:pt x="31" y="6"/>
                      </a:lnTo>
                      <a:lnTo>
                        <a:pt x="32" y="6"/>
                      </a:lnTo>
                      <a:lnTo>
                        <a:pt x="34" y="5"/>
                      </a:lnTo>
                      <a:lnTo>
                        <a:pt x="35" y="5"/>
                      </a:lnTo>
                      <a:lnTo>
                        <a:pt x="37" y="5"/>
                      </a:lnTo>
                      <a:lnTo>
                        <a:pt x="38" y="5"/>
                      </a:lnTo>
                      <a:lnTo>
                        <a:pt x="39" y="6"/>
                      </a:lnTo>
                      <a:lnTo>
                        <a:pt x="39" y="7"/>
                      </a:lnTo>
                      <a:lnTo>
                        <a:pt x="40" y="7"/>
                      </a:lnTo>
                      <a:lnTo>
                        <a:pt x="40" y="9"/>
                      </a:lnTo>
                      <a:lnTo>
                        <a:pt x="39" y="9"/>
                      </a:lnTo>
                      <a:lnTo>
                        <a:pt x="44" y="9"/>
                      </a:lnTo>
                      <a:lnTo>
                        <a:pt x="45" y="9"/>
                      </a:lnTo>
                      <a:lnTo>
                        <a:pt x="44" y="10"/>
                      </a:lnTo>
                      <a:close/>
                      <a:moveTo>
                        <a:pt x="24" y="10"/>
                      </a:moveTo>
                      <a:lnTo>
                        <a:pt x="9" y="10"/>
                      </a:lnTo>
                      <a:lnTo>
                        <a:pt x="8" y="9"/>
                      </a:lnTo>
                      <a:lnTo>
                        <a:pt x="9" y="9"/>
                      </a:lnTo>
                      <a:lnTo>
                        <a:pt x="24" y="9"/>
                      </a:lnTo>
                      <a:lnTo>
                        <a:pt x="25" y="9"/>
                      </a:lnTo>
                      <a:lnTo>
                        <a:pt x="24" y="10"/>
                      </a:lnTo>
                      <a:close/>
                      <a:moveTo>
                        <a:pt x="1" y="11"/>
                      </a:moveTo>
                      <a:lnTo>
                        <a:pt x="1" y="25"/>
                      </a:lnTo>
                      <a:lnTo>
                        <a:pt x="0" y="25"/>
                      </a:lnTo>
                      <a:lnTo>
                        <a:pt x="0" y="11"/>
                      </a:lnTo>
                      <a:lnTo>
                        <a:pt x="1" y="1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372" name="Freeform 867"/>
                <p:cNvSpPr>
                  <a:spLocks/>
                </p:cNvSpPr>
                <p:nvPr/>
              </p:nvSpPr>
              <p:spPr bwMode="auto">
                <a:xfrm>
                  <a:off x="3207" y="2074"/>
                  <a:ext cx="8" cy="10"/>
                </a:xfrm>
                <a:custGeom>
                  <a:avLst/>
                  <a:gdLst>
                    <a:gd name="T0" fmla="*/ 8 w 8"/>
                    <a:gd name="T1" fmla="*/ 1 h 10"/>
                    <a:gd name="T2" fmla="*/ 8 w 8"/>
                    <a:gd name="T3" fmla="*/ 9 h 10"/>
                    <a:gd name="T4" fmla="*/ 8 w 8"/>
                    <a:gd name="T5" fmla="*/ 10 h 10"/>
                    <a:gd name="T6" fmla="*/ 1 w 8"/>
                    <a:gd name="T7" fmla="*/ 10 h 10"/>
                    <a:gd name="T8" fmla="*/ 0 w 8"/>
                    <a:gd name="T9" fmla="*/ 9 h 10"/>
                    <a:gd name="T10" fmla="*/ 1 w 8"/>
                    <a:gd name="T11" fmla="*/ 9 h 10"/>
                    <a:gd name="T12" fmla="*/ 8 w 8"/>
                    <a:gd name="T13" fmla="*/ 9 h 10"/>
                    <a:gd name="T14" fmla="*/ 7 w 8"/>
                    <a:gd name="T15" fmla="*/ 9 h 10"/>
                    <a:gd name="T16" fmla="*/ 7 w 8"/>
                    <a:gd name="T17" fmla="*/ 1 h 10"/>
                    <a:gd name="T18" fmla="*/ 8 w 8"/>
                    <a:gd name="T19" fmla="*/ 0 h 10"/>
                    <a:gd name="T20" fmla="*/ 8 w 8"/>
                    <a:gd name="T21" fmla="*/ 1 h 10"/>
                    <a:gd name="T22" fmla="*/ 8 w 8"/>
                    <a:gd name="T23" fmla="*/ 1 h 10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8"/>
                    <a:gd name="T37" fmla="*/ 0 h 10"/>
                    <a:gd name="T38" fmla="*/ 8 w 8"/>
                    <a:gd name="T39" fmla="*/ 10 h 10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8" h="10">
                      <a:moveTo>
                        <a:pt x="8" y="1"/>
                      </a:moveTo>
                      <a:lnTo>
                        <a:pt x="8" y="9"/>
                      </a:lnTo>
                      <a:lnTo>
                        <a:pt x="8" y="10"/>
                      </a:lnTo>
                      <a:lnTo>
                        <a:pt x="1" y="10"/>
                      </a:lnTo>
                      <a:lnTo>
                        <a:pt x="0" y="9"/>
                      </a:lnTo>
                      <a:lnTo>
                        <a:pt x="1" y="9"/>
                      </a:lnTo>
                      <a:lnTo>
                        <a:pt x="8" y="9"/>
                      </a:lnTo>
                      <a:lnTo>
                        <a:pt x="7" y="9"/>
                      </a:lnTo>
                      <a:lnTo>
                        <a:pt x="7" y="1"/>
                      </a:lnTo>
                      <a:lnTo>
                        <a:pt x="8" y="0"/>
                      </a:lnTo>
                      <a:lnTo>
                        <a:pt x="8" y="1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373" name="Freeform 868"/>
                <p:cNvSpPr>
                  <a:spLocks/>
                </p:cNvSpPr>
                <p:nvPr/>
              </p:nvSpPr>
              <p:spPr bwMode="auto">
                <a:xfrm>
                  <a:off x="3185" y="2079"/>
                  <a:ext cx="14" cy="5"/>
                </a:xfrm>
                <a:custGeom>
                  <a:avLst/>
                  <a:gdLst>
                    <a:gd name="T0" fmla="*/ 13 w 14"/>
                    <a:gd name="T1" fmla="*/ 5 h 5"/>
                    <a:gd name="T2" fmla="*/ 8 w 14"/>
                    <a:gd name="T3" fmla="*/ 5 h 5"/>
                    <a:gd name="T4" fmla="*/ 8 w 14"/>
                    <a:gd name="T5" fmla="*/ 5 h 5"/>
                    <a:gd name="T6" fmla="*/ 8 w 14"/>
                    <a:gd name="T7" fmla="*/ 3 h 5"/>
                    <a:gd name="T8" fmla="*/ 8 w 14"/>
                    <a:gd name="T9" fmla="*/ 3 h 5"/>
                    <a:gd name="T10" fmla="*/ 7 w 14"/>
                    <a:gd name="T11" fmla="*/ 1 h 5"/>
                    <a:gd name="T12" fmla="*/ 7 w 14"/>
                    <a:gd name="T13" fmla="*/ 1 h 5"/>
                    <a:gd name="T14" fmla="*/ 6 w 14"/>
                    <a:gd name="T15" fmla="*/ 1 h 5"/>
                    <a:gd name="T16" fmla="*/ 6 w 14"/>
                    <a:gd name="T17" fmla="*/ 1 h 5"/>
                    <a:gd name="T18" fmla="*/ 4 w 14"/>
                    <a:gd name="T19" fmla="*/ 1 h 5"/>
                    <a:gd name="T20" fmla="*/ 4 w 14"/>
                    <a:gd name="T21" fmla="*/ 1 h 5"/>
                    <a:gd name="T22" fmla="*/ 3 w 14"/>
                    <a:gd name="T23" fmla="*/ 1 h 5"/>
                    <a:gd name="T24" fmla="*/ 3 w 14"/>
                    <a:gd name="T25" fmla="*/ 1 h 5"/>
                    <a:gd name="T26" fmla="*/ 2 w 14"/>
                    <a:gd name="T27" fmla="*/ 1 h 5"/>
                    <a:gd name="T28" fmla="*/ 2 w 14"/>
                    <a:gd name="T29" fmla="*/ 1 h 5"/>
                    <a:gd name="T30" fmla="*/ 1 w 14"/>
                    <a:gd name="T31" fmla="*/ 2 h 5"/>
                    <a:gd name="T32" fmla="*/ 0 w 14"/>
                    <a:gd name="T33" fmla="*/ 2 h 5"/>
                    <a:gd name="T34" fmla="*/ 0 w 14"/>
                    <a:gd name="T35" fmla="*/ 1 h 5"/>
                    <a:gd name="T36" fmla="*/ 1 w 14"/>
                    <a:gd name="T37" fmla="*/ 1 h 5"/>
                    <a:gd name="T38" fmla="*/ 1 w 14"/>
                    <a:gd name="T39" fmla="*/ 1 h 5"/>
                    <a:gd name="T40" fmla="*/ 3 w 14"/>
                    <a:gd name="T41" fmla="*/ 0 h 5"/>
                    <a:gd name="T42" fmla="*/ 3 w 14"/>
                    <a:gd name="T43" fmla="*/ 0 h 5"/>
                    <a:gd name="T44" fmla="*/ 4 w 14"/>
                    <a:gd name="T45" fmla="*/ 0 h 5"/>
                    <a:gd name="T46" fmla="*/ 4 w 14"/>
                    <a:gd name="T47" fmla="*/ 0 h 5"/>
                    <a:gd name="T48" fmla="*/ 6 w 14"/>
                    <a:gd name="T49" fmla="*/ 0 h 5"/>
                    <a:gd name="T50" fmla="*/ 7 w 14"/>
                    <a:gd name="T51" fmla="*/ 0 h 5"/>
                    <a:gd name="T52" fmla="*/ 8 w 14"/>
                    <a:gd name="T53" fmla="*/ 1 h 5"/>
                    <a:gd name="T54" fmla="*/ 8 w 14"/>
                    <a:gd name="T55" fmla="*/ 1 h 5"/>
                    <a:gd name="T56" fmla="*/ 8 w 14"/>
                    <a:gd name="T57" fmla="*/ 2 h 5"/>
                    <a:gd name="T58" fmla="*/ 9 w 14"/>
                    <a:gd name="T59" fmla="*/ 2 h 5"/>
                    <a:gd name="T60" fmla="*/ 9 w 14"/>
                    <a:gd name="T61" fmla="*/ 4 h 5"/>
                    <a:gd name="T62" fmla="*/ 8 w 14"/>
                    <a:gd name="T63" fmla="*/ 4 h 5"/>
                    <a:gd name="T64" fmla="*/ 13 w 14"/>
                    <a:gd name="T65" fmla="*/ 4 h 5"/>
                    <a:gd name="T66" fmla="*/ 14 w 14"/>
                    <a:gd name="T67" fmla="*/ 4 h 5"/>
                    <a:gd name="T68" fmla="*/ 13 w 14"/>
                    <a:gd name="T69" fmla="*/ 5 h 5"/>
                    <a:gd name="T70" fmla="*/ 13 w 14"/>
                    <a:gd name="T71" fmla="*/ 5 h 5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w 14"/>
                    <a:gd name="T109" fmla="*/ 0 h 5"/>
                    <a:gd name="T110" fmla="*/ 14 w 14"/>
                    <a:gd name="T111" fmla="*/ 5 h 5"/>
                  </a:gdLst>
                  <a:ahLst/>
                  <a:cxnLst>
                    <a:cxn ang="T72">
                      <a:pos x="T0" y="T1"/>
                    </a:cxn>
                    <a:cxn ang="T73">
                      <a:pos x="T2" y="T3"/>
                    </a:cxn>
                    <a:cxn ang="T74">
                      <a:pos x="T4" y="T5"/>
                    </a:cxn>
                    <a:cxn ang="T75">
                      <a:pos x="T6" y="T7"/>
                    </a:cxn>
                    <a:cxn ang="T76">
                      <a:pos x="T8" y="T9"/>
                    </a:cxn>
                    <a:cxn ang="T77">
                      <a:pos x="T10" y="T11"/>
                    </a:cxn>
                    <a:cxn ang="T78">
                      <a:pos x="T12" y="T13"/>
                    </a:cxn>
                    <a:cxn ang="T79">
                      <a:pos x="T14" y="T15"/>
                    </a:cxn>
                    <a:cxn ang="T80">
                      <a:pos x="T16" y="T17"/>
                    </a:cxn>
                    <a:cxn ang="T81">
                      <a:pos x="T18" y="T19"/>
                    </a:cxn>
                    <a:cxn ang="T82">
                      <a:pos x="T20" y="T21"/>
                    </a:cxn>
                    <a:cxn ang="T83">
                      <a:pos x="T22" y="T23"/>
                    </a:cxn>
                    <a:cxn ang="T84">
                      <a:pos x="T24" y="T25"/>
                    </a:cxn>
                    <a:cxn ang="T85">
                      <a:pos x="T26" y="T27"/>
                    </a:cxn>
                    <a:cxn ang="T86">
                      <a:pos x="T28" y="T29"/>
                    </a:cxn>
                    <a:cxn ang="T87">
                      <a:pos x="T30" y="T31"/>
                    </a:cxn>
                    <a:cxn ang="T88">
                      <a:pos x="T32" y="T33"/>
                    </a:cxn>
                    <a:cxn ang="T89">
                      <a:pos x="T34" y="T35"/>
                    </a:cxn>
                    <a:cxn ang="T90">
                      <a:pos x="T36" y="T37"/>
                    </a:cxn>
                    <a:cxn ang="T91">
                      <a:pos x="T38" y="T39"/>
                    </a:cxn>
                    <a:cxn ang="T92">
                      <a:pos x="T40" y="T41"/>
                    </a:cxn>
                    <a:cxn ang="T93">
                      <a:pos x="T42" y="T43"/>
                    </a:cxn>
                    <a:cxn ang="T94">
                      <a:pos x="T44" y="T45"/>
                    </a:cxn>
                    <a:cxn ang="T95">
                      <a:pos x="T46" y="T47"/>
                    </a:cxn>
                    <a:cxn ang="T96">
                      <a:pos x="T48" y="T49"/>
                    </a:cxn>
                    <a:cxn ang="T97">
                      <a:pos x="T50" y="T51"/>
                    </a:cxn>
                    <a:cxn ang="T98">
                      <a:pos x="T52" y="T53"/>
                    </a:cxn>
                    <a:cxn ang="T99">
                      <a:pos x="T54" y="T55"/>
                    </a:cxn>
                    <a:cxn ang="T100">
                      <a:pos x="T56" y="T57"/>
                    </a:cxn>
                    <a:cxn ang="T101">
                      <a:pos x="T58" y="T59"/>
                    </a:cxn>
                    <a:cxn ang="T102">
                      <a:pos x="T60" y="T61"/>
                    </a:cxn>
                    <a:cxn ang="T103">
                      <a:pos x="T62" y="T63"/>
                    </a:cxn>
                    <a:cxn ang="T104">
                      <a:pos x="T64" y="T65"/>
                    </a:cxn>
                    <a:cxn ang="T105">
                      <a:pos x="T66" y="T67"/>
                    </a:cxn>
                    <a:cxn ang="T106">
                      <a:pos x="T68" y="T69"/>
                    </a:cxn>
                    <a:cxn ang="T107">
                      <a:pos x="T70" y="T71"/>
                    </a:cxn>
                  </a:cxnLst>
                  <a:rect l="T108" t="T109" r="T110" b="T111"/>
                  <a:pathLst>
                    <a:path w="14" h="5">
                      <a:moveTo>
                        <a:pt x="13" y="5"/>
                      </a:moveTo>
                      <a:lnTo>
                        <a:pt x="8" y="5"/>
                      </a:lnTo>
                      <a:lnTo>
                        <a:pt x="8" y="3"/>
                      </a:lnTo>
                      <a:lnTo>
                        <a:pt x="7" y="1"/>
                      </a:lnTo>
                      <a:lnTo>
                        <a:pt x="6" y="1"/>
                      </a:lnTo>
                      <a:lnTo>
                        <a:pt x="4" y="1"/>
                      </a:lnTo>
                      <a:lnTo>
                        <a:pt x="3" y="1"/>
                      </a:lnTo>
                      <a:lnTo>
                        <a:pt x="2" y="1"/>
                      </a:lnTo>
                      <a:lnTo>
                        <a:pt x="1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4" y="0"/>
                      </a:lnTo>
                      <a:lnTo>
                        <a:pt x="6" y="0"/>
                      </a:lnTo>
                      <a:lnTo>
                        <a:pt x="7" y="0"/>
                      </a:lnTo>
                      <a:lnTo>
                        <a:pt x="8" y="1"/>
                      </a:lnTo>
                      <a:lnTo>
                        <a:pt x="8" y="2"/>
                      </a:lnTo>
                      <a:lnTo>
                        <a:pt x="9" y="2"/>
                      </a:lnTo>
                      <a:lnTo>
                        <a:pt x="9" y="4"/>
                      </a:lnTo>
                      <a:lnTo>
                        <a:pt x="8" y="4"/>
                      </a:lnTo>
                      <a:lnTo>
                        <a:pt x="13" y="4"/>
                      </a:lnTo>
                      <a:lnTo>
                        <a:pt x="14" y="4"/>
                      </a:lnTo>
                      <a:lnTo>
                        <a:pt x="13" y="5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374" name="Freeform 869"/>
                <p:cNvSpPr>
                  <a:spLocks/>
                </p:cNvSpPr>
                <p:nvPr/>
              </p:nvSpPr>
              <p:spPr bwMode="auto">
                <a:xfrm>
                  <a:off x="3162" y="2083"/>
                  <a:ext cx="17" cy="1"/>
                </a:xfrm>
                <a:custGeom>
                  <a:avLst/>
                  <a:gdLst>
                    <a:gd name="T0" fmla="*/ 16 w 17"/>
                    <a:gd name="T1" fmla="*/ 1 h 1"/>
                    <a:gd name="T2" fmla="*/ 1 w 17"/>
                    <a:gd name="T3" fmla="*/ 1 h 1"/>
                    <a:gd name="T4" fmla="*/ 0 w 17"/>
                    <a:gd name="T5" fmla="*/ 0 h 1"/>
                    <a:gd name="T6" fmla="*/ 1 w 17"/>
                    <a:gd name="T7" fmla="*/ 0 h 1"/>
                    <a:gd name="T8" fmla="*/ 16 w 17"/>
                    <a:gd name="T9" fmla="*/ 0 h 1"/>
                    <a:gd name="T10" fmla="*/ 17 w 17"/>
                    <a:gd name="T11" fmla="*/ 0 h 1"/>
                    <a:gd name="T12" fmla="*/ 16 w 17"/>
                    <a:gd name="T13" fmla="*/ 1 h 1"/>
                    <a:gd name="T14" fmla="*/ 16 w 17"/>
                    <a:gd name="T15" fmla="*/ 1 h 1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17"/>
                    <a:gd name="T25" fmla="*/ 0 h 1"/>
                    <a:gd name="T26" fmla="*/ 17 w 17"/>
                    <a:gd name="T27" fmla="*/ 1 h 1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17" h="1">
                      <a:moveTo>
                        <a:pt x="16" y="1"/>
                      </a:moveTo>
                      <a:lnTo>
                        <a:pt x="1" y="1"/>
                      </a:lnTo>
                      <a:lnTo>
                        <a:pt x="0" y="0"/>
                      </a:lnTo>
                      <a:lnTo>
                        <a:pt x="1" y="0"/>
                      </a:lnTo>
                      <a:lnTo>
                        <a:pt x="16" y="0"/>
                      </a:lnTo>
                      <a:lnTo>
                        <a:pt x="17" y="0"/>
                      </a:lnTo>
                      <a:lnTo>
                        <a:pt x="16" y="1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375" name="Freeform 870"/>
                <p:cNvSpPr>
                  <a:spLocks/>
                </p:cNvSpPr>
                <p:nvPr/>
              </p:nvSpPr>
              <p:spPr bwMode="auto">
                <a:xfrm>
                  <a:off x="3154" y="2085"/>
                  <a:ext cx="1" cy="14"/>
                </a:xfrm>
                <a:custGeom>
                  <a:avLst/>
                  <a:gdLst>
                    <a:gd name="T0" fmla="*/ 1 w 1"/>
                    <a:gd name="T1" fmla="*/ 0 h 14"/>
                    <a:gd name="T2" fmla="*/ 1 w 1"/>
                    <a:gd name="T3" fmla="*/ 14 h 14"/>
                    <a:gd name="T4" fmla="*/ 1 w 1"/>
                    <a:gd name="T5" fmla="*/ 14 h 14"/>
                    <a:gd name="T6" fmla="*/ 0 w 1"/>
                    <a:gd name="T7" fmla="*/ 14 h 14"/>
                    <a:gd name="T8" fmla="*/ 0 w 1"/>
                    <a:gd name="T9" fmla="*/ 0 h 14"/>
                    <a:gd name="T10" fmla="*/ 1 w 1"/>
                    <a:gd name="T11" fmla="*/ 0 h 14"/>
                    <a:gd name="T12" fmla="*/ 1 w 1"/>
                    <a:gd name="T13" fmla="*/ 0 h 14"/>
                    <a:gd name="T14" fmla="*/ 1 w 1"/>
                    <a:gd name="T15" fmla="*/ 0 h 14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1"/>
                    <a:gd name="T25" fmla="*/ 0 h 14"/>
                    <a:gd name="T26" fmla="*/ 1 w 1"/>
                    <a:gd name="T27" fmla="*/ 14 h 14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1" h="14">
                      <a:moveTo>
                        <a:pt x="1" y="0"/>
                      </a:moveTo>
                      <a:lnTo>
                        <a:pt x="1" y="14"/>
                      </a:lnTo>
                      <a:lnTo>
                        <a:pt x="0" y="14"/>
                      </a:lnTo>
                      <a:lnTo>
                        <a:pt x="0" y="0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376" name="Freeform 871"/>
                <p:cNvSpPr>
                  <a:spLocks/>
                </p:cNvSpPr>
                <p:nvPr/>
              </p:nvSpPr>
              <p:spPr bwMode="auto">
                <a:xfrm>
                  <a:off x="3151" y="2087"/>
                  <a:ext cx="8" cy="12"/>
                </a:xfrm>
                <a:custGeom>
                  <a:avLst/>
                  <a:gdLst>
                    <a:gd name="T0" fmla="*/ 0 w 8"/>
                    <a:gd name="T1" fmla="*/ 0 h 12"/>
                    <a:gd name="T2" fmla="*/ 4 w 8"/>
                    <a:gd name="T3" fmla="*/ 12 h 12"/>
                    <a:gd name="T4" fmla="*/ 8 w 8"/>
                    <a:gd name="T5" fmla="*/ 0 h 12"/>
                    <a:gd name="T6" fmla="*/ 0 60000 65536"/>
                    <a:gd name="T7" fmla="*/ 0 60000 65536"/>
                    <a:gd name="T8" fmla="*/ 0 60000 65536"/>
                    <a:gd name="T9" fmla="*/ 0 w 8"/>
                    <a:gd name="T10" fmla="*/ 0 h 12"/>
                    <a:gd name="T11" fmla="*/ 8 w 8"/>
                    <a:gd name="T12" fmla="*/ 12 h 1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8" h="12">
                      <a:moveTo>
                        <a:pt x="0" y="0"/>
                      </a:moveTo>
                      <a:lnTo>
                        <a:pt x="4" y="12"/>
                      </a:lnTo>
                      <a:lnTo>
                        <a:pt x="8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377" name="Freeform 872"/>
                <p:cNvSpPr>
                  <a:spLocks noEditPoints="1"/>
                </p:cNvSpPr>
                <p:nvPr/>
              </p:nvSpPr>
              <p:spPr bwMode="auto">
                <a:xfrm>
                  <a:off x="3154" y="2150"/>
                  <a:ext cx="61" cy="29"/>
                </a:xfrm>
                <a:custGeom>
                  <a:avLst/>
                  <a:gdLst>
                    <a:gd name="T0" fmla="*/ 1 w 61"/>
                    <a:gd name="T1" fmla="*/ 0 h 29"/>
                    <a:gd name="T2" fmla="*/ 1 w 61"/>
                    <a:gd name="T3" fmla="*/ 11 h 29"/>
                    <a:gd name="T4" fmla="*/ 1 w 61"/>
                    <a:gd name="T5" fmla="*/ 10 h 29"/>
                    <a:gd name="T6" fmla="*/ 7 w 61"/>
                    <a:gd name="T7" fmla="*/ 10 h 29"/>
                    <a:gd name="T8" fmla="*/ 8 w 61"/>
                    <a:gd name="T9" fmla="*/ 11 h 29"/>
                    <a:gd name="T10" fmla="*/ 7 w 61"/>
                    <a:gd name="T11" fmla="*/ 11 h 29"/>
                    <a:gd name="T12" fmla="*/ 1 w 61"/>
                    <a:gd name="T13" fmla="*/ 11 h 29"/>
                    <a:gd name="T14" fmla="*/ 0 w 61"/>
                    <a:gd name="T15" fmla="*/ 11 h 29"/>
                    <a:gd name="T16" fmla="*/ 0 w 61"/>
                    <a:gd name="T17" fmla="*/ 0 h 29"/>
                    <a:gd name="T18" fmla="*/ 1 w 61"/>
                    <a:gd name="T19" fmla="*/ 0 h 29"/>
                    <a:gd name="T20" fmla="*/ 1 w 61"/>
                    <a:gd name="T21" fmla="*/ 0 h 29"/>
                    <a:gd name="T22" fmla="*/ 1 w 61"/>
                    <a:gd name="T23" fmla="*/ 0 h 29"/>
                    <a:gd name="T24" fmla="*/ 17 w 61"/>
                    <a:gd name="T25" fmla="*/ 10 h 29"/>
                    <a:gd name="T26" fmla="*/ 32 w 61"/>
                    <a:gd name="T27" fmla="*/ 10 h 29"/>
                    <a:gd name="T28" fmla="*/ 33 w 61"/>
                    <a:gd name="T29" fmla="*/ 11 h 29"/>
                    <a:gd name="T30" fmla="*/ 32 w 61"/>
                    <a:gd name="T31" fmla="*/ 11 h 29"/>
                    <a:gd name="T32" fmla="*/ 17 w 61"/>
                    <a:gd name="T33" fmla="*/ 11 h 29"/>
                    <a:gd name="T34" fmla="*/ 16 w 61"/>
                    <a:gd name="T35" fmla="*/ 11 h 29"/>
                    <a:gd name="T36" fmla="*/ 17 w 61"/>
                    <a:gd name="T37" fmla="*/ 10 h 29"/>
                    <a:gd name="T38" fmla="*/ 17 w 61"/>
                    <a:gd name="T39" fmla="*/ 10 h 29"/>
                    <a:gd name="T40" fmla="*/ 42 w 61"/>
                    <a:gd name="T41" fmla="*/ 10 h 29"/>
                    <a:gd name="T42" fmla="*/ 57 w 61"/>
                    <a:gd name="T43" fmla="*/ 10 h 29"/>
                    <a:gd name="T44" fmla="*/ 58 w 61"/>
                    <a:gd name="T45" fmla="*/ 11 h 29"/>
                    <a:gd name="T46" fmla="*/ 57 w 61"/>
                    <a:gd name="T47" fmla="*/ 11 h 29"/>
                    <a:gd name="T48" fmla="*/ 42 w 61"/>
                    <a:gd name="T49" fmla="*/ 11 h 29"/>
                    <a:gd name="T50" fmla="*/ 41 w 61"/>
                    <a:gd name="T51" fmla="*/ 11 h 29"/>
                    <a:gd name="T52" fmla="*/ 42 w 61"/>
                    <a:gd name="T53" fmla="*/ 10 h 29"/>
                    <a:gd name="T54" fmla="*/ 42 w 61"/>
                    <a:gd name="T55" fmla="*/ 10 h 29"/>
                    <a:gd name="T56" fmla="*/ 61 w 61"/>
                    <a:gd name="T57" fmla="*/ 16 h 29"/>
                    <a:gd name="T58" fmla="*/ 61 w 61"/>
                    <a:gd name="T59" fmla="*/ 29 h 29"/>
                    <a:gd name="T60" fmla="*/ 61 w 61"/>
                    <a:gd name="T61" fmla="*/ 29 h 29"/>
                    <a:gd name="T62" fmla="*/ 60 w 61"/>
                    <a:gd name="T63" fmla="*/ 29 h 29"/>
                    <a:gd name="T64" fmla="*/ 60 w 61"/>
                    <a:gd name="T65" fmla="*/ 16 h 29"/>
                    <a:gd name="T66" fmla="*/ 61 w 61"/>
                    <a:gd name="T67" fmla="*/ 16 h 29"/>
                    <a:gd name="T68" fmla="*/ 61 w 61"/>
                    <a:gd name="T69" fmla="*/ 16 h 29"/>
                    <a:gd name="T70" fmla="*/ 61 w 61"/>
                    <a:gd name="T71" fmla="*/ 16 h 29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w 61"/>
                    <a:gd name="T109" fmla="*/ 0 h 29"/>
                    <a:gd name="T110" fmla="*/ 61 w 61"/>
                    <a:gd name="T111" fmla="*/ 29 h 29"/>
                  </a:gdLst>
                  <a:ahLst/>
                  <a:cxnLst>
                    <a:cxn ang="T72">
                      <a:pos x="T0" y="T1"/>
                    </a:cxn>
                    <a:cxn ang="T73">
                      <a:pos x="T2" y="T3"/>
                    </a:cxn>
                    <a:cxn ang="T74">
                      <a:pos x="T4" y="T5"/>
                    </a:cxn>
                    <a:cxn ang="T75">
                      <a:pos x="T6" y="T7"/>
                    </a:cxn>
                    <a:cxn ang="T76">
                      <a:pos x="T8" y="T9"/>
                    </a:cxn>
                    <a:cxn ang="T77">
                      <a:pos x="T10" y="T11"/>
                    </a:cxn>
                    <a:cxn ang="T78">
                      <a:pos x="T12" y="T13"/>
                    </a:cxn>
                    <a:cxn ang="T79">
                      <a:pos x="T14" y="T15"/>
                    </a:cxn>
                    <a:cxn ang="T80">
                      <a:pos x="T16" y="T17"/>
                    </a:cxn>
                    <a:cxn ang="T81">
                      <a:pos x="T18" y="T19"/>
                    </a:cxn>
                    <a:cxn ang="T82">
                      <a:pos x="T20" y="T21"/>
                    </a:cxn>
                    <a:cxn ang="T83">
                      <a:pos x="T22" y="T23"/>
                    </a:cxn>
                    <a:cxn ang="T84">
                      <a:pos x="T24" y="T25"/>
                    </a:cxn>
                    <a:cxn ang="T85">
                      <a:pos x="T26" y="T27"/>
                    </a:cxn>
                    <a:cxn ang="T86">
                      <a:pos x="T28" y="T29"/>
                    </a:cxn>
                    <a:cxn ang="T87">
                      <a:pos x="T30" y="T31"/>
                    </a:cxn>
                    <a:cxn ang="T88">
                      <a:pos x="T32" y="T33"/>
                    </a:cxn>
                    <a:cxn ang="T89">
                      <a:pos x="T34" y="T35"/>
                    </a:cxn>
                    <a:cxn ang="T90">
                      <a:pos x="T36" y="T37"/>
                    </a:cxn>
                    <a:cxn ang="T91">
                      <a:pos x="T38" y="T39"/>
                    </a:cxn>
                    <a:cxn ang="T92">
                      <a:pos x="T40" y="T41"/>
                    </a:cxn>
                    <a:cxn ang="T93">
                      <a:pos x="T42" y="T43"/>
                    </a:cxn>
                    <a:cxn ang="T94">
                      <a:pos x="T44" y="T45"/>
                    </a:cxn>
                    <a:cxn ang="T95">
                      <a:pos x="T46" y="T47"/>
                    </a:cxn>
                    <a:cxn ang="T96">
                      <a:pos x="T48" y="T49"/>
                    </a:cxn>
                    <a:cxn ang="T97">
                      <a:pos x="T50" y="T51"/>
                    </a:cxn>
                    <a:cxn ang="T98">
                      <a:pos x="T52" y="T53"/>
                    </a:cxn>
                    <a:cxn ang="T99">
                      <a:pos x="T54" y="T55"/>
                    </a:cxn>
                    <a:cxn ang="T100">
                      <a:pos x="T56" y="T57"/>
                    </a:cxn>
                    <a:cxn ang="T101">
                      <a:pos x="T58" y="T59"/>
                    </a:cxn>
                    <a:cxn ang="T102">
                      <a:pos x="T60" y="T61"/>
                    </a:cxn>
                    <a:cxn ang="T103">
                      <a:pos x="T62" y="T63"/>
                    </a:cxn>
                    <a:cxn ang="T104">
                      <a:pos x="T64" y="T65"/>
                    </a:cxn>
                    <a:cxn ang="T105">
                      <a:pos x="T66" y="T67"/>
                    </a:cxn>
                    <a:cxn ang="T106">
                      <a:pos x="T68" y="T69"/>
                    </a:cxn>
                    <a:cxn ang="T107">
                      <a:pos x="T70" y="T71"/>
                    </a:cxn>
                  </a:cxnLst>
                  <a:rect l="T108" t="T109" r="T110" b="T111"/>
                  <a:pathLst>
                    <a:path w="61" h="29">
                      <a:moveTo>
                        <a:pt x="1" y="0"/>
                      </a:moveTo>
                      <a:lnTo>
                        <a:pt x="1" y="11"/>
                      </a:lnTo>
                      <a:lnTo>
                        <a:pt x="1" y="10"/>
                      </a:lnTo>
                      <a:lnTo>
                        <a:pt x="7" y="10"/>
                      </a:lnTo>
                      <a:lnTo>
                        <a:pt x="8" y="11"/>
                      </a:lnTo>
                      <a:lnTo>
                        <a:pt x="7" y="11"/>
                      </a:lnTo>
                      <a:lnTo>
                        <a:pt x="1" y="11"/>
                      </a:lnTo>
                      <a:lnTo>
                        <a:pt x="0" y="11"/>
                      </a:lnTo>
                      <a:lnTo>
                        <a:pt x="0" y="0"/>
                      </a:lnTo>
                      <a:lnTo>
                        <a:pt x="1" y="0"/>
                      </a:lnTo>
                      <a:close/>
                      <a:moveTo>
                        <a:pt x="17" y="10"/>
                      </a:moveTo>
                      <a:lnTo>
                        <a:pt x="32" y="10"/>
                      </a:lnTo>
                      <a:lnTo>
                        <a:pt x="33" y="11"/>
                      </a:lnTo>
                      <a:lnTo>
                        <a:pt x="32" y="11"/>
                      </a:lnTo>
                      <a:lnTo>
                        <a:pt x="17" y="11"/>
                      </a:lnTo>
                      <a:lnTo>
                        <a:pt x="16" y="11"/>
                      </a:lnTo>
                      <a:lnTo>
                        <a:pt x="17" y="10"/>
                      </a:lnTo>
                      <a:close/>
                      <a:moveTo>
                        <a:pt x="42" y="10"/>
                      </a:moveTo>
                      <a:lnTo>
                        <a:pt x="57" y="10"/>
                      </a:lnTo>
                      <a:lnTo>
                        <a:pt x="58" y="11"/>
                      </a:lnTo>
                      <a:lnTo>
                        <a:pt x="57" y="11"/>
                      </a:lnTo>
                      <a:lnTo>
                        <a:pt x="42" y="11"/>
                      </a:lnTo>
                      <a:lnTo>
                        <a:pt x="41" y="11"/>
                      </a:lnTo>
                      <a:lnTo>
                        <a:pt x="42" y="10"/>
                      </a:lnTo>
                      <a:close/>
                      <a:moveTo>
                        <a:pt x="61" y="16"/>
                      </a:moveTo>
                      <a:lnTo>
                        <a:pt x="61" y="29"/>
                      </a:lnTo>
                      <a:lnTo>
                        <a:pt x="60" y="29"/>
                      </a:lnTo>
                      <a:lnTo>
                        <a:pt x="60" y="16"/>
                      </a:lnTo>
                      <a:lnTo>
                        <a:pt x="61" y="1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378" name="Freeform 873"/>
                <p:cNvSpPr>
                  <a:spLocks/>
                </p:cNvSpPr>
                <p:nvPr/>
              </p:nvSpPr>
              <p:spPr bwMode="auto">
                <a:xfrm>
                  <a:off x="3154" y="2150"/>
                  <a:ext cx="8" cy="11"/>
                </a:xfrm>
                <a:custGeom>
                  <a:avLst/>
                  <a:gdLst>
                    <a:gd name="T0" fmla="*/ 1 w 8"/>
                    <a:gd name="T1" fmla="*/ 0 h 11"/>
                    <a:gd name="T2" fmla="*/ 1 w 8"/>
                    <a:gd name="T3" fmla="*/ 11 h 11"/>
                    <a:gd name="T4" fmla="*/ 1 w 8"/>
                    <a:gd name="T5" fmla="*/ 10 h 11"/>
                    <a:gd name="T6" fmla="*/ 7 w 8"/>
                    <a:gd name="T7" fmla="*/ 10 h 11"/>
                    <a:gd name="T8" fmla="*/ 8 w 8"/>
                    <a:gd name="T9" fmla="*/ 11 h 11"/>
                    <a:gd name="T10" fmla="*/ 7 w 8"/>
                    <a:gd name="T11" fmla="*/ 11 h 11"/>
                    <a:gd name="T12" fmla="*/ 1 w 8"/>
                    <a:gd name="T13" fmla="*/ 11 h 11"/>
                    <a:gd name="T14" fmla="*/ 0 w 8"/>
                    <a:gd name="T15" fmla="*/ 11 h 11"/>
                    <a:gd name="T16" fmla="*/ 0 w 8"/>
                    <a:gd name="T17" fmla="*/ 0 h 11"/>
                    <a:gd name="T18" fmla="*/ 1 w 8"/>
                    <a:gd name="T19" fmla="*/ 0 h 11"/>
                    <a:gd name="T20" fmla="*/ 1 w 8"/>
                    <a:gd name="T21" fmla="*/ 0 h 11"/>
                    <a:gd name="T22" fmla="*/ 1 w 8"/>
                    <a:gd name="T23" fmla="*/ 0 h 11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8"/>
                    <a:gd name="T37" fmla="*/ 0 h 11"/>
                    <a:gd name="T38" fmla="*/ 8 w 8"/>
                    <a:gd name="T39" fmla="*/ 11 h 11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8" h="11">
                      <a:moveTo>
                        <a:pt x="1" y="0"/>
                      </a:moveTo>
                      <a:lnTo>
                        <a:pt x="1" y="11"/>
                      </a:lnTo>
                      <a:lnTo>
                        <a:pt x="1" y="10"/>
                      </a:lnTo>
                      <a:lnTo>
                        <a:pt x="7" y="10"/>
                      </a:lnTo>
                      <a:lnTo>
                        <a:pt x="8" y="11"/>
                      </a:lnTo>
                      <a:lnTo>
                        <a:pt x="7" y="11"/>
                      </a:lnTo>
                      <a:lnTo>
                        <a:pt x="1" y="11"/>
                      </a:lnTo>
                      <a:lnTo>
                        <a:pt x="0" y="11"/>
                      </a:lnTo>
                      <a:lnTo>
                        <a:pt x="0" y="0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379" name="Freeform 874"/>
                <p:cNvSpPr>
                  <a:spLocks/>
                </p:cNvSpPr>
                <p:nvPr/>
              </p:nvSpPr>
              <p:spPr bwMode="auto">
                <a:xfrm>
                  <a:off x="3170" y="2160"/>
                  <a:ext cx="17" cy="1"/>
                </a:xfrm>
                <a:custGeom>
                  <a:avLst/>
                  <a:gdLst>
                    <a:gd name="T0" fmla="*/ 1 w 17"/>
                    <a:gd name="T1" fmla="*/ 0 h 1"/>
                    <a:gd name="T2" fmla="*/ 16 w 17"/>
                    <a:gd name="T3" fmla="*/ 0 h 1"/>
                    <a:gd name="T4" fmla="*/ 17 w 17"/>
                    <a:gd name="T5" fmla="*/ 1 h 1"/>
                    <a:gd name="T6" fmla="*/ 16 w 17"/>
                    <a:gd name="T7" fmla="*/ 1 h 1"/>
                    <a:gd name="T8" fmla="*/ 1 w 17"/>
                    <a:gd name="T9" fmla="*/ 1 h 1"/>
                    <a:gd name="T10" fmla="*/ 0 w 17"/>
                    <a:gd name="T11" fmla="*/ 1 h 1"/>
                    <a:gd name="T12" fmla="*/ 1 w 17"/>
                    <a:gd name="T13" fmla="*/ 0 h 1"/>
                    <a:gd name="T14" fmla="*/ 1 w 17"/>
                    <a:gd name="T15" fmla="*/ 0 h 1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17"/>
                    <a:gd name="T25" fmla="*/ 0 h 1"/>
                    <a:gd name="T26" fmla="*/ 17 w 17"/>
                    <a:gd name="T27" fmla="*/ 1 h 1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17" h="1">
                      <a:moveTo>
                        <a:pt x="1" y="0"/>
                      </a:moveTo>
                      <a:lnTo>
                        <a:pt x="16" y="0"/>
                      </a:lnTo>
                      <a:lnTo>
                        <a:pt x="17" y="1"/>
                      </a:lnTo>
                      <a:lnTo>
                        <a:pt x="16" y="1"/>
                      </a:lnTo>
                      <a:lnTo>
                        <a:pt x="1" y="1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380" name="Freeform 875"/>
                <p:cNvSpPr>
                  <a:spLocks/>
                </p:cNvSpPr>
                <p:nvPr/>
              </p:nvSpPr>
              <p:spPr bwMode="auto">
                <a:xfrm>
                  <a:off x="3195" y="2160"/>
                  <a:ext cx="17" cy="1"/>
                </a:xfrm>
                <a:custGeom>
                  <a:avLst/>
                  <a:gdLst>
                    <a:gd name="T0" fmla="*/ 1 w 17"/>
                    <a:gd name="T1" fmla="*/ 0 h 1"/>
                    <a:gd name="T2" fmla="*/ 16 w 17"/>
                    <a:gd name="T3" fmla="*/ 0 h 1"/>
                    <a:gd name="T4" fmla="*/ 17 w 17"/>
                    <a:gd name="T5" fmla="*/ 1 h 1"/>
                    <a:gd name="T6" fmla="*/ 16 w 17"/>
                    <a:gd name="T7" fmla="*/ 1 h 1"/>
                    <a:gd name="T8" fmla="*/ 1 w 17"/>
                    <a:gd name="T9" fmla="*/ 1 h 1"/>
                    <a:gd name="T10" fmla="*/ 0 w 17"/>
                    <a:gd name="T11" fmla="*/ 1 h 1"/>
                    <a:gd name="T12" fmla="*/ 1 w 17"/>
                    <a:gd name="T13" fmla="*/ 0 h 1"/>
                    <a:gd name="T14" fmla="*/ 1 w 17"/>
                    <a:gd name="T15" fmla="*/ 0 h 1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17"/>
                    <a:gd name="T25" fmla="*/ 0 h 1"/>
                    <a:gd name="T26" fmla="*/ 17 w 17"/>
                    <a:gd name="T27" fmla="*/ 1 h 1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17" h="1">
                      <a:moveTo>
                        <a:pt x="1" y="0"/>
                      </a:moveTo>
                      <a:lnTo>
                        <a:pt x="16" y="0"/>
                      </a:lnTo>
                      <a:lnTo>
                        <a:pt x="17" y="1"/>
                      </a:lnTo>
                      <a:lnTo>
                        <a:pt x="16" y="1"/>
                      </a:lnTo>
                      <a:lnTo>
                        <a:pt x="1" y="1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381" name="Freeform 876"/>
                <p:cNvSpPr>
                  <a:spLocks/>
                </p:cNvSpPr>
                <p:nvPr/>
              </p:nvSpPr>
              <p:spPr bwMode="auto">
                <a:xfrm>
                  <a:off x="3214" y="2166"/>
                  <a:ext cx="1" cy="13"/>
                </a:xfrm>
                <a:custGeom>
                  <a:avLst/>
                  <a:gdLst>
                    <a:gd name="T0" fmla="*/ 1 w 1"/>
                    <a:gd name="T1" fmla="*/ 0 h 13"/>
                    <a:gd name="T2" fmla="*/ 1 w 1"/>
                    <a:gd name="T3" fmla="*/ 13 h 13"/>
                    <a:gd name="T4" fmla="*/ 1 w 1"/>
                    <a:gd name="T5" fmla="*/ 13 h 13"/>
                    <a:gd name="T6" fmla="*/ 0 w 1"/>
                    <a:gd name="T7" fmla="*/ 13 h 13"/>
                    <a:gd name="T8" fmla="*/ 0 w 1"/>
                    <a:gd name="T9" fmla="*/ 0 h 13"/>
                    <a:gd name="T10" fmla="*/ 1 w 1"/>
                    <a:gd name="T11" fmla="*/ 0 h 13"/>
                    <a:gd name="T12" fmla="*/ 1 w 1"/>
                    <a:gd name="T13" fmla="*/ 0 h 13"/>
                    <a:gd name="T14" fmla="*/ 1 w 1"/>
                    <a:gd name="T15" fmla="*/ 0 h 13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1"/>
                    <a:gd name="T25" fmla="*/ 0 h 13"/>
                    <a:gd name="T26" fmla="*/ 1 w 1"/>
                    <a:gd name="T27" fmla="*/ 13 h 13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1" h="13">
                      <a:moveTo>
                        <a:pt x="1" y="0"/>
                      </a:moveTo>
                      <a:lnTo>
                        <a:pt x="1" y="13"/>
                      </a:lnTo>
                      <a:lnTo>
                        <a:pt x="0" y="13"/>
                      </a:lnTo>
                      <a:lnTo>
                        <a:pt x="0" y="0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382" name="Freeform 877"/>
                <p:cNvSpPr>
                  <a:spLocks/>
                </p:cNvSpPr>
                <p:nvPr/>
              </p:nvSpPr>
              <p:spPr bwMode="auto">
                <a:xfrm>
                  <a:off x="3211" y="2167"/>
                  <a:ext cx="8" cy="12"/>
                </a:xfrm>
                <a:custGeom>
                  <a:avLst/>
                  <a:gdLst>
                    <a:gd name="T0" fmla="*/ 0 w 8"/>
                    <a:gd name="T1" fmla="*/ 0 h 12"/>
                    <a:gd name="T2" fmla="*/ 4 w 8"/>
                    <a:gd name="T3" fmla="*/ 12 h 12"/>
                    <a:gd name="T4" fmla="*/ 8 w 8"/>
                    <a:gd name="T5" fmla="*/ 0 h 12"/>
                    <a:gd name="T6" fmla="*/ 0 60000 65536"/>
                    <a:gd name="T7" fmla="*/ 0 60000 65536"/>
                    <a:gd name="T8" fmla="*/ 0 60000 65536"/>
                    <a:gd name="T9" fmla="*/ 0 w 8"/>
                    <a:gd name="T10" fmla="*/ 0 h 12"/>
                    <a:gd name="T11" fmla="*/ 8 w 8"/>
                    <a:gd name="T12" fmla="*/ 12 h 1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8" h="12">
                      <a:moveTo>
                        <a:pt x="0" y="0"/>
                      </a:moveTo>
                      <a:lnTo>
                        <a:pt x="4" y="12"/>
                      </a:lnTo>
                      <a:lnTo>
                        <a:pt x="8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383" name="Freeform 878"/>
                <p:cNvSpPr>
                  <a:spLocks noEditPoints="1"/>
                </p:cNvSpPr>
                <p:nvPr/>
              </p:nvSpPr>
              <p:spPr bwMode="auto">
                <a:xfrm>
                  <a:off x="3240" y="2150"/>
                  <a:ext cx="143" cy="26"/>
                </a:xfrm>
                <a:custGeom>
                  <a:avLst/>
                  <a:gdLst>
                    <a:gd name="T0" fmla="*/ 143 w 143"/>
                    <a:gd name="T1" fmla="*/ 0 h 26"/>
                    <a:gd name="T2" fmla="*/ 143 w 143"/>
                    <a:gd name="T3" fmla="*/ 9 h 26"/>
                    <a:gd name="T4" fmla="*/ 142 w 143"/>
                    <a:gd name="T5" fmla="*/ 10 h 26"/>
                    <a:gd name="T6" fmla="*/ 135 w 143"/>
                    <a:gd name="T7" fmla="*/ 10 h 26"/>
                    <a:gd name="T8" fmla="*/ 134 w 143"/>
                    <a:gd name="T9" fmla="*/ 9 h 26"/>
                    <a:gd name="T10" fmla="*/ 135 w 143"/>
                    <a:gd name="T11" fmla="*/ 9 h 26"/>
                    <a:gd name="T12" fmla="*/ 142 w 143"/>
                    <a:gd name="T13" fmla="*/ 9 h 26"/>
                    <a:gd name="T14" fmla="*/ 142 w 143"/>
                    <a:gd name="T15" fmla="*/ 9 h 26"/>
                    <a:gd name="T16" fmla="*/ 142 w 143"/>
                    <a:gd name="T17" fmla="*/ 0 h 26"/>
                    <a:gd name="T18" fmla="*/ 142 w 143"/>
                    <a:gd name="T19" fmla="*/ 0 h 26"/>
                    <a:gd name="T20" fmla="*/ 143 w 143"/>
                    <a:gd name="T21" fmla="*/ 0 h 26"/>
                    <a:gd name="T22" fmla="*/ 143 w 143"/>
                    <a:gd name="T23" fmla="*/ 0 h 26"/>
                    <a:gd name="T24" fmla="*/ 125 w 143"/>
                    <a:gd name="T25" fmla="*/ 10 h 26"/>
                    <a:gd name="T26" fmla="*/ 110 w 143"/>
                    <a:gd name="T27" fmla="*/ 10 h 26"/>
                    <a:gd name="T28" fmla="*/ 109 w 143"/>
                    <a:gd name="T29" fmla="*/ 9 h 26"/>
                    <a:gd name="T30" fmla="*/ 110 w 143"/>
                    <a:gd name="T31" fmla="*/ 9 h 26"/>
                    <a:gd name="T32" fmla="*/ 125 w 143"/>
                    <a:gd name="T33" fmla="*/ 9 h 26"/>
                    <a:gd name="T34" fmla="*/ 126 w 143"/>
                    <a:gd name="T35" fmla="*/ 9 h 26"/>
                    <a:gd name="T36" fmla="*/ 125 w 143"/>
                    <a:gd name="T37" fmla="*/ 10 h 26"/>
                    <a:gd name="T38" fmla="*/ 125 w 143"/>
                    <a:gd name="T39" fmla="*/ 10 h 26"/>
                    <a:gd name="T40" fmla="*/ 100 w 143"/>
                    <a:gd name="T41" fmla="*/ 10 h 26"/>
                    <a:gd name="T42" fmla="*/ 85 w 143"/>
                    <a:gd name="T43" fmla="*/ 10 h 26"/>
                    <a:gd name="T44" fmla="*/ 84 w 143"/>
                    <a:gd name="T45" fmla="*/ 9 h 26"/>
                    <a:gd name="T46" fmla="*/ 85 w 143"/>
                    <a:gd name="T47" fmla="*/ 9 h 26"/>
                    <a:gd name="T48" fmla="*/ 100 w 143"/>
                    <a:gd name="T49" fmla="*/ 9 h 26"/>
                    <a:gd name="T50" fmla="*/ 101 w 143"/>
                    <a:gd name="T51" fmla="*/ 9 h 26"/>
                    <a:gd name="T52" fmla="*/ 100 w 143"/>
                    <a:gd name="T53" fmla="*/ 10 h 26"/>
                    <a:gd name="T54" fmla="*/ 100 w 143"/>
                    <a:gd name="T55" fmla="*/ 10 h 26"/>
                    <a:gd name="T56" fmla="*/ 75 w 143"/>
                    <a:gd name="T57" fmla="*/ 10 h 26"/>
                    <a:gd name="T58" fmla="*/ 60 w 143"/>
                    <a:gd name="T59" fmla="*/ 10 h 26"/>
                    <a:gd name="T60" fmla="*/ 59 w 143"/>
                    <a:gd name="T61" fmla="*/ 9 h 26"/>
                    <a:gd name="T62" fmla="*/ 60 w 143"/>
                    <a:gd name="T63" fmla="*/ 9 h 26"/>
                    <a:gd name="T64" fmla="*/ 75 w 143"/>
                    <a:gd name="T65" fmla="*/ 9 h 26"/>
                    <a:gd name="T66" fmla="*/ 76 w 143"/>
                    <a:gd name="T67" fmla="*/ 9 h 26"/>
                    <a:gd name="T68" fmla="*/ 75 w 143"/>
                    <a:gd name="T69" fmla="*/ 10 h 26"/>
                    <a:gd name="T70" fmla="*/ 75 w 143"/>
                    <a:gd name="T71" fmla="*/ 10 h 26"/>
                    <a:gd name="T72" fmla="*/ 50 w 143"/>
                    <a:gd name="T73" fmla="*/ 10 h 26"/>
                    <a:gd name="T74" fmla="*/ 35 w 143"/>
                    <a:gd name="T75" fmla="*/ 10 h 26"/>
                    <a:gd name="T76" fmla="*/ 34 w 143"/>
                    <a:gd name="T77" fmla="*/ 9 h 26"/>
                    <a:gd name="T78" fmla="*/ 35 w 143"/>
                    <a:gd name="T79" fmla="*/ 9 h 26"/>
                    <a:gd name="T80" fmla="*/ 50 w 143"/>
                    <a:gd name="T81" fmla="*/ 9 h 26"/>
                    <a:gd name="T82" fmla="*/ 51 w 143"/>
                    <a:gd name="T83" fmla="*/ 9 h 26"/>
                    <a:gd name="T84" fmla="*/ 50 w 143"/>
                    <a:gd name="T85" fmla="*/ 10 h 26"/>
                    <a:gd name="T86" fmla="*/ 50 w 143"/>
                    <a:gd name="T87" fmla="*/ 10 h 26"/>
                    <a:gd name="T88" fmla="*/ 25 w 143"/>
                    <a:gd name="T89" fmla="*/ 10 h 26"/>
                    <a:gd name="T90" fmla="*/ 9 w 143"/>
                    <a:gd name="T91" fmla="*/ 10 h 26"/>
                    <a:gd name="T92" fmla="*/ 9 w 143"/>
                    <a:gd name="T93" fmla="*/ 9 h 26"/>
                    <a:gd name="T94" fmla="*/ 9 w 143"/>
                    <a:gd name="T95" fmla="*/ 9 h 26"/>
                    <a:gd name="T96" fmla="*/ 25 w 143"/>
                    <a:gd name="T97" fmla="*/ 9 h 26"/>
                    <a:gd name="T98" fmla="*/ 26 w 143"/>
                    <a:gd name="T99" fmla="*/ 9 h 26"/>
                    <a:gd name="T100" fmla="*/ 25 w 143"/>
                    <a:gd name="T101" fmla="*/ 10 h 26"/>
                    <a:gd name="T102" fmla="*/ 25 w 143"/>
                    <a:gd name="T103" fmla="*/ 10 h 26"/>
                    <a:gd name="T104" fmla="*/ 0 w 143"/>
                    <a:gd name="T105" fmla="*/ 10 h 26"/>
                    <a:gd name="T106" fmla="*/ 0 w 143"/>
                    <a:gd name="T107" fmla="*/ 25 h 26"/>
                    <a:gd name="T108" fmla="*/ 0 w 143"/>
                    <a:gd name="T109" fmla="*/ 26 h 26"/>
                    <a:gd name="T110" fmla="*/ 0 w 143"/>
                    <a:gd name="T111" fmla="*/ 25 h 26"/>
                    <a:gd name="T112" fmla="*/ 0 w 143"/>
                    <a:gd name="T113" fmla="*/ 10 h 26"/>
                    <a:gd name="T114" fmla="*/ 0 w 143"/>
                    <a:gd name="T115" fmla="*/ 9 h 26"/>
                    <a:gd name="T116" fmla="*/ 0 w 143"/>
                    <a:gd name="T117" fmla="*/ 10 h 26"/>
                    <a:gd name="T118" fmla="*/ 0 w 143"/>
                    <a:gd name="T119" fmla="*/ 10 h 2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w 143"/>
                    <a:gd name="T181" fmla="*/ 0 h 26"/>
                    <a:gd name="T182" fmla="*/ 143 w 143"/>
                    <a:gd name="T183" fmla="*/ 26 h 26"/>
                  </a:gdLst>
                  <a:ahLst/>
                  <a:cxnLst>
                    <a:cxn ang="T120">
                      <a:pos x="T0" y="T1"/>
                    </a:cxn>
                    <a:cxn ang="T121">
                      <a:pos x="T2" y="T3"/>
                    </a:cxn>
                    <a:cxn ang="T122">
                      <a:pos x="T4" y="T5"/>
                    </a:cxn>
                    <a:cxn ang="T123">
                      <a:pos x="T6" y="T7"/>
                    </a:cxn>
                    <a:cxn ang="T124">
                      <a:pos x="T8" y="T9"/>
                    </a:cxn>
                    <a:cxn ang="T125">
                      <a:pos x="T10" y="T11"/>
                    </a:cxn>
                    <a:cxn ang="T126">
                      <a:pos x="T12" y="T13"/>
                    </a:cxn>
                    <a:cxn ang="T127">
                      <a:pos x="T14" y="T15"/>
                    </a:cxn>
                    <a:cxn ang="T128">
                      <a:pos x="T16" y="T17"/>
                    </a:cxn>
                    <a:cxn ang="T129">
                      <a:pos x="T18" y="T19"/>
                    </a:cxn>
                    <a:cxn ang="T130">
                      <a:pos x="T20" y="T21"/>
                    </a:cxn>
                    <a:cxn ang="T131">
                      <a:pos x="T22" y="T23"/>
                    </a:cxn>
                    <a:cxn ang="T132">
                      <a:pos x="T24" y="T25"/>
                    </a:cxn>
                    <a:cxn ang="T133">
                      <a:pos x="T26" y="T27"/>
                    </a:cxn>
                    <a:cxn ang="T134">
                      <a:pos x="T28" y="T29"/>
                    </a:cxn>
                    <a:cxn ang="T135">
                      <a:pos x="T30" y="T31"/>
                    </a:cxn>
                    <a:cxn ang="T136">
                      <a:pos x="T32" y="T33"/>
                    </a:cxn>
                    <a:cxn ang="T137">
                      <a:pos x="T34" y="T35"/>
                    </a:cxn>
                    <a:cxn ang="T138">
                      <a:pos x="T36" y="T37"/>
                    </a:cxn>
                    <a:cxn ang="T139">
                      <a:pos x="T38" y="T39"/>
                    </a:cxn>
                    <a:cxn ang="T140">
                      <a:pos x="T40" y="T41"/>
                    </a:cxn>
                    <a:cxn ang="T141">
                      <a:pos x="T42" y="T43"/>
                    </a:cxn>
                    <a:cxn ang="T142">
                      <a:pos x="T44" y="T45"/>
                    </a:cxn>
                    <a:cxn ang="T143">
                      <a:pos x="T46" y="T47"/>
                    </a:cxn>
                    <a:cxn ang="T144">
                      <a:pos x="T48" y="T49"/>
                    </a:cxn>
                    <a:cxn ang="T145">
                      <a:pos x="T50" y="T51"/>
                    </a:cxn>
                    <a:cxn ang="T146">
                      <a:pos x="T52" y="T53"/>
                    </a:cxn>
                    <a:cxn ang="T147">
                      <a:pos x="T54" y="T55"/>
                    </a:cxn>
                    <a:cxn ang="T148">
                      <a:pos x="T56" y="T57"/>
                    </a:cxn>
                    <a:cxn ang="T149">
                      <a:pos x="T58" y="T59"/>
                    </a:cxn>
                    <a:cxn ang="T150">
                      <a:pos x="T60" y="T61"/>
                    </a:cxn>
                    <a:cxn ang="T151">
                      <a:pos x="T62" y="T63"/>
                    </a:cxn>
                    <a:cxn ang="T152">
                      <a:pos x="T64" y="T65"/>
                    </a:cxn>
                    <a:cxn ang="T153">
                      <a:pos x="T66" y="T67"/>
                    </a:cxn>
                    <a:cxn ang="T154">
                      <a:pos x="T68" y="T69"/>
                    </a:cxn>
                    <a:cxn ang="T155">
                      <a:pos x="T70" y="T71"/>
                    </a:cxn>
                    <a:cxn ang="T156">
                      <a:pos x="T72" y="T73"/>
                    </a:cxn>
                    <a:cxn ang="T157">
                      <a:pos x="T74" y="T75"/>
                    </a:cxn>
                    <a:cxn ang="T158">
                      <a:pos x="T76" y="T77"/>
                    </a:cxn>
                    <a:cxn ang="T159">
                      <a:pos x="T78" y="T79"/>
                    </a:cxn>
                    <a:cxn ang="T160">
                      <a:pos x="T80" y="T81"/>
                    </a:cxn>
                    <a:cxn ang="T161">
                      <a:pos x="T82" y="T83"/>
                    </a:cxn>
                    <a:cxn ang="T162">
                      <a:pos x="T84" y="T85"/>
                    </a:cxn>
                    <a:cxn ang="T163">
                      <a:pos x="T86" y="T87"/>
                    </a:cxn>
                    <a:cxn ang="T164">
                      <a:pos x="T88" y="T89"/>
                    </a:cxn>
                    <a:cxn ang="T165">
                      <a:pos x="T90" y="T91"/>
                    </a:cxn>
                    <a:cxn ang="T166">
                      <a:pos x="T92" y="T93"/>
                    </a:cxn>
                    <a:cxn ang="T167">
                      <a:pos x="T94" y="T95"/>
                    </a:cxn>
                    <a:cxn ang="T168">
                      <a:pos x="T96" y="T97"/>
                    </a:cxn>
                    <a:cxn ang="T169">
                      <a:pos x="T98" y="T99"/>
                    </a:cxn>
                    <a:cxn ang="T170">
                      <a:pos x="T100" y="T101"/>
                    </a:cxn>
                    <a:cxn ang="T171">
                      <a:pos x="T102" y="T103"/>
                    </a:cxn>
                    <a:cxn ang="T172">
                      <a:pos x="T104" y="T105"/>
                    </a:cxn>
                    <a:cxn ang="T173">
                      <a:pos x="T106" y="T107"/>
                    </a:cxn>
                    <a:cxn ang="T174">
                      <a:pos x="T108" y="T109"/>
                    </a:cxn>
                    <a:cxn ang="T175">
                      <a:pos x="T110" y="T111"/>
                    </a:cxn>
                    <a:cxn ang="T176">
                      <a:pos x="T112" y="T113"/>
                    </a:cxn>
                    <a:cxn ang="T177">
                      <a:pos x="T114" y="T115"/>
                    </a:cxn>
                    <a:cxn ang="T178">
                      <a:pos x="T116" y="T117"/>
                    </a:cxn>
                    <a:cxn ang="T179">
                      <a:pos x="T118" y="T119"/>
                    </a:cxn>
                  </a:cxnLst>
                  <a:rect l="T180" t="T181" r="T182" b="T183"/>
                  <a:pathLst>
                    <a:path w="143" h="26">
                      <a:moveTo>
                        <a:pt x="143" y="0"/>
                      </a:moveTo>
                      <a:lnTo>
                        <a:pt x="143" y="9"/>
                      </a:lnTo>
                      <a:lnTo>
                        <a:pt x="142" y="10"/>
                      </a:lnTo>
                      <a:lnTo>
                        <a:pt x="135" y="10"/>
                      </a:lnTo>
                      <a:lnTo>
                        <a:pt x="134" y="9"/>
                      </a:lnTo>
                      <a:lnTo>
                        <a:pt x="135" y="9"/>
                      </a:lnTo>
                      <a:lnTo>
                        <a:pt x="142" y="9"/>
                      </a:lnTo>
                      <a:lnTo>
                        <a:pt x="142" y="0"/>
                      </a:lnTo>
                      <a:lnTo>
                        <a:pt x="143" y="0"/>
                      </a:lnTo>
                      <a:close/>
                      <a:moveTo>
                        <a:pt x="125" y="10"/>
                      </a:moveTo>
                      <a:lnTo>
                        <a:pt x="110" y="10"/>
                      </a:lnTo>
                      <a:lnTo>
                        <a:pt x="109" y="9"/>
                      </a:lnTo>
                      <a:lnTo>
                        <a:pt x="110" y="9"/>
                      </a:lnTo>
                      <a:lnTo>
                        <a:pt x="125" y="9"/>
                      </a:lnTo>
                      <a:lnTo>
                        <a:pt x="126" y="9"/>
                      </a:lnTo>
                      <a:lnTo>
                        <a:pt x="125" y="10"/>
                      </a:lnTo>
                      <a:close/>
                      <a:moveTo>
                        <a:pt x="100" y="10"/>
                      </a:moveTo>
                      <a:lnTo>
                        <a:pt x="85" y="10"/>
                      </a:lnTo>
                      <a:lnTo>
                        <a:pt x="84" y="9"/>
                      </a:lnTo>
                      <a:lnTo>
                        <a:pt x="85" y="9"/>
                      </a:lnTo>
                      <a:lnTo>
                        <a:pt x="100" y="9"/>
                      </a:lnTo>
                      <a:lnTo>
                        <a:pt x="101" y="9"/>
                      </a:lnTo>
                      <a:lnTo>
                        <a:pt x="100" y="10"/>
                      </a:lnTo>
                      <a:close/>
                      <a:moveTo>
                        <a:pt x="75" y="10"/>
                      </a:moveTo>
                      <a:lnTo>
                        <a:pt x="60" y="10"/>
                      </a:lnTo>
                      <a:lnTo>
                        <a:pt x="59" y="9"/>
                      </a:lnTo>
                      <a:lnTo>
                        <a:pt x="60" y="9"/>
                      </a:lnTo>
                      <a:lnTo>
                        <a:pt x="75" y="9"/>
                      </a:lnTo>
                      <a:lnTo>
                        <a:pt x="76" y="9"/>
                      </a:lnTo>
                      <a:lnTo>
                        <a:pt x="75" y="10"/>
                      </a:lnTo>
                      <a:close/>
                      <a:moveTo>
                        <a:pt x="50" y="10"/>
                      </a:moveTo>
                      <a:lnTo>
                        <a:pt x="35" y="10"/>
                      </a:lnTo>
                      <a:lnTo>
                        <a:pt x="34" y="9"/>
                      </a:lnTo>
                      <a:lnTo>
                        <a:pt x="35" y="9"/>
                      </a:lnTo>
                      <a:lnTo>
                        <a:pt x="50" y="9"/>
                      </a:lnTo>
                      <a:lnTo>
                        <a:pt x="51" y="9"/>
                      </a:lnTo>
                      <a:lnTo>
                        <a:pt x="50" y="10"/>
                      </a:lnTo>
                      <a:close/>
                      <a:moveTo>
                        <a:pt x="25" y="10"/>
                      </a:moveTo>
                      <a:lnTo>
                        <a:pt x="9" y="10"/>
                      </a:lnTo>
                      <a:lnTo>
                        <a:pt x="9" y="9"/>
                      </a:lnTo>
                      <a:lnTo>
                        <a:pt x="25" y="9"/>
                      </a:lnTo>
                      <a:lnTo>
                        <a:pt x="26" y="9"/>
                      </a:lnTo>
                      <a:lnTo>
                        <a:pt x="25" y="10"/>
                      </a:lnTo>
                      <a:close/>
                      <a:moveTo>
                        <a:pt x="0" y="10"/>
                      </a:moveTo>
                      <a:lnTo>
                        <a:pt x="0" y="25"/>
                      </a:lnTo>
                      <a:lnTo>
                        <a:pt x="0" y="26"/>
                      </a:lnTo>
                      <a:lnTo>
                        <a:pt x="0" y="25"/>
                      </a:lnTo>
                      <a:lnTo>
                        <a:pt x="0" y="10"/>
                      </a:lnTo>
                      <a:lnTo>
                        <a:pt x="0" y="9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384" name="Freeform 879"/>
                <p:cNvSpPr>
                  <a:spLocks/>
                </p:cNvSpPr>
                <p:nvPr/>
              </p:nvSpPr>
              <p:spPr bwMode="auto">
                <a:xfrm>
                  <a:off x="3374" y="2150"/>
                  <a:ext cx="9" cy="10"/>
                </a:xfrm>
                <a:custGeom>
                  <a:avLst/>
                  <a:gdLst>
                    <a:gd name="T0" fmla="*/ 9 w 9"/>
                    <a:gd name="T1" fmla="*/ 0 h 10"/>
                    <a:gd name="T2" fmla="*/ 9 w 9"/>
                    <a:gd name="T3" fmla="*/ 9 h 10"/>
                    <a:gd name="T4" fmla="*/ 8 w 9"/>
                    <a:gd name="T5" fmla="*/ 10 h 10"/>
                    <a:gd name="T6" fmla="*/ 1 w 9"/>
                    <a:gd name="T7" fmla="*/ 10 h 10"/>
                    <a:gd name="T8" fmla="*/ 0 w 9"/>
                    <a:gd name="T9" fmla="*/ 9 h 10"/>
                    <a:gd name="T10" fmla="*/ 1 w 9"/>
                    <a:gd name="T11" fmla="*/ 9 h 10"/>
                    <a:gd name="T12" fmla="*/ 8 w 9"/>
                    <a:gd name="T13" fmla="*/ 9 h 10"/>
                    <a:gd name="T14" fmla="*/ 8 w 9"/>
                    <a:gd name="T15" fmla="*/ 9 h 10"/>
                    <a:gd name="T16" fmla="*/ 8 w 9"/>
                    <a:gd name="T17" fmla="*/ 0 h 10"/>
                    <a:gd name="T18" fmla="*/ 8 w 9"/>
                    <a:gd name="T19" fmla="*/ 0 h 10"/>
                    <a:gd name="T20" fmla="*/ 9 w 9"/>
                    <a:gd name="T21" fmla="*/ 0 h 10"/>
                    <a:gd name="T22" fmla="*/ 9 w 9"/>
                    <a:gd name="T23" fmla="*/ 0 h 10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9"/>
                    <a:gd name="T37" fmla="*/ 0 h 10"/>
                    <a:gd name="T38" fmla="*/ 9 w 9"/>
                    <a:gd name="T39" fmla="*/ 10 h 10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9" h="10">
                      <a:moveTo>
                        <a:pt x="9" y="0"/>
                      </a:moveTo>
                      <a:lnTo>
                        <a:pt x="9" y="9"/>
                      </a:lnTo>
                      <a:lnTo>
                        <a:pt x="8" y="10"/>
                      </a:lnTo>
                      <a:lnTo>
                        <a:pt x="1" y="10"/>
                      </a:lnTo>
                      <a:lnTo>
                        <a:pt x="0" y="9"/>
                      </a:lnTo>
                      <a:lnTo>
                        <a:pt x="1" y="9"/>
                      </a:lnTo>
                      <a:lnTo>
                        <a:pt x="8" y="9"/>
                      </a:lnTo>
                      <a:lnTo>
                        <a:pt x="8" y="0"/>
                      </a:lnTo>
                      <a:lnTo>
                        <a:pt x="9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385" name="Freeform 880"/>
                <p:cNvSpPr>
                  <a:spLocks/>
                </p:cNvSpPr>
                <p:nvPr/>
              </p:nvSpPr>
              <p:spPr bwMode="auto">
                <a:xfrm>
                  <a:off x="3349" y="2159"/>
                  <a:ext cx="17" cy="1"/>
                </a:xfrm>
                <a:custGeom>
                  <a:avLst/>
                  <a:gdLst>
                    <a:gd name="T0" fmla="*/ 16 w 17"/>
                    <a:gd name="T1" fmla="*/ 1 h 1"/>
                    <a:gd name="T2" fmla="*/ 1 w 17"/>
                    <a:gd name="T3" fmla="*/ 1 h 1"/>
                    <a:gd name="T4" fmla="*/ 0 w 17"/>
                    <a:gd name="T5" fmla="*/ 0 h 1"/>
                    <a:gd name="T6" fmla="*/ 1 w 17"/>
                    <a:gd name="T7" fmla="*/ 0 h 1"/>
                    <a:gd name="T8" fmla="*/ 16 w 17"/>
                    <a:gd name="T9" fmla="*/ 0 h 1"/>
                    <a:gd name="T10" fmla="*/ 17 w 17"/>
                    <a:gd name="T11" fmla="*/ 0 h 1"/>
                    <a:gd name="T12" fmla="*/ 16 w 17"/>
                    <a:gd name="T13" fmla="*/ 1 h 1"/>
                    <a:gd name="T14" fmla="*/ 16 w 17"/>
                    <a:gd name="T15" fmla="*/ 1 h 1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17"/>
                    <a:gd name="T25" fmla="*/ 0 h 1"/>
                    <a:gd name="T26" fmla="*/ 17 w 17"/>
                    <a:gd name="T27" fmla="*/ 1 h 1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17" h="1">
                      <a:moveTo>
                        <a:pt x="16" y="1"/>
                      </a:moveTo>
                      <a:lnTo>
                        <a:pt x="1" y="1"/>
                      </a:lnTo>
                      <a:lnTo>
                        <a:pt x="0" y="0"/>
                      </a:lnTo>
                      <a:lnTo>
                        <a:pt x="1" y="0"/>
                      </a:lnTo>
                      <a:lnTo>
                        <a:pt x="16" y="0"/>
                      </a:lnTo>
                      <a:lnTo>
                        <a:pt x="17" y="0"/>
                      </a:lnTo>
                      <a:lnTo>
                        <a:pt x="16" y="1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386" name="Freeform 881"/>
                <p:cNvSpPr>
                  <a:spLocks/>
                </p:cNvSpPr>
                <p:nvPr/>
              </p:nvSpPr>
              <p:spPr bwMode="auto">
                <a:xfrm>
                  <a:off x="3324" y="2159"/>
                  <a:ext cx="17" cy="1"/>
                </a:xfrm>
                <a:custGeom>
                  <a:avLst/>
                  <a:gdLst>
                    <a:gd name="T0" fmla="*/ 16 w 17"/>
                    <a:gd name="T1" fmla="*/ 1 h 1"/>
                    <a:gd name="T2" fmla="*/ 1 w 17"/>
                    <a:gd name="T3" fmla="*/ 1 h 1"/>
                    <a:gd name="T4" fmla="*/ 0 w 17"/>
                    <a:gd name="T5" fmla="*/ 0 h 1"/>
                    <a:gd name="T6" fmla="*/ 1 w 17"/>
                    <a:gd name="T7" fmla="*/ 0 h 1"/>
                    <a:gd name="T8" fmla="*/ 16 w 17"/>
                    <a:gd name="T9" fmla="*/ 0 h 1"/>
                    <a:gd name="T10" fmla="*/ 17 w 17"/>
                    <a:gd name="T11" fmla="*/ 0 h 1"/>
                    <a:gd name="T12" fmla="*/ 16 w 17"/>
                    <a:gd name="T13" fmla="*/ 1 h 1"/>
                    <a:gd name="T14" fmla="*/ 16 w 17"/>
                    <a:gd name="T15" fmla="*/ 1 h 1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17"/>
                    <a:gd name="T25" fmla="*/ 0 h 1"/>
                    <a:gd name="T26" fmla="*/ 17 w 17"/>
                    <a:gd name="T27" fmla="*/ 1 h 1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17" h="1">
                      <a:moveTo>
                        <a:pt x="16" y="1"/>
                      </a:moveTo>
                      <a:lnTo>
                        <a:pt x="1" y="1"/>
                      </a:lnTo>
                      <a:lnTo>
                        <a:pt x="0" y="0"/>
                      </a:lnTo>
                      <a:lnTo>
                        <a:pt x="1" y="0"/>
                      </a:lnTo>
                      <a:lnTo>
                        <a:pt x="16" y="0"/>
                      </a:lnTo>
                      <a:lnTo>
                        <a:pt x="17" y="0"/>
                      </a:lnTo>
                      <a:lnTo>
                        <a:pt x="16" y="1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387" name="Freeform 882"/>
                <p:cNvSpPr>
                  <a:spLocks/>
                </p:cNvSpPr>
                <p:nvPr/>
              </p:nvSpPr>
              <p:spPr bwMode="auto">
                <a:xfrm>
                  <a:off x="3299" y="2159"/>
                  <a:ext cx="17" cy="1"/>
                </a:xfrm>
                <a:custGeom>
                  <a:avLst/>
                  <a:gdLst>
                    <a:gd name="T0" fmla="*/ 16 w 17"/>
                    <a:gd name="T1" fmla="*/ 1 h 1"/>
                    <a:gd name="T2" fmla="*/ 1 w 17"/>
                    <a:gd name="T3" fmla="*/ 1 h 1"/>
                    <a:gd name="T4" fmla="*/ 0 w 17"/>
                    <a:gd name="T5" fmla="*/ 0 h 1"/>
                    <a:gd name="T6" fmla="*/ 1 w 17"/>
                    <a:gd name="T7" fmla="*/ 0 h 1"/>
                    <a:gd name="T8" fmla="*/ 16 w 17"/>
                    <a:gd name="T9" fmla="*/ 0 h 1"/>
                    <a:gd name="T10" fmla="*/ 17 w 17"/>
                    <a:gd name="T11" fmla="*/ 0 h 1"/>
                    <a:gd name="T12" fmla="*/ 16 w 17"/>
                    <a:gd name="T13" fmla="*/ 1 h 1"/>
                    <a:gd name="T14" fmla="*/ 16 w 17"/>
                    <a:gd name="T15" fmla="*/ 1 h 1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17"/>
                    <a:gd name="T25" fmla="*/ 0 h 1"/>
                    <a:gd name="T26" fmla="*/ 17 w 17"/>
                    <a:gd name="T27" fmla="*/ 1 h 1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17" h="1">
                      <a:moveTo>
                        <a:pt x="16" y="1"/>
                      </a:moveTo>
                      <a:lnTo>
                        <a:pt x="1" y="1"/>
                      </a:lnTo>
                      <a:lnTo>
                        <a:pt x="0" y="0"/>
                      </a:lnTo>
                      <a:lnTo>
                        <a:pt x="1" y="0"/>
                      </a:lnTo>
                      <a:lnTo>
                        <a:pt x="16" y="0"/>
                      </a:lnTo>
                      <a:lnTo>
                        <a:pt x="17" y="0"/>
                      </a:lnTo>
                      <a:lnTo>
                        <a:pt x="16" y="1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388" name="Freeform 883"/>
                <p:cNvSpPr>
                  <a:spLocks/>
                </p:cNvSpPr>
                <p:nvPr/>
              </p:nvSpPr>
              <p:spPr bwMode="auto">
                <a:xfrm>
                  <a:off x="3274" y="2159"/>
                  <a:ext cx="17" cy="1"/>
                </a:xfrm>
                <a:custGeom>
                  <a:avLst/>
                  <a:gdLst>
                    <a:gd name="T0" fmla="*/ 16 w 17"/>
                    <a:gd name="T1" fmla="*/ 1 h 1"/>
                    <a:gd name="T2" fmla="*/ 1 w 17"/>
                    <a:gd name="T3" fmla="*/ 1 h 1"/>
                    <a:gd name="T4" fmla="*/ 0 w 17"/>
                    <a:gd name="T5" fmla="*/ 0 h 1"/>
                    <a:gd name="T6" fmla="*/ 1 w 17"/>
                    <a:gd name="T7" fmla="*/ 0 h 1"/>
                    <a:gd name="T8" fmla="*/ 16 w 17"/>
                    <a:gd name="T9" fmla="*/ 0 h 1"/>
                    <a:gd name="T10" fmla="*/ 17 w 17"/>
                    <a:gd name="T11" fmla="*/ 0 h 1"/>
                    <a:gd name="T12" fmla="*/ 16 w 17"/>
                    <a:gd name="T13" fmla="*/ 1 h 1"/>
                    <a:gd name="T14" fmla="*/ 16 w 17"/>
                    <a:gd name="T15" fmla="*/ 1 h 1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17"/>
                    <a:gd name="T25" fmla="*/ 0 h 1"/>
                    <a:gd name="T26" fmla="*/ 17 w 17"/>
                    <a:gd name="T27" fmla="*/ 1 h 1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17" h="1">
                      <a:moveTo>
                        <a:pt x="16" y="1"/>
                      </a:moveTo>
                      <a:lnTo>
                        <a:pt x="1" y="1"/>
                      </a:lnTo>
                      <a:lnTo>
                        <a:pt x="0" y="0"/>
                      </a:lnTo>
                      <a:lnTo>
                        <a:pt x="1" y="0"/>
                      </a:lnTo>
                      <a:lnTo>
                        <a:pt x="16" y="0"/>
                      </a:lnTo>
                      <a:lnTo>
                        <a:pt x="17" y="0"/>
                      </a:lnTo>
                      <a:lnTo>
                        <a:pt x="16" y="1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389" name="Freeform 884"/>
                <p:cNvSpPr>
                  <a:spLocks/>
                </p:cNvSpPr>
                <p:nvPr/>
              </p:nvSpPr>
              <p:spPr bwMode="auto">
                <a:xfrm>
                  <a:off x="3249" y="2159"/>
                  <a:ext cx="17" cy="1"/>
                </a:xfrm>
                <a:custGeom>
                  <a:avLst/>
                  <a:gdLst>
                    <a:gd name="T0" fmla="*/ 16 w 17"/>
                    <a:gd name="T1" fmla="*/ 1 h 1"/>
                    <a:gd name="T2" fmla="*/ 0 w 17"/>
                    <a:gd name="T3" fmla="*/ 1 h 1"/>
                    <a:gd name="T4" fmla="*/ 0 w 17"/>
                    <a:gd name="T5" fmla="*/ 0 h 1"/>
                    <a:gd name="T6" fmla="*/ 0 w 17"/>
                    <a:gd name="T7" fmla="*/ 0 h 1"/>
                    <a:gd name="T8" fmla="*/ 16 w 17"/>
                    <a:gd name="T9" fmla="*/ 0 h 1"/>
                    <a:gd name="T10" fmla="*/ 17 w 17"/>
                    <a:gd name="T11" fmla="*/ 0 h 1"/>
                    <a:gd name="T12" fmla="*/ 16 w 17"/>
                    <a:gd name="T13" fmla="*/ 1 h 1"/>
                    <a:gd name="T14" fmla="*/ 16 w 17"/>
                    <a:gd name="T15" fmla="*/ 1 h 1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17"/>
                    <a:gd name="T25" fmla="*/ 0 h 1"/>
                    <a:gd name="T26" fmla="*/ 17 w 17"/>
                    <a:gd name="T27" fmla="*/ 1 h 1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17" h="1">
                      <a:moveTo>
                        <a:pt x="16" y="1"/>
                      </a:moveTo>
                      <a:lnTo>
                        <a:pt x="0" y="1"/>
                      </a:lnTo>
                      <a:lnTo>
                        <a:pt x="0" y="0"/>
                      </a:lnTo>
                      <a:lnTo>
                        <a:pt x="16" y="0"/>
                      </a:lnTo>
                      <a:lnTo>
                        <a:pt x="17" y="0"/>
                      </a:lnTo>
                      <a:lnTo>
                        <a:pt x="16" y="1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390" name="Freeform 885"/>
                <p:cNvSpPr>
                  <a:spLocks/>
                </p:cNvSpPr>
                <p:nvPr/>
              </p:nvSpPr>
              <p:spPr bwMode="auto">
                <a:xfrm>
                  <a:off x="3240" y="2159"/>
                  <a:ext cx="0" cy="17"/>
                </a:xfrm>
                <a:custGeom>
                  <a:avLst/>
                  <a:gdLst>
                    <a:gd name="T0" fmla="*/ 1 h 17"/>
                    <a:gd name="T1" fmla="*/ 16 h 17"/>
                    <a:gd name="T2" fmla="*/ 17 h 17"/>
                    <a:gd name="T3" fmla="*/ 16 h 17"/>
                    <a:gd name="T4" fmla="*/ 1 h 17"/>
                    <a:gd name="T5" fmla="*/ 0 h 17"/>
                    <a:gd name="T6" fmla="*/ 1 h 17"/>
                    <a:gd name="T7" fmla="*/ 1 h 1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h 17"/>
                    <a:gd name="T17" fmla="*/ 17 h 17"/>
                  </a:gdLst>
                  <a:ahLst/>
                  <a:cxnLst>
                    <a:cxn ang="T8">
                      <a:pos x="0" y="T0"/>
                    </a:cxn>
                    <a:cxn ang="T9">
                      <a:pos x="0" y="T1"/>
                    </a:cxn>
                    <a:cxn ang="T10">
                      <a:pos x="0" y="T2"/>
                    </a:cxn>
                    <a:cxn ang="T11">
                      <a:pos x="0" y="T3"/>
                    </a:cxn>
                    <a:cxn ang="T12">
                      <a:pos x="0" y="T4"/>
                    </a:cxn>
                    <a:cxn ang="T13">
                      <a:pos x="0" y="T5"/>
                    </a:cxn>
                    <a:cxn ang="T14">
                      <a:pos x="0" y="T6"/>
                    </a:cxn>
                    <a:cxn ang="T15">
                      <a:pos x="0" y="T7"/>
                    </a:cxn>
                  </a:cxnLst>
                  <a:rect l="0" t="T16" r="0" b="T17"/>
                  <a:pathLst>
                    <a:path h="17">
                      <a:moveTo>
                        <a:pt x="0" y="1"/>
                      </a:moveTo>
                      <a:lnTo>
                        <a:pt x="0" y="16"/>
                      </a:lnTo>
                      <a:lnTo>
                        <a:pt x="0" y="17"/>
                      </a:lnTo>
                      <a:lnTo>
                        <a:pt x="0" y="16"/>
                      </a:lnTo>
                      <a:lnTo>
                        <a:pt x="0" y="1"/>
                      </a:lnTo>
                      <a:lnTo>
                        <a:pt x="0" y="0"/>
                      </a:lnTo>
                      <a:lnTo>
                        <a:pt x="0" y="1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391" name="Freeform 886"/>
                <p:cNvSpPr>
                  <a:spLocks/>
                </p:cNvSpPr>
                <p:nvPr/>
              </p:nvSpPr>
              <p:spPr bwMode="auto">
                <a:xfrm>
                  <a:off x="3236" y="2167"/>
                  <a:ext cx="8" cy="12"/>
                </a:xfrm>
                <a:custGeom>
                  <a:avLst/>
                  <a:gdLst>
                    <a:gd name="T0" fmla="*/ 0 w 8"/>
                    <a:gd name="T1" fmla="*/ 0 h 12"/>
                    <a:gd name="T2" fmla="*/ 4 w 8"/>
                    <a:gd name="T3" fmla="*/ 12 h 12"/>
                    <a:gd name="T4" fmla="*/ 8 w 8"/>
                    <a:gd name="T5" fmla="*/ 0 h 12"/>
                    <a:gd name="T6" fmla="*/ 0 60000 65536"/>
                    <a:gd name="T7" fmla="*/ 0 60000 65536"/>
                    <a:gd name="T8" fmla="*/ 0 60000 65536"/>
                    <a:gd name="T9" fmla="*/ 0 w 8"/>
                    <a:gd name="T10" fmla="*/ 0 h 12"/>
                    <a:gd name="T11" fmla="*/ 8 w 8"/>
                    <a:gd name="T12" fmla="*/ 12 h 1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8" h="12">
                      <a:moveTo>
                        <a:pt x="0" y="0"/>
                      </a:moveTo>
                      <a:lnTo>
                        <a:pt x="4" y="12"/>
                      </a:lnTo>
                      <a:lnTo>
                        <a:pt x="8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392" name="Freeform 887"/>
                <p:cNvSpPr>
                  <a:spLocks/>
                </p:cNvSpPr>
                <p:nvPr/>
              </p:nvSpPr>
              <p:spPr bwMode="auto">
                <a:xfrm>
                  <a:off x="3336" y="2099"/>
                  <a:ext cx="92" cy="51"/>
                </a:xfrm>
                <a:custGeom>
                  <a:avLst/>
                  <a:gdLst>
                    <a:gd name="T0" fmla="*/ 0 w 92"/>
                    <a:gd name="T1" fmla="*/ 38 h 51"/>
                    <a:gd name="T2" fmla="*/ 1 w 92"/>
                    <a:gd name="T3" fmla="*/ 44 h 51"/>
                    <a:gd name="T4" fmla="*/ 4 w 92"/>
                    <a:gd name="T5" fmla="*/ 48 h 51"/>
                    <a:gd name="T6" fmla="*/ 8 w 92"/>
                    <a:gd name="T7" fmla="*/ 50 h 51"/>
                    <a:gd name="T8" fmla="*/ 13 w 92"/>
                    <a:gd name="T9" fmla="*/ 51 h 51"/>
                    <a:gd name="T10" fmla="*/ 79 w 92"/>
                    <a:gd name="T11" fmla="*/ 51 h 51"/>
                    <a:gd name="T12" fmla="*/ 84 w 92"/>
                    <a:gd name="T13" fmla="*/ 50 h 51"/>
                    <a:gd name="T14" fmla="*/ 88 w 92"/>
                    <a:gd name="T15" fmla="*/ 48 h 51"/>
                    <a:gd name="T16" fmla="*/ 91 w 92"/>
                    <a:gd name="T17" fmla="*/ 44 h 51"/>
                    <a:gd name="T18" fmla="*/ 92 w 92"/>
                    <a:gd name="T19" fmla="*/ 38 h 51"/>
                    <a:gd name="T20" fmla="*/ 92 w 92"/>
                    <a:gd name="T21" fmla="*/ 38 h 51"/>
                    <a:gd name="T22" fmla="*/ 92 w 92"/>
                    <a:gd name="T23" fmla="*/ 13 h 51"/>
                    <a:gd name="T24" fmla="*/ 91 w 92"/>
                    <a:gd name="T25" fmla="*/ 7 h 51"/>
                    <a:gd name="T26" fmla="*/ 88 w 92"/>
                    <a:gd name="T27" fmla="*/ 3 h 51"/>
                    <a:gd name="T28" fmla="*/ 84 w 92"/>
                    <a:gd name="T29" fmla="*/ 1 h 51"/>
                    <a:gd name="T30" fmla="*/ 79 w 92"/>
                    <a:gd name="T31" fmla="*/ 0 h 51"/>
                    <a:gd name="T32" fmla="*/ 13 w 92"/>
                    <a:gd name="T33" fmla="*/ 0 h 51"/>
                    <a:gd name="T34" fmla="*/ 8 w 92"/>
                    <a:gd name="T35" fmla="*/ 1 h 51"/>
                    <a:gd name="T36" fmla="*/ 4 w 92"/>
                    <a:gd name="T37" fmla="*/ 3 h 51"/>
                    <a:gd name="T38" fmla="*/ 1 w 92"/>
                    <a:gd name="T39" fmla="*/ 7 h 51"/>
                    <a:gd name="T40" fmla="*/ 0 w 92"/>
                    <a:gd name="T41" fmla="*/ 13 h 51"/>
                    <a:gd name="T42" fmla="*/ 0 w 92"/>
                    <a:gd name="T43" fmla="*/ 38 h 51"/>
                    <a:gd name="T44" fmla="*/ 0 w 92"/>
                    <a:gd name="T45" fmla="*/ 38 h 51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w 92"/>
                    <a:gd name="T70" fmla="*/ 0 h 51"/>
                    <a:gd name="T71" fmla="*/ 92 w 92"/>
                    <a:gd name="T72" fmla="*/ 51 h 51"/>
                  </a:gdLst>
                  <a:ahLst/>
                  <a:cxnLst>
                    <a:cxn ang="T46">
                      <a:pos x="T0" y="T1"/>
                    </a:cxn>
                    <a:cxn ang="T47">
                      <a:pos x="T2" y="T3"/>
                    </a:cxn>
                    <a:cxn ang="T48">
                      <a:pos x="T4" y="T5"/>
                    </a:cxn>
                    <a:cxn ang="T49">
                      <a:pos x="T6" y="T7"/>
                    </a:cxn>
                    <a:cxn ang="T50">
                      <a:pos x="T8" y="T9"/>
                    </a:cxn>
                    <a:cxn ang="T51">
                      <a:pos x="T10" y="T11"/>
                    </a:cxn>
                    <a:cxn ang="T52">
                      <a:pos x="T12" y="T13"/>
                    </a:cxn>
                    <a:cxn ang="T53">
                      <a:pos x="T14" y="T15"/>
                    </a:cxn>
                    <a:cxn ang="T54">
                      <a:pos x="T16" y="T17"/>
                    </a:cxn>
                    <a:cxn ang="T55">
                      <a:pos x="T18" y="T19"/>
                    </a:cxn>
                    <a:cxn ang="T56">
                      <a:pos x="T20" y="T21"/>
                    </a:cxn>
                    <a:cxn ang="T57">
                      <a:pos x="T22" y="T23"/>
                    </a:cxn>
                    <a:cxn ang="T58">
                      <a:pos x="T24" y="T25"/>
                    </a:cxn>
                    <a:cxn ang="T59">
                      <a:pos x="T26" y="T27"/>
                    </a:cxn>
                    <a:cxn ang="T60">
                      <a:pos x="T28" y="T29"/>
                    </a:cxn>
                    <a:cxn ang="T61">
                      <a:pos x="T30" y="T31"/>
                    </a:cxn>
                    <a:cxn ang="T62">
                      <a:pos x="T32" y="T33"/>
                    </a:cxn>
                    <a:cxn ang="T63">
                      <a:pos x="T34" y="T35"/>
                    </a:cxn>
                    <a:cxn ang="T64">
                      <a:pos x="T36" y="T37"/>
                    </a:cxn>
                    <a:cxn ang="T65">
                      <a:pos x="T38" y="T39"/>
                    </a:cxn>
                    <a:cxn ang="T66">
                      <a:pos x="T40" y="T41"/>
                    </a:cxn>
                    <a:cxn ang="T67">
                      <a:pos x="T42" y="T43"/>
                    </a:cxn>
                    <a:cxn ang="T68">
                      <a:pos x="T44" y="T45"/>
                    </a:cxn>
                  </a:cxnLst>
                  <a:rect l="T69" t="T70" r="T71" b="T72"/>
                  <a:pathLst>
                    <a:path w="92" h="51">
                      <a:moveTo>
                        <a:pt x="0" y="38"/>
                      </a:moveTo>
                      <a:lnTo>
                        <a:pt x="1" y="44"/>
                      </a:lnTo>
                      <a:lnTo>
                        <a:pt x="4" y="48"/>
                      </a:lnTo>
                      <a:lnTo>
                        <a:pt x="8" y="50"/>
                      </a:lnTo>
                      <a:lnTo>
                        <a:pt x="13" y="51"/>
                      </a:lnTo>
                      <a:lnTo>
                        <a:pt x="79" y="51"/>
                      </a:lnTo>
                      <a:lnTo>
                        <a:pt x="84" y="50"/>
                      </a:lnTo>
                      <a:lnTo>
                        <a:pt x="88" y="48"/>
                      </a:lnTo>
                      <a:lnTo>
                        <a:pt x="91" y="44"/>
                      </a:lnTo>
                      <a:lnTo>
                        <a:pt x="92" y="38"/>
                      </a:lnTo>
                      <a:lnTo>
                        <a:pt x="92" y="13"/>
                      </a:lnTo>
                      <a:lnTo>
                        <a:pt x="91" y="7"/>
                      </a:lnTo>
                      <a:lnTo>
                        <a:pt x="88" y="3"/>
                      </a:lnTo>
                      <a:lnTo>
                        <a:pt x="84" y="1"/>
                      </a:lnTo>
                      <a:lnTo>
                        <a:pt x="79" y="0"/>
                      </a:lnTo>
                      <a:lnTo>
                        <a:pt x="13" y="0"/>
                      </a:lnTo>
                      <a:lnTo>
                        <a:pt x="8" y="1"/>
                      </a:lnTo>
                      <a:lnTo>
                        <a:pt x="4" y="3"/>
                      </a:lnTo>
                      <a:lnTo>
                        <a:pt x="1" y="7"/>
                      </a:lnTo>
                      <a:lnTo>
                        <a:pt x="0" y="13"/>
                      </a:lnTo>
                      <a:lnTo>
                        <a:pt x="0" y="3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393" name="Freeform 888"/>
                <p:cNvSpPr>
                  <a:spLocks/>
                </p:cNvSpPr>
                <p:nvPr/>
              </p:nvSpPr>
              <p:spPr bwMode="auto">
                <a:xfrm>
                  <a:off x="3336" y="2099"/>
                  <a:ext cx="92" cy="51"/>
                </a:xfrm>
                <a:custGeom>
                  <a:avLst/>
                  <a:gdLst>
                    <a:gd name="T0" fmla="*/ 0 w 92"/>
                    <a:gd name="T1" fmla="*/ 38 h 51"/>
                    <a:gd name="T2" fmla="*/ 1 w 92"/>
                    <a:gd name="T3" fmla="*/ 44 h 51"/>
                    <a:gd name="T4" fmla="*/ 4 w 92"/>
                    <a:gd name="T5" fmla="*/ 48 h 51"/>
                    <a:gd name="T6" fmla="*/ 8 w 92"/>
                    <a:gd name="T7" fmla="*/ 50 h 51"/>
                    <a:gd name="T8" fmla="*/ 13 w 92"/>
                    <a:gd name="T9" fmla="*/ 51 h 51"/>
                    <a:gd name="T10" fmla="*/ 79 w 92"/>
                    <a:gd name="T11" fmla="*/ 51 h 51"/>
                    <a:gd name="T12" fmla="*/ 84 w 92"/>
                    <a:gd name="T13" fmla="*/ 50 h 51"/>
                    <a:gd name="T14" fmla="*/ 88 w 92"/>
                    <a:gd name="T15" fmla="*/ 48 h 51"/>
                    <a:gd name="T16" fmla="*/ 91 w 92"/>
                    <a:gd name="T17" fmla="*/ 44 h 51"/>
                    <a:gd name="T18" fmla="*/ 92 w 92"/>
                    <a:gd name="T19" fmla="*/ 38 h 51"/>
                    <a:gd name="T20" fmla="*/ 92 w 92"/>
                    <a:gd name="T21" fmla="*/ 38 h 51"/>
                    <a:gd name="T22" fmla="*/ 92 w 92"/>
                    <a:gd name="T23" fmla="*/ 13 h 51"/>
                    <a:gd name="T24" fmla="*/ 91 w 92"/>
                    <a:gd name="T25" fmla="*/ 7 h 51"/>
                    <a:gd name="T26" fmla="*/ 88 w 92"/>
                    <a:gd name="T27" fmla="*/ 3 h 51"/>
                    <a:gd name="T28" fmla="*/ 84 w 92"/>
                    <a:gd name="T29" fmla="*/ 1 h 51"/>
                    <a:gd name="T30" fmla="*/ 79 w 92"/>
                    <a:gd name="T31" fmla="*/ 0 h 51"/>
                    <a:gd name="T32" fmla="*/ 13 w 92"/>
                    <a:gd name="T33" fmla="*/ 0 h 51"/>
                    <a:gd name="T34" fmla="*/ 8 w 92"/>
                    <a:gd name="T35" fmla="*/ 1 h 51"/>
                    <a:gd name="T36" fmla="*/ 4 w 92"/>
                    <a:gd name="T37" fmla="*/ 3 h 51"/>
                    <a:gd name="T38" fmla="*/ 1 w 92"/>
                    <a:gd name="T39" fmla="*/ 7 h 51"/>
                    <a:gd name="T40" fmla="*/ 0 w 92"/>
                    <a:gd name="T41" fmla="*/ 13 h 51"/>
                    <a:gd name="T42" fmla="*/ 0 w 92"/>
                    <a:gd name="T43" fmla="*/ 38 h 51"/>
                    <a:gd name="T44" fmla="*/ 0 w 92"/>
                    <a:gd name="T45" fmla="*/ 38 h 51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w 92"/>
                    <a:gd name="T70" fmla="*/ 0 h 51"/>
                    <a:gd name="T71" fmla="*/ 92 w 92"/>
                    <a:gd name="T72" fmla="*/ 51 h 51"/>
                  </a:gdLst>
                  <a:ahLst/>
                  <a:cxnLst>
                    <a:cxn ang="T46">
                      <a:pos x="T0" y="T1"/>
                    </a:cxn>
                    <a:cxn ang="T47">
                      <a:pos x="T2" y="T3"/>
                    </a:cxn>
                    <a:cxn ang="T48">
                      <a:pos x="T4" y="T5"/>
                    </a:cxn>
                    <a:cxn ang="T49">
                      <a:pos x="T6" y="T7"/>
                    </a:cxn>
                    <a:cxn ang="T50">
                      <a:pos x="T8" y="T9"/>
                    </a:cxn>
                    <a:cxn ang="T51">
                      <a:pos x="T10" y="T11"/>
                    </a:cxn>
                    <a:cxn ang="T52">
                      <a:pos x="T12" y="T13"/>
                    </a:cxn>
                    <a:cxn ang="T53">
                      <a:pos x="T14" y="T15"/>
                    </a:cxn>
                    <a:cxn ang="T54">
                      <a:pos x="T16" y="T17"/>
                    </a:cxn>
                    <a:cxn ang="T55">
                      <a:pos x="T18" y="T19"/>
                    </a:cxn>
                    <a:cxn ang="T56">
                      <a:pos x="T20" y="T21"/>
                    </a:cxn>
                    <a:cxn ang="T57">
                      <a:pos x="T22" y="T23"/>
                    </a:cxn>
                    <a:cxn ang="T58">
                      <a:pos x="T24" y="T25"/>
                    </a:cxn>
                    <a:cxn ang="T59">
                      <a:pos x="T26" y="T27"/>
                    </a:cxn>
                    <a:cxn ang="T60">
                      <a:pos x="T28" y="T29"/>
                    </a:cxn>
                    <a:cxn ang="T61">
                      <a:pos x="T30" y="T31"/>
                    </a:cxn>
                    <a:cxn ang="T62">
                      <a:pos x="T32" y="T33"/>
                    </a:cxn>
                    <a:cxn ang="T63">
                      <a:pos x="T34" y="T35"/>
                    </a:cxn>
                    <a:cxn ang="T64">
                      <a:pos x="T36" y="T37"/>
                    </a:cxn>
                    <a:cxn ang="T65">
                      <a:pos x="T38" y="T39"/>
                    </a:cxn>
                    <a:cxn ang="T66">
                      <a:pos x="T40" y="T41"/>
                    </a:cxn>
                    <a:cxn ang="T67">
                      <a:pos x="T42" y="T43"/>
                    </a:cxn>
                    <a:cxn ang="T68">
                      <a:pos x="T44" y="T45"/>
                    </a:cxn>
                  </a:cxnLst>
                  <a:rect l="T69" t="T70" r="T71" b="T72"/>
                  <a:pathLst>
                    <a:path w="92" h="51">
                      <a:moveTo>
                        <a:pt x="0" y="38"/>
                      </a:moveTo>
                      <a:lnTo>
                        <a:pt x="1" y="44"/>
                      </a:lnTo>
                      <a:lnTo>
                        <a:pt x="4" y="48"/>
                      </a:lnTo>
                      <a:lnTo>
                        <a:pt x="8" y="50"/>
                      </a:lnTo>
                      <a:lnTo>
                        <a:pt x="13" y="51"/>
                      </a:lnTo>
                      <a:lnTo>
                        <a:pt x="79" y="51"/>
                      </a:lnTo>
                      <a:lnTo>
                        <a:pt x="84" y="50"/>
                      </a:lnTo>
                      <a:lnTo>
                        <a:pt x="88" y="48"/>
                      </a:lnTo>
                      <a:lnTo>
                        <a:pt x="91" y="44"/>
                      </a:lnTo>
                      <a:lnTo>
                        <a:pt x="92" y="38"/>
                      </a:lnTo>
                      <a:lnTo>
                        <a:pt x="92" y="13"/>
                      </a:lnTo>
                      <a:lnTo>
                        <a:pt x="91" y="7"/>
                      </a:lnTo>
                      <a:lnTo>
                        <a:pt x="88" y="3"/>
                      </a:lnTo>
                      <a:lnTo>
                        <a:pt x="84" y="1"/>
                      </a:lnTo>
                      <a:lnTo>
                        <a:pt x="79" y="0"/>
                      </a:lnTo>
                      <a:lnTo>
                        <a:pt x="13" y="0"/>
                      </a:lnTo>
                      <a:lnTo>
                        <a:pt x="8" y="1"/>
                      </a:lnTo>
                      <a:lnTo>
                        <a:pt x="4" y="3"/>
                      </a:lnTo>
                      <a:lnTo>
                        <a:pt x="1" y="7"/>
                      </a:lnTo>
                      <a:lnTo>
                        <a:pt x="0" y="13"/>
                      </a:lnTo>
                      <a:lnTo>
                        <a:pt x="0" y="38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394" name="Freeform 889"/>
                <p:cNvSpPr>
                  <a:spLocks/>
                </p:cNvSpPr>
                <p:nvPr/>
              </p:nvSpPr>
              <p:spPr bwMode="auto">
                <a:xfrm>
                  <a:off x="3101" y="2099"/>
                  <a:ext cx="108" cy="51"/>
                </a:xfrm>
                <a:custGeom>
                  <a:avLst/>
                  <a:gdLst>
                    <a:gd name="T0" fmla="*/ 0 w 108"/>
                    <a:gd name="T1" fmla="*/ 38 h 51"/>
                    <a:gd name="T2" fmla="*/ 1 w 108"/>
                    <a:gd name="T3" fmla="*/ 44 h 51"/>
                    <a:gd name="T4" fmla="*/ 4 w 108"/>
                    <a:gd name="T5" fmla="*/ 48 h 51"/>
                    <a:gd name="T6" fmla="*/ 8 w 108"/>
                    <a:gd name="T7" fmla="*/ 50 h 51"/>
                    <a:gd name="T8" fmla="*/ 13 w 108"/>
                    <a:gd name="T9" fmla="*/ 51 h 51"/>
                    <a:gd name="T10" fmla="*/ 95 w 108"/>
                    <a:gd name="T11" fmla="*/ 51 h 51"/>
                    <a:gd name="T12" fmla="*/ 101 w 108"/>
                    <a:gd name="T13" fmla="*/ 50 h 51"/>
                    <a:gd name="T14" fmla="*/ 105 w 108"/>
                    <a:gd name="T15" fmla="*/ 48 h 51"/>
                    <a:gd name="T16" fmla="*/ 107 w 108"/>
                    <a:gd name="T17" fmla="*/ 44 h 51"/>
                    <a:gd name="T18" fmla="*/ 108 w 108"/>
                    <a:gd name="T19" fmla="*/ 38 h 51"/>
                    <a:gd name="T20" fmla="*/ 108 w 108"/>
                    <a:gd name="T21" fmla="*/ 38 h 51"/>
                    <a:gd name="T22" fmla="*/ 108 w 108"/>
                    <a:gd name="T23" fmla="*/ 13 h 51"/>
                    <a:gd name="T24" fmla="*/ 107 w 108"/>
                    <a:gd name="T25" fmla="*/ 7 h 51"/>
                    <a:gd name="T26" fmla="*/ 105 w 108"/>
                    <a:gd name="T27" fmla="*/ 3 h 51"/>
                    <a:gd name="T28" fmla="*/ 101 w 108"/>
                    <a:gd name="T29" fmla="*/ 1 h 51"/>
                    <a:gd name="T30" fmla="*/ 95 w 108"/>
                    <a:gd name="T31" fmla="*/ 0 h 51"/>
                    <a:gd name="T32" fmla="*/ 13 w 108"/>
                    <a:gd name="T33" fmla="*/ 0 h 51"/>
                    <a:gd name="T34" fmla="*/ 8 w 108"/>
                    <a:gd name="T35" fmla="*/ 1 h 51"/>
                    <a:gd name="T36" fmla="*/ 4 w 108"/>
                    <a:gd name="T37" fmla="*/ 3 h 51"/>
                    <a:gd name="T38" fmla="*/ 1 w 108"/>
                    <a:gd name="T39" fmla="*/ 7 h 51"/>
                    <a:gd name="T40" fmla="*/ 0 w 108"/>
                    <a:gd name="T41" fmla="*/ 13 h 51"/>
                    <a:gd name="T42" fmla="*/ 0 w 108"/>
                    <a:gd name="T43" fmla="*/ 38 h 51"/>
                    <a:gd name="T44" fmla="*/ 0 w 108"/>
                    <a:gd name="T45" fmla="*/ 38 h 51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w 108"/>
                    <a:gd name="T70" fmla="*/ 0 h 51"/>
                    <a:gd name="T71" fmla="*/ 108 w 108"/>
                    <a:gd name="T72" fmla="*/ 51 h 51"/>
                  </a:gdLst>
                  <a:ahLst/>
                  <a:cxnLst>
                    <a:cxn ang="T46">
                      <a:pos x="T0" y="T1"/>
                    </a:cxn>
                    <a:cxn ang="T47">
                      <a:pos x="T2" y="T3"/>
                    </a:cxn>
                    <a:cxn ang="T48">
                      <a:pos x="T4" y="T5"/>
                    </a:cxn>
                    <a:cxn ang="T49">
                      <a:pos x="T6" y="T7"/>
                    </a:cxn>
                    <a:cxn ang="T50">
                      <a:pos x="T8" y="T9"/>
                    </a:cxn>
                    <a:cxn ang="T51">
                      <a:pos x="T10" y="T11"/>
                    </a:cxn>
                    <a:cxn ang="T52">
                      <a:pos x="T12" y="T13"/>
                    </a:cxn>
                    <a:cxn ang="T53">
                      <a:pos x="T14" y="T15"/>
                    </a:cxn>
                    <a:cxn ang="T54">
                      <a:pos x="T16" y="T17"/>
                    </a:cxn>
                    <a:cxn ang="T55">
                      <a:pos x="T18" y="T19"/>
                    </a:cxn>
                    <a:cxn ang="T56">
                      <a:pos x="T20" y="T21"/>
                    </a:cxn>
                    <a:cxn ang="T57">
                      <a:pos x="T22" y="T23"/>
                    </a:cxn>
                    <a:cxn ang="T58">
                      <a:pos x="T24" y="T25"/>
                    </a:cxn>
                    <a:cxn ang="T59">
                      <a:pos x="T26" y="T27"/>
                    </a:cxn>
                    <a:cxn ang="T60">
                      <a:pos x="T28" y="T29"/>
                    </a:cxn>
                    <a:cxn ang="T61">
                      <a:pos x="T30" y="T31"/>
                    </a:cxn>
                    <a:cxn ang="T62">
                      <a:pos x="T32" y="T33"/>
                    </a:cxn>
                    <a:cxn ang="T63">
                      <a:pos x="T34" y="T35"/>
                    </a:cxn>
                    <a:cxn ang="T64">
                      <a:pos x="T36" y="T37"/>
                    </a:cxn>
                    <a:cxn ang="T65">
                      <a:pos x="T38" y="T39"/>
                    </a:cxn>
                    <a:cxn ang="T66">
                      <a:pos x="T40" y="T41"/>
                    </a:cxn>
                    <a:cxn ang="T67">
                      <a:pos x="T42" y="T43"/>
                    </a:cxn>
                    <a:cxn ang="T68">
                      <a:pos x="T44" y="T45"/>
                    </a:cxn>
                  </a:cxnLst>
                  <a:rect l="T69" t="T70" r="T71" b="T72"/>
                  <a:pathLst>
                    <a:path w="108" h="51">
                      <a:moveTo>
                        <a:pt x="0" y="38"/>
                      </a:moveTo>
                      <a:lnTo>
                        <a:pt x="1" y="44"/>
                      </a:lnTo>
                      <a:lnTo>
                        <a:pt x="4" y="48"/>
                      </a:lnTo>
                      <a:lnTo>
                        <a:pt x="8" y="50"/>
                      </a:lnTo>
                      <a:lnTo>
                        <a:pt x="13" y="51"/>
                      </a:lnTo>
                      <a:lnTo>
                        <a:pt x="95" y="51"/>
                      </a:lnTo>
                      <a:lnTo>
                        <a:pt x="101" y="50"/>
                      </a:lnTo>
                      <a:lnTo>
                        <a:pt x="105" y="48"/>
                      </a:lnTo>
                      <a:lnTo>
                        <a:pt x="107" y="44"/>
                      </a:lnTo>
                      <a:lnTo>
                        <a:pt x="108" y="38"/>
                      </a:lnTo>
                      <a:lnTo>
                        <a:pt x="108" y="13"/>
                      </a:lnTo>
                      <a:lnTo>
                        <a:pt x="107" y="7"/>
                      </a:lnTo>
                      <a:lnTo>
                        <a:pt x="105" y="3"/>
                      </a:lnTo>
                      <a:lnTo>
                        <a:pt x="101" y="1"/>
                      </a:lnTo>
                      <a:lnTo>
                        <a:pt x="95" y="0"/>
                      </a:lnTo>
                      <a:lnTo>
                        <a:pt x="13" y="0"/>
                      </a:lnTo>
                      <a:lnTo>
                        <a:pt x="8" y="1"/>
                      </a:lnTo>
                      <a:lnTo>
                        <a:pt x="4" y="3"/>
                      </a:lnTo>
                      <a:lnTo>
                        <a:pt x="1" y="7"/>
                      </a:lnTo>
                      <a:lnTo>
                        <a:pt x="0" y="13"/>
                      </a:lnTo>
                      <a:lnTo>
                        <a:pt x="0" y="3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9" name="Group 890"/>
              <p:cNvGrpSpPr>
                <a:grpSpLocks/>
              </p:cNvGrpSpPr>
              <p:nvPr/>
            </p:nvGrpSpPr>
            <p:grpSpPr bwMode="auto">
              <a:xfrm>
                <a:off x="4155" y="737"/>
                <a:ext cx="733" cy="266"/>
                <a:chOff x="2603" y="1968"/>
                <a:chExt cx="733" cy="266"/>
              </a:xfrm>
            </p:grpSpPr>
            <p:sp>
              <p:nvSpPr>
                <p:cNvPr id="6995" name="Freeform 891"/>
                <p:cNvSpPr>
                  <a:spLocks/>
                </p:cNvSpPr>
                <p:nvPr/>
              </p:nvSpPr>
              <p:spPr bwMode="auto">
                <a:xfrm>
                  <a:off x="3101" y="2099"/>
                  <a:ext cx="108" cy="51"/>
                </a:xfrm>
                <a:custGeom>
                  <a:avLst/>
                  <a:gdLst>
                    <a:gd name="T0" fmla="*/ 0 w 108"/>
                    <a:gd name="T1" fmla="*/ 38 h 51"/>
                    <a:gd name="T2" fmla="*/ 1 w 108"/>
                    <a:gd name="T3" fmla="*/ 44 h 51"/>
                    <a:gd name="T4" fmla="*/ 4 w 108"/>
                    <a:gd name="T5" fmla="*/ 48 h 51"/>
                    <a:gd name="T6" fmla="*/ 8 w 108"/>
                    <a:gd name="T7" fmla="*/ 50 h 51"/>
                    <a:gd name="T8" fmla="*/ 13 w 108"/>
                    <a:gd name="T9" fmla="*/ 51 h 51"/>
                    <a:gd name="T10" fmla="*/ 95 w 108"/>
                    <a:gd name="T11" fmla="*/ 51 h 51"/>
                    <a:gd name="T12" fmla="*/ 101 w 108"/>
                    <a:gd name="T13" fmla="*/ 50 h 51"/>
                    <a:gd name="T14" fmla="*/ 105 w 108"/>
                    <a:gd name="T15" fmla="*/ 48 h 51"/>
                    <a:gd name="T16" fmla="*/ 107 w 108"/>
                    <a:gd name="T17" fmla="*/ 44 h 51"/>
                    <a:gd name="T18" fmla="*/ 108 w 108"/>
                    <a:gd name="T19" fmla="*/ 38 h 51"/>
                    <a:gd name="T20" fmla="*/ 108 w 108"/>
                    <a:gd name="T21" fmla="*/ 38 h 51"/>
                    <a:gd name="T22" fmla="*/ 108 w 108"/>
                    <a:gd name="T23" fmla="*/ 13 h 51"/>
                    <a:gd name="T24" fmla="*/ 107 w 108"/>
                    <a:gd name="T25" fmla="*/ 7 h 51"/>
                    <a:gd name="T26" fmla="*/ 105 w 108"/>
                    <a:gd name="T27" fmla="*/ 3 h 51"/>
                    <a:gd name="T28" fmla="*/ 101 w 108"/>
                    <a:gd name="T29" fmla="*/ 1 h 51"/>
                    <a:gd name="T30" fmla="*/ 95 w 108"/>
                    <a:gd name="T31" fmla="*/ 0 h 51"/>
                    <a:gd name="T32" fmla="*/ 13 w 108"/>
                    <a:gd name="T33" fmla="*/ 0 h 51"/>
                    <a:gd name="T34" fmla="*/ 8 w 108"/>
                    <a:gd name="T35" fmla="*/ 1 h 51"/>
                    <a:gd name="T36" fmla="*/ 4 w 108"/>
                    <a:gd name="T37" fmla="*/ 3 h 51"/>
                    <a:gd name="T38" fmla="*/ 1 w 108"/>
                    <a:gd name="T39" fmla="*/ 7 h 51"/>
                    <a:gd name="T40" fmla="*/ 0 w 108"/>
                    <a:gd name="T41" fmla="*/ 13 h 51"/>
                    <a:gd name="T42" fmla="*/ 0 w 108"/>
                    <a:gd name="T43" fmla="*/ 38 h 51"/>
                    <a:gd name="T44" fmla="*/ 0 w 108"/>
                    <a:gd name="T45" fmla="*/ 38 h 51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w 108"/>
                    <a:gd name="T70" fmla="*/ 0 h 51"/>
                    <a:gd name="T71" fmla="*/ 108 w 108"/>
                    <a:gd name="T72" fmla="*/ 51 h 51"/>
                  </a:gdLst>
                  <a:ahLst/>
                  <a:cxnLst>
                    <a:cxn ang="T46">
                      <a:pos x="T0" y="T1"/>
                    </a:cxn>
                    <a:cxn ang="T47">
                      <a:pos x="T2" y="T3"/>
                    </a:cxn>
                    <a:cxn ang="T48">
                      <a:pos x="T4" y="T5"/>
                    </a:cxn>
                    <a:cxn ang="T49">
                      <a:pos x="T6" y="T7"/>
                    </a:cxn>
                    <a:cxn ang="T50">
                      <a:pos x="T8" y="T9"/>
                    </a:cxn>
                    <a:cxn ang="T51">
                      <a:pos x="T10" y="T11"/>
                    </a:cxn>
                    <a:cxn ang="T52">
                      <a:pos x="T12" y="T13"/>
                    </a:cxn>
                    <a:cxn ang="T53">
                      <a:pos x="T14" y="T15"/>
                    </a:cxn>
                    <a:cxn ang="T54">
                      <a:pos x="T16" y="T17"/>
                    </a:cxn>
                    <a:cxn ang="T55">
                      <a:pos x="T18" y="T19"/>
                    </a:cxn>
                    <a:cxn ang="T56">
                      <a:pos x="T20" y="T21"/>
                    </a:cxn>
                    <a:cxn ang="T57">
                      <a:pos x="T22" y="T23"/>
                    </a:cxn>
                    <a:cxn ang="T58">
                      <a:pos x="T24" y="T25"/>
                    </a:cxn>
                    <a:cxn ang="T59">
                      <a:pos x="T26" y="T27"/>
                    </a:cxn>
                    <a:cxn ang="T60">
                      <a:pos x="T28" y="T29"/>
                    </a:cxn>
                    <a:cxn ang="T61">
                      <a:pos x="T30" y="T31"/>
                    </a:cxn>
                    <a:cxn ang="T62">
                      <a:pos x="T32" y="T33"/>
                    </a:cxn>
                    <a:cxn ang="T63">
                      <a:pos x="T34" y="T35"/>
                    </a:cxn>
                    <a:cxn ang="T64">
                      <a:pos x="T36" y="T37"/>
                    </a:cxn>
                    <a:cxn ang="T65">
                      <a:pos x="T38" y="T39"/>
                    </a:cxn>
                    <a:cxn ang="T66">
                      <a:pos x="T40" y="T41"/>
                    </a:cxn>
                    <a:cxn ang="T67">
                      <a:pos x="T42" y="T43"/>
                    </a:cxn>
                    <a:cxn ang="T68">
                      <a:pos x="T44" y="T45"/>
                    </a:cxn>
                  </a:cxnLst>
                  <a:rect l="T69" t="T70" r="T71" b="T72"/>
                  <a:pathLst>
                    <a:path w="108" h="51">
                      <a:moveTo>
                        <a:pt x="0" y="38"/>
                      </a:moveTo>
                      <a:lnTo>
                        <a:pt x="1" y="44"/>
                      </a:lnTo>
                      <a:lnTo>
                        <a:pt x="4" y="48"/>
                      </a:lnTo>
                      <a:lnTo>
                        <a:pt x="8" y="50"/>
                      </a:lnTo>
                      <a:lnTo>
                        <a:pt x="13" y="51"/>
                      </a:lnTo>
                      <a:lnTo>
                        <a:pt x="95" y="51"/>
                      </a:lnTo>
                      <a:lnTo>
                        <a:pt x="101" y="50"/>
                      </a:lnTo>
                      <a:lnTo>
                        <a:pt x="105" y="48"/>
                      </a:lnTo>
                      <a:lnTo>
                        <a:pt x="107" y="44"/>
                      </a:lnTo>
                      <a:lnTo>
                        <a:pt x="108" y="38"/>
                      </a:lnTo>
                      <a:lnTo>
                        <a:pt x="108" y="13"/>
                      </a:lnTo>
                      <a:lnTo>
                        <a:pt x="107" y="7"/>
                      </a:lnTo>
                      <a:lnTo>
                        <a:pt x="105" y="3"/>
                      </a:lnTo>
                      <a:lnTo>
                        <a:pt x="101" y="1"/>
                      </a:lnTo>
                      <a:lnTo>
                        <a:pt x="95" y="0"/>
                      </a:lnTo>
                      <a:lnTo>
                        <a:pt x="13" y="0"/>
                      </a:lnTo>
                      <a:lnTo>
                        <a:pt x="8" y="1"/>
                      </a:lnTo>
                      <a:lnTo>
                        <a:pt x="4" y="3"/>
                      </a:lnTo>
                      <a:lnTo>
                        <a:pt x="1" y="7"/>
                      </a:lnTo>
                      <a:lnTo>
                        <a:pt x="0" y="13"/>
                      </a:lnTo>
                      <a:lnTo>
                        <a:pt x="0" y="38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996" name="Freeform 892"/>
                <p:cNvSpPr>
                  <a:spLocks/>
                </p:cNvSpPr>
                <p:nvPr/>
              </p:nvSpPr>
              <p:spPr bwMode="auto">
                <a:xfrm>
                  <a:off x="3209" y="2119"/>
                  <a:ext cx="10" cy="11"/>
                </a:xfrm>
                <a:custGeom>
                  <a:avLst/>
                  <a:gdLst>
                    <a:gd name="T0" fmla="*/ 0 w 10"/>
                    <a:gd name="T1" fmla="*/ 0 h 11"/>
                    <a:gd name="T2" fmla="*/ 0 w 10"/>
                    <a:gd name="T3" fmla="*/ 11 h 11"/>
                    <a:gd name="T4" fmla="*/ 10 w 10"/>
                    <a:gd name="T5" fmla="*/ 11 h 11"/>
                    <a:gd name="T6" fmla="*/ 10 w 10"/>
                    <a:gd name="T7" fmla="*/ 0 h 11"/>
                    <a:gd name="T8" fmla="*/ 0 w 10"/>
                    <a:gd name="T9" fmla="*/ 0 h 11"/>
                    <a:gd name="T10" fmla="*/ 0 w 10"/>
                    <a:gd name="T11" fmla="*/ 0 h 1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0"/>
                    <a:gd name="T19" fmla="*/ 0 h 11"/>
                    <a:gd name="T20" fmla="*/ 10 w 10"/>
                    <a:gd name="T21" fmla="*/ 11 h 1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0" h="11">
                      <a:moveTo>
                        <a:pt x="0" y="0"/>
                      </a:moveTo>
                      <a:lnTo>
                        <a:pt x="0" y="11"/>
                      </a:lnTo>
                      <a:lnTo>
                        <a:pt x="10" y="11"/>
                      </a:lnTo>
                      <a:lnTo>
                        <a:pt x="1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997" name="Freeform 893"/>
                <p:cNvSpPr>
                  <a:spLocks/>
                </p:cNvSpPr>
                <p:nvPr/>
              </p:nvSpPr>
              <p:spPr bwMode="auto">
                <a:xfrm>
                  <a:off x="3209" y="2119"/>
                  <a:ext cx="10" cy="11"/>
                </a:xfrm>
                <a:custGeom>
                  <a:avLst/>
                  <a:gdLst>
                    <a:gd name="T0" fmla="*/ 0 w 10"/>
                    <a:gd name="T1" fmla="*/ 0 h 11"/>
                    <a:gd name="T2" fmla="*/ 0 w 10"/>
                    <a:gd name="T3" fmla="*/ 11 h 11"/>
                    <a:gd name="T4" fmla="*/ 10 w 10"/>
                    <a:gd name="T5" fmla="*/ 11 h 11"/>
                    <a:gd name="T6" fmla="*/ 10 w 10"/>
                    <a:gd name="T7" fmla="*/ 0 h 11"/>
                    <a:gd name="T8" fmla="*/ 0 w 10"/>
                    <a:gd name="T9" fmla="*/ 0 h 11"/>
                    <a:gd name="T10" fmla="*/ 0 w 10"/>
                    <a:gd name="T11" fmla="*/ 0 h 1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0"/>
                    <a:gd name="T19" fmla="*/ 0 h 11"/>
                    <a:gd name="T20" fmla="*/ 10 w 10"/>
                    <a:gd name="T21" fmla="*/ 11 h 1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0" h="11">
                      <a:moveTo>
                        <a:pt x="0" y="0"/>
                      </a:moveTo>
                      <a:lnTo>
                        <a:pt x="0" y="11"/>
                      </a:lnTo>
                      <a:lnTo>
                        <a:pt x="10" y="11"/>
                      </a:lnTo>
                      <a:lnTo>
                        <a:pt x="1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998" name="Freeform 894"/>
                <p:cNvSpPr>
                  <a:spLocks/>
                </p:cNvSpPr>
                <p:nvPr/>
              </p:nvSpPr>
              <p:spPr bwMode="auto">
                <a:xfrm>
                  <a:off x="3327" y="2119"/>
                  <a:ext cx="9" cy="11"/>
                </a:xfrm>
                <a:custGeom>
                  <a:avLst/>
                  <a:gdLst>
                    <a:gd name="T0" fmla="*/ 0 w 9"/>
                    <a:gd name="T1" fmla="*/ 0 h 11"/>
                    <a:gd name="T2" fmla="*/ 0 w 9"/>
                    <a:gd name="T3" fmla="*/ 11 h 11"/>
                    <a:gd name="T4" fmla="*/ 9 w 9"/>
                    <a:gd name="T5" fmla="*/ 11 h 11"/>
                    <a:gd name="T6" fmla="*/ 9 w 9"/>
                    <a:gd name="T7" fmla="*/ 0 h 11"/>
                    <a:gd name="T8" fmla="*/ 0 w 9"/>
                    <a:gd name="T9" fmla="*/ 0 h 11"/>
                    <a:gd name="T10" fmla="*/ 0 w 9"/>
                    <a:gd name="T11" fmla="*/ 0 h 1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9"/>
                    <a:gd name="T19" fmla="*/ 0 h 11"/>
                    <a:gd name="T20" fmla="*/ 9 w 9"/>
                    <a:gd name="T21" fmla="*/ 11 h 1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9" h="11">
                      <a:moveTo>
                        <a:pt x="0" y="0"/>
                      </a:moveTo>
                      <a:lnTo>
                        <a:pt x="0" y="11"/>
                      </a:lnTo>
                      <a:lnTo>
                        <a:pt x="9" y="11"/>
                      </a:lnTo>
                      <a:lnTo>
                        <a:pt x="9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999" name="Freeform 895"/>
                <p:cNvSpPr>
                  <a:spLocks/>
                </p:cNvSpPr>
                <p:nvPr/>
              </p:nvSpPr>
              <p:spPr bwMode="auto">
                <a:xfrm>
                  <a:off x="3327" y="2119"/>
                  <a:ext cx="9" cy="11"/>
                </a:xfrm>
                <a:custGeom>
                  <a:avLst/>
                  <a:gdLst>
                    <a:gd name="T0" fmla="*/ 9 w 9"/>
                    <a:gd name="T1" fmla="*/ 11 h 11"/>
                    <a:gd name="T2" fmla="*/ 9 w 9"/>
                    <a:gd name="T3" fmla="*/ 0 h 11"/>
                    <a:gd name="T4" fmla="*/ 0 w 9"/>
                    <a:gd name="T5" fmla="*/ 0 h 11"/>
                    <a:gd name="T6" fmla="*/ 0 w 9"/>
                    <a:gd name="T7" fmla="*/ 11 h 11"/>
                    <a:gd name="T8" fmla="*/ 9 w 9"/>
                    <a:gd name="T9" fmla="*/ 11 h 11"/>
                    <a:gd name="T10" fmla="*/ 9 w 9"/>
                    <a:gd name="T11" fmla="*/ 11 h 1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9"/>
                    <a:gd name="T19" fmla="*/ 0 h 11"/>
                    <a:gd name="T20" fmla="*/ 9 w 9"/>
                    <a:gd name="T21" fmla="*/ 11 h 1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9" h="11">
                      <a:moveTo>
                        <a:pt x="9" y="11"/>
                      </a:moveTo>
                      <a:lnTo>
                        <a:pt x="9" y="0"/>
                      </a:lnTo>
                      <a:lnTo>
                        <a:pt x="0" y="0"/>
                      </a:lnTo>
                      <a:lnTo>
                        <a:pt x="0" y="11"/>
                      </a:lnTo>
                      <a:lnTo>
                        <a:pt x="9" y="11"/>
                      </a:lnTo>
                      <a:close/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00" name="Freeform 896"/>
                <p:cNvSpPr>
                  <a:spLocks/>
                </p:cNvSpPr>
                <p:nvPr/>
              </p:nvSpPr>
              <p:spPr bwMode="auto">
                <a:xfrm>
                  <a:off x="2604" y="1968"/>
                  <a:ext cx="288" cy="265"/>
                </a:xfrm>
                <a:custGeom>
                  <a:avLst/>
                  <a:gdLst>
                    <a:gd name="T0" fmla="*/ 0 w 288"/>
                    <a:gd name="T1" fmla="*/ 0 h 265"/>
                    <a:gd name="T2" fmla="*/ 0 w 288"/>
                    <a:gd name="T3" fmla="*/ 265 h 265"/>
                    <a:gd name="T4" fmla="*/ 288 w 288"/>
                    <a:gd name="T5" fmla="*/ 265 h 265"/>
                    <a:gd name="T6" fmla="*/ 288 w 288"/>
                    <a:gd name="T7" fmla="*/ 0 h 265"/>
                    <a:gd name="T8" fmla="*/ 0 w 288"/>
                    <a:gd name="T9" fmla="*/ 0 h 265"/>
                    <a:gd name="T10" fmla="*/ 0 w 288"/>
                    <a:gd name="T11" fmla="*/ 0 h 265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88"/>
                    <a:gd name="T19" fmla="*/ 0 h 265"/>
                    <a:gd name="T20" fmla="*/ 288 w 288"/>
                    <a:gd name="T21" fmla="*/ 265 h 265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88" h="265">
                      <a:moveTo>
                        <a:pt x="0" y="0"/>
                      </a:moveTo>
                      <a:lnTo>
                        <a:pt x="0" y="265"/>
                      </a:lnTo>
                      <a:lnTo>
                        <a:pt x="288" y="265"/>
                      </a:lnTo>
                      <a:lnTo>
                        <a:pt x="288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01" name="Freeform 897"/>
                <p:cNvSpPr>
                  <a:spLocks/>
                </p:cNvSpPr>
                <p:nvPr/>
              </p:nvSpPr>
              <p:spPr bwMode="auto">
                <a:xfrm>
                  <a:off x="2604" y="1968"/>
                  <a:ext cx="288" cy="265"/>
                </a:xfrm>
                <a:custGeom>
                  <a:avLst/>
                  <a:gdLst>
                    <a:gd name="T0" fmla="*/ 0 w 288"/>
                    <a:gd name="T1" fmla="*/ 265 h 265"/>
                    <a:gd name="T2" fmla="*/ 288 w 288"/>
                    <a:gd name="T3" fmla="*/ 265 h 265"/>
                    <a:gd name="T4" fmla="*/ 288 w 288"/>
                    <a:gd name="T5" fmla="*/ 0 h 265"/>
                    <a:gd name="T6" fmla="*/ 0 w 288"/>
                    <a:gd name="T7" fmla="*/ 0 h 265"/>
                    <a:gd name="T8" fmla="*/ 0 w 288"/>
                    <a:gd name="T9" fmla="*/ 265 h 265"/>
                    <a:gd name="T10" fmla="*/ 0 w 288"/>
                    <a:gd name="T11" fmla="*/ 265 h 265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88"/>
                    <a:gd name="T19" fmla="*/ 0 h 265"/>
                    <a:gd name="T20" fmla="*/ 288 w 288"/>
                    <a:gd name="T21" fmla="*/ 265 h 265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88" h="265">
                      <a:moveTo>
                        <a:pt x="0" y="265"/>
                      </a:moveTo>
                      <a:lnTo>
                        <a:pt x="288" y="265"/>
                      </a:lnTo>
                      <a:lnTo>
                        <a:pt x="288" y="0"/>
                      </a:lnTo>
                      <a:lnTo>
                        <a:pt x="0" y="0"/>
                      </a:lnTo>
                      <a:lnTo>
                        <a:pt x="0" y="265"/>
                      </a:lnTo>
                      <a:close/>
                    </a:path>
                  </a:pathLst>
                </a:custGeom>
                <a:noFill/>
                <a:ln w="31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02" name="Freeform 898"/>
                <p:cNvSpPr>
                  <a:spLocks noEditPoints="1"/>
                </p:cNvSpPr>
                <p:nvPr/>
              </p:nvSpPr>
              <p:spPr bwMode="auto">
                <a:xfrm>
                  <a:off x="2603" y="2232"/>
                  <a:ext cx="290" cy="2"/>
                </a:xfrm>
                <a:custGeom>
                  <a:avLst/>
                  <a:gdLst>
                    <a:gd name="T0" fmla="*/ 7 w 290"/>
                    <a:gd name="T1" fmla="*/ 2 h 2"/>
                    <a:gd name="T2" fmla="*/ 1 w 290"/>
                    <a:gd name="T3" fmla="*/ 0 h 2"/>
                    <a:gd name="T4" fmla="*/ 16 w 290"/>
                    <a:gd name="T5" fmla="*/ 2 h 2"/>
                    <a:gd name="T6" fmla="*/ 12 w 290"/>
                    <a:gd name="T7" fmla="*/ 0 h 2"/>
                    <a:gd name="T8" fmla="*/ 27 w 290"/>
                    <a:gd name="T9" fmla="*/ 2 h 2"/>
                    <a:gd name="T10" fmla="*/ 21 w 290"/>
                    <a:gd name="T11" fmla="*/ 0 h 2"/>
                    <a:gd name="T12" fmla="*/ 37 w 290"/>
                    <a:gd name="T13" fmla="*/ 2 h 2"/>
                    <a:gd name="T14" fmla="*/ 32 w 290"/>
                    <a:gd name="T15" fmla="*/ 0 h 2"/>
                    <a:gd name="T16" fmla="*/ 46 w 290"/>
                    <a:gd name="T17" fmla="*/ 2 h 2"/>
                    <a:gd name="T18" fmla="*/ 42 w 290"/>
                    <a:gd name="T19" fmla="*/ 0 h 2"/>
                    <a:gd name="T20" fmla="*/ 57 w 290"/>
                    <a:gd name="T21" fmla="*/ 2 h 2"/>
                    <a:gd name="T22" fmla="*/ 52 w 290"/>
                    <a:gd name="T23" fmla="*/ 0 h 2"/>
                    <a:gd name="T24" fmla="*/ 67 w 290"/>
                    <a:gd name="T25" fmla="*/ 2 h 2"/>
                    <a:gd name="T26" fmla="*/ 62 w 290"/>
                    <a:gd name="T27" fmla="*/ 0 h 2"/>
                    <a:gd name="T28" fmla="*/ 77 w 290"/>
                    <a:gd name="T29" fmla="*/ 2 h 2"/>
                    <a:gd name="T30" fmla="*/ 72 w 290"/>
                    <a:gd name="T31" fmla="*/ 0 h 2"/>
                    <a:gd name="T32" fmla="*/ 87 w 290"/>
                    <a:gd name="T33" fmla="*/ 2 h 2"/>
                    <a:gd name="T34" fmla="*/ 82 w 290"/>
                    <a:gd name="T35" fmla="*/ 0 h 2"/>
                    <a:gd name="T36" fmla="*/ 97 w 290"/>
                    <a:gd name="T37" fmla="*/ 2 h 2"/>
                    <a:gd name="T38" fmla="*/ 92 w 290"/>
                    <a:gd name="T39" fmla="*/ 0 h 2"/>
                    <a:gd name="T40" fmla="*/ 107 w 290"/>
                    <a:gd name="T41" fmla="*/ 2 h 2"/>
                    <a:gd name="T42" fmla="*/ 103 w 290"/>
                    <a:gd name="T43" fmla="*/ 0 h 2"/>
                    <a:gd name="T44" fmla="*/ 117 w 290"/>
                    <a:gd name="T45" fmla="*/ 2 h 2"/>
                    <a:gd name="T46" fmla="*/ 112 w 290"/>
                    <a:gd name="T47" fmla="*/ 0 h 2"/>
                    <a:gd name="T48" fmla="*/ 128 w 290"/>
                    <a:gd name="T49" fmla="*/ 2 h 2"/>
                    <a:gd name="T50" fmla="*/ 123 w 290"/>
                    <a:gd name="T51" fmla="*/ 0 h 2"/>
                    <a:gd name="T52" fmla="*/ 137 w 290"/>
                    <a:gd name="T53" fmla="*/ 2 h 2"/>
                    <a:gd name="T54" fmla="*/ 133 w 290"/>
                    <a:gd name="T55" fmla="*/ 0 h 2"/>
                    <a:gd name="T56" fmla="*/ 148 w 290"/>
                    <a:gd name="T57" fmla="*/ 2 h 2"/>
                    <a:gd name="T58" fmla="*/ 142 w 290"/>
                    <a:gd name="T59" fmla="*/ 0 h 2"/>
                    <a:gd name="T60" fmla="*/ 158 w 290"/>
                    <a:gd name="T61" fmla="*/ 2 h 2"/>
                    <a:gd name="T62" fmla="*/ 153 w 290"/>
                    <a:gd name="T63" fmla="*/ 0 h 2"/>
                    <a:gd name="T64" fmla="*/ 168 w 290"/>
                    <a:gd name="T65" fmla="*/ 2 h 2"/>
                    <a:gd name="T66" fmla="*/ 163 w 290"/>
                    <a:gd name="T67" fmla="*/ 0 h 2"/>
                    <a:gd name="T68" fmla="*/ 178 w 290"/>
                    <a:gd name="T69" fmla="*/ 2 h 2"/>
                    <a:gd name="T70" fmla="*/ 173 w 290"/>
                    <a:gd name="T71" fmla="*/ 0 h 2"/>
                    <a:gd name="T72" fmla="*/ 188 w 290"/>
                    <a:gd name="T73" fmla="*/ 2 h 2"/>
                    <a:gd name="T74" fmla="*/ 183 w 290"/>
                    <a:gd name="T75" fmla="*/ 0 h 2"/>
                    <a:gd name="T76" fmla="*/ 198 w 290"/>
                    <a:gd name="T77" fmla="*/ 2 h 2"/>
                    <a:gd name="T78" fmla="*/ 193 w 290"/>
                    <a:gd name="T79" fmla="*/ 0 h 2"/>
                    <a:gd name="T80" fmla="*/ 208 w 290"/>
                    <a:gd name="T81" fmla="*/ 2 h 2"/>
                    <a:gd name="T82" fmla="*/ 203 w 290"/>
                    <a:gd name="T83" fmla="*/ 0 h 2"/>
                    <a:gd name="T84" fmla="*/ 219 w 290"/>
                    <a:gd name="T85" fmla="*/ 2 h 2"/>
                    <a:gd name="T86" fmla="*/ 213 w 290"/>
                    <a:gd name="T87" fmla="*/ 0 h 2"/>
                    <a:gd name="T88" fmla="*/ 228 w 290"/>
                    <a:gd name="T89" fmla="*/ 2 h 2"/>
                    <a:gd name="T90" fmla="*/ 223 w 290"/>
                    <a:gd name="T91" fmla="*/ 0 h 2"/>
                    <a:gd name="T92" fmla="*/ 239 w 290"/>
                    <a:gd name="T93" fmla="*/ 2 h 2"/>
                    <a:gd name="T94" fmla="*/ 233 w 290"/>
                    <a:gd name="T95" fmla="*/ 0 h 2"/>
                    <a:gd name="T96" fmla="*/ 249 w 290"/>
                    <a:gd name="T97" fmla="*/ 2 h 2"/>
                    <a:gd name="T98" fmla="*/ 244 w 290"/>
                    <a:gd name="T99" fmla="*/ 0 h 2"/>
                    <a:gd name="T100" fmla="*/ 258 w 290"/>
                    <a:gd name="T101" fmla="*/ 2 h 2"/>
                    <a:gd name="T102" fmla="*/ 253 w 290"/>
                    <a:gd name="T103" fmla="*/ 0 h 2"/>
                    <a:gd name="T104" fmla="*/ 269 w 290"/>
                    <a:gd name="T105" fmla="*/ 2 h 2"/>
                    <a:gd name="T106" fmla="*/ 264 w 290"/>
                    <a:gd name="T107" fmla="*/ 0 h 2"/>
                    <a:gd name="T108" fmla="*/ 279 w 290"/>
                    <a:gd name="T109" fmla="*/ 2 h 2"/>
                    <a:gd name="T110" fmla="*/ 274 w 290"/>
                    <a:gd name="T111" fmla="*/ 0 h 2"/>
                    <a:gd name="T112" fmla="*/ 289 w 290"/>
                    <a:gd name="T113" fmla="*/ 2 h 2"/>
                    <a:gd name="T114" fmla="*/ 284 w 290"/>
                    <a:gd name="T115" fmla="*/ 0 h 2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w 290"/>
                    <a:gd name="T175" fmla="*/ 0 h 2"/>
                    <a:gd name="T176" fmla="*/ 290 w 290"/>
                    <a:gd name="T177" fmla="*/ 2 h 2"/>
                  </a:gdLst>
                  <a:ahLst/>
                  <a:cxnLst>
                    <a:cxn ang="T116">
                      <a:pos x="T0" y="T1"/>
                    </a:cxn>
                    <a:cxn ang="T117">
                      <a:pos x="T2" y="T3"/>
                    </a:cxn>
                    <a:cxn ang="T118">
                      <a:pos x="T4" y="T5"/>
                    </a:cxn>
                    <a:cxn ang="T119">
                      <a:pos x="T6" y="T7"/>
                    </a:cxn>
                    <a:cxn ang="T120">
                      <a:pos x="T8" y="T9"/>
                    </a:cxn>
                    <a:cxn ang="T121">
                      <a:pos x="T10" y="T11"/>
                    </a:cxn>
                    <a:cxn ang="T122">
                      <a:pos x="T12" y="T13"/>
                    </a:cxn>
                    <a:cxn ang="T123">
                      <a:pos x="T14" y="T15"/>
                    </a:cxn>
                    <a:cxn ang="T124">
                      <a:pos x="T16" y="T17"/>
                    </a:cxn>
                    <a:cxn ang="T125">
                      <a:pos x="T18" y="T19"/>
                    </a:cxn>
                    <a:cxn ang="T126">
                      <a:pos x="T20" y="T21"/>
                    </a:cxn>
                    <a:cxn ang="T127">
                      <a:pos x="T22" y="T23"/>
                    </a:cxn>
                    <a:cxn ang="T128">
                      <a:pos x="T24" y="T25"/>
                    </a:cxn>
                    <a:cxn ang="T129">
                      <a:pos x="T26" y="T27"/>
                    </a:cxn>
                    <a:cxn ang="T130">
                      <a:pos x="T28" y="T29"/>
                    </a:cxn>
                    <a:cxn ang="T131">
                      <a:pos x="T30" y="T31"/>
                    </a:cxn>
                    <a:cxn ang="T132">
                      <a:pos x="T32" y="T33"/>
                    </a:cxn>
                    <a:cxn ang="T133">
                      <a:pos x="T34" y="T35"/>
                    </a:cxn>
                    <a:cxn ang="T134">
                      <a:pos x="T36" y="T37"/>
                    </a:cxn>
                    <a:cxn ang="T135">
                      <a:pos x="T38" y="T39"/>
                    </a:cxn>
                    <a:cxn ang="T136">
                      <a:pos x="T40" y="T41"/>
                    </a:cxn>
                    <a:cxn ang="T137">
                      <a:pos x="T42" y="T43"/>
                    </a:cxn>
                    <a:cxn ang="T138">
                      <a:pos x="T44" y="T45"/>
                    </a:cxn>
                    <a:cxn ang="T139">
                      <a:pos x="T46" y="T47"/>
                    </a:cxn>
                    <a:cxn ang="T140">
                      <a:pos x="T48" y="T49"/>
                    </a:cxn>
                    <a:cxn ang="T141">
                      <a:pos x="T50" y="T51"/>
                    </a:cxn>
                    <a:cxn ang="T142">
                      <a:pos x="T52" y="T53"/>
                    </a:cxn>
                    <a:cxn ang="T143">
                      <a:pos x="T54" y="T55"/>
                    </a:cxn>
                    <a:cxn ang="T144">
                      <a:pos x="T56" y="T57"/>
                    </a:cxn>
                    <a:cxn ang="T145">
                      <a:pos x="T58" y="T59"/>
                    </a:cxn>
                    <a:cxn ang="T146">
                      <a:pos x="T60" y="T61"/>
                    </a:cxn>
                    <a:cxn ang="T147">
                      <a:pos x="T62" y="T63"/>
                    </a:cxn>
                    <a:cxn ang="T148">
                      <a:pos x="T64" y="T65"/>
                    </a:cxn>
                    <a:cxn ang="T149">
                      <a:pos x="T66" y="T67"/>
                    </a:cxn>
                    <a:cxn ang="T150">
                      <a:pos x="T68" y="T69"/>
                    </a:cxn>
                    <a:cxn ang="T151">
                      <a:pos x="T70" y="T71"/>
                    </a:cxn>
                    <a:cxn ang="T152">
                      <a:pos x="T72" y="T73"/>
                    </a:cxn>
                    <a:cxn ang="T153">
                      <a:pos x="T74" y="T75"/>
                    </a:cxn>
                    <a:cxn ang="T154">
                      <a:pos x="T76" y="T77"/>
                    </a:cxn>
                    <a:cxn ang="T155">
                      <a:pos x="T78" y="T79"/>
                    </a:cxn>
                    <a:cxn ang="T156">
                      <a:pos x="T80" y="T81"/>
                    </a:cxn>
                    <a:cxn ang="T157">
                      <a:pos x="T82" y="T83"/>
                    </a:cxn>
                    <a:cxn ang="T158">
                      <a:pos x="T84" y="T85"/>
                    </a:cxn>
                    <a:cxn ang="T159">
                      <a:pos x="T86" y="T87"/>
                    </a:cxn>
                    <a:cxn ang="T160">
                      <a:pos x="T88" y="T89"/>
                    </a:cxn>
                    <a:cxn ang="T161">
                      <a:pos x="T90" y="T91"/>
                    </a:cxn>
                    <a:cxn ang="T162">
                      <a:pos x="T92" y="T93"/>
                    </a:cxn>
                    <a:cxn ang="T163">
                      <a:pos x="T94" y="T95"/>
                    </a:cxn>
                    <a:cxn ang="T164">
                      <a:pos x="T96" y="T97"/>
                    </a:cxn>
                    <a:cxn ang="T165">
                      <a:pos x="T98" y="T99"/>
                    </a:cxn>
                    <a:cxn ang="T166">
                      <a:pos x="T100" y="T101"/>
                    </a:cxn>
                    <a:cxn ang="T167">
                      <a:pos x="T102" y="T103"/>
                    </a:cxn>
                    <a:cxn ang="T168">
                      <a:pos x="T104" y="T105"/>
                    </a:cxn>
                    <a:cxn ang="T169">
                      <a:pos x="T106" y="T107"/>
                    </a:cxn>
                    <a:cxn ang="T170">
                      <a:pos x="T108" y="T109"/>
                    </a:cxn>
                    <a:cxn ang="T171">
                      <a:pos x="T110" y="T111"/>
                    </a:cxn>
                    <a:cxn ang="T172">
                      <a:pos x="T112" y="T113"/>
                    </a:cxn>
                    <a:cxn ang="T173">
                      <a:pos x="T114" y="T115"/>
                    </a:cxn>
                  </a:cxnLst>
                  <a:rect l="T174" t="T175" r="T176" b="T177"/>
                  <a:pathLst>
                    <a:path w="290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8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  <a:close/>
                      <a:moveTo>
                        <a:pt x="12" y="0"/>
                      </a:moveTo>
                      <a:lnTo>
                        <a:pt x="16" y="0"/>
                      </a:lnTo>
                      <a:lnTo>
                        <a:pt x="17" y="1"/>
                      </a:lnTo>
                      <a:lnTo>
                        <a:pt x="16" y="2"/>
                      </a:lnTo>
                      <a:lnTo>
                        <a:pt x="12" y="2"/>
                      </a:lnTo>
                      <a:lnTo>
                        <a:pt x="11" y="1"/>
                      </a:lnTo>
                      <a:lnTo>
                        <a:pt x="12" y="0"/>
                      </a:lnTo>
                      <a:close/>
                      <a:moveTo>
                        <a:pt x="21" y="0"/>
                      </a:moveTo>
                      <a:lnTo>
                        <a:pt x="27" y="0"/>
                      </a:lnTo>
                      <a:lnTo>
                        <a:pt x="28" y="1"/>
                      </a:lnTo>
                      <a:lnTo>
                        <a:pt x="27" y="2"/>
                      </a:lnTo>
                      <a:lnTo>
                        <a:pt x="21" y="2"/>
                      </a:lnTo>
                      <a:lnTo>
                        <a:pt x="21" y="1"/>
                      </a:lnTo>
                      <a:lnTo>
                        <a:pt x="21" y="0"/>
                      </a:lnTo>
                      <a:close/>
                      <a:moveTo>
                        <a:pt x="32" y="0"/>
                      </a:moveTo>
                      <a:lnTo>
                        <a:pt x="37" y="0"/>
                      </a:lnTo>
                      <a:lnTo>
                        <a:pt x="38" y="1"/>
                      </a:lnTo>
                      <a:lnTo>
                        <a:pt x="37" y="2"/>
                      </a:lnTo>
                      <a:lnTo>
                        <a:pt x="32" y="2"/>
                      </a:lnTo>
                      <a:lnTo>
                        <a:pt x="31" y="1"/>
                      </a:lnTo>
                      <a:lnTo>
                        <a:pt x="32" y="0"/>
                      </a:lnTo>
                      <a:close/>
                      <a:moveTo>
                        <a:pt x="42" y="0"/>
                      </a:moveTo>
                      <a:lnTo>
                        <a:pt x="46" y="0"/>
                      </a:lnTo>
                      <a:lnTo>
                        <a:pt x="47" y="1"/>
                      </a:lnTo>
                      <a:lnTo>
                        <a:pt x="46" y="2"/>
                      </a:lnTo>
                      <a:lnTo>
                        <a:pt x="42" y="2"/>
                      </a:lnTo>
                      <a:lnTo>
                        <a:pt x="41" y="1"/>
                      </a:lnTo>
                      <a:lnTo>
                        <a:pt x="42" y="0"/>
                      </a:lnTo>
                      <a:close/>
                      <a:moveTo>
                        <a:pt x="52" y="0"/>
                      </a:moveTo>
                      <a:lnTo>
                        <a:pt x="57" y="0"/>
                      </a:lnTo>
                      <a:lnTo>
                        <a:pt x="58" y="1"/>
                      </a:lnTo>
                      <a:lnTo>
                        <a:pt x="57" y="2"/>
                      </a:lnTo>
                      <a:lnTo>
                        <a:pt x="52" y="2"/>
                      </a:lnTo>
                      <a:lnTo>
                        <a:pt x="51" y="1"/>
                      </a:lnTo>
                      <a:lnTo>
                        <a:pt x="52" y="0"/>
                      </a:lnTo>
                      <a:close/>
                      <a:moveTo>
                        <a:pt x="62" y="0"/>
                      </a:moveTo>
                      <a:lnTo>
                        <a:pt x="67" y="0"/>
                      </a:lnTo>
                      <a:lnTo>
                        <a:pt x="68" y="1"/>
                      </a:lnTo>
                      <a:lnTo>
                        <a:pt x="67" y="2"/>
                      </a:lnTo>
                      <a:lnTo>
                        <a:pt x="62" y="2"/>
                      </a:lnTo>
                      <a:lnTo>
                        <a:pt x="61" y="1"/>
                      </a:lnTo>
                      <a:lnTo>
                        <a:pt x="62" y="0"/>
                      </a:lnTo>
                      <a:close/>
                      <a:moveTo>
                        <a:pt x="72" y="0"/>
                      </a:moveTo>
                      <a:lnTo>
                        <a:pt x="77" y="0"/>
                      </a:lnTo>
                      <a:lnTo>
                        <a:pt x="78" y="1"/>
                      </a:lnTo>
                      <a:lnTo>
                        <a:pt x="77" y="2"/>
                      </a:lnTo>
                      <a:lnTo>
                        <a:pt x="72" y="2"/>
                      </a:lnTo>
                      <a:lnTo>
                        <a:pt x="71" y="1"/>
                      </a:lnTo>
                      <a:lnTo>
                        <a:pt x="72" y="0"/>
                      </a:lnTo>
                      <a:close/>
                      <a:moveTo>
                        <a:pt x="82" y="0"/>
                      </a:moveTo>
                      <a:lnTo>
                        <a:pt x="87" y="0"/>
                      </a:lnTo>
                      <a:lnTo>
                        <a:pt x="88" y="1"/>
                      </a:lnTo>
                      <a:lnTo>
                        <a:pt x="87" y="2"/>
                      </a:lnTo>
                      <a:lnTo>
                        <a:pt x="82" y="2"/>
                      </a:lnTo>
                      <a:lnTo>
                        <a:pt x="81" y="1"/>
                      </a:lnTo>
                      <a:lnTo>
                        <a:pt x="82" y="0"/>
                      </a:lnTo>
                      <a:close/>
                      <a:moveTo>
                        <a:pt x="92" y="0"/>
                      </a:moveTo>
                      <a:lnTo>
                        <a:pt x="97" y="0"/>
                      </a:lnTo>
                      <a:lnTo>
                        <a:pt x="98" y="1"/>
                      </a:lnTo>
                      <a:lnTo>
                        <a:pt x="97" y="2"/>
                      </a:lnTo>
                      <a:lnTo>
                        <a:pt x="92" y="2"/>
                      </a:lnTo>
                      <a:lnTo>
                        <a:pt x="91" y="1"/>
                      </a:lnTo>
                      <a:lnTo>
                        <a:pt x="92" y="0"/>
                      </a:lnTo>
                      <a:close/>
                      <a:moveTo>
                        <a:pt x="103" y="0"/>
                      </a:moveTo>
                      <a:lnTo>
                        <a:pt x="107" y="0"/>
                      </a:lnTo>
                      <a:lnTo>
                        <a:pt x="108" y="1"/>
                      </a:lnTo>
                      <a:lnTo>
                        <a:pt x="107" y="2"/>
                      </a:lnTo>
                      <a:lnTo>
                        <a:pt x="103" y="2"/>
                      </a:lnTo>
                      <a:lnTo>
                        <a:pt x="102" y="1"/>
                      </a:lnTo>
                      <a:lnTo>
                        <a:pt x="103" y="0"/>
                      </a:lnTo>
                      <a:close/>
                      <a:moveTo>
                        <a:pt x="112" y="0"/>
                      </a:moveTo>
                      <a:lnTo>
                        <a:pt x="117" y="0"/>
                      </a:lnTo>
                      <a:lnTo>
                        <a:pt x="118" y="1"/>
                      </a:lnTo>
                      <a:lnTo>
                        <a:pt x="117" y="2"/>
                      </a:lnTo>
                      <a:lnTo>
                        <a:pt x="112" y="2"/>
                      </a:lnTo>
                      <a:lnTo>
                        <a:pt x="111" y="1"/>
                      </a:lnTo>
                      <a:lnTo>
                        <a:pt x="112" y="0"/>
                      </a:lnTo>
                      <a:close/>
                      <a:moveTo>
                        <a:pt x="123" y="0"/>
                      </a:moveTo>
                      <a:lnTo>
                        <a:pt x="128" y="0"/>
                      </a:lnTo>
                      <a:lnTo>
                        <a:pt x="128" y="1"/>
                      </a:lnTo>
                      <a:lnTo>
                        <a:pt x="128" y="2"/>
                      </a:lnTo>
                      <a:lnTo>
                        <a:pt x="123" y="2"/>
                      </a:lnTo>
                      <a:lnTo>
                        <a:pt x="122" y="1"/>
                      </a:lnTo>
                      <a:lnTo>
                        <a:pt x="123" y="0"/>
                      </a:lnTo>
                      <a:close/>
                      <a:moveTo>
                        <a:pt x="133" y="0"/>
                      </a:moveTo>
                      <a:lnTo>
                        <a:pt x="137" y="0"/>
                      </a:lnTo>
                      <a:lnTo>
                        <a:pt x="138" y="1"/>
                      </a:lnTo>
                      <a:lnTo>
                        <a:pt x="137" y="2"/>
                      </a:lnTo>
                      <a:lnTo>
                        <a:pt x="133" y="2"/>
                      </a:lnTo>
                      <a:lnTo>
                        <a:pt x="132" y="1"/>
                      </a:lnTo>
                      <a:lnTo>
                        <a:pt x="133" y="0"/>
                      </a:lnTo>
                      <a:close/>
                      <a:moveTo>
                        <a:pt x="142" y="0"/>
                      </a:moveTo>
                      <a:lnTo>
                        <a:pt x="148" y="0"/>
                      </a:lnTo>
                      <a:lnTo>
                        <a:pt x="149" y="1"/>
                      </a:lnTo>
                      <a:lnTo>
                        <a:pt x="148" y="2"/>
                      </a:lnTo>
                      <a:lnTo>
                        <a:pt x="142" y="2"/>
                      </a:lnTo>
                      <a:lnTo>
                        <a:pt x="141" y="1"/>
                      </a:lnTo>
                      <a:lnTo>
                        <a:pt x="142" y="0"/>
                      </a:lnTo>
                      <a:close/>
                      <a:moveTo>
                        <a:pt x="153" y="0"/>
                      </a:moveTo>
                      <a:lnTo>
                        <a:pt x="158" y="0"/>
                      </a:lnTo>
                      <a:lnTo>
                        <a:pt x="159" y="1"/>
                      </a:lnTo>
                      <a:lnTo>
                        <a:pt x="158" y="2"/>
                      </a:lnTo>
                      <a:lnTo>
                        <a:pt x="153" y="2"/>
                      </a:lnTo>
                      <a:lnTo>
                        <a:pt x="152" y="1"/>
                      </a:lnTo>
                      <a:lnTo>
                        <a:pt x="153" y="0"/>
                      </a:lnTo>
                      <a:close/>
                      <a:moveTo>
                        <a:pt x="163" y="0"/>
                      </a:moveTo>
                      <a:lnTo>
                        <a:pt x="168" y="0"/>
                      </a:lnTo>
                      <a:lnTo>
                        <a:pt x="169" y="1"/>
                      </a:lnTo>
                      <a:lnTo>
                        <a:pt x="168" y="2"/>
                      </a:lnTo>
                      <a:lnTo>
                        <a:pt x="163" y="2"/>
                      </a:lnTo>
                      <a:lnTo>
                        <a:pt x="162" y="1"/>
                      </a:lnTo>
                      <a:lnTo>
                        <a:pt x="163" y="0"/>
                      </a:lnTo>
                      <a:close/>
                      <a:moveTo>
                        <a:pt x="173" y="0"/>
                      </a:moveTo>
                      <a:lnTo>
                        <a:pt x="178" y="0"/>
                      </a:lnTo>
                      <a:lnTo>
                        <a:pt x="179" y="1"/>
                      </a:lnTo>
                      <a:lnTo>
                        <a:pt x="178" y="2"/>
                      </a:lnTo>
                      <a:lnTo>
                        <a:pt x="173" y="2"/>
                      </a:lnTo>
                      <a:lnTo>
                        <a:pt x="172" y="1"/>
                      </a:lnTo>
                      <a:lnTo>
                        <a:pt x="173" y="0"/>
                      </a:lnTo>
                      <a:close/>
                      <a:moveTo>
                        <a:pt x="183" y="0"/>
                      </a:moveTo>
                      <a:lnTo>
                        <a:pt x="188" y="0"/>
                      </a:lnTo>
                      <a:lnTo>
                        <a:pt x="189" y="1"/>
                      </a:lnTo>
                      <a:lnTo>
                        <a:pt x="188" y="2"/>
                      </a:lnTo>
                      <a:lnTo>
                        <a:pt x="183" y="2"/>
                      </a:lnTo>
                      <a:lnTo>
                        <a:pt x="182" y="1"/>
                      </a:lnTo>
                      <a:lnTo>
                        <a:pt x="183" y="0"/>
                      </a:lnTo>
                      <a:close/>
                      <a:moveTo>
                        <a:pt x="193" y="0"/>
                      </a:moveTo>
                      <a:lnTo>
                        <a:pt x="198" y="0"/>
                      </a:lnTo>
                      <a:lnTo>
                        <a:pt x="199" y="1"/>
                      </a:lnTo>
                      <a:lnTo>
                        <a:pt x="198" y="2"/>
                      </a:lnTo>
                      <a:lnTo>
                        <a:pt x="193" y="2"/>
                      </a:lnTo>
                      <a:lnTo>
                        <a:pt x="193" y="1"/>
                      </a:lnTo>
                      <a:lnTo>
                        <a:pt x="193" y="0"/>
                      </a:lnTo>
                      <a:close/>
                      <a:moveTo>
                        <a:pt x="203" y="0"/>
                      </a:moveTo>
                      <a:lnTo>
                        <a:pt x="208" y="0"/>
                      </a:lnTo>
                      <a:lnTo>
                        <a:pt x="209" y="1"/>
                      </a:lnTo>
                      <a:lnTo>
                        <a:pt x="208" y="2"/>
                      </a:lnTo>
                      <a:lnTo>
                        <a:pt x="203" y="2"/>
                      </a:lnTo>
                      <a:lnTo>
                        <a:pt x="202" y="1"/>
                      </a:lnTo>
                      <a:lnTo>
                        <a:pt x="203" y="0"/>
                      </a:lnTo>
                      <a:close/>
                      <a:moveTo>
                        <a:pt x="213" y="0"/>
                      </a:moveTo>
                      <a:lnTo>
                        <a:pt x="219" y="0"/>
                      </a:lnTo>
                      <a:lnTo>
                        <a:pt x="219" y="1"/>
                      </a:lnTo>
                      <a:lnTo>
                        <a:pt x="219" y="2"/>
                      </a:lnTo>
                      <a:lnTo>
                        <a:pt x="213" y="2"/>
                      </a:lnTo>
                      <a:lnTo>
                        <a:pt x="212" y="1"/>
                      </a:lnTo>
                      <a:lnTo>
                        <a:pt x="213" y="0"/>
                      </a:lnTo>
                      <a:close/>
                      <a:moveTo>
                        <a:pt x="223" y="0"/>
                      </a:moveTo>
                      <a:lnTo>
                        <a:pt x="228" y="0"/>
                      </a:lnTo>
                      <a:lnTo>
                        <a:pt x="229" y="1"/>
                      </a:lnTo>
                      <a:lnTo>
                        <a:pt x="228" y="2"/>
                      </a:lnTo>
                      <a:lnTo>
                        <a:pt x="223" y="2"/>
                      </a:lnTo>
                      <a:lnTo>
                        <a:pt x="223" y="1"/>
                      </a:lnTo>
                      <a:lnTo>
                        <a:pt x="223" y="0"/>
                      </a:lnTo>
                      <a:close/>
                      <a:moveTo>
                        <a:pt x="233" y="0"/>
                      </a:moveTo>
                      <a:lnTo>
                        <a:pt x="239" y="0"/>
                      </a:lnTo>
                      <a:lnTo>
                        <a:pt x="240" y="1"/>
                      </a:lnTo>
                      <a:lnTo>
                        <a:pt x="239" y="2"/>
                      </a:lnTo>
                      <a:lnTo>
                        <a:pt x="233" y="2"/>
                      </a:lnTo>
                      <a:lnTo>
                        <a:pt x="232" y="1"/>
                      </a:lnTo>
                      <a:lnTo>
                        <a:pt x="233" y="0"/>
                      </a:lnTo>
                      <a:close/>
                      <a:moveTo>
                        <a:pt x="244" y="0"/>
                      </a:moveTo>
                      <a:lnTo>
                        <a:pt x="249" y="0"/>
                      </a:lnTo>
                      <a:lnTo>
                        <a:pt x="249" y="1"/>
                      </a:lnTo>
                      <a:lnTo>
                        <a:pt x="249" y="2"/>
                      </a:lnTo>
                      <a:lnTo>
                        <a:pt x="244" y="2"/>
                      </a:lnTo>
                      <a:lnTo>
                        <a:pt x="243" y="1"/>
                      </a:lnTo>
                      <a:lnTo>
                        <a:pt x="244" y="0"/>
                      </a:lnTo>
                      <a:close/>
                      <a:moveTo>
                        <a:pt x="253" y="0"/>
                      </a:moveTo>
                      <a:lnTo>
                        <a:pt x="258" y="0"/>
                      </a:lnTo>
                      <a:lnTo>
                        <a:pt x="259" y="1"/>
                      </a:lnTo>
                      <a:lnTo>
                        <a:pt x="258" y="2"/>
                      </a:lnTo>
                      <a:lnTo>
                        <a:pt x="253" y="2"/>
                      </a:lnTo>
                      <a:lnTo>
                        <a:pt x="253" y="1"/>
                      </a:lnTo>
                      <a:lnTo>
                        <a:pt x="253" y="0"/>
                      </a:lnTo>
                      <a:close/>
                      <a:moveTo>
                        <a:pt x="264" y="0"/>
                      </a:moveTo>
                      <a:lnTo>
                        <a:pt x="269" y="0"/>
                      </a:lnTo>
                      <a:lnTo>
                        <a:pt x="270" y="1"/>
                      </a:lnTo>
                      <a:lnTo>
                        <a:pt x="269" y="2"/>
                      </a:lnTo>
                      <a:lnTo>
                        <a:pt x="264" y="2"/>
                      </a:lnTo>
                      <a:lnTo>
                        <a:pt x="263" y="1"/>
                      </a:lnTo>
                      <a:lnTo>
                        <a:pt x="264" y="0"/>
                      </a:lnTo>
                      <a:close/>
                      <a:moveTo>
                        <a:pt x="274" y="0"/>
                      </a:moveTo>
                      <a:lnTo>
                        <a:pt x="279" y="0"/>
                      </a:lnTo>
                      <a:lnTo>
                        <a:pt x="279" y="1"/>
                      </a:lnTo>
                      <a:lnTo>
                        <a:pt x="279" y="2"/>
                      </a:lnTo>
                      <a:lnTo>
                        <a:pt x="274" y="2"/>
                      </a:lnTo>
                      <a:lnTo>
                        <a:pt x="273" y="1"/>
                      </a:lnTo>
                      <a:lnTo>
                        <a:pt x="274" y="0"/>
                      </a:lnTo>
                      <a:close/>
                      <a:moveTo>
                        <a:pt x="284" y="0"/>
                      </a:moveTo>
                      <a:lnTo>
                        <a:pt x="289" y="0"/>
                      </a:lnTo>
                      <a:lnTo>
                        <a:pt x="290" y="1"/>
                      </a:lnTo>
                      <a:lnTo>
                        <a:pt x="289" y="2"/>
                      </a:lnTo>
                      <a:lnTo>
                        <a:pt x="284" y="2"/>
                      </a:lnTo>
                      <a:lnTo>
                        <a:pt x="283" y="1"/>
                      </a:lnTo>
                      <a:lnTo>
                        <a:pt x="284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03" name="Freeform 899"/>
                <p:cNvSpPr>
                  <a:spLocks/>
                </p:cNvSpPr>
                <p:nvPr/>
              </p:nvSpPr>
              <p:spPr bwMode="auto">
                <a:xfrm>
                  <a:off x="2603" y="2232"/>
                  <a:ext cx="8" cy="2"/>
                </a:xfrm>
                <a:custGeom>
                  <a:avLst/>
                  <a:gdLst>
                    <a:gd name="T0" fmla="*/ 1 w 8"/>
                    <a:gd name="T1" fmla="*/ 0 h 2"/>
                    <a:gd name="T2" fmla="*/ 7 w 8"/>
                    <a:gd name="T3" fmla="*/ 0 h 2"/>
                    <a:gd name="T4" fmla="*/ 8 w 8"/>
                    <a:gd name="T5" fmla="*/ 1 h 2"/>
                    <a:gd name="T6" fmla="*/ 7 w 8"/>
                    <a:gd name="T7" fmla="*/ 2 h 2"/>
                    <a:gd name="T8" fmla="*/ 1 w 8"/>
                    <a:gd name="T9" fmla="*/ 2 h 2"/>
                    <a:gd name="T10" fmla="*/ 0 w 8"/>
                    <a:gd name="T11" fmla="*/ 1 h 2"/>
                    <a:gd name="T12" fmla="*/ 1 w 8"/>
                    <a:gd name="T13" fmla="*/ 0 h 2"/>
                    <a:gd name="T14" fmla="*/ 1 w 8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8"/>
                    <a:gd name="T25" fmla="*/ 0 h 2"/>
                    <a:gd name="T26" fmla="*/ 8 w 8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8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8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04" name="Freeform 900"/>
                <p:cNvSpPr>
                  <a:spLocks/>
                </p:cNvSpPr>
                <p:nvPr/>
              </p:nvSpPr>
              <p:spPr bwMode="auto">
                <a:xfrm>
                  <a:off x="2614" y="2232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05" name="Freeform 901"/>
                <p:cNvSpPr>
                  <a:spLocks/>
                </p:cNvSpPr>
                <p:nvPr/>
              </p:nvSpPr>
              <p:spPr bwMode="auto">
                <a:xfrm>
                  <a:off x="2624" y="2232"/>
                  <a:ext cx="7" cy="2"/>
                </a:xfrm>
                <a:custGeom>
                  <a:avLst/>
                  <a:gdLst>
                    <a:gd name="T0" fmla="*/ 0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0 w 7"/>
                    <a:gd name="T9" fmla="*/ 2 h 2"/>
                    <a:gd name="T10" fmla="*/ 0 w 7"/>
                    <a:gd name="T11" fmla="*/ 1 h 2"/>
                    <a:gd name="T12" fmla="*/ 0 w 7"/>
                    <a:gd name="T13" fmla="*/ 0 h 2"/>
                    <a:gd name="T14" fmla="*/ 0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0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06" name="Freeform 902"/>
                <p:cNvSpPr>
                  <a:spLocks/>
                </p:cNvSpPr>
                <p:nvPr/>
              </p:nvSpPr>
              <p:spPr bwMode="auto">
                <a:xfrm>
                  <a:off x="2634" y="2232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07" name="Freeform 903"/>
                <p:cNvSpPr>
                  <a:spLocks/>
                </p:cNvSpPr>
                <p:nvPr/>
              </p:nvSpPr>
              <p:spPr bwMode="auto">
                <a:xfrm>
                  <a:off x="2644" y="2232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08" name="Freeform 904"/>
                <p:cNvSpPr>
                  <a:spLocks/>
                </p:cNvSpPr>
                <p:nvPr/>
              </p:nvSpPr>
              <p:spPr bwMode="auto">
                <a:xfrm>
                  <a:off x="2654" y="2232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09" name="Freeform 905"/>
                <p:cNvSpPr>
                  <a:spLocks/>
                </p:cNvSpPr>
                <p:nvPr/>
              </p:nvSpPr>
              <p:spPr bwMode="auto">
                <a:xfrm>
                  <a:off x="2664" y="2232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10" name="Freeform 906"/>
                <p:cNvSpPr>
                  <a:spLocks/>
                </p:cNvSpPr>
                <p:nvPr/>
              </p:nvSpPr>
              <p:spPr bwMode="auto">
                <a:xfrm>
                  <a:off x="2674" y="2232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11" name="Freeform 907"/>
                <p:cNvSpPr>
                  <a:spLocks/>
                </p:cNvSpPr>
                <p:nvPr/>
              </p:nvSpPr>
              <p:spPr bwMode="auto">
                <a:xfrm>
                  <a:off x="2684" y="2232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12" name="Freeform 908"/>
                <p:cNvSpPr>
                  <a:spLocks/>
                </p:cNvSpPr>
                <p:nvPr/>
              </p:nvSpPr>
              <p:spPr bwMode="auto">
                <a:xfrm>
                  <a:off x="2694" y="2232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13" name="Freeform 909"/>
                <p:cNvSpPr>
                  <a:spLocks/>
                </p:cNvSpPr>
                <p:nvPr/>
              </p:nvSpPr>
              <p:spPr bwMode="auto">
                <a:xfrm>
                  <a:off x="2705" y="2232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14" name="Freeform 910"/>
                <p:cNvSpPr>
                  <a:spLocks/>
                </p:cNvSpPr>
                <p:nvPr/>
              </p:nvSpPr>
              <p:spPr bwMode="auto">
                <a:xfrm>
                  <a:off x="2714" y="2232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15" name="Freeform 911"/>
                <p:cNvSpPr>
                  <a:spLocks/>
                </p:cNvSpPr>
                <p:nvPr/>
              </p:nvSpPr>
              <p:spPr bwMode="auto">
                <a:xfrm>
                  <a:off x="2725" y="2232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16" name="Freeform 912"/>
                <p:cNvSpPr>
                  <a:spLocks/>
                </p:cNvSpPr>
                <p:nvPr/>
              </p:nvSpPr>
              <p:spPr bwMode="auto">
                <a:xfrm>
                  <a:off x="2735" y="2232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17" name="Freeform 913"/>
                <p:cNvSpPr>
                  <a:spLocks/>
                </p:cNvSpPr>
                <p:nvPr/>
              </p:nvSpPr>
              <p:spPr bwMode="auto">
                <a:xfrm>
                  <a:off x="2744" y="2232"/>
                  <a:ext cx="8" cy="2"/>
                </a:xfrm>
                <a:custGeom>
                  <a:avLst/>
                  <a:gdLst>
                    <a:gd name="T0" fmla="*/ 1 w 8"/>
                    <a:gd name="T1" fmla="*/ 0 h 2"/>
                    <a:gd name="T2" fmla="*/ 7 w 8"/>
                    <a:gd name="T3" fmla="*/ 0 h 2"/>
                    <a:gd name="T4" fmla="*/ 8 w 8"/>
                    <a:gd name="T5" fmla="*/ 1 h 2"/>
                    <a:gd name="T6" fmla="*/ 7 w 8"/>
                    <a:gd name="T7" fmla="*/ 2 h 2"/>
                    <a:gd name="T8" fmla="*/ 1 w 8"/>
                    <a:gd name="T9" fmla="*/ 2 h 2"/>
                    <a:gd name="T10" fmla="*/ 0 w 8"/>
                    <a:gd name="T11" fmla="*/ 1 h 2"/>
                    <a:gd name="T12" fmla="*/ 1 w 8"/>
                    <a:gd name="T13" fmla="*/ 0 h 2"/>
                    <a:gd name="T14" fmla="*/ 1 w 8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8"/>
                    <a:gd name="T25" fmla="*/ 0 h 2"/>
                    <a:gd name="T26" fmla="*/ 8 w 8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8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8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18" name="Freeform 914"/>
                <p:cNvSpPr>
                  <a:spLocks/>
                </p:cNvSpPr>
                <p:nvPr/>
              </p:nvSpPr>
              <p:spPr bwMode="auto">
                <a:xfrm>
                  <a:off x="2755" y="2232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19" name="Freeform 915"/>
                <p:cNvSpPr>
                  <a:spLocks/>
                </p:cNvSpPr>
                <p:nvPr/>
              </p:nvSpPr>
              <p:spPr bwMode="auto">
                <a:xfrm>
                  <a:off x="2765" y="2232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20" name="Freeform 916"/>
                <p:cNvSpPr>
                  <a:spLocks/>
                </p:cNvSpPr>
                <p:nvPr/>
              </p:nvSpPr>
              <p:spPr bwMode="auto">
                <a:xfrm>
                  <a:off x="2775" y="2232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21" name="Freeform 917"/>
                <p:cNvSpPr>
                  <a:spLocks/>
                </p:cNvSpPr>
                <p:nvPr/>
              </p:nvSpPr>
              <p:spPr bwMode="auto">
                <a:xfrm>
                  <a:off x="2785" y="2232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22" name="Freeform 918"/>
                <p:cNvSpPr>
                  <a:spLocks/>
                </p:cNvSpPr>
                <p:nvPr/>
              </p:nvSpPr>
              <p:spPr bwMode="auto">
                <a:xfrm>
                  <a:off x="2796" y="2232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23" name="Freeform 919"/>
                <p:cNvSpPr>
                  <a:spLocks/>
                </p:cNvSpPr>
                <p:nvPr/>
              </p:nvSpPr>
              <p:spPr bwMode="auto">
                <a:xfrm>
                  <a:off x="2805" y="2232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24" name="Freeform 920"/>
                <p:cNvSpPr>
                  <a:spLocks/>
                </p:cNvSpPr>
                <p:nvPr/>
              </p:nvSpPr>
              <p:spPr bwMode="auto">
                <a:xfrm>
                  <a:off x="2815" y="2232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7 w 7"/>
                    <a:gd name="T3" fmla="*/ 0 h 2"/>
                    <a:gd name="T4" fmla="*/ 7 w 7"/>
                    <a:gd name="T5" fmla="*/ 1 h 2"/>
                    <a:gd name="T6" fmla="*/ 7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7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25" name="Freeform 921"/>
                <p:cNvSpPr>
                  <a:spLocks/>
                </p:cNvSpPr>
                <p:nvPr/>
              </p:nvSpPr>
              <p:spPr bwMode="auto">
                <a:xfrm>
                  <a:off x="2826" y="2232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26" name="Freeform 922"/>
                <p:cNvSpPr>
                  <a:spLocks/>
                </p:cNvSpPr>
                <p:nvPr/>
              </p:nvSpPr>
              <p:spPr bwMode="auto">
                <a:xfrm>
                  <a:off x="2835" y="2232"/>
                  <a:ext cx="8" cy="2"/>
                </a:xfrm>
                <a:custGeom>
                  <a:avLst/>
                  <a:gdLst>
                    <a:gd name="T0" fmla="*/ 1 w 8"/>
                    <a:gd name="T1" fmla="*/ 0 h 2"/>
                    <a:gd name="T2" fmla="*/ 7 w 8"/>
                    <a:gd name="T3" fmla="*/ 0 h 2"/>
                    <a:gd name="T4" fmla="*/ 8 w 8"/>
                    <a:gd name="T5" fmla="*/ 1 h 2"/>
                    <a:gd name="T6" fmla="*/ 7 w 8"/>
                    <a:gd name="T7" fmla="*/ 2 h 2"/>
                    <a:gd name="T8" fmla="*/ 1 w 8"/>
                    <a:gd name="T9" fmla="*/ 2 h 2"/>
                    <a:gd name="T10" fmla="*/ 0 w 8"/>
                    <a:gd name="T11" fmla="*/ 1 h 2"/>
                    <a:gd name="T12" fmla="*/ 1 w 8"/>
                    <a:gd name="T13" fmla="*/ 0 h 2"/>
                    <a:gd name="T14" fmla="*/ 1 w 8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8"/>
                    <a:gd name="T25" fmla="*/ 0 h 2"/>
                    <a:gd name="T26" fmla="*/ 8 w 8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8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8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27" name="Freeform 923"/>
                <p:cNvSpPr>
                  <a:spLocks/>
                </p:cNvSpPr>
                <p:nvPr/>
              </p:nvSpPr>
              <p:spPr bwMode="auto">
                <a:xfrm>
                  <a:off x="2846" y="2232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28" name="Freeform 924"/>
                <p:cNvSpPr>
                  <a:spLocks/>
                </p:cNvSpPr>
                <p:nvPr/>
              </p:nvSpPr>
              <p:spPr bwMode="auto">
                <a:xfrm>
                  <a:off x="2856" y="2232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29" name="Freeform 925"/>
                <p:cNvSpPr>
                  <a:spLocks/>
                </p:cNvSpPr>
                <p:nvPr/>
              </p:nvSpPr>
              <p:spPr bwMode="auto">
                <a:xfrm>
                  <a:off x="2866" y="2232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30" name="Freeform 926"/>
                <p:cNvSpPr>
                  <a:spLocks/>
                </p:cNvSpPr>
                <p:nvPr/>
              </p:nvSpPr>
              <p:spPr bwMode="auto">
                <a:xfrm>
                  <a:off x="2876" y="2232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31" name="Freeform 927"/>
                <p:cNvSpPr>
                  <a:spLocks/>
                </p:cNvSpPr>
                <p:nvPr/>
              </p:nvSpPr>
              <p:spPr bwMode="auto">
                <a:xfrm>
                  <a:off x="2886" y="2232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32" name="Freeform 928"/>
                <p:cNvSpPr>
                  <a:spLocks noEditPoints="1"/>
                </p:cNvSpPr>
                <p:nvPr/>
              </p:nvSpPr>
              <p:spPr bwMode="auto">
                <a:xfrm>
                  <a:off x="2603" y="2232"/>
                  <a:ext cx="290" cy="2"/>
                </a:xfrm>
                <a:custGeom>
                  <a:avLst/>
                  <a:gdLst>
                    <a:gd name="T0" fmla="*/ 7 w 290"/>
                    <a:gd name="T1" fmla="*/ 2 h 2"/>
                    <a:gd name="T2" fmla="*/ 1 w 290"/>
                    <a:gd name="T3" fmla="*/ 0 h 2"/>
                    <a:gd name="T4" fmla="*/ 16 w 290"/>
                    <a:gd name="T5" fmla="*/ 2 h 2"/>
                    <a:gd name="T6" fmla="*/ 12 w 290"/>
                    <a:gd name="T7" fmla="*/ 0 h 2"/>
                    <a:gd name="T8" fmla="*/ 27 w 290"/>
                    <a:gd name="T9" fmla="*/ 2 h 2"/>
                    <a:gd name="T10" fmla="*/ 21 w 290"/>
                    <a:gd name="T11" fmla="*/ 0 h 2"/>
                    <a:gd name="T12" fmla="*/ 37 w 290"/>
                    <a:gd name="T13" fmla="*/ 2 h 2"/>
                    <a:gd name="T14" fmla="*/ 32 w 290"/>
                    <a:gd name="T15" fmla="*/ 0 h 2"/>
                    <a:gd name="T16" fmla="*/ 46 w 290"/>
                    <a:gd name="T17" fmla="*/ 2 h 2"/>
                    <a:gd name="T18" fmla="*/ 42 w 290"/>
                    <a:gd name="T19" fmla="*/ 0 h 2"/>
                    <a:gd name="T20" fmla="*/ 57 w 290"/>
                    <a:gd name="T21" fmla="*/ 2 h 2"/>
                    <a:gd name="T22" fmla="*/ 52 w 290"/>
                    <a:gd name="T23" fmla="*/ 0 h 2"/>
                    <a:gd name="T24" fmla="*/ 67 w 290"/>
                    <a:gd name="T25" fmla="*/ 2 h 2"/>
                    <a:gd name="T26" fmla="*/ 62 w 290"/>
                    <a:gd name="T27" fmla="*/ 0 h 2"/>
                    <a:gd name="T28" fmla="*/ 77 w 290"/>
                    <a:gd name="T29" fmla="*/ 2 h 2"/>
                    <a:gd name="T30" fmla="*/ 72 w 290"/>
                    <a:gd name="T31" fmla="*/ 0 h 2"/>
                    <a:gd name="T32" fmla="*/ 87 w 290"/>
                    <a:gd name="T33" fmla="*/ 2 h 2"/>
                    <a:gd name="T34" fmla="*/ 82 w 290"/>
                    <a:gd name="T35" fmla="*/ 0 h 2"/>
                    <a:gd name="T36" fmla="*/ 97 w 290"/>
                    <a:gd name="T37" fmla="*/ 2 h 2"/>
                    <a:gd name="T38" fmla="*/ 92 w 290"/>
                    <a:gd name="T39" fmla="*/ 0 h 2"/>
                    <a:gd name="T40" fmla="*/ 107 w 290"/>
                    <a:gd name="T41" fmla="*/ 2 h 2"/>
                    <a:gd name="T42" fmla="*/ 103 w 290"/>
                    <a:gd name="T43" fmla="*/ 0 h 2"/>
                    <a:gd name="T44" fmla="*/ 117 w 290"/>
                    <a:gd name="T45" fmla="*/ 2 h 2"/>
                    <a:gd name="T46" fmla="*/ 112 w 290"/>
                    <a:gd name="T47" fmla="*/ 0 h 2"/>
                    <a:gd name="T48" fmla="*/ 128 w 290"/>
                    <a:gd name="T49" fmla="*/ 2 h 2"/>
                    <a:gd name="T50" fmla="*/ 123 w 290"/>
                    <a:gd name="T51" fmla="*/ 0 h 2"/>
                    <a:gd name="T52" fmla="*/ 137 w 290"/>
                    <a:gd name="T53" fmla="*/ 2 h 2"/>
                    <a:gd name="T54" fmla="*/ 133 w 290"/>
                    <a:gd name="T55" fmla="*/ 0 h 2"/>
                    <a:gd name="T56" fmla="*/ 148 w 290"/>
                    <a:gd name="T57" fmla="*/ 2 h 2"/>
                    <a:gd name="T58" fmla="*/ 142 w 290"/>
                    <a:gd name="T59" fmla="*/ 0 h 2"/>
                    <a:gd name="T60" fmla="*/ 158 w 290"/>
                    <a:gd name="T61" fmla="*/ 2 h 2"/>
                    <a:gd name="T62" fmla="*/ 153 w 290"/>
                    <a:gd name="T63" fmla="*/ 0 h 2"/>
                    <a:gd name="T64" fmla="*/ 168 w 290"/>
                    <a:gd name="T65" fmla="*/ 2 h 2"/>
                    <a:gd name="T66" fmla="*/ 163 w 290"/>
                    <a:gd name="T67" fmla="*/ 0 h 2"/>
                    <a:gd name="T68" fmla="*/ 178 w 290"/>
                    <a:gd name="T69" fmla="*/ 2 h 2"/>
                    <a:gd name="T70" fmla="*/ 173 w 290"/>
                    <a:gd name="T71" fmla="*/ 0 h 2"/>
                    <a:gd name="T72" fmla="*/ 188 w 290"/>
                    <a:gd name="T73" fmla="*/ 2 h 2"/>
                    <a:gd name="T74" fmla="*/ 183 w 290"/>
                    <a:gd name="T75" fmla="*/ 0 h 2"/>
                    <a:gd name="T76" fmla="*/ 198 w 290"/>
                    <a:gd name="T77" fmla="*/ 2 h 2"/>
                    <a:gd name="T78" fmla="*/ 193 w 290"/>
                    <a:gd name="T79" fmla="*/ 0 h 2"/>
                    <a:gd name="T80" fmla="*/ 208 w 290"/>
                    <a:gd name="T81" fmla="*/ 2 h 2"/>
                    <a:gd name="T82" fmla="*/ 203 w 290"/>
                    <a:gd name="T83" fmla="*/ 0 h 2"/>
                    <a:gd name="T84" fmla="*/ 219 w 290"/>
                    <a:gd name="T85" fmla="*/ 2 h 2"/>
                    <a:gd name="T86" fmla="*/ 213 w 290"/>
                    <a:gd name="T87" fmla="*/ 0 h 2"/>
                    <a:gd name="T88" fmla="*/ 228 w 290"/>
                    <a:gd name="T89" fmla="*/ 2 h 2"/>
                    <a:gd name="T90" fmla="*/ 223 w 290"/>
                    <a:gd name="T91" fmla="*/ 0 h 2"/>
                    <a:gd name="T92" fmla="*/ 239 w 290"/>
                    <a:gd name="T93" fmla="*/ 2 h 2"/>
                    <a:gd name="T94" fmla="*/ 233 w 290"/>
                    <a:gd name="T95" fmla="*/ 0 h 2"/>
                    <a:gd name="T96" fmla="*/ 249 w 290"/>
                    <a:gd name="T97" fmla="*/ 2 h 2"/>
                    <a:gd name="T98" fmla="*/ 244 w 290"/>
                    <a:gd name="T99" fmla="*/ 0 h 2"/>
                    <a:gd name="T100" fmla="*/ 258 w 290"/>
                    <a:gd name="T101" fmla="*/ 2 h 2"/>
                    <a:gd name="T102" fmla="*/ 253 w 290"/>
                    <a:gd name="T103" fmla="*/ 0 h 2"/>
                    <a:gd name="T104" fmla="*/ 269 w 290"/>
                    <a:gd name="T105" fmla="*/ 2 h 2"/>
                    <a:gd name="T106" fmla="*/ 264 w 290"/>
                    <a:gd name="T107" fmla="*/ 0 h 2"/>
                    <a:gd name="T108" fmla="*/ 279 w 290"/>
                    <a:gd name="T109" fmla="*/ 2 h 2"/>
                    <a:gd name="T110" fmla="*/ 274 w 290"/>
                    <a:gd name="T111" fmla="*/ 0 h 2"/>
                    <a:gd name="T112" fmla="*/ 289 w 290"/>
                    <a:gd name="T113" fmla="*/ 2 h 2"/>
                    <a:gd name="T114" fmla="*/ 284 w 290"/>
                    <a:gd name="T115" fmla="*/ 0 h 2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w 290"/>
                    <a:gd name="T175" fmla="*/ 0 h 2"/>
                    <a:gd name="T176" fmla="*/ 290 w 290"/>
                    <a:gd name="T177" fmla="*/ 2 h 2"/>
                  </a:gdLst>
                  <a:ahLst/>
                  <a:cxnLst>
                    <a:cxn ang="T116">
                      <a:pos x="T0" y="T1"/>
                    </a:cxn>
                    <a:cxn ang="T117">
                      <a:pos x="T2" y="T3"/>
                    </a:cxn>
                    <a:cxn ang="T118">
                      <a:pos x="T4" y="T5"/>
                    </a:cxn>
                    <a:cxn ang="T119">
                      <a:pos x="T6" y="T7"/>
                    </a:cxn>
                    <a:cxn ang="T120">
                      <a:pos x="T8" y="T9"/>
                    </a:cxn>
                    <a:cxn ang="T121">
                      <a:pos x="T10" y="T11"/>
                    </a:cxn>
                    <a:cxn ang="T122">
                      <a:pos x="T12" y="T13"/>
                    </a:cxn>
                    <a:cxn ang="T123">
                      <a:pos x="T14" y="T15"/>
                    </a:cxn>
                    <a:cxn ang="T124">
                      <a:pos x="T16" y="T17"/>
                    </a:cxn>
                    <a:cxn ang="T125">
                      <a:pos x="T18" y="T19"/>
                    </a:cxn>
                    <a:cxn ang="T126">
                      <a:pos x="T20" y="T21"/>
                    </a:cxn>
                    <a:cxn ang="T127">
                      <a:pos x="T22" y="T23"/>
                    </a:cxn>
                    <a:cxn ang="T128">
                      <a:pos x="T24" y="T25"/>
                    </a:cxn>
                    <a:cxn ang="T129">
                      <a:pos x="T26" y="T27"/>
                    </a:cxn>
                    <a:cxn ang="T130">
                      <a:pos x="T28" y="T29"/>
                    </a:cxn>
                    <a:cxn ang="T131">
                      <a:pos x="T30" y="T31"/>
                    </a:cxn>
                    <a:cxn ang="T132">
                      <a:pos x="T32" y="T33"/>
                    </a:cxn>
                    <a:cxn ang="T133">
                      <a:pos x="T34" y="T35"/>
                    </a:cxn>
                    <a:cxn ang="T134">
                      <a:pos x="T36" y="T37"/>
                    </a:cxn>
                    <a:cxn ang="T135">
                      <a:pos x="T38" y="T39"/>
                    </a:cxn>
                    <a:cxn ang="T136">
                      <a:pos x="T40" y="T41"/>
                    </a:cxn>
                    <a:cxn ang="T137">
                      <a:pos x="T42" y="T43"/>
                    </a:cxn>
                    <a:cxn ang="T138">
                      <a:pos x="T44" y="T45"/>
                    </a:cxn>
                    <a:cxn ang="T139">
                      <a:pos x="T46" y="T47"/>
                    </a:cxn>
                    <a:cxn ang="T140">
                      <a:pos x="T48" y="T49"/>
                    </a:cxn>
                    <a:cxn ang="T141">
                      <a:pos x="T50" y="T51"/>
                    </a:cxn>
                    <a:cxn ang="T142">
                      <a:pos x="T52" y="T53"/>
                    </a:cxn>
                    <a:cxn ang="T143">
                      <a:pos x="T54" y="T55"/>
                    </a:cxn>
                    <a:cxn ang="T144">
                      <a:pos x="T56" y="T57"/>
                    </a:cxn>
                    <a:cxn ang="T145">
                      <a:pos x="T58" y="T59"/>
                    </a:cxn>
                    <a:cxn ang="T146">
                      <a:pos x="T60" y="T61"/>
                    </a:cxn>
                    <a:cxn ang="T147">
                      <a:pos x="T62" y="T63"/>
                    </a:cxn>
                    <a:cxn ang="T148">
                      <a:pos x="T64" y="T65"/>
                    </a:cxn>
                    <a:cxn ang="T149">
                      <a:pos x="T66" y="T67"/>
                    </a:cxn>
                    <a:cxn ang="T150">
                      <a:pos x="T68" y="T69"/>
                    </a:cxn>
                    <a:cxn ang="T151">
                      <a:pos x="T70" y="T71"/>
                    </a:cxn>
                    <a:cxn ang="T152">
                      <a:pos x="T72" y="T73"/>
                    </a:cxn>
                    <a:cxn ang="T153">
                      <a:pos x="T74" y="T75"/>
                    </a:cxn>
                    <a:cxn ang="T154">
                      <a:pos x="T76" y="T77"/>
                    </a:cxn>
                    <a:cxn ang="T155">
                      <a:pos x="T78" y="T79"/>
                    </a:cxn>
                    <a:cxn ang="T156">
                      <a:pos x="T80" y="T81"/>
                    </a:cxn>
                    <a:cxn ang="T157">
                      <a:pos x="T82" y="T83"/>
                    </a:cxn>
                    <a:cxn ang="T158">
                      <a:pos x="T84" y="T85"/>
                    </a:cxn>
                    <a:cxn ang="T159">
                      <a:pos x="T86" y="T87"/>
                    </a:cxn>
                    <a:cxn ang="T160">
                      <a:pos x="T88" y="T89"/>
                    </a:cxn>
                    <a:cxn ang="T161">
                      <a:pos x="T90" y="T91"/>
                    </a:cxn>
                    <a:cxn ang="T162">
                      <a:pos x="T92" y="T93"/>
                    </a:cxn>
                    <a:cxn ang="T163">
                      <a:pos x="T94" y="T95"/>
                    </a:cxn>
                    <a:cxn ang="T164">
                      <a:pos x="T96" y="T97"/>
                    </a:cxn>
                    <a:cxn ang="T165">
                      <a:pos x="T98" y="T99"/>
                    </a:cxn>
                    <a:cxn ang="T166">
                      <a:pos x="T100" y="T101"/>
                    </a:cxn>
                    <a:cxn ang="T167">
                      <a:pos x="T102" y="T103"/>
                    </a:cxn>
                    <a:cxn ang="T168">
                      <a:pos x="T104" y="T105"/>
                    </a:cxn>
                    <a:cxn ang="T169">
                      <a:pos x="T106" y="T107"/>
                    </a:cxn>
                    <a:cxn ang="T170">
                      <a:pos x="T108" y="T109"/>
                    </a:cxn>
                    <a:cxn ang="T171">
                      <a:pos x="T110" y="T111"/>
                    </a:cxn>
                    <a:cxn ang="T172">
                      <a:pos x="T112" y="T113"/>
                    </a:cxn>
                    <a:cxn ang="T173">
                      <a:pos x="T114" y="T115"/>
                    </a:cxn>
                  </a:cxnLst>
                  <a:rect l="T174" t="T175" r="T176" b="T177"/>
                  <a:pathLst>
                    <a:path w="290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8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  <a:close/>
                      <a:moveTo>
                        <a:pt x="12" y="0"/>
                      </a:moveTo>
                      <a:lnTo>
                        <a:pt x="16" y="0"/>
                      </a:lnTo>
                      <a:lnTo>
                        <a:pt x="17" y="1"/>
                      </a:lnTo>
                      <a:lnTo>
                        <a:pt x="16" y="2"/>
                      </a:lnTo>
                      <a:lnTo>
                        <a:pt x="12" y="2"/>
                      </a:lnTo>
                      <a:lnTo>
                        <a:pt x="11" y="1"/>
                      </a:lnTo>
                      <a:lnTo>
                        <a:pt x="12" y="0"/>
                      </a:lnTo>
                      <a:close/>
                      <a:moveTo>
                        <a:pt x="21" y="0"/>
                      </a:moveTo>
                      <a:lnTo>
                        <a:pt x="27" y="0"/>
                      </a:lnTo>
                      <a:lnTo>
                        <a:pt x="28" y="1"/>
                      </a:lnTo>
                      <a:lnTo>
                        <a:pt x="27" y="2"/>
                      </a:lnTo>
                      <a:lnTo>
                        <a:pt x="21" y="2"/>
                      </a:lnTo>
                      <a:lnTo>
                        <a:pt x="21" y="1"/>
                      </a:lnTo>
                      <a:lnTo>
                        <a:pt x="21" y="0"/>
                      </a:lnTo>
                      <a:close/>
                      <a:moveTo>
                        <a:pt x="32" y="0"/>
                      </a:moveTo>
                      <a:lnTo>
                        <a:pt x="37" y="0"/>
                      </a:lnTo>
                      <a:lnTo>
                        <a:pt x="38" y="1"/>
                      </a:lnTo>
                      <a:lnTo>
                        <a:pt x="37" y="2"/>
                      </a:lnTo>
                      <a:lnTo>
                        <a:pt x="32" y="2"/>
                      </a:lnTo>
                      <a:lnTo>
                        <a:pt x="31" y="1"/>
                      </a:lnTo>
                      <a:lnTo>
                        <a:pt x="32" y="0"/>
                      </a:lnTo>
                      <a:close/>
                      <a:moveTo>
                        <a:pt x="42" y="0"/>
                      </a:moveTo>
                      <a:lnTo>
                        <a:pt x="46" y="0"/>
                      </a:lnTo>
                      <a:lnTo>
                        <a:pt x="47" y="1"/>
                      </a:lnTo>
                      <a:lnTo>
                        <a:pt x="46" y="2"/>
                      </a:lnTo>
                      <a:lnTo>
                        <a:pt x="42" y="2"/>
                      </a:lnTo>
                      <a:lnTo>
                        <a:pt x="41" y="1"/>
                      </a:lnTo>
                      <a:lnTo>
                        <a:pt x="42" y="0"/>
                      </a:lnTo>
                      <a:close/>
                      <a:moveTo>
                        <a:pt x="52" y="0"/>
                      </a:moveTo>
                      <a:lnTo>
                        <a:pt x="57" y="0"/>
                      </a:lnTo>
                      <a:lnTo>
                        <a:pt x="58" y="1"/>
                      </a:lnTo>
                      <a:lnTo>
                        <a:pt x="57" y="2"/>
                      </a:lnTo>
                      <a:lnTo>
                        <a:pt x="52" y="2"/>
                      </a:lnTo>
                      <a:lnTo>
                        <a:pt x="51" y="1"/>
                      </a:lnTo>
                      <a:lnTo>
                        <a:pt x="52" y="0"/>
                      </a:lnTo>
                      <a:close/>
                      <a:moveTo>
                        <a:pt x="62" y="0"/>
                      </a:moveTo>
                      <a:lnTo>
                        <a:pt x="67" y="0"/>
                      </a:lnTo>
                      <a:lnTo>
                        <a:pt x="68" y="1"/>
                      </a:lnTo>
                      <a:lnTo>
                        <a:pt x="67" y="2"/>
                      </a:lnTo>
                      <a:lnTo>
                        <a:pt x="62" y="2"/>
                      </a:lnTo>
                      <a:lnTo>
                        <a:pt x="61" y="1"/>
                      </a:lnTo>
                      <a:lnTo>
                        <a:pt x="62" y="0"/>
                      </a:lnTo>
                      <a:close/>
                      <a:moveTo>
                        <a:pt x="72" y="0"/>
                      </a:moveTo>
                      <a:lnTo>
                        <a:pt x="77" y="0"/>
                      </a:lnTo>
                      <a:lnTo>
                        <a:pt x="78" y="1"/>
                      </a:lnTo>
                      <a:lnTo>
                        <a:pt x="77" y="2"/>
                      </a:lnTo>
                      <a:lnTo>
                        <a:pt x="72" y="2"/>
                      </a:lnTo>
                      <a:lnTo>
                        <a:pt x="71" y="1"/>
                      </a:lnTo>
                      <a:lnTo>
                        <a:pt x="72" y="0"/>
                      </a:lnTo>
                      <a:close/>
                      <a:moveTo>
                        <a:pt x="82" y="0"/>
                      </a:moveTo>
                      <a:lnTo>
                        <a:pt x="87" y="0"/>
                      </a:lnTo>
                      <a:lnTo>
                        <a:pt x="88" y="1"/>
                      </a:lnTo>
                      <a:lnTo>
                        <a:pt x="87" y="2"/>
                      </a:lnTo>
                      <a:lnTo>
                        <a:pt x="82" y="2"/>
                      </a:lnTo>
                      <a:lnTo>
                        <a:pt x="81" y="1"/>
                      </a:lnTo>
                      <a:lnTo>
                        <a:pt x="82" y="0"/>
                      </a:lnTo>
                      <a:close/>
                      <a:moveTo>
                        <a:pt x="92" y="0"/>
                      </a:moveTo>
                      <a:lnTo>
                        <a:pt x="97" y="0"/>
                      </a:lnTo>
                      <a:lnTo>
                        <a:pt x="98" y="1"/>
                      </a:lnTo>
                      <a:lnTo>
                        <a:pt x="97" y="2"/>
                      </a:lnTo>
                      <a:lnTo>
                        <a:pt x="92" y="2"/>
                      </a:lnTo>
                      <a:lnTo>
                        <a:pt x="91" y="1"/>
                      </a:lnTo>
                      <a:lnTo>
                        <a:pt x="92" y="0"/>
                      </a:lnTo>
                      <a:close/>
                      <a:moveTo>
                        <a:pt x="103" y="0"/>
                      </a:moveTo>
                      <a:lnTo>
                        <a:pt x="107" y="0"/>
                      </a:lnTo>
                      <a:lnTo>
                        <a:pt x="108" y="1"/>
                      </a:lnTo>
                      <a:lnTo>
                        <a:pt x="107" y="2"/>
                      </a:lnTo>
                      <a:lnTo>
                        <a:pt x="103" y="2"/>
                      </a:lnTo>
                      <a:lnTo>
                        <a:pt x="102" y="1"/>
                      </a:lnTo>
                      <a:lnTo>
                        <a:pt x="103" y="0"/>
                      </a:lnTo>
                      <a:close/>
                      <a:moveTo>
                        <a:pt x="112" y="0"/>
                      </a:moveTo>
                      <a:lnTo>
                        <a:pt x="117" y="0"/>
                      </a:lnTo>
                      <a:lnTo>
                        <a:pt x="118" y="1"/>
                      </a:lnTo>
                      <a:lnTo>
                        <a:pt x="117" y="2"/>
                      </a:lnTo>
                      <a:lnTo>
                        <a:pt x="112" y="2"/>
                      </a:lnTo>
                      <a:lnTo>
                        <a:pt x="111" y="1"/>
                      </a:lnTo>
                      <a:lnTo>
                        <a:pt x="112" y="0"/>
                      </a:lnTo>
                      <a:close/>
                      <a:moveTo>
                        <a:pt x="123" y="0"/>
                      </a:moveTo>
                      <a:lnTo>
                        <a:pt x="128" y="0"/>
                      </a:lnTo>
                      <a:lnTo>
                        <a:pt x="128" y="1"/>
                      </a:lnTo>
                      <a:lnTo>
                        <a:pt x="128" y="2"/>
                      </a:lnTo>
                      <a:lnTo>
                        <a:pt x="123" y="2"/>
                      </a:lnTo>
                      <a:lnTo>
                        <a:pt x="122" y="1"/>
                      </a:lnTo>
                      <a:lnTo>
                        <a:pt x="123" y="0"/>
                      </a:lnTo>
                      <a:close/>
                      <a:moveTo>
                        <a:pt x="133" y="0"/>
                      </a:moveTo>
                      <a:lnTo>
                        <a:pt x="137" y="0"/>
                      </a:lnTo>
                      <a:lnTo>
                        <a:pt x="138" y="1"/>
                      </a:lnTo>
                      <a:lnTo>
                        <a:pt x="137" y="2"/>
                      </a:lnTo>
                      <a:lnTo>
                        <a:pt x="133" y="2"/>
                      </a:lnTo>
                      <a:lnTo>
                        <a:pt x="132" y="1"/>
                      </a:lnTo>
                      <a:lnTo>
                        <a:pt x="133" y="0"/>
                      </a:lnTo>
                      <a:close/>
                      <a:moveTo>
                        <a:pt x="142" y="0"/>
                      </a:moveTo>
                      <a:lnTo>
                        <a:pt x="148" y="0"/>
                      </a:lnTo>
                      <a:lnTo>
                        <a:pt x="149" y="1"/>
                      </a:lnTo>
                      <a:lnTo>
                        <a:pt x="148" y="2"/>
                      </a:lnTo>
                      <a:lnTo>
                        <a:pt x="142" y="2"/>
                      </a:lnTo>
                      <a:lnTo>
                        <a:pt x="141" y="1"/>
                      </a:lnTo>
                      <a:lnTo>
                        <a:pt x="142" y="0"/>
                      </a:lnTo>
                      <a:close/>
                      <a:moveTo>
                        <a:pt x="153" y="0"/>
                      </a:moveTo>
                      <a:lnTo>
                        <a:pt x="158" y="0"/>
                      </a:lnTo>
                      <a:lnTo>
                        <a:pt x="159" y="1"/>
                      </a:lnTo>
                      <a:lnTo>
                        <a:pt x="158" y="2"/>
                      </a:lnTo>
                      <a:lnTo>
                        <a:pt x="153" y="2"/>
                      </a:lnTo>
                      <a:lnTo>
                        <a:pt x="152" y="1"/>
                      </a:lnTo>
                      <a:lnTo>
                        <a:pt x="153" y="0"/>
                      </a:lnTo>
                      <a:close/>
                      <a:moveTo>
                        <a:pt x="163" y="0"/>
                      </a:moveTo>
                      <a:lnTo>
                        <a:pt x="168" y="0"/>
                      </a:lnTo>
                      <a:lnTo>
                        <a:pt x="169" y="1"/>
                      </a:lnTo>
                      <a:lnTo>
                        <a:pt x="168" y="2"/>
                      </a:lnTo>
                      <a:lnTo>
                        <a:pt x="163" y="2"/>
                      </a:lnTo>
                      <a:lnTo>
                        <a:pt x="162" y="1"/>
                      </a:lnTo>
                      <a:lnTo>
                        <a:pt x="163" y="0"/>
                      </a:lnTo>
                      <a:close/>
                      <a:moveTo>
                        <a:pt x="173" y="0"/>
                      </a:moveTo>
                      <a:lnTo>
                        <a:pt x="178" y="0"/>
                      </a:lnTo>
                      <a:lnTo>
                        <a:pt x="179" y="1"/>
                      </a:lnTo>
                      <a:lnTo>
                        <a:pt x="178" y="2"/>
                      </a:lnTo>
                      <a:lnTo>
                        <a:pt x="173" y="2"/>
                      </a:lnTo>
                      <a:lnTo>
                        <a:pt x="172" y="1"/>
                      </a:lnTo>
                      <a:lnTo>
                        <a:pt x="173" y="0"/>
                      </a:lnTo>
                      <a:close/>
                      <a:moveTo>
                        <a:pt x="183" y="0"/>
                      </a:moveTo>
                      <a:lnTo>
                        <a:pt x="188" y="0"/>
                      </a:lnTo>
                      <a:lnTo>
                        <a:pt x="189" y="1"/>
                      </a:lnTo>
                      <a:lnTo>
                        <a:pt x="188" y="2"/>
                      </a:lnTo>
                      <a:lnTo>
                        <a:pt x="183" y="2"/>
                      </a:lnTo>
                      <a:lnTo>
                        <a:pt x="182" y="1"/>
                      </a:lnTo>
                      <a:lnTo>
                        <a:pt x="183" y="0"/>
                      </a:lnTo>
                      <a:close/>
                      <a:moveTo>
                        <a:pt x="193" y="0"/>
                      </a:moveTo>
                      <a:lnTo>
                        <a:pt x="198" y="0"/>
                      </a:lnTo>
                      <a:lnTo>
                        <a:pt x="199" y="1"/>
                      </a:lnTo>
                      <a:lnTo>
                        <a:pt x="198" y="2"/>
                      </a:lnTo>
                      <a:lnTo>
                        <a:pt x="193" y="2"/>
                      </a:lnTo>
                      <a:lnTo>
                        <a:pt x="193" y="1"/>
                      </a:lnTo>
                      <a:lnTo>
                        <a:pt x="193" y="0"/>
                      </a:lnTo>
                      <a:close/>
                      <a:moveTo>
                        <a:pt x="203" y="0"/>
                      </a:moveTo>
                      <a:lnTo>
                        <a:pt x="208" y="0"/>
                      </a:lnTo>
                      <a:lnTo>
                        <a:pt x="209" y="1"/>
                      </a:lnTo>
                      <a:lnTo>
                        <a:pt x="208" y="2"/>
                      </a:lnTo>
                      <a:lnTo>
                        <a:pt x="203" y="2"/>
                      </a:lnTo>
                      <a:lnTo>
                        <a:pt x="202" y="1"/>
                      </a:lnTo>
                      <a:lnTo>
                        <a:pt x="203" y="0"/>
                      </a:lnTo>
                      <a:close/>
                      <a:moveTo>
                        <a:pt x="213" y="0"/>
                      </a:moveTo>
                      <a:lnTo>
                        <a:pt x="219" y="0"/>
                      </a:lnTo>
                      <a:lnTo>
                        <a:pt x="219" y="1"/>
                      </a:lnTo>
                      <a:lnTo>
                        <a:pt x="219" y="2"/>
                      </a:lnTo>
                      <a:lnTo>
                        <a:pt x="213" y="2"/>
                      </a:lnTo>
                      <a:lnTo>
                        <a:pt x="212" y="1"/>
                      </a:lnTo>
                      <a:lnTo>
                        <a:pt x="213" y="0"/>
                      </a:lnTo>
                      <a:close/>
                      <a:moveTo>
                        <a:pt x="223" y="0"/>
                      </a:moveTo>
                      <a:lnTo>
                        <a:pt x="228" y="0"/>
                      </a:lnTo>
                      <a:lnTo>
                        <a:pt x="229" y="1"/>
                      </a:lnTo>
                      <a:lnTo>
                        <a:pt x="228" y="2"/>
                      </a:lnTo>
                      <a:lnTo>
                        <a:pt x="223" y="2"/>
                      </a:lnTo>
                      <a:lnTo>
                        <a:pt x="223" y="1"/>
                      </a:lnTo>
                      <a:lnTo>
                        <a:pt x="223" y="0"/>
                      </a:lnTo>
                      <a:close/>
                      <a:moveTo>
                        <a:pt x="233" y="0"/>
                      </a:moveTo>
                      <a:lnTo>
                        <a:pt x="239" y="0"/>
                      </a:lnTo>
                      <a:lnTo>
                        <a:pt x="240" y="1"/>
                      </a:lnTo>
                      <a:lnTo>
                        <a:pt x="239" y="2"/>
                      </a:lnTo>
                      <a:lnTo>
                        <a:pt x="233" y="2"/>
                      </a:lnTo>
                      <a:lnTo>
                        <a:pt x="232" y="1"/>
                      </a:lnTo>
                      <a:lnTo>
                        <a:pt x="233" y="0"/>
                      </a:lnTo>
                      <a:close/>
                      <a:moveTo>
                        <a:pt x="244" y="0"/>
                      </a:moveTo>
                      <a:lnTo>
                        <a:pt x="249" y="0"/>
                      </a:lnTo>
                      <a:lnTo>
                        <a:pt x="249" y="1"/>
                      </a:lnTo>
                      <a:lnTo>
                        <a:pt x="249" y="2"/>
                      </a:lnTo>
                      <a:lnTo>
                        <a:pt x="244" y="2"/>
                      </a:lnTo>
                      <a:lnTo>
                        <a:pt x="243" y="1"/>
                      </a:lnTo>
                      <a:lnTo>
                        <a:pt x="244" y="0"/>
                      </a:lnTo>
                      <a:close/>
                      <a:moveTo>
                        <a:pt x="253" y="0"/>
                      </a:moveTo>
                      <a:lnTo>
                        <a:pt x="258" y="0"/>
                      </a:lnTo>
                      <a:lnTo>
                        <a:pt x="259" y="1"/>
                      </a:lnTo>
                      <a:lnTo>
                        <a:pt x="258" y="2"/>
                      </a:lnTo>
                      <a:lnTo>
                        <a:pt x="253" y="2"/>
                      </a:lnTo>
                      <a:lnTo>
                        <a:pt x="253" y="1"/>
                      </a:lnTo>
                      <a:lnTo>
                        <a:pt x="253" y="0"/>
                      </a:lnTo>
                      <a:close/>
                      <a:moveTo>
                        <a:pt x="264" y="0"/>
                      </a:moveTo>
                      <a:lnTo>
                        <a:pt x="269" y="0"/>
                      </a:lnTo>
                      <a:lnTo>
                        <a:pt x="270" y="1"/>
                      </a:lnTo>
                      <a:lnTo>
                        <a:pt x="269" y="2"/>
                      </a:lnTo>
                      <a:lnTo>
                        <a:pt x="264" y="2"/>
                      </a:lnTo>
                      <a:lnTo>
                        <a:pt x="263" y="1"/>
                      </a:lnTo>
                      <a:lnTo>
                        <a:pt x="264" y="0"/>
                      </a:lnTo>
                      <a:close/>
                      <a:moveTo>
                        <a:pt x="274" y="0"/>
                      </a:moveTo>
                      <a:lnTo>
                        <a:pt x="279" y="0"/>
                      </a:lnTo>
                      <a:lnTo>
                        <a:pt x="279" y="1"/>
                      </a:lnTo>
                      <a:lnTo>
                        <a:pt x="279" y="2"/>
                      </a:lnTo>
                      <a:lnTo>
                        <a:pt x="274" y="2"/>
                      </a:lnTo>
                      <a:lnTo>
                        <a:pt x="273" y="1"/>
                      </a:lnTo>
                      <a:lnTo>
                        <a:pt x="274" y="0"/>
                      </a:lnTo>
                      <a:close/>
                      <a:moveTo>
                        <a:pt x="284" y="0"/>
                      </a:moveTo>
                      <a:lnTo>
                        <a:pt x="289" y="0"/>
                      </a:lnTo>
                      <a:lnTo>
                        <a:pt x="290" y="1"/>
                      </a:lnTo>
                      <a:lnTo>
                        <a:pt x="289" y="2"/>
                      </a:lnTo>
                      <a:lnTo>
                        <a:pt x="284" y="2"/>
                      </a:lnTo>
                      <a:lnTo>
                        <a:pt x="283" y="1"/>
                      </a:lnTo>
                      <a:lnTo>
                        <a:pt x="284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33" name="Freeform 929"/>
                <p:cNvSpPr>
                  <a:spLocks/>
                </p:cNvSpPr>
                <p:nvPr/>
              </p:nvSpPr>
              <p:spPr bwMode="auto">
                <a:xfrm>
                  <a:off x="2603" y="2232"/>
                  <a:ext cx="8" cy="2"/>
                </a:xfrm>
                <a:custGeom>
                  <a:avLst/>
                  <a:gdLst>
                    <a:gd name="T0" fmla="*/ 1 w 8"/>
                    <a:gd name="T1" fmla="*/ 0 h 2"/>
                    <a:gd name="T2" fmla="*/ 7 w 8"/>
                    <a:gd name="T3" fmla="*/ 0 h 2"/>
                    <a:gd name="T4" fmla="*/ 8 w 8"/>
                    <a:gd name="T5" fmla="*/ 1 h 2"/>
                    <a:gd name="T6" fmla="*/ 7 w 8"/>
                    <a:gd name="T7" fmla="*/ 2 h 2"/>
                    <a:gd name="T8" fmla="*/ 1 w 8"/>
                    <a:gd name="T9" fmla="*/ 2 h 2"/>
                    <a:gd name="T10" fmla="*/ 0 w 8"/>
                    <a:gd name="T11" fmla="*/ 1 h 2"/>
                    <a:gd name="T12" fmla="*/ 1 w 8"/>
                    <a:gd name="T13" fmla="*/ 0 h 2"/>
                    <a:gd name="T14" fmla="*/ 1 w 8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8"/>
                    <a:gd name="T25" fmla="*/ 0 h 2"/>
                    <a:gd name="T26" fmla="*/ 8 w 8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8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8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34" name="Freeform 930"/>
                <p:cNvSpPr>
                  <a:spLocks/>
                </p:cNvSpPr>
                <p:nvPr/>
              </p:nvSpPr>
              <p:spPr bwMode="auto">
                <a:xfrm>
                  <a:off x="2614" y="2232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35" name="Freeform 931"/>
                <p:cNvSpPr>
                  <a:spLocks/>
                </p:cNvSpPr>
                <p:nvPr/>
              </p:nvSpPr>
              <p:spPr bwMode="auto">
                <a:xfrm>
                  <a:off x="2624" y="2232"/>
                  <a:ext cx="7" cy="2"/>
                </a:xfrm>
                <a:custGeom>
                  <a:avLst/>
                  <a:gdLst>
                    <a:gd name="T0" fmla="*/ 0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0 w 7"/>
                    <a:gd name="T9" fmla="*/ 2 h 2"/>
                    <a:gd name="T10" fmla="*/ 0 w 7"/>
                    <a:gd name="T11" fmla="*/ 1 h 2"/>
                    <a:gd name="T12" fmla="*/ 0 w 7"/>
                    <a:gd name="T13" fmla="*/ 0 h 2"/>
                    <a:gd name="T14" fmla="*/ 0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0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36" name="Freeform 932"/>
                <p:cNvSpPr>
                  <a:spLocks/>
                </p:cNvSpPr>
                <p:nvPr/>
              </p:nvSpPr>
              <p:spPr bwMode="auto">
                <a:xfrm>
                  <a:off x="2634" y="2232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37" name="Freeform 933"/>
                <p:cNvSpPr>
                  <a:spLocks/>
                </p:cNvSpPr>
                <p:nvPr/>
              </p:nvSpPr>
              <p:spPr bwMode="auto">
                <a:xfrm>
                  <a:off x="2644" y="2232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38" name="Freeform 934"/>
                <p:cNvSpPr>
                  <a:spLocks/>
                </p:cNvSpPr>
                <p:nvPr/>
              </p:nvSpPr>
              <p:spPr bwMode="auto">
                <a:xfrm>
                  <a:off x="2654" y="2232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39" name="Freeform 935"/>
                <p:cNvSpPr>
                  <a:spLocks/>
                </p:cNvSpPr>
                <p:nvPr/>
              </p:nvSpPr>
              <p:spPr bwMode="auto">
                <a:xfrm>
                  <a:off x="2664" y="2232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40" name="Freeform 936"/>
                <p:cNvSpPr>
                  <a:spLocks/>
                </p:cNvSpPr>
                <p:nvPr/>
              </p:nvSpPr>
              <p:spPr bwMode="auto">
                <a:xfrm>
                  <a:off x="2674" y="2232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41" name="Freeform 937"/>
                <p:cNvSpPr>
                  <a:spLocks/>
                </p:cNvSpPr>
                <p:nvPr/>
              </p:nvSpPr>
              <p:spPr bwMode="auto">
                <a:xfrm>
                  <a:off x="2684" y="2232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42" name="Freeform 938"/>
                <p:cNvSpPr>
                  <a:spLocks/>
                </p:cNvSpPr>
                <p:nvPr/>
              </p:nvSpPr>
              <p:spPr bwMode="auto">
                <a:xfrm>
                  <a:off x="2694" y="2232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43" name="Freeform 939"/>
                <p:cNvSpPr>
                  <a:spLocks/>
                </p:cNvSpPr>
                <p:nvPr/>
              </p:nvSpPr>
              <p:spPr bwMode="auto">
                <a:xfrm>
                  <a:off x="2705" y="2232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44" name="Freeform 940"/>
                <p:cNvSpPr>
                  <a:spLocks/>
                </p:cNvSpPr>
                <p:nvPr/>
              </p:nvSpPr>
              <p:spPr bwMode="auto">
                <a:xfrm>
                  <a:off x="2714" y="2232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45" name="Freeform 941"/>
                <p:cNvSpPr>
                  <a:spLocks/>
                </p:cNvSpPr>
                <p:nvPr/>
              </p:nvSpPr>
              <p:spPr bwMode="auto">
                <a:xfrm>
                  <a:off x="2725" y="2232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46" name="Freeform 942"/>
                <p:cNvSpPr>
                  <a:spLocks/>
                </p:cNvSpPr>
                <p:nvPr/>
              </p:nvSpPr>
              <p:spPr bwMode="auto">
                <a:xfrm>
                  <a:off x="2735" y="2232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47" name="Freeform 943"/>
                <p:cNvSpPr>
                  <a:spLocks/>
                </p:cNvSpPr>
                <p:nvPr/>
              </p:nvSpPr>
              <p:spPr bwMode="auto">
                <a:xfrm>
                  <a:off x="2744" y="2232"/>
                  <a:ext cx="8" cy="2"/>
                </a:xfrm>
                <a:custGeom>
                  <a:avLst/>
                  <a:gdLst>
                    <a:gd name="T0" fmla="*/ 1 w 8"/>
                    <a:gd name="T1" fmla="*/ 0 h 2"/>
                    <a:gd name="T2" fmla="*/ 7 w 8"/>
                    <a:gd name="T3" fmla="*/ 0 h 2"/>
                    <a:gd name="T4" fmla="*/ 8 w 8"/>
                    <a:gd name="T5" fmla="*/ 1 h 2"/>
                    <a:gd name="T6" fmla="*/ 7 w 8"/>
                    <a:gd name="T7" fmla="*/ 2 h 2"/>
                    <a:gd name="T8" fmla="*/ 1 w 8"/>
                    <a:gd name="T9" fmla="*/ 2 h 2"/>
                    <a:gd name="T10" fmla="*/ 0 w 8"/>
                    <a:gd name="T11" fmla="*/ 1 h 2"/>
                    <a:gd name="T12" fmla="*/ 1 w 8"/>
                    <a:gd name="T13" fmla="*/ 0 h 2"/>
                    <a:gd name="T14" fmla="*/ 1 w 8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8"/>
                    <a:gd name="T25" fmla="*/ 0 h 2"/>
                    <a:gd name="T26" fmla="*/ 8 w 8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8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8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48" name="Freeform 944"/>
                <p:cNvSpPr>
                  <a:spLocks/>
                </p:cNvSpPr>
                <p:nvPr/>
              </p:nvSpPr>
              <p:spPr bwMode="auto">
                <a:xfrm>
                  <a:off x="2755" y="2232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49" name="Freeform 945"/>
                <p:cNvSpPr>
                  <a:spLocks/>
                </p:cNvSpPr>
                <p:nvPr/>
              </p:nvSpPr>
              <p:spPr bwMode="auto">
                <a:xfrm>
                  <a:off x="2765" y="2232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50" name="Freeform 946"/>
                <p:cNvSpPr>
                  <a:spLocks/>
                </p:cNvSpPr>
                <p:nvPr/>
              </p:nvSpPr>
              <p:spPr bwMode="auto">
                <a:xfrm>
                  <a:off x="2775" y="2232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51" name="Freeform 947"/>
                <p:cNvSpPr>
                  <a:spLocks/>
                </p:cNvSpPr>
                <p:nvPr/>
              </p:nvSpPr>
              <p:spPr bwMode="auto">
                <a:xfrm>
                  <a:off x="2785" y="2232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52" name="Freeform 948"/>
                <p:cNvSpPr>
                  <a:spLocks/>
                </p:cNvSpPr>
                <p:nvPr/>
              </p:nvSpPr>
              <p:spPr bwMode="auto">
                <a:xfrm>
                  <a:off x="2796" y="2232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53" name="Freeform 949"/>
                <p:cNvSpPr>
                  <a:spLocks/>
                </p:cNvSpPr>
                <p:nvPr/>
              </p:nvSpPr>
              <p:spPr bwMode="auto">
                <a:xfrm>
                  <a:off x="2805" y="2232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54" name="Freeform 950"/>
                <p:cNvSpPr>
                  <a:spLocks/>
                </p:cNvSpPr>
                <p:nvPr/>
              </p:nvSpPr>
              <p:spPr bwMode="auto">
                <a:xfrm>
                  <a:off x="2815" y="2232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7 w 7"/>
                    <a:gd name="T3" fmla="*/ 0 h 2"/>
                    <a:gd name="T4" fmla="*/ 7 w 7"/>
                    <a:gd name="T5" fmla="*/ 1 h 2"/>
                    <a:gd name="T6" fmla="*/ 7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7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55" name="Freeform 951"/>
                <p:cNvSpPr>
                  <a:spLocks/>
                </p:cNvSpPr>
                <p:nvPr/>
              </p:nvSpPr>
              <p:spPr bwMode="auto">
                <a:xfrm>
                  <a:off x="2826" y="2232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56" name="Freeform 952"/>
                <p:cNvSpPr>
                  <a:spLocks/>
                </p:cNvSpPr>
                <p:nvPr/>
              </p:nvSpPr>
              <p:spPr bwMode="auto">
                <a:xfrm>
                  <a:off x="2835" y="2232"/>
                  <a:ext cx="8" cy="2"/>
                </a:xfrm>
                <a:custGeom>
                  <a:avLst/>
                  <a:gdLst>
                    <a:gd name="T0" fmla="*/ 1 w 8"/>
                    <a:gd name="T1" fmla="*/ 0 h 2"/>
                    <a:gd name="T2" fmla="*/ 7 w 8"/>
                    <a:gd name="T3" fmla="*/ 0 h 2"/>
                    <a:gd name="T4" fmla="*/ 8 w 8"/>
                    <a:gd name="T5" fmla="*/ 1 h 2"/>
                    <a:gd name="T6" fmla="*/ 7 w 8"/>
                    <a:gd name="T7" fmla="*/ 2 h 2"/>
                    <a:gd name="T8" fmla="*/ 1 w 8"/>
                    <a:gd name="T9" fmla="*/ 2 h 2"/>
                    <a:gd name="T10" fmla="*/ 0 w 8"/>
                    <a:gd name="T11" fmla="*/ 1 h 2"/>
                    <a:gd name="T12" fmla="*/ 1 w 8"/>
                    <a:gd name="T13" fmla="*/ 0 h 2"/>
                    <a:gd name="T14" fmla="*/ 1 w 8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8"/>
                    <a:gd name="T25" fmla="*/ 0 h 2"/>
                    <a:gd name="T26" fmla="*/ 8 w 8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8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8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57" name="Freeform 953"/>
                <p:cNvSpPr>
                  <a:spLocks/>
                </p:cNvSpPr>
                <p:nvPr/>
              </p:nvSpPr>
              <p:spPr bwMode="auto">
                <a:xfrm>
                  <a:off x="2846" y="2232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58" name="Freeform 954"/>
                <p:cNvSpPr>
                  <a:spLocks/>
                </p:cNvSpPr>
                <p:nvPr/>
              </p:nvSpPr>
              <p:spPr bwMode="auto">
                <a:xfrm>
                  <a:off x="2856" y="2232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59" name="Freeform 955"/>
                <p:cNvSpPr>
                  <a:spLocks/>
                </p:cNvSpPr>
                <p:nvPr/>
              </p:nvSpPr>
              <p:spPr bwMode="auto">
                <a:xfrm>
                  <a:off x="2866" y="2232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60" name="Freeform 956"/>
                <p:cNvSpPr>
                  <a:spLocks/>
                </p:cNvSpPr>
                <p:nvPr/>
              </p:nvSpPr>
              <p:spPr bwMode="auto">
                <a:xfrm>
                  <a:off x="2876" y="2232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61" name="Freeform 957"/>
                <p:cNvSpPr>
                  <a:spLocks/>
                </p:cNvSpPr>
                <p:nvPr/>
              </p:nvSpPr>
              <p:spPr bwMode="auto">
                <a:xfrm>
                  <a:off x="2886" y="2232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62" name="Freeform 958"/>
                <p:cNvSpPr>
                  <a:spLocks noEditPoints="1"/>
                </p:cNvSpPr>
                <p:nvPr/>
              </p:nvSpPr>
              <p:spPr bwMode="auto">
                <a:xfrm>
                  <a:off x="2603" y="2232"/>
                  <a:ext cx="290" cy="2"/>
                </a:xfrm>
                <a:custGeom>
                  <a:avLst/>
                  <a:gdLst>
                    <a:gd name="T0" fmla="*/ 7 w 290"/>
                    <a:gd name="T1" fmla="*/ 2 h 2"/>
                    <a:gd name="T2" fmla="*/ 1 w 290"/>
                    <a:gd name="T3" fmla="*/ 0 h 2"/>
                    <a:gd name="T4" fmla="*/ 16 w 290"/>
                    <a:gd name="T5" fmla="*/ 2 h 2"/>
                    <a:gd name="T6" fmla="*/ 12 w 290"/>
                    <a:gd name="T7" fmla="*/ 0 h 2"/>
                    <a:gd name="T8" fmla="*/ 27 w 290"/>
                    <a:gd name="T9" fmla="*/ 2 h 2"/>
                    <a:gd name="T10" fmla="*/ 21 w 290"/>
                    <a:gd name="T11" fmla="*/ 0 h 2"/>
                    <a:gd name="T12" fmla="*/ 37 w 290"/>
                    <a:gd name="T13" fmla="*/ 2 h 2"/>
                    <a:gd name="T14" fmla="*/ 32 w 290"/>
                    <a:gd name="T15" fmla="*/ 0 h 2"/>
                    <a:gd name="T16" fmla="*/ 46 w 290"/>
                    <a:gd name="T17" fmla="*/ 2 h 2"/>
                    <a:gd name="T18" fmla="*/ 42 w 290"/>
                    <a:gd name="T19" fmla="*/ 0 h 2"/>
                    <a:gd name="T20" fmla="*/ 57 w 290"/>
                    <a:gd name="T21" fmla="*/ 2 h 2"/>
                    <a:gd name="T22" fmla="*/ 52 w 290"/>
                    <a:gd name="T23" fmla="*/ 0 h 2"/>
                    <a:gd name="T24" fmla="*/ 67 w 290"/>
                    <a:gd name="T25" fmla="*/ 2 h 2"/>
                    <a:gd name="T26" fmla="*/ 62 w 290"/>
                    <a:gd name="T27" fmla="*/ 0 h 2"/>
                    <a:gd name="T28" fmla="*/ 77 w 290"/>
                    <a:gd name="T29" fmla="*/ 2 h 2"/>
                    <a:gd name="T30" fmla="*/ 72 w 290"/>
                    <a:gd name="T31" fmla="*/ 0 h 2"/>
                    <a:gd name="T32" fmla="*/ 87 w 290"/>
                    <a:gd name="T33" fmla="*/ 2 h 2"/>
                    <a:gd name="T34" fmla="*/ 82 w 290"/>
                    <a:gd name="T35" fmla="*/ 0 h 2"/>
                    <a:gd name="T36" fmla="*/ 97 w 290"/>
                    <a:gd name="T37" fmla="*/ 2 h 2"/>
                    <a:gd name="T38" fmla="*/ 92 w 290"/>
                    <a:gd name="T39" fmla="*/ 0 h 2"/>
                    <a:gd name="T40" fmla="*/ 107 w 290"/>
                    <a:gd name="T41" fmla="*/ 2 h 2"/>
                    <a:gd name="T42" fmla="*/ 103 w 290"/>
                    <a:gd name="T43" fmla="*/ 0 h 2"/>
                    <a:gd name="T44" fmla="*/ 117 w 290"/>
                    <a:gd name="T45" fmla="*/ 2 h 2"/>
                    <a:gd name="T46" fmla="*/ 112 w 290"/>
                    <a:gd name="T47" fmla="*/ 0 h 2"/>
                    <a:gd name="T48" fmla="*/ 128 w 290"/>
                    <a:gd name="T49" fmla="*/ 2 h 2"/>
                    <a:gd name="T50" fmla="*/ 123 w 290"/>
                    <a:gd name="T51" fmla="*/ 0 h 2"/>
                    <a:gd name="T52" fmla="*/ 137 w 290"/>
                    <a:gd name="T53" fmla="*/ 2 h 2"/>
                    <a:gd name="T54" fmla="*/ 133 w 290"/>
                    <a:gd name="T55" fmla="*/ 0 h 2"/>
                    <a:gd name="T56" fmla="*/ 148 w 290"/>
                    <a:gd name="T57" fmla="*/ 2 h 2"/>
                    <a:gd name="T58" fmla="*/ 142 w 290"/>
                    <a:gd name="T59" fmla="*/ 0 h 2"/>
                    <a:gd name="T60" fmla="*/ 158 w 290"/>
                    <a:gd name="T61" fmla="*/ 2 h 2"/>
                    <a:gd name="T62" fmla="*/ 153 w 290"/>
                    <a:gd name="T63" fmla="*/ 0 h 2"/>
                    <a:gd name="T64" fmla="*/ 168 w 290"/>
                    <a:gd name="T65" fmla="*/ 2 h 2"/>
                    <a:gd name="T66" fmla="*/ 163 w 290"/>
                    <a:gd name="T67" fmla="*/ 0 h 2"/>
                    <a:gd name="T68" fmla="*/ 178 w 290"/>
                    <a:gd name="T69" fmla="*/ 2 h 2"/>
                    <a:gd name="T70" fmla="*/ 173 w 290"/>
                    <a:gd name="T71" fmla="*/ 0 h 2"/>
                    <a:gd name="T72" fmla="*/ 188 w 290"/>
                    <a:gd name="T73" fmla="*/ 2 h 2"/>
                    <a:gd name="T74" fmla="*/ 183 w 290"/>
                    <a:gd name="T75" fmla="*/ 0 h 2"/>
                    <a:gd name="T76" fmla="*/ 198 w 290"/>
                    <a:gd name="T77" fmla="*/ 2 h 2"/>
                    <a:gd name="T78" fmla="*/ 193 w 290"/>
                    <a:gd name="T79" fmla="*/ 0 h 2"/>
                    <a:gd name="T80" fmla="*/ 208 w 290"/>
                    <a:gd name="T81" fmla="*/ 2 h 2"/>
                    <a:gd name="T82" fmla="*/ 203 w 290"/>
                    <a:gd name="T83" fmla="*/ 0 h 2"/>
                    <a:gd name="T84" fmla="*/ 219 w 290"/>
                    <a:gd name="T85" fmla="*/ 2 h 2"/>
                    <a:gd name="T86" fmla="*/ 213 w 290"/>
                    <a:gd name="T87" fmla="*/ 0 h 2"/>
                    <a:gd name="T88" fmla="*/ 228 w 290"/>
                    <a:gd name="T89" fmla="*/ 2 h 2"/>
                    <a:gd name="T90" fmla="*/ 223 w 290"/>
                    <a:gd name="T91" fmla="*/ 0 h 2"/>
                    <a:gd name="T92" fmla="*/ 239 w 290"/>
                    <a:gd name="T93" fmla="*/ 2 h 2"/>
                    <a:gd name="T94" fmla="*/ 233 w 290"/>
                    <a:gd name="T95" fmla="*/ 0 h 2"/>
                    <a:gd name="T96" fmla="*/ 249 w 290"/>
                    <a:gd name="T97" fmla="*/ 2 h 2"/>
                    <a:gd name="T98" fmla="*/ 244 w 290"/>
                    <a:gd name="T99" fmla="*/ 0 h 2"/>
                    <a:gd name="T100" fmla="*/ 258 w 290"/>
                    <a:gd name="T101" fmla="*/ 2 h 2"/>
                    <a:gd name="T102" fmla="*/ 253 w 290"/>
                    <a:gd name="T103" fmla="*/ 0 h 2"/>
                    <a:gd name="T104" fmla="*/ 269 w 290"/>
                    <a:gd name="T105" fmla="*/ 2 h 2"/>
                    <a:gd name="T106" fmla="*/ 264 w 290"/>
                    <a:gd name="T107" fmla="*/ 0 h 2"/>
                    <a:gd name="T108" fmla="*/ 279 w 290"/>
                    <a:gd name="T109" fmla="*/ 2 h 2"/>
                    <a:gd name="T110" fmla="*/ 274 w 290"/>
                    <a:gd name="T111" fmla="*/ 0 h 2"/>
                    <a:gd name="T112" fmla="*/ 289 w 290"/>
                    <a:gd name="T113" fmla="*/ 2 h 2"/>
                    <a:gd name="T114" fmla="*/ 284 w 290"/>
                    <a:gd name="T115" fmla="*/ 0 h 2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w 290"/>
                    <a:gd name="T175" fmla="*/ 0 h 2"/>
                    <a:gd name="T176" fmla="*/ 290 w 290"/>
                    <a:gd name="T177" fmla="*/ 2 h 2"/>
                  </a:gdLst>
                  <a:ahLst/>
                  <a:cxnLst>
                    <a:cxn ang="T116">
                      <a:pos x="T0" y="T1"/>
                    </a:cxn>
                    <a:cxn ang="T117">
                      <a:pos x="T2" y="T3"/>
                    </a:cxn>
                    <a:cxn ang="T118">
                      <a:pos x="T4" y="T5"/>
                    </a:cxn>
                    <a:cxn ang="T119">
                      <a:pos x="T6" y="T7"/>
                    </a:cxn>
                    <a:cxn ang="T120">
                      <a:pos x="T8" y="T9"/>
                    </a:cxn>
                    <a:cxn ang="T121">
                      <a:pos x="T10" y="T11"/>
                    </a:cxn>
                    <a:cxn ang="T122">
                      <a:pos x="T12" y="T13"/>
                    </a:cxn>
                    <a:cxn ang="T123">
                      <a:pos x="T14" y="T15"/>
                    </a:cxn>
                    <a:cxn ang="T124">
                      <a:pos x="T16" y="T17"/>
                    </a:cxn>
                    <a:cxn ang="T125">
                      <a:pos x="T18" y="T19"/>
                    </a:cxn>
                    <a:cxn ang="T126">
                      <a:pos x="T20" y="T21"/>
                    </a:cxn>
                    <a:cxn ang="T127">
                      <a:pos x="T22" y="T23"/>
                    </a:cxn>
                    <a:cxn ang="T128">
                      <a:pos x="T24" y="T25"/>
                    </a:cxn>
                    <a:cxn ang="T129">
                      <a:pos x="T26" y="T27"/>
                    </a:cxn>
                    <a:cxn ang="T130">
                      <a:pos x="T28" y="T29"/>
                    </a:cxn>
                    <a:cxn ang="T131">
                      <a:pos x="T30" y="T31"/>
                    </a:cxn>
                    <a:cxn ang="T132">
                      <a:pos x="T32" y="T33"/>
                    </a:cxn>
                    <a:cxn ang="T133">
                      <a:pos x="T34" y="T35"/>
                    </a:cxn>
                    <a:cxn ang="T134">
                      <a:pos x="T36" y="T37"/>
                    </a:cxn>
                    <a:cxn ang="T135">
                      <a:pos x="T38" y="T39"/>
                    </a:cxn>
                    <a:cxn ang="T136">
                      <a:pos x="T40" y="T41"/>
                    </a:cxn>
                    <a:cxn ang="T137">
                      <a:pos x="T42" y="T43"/>
                    </a:cxn>
                    <a:cxn ang="T138">
                      <a:pos x="T44" y="T45"/>
                    </a:cxn>
                    <a:cxn ang="T139">
                      <a:pos x="T46" y="T47"/>
                    </a:cxn>
                    <a:cxn ang="T140">
                      <a:pos x="T48" y="T49"/>
                    </a:cxn>
                    <a:cxn ang="T141">
                      <a:pos x="T50" y="T51"/>
                    </a:cxn>
                    <a:cxn ang="T142">
                      <a:pos x="T52" y="T53"/>
                    </a:cxn>
                    <a:cxn ang="T143">
                      <a:pos x="T54" y="T55"/>
                    </a:cxn>
                    <a:cxn ang="T144">
                      <a:pos x="T56" y="T57"/>
                    </a:cxn>
                    <a:cxn ang="T145">
                      <a:pos x="T58" y="T59"/>
                    </a:cxn>
                    <a:cxn ang="T146">
                      <a:pos x="T60" y="T61"/>
                    </a:cxn>
                    <a:cxn ang="T147">
                      <a:pos x="T62" y="T63"/>
                    </a:cxn>
                    <a:cxn ang="T148">
                      <a:pos x="T64" y="T65"/>
                    </a:cxn>
                    <a:cxn ang="T149">
                      <a:pos x="T66" y="T67"/>
                    </a:cxn>
                    <a:cxn ang="T150">
                      <a:pos x="T68" y="T69"/>
                    </a:cxn>
                    <a:cxn ang="T151">
                      <a:pos x="T70" y="T71"/>
                    </a:cxn>
                    <a:cxn ang="T152">
                      <a:pos x="T72" y="T73"/>
                    </a:cxn>
                    <a:cxn ang="T153">
                      <a:pos x="T74" y="T75"/>
                    </a:cxn>
                    <a:cxn ang="T154">
                      <a:pos x="T76" y="T77"/>
                    </a:cxn>
                    <a:cxn ang="T155">
                      <a:pos x="T78" y="T79"/>
                    </a:cxn>
                    <a:cxn ang="T156">
                      <a:pos x="T80" y="T81"/>
                    </a:cxn>
                    <a:cxn ang="T157">
                      <a:pos x="T82" y="T83"/>
                    </a:cxn>
                    <a:cxn ang="T158">
                      <a:pos x="T84" y="T85"/>
                    </a:cxn>
                    <a:cxn ang="T159">
                      <a:pos x="T86" y="T87"/>
                    </a:cxn>
                    <a:cxn ang="T160">
                      <a:pos x="T88" y="T89"/>
                    </a:cxn>
                    <a:cxn ang="T161">
                      <a:pos x="T90" y="T91"/>
                    </a:cxn>
                    <a:cxn ang="T162">
                      <a:pos x="T92" y="T93"/>
                    </a:cxn>
                    <a:cxn ang="T163">
                      <a:pos x="T94" y="T95"/>
                    </a:cxn>
                    <a:cxn ang="T164">
                      <a:pos x="T96" y="T97"/>
                    </a:cxn>
                    <a:cxn ang="T165">
                      <a:pos x="T98" y="T99"/>
                    </a:cxn>
                    <a:cxn ang="T166">
                      <a:pos x="T100" y="T101"/>
                    </a:cxn>
                    <a:cxn ang="T167">
                      <a:pos x="T102" y="T103"/>
                    </a:cxn>
                    <a:cxn ang="T168">
                      <a:pos x="T104" y="T105"/>
                    </a:cxn>
                    <a:cxn ang="T169">
                      <a:pos x="T106" y="T107"/>
                    </a:cxn>
                    <a:cxn ang="T170">
                      <a:pos x="T108" y="T109"/>
                    </a:cxn>
                    <a:cxn ang="T171">
                      <a:pos x="T110" y="T111"/>
                    </a:cxn>
                    <a:cxn ang="T172">
                      <a:pos x="T112" y="T113"/>
                    </a:cxn>
                    <a:cxn ang="T173">
                      <a:pos x="T114" y="T115"/>
                    </a:cxn>
                  </a:cxnLst>
                  <a:rect l="T174" t="T175" r="T176" b="T177"/>
                  <a:pathLst>
                    <a:path w="290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8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  <a:close/>
                      <a:moveTo>
                        <a:pt x="12" y="0"/>
                      </a:moveTo>
                      <a:lnTo>
                        <a:pt x="16" y="0"/>
                      </a:lnTo>
                      <a:lnTo>
                        <a:pt x="17" y="1"/>
                      </a:lnTo>
                      <a:lnTo>
                        <a:pt x="16" y="2"/>
                      </a:lnTo>
                      <a:lnTo>
                        <a:pt x="12" y="2"/>
                      </a:lnTo>
                      <a:lnTo>
                        <a:pt x="11" y="1"/>
                      </a:lnTo>
                      <a:lnTo>
                        <a:pt x="12" y="0"/>
                      </a:lnTo>
                      <a:close/>
                      <a:moveTo>
                        <a:pt x="21" y="0"/>
                      </a:moveTo>
                      <a:lnTo>
                        <a:pt x="27" y="0"/>
                      </a:lnTo>
                      <a:lnTo>
                        <a:pt x="28" y="1"/>
                      </a:lnTo>
                      <a:lnTo>
                        <a:pt x="27" y="2"/>
                      </a:lnTo>
                      <a:lnTo>
                        <a:pt x="21" y="2"/>
                      </a:lnTo>
                      <a:lnTo>
                        <a:pt x="21" y="1"/>
                      </a:lnTo>
                      <a:lnTo>
                        <a:pt x="21" y="0"/>
                      </a:lnTo>
                      <a:close/>
                      <a:moveTo>
                        <a:pt x="32" y="0"/>
                      </a:moveTo>
                      <a:lnTo>
                        <a:pt x="37" y="0"/>
                      </a:lnTo>
                      <a:lnTo>
                        <a:pt x="38" y="1"/>
                      </a:lnTo>
                      <a:lnTo>
                        <a:pt x="37" y="2"/>
                      </a:lnTo>
                      <a:lnTo>
                        <a:pt x="32" y="2"/>
                      </a:lnTo>
                      <a:lnTo>
                        <a:pt x="31" y="1"/>
                      </a:lnTo>
                      <a:lnTo>
                        <a:pt x="32" y="0"/>
                      </a:lnTo>
                      <a:close/>
                      <a:moveTo>
                        <a:pt x="42" y="0"/>
                      </a:moveTo>
                      <a:lnTo>
                        <a:pt x="46" y="0"/>
                      </a:lnTo>
                      <a:lnTo>
                        <a:pt x="47" y="1"/>
                      </a:lnTo>
                      <a:lnTo>
                        <a:pt x="46" y="2"/>
                      </a:lnTo>
                      <a:lnTo>
                        <a:pt x="42" y="2"/>
                      </a:lnTo>
                      <a:lnTo>
                        <a:pt x="41" y="1"/>
                      </a:lnTo>
                      <a:lnTo>
                        <a:pt x="42" y="0"/>
                      </a:lnTo>
                      <a:close/>
                      <a:moveTo>
                        <a:pt x="52" y="0"/>
                      </a:moveTo>
                      <a:lnTo>
                        <a:pt x="57" y="0"/>
                      </a:lnTo>
                      <a:lnTo>
                        <a:pt x="58" y="1"/>
                      </a:lnTo>
                      <a:lnTo>
                        <a:pt x="57" y="2"/>
                      </a:lnTo>
                      <a:lnTo>
                        <a:pt x="52" y="2"/>
                      </a:lnTo>
                      <a:lnTo>
                        <a:pt x="51" y="1"/>
                      </a:lnTo>
                      <a:lnTo>
                        <a:pt x="52" y="0"/>
                      </a:lnTo>
                      <a:close/>
                      <a:moveTo>
                        <a:pt x="62" y="0"/>
                      </a:moveTo>
                      <a:lnTo>
                        <a:pt x="67" y="0"/>
                      </a:lnTo>
                      <a:lnTo>
                        <a:pt x="68" y="1"/>
                      </a:lnTo>
                      <a:lnTo>
                        <a:pt x="67" y="2"/>
                      </a:lnTo>
                      <a:lnTo>
                        <a:pt x="62" y="2"/>
                      </a:lnTo>
                      <a:lnTo>
                        <a:pt x="61" y="1"/>
                      </a:lnTo>
                      <a:lnTo>
                        <a:pt x="62" y="0"/>
                      </a:lnTo>
                      <a:close/>
                      <a:moveTo>
                        <a:pt x="72" y="0"/>
                      </a:moveTo>
                      <a:lnTo>
                        <a:pt x="77" y="0"/>
                      </a:lnTo>
                      <a:lnTo>
                        <a:pt x="78" y="1"/>
                      </a:lnTo>
                      <a:lnTo>
                        <a:pt x="77" y="2"/>
                      </a:lnTo>
                      <a:lnTo>
                        <a:pt x="72" y="2"/>
                      </a:lnTo>
                      <a:lnTo>
                        <a:pt x="71" y="1"/>
                      </a:lnTo>
                      <a:lnTo>
                        <a:pt x="72" y="0"/>
                      </a:lnTo>
                      <a:close/>
                      <a:moveTo>
                        <a:pt x="82" y="0"/>
                      </a:moveTo>
                      <a:lnTo>
                        <a:pt x="87" y="0"/>
                      </a:lnTo>
                      <a:lnTo>
                        <a:pt x="88" y="1"/>
                      </a:lnTo>
                      <a:lnTo>
                        <a:pt x="87" y="2"/>
                      </a:lnTo>
                      <a:lnTo>
                        <a:pt x="82" y="2"/>
                      </a:lnTo>
                      <a:lnTo>
                        <a:pt x="81" y="1"/>
                      </a:lnTo>
                      <a:lnTo>
                        <a:pt x="82" y="0"/>
                      </a:lnTo>
                      <a:close/>
                      <a:moveTo>
                        <a:pt x="92" y="0"/>
                      </a:moveTo>
                      <a:lnTo>
                        <a:pt x="97" y="0"/>
                      </a:lnTo>
                      <a:lnTo>
                        <a:pt x="98" y="1"/>
                      </a:lnTo>
                      <a:lnTo>
                        <a:pt x="97" y="2"/>
                      </a:lnTo>
                      <a:lnTo>
                        <a:pt x="92" y="2"/>
                      </a:lnTo>
                      <a:lnTo>
                        <a:pt x="91" y="1"/>
                      </a:lnTo>
                      <a:lnTo>
                        <a:pt x="92" y="0"/>
                      </a:lnTo>
                      <a:close/>
                      <a:moveTo>
                        <a:pt x="103" y="0"/>
                      </a:moveTo>
                      <a:lnTo>
                        <a:pt x="107" y="0"/>
                      </a:lnTo>
                      <a:lnTo>
                        <a:pt x="108" y="1"/>
                      </a:lnTo>
                      <a:lnTo>
                        <a:pt x="107" y="2"/>
                      </a:lnTo>
                      <a:lnTo>
                        <a:pt x="103" y="2"/>
                      </a:lnTo>
                      <a:lnTo>
                        <a:pt x="102" y="1"/>
                      </a:lnTo>
                      <a:lnTo>
                        <a:pt x="103" y="0"/>
                      </a:lnTo>
                      <a:close/>
                      <a:moveTo>
                        <a:pt x="112" y="0"/>
                      </a:moveTo>
                      <a:lnTo>
                        <a:pt x="117" y="0"/>
                      </a:lnTo>
                      <a:lnTo>
                        <a:pt x="118" y="1"/>
                      </a:lnTo>
                      <a:lnTo>
                        <a:pt x="117" y="2"/>
                      </a:lnTo>
                      <a:lnTo>
                        <a:pt x="112" y="2"/>
                      </a:lnTo>
                      <a:lnTo>
                        <a:pt x="111" y="1"/>
                      </a:lnTo>
                      <a:lnTo>
                        <a:pt x="112" y="0"/>
                      </a:lnTo>
                      <a:close/>
                      <a:moveTo>
                        <a:pt x="123" y="0"/>
                      </a:moveTo>
                      <a:lnTo>
                        <a:pt x="128" y="0"/>
                      </a:lnTo>
                      <a:lnTo>
                        <a:pt x="128" y="1"/>
                      </a:lnTo>
                      <a:lnTo>
                        <a:pt x="128" y="2"/>
                      </a:lnTo>
                      <a:lnTo>
                        <a:pt x="123" y="2"/>
                      </a:lnTo>
                      <a:lnTo>
                        <a:pt x="122" y="1"/>
                      </a:lnTo>
                      <a:lnTo>
                        <a:pt x="123" y="0"/>
                      </a:lnTo>
                      <a:close/>
                      <a:moveTo>
                        <a:pt x="133" y="0"/>
                      </a:moveTo>
                      <a:lnTo>
                        <a:pt x="137" y="0"/>
                      </a:lnTo>
                      <a:lnTo>
                        <a:pt x="138" y="1"/>
                      </a:lnTo>
                      <a:lnTo>
                        <a:pt x="137" y="2"/>
                      </a:lnTo>
                      <a:lnTo>
                        <a:pt x="133" y="2"/>
                      </a:lnTo>
                      <a:lnTo>
                        <a:pt x="132" y="1"/>
                      </a:lnTo>
                      <a:lnTo>
                        <a:pt x="133" y="0"/>
                      </a:lnTo>
                      <a:close/>
                      <a:moveTo>
                        <a:pt x="142" y="0"/>
                      </a:moveTo>
                      <a:lnTo>
                        <a:pt x="148" y="0"/>
                      </a:lnTo>
                      <a:lnTo>
                        <a:pt x="149" y="1"/>
                      </a:lnTo>
                      <a:lnTo>
                        <a:pt x="148" y="2"/>
                      </a:lnTo>
                      <a:lnTo>
                        <a:pt x="142" y="2"/>
                      </a:lnTo>
                      <a:lnTo>
                        <a:pt x="141" y="1"/>
                      </a:lnTo>
                      <a:lnTo>
                        <a:pt x="142" y="0"/>
                      </a:lnTo>
                      <a:close/>
                      <a:moveTo>
                        <a:pt x="153" y="0"/>
                      </a:moveTo>
                      <a:lnTo>
                        <a:pt x="158" y="0"/>
                      </a:lnTo>
                      <a:lnTo>
                        <a:pt x="159" y="1"/>
                      </a:lnTo>
                      <a:lnTo>
                        <a:pt x="158" y="2"/>
                      </a:lnTo>
                      <a:lnTo>
                        <a:pt x="153" y="2"/>
                      </a:lnTo>
                      <a:lnTo>
                        <a:pt x="152" y="1"/>
                      </a:lnTo>
                      <a:lnTo>
                        <a:pt x="153" y="0"/>
                      </a:lnTo>
                      <a:close/>
                      <a:moveTo>
                        <a:pt x="163" y="0"/>
                      </a:moveTo>
                      <a:lnTo>
                        <a:pt x="168" y="0"/>
                      </a:lnTo>
                      <a:lnTo>
                        <a:pt x="169" y="1"/>
                      </a:lnTo>
                      <a:lnTo>
                        <a:pt x="168" y="2"/>
                      </a:lnTo>
                      <a:lnTo>
                        <a:pt x="163" y="2"/>
                      </a:lnTo>
                      <a:lnTo>
                        <a:pt x="162" y="1"/>
                      </a:lnTo>
                      <a:lnTo>
                        <a:pt x="163" y="0"/>
                      </a:lnTo>
                      <a:close/>
                      <a:moveTo>
                        <a:pt x="173" y="0"/>
                      </a:moveTo>
                      <a:lnTo>
                        <a:pt x="178" y="0"/>
                      </a:lnTo>
                      <a:lnTo>
                        <a:pt x="179" y="1"/>
                      </a:lnTo>
                      <a:lnTo>
                        <a:pt x="178" y="2"/>
                      </a:lnTo>
                      <a:lnTo>
                        <a:pt x="173" y="2"/>
                      </a:lnTo>
                      <a:lnTo>
                        <a:pt x="172" y="1"/>
                      </a:lnTo>
                      <a:lnTo>
                        <a:pt x="173" y="0"/>
                      </a:lnTo>
                      <a:close/>
                      <a:moveTo>
                        <a:pt x="183" y="0"/>
                      </a:moveTo>
                      <a:lnTo>
                        <a:pt x="188" y="0"/>
                      </a:lnTo>
                      <a:lnTo>
                        <a:pt x="189" y="1"/>
                      </a:lnTo>
                      <a:lnTo>
                        <a:pt x="188" y="2"/>
                      </a:lnTo>
                      <a:lnTo>
                        <a:pt x="183" y="2"/>
                      </a:lnTo>
                      <a:lnTo>
                        <a:pt x="182" y="1"/>
                      </a:lnTo>
                      <a:lnTo>
                        <a:pt x="183" y="0"/>
                      </a:lnTo>
                      <a:close/>
                      <a:moveTo>
                        <a:pt x="193" y="0"/>
                      </a:moveTo>
                      <a:lnTo>
                        <a:pt x="198" y="0"/>
                      </a:lnTo>
                      <a:lnTo>
                        <a:pt x="199" y="1"/>
                      </a:lnTo>
                      <a:lnTo>
                        <a:pt x="198" y="2"/>
                      </a:lnTo>
                      <a:lnTo>
                        <a:pt x="193" y="2"/>
                      </a:lnTo>
                      <a:lnTo>
                        <a:pt x="193" y="1"/>
                      </a:lnTo>
                      <a:lnTo>
                        <a:pt x="193" y="0"/>
                      </a:lnTo>
                      <a:close/>
                      <a:moveTo>
                        <a:pt x="203" y="0"/>
                      </a:moveTo>
                      <a:lnTo>
                        <a:pt x="208" y="0"/>
                      </a:lnTo>
                      <a:lnTo>
                        <a:pt x="209" y="1"/>
                      </a:lnTo>
                      <a:lnTo>
                        <a:pt x="208" y="2"/>
                      </a:lnTo>
                      <a:lnTo>
                        <a:pt x="203" y="2"/>
                      </a:lnTo>
                      <a:lnTo>
                        <a:pt x="202" y="1"/>
                      </a:lnTo>
                      <a:lnTo>
                        <a:pt x="203" y="0"/>
                      </a:lnTo>
                      <a:close/>
                      <a:moveTo>
                        <a:pt x="213" y="0"/>
                      </a:moveTo>
                      <a:lnTo>
                        <a:pt x="219" y="0"/>
                      </a:lnTo>
                      <a:lnTo>
                        <a:pt x="219" y="1"/>
                      </a:lnTo>
                      <a:lnTo>
                        <a:pt x="219" y="2"/>
                      </a:lnTo>
                      <a:lnTo>
                        <a:pt x="213" y="2"/>
                      </a:lnTo>
                      <a:lnTo>
                        <a:pt x="212" y="1"/>
                      </a:lnTo>
                      <a:lnTo>
                        <a:pt x="213" y="0"/>
                      </a:lnTo>
                      <a:close/>
                      <a:moveTo>
                        <a:pt x="223" y="0"/>
                      </a:moveTo>
                      <a:lnTo>
                        <a:pt x="228" y="0"/>
                      </a:lnTo>
                      <a:lnTo>
                        <a:pt x="229" y="1"/>
                      </a:lnTo>
                      <a:lnTo>
                        <a:pt x="228" y="2"/>
                      </a:lnTo>
                      <a:lnTo>
                        <a:pt x="223" y="2"/>
                      </a:lnTo>
                      <a:lnTo>
                        <a:pt x="223" y="1"/>
                      </a:lnTo>
                      <a:lnTo>
                        <a:pt x="223" y="0"/>
                      </a:lnTo>
                      <a:close/>
                      <a:moveTo>
                        <a:pt x="233" y="0"/>
                      </a:moveTo>
                      <a:lnTo>
                        <a:pt x="239" y="0"/>
                      </a:lnTo>
                      <a:lnTo>
                        <a:pt x="240" y="1"/>
                      </a:lnTo>
                      <a:lnTo>
                        <a:pt x="239" y="2"/>
                      </a:lnTo>
                      <a:lnTo>
                        <a:pt x="233" y="2"/>
                      </a:lnTo>
                      <a:lnTo>
                        <a:pt x="232" y="1"/>
                      </a:lnTo>
                      <a:lnTo>
                        <a:pt x="233" y="0"/>
                      </a:lnTo>
                      <a:close/>
                      <a:moveTo>
                        <a:pt x="244" y="0"/>
                      </a:moveTo>
                      <a:lnTo>
                        <a:pt x="249" y="0"/>
                      </a:lnTo>
                      <a:lnTo>
                        <a:pt x="249" y="1"/>
                      </a:lnTo>
                      <a:lnTo>
                        <a:pt x="249" y="2"/>
                      </a:lnTo>
                      <a:lnTo>
                        <a:pt x="244" y="2"/>
                      </a:lnTo>
                      <a:lnTo>
                        <a:pt x="243" y="1"/>
                      </a:lnTo>
                      <a:lnTo>
                        <a:pt x="244" y="0"/>
                      </a:lnTo>
                      <a:close/>
                      <a:moveTo>
                        <a:pt x="253" y="0"/>
                      </a:moveTo>
                      <a:lnTo>
                        <a:pt x="258" y="0"/>
                      </a:lnTo>
                      <a:lnTo>
                        <a:pt x="259" y="1"/>
                      </a:lnTo>
                      <a:lnTo>
                        <a:pt x="258" y="2"/>
                      </a:lnTo>
                      <a:lnTo>
                        <a:pt x="253" y="2"/>
                      </a:lnTo>
                      <a:lnTo>
                        <a:pt x="253" y="1"/>
                      </a:lnTo>
                      <a:lnTo>
                        <a:pt x="253" y="0"/>
                      </a:lnTo>
                      <a:close/>
                      <a:moveTo>
                        <a:pt x="264" y="0"/>
                      </a:moveTo>
                      <a:lnTo>
                        <a:pt x="269" y="0"/>
                      </a:lnTo>
                      <a:lnTo>
                        <a:pt x="270" y="1"/>
                      </a:lnTo>
                      <a:lnTo>
                        <a:pt x="269" y="2"/>
                      </a:lnTo>
                      <a:lnTo>
                        <a:pt x="264" y="2"/>
                      </a:lnTo>
                      <a:lnTo>
                        <a:pt x="263" y="1"/>
                      </a:lnTo>
                      <a:lnTo>
                        <a:pt x="264" y="0"/>
                      </a:lnTo>
                      <a:close/>
                      <a:moveTo>
                        <a:pt x="274" y="0"/>
                      </a:moveTo>
                      <a:lnTo>
                        <a:pt x="279" y="0"/>
                      </a:lnTo>
                      <a:lnTo>
                        <a:pt x="279" y="1"/>
                      </a:lnTo>
                      <a:lnTo>
                        <a:pt x="279" y="2"/>
                      </a:lnTo>
                      <a:lnTo>
                        <a:pt x="274" y="2"/>
                      </a:lnTo>
                      <a:lnTo>
                        <a:pt x="273" y="1"/>
                      </a:lnTo>
                      <a:lnTo>
                        <a:pt x="274" y="0"/>
                      </a:lnTo>
                      <a:close/>
                      <a:moveTo>
                        <a:pt x="284" y="0"/>
                      </a:moveTo>
                      <a:lnTo>
                        <a:pt x="289" y="0"/>
                      </a:lnTo>
                      <a:lnTo>
                        <a:pt x="290" y="1"/>
                      </a:lnTo>
                      <a:lnTo>
                        <a:pt x="289" y="2"/>
                      </a:lnTo>
                      <a:lnTo>
                        <a:pt x="284" y="2"/>
                      </a:lnTo>
                      <a:lnTo>
                        <a:pt x="283" y="1"/>
                      </a:lnTo>
                      <a:lnTo>
                        <a:pt x="284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63" name="Freeform 959"/>
                <p:cNvSpPr>
                  <a:spLocks/>
                </p:cNvSpPr>
                <p:nvPr/>
              </p:nvSpPr>
              <p:spPr bwMode="auto">
                <a:xfrm>
                  <a:off x="2603" y="2232"/>
                  <a:ext cx="8" cy="2"/>
                </a:xfrm>
                <a:custGeom>
                  <a:avLst/>
                  <a:gdLst>
                    <a:gd name="T0" fmla="*/ 1 w 8"/>
                    <a:gd name="T1" fmla="*/ 0 h 2"/>
                    <a:gd name="T2" fmla="*/ 7 w 8"/>
                    <a:gd name="T3" fmla="*/ 0 h 2"/>
                    <a:gd name="T4" fmla="*/ 8 w 8"/>
                    <a:gd name="T5" fmla="*/ 1 h 2"/>
                    <a:gd name="T6" fmla="*/ 7 w 8"/>
                    <a:gd name="T7" fmla="*/ 2 h 2"/>
                    <a:gd name="T8" fmla="*/ 1 w 8"/>
                    <a:gd name="T9" fmla="*/ 2 h 2"/>
                    <a:gd name="T10" fmla="*/ 0 w 8"/>
                    <a:gd name="T11" fmla="*/ 1 h 2"/>
                    <a:gd name="T12" fmla="*/ 1 w 8"/>
                    <a:gd name="T13" fmla="*/ 0 h 2"/>
                    <a:gd name="T14" fmla="*/ 1 w 8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8"/>
                    <a:gd name="T25" fmla="*/ 0 h 2"/>
                    <a:gd name="T26" fmla="*/ 8 w 8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8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8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64" name="Freeform 960"/>
                <p:cNvSpPr>
                  <a:spLocks/>
                </p:cNvSpPr>
                <p:nvPr/>
              </p:nvSpPr>
              <p:spPr bwMode="auto">
                <a:xfrm>
                  <a:off x="2614" y="2232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65" name="Freeform 961"/>
                <p:cNvSpPr>
                  <a:spLocks/>
                </p:cNvSpPr>
                <p:nvPr/>
              </p:nvSpPr>
              <p:spPr bwMode="auto">
                <a:xfrm>
                  <a:off x="2624" y="2232"/>
                  <a:ext cx="7" cy="2"/>
                </a:xfrm>
                <a:custGeom>
                  <a:avLst/>
                  <a:gdLst>
                    <a:gd name="T0" fmla="*/ 0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0 w 7"/>
                    <a:gd name="T9" fmla="*/ 2 h 2"/>
                    <a:gd name="T10" fmla="*/ 0 w 7"/>
                    <a:gd name="T11" fmla="*/ 1 h 2"/>
                    <a:gd name="T12" fmla="*/ 0 w 7"/>
                    <a:gd name="T13" fmla="*/ 0 h 2"/>
                    <a:gd name="T14" fmla="*/ 0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0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66" name="Freeform 962"/>
                <p:cNvSpPr>
                  <a:spLocks/>
                </p:cNvSpPr>
                <p:nvPr/>
              </p:nvSpPr>
              <p:spPr bwMode="auto">
                <a:xfrm>
                  <a:off x="2634" y="2232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67" name="Freeform 963"/>
                <p:cNvSpPr>
                  <a:spLocks/>
                </p:cNvSpPr>
                <p:nvPr/>
              </p:nvSpPr>
              <p:spPr bwMode="auto">
                <a:xfrm>
                  <a:off x="2644" y="2232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68" name="Freeform 964"/>
                <p:cNvSpPr>
                  <a:spLocks/>
                </p:cNvSpPr>
                <p:nvPr/>
              </p:nvSpPr>
              <p:spPr bwMode="auto">
                <a:xfrm>
                  <a:off x="2654" y="2232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69" name="Freeform 965"/>
                <p:cNvSpPr>
                  <a:spLocks/>
                </p:cNvSpPr>
                <p:nvPr/>
              </p:nvSpPr>
              <p:spPr bwMode="auto">
                <a:xfrm>
                  <a:off x="2664" y="2232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70" name="Freeform 966"/>
                <p:cNvSpPr>
                  <a:spLocks/>
                </p:cNvSpPr>
                <p:nvPr/>
              </p:nvSpPr>
              <p:spPr bwMode="auto">
                <a:xfrm>
                  <a:off x="2674" y="2232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71" name="Freeform 967"/>
                <p:cNvSpPr>
                  <a:spLocks/>
                </p:cNvSpPr>
                <p:nvPr/>
              </p:nvSpPr>
              <p:spPr bwMode="auto">
                <a:xfrm>
                  <a:off x="2684" y="2232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72" name="Freeform 968"/>
                <p:cNvSpPr>
                  <a:spLocks/>
                </p:cNvSpPr>
                <p:nvPr/>
              </p:nvSpPr>
              <p:spPr bwMode="auto">
                <a:xfrm>
                  <a:off x="2694" y="2232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73" name="Freeform 969"/>
                <p:cNvSpPr>
                  <a:spLocks/>
                </p:cNvSpPr>
                <p:nvPr/>
              </p:nvSpPr>
              <p:spPr bwMode="auto">
                <a:xfrm>
                  <a:off x="2705" y="2232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74" name="Freeform 970"/>
                <p:cNvSpPr>
                  <a:spLocks/>
                </p:cNvSpPr>
                <p:nvPr/>
              </p:nvSpPr>
              <p:spPr bwMode="auto">
                <a:xfrm>
                  <a:off x="2714" y="2232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75" name="Freeform 971"/>
                <p:cNvSpPr>
                  <a:spLocks/>
                </p:cNvSpPr>
                <p:nvPr/>
              </p:nvSpPr>
              <p:spPr bwMode="auto">
                <a:xfrm>
                  <a:off x="2725" y="2232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76" name="Freeform 972"/>
                <p:cNvSpPr>
                  <a:spLocks/>
                </p:cNvSpPr>
                <p:nvPr/>
              </p:nvSpPr>
              <p:spPr bwMode="auto">
                <a:xfrm>
                  <a:off x="2735" y="2232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77" name="Freeform 973"/>
                <p:cNvSpPr>
                  <a:spLocks/>
                </p:cNvSpPr>
                <p:nvPr/>
              </p:nvSpPr>
              <p:spPr bwMode="auto">
                <a:xfrm>
                  <a:off x="2744" y="2232"/>
                  <a:ext cx="8" cy="2"/>
                </a:xfrm>
                <a:custGeom>
                  <a:avLst/>
                  <a:gdLst>
                    <a:gd name="T0" fmla="*/ 1 w 8"/>
                    <a:gd name="T1" fmla="*/ 0 h 2"/>
                    <a:gd name="T2" fmla="*/ 7 w 8"/>
                    <a:gd name="T3" fmla="*/ 0 h 2"/>
                    <a:gd name="T4" fmla="*/ 8 w 8"/>
                    <a:gd name="T5" fmla="*/ 1 h 2"/>
                    <a:gd name="T6" fmla="*/ 7 w 8"/>
                    <a:gd name="T7" fmla="*/ 2 h 2"/>
                    <a:gd name="T8" fmla="*/ 1 w 8"/>
                    <a:gd name="T9" fmla="*/ 2 h 2"/>
                    <a:gd name="T10" fmla="*/ 0 w 8"/>
                    <a:gd name="T11" fmla="*/ 1 h 2"/>
                    <a:gd name="T12" fmla="*/ 1 w 8"/>
                    <a:gd name="T13" fmla="*/ 0 h 2"/>
                    <a:gd name="T14" fmla="*/ 1 w 8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8"/>
                    <a:gd name="T25" fmla="*/ 0 h 2"/>
                    <a:gd name="T26" fmla="*/ 8 w 8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8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8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78" name="Freeform 974"/>
                <p:cNvSpPr>
                  <a:spLocks/>
                </p:cNvSpPr>
                <p:nvPr/>
              </p:nvSpPr>
              <p:spPr bwMode="auto">
                <a:xfrm>
                  <a:off x="2755" y="2232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79" name="Freeform 975"/>
                <p:cNvSpPr>
                  <a:spLocks/>
                </p:cNvSpPr>
                <p:nvPr/>
              </p:nvSpPr>
              <p:spPr bwMode="auto">
                <a:xfrm>
                  <a:off x="2765" y="2232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80" name="Freeform 976"/>
                <p:cNvSpPr>
                  <a:spLocks/>
                </p:cNvSpPr>
                <p:nvPr/>
              </p:nvSpPr>
              <p:spPr bwMode="auto">
                <a:xfrm>
                  <a:off x="2775" y="2232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81" name="Freeform 977"/>
                <p:cNvSpPr>
                  <a:spLocks/>
                </p:cNvSpPr>
                <p:nvPr/>
              </p:nvSpPr>
              <p:spPr bwMode="auto">
                <a:xfrm>
                  <a:off x="2785" y="2232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82" name="Freeform 978"/>
                <p:cNvSpPr>
                  <a:spLocks/>
                </p:cNvSpPr>
                <p:nvPr/>
              </p:nvSpPr>
              <p:spPr bwMode="auto">
                <a:xfrm>
                  <a:off x="2796" y="2232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83" name="Freeform 979"/>
                <p:cNvSpPr>
                  <a:spLocks/>
                </p:cNvSpPr>
                <p:nvPr/>
              </p:nvSpPr>
              <p:spPr bwMode="auto">
                <a:xfrm>
                  <a:off x="2805" y="2232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84" name="Freeform 980"/>
                <p:cNvSpPr>
                  <a:spLocks/>
                </p:cNvSpPr>
                <p:nvPr/>
              </p:nvSpPr>
              <p:spPr bwMode="auto">
                <a:xfrm>
                  <a:off x="2815" y="2232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7 w 7"/>
                    <a:gd name="T3" fmla="*/ 0 h 2"/>
                    <a:gd name="T4" fmla="*/ 7 w 7"/>
                    <a:gd name="T5" fmla="*/ 1 h 2"/>
                    <a:gd name="T6" fmla="*/ 7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7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85" name="Freeform 981"/>
                <p:cNvSpPr>
                  <a:spLocks/>
                </p:cNvSpPr>
                <p:nvPr/>
              </p:nvSpPr>
              <p:spPr bwMode="auto">
                <a:xfrm>
                  <a:off x="2826" y="2232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86" name="Freeform 982"/>
                <p:cNvSpPr>
                  <a:spLocks/>
                </p:cNvSpPr>
                <p:nvPr/>
              </p:nvSpPr>
              <p:spPr bwMode="auto">
                <a:xfrm>
                  <a:off x="2835" y="2232"/>
                  <a:ext cx="8" cy="2"/>
                </a:xfrm>
                <a:custGeom>
                  <a:avLst/>
                  <a:gdLst>
                    <a:gd name="T0" fmla="*/ 1 w 8"/>
                    <a:gd name="T1" fmla="*/ 0 h 2"/>
                    <a:gd name="T2" fmla="*/ 7 w 8"/>
                    <a:gd name="T3" fmla="*/ 0 h 2"/>
                    <a:gd name="T4" fmla="*/ 8 w 8"/>
                    <a:gd name="T5" fmla="*/ 1 h 2"/>
                    <a:gd name="T6" fmla="*/ 7 w 8"/>
                    <a:gd name="T7" fmla="*/ 2 h 2"/>
                    <a:gd name="T8" fmla="*/ 1 w 8"/>
                    <a:gd name="T9" fmla="*/ 2 h 2"/>
                    <a:gd name="T10" fmla="*/ 0 w 8"/>
                    <a:gd name="T11" fmla="*/ 1 h 2"/>
                    <a:gd name="T12" fmla="*/ 1 w 8"/>
                    <a:gd name="T13" fmla="*/ 0 h 2"/>
                    <a:gd name="T14" fmla="*/ 1 w 8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8"/>
                    <a:gd name="T25" fmla="*/ 0 h 2"/>
                    <a:gd name="T26" fmla="*/ 8 w 8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8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8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87" name="Freeform 983"/>
                <p:cNvSpPr>
                  <a:spLocks/>
                </p:cNvSpPr>
                <p:nvPr/>
              </p:nvSpPr>
              <p:spPr bwMode="auto">
                <a:xfrm>
                  <a:off x="2846" y="2232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88" name="Freeform 984"/>
                <p:cNvSpPr>
                  <a:spLocks/>
                </p:cNvSpPr>
                <p:nvPr/>
              </p:nvSpPr>
              <p:spPr bwMode="auto">
                <a:xfrm>
                  <a:off x="2856" y="2232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89" name="Freeform 985"/>
                <p:cNvSpPr>
                  <a:spLocks/>
                </p:cNvSpPr>
                <p:nvPr/>
              </p:nvSpPr>
              <p:spPr bwMode="auto">
                <a:xfrm>
                  <a:off x="2866" y="2232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90" name="Freeform 986"/>
                <p:cNvSpPr>
                  <a:spLocks/>
                </p:cNvSpPr>
                <p:nvPr/>
              </p:nvSpPr>
              <p:spPr bwMode="auto">
                <a:xfrm>
                  <a:off x="2876" y="2232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91" name="Freeform 987"/>
                <p:cNvSpPr>
                  <a:spLocks/>
                </p:cNvSpPr>
                <p:nvPr/>
              </p:nvSpPr>
              <p:spPr bwMode="auto">
                <a:xfrm>
                  <a:off x="2886" y="2232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92" name="Freeform 988"/>
                <p:cNvSpPr>
                  <a:spLocks noEditPoints="1"/>
                </p:cNvSpPr>
                <p:nvPr/>
              </p:nvSpPr>
              <p:spPr bwMode="auto">
                <a:xfrm>
                  <a:off x="2603" y="2232"/>
                  <a:ext cx="290" cy="2"/>
                </a:xfrm>
                <a:custGeom>
                  <a:avLst/>
                  <a:gdLst>
                    <a:gd name="T0" fmla="*/ 7 w 290"/>
                    <a:gd name="T1" fmla="*/ 2 h 2"/>
                    <a:gd name="T2" fmla="*/ 1 w 290"/>
                    <a:gd name="T3" fmla="*/ 0 h 2"/>
                    <a:gd name="T4" fmla="*/ 16 w 290"/>
                    <a:gd name="T5" fmla="*/ 2 h 2"/>
                    <a:gd name="T6" fmla="*/ 12 w 290"/>
                    <a:gd name="T7" fmla="*/ 0 h 2"/>
                    <a:gd name="T8" fmla="*/ 27 w 290"/>
                    <a:gd name="T9" fmla="*/ 2 h 2"/>
                    <a:gd name="T10" fmla="*/ 21 w 290"/>
                    <a:gd name="T11" fmla="*/ 0 h 2"/>
                    <a:gd name="T12" fmla="*/ 37 w 290"/>
                    <a:gd name="T13" fmla="*/ 2 h 2"/>
                    <a:gd name="T14" fmla="*/ 32 w 290"/>
                    <a:gd name="T15" fmla="*/ 0 h 2"/>
                    <a:gd name="T16" fmla="*/ 46 w 290"/>
                    <a:gd name="T17" fmla="*/ 2 h 2"/>
                    <a:gd name="T18" fmla="*/ 42 w 290"/>
                    <a:gd name="T19" fmla="*/ 0 h 2"/>
                    <a:gd name="T20" fmla="*/ 57 w 290"/>
                    <a:gd name="T21" fmla="*/ 2 h 2"/>
                    <a:gd name="T22" fmla="*/ 52 w 290"/>
                    <a:gd name="T23" fmla="*/ 0 h 2"/>
                    <a:gd name="T24" fmla="*/ 67 w 290"/>
                    <a:gd name="T25" fmla="*/ 2 h 2"/>
                    <a:gd name="T26" fmla="*/ 62 w 290"/>
                    <a:gd name="T27" fmla="*/ 0 h 2"/>
                    <a:gd name="T28" fmla="*/ 77 w 290"/>
                    <a:gd name="T29" fmla="*/ 2 h 2"/>
                    <a:gd name="T30" fmla="*/ 72 w 290"/>
                    <a:gd name="T31" fmla="*/ 0 h 2"/>
                    <a:gd name="T32" fmla="*/ 87 w 290"/>
                    <a:gd name="T33" fmla="*/ 2 h 2"/>
                    <a:gd name="T34" fmla="*/ 82 w 290"/>
                    <a:gd name="T35" fmla="*/ 0 h 2"/>
                    <a:gd name="T36" fmla="*/ 97 w 290"/>
                    <a:gd name="T37" fmla="*/ 2 h 2"/>
                    <a:gd name="T38" fmla="*/ 92 w 290"/>
                    <a:gd name="T39" fmla="*/ 0 h 2"/>
                    <a:gd name="T40" fmla="*/ 107 w 290"/>
                    <a:gd name="T41" fmla="*/ 2 h 2"/>
                    <a:gd name="T42" fmla="*/ 103 w 290"/>
                    <a:gd name="T43" fmla="*/ 0 h 2"/>
                    <a:gd name="T44" fmla="*/ 117 w 290"/>
                    <a:gd name="T45" fmla="*/ 2 h 2"/>
                    <a:gd name="T46" fmla="*/ 112 w 290"/>
                    <a:gd name="T47" fmla="*/ 0 h 2"/>
                    <a:gd name="T48" fmla="*/ 128 w 290"/>
                    <a:gd name="T49" fmla="*/ 2 h 2"/>
                    <a:gd name="T50" fmla="*/ 123 w 290"/>
                    <a:gd name="T51" fmla="*/ 0 h 2"/>
                    <a:gd name="T52" fmla="*/ 137 w 290"/>
                    <a:gd name="T53" fmla="*/ 2 h 2"/>
                    <a:gd name="T54" fmla="*/ 133 w 290"/>
                    <a:gd name="T55" fmla="*/ 0 h 2"/>
                    <a:gd name="T56" fmla="*/ 148 w 290"/>
                    <a:gd name="T57" fmla="*/ 2 h 2"/>
                    <a:gd name="T58" fmla="*/ 142 w 290"/>
                    <a:gd name="T59" fmla="*/ 0 h 2"/>
                    <a:gd name="T60" fmla="*/ 158 w 290"/>
                    <a:gd name="T61" fmla="*/ 2 h 2"/>
                    <a:gd name="T62" fmla="*/ 153 w 290"/>
                    <a:gd name="T63" fmla="*/ 0 h 2"/>
                    <a:gd name="T64" fmla="*/ 168 w 290"/>
                    <a:gd name="T65" fmla="*/ 2 h 2"/>
                    <a:gd name="T66" fmla="*/ 163 w 290"/>
                    <a:gd name="T67" fmla="*/ 0 h 2"/>
                    <a:gd name="T68" fmla="*/ 178 w 290"/>
                    <a:gd name="T69" fmla="*/ 2 h 2"/>
                    <a:gd name="T70" fmla="*/ 173 w 290"/>
                    <a:gd name="T71" fmla="*/ 0 h 2"/>
                    <a:gd name="T72" fmla="*/ 188 w 290"/>
                    <a:gd name="T73" fmla="*/ 2 h 2"/>
                    <a:gd name="T74" fmla="*/ 183 w 290"/>
                    <a:gd name="T75" fmla="*/ 0 h 2"/>
                    <a:gd name="T76" fmla="*/ 198 w 290"/>
                    <a:gd name="T77" fmla="*/ 2 h 2"/>
                    <a:gd name="T78" fmla="*/ 193 w 290"/>
                    <a:gd name="T79" fmla="*/ 0 h 2"/>
                    <a:gd name="T80" fmla="*/ 208 w 290"/>
                    <a:gd name="T81" fmla="*/ 2 h 2"/>
                    <a:gd name="T82" fmla="*/ 203 w 290"/>
                    <a:gd name="T83" fmla="*/ 0 h 2"/>
                    <a:gd name="T84" fmla="*/ 219 w 290"/>
                    <a:gd name="T85" fmla="*/ 2 h 2"/>
                    <a:gd name="T86" fmla="*/ 213 w 290"/>
                    <a:gd name="T87" fmla="*/ 0 h 2"/>
                    <a:gd name="T88" fmla="*/ 228 w 290"/>
                    <a:gd name="T89" fmla="*/ 2 h 2"/>
                    <a:gd name="T90" fmla="*/ 223 w 290"/>
                    <a:gd name="T91" fmla="*/ 0 h 2"/>
                    <a:gd name="T92" fmla="*/ 239 w 290"/>
                    <a:gd name="T93" fmla="*/ 2 h 2"/>
                    <a:gd name="T94" fmla="*/ 233 w 290"/>
                    <a:gd name="T95" fmla="*/ 0 h 2"/>
                    <a:gd name="T96" fmla="*/ 249 w 290"/>
                    <a:gd name="T97" fmla="*/ 2 h 2"/>
                    <a:gd name="T98" fmla="*/ 244 w 290"/>
                    <a:gd name="T99" fmla="*/ 0 h 2"/>
                    <a:gd name="T100" fmla="*/ 258 w 290"/>
                    <a:gd name="T101" fmla="*/ 2 h 2"/>
                    <a:gd name="T102" fmla="*/ 253 w 290"/>
                    <a:gd name="T103" fmla="*/ 0 h 2"/>
                    <a:gd name="T104" fmla="*/ 269 w 290"/>
                    <a:gd name="T105" fmla="*/ 2 h 2"/>
                    <a:gd name="T106" fmla="*/ 264 w 290"/>
                    <a:gd name="T107" fmla="*/ 0 h 2"/>
                    <a:gd name="T108" fmla="*/ 279 w 290"/>
                    <a:gd name="T109" fmla="*/ 2 h 2"/>
                    <a:gd name="T110" fmla="*/ 274 w 290"/>
                    <a:gd name="T111" fmla="*/ 0 h 2"/>
                    <a:gd name="T112" fmla="*/ 289 w 290"/>
                    <a:gd name="T113" fmla="*/ 2 h 2"/>
                    <a:gd name="T114" fmla="*/ 284 w 290"/>
                    <a:gd name="T115" fmla="*/ 0 h 2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w 290"/>
                    <a:gd name="T175" fmla="*/ 0 h 2"/>
                    <a:gd name="T176" fmla="*/ 290 w 290"/>
                    <a:gd name="T177" fmla="*/ 2 h 2"/>
                  </a:gdLst>
                  <a:ahLst/>
                  <a:cxnLst>
                    <a:cxn ang="T116">
                      <a:pos x="T0" y="T1"/>
                    </a:cxn>
                    <a:cxn ang="T117">
                      <a:pos x="T2" y="T3"/>
                    </a:cxn>
                    <a:cxn ang="T118">
                      <a:pos x="T4" y="T5"/>
                    </a:cxn>
                    <a:cxn ang="T119">
                      <a:pos x="T6" y="T7"/>
                    </a:cxn>
                    <a:cxn ang="T120">
                      <a:pos x="T8" y="T9"/>
                    </a:cxn>
                    <a:cxn ang="T121">
                      <a:pos x="T10" y="T11"/>
                    </a:cxn>
                    <a:cxn ang="T122">
                      <a:pos x="T12" y="T13"/>
                    </a:cxn>
                    <a:cxn ang="T123">
                      <a:pos x="T14" y="T15"/>
                    </a:cxn>
                    <a:cxn ang="T124">
                      <a:pos x="T16" y="T17"/>
                    </a:cxn>
                    <a:cxn ang="T125">
                      <a:pos x="T18" y="T19"/>
                    </a:cxn>
                    <a:cxn ang="T126">
                      <a:pos x="T20" y="T21"/>
                    </a:cxn>
                    <a:cxn ang="T127">
                      <a:pos x="T22" y="T23"/>
                    </a:cxn>
                    <a:cxn ang="T128">
                      <a:pos x="T24" y="T25"/>
                    </a:cxn>
                    <a:cxn ang="T129">
                      <a:pos x="T26" y="T27"/>
                    </a:cxn>
                    <a:cxn ang="T130">
                      <a:pos x="T28" y="T29"/>
                    </a:cxn>
                    <a:cxn ang="T131">
                      <a:pos x="T30" y="T31"/>
                    </a:cxn>
                    <a:cxn ang="T132">
                      <a:pos x="T32" y="T33"/>
                    </a:cxn>
                    <a:cxn ang="T133">
                      <a:pos x="T34" y="T35"/>
                    </a:cxn>
                    <a:cxn ang="T134">
                      <a:pos x="T36" y="T37"/>
                    </a:cxn>
                    <a:cxn ang="T135">
                      <a:pos x="T38" y="T39"/>
                    </a:cxn>
                    <a:cxn ang="T136">
                      <a:pos x="T40" y="T41"/>
                    </a:cxn>
                    <a:cxn ang="T137">
                      <a:pos x="T42" y="T43"/>
                    </a:cxn>
                    <a:cxn ang="T138">
                      <a:pos x="T44" y="T45"/>
                    </a:cxn>
                    <a:cxn ang="T139">
                      <a:pos x="T46" y="T47"/>
                    </a:cxn>
                    <a:cxn ang="T140">
                      <a:pos x="T48" y="T49"/>
                    </a:cxn>
                    <a:cxn ang="T141">
                      <a:pos x="T50" y="T51"/>
                    </a:cxn>
                    <a:cxn ang="T142">
                      <a:pos x="T52" y="T53"/>
                    </a:cxn>
                    <a:cxn ang="T143">
                      <a:pos x="T54" y="T55"/>
                    </a:cxn>
                    <a:cxn ang="T144">
                      <a:pos x="T56" y="T57"/>
                    </a:cxn>
                    <a:cxn ang="T145">
                      <a:pos x="T58" y="T59"/>
                    </a:cxn>
                    <a:cxn ang="T146">
                      <a:pos x="T60" y="T61"/>
                    </a:cxn>
                    <a:cxn ang="T147">
                      <a:pos x="T62" y="T63"/>
                    </a:cxn>
                    <a:cxn ang="T148">
                      <a:pos x="T64" y="T65"/>
                    </a:cxn>
                    <a:cxn ang="T149">
                      <a:pos x="T66" y="T67"/>
                    </a:cxn>
                    <a:cxn ang="T150">
                      <a:pos x="T68" y="T69"/>
                    </a:cxn>
                    <a:cxn ang="T151">
                      <a:pos x="T70" y="T71"/>
                    </a:cxn>
                    <a:cxn ang="T152">
                      <a:pos x="T72" y="T73"/>
                    </a:cxn>
                    <a:cxn ang="T153">
                      <a:pos x="T74" y="T75"/>
                    </a:cxn>
                    <a:cxn ang="T154">
                      <a:pos x="T76" y="T77"/>
                    </a:cxn>
                    <a:cxn ang="T155">
                      <a:pos x="T78" y="T79"/>
                    </a:cxn>
                    <a:cxn ang="T156">
                      <a:pos x="T80" y="T81"/>
                    </a:cxn>
                    <a:cxn ang="T157">
                      <a:pos x="T82" y="T83"/>
                    </a:cxn>
                    <a:cxn ang="T158">
                      <a:pos x="T84" y="T85"/>
                    </a:cxn>
                    <a:cxn ang="T159">
                      <a:pos x="T86" y="T87"/>
                    </a:cxn>
                    <a:cxn ang="T160">
                      <a:pos x="T88" y="T89"/>
                    </a:cxn>
                    <a:cxn ang="T161">
                      <a:pos x="T90" y="T91"/>
                    </a:cxn>
                    <a:cxn ang="T162">
                      <a:pos x="T92" y="T93"/>
                    </a:cxn>
                    <a:cxn ang="T163">
                      <a:pos x="T94" y="T95"/>
                    </a:cxn>
                    <a:cxn ang="T164">
                      <a:pos x="T96" y="T97"/>
                    </a:cxn>
                    <a:cxn ang="T165">
                      <a:pos x="T98" y="T99"/>
                    </a:cxn>
                    <a:cxn ang="T166">
                      <a:pos x="T100" y="T101"/>
                    </a:cxn>
                    <a:cxn ang="T167">
                      <a:pos x="T102" y="T103"/>
                    </a:cxn>
                    <a:cxn ang="T168">
                      <a:pos x="T104" y="T105"/>
                    </a:cxn>
                    <a:cxn ang="T169">
                      <a:pos x="T106" y="T107"/>
                    </a:cxn>
                    <a:cxn ang="T170">
                      <a:pos x="T108" y="T109"/>
                    </a:cxn>
                    <a:cxn ang="T171">
                      <a:pos x="T110" y="T111"/>
                    </a:cxn>
                    <a:cxn ang="T172">
                      <a:pos x="T112" y="T113"/>
                    </a:cxn>
                    <a:cxn ang="T173">
                      <a:pos x="T114" y="T115"/>
                    </a:cxn>
                  </a:cxnLst>
                  <a:rect l="T174" t="T175" r="T176" b="T177"/>
                  <a:pathLst>
                    <a:path w="290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8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  <a:close/>
                      <a:moveTo>
                        <a:pt x="12" y="0"/>
                      </a:moveTo>
                      <a:lnTo>
                        <a:pt x="16" y="0"/>
                      </a:lnTo>
                      <a:lnTo>
                        <a:pt x="17" y="1"/>
                      </a:lnTo>
                      <a:lnTo>
                        <a:pt x="16" y="2"/>
                      </a:lnTo>
                      <a:lnTo>
                        <a:pt x="12" y="2"/>
                      </a:lnTo>
                      <a:lnTo>
                        <a:pt x="11" y="1"/>
                      </a:lnTo>
                      <a:lnTo>
                        <a:pt x="12" y="0"/>
                      </a:lnTo>
                      <a:close/>
                      <a:moveTo>
                        <a:pt x="21" y="0"/>
                      </a:moveTo>
                      <a:lnTo>
                        <a:pt x="27" y="0"/>
                      </a:lnTo>
                      <a:lnTo>
                        <a:pt x="28" y="1"/>
                      </a:lnTo>
                      <a:lnTo>
                        <a:pt x="27" y="2"/>
                      </a:lnTo>
                      <a:lnTo>
                        <a:pt x="21" y="2"/>
                      </a:lnTo>
                      <a:lnTo>
                        <a:pt x="21" y="1"/>
                      </a:lnTo>
                      <a:lnTo>
                        <a:pt x="21" y="0"/>
                      </a:lnTo>
                      <a:close/>
                      <a:moveTo>
                        <a:pt x="32" y="0"/>
                      </a:moveTo>
                      <a:lnTo>
                        <a:pt x="37" y="0"/>
                      </a:lnTo>
                      <a:lnTo>
                        <a:pt x="38" y="1"/>
                      </a:lnTo>
                      <a:lnTo>
                        <a:pt x="37" y="2"/>
                      </a:lnTo>
                      <a:lnTo>
                        <a:pt x="32" y="2"/>
                      </a:lnTo>
                      <a:lnTo>
                        <a:pt x="31" y="1"/>
                      </a:lnTo>
                      <a:lnTo>
                        <a:pt x="32" y="0"/>
                      </a:lnTo>
                      <a:close/>
                      <a:moveTo>
                        <a:pt x="42" y="0"/>
                      </a:moveTo>
                      <a:lnTo>
                        <a:pt x="46" y="0"/>
                      </a:lnTo>
                      <a:lnTo>
                        <a:pt x="47" y="1"/>
                      </a:lnTo>
                      <a:lnTo>
                        <a:pt x="46" y="2"/>
                      </a:lnTo>
                      <a:lnTo>
                        <a:pt x="42" y="2"/>
                      </a:lnTo>
                      <a:lnTo>
                        <a:pt x="41" y="1"/>
                      </a:lnTo>
                      <a:lnTo>
                        <a:pt x="42" y="0"/>
                      </a:lnTo>
                      <a:close/>
                      <a:moveTo>
                        <a:pt x="52" y="0"/>
                      </a:moveTo>
                      <a:lnTo>
                        <a:pt x="57" y="0"/>
                      </a:lnTo>
                      <a:lnTo>
                        <a:pt x="58" y="1"/>
                      </a:lnTo>
                      <a:lnTo>
                        <a:pt x="57" y="2"/>
                      </a:lnTo>
                      <a:lnTo>
                        <a:pt x="52" y="2"/>
                      </a:lnTo>
                      <a:lnTo>
                        <a:pt x="51" y="1"/>
                      </a:lnTo>
                      <a:lnTo>
                        <a:pt x="52" y="0"/>
                      </a:lnTo>
                      <a:close/>
                      <a:moveTo>
                        <a:pt x="62" y="0"/>
                      </a:moveTo>
                      <a:lnTo>
                        <a:pt x="67" y="0"/>
                      </a:lnTo>
                      <a:lnTo>
                        <a:pt x="68" y="1"/>
                      </a:lnTo>
                      <a:lnTo>
                        <a:pt x="67" y="2"/>
                      </a:lnTo>
                      <a:lnTo>
                        <a:pt x="62" y="2"/>
                      </a:lnTo>
                      <a:lnTo>
                        <a:pt x="61" y="1"/>
                      </a:lnTo>
                      <a:lnTo>
                        <a:pt x="62" y="0"/>
                      </a:lnTo>
                      <a:close/>
                      <a:moveTo>
                        <a:pt x="72" y="0"/>
                      </a:moveTo>
                      <a:lnTo>
                        <a:pt x="77" y="0"/>
                      </a:lnTo>
                      <a:lnTo>
                        <a:pt x="78" y="1"/>
                      </a:lnTo>
                      <a:lnTo>
                        <a:pt x="77" y="2"/>
                      </a:lnTo>
                      <a:lnTo>
                        <a:pt x="72" y="2"/>
                      </a:lnTo>
                      <a:lnTo>
                        <a:pt x="71" y="1"/>
                      </a:lnTo>
                      <a:lnTo>
                        <a:pt x="72" y="0"/>
                      </a:lnTo>
                      <a:close/>
                      <a:moveTo>
                        <a:pt x="82" y="0"/>
                      </a:moveTo>
                      <a:lnTo>
                        <a:pt x="87" y="0"/>
                      </a:lnTo>
                      <a:lnTo>
                        <a:pt x="88" y="1"/>
                      </a:lnTo>
                      <a:lnTo>
                        <a:pt x="87" y="2"/>
                      </a:lnTo>
                      <a:lnTo>
                        <a:pt x="82" y="2"/>
                      </a:lnTo>
                      <a:lnTo>
                        <a:pt x="81" y="1"/>
                      </a:lnTo>
                      <a:lnTo>
                        <a:pt x="82" y="0"/>
                      </a:lnTo>
                      <a:close/>
                      <a:moveTo>
                        <a:pt x="92" y="0"/>
                      </a:moveTo>
                      <a:lnTo>
                        <a:pt x="97" y="0"/>
                      </a:lnTo>
                      <a:lnTo>
                        <a:pt x="98" y="1"/>
                      </a:lnTo>
                      <a:lnTo>
                        <a:pt x="97" y="2"/>
                      </a:lnTo>
                      <a:lnTo>
                        <a:pt x="92" y="2"/>
                      </a:lnTo>
                      <a:lnTo>
                        <a:pt x="91" y="1"/>
                      </a:lnTo>
                      <a:lnTo>
                        <a:pt x="92" y="0"/>
                      </a:lnTo>
                      <a:close/>
                      <a:moveTo>
                        <a:pt x="103" y="0"/>
                      </a:moveTo>
                      <a:lnTo>
                        <a:pt x="107" y="0"/>
                      </a:lnTo>
                      <a:lnTo>
                        <a:pt x="108" y="1"/>
                      </a:lnTo>
                      <a:lnTo>
                        <a:pt x="107" y="2"/>
                      </a:lnTo>
                      <a:lnTo>
                        <a:pt x="103" y="2"/>
                      </a:lnTo>
                      <a:lnTo>
                        <a:pt x="102" y="1"/>
                      </a:lnTo>
                      <a:lnTo>
                        <a:pt x="103" y="0"/>
                      </a:lnTo>
                      <a:close/>
                      <a:moveTo>
                        <a:pt x="112" y="0"/>
                      </a:moveTo>
                      <a:lnTo>
                        <a:pt x="117" y="0"/>
                      </a:lnTo>
                      <a:lnTo>
                        <a:pt x="118" y="1"/>
                      </a:lnTo>
                      <a:lnTo>
                        <a:pt x="117" y="2"/>
                      </a:lnTo>
                      <a:lnTo>
                        <a:pt x="112" y="2"/>
                      </a:lnTo>
                      <a:lnTo>
                        <a:pt x="111" y="1"/>
                      </a:lnTo>
                      <a:lnTo>
                        <a:pt x="112" y="0"/>
                      </a:lnTo>
                      <a:close/>
                      <a:moveTo>
                        <a:pt x="123" y="0"/>
                      </a:moveTo>
                      <a:lnTo>
                        <a:pt x="128" y="0"/>
                      </a:lnTo>
                      <a:lnTo>
                        <a:pt x="128" y="1"/>
                      </a:lnTo>
                      <a:lnTo>
                        <a:pt x="128" y="2"/>
                      </a:lnTo>
                      <a:lnTo>
                        <a:pt x="123" y="2"/>
                      </a:lnTo>
                      <a:lnTo>
                        <a:pt x="122" y="1"/>
                      </a:lnTo>
                      <a:lnTo>
                        <a:pt x="123" y="0"/>
                      </a:lnTo>
                      <a:close/>
                      <a:moveTo>
                        <a:pt x="133" y="0"/>
                      </a:moveTo>
                      <a:lnTo>
                        <a:pt x="137" y="0"/>
                      </a:lnTo>
                      <a:lnTo>
                        <a:pt x="138" y="1"/>
                      </a:lnTo>
                      <a:lnTo>
                        <a:pt x="137" y="2"/>
                      </a:lnTo>
                      <a:lnTo>
                        <a:pt x="133" y="2"/>
                      </a:lnTo>
                      <a:lnTo>
                        <a:pt x="132" y="1"/>
                      </a:lnTo>
                      <a:lnTo>
                        <a:pt x="133" y="0"/>
                      </a:lnTo>
                      <a:close/>
                      <a:moveTo>
                        <a:pt x="142" y="0"/>
                      </a:moveTo>
                      <a:lnTo>
                        <a:pt x="148" y="0"/>
                      </a:lnTo>
                      <a:lnTo>
                        <a:pt x="149" y="1"/>
                      </a:lnTo>
                      <a:lnTo>
                        <a:pt x="148" y="2"/>
                      </a:lnTo>
                      <a:lnTo>
                        <a:pt x="142" y="2"/>
                      </a:lnTo>
                      <a:lnTo>
                        <a:pt x="141" y="1"/>
                      </a:lnTo>
                      <a:lnTo>
                        <a:pt x="142" y="0"/>
                      </a:lnTo>
                      <a:close/>
                      <a:moveTo>
                        <a:pt x="153" y="0"/>
                      </a:moveTo>
                      <a:lnTo>
                        <a:pt x="158" y="0"/>
                      </a:lnTo>
                      <a:lnTo>
                        <a:pt x="159" y="1"/>
                      </a:lnTo>
                      <a:lnTo>
                        <a:pt x="158" y="2"/>
                      </a:lnTo>
                      <a:lnTo>
                        <a:pt x="153" y="2"/>
                      </a:lnTo>
                      <a:lnTo>
                        <a:pt x="152" y="1"/>
                      </a:lnTo>
                      <a:lnTo>
                        <a:pt x="153" y="0"/>
                      </a:lnTo>
                      <a:close/>
                      <a:moveTo>
                        <a:pt x="163" y="0"/>
                      </a:moveTo>
                      <a:lnTo>
                        <a:pt x="168" y="0"/>
                      </a:lnTo>
                      <a:lnTo>
                        <a:pt x="169" y="1"/>
                      </a:lnTo>
                      <a:lnTo>
                        <a:pt x="168" y="2"/>
                      </a:lnTo>
                      <a:lnTo>
                        <a:pt x="163" y="2"/>
                      </a:lnTo>
                      <a:lnTo>
                        <a:pt x="162" y="1"/>
                      </a:lnTo>
                      <a:lnTo>
                        <a:pt x="163" y="0"/>
                      </a:lnTo>
                      <a:close/>
                      <a:moveTo>
                        <a:pt x="173" y="0"/>
                      </a:moveTo>
                      <a:lnTo>
                        <a:pt x="178" y="0"/>
                      </a:lnTo>
                      <a:lnTo>
                        <a:pt x="179" y="1"/>
                      </a:lnTo>
                      <a:lnTo>
                        <a:pt x="178" y="2"/>
                      </a:lnTo>
                      <a:lnTo>
                        <a:pt x="173" y="2"/>
                      </a:lnTo>
                      <a:lnTo>
                        <a:pt x="172" y="1"/>
                      </a:lnTo>
                      <a:lnTo>
                        <a:pt x="173" y="0"/>
                      </a:lnTo>
                      <a:close/>
                      <a:moveTo>
                        <a:pt x="183" y="0"/>
                      </a:moveTo>
                      <a:lnTo>
                        <a:pt x="188" y="0"/>
                      </a:lnTo>
                      <a:lnTo>
                        <a:pt x="189" y="1"/>
                      </a:lnTo>
                      <a:lnTo>
                        <a:pt x="188" y="2"/>
                      </a:lnTo>
                      <a:lnTo>
                        <a:pt x="183" y="2"/>
                      </a:lnTo>
                      <a:lnTo>
                        <a:pt x="182" y="1"/>
                      </a:lnTo>
                      <a:lnTo>
                        <a:pt x="183" y="0"/>
                      </a:lnTo>
                      <a:close/>
                      <a:moveTo>
                        <a:pt x="193" y="0"/>
                      </a:moveTo>
                      <a:lnTo>
                        <a:pt x="198" y="0"/>
                      </a:lnTo>
                      <a:lnTo>
                        <a:pt x="199" y="1"/>
                      </a:lnTo>
                      <a:lnTo>
                        <a:pt x="198" y="2"/>
                      </a:lnTo>
                      <a:lnTo>
                        <a:pt x="193" y="2"/>
                      </a:lnTo>
                      <a:lnTo>
                        <a:pt x="193" y="1"/>
                      </a:lnTo>
                      <a:lnTo>
                        <a:pt x="193" y="0"/>
                      </a:lnTo>
                      <a:close/>
                      <a:moveTo>
                        <a:pt x="203" y="0"/>
                      </a:moveTo>
                      <a:lnTo>
                        <a:pt x="208" y="0"/>
                      </a:lnTo>
                      <a:lnTo>
                        <a:pt x="209" y="1"/>
                      </a:lnTo>
                      <a:lnTo>
                        <a:pt x="208" y="2"/>
                      </a:lnTo>
                      <a:lnTo>
                        <a:pt x="203" y="2"/>
                      </a:lnTo>
                      <a:lnTo>
                        <a:pt x="202" y="1"/>
                      </a:lnTo>
                      <a:lnTo>
                        <a:pt x="203" y="0"/>
                      </a:lnTo>
                      <a:close/>
                      <a:moveTo>
                        <a:pt x="213" y="0"/>
                      </a:moveTo>
                      <a:lnTo>
                        <a:pt x="219" y="0"/>
                      </a:lnTo>
                      <a:lnTo>
                        <a:pt x="219" y="1"/>
                      </a:lnTo>
                      <a:lnTo>
                        <a:pt x="219" y="2"/>
                      </a:lnTo>
                      <a:lnTo>
                        <a:pt x="213" y="2"/>
                      </a:lnTo>
                      <a:lnTo>
                        <a:pt x="212" y="1"/>
                      </a:lnTo>
                      <a:lnTo>
                        <a:pt x="213" y="0"/>
                      </a:lnTo>
                      <a:close/>
                      <a:moveTo>
                        <a:pt x="223" y="0"/>
                      </a:moveTo>
                      <a:lnTo>
                        <a:pt x="228" y="0"/>
                      </a:lnTo>
                      <a:lnTo>
                        <a:pt x="229" y="1"/>
                      </a:lnTo>
                      <a:lnTo>
                        <a:pt x="228" y="2"/>
                      </a:lnTo>
                      <a:lnTo>
                        <a:pt x="223" y="2"/>
                      </a:lnTo>
                      <a:lnTo>
                        <a:pt x="223" y="1"/>
                      </a:lnTo>
                      <a:lnTo>
                        <a:pt x="223" y="0"/>
                      </a:lnTo>
                      <a:close/>
                      <a:moveTo>
                        <a:pt x="233" y="0"/>
                      </a:moveTo>
                      <a:lnTo>
                        <a:pt x="239" y="0"/>
                      </a:lnTo>
                      <a:lnTo>
                        <a:pt x="240" y="1"/>
                      </a:lnTo>
                      <a:lnTo>
                        <a:pt x="239" y="2"/>
                      </a:lnTo>
                      <a:lnTo>
                        <a:pt x="233" y="2"/>
                      </a:lnTo>
                      <a:lnTo>
                        <a:pt x="232" y="1"/>
                      </a:lnTo>
                      <a:lnTo>
                        <a:pt x="233" y="0"/>
                      </a:lnTo>
                      <a:close/>
                      <a:moveTo>
                        <a:pt x="244" y="0"/>
                      </a:moveTo>
                      <a:lnTo>
                        <a:pt x="249" y="0"/>
                      </a:lnTo>
                      <a:lnTo>
                        <a:pt x="249" y="1"/>
                      </a:lnTo>
                      <a:lnTo>
                        <a:pt x="249" y="2"/>
                      </a:lnTo>
                      <a:lnTo>
                        <a:pt x="244" y="2"/>
                      </a:lnTo>
                      <a:lnTo>
                        <a:pt x="243" y="1"/>
                      </a:lnTo>
                      <a:lnTo>
                        <a:pt x="244" y="0"/>
                      </a:lnTo>
                      <a:close/>
                      <a:moveTo>
                        <a:pt x="253" y="0"/>
                      </a:moveTo>
                      <a:lnTo>
                        <a:pt x="258" y="0"/>
                      </a:lnTo>
                      <a:lnTo>
                        <a:pt x="259" y="1"/>
                      </a:lnTo>
                      <a:lnTo>
                        <a:pt x="258" y="2"/>
                      </a:lnTo>
                      <a:lnTo>
                        <a:pt x="253" y="2"/>
                      </a:lnTo>
                      <a:lnTo>
                        <a:pt x="253" y="1"/>
                      </a:lnTo>
                      <a:lnTo>
                        <a:pt x="253" y="0"/>
                      </a:lnTo>
                      <a:close/>
                      <a:moveTo>
                        <a:pt x="264" y="0"/>
                      </a:moveTo>
                      <a:lnTo>
                        <a:pt x="269" y="0"/>
                      </a:lnTo>
                      <a:lnTo>
                        <a:pt x="270" y="1"/>
                      </a:lnTo>
                      <a:lnTo>
                        <a:pt x="269" y="2"/>
                      </a:lnTo>
                      <a:lnTo>
                        <a:pt x="264" y="2"/>
                      </a:lnTo>
                      <a:lnTo>
                        <a:pt x="263" y="1"/>
                      </a:lnTo>
                      <a:lnTo>
                        <a:pt x="264" y="0"/>
                      </a:lnTo>
                      <a:close/>
                      <a:moveTo>
                        <a:pt x="274" y="0"/>
                      </a:moveTo>
                      <a:lnTo>
                        <a:pt x="279" y="0"/>
                      </a:lnTo>
                      <a:lnTo>
                        <a:pt x="279" y="1"/>
                      </a:lnTo>
                      <a:lnTo>
                        <a:pt x="279" y="2"/>
                      </a:lnTo>
                      <a:lnTo>
                        <a:pt x="274" y="2"/>
                      </a:lnTo>
                      <a:lnTo>
                        <a:pt x="273" y="1"/>
                      </a:lnTo>
                      <a:lnTo>
                        <a:pt x="274" y="0"/>
                      </a:lnTo>
                      <a:close/>
                      <a:moveTo>
                        <a:pt x="284" y="0"/>
                      </a:moveTo>
                      <a:lnTo>
                        <a:pt x="289" y="0"/>
                      </a:lnTo>
                      <a:lnTo>
                        <a:pt x="290" y="1"/>
                      </a:lnTo>
                      <a:lnTo>
                        <a:pt x="289" y="2"/>
                      </a:lnTo>
                      <a:lnTo>
                        <a:pt x="284" y="2"/>
                      </a:lnTo>
                      <a:lnTo>
                        <a:pt x="283" y="1"/>
                      </a:lnTo>
                      <a:lnTo>
                        <a:pt x="284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93" name="Freeform 989"/>
                <p:cNvSpPr>
                  <a:spLocks/>
                </p:cNvSpPr>
                <p:nvPr/>
              </p:nvSpPr>
              <p:spPr bwMode="auto">
                <a:xfrm>
                  <a:off x="2603" y="2232"/>
                  <a:ext cx="8" cy="2"/>
                </a:xfrm>
                <a:custGeom>
                  <a:avLst/>
                  <a:gdLst>
                    <a:gd name="T0" fmla="*/ 1 w 8"/>
                    <a:gd name="T1" fmla="*/ 0 h 2"/>
                    <a:gd name="T2" fmla="*/ 7 w 8"/>
                    <a:gd name="T3" fmla="*/ 0 h 2"/>
                    <a:gd name="T4" fmla="*/ 8 w 8"/>
                    <a:gd name="T5" fmla="*/ 1 h 2"/>
                    <a:gd name="T6" fmla="*/ 7 w 8"/>
                    <a:gd name="T7" fmla="*/ 2 h 2"/>
                    <a:gd name="T8" fmla="*/ 1 w 8"/>
                    <a:gd name="T9" fmla="*/ 2 h 2"/>
                    <a:gd name="T10" fmla="*/ 0 w 8"/>
                    <a:gd name="T11" fmla="*/ 1 h 2"/>
                    <a:gd name="T12" fmla="*/ 1 w 8"/>
                    <a:gd name="T13" fmla="*/ 0 h 2"/>
                    <a:gd name="T14" fmla="*/ 1 w 8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8"/>
                    <a:gd name="T25" fmla="*/ 0 h 2"/>
                    <a:gd name="T26" fmla="*/ 8 w 8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8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8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94" name="Freeform 990"/>
                <p:cNvSpPr>
                  <a:spLocks/>
                </p:cNvSpPr>
                <p:nvPr/>
              </p:nvSpPr>
              <p:spPr bwMode="auto">
                <a:xfrm>
                  <a:off x="2614" y="2232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95" name="Freeform 991"/>
                <p:cNvSpPr>
                  <a:spLocks/>
                </p:cNvSpPr>
                <p:nvPr/>
              </p:nvSpPr>
              <p:spPr bwMode="auto">
                <a:xfrm>
                  <a:off x="2624" y="2232"/>
                  <a:ext cx="7" cy="2"/>
                </a:xfrm>
                <a:custGeom>
                  <a:avLst/>
                  <a:gdLst>
                    <a:gd name="T0" fmla="*/ 0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0 w 7"/>
                    <a:gd name="T9" fmla="*/ 2 h 2"/>
                    <a:gd name="T10" fmla="*/ 0 w 7"/>
                    <a:gd name="T11" fmla="*/ 1 h 2"/>
                    <a:gd name="T12" fmla="*/ 0 w 7"/>
                    <a:gd name="T13" fmla="*/ 0 h 2"/>
                    <a:gd name="T14" fmla="*/ 0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0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96" name="Freeform 992"/>
                <p:cNvSpPr>
                  <a:spLocks/>
                </p:cNvSpPr>
                <p:nvPr/>
              </p:nvSpPr>
              <p:spPr bwMode="auto">
                <a:xfrm>
                  <a:off x="2634" y="2232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97" name="Freeform 993"/>
                <p:cNvSpPr>
                  <a:spLocks/>
                </p:cNvSpPr>
                <p:nvPr/>
              </p:nvSpPr>
              <p:spPr bwMode="auto">
                <a:xfrm>
                  <a:off x="2644" y="2232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98" name="Freeform 994"/>
                <p:cNvSpPr>
                  <a:spLocks/>
                </p:cNvSpPr>
                <p:nvPr/>
              </p:nvSpPr>
              <p:spPr bwMode="auto">
                <a:xfrm>
                  <a:off x="2654" y="2232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99" name="Freeform 995"/>
                <p:cNvSpPr>
                  <a:spLocks/>
                </p:cNvSpPr>
                <p:nvPr/>
              </p:nvSpPr>
              <p:spPr bwMode="auto">
                <a:xfrm>
                  <a:off x="2664" y="2232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00" name="Freeform 996"/>
                <p:cNvSpPr>
                  <a:spLocks/>
                </p:cNvSpPr>
                <p:nvPr/>
              </p:nvSpPr>
              <p:spPr bwMode="auto">
                <a:xfrm>
                  <a:off x="2674" y="2232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01" name="Freeform 997"/>
                <p:cNvSpPr>
                  <a:spLocks/>
                </p:cNvSpPr>
                <p:nvPr/>
              </p:nvSpPr>
              <p:spPr bwMode="auto">
                <a:xfrm>
                  <a:off x="2684" y="2232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02" name="Freeform 998"/>
                <p:cNvSpPr>
                  <a:spLocks/>
                </p:cNvSpPr>
                <p:nvPr/>
              </p:nvSpPr>
              <p:spPr bwMode="auto">
                <a:xfrm>
                  <a:off x="2694" y="2232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03" name="Freeform 999"/>
                <p:cNvSpPr>
                  <a:spLocks/>
                </p:cNvSpPr>
                <p:nvPr/>
              </p:nvSpPr>
              <p:spPr bwMode="auto">
                <a:xfrm>
                  <a:off x="2705" y="2232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04" name="Freeform 1000"/>
                <p:cNvSpPr>
                  <a:spLocks/>
                </p:cNvSpPr>
                <p:nvPr/>
              </p:nvSpPr>
              <p:spPr bwMode="auto">
                <a:xfrm>
                  <a:off x="2714" y="2232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05" name="Freeform 1001"/>
                <p:cNvSpPr>
                  <a:spLocks/>
                </p:cNvSpPr>
                <p:nvPr/>
              </p:nvSpPr>
              <p:spPr bwMode="auto">
                <a:xfrm>
                  <a:off x="2725" y="2232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06" name="Freeform 1002"/>
                <p:cNvSpPr>
                  <a:spLocks/>
                </p:cNvSpPr>
                <p:nvPr/>
              </p:nvSpPr>
              <p:spPr bwMode="auto">
                <a:xfrm>
                  <a:off x="2735" y="2232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07" name="Freeform 1003"/>
                <p:cNvSpPr>
                  <a:spLocks/>
                </p:cNvSpPr>
                <p:nvPr/>
              </p:nvSpPr>
              <p:spPr bwMode="auto">
                <a:xfrm>
                  <a:off x="2744" y="2232"/>
                  <a:ext cx="8" cy="2"/>
                </a:xfrm>
                <a:custGeom>
                  <a:avLst/>
                  <a:gdLst>
                    <a:gd name="T0" fmla="*/ 1 w 8"/>
                    <a:gd name="T1" fmla="*/ 0 h 2"/>
                    <a:gd name="T2" fmla="*/ 7 w 8"/>
                    <a:gd name="T3" fmla="*/ 0 h 2"/>
                    <a:gd name="T4" fmla="*/ 8 w 8"/>
                    <a:gd name="T5" fmla="*/ 1 h 2"/>
                    <a:gd name="T6" fmla="*/ 7 w 8"/>
                    <a:gd name="T7" fmla="*/ 2 h 2"/>
                    <a:gd name="T8" fmla="*/ 1 w 8"/>
                    <a:gd name="T9" fmla="*/ 2 h 2"/>
                    <a:gd name="T10" fmla="*/ 0 w 8"/>
                    <a:gd name="T11" fmla="*/ 1 h 2"/>
                    <a:gd name="T12" fmla="*/ 1 w 8"/>
                    <a:gd name="T13" fmla="*/ 0 h 2"/>
                    <a:gd name="T14" fmla="*/ 1 w 8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8"/>
                    <a:gd name="T25" fmla="*/ 0 h 2"/>
                    <a:gd name="T26" fmla="*/ 8 w 8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8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8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08" name="Freeform 1004"/>
                <p:cNvSpPr>
                  <a:spLocks/>
                </p:cNvSpPr>
                <p:nvPr/>
              </p:nvSpPr>
              <p:spPr bwMode="auto">
                <a:xfrm>
                  <a:off x="2755" y="2232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09" name="Freeform 1005"/>
                <p:cNvSpPr>
                  <a:spLocks/>
                </p:cNvSpPr>
                <p:nvPr/>
              </p:nvSpPr>
              <p:spPr bwMode="auto">
                <a:xfrm>
                  <a:off x="2765" y="2232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10" name="Freeform 1006"/>
                <p:cNvSpPr>
                  <a:spLocks/>
                </p:cNvSpPr>
                <p:nvPr/>
              </p:nvSpPr>
              <p:spPr bwMode="auto">
                <a:xfrm>
                  <a:off x="2775" y="2232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11" name="Freeform 1007"/>
                <p:cNvSpPr>
                  <a:spLocks/>
                </p:cNvSpPr>
                <p:nvPr/>
              </p:nvSpPr>
              <p:spPr bwMode="auto">
                <a:xfrm>
                  <a:off x="2785" y="2232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12" name="Freeform 1008"/>
                <p:cNvSpPr>
                  <a:spLocks/>
                </p:cNvSpPr>
                <p:nvPr/>
              </p:nvSpPr>
              <p:spPr bwMode="auto">
                <a:xfrm>
                  <a:off x="2796" y="2232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13" name="Freeform 1009"/>
                <p:cNvSpPr>
                  <a:spLocks/>
                </p:cNvSpPr>
                <p:nvPr/>
              </p:nvSpPr>
              <p:spPr bwMode="auto">
                <a:xfrm>
                  <a:off x="2805" y="2232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14" name="Freeform 1010"/>
                <p:cNvSpPr>
                  <a:spLocks/>
                </p:cNvSpPr>
                <p:nvPr/>
              </p:nvSpPr>
              <p:spPr bwMode="auto">
                <a:xfrm>
                  <a:off x="2815" y="2232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7 w 7"/>
                    <a:gd name="T3" fmla="*/ 0 h 2"/>
                    <a:gd name="T4" fmla="*/ 7 w 7"/>
                    <a:gd name="T5" fmla="*/ 1 h 2"/>
                    <a:gd name="T6" fmla="*/ 7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7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15" name="Freeform 1011"/>
                <p:cNvSpPr>
                  <a:spLocks/>
                </p:cNvSpPr>
                <p:nvPr/>
              </p:nvSpPr>
              <p:spPr bwMode="auto">
                <a:xfrm>
                  <a:off x="2826" y="2232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16" name="Freeform 1012"/>
                <p:cNvSpPr>
                  <a:spLocks/>
                </p:cNvSpPr>
                <p:nvPr/>
              </p:nvSpPr>
              <p:spPr bwMode="auto">
                <a:xfrm>
                  <a:off x="2835" y="2232"/>
                  <a:ext cx="8" cy="2"/>
                </a:xfrm>
                <a:custGeom>
                  <a:avLst/>
                  <a:gdLst>
                    <a:gd name="T0" fmla="*/ 1 w 8"/>
                    <a:gd name="T1" fmla="*/ 0 h 2"/>
                    <a:gd name="T2" fmla="*/ 7 w 8"/>
                    <a:gd name="T3" fmla="*/ 0 h 2"/>
                    <a:gd name="T4" fmla="*/ 8 w 8"/>
                    <a:gd name="T5" fmla="*/ 1 h 2"/>
                    <a:gd name="T6" fmla="*/ 7 w 8"/>
                    <a:gd name="T7" fmla="*/ 2 h 2"/>
                    <a:gd name="T8" fmla="*/ 1 w 8"/>
                    <a:gd name="T9" fmla="*/ 2 h 2"/>
                    <a:gd name="T10" fmla="*/ 0 w 8"/>
                    <a:gd name="T11" fmla="*/ 1 h 2"/>
                    <a:gd name="T12" fmla="*/ 1 w 8"/>
                    <a:gd name="T13" fmla="*/ 0 h 2"/>
                    <a:gd name="T14" fmla="*/ 1 w 8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8"/>
                    <a:gd name="T25" fmla="*/ 0 h 2"/>
                    <a:gd name="T26" fmla="*/ 8 w 8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8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8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17" name="Freeform 1013"/>
                <p:cNvSpPr>
                  <a:spLocks/>
                </p:cNvSpPr>
                <p:nvPr/>
              </p:nvSpPr>
              <p:spPr bwMode="auto">
                <a:xfrm>
                  <a:off x="2846" y="2232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18" name="Freeform 1014"/>
                <p:cNvSpPr>
                  <a:spLocks/>
                </p:cNvSpPr>
                <p:nvPr/>
              </p:nvSpPr>
              <p:spPr bwMode="auto">
                <a:xfrm>
                  <a:off x="2856" y="2232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19" name="Freeform 1015"/>
                <p:cNvSpPr>
                  <a:spLocks/>
                </p:cNvSpPr>
                <p:nvPr/>
              </p:nvSpPr>
              <p:spPr bwMode="auto">
                <a:xfrm>
                  <a:off x="2866" y="2232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20" name="Freeform 1016"/>
                <p:cNvSpPr>
                  <a:spLocks/>
                </p:cNvSpPr>
                <p:nvPr/>
              </p:nvSpPr>
              <p:spPr bwMode="auto">
                <a:xfrm>
                  <a:off x="2876" y="2232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21" name="Freeform 1017"/>
                <p:cNvSpPr>
                  <a:spLocks/>
                </p:cNvSpPr>
                <p:nvPr/>
              </p:nvSpPr>
              <p:spPr bwMode="auto">
                <a:xfrm>
                  <a:off x="2886" y="2232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22" name="Freeform 1018"/>
                <p:cNvSpPr>
                  <a:spLocks noEditPoints="1"/>
                </p:cNvSpPr>
                <p:nvPr/>
              </p:nvSpPr>
              <p:spPr bwMode="auto">
                <a:xfrm>
                  <a:off x="2603" y="2232"/>
                  <a:ext cx="290" cy="2"/>
                </a:xfrm>
                <a:custGeom>
                  <a:avLst/>
                  <a:gdLst>
                    <a:gd name="T0" fmla="*/ 7 w 290"/>
                    <a:gd name="T1" fmla="*/ 2 h 2"/>
                    <a:gd name="T2" fmla="*/ 1 w 290"/>
                    <a:gd name="T3" fmla="*/ 0 h 2"/>
                    <a:gd name="T4" fmla="*/ 16 w 290"/>
                    <a:gd name="T5" fmla="*/ 2 h 2"/>
                    <a:gd name="T6" fmla="*/ 12 w 290"/>
                    <a:gd name="T7" fmla="*/ 0 h 2"/>
                    <a:gd name="T8" fmla="*/ 27 w 290"/>
                    <a:gd name="T9" fmla="*/ 2 h 2"/>
                    <a:gd name="T10" fmla="*/ 21 w 290"/>
                    <a:gd name="T11" fmla="*/ 0 h 2"/>
                    <a:gd name="T12" fmla="*/ 37 w 290"/>
                    <a:gd name="T13" fmla="*/ 2 h 2"/>
                    <a:gd name="T14" fmla="*/ 32 w 290"/>
                    <a:gd name="T15" fmla="*/ 0 h 2"/>
                    <a:gd name="T16" fmla="*/ 46 w 290"/>
                    <a:gd name="T17" fmla="*/ 2 h 2"/>
                    <a:gd name="T18" fmla="*/ 42 w 290"/>
                    <a:gd name="T19" fmla="*/ 0 h 2"/>
                    <a:gd name="T20" fmla="*/ 57 w 290"/>
                    <a:gd name="T21" fmla="*/ 2 h 2"/>
                    <a:gd name="T22" fmla="*/ 52 w 290"/>
                    <a:gd name="T23" fmla="*/ 0 h 2"/>
                    <a:gd name="T24" fmla="*/ 67 w 290"/>
                    <a:gd name="T25" fmla="*/ 2 h 2"/>
                    <a:gd name="T26" fmla="*/ 62 w 290"/>
                    <a:gd name="T27" fmla="*/ 0 h 2"/>
                    <a:gd name="T28" fmla="*/ 77 w 290"/>
                    <a:gd name="T29" fmla="*/ 2 h 2"/>
                    <a:gd name="T30" fmla="*/ 72 w 290"/>
                    <a:gd name="T31" fmla="*/ 0 h 2"/>
                    <a:gd name="T32" fmla="*/ 87 w 290"/>
                    <a:gd name="T33" fmla="*/ 2 h 2"/>
                    <a:gd name="T34" fmla="*/ 82 w 290"/>
                    <a:gd name="T35" fmla="*/ 0 h 2"/>
                    <a:gd name="T36" fmla="*/ 97 w 290"/>
                    <a:gd name="T37" fmla="*/ 2 h 2"/>
                    <a:gd name="T38" fmla="*/ 92 w 290"/>
                    <a:gd name="T39" fmla="*/ 0 h 2"/>
                    <a:gd name="T40" fmla="*/ 107 w 290"/>
                    <a:gd name="T41" fmla="*/ 2 h 2"/>
                    <a:gd name="T42" fmla="*/ 103 w 290"/>
                    <a:gd name="T43" fmla="*/ 0 h 2"/>
                    <a:gd name="T44" fmla="*/ 117 w 290"/>
                    <a:gd name="T45" fmla="*/ 2 h 2"/>
                    <a:gd name="T46" fmla="*/ 112 w 290"/>
                    <a:gd name="T47" fmla="*/ 0 h 2"/>
                    <a:gd name="T48" fmla="*/ 128 w 290"/>
                    <a:gd name="T49" fmla="*/ 2 h 2"/>
                    <a:gd name="T50" fmla="*/ 123 w 290"/>
                    <a:gd name="T51" fmla="*/ 0 h 2"/>
                    <a:gd name="T52" fmla="*/ 137 w 290"/>
                    <a:gd name="T53" fmla="*/ 2 h 2"/>
                    <a:gd name="T54" fmla="*/ 133 w 290"/>
                    <a:gd name="T55" fmla="*/ 0 h 2"/>
                    <a:gd name="T56" fmla="*/ 148 w 290"/>
                    <a:gd name="T57" fmla="*/ 2 h 2"/>
                    <a:gd name="T58" fmla="*/ 142 w 290"/>
                    <a:gd name="T59" fmla="*/ 0 h 2"/>
                    <a:gd name="T60" fmla="*/ 158 w 290"/>
                    <a:gd name="T61" fmla="*/ 2 h 2"/>
                    <a:gd name="T62" fmla="*/ 153 w 290"/>
                    <a:gd name="T63" fmla="*/ 0 h 2"/>
                    <a:gd name="T64" fmla="*/ 168 w 290"/>
                    <a:gd name="T65" fmla="*/ 2 h 2"/>
                    <a:gd name="T66" fmla="*/ 163 w 290"/>
                    <a:gd name="T67" fmla="*/ 0 h 2"/>
                    <a:gd name="T68" fmla="*/ 178 w 290"/>
                    <a:gd name="T69" fmla="*/ 2 h 2"/>
                    <a:gd name="T70" fmla="*/ 173 w 290"/>
                    <a:gd name="T71" fmla="*/ 0 h 2"/>
                    <a:gd name="T72" fmla="*/ 188 w 290"/>
                    <a:gd name="T73" fmla="*/ 2 h 2"/>
                    <a:gd name="T74" fmla="*/ 183 w 290"/>
                    <a:gd name="T75" fmla="*/ 0 h 2"/>
                    <a:gd name="T76" fmla="*/ 198 w 290"/>
                    <a:gd name="T77" fmla="*/ 2 h 2"/>
                    <a:gd name="T78" fmla="*/ 193 w 290"/>
                    <a:gd name="T79" fmla="*/ 0 h 2"/>
                    <a:gd name="T80" fmla="*/ 208 w 290"/>
                    <a:gd name="T81" fmla="*/ 2 h 2"/>
                    <a:gd name="T82" fmla="*/ 203 w 290"/>
                    <a:gd name="T83" fmla="*/ 0 h 2"/>
                    <a:gd name="T84" fmla="*/ 219 w 290"/>
                    <a:gd name="T85" fmla="*/ 2 h 2"/>
                    <a:gd name="T86" fmla="*/ 213 w 290"/>
                    <a:gd name="T87" fmla="*/ 0 h 2"/>
                    <a:gd name="T88" fmla="*/ 228 w 290"/>
                    <a:gd name="T89" fmla="*/ 2 h 2"/>
                    <a:gd name="T90" fmla="*/ 223 w 290"/>
                    <a:gd name="T91" fmla="*/ 0 h 2"/>
                    <a:gd name="T92" fmla="*/ 239 w 290"/>
                    <a:gd name="T93" fmla="*/ 2 h 2"/>
                    <a:gd name="T94" fmla="*/ 233 w 290"/>
                    <a:gd name="T95" fmla="*/ 0 h 2"/>
                    <a:gd name="T96" fmla="*/ 249 w 290"/>
                    <a:gd name="T97" fmla="*/ 2 h 2"/>
                    <a:gd name="T98" fmla="*/ 244 w 290"/>
                    <a:gd name="T99" fmla="*/ 0 h 2"/>
                    <a:gd name="T100" fmla="*/ 258 w 290"/>
                    <a:gd name="T101" fmla="*/ 2 h 2"/>
                    <a:gd name="T102" fmla="*/ 253 w 290"/>
                    <a:gd name="T103" fmla="*/ 0 h 2"/>
                    <a:gd name="T104" fmla="*/ 269 w 290"/>
                    <a:gd name="T105" fmla="*/ 2 h 2"/>
                    <a:gd name="T106" fmla="*/ 264 w 290"/>
                    <a:gd name="T107" fmla="*/ 0 h 2"/>
                    <a:gd name="T108" fmla="*/ 279 w 290"/>
                    <a:gd name="T109" fmla="*/ 2 h 2"/>
                    <a:gd name="T110" fmla="*/ 274 w 290"/>
                    <a:gd name="T111" fmla="*/ 0 h 2"/>
                    <a:gd name="T112" fmla="*/ 289 w 290"/>
                    <a:gd name="T113" fmla="*/ 2 h 2"/>
                    <a:gd name="T114" fmla="*/ 284 w 290"/>
                    <a:gd name="T115" fmla="*/ 0 h 2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w 290"/>
                    <a:gd name="T175" fmla="*/ 0 h 2"/>
                    <a:gd name="T176" fmla="*/ 290 w 290"/>
                    <a:gd name="T177" fmla="*/ 2 h 2"/>
                  </a:gdLst>
                  <a:ahLst/>
                  <a:cxnLst>
                    <a:cxn ang="T116">
                      <a:pos x="T0" y="T1"/>
                    </a:cxn>
                    <a:cxn ang="T117">
                      <a:pos x="T2" y="T3"/>
                    </a:cxn>
                    <a:cxn ang="T118">
                      <a:pos x="T4" y="T5"/>
                    </a:cxn>
                    <a:cxn ang="T119">
                      <a:pos x="T6" y="T7"/>
                    </a:cxn>
                    <a:cxn ang="T120">
                      <a:pos x="T8" y="T9"/>
                    </a:cxn>
                    <a:cxn ang="T121">
                      <a:pos x="T10" y="T11"/>
                    </a:cxn>
                    <a:cxn ang="T122">
                      <a:pos x="T12" y="T13"/>
                    </a:cxn>
                    <a:cxn ang="T123">
                      <a:pos x="T14" y="T15"/>
                    </a:cxn>
                    <a:cxn ang="T124">
                      <a:pos x="T16" y="T17"/>
                    </a:cxn>
                    <a:cxn ang="T125">
                      <a:pos x="T18" y="T19"/>
                    </a:cxn>
                    <a:cxn ang="T126">
                      <a:pos x="T20" y="T21"/>
                    </a:cxn>
                    <a:cxn ang="T127">
                      <a:pos x="T22" y="T23"/>
                    </a:cxn>
                    <a:cxn ang="T128">
                      <a:pos x="T24" y="T25"/>
                    </a:cxn>
                    <a:cxn ang="T129">
                      <a:pos x="T26" y="T27"/>
                    </a:cxn>
                    <a:cxn ang="T130">
                      <a:pos x="T28" y="T29"/>
                    </a:cxn>
                    <a:cxn ang="T131">
                      <a:pos x="T30" y="T31"/>
                    </a:cxn>
                    <a:cxn ang="T132">
                      <a:pos x="T32" y="T33"/>
                    </a:cxn>
                    <a:cxn ang="T133">
                      <a:pos x="T34" y="T35"/>
                    </a:cxn>
                    <a:cxn ang="T134">
                      <a:pos x="T36" y="T37"/>
                    </a:cxn>
                    <a:cxn ang="T135">
                      <a:pos x="T38" y="T39"/>
                    </a:cxn>
                    <a:cxn ang="T136">
                      <a:pos x="T40" y="T41"/>
                    </a:cxn>
                    <a:cxn ang="T137">
                      <a:pos x="T42" y="T43"/>
                    </a:cxn>
                    <a:cxn ang="T138">
                      <a:pos x="T44" y="T45"/>
                    </a:cxn>
                    <a:cxn ang="T139">
                      <a:pos x="T46" y="T47"/>
                    </a:cxn>
                    <a:cxn ang="T140">
                      <a:pos x="T48" y="T49"/>
                    </a:cxn>
                    <a:cxn ang="T141">
                      <a:pos x="T50" y="T51"/>
                    </a:cxn>
                    <a:cxn ang="T142">
                      <a:pos x="T52" y="T53"/>
                    </a:cxn>
                    <a:cxn ang="T143">
                      <a:pos x="T54" y="T55"/>
                    </a:cxn>
                    <a:cxn ang="T144">
                      <a:pos x="T56" y="T57"/>
                    </a:cxn>
                    <a:cxn ang="T145">
                      <a:pos x="T58" y="T59"/>
                    </a:cxn>
                    <a:cxn ang="T146">
                      <a:pos x="T60" y="T61"/>
                    </a:cxn>
                    <a:cxn ang="T147">
                      <a:pos x="T62" y="T63"/>
                    </a:cxn>
                    <a:cxn ang="T148">
                      <a:pos x="T64" y="T65"/>
                    </a:cxn>
                    <a:cxn ang="T149">
                      <a:pos x="T66" y="T67"/>
                    </a:cxn>
                    <a:cxn ang="T150">
                      <a:pos x="T68" y="T69"/>
                    </a:cxn>
                    <a:cxn ang="T151">
                      <a:pos x="T70" y="T71"/>
                    </a:cxn>
                    <a:cxn ang="T152">
                      <a:pos x="T72" y="T73"/>
                    </a:cxn>
                    <a:cxn ang="T153">
                      <a:pos x="T74" y="T75"/>
                    </a:cxn>
                    <a:cxn ang="T154">
                      <a:pos x="T76" y="T77"/>
                    </a:cxn>
                    <a:cxn ang="T155">
                      <a:pos x="T78" y="T79"/>
                    </a:cxn>
                    <a:cxn ang="T156">
                      <a:pos x="T80" y="T81"/>
                    </a:cxn>
                    <a:cxn ang="T157">
                      <a:pos x="T82" y="T83"/>
                    </a:cxn>
                    <a:cxn ang="T158">
                      <a:pos x="T84" y="T85"/>
                    </a:cxn>
                    <a:cxn ang="T159">
                      <a:pos x="T86" y="T87"/>
                    </a:cxn>
                    <a:cxn ang="T160">
                      <a:pos x="T88" y="T89"/>
                    </a:cxn>
                    <a:cxn ang="T161">
                      <a:pos x="T90" y="T91"/>
                    </a:cxn>
                    <a:cxn ang="T162">
                      <a:pos x="T92" y="T93"/>
                    </a:cxn>
                    <a:cxn ang="T163">
                      <a:pos x="T94" y="T95"/>
                    </a:cxn>
                    <a:cxn ang="T164">
                      <a:pos x="T96" y="T97"/>
                    </a:cxn>
                    <a:cxn ang="T165">
                      <a:pos x="T98" y="T99"/>
                    </a:cxn>
                    <a:cxn ang="T166">
                      <a:pos x="T100" y="T101"/>
                    </a:cxn>
                    <a:cxn ang="T167">
                      <a:pos x="T102" y="T103"/>
                    </a:cxn>
                    <a:cxn ang="T168">
                      <a:pos x="T104" y="T105"/>
                    </a:cxn>
                    <a:cxn ang="T169">
                      <a:pos x="T106" y="T107"/>
                    </a:cxn>
                    <a:cxn ang="T170">
                      <a:pos x="T108" y="T109"/>
                    </a:cxn>
                    <a:cxn ang="T171">
                      <a:pos x="T110" y="T111"/>
                    </a:cxn>
                    <a:cxn ang="T172">
                      <a:pos x="T112" y="T113"/>
                    </a:cxn>
                    <a:cxn ang="T173">
                      <a:pos x="T114" y="T115"/>
                    </a:cxn>
                  </a:cxnLst>
                  <a:rect l="T174" t="T175" r="T176" b="T177"/>
                  <a:pathLst>
                    <a:path w="290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8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  <a:close/>
                      <a:moveTo>
                        <a:pt x="12" y="0"/>
                      </a:moveTo>
                      <a:lnTo>
                        <a:pt x="16" y="0"/>
                      </a:lnTo>
                      <a:lnTo>
                        <a:pt x="17" y="1"/>
                      </a:lnTo>
                      <a:lnTo>
                        <a:pt x="16" y="2"/>
                      </a:lnTo>
                      <a:lnTo>
                        <a:pt x="12" y="2"/>
                      </a:lnTo>
                      <a:lnTo>
                        <a:pt x="11" y="1"/>
                      </a:lnTo>
                      <a:lnTo>
                        <a:pt x="12" y="0"/>
                      </a:lnTo>
                      <a:close/>
                      <a:moveTo>
                        <a:pt x="21" y="0"/>
                      </a:moveTo>
                      <a:lnTo>
                        <a:pt x="27" y="0"/>
                      </a:lnTo>
                      <a:lnTo>
                        <a:pt x="28" y="1"/>
                      </a:lnTo>
                      <a:lnTo>
                        <a:pt x="27" y="2"/>
                      </a:lnTo>
                      <a:lnTo>
                        <a:pt x="21" y="2"/>
                      </a:lnTo>
                      <a:lnTo>
                        <a:pt x="21" y="1"/>
                      </a:lnTo>
                      <a:lnTo>
                        <a:pt x="21" y="0"/>
                      </a:lnTo>
                      <a:close/>
                      <a:moveTo>
                        <a:pt x="32" y="0"/>
                      </a:moveTo>
                      <a:lnTo>
                        <a:pt x="37" y="0"/>
                      </a:lnTo>
                      <a:lnTo>
                        <a:pt x="38" y="1"/>
                      </a:lnTo>
                      <a:lnTo>
                        <a:pt x="37" y="2"/>
                      </a:lnTo>
                      <a:lnTo>
                        <a:pt x="32" y="2"/>
                      </a:lnTo>
                      <a:lnTo>
                        <a:pt x="31" y="1"/>
                      </a:lnTo>
                      <a:lnTo>
                        <a:pt x="32" y="0"/>
                      </a:lnTo>
                      <a:close/>
                      <a:moveTo>
                        <a:pt x="42" y="0"/>
                      </a:moveTo>
                      <a:lnTo>
                        <a:pt x="46" y="0"/>
                      </a:lnTo>
                      <a:lnTo>
                        <a:pt x="47" y="1"/>
                      </a:lnTo>
                      <a:lnTo>
                        <a:pt x="46" y="2"/>
                      </a:lnTo>
                      <a:lnTo>
                        <a:pt x="42" y="2"/>
                      </a:lnTo>
                      <a:lnTo>
                        <a:pt x="41" y="1"/>
                      </a:lnTo>
                      <a:lnTo>
                        <a:pt x="42" y="0"/>
                      </a:lnTo>
                      <a:close/>
                      <a:moveTo>
                        <a:pt x="52" y="0"/>
                      </a:moveTo>
                      <a:lnTo>
                        <a:pt x="57" y="0"/>
                      </a:lnTo>
                      <a:lnTo>
                        <a:pt x="58" y="1"/>
                      </a:lnTo>
                      <a:lnTo>
                        <a:pt x="57" y="2"/>
                      </a:lnTo>
                      <a:lnTo>
                        <a:pt x="52" y="2"/>
                      </a:lnTo>
                      <a:lnTo>
                        <a:pt x="51" y="1"/>
                      </a:lnTo>
                      <a:lnTo>
                        <a:pt x="52" y="0"/>
                      </a:lnTo>
                      <a:close/>
                      <a:moveTo>
                        <a:pt x="62" y="0"/>
                      </a:moveTo>
                      <a:lnTo>
                        <a:pt x="67" y="0"/>
                      </a:lnTo>
                      <a:lnTo>
                        <a:pt x="68" y="1"/>
                      </a:lnTo>
                      <a:lnTo>
                        <a:pt x="67" y="2"/>
                      </a:lnTo>
                      <a:lnTo>
                        <a:pt x="62" y="2"/>
                      </a:lnTo>
                      <a:lnTo>
                        <a:pt x="61" y="1"/>
                      </a:lnTo>
                      <a:lnTo>
                        <a:pt x="62" y="0"/>
                      </a:lnTo>
                      <a:close/>
                      <a:moveTo>
                        <a:pt x="72" y="0"/>
                      </a:moveTo>
                      <a:lnTo>
                        <a:pt x="77" y="0"/>
                      </a:lnTo>
                      <a:lnTo>
                        <a:pt x="78" y="1"/>
                      </a:lnTo>
                      <a:lnTo>
                        <a:pt x="77" y="2"/>
                      </a:lnTo>
                      <a:lnTo>
                        <a:pt x="72" y="2"/>
                      </a:lnTo>
                      <a:lnTo>
                        <a:pt x="71" y="1"/>
                      </a:lnTo>
                      <a:lnTo>
                        <a:pt x="72" y="0"/>
                      </a:lnTo>
                      <a:close/>
                      <a:moveTo>
                        <a:pt x="82" y="0"/>
                      </a:moveTo>
                      <a:lnTo>
                        <a:pt x="87" y="0"/>
                      </a:lnTo>
                      <a:lnTo>
                        <a:pt x="88" y="1"/>
                      </a:lnTo>
                      <a:lnTo>
                        <a:pt x="87" y="2"/>
                      </a:lnTo>
                      <a:lnTo>
                        <a:pt x="82" y="2"/>
                      </a:lnTo>
                      <a:lnTo>
                        <a:pt x="81" y="1"/>
                      </a:lnTo>
                      <a:lnTo>
                        <a:pt x="82" y="0"/>
                      </a:lnTo>
                      <a:close/>
                      <a:moveTo>
                        <a:pt x="92" y="0"/>
                      </a:moveTo>
                      <a:lnTo>
                        <a:pt x="97" y="0"/>
                      </a:lnTo>
                      <a:lnTo>
                        <a:pt x="98" y="1"/>
                      </a:lnTo>
                      <a:lnTo>
                        <a:pt x="97" y="2"/>
                      </a:lnTo>
                      <a:lnTo>
                        <a:pt x="92" y="2"/>
                      </a:lnTo>
                      <a:lnTo>
                        <a:pt x="91" y="1"/>
                      </a:lnTo>
                      <a:lnTo>
                        <a:pt x="92" y="0"/>
                      </a:lnTo>
                      <a:close/>
                      <a:moveTo>
                        <a:pt x="103" y="0"/>
                      </a:moveTo>
                      <a:lnTo>
                        <a:pt x="107" y="0"/>
                      </a:lnTo>
                      <a:lnTo>
                        <a:pt x="108" y="1"/>
                      </a:lnTo>
                      <a:lnTo>
                        <a:pt x="107" y="2"/>
                      </a:lnTo>
                      <a:lnTo>
                        <a:pt x="103" y="2"/>
                      </a:lnTo>
                      <a:lnTo>
                        <a:pt x="102" y="1"/>
                      </a:lnTo>
                      <a:lnTo>
                        <a:pt x="103" y="0"/>
                      </a:lnTo>
                      <a:close/>
                      <a:moveTo>
                        <a:pt x="112" y="0"/>
                      </a:moveTo>
                      <a:lnTo>
                        <a:pt x="117" y="0"/>
                      </a:lnTo>
                      <a:lnTo>
                        <a:pt x="118" y="1"/>
                      </a:lnTo>
                      <a:lnTo>
                        <a:pt x="117" y="2"/>
                      </a:lnTo>
                      <a:lnTo>
                        <a:pt x="112" y="2"/>
                      </a:lnTo>
                      <a:lnTo>
                        <a:pt x="111" y="1"/>
                      </a:lnTo>
                      <a:lnTo>
                        <a:pt x="112" y="0"/>
                      </a:lnTo>
                      <a:close/>
                      <a:moveTo>
                        <a:pt x="123" y="0"/>
                      </a:moveTo>
                      <a:lnTo>
                        <a:pt x="128" y="0"/>
                      </a:lnTo>
                      <a:lnTo>
                        <a:pt x="128" y="1"/>
                      </a:lnTo>
                      <a:lnTo>
                        <a:pt x="128" y="2"/>
                      </a:lnTo>
                      <a:lnTo>
                        <a:pt x="123" y="2"/>
                      </a:lnTo>
                      <a:lnTo>
                        <a:pt x="122" y="1"/>
                      </a:lnTo>
                      <a:lnTo>
                        <a:pt x="123" y="0"/>
                      </a:lnTo>
                      <a:close/>
                      <a:moveTo>
                        <a:pt x="133" y="0"/>
                      </a:moveTo>
                      <a:lnTo>
                        <a:pt x="137" y="0"/>
                      </a:lnTo>
                      <a:lnTo>
                        <a:pt x="138" y="1"/>
                      </a:lnTo>
                      <a:lnTo>
                        <a:pt x="137" y="2"/>
                      </a:lnTo>
                      <a:lnTo>
                        <a:pt x="133" y="2"/>
                      </a:lnTo>
                      <a:lnTo>
                        <a:pt x="132" y="1"/>
                      </a:lnTo>
                      <a:lnTo>
                        <a:pt x="133" y="0"/>
                      </a:lnTo>
                      <a:close/>
                      <a:moveTo>
                        <a:pt x="142" y="0"/>
                      </a:moveTo>
                      <a:lnTo>
                        <a:pt x="148" y="0"/>
                      </a:lnTo>
                      <a:lnTo>
                        <a:pt x="149" y="1"/>
                      </a:lnTo>
                      <a:lnTo>
                        <a:pt x="148" y="2"/>
                      </a:lnTo>
                      <a:lnTo>
                        <a:pt x="142" y="2"/>
                      </a:lnTo>
                      <a:lnTo>
                        <a:pt x="141" y="1"/>
                      </a:lnTo>
                      <a:lnTo>
                        <a:pt x="142" y="0"/>
                      </a:lnTo>
                      <a:close/>
                      <a:moveTo>
                        <a:pt x="153" y="0"/>
                      </a:moveTo>
                      <a:lnTo>
                        <a:pt x="158" y="0"/>
                      </a:lnTo>
                      <a:lnTo>
                        <a:pt x="159" y="1"/>
                      </a:lnTo>
                      <a:lnTo>
                        <a:pt x="158" y="2"/>
                      </a:lnTo>
                      <a:lnTo>
                        <a:pt x="153" y="2"/>
                      </a:lnTo>
                      <a:lnTo>
                        <a:pt x="152" y="1"/>
                      </a:lnTo>
                      <a:lnTo>
                        <a:pt x="153" y="0"/>
                      </a:lnTo>
                      <a:close/>
                      <a:moveTo>
                        <a:pt x="163" y="0"/>
                      </a:moveTo>
                      <a:lnTo>
                        <a:pt x="168" y="0"/>
                      </a:lnTo>
                      <a:lnTo>
                        <a:pt x="169" y="1"/>
                      </a:lnTo>
                      <a:lnTo>
                        <a:pt x="168" y="2"/>
                      </a:lnTo>
                      <a:lnTo>
                        <a:pt x="163" y="2"/>
                      </a:lnTo>
                      <a:lnTo>
                        <a:pt x="162" y="1"/>
                      </a:lnTo>
                      <a:lnTo>
                        <a:pt x="163" y="0"/>
                      </a:lnTo>
                      <a:close/>
                      <a:moveTo>
                        <a:pt x="173" y="0"/>
                      </a:moveTo>
                      <a:lnTo>
                        <a:pt x="178" y="0"/>
                      </a:lnTo>
                      <a:lnTo>
                        <a:pt x="179" y="1"/>
                      </a:lnTo>
                      <a:lnTo>
                        <a:pt x="178" y="2"/>
                      </a:lnTo>
                      <a:lnTo>
                        <a:pt x="173" y="2"/>
                      </a:lnTo>
                      <a:lnTo>
                        <a:pt x="172" y="1"/>
                      </a:lnTo>
                      <a:lnTo>
                        <a:pt x="173" y="0"/>
                      </a:lnTo>
                      <a:close/>
                      <a:moveTo>
                        <a:pt x="183" y="0"/>
                      </a:moveTo>
                      <a:lnTo>
                        <a:pt x="188" y="0"/>
                      </a:lnTo>
                      <a:lnTo>
                        <a:pt x="189" y="1"/>
                      </a:lnTo>
                      <a:lnTo>
                        <a:pt x="188" y="2"/>
                      </a:lnTo>
                      <a:lnTo>
                        <a:pt x="183" y="2"/>
                      </a:lnTo>
                      <a:lnTo>
                        <a:pt x="182" y="1"/>
                      </a:lnTo>
                      <a:lnTo>
                        <a:pt x="183" y="0"/>
                      </a:lnTo>
                      <a:close/>
                      <a:moveTo>
                        <a:pt x="193" y="0"/>
                      </a:moveTo>
                      <a:lnTo>
                        <a:pt x="198" y="0"/>
                      </a:lnTo>
                      <a:lnTo>
                        <a:pt x="199" y="1"/>
                      </a:lnTo>
                      <a:lnTo>
                        <a:pt x="198" y="2"/>
                      </a:lnTo>
                      <a:lnTo>
                        <a:pt x="193" y="2"/>
                      </a:lnTo>
                      <a:lnTo>
                        <a:pt x="193" y="1"/>
                      </a:lnTo>
                      <a:lnTo>
                        <a:pt x="193" y="0"/>
                      </a:lnTo>
                      <a:close/>
                      <a:moveTo>
                        <a:pt x="203" y="0"/>
                      </a:moveTo>
                      <a:lnTo>
                        <a:pt x="208" y="0"/>
                      </a:lnTo>
                      <a:lnTo>
                        <a:pt x="209" y="1"/>
                      </a:lnTo>
                      <a:lnTo>
                        <a:pt x="208" y="2"/>
                      </a:lnTo>
                      <a:lnTo>
                        <a:pt x="203" y="2"/>
                      </a:lnTo>
                      <a:lnTo>
                        <a:pt x="202" y="1"/>
                      </a:lnTo>
                      <a:lnTo>
                        <a:pt x="203" y="0"/>
                      </a:lnTo>
                      <a:close/>
                      <a:moveTo>
                        <a:pt x="213" y="0"/>
                      </a:moveTo>
                      <a:lnTo>
                        <a:pt x="219" y="0"/>
                      </a:lnTo>
                      <a:lnTo>
                        <a:pt x="219" y="1"/>
                      </a:lnTo>
                      <a:lnTo>
                        <a:pt x="219" y="2"/>
                      </a:lnTo>
                      <a:lnTo>
                        <a:pt x="213" y="2"/>
                      </a:lnTo>
                      <a:lnTo>
                        <a:pt x="212" y="1"/>
                      </a:lnTo>
                      <a:lnTo>
                        <a:pt x="213" y="0"/>
                      </a:lnTo>
                      <a:close/>
                      <a:moveTo>
                        <a:pt x="223" y="0"/>
                      </a:moveTo>
                      <a:lnTo>
                        <a:pt x="228" y="0"/>
                      </a:lnTo>
                      <a:lnTo>
                        <a:pt x="229" y="1"/>
                      </a:lnTo>
                      <a:lnTo>
                        <a:pt x="228" y="2"/>
                      </a:lnTo>
                      <a:lnTo>
                        <a:pt x="223" y="2"/>
                      </a:lnTo>
                      <a:lnTo>
                        <a:pt x="223" y="1"/>
                      </a:lnTo>
                      <a:lnTo>
                        <a:pt x="223" y="0"/>
                      </a:lnTo>
                      <a:close/>
                      <a:moveTo>
                        <a:pt x="233" y="0"/>
                      </a:moveTo>
                      <a:lnTo>
                        <a:pt x="239" y="0"/>
                      </a:lnTo>
                      <a:lnTo>
                        <a:pt x="240" y="1"/>
                      </a:lnTo>
                      <a:lnTo>
                        <a:pt x="239" y="2"/>
                      </a:lnTo>
                      <a:lnTo>
                        <a:pt x="233" y="2"/>
                      </a:lnTo>
                      <a:lnTo>
                        <a:pt x="232" y="1"/>
                      </a:lnTo>
                      <a:lnTo>
                        <a:pt x="233" y="0"/>
                      </a:lnTo>
                      <a:close/>
                      <a:moveTo>
                        <a:pt x="244" y="0"/>
                      </a:moveTo>
                      <a:lnTo>
                        <a:pt x="249" y="0"/>
                      </a:lnTo>
                      <a:lnTo>
                        <a:pt x="249" y="1"/>
                      </a:lnTo>
                      <a:lnTo>
                        <a:pt x="249" y="2"/>
                      </a:lnTo>
                      <a:lnTo>
                        <a:pt x="244" y="2"/>
                      </a:lnTo>
                      <a:lnTo>
                        <a:pt x="243" y="1"/>
                      </a:lnTo>
                      <a:lnTo>
                        <a:pt x="244" y="0"/>
                      </a:lnTo>
                      <a:close/>
                      <a:moveTo>
                        <a:pt x="253" y="0"/>
                      </a:moveTo>
                      <a:lnTo>
                        <a:pt x="258" y="0"/>
                      </a:lnTo>
                      <a:lnTo>
                        <a:pt x="259" y="1"/>
                      </a:lnTo>
                      <a:lnTo>
                        <a:pt x="258" y="2"/>
                      </a:lnTo>
                      <a:lnTo>
                        <a:pt x="253" y="2"/>
                      </a:lnTo>
                      <a:lnTo>
                        <a:pt x="253" y="1"/>
                      </a:lnTo>
                      <a:lnTo>
                        <a:pt x="253" y="0"/>
                      </a:lnTo>
                      <a:close/>
                      <a:moveTo>
                        <a:pt x="264" y="0"/>
                      </a:moveTo>
                      <a:lnTo>
                        <a:pt x="269" y="0"/>
                      </a:lnTo>
                      <a:lnTo>
                        <a:pt x="270" y="1"/>
                      </a:lnTo>
                      <a:lnTo>
                        <a:pt x="269" y="2"/>
                      </a:lnTo>
                      <a:lnTo>
                        <a:pt x="264" y="2"/>
                      </a:lnTo>
                      <a:lnTo>
                        <a:pt x="263" y="1"/>
                      </a:lnTo>
                      <a:lnTo>
                        <a:pt x="264" y="0"/>
                      </a:lnTo>
                      <a:close/>
                      <a:moveTo>
                        <a:pt x="274" y="0"/>
                      </a:moveTo>
                      <a:lnTo>
                        <a:pt x="279" y="0"/>
                      </a:lnTo>
                      <a:lnTo>
                        <a:pt x="279" y="1"/>
                      </a:lnTo>
                      <a:lnTo>
                        <a:pt x="279" y="2"/>
                      </a:lnTo>
                      <a:lnTo>
                        <a:pt x="274" y="2"/>
                      </a:lnTo>
                      <a:lnTo>
                        <a:pt x="273" y="1"/>
                      </a:lnTo>
                      <a:lnTo>
                        <a:pt x="274" y="0"/>
                      </a:lnTo>
                      <a:close/>
                      <a:moveTo>
                        <a:pt x="284" y="0"/>
                      </a:moveTo>
                      <a:lnTo>
                        <a:pt x="289" y="0"/>
                      </a:lnTo>
                      <a:lnTo>
                        <a:pt x="290" y="1"/>
                      </a:lnTo>
                      <a:lnTo>
                        <a:pt x="289" y="2"/>
                      </a:lnTo>
                      <a:lnTo>
                        <a:pt x="284" y="2"/>
                      </a:lnTo>
                      <a:lnTo>
                        <a:pt x="283" y="1"/>
                      </a:lnTo>
                      <a:lnTo>
                        <a:pt x="284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23" name="Freeform 1019"/>
                <p:cNvSpPr>
                  <a:spLocks/>
                </p:cNvSpPr>
                <p:nvPr/>
              </p:nvSpPr>
              <p:spPr bwMode="auto">
                <a:xfrm>
                  <a:off x="2603" y="2232"/>
                  <a:ext cx="8" cy="2"/>
                </a:xfrm>
                <a:custGeom>
                  <a:avLst/>
                  <a:gdLst>
                    <a:gd name="T0" fmla="*/ 1 w 8"/>
                    <a:gd name="T1" fmla="*/ 0 h 2"/>
                    <a:gd name="T2" fmla="*/ 7 w 8"/>
                    <a:gd name="T3" fmla="*/ 0 h 2"/>
                    <a:gd name="T4" fmla="*/ 8 w 8"/>
                    <a:gd name="T5" fmla="*/ 1 h 2"/>
                    <a:gd name="T6" fmla="*/ 7 w 8"/>
                    <a:gd name="T7" fmla="*/ 2 h 2"/>
                    <a:gd name="T8" fmla="*/ 1 w 8"/>
                    <a:gd name="T9" fmla="*/ 2 h 2"/>
                    <a:gd name="T10" fmla="*/ 0 w 8"/>
                    <a:gd name="T11" fmla="*/ 1 h 2"/>
                    <a:gd name="T12" fmla="*/ 1 w 8"/>
                    <a:gd name="T13" fmla="*/ 0 h 2"/>
                    <a:gd name="T14" fmla="*/ 1 w 8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8"/>
                    <a:gd name="T25" fmla="*/ 0 h 2"/>
                    <a:gd name="T26" fmla="*/ 8 w 8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8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8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24" name="Freeform 1020"/>
                <p:cNvSpPr>
                  <a:spLocks/>
                </p:cNvSpPr>
                <p:nvPr/>
              </p:nvSpPr>
              <p:spPr bwMode="auto">
                <a:xfrm>
                  <a:off x="2614" y="2232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25" name="Freeform 1021"/>
                <p:cNvSpPr>
                  <a:spLocks/>
                </p:cNvSpPr>
                <p:nvPr/>
              </p:nvSpPr>
              <p:spPr bwMode="auto">
                <a:xfrm>
                  <a:off x="2624" y="2232"/>
                  <a:ext cx="7" cy="2"/>
                </a:xfrm>
                <a:custGeom>
                  <a:avLst/>
                  <a:gdLst>
                    <a:gd name="T0" fmla="*/ 0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0 w 7"/>
                    <a:gd name="T9" fmla="*/ 2 h 2"/>
                    <a:gd name="T10" fmla="*/ 0 w 7"/>
                    <a:gd name="T11" fmla="*/ 1 h 2"/>
                    <a:gd name="T12" fmla="*/ 0 w 7"/>
                    <a:gd name="T13" fmla="*/ 0 h 2"/>
                    <a:gd name="T14" fmla="*/ 0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0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26" name="Freeform 1022"/>
                <p:cNvSpPr>
                  <a:spLocks/>
                </p:cNvSpPr>
                <p:nvPr/>
              </p:nvSpPr>
              <p:spPr bwMode="auto">
                <a:xfrm>
                  <a:off x="2634" y="2232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27" name="Freeform 1023"/>
                <p:cNvSpPr>
                  <a:spLocks/>
                </p:cNvSpPr>
                <p:nvPr/>
              </p:nvSpPr>
              <p:spPr bwMode="auto">
                <a:xfrm>
                  <a:off x="2644" y="2232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28" name="Freeform 1024"/>
                <p:cNvSpPr>
                  <a:spLocks/>
                </p:cNvSpPr>
                <p:nvPr/>
              </p:nvSpPr>
              <p:spPr bwMode="auto">
                <a:xfrm>
                  <a:off x="2654" y="2232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29" name="Freeform 1025"/>
                <p:cNvSpPr>
                  <a:spLocks/>
                </p:cNvSpPr>
                <p:nvPr/>
              </p:nvSpPr>
              <p:spPr bwMode="auto">
                <a:xfrm>
                  <a:off x="2664" y="2232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30" name="Freeform 1026"/>
                <p:cNvSpPr>
                  <a:spLocks/>
                </p:cNvSpPr>
                <p:nvPr/>
              </p:nvSpPr>
              <p:spPr bwMode="auto">
                <a:xfrm>
                  <a:off x="2674" y="2232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31" name="Freeform 1027"/>
                <p:cNvSpPr>
                  <a:spLocks/>
                </p:cNvSpPr>
                <p:nvPr/>
              </p:nvSpPr>
              <p:spPr bwMode="auto">
                <a:xfrm>
                  <a:off x="2684" y="2232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32" name="Freeform 1028"/>
                <p:cNvSpPr>
                  <a:spLocks/>
                </p:cNvSpPr>
                <p:nvPr/>
              </p:nvSpPr>
              <p:spPr bwMode="auto">
                <a:xfrm>
                  <a:off x="2694" y="2232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33" name="Freeform 1029"/>
                <p:cNvSpPr>
                  <a:spLocks/>
                </p:cNvSpPr>
                <p:nvPr/>
              </p:nvSpPr>
              <p:spPr bwMode="auto">
                <a:xfrm>
                  <a:off x="2705" y="2232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34" name="Freeform 1030"/>
                <p:cNvSpPr>
                  <a:spLocks/>
                </p:cNvSpPr>
                <p:nvPr/>
              </p:nvSpPr>
              <p:spPr bwMode="auto">
                <a:xfrm>
                  <a:off x="2714" y="2232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35" name="Freeform 1031"/>
                <p:cNvSpPr>
                  <a:spLocks/>
                </p:cNvSpPr>
                <p:nvPr/>
              </p:nvSpPr>
              <p:spPr bwMode="auto">
                <a:xfrm>
                  <a:off x="2725" y="2232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36" name="Freeform 1032"/>
                <p:cNvSpPr>
                  <a:spLocks/>
                </p:cNvSpPr>
                <p:nvPr/>
              </p:nvSpPr>
              <p:spPr bwMode="auto">
                <a:xfrm>
                  <a:off x="2735" y="2232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37" name="Freeform 1033"/>
                <p:cNvSpPr>
                  <a:spLocks/>
                </p:cNvSpPr>
                <p:nvPr/>
              </p:nvSpPr>
              <p:spPr bwMode="auto">
                <a:xfrm>
                  <a:off x="2744" y="2232"/>
                  <a:ext cx="8" cy="2"/>
                </a:xfrm>
                <a:custGeom>
                  <a:avLst/>
                  <a:gdLst>
                    <a:gd name="T0" fmla="*/ 1 w 8"/>
                    <a:gd name="T1" fmla="*/ 0 h 2"/>
                    <a:gd name="T2" fmla="*/ 7 w 8"/>
                    <a:gd name="T3" fmla="*/ 0 h 2"/>
                    <a:gd name="T4" fmla="*/ 8 w 8"/>
                    <a:gd name="T5" fmla="*/ 1 h 2"/>
                    <a:gd name="T6" fmla="*/ 7 w 8"/>
                    <a:gd name="T7" fmla="*/ 2 h 2"/>
                    <a:gd name="T8" fmla="*/ 1 w 8"/>
                    <a:gd name="T9" fmla="*/ 2 h 2"/>
                    <a:gd name="T10" fmla="*/ 0 w 8"/>
                    <a:gd name="T11" fmla="*/ 1 h 2"/>
                    <a:gd name="T12" fmla="*/ 1 w 8"/>
                    <a:gd name="T13" fmla="*/ 0 h 2"/>
                    <a:gd name="T14" fmla="*/ 1 w 8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8"/>
                    <a:gd name="T25" fmla="*/ 0 h 2"/>
                    <a:gd name="T26" fmla="*/ 8 w 8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8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8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38" name="Freeform 1034"/>
                <p:cNvSpPr>
                  <a:spLocks/>
                </p:cNvSpPr>
                <p:nvPr/>
              </p:nvSpPr>
              <p:spPr bwMode="auto">
                <a:xfrm>
                  <a:off x="2755" y="2232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39" name="Freeform 1035"/>
                <p:cNvSpPr>
                  <a:spLocks/>
                </p:cNvSpPr>
                <p:nvPr/>
              </p:nvSpPr>
              <p:spPr bwMode="auto">
                <a:xfrm>
                  <a:off x="2765" y="2232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40" name="Freeform 1036"/>
                <p:cNvSpPr>
                  <a:spLocks/>
                </p:cNvSpPr>
                <p:nvPr/>
              </p:nvSpPr>
              <p:spPr bwMode="auto">
                <a:xfrm>
                  <a:off x="2775" y="2232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41" name="Freeform 1037"/>
                <p:cNvSpPr>
                  <a:spLocks/>
                </p:cNvSpPr>
                <p:nvPr/>
              </p:nvSpPr>
              <p:spPr bwMode="auto">
                <a:xfrm>
                  <a:off x="2785" y="2232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42" name="Freeform 1038"/>
                <p:cNvSpPr>
                  <a:spLocks/>
                </p:cNvSpPr>
                <p:nvPr/>
              </p:nvSpPr>
              <p:spPr bwMode="auto">
                <a:xfrm>
                  <a:off x="2796" y="2232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43" name="Freeform 1039"/>
                <p:cNvSpPr>
                  <a:spLocks/>
                </p:cNvSpPr>
                <p:nvPr/>
              </p:nvSpPr>
              <p:spPr bwMode="auto">
                <a:xfrm>
                  <a:off x="2805" y="2232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44" name="Freeform 1040"/>
                <p:cNvSpPr>
                  <a:spLocks/>
                </p:cNvSpPr>
                <p:nvPr/>
              </p:nvSpPr>
              <p:spPr bwMode="auto">
                <a:xfrm>
                  <a:off x="2815" y="2232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7 w 7"/>
                    <a:gd name="T3" fmla="*/ 0 h 2"/>
                    <a:gd name="T4" fmla="*/ 7 w 7"/>
                    <a:gd name="T5" fmla="*/ 1 h 2"/>
                    <a:gd name="T6" fmla="*/ 7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7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45" name="Freeform 1041"/>
                <p:cNvSpPr>
                  <a:spLocks/>
                </p:cNvSpPr>
                <p:nvPr/>
              </p:nvSpPr>
              <p:spPr bwMode="auto">
                <a:xfrm>
                  <a:off x="2826" y="2232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46" name="Freeform 1042"/>
                <p:cNvSpPr>
                  <a:spLocks/>
                </p:cNvSpPr>
                <p:nvPr/>
              </p:nvSpPr>
              <p:spPr bwMode="auto">
                <a:xfrm>
                  <a:off x="2835" y="2232"/>
                  <a:ext cx="8" cy="2"/>
                </a:xfrm>
                <a:custGeom>
                  <a:avLst/>
                  <a:gdLst>
                    <a:gd name="T0" fmla="*/ 1 w 8"/>
                    <a:gd name="T1" fmla="*/ 0 h 2"/>
                    <a:gd name="T2" fmla="*/ 7 w 8"/>
                    <a:gd name="T3" fmla="*/ 0 h 2"/>
                    <a:gd name="T4" fmla="*/ 8 w 8"/>
                    <a:gd name="T5" fmla="*/ 1 h 2"/>
                    <a:gd name="T6" fmla="*/ 7 w 8"/>
                    <a:gd name="T7" fmla="*/ 2 h 2"/>
                    <a:gd name="T8" fmla="*/ 1 w 8"/>
                    <a:gd name="T9" fmla="*/ 2 h 2"/>
                    <a:gd name="T10" fmla="*/ 0 w 8"/>
                    <a:gd name="T11" fmla="*/ 1 h 2"/>
                    <a:gd name="T12" fmla="*/ 1 w 8"/>
                    <a:gd name="T13" fmla="*/ 0 h 2"/>
                    <a:gd name="T14" fmla="*/ 1 w 8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8"/>
                    <a:gd name="T25" fmla="*/ 0 h 2"/>
                    <a:gd name="T26" fmla="*/ 8 w 8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8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8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47" name="Freeform 1043"/>
                <p:cNvSpPr>
                  <a:spLocks/>
                </p:cNvSpPr>
                <p:nvPr/>
              </p:nvSpPr>
              <p:spPr bwMode="auto">
                <a:xfrm>
                  <a:off x="2846" y="2232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48" name="Freeform 1044"/>
                <p:cNvSpPr>
                  <a:spLocks/>
                </p:cNvSpPr>
                <p:nvPr/>
              </p:nvSpPr>
              <p:spPr bwMode="auto">
                <a:xfrm>
                  <a:off x="2856" y="2232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49" name="Freeform 1045"/>
                <p:cNvSpPr>
                  <a:spLocks/>
                </p:cNvSpPr>
                <p:nvPr/>
              </p:nvSpPr>
              <p:spPr bwMode="auto">
                <a:xfrm>
                  <a:off x="2866" y="2232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50" name="Freeform 1046"/>
                <p:cNvSpPr>
                  <a:spLocks/>
                </p:cNvSpPr>
                <p:nvPr/>
              </p:nvSpPr>
              <p:spPr bwMode="auto">
                <a:xfrm>
                  <a:off x="2876" y="2232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51" name="Freeform 1047"/>
                <p:cNvSpPr>
                  <a:spLocks/>
                </p:cNvSpPr>
                <p:nvPr/>
              </p:nvSpPr>
              <p:spPr bwMode="auto">
                <a:xfrm>
                  <a:off x="2886" y="2232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52" name="Freeform 1048"/>
                <p:cNvSpPr>
                  <a:spLocks noEditPoints="1"/>
                </p:cNvSpPr>
                <p:nvPr/>
              </p:nvSpPr>
              <p:spPr bwMode="auto">
                <a:xfrm>
                  <a:off x="2603" y="2232"/>
                  <a:ext cx="290" cy="2"/>
                </a:xfrm>
                <a:custGeom>
                  <a:avLst/>
                  <a:gdLst>
                    <a:gd name="T0" fmla="*/ 7 w 290"/>
                    <a:gd name="T1" fmla="*/ 2 h 2"/>
                    <a:gd name="T2" fmla="*/ 1 w 290"/>
                    <a:gd name="T3" fmla="*/ 0 h 2"/>
                    <a:gd name="T4" fmla="*/ 16 w 290"/>
                    <a:gd name="T5" fmla="*/ 2 h 2"/>
                    <a:gd name="T6" fmla="*/ 12 w 290"/>
                    <a:gd name="T7" fmla="*/ 0 h 2"/>
                    <a:gd name="T8" fmla="*/ 27 w 290"/>
                    <a:gd name="T9" fmla="*/ 2 h 2"/>
                    <a:gd name="T10" fmla="*/ 21 w 290"/>
                    <a:gd name="T11" fmla="*/ 0 h 2"/>
                    <a:gd name="T12" fmla="*/ 37 w 290"/>
                    <a:gd name="T13" fmla="*/ 2 h 2"/>
                    <a:gd name="T14" fmla="*/ 32 w 290"/>
                    <a:gd name="T15" fmla="*/ 0 h 2"/>
                    <a:gd name="T16" fmla="*/ 46 w 290"/>
                    <a:gd name="T17" fmla="*/ 2 h 2"/>
                    <a:gd name="T18" fmla="*/ 42 w 290"/>
                    <a:gd name="T19" fmla="*/ 0 h 2"/>
                    <a:gd name="T20" fmla="*/ 57 w 290"/>
                    <a:gd name="T21" fmla="*/ 2 h 2"/>
                    <a:gd name="T22" fmla="*/ 52 w 290"/>
                    <a:gd name="T23" fmla="*/ 0 h 2"/>
                    <a:gd name="T24" fmla="*/ 67 w 290"/>
                    <a:gd name="T25" fmla="*/ 2 h 2"/>
                    <a:gd name="T26" fmla="*/ 62 w 290"/>
                    <a:gd name="T27" fmla="*/ 0 h 2"/>
                    <a:gd name="T28" fmla="*/ 77 w 290"/>
                    <a:gd name="T29" fmla="*/ 2 h 2"/>
                    <a:gd name="T30" fmla="*/ 72 w 290"/>
                    <a:gd name="T31" fmla="*/ 0 h 2"/>
                    <a:gd name="T32" fmla="*/ 87 w 290"/>
                    <a:gd name="T33" fmla="*/ 2 h 2"/>
                    <a:gd name="T34" fmla="*/ 82 w 290"/>
                    <a:gd name="T35" fmla="*/ 0 h 2"/>
                    <a:gd name="T36" fmla="*/ 97 w 290"/>
                    <a:gd name="T37" fmla="*/ 2 h 2"/>
                    <a:gd name="T38" fmla="*/ 92 w 290"/>
                    <a:gd name="T39" fmla="*/ 0 h 2"/>
                    <a:gd name="T40" fmla="*/ 107 w 290"/>
                    <a:gd name="T41" fmla="*/ 2 h 2"/>
                    <a:gd name="T42" fmla="*/ 103 w 290"/>
                    <a:gd name="T43" fmla="*/ 0 h 2"/>
                    <a:gd name="T44" fmla="*/ 117 w 290"/>
                    <a:gd name="T45" fmla="*/ 2 h 2"/>
                    <a:gd name="T46" fmla="*/ 112 w 290"/>
                    <a:gd name="T47" fmla="*/ 0 h 2"/>
                    <a:gd name="T48" fmla="*/ 128 w 290"/>
                    <a:gd name="T49" fmla="*/ 2 h 2"/>
                    <a:gd name="T50" fmla="*/ 123 w 290"/>
                    <a:gd name="T51" fmla="*/ 0 h 2"/>
                    <a:gd name="T52" fmla="*/ 137 w 290"/>
                    <a:gd name="T53" fmla="*/ 2 h 2"/>
                    <a:gd name="T54" fmla="*/ 133 w 290"/>
                    <a:gd name="T55" fmla="*/ 0 h 2"/>
                    <a:gd name="T56" fmla="*/ 148 w 290"/>
                    <a:gd name="T57" fmla="*/ 2 h 2"/>
                    <a:gd name="T58" fmla="*/ 142 w 290"/>
                    <a:gd name="T59" fmla="*/ 0 h 2"/>
                    <a:gd name="T60" fmla="*/ 158 w 290"/>
                    <a:gd name="T61" fmla="*/ 2 h 2"/>
                    <a:gd name="T62" fmla="*/ 153 w 290"/>
                    <a:gd name="T63" fmla="*/ 0 h 2"/>
                    <a:gd name="T64" fmla="*/ 168 w 290"/>
                    <a:gd name="T65" fmla="*/ 2 h 2"/>
                    <a:gd name="T66" fmla="*/ 163 w 290"/>
                    <a:gd name="T67" fmla="*/ 0 h 2"/>
                    <a:gd name="T68" fmla="*/ 178 w 290"/>
                    <a:gd name="T69" fmla="*/ 2 h 2"/>
                    <a:gd name="T70" fmla="*/ 173 w 290"/>
                    <a:gd name="T71" fmla="*/ 0 h 2"/>
                    <a:gd name="T72" fmla="*/ 188 w 290"/>
                    <a:gd name="T73" fmla="*/ 2 h 2"/>
                    <a:gd name="T74" fmla="*/ 183 w 290"/>
                    <a:gd name="T75" fmla="*/ 0 h 2"/>
                    <a:gd name="T76" fmla="*/ 198 w 290"/>
                    <a:gd name="T77" fmla="*/ 2 h 2"/>
                    <a:gd name="T78" fmla="*/ 193 w 290"/>
                    <a:gd name="T79" fmla="*/ 0 h 2"/>
                    <a:gd name="T80" fmla="*/ 208 w 290"/>
                    <a:gd name="T81" fmla="*/ 2 h 2"/>
                    <a:gd name="T82" fmla="*/ 203 w 290"/>
                    <a:gd name="T83" fmla="*/ 0 h 2"/>
                    <a:gd name="T84" fmla="*/ 219 w 290"/>
                    <a:gd name="T85" fmla="*/ 2 h 2"/>
                    <a:gd name="T86" fmla="*/ 213 w 290"/>
                    <a:gd name="T87" fmla="*/ 0 h 2"/>
                    <a:gd name="T88" fmla="*/ 228 w 290"/>
                    <a:gd name="T89" fmla="*/ 2 h 2"/>
                    <a:gd name="T90" fmla="*/ 223 w 290"/>
                    <a:gd name="T91" fmla="*/ 0 h 2"/>
                    <a:gd name="T92" fmla="*/ 239 w 290"/>
                    <a:gd name="T93" fmla="*/ 2 h 2"/>
                    <a:gd name="T94" fmla="*/ 233 w 290"/>
                    <a:gd name="T95" fmla="*/ 0 h 2"/>
                    <a:gd name="T96" fmla="*/ 249 w 290"/>
                    <a:gd name="T97" fmla="*/ 2 h 2"/>
                    <a:gd name="T98" fmla="*/ 244 w 290"/>
                    <a:gd name="T99" fmla="*/ 0 h 2"/>
                    <a:gd name="T100" fmla="*/ 258 w 290"/>
                    <a:gd name="T101" fmla="*/ 2 h 2"/>
                    <a:gd name="T102" fmla="*/ 253 w 290"/>
                    <a:gd name="T103" fmla="*/ 0 h 2"/>
                    <a:gd name="T104" fmla="*/ 269 w 290"/>
                    <a:gd name="T105" fmla="*/ 2 h 2"/>
                    <a:gd name="T106" fmla="*/ 264 w 290"/>
                    <a:gd name="T107" fmla="*/ 0 h 2"/>
                    <a:gd name="T108" fmla="*/ 279 w 290"/>
                    <a:gd name="T109" fmla="*/ 2 h 2"/>
                    <a:gd name="T110" fmla="*/ 274 w 290"/>
                    <a:gd name="T111" fmla="*/ 0 h 2"/>
                    <a:gd name="T112" fmla="*/ 289 w 290"/>
                    <a:gd name="T113" fmla="*/ 2 h 2"/>
                    <a:gd name="T114" fmla="*/ 284 w 290"/>
                    <a:gd name="T115" fmla="*/ 0 h 2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w 290"/>
                    <a:gd name="T175" fmla="*/ 0 h 2"/>
                    <a:gd name="T176" fmla="*/ 290 w 290"/>
                    <a:gd name="T177" fmla="*/ 2 h 2"/>
                  </a:gdLst>
                  <a:ahLst/>
                  <a:cxnLst>
                    <a:cxn ang="T116">
                      <a:pos x="T0" y="T1"/>
                    </a:cxn>
                    <a:cxn ang="T117">
                      <a:pos x="T2" y="T3"/>
                    </a:cxn>
                    <a:cxn ang="T118">
                      <a:pos x="T4" y="T5"/>
                    </a:cxn>
                    <a:cxn ang="T119">
                      <a:pos x="T6" y="T7"/>
                    </a:cxn>
                    <a:cxn ang="T120">
                      <a:pos x="T8" y="T9"/>
                    </a:cxn>
                    <a:cxn ang="T121">
                      <a:pos x="T10" y="T11"/>
                    </a:cxn>
                    <a:cxn ang="T122">
                      <a:pos x="T12" y="T13"/>
                    </a:cxn>
                    <a:cxn ang="T123">
                      <a:pos x="T14" y="T15"/>
                    </a:cxn>
                    <a:cxn ang="T124">
                      <a:pos x="T16" y="T17"/>
                    </a:cxn>
                    <a:cxn ang="T125">
                      <a:pos x="T18" y="T19"/>
                    </a:cxn>
                    <a:cxn ang="T126">
                      <a:pos x="T20" y="T21"/>
                    </a:cxn>
                    <a:cxn ang="T127">
                      <a:pos x="T22" y="T23"/>
                    </a:cxn>
                    <a:cxn ang="T128">
                      <a:pos x="T24" y="T25"/>
                    </a:cxn>
                    <a:cxn ang="T129">
                      <a:pos x="T26" y="T27"/>
                    </a:cxn>
                    <a:cxn ang="T130">
                      <a:pos x="T28" y="T29"/>
                    </a:cxn>
                    <a:cxn ang="T131">
                      <a:pos x="T30" y="T31"/>
                    </a:cxn>
                    <a:cxn ang="T132">
                      <a:pos x="T32" y="T33"/>
                    </a:cxn>
                    <a:cxn ang="T133">
                      <a:pos x="T34" y="T35"/>
                    </a:cxn>
                    <a:cxn ang="T134">
                      <a:pos x="T36" y="T37"/>
                    </a:cxn>
                    <a:cxn ang="T135">
                      <a:pos x="T38" y="T39"/>
                    </a:cxn>
                    <a:cxn ang="T136">
                      <a:pos x="T40" y="T41"/>
                    </a:cxn>
                    <a:cxn ang="T137">
                      <a:pos x="T42" y="T43"/>
                    </a:cxn>
                    <a:cxn ang="T138">
                      <a:pos x="T44" y="T45"/>
                    </a:cxn>
                    <a:cxn ang="T139">
                      <a:pos x="T46" y="T47"/>
                    </a:cxn>
                    <a:cxn ang="T140">
                      <a:pos x="T48" y="T49"/>
                    </a:cxn>
                    <a:cxn ang="T141">
                      <a:pos x="T50" y="T51"/>
                    </a:cxn>
                    <a:cxn ang="T142">
                      <a:pos x="T52" y="T53"/>
                    </a:cxn>
                    <a:cxn ang="T143">
                      <a:pos x="T54" y="T55"/>
                    </a:cxn>
                    <a:cxn ang="T144">
                      <a:pos x="T56" y="T57"/>
                    </a:cxn>
                    <a:cxn ang="T145">
                      <a:pos x="T58" y="T59"/>
                    </a:cxn>
                    <a:cxn ang="T146">
                      <a:pos x="T60" y="T61"/>
                    </a:cxn>
                    <a:cxn ang="T147">
                      <a:pos x="T62" y="T63"/>
                    </a:cxn>
                    <a:cxn ang="T148">
                      <a:pos x="T64" y="T65"/>
                    </a:cxn>
                    <a:cxn ang="T149">
                      <a:pos x="T66" y="T67"/>
                    </a:cxn>
                    <a:cxn ang="T150">
                      <a:pos x="T68" y="T69"/>
                    </a:cxn>
                    <a:cxn ang="T151">
                      <a:pos x="T70" y="T71"/>
                    </a:cxn>
                    <a:cxn ang="T152">
                      <a:pos x="T72" y="T73"/>
                    </a:cxn>
                    <a:cxn ang="T153">
                      <a:pos x="T74" y="T75"/>
                    </a:cxn>
                    <a:cxn ang="T154">
                      <a:pos x="T76" y="T77"/>
                    </a:cxn>
                    <a:cxn ang="T155">
                      <a:pos x="T78" y="T79"/>
                    </a:cxn>
                    <a:cxn ang="T156">
                      <a:pos x="T80" y="T81"/>
                    </a:cxn>
                    <a:cxn ang="T157">
                      <a:pos x="T82" y="T83"/>
                    </a:cxn>
                    <a:cxn ang="T158">
                      <a:pos x="T84" y="T85"/>
                    </a:cxn>
                    <a:cxn ang="T159">
                      <a:pos x="T86" y="T87"/>
                    </a:cxn>
                    <a:cxn ang="T160">
                      <a:pos x="T88" y="T89"/>
                    </a:cxn>
                    <a:cxn ang="T161">
                      <a:pos x="T90" y="T91"/>
                    </a:cxn>
                    <a:cxn ang="T162">
                      <a:pos x="T92" y="T93"/>
                    </a:cxn>
                    <a:cxn ang="T163">
                      <a:pos x="T94" y="T95"/>
                    </a:cxn>
                    <a:cxn ang="T164">
                      <a:pos x="T96" y="T97"/>
                    </a:cxn>
                    <a:cxn ang="T165">
                      <a:pos x="T98" y="T99"/>
                    </a:cxn>
                    <a:cxn ang="T166">
                      <a:pos x="T100" y="T101"/>
                    </a:cxn>
                    <a:cxn ang="T167">
                      <a:pos x="T102" y="T103"/>
                    </a:cxn>
                    <a:cxn ang="T168">
                      <a:pos x="T104" y="T105"/>
                    </a:cxn>
                    <a:cxn ang="T169">
                      <a:pos x="T106" y="T107"/>
                    </a:cxn>
                    <a:cxn ang="T170">
                      <a:pos x="T108" y="T109"/>
                    </a:cxn>
                    <a:cxn ang="T171">
                      <a:pos x="T110" y="T111"/>
                    </a:cxn>
                    <a:cxn ang="T172">
                      <a:pos x="T112" y="T113"/>
                    </a:cxn>
                    <a:cxn ang="T173">
                      <a:pos x="T114" y="T115"/>
                    </a:cxn>
                  </a:cxnLst>
                  <a:rect l="T174" t="T175" r="T176" b="T177"/>
                  <a:pathLst>
                    <a:path w="290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8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  <a:close/>
                      <a:moveTo>
                        <a:pt x="12" y="0"/>
                      </a:moveTo>
                      <a:lnTo>
                        <a:pt x="16" y="0"/>
                      </a:lnTo>
                      <a:lnTo>
                        <a:pt x="17" y="1"/>
                      </a:lnTo>
                      <a:lnTo>
                        <a:pt x="16" y="2"/>
                      </a:lnTo>
                      <a:lnTo>
                        <a:pt x="12" y="2"/>
                      </a:lnTo>
                      <a:lnTo>
                        <a:pt x="11" y="1"/>
                      </a:lnTo>
                      <a:lnTo>
                        <a:pt x="12" y="0"/>
                      </a:lnTo>
                      <a:close/>
                      <a:moveTo>
                        <a:pt x="21" y="0"/>
                      </a:moveTo>
                      <a:lnTo>
                        <a:pt x="27" y="0"/>
                      </a:lnTo>
                      <a:lnTo>
                        <a:pt x="28" y="1"/>
                      </a:lnTo>
                      <a:lnTo>
                        <a:pt x="27" y="2"/>
                      </a:lnTo>
                      <a:lnTo>
                        <a:pt x="21" y="2"/>
                      </a:lnTo>
                      <a:lnTo>
                        <a:pt x="21" y="1"/>
                      </a:lnTo>
                      <a:lnTo>
                        <a:pt x="21" y="0"/>
                      </a:lnTo>
                      <a:close/>
                      <a:moveTo>
                        <a:pt x="32" y="0"/>
                      </a:moveTo>
                      <a:lnTo>
                        <a:pt x="37" y="0"/>
                      </a:lnTo>
                      <a:lnTo>
                        <a:pt x="38" y="1"/>
                      </a:lnTo>
                      <a:lnTo>
                        <a:pt x="37" y="2"/>
                      </a:lnTo>
                      <a:lnTo>
                        <a:pt x="32" y="2"/>
                      </a:lnTo>
                      <a:lnTo>
                        <a:pt x="31" y="1"/>
                      </a:lnTo>
                      <a:lnTo>
                        <a:pt x="32" y="0"/>
                      </a:lnTo>
                      <a:close/>
                      <a:moveTo>
                        <a:pt x="42" y="0"/>
                      </a:moveTo>
                      <a:lnTo>
                        <a:pt x="46" y="0"/>
                      </a:lnTo>
                      <a:lnTo>
                        <a:pt x="47" y="1"/>
                      </a:lnTo>
                      <a:lnTo>
                        <a:pt x="46" y="2"/>
                      </a:lnTo>
                      <a:lnTo>
                        <a:pt x="42" y="2"/>
                      </a:lnTo>
                      <a:lnTo>
                        <a:pt x="41" y="1"/>
                      </a:lnTo>
                      <a:lnTo>
                        <a:pt x="42" y="0"/>
                      </a:lnTo>
                      <a:close/>
                      <a:moveTo>
                        <a:pt x="52" y="0"/>
                      </a:moveTo>
                      <a:lnTo>
                        <a:pt x="57" y="0"/>
                      </a:lnTo>
                      <a:lnTo>
                        <a:pt x="58" y="1"/>
                      </a:lnTo>
                      <a:lnTo>
                        <a:pt x="57" y="2"/>
                      </a:lnTo>
                      <a:lnTo>
                        <a:pt x="52" y="2"/>
                      </a:lnTo>
                      <a:lnTo>
                        <a:pt x="51" y="1"/>
                      </a:lnTo>
                      <a:lnTo>
                        <a:pt x="52" y="0"/>
                      </a:lnTo>
                      <a:close/>
                      <a:moveTo>
                        <a:pt x="62" y="0"/>
                      </a:moveTo>
                      <a:lnTo>
                        <a:pt x="67" y="0"/>
                      </a:lnTo>
                      <a:lnTo>
                        <a:pt x="68" y="1"/>
                      </a:lnTo>
                      <a:lnTo>
                        <a:pt x="67" y="2"/>
                      </a:lnTo>
                      <a:lnTo>
                        <a:pt x="62" y="2"/>
                      </a:lnTo>
                      <a:lnTo>
                        <a:pt x="61" y="1"/>
                      </a:lnTo>
                      <a:lnTo>
                        <a:pt x="62" y="0"/>
                      </a:lnTo>
                      <a:close/>
                      <a:moveTo>
                        <a:pt x="72" y="0"/>
                      </a:moveTo>
                      <a:lnTo>
                        <a:pt x="77" y="0"/>
                      </a:lnTo>
                      <a:lnTo>
                        <a:pt x="78" y="1"/>
                      </a:lnTo>
                      <a:lnTo>
                        <a:pt x="77" y="2"/>
                      </a:lnTo>
                      <a:lnTo>
                        <a:pt x="72" y="2"/>
                      </a:lnTo>
                      <a:lnTo>
                        <a:pt x="71" y="1"/>
                      </a:lnTo>
                      <a:lnTo>
                        <a:pt x="72" y="0"/>
                      </a:lnTo>
                      <a:close/>
                      <a:moveTo>
                        <a:pt x="82" y="0"/>
                      </a:moveTo>
                      <a:lnTo>
                        <a:pt x="87" y="0"/>
                      </a:lnTo>
                      <a:lnTo>
                        <a:pt x="88" y="1"/>
                      </a:lnTo>
                      <a:lnTo>
                        <a:pt x="87" y="2"/>
                      </a:lnTo>
                      <a:lnTo>
                        <a:pt x="82" y="2"/>
                      </a:lnTo>
                      <a:lnTo>
                        <a:pt x="81" y="1"/>
                      </a:lnTo>
                      <a:lnTo>
                        <a:pt x="82" y="0"/>
                      </a:lnTo>
                      <a:close/>
                      <a:moveTo>
                        <a:pt x="92" y="0"/>
                      </a:moveTo>
                      <a:lnTo>
                        <a:pt x="97" y="0"/>
                      </a:lnTo>
                      <a:lnTo>
                        <a:pt x="98" y="1"/>
                      </a:lnTo>
                      <a:lnTo>
                        <a:pt x="97" y="2"/>
                      </a:lnTo>
                      <a:lnTo>
                        <a:pt x="92" y="2"/>
                      </a:lnTo>
                      <a:lnTo>
                        <a:pt x="91" y="1"/>
                      </a:lnTo>
                      <a:lnTo>
                        <a:pt x="92" y="0"/>
                      </a:lnTo>
                      <a:close/>
                      <a:moveTo>
                        <a:pt x="103" y="0"/>
                      </a:moveTo>
                      <a:lnTo>
                        <a:pt x="107" y="0"/>
                      </a:lnTo>
                      <a:lnTo>
                        <a:pt x="108" y="1"/>
                      </a:lnTo>
                      <a:lnTo>
                        <a:pt x="107" y="2"/>
                      </a:lnTo>
                      <a:lnTo>
                        <a:pt x="103" y="2"/>
                      </a:lnTo>
                      <a:lnTo>
                        <a:pt x="102" y="1"/>
                      </a:lnTo>
                      <a:lnTo>
                        <a:pt x="103" y="0"/>
                      </a:lnTo>
                      <a:close/>
                      <a:moveTo>
                        <a:pt x="112" y="0"/>
                      </a:moveTo>
                      <a:lnTo>
                        <a:pt x="117" y="0"/>
                      </a:lnTo>
                      <a:lnTo>
                        <a:pt x="118" y="1"/>
                      </a:lnTo>
                      <a:lnTo>
                        <a:pt x="117" y="2"/>
                      </a:lnTo>
                      <a:lnTo>
                        <a:pt x="112" y="2"/>
                      </a:lnTo>
                      <a:lnTo>
                        <a:pt x="111" y="1"/>
                      </a:lnTo>
                      <a:lnTo>
                        <a:pt x="112" y="0"/>
                      </a:lnTo>
                      <a:close/>
                      <a:moveTo>
                        <a:pt x="123" y="0"/>
                      </a:moveTo>
                      <a:lnTo>
                        <a:pt x="128" y="0"/>
                      </a:lnTo>
                      <a:lnTo>
                        <a:pt x="128" y="1"/>
                      </a:lnTo>
                      <a:lnTo>
                        <a:pt x="128" y="2"/>
                      </a:lnTo>
                      <a:lnTo>
                        <a:pt x="123" y="2"/>
                      </a:lnTo>
                      <a:lnTo>
                        <a:pt x="122" y="1"/>
                      </a:lnTo>
                      <a:lnTo>
                        <a:pt x="123" y="0"/>
                      </a:lnTo>
                      <a:close/>
                      <a:moveTo>
                        <a:pt x="133" y="0"/>
                      </a:moveTo>
                      <a:lnTo>
                        <a:pt x="137" y="0"/>
                      </a:lnTo>
                      <a:lnTo>
                        <a:pt x="138" y="1"/>
                      </a:lnTo>
                      <a:lnTo>
                        <a:pt x="137" y="2"/>
                      </a:lnTo>
                      <a:lnTo>
                        <a:pt x="133" y="2"/>
                      </a:lnTo>
                      <a:lnTo>
                        <a:pt x="132" y="1"/>
                      </a:lnTo>
                      <a:lnTo>
                        <a:pt x="133" y="0"/>
                      </a:lnTo>
                      <a:close/>
                      <a:moveTo>
                        <a:pt x="142" y="0"/>
                      </a:moveTo>
                      <a:lnTo>
                        <a:pt x="148" y="0"/>
                      </a:lnTo>
                      <a:lnTo>
                        <a:pt x="149" y="1"/>
                      </a:lnTo>
                      <a:lnTo>
                        <a:pt x="148" y="2"/>
                      </a:lnTo>
                      <a:lnTo>
                        <a:pt x="142" y="2"/>
                      </a:lnTo>
                      <a:lnTo>
                        <a:pt x="141" y="1"/>
                      </a:lnTo>
                      <a:lnTo>
                        <a:pt x="142" y="0"/>
                      </a:lnTo>
                      <a:close/>
                      <a:moveTo>
                        <a:pt x="153" y="0"/>
                      </a:moveTo>
                      <a:lnTo>
                        <a:pt x="158" y="0"/>
                      </a:lnTo>
                      <a:lnTo>
                        <a:pt x="159" y="1"/>
                      </a:lnTo>
                      <a:lnTo>
                        <a:pt x="158" y="2"/>
                      </a:lnTo>
                      <a:lnTo>
                        <a:pt x="153" y="2"/>
                      </a:lnTo>
                      <a:lnTo>
                        <a:pt x="152" y="1"/>
                      </a:lnTo>
                      <a:lnTo>
                        <a:pt x="153" y="0"/>
                      </a:lnTo>
                      <a:close/>
                      <a:moveTo>
                        <a:pt x="163" y="0"/>
                      </a:moveTo>
                      <a:lnTo>
                        <a:pt x="168" y="0"/>
                      </a:lnTo>
                      <a:lnTo>
                        <a:pt x="169" y="1"/>
                      </a:lnTo>
                      <a:lnTo>
                        <a:pt x="168" y="2"/>
                      </a:lnTo>
                      <a:lnTo>
                        <a:pt x="163" y="2"/>
                      </a:lnTo>
                      <a:lnTo>
                        <a:pt x="162" y="1"/>
                      </a:lnTo>
                      <a:lnTo>
                        <a:pt x="163" y="0"/>
                      </a:lnTo>
                      <a:close/>
                      <a:moveTo>
                        <a:pt x="173" y="0"/>
                      </a:moveTo>
                      <a:lnTo>
                        <a:pt x="178" y="0"/>
                      </a:lnTo>
                      <a:lnTo>
                        <a:pt x="179" y="1"/>
                      </a:lnTo>
                      <a:lnTo>
                        <a:pt x="178" y="2"/>
                      </a:lnTo>
                      <a:lnTo>
                        <a:pt x="173" y="2"/>
                      </a:lnTo>
                      <a:lnTo>
                        <a:pt x="172" y="1"/>
                      </a:lnTo>
                      <a:lnTo>
                        <a:pt x="173" y="0"/>
                      </a:lnTo>
                      <a:close/>
                      <a:moveTo>
                        <a:pt x="183" y="0"/>
                      </a:moveTo>
                      <a:lnTo>
                        <a:pt x="188" y="0"/>
                      </a:lnTo>
                      <a:lnTo>
                        <a:pt x="189" y="1"/>
                      </a:lnTo>
                      <a:lnTo>
                        <a:pt x="188" y="2"/>
                      </a:lnTo>
                      <a:lnTo>
                        <a:pt x="183" y="2"/>
                      </a:lnTo>
                      <a:lnTo>
                        <a:pt x="182" y="1"/>
                      </a:lnTo>
                      <a:lnTo>
                        <a:pt x="183" y="0"/>
                      </a:lnTo>
                      <a:close/>
                      <a:moveTo>
                        <a:pt x="193" y="0"/>
                      </a:moveTo>
                      <a:lnTo>
                        <a:pt x="198" y="0"/>
                      </a:lnTo>
                      <a:lnTo>
                        <a:pt x="199" y="1"/>
                      </a:lnTo>
                      <a:lnTo>
                        <a:pt x="198" y="2"/>
                      </a:lnTo>
                      <a:lnTo>
                        <a:pt x="193" y="2"/>
                      </a:lnTo>
                      <a:lnTo>
                        <a:pt x="193" y="1"/>
                      </a:lnTo>
                      <a:lnTo>
                        <a:pt x="193" y="0"/>
                      </a:lnTo>
                      <a:close/>
                      <a:moveTo>
                        <a:pt x="203" y="0"/>
                      </a:moveTo>
                      <a:lnTo>
                        <a:pt x="208" y="0"/>
                      </a:lnTo>
                      <a:lnTo>
                        <a:pt x="209" y="1"/>
                      </a:lnTo>
                      <a:lnTo>
                        <a:pt x="208" y="2"/>
                      </a:lnTo>
                      <a:lnTo>
                        <a:pt x="203" y="2"/>
                      </a:lnTo>
                      <a:lnTo>
                        <a:pt x="202" y="1"/>
                      </a:lnTo>
                      <a:lnTo>
                        <a:pt x="203" y="0"/>
                      </a:lnTo>
                      <a:close/>
                      <a:moveTo>
                        <a:pt x="213" y="0"/>
                      </a:moveTo>
                      <a:lnTo>
                        <a:pt x="219" y="0"/>
                      </a:lnTo>
                      <a:lnTo>
                        <a:pt x="219" y="1"/>
                      </a:lnTo>
                      <a:lnTo>
                        <a:pt x="219" y="2"/>
                      </a:lnTo>
                      <a:lnTo>
                        <a:pt x="213" y="2"/>
                      </a:lnTo>
                      <a:lnTo>
                        <a:pt x="212" y="1"/>
                      </a:lnTo>
                      <a:lnTo>
                        <a:pt x="213" y="0"/>
                      </a:lnTo>
                      <a:close/>
                      <a:moveTo>
                        <a:pt x="223" y="0"/>
                      </a:moveTo>
                      <a:lnTo>
                        <a:pt x="228" y="0"/>
                      </a:lnTo>
                      <a:lnTo>
                        <a:pt x="229" y="1"/>
                      </a:lnTo>
                      <a:lnTo>
                        <a:pt x="228" y="2"/>
                      </a:lnTo>
                      <a:lnTo>
                        <a:pt x="223" y="2"/>
                      </a:lnTo>
                      <a:lnTo>
                        <a:pt x="223" y="1"/>
                      </a:lnTo>
                      <a:lnTo>
                        <a:pt x="223" y="0"/>
                      </a:lnTo>
                      <a:close/>
                      <a:moveTo>
                        <a:pt x="233" y="0"/>
                      </a:moveTo>
                      <a:lnTo>
                        <a:pt x="239" y="0"/>
                      </a:lnTo>
                      <a:lnTo>
                        <a:pt x="240" y="1"/>
                      </a:lnTo>
                      <a:lnTo>
                        <a:pt x="239" y="2"/>
                      </a:lnTo>
                      <a:lnTo>
                        <a:pt x="233" y="2"/>
                      </a:lnTo>
                      <a:lnTo>
                        <a:pt x="232" y="1"/>
                      </a:lnTo>
                      <a:lnTo>
                        <a:pt x="233" y="0"/>
                      </a:lnTo>
                      <a:close/>
                      <a:moveTo>
                        <a:pt x="244" y="0"/>
                      </a:moveTo>
                      <a:lnTo>
                        <a:pt x="249" y="0"/>
                      </a:lnTo>
                      <a:lnTo>
                        <a:pt x="249" y="1"/>
                      </a:lnTo>
                      <a:lnTo>
                        <a:pt x="249" y="2"/>
                      </a:lnTo>
                      <a:lnTo>
                        <a:pt x="244" y="2"/>
                      </a:lnTo>
                      <a:lnTo>
                        <a:pt x="243" y="1"/>
                      </a:lnTo>
                      <a:lnTo>
                        <a:pt x="244" y="0"/>
                      </a:lnTo>
                      <a:close/>
                      <a:moveTo>
                        <a:pt x="253" y="0"/>
                      </a:moveTo>
                      <a:lnTo>
                        <a:pt x="258" y="0"/>
                      </a:lnTo>
                      <a:lnTo>
                        <a:pt x="259" y="1"/>
                      </a:lnTo>
                      <a:lnTo>
                        <a:pt x="258" y="2"/>
                      </a:lnTo>
                      <a:lnTo>
                        <a:pt x="253" y="2"/>
                      </a:lnTo>
                      <a:lnTo>
                        <a:pt x="253" y="1"/>
                      </a:lnTo>
                      <a:lnTo>
                        <a:pt x="253" y="0"/>
                      </a:lnTo>
                      <a:close/>
                      <a:moveTo>
                        <a:pt x="264" y="0"/>
                      </a:moveTo>
                      <a:lnTo>
                        <a:pt x="269" y="0"/>
                      </a:lnTo>
                      <a:lnTo>
                        <a:pt x="270" y="1"/>
                      </a:lnTo>
                      <a:lnTo>
                        <a:pt x="269" y="2"/>
                      </a:lnTo>
                      <a:lnTo>
                        <a:pt x="264" y="2"/>
                      </a:lnTo>
                      <a:lnTo>
                        <a:pt x="263" y="1"/>
                      </a:lnTo>
                      <a:lnTo>
                        <a:pt x="264" y="0"/>
                      </a:lnTo>
                      <a:close/>
                      <a:moveTo>
                        <a:pt x="274" y="0"/>
                      </a:moveTo>
                      <a:lnTo>
                        <a:pt x="279" y="0"/>
                      </a:lnTo>
                      <a:lnTo>
                        <a:pt x="279" y="1"/>
                      </a:lnTo>
                      <a:lnTo>
                        <a:pt x="279" y="2"/>
                      </a:lnTo>
                      <a:lnTo>
                        <a:pt x="274" y="2"/>
                      </a:lnTo>
                      <a:lnTo>
                        <a:pt x="273" y="1"/>
                      </a:lnTo>
                      <a:lnTo>
                        <a:pt x="274" y="0"/>
                      </a:lnTo>
                      <a:close/>
                      <a:moveTo>
                        <a:pt x="284" y="0"/>
                      </a:moveTo>
                      <a:lnTo>
                        <a:pt x="289" y="0"/>
                      </a:lnTo>
                      <a:lnTo>
                        <a:pt x="290" y="1"/>
                      </a:lnTo>
                      <a:lnTo>
                        <a:pt x="289" y="2"/>
                      </a:lnTo>
                      <a:lnTo>
                        <a:pt x="284" y="2"/>
                      </a:lnTo>
                      <a:lnTo>
                        <a:pt x="283" y="1"/>
                      </a:lnTo>
                      <a:lnTo>
                        <a:pt x="284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53" name="Freeform 1049"/>
                <p:cNvSpPr>
                  <a:spLocks/>
                </p:cNvSpPr>
                <p:nvPr/>
              </p:nvSpPr>
              <p:spPr bwMode="auto">
                <a:xfrm>
                  <a:off x="2603" y="2232"/>
                  <a:ext cx="8" cy="2"/>
                </a:xfrm>
                <a:custGeom>
                  <a:avLst/>
                  <a:gdLst>
                    <a:gd name="T0" fmla="*/ 1 w 8"/>
                    <a:gd name="T1" fmla="*/ 0 h 2"/>
                    <a:gd name="T2" fmla="*/ 7 w 8"/>
                    <a:gd name="T3" fmla="*/ 0 h 2"/>
                    <a:gd name="T4" fmla="*/ 8 w 8"/>
                    <a:gd name="T5" fmla="*/ 1 h 2"/>
                    <a:gd name="T6" fmla="*/ 7 w 8"/>
                    <a:gd name="T7" fmla="*/ 2 h 2"/>
                    <a:gd name="T8" fmla="*/ 1 w 8"/>
                    <a:gd name="T9" fmla="*/ 2 h 2"/>
                    <a:gd name="T10" fmla="*/ 0 w 8"/>
                    <a:gd name="T11" fmla="*/ 1 h 2"/>
                    <a:gd name="T12" fmla="*/ 1 w 8"/>
                    <a:gd name="T13" fmla="*/ 0 h 2"/>
                    <a:gd name="T14" fmla="*/ 1 w 8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8"/>
                    <a:gd name="T25" fmla="*/ 0 h 2"/>
                    <a:gd name="T26" fmla="*/ 8 w 8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8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8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54" name="Freeform 1050"/>
                <p:cNvSpPr>
                  <a:spLocks/>
                </p:cNvSpPr>
                <p:nvPr/>
              </p:nvSpPr>
              <p:spPr bwMode="auto">
                <a:xfrm>
                  <a:off x="2614" y="2232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55" name="Freeform 1051"/>
                <p:cNvSpPr>
                  <a:spLocks/>
                </p:cNvSpPr>
                <p:nvPr/>
              </p:nvSpPr>
              <p:spPr bwMode="auto">
                <a:xfrm>
                  <a:off x="2624" y="2232"/>
                  <a:ext cx="7" cy="2"/>
                </a:xfrm>
                <a:custGeom>
                  <a:avLst/>
                  <a:gdLst>
                    <a:gd name="T0" fmla="*/ 0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0 w 7"/>
                    <a:gd name="T9" fmla="*/ 2 h 2"/>
                    <a:gd name="T10" fmla="*/ 0 w 7"/>
                    <a:gd name="T11" fmla="*/ 1 h 2"/>
                    <a:gd name="T12" fmla="*/ 0 w 7"/>
                    <a:gd name="T13" fmla="*/ 0 h 2"/>
                    <a:gd name="T14" fmla="*/ 0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0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56" name="Freeform 1052"/>
                <p:cNvSpPr>
                  <a:spLocks/>
                </p:cNvSpPr>
                <p:nvPr/>
              </p:nvSpPr>
              <p:spPr bwMode="auto">
                <a:xfrm>
                  <a:off x="2634" y="2232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57" name="Freeform 1053"/>
                <p:cNvSpPr>
                  <a:spLocks/>
                </p:cNvSpPr>
                <p:nvPr/>
              </p:nvSpPr>
              <p:spPr bwMode="auto">
                <a:xfrm>
                  <a:off x="2644" y="2232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58" name="Freeform 1054"/>
                <p:cNvSpPr>
                  <a:spLocks/>
                </p:cNvSpPr>
                <p:nvPr/>
              </p:nvSpPr>
              <p:spPr bwMode="auto">
                <a:xfrm>
                  <a:off x="2654" y="2232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59" name="Freeform 1055"/>
                <p:cNvSpPr>
                  <a:spLocks/>
                </p:cNvSpPr>
                <p:nvPr/>
              </p:nvSpPr>
              <p:spPr bwMode="auto">
                <a:xfrm>
                  <a:off x="2664" y="2232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60" name="Freeform 1056"/>
                <p:cNvSpPr>
                  <a:spLocks/>
                </p:cNvSpPr>
                <p:nvPr/>
              </p:nvSpPr>
              <p:spPr bwMode="auto">
                <a:xfrm>
                  <a:off x="2674" y="2232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61" name="Freeform 1057"/>
                <p:cNvSpPr>
                  <a:spLocks/>
                </p:cNvSpPr>
                <p:nvPr/>
              </p:nvSpPr>
              <p:spPr bwMode="auto">
                <a:xfrm>
                  <a:off x="2684" y="2232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62" name="Freeform 1058"/>
                <p:cNvSpPr>
                  <a:spLocks/>
                </p:cNvSpPr>
                <p:nvPr/>
              </p:nvSpPr>
              <p:spPr bwMode="auto">
                <a:xfrm>
                  <a:off x="2694" y="2232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63" name="Freeform 1059"/>
                <p:cNvSpPr>
                  <a:spLocks/>
                </p:cNvSpPr>
                <p:nvPr/>
              </p:nvSpPr>
              <p:spPr bwMode="auto">
                <a:xfrm>
                  <a:off x="2705" y="2232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64" name="Freeform 1060"/>
                <p:cNvSpPr>
                  <a:spLocks/>
                </p:cNvSpPr>
                <p:nvPr/>
              </p:nvSpPr>
              <p:spPr bwMode="auto">
                <a:xfrm>
                  <a:off x="2714" y="2232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65" name="Freeform 1061"/>
                <p:cNvSpPr>
                  <a:spLocks/>
                </p:cNvSpPr>
                <p:nvPr/>
              </p:nvSpPr>
              <p:spPr bwMode="auto">
                <a:xfrm>
                  <a:off x="2725" y="2232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66" name="Freeform 1062"/>
                <p:cNvSpPr>
                  <a:spLocks/>
                </p:cNvSpPr>
                <p:nvPr/>
              </p:nvSpPr>
              <p:spPr bwMode="auto">
                <a:xfrm>
                  <a:off x="2735" y="2232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67" name="Freeform 1063"/>
                <p:cNvSpPr>
                  <a:spLocks/>
                </p:cNvSpPr>
                <p:nvPr/>
              </p:nvSpPr>
              <p:spPr bwMode="auto">
                <a:xfrm>
                  <a:off x="2744" y="2232"/>
                  <a:ext cx="8" cy="2"/>
                </a:xfrm>
                <a:custGeom>
                  <a:avLst/>
                  <a:gdLst>
                    <a:gd name="T0" fmla="*/ 1 w 8"/>
                    <a:gd name="T1" fmla="*/ 0 h 2"/>
                    <a:gd name="T2" fmla="*/ 7 w 8"/>
                    <a:gd name="T3" fmla="*/ 0 h 2"/>
                    <a:gd name="T4" fmla="*/ 8 w 8"/>
                    <a:gd name="T5" fmla="*/ 1 h 2"/>
                    <a:gd name="T6" fmla="*/ 7 w 8"/>
                    <a:gd name="T7" fmla="*/ 2 h 2"/>
                    <a:gd name="T8" fmla="*/ 1 w 8"/>
                    <a:gd name="T9" fmla="*/ 2 h 2"/>
                    <a:gd name="T10" fmla="*/ 0 w 8"/>
                    <a:gd name="T11" fmla="*/ 1 h 2"/>
                    <a:gd name="T12" fmla="*/ 1 w 8"/>
                    <a:gd name="T13" fmla="*/ 0 h 2"/>
                    <a:gd name="T14" fmla="*/ 1 w 8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8"/>
                    <a:gd name="T25" fmla="*/ 0 h 2"/>
                    <a:gd name="T26" fmla="*/ 8 w 8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8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8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68" name="Freeform 1064"/>
                <p:cNvSpPr>
                  <a:spLocks/>
                </p:cNvSpPr>
                <p:nvPr/>
              </p:nvSpPr>
              <p:spPr bwMode="auto">
                <a:xfrm>
                  <a:off x="2755" y="2232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69" name="Freeform 1065"/>
                <p:cNvSpPr>
                  <a:spLocks/>
                </p:cNvSpPr>
                <p:nvPr/>
              </p:nvSpPr>
              <p:spPr bwMode="auto">
                <a:xfrm>
                  <a:off x="2765" y="2232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70" name="Freeform 1066"/>
                <p:cNvSpPr>
                  <a:spLocks/>
                </p:cNvSpPr>
                <p:nvPr/>
              </p:nvSpPr>
              <p:spPr bwMode="auto">
                <a:xfrm>
                  <a:off x="2775" y="2232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71" name="Freeform 1067"/>
                <p:cNvSpPr>
                  <a:spLocks/>
                </p:cNvSpPr>
                <p:nvPr/>
              </p:nvSpPr>
              <p:spPr bwMode="auto">
                <a:xfrm>
                  <a:off x="2785" y="2232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72" name="Freeform 1068"/>
                <p:cNvSpPr>
                  <a:spLocks/>
                </p:cNvSpPr>
                <p:nvPr/>
              </p:nvSpPr>
              <p:spPr bwMode="auto">
                <a:xfrm>
                  <a:off x="2796" y="2232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73" name="Freeform 1069"/>
                <p:cNvSpPr>
                  <a:spLocks/>
                </p:cNvSpPr>
                <p:nvPr/>
              </p:nvSpPr>
              <p:spPr bwMode="auto">
                <a:xfrm>
                  <a:off x="2805" y="2232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74" name="Freeform 1070"/>
                <p:cNvSpPr>
                  <a:spLocks/>
                </p:cNvSpPr>
                <p:nvPr/>
              </p:nvSpPr>
              <p:spPr bwMode="auto">
                <a:xfrm>
                  <a:off x="2815" y="2232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7 w 7"/>
                    <a:gd name="T3" fmla="*/ 0 h 2"/>
                    <a:gd name="T4" fmla="*/ 7 w 7"/>
                    <a:gd name="T5" fmla="*/ 1 h 2"/>
                    <a:gd name="T6" fmla="*/ 7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7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75" name="Freeform 1071"/>
                <p:cNvSpPr>
                  <a:spLocks/>
                </p:cNvSpPr>
                <p:nvPr/>
              </p:nvSpPr>
              <p:spPr bwMode="auto">
                <a:xfrm>
                  <a:off x="2826" y="2232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76" name="Freeform 1072"/>
                <p:cNvSpPr>
                  <a:spLocks/>
                </p:cNvSpPr>
                <p:nvPr/>
              </p:nvSpPr>
              <p:spPr bwMode="auto">
                <a:xfrm>
                  <a:off x="2835" y="2232"/>
                  <a:ext cx="8" cy="2"/>
                </a:xfrm>
                <a:custGeom>
                  <a:avLst/>
                  <a:gdLst>
                    <a:gd name="T0" fmla="*/ 1 w 8"/>
                    <a:gd name="T1" fmla="*/ 0 h 2"/>
                    <a:gd name="T2" fmla="*/ 7 w 8"/>
                    <a:gd name="T3" fmla="*/ 0 h 2"/>
                    <a:gd name="T4" fmla="*/ 8 w 8"/>
                    <a:gd name="T5" fmla="*/ 1 h 2"/>
                    <a:gd name="T6" fmla="*/ 7 w 8"/>
                    <a:gd name="T7" fmla="*/ 2 h 2"/>
                    <a:gd name="T8" fmla="*/ 1 w 8"/>
                    <a:gd name="T9" fmla="*/ 2 h 2"/>
                    <a:gd name="T10" fmla="*/ 0 w 8"/>
                    <a:gd name="T11" fmla="*/ 1 h 2"/>
                    <a:gd name="T12" fmla="*/ 1 w 8"/>
                    <a:gd name="T13" fmla="*/ 0 h 2"/>
                    <a:gd name="T14" fmla="*/ 1 w 8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8"/>
                    <a:gd name="T25" fmla="*/ 0 h 2"/>
                    <a:gd name="T26" fmla="*/ 8 w 8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8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8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77" name="Freeform 1073"/>
                <p:cNvSpPr>
                  <a:spLocks/>
                </p:cNvSpPr>
                <p:nvPr/>
              </p:nvSpPr>
              <p:spPr bwMode="auto">
                <a:xfrm>
                  <a:off x="2846" y="2232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78" name="Freeform 1074"/>
                <p:cNvSpPr>
                  <a:spLocks/>
                </p:cNvSpPr>
                <p:nvPr/>
              </p:nvSpPr>
              <p:spPr bwMode="auto">
                <a:xfrm>
                  <a:off x="2856" y="2232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79" name="Freeform 1075"/>
                <p:cNvSpPr>
                  <a:spLocks/>
                </p:cNvSpPr>
                <p:nvPr/>
              </p:nvSpPr>
              <p:spPr bwMode="auto">
                <a:xfrm>
                  <a:off x="2866" y="2232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80" name="Freeform 1076"/>
                <p:cNvSpPr>
                  <a:spLocks/>
                </p:cNvSpPr>
                <p:nvPr/>
              </p:nvSpPr>
              <p:spPr bwMode="auto">
                <a:xfrm>
                  <a:off x="2876" y="2232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81" name="Freeform 1077"/>
                <p:cNvSpPr>
                  <a:spLocks/>
                </p:cNvSpPr>
                <p:nvPr/>
              </p:nvSpPr>
              <p:spPr bwMode="auto">
                <a:xfrm>
                  <a:off x="2886" y="2232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82" name="Freeform 1078"/>
                <p:cNvSpPr>
                  <a:spLocks noEditPoints="1"/>
                </p:cNvSpPr>
                <p:nvPr/>
              </p:nvSpPr>
              <p:spPr bwMode="auto">
                <a:xfrm>
                  <a:off x="2603" y="2232"/>
                  <a:ext cx="290" cy="2"/>
                </a:xfrm>
                <a:custGeom>
                  <a:avLst/>
                  <a:gdLst>
                    <a:gd name="T0" fmla="*/ 7 w 290"/>
                    <a:gd name="T1" fmla="*/ 2 h 2"/>
                    <a:gd name="T2" fmla="*/ 1 w 290"/>
                    <a:gd name="T3" fmla="*/ 0 h 2"/>
                    <a:gd name="T4" fmla="*/ 16 w 290"/>
                    <a:gd name="T5" fmla="*/ 2 h 2"/>
                    <a:gd name="T6" fmla="*/ 12 w 290"/>
                    <a:gd name="T7" fmla="*/ 0 h 2"/>
                    <a:gd name="T8" fmla="*/ 27 w 290"/>
                    <a:gd name="T9" fmla="*/ 2 h 2"/>
                    <a:gd name="T10" fmla="*/ 21 w 290"/>
                    <a:gd name="T11" fmla="*/ 0 h 2"/>
                    <a:gd name="T12" fmla="*/ 37 w 290"/>
                    <a:gd name="T13" fmla="*/ 2 h 2"/>
                    <a:gd name="T14" fmla="*/ 32 w 290"/>
                    <a:gd name="T15" fmla="*/ 0 h 2"/>
                    <a:gd name="T16" fmla="*/ 46 w 290"/>
                    <a:gd name="T17" fmla="*/ 2 h 2"/>
                    <a:gd name="T18" fmla="*/ 42 w 290"/>
                    <a:gd name="T19" fmla="*/ 0 h 2"/>
                    <a:gd name="T20" fmla="*/ 57 w 290"/>
                    <a:gd name="T21" fmla="*/ 2 h 2"/>
                    <a:gd name="T22" fmla="*/ 52 w 290"/>
                    <a:gd name="T23" fmla="*/ 0 h 2"/>
                    <a:gd name="T24" fmla="*/ 67 w 290"/>
                    <a:gd name="T25" fmla="*/ 2 h 2"/>
                    <a:gd name="T26" fmla="*/ 62 w 290"/>
                    <a:gd name="T27" fmla="*/ 0 h 2"/>
                    <a:gd name="T28" fmla="*/ 77 w 290"/>
                    <a:gd name="T29" fmla="*/ 2 h 2"/>
                    <a:gd name="T30" fmla="*/ 72 w 290"/>
                    <a:gd name="T31" fmla="*/ 0 h 2"/>
                    <a:gd name="T32" fmla="*/ 87 w 290"/>
                    <a:gd name="T33" fmla="*/ 2 h 2"/>
                    <a:gd name="T34" fmla="*/ 82 w 290"/>
                    <a:gd name="T35" fmla="*/ 0 h 2"/>
                    <a:gd name="T36" fmla="*/ 97 w 290"/>
                    <a:gd name="T37" fmla="*/ 2 h 2"/>
                    <a:gd name="T38" fmla="*/ 92 w 290"/>
                    <a:gd name="T39" fmla="*/ 0 h 2"/>
                    <a:gd name="T40" fmla="*/ 107 w 290"/>
                    <a:gd name="T41" fmla="*/ 2 h 2"/>
                    <a:gd name="T42" fmla="*/ 103 w 290"/>
                    <a:gd name="T43" fmla="*/ 0 h 2"/>
                    <a:gd name="T44" fmla="*/ 117 w 290"/>
                    <a:gd name="T45" fmla="*/ 2 h 2"/>
                    <a:gd name="T46" fmla="*/ 112 w 290"/>
                    <a:gd name="T47" fmla="*/ 0 h 2"/>
                    <a:gd name="T48" fmla="*/ 128 w 290"/>
                    <a:gd name="T49" fmla="*/ 2 h 2"/>
                    <a:gd name="T50" fmla="*/ 123 w 290"/>
                    <a:gd name="T51" fmla="*/ 0 h 2"/>
                    <a:gd name="T52" fmla="*/ 137 w 290"/>
                    <a:gd name="T53" fmla="*/ 2 h 2"/>
                    <a:gd name="T54" fmla="*/ 133 w 290"/>
                    <a:gd name="T55" fmla="*/ 0 h 2"/>
                    <a:gd name="T56" fmla="*/ 148 w 290"/>
                    <a:gd name="T57" fmla="*/ 2 h 2"/>
                    <a:gd name="T58" fmla="*/ 142 w 290"/>
                    <a:gd name="T59" fmla="*/ 0 h 2"/>
                    <a:gd name="T60" fmla="*/ 158 w 290"/>
                    <a:gd name="T61" fmla="*/ 2 h 2"/>
                    <a:gd name="T62" fmla="*/ 153 w 290"/>
                    <a:gd name="T63" fmla="*/ 0 h 2"/>
                    <a:gd name="T64" fmla="*/ 168 w 290"/>
                    <a:gd name="T65" fmla="*/ 2 h 2"/>
                    <a:gd name="T66" fmla="*/ 163 w 290"/>
                    <a:gd name="T67" fmla="*/ 0 h 2"/>
                    <a:gd name="T68" fmla="*/ 178 w 290"/>
                    <a:gd name="T69" fmla="*/ 2 h 2"/>
                    <a:gd name="T70" fmla="*/ 173 w 290"/>
                    <a:gd name="T71" fmla="*/ 0 h 2"/>
                    <a:gd name="T72" fmla="*/ 188 w 290"/>
                    <a:gd name="T73" fmla="*/ 2 h 2"/>
                    <a:gd name="T74" fmla="*/ 183 w 290"/>
                    <a:gd name="T75" fmla="*/ 0 h 2"/>
                    <a:gd name="T76" fmla="*/ 198 w 290"/>
                    <a:gd name="T77" fmla="*/ 2 h 2"/>
                    <a:gd name="T78" fmla="*/ 193 w 290"/>
                    <a:gd name="T79" fmla="*/ 0 h 2"/>
                    <a:gd name="T80" fmla="*/ 208 w 290"/>
                    <a:gd name="T81" fmla="*/ 2 h 2"/>
                    <a:gd name="T82" fmla="*/ 203 w 290"/>
                    <a:gd name="T83" fmla="*/ 0 h 2"/>
                    <a:gd name="T84" fmla="*/ 219 w 290"/>
                    <a:gd name="T85" fmla="*/ 2 h 2"/>
                    <a:gd name="T86" fmla="*/ 213 w 290"/>
                    <a:gd name="T87" fmla="*/ 0 h 2"/>
                    <a:gd name="T88" fmla="*/ 228 w 290"/>
                    <a:gd name="T89" fmla="*/ 2 h 2"/>
                    <a:gd name="T90" fmla="*/ 223 w 290"/>
                    <a:gd name="T91" fmla="*/ 0 h 2"/>
                    <a:gd name="T92" fmla="*/ 239 w 290"/>
                    <a:gd name="T93" fmla="*/ 2 h 2"/>
                    <a:gd name="T94" fmla="*/ 233 w 290"/>
                    <a:gd name="T95" fmla="*/ 0 h 2"/>
                    <a:gd name="T96" fmla="*/ 249 w 290"/>
                    <a:gd name="T97" fmla="*/ 2 h 2"/>
                    <a:gd name="T98" fmla="*/ 244 w 290"/>
                    <a:gd name="T99" fmla="*/ 0 h 2"/>
                    <a:gd name="T100" fmla="*/ 258 w 290"/>
                    <a:gd name="T101" fmla="*/ 2 h 2"/>
                    <a:gd name="T102" fmla="*/ 253 w 290"/>
                    <a:gd name="T103" fmla="*/ 0 h 2"/>
                    <a:gd name="T104" fmla="*/ 269 w 290"/>
                    <a:gd name="T105" fmla="*/ 2 h 2"/>
                    <a:gd name="T106" fmla="*/ 264 w 290"/>
                    <a:gd name="T107" fmla="*/ 0 h 2"/>
                    <a:gd name="T108" fmla="*/ 279 w 290"/>
                    <a:gd name="T109" fmla="*/ 2 h 2"/>
                    <a:gd name="T110" fmla="*/ 274 w 290"/>
                    <a:gd name="T111" fmla="*/ 0 h 2"/>
                    <a:gd name="T112" fmla="*/ 289 w 290"/>
                    <a:gd name="T113" fmla="*/ 2 h 2"/>
                    <a:gd name="T114" fmla="*/ 284 w 290"/>
                    <a:gd name="T115" fmla="*/ 0 h 2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w 290"/>
                    <a:gd name="T175" fmla="*/ 0 h 2"/>
                    <a:gd name="T176" fmla="*/ 290 w 290"/>
                    <a:gd name="T177" fmla="*/ 2 h 2"/>
                  </a:gdLst>
                  <a:ahLst/>
                  <a:cxnLst>
                    <a:cxn ang="T116">
                      <a:pos x="T0" y="T1"/>
                    </a:cxn>
                    <a:cxn ang="T117">
                      <a:pos x="T2" y="T3"/>
                    </a:cxn>
                    <a:cxn ang="T118">
                      <a:pos x="T4" y="T5"/>
                    </a:cxn>
                    <a:cxn ang="T119">
                      <a:pos x="T6" y="T7"/>
                    </a:cxn>
                    <a:cxn ang="T120">
                      <a:pos x="T8" y="T9"/>
                    </a:cxn>
                    <a:cxn ang="T121">
                      <a:pos x="T10" y="T11"/>
                    </a:cxn>
                    <a:cxn ang="T122">
                      <a:pos x="T12" y="T13"/>
                    </a:cxn>
                    <a:cxn ang="T123">
                      <a:pos x="T14" y="T15"/>
                    </a:cxn>
                    <a:cxn ang="T124">
                      <a:pos x="T16" y="T17"/>
                    </a:cxn>
                    <a:cxn ang="T125">
                      <a:pos x="T18" y="T19"/>
                    </a:cxn>
                    <a:cxn ang="T126">
                      <a:pos x="T20" y="T21"/>
                    </a:cxn>
                    <a:cxn ang="T127">
                      <a:pos x="T22" y="T23"/>
                    </a:cxn>
                    <a:cxn ang="T128">
                      <a:pos x="T24" y="T25"/>
                    </a:cxn>
                    <a:cxn ang="T129">
                      <a:pos x="T26" y="T27"/>
                    </a:cxn>
                    <a:cxn ang="T130">
                      <a:pos x="T28" y="T29"/>
                    </a:cxn>
                    <a:cxn ang="T131">
                      <a:pos x="T30" y="T31"/>
                    </a:cxn>
                    <a:cxn ang="T132">
                      <a:pos x="T32" y="T33"/>
                    </a:cxn>
                    <a:cxn ang="T133">
                      <a:pos x="T34" y="T35"/>
                    </a:cxn>
                    <a:cxn ang="T134">
                      <a:pos x="T36" y="T37"/>
                    </a:cxn>
                    <a:cxn ang="T135">
                      <a:pos x="T38" y="T39"/>
                    </a:cxn>
                    <a:cxn ang="T136">
                      <a:pos x="T40" y="T41"/>
                    </a:cxn>
                    <a:cxn ang="T137">
                      <a:pos x="T42" y="T43"/>
                    </a:cxn>
                    <a:cxn ang="T138">
                      <a:pos x="T44" y="T45"/>
                    </a:cxn>
                    <a:cxn ang="T139">
                      <a:pos x="T46" y="T47"/>
                    </a:cxn>
                    <a:cxn ang="T140">
                      <a:pos x="T48" y="T49"/>
                    </a:cxn>
                    <a:cxn ang="T141">
                      <a:pos x="T50" y="T51"/>
                    </a:cxn>
                    <a:cxn ang="T142">
                      <a:pos x="T52" y="T53"/>
                    </a:cxn>
                    <a:cxn ang="T143">
                      <a:pos x="T54" y="T55"/>
                    </a:cxn>
                    <a:cxn ang="T144">
                      <a:pos x="T56" y="T57"/>
                    </a:cxn>
                    <a:cxn ang="T145">
                      <a:pos x="T58" y="T59"/>
                    </a:cxn>
                    <a:cxn ang="T146">
                      <a:pos x="T60" y="T61"/>
                    </a:cxn>
                    <a:cxn ang="T147">
                      <a:pos x="T62" y="T63"/>
                    </a:cxn>
                    <a:cxn ang="T148">
                      <a:pos x="T64" y="T65"/>
                    </a:cxn>
                    <a:cxn ang="T149">
                      <a:pos x="T66" y="T67"/>
                    </a:cxn>
                    <a:cxn ang="T150">
                      <a:pos x="T68" y="T69"/>
                    </a:cxn>
                    <a:cxn ang="T151">
                      <a:pos x="T70" y="T71"/>
                    </a:cxn>
                    <a:cxn ang="T152">
                      <a:pos x="T72" y="T73"/>
                    </a:cxn>
                    <a:cxn ang="T153">
                      <a:pos x="T74" y="T75"/>
                    </a:cxn>
                    <a:cxn ang="T154">
                      <a:pos x="T76" y="T77"/>
                    </a:cxn>
                    <a:cxn ang="T155">
                      <a:pos x="T78" y="T79"/>
                    </a:cxn>
                    <a:cxn ang="T156">
                      <a:pos x="T80" y="T81"/>
                    </a:cxn>
                    <a:cxn ang="T157">
                      <a:pos x="T82" y="T83"/>
                    </a:cxn>
                    <a:cxn ang="T158">
                      <a:pos x="T84" y="T85"/>
                    </a:cxn>
                    <a:cxn ang="T159">
                      <a:pos x="T86" y="T87"/>
                    </a:cxn>
                    <a:cxn ang="T160">
                      <a:pos x="T88" y="T89"/>
                    </a:cxn>
                    <a:cxn ang="T161">
                      <a:pos x="T90" y="T91"/>
                    </a:cxn>
                    <a:cxn ang="T162">
                      <a:pos x="T92" y="T93"/>
                    </a:cxn>
                    <a:cxn ang="T163">
                      <a:pos x="T94" y="T95"/>
                    </a:cxn>
                    <a:cxn ang="T164">
                      <a:pos x="T96" y="T97"/>
                    </a:cxn>
                    <a:cxn ang="T165">
                      <a:pos x="T98" y="T99"/>
                    </a:cxn>
                    <a:cxn ang="T166">
                      <a:pos x="T100" y="T101"/>
                    </a:cxn>
                    <a:cxn ang="T167">
                      <a:pos x="T102" y="T103"/>
                    </a:cxn>
                    <a:cxn ang="T168">
                      <a:pos x="T104" y="T105"/>
                    </a:cxn>
                    <a:cxn ang="T169">
                      <a:pos x="T106" y="T107"/>
                    </a:cxn>
                    <a:cxn ang="T170">
                      <a:pos x="T108" y="T109"/>
                    </a:cxn>
                    <a:cxn ang="T171">
                      <a:pos x="T110" y="T111"/>
                    </a:cxn>
                    <a:cxn ang="T172">
                      <a:pos x="T112" y="T113"/>
                    </a:cxn>
                    <a:cxn ang="T173">
                      <a:pos x="T114" y="T115"/>
                    </a:cxn>
                  </a:cxnLst>
                  <a:rect l="T174" t="T175" r="T176" b="T177"/>
                  <a:pathLst>
                    <a:path w="290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8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  <a:close/>
                      <a:moveTo>
                        <a:pt x="12" y="0"/>
                      </a:moveTo>
                      <a:lnTo>
                        <a:pt x="16" y="0"/>
                      </a:lnTo>
                      <a:lnTo>
                        <a:pt x="17" y="1"/>
                      </a:lnTo>
                      <a:lnTo>
                        <a:pt x="16" y="2"/>
                      </a:lnTo>
                      <a:lnTo>
                        <a:pt x="12" y="2"/>
                      </a:lnTo>
                      <a:lnTo>
                        <a:pt x="11" y="1"/>
                      </a:lnTo>
                      <a:lnTo>
                        <a:pt x="12" y="0"/>
                      </a:lnTo>
                      <a:close/>
                      <a:moveTo>
                        <a:pt x="21" y="0"/>
                      </a:moveTo>
                      <a:lnTo>
                        <a:pt x="27" y="0"/>
                      </a:lnTo>
                      <a:lnTo>
                        <a:pt x="28" y="1"/>
                      </a:lnTo>
                      <a:lnTo>
                        <a:pt x="27" y="2"/>
                      </a:lnTo>
                      <a:lnTo>
                        <a:pt x="21" y="2"/>
                      </a:lnTo>
                      <a:lnTo>
                        <a:pt x="21" y="1"/>
                      </a:lnTo>
                      <a:lnTo>
                        <a:pt x="21" y="0"/>
                      </a:lnTo>
                      <a:close/>
                      <a:moveTo>
                        <a:pt x="32" y="0"/>
                      </a:moveTo>
                      <a:lnTo>
                        <a:pt x="37" y="0"/>
                      </a:lnTo>
                      <a:lnTo>
                        <a:pt x="38" y="1"/>
                      </a:lnTo>
                      <a:lnTo>
                        <a:pt x="37" y="2"/>
                      </a:lnTo>
                      <a:lnTo>
                        <a:pt x="32" y="2"/>
                      </a:lnTo>
                      <a:lnTo>
                        <a:pt x="31" y="1"/>
                      </a:lnTo>
                      <a:lnTo>
                        <a:pt x="32" y="0"/>
                      </a:lnTo>
                      <a:close/>
                      <a:moveTo>
                        <a:pt x="42" y="0"/>
                      </a:moveTo>
                      <a:lnTo>
                        <a:pt x="46" y="0"/>
                      </a:lnTo>
                      <a:lnTo>
                        <a:pt x="47" y="1"/>
                      </a:lnTo>
                      <a:lnTo>
                        <a:pt x="46" y="2"/>
                      </a:lnTo>
                      <a:lnTo>
                        <a:pt x="42" y="2"/>
                      </a:lnTo>
                      <a:lnTo>
                        <a:pt x="41" y="1"/>
                      </a:lnTo>
                      <a:lnTo>
                        <a:pt x="42" y="0"/>
                      </a:lnTo>
                      <a:close/>
                      <a:moveTo>
                        <a:pt x="52" y="0"/>
                      </a:moveTo>
                      <a:lnTo>
                        <a:pt x="57" y="0"/>
                      </a:lnTo>
                      <a:lnTo>
                        <a:pt x="58" y="1"/>
                      </a:lnTo>
                      <a:lnTo>
                        <a:pt x="57" y="2"/>
                      </a:lnTo>
                      <a:lnTo>
                        <a:pt x="52" y="2"/>
                      </a:lnTo>
                      <a:lnTo>
                        <a:pt x="51" y="1"/>
                      </a:lnTo>
                      <a:lnTo>
                        <a:pt x="52" y="0"/>
                      </a:lnTo>
                      <a:close/>
                      <a:moveTo>
                        <a:pt x="62" y="0"/>
                      </a:moveTo>
                      <a:lnTo>
                        <a:pt x="67" y="0"/>
                      </a:lnTo>
                      <a:lnTo>
                        <a:pt x="68" y="1"/>
                      </a:lnTo>
                      <a:lnTo>
                        <a:pt x="67" y="2"/>
                      </a:lnTo>
                      <a:lnTo>
                        <a:pt x="62" y="2"/>
                      </a:lnTo>
                      <a:lnTo>
                        <a:pt x="61" y="1"/>
                      </a:lnTo>
                      <a:lnTo>
                        <a:pt x="62" y="0"/>
                      </a:lnTo>
                      <a:close/>
                      <a:moveTo>
                        <a:pt x="72" y="0"/>
                      </a:moveTo>
                      <a:lnTo>
                        <a:pt x="77" y="0"/>
                      </a:lnTo>
                      <a:lnTo>
                        <a:pt x="78" y="1"/>
                      </a:lnTo>
                      <a:lnTo>
                        <a:pt x="77" y="2"/>
                      </a:lnTo>
                      <a:lnTo>
                        <a:pt x="72" y="2"/>
                      </a:lnTo>
                      <a:lnTo>
                        <a:pt x="71" y="1"/>
                      </a:lnTo>
                      <a:lnTo>
                        <a:pt x="72" y="0"/>
                      </a:lnTo>
                      <a:close/>
                      <a:moveTo>
                        <a:pt x="82" y="0"/>
                      </a:moveTo>
                      <a:lnTo>
                        <a:pt x="87" y="0"/>
                      </a:lnTo>
                      <a:lnTo>
                        <a:pt x="88" y="1"/>
                      </a:lnTo>
                      <a:lnTo>
                        <a:pt x="87" y="2"/>
                      </a:lnTo>
                      <a:lnTo>
                        <a:pt x="82" y="2"/>
                      </a:lnTo>
                      <a:lnTo>
                        <a:pt x="81" y="1"/>
                      </a:lnTo>
                      <a:lnTo>
                        <a:pt x="82" y="0"/>
                      </a:lnTo>
                      <a:close/>
                      <a:moveTo>
                        <a:pt x="92" y="0"/>
                      </a:moveTo>
                      <a:lnTo>
                        <a:pt x="97" y="0"/>
                      </a:lnTo>
                      <a:lnTo>
                        <a:pt x="98" y="1"/>
                      </a:lnTo>
                      <a:lnTo>
                        <a:pt x="97" y="2"/>
                      </a:lnTo>
                      <a:lnTo>
                        <a:pt x="92" y="2"/>
                      </a:lnTo>
                      <a:lnTo>
                        <a:pt x="91" y="1"/>
                      </a:lnTo>
                      <a:lnTo>
                        <a:pt x="92" y="0"/>
                      </a:lnTo>
                      <a:close/>
                      <a:moveTo>
                        <a:pt x="103" y="0"/>
                      </a:moveTo>
                      <a:lnTo>
                        <a:pt x="107" y="0"/>
                      </a:lnTo>
                      <a:lnTo>
                        <a:pt x="108" y="1"/>
                      </a:lnTo>
                      <a:lnTo>
                        <a:pt x="107" y="2"/>
                      </a:lnTo>
                      <a:lnTo>
                        <a:pt x="103" y="2"/>
                      </a:lnTo>
                      <a:lnTo>
                        <a:pt x="102" y="1"/>
                      </a:lnTo>
                      <a:lnTo>
                        <a:pt x="103" y="0"/>
                      </a:lnTo>
                      <a:close/>
                      <a:moveTo>
                        <a:pt x="112" y="0"/>
                      </a:moveTo>
                      <a:lnTo>
                        <a:pt x="117" y="0"/>
                      </a:lnTo>
                      <a:lnTo>
                        <a:pt x="118" y="1"/>
                      </a:lnTo>
                      <a:lnTo>
                        <a:pt x="117" y="2"/>
                      </a:lnTo>
                      <a:lnTo>
                        <a:pt x="112" y="2"/>
                      </a:lnTo>
                      <a:lnTo>
                        <a:pt x="111" y="1"/>
                      </a:lnTo>
                      <a:lnTo>
                        <a:pt x="112" y="0"/>
                      </a:lnTo>
                      <a:close/>
                      <a:moveTo>
                        <a:pt x="123" y="0"/>
                      </a:moveTo>
                      <a:lnTo>
                        <a:pt x="128" y="0"/>
                      </a:lnTo>
                      <a:lnTo>
                        <a:pt x="128" y="1"/>
                      </a:lnTo>
                      <a:lnTo>
                        <a:pt x="128" y="2"/>
                      </a:lnTo>
                      <a:lnTo>
                        <a:pt x="123" y="2"/>
                      </a:lnTo>
                      <a:lnTo>
                        <a:pt x="122" y="1"/>
                      </a:lnTo>
                      <a:lnTo>
                        <a:pt x="123" y="0"/>
                      </a:lnTo>
                      <a:close/>
                      <a:moveTo>
                        <a:pt x="133" y="0"/>
                      </a:moveTo>
                      <a:lnTo>
                        <a:pt x="137" y="0"/>
                      </a:lnTo>
                      <a:lnTo>
                        <a:pt x="138" y="1"/>
                      </a:lnTo>
                      <a:lnTo>
                        <a:pt x="137" y="2"/>
                      </a:lnTo>
                      <a:lnTo>
                        <a:pt x="133" y="2"/>
                      </a:lnTo>
                      <a:lnTo>
                        <a:pt x="132" y="1"/>
                      </a:lnTo>
                      <a:lnTo>
                        <a:pt x="133" y="0"/>
                      </a:lnTo>
                      <a:close/>
                      <a:moveTo>
                        <a:pt x="142" y="0"/>
                      </a:moveTo>
                      <a:lnTo>
                        <a:pt x="148" y="0"/>
                      </a:lnTo>
                      <a:lnTo>
                        <a:pt x="149" y="1"/>
                      </a:lnTo>
                      <a:lnTo>
                        <a:pt x="148" y="2"/>
                      </a:lnTo>
                      <a:lnTo>
                        <a:pt x="142" y="2"/>
                      </a:lnTo>
                      <a:lnTo>
                        <a:pt x="141" y="1"/>
                      </a:lnTo>
                      <a:lnTo>
                        <a:pt x="142" y="0"/>
                      </a:lnTo>
                      <a:close/>
                      <a:moveTo>
                        <a:pt x="153" y="0"/>
                      </a:moveTo>
                      <a:lnTo>
                        <a:pt x="158" y="0"/>
                      </a:lnTo>
                      <a:lnTo>
                        <a:pt x="159" y="1"/>
                      </a:lnTo>
                      <a:lnTo>
                        <a:pt x="158" y="2"/>
                      </a:lnTo>
                      <a:lnTo>
                        <a:pt x="153" y="2"/>
                      </a:lnTo>
                      <a:lnTo>
                        <a:pt x="152" y="1"/>
                      </a:lnTo>
                      <a:lnTo>
                        <a:pt x="153" y="0"/>
                      </a:lnTo>
                      <a:close/>
                      <a:moveTo>
                        <a:pt x="163" y="0"/>
                      </a:moveTo>
                      <a:lnTo>
                        <a:pt x="168" y="0"/>
                      </a:lnTo>
                      <a:lnTo>
                        <a:pt x="169" y="1"/>
                      </a:lnTo>
                      <a:lnTo>
                        <a:pt x="168" y="2"/>
                      </a:lnTo>
                      <a:lnTo>
                        <a:pt x="163" y="2"/>
                      </a:lnTo>
                      <a:lnTo>
                        <a:pt x="162" y="1"/>
                      </a:lnTo>
                      <a:lnTo>
                        <a:pt x="163" y="0"/>
                      </a:lnTo>
                      <a:close/>
                      <a:moveTo>
                        <a:pt x="173" y="0"/>
                      </a:moveTo>
                      <a:lnTo>
                        <a:pt x="178" y="0"/>
                      </a:lnTo>
                      <a:lnTo>
                        <a:pt x="179" y="1"/>
                      </a:lnTo>
                      <a:lnTo>
                        <a:pt x="178" y="2"/>
                      </a:lnTo>
                      <a:lnTo>
                        <a:pt x="173" y="2"/>
                      </a:lnTo>
                      <a:lnTo>
                        <a:pt x="172" y="1"/>
                      </a:lnTo>
                      <a:lnTo>
                        <a:pt x="173" y="0"/>
                      </a:lnTo>
                      <a:close/>
                      <a:moveTo>
                        <a:pt x="183" y="0"/>
                      </a:moveTo>
                      <a:lnTo>
                        <a:pt x="188" y="0"/>
                      </a:lnTo>
                      <a:lnTo>
                        <a:pt x="189" y="1"/>
                      </a:lnTo>
                      <a:lnTo>
                        <a:pt x="188" y="2"/>
                      </a:lnTo>
                      <a:lnTo>
                        <a:pt x="183" y="2"/>
                      </a:lnTo>
                      <a:lnTo>
                        <a:pt x="182" y="1"/>
                      </a:lnTo>
                      <a:lnTo>
                        <a:pt x="183" y="0"/>
                      </a:lnTo>
                      <a:close/>
                      <a:moveTo>
                        <a:pt x="193" y="0"/>
                      </a:moveTo>
                      <a:lnTo>
                        <a:pt x="198" y="0"/>
                      </a:lnTo>
                      <a:lnTo>
                        <a:pt x="199" y="1"/>
                      </a:lnTo>
                      <a:lnTo>
                        <a:pt x="198" y="2"/>
                      </a:lnTo>
                      <a:lnTo>
                        <a:pt x="193" y="2"/>
                      </a:lnTo>
                      <a:lnTo>
                        <a:pt x="193" y="1"/>
                      </a:lnTo>
                      <a:lnTo>
                        <a:pt x="193" y="0"/>
                      </a:lnTo>
                      <a:close/>
                      <a:moveTo>
                        <a:pt x="203" y="0"/>
                      </a:moveTo>
                      <a:lnTo>
                        <a:pt x="208" y="0"/>
                      </a:lnTo>
                      <a:lnTo>
                        <a:pt x="209" y="1"/>
                      </a:lnTo>
                      <a:lnTo>
                        <a:pt x="208" y="2"/>
                      </a:lnTo>
                      <a:lnTo>
                        <a:pt x="203" y="2"/>
                      </a:lnTo>
                      <a:lnTo>
                        <a:pt x="202" y="1"/>
                      </a:lnTo>
                      <a:lnTo>
                        <a:pt x="203" y="0"/>
                      </a:lnTo>
                      <a:close/>
                      <a:moveTo>
                        <a:pt x="213" y="0"/>
                      </a:moveTo>
                      <a:lnTo>
                        <a:pt x="219" y="0"/>
                      </a:lnTo>
                      <a:lnTo>
                        <a:pt x="219" y="1"/>
                      </a:lnTo>
                      <a:lnTo>
                        <a:pt x="219" y="2"/>
                      </a:lnTo>
                      <a:lnTo>
                        <a:pt x="213" y="2"/>
                      </a:lnTo>
                      <a:lnTo>
                        <a:pt x="212" y="1"/>
                      </a:lnTo>
                      <a:lnTo>
                        <a:pt x="213" y="0"/>
                      </a:lnTo>
                      <a:close/>
                      <a:moveTo>
                        <a:pt x="223" y="0"/>
                      </a:moveTo>
                      <a:lnTo>
                        <a:pt x="228" y="0"/>
                      </a:lnTo>
                      <a:lnTo>
                        <a:pt x="229" y="1"/>
                      </a:lnTo>
                      <a:lnTo>
                        <a:pt x="228" y="2"/>
                      </a:lnTo>
                      <a:lnTo>
                        <a:pt x="223" y="2"/>
                      </a:lnTo>
                      <a:lnTo>
                        <a:pt x="223" y="1"/>
                      </a:lnTo>
                      <a:lnTo>
                        <a:pt x="223" y="0"/>
                      </a:lnTo>
                      <a:close/>
                      <a:moveTo>
                        <a:pt x="233" y="0"/>
                      </a:moveTo>
                      <a:lnTo>
                        <a:pt x="239" y="0"/>
                      </a:lnTo>
                      <a:lnTo>
                        <a:pt x="240" y="1"/>
                      </a:lnTo>
                      <a:lnTo>
                        <a:pt x="239" y="2"/>
                      </a:lnTo>
                      <a:lnTo>
                        <a:pt x="233" y="2"/>
                      </a:lnTo>
                      <a:lnTo>
                        <a:pt x="232" y="1"/>
                      </a:lnTo>
                      <a:lnTo>
                        <a:pt x="233" y="0"/>
                      </a:lnTo>
                      <a:close/>
                      <a:moveTo>
                        <a:pt x="244" y="0"/>
                      </a:moveTo>
                      <a:lnTo>
                        <a:pt x="249" y="0"/>
                      </a:lnTo>
                      <a:lnTo>
                        <a:pt x="249" y="1"/>
                      </a:lnTo>
                      <a:lnTo>
                        <a:pt x="249" y="2"/>
                      </a:lnTo>
                      <a:lnTo>
                        <a:pt x="244" y="2"/>
                      </a:lnTo>
                      <a:lnTo>
                        <a:pt x="243" y="1"/>
                      </a:lnTo>
                      <a:lnTo>
                        <a:pt x="244" y="0"/>
                      </a:lnTo>
                      <a:close/>
                      <a:moveTo>
                        <a:pt x="253" y="0"/>
                      </a:moveTo>
                      <a:lnTo>
                        <a:pt x="258" y="0"/>
                      </a:lnTo>
                      <a:lnTo>
                        <a:pt x="259" y="1"/>
                      </a:lnTo>
                      <a:lnTo>
                        <a:pt x="258" y="2"/>
                      </a:lnTo>
                      <a:lnTo>
                        <a:pt x="253" y="2"/>
                      </a:lnTo>
                      <a:lnTo>
                        <a:pt x="253" y="1"/>
                      </a:lnTo>
                      <a:lnTo>
                        <a:pt x="253" y="0"/>
                      </a:lnTo>
                      <a:close/>
                      <a:moveTo>
                        <a:pt x="264" y="0"/>
                      </a:moveTo>
                      <a:lnTo>
                        <a:pt x="269" y="0"/>
                      </a:lnTo>
                      <a:lnTo>
                        <a:pt x="270" y="1"/>
                      </a:lnTo>
                      <a:lnTo>
                        <a:pt x="269" y="2"/>
                      </a:lnTo>
                      <a:lnTo>
                        <a:pt x="264" y="2"/>
                      </a:lnTo>
                      <a:lnTo>
                        <a:pt x="263" y="1"/>
                      </a:lnTo>
                      <a:lnTo>
                        <a:pt x="264" y="0"/>
                      </a:lnTo>
                      <a:close/>
                      <a:moveTo>
                        <a:pt x="274" y="0"/>
                      </a:moveTo>
                      <a:lnTo>
                        <a:pt x="279" y="0"/>
                      </a:lnTo>
                      <a:lnTo>
                        <a:pt x="279" y="1"/>
                      </a:lnTo>
                      <a:lnTo>
                        <a:pt x="279" y="2"/>
                      </a:lnTo>
                      <a:lnTo>
                        <a:pt x="274" y="2"/>
                      </a:lnTo>
                      <a:lnTo>
                        <a:pt x="273" y="1"/>
                      </a:lnTo>
                      <a:lnTo>
                        <a:pt x="274" y="0"/>
                      </a:lnTo>
                      <a:close/>
                      <a:moveTo>
                        <a:pt x="284" y="0"/>
                      </a:moveTo>
                      <a:lnTo>
                        <a:pt x="289" y="0"/>
                      </a:lnTo>
                      <a:lnTo>
                        <a:pt x="290" y="1"/>
                      </a:lnTo>
                      <a:lnTo>
                        <a:pt x="289" y="2"/>
                      </a:lnTo>
                      <a:lnTo>
                        <a:pt x="284" y="2"/>
                      </a:lnTo>
                      <a:lnTo>
                        <a:pt x="283" y="1"/>
                      </a:lnTo>
                      <a:lnTo>
                        <a:pt x="284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83" name="Freeform 1079"/>
                <p:cNvSpPr>
                  <a:spLocks/>
                </p:cNvSpPr>
                <p:nvPr/>
              </p:nvSpPr>
              <p:spPr bwMode="auto">
                <a:xfrm>
                  <a:off x="2603" y="2232"/>
                  <a:ext cx="8" cy="2"/>
                </a:xfrm>
                <a:custGeom>
                  <a:avLst/>
                  <a:gdLst>
                    <a:gd name="T0" fmla="*/ 1 w 8"/>
                    <a:gd name="T1" fmla="*/ 0 h 2"/>
                    <a:gd name="T2" fmla="*/ 7 w 8"/>
                    <a:gd name="T3" fmla="*/ 0 h 2"/>
                    <a:gd name="T4" fmla="*/ 8 w 8"/>
                    <a:gd name="T5" fmla="*/ 1 h 2"/>
                    <a:gd name="T6" fmla="*/ 7 w 8"/>
                    <a:gd name="T7" fmla="*/ 2 h 2"/>
                    <a:gd name="T8" fmla="*/ 1 w 8"/>
                    <a:gd name="T9" fmla="*/ 2 h 2"/>
                    <a:gd name="T10" fmla="*/ 0 w 8"/>
                    <a:gd name="T11" fmla="*/ 1 h 2"/>
                    <a:gd name="T12" fmla="*/ 1 w 8"/>
                    <a:gd name="T13" fmla="*/ 0 h 2"/>
                    <a:gd name="T14" fmla="*/ 1 w 8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8"/>
                    <a:gd name="T25" fmla="*/ 0 h 2"/>
                    <a:gd name="T26" fmla="*/ 8 w 8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8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8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84" name="Freeform 1080"/>
                <p:cNvSpPr>
                  <a:spLocks/>
                </p:cNvSpPr>
                <p:nvPr/>
              </p:nvSpPr>
              <p:spPr bwMode="auto">
                <a:xfrm>
                  <a:off x="2614" y="2232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85" name="Freeform 1081"/>
                <p:cNvSpPr>
                  <a:spLocks/>
                </p:cNvSpPr>
                <p:nvPr/>
              </p:nvSpPr>
              <p:spPr bwMode="auto">
                <a:xfrm>
                  <a:off x="2624" y="2232"/>
                  <a:ext cx="7" cy="2"/>
                </a:xfrm>
                <a:custGeom>
                  <a:avLst/>
                  <a:gdLst>
                    <a:gd name="T0" fmla="*/ 0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0 w 7"/>
                    <a:gd name="T9" fmla="*/ 2 h 2"/>
                    <a:gd name="T10" fmla="*/ 0 w 7"/>
                    <a:gd name="T11" fmla="*/ 1 h 2"/>
                    <a:gd name="T12" fmla="*/ 0 w 7"/>
                    <a:gd name="T13" fmla="*/ 0 h 2"/>
                    <a:gd name="T14" fmla="*/ 0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0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86" name="Freeform 1082"/>
                <p:cNvSpPr>
                  <a:spLocks/>
                </p:cNvSpPr>
                <p:nvPr/>
              </p:nvSpPr>
              <p:spPr bwMode="auto">
                <a:xfrm>
                  <a:off x="2634" y="2232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87" name="Freeform 1083"/>
                <p:cNvSpPr>
                  <a:spLocks/>
                </p:cNvSpPr>
                <p:nvPr/>
              </p:nvSpPr>
              <p:spPr bwMode="auto">
                <a:xfrm>
                  <a:off x="2644" y="2232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88" name="Freeform 1084"/>
                <p:cNvSpPr>
                  <a:spLocks/>
                </p:cNvSpPr>
                <p:nvPr/>
              </p:nvSpPr>
              <p:spPr bwMode="auto">
                <a:xfrm>
                  <a:off x="2654" y="2232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89" name="Freeform 1085"/>
                <p:cNvSpPr>
                  <a:spLocks/>
                </p:cNvSpPr>
                <p:nvPr/>
              </p:nvSpPr>
              <p:spPr bwMode="auto">
                <a:xfrm>
                  <a:off x="2664" y="2232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90" name="Freeform 1086"/>
                <p:cNvSpPr>
                  <a:spLocks/>
                </p:cNvSpPr>
                <p:nvPr/>
              </p:nvSpPr>
              <p:spPr bwMode="auto">
                <a:xfrm>
                  <a:off x="2674" y="2232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91" name="Freeform 1087"/>
                <p:cNvSpPr>
                  <a:spLocks/>
                </p:cNvSpPr>
                <p:nvPr/>
              </p:nvSpPr>
              <p:spPr bwMode="auto">
                <a:xfrm>
                  <a:off x="2684" y="2232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92" name="Freeform 1088"/>
                <p:cNvSpPr>
                  <a:spLocks/>
                </p:cNvSpPr>
                <p:nvPr/>
              </p:nvSpPr>
              <p:spPr bwMode="auto">
                <a:xfrm>
                  <a:off x="2694" y="2232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93" name="Freeform 1089"/>
                <p:cNvSpPr>
                  <a:spLocks/>
                </p:cNvSpPr>
                <p:nvPr/>
              </p:nvSpPr>
              <p:spPr bwMode="auto">
                <a:xfrm>
                  <a:off x="2705" y="2232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94" name="Freeform 1090"/>
                <p:cNvSpPr>
                  <a:spLocks/>
                </p:cNvSpPr>
                <p:nvPr/>
              </p:nvSpPr>
              <p:spPr bwMode="auto">
                <a:xfrm>
                  <a:off x="2714" y="2232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0" name="Group 1091"/>
              <p:cNvGrpSpPr>
                <a:grpSpLocks/>
              </p:cNvGrpSpPr>
              <p:nvPr/>
            </p:nvGrpSpPr>
            <p:grpSpPr bwMode="auto">
              <a:xfrm>
                <a:off x="4155" y="737"/>
                <a:ext cx="859" cy="650"/>
                <a:chOff x="2603" y="1968"/>
                <a:chExt cx="859" cy="650"/>
              </a:xfrm>
            </p:grpSpPr>
            <p:sp>
              <p:nvSpPr>
                <p:cNvPr id="6795" name="Freeform 1092"/>
                <p:cNvSpPr>
                  <a:spLocks/>
                </p:cNvSpPr>
                <p:nvPr/>
              </p:nvSpPr>
              <p:spPr bwMode="auto">
                <a:xfrm>
                  <a:off x="2725" y="2232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96" name="Freeform 1093"/>
                <p:cNvSpPr>
                  <a:spLocks/>
                </p:cNvSpPr>
                <p:nvPr/>
              </p:nvSpPr>
              <p:spPr bwMode="auto">
                <a:xfrm>
                  <a:off x="2735" y="2232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97" name="Freeform 1094"/>
                <p:cNvSpPr>
                  <a:spLocks/>
                </p:cNvSpPr>
                <p:nvPr/>
              </p:nvSpPr>
              <p:spPr bwMode="auto">
                <a:xfrm>
                  <a:off x="2744" y="2232"/>
                  <a:ext cx="8" cy="2"/>
                </a:xfrm>
                <a:custGeom>
                  <a:avLst/>
                  <a:gdLst>
                    <a:gd name="T0" fmla="*/ 1 w 8"/>
                    <a:gd name="T1" fmla="*/ 0 h 2"/>
                    <a:gd name="T2" fmla="*/ 7 w 8"/>
                    <a:gd name="T3" fmla="*/ 0 h 2"/>
                    <a:gd name="T4" fmla="*/ 8 w 8"/>
                    <a:gd name="T5" fmla="*/ 1 h 2"/>
                    <a:gd name="T6" fmla="*/ 7 w 8"/>
                    <a:gd name="T7" fmla="*/ 2 h 2"/>
                    <a:gd name="T8" fmla="*/ 1 w 8"/>
                    <a:gd name="T9" fmla="*/ 2 h 2"/>
                    <a:gd name="T10" fmla="*/ 0 w 8"/>
                    <a:gd name="T11" fmla="*/ 1 h 2"/>
                    <a:gd name="T12" fmla="*/ 1 w 8"/>
                    <a:gd name="T13" fmla="*/ 0 h 2"/>
                    <a:gd name="T14" fmla="*/ 1 w 8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8"/>
                    <a:gd name="T25" fmla="*/ 0 h 2"/>
                    <a:gd name="T26" fmla="*/ 8 w 8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8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8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98" name="Freeform 1095"/>
                <p:cNvSpPr>
                  <a:spLocks/>
                </p:cNvSpPr>
                <p:nvPr/>
              </p:nvSpPr>
              <p:spPr bwMode="auto">
                <a:xfrm>
                  <a:off x="2755" y="2232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99" name="Freeform 1096"/>
                <p:cNvSpPr>
                  <a:spLocks/>
                </p:cNvSpPr>
                <p:nvPr/>
              </p:nvSpPr>
              <p:spPr bwMode="auto">
                <a:xfrm>
                  <a:off x="2765" y="2232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00" name="Freeform 1097"/>
                <p:cNvSpPr>
                  <a:spLocks/>
                </p:cNvSpPr>
                <p:nvPr/>
              </p:nvSpPr>
              <p:spPr bwMode="auto">
                <a:xfrm>
                  <a:off x="2775" y="2232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01" name="Freeform 1098"/>
                <p:cNvSpPr>
                  <a:spLocks/>
                </p:cNvSpPr>
                <p:nvPr/>
              </p:nvSpPr>
              <p:spPr bwMode="auto">
                <a:xfrm>
                  <a:off x="2785" y="2232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02" name="Freeform 1099"/>
                <p:cNvSpPr>
                  <a:spLocks/>
                </p:cNvSpPr>
                <p:nvPr/>
              </p:nvSpPr>
              <p:spPr bwMode="auto">
                <a:xfrm>
                  <a:off x="2796" y="2232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03" name="Freeform 1100"/>
                <p:cNvSpPr>
                  <a:spLocks/>
                </p:cNvSpPr>
                <p:nvPr/>
              </p:nvSpPr>
              <p:spPr bwMode="auto">
                <a:xfrm>
                  <a:off x="2805" y="2232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04" name="Freeform 1101"/>
                <p:cNvSpPr>
                  <a:spLocks/>
                </p:cNvSpPr>
                <p:nvPr/>
              </p:nvSpPr>
              <p:spPr bwMode="auto">
                <a:xfrm>
                  <a:off x="2815" y="2232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7 w 7"/>
                    <a:gd name="T3" fmla="*/ 0 h 2"/>
                    <a:gd name="T4" fmla="*/ 7 w 7"/>
                    <a:gd name="T5" fmla="*/ 1 h 2"/>
                    <a:gd name="T6" fmla="*/ 7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7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05" name="Freeform 1102"/>
                <p:cNvSpPr>
                  <a:spLocks/>
                </p:cNvSpPr>
                <p:nvPr/>
              </p:nvSpPr>
              <p:spPr bwMode="auto">
                <a:xfrm>
                  <a:off x="2826" y="2232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06" name="Freeform 1103"/>
                <p:cNvSpPr>
                  <a:spLocks/>
                </p:cNvSpPr>
                <p:nvPr/>
              </p:nvSpPr>
              <p:spPr bwMode="auto">
                <a:xfrm>
                  <a:off x="2835" y="2232"/>
                  <a:ext cx="8" cy="2"/>
                </a:xfrm>
                <a:custGeom>
                  <a:avLst/>
                  <a:gdLst>
                    <a:gd name="T0" fmla="*/ 1 w 8"/>
                    <a:gd name="T1" fmla="*/ 0 h 2"/>
                    <a:gd name="T2" fmla="*/ 7 w 8"/>
                    <a:gd name="T3" fmla="*/ 0 h 2"/>
                    <a:gd name="T4" fmla="*/ 8 w 8"/>
                    <a:gd name="T5" fmla="*/ 1 h 2"/>
                    <a:gd name="T6" fmla="*/ 7 w 8"/>
                    <a:gd name="T7" fmla="*/ 2 h 2"/>
                    <a:gd name="T8" fmla="*/ 1 w 8"/>
                    <a:gd name="T9" fmla="*/ 2 h 2"/>
                    <a:gd name="T10" fmla="*/ 0 w 8"/>
                    <a:gd name="T11" fmla="*/ 1 h 2"/>
                    <a:gd name="T12" fmla="*/ 1 w 8"/>
                    <a:gd name="T13" fmla="*/ 0 h 2"/>
                    <a:gd name="T14" fmla="*/ 1 w 8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8"/>
                    <a:gd name="T25" fmla="*/ 0 h 2"/>
                    <a:gd name="T26" fmla="*/ 8 w 8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8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8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07" name="Freeform 1104"/>
                <p:cNvSpPr>
                  <a:spLocks/>
                </p:cNvSpPr>
                <p:nvPr/>
              </p:nvSpPr>
              <p:spPr bwMode="auto">
                <a:xfrm>
                  <a:off x="2846" y="2232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08" name="Freeform 1105"/>
                <p:cNvSpPr>
                  <a:spLocks/>
                </p:cNvSpPr>
                <p:nvPr/>
              </p:nvSpPr>
              <p:spPr bwMode="auto">
                <a:xfrm>
                  <a:off x="2856" y="2232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09" name="Freeform 1106"/>
                <p:cNvSpPr>
                  <a:spLocks/>
                </p:cNvSpPr>
                <p:nvPr/>
              </p:nvSpPr>
              <p:spPr bwMode="auto">
                <a:xfrm>
                  <a:off x="2866" y="2232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10" name="Freeform 1107"/>
                <p:cNvSpPr>
                  <a:spLocks/>
                </p:cNvSpPr>
                <p:nvPr/>
              </p:nvSpPr>
              <p:spPr bwMode="auto">
                <a:xfrm>
                  <a:off x="2876" y="2232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11" name="Freeform 1108"/>
                <p:cNvSpPr>
                  <a:spLocks/>
                </p:cNvSpPr>
                <p:nvPr/>
              </p:nvSpPr>
              <p:spPr bwMode="auto">
                <a:xfrm>
                  <a:off x="2886" y="2232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12" name="Freeform 1109"/>
                <p:cNvSpPr>
                  <a:spLocks noEditPoints="1"/>
                </p:cNvSpPr>
                <p:nvPr/>
              </p:nvSpPr>
              <p:spPr bwMode="auto">
                <a:xfrm>
                  <a:off x="2603" y="2232"/>
                  <a:ext cx="290" cy="2"/>
                </a:xfrm>
                <a:custGeom>
                  <a:avLst/>
                  <a:gdLst>
                    <a:gd name="T0" fmla="*/ 7 w 290"/>
                    <a:gd name="T1" fmla="*/ 2 h 2"/>
                    <a:gd name="T2" fmla="*/ 1 w 290"/>
                    <a:gd name="T3" fmla="*/ 0 h 2"/>
                    <a:gd name="T4" fmla="*/ 16 w 290"/>
                    <a:gd name="T5" fmla="*/ 2 h 2"/>
                    <a:gd name="T6" fmla="*/ 12 w 290"/>
                    <a:gd name="T7" fmla="*/ 0 h 2"/>
                    <a:gd name="T8" fmla="*/ 27 w 290"/>
                    <a:gd name="T9" fmla="*/ 2 h 2"/>
                    <a:gd name="T10" fmla="*/ 21 w 290"/>
                    <a:gd name="T11" fmla="*/ 0 h 2"/>
                    <a:gd name="T12" fmla="*/ 37 w 290"/>
                    <a:gd name="T13" fmla="*/ 2 h 2"/>
                    <a:gd name="T14" fmla="*/ 32 w 290"/>
                    <a:gd name="T15" fmla="*/ 0 h 2"/>
                    <a:gd name="T16" fmla="*/ 46 w 290"/>
                    <a:gd name="T17" fmla="*/ 2 h 2"/>
                    <a:gd name="T18" fmla="*/ 42 w 290"/>
                    <a:gd name="T19" fmla="*/ 0 h 2"/>
                    <a:gd name="T20" fmla="*/ 57 w 290"/>
                    <a:gd name="T21" fmla="*/ 2 h 2"/>
                    <a:gd name="T22" fmla="*/ 52 w 290"/>
                    <a:gd name="T23" fmla="*/ 0 h 2"/>
                    <a:gd name="T24" fmla="*/ 67 w 290"/>
                    <a:gd name="T25" fmla="*/ 2 h 2"/>
                    <a:gd name="T26" fmla="*/ 62 w 290"/>
                    <a:gd name="T27" fmla="*/ 0 h 2"/>
                    <a:gd name="T28" fmla="*/ 77 w 290"/>
                    <a:gd name="T29" fmla="*/ 2 h 2"/>
                    <a:gd name="T30" fmla="*/ 72 w 290"/>
                    <a:gd name="T31" fmla="*/ 0 h 2"/>
                    <a:gd name="T32" fmla="*/ 87 w 290"/>
                    <a:gd name="T33" fmla="*/ 2 h 2"/>
                    <a:gd name="T34" fmla="*/ 82 w 290"/>
                    <a:gd name="T35" fmla="*/ 0 h 2"/>
                    <a:gd name="T36" fmla="*/ 97 w 290"/>
                    <a:gd name="T37" fmla="*/ 2 h 2"/>
                    <a:gd name="T38" fmla="*/ 92 w 290"/>
                    <a:gd name="T39" fmla="*/ 0 h 2"/>
                    <a:gd name="T40" fmla="*/ 107 w 290"/>
                    <a:gd name="T41" fmla="*/ 2 h 2"/>
                    <a:gd name="T42" fmla="*/ 103 w 290"/>
                    <a:gd name="T43" fmla="*/ 0 h 2"/>
                    <a:gd name="T44" fmla="*/ 117 w 290"/>
                    <a:gd name="T45" fmla="*/ 2 h 2"/>
                    <a:gd name="T46" fmla="*/ 112 w 290"/>
                    <a:gd name="T47" fmla="*/ 0 h 2"/>
                    <a:gd name="T48" fmla="*/ 128 w 290"/>
                    <a:gd name="T49" fmla="*/ 2 h 2"/>
                    <a:gd name="T50" fmla="*/ 123 w 290"/>
                    <a:gd name="T51" fmla="*/ 0 h 2"/>
                    <a:gd name="T52" fmla="*/ 137 w 290"/>
                    <a:gd name="T53" fmla="*/ 2 h 2"/>
                    <a:gd name="T54" fmla="*/ 133 w 290"/>
                    <a:gd name="T55" fmla="*/ 0 h 2"/>
                    <a:gd name="T56" fmla="*/ 148 w 290"/>
                    <a:gd name="T57" fmla="*/ 2 h 2"/>
                    <a:gd name="T58" fmla="*/ 142 w 290"/>
                    <a:gd name="T59" fmla="*/ 0 h 2"/>
                    <a:gd name="T60" fmla="*/ 158 w 290"/>
                    <a:gd name="T61" fmla="*/ 2 h 2"/>
                    <a:gd name="T62" fmla="*/ 153 w 290"/>
                    <a:gd name="T63" fmla="*/ 0 h 2"/>
                    <a:gd name="T64" fmla="*/ 168 w 290"/>
                    <a:gd name="T65" fmla="*/ 2 h 2"/>
                    <a:gd name="T66" fmla="*/ 163 w 290"/>
                    <a:gd name="T67" fmla="*/ 0 h 2"/>
                    <a:gd name="T68" fmla="*/ 178 w 290"/>
                    <a:gd name="T69" fmla="*/ 2 h 2"/>
                    <a:gd name="T70" fmla="*/ 173 w 290"/>
                    <a:gd name="T71" fmla="*/ 0 h 2"/>
                    <a:gd name="T72" fmla="*/ 188 w 290"/>
                    <a:gd name="T73" fmla="*/ 2 h 2"/>
                    <a:gd name="T74" fmla="*/ 183 w 290"/>
                    <a:gd name="T75" fmla="*/ 0 h 2"/>
                    <a:gd name="T76" fmla="*/ 198 w 290"/>
                    <a:gd name="T77" fmla="*/ 2 h 2"/>
                    <a:gd name="T78" fmla="*/ 193 w 290"/>
                    <a:gd name="T79" fmla="*/ 0 h 2"/>
                    <a:gd name="T80" fmla="*/ 208 w 290"/>
                    <a:gd name="T81" fmla="*/ 2 h 2"/>
                    <a:gd name="T82" fmla="*/ 203 w 290"/>
                    <a:gd name="T83" fmla="*/ 0 h 2"/>
                    <a:gd name="T84" fmla="*/ 219 w 290"/>
                    <a:gd name="T85" fmla="*/ 2 h 2"/>
                    <a:gd name="T86" fmla="*/ 213 w 290"/>
                    <a:gd name="T87" fmla="*/ 0 h 2"/>
                    <a:gd name="T88" fmla="*/ 228 w 290"/>
                    <a:gd name="T89" fmla="*/ 2 h 2"/>
                    <a:gd name="T90" fmla="*/ 223 w 290"/>
                    <a:gd name="T91" fmla="*/ 0 h 2"/>
                    <a:gd name="T92" fmla="*/ 239 w 290"/>
                    <a:gd name="T93" fmla="*/ 2 h 2"/>
                    <a:gd name="T94" fmla="*/ 233 w 290"/>
                    <a:gd name="T95" fmla="*/ 0 h 2"/>
                    <a:gd name="T96" fmla="*/ 249 w 290"/>
                    <a:gd name="T97" fmla="*/ 2 h 2"/>
                    <a:gd name="T98" fmla="*/ 244 w 290"/>
                    <a:gd name="T99" fmla="*/ 0 h 2"/>
                    <a:gd name="T100" fmla="*/ 258 w 290"/>
                    <a:gd name="T101" fmla="*/ 2 h 2"/>
                    <a:gd name="T102" fmla="*/ 253 w 290"/>
                    <a:gd name="T103" fmla="*/ 0 h 2"/>
                    <a:gd name="T104" fmla="*/ 269 w 290"/>
                    <a:gd name="T105" fmla="*/ 2 h 2"/>
                    <a:gd name="T106" fmla="*/ 264 w 290"/>
                    <a:gd name="T107" fmla="*/ 0 h 2"/>
                    <a:gd name="T108" fmla="*/ 279 w 290"/>
                    <a:gd name="T109" fmla="*/ 2 h 2"/>
                    <a:gd name="T110" fmla="*/ 274 w 290"/>
                    <a:gd name="T111" fmla="*/ 0 h 2"/>
                    <a:gd name="T112" fmla="*/ 289 w 290"/>
                    <a:gd name="T113" fmla="*/ 2 h 2"/>
                    <a:gd name="T114" fmla="*/ 284 w 290"/>
                    <a:gd name="T115" fmla="*/ 0 h 2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w 290"/>
                    <a:gd name="T175" fmla="*/ 0 h 2"/>
                    <a:gd name="T176" fmla="*/ 290 w 290"/>
                    <a:gd name="T177" fmla="*/ 2 h 2"/>
                  </a:gdLst>
                  <a:ahLst/>
                  <a:cxnLst>
                    <a:cxn ang="T116">
                      <a:pos x="T0" y="T1"/>
                    </a:cxn>
                    <a:cxn ang="T117">
                      <a:pos x="T2" y="T3"/>
                    </a:cxn>
                    <a:cxn ang="T118">
                      <a:pos x="T4" y="T5"/>
                    </a:cxn>
                    <a:cxn ang="T119">
                      <a:pos x="T6" y="T7"/>
                    </a:cxn>
                    <a:cxn ang="T120">
                      <a:pos x="T8" y="T9"/>
                    </a:cxn>
                    <a:cxn ang="T121">
                      <a:pos x="T10" y="T11"/>
                    </a:cxn>
                    <a:cxn ang="T122">
                      <a:pos x="T12" y="T13"/>
                    </a:cxn>
                    <a:cxn ang="T123">
                      <a:pos x="T14" y="T15"/>
                    </a:cxn>
                    <a:cxn ang="T124">
                      <a:pos x="T16" y="T17"/>
                    </a:cxn>
                    <a:cxn ang="T125">
                      <a:pos x="T18" y="T19"/>
                    </a:cxn>
                    <a:cxn ang="T126">
                      <a:pos x="T20" y="T21"/>
                    </a:cxn>
                    <a:cxn ang="T127">
                      <a:pos x="T22" y="T23"/>
                    </a:cxn>
                    <a:cxn ang="T128">
                      <a:pos x="T24" y="T25"/>
                    </a:cxn>
                    <a:cxn ang="T129">
                      <a:pos x="T26" y="T27"/>
                    </a:cxn>
                    <a:cxn ang="T130">
                      <a:pos x="T28" y="T29"/>
                    </a:cxn>
                    <a:cxn ang="T131">
                      <a:pos x="T30" y="T31"/>
                    </a:cxn>
                    <a:cxn ang="T132">
                      <a:pos x="T32" y="T33"/>
                    </a:cxn>
                    <a:cxn ang="T133">
                      <a:pos x="T34" y="T35"/>
                    </a:cxn>
                    <a:cxn ang="T134">
                      <a:pos x="T36" y="T37"/>
                    </a:cxn>
                    <a:cxn ang="T135">
                      <a:pos x="T38" y="T39"/>
                    </a:cxn>
                    <a:cxn ang="T136">
                      <a:pos x="T40" y="T41"/>
                    </a:cxn>
                    <a:cxn ang="T137">
                      <a:pos x="T42" y="T43"/>
                    </a:cxn>
                    <a:cxn ang="T138">
                      <a:pos x="T44" y="T45"/>
                    </a:cxn>
                    <a:cxn ang="T139">
                      <a:pos x="T46" y="T47"/>
                    </a:cxn>
                    <a:cxn ang="T140">
                      <a:pos x="T48" y="T49"/>
                    </a:cxn>
                    <a:cxn ang="T141">
                      <a:pos x="T50" y="T51"/>
                    </a:cxn>
                    <a:cxn ang="T142">
                      <a:pos x="T52" y="T53"/>
                    </a:cxn>
                    <a:cxn ang="T143">
                      <a:pos x="T54" y="T55"/>
                    </a:cxn>
                    <a:cxn ang="T144">
                      <a:pos x="T56" y="T57"/>
                    </a:cxn>
                    <a:cxn ang="T145">
                      <a:pos x="T58" y="T59"/>
                    </a:cxn>
                    <a:cxn ang="T146">
                      <a:pos x="T60" y="T61"/>
                    </a:cxn>
                    <a:cxn ang="T147">
                      <a:pos x="T62" y="T63"/>
                    </a:cxn>
                    <a:cxn ang="T148">
                      <a:pos x="T64" y="T65"/>
                    </a:cxn>
                    <a:cxn ang="T149">
                      <a:pos x="T66" y="T67"/>
                    </a:cxn>
                    <a:cxn ang="T150">
                      <a:pos x="T68" y="T69"/>
                    </a:cxn>
                    <a:cxn ang="T151">
                      <a:pos x="T70" y="T71"/>
                    </a:cxn>
                    <a:cxn ang="T152">
                      <a:pos x="T72" y="T73"/>
                    </a:cxn>
                    <a:cxn ang="T153">
                      <a:pos x="T74" y="T75"/>
                    </a:cxn>
                    <a:cxn ang="T154">
                      <a:pos x="T76" y="T77"/>
                    </a:cxn>
                    <a:cxn ang="T155">
                      <a:pos x="T78" y="T79"/>
                    </a:cxn>
                    <a:cxn ang="T156">
                      <a:pos x="T80" y="T81"/>
                    </a:cxn>
                    <a:cxn ang="T157">
                      <a:pos x="T82" y="T83"/>
                    </a:cxn>
                    <a:cxn ang="T158">
                      <a:pos x="T84" y="T85"/>
                    </a:cxn>
                    <a:cxn ang="T159">
                      <a:pos x="T86" y="T87"/>
                    </a:cxn>
                    <a:cxn ang="T160">
                      <a:pos x="T88" y="T89"/>
                    </a:cxn>
                    <a:cxn ang="T161">
                      <a:pos x="T90" y="T91"/>
                    </a:cxn>
                    <a:cxn ang="T162">
                      <a:pos x="T92" y="T93"/>
                    </a:cxn>
                    <a:cxn ang="T163">
                      <a:pos x="T94" y="T95"/>
                    </a:cxn>
                    <a:cxn ang="T164">
                      <a:pos x="T96" y="T97"/>
                    </a:cxn>
                    <a:cxn ang="T165">
                      <a:pos x="T98" y="T99"/>
                    </a:cxn>
                    <a:cxn ang="T166">
                      <a:pos x="T100" y="T101"/>
                    </a:cxn>
                    <a:cxn ang="T167">
                      <a:pos x="T102" y="T103"/>
                    </a:cxn>
                    <a:cxn ang="T168">
                      <a:pos x="T104" y="T105"/>
                    </a:cxn>
                    <a:cxn ang="T169">
                      <a:pos x="T106" y="T107"/>
                    </a:cxn>
                    <a:cxn ang="T170">
                      <a:pos x="T108" y="T109"/>
                    </a:cxn>
                    <a:cxn ang="T171">
                      <a:pos x="T110" y="T111"/>
                    </a:cxn>
                    <a:cxn ang="T172">
                      <a:pos x="T112" y="T113"/>
                    </a:cxn>
                    <a:cxn ang="T173">
                      <a:pos x="T114" y="T115"/>
                    </a:cxn>
                  </a:cxnLst>
                  <a:rect l="T174" t="T175" r="T176" b="T177"/>
                  <a:pathLst>
                    <a:path w="290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8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  <a:close/>
                      <a:moveTo>
                        <a:pt x="12" y="0"/>
                      </a:moveTo>
                      <a:lnTo>
                        <a:pt x="16" y="0"/>
                      </a:lnTo>
                      <a:lnTo>
                        <a:pt x="17" y="1"/>
                      </a:lnTo>
                      <a:lnTo>
                        <a:pt x="16" y="2"/>
                      </a:lnTo>
                      <a:lnTo>
                        <a:pt x="12" y="2"/>
                      </a:lnTo>
                      <a:lnTo>
                        <a:pt x="11" y="1"/>
                      </a:lnTo>
                      <a:lnTo>
                        <a:pt x="12" y="0"/>
                      </a:lnTo>
                      <a:close/>
                      <a:moveTo>
                        <a:pt x="21" y="0"/>
                      </a:moveTo>
                      <a:lnTo>
                        <a:pt x="27" y="0"/>
                      </a:lnTo>
                      <a:lnTo>
                        <a:pt x="28" y="1"/>
                      </a:lnTo>
                      <a:lnTo>
                        <a:pt x="27" y="2"/>
                      </a:lnTo>
                      <a:lnTo>
                        <a:pt x="21" y="2"/>
                      </a:lnTo>
                      <a:lnTo>
                        <a:pt x="21" y="1"/>
                      </a:lnTo>
                      <a:lnTo>
                        <a:pt x="21" y="0"/>
                      </a:lnTo>
                      <a:close/>
                      <a:moveTo>
                        <a:pt x="32" y="0"/>
                      </a:moveTo>
                      <a:lnTo>
                        <a:pt x="37" y="0"/>
                      </a:lnTo>
                      <a:lnTo>
                        <a:pt x="38" y="1"/>
                      </a:lnTo>
                      <a:lnTo>
                        <a:pt x="37" y="2"/>
                      </a:lnTo>
                      <a:lnTo>
                        <a:pt x="32" y="2"/>
                      </a:lnTo>
                      <a:lnTo>
                        <a:pt x="31" y="1"/>
                      </a:lnTo>
                      <a:lnTo>
                        <a:pt x="32" y="0"/>
                      </a:lnTo>
                      <a:close/>
                      <a:moveTo>
                        <a:pt x="42" y="0"/>
                      </a:moveTo>
                      <a:lnTo>
                        <a:pt x="46" y="0"/>
                      </a:lnTo>
                      <a:lnTo>
                        <a:pt x="47" y="1"/>
                      </a:lnTo>
                      <a:lnTo>
                        <a:pt x="46" y="2"/>
                      </a:lnTo>
                      <a:lnTo>
                        <a:pt x="42" y="2"/>
                      </a:lnTo>
                      <a:lnTo>
                        <a:pt x="41" y="1"/>
                      </a:lnTo>
                      <a:lnTo>
                        <a:pt x="42" y="0"/>
                      </a:lnTo>
                      <a:close/>
                      <a:moveTo>
                        <a:pt x="52" y="0"/>
                      </a:moveTo>
                      <a:lnTo>
                        <a:pt x="57" y="0"/>
                      </a:lnTo>
                      <a:lnTo>
                        <a:pt x="58" y="1"/>
                      </a:lnTo>
                      <a:lnTo>
                        <a:pt x="57" y="2"/>
                      </a:lnTo>
                      <a:lnTo>
                        <a:pt x="52" y="2"/>
                      </a:lnTo>
                      <a:lnTo>
                        <a:pt x="51" y="1"/>
                      </a:lnTo>
                      <a:lnTo>
                        <a:pt x="52" y="0"/>
                      </a:lnTo>
                      <a:close/>
                      <a:moveTo>
                        <a:pt x="62" y="0"/>
                      </a:moveTo>
                      <a:lnTo>
                        <a:pt x="67" y="0"/>
                      </a:lnTo>
                      <a:lnTo>
                        <a:pt x="68" y="1"/>
                      </a:lnTo>
                      <a:lnTo>
                        <a:pt x="67" y="2"/>
                      </a:lnTo>
                      <a:lnTo>
                        <a:pt x="62" y="2"/>
                      </a:lnTo>
                      <a:lnTo>
                        <a:pt x="61" y="1"/>
                      </a:lnTo>
                      <a:lnTo>
                        <a:pt x="62" y="0"/>
                      </a:lnTo>
                      <a:close/>
                      <a:moveTo>
                        <a:pt x="72" y="0"/>
                      </a:moveTo>
                      <a:lnTo>
                        <a:pt x="77" y="0"/>
                      </a:lnTo>
                      <a:lnTo>
                        <a:pt x="78" y="1"/>
                      </a:lnTo>
                      <a:lnTo>
                        <a:pt x="77" y="2"/>
                      </a:lnTo>
                      <a:lnTo>
                        <a:pt x="72" y="2"/>
                      </a:lnTo>
                      <a:lnTo>
                        <a:pt x="71" y="1"/>
                      </a:lnTo>
                      <a:lnTo>
                        <a:pt x="72" y="0"/>
                      </a:lnTo>
                      <a:close/>
                      <a:moveTo>
                        <a:pt x="82" y="0"/>
                      </a:moveTo>
                      <a:lnTo>
                        <a:pt x="87" y="0"/>
                      </a:lnTo>
                      <a:lnTo>
                        <a:pt x="88" y="1"/>
                      </a:lnTo>
                      <a:lnTo>
                        <a:pt x="87" y="2"/>
                      </a:lnTo>
                      <a:lnTo>
                        <a:pt x="82" y="2"/>
                      </a:lnTo>
                      <a:lnTo>
                        <a:pt x="81" y="1"/>
                      </a:lnTo>
                      <a:lnTo>
                        <a:pt x="82" y="0"/>
                      </a:lnTo>
                      <a:close/>
                      <a:moveTo>
                        <a:pt x="92" y="0"/>
                      </a:moveTo>
                      <a:lnTo>
                        <a:pt x="97" y="0"/>
                      </a:lnTo>
                      <a:lnTo>
                        <a:pt x="98" y="1"/>
                      </a:lnTo>
                      <a:lnTo>
                        <a:pt x="97" y="2"/>
                      </a:lnTo>
                      <a:lnTo>
                        <a:pt x="92" y="2"/>
                      </a:lnTo>
                      <a:lnTo>
                        <a:pt x="91" y="1"/>
                      </a:lnTo>
                      <a:lnTo>
                        <a:pt x="92" y="0"/>
                      </a:lnTo>
                      <a:close/>
                      <a:moveTo>
                        <a:pt x="103" y="0"/>
                      </a:moveTo>
                      <a:lnTo>
                        <a:pt x="107" y="0"/>
                      </a:lnTo>
                      <a:lnTo>
                        <a:pt x="108" y="1"/>
                      </a:lnTo>
                      <a:lnTo>
                        <a:pt x="107" y="2"/>
                      </a:lnTo>
                      <a:lnTo>
                        <a:pt x="103" y="2"/>
                      </a:lnTo>
                      <a:lnTo>
                        <a:pt x="102" y="1"/>
                      </a:lnTo>
                      <a:lnTo>
                        <a:pt x="103" y="0"/>
                      </a:lnTo>
                      <a:close/>
                      <a:moveTo>
                        <a:pt x="112" y="0"/>
                      </a:moveTo>
                      <a:lnTo>
                        <a:pt x="117" y="0"/>
                      </a:lnTo>
                      <a:lnTo>
                        <a:pt x="118" y="1"/>
                      </a:lnTo>
                      <a:lnTo>
                        <a:pt x="117" y="2"/>
                      </a:lnTo>
                      <a:lnTo>
                        <a:pt x="112" y="2"/>
                      </a:lnTo>
                      <a:lnTo>
                        <a:pt x="111" y="1"/>
                      </a:lnTo>
                      <a:lnTo>
                        <a:pt x="112" y="0"/>
                      </a:lnTo>
                      <a:close/>
                      <a:moveTo>
                        <a:pt x="123" y="0"/>
                      </a:moveTo>
                      <a:lnTo>
                        <a:pt x="128" y="0"/>
                      </a:lnTo>
                      <a:lnTo>
                        <a:pt x="128" y="1"/>
                      </a:lnTo>
                      <a:lnTo>
                        <a:pt x="128" y="2"/>
                      </a:lnTo>
                      <a:lnTo>
                        <a:pt x="123" y="2"/>
                      </a:lnTo>
                      <a:lnTo>
                        <a:pt x="122" y="1"/>
                      </a:lnTo>
                      <a:lnTo>
                        <a:pt x="123" y="0"/>
                      </a:lnTo>
                      <a:close/>
                      <a:moveTo>
                        <a:pt x="133" y="0"/>
                      </a:moveTo>
                      <a:lnTo>
                        <a:pt x="137" y="0"/>
                      </a:lnTo>
                      <a:lnTo>
                        <a:pt x="138" y="1"/>
                      </a:lnTo>
                      <a:lnTo>
                        <a:pt x="137" y="2"/>
                      </a:lnTo>
                      <a:lnTo>
                        <a:pt x="133" y="2"/>
                      </a:lnTo>
                      <a:lnTo>
                        <a:pt x="132" y="1"/>
                      </a:lnTo>
                      <a:lnTo>
                        <a:pt x="133" y="0"/>
                      </a:lnTo>
                      <a:close/>
                      <a:moveTo>
                        <a:pt x="142" y="0"/>
                      </a:moveTo>
                      <a:lnTo>
                        <a:pt x="148" y="0"/>
                      </a:lnTo>
                      <a:lnTo>
                        <a:pt x="149" y="1"/>
                      </a:lnTo>
                      <a:lnTo>
                        <a:pt x="148" y="2"/>
                      </a:lnTo>
                      <a:lnTo>
                        <a:pt x="142" y="2"/>
                      </a:lnTo>
                      <a:lnTo>
                        <a:pt x="141" y="1"/>
                      </a:lnTo>
                      <a:lnTo>
                        <a:pt x="142" y="0"/>
                      </a:lnTo>
                      <a:close/>
                      <a:moveTo>
                        <a:pt x="153" y="0"/>
                      </a:moveTo>
                      <a:lnTo>
                        <a:pt x="158" y="0"/>
                      </a:lnTo>
                      <a:lnTo>
                        <a:pt x="159" y="1"/>
                      </a:lnTo>
                      <a:lnTo>
                        <a:pt x="158" y="2"/>
                      </a:lnTo>
                      <a:lnTo>
                        <a:pt x="153" y="2"/>
                      </a:lnTo>
                      <a:lnTo>
                        <a:pt x="152" y="1"/>
                      </a:lnTo>
                      <a:lnTo>
                        <a:pt x="153" y="0"/>
                      </a:lnTo>
                      <a:close/>
                      <a:moveTo>
                        <a:pt x="163" y="0"/>
                      </a:moveTo>
                      <a:lnTo>
                        <a:pt x="168" y="0"/>
                      </a:lnTo>
                      <a:lnTo>
                        <a:pt x="169" y="1"/>
                      </a:lnTo>
                      <a:lnTo>
                        <a:pt x="168" y="2"/>
                      </a:lnTo>
                      <a:lnTo>
                        <a:pt x="163" y="2"/>
                      </a:lnTo>
                      <a:lnTo>
                        <a:pt x="162" y="1"/>
                      </a:lnTo>
                      <a:lnTo>
                        <a:pt x="163" y="0"/>
                      </a:lnTo>
                      <a:close/>
                      <a:moveTo>
                        <a:pt x="173" y="0"/>
                      </a:moveTo>
                      <a:lnTo>
                        <a:pt x="178" y="0"/>
                      </a:lnTo>
                      <a:lnTo>
                        <a:pt x="179" y="1"/>
                      </a:lnTo>
                      <a:lnTo>
                        <a:pt x="178" y="2"/>
                      </a:lnTo>
                      <a:lnTo>
                        <a:pt x="173" y="2"/>
                      </a:lnTo>
                      <a:lnTo>
                        <a:pt x="172" y="1"/>
                      </a:lnTo>
                      <a:lnTo>
                        <a:pt x="173" y="0"/>
                      </a:lnTo>
                      <a:close/>
                      <a:moveTo>
                        <a:pt x="183" y="0"/>
                      </a:moveTo>
                      <a:lnTo>
                        <a:pt x="188" y="0"/>
                      </a:lnTo>
                      <a:lnTo>
                        <a:pt x="189" y="1"/>
                      </a:lnTo>
                      <a:lnTo>
                        <a:pt x="188" y="2"/>
                      </a:lnTo>
                      <a:lnTo>
                        <a:pt x="183" y="2"/>
                      </a:lnTo>
                      <a:lnTo>
                        <a:pt x="182" y="1"/>
                      </a:lnTo>
                      <a:lnTo>
                        <a:pt x="183" y="0"/>
                      </a:lnTo>
                      <a:close/>
                      <a:moveTo>
                        <a:pt x="193" y="0"/>
                      </a:moveTo>
                      <a:lnTo>
                        <a:pt x="198" y="0"/>
                      </a:lnTo>
                      <a:lnTo>
                        <a:pt x="199" y="1"/>
                      </a:lnTo>
                      <a:lnTo>
                        <a:pt x="198" y="2"/>
                      </a:lnTo>
                      <a:lnTo>
                        <a:pt x="193" y="2"/>
                      </a:lnTo>
                      <a:lnTo>
                        <a:pt x="193" y="1"/>
                      </a:lnTo>
                      <a:lnTo>
                        <a:pt x="193" y="0"/>
                      </a:lnTo>
                      <a:close/>
                      <a:moveTo>
                        <a:pt x="203" y="0"/>
                      </a:moveTo>
                      <a:lnTo>
                        <a:pt x="208" y="0"/>
                      </a:lnTo>
                      <a:lnTo>
                        <a:pt x="209" y="1"/>
                      </a:lnTo>
                      <a:lnTo>
                        <a:pt x="208" y="2"/>
                      </a:lnTo>
                      <a:lnTo>
                        <a:pt x="203" y="2"/>
                      </a:lnTo>
                      <a:lnTo>
                        <a:pt x="202" y="1"/>
                      </a:lnTo>
                      <a:lnTo>
                        <a:pt x="203" y="0"/>
                      </a:lnTo>
                      <a:close/>
                      <a:moveTo>
                        <a:pt x="213" y="0"/>
                      </a:moveTo>
                      <a:lnTo>
                        <a:pt x="219" y="0"/>
                      </a:lnTo>
                      <a:lnTo>
                        <a:pt x="219" y="1"/>
                      </a:lnTo>
                      <a:lnTo>
                        <a:pt x="219" y="2"/>
                      </a:lnTo>
                      <a:lnTo>
                        <a:pt x="213" y="2"/>
                      </a:lnTo>
                      <a:lnTo>
                        <a:pt x="212" y="1"/>
                      </a:lnTo>
                      <a:lnTo>
                        <a:pt x="213" y="0"/>
                      </a:lnTo>
                      <a:close/>
                      <a:moveTo>
                        <a:pt x="223" y="0"/>
                      </a:moveTo>
                      <a:lnTo>
                        <a:pt x="228" y="0"/>
                      </a:lnTo>
                      <a:lnTo>
                        <a:pt x="229" y="1"/>
                      </a:lnTo>
                      <a:lnTo>
                        <a:pt x="228" y="2"/>
                      </a:lnTo>
                      <a:lnTo>
                        <a:pt x="223" y="2"/>
                      </a:lnTo>
                      <a:lnTo>
                        <a:pt x="223" y="1"/>
                      </a:lnTo>
                      <a:lnTo>
                        <a:pt x="223" y="0"/>
                      </a:lnTo>
                      <a:close/>
                      <a:moveTo>
                        <a:pt x="233" y="0"/>
                      </a:moveTo>
                      <a:lnTo>
                        <a:pt x="239" y="0"/>
                      </a:lnTo>
                      <a:lnTo>
                        <a:pt x="240" y="1"/>
                      </a:lnTo>
                      <a:lnTo>
                        <a:pt x="239" y="2"/>
                      </a:lnTo>
                      <a:lnTo>
                        <a:pt x="233" y="2"/>
                      </a:lnTo>
                      <a:lnTo>
                        <a:pt x="232" y="1"/>
                      </a:lnTo>
                      <a:lnTo>
                        <a:pt x="233" y="0"/>
                      </a:lnTo>
                      <a:close/>
                      <a:moveTo>
                        <a:pt x="244" y="0"/>
                      </a:moveTo>
                      <a:lnTo>
                        <a:pt x="249" y="0"/>
                      </a:lnTo>
                      <a:lnTo>
                        <a:pt x="249" y="1"/>
                      </a:lnTo>
                      <a:lnTo>
                        <a:pt x="249" y="2"/>
                      </a:lnTo>
                      <a:lnTo>
                        <a:pt x="244" y="2"/>
                      </a:lnTo>
                      <a:lnTo>
                        <a:pt x="243" y="1"/>
                      </a:lnTo>
                      <a:lnTo>
                        <a:pt x="244" y="0"/>
                      </a:lnTo>
                      <a:close/>
                      <a:moveTo>
                        <a:pt x="253" y="0"/>
                      </a:moveTo>
                      <a:lnTo>
                        <a:pt x="258" y="0"/>
                      </a:lnTo>
                      <a:lnTo>
                        <a:pt x="259" y="1"/>
                      </a:lnTo>
                      <a:lnTo>
                        <a:pt x="258" y="2"/>
                      </a:lnTo>
                      <a:lnTo>
                        <a:pt x="253" y="2"/>
                      </a:lnTo>
                      <a:lnTo>
                        <a:pt x="253" y="1"/>
                      </a:lnTo>
                      <a:lnTo>
                        <a:pt x="253" y="0"/>
                      </a:lnTo>
                      <a:close/>
                      <a:moveTo>
                        <a:pt x="264" y="0"/>
                      </a:moveTo>
                      <a:lnTo>
                        <a:pt x="269" y="0"/>
                      </a:lnTo>
                      <a:lnTo>
                        <a:pt x="270" y="1"/>
                      </a:lnTo>
                      <a:lnTo>
                        <a:pt x="269" y="2"/>
                      </a:lnTo>
                      <a:lnTo>
                        <a:pt x="264" y="2"/>
                      </a:lnTo>
                      <a:lnTo>
                        <a:pt x="263" y="1"/>
                      </a:lnTo>
                      <a:lnTo>
                        <a:pt x="264" y="0"/>
                      </a:lnTo>
                      <a:close/>
                      <a:moveTo>
                        <a:pt x="274" y="0"/>
                      </a:moveTo>
                      <a:lnTo>
                        <a:pt x="279" y="0"/>
                      </a:lnTo>
                      <a:lnTo>
                        <a:pt x="279" y="1"/>
                      </a:lnTo>
                      <a:lnTo>
                        <a:pt x="279" y="2"/>
                      </a:lnTo>
                      <a:lnTo>
                        <a:pt x="274" y="2"/>
                      </a:lnTo>
                      <a:lnTo>
                        <a:pt x="273" y="1"/>
                      </a:lnTo>
                      <a:lnTo>
                        <a:pt x="274" y="0"/>
                      </a:lnTo>
                      <a:close/>
                      <a:moveTo>
                        <a:pt x="284" y="0"/>
                      </a:moveTo>
                      <a:lnTo>
                        <a:pt x="289" y="0"/>
                      </a:lnTo>
                      <a:lnTo>
                        <a:pt x="290" y="1"/>
                      </a:lnTo>
                      <a:lnTo>
                        <a:pt x="289" y="2"/>
                      </a:lnTo>
                      <a:lnTo>
                        <a:pt x="284" y="2"/>
                      </a:lnTo>
                      <a:lnTo>
                        <a:pt x="283" y="1"/>
                      </a:lnTo>
                      <a:lnTo>
                        <a:pt x="284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13" name="Freeform 1110"/>
                <p:cNvSpPr>
                  <a:spLocks/>
                </p:cNvSpPr>
                <p:nvPr/>
              </p:nvSpPr>
              <p:spPr bwMode="auto">
                <a:xfrm>
                  <a:off x="2603" y="2232"/>
                  <a:ext cx="8" cy="2"/>
                </a:xfrm>
                <a:custGeom>
                  <a:avLst/>
                  <a:gdLst>
                    <a:gd name="T0" fmla="*/ 1 w 8"/>
                    <a:gd name="T1" fmla="*/ 0 h 2"/>
                    <a:gd name="T2" fmla="*/ 7 w 8"/>
                    <a:gd name="T3" fmla="*/ 0 h 2"/>
                    <a:gd name="T4" fmla="*/ 8 w 8"/>
                    <a:gd name="T5" fmla="*/ 1 h 2"/>
                    <a:gd name="T6" fmla="*/ 7 w 8"/>
                    <a:gd name="T7" fmla="*/ 2 h 2"/>
                    <a:gd name="T8" fmla="*/ 1 w 8"/>
                    <a:gd name="T9" fmla="*/ 2 h 2"/>
                    <a:gd name="T10" fmla="*/ 0 w 8"/>
                    <a:gd name="T11" fmla="*/ 1 h 2"/>
                    <a:gd name="T12" fmla="*/ 1 w 8"/>
                    <a:gd name="T13" fmla="*/ 0 h 2"/>
                    <a:gd name="T14" fmla="*/ 1 w 8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8"/>
                    <a:gd name="T25" fmla="*/ 0 h 2"/>
                    <a:gd name="T26" fmla="*/ 8 w 8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8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8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14" name="Freeform 1111"/>
                <p:cNvSpPr>
                  <a:spLocks/>
                </p:cNvSpPr>
                <p:nvPr/>
              </p:nvSpPr>
              <p:spPr bwMode="auto">
                <a:xfrm>
                  <a:off x="2614" y="2232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15" name="Freeform 1112"/>
                <p:cNvSpPr>
                  <a:spLocks/>
                </p:cNvSpPr>
                <p:nvPr/>
              </p:nvSpPr>
              <p:spPr bwMode="auto">
                <a:xfrm>
                  <a:off x="2624" y="2232"/>
                  <a:ext cx="7" cy="2"/>
                </a:xfrm>
                <a:custGeom>
                  <a:avLst/>
                  <a:gdLst>
                    <a:gd name="T0" fmla="*/ 0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0 w 7"/>
                    <a:gd name="T9" fmla="*/ 2 h 2"/>
                    <a:gd name="T10" fmla="*/ 0 w 7"/>
                    <a:gd name="T11" fmla="*/ 1 h 2"/>
                    <a:gd name="T12" fmla="*/ 0 w 7"/>
                    <a:gd name="T13" fmla="*/ 0 h 2"/>
                    <a:gd name="T14" fmla="*/ 0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0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16" name="Freeform 1113"/>
                <p:cNvSpPr>
                  <a:spLocks/>
                </p:cNvSpPr>
                <p:nvPr/>
              </p:nvSpPr>
              <p:spPr bwMode="auto">
                <a:xfrm>
                  <a:off x="2634" y="2232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17" name="Freeform 1114"/>
                <p:cNvSpPr>
                  <a:spLocks/>
                </p:cNvSpPr>
                <p:nvPr/>
              </p:nvSpPr>
              <p:spPr bwMode="auto">
                <a:xfrm>
                  <a:off x="2644" y="2232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18" name="Freeform 1115"/>
                <p:cNvSpPr>
                  <a:spLocks/>
                </p:cNvSpPr>
                <p:nvPr/>
              </p:nvSpPr>
              <p:spPr bwMode="auto">
                <a:xfrm>
                  <a:off x="2654" y="2232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19" name="Freeform 1116"/>
                <p:cNvSpPr>
                  <a:spLocks/>
                </p:cNvSpPr>
                <p:nvPr/>
              </p:nvSpPr>
              <p:spPr bwMode="auto">
                <a:xfrm>
                  <a:off x="2664" y="2232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20" name="Freeform 1117"/>
                <p:cNvSpPr>
                  <a:spLocks/>
                </p:cNvSpPr>
                <p:nvPr/>
              </p:nvSpPr>
              <p:spPr bwMode="auto">
                <a:xfrm>
                  <a:off x="2674" y="2232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21" name="Freeform 1118"/>
                <p:cNvSpPr>
                  <a:spLocks/>
                </p:cNvSpPr>
                <p:nvPr/>
              </p:nvSpPr>
              <p:spPr bwMode="auto">
                <a:xfrm>
                  <a:off x="2684" y="2232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22" name="Freeform 1119"/>
                <p:cNvSpPr>
                  <a:spLocks/>
                </p:cNvSpPr>
                <p:nvPr/>
              </p:nvSpPr>
              <p:spPr bwMode="auto">
                <a:xfrm>
                  <a:off x="2694" y="2232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23" name="Freeform 1120"/>
                <p:cNvSpPr>
                  <a:spLocks/>
                </p:cNvSpPr>
                <p:nvPr/>
              </p:nvSpPr>
              <p:spPr bwMode="auto">
                <a:xfrm>
                  <a:off x="2705" y="2232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24" name="Freeform 1121"/>
                <p:cNvSpPr>
                  <a:spLocks/>
                </p:cNvSpPr>
                <p:nvPr/>
              </p:nvSpPr>
              <p:spPr bwMode="auto">
                <a:xfrm>
                  <a:off x="2714" y="2232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25" name="Freeform 1122"/>
                <p:cNvSpPr>
                  <a:spLocks/>
                </p:cNvSpPr>
                <p:nvPr/>
              </p:nvSpPr>
              <p:spPr bwMode="auto">
                <a:xfrm>
                  <a:off x="2725" y="2232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26" name="Freeform 1123"/>
                <p:cNvSpPr>
                  <a:spLocks/>
                </p:cNvSpPr>
                <p:nvPr/>
              </p:nvSpPr>
              <p:spPr bwMode="auto">
                <a:xfrm>
                  <a:off x="2735" y="2232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27" name="Freeform 1124"/>
                <p:cNvSpPr>
                  <a:spLocks/>
                </p:cNvSpPr>
                <p:nvPr/>
              </p:nvSpPr>
              <p:spPr bwMode="auto">
                <a:xfrm>
                  <a:off x="2744" y="2232"/>
                  <a:ext cx="8" cy="2"/>
                </a:xfrm>
                <a:custGeom>
                  <a:avLst/>
                  <a:gdLst>
                    <a:gd name="T0" fmla="*/ 1 w 8"/>
                    <a:gd name="T1" fmla="*/ 0 h 2"/>
                    <a:gd name="T2" fmla="*/ 7 w 8"/>
                    <a:gd name="T3" fmla="*/ 0 h 2"/>
                    <a:gd name="T4" fmla="*/ 8 w 8"/>
                    <a:gd name="T5" fmla="*/ 1 h 2"/>
                    <a:gd name="T6" fmla="*/ 7 w 8"/>
                    <a:gd name="T7" fmla="*/ 2 h 2"/>
                    <a:gd name="T8" fmla="*/ 1 w 8"/>
                    <a:gd name="T9" fmla="*/ 2 h 2"/>
                    <a:gd name="T10" fmla="*/ 0 w 8"/>
                    <a:gd name="T11" fmla="*/ 1 h 2"/>
                    <a:gd name="T12" fmla="*/ 1 w 8"/>
                    <a:gd name="T13" fmla="*/ 0 h 2"/>
                    <a:gd name="T14" fmla="*/ 1 w 8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8"/>
                    <a:gd name="T25" fmla="*/ 0 h 2"/>
                    <a:gd name="T26" fmla="*/ 8 w 8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8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8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28" name="Freeform 1125"/>
                <p:cNvSpPr>
                  <a:spLocks/>
                </p:cNvSpPr>
                <p:nvPr/>
              </p:nvSpPr>
              <p:spPr bwMode="auto">
                <a:xfrm>
                  <a:off x="2755" y="2232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29" name="Freeform 1126"/>
                <p:cNvSpPr>
                  <a:spLocks/>
                </p:cNvSpPr>
                <p:nvPr/>
              </p:nvSpPr>
              <p:spPr bwMode="auto">
                <a:xfrm>
                  <a:off x="2765" y="2232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30" name="Freeform 1127"/>
                <p:cNvSpPr>
                  <a:spLocks/>
                </p:cNvSpPr>
                <p:nvPr/>
              </p:nvSpPr>
              <p:spPr bwMode="auto">
                <a:xfrm>
                  <a:off x="2775" y="2232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31" name="Freeform 1128"/>
                <p:cNvSpPr>
                  <a:spLocks/>
                </p:cNvSpPr>
                <p:nvPr/>
              </p:nvSpPr>
              <p:spPr bwMode="auto">
                <a:xfrm>
                  <a:off x="2785" y="2232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32" name="Freeform 1129"/>
                <p:cNvSpPr>
                  <a:spLocks/>
                </p:cNvSpPr>
                <p:nvPr/>
              </p:nvSpPr>
              <p:spPr bwMode="auto">
                <a:xfrm>
                  <a:off x="2796" y="2232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33" name="Freeform 1130"/>
                <p:cNvSpPr>
                  <a:spLocks/>
                </p:cNvSpPr>
                <p:nvPr/>
              </p:nvSpPr>
              <p:spPr bwMode="auto">
                <a:xfrm>
                  <a:off x="2805" y="2232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34" name="Freeform 1131"/>
                <p:cNvSpPr>
                  <a:spLocks/>
                </p:cNvSpPr>
                <p:nvPr/>
              </p:nvSpPr>
              <p:spPr bwMode="auto">
                <a:xfrm>
                  <a:off x="2815" y="2232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7 w 7"/>
                    <a:gd name="T3" fmla="*/ 0 h 2"/>
                    <a:gd name="T4" fmla="*/ 7 w 7"/>
                    <a:gd name="T5" fmla="*/ 1 h 2"/>
                    <a:gd name="T6" fmla="*/ 7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7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35" name="Freeform 1132"/>
                <p:cNvSpPr>
                  <a:spLocks/>
                </p:cNvSpPr>
                <p:nvPr/>
              </p:nvSpPr>
              <p:spPr bwMode="auto">
                <a:xfrm>
                  <a:off x="2826" y="2232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36" name="Freeform 1133"/>
                <p:cNvSpPr>
                  <a:spLocks/>
                </p:cNvSpPr>
                <p:nvPr/>
              </p:nvSpPr>
              <p:spPr bwMode="auto">
                <a:xfrm>
                  <a:off x="2835" y="2232"/>
                  <a:ext cx="8" cy="2"/>
                </a:xfrm>
                <a:custGeom>
                  <a:avLst/>
                  <a:gdLst>
                    <a:gd name="T0" fmla="*/ 1 w 8"/>
                    <a:gd name="T1" fmla="*/ 0 h 2"/>
                    <a:gd name="T2" fmla="*/ 7 w 8"/>
                    <a:gd name="T3" fmla="*/ 0 h 2"/>
                    <a:gd name="T4" fmla="*/ 8 w 8"/>
                    <a:gd name="T5" fmla="*/ 1 h 2"/>
                    <a:gd name="T6" fmla="*/ 7 w 8"/>
                    <a:gd name="T7" fmla="*/ 2 h 2"/>
                    <a:gd name="T8" fmla="*/ 1 w 8"/>
                    <a:gd name="T9" fmla="*/ 2 h 2"/>
                    <a:gd name="T10" fmla="*/ 0 w 8"/>
                    <a:gd name="T11" fmla="*/ 1 h 2"/>
                    <a:gd name="T12" fmla="*/ 1 w 8"/>
                    <a:gd name="T13" fmla="*/ 0 h 2"/>
                    <a:gd name="T14" fmla="*/ 1 w 8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8"/>
                    <a:gd name="T25" fmla="*/ 0 h 2"/>
                    <a:gd name="T26" fmla="*/ 8 w 8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8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8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37" name="Freeform 1134"/>
                <p:cNvSpPr>
                  <a:spLocks/>
                </p:cNvSpPr>
                <p:nvPr/>
              </p:nvSpPr>
              <p:spPr bwMode="auto">
                <a:xfrm>
                  <a:off x="2846" y="2232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38" name="Freeform 1135"/>
                <p:cNvSpPr>
                  <a:spLocks/>
                </p:cNvSpPr>
                <p:nvPr/>
              </p:nvSpPr>
              <p:spPr bwMode="auto">
                <a:xfrm>
                  <a:off x="2856" y="2232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39" name="Freeform 1136"/>
                <p:cNvSpPr>
                  <a:spLocks/>
                </p:cNvSpPr>
                <p:nvPr/>
              </p:nvSpPr>
              <p:spPr bwMode="auto">
                <a:xfrm>
                  <a:off x="2866" y="2232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40" name="Freeform 1137"/>
                <p:cNvSpPr>
                  <a:spLocks/>
                </p:cNvSpPr>
                <p:nvPr/>
              </p:nvSpPr>
              <p:spPr bwMode="auto">
                <a:xfrm>
                  <a:off x="2876" y="2232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41" name="Freeform 1138"/>
                <p:cNvSpPr>
                  <a:spLocks/>
                </p:cNvSpPr>
                <p:nvPr/>
              </p:nvSpPr>
              <p:spPr bwMode="auto">
                <a:xfrm>
                  <a:off x="2886" y="2232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42" name="Freeform 1139"/>
                <p:cNvSpPr>
                  <a:spLocks/>
                </p:cNvSpPr>
                <p:nvPr/>
              </p:nvSpPr>
              <p:spPr bwMode="auto">
                <a:xfrm>
                  <a:off x="2604" y="1968"/>
                  <a:ext cx="80" cy="42"/>
                </a:xfrm>
                <a:custGeom>
                  <a:avLst/>
                  <a:gdLst>
                    <a:gd name="T0" fmla="*/ 0 w 80"/>
                    <a:gd name="T1" fmla="*/ 42 h 42"/>
                    <a:gd name="T2" fmla="*/ 67 w 80"/>
                    <a:gd name="T3" fmla="*/ 42 h 42"/>
                    <a:gd name="T4" fmla="*/ 80 w 80"/>
                    <a:gd name="T5" fmla="*/ 30 h 42"/>
                    <a:gd name="T6" fmla="*/ 80 w 80"/>
                    <a:gd name="T7" fmla="*/ 0 h 42"/>
                    <a:gd name="T8" fmla="*/ 0 w 80"/>
                    <a:gd name="T9" fmla="*/ 0 h 42"/>
                    <a:gd name="T10" fmla="*/ 0 w 80"/>
                    <a:gd name="T11" fmla="*/ 42 h 42"/>
                    <a:gd name="T12" fmla="*/ 0 w 80"/>
                    <a:gd name="T13" fmla="*/ 42 h 42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80"/>
                    <a:gd name="T22" fmla="*/ 0 h 42"/>
                    <a:gd name="T23" fmla="*/ 80 w 80"/>
                    <a:gd name="T24" fmla="*/ 42 h 42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80" h="42">
                      <a:moveTo>
                        <a:pt x="0" y="42"/>
                      </a:moveTo>
                      <a:lnTo>
                        <a:pt x="67" y="42"/>
                      </a:lnTo>
                      <a:lnTo>
                        <a:pt x="80" y="30"/>
                      </a:lnTo>
                      <a:lnTo>
                        <a:pt x="80" y="0"/>
                      </a:lnTo>
                      <a:lnTo>
                        <a:pt x="0" y="0"/>
                      </a:lnTo>
                      <a:lnTo>
                        <a:pt x="0" y="4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43" name="Freeform 1140"/>
                <p:cNvSpPr>
                  <a:spLocks/>
                </p:cNvSpPr>
                <p:nvPr/>
              </p:nvSpPr>
              <p:spPr bwMode="auto">
                <a:xfrm>
                  <a:off x="2604" y="1968"/>
                  <a:ext cx="80" cy="42"/>
                </a:xfrm>
                <a:custGeom>
                  <a:avLst/>
                  <a:gdLst>
                    <a:gd name="T0" fmla="*/ 0 w 80"/>
                    <a:gd name="T1" fmla="*/ 42 h 42"/>
                    <a:gd name="T2" fmla="*/ 67 w 80"/>
                    <a:gd name="T3" fmla="*/ 42 h 42"/>
                    <a:gd name="T4" fmla="*/ 80 w 80"/>
                    <a:gd name="T5" fmla="*/ 30 h 42"/>
                    <a:gd name="T6" fmla="*/ 80 w 80"/>
                    <a:gd name="T7" fmla="*/ 0 h 42"/>
                    <a:gd name="T8" fmla="*/ 0 w 80"/>
                    <a:gd name="T9" fmla="*/ 0 h 42"/>
                    <a:gd name="T10" fmla="*/ 0 w 80"/>
                    <a:gd name="T11" fmla="*/ 42 h 42"/>
                    <a:gd name="T12" fmla="*/ 0 w 80"/>
                    <a:gd name="T13" fmla="*/ 42 h 42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80"/>
                    <a:gd name="T22" fmla="*/ 0 h 42"/>
                    <a:gd name="T23" fmla="*/ 80 w 80"/>
                    <a:gd name="T24" fmla="*/ 42 h 42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80" h="42">
                      <a:moveTo>
                        <a:pt x="0" y="42"/>
                      </a:moveTo>
                      <a:lnTo>
                        <a:pt x="67" y="42"/>
                      </a:lnTo>
                      <a:lnTo>
                        <a:pt x="80" y="30"/>
                      </a:lnTo>
                      <a:lnTo>
                        <a:pt x="80" y="0"/>
                      </a:lnTo>
                      <a:lnTo>
                        <a:pt x="0" y="0"/>
                      </a:lnTo>
                      <a:lnTo>
                        <a:pt x="0" y="42"/>
                      </a:lnTo>
                      <a:close/>
                    </a:path>
                  </a:pathLst>
                </a:custGeom>
                <a:noFill/>
                <a:ln w="31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44" name="Freeform 1141"/>
                <p:cNvSpPr>
                  <a:spLocks/>
                </p:cNvSpPr>
                <p:nvPr/>
              </p:nvSpPr>
              <p:spPr bwMode="auto">
                <a:xfrm>
                  <a:off x="2879" y="2032"/>
                  <a:ext cx="0" cy="69"/>
                </a:xfrm>
                <a:custGeom>
                  <a:avLst/>
                  <a:gdLst>
                    <a:gd name="T0" fmla="*/ 69 h 69"/>
                    <a:gd name="T1" fmla="*/ 0 h 69"/>
                    <a:gd name="T2" fmla="*/ 69 h 69"/>
                    <a:gd name="T3" fmla="*/ 69 h 69"/>
                    <a:gd name="T4" fmla="*/ 0 60000 65536"/>
                    <a:gd name="T5" fmla="*/ 0 60000 65536"/>
                    <a:gd name="T6" fmla="*/ 0 60000 65536"/>
                    <a:gd name="T7" fmla="*/ 0 60000 65536"/>
                    <a:gd name="T8" fmla="*/ 0 h 69"/>
                    <a:gd name="T9" fmla="*/ 69 h 69"/>
                  </a:gdLst>
                  <a:ahLst/>
                  <a:cxnLst>
                    <a:cxn ang="T4">
                      <a:pos x="0" y="T0"/>
                    </a:cxn>
                    <a:cxn ang="T5">
                      <a:pos x="0" y="T1"/>
                    </a:cxn>
                    <a:cxn ang="T6">
                      <a:pos x="0" y="T2"/>
                    </a:cxn>
                    <a:cxn ang="T7">
                      <a:pos x="0" y="T3"/>
                    </a:cxn>
                  </a:cxnLst>
                  <a:rect l="0" t="T8" r="0" b="T9"/>
                  <a:pathLst>
                    <a:path h="69">
                      <a:moveTo>
                        <a:pt x="0" y="69"/>
                      </a:moveTo>
                      <a:lnTo>
                        <a:pt x="0" y="0"/>
                      </a:lnTo>
                      <a:lnTo>
                        <a:pt x="0" y="69"/>
                      </a:lnTo>
                      <a:close/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45" name="Freeform 1142"/>
                <p:cNvSpPr>
                  <a:spLocks/>
                </p:cNvSpPr>
                <p:nvPr/>
              </p:nvSpPr>
              <p:spPr bwMode="auto">
                <a:xfrm>
                  <a:off x="2749" y="2101"/>
                  <a:ext cx="130" cy="0"/>
                </a:xfrm>
                <a:custGeom>
                  <a:avLst/>
                  <a:gdLst>
                    <a:gd name="T0" fmla="*/ 130 w 130"/>
                    <a:gd name="T1" fmla="*/ 0 w 130"/>
                    <a:gd name="T2" fmla="*/ 130 w 130"/>
                    <a:gd name="T3" fmla="*/ 130 w 130"/>
                    <a:gd name="T4" fmla="*/ 0 60000 65536"/>
                    <a:gd name="T5" fmla="*/ 0 60000 65536"/>
                    <a:gd name="T6" fmla="*/ 0 60000 65536"/>
                    <a:gd name="T7" fmla="*/ 0 60000 65536"/>
                    <a:gd name="T8" fmla="*/ 0 w 130"/>
                    <a:gd name="T9" fmla="*/ 130 w 130"/>
                  </a:gdLst>
                  <a:ahLst/>
                  <a:cxnLst>
                    <a:cxn ang="T4">
                      <a:pos x="T0" y="0"/>
                    </a:cxn>
                    <a:cxn ang="T5">
                      <a:pos x="T1" y="0"/>
                    </a:cxn>
                    <a:cxn ang="T6">
                      <a:pos x="T2" y="0"/>
                    </a:cxn>
                    <a:cxn ang="T7">
                      <a:pos x="T3" y="0"/>
                    </a:cxn>
                  </a:cxnLst>
                  <a:rect l="T8" t="0" r="T9" b="0"/>
                  <a:pathLst>
                    <a:path w="130">
                      <a:moveTo>
                        <a:pt x="130" y="0"/>
                      </a:moveTo>
                      <a:lnTo>
                        <a:pt x="0" y="0"/>
                      </a:lnTo>
                      <a:lnTo>
                        <a:pt x="130" y="0"/>
                      </a:lnTo>
                      <a:close/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46" name="Freeform 1143"/>
                <p:cNvSpPr>
                  <a:spLocks/>
                </p:cNvSpPr>
                <p:nvPr/>
              </p:nvSpPr>
              <p:spPr bwMode="auto">
                <a:xfrm>
                  <a:off x="2749" y="2101"/>
                  <a:ext cx="130" cy="0"/>
                </a:xfrm>
                <a:custGeom>
                  <a:avLst/>
                  <a:gdLst>
                    <a:gd name="T0" fmla="*/ 130 w 130"/>
                    <a:gd name="T1" fmla="*/ 0 w 130"/>
                    <a:gd name="T2" fmla="*/ 130 w 130"/>
                    <a:gd name="T3" fmla="*/ 130 w 130"/>
                    <a:gd name="T4" fmla="*/ 0 60000 65536"/>
                    <a:gd name="T5" fmla="*/ 0 60000 65536"/>
                    <a:gd name="T6" fmla="*/ 0 60000 65536"/>
                    <a:gd name="T7" fmla="*/ 0 60000 65536"/>
                    <a:gd name="T8" fmla="*/ 0 w 130"/>
                    <a:gd name="T9" fmla="*/ 130 w 130"/>
                  </a:gdLst>
                  <a:ahLst/>
                  <a:cxnLst>
                    <a:cxn ang="T4">
                      <a:pos x="T0" y="0"/>
                    </a:cxn>
                    <a:cxn ang="T5">
                      <a:pos x="T1" y="0"/>
                    </a:cxn>
                    <a:cxn ang="T6">
                      <a:pos x="T2" y="0"/>
                    </a:cxn>
                    <a:cxn ang="T7">
                      <a:pos x="T3" y="0"/>
                    </a:cxn>
                  </a:cxnLst>
                  <a:rect l="T8" t="0" r="T9" b="0"/>
                  <a:pathLst>
                    <a:path w="130">
                      <a:moveTo>
                        <a:pt x="130" y="0"/>
                      </a:moveTo>
                      <a:lnTo>
                        <a:pt x="0" y="0"/>
                      </a:lnTo>
                      <a:lnTo>
                        <a:pt x="130" y="0"/>
                      </a:lnTo>
                      <a:close/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47" name="Freeform 1144"/>
                <p:cNvSpPr>
                  <a:spLocks/>
                </p:cNvSpPr>
                <p:nvPr/>
              </p:nvSpPr>
              <p:spPr bwMode="auto">
                <a:xfrm>
                  <a:off x="2749" y="2057"/>
                  <a:ext cx="130" cy="44"/>
                </a:xfrm>
                <a:custGeom>
                  <a:avLst/>
                  <a:gdLst>
                    <a:gd name="T0" fmla="*/ 0 w 130"/>
                    <a:gd name="T1" fmla="*/ 0 h 44"/>
                    <a:gd name="T2" fmla="*/ 0 w 130"/>
                    <a:gd name="T3" fmla="*/ 44 h 44"/>
                    <a:gd name="T4" fmla="*/ 130 w 130"/>
                    <a:gd name="T5" fmla="*/ 44 h 44"/>
                    <a:gd name="T6" fmla="*/ 130 w 130"/>
                    <a:gd name="T7" fmla="*/ 0 h 44"/>
                    <a:gd name="T8" fmla="*/ 0 w 130"/>
                    <a:gd name="T9" fmla="*/ 0 h 44"/>
                    <a:gd name="T10" fmla="*/ 0 w 130"/>
                    <a:gd name="T11" fmla="*/ 0 h 44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30"/>
                    <a:gd name="T19" fmla="*/ 0 h 44"/>
                    <a:gd name="T20" fmla="*/ 130 w 130"/>
                    <a:gd name="T21" fmla="*/ 44 h 44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30" h="44">
                      <a:moveTo>
                        <a:pt x="0" y="0"/>
                      </a:moveTo>
                      <a:lnTo>
                        <a:pt x="0" y="44"/>
                      </a:lnTo>
                      <a:lnTo>
                        <a:pt x="130" y="44"/>
                      </a:lnTo>
                      <a:lnTo>
                        <a:pt x="13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EAEAEA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48" name="Freeform 1145"/>
                <p:cNvSpPr>
                  <a:spLocks/>
                </p:cNvSpPr>
                <p:nvPr/>
              </p:nvSpPr>
              <p:spPr bwMode="auto">
                <a:xfrm>
                  <a:off x="2749" y="2057"/>
                  <a:ext cx="130" cy="44"/>
                </a:xfrm>
                <a:custGeom>
                  <a:avLst/>
                  <a:gdLst>
                    <a:gd name="T0" fmla="*/ 130 w 130"/>
                    <a:gd name="T1" fmla="*/ 44 h 44"/>
                    <a:gd name="T2" fmla="*/ 130 w 130"/>
                    <a:gd name="T3" fmla="*/ 0 h 44"/>
                    <a:gd name="T4" fmla="*/ 0 w 130"/>
                    <a:gd name="T5" fmla="*/ 0 h 44"/>
                    <a:gd name="T6" fmla="*/ 0 w 130"/>
                    <a:gd name="T7" fmla="*/ 44 h 44"/>
                    <a:gd name="T8" fmla="*/ 130 w 130"/>
                    <a:gd name="T9" fmla="*/ 44 h 44"/>
                    <a:gd name="T10" fmla="*/ 130 w 130"/>
                    <a:gd name="T11" fmla="*/ 44 h 44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30"/>
                    <a:gd name="T19" fmla="*/ 0 h 44"/>
                    <a:gd name="T20" fmla="*/ 130 w 130"/>
                    <a:gd name="T21" fmla="*/ 44 h 44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30" h="44">
                      <a:moveTo>
                        <a:pt x="130" y="44"/>
                      </a:moveTo>
                      <a:lnTo>
                        <a:pt x="130" y="0"/>
                      </a:lnTo>
                      <a:lnTo>
                        <a:pt x="0" y="0"/>
                      </a:lnTo>
                      <a:lnTo>
                        <a:pt x="0" y="44"/>
                      </a:lnTo>
                      <a:lnTo>
                        <a:pt x="130" y="44"/>
                      </a:lnTo>
                      <a:close/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49" name="Freeform 1146"/>
                <p:cNvSpPr>
                  <a:spLocks/>
                </p:cNvSpPr>
                <p:nvPr/>
              </p:nvSpPr>
              <p:spPr bwMode="auto">
                <a:xfrm>
                  <a:off x="2749" y="2032"/>
                  <a:ext cx="130" cy="25"/>
                </a:xfrm>
                <a:custGeom>
                  <a:avLst/>
                  <a:gdLst>
                    <a:gd name="T0" fmla="*/ 0 w 130"/>
                    <a:gd name="T1" fmla="*/ 0 h 25"/>
                    <a:gd name="T2" fmla="*/ 0 w 130"/>
                    <a:gd name="T3" fmla="*/ 25 h 25"/>
                    <a:gd name="T4" fmla="*/ 130 w 130"/>
                    <a:gd name="T5" fmla="*/ 25 h 25"/>
                    <a:gd name="T6" fmla="*/ 130 w 130"/>
                    <a:gd name="T7" fmla="*/ 0 h 25"/>
                    <a:gd name="T8" fmla="*/ 0 w 130"/>
                    <a:gd name="T9" fmla="*/ 0 h 25"/>
                    <a:gd name="T10" fmla="*/ 0 w 130"/>
                    <a:gd name="T11" fmla="*/ 0 h 25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30"/>
                    <a:gd name="T19" fmla="*/ 0 h 25"/>
                    <a:gd name="T20" fmla="*/ 130 w 130"/>
                    <a:gd name="T21" fmla="*/ 25 h 25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30" h="25">
                      <a:moveTo>
                        <a:pt x="0" y="0"/>
                      </a:moveTo>
                      <a:lnTo>
                        <a:pt x="0" y="25"/>
                      </a:lnTo>
                      <a:lnTo>
                        <a:pt x="130" y="25"/>
                      </a:lnTo>
                      <a:lnTo>
                        <a:pt x="13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50" name="Freeform 1147"/>
                <p:cNvSpPr>
                  <a:spLocks/>
                </p:cNvSpPr>
                <p:nvPr/>
              </p:nvSpPr>
              <p:spPr bwMode="auto">
                <a:xfrm>
                  <a:off x="2749" y="2032"/>
                  <a:ext cx="130" cy="25"/>
                </a:xfrm>
                <a:custGeom>
                  <a:avLst/>
                  <a:gdLst>
                    <a:gd name="T0" fmla="*/ 130 w 130"/>
                    <a:gd name="T1" fmla="*/ 25 h 25"/>
                    <a:gd name="T2" fmla="*/ 130 w 130"/>
                    <a:gd name="T3" fmla="*/ 0 h 25"/>
                    <a:gd name="T4" fmla="*/ 0 w 130"/>
                    <a:gd name="T5" fmla="*/ 0 h 25"/>
                    <a:gd name="T6" fmla="*/ 0 w 130"/>
                    <a:gd name="T7" fmla="*/ 25 h 25"/>
                    <a:gd name="T8" fmla="*/ 130 w 130"/>
                    <a:gd name="T9" fmla="*/ 25 h 25"/>
                    <a:gd name="T10" fmla="*/ 130 w 130"/>
                    <a:gd name="T11" fmla="*/ 25 h 25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30"/>
                    <a:gd name="T19" fmla="*/ 0 h 25"/>
                    <a:gd name="T20" fmla="*/ 130 w 130"/>
                    <a:gd name="T21" fmla="*/ 25 h 25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30" h="25">
                      <a:moveTo>
                        <a:pt x="130" y="25"/>
                      </a:moveTo>
                      <a:lnTo>
                        <a:pt x="130" y="0"/>
                      </a:lnTo>
                      <a:lnTo>
                        <a:pt x="0" y="0"/>
                      </a:lnTo>
                      <a:lnTo>
                        <a:pt x="0" y="25"/>
                      </a:lnTo>
                      <a:lnTo>
                        <a:pt x="130" y="25"/>
                      </a:lnTo>
                      <a:close/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51" name="Freeform 1148"/>
                <p:cNvSpPr>
                  <a:spLocks/>
                </p:cNvSpPr>
                <p:nvPr/>
              </p:nvSpPr>
              <p:spPr bwMode="auto">
                <a:xfrm>
                  <a:off x="2749" y="2032"/>
                  <a:ext cx="130" cy="69"/>
                </a:xfrm>
                <a:custGeom>
                  <a:avLst/>
                  <a:gdLst>
                    <a:gd name="T0" fmla="*/ 130 w 130"/>
                    <a:gd name="T1" fmla="*/ 69 h 69"/>
                    <a:gd name="T2" fmla="*/ 130 w 130"/>
                    <a:gd name="T3" fmla="*/ 0 h 69"/>
                    <a:gd name="T4" fmla="*/ 0 w 130"/>
                    <a:gd name="T5" fmla="*/ 0 h 69"/>
                    <a:gd name="T6" fmla="*/ 0 w 130"/>
                    <a:gd name="T7" fmla="*/ 69 h 69"/>
                    <a:gd name="T8" fmla="*/ 130 w 130"/>
                    <a:gd name="T9" fmla="*/ 69 h 69"/>
                    <a:gd name="T10" fmla="*/ 130 w 130"/>
                    <a:gd name="T11" fmla="*/ 69 h 69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30"/>
                    <a:gd name="T19" fmla="*/ 0 h 69"/>
                    <a:gd name="T20" fmla="*/ 130 w 130"/>
                    <a:gd name="T21" fmla="*/ 69 h 69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30" h="69">
                      <a:moveTo>
                        <a:pt x="130" y="69"/>
                      </a:moveTo>
                      <a:lnTo>
                        <a:pt x="130" y="0"/>
                      </a:lnTo>
                      <a:lnTo>
                        <a:pt x="0" y="0"/>
                      </a:lnTo>
                      <a:lnTo>
                        <a:pt x="0" y="69"/>
                      </a:lnTo>
                      <a:lnTo>
                        <a:pt x="130" y="69"/>
                      </a:lnTo>
                      <a:close/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52" name="Freeform 1149"/>
                <p:cNvSpPr>
                  <a:spLocks/>
                </p:cNvSpPr>
                <p:nvPr/>
              </p:nvSpPr>
              <p:spPr bwMode="auto">
                <a:xfrm>
                  <a:off x="2880" y="2115"/>
                  <a:ext cx="0" cy="105"/>
                </a:xfrm>
                <a:custGeom>
                  <a:avLst/>
                  <a:gdLst>
                    <a:gd name="T0" fmla="*/ 105 h 105"/>
                    <a:gd name="T1" fmla="*/ 0 h 105"/>
                    <a:gd name="T2" fmla="*/ 105 h 105"/>
                    <a:gd name="T3" fmla="*/ 105 h 105"/>
                    <a:gd name="T4" fmla="*/ 0 60000 65536"/>
                    <a:gd name="T5" fmla="*/ 0 60000 65536"/>
                    <a:gd name="T6" fmla="*/ 0 60000 65536"/>
                    <a:gd name="T7" fmla="*/ 0 60000 65536"/>
                    <a:gd name="T8" fmla="*/ 0 h 105"/>
                    <a:gd name="T9" fmla="*/ 105 h 105"/>
                  </a:gdLst>
                  <a:ahLst/>
                  <a:cxnLst>
                    <a:cxn ang="T4">
                      <a:pos x="0" y="T0"/>
                    </a:cxn>
                    <a:cxn ang="T5">
                      <a:pos x="0" y="T1"/>
                    </a:cxn>
                    <a:cxn ang="T6">
                      <a:pos x="0" y="T2"/>
                    </a:cxn>
                    <a:cxn ang="T7">
                      <a:pos x="0" y="T3"/>
                    </a:cxn>
                  </a:cxnLst>
                  <a:rect l="0" t="T8" r="0" b="T9"/>
                  <a:pathLst>
                    <a:path h="105">
                      <a:moveTo>
                        <a:pt x="0" y="105"/>
                      </a:moveTo>
                      <a:lnTo>
                        <a:pt x="0" y="0"/>
                      </a:lnTo>
                      <a:lnTo>
                        <a:pt x="0" y="105"/>
                      </a:lnTo>
                      <a:close/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53" name="Freeform 1150"/>
                <p:cNvSpPr>
                  <a:spLocks/>
                </p:cNvSpPr>
                <p:nvPr/>
              </p:nvSpPr>
              <p:spPr bwMode="auto">
                <a:xfrm>
                  <a:off x="2749" y="2220"/>
                  <a:ext cx="131" cy="0"/>
                </a:xfrm>
                <a:custGeom>
                  <a:avLst/>
                  <a:gdLst>
                    <a:gd name="T0" fmla="*/ 131 w 131"/>
                    <a:gd name="T1" fmla="*/ 0 w 131"/>
                    <a:gd name="T2" fmla="*/ 131 w 131"/>
                    <a:gd name="T3" fmla="*/ 131 w 131"/>
                    <a:gd name="T4" fmla="*/ 0 60000 65536"/>
                    <a:gd name="T5" fmla="*/ 0 60000 65536"/>
                    <a:gd name="T6" fmla="*/ 0 60000 65536"/>
                    <a:gd name="T7" fmla="*/ 0 60000 65536"/>
                    <a:gd name="T8" fmla="*/ 0 w 131"/>
                    <a:gd name="T9" fmla="*/ 131 w 131"/>
                  </a:gdLst>
                  <a:ahLst/>
                  <a:cxnLst>
                    <a:cxn ang="T4">
                      <a:pos x="T0" y="0"/>
                    </a:cxn>
                    <a:cxn ang="T5">
                      <a:pos x="T1" y="0"/>
                    </a:cxn>
                    <a:cxn ang="T6">
                      <a:pos x="T2" y="0"/>
                    </a:cxn>
                    <a:cxn ang="T7">
                      <a:pos x="T3" y="0"/>
                    </a:cxn>
                  </a:cxnLst>
                  <a:rect l="T8" t="0" r="T9" b="0"/>
                  <a:pathLst>
                    <a:path w="131">
                      <a:moveTo>
                        <a:pt x="131" y="0"/>
                      </a:moveTo>
                      <a:lnTo>
                        <a:pt x="0" y="0"/>
                      </a:lnTo>
                      <a:lnTo>
                        <a:pt x="131" y="0"/>
                      </a:lnTo>
                      <a:close/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54" name="Freeform 1151"/>
                <p:cNvSpPr>
                  <a:spLocks/>
                </p:cNvSpPr>
                <p:nvPr/>
              </p:nvSpPr>
              <p:spPr bwMode="auto">
                <a:xfrm>
                  <a:off x="2749" y="2183"/>
                  <a:ext cx="131" cy="37"/>
                </a:xfrm>
                <a:custGeom>
                  <a:avLst/>
                  <a:gdLst>
                    <a:gd name="T0" fmla="*/ 0 w 131"/>
                    <a:gd name="T1" fmla="*/ 0 h 37"/>
                    <a:gd name="T2" fmla="*/ 0 w 131"/>
                    <a:gd name="T3" fmla="*/ 37 h 37"/>
                    <a:gd name="T4" fmla="*/ 131 w 131"/>
                    <a:gd name="T5" fmla="*/ 37 h 37"/>
                    <a:gd name="T6" fmla="*/ 131 w 131"/>
                    <a:gd name="T7" fmla="*/ 0 h 37"/>
                    <a:gd name="T8" fmla="*/ 0 w 131"/>
                    <a:gd name="T9" fmla="*/ 0 h 37"/>
                    <a:gd name="T10" fmla="*/ 0 w 131"/>
                    <a:gd name="T11" fmla="*/ 0 h 37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31"/>
                    <a:gd name="T19" fmla="*/ 0 h 37"/>
                    <a:gd name="T20" fmla="*/ 131 w 131"/>
                    <a:gd name="T21" fmla="*/ 37 h 37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31" h="37">
                      <a:moveTo>
                        <a:pt x="0" y="0"/>
                      </a:moveTo>
                      <a:lnTo>
                        <a:pt x="0" y="37"/>
                      </a:lnTo>
                      <a:lnTo>
                        <a:pt x="131" y="37"/>
                      </a:lnTo>
                      <a:lnTo>
                        <a:pt x="131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55" name="Freeform 1152"/>
                <p:cNvSpPr>
                  <a:spLocks/>
                </p:cNvSpPr>
                <p:nvPr/>
              </p:nvSpPr>
              <p:spPr bwMode="auto">
                <a:xfrm>
                  <a:off x="2749" y="2183"/>
                  <a:ext cx="131" cy="37"/>
                </a:xfrm>
                <a:custGeom>
                  <a:avLst/>
                  <a:gdLst>
                    <a:gd name="T0" fmla="*/ 131 w 131"/>
                    <a:gd name="T1" fmla="*/ 37 h 37"/>
                    <a:gd name="T2" fmla="*/ 131 w 131"/>
                    <a:gd name="T3" fmla="*/ 0 h 37"/>
                    <a:gd name="T4" fmla="*/ 0 w 131"/>
                    <a:gd name="T5" fmla="*/ 0 h 37"/>
                    <a:gd name="T6" fmla="*/ 0 w 131"/>
                    <a:gd name="T7" fmla="*/ 37 h 37"/>
                    <a:gd name="T8" fmla="*/ 131 w 131"/>
                    <a:gd name="T9" fmla="*/ 37 h 37"/>
                    <a:gd name="T10" fmla="*/ 131 w 131"/>
                    <a:gd name="T11" fmla="*/ 37 h 37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31"/>
                    <a:gd name="T19" fmla="*/ 0 h 37"/>
                    <a:gd name="T20" fmla="*/ 131 w 131"/>
                    <a:gd name="T21" fmla="*/ 37 h 37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31" h="37">
                      <a:moveTo>
                        <a:pt x="131" y="37"/>
                      </a:moveTo>
                      <a:lnTo>
                        <a:pt x="131" y="0"/>
                      </a:lnTo>
                      <a:lnTo>
                        <a:pt x="0" y="0"/>
                      </a:lnTo>
                      <a:lnTo>
                        <a:pt x="0" y="37"/>
                      </a:lnTo>
                      <a:lnTo>
                        <a:pt x="131" y="37"/>
                      </a:lnTo>
                      <a:close/>
                    </a:path>
                  </a:pathLst>
                </a:custGeom>
                <a:noFill/>
                <a:ln w="0">
                  <a:solidFill>
                    <a:srgbClr val="FF66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56" name="Freeform 1153"/>
                <p:cNvSpPr>
                  <a:spLocks/>
                </p:cNvSpPr>
                <p:nvPr/>
              </p:nvSpPr>
              <p:spPr bwMode="auto">
                <a:xfrm>
                  <a:off x="2749" y="2139"/>
                  <a:ext cx="131" cy="44"/>
                </a:xfrm>
                <a:custGeom>
                  <a:avLst/>
                  <a:gdLst>
                    <a:gd name="T0" fmla="*/ 0 w 131"/>
                    <a:gd name="T1" fmla="*/ 0 h 44"/>
                    <a:gd name="T2" fmla="*/ 0 w 131"/>
                    <a:gd name="T3" fmla="*/ 44 h 44"/>
                    <a:gd name="T4" fmla="*/ 131 w 131"/>
                    <a:gd name="T5" fmla="*/ 44 h 44"/>
                    <a:gd name="T6" fmla="*/ 131 w 131"/>
                    <a:gd name="T7" fmla="*/ 0 h 44"/>
                    <a:gd name="T8" fmla="*/ 0 w 131"/>
                    <a:gd name="T9" fmla="*/ 0 h 44"/>
                    <a:gd name="T10" fmla="*/ 0 w 131"/>
                    <a:gd name="T11" fmla="*/ 0 h 44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31"/>
                    <a:gd name="T19" fmla="*/ 0 h 44"/>
                    <a:gd name="T20" fmla="*/ 131 w 131"/>
                    <a:gd name="T21" fmla="*/ 44 h 44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31" h="44">
                      <a:moveTo>
                        <a:pt x="0" y="0"/>
                      </a:moveTo>
                      <a:lnTo>
                        <a:pt x="0" y="44"/>
                      </a:lnTo>
                      <a:lnTo>
                        <a:pt x="131" y="44"/>
                      </a:lnTo>
                      <a:lnTo>
                        <a:pt x="131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EAEAEA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57" name="Freeform 1154"/>
                <p:cNvSpPr>
                  <a:spLocks/>
                </p:cNvSpPr>
                <p:nvPr/>
              </p:nvSpPr>
              <p:spPr bwMode="auto">
                <a:xfrm>
                  <a:off x="2749" y="2139"/>
                  <a:ext cx="131" cy="44"/>
                </a:xfrm>
                <a:custGeom>
                  <a:avLst/>
                  <a:gdLst>
                    <a:gd name="T0" fmla="*/ 131 w 131"/>
                    <a:gd name="T1" fmla="*/ 44 h 44"/>
                    <a:gd name="T2" fmla="*/ 131 w 131"/>
                    <a:gd name="T3" fmla="*/ 0 h 44"/>
                    <a:gd name="T4" fmla="*/ 0 w 131"/>
                    <a:gd name="T5" fmla="*/ 0 h 44"/>
                    <a:gd name="T6" fmla="*/ 0 w 131"/>
                    <a:gd name="T7" fmla="*/ 44 h 44"/>
                    <a:gd name="T8" fmla="*/ 131 w 131"/>
                    <a:gd name="T9" fmla="*/ 44 h 44"/>
                    <a:gd name="T10" fmla="*/ 131 w 131"/>
                    <a:gd name="T11" fmla="*/ 44 h 44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31"/>
                    <a:gd name="T19" fmla="*/ 0 h 44"/>
                    <a:gd name="T20" fmla="*/ 131 w 131"/>
                    <a:gd name="T21" fmla="*/ 44 h 44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31" h="44">
                      <a:moveTo>
                        <a:pt x="131" y="44"/>
                      </a:moveTo>
                      <a:lnTo>
                        <a:pt x="131" y="0"/>
                      </a:lnTo>
                      <a:lnTo>
                        <a:pt x="0" y="0"/>
                      </a:lnTo>
                      <a:lnTo>
                        <a:pt x="0" y="44"/>
                      </a:lnTo>
                      <a:lnTo>
                        <a:pt x="131" y="44"/>
                      </a:lnTo>
                      <a:close/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58" name="Freeform 1155"/>
                <p:cNvSpPr>
                  <a:spLocks/>
                </p:cNvSpPr>
                <p:nvPr/>
              </p:nvSpPr>
              <p:spPr bwMode="auto">
                <a:xfrm>
                  <a:off x="2749" y="2115"/>
                  <a:ext cx="131" cy="24"/>
                </a:xfrm>
                <a:custGeom>
                  <a:avLst/>
                  <a:gdLst>
                    <a:gd name="T0" fmla="*/ 0 w 131"/>
                    <a:gd name="T1" fmla="*/ 0 h 24"/>
                    <a:gd name="T2" fmla="*/ 0 w 131"/>
                    <a:gd name="T3" fmla="*/ 24 h 24"/>
                    <a:gd name="T4" fmla="*/ 131 w 131"/>
                    <a:gd name="T5" fmla="*/ 24 h 24"/>
                    <a:gd name="T6" fmla="*/ 131 w 131"/>
                    <a:gd name="T7" fmla="*/ 0 h 24"/>
                    <a:gd name="T8" fmla="*/ 0 w 131"/>
                    <a:gd name="T9" fmla="*/ 0 h 24"/>
                    <a:gd name="T10" fmla="*/ 0 w 131"/>
                    <a:gd name="T11" fmla="*/ 0 h 24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31"/>
                    <a:gd name="T19" fmla="*/ 0 h 24"/>
                    <a:gd name="T20" fmla="*/ 131 w 131"/>
                    <a:gd name="T21" fmla="*/ 24 h 24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31" h="24">
                      <a:moveTo>
                        <a:pt x="0" y="0"/>
                      </a:moveTo>
                      <a:lnTo>
                        <a:pt x="0" y="24"/>
                      </a:lnTo>
                      <a:lnTo>
                        <a:pt x="131" y="24"/>
                      </a:lnTo>
                      <a:lnTo>
                        <a:pt x="131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59" name="Freeform 1156"/>
                <p:cNvSpPr>
                  <a:spLocks/>
                </p:cNvSpPr>
                <p:nvPr/>
              </p:nvSpPr>
              <p:spPr bwMode="auto">
                <a:xfrm>
                  <a:off x="2749" y="2115"/>
                  <a:ext cx="131" cy="24"/>
                </a:xfrm>
                <a:custGeom>
                  <a:avLst/>
                  <a:gdLst>
                    <a:gd name="T0" fmla="*/ 131 w 131"/>
                    <a:gd name="T1" fmla="*/ 24 h 24"/>
                    <a:gd name="T2" fmla="*/ 131 w 131"/>
                    <a:gd name="T3" fmla="*/ 0 h 24"/>
                    <a:gd name="T4" fmla="*/ 0 w 131"/>
                    <a:gd name="T5" fmla="*/ 0 h 24"/>
                    <a:gd name="T6" fmla="*/ 0 w 131"/>
                    <a:gd name="T7" fmla="*/ 24 h 24"/>
                    <a:gd name="T8" fmla="*/ 131 w 131"/>
                    <a:gd name="T9" fmla="*/ 24 h 24"/>
                    <a:gd name="T10" fmla="*/ 131 w 131"/>
                    <a:gd name="T11" fmla="*/ 24 h 24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31"/>
                    <a:gd name="T19" fmla="*/ 0 h 24"/>
                    <a:gd name="T20" fmla="*/ 131 w 131"/>
                    <a:gd name="T21" fmla="*/ 24 h 24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31" h="24">
                      <a:moveTo>
                        <a:pt x="131" y="24"/>
                      </a:moveTo>
                      <a:lnTo>
                        <a:pt x="131" y="0"/>
                      </a:lnTo>
                      <a:lnTo>
                        <a:pt x="0" y="0"/>
                      </a:lnTo>
                      <a:lnTo>
                        <a:pt x="0" y="24"/>
                      </a:lnTo>
                      <a:lnTo>
                        <a:pt x="131" y="24"/>
                      </a:lnTo>
                      <a:close/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60" name="Freeform 1157"/>
                <p:cNvSpPr>
                  <a:spLocks/>
                </p:cNvSpPr>
                <p:nvPr/>
              </p:nvSpPr>
              <p:spPr bwMode="auto">
                <a:xfrm>
                  <a:off x="2749" y="2115"/>
                  <a:ext cx="131" cy="105"/>
                </a:xfrm>
                <a:custGeom>
                  <a:avLst/>
                  <a:gdLst>
                    <a:gd name="T0" fmla="*/ 131 w 131"/>
                    <a:gd name="T1" fmla="*/ 105 h 105"/>
                    <a:gd name="T2" fmla="*/ 131 w 131"/>
                    <a:gd name="T3" fmla="*/ 0 h 105"/>
                    <a:gd name="T4" fmla="*/ 0 w 131"/>
                    <a:gd name="T5" fmla="*/ 0 h 105"/>
                    <a:gd name="T6" fmla="*/ 0 w 131"/>
                    <a:gd name="T7" fmla="*/ 105 h 105"/>
                    <a:gd name="T8" fmla="*/ 131 w 131"/>
                    <a:gd name="T9" fmla="*/ 105 h 105"/>
                    <a:gd name="T10" fmla="*/ 131 w 131"/>
                    <a:gd name="T11" fmla="*/ 105 h 105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31"/>
                    <a:gd name="T19" fmla="*/ 0 h 105"/>
                    <a:gd name="T20" fmla="*/ 131 w 131"/>
                    <a:gd name="T21" fmla="*/ 105 h 105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31" h="105">
                      <a:moveTo>
                        <a:pt x="131" y="105"/>
                      </a:moveTo>
                      <a:lnTo>
                        <a:pt x="131" y="0"/>
                      </a:lnTo>
                      <a:lnTo>
                        <a:pt x="0" y="0"/>
                      </a:lnTo>
                      <a:lnTo>
                        <a:pt x="0" y="105"/>
                      </a:lnTo>
                      <a:lnTo>
                        <a:pt x="131" y="105"/>
                      </a:lnTo>
                      <a:close/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61" name="Freeform 1158"/>
                <p:cNvSpPr>
                  <a:spLocks/>
                </p:cNvSpPr>
                <p:nvPr/>
              </p:nvSpPr>
              <p:spPr bwMode="auto">
                <a:xfrm>
                  <a:off x="2743" y="2043"/>
                  <a:ext cx="13" cy="12"/>
                </a:xfrm>
                <a:custGeom>
                  <a:avLst/>
                  <a:gdLst>
                    <a:gd name="T0" fmla="*/ 0 w 13"/>
                    <a:gd name="T1" fmla="*/ 0 h 12"/>
                    <a:gd name="T2" fmla="*/ 0 w 13"/>
                    <a:gd name="T3" fmla="*/ 12 h 12"/>
                    <a:gd name="T4" fmla="*/ 13 w 13"/>
                    <a:gd name="T5" fmla="*/ 12 h 12"/>
                    <a:gd name="T6" fmla="*/ 13 w 13"/>
                    <a:gd name="T7" fmla="*/ 0 h 12"/>
                    <a:gd name="T8" fmla="*/ 0 w 13"/>
                    <a:gd name="T9" fmla="*/ 0 h 12"/>
                    <a:gd name="T10" fmla="*/ 0 w 13"/>
                    <a:gd name="T11" fmla="*/ 0 h 1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3"/>
                    <a:gd name="T19" fmla="*/ 0 h 12"/>
                    <a:gd name="T20" fmla="*/ 13 w 13"/>
                    <a:gd name="T21" fmla="*/ 12 h 1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3" h="12">
                      <a:moveTo>
                        <a:pt x="0" y="0"/>
                      </a:moveTo>
                      <a:lnTo>
                        <a:pt x="0" y="12"/>
                      </a:lnTo>
                      <a:lnTo>
                        <a:pt x="13" y="12"/>
                      </a:lnTo>
                      <a:lnTo>
                        <a:pt x="13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62" name="Freeform 1159"/>
                <p:cNvSpPr>
                  <a:spLocks/>
                </p:cNvSpPr>
                <p:nvPr/>
              </p:nvSpPr>
              <p:spPr bwMode="auto">
                <a:xfrm>
                  <a:off x="2743" y="2043"/>
                  <a:ext cx="13" cy="12"/>
                </a:xfrm>
                <a:custGeom>
                  <a:avLst/>
                  <a:gdLst>
                    <a:gd name="T0" fmla="*/ 0 w 13"/>
                    <a:gd name="T1" fmla="*/ 12 h 12"/>
                    <a:gd name="T2" fmla="*/ 13 w 13"/>
                    <a:gd name="T3" fmla="*/ 12 h 12"/>
                    <a:gd name="T4" fmla="*/ 13 w 13"/>
                    <a:gd name="T5" fmla="*/ 0 h 12"/>
                    <a:gd name="T6" fmla="*/ 0 w 13"/>
                    <a:gd name="T7" fmla="*/ 0 h 12"/>
                    <a:gd name="T8" fmla="*/ 0 w 13"/>
                    <a:gd name="T9" fmla="*/ 12 h 12"/>
                    <a:gd name="T10" fmla="*/ 0 w 13"/>
                    <a:gd name="T11" fmla="*/ 12 h 1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3"/>
                    <a:gd name="T19" fmla="*/ 0 h 12"/>
                    <a:gd name="T20" fmla="*/ 13 w 13"/>
                    <a:gd name="T21" fmla="*/ 12 h 1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3" h="12">
                      <a:moveTo>
                        <a:pt x="0" y="12"/>
                      </a:moveTo>
                      <a:lnTo>
                        <a:pt x="13" y="12"/>
                      </a:lnTo>
                      <a:lnTo>
                        <a:pt x="13" y="0"/>
                      </a:lnTo>
                      <a:lnTo>
                        <a:pt x="0" y="0"/>
                      </a:lnTo>
                      <a:lnTo>
                        <a:pt x="0" y="12"/>
                      </a:lnTo>
                      <a:close/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63" name="Freeform 1160"/>
                <p:cNvSpPr>
                  <a:spLocks/>
                </p:cNvSpPr>
                <p:nvPr/>
              </p:nvSpPr>
              <p:spPr bwMode="auto">
                <a:xfrm>
                  <a:off x="2743" y="2135"/>
                  <a:ext cx="13" cy="12"/>
                </a:xfrm>
                <a:custGeom>
                  <a:avLst/>
                  <a:gdLst>
                    <a:gd name="T0" fmla="*/ 0 w 13"/>
                    <a:gd name="T1" fmla="*/ 0 h 12"/>
                    <a:gd name="T2" fmla="*/ 0 w 13"/>
                    <a:gd name="T3" fmla="*/ 12 h 12"/>
                    <a:gd name="T4" fmla="*/ 13 w 13"/>
                    <a:gd name="T5" fmla="*/ 12 h 12"/>
                    <a:gd name="T6" fmla="*/ 13 w 13"/>
                    <a:gd name="T7" fmla="*/ 0 h 12"/>
                    <a:gd name="T8" fmla="*/ 0 w 13"/>
                    <a:gd name="T9" fmla="*/ 0 h 12"/>
                    <a:gd name="T10" fmla="*/ 0 w 13"/>
                    <a:gd name="T11" fmla="*/ 0 h 1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3"/>
                    <a:gd name="T19" fmla="*/ 0 h 12"/>
                    <a:gd name="T20" fmla="*/ 13 w 13"/>
                    <a:gd name="T21" fmla="*/ 12 h 1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3" h="12">
                      <a:moveTo>
                        <a:pt x="0" y="0"/>
                      </a:moveTo>
                      <a:lnTo>
                        <a:pt x="0" y="12"/>
                      </a:lnTo>
                      <a:lnTo>
                        <a:pt x="13" y="12"/>
                      </a:lnTo>
                      <a:lnTo>
                        <a:pt x="13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64" name="Freeform 1161"/>
                <p:cNvSpPr>
                  <a:spLocks/>
                </p:cNvSpPr>
                <p:nvPr/>
              </p:nvSpPr>
              <p:spPr bwMode="auto">
                <a:xfrm>
                  <a:off x="2743" y="2135"/>
                  <a:ext cx="13" cy="12"/>
                </a:xfrm>
                <a:custGeom>
                  <a:avLst/>
                  <a:gdLst>
                    <a:gd name="T0" fmla="*/ 0 w 13"/>
                    <a:gd name="T1" fmla="*/ 12 h 12"/>
                    <a:gd name="T2" fmla="*/ 13 w 13"/>
                    <a:gd name="T3" fmla="*/ 12 h 12"/>
                    <a:gd name="T4" fmla="*/ 13 w 13"/>
                    <a:gd name="T5" fmla="*/ 0 h 12"/>
                    <a:gd name="T6" fmla="*/ 0 w 13"/>
                    <a:gd name="T7" fmla="*/ 0 h 12"/>
                    <a:gd name="T8" fmla="*/ 0 w 13"/>
                    <a:gd name="T9" fmla="*/ 12 h 12"/>
                    <a:gd name="T10" fmla="*/ 0 w 13"/>
                    <a:gd name="T11" fmla="*/ 12 h 1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3"/>
                    <a:gd name="T19" fmla="*/ 0 h 12"/>
                    <a:gd name="T20" fmla="*/ 13 w 13"/>
                    <a:gd name="T21" fmla="*/ 12 h 1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3" h="12">
                      <a:moveTo>
                        <a:pt x="0" y="12"/>
                      </a:moveTo>
                      <a:lnTo>
                        <a:pt x="13" y="12"/>
                      </a:lnTo>
                      <a:lnTo>
                        <a:pt x="13" y="0"/>
                      </a:lnTo>
                      <a:lnTo>
                        <a:pt x="0" y="0"/>
                      </a:lnTo>
                      <a:lnTo>
                        <a:pt x="0" y="12"/>
                      </a:lnTo>
                      <a:close/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65" name="Freeform 1162"/>
                <p:cNvSpPr>
                  <a:spLocks noEditPoints="1"/>
                </p:cNvSpPr>
                <p:nvPr/>
              </p:nvSpPr>
              <p:spPr bwMode="auto">
                <a:xfrm>
                  <a:off x="2669" y="2095"/>
                  <a:ext cx="53" cy="63"/>
                </a:xfrm>
                <a:custGeom>
                  <a:avLst/>
                  <a:gdLst>
                    <a:gd name="T0" fmla="*/ 0 w 53"/>
                    <a:gd name="T1" fmla="*/ 63 h 63"/>
                    <a:gd name="T2" fmla="*/ 10 w 53"/>
                    <a:gd name="T3" fmla="*/ 50 h 63"/>
                    <a:gd name="T4" fmla="*/ 11 w 53"/>
                    <a:gd name="T5" fmla="*/ 50 h 63"/>
                    <a:gd name="T6" fmla="*/ 11 w 53"/>
                    <a:gd name="T7" fmla="*/ 50 h 63"/>
                    <a:gd name="T8" fmla="*/ 1 w 53"/>
                    <a:gd name="T9" fmla="*/ 63 h 63"/>
                    <a:gd name="T10" fmla="*/ 0 w 53"/>
                    <a:gd name="T11" fmla="*/ 63 h 63"/>
                    <a:gd name="T12" fmla="*/ 0 w 53"/>
                    <a:gd name="T13" fmla="*/ 63 h 63"/>
                    <a:gd name="T14" fmla="*/ 0 w 53"/>
                    <a:gd name="T15" fmla="*/ 63 h 63"/>
                    <a:gd name="T16" fmla="*/ 15 w 53"/>
                    <a:gd name="T17" fmla="*/ 43 h 63"/>
                    <a:gd name="T18" fmla="*/ 26 w 53"/>
                    <a:gd name="T19" fmla="*/ 31 h 63"/>
                    <a:gd name="T20" fmla="*/ 27 w 53"/>
                    <a:gd name="T21" fmla="*/ 31 h 63"/>
                    <a:gd name="T22" fmla="*/ 27 w 53"/>
                    <a:gd name="T23" fmla="*/ 32 h 63"/>
                    <a:gd name="T24" fmla="*/ 16 w 53"/>
                    <a:gd name="T25" fmla="*/ 43 h 63"/>
                    <a:gd name="T26" fmla="*/ 16 w 53"/>
                    <a:gd name="T27" fmla="*/ 44 h 63"/>
                    <a:gd name="T28" fmla="*/ 15 w 53"/>
                    <a:gd name="T29" fmla="*/ 43 h 63"/>
                    <a:gd name="T30" fmla="*/ 15 w 53"/>
                    <a:gd name="T31" fmla="*/ 43 h 63"/>
                    <a:gd name="T32" fmla="*/ 32 w 53"/>
                    <a:gd name="T33" fmla="*/ 24 h 63"/>
                    <a:gd name="T34" fmla="*/ 42 w 53"/>
                    <a:gd name="T35" fmla="*/ 11 h 63"/>
                    <a:gd name="T36" fmla="*/ 43 w 53"/>
                    <a:gd name="T37" fmla="*/ 11 h 63"/>
                    <a:gd name="T38" fmla="*/ 43 w 53"/>
                    <a:gd name="T39" fmla="*/ 12 h 63"/>
                    <a:gd name="T40" fmla="*/ 32 w 53"/>
                    <a:gd name="T41" fmla="*/ 24 h 63"/>
                    <a:gd name="T42" fmla="*/ 32 w 53"/>
                    <a:gd name="T43" fmla="*/ 24 h 63"/>
                    <a:gd name="T44" fmla="*/ 32 w 53"/>
                    <a:gd name="T45" fmla="*/ 24 h 63"/>
                    <a:gd name="T46" fmla="*/ 32 w 53"/>
                    <a:gd name="T47" fmla="*/ 24 h 63"/>
                    <a:gd name="T48" fmla="*/ 48 w 53"/>
                    <a:gd name="T49" fmla="*/ 4 h 63"/>
                    <a:gd name="T50" fmla="*/ 52 w 53"/>
                    <a:gd name="T51" fmla="*/ 0 h 63"/>
                    <a:gd name="T52" fmla="*/ 53 w 53"/>
                    <a:gd name="T53" fmla="*/ 0 h 63"/>
                    <a:gd name="T54" fmla="*/ 53 w 53"/>
                    <a:gd name="T55" fmla="*/ 0 h 63"/>
                    <a:gd name="T56" fmla="*/ 49 w 53"/>
                    <a:gd name="T57" fmla="*/ 5 h 63"/>
                    <a:gd name="T58" fmla="*/ 48 w 53"/>
                    <a:gd name="T59" fmla="*/ 5 h 63"/>
                    <a:gd name="T60" fmla="*/ 48 w 53"/>
                    <a:gd name="T61" fmla="*/ 4 h 63"/>
                    <a:gd name="T62" fmla="*/ 48 w 53"/>
                    <a:gd name="T63" fmla="*/ 4 h 63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53"/>
                    <a:gd name="T97" fmla="*/ 0 h 63"/>
                    <a:gd name="T98" fmla="*/ 53 w 53"/>
                    <a:gd name="T99" fmla="*/ 63 h 63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53" h="63">
                      <a:moveTo>
                        <a:pt x="0" y="63"/>
                      </a:moveTo>
                      <a:lnTo>
                        <a:pt x="10" y="50"/>
                      </a:lnTo>
                      <a:lnTo>
                        <a:pt x="11" y="50"/>
                      </a:lnTo>
                      <a:lnTo>
                        <a:pt x="1" y="63"/>
                      </a:lnTo>
                      <a:lnTo>
                        <a:pt x="0" y="63"/>
                      </a:lnTo>
                      <a:close/>
                      <a:moveTo>
                        <a:pt x="15" y="43"/>
                      </a:moveTo>
                      <a:lnTo>
                        <a:pt x="26" y="31"/>
                      </a:lnTo>
                      <a:lnTo>
                        <a:pt x="27" y="31"/>
                      </a:lnTo>
                      <a:lnTo>
                        <a:pt x="27" y="32"/>
                      </a:lnTo>
                      <a:lnTo>
                        <a:pt x="16" y="43"/>
                      </a:lnTo>
                      <a:lnTo>
                        <a:pt x="16" y="44"/>
                      </a:lnTo>
                      <a:lnTo>
                        <a:pt x="15" y="43"/>
                      </a:lnTo>
                      <a:close/>
                      <a:moveTo>
                        <a:pt x="32" y="24"/>
                      </a:moveTo>
                      <a:lnTo>
                        <a:pt x="42" y="11"/>
                      </a:lnTo>
                      <a:lnTo>
                        <a:pt x="43" y="11"/>
                      </a:lnTo>
                      <a:lnTo>
                        <a:pt x="43" y="12"/>
                      </a:lnTo>
                      <a:lnTo>
                        <a:pt x="32" y="24"/>
                      </a:lnTo>
                      <a:close/>
                      <a:moveTo>
                        <a:pt x="48" y="4"/>
                      </a:moveTo>
                      <a:lnTo>
                        <a:pt x="52" y="0"/>
                      </a:lnTo>
                      <a:lnTo>
                        <a:pt x="53" y="0"/>
                      </a:lnTo>
                      <a:lnTo>
                        <a:pt x="49" y="5"/>
                      </a:lnTo>
                      <a:lnTo>
                        <a:pt x="48" y="5"/>
                      </a:lnTo>
                      <a:lnTo>
                        <a:pt x="48" y="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66" name="Freeform 1163"/>
                <p:cNvSpPr>
                  <a:spLocks/>
                </p:cNvSpPr>
                <p:nvPr/>
              </p:nvSpPr>
              <p:spPr bwMode="auto">
                <a:xfrm>
                  <a:off x="2669" y="2145"/>
                  <a:ext cx="11" cy="13"/>
                </a:xfrm>
                <a:custGeom>
                  <a:avLst/>
                  <a:gdLst>
                    <a:gd name="T0" fmla="*/ 0 w 11"/>
                    <a:gd name="T1" fmla="*/ 13 h 13"/>
                    <a:gd name="T2" fmla="*/ 10 w 11"/>
                    <a:gd name="T3" fmla="*/ 0 h 13"/>
                    <a:gd name="T4" fmla="*/ 11 w 11"/>
                    <a:gd name="T5" fmla="*/ 0 h 13"/>
                    <a:gd name="T6" fmla="*/ 11 w 11"/>
                    <a:gd name="T7" fmla="*/ 0 h 13"/>
                    <a:gd name="T8" fmla="*/ 1 w 11"/>
                    <a:gd name="T9" fmla="*/ 13 h 13"/>
                    <a:gd name="T10" fmla="*/ 0 w 11"/>
                    <a:gd name="T11" fmla="*/ 13 h 13"/>
                    <a:gd name="T12" fmla="*/ 0 w 11"/>
                    <a:gd name="T13" fmla="*/ 13 h 13"/>
                    <a:gd name="T14" fmla="*/ 0 w 11"/>
                    <a:gd name="T15" fmla="*/ 13 h 13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11"/>
                    <a:gd name="T25" fmla="*/ 0 h 13"/>
                    <a:gd name="T26" fmla="*/ 11 w 11"/>
                    <a:gd name="T27" fmla="*/ 13 h 13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11" h="13">
                      <a:moveTo>
                        <a:pt x="0" y="13"/>
                      </a:moveTo>
                      <a:lnTo>
                        <a:pt x="10" y="0"/>
                      </a:lnTo>
                      <a:lnTo>
                        <a:pt x="11" y="0"/>
                      </a:lnTo>
                      <a:lnTo>
                        <a:pt x="1" y="13"/>
                      </a:lnTo>
                      <a:lnTo>
                        <a:pt x="0" y="13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67" name="Freeform 1164"/>
                <p:cNvSpPr>
                  <a:spLocks/>
                </p:cNvSpPr>
                <p:nvPr/>
              </p:nvSpPr>
              <p:spPr bwMode="auto">
                <a:xfrm>
                  <a:off x="2684" y="2126"/>
                  <a:ext cx="12" cy="13"/>
                </a:xfrm>
                <a:custGeom>
                  <a:avLst/>
                  <a:gdLst>
                    <a:gd name="T0" fmla="*/ 0 w 12"/>
                    <a:gd name="T1" fmla="*/ 12 h 13"/>
                    <a:gd name="T2" fmla="*/ 11 w 12"/>
                    <a:gd name="T3" fmla="*/ 0 h 13"/>
                    <a:gd name="T4" fmla="*/ 12 w 12"/>
                    <a:gd name="T5" fmla="*/ 0 h 13"/>
                    <a:gd name="T6" fmla="*/ 12 w 12"/>
                    <a:gd name="T7" fmla="*/ 1 h 13"/>
                    <a:gd name="T8" fmla="*/ 1 w 12"/>
                    <a:gd name="T9" fmla="*/ 12 h 13"/>
                    <a:gd name="T10" fmla="*/ 1 w 12"/>
                    <a:gd name="T11" fmla="*/ 13 h 13"/>
                    <a:gd name="T12" fmla="*/ 0 w 12"/>
                    <a:gd name="T13" fmla="*/ 12 h 13"/>
                    <a:gd name="T14" fmla="*/ 0 w 12"/>
                    <a:gd name="T15" fmla="*/ 12 h 13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12"/>
                    <a:gd name="T25" fmla="*/ 0 h 13"/>
                    <a:gd name="T26" fmla="*/ 12 w 12"/>
                    <a:gd name="T27" fmla="*/ 13 h 13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12" h="13">
                      <a:moveTo>
                        <a:pt x="0" y="12"/>
                      </a:moveTo>
                      <a:lnTo>
                        <a:pt x="11" y="0"/>
                      </a:lnTo>
                      <a:lnTo>
                        <a:pt x="12" y="0"/>
                      </a:lnTo>
                      <a:lnTo>
                        <a:pt x="12" y="1"/>
                      </a:lnTo>
                      <a:lnTo>
                        <a:pt x="1" y="12"/>
                      </a:lnTo>
                      <a:lnTo>
                        <a:pt x="1" y="13"/>
                      </a:lnTo>
                      <a:lnTo>
                        <a:pt x="0" y="12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68" name="Freeform 1165"/>
                <p:cNvSpPr>
                  <a:spLocks/>
                </p:cNvSpPr>
                <p:nvPr/>
              </p:nvSpPr>
              <p:spPr bwMode="auto">
                <a:xfrm>
                  <a:off x="2701" y="2106"/>
                  <a:ext cx="11" cy="13"/>
                </a:xfrm>
                <a:custGeom>
                  <a:avLst/>
                  <a:gdLst>
                    <a:gd name="T0" fmla="*/ 0 w 11"/>
                    <a:gd name="T1" fmla="*/ 13 h 13"/>
                    <a:gd name="T2" fmla="*/ 10 w 11"/>
                    <a:gd name="T3" fmla="*/ 0 h 13"/>
                    <a:gd name="T4" fmla="*/ 11 w 11"/>
                    <a:gd name="T5" fmla="*/ 0 h 13"/>
                    <a:gd name="T6" fmla="*/ 11 w 11"/>
                    <a:gd name="T7" fmla="*/ 1 h 13"/>
                    <a:gd name="T8" fmla="*/ 0 w 11"/>
                    <a:gd name="T9" fmla="*/ 13 h 13"/>
                    <a:gd name="T10" fmla="*/ 0 w 11"/>
                    <a:gd name="T11" fmla="*/ 13 h 13"/>
                    <a:gd name="T12" fmla="*/ 0 w 11"/>
                    <a:gd name="T13" fmla="*/ 13 h 13"/>
                    <a:gd name="T14" fmla="*/ 0 w 11"/>
                    <a:gd name="T15" fmla="*/ 13 h 13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11"/>
                    <a:gd name="T25" fmla="*/ 0 h 13"/>
                    <a:gd name="T26" fmla="*/ 11 w 11"/>
                    <a:gd name="T27" fmla="*/ 13 h 13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11" h="13">
                      <a:moveTo>
                        <a:pt x="0" y="13"/>
                      </a:moveTo>
                      <a:lnTo>
                        <a:pt x="10" y="0"/>
                      </a:lnTo>
                      <a:lnTo>
                        <a:pt x="11" y="0"/>
                      </a:lnTo>
                      <a:lnTo>
                        <a:pt x="11" y="1"/>
                      </a:lnTo>
                      <a:lnTo>
                        <a:pt x="0" y="13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69" name="Freeform 1166"/>
                <p:cNvSpPr>
                  <a:spLocks/>
                </p:cNvSpPr>
                <p:nvPr/>
              </p:nvSpPr>
              <p:spPr bwMode="auto">
                <a:xfrm>
                  <a:off x="2717" y="2095"/>
                  <a:ext cx="5" cy="5"/>
                </a:xfrm>
                <a:custGeom>
                  <a:avLst/>
                  <a:gdLst>
                    <a:gd name="T0" fmla="*/ 0 w 5"/>
                    <a:gd name="T1" fmla="*/ 4 h 5"/>
                    <a:gd name="T2" fmla="*/ 4 w 5"/>
                    <a:gd name="T3" fmla="*/ 0 h 5"/>
                    <a:gd name="T4" fmla="*/ 5 w 5"/>
                    <a:gd name="T5" fmla="*/ 0 h 5"/>
                    <a:gd name="T6" fmla="*/ 5 w 5"/>
                    <a:gd name="T7" fmla="*/ 0 h 5"/>
                    <a:gd name="T8" fmla="*/ 1 w 5"/>
                    <a:gd name="T9" fmla="*/ 5 h 5"/>
                    <a:gd name="T10" fmla="*/ 0 w 5"/>
                    <a:gd name="T11" fmla="*/ 5 h 5"/>
                    <a:gd name="T12" fmla="*/ 0 w 5"/>
                    <a:gd name="T13" fmla="*/ 4 h 5"/>
                    <a:gd name="T14" fmla="*/ 0 w 5"/>
                    <a:gd name="T15" fmla="*/ 4 h 5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5"/>
                    <a:gd name="T25" fmla="*/ 0 h 5"/>
                    <a:gd name="T26" fmla="*/ 5 w 5"/>
                    <a:gd name="T27" fmla="*/ 5 h 5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5" h="5">
                      <a:moveTo>
                        <a:pt x="0" y="4"/>
                      </a:moveTo>
                      <a:lnTo>
                        <a:pt x="4" y="0"/>
                      </a:lnTo>
                      <a:lnTo>
                        <a:pt x="5" y="0"/>
                      </a:lnTo>
                      <a:lnTo>
                        <a:pt x="1" y="5"/>
                      </a:lnTo>
                      <a:lnTo>
                        <a:pt x="0" y="5"/>
                      </a:lnTo>
                      <a:lnTo>
                        <a:pt x="0" y="4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70" name="Freeform 1167"/>
                <p:cNvSpPr>
                  <a:spLocks noEditPoints="1"/>
                </p:cNvSpPr>
                <p:nvPr/>
              </p:nvSpPr>
              <p:spPr bwMode="auto">
                <a:xfrm>
                  <a:off x="2617" y="2139"/>
                  <a:ext cx="104" cy="37"/>
                </a:xfrm>
                <a:custGeom>
                  <a:avLst/>
                  <a:gdLst>
                    <a:gd name="T0" fmla="*/ 104 w 104"/>
                    <a:gd name="T1" fmla="*/ 12 h 37"/>
                    <a:gd name="T2" fmla="*/ 92 w 104"/>
                    <a:gd name="T3" fmla="*/ 0 h 37"/>
                    <a:gd name="T4" fmla="*/ 92 w 104"/>
                    <a:gd name="T5" fmla="*/ 12 h 37"/>
                    <a:gd name="T6" fmla="*/ 104 w 104"/>
                    <a:gd name="T7" fmla="*/ 12 h 37"/>
                    <a:gd name="T8" fmla="*/ 104 w 104"/>
                    <a:gd name="T9" fmla="*/ 12 h 37"/>
                    <a:gd name="T10" fmla="*/ 104 w 104"/>
                    <a:gd name="T11" fmla="*/ 12 h 37"/>
                    <a:gd name="T12" fmla="*/ 92 w 104"/>
                    <a:gd name="T13" fmla="*/ 12 h 37"/>
                    <a:gd name="T14" fmla="*/ 92 w 104"/>
                    <a:gd name="T15" fmla="*/ 0 h 37"/>
                    <a:gd name="T16" fmla="*/ 0 w 104"/>
                    <a:gd name="T17" fmla="*/ 0 h 37"/>
                    <a:gd name="T18" fmla="*/ 0 w 104"/>
                    <a:gd name="T19" fmla="*/ 37 h 37"/>
                    <a:gd name="T20" fmla="*/ 104 w 104"/>
                    <a:gd name="T21" fmla="*/ 37 h 37"/>
                    <a:gd name="T22" fmla="*/ 104 w 104"/>
                    <a:gd name="T23" fmla="*/ 12 h 37"/>
                    <a:gd name="T24" fmla="*/ 104 w 104"/>
                    <a:gd name="T25" fmla="*/ 12 h 37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104"/>
                    <a:gd name="T40" fmla="*/ 0 h 37"/>
                    <a:gd name="T41" fmla="*/ 104 w 104"/>
                    <a:gd name="T42" fmla="*/ 37 h 37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104" h="37">
                      <a:moveTo>
                        <a:pt x="104" y="12"/>
                      </a:moveTo>
                      <a:lnTo>
                        <a:pt x="92" y="0"/>
                      </a:lnTo>
                      <a:lnTo>
                        <a:pt x="92" y="12"/>
                      </a:lnTo>
                      <a:lnTo>
                        <a:pt x="104" y="12"/>
                      </a:lnTo>
                      <a:close/>
                      <a:moveTo>
                        <a:pt x="104" y="12"/>
                      </a:moveTo>
                      <a:lnTo>
                        <a:pt x="92" y="12"/>
                      </a:lnTo>
                      <a:lnTo>
                        <a:pt x="92" y="0"/>
                      </a:lnTo>
                      <a:lnTo>
                        <a:pt x="0" y="0"/>
                      </a:lnTo>
                      <a:lnTo>
                        <a:pt x="0" y="37"/>
                      </a:lnTo>
                      <a:lnTo>
                        <a:pt x="104" y="37"/>
                      </a:lnTo>
                      <a:lnTo>
                        <a:pt x="104" y="12"/>
                      </a:lnTo>
                      <a:close/>
                    </a:path>
                  </a:pathLst>
                </a:custGeom>
                <a:solidFill>
                  <a:srgbClr val="EAEAEA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71" name="Freeform 1168"/>
                <p:cNvSpPr>
                  <a:spLocks/>
                </p:cNvSpPr>
                <p:nvPr/>
              </p:nvSpPr>
              <p:spPr bwMode="auto">
                <a:xfrm>
                  <a:off x="2709" y="2139"/>
                  <a:ext cx="12" cy="12"/>
                </a:xfrm>
                <a:custGeom>
                  <a:avLst/>
                  <a:gdLst>
                    <a:gd name="T0" fmla="*/ 12 w 12"/>
                    <a:gd name="T1" fmla="*/ 12 h 12"/>
                    <a:gd name="T2" fmla="*/ 0 w 12"/>
                    <a:gd name="T3" fmla="*/ 0 h 12"/>
                    <a:gd name="T4" fmla="*/ 0 w 12"/>
                    <a:gd name="T5" fmla="*/ 12 h 12"/>
                    <a:gd name="T6" fmla="*/ 12 w 12"/>
                    <a:gd name="T7" fmla="*/ 12 h 12"/>
                    <a:gd name="T8" fmla="*/ 12 w 12"/>
                    <a:gd name="T9" fmla="*/ 12 h 1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2"/>
                    <a:gd name="T16" fmla="*/ 0 h 12"/>
                    <a:gd name="T17" fmla="*/ 12 w 12"/>
                    <a:gd name="T18" fmla="*/ 12 h 1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2" h="12">
                      <a:moveTo>
                        <a:pt x="12" y="12"/>
                      </a:moveTo>
                      <a:lnTo>
                        <a:pt x="0" y="0"/>
                      </a:lnTo>
                      <a:lnTo>
                        <a:pt x="0" y="12"/>
                      </a:lnTo>
                      <a:lnTo>
                        <a:pt x="12" y="12"/>
                      </a:lnTo>
                      <a:close/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72" name="Freeform 1169"/>
                <p:cNvSpPr>
                  <a:spLocks/>
                </p:cNvSpPr>
                <p:nvPr/>
              </p:nvSpPr>
              <p:spPr bwMode="auto">
                <a:xfrm>
                  <a:off x="2617" y="2139"/>
                  <a:ext cx="104" cy="37"/>
                </a:xfrm>
                <a:custGeom>
                  <a:avLst/>
                  <a:gdLst>
                    <a:gd name="T0" fmla="*/ 104 w 104"/>
                    <a:gd name="T1" fmla="*/ 12 h 37"/>
                    <a:gd name="T2" fmla="*/ 92 w 104"/>
                    <a:gd name="T3" fmla="*/ 12 h 37"/>
                    <a:gd name="T4" fmla="*/ 92 w 104"/>
                    <a:gd name="T5" fmla="*/ 0 h 37"/>
                    <a:gd name="T6" fmla="*/ 0 w 104"/>
                    <a:gd name="T7" fmla="*/ 0 h 37"/>
                    <a:gd name="T8" fmla="*/ 0 w 104"/>
                    <a:gd name="T9" fmla="*/ 37 h 37"/>
                    <a:gd name="T10" fmla="*/ 104 w 104"/>
                    <a:gd name="T11" fmla="*/ 37 h 37"/>
                    <a:gd name="T12" fmla="*/ 104 w 104"/>
                    <a:gd name="T13" fmla="*/ 12 h 37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4"/>
                    <a:gd name="T22" fmla="*/ 0 h 37"/>
                    <a:gd name="T23" fmla="*/ 104 w 104"/>
                    <a:gd name="T24" fmla="*/ 37 h 37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4" h="37">
                      <a:moveTo>
                        <a:pt x="104" y="12"/>
                      </a:moveTo>
                      <a:lnTo>
                        <a:pt x="92" y="12"/>
                      </a:lnTo>
                      <a:lnTo>
                        <a:pt x="92" y="0"/>
                      </a:lnTo>
                      <a:lnTo>
                        <a:pt x="0" y="0"/>
                      </a:lnTo>
                      <a:lnTo>
                        <a:pt x="0" y="37"/>
                      </a:lnTo>
                      <a:lnTo>
                        <a:pt x="104" y="37"/>
                      </a:lnTo>
                      <a:lnTo>
                        <a:pt x="104" y="12"/>
                      </a:lnTo>
                      <a:close/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73" name="Freeform 1170"/>
                <p:cNvSpPr>
                  <a:spLocks/>
                </p:cNvSpPr>
                <p:nvPr/>
              </p:nvSpPr>
              <p:spPr bwMode="auto">
                <a:xfrm>
                  <a:off x="2718" y="2037"/>
                  <a:ext cx="6" cy="7"/>
                </a:xfrm>
                <a:custGeom>
                  <a:avLst/>
                  <a:gdLst>
                    <a:gd name="T0" fmla="*/ 0 w 6"/>
                    <a:gd name="T1" fmla="*/ 0 h 7"/>
                    <a:gd name="T2" fmla="*/ 0 w 6"/>
                    <a:gd name="T3" fmla="*/ 7 h 7"/>
                    <a:gd name="T4" fmla="*/ 6 w 6"/>
                    <a:gd name="T5" fmla="*/ 7 h 7"/>
                    <a:gd name="T6" fmla="*/ 6 w 6"/>
                    <a:gd name="T7" fmla="*/ 0 h 7"/>
                    <a:gd name="T8" fmla="*/ 0 w 6"/>
                    <a:gd name="T9" fmla="*/ 0 h 7"/>
                    <a:gd name="T10" fmla="*/ 0 w 6"/>
                    <a:gd name="T11" fmla="*/ 0 h 7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6"/>
                    <a:gd name="T19" fmla="*/ 0 h 7"/>
                    <a:gd name="T20" fmla="*/ 6 w 6"/>
                    <a:gd name="T21" fmla="*/ 7 h 7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6" h="7">
                      <a:moveTo>
                        <a:pt x="0" y="0"/>
                      </a:moveTo>
                      <a:lnTo>
                        <a:pt x="0" y="7"/>
                      </a:lnTo>
                      <a:lnTo>
                        <a:pt x="6" y="7"/>
                      </a:lnTo>
                      <a:lnTo>
                        <a:pt x="6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74" name="Freeform 1171"/>
                <p:cNvSpPr>
                  <a:spLocks/>
                </p:cNvSpPr>
                <p:nvPr/>
              </p:nvSpPr>
              <p:spPr bwMode="auto">
                <a:xfrm>
                  <a:off x="2731" y="2154"/>
                  <a:ext cx="6" cy="7"/>
                </a:xfrm>
                <a:custGeom>
                  <a:avLst/>
                  <a:gdLst>
                    <a:gd name="T0" fmla="*/ 0 w 6"/>
                    <a:gd name="T1" fmla="*/ 0 h 7"/>
                    <a:gd name="T2" fmla="*/ 0 w 6"/>
                    <a:gd name="T3" fmla="*/ 7 h 7"/>
                    <a:gd name="T4" fmla="*/ 6 w 6"/>
                    <a:gd name="T5" fmla="*/ 7 h 7"/>
                    <a:gd name="T6" fmla="*/ 6 w 6"/>
                    <a:gd name="T7" fmla="*/ 0 h 7"/>
                    <a:gd name="T8" fmla="*/ 0 w 6"/>
                    <a:gd name="T9" fmla="*/ 0 h 7"/>
                    <a:gd name="T10" fmla="*/ 0 w 6"/>
                    <a:gd name="T11" fmla="*/ 0 h 7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6"/>
                    <a:gd name="T19" fmla="*/ 0 h 7"/>
                    <a:gd name="T20" fmla="*/ 6 w 6"/>
                    <a:gd name="T21" fmla="*/ 7 h 7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6" h="7">
                      <a:moveTo>
                        <a:pt x="0" y="0"/>
                      </a:moveTo>
                      <a:lnTo>
                        <a:pt x="0" y="7"/>
                      </a:lnTo>
                      <a:lnTo>
                        <a:pt x="6" y="7"/>
                      </a:lnTo>
                      <a:lnTo>
                        <a:pt x="6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75" name="Freeform 1172"/>
                <p:cNvSpPr>
                  <a:spLocks/>
                </p:cNvSpPr>
                <p:nvPr/>
              </p:nvSpPr>
              <p:spPr bwMode="auto">
                <a:xfrm>
                  <a:off x="2718" y="2129"/>
                  <a:ext cx="6" cy="6"/>
                </a:xfrm>
                <a:custGeom>
                  <a:avLst/>
                  <a:gdLst>
                    <a:gd name="T0" fmla="*/ 0 w 6"/>
                    <a:gd name="T1" fmla="*/ 0 h 6"/>
                    <a:gd name="T2" fmla="*/ 0 w 6"/>
                    <a:gd name="T3" fmla="*/ 6 h 6"/>
                    <a:gd name="T4" fmla="*/ 6 w 6"/>
                    <a:gd name="T5" fmla="*/ 6 h 6"/>
                    <a:gd name="T6" fmla="*/ 6 w 6"/>
                    <a:gd name="T7" fmla="*/ 0 h 6"/>
                    <a:gd name="T8" fmla="*/ 0 w 6"/>
                    <a:gd name="T9" fmla="*/ 0 h 6"/>
                    <a:gd name="T10" fmla="*/ 0 w 6"/>
                    <a:gd name="T11" fmla="*/ 0 h 6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6"/>
                    <a:gd name="T19" fmla="*/ 0 h 6"/>
                    <a:gd name="T20" fmla="*/ 6 w 6"/>
                    <a:gd name="T21" fmla="*/ 6 h 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6" h="6">
                      <a:moveTo>
                        <a:pt x="0" y="0"/>
                      </a:moveTo>
                      <a:lnTo>
                        <a:pt x="0" y="6"/>
                      </a:lnTo>
                      <a:lnTo>
                        <a:pt x="6" y="6"/>
                      </a:lnTo>
                      <a:lnTo>
                        <a:pt x="6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76" name="Freeform 1173"/>
                <p:cNvSpPr>
                  <a:spLocks/>
                </p:cNvSpPr>
                <p:nvPr/>
              </p:nvSpPr>
              <p:spPr bwMode="auto">
                <a:xfrm>
                  <a:off x="2718" y="2055"/>
                  <a:ext cx="6" cy="6"/>
                </a:xfrm>
                <a:custGeom>
                  <a:avLst/>
                  <a:gdLst>
                    <a:gd name="T0" fmla="*/ 0 w 6"/>
                    <a:gd name="T1" fmla="*/ 0 h 6"/>
                    <a:gd name="T2" fmla="*/ 0 w 6"/>
                    <a:gd name="T3" fmla="*/ 6 h 6"/>
                    <a:gd name="T4" fmla="*/ 6 w 6"/>
                    <a:gd name="T5" fmla="*/ 6 h 6"/>
                    <a:gd name="T6" fmla="*/ 6 w 6"/>
                    <a:gd name="T7" fmla="*/ 0 h 6"/>
                    <a:gd name="T8" fmla="*/ 0 w 6"/>
                    <a:gd name="T9" fmla="*/ 0 h 6"/>
                    <a:gd name="T10" fmla="*/ 0 w 6"/>
                    <a:gd name="T11" fmla="*/ 0 h 6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6"/>
                    <a:gd name="T19" fmla="*/ 0 h 6"/>
                    <a:gd name="T20" fmla="*/ 6 w 6"/>
                    <a:gd name="T21" fmla="*/ 6 h 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6" h="6">
                      <a:moveTo>
                        <a:pt x="0" y="0"/>
                      </a:moveTo>
                      <a:lnTo>
                        <a:pt x="0" y="6"/>
                      </a:lnTo>
                      <a:lnTo>
                        <a:pt x="6" y="6"/>
                      </a:lnTo>
                      <a:lnTo>
                        <a:pt x="6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77" name="Freeform 1174"/>
                <p:cNvSpPr>
                  <a:spLocks/>
                </p:cNvSpPr>
                <p:nvPr/>
              </p:nvSpPr>
              <p:spPr bwMode="auto">
                <a:xfrm>
                  <a:off x="2721" y="2050"/>
                  <a:ext cx="22" cy="91"/>
                </a:xfrm>
                <a:custGeom>
                  <a:avLst/>
                  <a:gdLst>
                    <a:gd name="T0" fmla="*/ 22 w 22"/>
                    <a:gd name="T1" fmla="*/ 91 h 91"/>
                    <a:gd name="T2" fmla="*/ 0 w 22"/>
                    <a:gd name="T3" fmla="*/ 91 h 91"/>
                    <a:gd name="T4" fmla="*/ 0 w 22"/>
                    <a:gd name="T5" fmla="*/ 0 h 91"/>
                    <a:gd name="T6" fmla="*/ 22 w 22"/>
                    <a:gd name="T7" fmla="*/ 0 h 91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2"/>
                    <a:gd name="T13" fmla="*/ 0 h 91"/>
                    <a:gd name="T14" fmla="*/ 22 w 22"/>
                    <a:gd name="T15" fmla="*/ 91 h 91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2" h="91">
                      <a:moveTo>
                        <a:pt x="22" y="91"/>
                      </a:moveTo>
                      <a:lnTo>
                        <a:pt x="0" y="91"/>
                      </a:lnTo>
                      <a:lnTo>
                        <a:pt x="0" y="0"/>
                      </a:lnTo>
                      <a:lnTo>
                        <a:pt x="22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78" name="Freeform 1175"/>
                <p:cNvSpPr>
                  <a:spLocks/>
                </p:cNvSpPr>
                <p:nvPr/>
              </p:nvSpPr>
              <p:spPr bwMode="auto">
                <a:xfrm>
                  <a:off x="2837" y="1999"/>
                  <a:ext cx="1" cy="2"/>
                </a:xfrm>
                <a:custGeom>
                  <a:avLst/>
                  <a:gdLst>
                    <a:gd name="T0" fmla="*/ 1 w 1"/>
                    <a:gd name="T1" fmla="*/ 2 h 2"/>
                    <a:gd name="T2" fmla="*/ 1 w 1"/>
                    <a:gd name="T3" fmla="*/ 2 h 2"/>
                    <a:gd name="T4" fmla="*/ 0 w 1"/>
                    <a:gd name="T5" fmla="*/ 1 h 2"/>
                    <a:gd name="T6" fmla="*/ 1 w 1"/>
                    <a:gd name="T7" fmla="*/ 0 h 2"/>
                    <a:gd name="T8" fmla="*/ 1 w 1"/>
                    <a:gd name="T9" fmla="*/ 0 h 2"/>
                    <a:gd name="T10" fmla="*/ 1 w 1"/>
                    <a:gd name="T11" fmla="*/ 1 h 2"/>
                    <a:gd name="T12" fmla="*/ 1 w 1"/>
                    <a:gd name="T13" fmla="*/ 2 h 2"/>
                    <a:gd name="T14" fmla="*/ 1 w 1"/>
                    <a:gd name="T15" fmla="*/ 2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1"/>
                    <a:gd name="T25" fmla="*/ 0 h 2"/>
                    <a:gd name="T26" fmla="*/ 1 w 1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1" h="2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  <a:lnTo>
                        <a:pt x="1" y="1"/>
                      </a:lnTo>
                      <a:lnTo>
                        <a:pt x="1" y="2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79" name="Freeform 1176"/>
                <p:cNvSpPr>
                  <a:spLocks/>
                </p:cNvSpPr>
                <p:nvPr/>
              </p:nvSpPr>
              <p:spPr bwMode="auto">
                <a:xfrm>
                  <a:off x="2837" y="1999"/>
                  <a:ext cx="1" cy="2"/>
                </a:xfrm>
                <a:custGeom>
                  <a:avLst/>
                  <a:gdLst>
                    <a:gd name="T0" fmla="*/ 1 w 1"/>
                    <a:gd name="T1" fmla="*/ 2 h 2"/>
                    <a:gd name="T2" fmla="*/ 1 w 1"/>
                    <a:gd name="T3" fmla="*/ 2 h 2"/>
                    <a:gd name="T4" fmla="*/ 0 w 1"/>
                    <a:gd name="T5" fmla="*/ 1 h 2"/>
                    <a:gd name="T6" fmla="*/ 1 w 1"/>
                    <a:gd name="T7" fmla="*/ 0 h 2"/>
                    <a:gd name="T8" fmla="*/ 1 w 1"/>
                    <a:gd name="T9" fmla="*/ 0 h 2"/>
                    <a:gd name="T10" fmla="*/ 1 w 1"/>
                    <a:gd name="T11" fmla="*/ 1 h 2"/>
                    <a:gd name="T12" fmla="*/ 1 w 1"/>
                    <a:gd name="T13" fmla="*/ 2 h 2"/>
                    <a:gd name="T14" fmla="*/ 1 w 1"/>
                    <a:gd name="T15" fmla="*/ 2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1"/>
                    <a:gd name="T25" fmla="*/ 0 h 2"/>
                    <a:gd name="T26" fmla="*/ 1 w 1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1" h="2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  <a:lnTo>
                        <a:pt x="1" y="1"/>
                      </a:lnTo>
                      <a:lnTo>
                        <a:pt x="1" y="2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80" name="Freeform 1177"/>
                <p:cNvSpPr>
                  <a:spLocks/>
                </p:cNvSpPr>
                <p:nvPr/>
              </p:nvSpPr>
              <p:spPr bwMode="auto">
                <a:xfrm>
                  <a:off x="2831" y="1998"/>
                  <a:ext cx="7" cy="5"/>
                </a:xfrm>
                <a:custGeom>
                  <a:avLst/>
                  <a:gdLst>
                    <a:gd name="T0" fmla="*/ 7 w 7"/>
                    <a:gd name="T1" fmla="*/ 2 h 5"/>
                    <a:gd name="T2" fmla="*/ 6 w 7"/>
                    <a:gd name="T3" fmla="*/ 0 h 5"/>
                    <a:gd name="T4" fmla="*/ 4 w 7"/>
                    <a:gd name="T5" fmla="*/ 0 h 5"/>
                    <a:gd name="T6" fmla="*/ 2 w 7"/>
                    <a:gd name="T7" fmla="*/ 0 h 5"/>
                    <a:gd name="T8" fmla="*/ 0 w 7"/>
                    <a:gd name="T9" fmla="*/ 2 h 5"/>
                    <a:gd name="T10" fmla="*/ 0 w 7"/>
                    <a:gd name="T11" fmla="*/ 2 h 5"/>
                    <a:gd name="T12" fmla="*/ 2 w 7"/>
                    <a:gd name="T13" fmla="*/ 5 h 5"/>
                    <a:gd name="T14" fmla="*/ 4 w 7"/>
                    <a:gd name="T15" fmla="*/ 5 h 5"/>
                    <a:gd name="T16" fmla="*/ 6 w 7"/>
                    <a:gd name="T17" fmla="*/ 5 h 5"/>
                    <a:gd name="T18" fmla="*/ 7 w 7"/>
                    <a:gd name="T19" fmla="*/ 2 h 5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7"/>
                    <a:gd name="T31" fmla="*/ 0 h 5"/>
                    <a:gd name="T32" fmla="*/ 7 w 7"/>
                    <a:gd name="T33" fmla="*/ 5 h 5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7" h="5">
                      <a:moveTo>
                        <a:pt x="7" y="2"/>
                      </a:move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2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7" y="2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81" name="Freeform 1178"/>
                <p:cNvSpPr>
                  <a:spLocks noEditPoints="1"/>
                </p:cNvSpPr>
                <p:nvPr/>
              </p:nvSpPr>
              <p:spPr bwMode="auto">
                <a:xfrm>
                  <a:off x="2683" y="1968"/>
                  <a:ext cx="155" cy="33"/>
                </a:xfrm>
                <a:custGeom>
                  <a:avLst/>
                  <a:gdLst>
                    <a:gd name="T0" fmla="*/ 155 w 155"/>
                    <a:gd name="T1" fmla="*/ 33 h 33"/>
                    <a:gd name="T2" fmla="*/ 139 w 155"/>
                    <a:gd name="T3" fmla="*/ 30 h 33"/>
                    <a:gd name="T4" fmla="*/ 139 w 155"/>
                    <a:gd name="T5" fmla="*/ 29 h 33"/>
                    <a:gd name="T6" fmla="*/ 139 w 155"/>
                    <a:gd name="T7" fmla="*/ 29 h 33"/>
                    <a:gd name="T8" fmla="*/ 155 w 155"/>
                    <a:gd name="T9" fmla="*/ 32 h 33"/>
                    <a:gd name="T10" fmla="*/ 155 w 155"/>
                    <a:gd name="T11" fmla="*/ 32 h 33"/>
                    <a:gd name="T12" fmla="*/ 155 w 155"/>
                    <a:gd name="T13" fmla="*/ 33 h 33"/>
                    <a:gd name="T14" fmla="*/ 155 w 155"/>
                    <a:gd name="T15" fmla="*/ 33 h 33"/>
                    <a:gd name="T16" fmla="*/ 130 w 155"/>
                    <a:gd name="T17" fmla="*/ 28 h 33"/>
                    <a:gd name="T18" fmla="*/ 114 w 155"/>
                    <a:gd name="T19" fmla="*/ 25 h 33"/>
                    <a:gd name="T20" fmla="*/ 114 w 155"/>
                    <a:gd name="T21" fmla="*/ 24 h 33"/>
                    <a:gd name="T22" fmla="*/ 114 w 155"/>
                    <a:gd name="T23" fmla="*/ 23 h 33"/>
                    <a:gd name="T24" fmla="*/ 130 w 155"/>
                    <a:gd name="T25" fmla="*/ 26 h 33"/>
                    <a:gd name="T26" fmla="*/ 130 w 155"/>
                    <a:gd name="T27" fmla="*/ 27 h 33"/>
                    <a:gd name="T28" fmla="*/ 130 w 155"/>
                    <a:gd name="T29" fmla="*/ 28 h 33"/>
                    <a:gd name="T30" fmla="*/ 130 w 155"/>
                    <a:gd name="T31" fmla="*/ 28 h 33"/>
                    <a:gd name="T32" fmla="*/ 105 w 155"/>
                    <a:gd name="T33" fmla="*/ 22 h 33"/>
                    <a:gd name="T34" fmla="*/ 90 w 155"/>
                    <a:gd name="T35" fmla="*/ 19 h 33"/>
                    <a:gd name="T36" fmla="*/ 89 w 155"/>
                    <a:gd name="T37" fmla="*/ 19 h 33"/>
                    <a:gd name="T38" fmla="*/ 90 w 155"/>
                    <a:gd name="T39" fmla="*/ 18 h 33"/>
                    <a:gd name="T40" fmla="*/ 105 w 155"/>
                    <a:gd name="T41" fmla="*/ 22 h 33"/>
                    <a:gd name="T42" fmla="*/ 106 w 155"/>
                    <a:gd name="T43" fmla="*/ 22 h 33"/>
                    <a:gd name="T44" fmla="*/ 105 w 155"/>
                    <a:gd name="T45" fmla="*/ 22 h 33"/>
                    <a:gd name="T46" fmla="*/ 105 w 155"/>
                    <a:gd name="T47" fmla="*/ 22 h 33"/>
                    <a:gd name="T48" fmla="*/ 80 w 155"/>
                    <a:gd name="T49" fmla="*/ 17 h 33"/>
                    <a:gd name="T50" fmla="*/ 65 w 155"/>
                    <a:gd name="T51" fmla="*/ 14 h 33"/>
                    <a:gd name="T52" fmla="*/ 65 w 155"/>
                    <a:gd name="T53" fmla="*/ 14 h 33"/>
                    <a:gd name="T54" fmla="*/ 66 w 155"/>
                    <a:gd name="T55" fmla="*/ 13 h 33"/>
                    <a:gd name="T56" fmla="*/ 81 w 155"/>
                    <a:gd name="T57" fmla="*/ 17 h 33"/>
                    <a:gd name="T58" fmla="*/ 81 w 155"/>
                    <a:gd name="T59" fmla="*/ 17 h 33"/>
                    <a:gd name="T60" fmla="*/ 80 w 155"/>
                    <a:gd name="T61" fmla="*/ 17 h 33"/>
                    <a:gd name="T62" fmla="*/ 80 w 155"/>
                    <a:gd name="T63" fmla="*/ 17 h 33"/>
                    <a:gd name="T64" fmla="*/ 56 w 155"/>
                    <a:gd name="T65" fmla="*/ 13 h 33"/>
                    <a:gd name="T66" fmla="*/ 40 w 155"/>
                    <a:gd name="T67" fmla="*/ 9 h 33"/>
                    <a:gd name="T68" fmla="*/ 40 w 155"/>
                    <a:gd name="T69" fmla="*/ 9 h 33"/>
                    <a:gd name="T70" fmla="*/ 40 w 155"/>
                    <a:gd name="T71" fmla="*/ 9 h 33"/>
                    <a:gd name="T72" fmla="*/ 56 w 155"/>
                    <a:gd name="T73" fmla="*/ 12 h 33"/>
                    <a:gd name="T74" fmla="*/ 57 w 155"/>
                    <a:gd name="T75" fmla="*/ 12 h 33"/>
                    <a:gd name="T76" fmla="*/ 56 w 155"/>
                    <a:gd name="T77" fmla="*/ 13 h 33"/>
                    <a:gd name="T78" fmla="*/ 56 w 155"/>
                    <a:gd name="T79" fmla="*/ 13 h 33"/>
                    <a:gd name="T80" fmla="*/ 31 w 155"/>
                    <a:gd name="T81" fmla="*/ 8 h 33"/>
                    <a:gd name="T82" fmla="*/ 15 w 155"/>
                    <a:gd name="T83" fmla="*/ 5 h 33"/>
                    <a:gd name="T84" fmla="*/ 15 w 155"/>
                    <a:gd name="T85" fmla="*/ 4 h 33"/>
                    <a:gd name="T86" fmla="*/ 16 w 155"/>
                    <a:gd name="T87" fmla="*/ 4 h 33"/>
                    <a:gd name="T88" fmla="*/ 31 w 155"/>
                    <a:gd name="T89" fmla="*/ 6 h 33"/>
                    <a:gd name="T90" fmla="*/ 31 w 155"/>
                    <a:gd name="T91" fmla="*/ 7 h 33"/>
                    <a:gd name="T92" fmla="*/ 31 w 155"/>
                    <a:gd name="T93" fmla="*/ 8 h 33"/>
                    <a:gd name="T94" fmla="*/ 31 w 155"/>
                    <a:gd name="T95" fmla="*/ 8 h 33"/>
                    <a:gd name="T96" fmla="*/ 6 w 155"/>
                    <a:gd name="T97" fmla="*/ 3 h 33"/>
                    <a:gd name="T98" fmla="*/ 0 w 155"/>
                    <a:gd name="T99" fmla="*/ 1 h 33"/>
                    <a:gd name="T100" fmla="*/ 0 w 155"/>
                    <a:gd name="T101" fmla="*/ 0 h 33"/>
                    <a:gd name="T102" fmla="*/ 1 w 155"/>
                    <a:gd name="T103" fmla="*/ 0 h 33"/>
                    <a:gd name="T104" fmla="*/ 6 w 155"/>
                    <a:gd name="T105" fmla="*/ 1 h 33"/>
                    <a:gd name="T106" fmla="*/ 7 w 155"/>
                    <a:gd name="T107" fmla="*/ 2 h 33"/>
                    <a:gd name="T108" fmla="*/ 6 w 155"/>
                    <a:gd name="T109" fmla="*/ 3 h 33"/>
                    <a:gd name="T110" fmla="*/ 6 w 155"/>
                    <a:gd name="T111" fmla="*/ 3 h 33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w 155"/>
                    <a:gd name="T169" fmla="*/ 0 h 33"/>
                    <a:gd name="T170" fmla="*/ 155 w 155"/>
                    <a:gd name="T171" fmla="*/ 33 h 33"/>
                  </a:gdLst>
                  <a:ahLst/>
                  <a:cxnLst>
                    <a:cxn ang="T112">
                      <a:pos x="T0" y="T1"/>
                    </a:cxn>
                    <a:cxn ang="T113">
                      <a:pos x="T2" y="T3"/>
                    </a:cxn>
                    <a:cxn ang="T114">
                      <a:pos x="T4" y="T5"/>
                    </a:cxn>
                    <a:cxn ang="T115">
                      <a:pos x="T6" y="T7"/>
                    </a:cxn>
                    <a:cxn ang="T116">
                      <a:pos x="T8" y="T9"/>
                    </a:cxn>
                    <a:cxn ang="T117">
                      <a:pos x="T10" y="T11"/>
                    </a:cxn>
                    <a:cxn ang="T118">
                      <a:pos x="T12" y="T13"/>
                    </a:cxn>
                    <a:cxn ang="T119">
                      <a:pos x="T14" y="T15"/>
                    </a:cxn>
                    <a:cxn ang="T120">
                      <a:pos x="T16" y="T17"/>
                    </a:cxn>
                    <a:cxn ang="T121">
                      <a:pos x="T18" y="T19"/>
                    </a:cxn>
                    <a:cxn ang="T122">
                      <a:pos x="T20" y="T21"/>
                    </a:cxn>
                    <a:cxn ang="T123">
                      <a:pos x="T22" y="T23"/>
                    </a:cxn>
                    <a:cxn ang="T124">
                      <a:pos x="T24" y="T25"/>
                    </a:cxn>
                    <a:cxn ang="T125">
                      <a:pos x="T26" y="T27"/>
                    </a:cxn>
                    <a:cxn ang="T126">
                      <a:pos x="T28" y="T29"/>
                    </a:cxn>
                    <a:cxn ang="T127">
                      <a:pos x="T30" y="T31"/>
                    </a:cxn>
                    <a:cxn ang="T128">
                      <a:pos x="T32" y="T33"/>
                    </a:cxn>
                    <a:cxn ang="T129">
                      <a:pos x="T34" y="T35"/>
                    </a:cxn>
                    <a:cxn ang="T130">
                      <a:pos x="T36" y="T37"/>
                    </a:cxn>
                    <a:cxn ang="T131">
                      <a:pos x="T38" y="T39"/>
                    </a:cxn>
                    <a:cxn ang="T132">
                      <a:pos x="T40" y="T41"/>
                    </a:cxn>
                    <a:cxn ang="T133">
                      <a:pos x="T42" y="T43"/>
                    </a:cxn>
                    <a:cxn ang="T134">
                      <a:pos x="T44" y="T45"/>
                    </a:cxn>
                    <a:cxn ang="T135">
                      <a:pos x="T46" y="T47"/>
                    </a:cxn>
                    <a:cxn ang="T136">
                      <a:pos x="T48" y="T49"/>
                    </a:cxn>
                    <a:cxn ang="T137">
                      <a:pos x="T50" y="T51"/>
                    </a:cxn>
                    <a:cxn ang="T138">
                      <a:pos x="T52" y="T53"/>
                    </a:cxn>
                    <a:cxn ang="T139">
                      <a:pos x="T54" y="T55"/>
                    </a:cxn>
                    <a:cxn ang="T140">
                      <a:pos x="T56" y="T57"/>
                    </a:cxn>
                    <a:cxn ang="T141">
                      <a:pos x="T58" y="T59"/>
                    </a:cxn>
                    <a:cxn ang="T142">
                      <a:pos x="T60" y="T61"/>
                    </a:cxn>
                    <a:cxn ang="T143">
                      <a:pos x="T62" y="T63"/>
                    </a:cxn>
                    <a:cxn ang="T144">
                      <a:pos x="T64" y="T65"/>
                    </a:cxn>
                    <a:cxn ang="T145">
                      <a:pos x="T66" y="T67"/>
                    </a:cxn>
                    <a:cxn ang="T146">
                      <a:pos x="T68" y="T69"/>
                    </a:cxn>
                    <a:cxn ang="T147">
                      <a:pos x="T70" y="T71"/>
                    </a:cxn>
                    <a:cxn ang="T148">
                      <a:pos x="T72" y="T73"/>
                    </a:cxn>
                    <a:cxn ang="T149">
                      <a:pos x="T74" y="T75"/>
                    </a:cxn>
                    <a:cxn ang="T150">
                      <a:pos x="T76" y="T77"/>
                    </a:cxn>
                    <a:cxn ang="T151">
                      <a:pos x="T78" y="T79"/>
                    </a:cxn>
                    <a:cxn ang="T152">
                      <a:pos x="T80" y="T81"/>
                    </a:cxn>
                    <a:cxn ang="T153">
                      <a:pos x="T82" y="T83"/>
                    </a:cxn>
                    <a:cxn ang="T154">
                      <a:pos x="T84" y="T85"/>
                    </a:cxn>
                    <a:cxn ang="T155">
                      <a:pos x="T86" y="T87"/>
                    </a:cxn>
                    <a:cxn ang="T156">
                      <a:pos x="T88" y="T89"/>
                    </a:cxn>
                    <a:cxn ang="T157">
                      <a:pos x="T90" y="T91"/>
                    </a:cxn>
                    <a:cxn ang="T158">
                      <a:pos x="T92" y="T93"/>
                    </a:cxn>
                    <a:cxn ang="T159">
                      <a:pos x="T94" y="T95"/>
                    </a:cxn>
                    <a:cxn ang="T160">
                      <a:pos x="T96" y="T97"/>
                    </a:cxn>
                    <a:cxn ang="T161">
                      <a:pos x="T98" y="T99"/>
                    </a:cxn>
                    <a:cxn ang="T162">
                      <a:pos x="T100" y="T101"/>
                    </a:cxn>
                    <a:cxn ang="T163">
                      <a:pos x="T102" y="T103"/>
                    </a:cxn>
                    <a:cxn ang="T164">
                      <a:pos x="T104" y="T105"/>
                    </a:cxn>
                    <a:cxn ang="T165">
                      <a:pos x="T106" y="T107"/>
                    </a:cxn>
                    <a:cxn ang="T166">
                      <a:pos x="T108" y="T109"/>
                    </a:cxn>
                    <a:cxn ang="T167">
                      <a:pos x="T110" y="T111"/>
                    </a:cxn>
                  </a:cxnLst>
                  <a:rect l="T168" t="T169" r="T170" b="T171"/>
                  <a:pathLst>
                    <a:path w="155" h="33">
                      <a:moveTo>
                        <a:pt x="155" y="33"/>
                      </a:moveTo>
                      <a:lnTo>
                        <a:pt x="139" y="30"/>
                      </a:lnTo>
                      <a:lnTo>
                        <a:pt x="139" y="29"/>
                      </a:lnTo>
                      <a:lnTo>
                        <a:pt x="155" y="32"/>
                      </a:lnTo>
                      <a:lnTo>
                        <a:pt x="155" y="33"/>
                      </a:lnTo>
                      <a:close/>
                      <a:moveTo>
                        <a:pt x="130" y="28"/>
                      </a:moveTo>
                      <a:lnTo>
                        <a:pt x="114" y="25"/>
                      </a:lnTo>
                      <a:lnTo>
                        <a:pt x="114" y="24"/>
                      </a:lnTo>
                      <a:lnTo>
                        <a:pt x="114" y="23"/>
                      </a:lnTo>
                      <a:lnTo>
                        <a:pt x="130" y="26"/>
                      </a:lnTo>
                      <a:lnTo>
                        <a:pt x="130" y="27"/>
                      </a:lnTo>
                      <a:lnTo>
                        <a:pt x="130" y="28"/>
                      </a:lnTo>
                      <a:close/>
                      <a:moveTo>
                        <a:pt x="105" y="22"/>
                      </a:moveTo>
                      <a:lnTo>
                        <a:pt x="90" y="19"/>
                      </a:lnTo>
                      <a:lnTo>
                        <a:pt x="89" y="19"/>
                      </a:lnTo>
                      <a:lnTo>
                        <a:pt x="90" y="18"/>
                      </a:lnTo>
                      <a:lnTo>
                        <a:pt x="105" y="22"/>
                      </a:lnTo>
                      <a:lnTo>
                        <a:pt x="106" y="22"/>
                      </a:lnTo>
                      <a:lnTo>
                        <a:pt x="105" y="22"/>
                      </a:lnTo>
                      <a:close/>
                      <a:moveTo>
                        <a:pt x="80" y="17"/>
                      </a:moveTo>
                      <a:lnTo>
                        <a:pt x="65" y="14"/>
                      </a:lnTo>
                      <a:lnTo>
                        <a:pt x="66" y="13"/>
                      </a:lnTo>
                      <a:lnTo>
                        <a:pt x="81" y="17"/>
                      </a:lnTo>
                      <a:lnTo>
                        <a:pt x="80" y="17"/>
                      </a:lnTo>
                      <a:close/>
                      <a:moveTo>
                        <a:pt x="56" y="13"/>
                      </a:moveTo>
                      <a:lnTo>
                        <a:pt x="40" y="9"/>
                      </a:lnTo>
                      <a:lnTo>
                        <a:pt x="56" y="12"/>
                      </a:lnTo>
                      <a:lnTo>
                        <a:pt x="57" y="12"/>
                      </a:lnTo>
                      <a:lnTo>
                        <a:pt x="56" y="13"/>
                      </a:lnTo>
                      <a:close/>
                      <a:moveTo>
                        <a:pt x="31" y="8"/>
                      </a:moveTo>
                      <a:lnTo>
                        <a:pt x="15" y="5"/>
                      </a:lnTo>
                      <a:lnTo>
                        <a:pt x="15" y="4"/>
                      </a:lnTo>
                      <a:lnTo>
                        <a:pt x="16" y="4"/>
                      </a:lnTo>
                      <a:lnTo>
                        <a:pt x="31" y="6"/>
                      </a:lnTo>
                      <a:lnTo>
                        <a:pt x="31" y="7"/>
                      </a:lnTo>
                      <a:lnTo>
                        <a:pt x="31" y="8"/>
                      </a:lnTo>
                      <a:close/>
                      <a:moveTo>
                        <a:pt x="6" y="3"/>
                      </a:moveTo>
                      <a:lnTo>
                        <a:pt x="0" y="1"/>
                      </a:lnTo>
                      <a:lnTo>
                        <a:pt x="0" y="0"/>
                      </a:lnTo>
                      <a:lnTo>
                        <a:pt x="1" y="0"/>
                      </a:lnTo>
                      <a:lnTo>
                        <a:pt x="6" y="1"/>
                      </a:lnTo>
                      <a:lnTo>
                        <a:pt x="7" y="2"/>
                      </a:lnTo>
                      <a:lnTo>
                        <a:pt x="6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82" name="Freeform 1179"/>
                <p:cNvSpPr>
                  <a:spLocks/>
                </p:cNvSpPr>
                <p:nvPr/>
              </p:nvSpPr>
              <p:spPr bwMode="auto">
                <a:xfrm>
                  <a:off x="2822" y="1997"/>
                  <a:ext cx="16" cy="4"/>
                </a:xfrm>
                <a:custGeom>
                  <a:avLst/>
                  <a:gdLst>
                    <a:gd name="T0" fmla="*/ 16 w 16"/>
                    <a:gd name="T1" fmla="*/ 4 h 4"/>
                    <a:gd name="T2" fmla="*/ 0 w 16"/>
                    <a:gd name="T3" fmla="*/ 1 h 4"/>
                    <a:gd name="T4" fmla="*/ 0 w 16"/>
                    <a:gd name="T5" fmla="*/ 0 h 4"/>
                    <a:gd name="T6" fmla="*/ 0 w 16"/>
                    <a:gd name="T7" fmla="*/ 0 h 4"/>
                    <a:gd name="T8" fmla="*/ 16 w 16"/>
                    <a:gd name="T9" fmla="*/ 3 h 4"/>
                    <a:gd name="T10" fmla="*/ 16 w 16"/>
                    <a:gd name="T11" fmla="*/ 3 h 4"/>
                    <a:gd name="T12" fmla="*/ 16 w 16"/>
                    <a:gd name="T13" fmla="*/ 4 h 4"/>
                    <a:gd name="T14" fmla="*/ 16 w 16"/>
                    <a:gd name="T15" fmla="*/ 4 h 4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16"/>
                    <a:gd name="T25" fmla="*/ 0 h 4"/>
                    <a:gd name="T26" fmla="*/ 16 w 16"/>
                    <a:gd name="T27" fmla="*/ 4 h 4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16" h="4">
                      <a:moveTo>
                        <a:pt x="16" y="4"/>
                      </a:moveTo>
                      <a:lnTo>
                        <a:pt x="0" y="1"/>
                      </a:lnTo>
                      <a:lnTo>
                        <a:pt x="0" y="0"/>
                      </a:lnTo>
                      <a:lnTo>
                        <a:pt x="16" y="3"/>
                      </a:lnTo>
                      <a:lnTo>
                        <a:pt x="16" y="4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83" name="Freeform 1180"/>
                <p:cNvSpPr>
                  <a:spLocks/>
                </p:cNvSpPr>
                <p:nvPr/>
              </p:nvSpPr>
              <p:spPr bwMode="auto">
                <a:xfrm>
                  <a:off x="2797" y="1991"/>
                  <a:ext cx="16" cy="5"/>
                </a:xfrm>
                <a:custGeom>
                  <a:avLst/>
                  <a:gdLst>
                    <a:gd name="T0" fmla="*/ 16 w 16"/>
                    <a:gd name="T1" fmla="*/ 5 h 5"/>
                    <a:gd name="T2" fmla="*/ 0 w 16"/>
                    <a:gd name="T3" fmla="*/ 2 h 5"/>
                    <a:gd name="T4" fmla="*/ 0 w 16"/>
                    <a:gd name="T5" fmla="*/ 1 h 5"/>
                    <a:gd name="T6" fmla="*/ 0 w 16"/>
                    <a:gd name="T7" fmla="*/ 0 h 5"/>
                    <a:gd name="T8" fmla="*/ 16 w 16"/>
                    <a:gd name="T9" fmla="*/ 3 h 5"/>
                    <a:gd name="T10" fmla="*/ 16 w 16"/>
                    <a:gd name="T11" fmla="*/ 4 h 5"/>
                    <a:gd name="T12" fmla="*/ 16 w 16"/>
                    <a:gd name="T13" fmla="*/ 5 h 5"/>
                    <a:gd name="T14" fmla="*/ 16 w 16"/>
                    <a:gd name="T15" fmla="*/ 5 h 5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16"/>
                    <a:gd name="T25" fmla="*/ 0 h 5"/>
                    <a:gd name="T26" fmla="*/ 16 w 16"/>
                    <a:gd name="T27" fmla="*/ 5 h 5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16" h="5">
                      <a:moveTo>
                        <a:pt x="16" y="5"/>
                      </a:move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  <a:lnTo>
                        <a:pt x="16" y="3"/>
                      </a:lnTo>
                      <a:lnTo>
                        <a:pt x="16" y="4"/>
                      </a:lnTo>
                      <a:lnTo>
                        <a:pt x="16" y="5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84" name="Freeform 1181"/>
                <p:cNvSpPr>
                  <a:spLocks/>
                </p:cNvSpPr>
                <p:nvPr/>
              </p:nvSpPr>
              <p:spPr bwMode="auto">
                <a:xfrm>
                  <a:off x="2772" y="1986"/>
                  <a:ext cx="17" cy="4"/>
                </a:xfrm>
                <a:custGeom>
                  <a:avLst/>
                  <a:gdLst>
                    <a:gd name="T0" fmla="*/ 16 w 17"/>
                    <a:gd name="T1" fmla="*/ 4 h 4"/>
                    <a:gd name="T2" fmla="*/ 1 w 17"/>
                    <a:gd name="T3" fmla="*/ 1 h 4"/>
                    <a:gd name="T4" fmla="*/ 0 w 17"/>
                    <a:gd name="T5" fmla="*/ 1 h 4"/>
                    <a:gd name="T6" fmla="*/ 1 w 17"/>
                    <a:gd name="T7" fmla="*/ 0 h 4"/>
                    <a:gd name="T8" fmla="*/ 16 w 17"/>
                    <a:gd name="T9" fmla="*/ 4 h 4"/>
                    <a:gd name="T10" fmla="*/ 17 w 17"/>
                    <a:gd name="T11" fmla="*/ 4 h 4"/>
                    <a:gd name="T12" fmla="*/ 16 w 17"/>
                    <a:gd name="T13" fmla="*/ 4 h 4"/>
                    <a:gd name="T14" fmla="*/ 16 w 17"/>
                    <a:gd name="T15" fmla="*/ 4 h 4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17"/>
                    <a:gd name="T25" fmla="*/ 0 h 4"/>
                    <a:gd name="T26" fmla="*/ 17 w 17"/>
                    <a:gd name="T27" fmla="*/ 4 h 4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17" h="4">
                      <a:moveTo>
                        <a:pt x="16" y="4"/>
                      </a:moveTo>
                      <a:lnTo>
                        <a:pt x="1" y="1"/>
                      </a:lnTo>
                      <a:lnTo>
                        <a:pt x="0" y="1"/>
                      </a:lnTo>
                      <a:lnTo>
                        <a:pt x="1" y="0"/>
                      </a:lnTo>
                      <a:lnTo>
                        <a:pt x="16" y="4"/>
                      </a:lnTo>
                      <a:lnTo>
                        <a:pt x="17" y="4"/>
                      </a:lnTo>
                      <a:lnTo>
                        <a:pt x="16" y="4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85" name="Freeform 1182"/>
                <p:cNvSpPr>
                  <a:spLocks/>
                </p:cNvSpPr>
                <p:nvPr/>
              </p:nvSpPr>
              <p:spPr bwMode="auto">
                <a:xfrm>
                  <a:off x="2748" y="1981"/>
                  <a:ext cx="16" cy="4"/>
                </a:xfrm>
                <a:custGeom>
                  <a:avLst/>
                  <a:gdLst>
                    <a:gd name="T0" fmla="*/ 15 w 16"/>
                    <a:gd name="T1" fmla="*/ 4 h 4"/>
                    <a:gd name="T2" fmla="*/ 0 w 16"/>
                    <a:gd name="T3" fmla="*/ 1 h 4"/>
                    <a:gd name="T4" fmla="*/ 0 w 16"/>
                    <a:gd name="T5" fmla="*/ 1 h 4"/>
                    <a:gd name="T6" fmla="*/ 1 w 16"/>
                    <a:gd name="T7" fmla="*/ 0 h 4"/>
                    <a:gd name="T8" fmla="*/ 16 w 16"/>
                    <a:gd name="T9" fmla="*/ 4 h 4"/>
                    <a:gd name="T10" fmla="*/ 16 w 16"/>
                    <a:gd name="T11" fmla="*/ 4 h 4"/>
                    <a:gd name="T12" fmla="*/ 15 w 16"/>
                    <a:gd name="T13" fmla="*/ 4 h 4"/>
                    <a:gd name="T14" fmla="*/ 15 w 16"/>
                    <a:gd name="T15" fmla="*/ 4 h 4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16"/>
                    <a:gd name="T25" fmla="*/ 0 h 4"/>
                    <a:gd name="T26" fmla="*/ 16 w 16"/>
                    <a:gd name="T27" fmla="*/ 4 h 4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16" h="4">
                      <a:moveTo>
                        <a:pt x="15" y="4"/>
                      </a:moveTo>
                      <a:lnTo>
                        <a:pt x="0" y="1"/>
                      </a:lnTo>
                      <a:lnTo>
                        <a:pt x="1" y="0"/>
                      </a:lnTo>
                      <a:lnTo>
                        <a:pt x="16" y="4"/>
                      </a:lnTo>
                      <a:lnTo>
                        <a:pt x="15" y="4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86" name="Freeform 1183"/>
                <p:cNvSpPr>
                  <a:spLocks/>
                </p:cNvSpPr>
                <p:nvPr/>
              </p:nvSpPr>
              <p:spPr bwMode="auto">
                <a:xfrm>
                  <a:off x="2723" y="1977"/>
                  <a:ext cx="17" cy="4"/>
                </a:xfrm>
                <a:custGeom>
                  <a:avLst/>
                  <a:gdLst>
                    <a:gd name="T0" fmla="*/ 16 w 17"/>
                    <a:gd name="T1" fmla="*/ 4 h 4"/>
                    <a:gd name="T2" fmla="*/ 0 w 17"/>
                    <a:gd name="T3" fmla="*/ 0 h 4"/>
                    <a:gd name="T4" fmla="*/ 0 w 17"/>
                    <a:gd name="T5" fmla="*/ 0 h 4"/>
                    <a:gd name="T6" fmla="*/ 0 w 17"/>
                    <a:gd name="T7" fmla="*/ 0 h 4"/>
                    <a:gd name="T8" fmla="*/ 16 w 17"/>
                    <a:gd name="T9" fmla="*/ 3 h 4"/>
                    <a:gd name="T10" fmla="*/ 17 w 17"/>
                    <a:gd name="T11" fmla="*/ 3 h 4"/>
                    <a:gd name="T12" fmla="*/ 16 w 17"/>
                    <a:gd name="T13" fmla="*/ 4 h 4"/>
                    <a:gd name="T14" fmla="*/ 16 w 17"/>
                    <a:gd name="T15" fmla="*/ 4 h 4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17"/>
                    <a:gd name="T25" fmla="*/ 0 h 4"/>
                    <a:gd name="T26" fmla="*/ 17 w 17"/>
                    <a:gd name="T27" fmla="*/ 4 h 4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17" h="4">
                      <a:moveTo>
                        <a:pt x="16" y="4"/>
                      </a:moveTo>
                      <a:lnTo>
                        <a:pt x="0" y="0"/>
                      </a:lnTo>
                      <a:lnTo>
                        <a:pt x="16" y="3"/>
                      </a:lnTo>
                      <a:lnTo>
                        <a:pt x="17" y="3"/>
                      </a:lnTo>
                      <a:lnTo>
                        <a:pt x="16" y="4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87" name="Freeform 1184"/>
                <p:cNvSpPr>
                  <a:spLocks/>
                </p:cNvSpPr>
                <p:nvPr/>
              </p:nvSpPr>
              <p:spPr bwMode="auto">
                <a:xfrm>
                  <a:off x="2698" y="1972"/>
                  <a:ext cx="16" cy="4"/>
                </a:xfrm>
                <a:custGeom>
                  <a:avLst/>
                  <a:gdLst>
                    <a:gd name="T0" fmla="*/ 16 w 16"/>
                    <a:gd name="T1" fmla="*/ 4 h 4"/>
                    <a:gd name="T2" fmla="*/ 0 w 16"/>
                    <a:gd name="T3" fmla="*/ 1 h 4"/>
                    <a:gd name="T4" fmla="*/ 0 w 16"/>
                    <a:gd name="T5" fmla="*/ 0 h 4"/>
                    <a:gd name="T6" fmla="*/ 1 w 16"/>
                    <a:gd name="T7" fmla="*/ 0 h 4"/>
                    <a:gd name="T8" fmla="*/ 16 w 16"/>
                    <a:gd name="T9" fmla="*/ 2 h 4"/>
                    <a:gd name="T10" fmla="*/ 16 w 16"/>
                    <a:gd name="T11" fmla="*/ 3 h 4"/>
                    <a:gd name="T12" fmla="*/ 16 w 16"/>
                    <a:gd name="T13" fmla="*/ 4 h 4"/>
                    <a:gd name="T14" fmla="*/ 16 w 16"/>
                    <a:gd name="T15" fmla="*/ 4 h 4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16"/>
                    <a:gd name="T25" fmla="*/ 0 h 4"/>
                    <a:gd name="T26" fmla="*/ 16 w 16"/>
                    <a:gd name="T27" fmla="*/ 4 h 4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16" h="4">
                      <a:moveTo>
                        <a:pt x="16" y="4"/>
                      </a:moveTo>
                      <a:lnTo>
                        <a:pt x="0" y="1"/>
                      </a:lnTo>
                      <a:lnTo>
                        <a:pt x="0" y="0"/>
                      </a:lnTo>
                      <a:lnTo>
                        <a:pt x="1" y="0"/>
                      </a:lnTo>
                      <a:lnTo>
                        <a:pt x="16" y="2"/>
                      </a:lnTo>
                      <a:lnTo>
                        <a:pt x="16" y="3"/>
                      </a:lnTo>
                      <a:lnTo>
                        <a:pt x="16" y="4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88" name="Freeform 1185"/>
                <p:cNvSpPr>
                  <a:spLocks/>
                </p:cNvSpPr>
                <p:nvPr/>
              </p:nvSpPr>
              <p:spPr bwMode="auto">
                <a:xfrm>
                  <a:off x="2683" y="1968"/>
                  <a:ext cx="7" cy="3"/>
                </a:xfrm>
                <a:custGeom>
                  <a:avLst/>
                  <a:gdLst>
                    <a:gd name="T0" fmla="*/ 6 w 7"/>
                    <a:gd name="T1" fmla="*/ 3 h 3"/>
                    <a:gd name="T2" fmla="*/ 0 w 7"/>
                    <a:gd name="T3" fmla="*/ 1 h 3"/>
                    <a:gd name="T4" fmla="*/ 0 w 7"/>
                    <a:gd name="T5" fmla="*/ 0 h 3"/>
                    <a:gd name="T6" fmla="*/ 1 w 7"/>
                    <a:gd name="T7" fmla="*/ 0 h 3"/>
                    <a:gd name="T8" fmla="*/ 6 w 7"/>
                    <a:gd name="T9" fmla="*/ 1 h 3"/>
                    <a:gd name="T10" fmla="*/ 7 w 7"/>
                    <a:gd name="T11" fmla="*/ 2 h 3"/>
                    <a:gd name="T12" fmla="*/ 6 w 7"/>
                    <a:gd name="T13" fmla="*/ 3 h 3"/>
                    <a:gd name="T14" fmla="*/ 6 w 7"/>
                    <a:gd name="T15" fmla="*/ 3 h 3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3"/>
                    <a:gd name="T26" fmla="*/ 7 w 7"/>
                    <a:gd name="T27" fmla="*/ 3 h 3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3">
                      <a:moveTo>
                        <a:pt x="6" y="3"/>
                      </a:moveTo>
                      <a:lnTo>
                        <a:pt x="0" y="1"/>
                      </a:lnTo>
                      <a:lnTo>
                        <a:pt x="0" y="0"/>
                      </a:lnTo>
                      <a:lnTo>
                        <a:pt x="1" y="0"/>
                      </a:lnTo>
                      <a:lnTo>
                        <a:pt x="6" y="1"/>
                      </a:lnTo>
                      <a:lnTo>
                        <a:pt x="7" y="2"/>
                      </a:lnTo>
                      <a:lnTo>
                        <a:pt x="6" y="3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89" name="Freeform 1186"/>
                <p:cNvSpPr>
                  <a:spLocks noEditPoints="1"/>
                </p:cNvSpPr>
                <p:nvPr/>
              </p:nvSpPr>
              <p:spPr bwMode="auto">
                <a:xfrm>
                  <a:off x="2791" y="1981"/>
                  <a:ext cx="94" cy="38"/>
                </a:xfrm>
                <a:custGeom>
                  <a:avLst/>
                  <a:gdLst>
                    <a:gd name="T0" fmla="*/ 94 w 94"/>
                    <a:gd name="T1" fmla="*/ 13 h 38"/>
                    <a:gd name="T2" fmla="*/ 82 w 94"/>
                    <a:gd name="T3" fmla="*/ 0 h 38"/>
                    <a:gd name="T4" fmla="*/ 82 w 94"/>
                    <a:gd name="T5" fmla="*/ 13 h 38"/>
                    <a:gd name="T6" fmla="*/ 94 w 94"/>
                    <a:gd name="T7" fmla="*/ 13 h 38"/>
                    <a:gd name="T8" fmla="*/ 94 w 94"/>
                    <a:gd name="T9" fmla="*/ 13 h 38"/>
                    <a:gd name="T10" fmla="*/ 94 w 94"/>
                    <a:gd name="T11" fmla="*/ 13 h 38"/>
                    <a:gd name="T12" fmla="*/ 82 w 94"/>
                    <a:gd name="T13" fmla="*/ 13 h 38"/>
                    <a:gd name="T14" fmla="*/ 82 w 94"/>
                    <a:gd name="T15" fmla="*/ 0 h 38"/>
                    <a:gd name="T16" fmla="*/ 0 w 94"/>
                    <a:gd name="T17" fmla="*/ 0 h 38"/>
                    <a:gd name="T18" fmla="*/ 0 w 94"/>
                    <a:gd name="T19" fmla="*/ 38 h 38"/>
                    <a:gd name="T20" fmla="*/ 94 w 94"/>
                    <a:gd name="T21" fmla="*/ 38 h 38"/>
                    <a:gd name="T22" fmla="*/ 94 w 94"/>
                    <a:gd name="T23" fmla="*/ 13 h 38"/>
                    <a:gd name="T24" fmla="*/ 94 w 94"/>
                    <a:gd name="T25" fmla="*/ 13 h 38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94"/>
                    <a:gd name="T40" fmla="*/ 0 h 38"/>
                    <a:gd name="T41" fmla="*/ 94 w 94"/>
                    <a:gd name="T42" fmla="*/ 38 h 38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94" h="38">
                      <a:moveTo>
                        <a:pt x="94" y="13"/>
                      </a:moveTo>
                      <a:lnTo>
                        <a:pt x="82" y="0"/>
                      </a:lnTo>
                      <a:lnTo>
                        <a:pt x="82" y="13"/>
                      </a:lnTo>
                      <a:lnTo>
                        <a:pt x="94" y="13"/>
                      </a:lnTo>
                      <a:close/>
                      <a:moveTo>
                        <a:pt x="94" y="13"/>
                      </a:moveTo>
                      <a:lnTo>
                        <a:pt x="82" y="13"/>
                      </a:lnTo>
                      <a:lnTo>
                        <a:pt x="82" y="0"/>
                      </a:lnTo>
                      <a:lnTo>
                        <a:pt x="0" y="0"/>
                      </a:lnTo>
                      <a:lnTo>
                        <a:pt x="0" y="38"/>
                      </a:lnTo>
                      <a:lnTo>
                        <a:pt x="94" y="38"/>
                      </a:lnTo>
                      <a:lnTo>
                        <a:pt x="94" y="13"/>
                      </a:lnTo>
                      <a:close/>
                    </a:path>
                  </a:pathLst>
                </a:custGeom>
                <a:solidFill>
                  <a:srgbClr val="EAEAEA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90" name="Freeform 1187"/>
                <p:cNvSpPr>
                  <a:spLocks/>
                </p:cNvSpPr>
                <p:nvPr/>
              </p:nvSpPr>
              <p:spPr bwMode="auto">
                <a:xfrm>
                  <a:off x="2873" y="1981"/>
                  <a:ext cx="12" cy="13"/>
                </a:xfrm>
                <a:custGeom>
                  <a:avLst/>
                  <a:gdLst>
                    <a:gd name="T0" fmla="*/ 12 w 12"/>
                    <a:gd name="T1" fmla="*/ 13 h 13"/>
                    <a:gd name="T2" fmla="*/ 0 w 12"/>
                    <a:gd name="T3" fmla="*/ 0 h 13"/>
                    <a:gd name="T4" fmla="*/ 0 w 12"/>
                    <a:gd name="T5" fmla="*/ 13 h 13"/>
                    <a:gd name="T6" fmla="*/ 12 w 12"/>
                    <a:gd name="T7" fmla="*/ 13 h 13"/>
                    <a:gd name="T8" fmla="*/ 12 w 12"/>
                    <a:gd name="T9" fmla="*/ 13 h 1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2"/>
                    <a:gd name="T16" fmla="*/ 0 h 13"/>
                    <a:gd name="T17" fmla="*/ 12 w 12"/>
                    <a:gd name="T18" fmla="*/ 13 h 1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2" h="13">
                      <a:moveTo>
                        <a:pt x="12" y="13"/>
                      </a:moveTo>
                      <a:lnTo>
                        <a:pt x="0" y="0"/>
                      </a:lnTo>
                      <a:lnTo>
                        <a:pt x="0" y="13"/>
                      </a:lnTo>
                      <a:lnTo>
                        <a:pt x="12" y="13"/>
                      </a:lnTo>
                      <a:close/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91" name="Freeform 1188"/>
                <p:cNvSpPr>
                  <a:spLocks/>
                </p:cNvSpPr>
                <p:nvPr/>
              </p:nvSpPr>
              <p:spPr bwMode="auto">
                <a:xfrm>
                  <a:off x="2791" y="1981"/>
                  <a:ext cx="94" cy="38"/>
                </a:xfrm>
                <a:custGeom>
                  <a:avLst/>
                  <a:gdLst>
                    <a:gd name="T0" fmla="*/ 94 w 94"/>
                    <a:gd name="T1" fmla="*/ 13 h 38"/>
                    <a:gd name="T2" fmla="*/ 82 w 94"/>
                    <a:gd name="T3" fmla="*/ 13 h 38"/>
                    <a:gd name="T4" fmla="*/ 82 w 94"/>
                    <a:gd name="T5" fmla="*/ 0 h 38"/>
                    <a:gd name="T6" fmla="*/ 0 w 94"/>
                    <a:gd name="T7" fmla="*/ 0 h 38"/>
                    <a:gd name="T8" fmla="*/ 0 w 94"/>
                    <a:gd name="T9" fmla="*/ 38 h 38"/>
                    <a:gd name="T10" fmla="*/ 94 w 94"/>
                    <a:gd name="T11" fmla="*/ 38 h 38"/>
                    <a:gd name="T12" fmla="*/ 94 w 94"/>
                    <a:gd name="T13" fmla="*/ 13 h 38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94"/>
                    <a:gd name="T22" fmla="*/ 0 h 38"/>
                    <a:gd name="T23" fmla="*/ 94 w 94"/>
                    <a:gd name="T24" fmla="*/ 38 h 38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94" h="38">
                      <a:moveTo>
                        <a:pt x="94" y="13"/>
                      </a:moveTo>
                      <a:lnTo>
                        <a:pt x="82" y="13"/>
                      </a:lnTo>
                      <a:lnTo>
                        <a:pt x="82" y="0"/>
                      </a:lnTo>
                      <a:lnTo>
                        <a:pt x="0" y="0"/>
                      </a:lnTo>
                      <a:lnTo>
                        <a:pt x="0" y="38"/>
                      </a:lnTo>
                      <a:lnTo>
                        <a:pt x="94" y="38"/>
                      </a:lnTo>
                      <a:lnTo>
                        <a:pt x="94" y="13"/>
                      </a:lnTo>
                      <a:close/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92" name="Freeform 1189"/>
                <p:cNvSpPr>
                  <a:spLocks/>
                </p:cNvSpPr>
                <p:nvPr/>
              </p:nvSpPr>
              <p:spPr bwMode="auto">
                <a:xfrm>
                  <a:off x="2995" y="2252"/>
                  <a:ext cx="466" cy="365"/>
                </a:xfrm>
                <a:custGeom>
                  <a:avLst/>
                  <a:gdLst>
                    <a:gd name="T0" fmla="*/ 0 w 466"/>
                    <a:gd name="T1" fmla="*/ 0 h 365"/>
                    <a:gd name="T2" fmla="*/ 0 w 466"/>
                    <a:gd name="T3" fmla="*/ 365 h 365"/>
                    <a:gd name="T4" fmla="*/ 466 w 466"/>
                    <a:gd name="T5" fmla="*/ 365 h 365"/>
                    <a:gd name="T6" fmla="*/ 466 w 466"/>
                    <a:gd name="T7" fmla="*/ 0 h 365"/>
                    <a:gd name="T8" fmla="*/ 0 w 466"/>
                    <a:gd name="T9" fmla="*/ 0 h 365"/>
                    <a:gd name="T10" fmla="*/ 0 w 466"/>
                    <a:gd name="T11" fmla="*/ 0 h 365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466"/>
                    <a:gd name="T19" fmla="*/ 0 h 365"/>
                    <a:gd name="T20" fmla="*/ 466 w 466"/>
                    <a:gd name="T21" fmla="*/ 365 h 365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466" h="365">
                      <a:moveTo>
                        <a:pt x="0" y="0"/>
                      </a:moveTo>
                      <a:lnTo>
                        <a:pt x="0" y="365"/>
                      </a:lnTo>
                      <a:lnTo>
                        <a:pt x="466" y="365"/>
                      </a:lnTo>
                      <a:lnTo>
                        <a:pt x="466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93" name="Freeform 1190"/>
                <p:cNvSpPr>
                  <a:spLocks/>
                </p:cNvSpPr>
                <p:nvPr/>
              </p:nvSpPr>
              <p:spPr bwMode="auto">
                <a:xfrm>
                  <a:off x="2995" y="2252"/>
                  <a:ext cx="466" cy="365"/>
                </a:xfrm>
                <a:custGeom>
                  <a:avLst/>
                  <a:gdLst>
                    <a:gd name="T0" fmla="*/ 0 w 466"/>
                    <a:gd name="T1" fmla="*/ 365 h 365"/>
                    <a:gd name="T2" fmla="*/ 466 w 466"/>
                    <a:gd name="T3" fmla="*/ 365 h 365"/>
                    <a:gd name="T4" fmla="*/ 466 w 466"/>
                    <a:gd name="T5" fmla="*/ 0 h 365"/>
                    <a:gd name="T6" fmla="*/ 0 w 466"/>
                    <a:gd name="T7" fmla="*/ 0 h 365"/>
                    <a:gd name="T8" fmla="*/ 0 w 466"/>
                    <a:gd name="T9" fmla="*/ 365 h 365"/>
                    <a:gd name="T10" fmla="*/ 0 w 466"/>
                    <a:gd name="T11" fmla="*/ 365 h 365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466"/>
                    <a:gd name="T19" fmla="*/ 0 h 365"/>
                    <a:gd name="T20" fmla="*/ 466 w 466"/>
                    <a:gd name="T21" fmla="*/ 365 h 365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466" h="365">
                      <a:moveTo>
                        <a:pt x="0" y="365"/>
                      </a:moveTo>
                      <a:lnTo>
                        <a:pt x="466" y="365"/>
                      </a:lnTo>
                      <a:lnTo>
                        <a:pt x="466" y="0"/>
                      </a:lnTo>
                      <a:lnTo>
                        <a:pt x="0" y="0"/>
                      </a:lnTo>
                      <a:lnTo>
                        <a:pt x="0" y="365"/>
                      </a:lnTo>
                      <a:close/>
                    </a:path>
                  </a:pathLst>
                </a:custGeom>
                <a:noFill/>
                <a:ln w="31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94" name="Freeform 1191"/>
                <p:cNvSpPr>
                  <a:spLocks noEditPoints="1"/>
                </p:cNvSpPr>
                <p:nvPr/>
              </p:nvSpPr>
              <p:spPr bwMode="auto">
                <a:xfrm>
                  <a:off x="2994" y="2616"/>
                  <a:ext cx="468" cy="2"/>
                </a:xfrm>
                <a:custGeom>
                  <a:avLst/>
                  <a:gdLst>
                    <a:gd name="T0" fmla="*/ 0 w 468"/>
                    <a:gd name="T1" fmla="*/ 1 h 2"/>
                    <a:gd name="T2" fmla="*/ 15 w 468"/>
                    <a:gd name="T3" fmla="*/ 2 h 2"/>
                    <a:gd name="T4" fmla="*/ 26 w 468"/>
                    <a:gd name="T5" fmla="*/ 0 h 2"/>
                    <a:gd name="T6" fmla="*/ 21 w 468"/>
                    <a:gd name="T7" fmla="*/ 0 h 2"/>
                    <a:gd name="T8" fmla="*/ 30 w 468"/>
                    <a:gd name="T9" fmla="*/ 1 h 2"/>
                    <a:gd name="T10" fmla="*/ 46 w 468"/>
                    <a:gd name="T11" fmla="*/ 2 h 2"/>
                    <a:gd name="T12" fmla="*/ 56 w 468"/>
                    <a:gd name="T13" fmla="*/ 0 h 2"/>
                    <a:gd name="T14" fmla="*/ 51 w 468"/>
                    <a:gd name="T15" fmla="*/ 0 h 2"/>
                    <a:gd name="T16" fmla="*/ 60 w 468"/>
                    <a:gd name="T17" fmla="*/ 1 h 2"/>
                    <a:gd name="T18" fmla="*/ 76 w 468"/>
                    <a:gd name="T19" fmla="*/ 2 h 2"/>
                    <a:gd name="T20" fmla="*/ 86 w 468"/>
                    <a:gd name="T21" fmla="*/ 0 h 2"/>
                    <a:gd name="T22" fmla="*/ 81 w 468"/>
                    <a:gd name="T23" fmla="*/ 0 h 2"/>
                    <a:gd name="T24" fmla="*/ 91 w 468"/>
                    <a:gd name="T25" fmla="*/ 1 h 2"/>
                    <a:gd name="T26" fmla="*/ 106 w 468"/>
                    <a:gd name="T27" fmla="*/ 2 h 2"/>
                    <a:gd name="T28" fmla="*/ 117 w 468"/>
                    <a:gd name="T29" fmla="*/ 0 h 2"/>
                    <a:gd name="T30" fmla="*/ 111 w 468"/>
                    <a:gd name="T31" fmla="*/ 0 h 2"/>
                    <a:gd name="T32" fmla="*/ 121 w 468"/>
                    <a:gd name="T33" fmla="*/ 1 h 2"/>
                    <a:gd name="T34" fmla="*/ 137 w 468"/>
                    <a:gd name="T35" fmla="*/ 2 h 2"/>
                    <a:gd name="T36" fmla="*/ 147 w 468"/>
                    <a:gd name="T37" fmla="*/ 0 h 2"/>
                    <a:gd name="T38" fmla="*/ 142 w 468"/>
                    <a:gd name="T39" fmla="*/ 0 h 2"/>
                    <a:gd name="T40" fmla="*/ 151 w 468"/>
                    <a:gd name="T41" fmla="*/ 1 h 2"/>
                    <a:gd name="T42" fmla="*/ 167 w 468"/>
                    <a:gd name="T43" fmla="*/ 2 h 2"/>
                    <a:gd name="T44" fmla="*/ 177 w 468"/>
                    <a:gd name="T45" fmla="*/ 0 h 2"/>
                    <a:gd name="T46" fmla="*/ 172 w 468"/>
                    <a:gd name="T47" fmla="*/ 0 h 2"/>
                    <a:gd name="T48" fmla="*/ 181 w 468"/>
                    <a:gd name="T49" fmla="*/ 1 h 2"/>
                    <a:gd name="T50" fmla="*/ 197 w 468"/>
                    <a:gd name="T51" fmla="*/ 2 h 2"/>
                    <a:gd name="T52" fmla="*/ 207 w 468"/>
                    <a:gd name="T53" fmla="*/ 0 h 2"/>
                    <a:gd name="T54" fmla="*/ 202 w 468"/>
                    <a:gd name="T55" fmla="*/ 0 h 2"/>
                    <a:gd name="T56" fmla="*/ 212 w 468"/>
                    <a:gd name="T57" fmla="*/ 1 h 2"/>
                    <a:gd name="T58" fmla="*/ 227 w 468"/>
                    <a:gd name="T59" fmla="*/ 2 h 2"/>
                    <a:gd name="T60" fmla="*/ 238 w 468"/>
                    <a:gd name="T61" fmla="*/ 0 h 2"/>
                    <a:gd name="T62" fmla="*/ 233 w 468"/>
                    <a:gd name="T63" fmla="*/ 0 h 2"/>
                    <a:gd name="T64" fmla="*/ 242 w 468"/>
                    <a:gd name="T65" fmla="*/ 1 h 2"/>
                    <a:gd name="T66" fmla="*/ 258 w 468"/>
                    <a:gd name="T67" fmla="*/ 2 h 2"/>
                    <a:gd name="T68" fmla="*/ 268 w 468"/>
                    <a:gd name="T69" fmla="*/ 0 h 2"/>
                    <a:gd name="T70" fmla="*/ 263 w 468"/>
                    <a:gd name="T71" fmla="*/ 0 h 2"/>
                    <a:gd name="T72" fmla="*/ 272 w 468"/>
                    <a:gd name="T73" fmla="*/ 1 h 2"/>
                    <a:gd name="T74" fmla="*/ 288 w 468"/>
                    <a:gd name="T75" fmla="*/ 2 h 2"/>
                    <a:gd name="T76" fmla="*/ 298 w 468"/>
                    <a:gd name="T77" fmla="*/ 0 h 2"/>
                    <a:gd name="T78" fmla="*/ 293 w 468"/>
                    <a:gd name="T79" fmla="*/ 0 h 2"/>
                    <a:gd name="T80" fmla="*/ 302 w 468"/>
                    <a:gd name="T81" fmla="*/ 1 h 2"/>
                    <a:gd name="T82" fmla="*/ 318 w 468"/>
                    <a:gd name="T83" fmla="*/ 2 h 2"/>
                    <a:gd name="T84" fmla="*/ 328 w 468"/>
                    <a:gd name="T85" fmla="*/ 0 h 2"/>
                    <a:gd name="T86" fmla="*/ 323 w 468"/>
                    <a:gd name="T87" fmla="*/ 0 h 2"/>
                    <a:gd name="T88" fmla="*/ 333 w 468"/>
                    <a:gd name="T89" fmla="*/ 1 h 2"/>
                    <a:gd name="T90" fmla="*/ 349 w 468"/>
                    <a:gd name="T91" fmla="*/ 2 h 2"/>
                    <a:gd name="T92" fmla="*/ 359 w 468"/>
                    <a:gd name="T93" fmla="*/ 0 h 2"/>
                    <a:gd name="T94" fmla="*/ 354 w 468"/>
                    <a:gd name="T95" fmla="*/ 0 h 2"/>
                    <a:gd name="T96" fmla="*/ 363 w 468"/>
                    <a:gd name="T97" fmla="*/ 1 h 2"/>
                    <a:gd name="T98" fmla="*/ 379 w 468"/>
                    <a:gd name="T99" fmla="*/ 2 h 2"/>
                    <a:gd name="T100" fmla="*/ 389 w 468"/>
                    <a:gd name="T101" fmla="*/ 0 h 2"/>
                    <a:gd name="T102" fmla="*/ 384 w 468"/>
                    <a:gd name="T103" fmla="*/ 0 h 2"/>
                    <a:gd name="T104" fmla="*/ 393 w 468"/>
                    <a:gd name="T105" fmla="*/ 1 h 2"/>
                    <a:gd name="T106" fmla="*/ 409 w 468"/>
                    <a:gd name="T107" fmla="*/ 2 h 2"/>
                    <a:gd name="T108" fmla="*/ 419 w 468"/>
                    <a:gd name="T109" fmla="*/ 0 h 2"/>
                    <a:gd name="T110" fmla="*/ 414 w 468"/>
                    <a:gd name="T111" fmla="*/ 0 h 2"/>
                    <a:gd name="T112" fmla="*/ 423 w 468"/>
                    <a:gd name="T113" fmla="*/ 1 h 2"/>
                    <a:gd name="T114" fmla="*/ 439 w 468"/>
                    <a:gd name="T115" fmla="*/ 2 h 2"/>
                    <a:gd name="T116" fmla="*/ 449 w 468"/>
                    <a:gd name="T117" fmla="*/ 0 h 2"/>
                    <a:gd name="T118" fmla="*/ 445 w 468"/>
                    <a:gd name="T119" fmla="*/ 0 h 2"/>
                    <a:gd name="T120" fmla="*/ 453 w 468"/>
                    <a:gd name="T121" fmla="*/ 1 h 2"/>
                    <a:gd name="T122" fmla="*/ 467 w 468"/>
                    <a:gd name="T123" fmla="*/ 2 h 2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  <a:gd name="T186" fmla="*/ 0 w 468"/>
                    <a:gd name="T187" fmla="*/ 0 h 2"/>
                    <a:gd name="T188" fmla="*/ 468 w 468"/>
                    <a:gd name="T189" fmla="*/ 2 h 2"/>
                  </a:gdLst>
                  <a:ahLst/>
                  <a:cxnLst>
                    <a:cxn ang="T124">
                      <a:pos x="T0" y="T1"/>
                    </a:cxn>
                    <a:cxn ang="T125">
                      <a:pos x="T2" y="T3"/>
                    </a:cxn>
                    <a:cxn ang="T126">
                      <a:pos x="T4" y="T5"/>
                    </a:cxn>
                    <a:cxn ang="T127">
                      <a:pos x="T6" y="T7"/>
                    </a:cxn>
                    <a:cxn ang="T128">
                      <a:pos x="T8" y="T9"/>
                    </a:cxn>
                    <a:cxn ang="T129">
                      <a:pos x="T10" y="T11"/>
                    </a:cxn>
                    <a:cxn ang="T130">
                      <a:pos x="T12" y="T13"/>
                    </a:cxn>
                    <a:cxn ang="T131">
                      <a:pos x="T14" y="T15"/>
                    </a:cxn>
                    <a:cxn ang="T132">
                      <a:pos x="T16" y="T17"/>
                    </a:cxn>
                    <a:cxn ang="T133">
                      <a:pos x="T18" y="T19"/>
                    </a:cxn>
                    <a:cxn ang="T134">
                      <a:pos x="T20" y="T21"/>
                    </a:cxn>
                    <a:cxn ang="T135">
                      <a:pos x="T22" y="T23"/>
                    </a:cxn>
                    <a:cxn ang="T136">
                      <a:pos x="T24" y="T25"/>
                    </a:cxn>
                    <a:cxn ang="T137">
                      <a:pos x="T26" y="T27"/>
                    </a:cxn>
                    <a:cxn ang="T138">
                      <a:pos x="T28" y="T29"/>
                    </a:cxn>
                    <a:cxn ang="T139">
                      <a:pos x="T30" y="T31"/>
                    </a:cxn>
                    <a:cxn ang="T140">
                      <a:pos x="T32" y="T33"/>
                    </a:cxn>
                    <a:cxn ang="T141">
                      <a:pos x="T34" y="T35"/>
                    </a:cxn>
                    <a:cxn ang="T142">
                      <a:pos x="T36" y="T37"/>
                    </a:cxn>
                    <a:cxn ang="T143">
                      <a:pos x="T38" y="T39"/>
                    </a:cxn>
                    <a:cxn ang="T144">
                      <a:pos x="T40" y="T41"/>
                    </a:cxn>
                    <a:cxn ang="T145">
                      <a:pos x="T42" y="T43"/>
                    </a:cxn>
                    <a:cxn ang="T146">
                      <a:pos x="T44" y="T45"/>
                    </a:cxn>
                    <a:cxn ang="T147">
                      <a:pos x="T46" y="T47"/>
                    </a:cxn>
                    <a:cxn ang="T148">
                      <a:pos x="T48" y="T49"/>
                    </a:cxn>
                    <a:cxn ang="T149">
                      <a:pos x="T50" y="T51"/>
                    </a:cxn>
                    <a:cxn ang="T150">
                      <a:pos x="T52" y="T53"/>
                    </a:cxn>
                    <a:cxn ang="T151">
                      <a:pos x="T54" y="T55"/>
                    </a:cxn>
                    <a:cxn ang="T152">
                      <a:pos x="T56" y="T57"/>
                    </a:cxn>
                    <a:cxn ang="T153">
                      <a:pos x="T58" y="T59"/>
                    </a:cxn>
                    <a:cxn ang="T154">
                      <a:pos x="T60" y="T61"/>
                    </a:cxn>
                    <a:cxn ang="T155">
                      <a:pos x="T62" y="T63"/>
                    </a:cxn>
                    <a:cxn ang="T156">
                      <a:pos x="T64" y="T65"/>
                    </a:cxn>
                    <a:cxn ang="T157">
                      <a:pos x="T66" y="T67"/>
                    </a:cxn>
                    <a:cxn ang="T158">
                      <a:pos x="T68" y="T69"/>
                    </a:cxn>
                    <a:cxn ang="T159">
                      <a:pos x="T70" y="T71"/>
                    </a:cxn>
                    <a:cxn ang="T160">
                      <a:pos x="T72" y="T73"/>
                    </a:cxn>
                    <a:cxn ang="T161">
                      <a:pos x="T74" y="T75"/>
                    </a:cxn>
                    <a:cxn ang="T162">
                      <a:pos x="T76" y="T77"/>
                    </a:cxn>
                    <a:cxn ang="T163">
                      <a:pos x="T78" y="T79"/>
                    </a:cxn>
                    <a:cxn ang="T164">
                      <a:pos x="T80" y="T81"/>
                    </a:cxn>
                    <a:cxn ang="T165">
                      <a:pos x="T82" y="T83"/>
                    </a:cxn>
                    <a:cxn ang="T166">
                      <a:pos x="T84" y="T85"/>
                    </a:cxn>
                    <a:cxn ang="T167">
                      <a:pos x="T86" y="T87"/>
                    </a:cxn>
                    <a:cxn ang="T168">
                      <a:pos x="T88" y="T89"/>
                    </a:cxn>
                    <a:cxn ang="T169">
                      <a:pos x="T90" y="T91"/>
                    </a:cxn>
                    <a:cxn ang="T170">
                      <a:pos x="T92" y="T93"/>
                    </a:cxn>
                    <a:cxn ang="T171">
                      <a:pos x="T94" y="T95"/>
                    </a:cxn>
                    <a:cxn ang="T172">
                      <a:pos x="T96" y="T97"/>
                    </a:cxn>
                    <a:cxn ang="T173">
                      <a:pos x="T98" y="T99"/>
                    </a:cxn>
                    <a:cxn ang="T174">
                      <a:pos x="T100" y="T101"/>
                    </a:cxn>
                    <a:cxn ang="T175">
                      <a:pos x="T102" y="T103"/>
                    </a:cxn>
                    <a:cxn ang="T176">
                      <a:pos x="T104" y="T105"/>
                    </a:cxn>
                    <a:cxn ang="T177">
                      <a:pos x="T106" y="T107"/>
                    </a:cxn>
                    <a:cxn ang="T178">
                      <a:pos x="T108" y="T109"/>
                    </a:cxn>
                    <a:cxn ang="T179">
                      <a:pos x="T110" y="T111"/>
                    </a:cxn>
                    <a:cxn ang="T180">
                      <a:pos x="T112" y="T113"/>
                    </a:cxn>
                    <a:cxn ang="T181">
                      <a:pos x="T114" y="T115"/>
                    </a:cxn>
                    <a:cxn ang="T182">
                      <a:pos x="T116" y="T117"/>
                    </a:cxn>
                    <a:cxn ang="T183">
                      <a:pos x="T118" y="T119"/>
                    </a:cxn>
                    <a:cxn ang="T184">
                      <a:pos x="T120" y="T121"/>
                    </a:cxn>
                    <a:cxn ang="T185">
                      <a:pos x="T122" y="T123"/>
                    </a:cxn>
                  </a:cxnLst>
                  <a:rect l="T186" t="T187" r="T188" b="T189"/>
                  <a:pathLst>
                    <a:path w="468" h="2">
                      <a:moveTo>
                        <a:pt x="1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  <a:close/>
                      <a:moveTo>
                        <a:pt x="10" y="0"/>
                      </a:moveTo>
                      <a:lnTo>
                        <a:pt x="15" y="0"/>
                      </a:lnTo>
                      <a:lnTo>
                        <a:pt x="16" y="1"/>
                      </a:lnTo>
                      <a:lnTo>
                        <a:pt x="15" y="2"/>
                      </a:lnTo>
                      <a:lnTo>
                        <a:pt x="10" y="2"/>
                      </a:lnTo>
                      <a:lnTo>
                        <a:pt x="9" y="1"/>
                      </a:lnTo>
                      <a:lnTo>
                        <a:pt x="10" y="0"/>
                      </a:lnTo>
                      <a:close/>
                      <a:moveTo>
                        <a:pt x="21" y="0"/>
                      </a:moveTo>
                      <a:lnTo>
                        <a:pt x="26" y="0"/>
                      </a:lnTo>
                      <a:lnTo>
                        <a:pt x="26" y="1"/>
                      </a:lnTo>
                      <a:lnTo>
                        <a:pt x="26" y="2"/>
                      </a:lnTo>
                      <a:lnTo>
                        <a:pt x="21" y="2"/>
                      </a:lnTo>
                      <a:lnTo>
                        <a:pt x="20" y="1"/>
                      </a:lnTo>
                      <a:lnTo>
                        <a:pt x="21" y="0"/>
                      </a:lnTo>
                      <a:close/>
                      <a:moveTo>
                        <a:pt x="31" y="0"/>
                      </a:moveTo>
                      <a:lnTo>
                        <a:pt x="35" y="0"/>
                      </a:lnTo>
                      <a:lnTo>
                        <a:pt x="36" y="1"/>
                      </a:lnTo>
                      <a:lnTo>
                        <a:pt x="35" y="2"/>
                      </a:lnTo>
                      <a:lnTo>
                        <a:pt x="31" y="2"/>
                      </a:lnTo>
                      <a:lnTo>
                        <a:pt x="30" y="1"/>
                      </a:lnTo>
                      <a:lnTo>
                        <a:pt x="31" y="0"/>
                      </a:lnTo>
                      <a:close/>
                      <a:moveTo>
                        <a:pt x="40" y="0"/>
                      </a:moveTo>
                      <a:lnTo>
                        <a:pt x="46" y="0"/>
                      </a:lnTo>
                      <a:lnTo>
                        <a:pt x="47" y="1"/>
                      </a:lnTo>
                      <a:lnTo>
                        <a:pt x="46" y="2"/>
                      </a:lnTo>
                      <a:lnTo>
                        <a:pt x="40" y="2"/>
                      </a:lnTo>
                      <a:lnTo>
                        <a:pt x="39" y="1"/>
                      </a:lnTo>
                      <a:lnTo>
                        <a:pt x="40" y="0"/>
                      </a:lnTo>
                      <a:close/>
                      <a:moveTo>
                        <a:pt x="51" y="0"/>
                      </a:moveTo>
                      <a:lnTo>
                        <a:pt x="56" y="0"/>
                      </a:lnTo>
                      <a:lnTo>
                        <a:pt x="57" y="1"/>
                      </a:lnTo>
                      <a:lnTo>
                        <a:pt x="56" y="2"/>
                      </a:lnTo>
                      <a:lnTo>
                        <a:pt x="51" y="2"/>
                      </a:lnTo>
                      <a:lnTo>
                        <a:pt x="50" y="1"/>
                      </a:lnTo>
                      <a:lnTo>
                        <a:pt x="51" y="0"/>
                      </a:lnTo>
                      <a:close/>
                      <a:moveTo>
                        <a:pt x="61" y="0"/>
                      </a:moveTo>
                      <a:lnTo>
                        <a:pt x="66" y="0"/>
                      </a:lnTo>
                      <a:lnTo>
                        <a:pt x="67" y="1"/>
                      </a:lnTo>
                      <a:lnTo>
                        <a:pt x="66" y="2"/>
                      </a:lnTo>
                      <a:lnTo>
                        <a:pt x="61" y="2"/>
                      </a:lnTo>
                      <a:lnTo>
                        <a:pt x="60" y="1"/>
                      </a:lnTo>
                      <a:lnTo>
                        <a:pt x="61" y="0"/>
                      </a:lnTo>
                      <a:close/>
                      <a:moveTo>
                        <a:pt x="71" y="0"/>
                      </a:moveTo>
                      <a:lnTo>
                        <a:pt x="76" y="0"/>
                      </a:lnTo>
                      <a:lnTo>
                        <a:pt x="77" y="1"/>
                      </a:lnTo>
                      <a:lnTo>
                        <a:pt x="76" y="2"/>
                      </a:lnTo>
                      <a:lnTo>
                        <a:pt x="71" y="2"/>
                      </a:lnTo>
                      <a:lnTo>
                        <a:pt x="70" y="1"/>
                      </a:lnTo>
                      <a:lnTo>
                        <a:pt x="71" y="0"/>
                      </a:lnTo>
                      <a:close/>
                      <a:moveTo>
                        <a:pt x="81" y="0"/>
                      </a:moveTo>
                      <a:lnTo>
                        <a:pt x="86" y="0"/>
                      </a:lnTo>
                      <a:lnTo>
                        <a:pt x="87" y="1"/>
                      </a:lnTo>
                      <a:lnTo>
                        <a:pt x="86" y="2"/>
                      </a:lnTo>
                      <a:lnTo>
                        <a:pt x="81" y="2"/>
                      </a:lnTo>
                      <a:lnTo>
                        <a:pt x="80" y="1"/>
                      </a:lnTo>
                      <a:lnTo>
                        <a:pt x="81" y="0"/>
                      </a:lnTo>
                      <a:close/>
                      <a:moveTo>
                        <a:pt x="91" y="0"/>
                      </a:moveTo>
                      <a:lnTo>
                        <a:pt x="96" y="0"/>
                      </a:lnTo>
                      <a:lnTo>
                        <a:pt x="97" y="1"/>
                      </a:lnTo>
                      <a:lnTo>
                        <a:pt x="96" y="2"/>
                      </a:lnTo>
                      <a:lnTo>
                        <a:pt x="91" y="2"/>
                      </a:lnTo>
                      <a:lnTo>
                        <a:pt x="91" y="1"/>
                      </a:lnTo>
                      <a:lnTo>
                        <a:pt x="91" y="0"/>
                      </a:lnTo>
                      <a:close/>
                      <a:moveTo>
                        <a:pt x="101" y="0"/>
                      </a:moveTo>
                      <a:lnTo>
                        <a:pt x="106" y="0"/>
                      </a:lnTo>
                      <a:lnTo>
                        <a:pt x="107" y="1"/>
                      </a:lnTo>
                      <a:lnTo>
                        <a:pt x="106" y="2"/>
                      </a:lnTo>
                      <a:lnTo>
                        <a:pt x="101" y="2"/>
                      </a:lnTo>
                      <a:lnTo>
                        <a:pt x="100" y="1"/>
                      </a:lnTo>
                      <a:lnTo>
                        <a:pt x="101" y="0"/>
                      </a:lnTo>
                      <a:close/>
                      <a:moveTo>
                        <a:pt x="111" y="0"/>
                      </a:moveTo>
                      <a:lnTo>
                        <a:pt x="117" y="0"/>
                      </a:lnTo>
                      <a:lnTo>
                        <a:pt x="117" y="1"/>
                      </a:lnTo>
                      <a:lnTo>
                        <a:pt x="117" y="2"/>
                      </a:lnTo>
                      <a:lnTo>
                        <a:pt x="111" y="2"/>
                      </a:lnTo>
                      <a:lnTo>
                        <a:pt x="110" y="1"/>
                      </a:lnTo>
                      <a:lnTo>
                        <a:pt x="111" y="0"/>
                      </a:lnTo>
                      <a:close/>
                      <a:moveTo>
                        <a:pt x="121" y="0"/>
                      </a:moveTo>
                      <a:lnTo>
                        <a:pt x="126" y="0"/>
                      </a:lnTo>
                      <a:lnTo>
                        <a:pt x="127" y="1"/>
                      </a:lnTo>
                      <a:lnTo>
                        <a:pt x="126" y="2"/>
                      </a:lnTo>
                      <a:lnTo>
                        <a:pt x="121" y="2"/>
                      </a:lnTo>
                      <a:lnTo>
                        <a:pt x="121" y="1"/>
                      </a:lnTo>
                      <a:lnTo>
                        <a:pt x="121" y="0"/>
                      </a:lnTo>
                      <a:close/>
                      <a:moveTo>
                        <a:pt x="131" y="0"/>
                      </a:moveTo>
                      <a:lnTo>
                        <a:pt x="137" y="0"/>
                      </a:lnTo>
                      <a:lnTo>
                        <a:pt x="138" y="1"/>
                      </a:lnTo>
                      <a:lnTo>
                        <a:pt x="137" y="2"/>
                      </a:lnTo>
                      <a:lnTo>
                        <a:pt x="131" y="2"/>
                      </a:lnTo>
                      <a:lnTo>
                        <a:pt x="130" y="1"/>
                      </a:lnTo>
                      <a:lnTo>
                        <a:pt x="131" y="0"/>
                      </a:lnTo>
                      <a:close/>
                      <a:moveTo>
                        <a:pt x="142" y="0"/>
                      </a:moveTo>
                      <a:lnTo>
                        <a:pt x="147" y="0"/>
                      </a:lnTo>
                      <a:lnTo>
                        <a:pt x="147" y="1"/>
                      </a:lnTo>
                      <a:lnTo>
                        <a:pt x="147" y="2"/>
                      </a:lnTo>
                      <a:lnTo>
                        <a:pt x="142" y="2"/>
                      </a:lnTo>
                      <a:lnTo>
                        <a:pt x="141" y="1"/>
                      </a:lnTo>
                      <a:lnTo>
                        <a:pt x="142" y="0"/>
                      </a:lnTo>
                      <a:close/>
                      <a:moveTo>
                        <a:pt x="151" y="0"/>
                      </a:moveTo>
                      <a:lnTo>
                        <a:pt x="156" y="0"/>
                      </a:lnTo>
                      <a:lnTo>
                        <a:pt x="157" y="1"/>
                      </a:lnTo>
                      <a:lnTo>
                        <a:pt x="156" y="2"/>
                      </a:lnTo>
                      <a:lnTo>
                        <a:pt x="151" y="2"/>
                      </a:lnTo>
                      <a:lnTo>
                        <a:pt x="151" y="1"/>
                      </a:lnTo>
                      <a:lnTo>
                        <a:pt x="151" y="0"/>
                      </a:lnTo>
                      <a:close/>
                      <a:moveTo>
                        <a:pt x="162" y="0"/>
                      </a:moveTo>
                      <a:lnTo>
                        <a:pt x="167" y="0"/>
                      </a:lnTo>
                      <a:lnTo>
                        <a:pt x="168" y="1"/>
                      </a:lnTo>
                      <a:lnTo>
                        <a:pt x="167" y="2"/>
                      </a:lnTo>
                      <a:lnTo>
                        <a:pt x="162" y="2"/>
                      </a:lnTo>
                      <a:lnTo>
                        <a:pt x="161" y="1"/>
                      </a:lnTo>
                      <a:lnTo>
                        <a:pt x="162" y="0"/>
                      </a:lnTo>
                      <a:close/>
                      <a:moveTo>
                        <a:pt x="172" y="0"/>
                      </a:moveTo>
                      <a:lnTo>
                        <a:pt x="177" y="0"/>
                      </a:lnTo>
                      <a:lnTo>
                        <a:pt x="177" y="1"/>
                      </a:lnTo>
                      <a:lnTo>
                        <a:pt x="177" y="2"/>
                      </a:lnTo>
                      <a:lnTo>
                        <a:pt x="172" y="2"/>
                      </a:lnTo>
                      <a:lnTo>
                        <a:pt x="171" y="1"/>
                      </a:lnTo>
                      <a:lnTo>
                        <a:pt x="172" y="0"/>
                      </a:lnTo>
                      <a:close/>
                      <a:moveTo>
                        <a:pt x="182" y="0"/>
                      </a:moveTo>
                      <a:lnTo>
                        <a:pt x="187" y="0"/>
                      </a:lnTo>
                      <a:lnTo>
                        <a:pt x="188" y="1"/>
                      </a:lnTo>
                      <a:lnTo>
                        <a:pt x="187" y="2"/>
                      </a:lnTo>
                      <a:lnTo>
                        <a:pt x="182" y="2"/>
                      </a:lnTo>
                      <a:lnTo>
                        <a:pt x="181" y="1"/>
                      </a:lnTo>
                      <a:lnTo>
                        <a:pt x="182" y="0"/>
                      </a:lnTo>
                      <a:close/>
                      <a:moveTo>
                        <a:pt x="192" y="0"/>
                      </a:moveTo>
                      <a:lnTo>
                        <a:pt x="197" y="0"/>
                      </a:lnTo>
                      <a:lnTo>
                        <a:pt x="198" y="1"/>
                      </a:lnTo>
                      <a:lnTo>
                        <a:pt x="197" y="2"/>
                      </a:lnTo>
                      <a:lnTo>
                        <a:pt x="192" y="2"/>
                      </a:lnTo>
                      <a:lnTo>
                        <a:pt x="191" y="1"/>
                      </a:lnTo>
                      <a:lnTo>
                        <a:pt x="192" y="0"/>
                      </a:lnTo>
                      <a:close/>
                      <a:moveTo>
                        <a:pt x="202" y="0"/>
                      </a:moveTo>
                      <a:lnTo>
                        <a:pt x="207" y="0"/>
                      </a:lnTo>
                      <a:lnTo>
                        <a:pt x="208" y="1"/>
                      </a:lnTo>
                      <a:lnTo>
                        <a:pt x="207" y="2"/>
                      </a:lnTo>
                      <a:lnTo>
                        <a:pt x="202" y="2"/>
                      </a:lnTo>
                      <a:lnTo>
                        <a:pt x="201" y="1"/>
                      </a:lnTo>
                      <a:lnTo>
                        <a:pt x="202" y="0"/>
                      </a:lnTo>
                      <a:close/>
                      <a:moveTo>
                        <a:pt x="212" y="0"/>
                      </a:moveTo>
                      <a:lnTo>
                        <a:pt x="217" y="0"/>
                      </a:lnTo>
                      <a:lnTo>
                        <a:pt x="218" y="1"/>
                      </a:lnTo>
                      <a:lnTo>
                        <a:pt x="217" y="2"/>
                      </a:lnTo>
                      <a:lnTo>
                        <a:pt x="212" y="2"/>
                      </a:lnTo>
                      <a:lnTo>
                        <a:pt x="212" y="1"/>
                      </a:lnTo>
                      <a:lnTo>
                        <a:pt x="212" y="0"/>
                      </a:lnTo>
                      <a:close/>
                      <a:moveTo>
                        <a:pt x="222" y="0"/>
                      </a:moveTo>
                      <a:lnTo>
                        <a:pt x="227" y="0"/>
                      </a:lnTo>
                      <a:lnTo>
                        <a:pt x="228" y="1"/>
                      </a:lnTo>
                      <a:lnTo>
                        <a:pt x="227" y="2"/>
                      </a:lnTo>
                      <a:lnTo>
                        <a:pt x="222" y="2"/>
                      </a:lnTo>
                      <a:lnTo>
                        <a:pt x="221" y="1"/>
                      </a:lnTo>
                      <a:lnTo>
                        <a:pt x="222" y="0"/>
                      </a:lnTo>
                      <a:close/>
                      <a:moveTo>
                        <a:pt x="233" y="0"/>
                      </a:moveTo>
                      <a:lnTo>
                        <a:pt x="238" y="0"/>
                      </a:lnTo>
                      <a:lnTo>
                        <a:pt x="238" y="1"/>
                      </a:lnTo>
                      <a:lnTo>
                        <a:pt x="238" y="2"/>
                      </a:lnTo>
                      <a:lnTo>
                        <a:pt x="233" y="2"/>
                      </a:lnTo>
                      <a:lnTo>
                        <a:pt x="232" y="1"/>
                      </a:lnTo>
                      <a:lnTo>
                        <a:pt x="233" y="0"/>
                      </a:lnTo>
                      <a:close/>
                      <a:moveTo>
                        <a:pt x="242" y="0"/>
                      </a:moveTo>
                      <a:lnTo>
                        <a:pt x="247" y="0"/>
                      </a:lnTo>
                      <a:lnTo>
                        <a:pt x="248" y="1"/>
                      </a:lnTo>
                      <a:lnTo>
                        <a:pt x="247" y="2"/>
                      </a:lnTo>
                      <a:lnTo>
                        <a:pt x="242" y="2"/>
                      </a:lnTo>
                      <a:lnTo>
                        <a:pt x="242" y="1"/>
                      </a:lnTo>
                      <a:lnTo>
                        <a:pt x="242" y="0"/>
                      </a:lnTo>
                      <a:close/>
                      <a:moveTo>
                        <a:pt x="252" y="0"/>
                      </a:moveTo>
                      <a:lnTo>
                        <a:pt x="258" y="0"/>
                      </a:lnTo>
                      <a:lnTo>
                        <a:pt x="259" y="1"/>
                      </a:lnTo>
                      <a:lnTo>
                        <a:pt x="258" y="2"/>
                      </a:lnTo>
                      <a:lnTo>
                        <a:pt x="252" y="2"/>
                      </a:lnTo>
                      <a:lnTo>
                        <a:pt x="251" y="1"/>
                      </a:lnTo>
                      <a:lnTo>
                        <a:pt x="252" y="0"/>
                      </a:lnTo>
                      <a:close/>
                      <a:moveTo>
                        <a:pt x="263" y="0"/>
                      </a:moveTo>
                      <a:lnTo>
                        <a:pt x="268" y="0"/>
                      </a:lnTo>
                      <a:lnTo>
                        <a:pt x="268" y="1"/>
                      </a:lnTo>
                      <a:lnTo>
                        <a:pt x="268" y="2"/>
                      </a:lnTo>
                      <a:lnTo>
                        <a:pt x="263" y="2"/>
                      </a:lnTo>
                      <a:lnTo>
                        <a:pt x="262" y="1"/>
                      </a:lnTo>
                      <a:lnTo>
                        <a:pt x="263" y="0"/>
                      </a:lnTo>
                      <a:close/>
                      <a:moveTo>
                        <a:pt x="272" y="0"/>
                      </a:moveTo>
                      <a:lnTo>
                        <a:pt x="277" y="0"/>
                      </a:lnTo>
                      <a:lnTo>
                        <a:pt x="279" y="1"/>
                      </a:lnTo>
                      <a:lnTo>
                        <a:pt x="277" y="2"/>
                      </a:lnTo>
                      <a:lnTo>
                        <a:pt x="272" y="2"/>
                      </a:lnTo>
                      <a:lnTo>
                        <a:pt x="272" y="1"/>
                      </a:lnTo>
                      <a:lnTo>
                        <a:pt x="272" y="0"/>
                      </a:lnTo>
                      <a:close/>
                      <a:moveTo>
                        <a:pt x="283" y="0"/>
                      </a:moveTo>
                      <a:lnTo>
                        <a:pt x="288" y="0"/>
                      </a:lnTo>
                      <a:lnTo>
                        <a:pt x="289" y="1"/>
                      </a:lnTo>
                      <a:lnTo>
                        <a:pt x="288" y="2"/>
                      </a:lnTo>
                      <a:lnTo>
                        <a:pt x="283" y="2"/>
                      </a:lnTo>
                      <a:lnTo>
                        <a:pt x="282" y="1"/>
                      </a:lnTo>
                      <a:lnTo>
                        <a:pt x="283" y="0"/>
                      </a:lnTo>
                      <a:close/>
                      <a:moveTo>
                        <a:pt x="293" y="0"/>
                      </a:moveTo>
                      <a:lnTo>
                        <a:pt x="298" y="0"/>
                      </a:lnTo>
                      <a:lnTo>
                        <a:pt x="298" y="1"/>
                      </a:lnTo>
                      <a:lnTo>
                        <a:pt x="298" y="2"/>
                      </a:lnTo>
                      <a:lnTo>
                        <a:pt x="293" y="2"/>
                      </a:lnTo>
                      <a:lnTo>
                        <a:pt x="292" y="1"/>
                      </a:lnTo>
                      <a:lnTo>
                        <a:pt x="293" y="0"/>
                      </a:lnTo>
                      <a:close/>
                      <a:moveTo>
                        <a:pt x="303" y="0"/>
                      </a:moveTo>
                      <a:lnTo>
                        <a:pt x="308" y="0"/>
                      </a:lnTo>
                      <a:lnTo>
                        <a:pt x="309" y="1"/>
                      </a:lnTo>
                      <a:lnTo>
                        <a:pt x="308" y="2"/>
                      </a:lnTo>
                      <a:lnTo>
                        <a:pt x="303" y="2"/>
                      </a:lnTo>
                      <a:lnTo>
                        <a:pt x="302" y="1"/>
                      </a:lnTo>
                      <a:lnTo>
                        <a:pt x="303" y="0"/>
                      </a:lnTo>
                      <a:close/>
                      <a:moveTo>
                        <a:pt x="313" y="0"/>
                      </a:moveTo>
                      <a:lnTo>
                        <a:pt x="318" y="0"/>
                      </a:lnTo>
                      <a:lnTo>
                        <a:pt x="319" y="1"/>
                      </a:lnTo>
                      <a:lnTo>
                        <a:pt x="318" y="2"/>
                      </a:lnTo>
                      <a:lnTo>
                        <a:pt x="313" y="2"/>
                      </a:lnTo>
                      <a:lnTo>
                        <a:pt x="312" y="1"/>
                      </a:lnTo>
                      <a:lnTo>
                        <a:pt x="313" y="0"/>
                      </a:lnTo>
                      <a:close/>
                      <a:moveTo>
                        <a:pt x="323" y="0"/>
                      </a:moveTo>
                      <a:lnTo>
                        <a:pt x="328" y="0"/>
                      </a:lnTo>
                      <a:lnTo>
                        <a:pt x="329" y="1"/>
                      </a:lnTo>
                      <a:lnTo>
                        <a:pt x="328" y="2"/>
                      </a:lnTo>
                      <a:lnTo>
                        <a:pt x="323" y="2"/>
                      </a:lnTo>
                      <a:lnTo>
                        <a:pt x="322" y="1"/>
                      </a:lnTo>
                      <a:lnTo>
                        <a:pt x="323" y="0"/>
                      </a:lnTo>
                      <a:close/>
                      <a:moveTo>
                        <a:pt x="333" y="0"/>
                      </a:moveTo>
                      <a:lnTo>
                        <a:pt x="338" y="0"/>
                      </a:lnTo>
                      <a:lnTo>
                        <a:pt x="339" y="1"/>
                      </a:lnTo>
                      <a:lnTo>
                        <a:pt x="338" y="2"/>
                      </a:lnTo>
                      <a:lnTo>
                        <a:pt x="333" y="2"/>
                      </a:lnTo>
                      <a:lnTo>
                        <a:pt x="333" y="1"/>
                      </a:lnTo>
                      <a:lnTo>
                        <a:pt x="333" y="0"/>
                      </a:lnTo>
                      <a:close/>
                      <a:moveTo>
                        <a:pt x="343" y="0"/>
                      </a:moveTo>
                      <a:lnTo>
                        <a:pt x="349" y="0"/>
                      </a:lnTo>
                      <a:lnTo>
                        <a:pt x="349" y="1"/>
                      </a:lnTo>
                      <a:lnTo>
                        <a:pt x="349" y="2"/>
                      </a:lnTo>
                      <a:lnTo>
                        <a:pt x="343" y="2"/>
                      </a:lnTo>
                      <a:lnTo>
                        <a:pt x="342" y="1"/>
                      </a:lnTo>
                      <a:lnTo>
                        <a:pt x="343" y="0"/>
                      </a:lnTo>
                      <a:close/>
                      <a:moveTo>
                        <a:pt x="354" y="0"/>
                      </a:moveTo>
                      <a:lnTo>
                        <a:pt x="359" y="0"/>
                      </a:lnTo>
                      <a:lnTo>
                        <a:pt x="359" y="1"/>
                      </a:lnTo>
                      <a:lnTo>
                        <a:pt x="359" y="2"/>
                      </a:lnTo>
                      <a:lnTo>
                        <a:pt x="354" y="2"/>
                      </a:lnTo>
                      <a:lnTo>
                        <a:pt x="353" y="1"/>
                      </a:lnTo>
                      <a:lnTo>
                        <a:pt x="354" y="0"/>
                      </a:lnTo>
                      <a:close/>
                      <a:moveTo>
                        <a:pt x="363" y="0"/>
                      </a:moveTo>
                      <a:lnTo>
                        <a:pt x="368" y="0"/>
                      </a:lnTo>
                      <a:lnTo>
                        <a:pt x="369" y="1"/>
                      </a:lnTo>
                      <a:lnTo>
                        <a:pt x="368" y="2"/>
                      </a:lnTo>
                      <a:lnTo>
                        <a:pt x="363" y="2"/>
                      </a:lnTo>
                      <a:lnTo>
                        <a:pt x="363" y="1"/>
                      </a:lnTo>
                      <a:lnTo>
                        <a:pt x="363" y="0"/>
                      </a:lnTo>
                      <a:close/>
                      <a:moveTo>
                        <a:pt x="374" y="0"/>
                      </a:moveTo>
                      <a:lnTo>
                        <a:pt x="379" y="0"/>
                      </a:lnTo>
                      <a:lnTo>
                        <a:pt x="380" y="1"/>
                      </a:lnTo>
                      <a:lnTo>
                        <a:pt x="379" y="2"/>
                      </a:lnTo>
                      <a:lnTo>
                        <a:pt x="374" y="2"/>
                      </a:lnTo>
                      <a:lnTo>
                        <a:pt x="373" y="1"/>
                      </a:lnTo>
                      <a:lnTo>
                        <a:pt x="374" y="0"/>
                      </a:lnTo>
                      <a:close/>
                      <a:moveTo>
                        <a:pt x="384" y="0"/>
                      </a:moveTo>
                      <a:lnTo>
                        <a:pt x="389" y="0"/>
                      </a:lnTo>
                      <a:lnTo>
                        <a:pt x="389" y="1"/>
                      </a:lnTo>
                      <a:lnTo>
                        <a:pt x="389" y="2"/>
                      </a:lnTo>
                      <a:lnTo>
                        <a:pt x="384" y="2"/>
                      </a:lnTo>
                      <a:lnTo>
                        <a:pt x="383" y="1"/>
                      </a:lnTo>
                      <a:lnTo>
                        <a:pt x="384" y="0"/>
                      </a:lnTo>
                      <a:close/>
                      <a:moveTo>
                        <a:pt x="393" y="0"/>
                      </a:moveTo>
                      <a:lnTo>
                        <a:pt x="399" y="0"/>
                      </a:lnTo>
                      <a:lnTo>
                        <a:pt x="400" y="1"/>
                      </a:lnTo>
                      <a:lnTo>
                        <a:pt x="399" y="2"/>
                      </a:lnTo>
                      <a:lnTo>
                        <a:pt x="393" y="2"/>
                      </a:lnTo>
                      <a:lnTo>
                        <a:pt x="393" y="1"/>
                      </a:lnTo>
                      <a:lnTo>
                        <a:pt x="393" y="0"/>
                      </a:lnTo>
                      <a:close/>
                      <a:moveTo>
                        <a:pt x="404" y="0"/>
                      </a:moveTo>
                      <a:lnTo>
                        <a:pt x="409" y="0"/>
                      </a:lnTo>
                      <a:lnTo>
                        <a:pt x="410" y="1"/>
                      </a:lnTo>
                      <a:lnTo>
                        <a:pt x="409" y="2"/>
                      </a:lnTo>
                      <a:lnTo>
                        <a:pt x="404" y="2"/>
                      </a:lnTo>
                      <a:lnTo>
                        <a:pt x="403" y="1"/>
                      </a:lnTo>
                      <a:lnTo>
                        <a:pt x="404" y="0"/>
                      </a:lnTo>
                      <a:close/>
                      <a:moveTo>
                        <a:pt x="414" y="0"/>
                      </a:moveTo>
                      <a:lnTo>
                        <a:pt x="419" y="0"/>
                      </a:lnTo>
                      <a:lnTo>
                        <a:pt x="420" y="1"/>
                      </a:lnTo>
                      <a:lnTo>
                        <a:pt x="419" y="2"/>
                      </a:lnTo>
                      <a:lnTo>
                        <a:pt x="414" y="2"/>
                      </a:lnTo>
                      <a:lnTo>
                        <a:pt x="413" y="1"/>
                      </a:lnTo>
                      <a:lnTo>
                        <a:pt x="414" y="0"/>
                      </a:lnTo>
                      <a:close/>
                      <a:moveTo>
                        <a:pt x="424" y="0"/>
                      </a:moveTo>
                      <a:lnTo>
                        <a:pt x="429" y="0"/>
                      </a:lnTo>
                      <a:lnTo>
                        <a:pt x="430" y="1"/>
                      </a:lnTo>
                      <a:lnTo>
                        <a:pt x="429" y="2"/>
                      </a:lnTo>
                      <a:lnTo>
                        <a:pt x="424" y="2"/>
                      </a:lnTo>
                      <a:lnTo>
                        <a:pt x="423" y="1"/>
                      </a:lnTo>
                      <a:lnTo>
                        <a:pt x="424" y="0"/>
                      </a:lnTo>
                      <a:close/>
                      <a:moveTo>
                        <a:pt x="434" y="0"/>
                      </a:moveTo>
                      <a:lnTo>
                        <a:pt x="439" y="0"/>
                      </a:lnTo>
                      <a:lnTo>
                        <a:pt x="440" y="1"/>
                      </a:lnTo>
                      <a:lnTo>
                        <a:pt x="439" y="2"/>
                      </a:lnTo>
                      <a:lnTo>
                        <a:pt x="434" y="2"/>
                      </a:lnTo>
                      <a:lnTo>
                        <a:pt x="433" y="1"/>
                      </a:lnTo>
                      <a:lnTo>
                        <a:pt x="434" y="0"/>
                      </a:lnTo>
                      <a:close/>
                      <a:moveTo>
                        <a:pt x="445" y="0"/>
                      </a:moveTo>
                      <a:lnTo>
                        <a:pt x="449" y="0"/>
                      </a:lnTo>
                      <a:lnTo>
                        <a:pt x="450" y="1"/>
                      </a:lnTo>
                      <a:lnTo>
                        <a:pt x="449" y="2"/>
                      </a:lnTo>
                      <a:lnTo>
                        <a:pt x="445" y="2"/>
                      </a:lnTo>
                      <a:lnTo>
                        <a:pt x="444" y="1"/>
                      </a:lnTo>
                      <a:lnTo>
                        <a:pt x="445" y="0"/>
                      </a:lnTo>
                      <a:close/>
                      <a:moveTo>
                        <a:pt x="454" y="0"/>
                      </a:moveTo>
                      <a:lnTo>
                        <a:pt x="459" y="0"/>
                      </a:lnTo>
                      <a:lnTo>
                        <a:pt x="460" y="1"/>
                      </a:lnTo>
                      <a:lnTo>
                        <a:pt x="459" y="2"/>
                      </a:lnTo>
                      <a:lnTo>
                        <a:pt x="454" y="2"/>
                      </a:lnTo>
                      <a:lnTo>
                        <a:pt x="453" y="1"/>
                      </a:lnTo>
                      <a:lnTo>
                        <a:pt x="454" y="0"/>
                      </a:lnTo>
                      <a:close/>
                      <a:moveTo>
                        <a:pt x="464" y="0"/>
                      </a:moveTo>
                      <a:lnTo>
                        <a:pt x="467" y="0"/>
                      </a:lnTo>
                      <a:lnTo>
                        <a:pt x="468" y="1"/>
                      </a:lnTo>
                      <a:lnTo>
                        <a:pt x="467" y="2"/>
                      </a:lnTo>
                      <a:lnTo>
                        <a:pt x="464" y="2"/>
                      </a:lnTo>
                      <a:lnTo>
                        <a:pt x="463" y="1"/>
                      </a:lnTo>
                      <a:lnTo>
                        <a:pt x="464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95" name="Freeform 1192"/>
                <p:cNvSpPr>
                  <a:spLocks/>
                </p:cNvSpPr>
                <p:nvPr/>
              </p:nvSpPr>
              <p:spPr bwMode="auto">
                <a:xfrm>
                  <a:off x="2994" y="2616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96" name="Freeform 1193"/>
                <p:cNvSpPr>
                  <a:spLocks/>
                </p:cNvSpPr>
                <p:nvPr/>
              </p:nvSpPr>
              <p:spPr bwMode="auto">
                <a:xfrm>
                  <a:off x="3003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97" name="Freeform 1194"/>
                <p:cNvSpPr>
                  <a:spLocks/>
                </p:cNvSpPr>
                <p:nvPr/>
              </p:nvSpPr>
              <p:spPr bwMode="auto">
                <a:xfrm>
                  <a:off x="3014" y="2616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98" name="Freeform 1195"/>
                <p:cNvSpPr>
                  <a:spLocks/>
                </p:cNvSpPr>
                <p:nvPr/>
              </p:nvSpPr>
              <p:spPr bwMode="auto">
                <a:xfrm>
                  <a:off x="3024" y="2616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99" name="Freeform 1196"/>
                <p:cNvSpPr>
                  <a:spLocks/>
                </p:cNvSpPr>
                <p:nvPr/>
              </p:nvSpPr>
              <p:spPr bwMode="auto">
                <a:xfrm>
                  <a:off x="3033" y="2616"/>
                  <a:ext cx="8" cy="2"/>
                </a:xfrm>
                <a:custGeom>
                  <a:avLst/>
                  <a:gdLst>
                    <a:gd name="T0" fmla="*/ 1 w 8"/>
                    <a:gd name="T1" fmla="*/ 0 h 2"/>
                    <a:gd name="T2" fmla="*/ 7 w 8"/>
                    <a:gd name="T3" fmla="*/ 0 h 2"/>
                    <a:gd name="T4" fmla="*/ 8 w 8"/>
                    <a:gd name="T5" fmla="*/ 1 h 2"/>
                    <a:gd name="T6" fmla="*/ 7 w 8"/>
                    <a:gd name="T7" fmla="*/ 2 h 2"/>
                    <a:gd name="T8" fmla="*/ 1 w 8"/>
                    <a:gd name="T9" fmla="*/ 2 h 2"/>
                    <a:gd name="T10" fmla="*/ 0 w 8"/>
                    <a:gd name="T11" fmla="*/ 1 h 2"/>
                    <a:gd name="T12" fmla="*/ 1 w 8"/>
                    <a:gd name="T13" fmla="*/ 0 h 2"/>
                    <a:gd name="T14" fmla="*/ 1 w 8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8"/>
                    <a:gd name="T25" fmla="*/ 0 h 2"/>
                    <a:gd name="T26" fmla="*/ 8 w 8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8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8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900" name="Freeform 1197"/>
                <p:cNvSpPr>
                  <a:spLocks/>
                </p:cNvSpPr>
                <p:nvPr/>
              </p:nvSpPr>
              <p:spPr bwMode="auto">
                <a:xfrm>
                  <a:off x="3044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901" name="Freeform 1198"/>
                <p:cNvSpPr>
                  <a:spLocks/>
                </p:cNvSpPr>
                <p:nvPr/>
              </p:nvSpPr>
              <p:spPr bwMode="auto">
                <a:xfrm>
                  <a:off x="3054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902" name="Freeform 1199"/>
                <p:cNvSpPr>
                  <a:spLocks/>
                </p:cNvSpPr>
                <p:nvPr/>
              </p:nvSpPr>
              <p:spPr bwMode="auto">
                <a:xfrm>
                  <a:off x="3064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903" name="Freeform 1200"/>
                <p:cNvSpPr>
                  <a:spLocks/>
                </p:cNvSpPr>
                <p:nvPr/>
              </p:nvSpPr>
              <p:spPr bwMode="auto">
                <a:xfrm>
                  <a:off x="3074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904" name="Freeform 1201"/>
                <p:cNvSpPr>
                  <a:spLocks/>
                </p:cNvSpPr>
                <p:nvPr/>
              </p:nvSpPr>
              <p:spPr bwMode="auto">
                <a:xfrm>
                  <a:off x="3085" y="2616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905" name="Freeform 1202"/>
                <p:cNvSpPr>
                  <a:spLocks/>
                </p:cNvSpPr>
                <p:nvPr/>
              </p:nvSpPr>
              <p:spPr bwMode="auto">
                <a:xfrm>
                  <a:off x="3094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906" name="Freeform 1203"/>
                <p:cNvSpPr>
                  <a:spLocks/>
                </p:cNvSpPr>
                <p:nvPr/>
              </p:nvSpPr>
              <p:spPr bwMode="auto">
                <a:xfrm>
                  <a:off x="3104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7 w 7"/>
                    <a:gd name="T3" fmla="*/ 0 h 2"/>
                    <a:gd name="T4" fmla="*/ 7 w 7"/>
                    <a:gd name="T5" fmla="*/ 1 h 2"/>
                    <a:gd name="T6" fmla="*/ 7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7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907" name="Freeform 1204"/>
                <p:cNvSpPr>
                  <a:spLocks/>
                </p:cNvSpPr>
                <p:nvPr/>
              </p:nvSpPr>
              <p:spPr bwMode="auto">
                <a:xfrm>
                  <a:off x="3115" y="2616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908" name="Freeform 1205"/>
                <p:cNvSpPr>
                  <a:spLocks/>
                </p:cNvSpPr>
                <p:nvPr/>
              </p:nvSpPr>
              <p:spPr bwMode="auto">
                <a:xfrm>
                  <a:off x="3124" y="2616"/>
                  <a:ext cx="8" cy="2"/>
                </a:xfrm>
                <a:custGeom>
                  <a:avLst/>
                  <a:gdLst>
                    <a:gd name="T0" fmla="*/ 1 w 8"/>
                    <a:gd name="T1" fmla="*/ 0 h 2"/>
                    <a:gd name="T2" fmla="*/ 7 w 8"/>
                    <a:gd name="T3" fmla="*/ 0 h 2"/>
                    <a:gd name="T4" fmla="*/ 8 w 8"/>
                    <a:gd name="T5" fmla="*/ 1 h 2"/>
                    <a:gd name="T6" fmla="*/ 7 w 8"/>
                    <a:gd name="T7" fmla="*/ 2 h 2"/>
                    <a:gd name="T8" fmla="*/ 1 w 8"/>
                    <a:gd name="T9" fmla="*/ 2 h 2"/>
                    <a:gd name="T10" fmla="*/ 0 w 8"/>
                    <a:gd name="T11" fmla="*/ 1 h 2"/>
                    <a:gd name="T12" fmla="*/ 1 w 8"/>
                    <a:gd name="T13" fmla="*/ 0 h 2"/>
                    <a:gd name="T14" fmla="*/ 1 w 8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8"/>
                    <a:gd name="T25" fmla="*/ 0 h 2"/>
                    <a:gd name="T26" fmla="*/ 8 w 8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8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8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909" name="Freeform 1206"/>
                <p:cNvSpPr>
                  <a:spLocks/>
                </p:cNvSpPr>
                <p:nvPr/>
              </p:nvSpPr>
              <p:spPr bwMode="auto">
                <a:xfrm>
                  <a:off x="3135" y="2616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910" name="Freeform 1207"/>
                <p:cNvSpPr>
                  <a:spLocks/>
                </p:cNvSpPr>
                <p:nvPr/>
              </p:nvSpPr>
              <p:spPr bwMode="auto">
                <a:xfrm>
                  <a:off x="3145" y="2616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911" name="Freeform 1208"/>
                <p:cNvSpPr>
                  <a:spLocks/>
                </p:cNvSpPr>
                <p:nvPr/>
              </p:nvSpPr>
              <p:spPr bwMode="auto">
                <a:xfrm>
                  <a:off x="3155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912" name="Freeform 1209"/>
                <p:cNvSpPr>
                  <a:spLocks/>
                </p:cNvSpPr>
                <p:nvPr/>
              </p:nvSpPr>
              <p:spPr bwMode="auto">
                <a:xfrm>
                  <a:off x="3165" y="2616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913" name="Freeform 1210"/>
                <p:cNvSpPr>
                  <a:spLocks/>
                </p:cNvSpPr>
                <p:nvPr/>
              </p:nvSpPr>
              <p:spPr bwMode="auto">
                <a:xfrm>
                  <a:off x="3175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914" name="Freeform 1211"/>
                <p:cNvSpPr>
                  <a:spLocks/>
                </p:cNvSpPr>
                <p:nvPr/>
              </p:nvSpPr>
              <p:spPr bwMode="auto">
                <a:xfrm>
                  <a:off x="3185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915" name="Freeform 1212"/>
                <p:cNvSpPr>
                  <a:spLocks/>
                </p:cNvSpPr>
                <p:nvPr/>
              </p:nvSpPr>
              <p:spPr bwMode="auto">
                <a:xfrm>
                  <a:off x="3195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916" name="Freeform 1213"/>
                <p:cNvSpPr>
                  <a:spLocks/>
                </p:cNvSpPr>
                <p:nvPr/>
              </p:nvSpPr>
              <p:spPr bwMode="auto">
                <a:xfrm>
                  <a:off x="3206" y="2616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917" name="Freeform 1214"/>
                <p:cNvSpPr>
                  <a:spLocks/>
                </p:cNvSpPr>
                <p:nvPr/>
              </p:nvSpPr>
              <p:spPr bwMode="auto">
                <a:xfrm>
                  <a:off x="3215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918" name="Freeform 1215"/>
                <p:cNvSpPr>
                  <a:spLocks/>
                </p:cNvSpPr>
                <p:nvPr/>
              </p:nvSpPr>
              <p:spPr bwMode="auto">
                <a:xfrm>
                  <a:off x="3226" y="2616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919" name="Freeform 1216"/>
                <p:cNvSpPr>
                  <a:spLocks/>
                </p:cNvSpPr>
                <p:nvPr/>
              </p:nvSpPr>
              <p:spPr bwMode="auto">
                <a:xfrm>
                  <a:off x="3236" y="2616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920" name="Freeform 1217"/>
                <p:cNvSpPr>
                  <a:spLocks/>
                </p:cNvSpPr>
                <p:nvPr/>
              </p:nvSpPr>
              <p:spPr bwMode="auto">
                <a:xfrm>
                  <a:off x="3245" y="2616"/>
                  <a:ext cx="8" cy="2"/>
                </a:xfrm>
                <a:custGeom>
                  <a:avLst/>
                  <a:gdLst>
                    <a:gd name="T0" fmla="*/ 1 w 8"/>
                    <a:gd name="T1" fmla="*/ 0 h 2"/>
                    <a:gd name="T2" fmla="*/ 7 w 8"/>
                    <a:gd name="T3" fmla="*/ 0 h 2"/>
                    <a:gd name="T4" fmla="*/ 8 w 8"/>
                    <a:gd name="T5" fmla="*/ 1 h 2"/>
                    <a:gd name="T6" fmla="*/ 7 w 8"/>
                    <a:gd name="T7" fmla="*/ 2 h 2"/>
                    <a:gd name="T8" fmla="*/ 1 w 8"/>
                    <a:gd name="T9" fmla="*/ 2 h 2"/>
                    <a:gd name="T10" fmla="*/ 0 w 8"/>
                    <a:gd name="T11" fmla="*/ 1 h 2"/>
                    <a:gd name="T12" fmla="*/ 1 w 8"/>
                    <a:gd name="T13" fmla="*/ 0 h 2"/>
                    <a:gd name="T14" fmla="*/ 1 w 8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8"/>
                    <a:gd name="T25" fmla="*/ 0 h 2"/>
                    <a:gd name="T26" fmla="*/ 8 w 8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8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8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921" name="Freeform 1218"/>
                <p:cNvSpPr>
                  <a:spLocks/>
                </p:cNvSpPr>
                <p:nvPr/>
              </p:nvSpPr>
              <p:spPr bwMode="auto">
                <a:xfrm>
                  <a:off x="3256" y="2616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922" name="Freeform 1219"/>
                <p:cNvSpPr>
                  <a:spLocks/>
                </p:cNvSpPr>
                <p:nvPr/>
              </p:nvSpPr>
              <p:spPr bwMode="auto">
                <a:xfrm>
                  <a:off x="3266" y="2616"/>
                  <a:ext cx="7" cy="2"/>
                </a:xfrm>
                <a:custGeom>
                  <a:avLst/>
                  <a:gdLst>
                    <a:gd name="T0" fmla="*/ 0 w 7"/>
                    <a:gd name="T1" fmla="*/ 0 h 2"/>
                    <a:gd name="T2" fmla="*/ 5 w 7"/>
                    <a:gd name="T3" fmla="*/ 0 h 2"/>
                    <a:gd name="T4" fmla="*/ 7 w 7"/>
                    <a:gd name="T5" fmla="*/ 1 h 2"/>
                    <a:gd name="T6" fmla="*/ 5 w 7"/>
                    <a:gd name="T7" fmla="*/ 2 h 2"/>
                    <a:gd name="T8" fmla="*/ 0 w 7"/>
                    <a:gd name="T9" fmla="*/ 2 h 2"/>
                    <a:gd name="T10" fmla="*/ 0 w 7"/>
                    <a:gd name="T11" fmla="*/ 1 h 2"/>
                    <a:gd name="T12" fmla="*/ 0 w 7"/>
                    <a:gd name="T13" fmla="*/ 0 h 2"/>
                    <a:gd name="T14" fmla="*/ 0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7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923" name="Freeform 1220"/>
                <p:cNvSpPr>
                  <a:spLocks/>
                </p:cNvSpPr>
                <p:nvPr/>
              </p:nvSpPr>
              <p:spPr bwMode="auto">
                <a:xfrm>
                  <a:off x="3276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924" name="Freeform 1221"/>
                <p:cNvSpPr>
                  <a:spLocks/>
                </p:cNvSpPr>
                <p:nvPr/>
              </p:nvSpPr>
              <p:spPr bwMode="auto">
                <a:xfrm>
                  <a:off x="3286" y="2616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925" name="Freeform 1222"/>
                <p:cNvSpPr>
                  <a:spLocks/>
                </p:cNvSpPr>
                <p:nvPr/>
              </p:nvSpPr>
              <p:spPr bwMode="auto">
                <a:xfrm>
                  <a:off x="3296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926" name="Freeform 1223"/>
                <p:cNvSpPr>
                  <a:spLocks/>
                </p:cNvSpPr>
                <p:nvPr/>
              </p:nvSpPr>
              <p:spPr bwMode="auto">
                <a:xfrm>
                  <a:off x="3306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927" name="Freeform 1224"/>
                <p:cNvSpPr>
                  <a:spLocks/>
                </p:cNvSpPr>
                <p:nvPr/>
              </p:nvSpPr>
              <p:spPr bwMode="auto">
                <a:xfrm>
                  <a:off x="3316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928" name="Freeform 1225"/>
                <p:cNvSpPr>
                  <a:spLocks/>
                </p:cNvSpPr>
                <p:nvPr/>
              </p:nvSpPr>
              <p:spPr bwMode="auto">
                <a:xfrm>
                  <a:off x="3327" y="2616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929" name="Freeform 1226"/>
                <p:cNvSpPr>
                  <a:spLocks/>
                </p:cNvSpPr>
                <p:nvPr/>
              </p:nvSpPr>
              <p:spPr bwMode="auto">
                <a:xfrm>
                  <a:off x="3336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7 w 7"/>
                    <a:gd name="T3" fmla="*/ 0 h 2"/>
                    <a:gd name="T4" fmla="*/ 7 w 7"/>
                    <a:gd name="T5" fmla="*/ 1 h 2"/>
                    <a:gd name="T6" fmla="*/ 7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7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930" name="Freeform 1227"/>
                <p:cNvSpPr>
                  <a:spLocks/>
                </p:cNvSpPr>
                <p:nvPr/>
              </p:nvSpPr>
              <p:spPr bwMode="auto">
                <a:xfrm>
                  <a:off x="3347" y="2616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931" name="Freeform 1228"/>
                <p:cNvSpPr>
                  <a:spLocks/>
                </p:cNvSpPr>
                <p:nvPr/>
              </p:nvSpPr>
              <p:spPr bwMode="auto">
                <a:xfrm>
                  <a:off x="3357" y="2616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932" name="Freeform 1229"/>
                <p:cNvSpPr>
                  <a:spLocks/>
                </p:cNvSpPr>
                <p:nvPr/>
              </p:nvSpPr>
              <p:spPr bwMode="auto">
                <a:xfrm>
                  <a:off x="3367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933" name="Freeform 1230"/>
                <p:cNvSpPr>
                  <a:spLocks/>
                </p:cNvSpPr>
                <p:nvPr/>
              </p:nvSpPr>
              <p:spPr bwMode="auto">
                <a:xfrm>
                  <a:off x="3377" y="2616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934" name="Freeform 1231"/>
                <p:cNvSpPr>
                  <a:spLocks/>
                </p:cNvSpPr>
                <p:nvPr/>
              </p:nvSpPr>
              <p:spPr bwMode="auto">
                <a:xfrm>
                  <a:off x="3387" y="2616"/>
                  <a:ext cx="7" cy="2"/>
                </a:xfrm>
                <a:custGeom>
                  <a:avLst/>
                  <a:gdLst>
                    <a:gd name="T0" fmla="*/ 0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0 w 7"/>
                    <a:gd name="T9" fmla="*/ 2 h 2"/>
                    <a:gd name="T10" fmla="*/ 0 w 7"/>
                    <a:gd name="T11" fmla="*/ 1 h 2"/>
                    <a:gd name="T12" fmla="*/ 0 w 7"/>
                    <a:gd name="T13" fmla="*/ 0 h 2"/>
                    <a:gd name="T14" fmla="*/ 0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0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935" name="Freeform 1232"/>
                <p:cNvSpPr>
                  <a:spLocks/>
                </p:cNvSpPr>
                <p:nvPr/>
              </p:nvSpPr>
              <p:spPr bwMode="auto">
                <a:xfrm>
                  <a:off x="3397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936" name="Freeform 1233"/>
                <p:cNvSpPr>
                  <a:spLocks/>
                </p:cNvSpPr>
                <p:nvPr/>
              </p:nvSpPr>
              <p:spPr bwMode="auto">
                <a:xfrm>
                  <a:off x="3407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937" name="Freeform 1234"/>
                <p:cNvSpPr>
                  <a:spLocks/>
                </p:cNvSpPr>
                <p:nvPr/>
              </p:nvSpPr>
              <p:spPr bwMode="auto">
                <a:xfrm>
                  <a:off x="3417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938" name="Freeform 1235"/>
                <p:cNvSpPr>
                  <a:spLocks/>
                </p:cNvSpPr>
                <p:nvPr/>
              </p:nvSpPr>
              <p:spPr bwMode="auto">
                <a:xfrm>
                  <a:off x="3427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939" name="Freeform 1236"/>
                <p:cNvSpPr>
                  <a:spLocks/>
                </p:cNvSpPr>
                <p:nvPr/>
              </p:nvSpPr>
              <p:spPr bwMode="auto">
                <a:xfrm>
                  <a:off x="3438" y="2616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940" name="Freeform 1237"/>
                <p:cNvSpPr>
                  <a:spLocks/>
                </p:cNvSpPr>
                <p:nvPr/>
              </p:nvSpPr>
              <p:spPr bwMode="auto">
                <a:xfrm>
                  <a:off x="3447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941" name="Freeform 1238"/>
                <p:cNvSpPr>
                  <a:spLocks/>
                </p:cNvSpPr>
                <p:nvPr/>
              </p:nvSpPr>
              <p:spPr bwMode="auto">
                <a:xfrm>
                  <a:off x="3457" y="2616"/>
                  <a:ext cx="5" cy="2"/>
                </a:xfrm>
                <a:custGeom>
                  <a:avLst/>
                  <a:gdLst>
                    <a:gd name="T0" fmla="*/ 1 w 5"/>
                    <a:gd name="T1" fmla="*/ 0 h 2"/>
                    <a:gd name="T2" fmla="*/ 4 w 5"/>
                    <a:gd name="T3" fmla="*/ 0 h 2"/>
                    <a:gd name="T4" fmla="*/ 5 w 5"/>
                    <a:gd name="T5" fmla="*/ 1 h 2"/>
                    <a:gd name="T6" fmla="*/ 4 w 5"/>
                    <a:gd name="T7" fmla="*/ 2 h 2"/>
                    <a:gd name="T8" fmla="*/ 1 w 5"/>
                    <a:gd name="T9" fmla="*/ 2 h 2"/>
                    <a:gd name="T10" fmla="*/ 0 w 5"/>
                    <a:gd name="T11" fmla="*/ 1 h 2"/>
                    <a:gd name="T12" fmla="*/ 1 w 5"/>
                    <a:gd name="T13" fmla="*/ 0 h 2"/>
                    <a:gd name="T14" fmla="*/ 1 w 5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5"/>
                    <a:gd name="T25" fmla="*/ 0 h 2"/>
                    <a:gd name="T26" fmla="*/ 5 w 5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5" h="2">
                      <a:moveTo>
                        <a:pt x="1" y="0"/>
                      </a:moveTo>
                      <a:lnTo>
                        <a:pt x="4" y="0"/>
                      </a:lnTo>
                      <a:lnTo>
                        <a:pt x="5" y="1"/>
                      </a:lnTo>
                      <a:lnTo>
                        <a:pt x="4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942" name="Freeform 1239"/>
                <p:cNvSpPr>
                  <a:spLocks noEditPoints="1"/>
                </p:cNvSpPr>
                <p:nvPr/>
              </p:nvSpPr>
              <p:spPr bwMode="auto">
                <a:xfrm>
                  <a:off x="2994" y="2616"/>
                  <a:ext cx="468" cy="2"/>
                </a:xfrm>
                <a:custGeom>
                  <a:avLst/>
                  <a:gdLst>
                    <a:gd name="T0" fmla="*/ 0 w 468"/>
                    <a:gd name="T1" fmla="*/ 1 h 2"/>
                    <a:gd name="T2" fmla="*/ 15 w 468"/>
                    <a:gd name="T3" fmla="*/ 2 h 2"/>
                    <a:gd name="T4" fmla="*/ 26 w 468"/>
                    <a:gd name="T5" fmla="*/ 0 h 2"/>
                    <a:gd name="T6" fmla="*/ 21 w 468"/>
                    <a:gd name="T7" fmla="*/ 0 h 2"/>
                    <a:gd name="T8" fmla="*/ 30 w 468"/>
                    <a:gd name="T9" fmla="*/ 1 h 2"/>
                    <a:gd name="T10" fmla="*/ 46 w 468"/>
                    <a:gd name="T11" fmla="*/ 2 h 2"/>
                    <a:gd name="T12" fmla="*/ 56 w 468"/>
                    <a:gd name="T13" fmla="*/ 0 h 2"/>
                    <a:gd name="T14" fmla="*/ 51 w 468"/>
                    <a:gd name="T15" fmla="*/ 0 h 2"/>
                    <a:gd name="T16" fmla="*/ 60 w 468"/>
                    <a:gd name="T17" fmla="*/ 1 h 2"/>
                    <a:gd name="T18" fmla="*/ 76 w 468"/>
                    <a:gd name="T19" fmla="*/ 2 h 2"/>
                    <a:gd name="T20" fmla="*/ 86 w 468"/>
                    <a:gd name="T21" fmla="*/ 0 h 2"/>
                    <a:gd name="T22" fmla="*/ 81 w 468"/>
                    <a:gd name="T23" fmla="*/ 0 h 2"/>
                    <a:gd name="T24" fmla="*/ 91 w 468"/>
                    <a:gd name="T25" fmla="*/ 1 h 2"/>
                    <a:gd name="T26" fmla="*/ 106 w 468"/>
                    <a:gd name="T27" fmla="*/ 2 h 2"/>
                    <a:gd name="T28" fmla="*/ 117 w 468"/>
                    <a:gd name="T29" fmla="*/ 0 h 2"/>
                    <a:gd name="T30" fmla="*/ 111 w 468"/>
                    <a:gd name="T31" fmla="*/ 0 h 2"/>
                    <a:gd name="T32" fmla="*/ 121 w 468"/>
                    <a:gd name="T33" fmla="*/ 1 h 2"/>
                    <a:gd name="T34" fmla="*/ 137 w 468"/>
                    <a:gd name="T35" fmla="*/ 2 h 2"/>
                    <a:gd name="T36" fmla="*/ 147 w 468"/>
                    <a:gd name="T37" fmla="*/ 0 h 2"/>
                    <a:gd name="T38" fmla="*/ 142 w 468"/>
                    <a:gd name="T39" fmla="*/ 0 h 2"/>
                    <a:gd name="T40" fmla="*/ 151 w 468"/>
                    <a:gd name="T41" fmla="*/ 1 h 2"/>
                    <a:gd name="T42" fmla="*/ 167 w 468"/>
                    <a:gd name="T43" fmla="*/ 2 h 2"/>
                    <a:gd name="T44" fmla="*/ 177 w 468"/>
                    <a:gd name="T45" fmla="*/ 0 h 2"/>
                    <a:gd name="T46" fmla="*/ 172 w 468"/>
                    <a:gd name="T47" fmla="*/ 0 h 2"/>
                    <a:gd name="T48" fmla="*/ 181 w 468"/>
                    <a:gd name="T49" fmla="*/ 1 h 2"/>
                    <a:gd name="T50" fmla="*/ 197 w 468"/>
                    <a:gd name="T51" fmla="*/ 2 h 2"/>
                    <a:gd name="T52" fmla="*/ 207 w 468"/>
                    <a:gd name="T53" fmla="*/ 0 h 2"/>
                    <a:gd name="T54" fmla="*/ 202 w 468"/>
                    <a:gd name="T55" fmla="*/ 0 h 2"/>
                    <a:gd name="T56" fmla="*/ 212 w 468"/>
                    <a:gd name="T57" fmla="*/ 1 h 2"/>
                    <a:gd name="T58" fmla="*/ 227 w 468"/>
                    <a:gd name="T59" fmla="*/ 2 h 2"/>
                    <a:gd name="T60" fmla="*/ 238 w 468"/>
                    <a:gd name="T61" fmla="*/ 0 h 2"/>
                    <a:gd name="T62" fmla="*/ 233 w 468"/>
                    <a:gd name="T63" fmla="*/ 0 h 2"/>
                    <a:gd name="T64" fmla="*/ 242 w 468"/>
                    <a:gd name="T65" fmla="*/ 1 h 2"/>
                    <a:gd name="T66" fmla="*/ 258 w 468"/>
                    <a:gd name="T67" fmla="*/ 2 h 2"/>
                    <a:gd name="T68" fmla="*/ 268 w 468"/>
                    <a:gd name="T69" fmla="*/ 0 h 2"/>
                    <a:gd name="T70" fmla="*/ 263 w 468"/>
                    <a:gd name="T71" fmla="*/ 0 h 2"/>
                    <a:gd name="T72" fmla="*/ 272 w 468"/>
                    <a:gd name="T73" fmla="*/ 1 h 2"/>
                    <a:gd name="T74" fmla="*/ 288 w 468"/>
                    <a:gd name="T75" fmla="*/ 2 h 2"/>
                    <a:gd name="T76" fmla="*/ 298 w 468"/>
                    <a:gd name="T77" fmla="*/ 0 h 2"/>
                    <a:gd name="T78" fmla="*/ 293 w 468"/>
                    <a:gd name="T79" fmla="*/ 0 h 2"/>
                    <a:gd name="T80" fmla="*/ 302 w 468"/>
                    <a:gd name="T81" fmla="*/ 1 h 2"/>
                    <a:gd name="T82" fmla="*/ 318 w 468"/>
                    <a:gd name="T83" fmla="*/ 2 h 2"/>
                    <a:gd name="T84" fmla="*/ 328 w 468"/>
                    <a:gd name="T85" fmla="*/ 0 h 2"/>
                    <a:gd name="T86" fmla="*/ 323 w 468"/>
                    <a:gd name="T87" fmla="*/ 0 h 2"/>
                    <a:gd name="T88" fmla="*/ 333 w 468"/>
                    <a:gd name="T89" fmla="*/ 1 h 2"/>
                    <a:gd name="T90" fmla="*/ 349 w 468"/>
                    <a:gd name="T91" fmla="*/ 2 h 2"/>
                    <a:gd name="T92" fmla="*/ 359 w 468"/>
                    <a:gd name="T93" fmla="*/ 0 h 2"/>
                    <a:gd name="T94" fmla="*/ 354 w 468"/>
                    <a:gd name="T95" fmla="*/ 0 h 2"/>
                    <a:gd name="T96" fmla="*/ 363 w 468"/>
                    <a:gd name="T97" fmla="*/ 1 h 2"/>
                    <a:gd name="T98" fmla="*/ 379 w 468"/>
                    <a:gd name="T99" fmla="*/ 2 h 2"/>
                    <a:gd name="T100" fmla="*/ 389 w 468"/>
                    <a:gd name="T101" fmla="*/ 0 h 2"/>
                    <a:gd name="T102" fmla="*/ 384 w 468"/>
                    <a:gd name="T103" fmla="*/ 0 h 2"/>
                    <a:gd name="T104" fmla="*/ 393 w 468"/>
                    <a:gd name="T105" fmla="*/ 1 h 2"/>
                    <a:gd name="T106" fmla="*/ 409 w 468"/>
                    <a:gd name="T107" fmla="*/ 2 h 2"/>
                    <a:gd name="T108" fmla="*/ 419 w 468"/>
                    <a:gd name="T109" fmla="*/ 0 h 2"/>
                    <a:gd name="T110" fmla="*/ 414 w 468"/>
                    <a:gd name="T111" fmla="*/ 0 h 2"/>
                    <a:gd name="T112" fmla="*/ 423 w 468"/>
                    <a:gd name="T113" fmla="*/ 1 h 2"/>
                    <a:gd name="T114" fmla="*/ 439 w 468"/>
                    <a:gd name="T115" fmla="*/ 2 h 2"/>
                    <a:gd name="T116" fmla="*/ 449 w 468"/>
                    <a:gd name="T117" fmla="*/ 0 h 2"/>
                    <a:gd name="T118" fmla="*/ 445 w 468"/>
                    <a:gd name="T119" fmla="*/ 0 h 2"/>
                    <a:gd name="T120" fmla="*/ 453 w 468"/>
                    <a:gd name="T121" fmla="*/ 1 h 2"/>
                    <a:gd name="T122" fmla="*/ 467 w 468"/>
                    <a:gd name="T123" fmla="*/ 2 h 2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  <a:gd name="T186" fmla="*/ 0 w 468"/>
                    <a:gd name="T187" fmla="*/ 0 h 2"/>
                    <a:gd name="T188" fmla="*/ 468 w 468"/>
                    <a:gd name="T189" fmla="*/ 2 h 2"/>
                  </a:gdLst>
                  <a:ahLst/>
                  <a:cxnLst>
                    <a:cxn ang="T124">
                      <a:pos x="T0" y="T1"/>
                    </a:cxn>
                    <a:cxn ang="T125">
                      <a:pos x="T2" y="T3"/>
                    </a:cxn>
                    <a:cxn ang="T126">
                      <a:pos x="T4" y="T5"/>
                    </a:cxn>
                    <a:cxn ang="T127">
                      <a:pos x="T6" y="T7"/>
                    </a:cxn>
                    <a:cxn ang="T128">
                      <a:pos x="T8" y="T9"/>
                    </a:cxn>
                    <a:cxn ang="T129">
                      <a:pos x="T10" y="T11"/>
                    </a:cxn>
                    <a:cxn ang="T130">
                      <a:pos x="T12" y="T13"/>
                    </a:cxn>
                    <a:cxn ang="T131">
                      <a:pos x="T14" y="T15"/>
                    </a:cxn>
                    <a:cxn ang="T132">
                      <a:pos x="T16" y="T17"/>
                    </a:cxn>
                    <a:cxn ang="T133">
                      <a:pos x="T18" y="T19"/>
                    </a:cxn>
                    <a:cxn ang="T134">
                      <a:pos x="T20" y="T21"/>
                    </a:cxn>
                    <a:cxn ang="T135">
                      <a:pos x="T22" y="T23"/>
                    </a:cxn>
                    <a:cxn ang="T136">
                      <a:pos x="T24" y="T25"/>
                    </a:cxn>
                    <a:cxn ang="T137">
                      <a:pos x="T26" y="T27"/>
                    </a:cxn>
                    <a:cxn ang="T138">
                      <a:pos x="T28" y="T29"/>
                    </a:cxn>
                    <a:cxn ang="T139">
                      <a:pos x="T30" y="T31"/>
                    </a:cxn>
                    <a:cxn ang="T140">
                      <a:pos x="T32" y="T33"/>
                    </a:cxn>
                    <a:cxn ang="T141">
                      <a:pos x="T34" y="T35"/>
                    </a:cxn>
                    <a:cxn ang="T142">
                      <a:pos x="T36" y="T37"/>
                    </a:cxn>
                    <a:cxn ang="T143">
                      <a:pos x="T38" y="T39"/>
                    </a:cxn>
                    <a:cxn ang="T144">
                      <a:pos x="T40" y="T41"/>
                    </a:cxn>
                    <a:cxn ang="T145">
                      <a:pos x="T42" y="T43"/>
                    </a:cxn>
                    <a:cxn ang="T146">
                      <a:pos x="T44" y="T45"/>
                    </a:cxn>
                    <a:cxn ang="T147">
                      <a:pos x="T46" y="T47"/>
                    </a:cxn>
                    <a:cxn ang="T148">
                      <a:pos x="T48" y="T49"/>
                    </a:cxn>
                    <a:cxn ang="T149">
                      <a:pos x="T50" y="T51"/>
                    </a:cxn>
                    <a:cxn ang="T150">
                      <a:pos x="T52" y="T53"/>
                    </a:cxn>
                    <a:cxn ang="T151">
                      <a:pos x="T54" y="T55"/>
                    </a:cxn>
                    <a:cxn ang="T152">
                      <a:pos x="T56" y="T57"/>
                    </a:cxn>
                    <a:cxn ang="T153">
                      <a:pos x="T58" y="T59"/>
                    </a:cxn>
                    <a:cxn ang="T154">
                      <a:pos x="T60" y="T61"/>
                    </a:cxn>
                    <a:cxn ang="T155">
                      <a:pos x="T62" y="T63"/>
                    </a:cxn>
                    <a:cxn ang="T156">
                      <a:pos x="T64" y="T65"/>
                    </a:cxn>
                    <a:cxn ang="T157">
                      <a:pos x="T66" y="T67"/>
                    </a:cxn>
                    <a:cxn ang="T158">
                      <a:pos x="T68" y="T69"/>
                    </a:cxn>
                    <a:cxn ang="T159">
                      <a:pos x="T70" y="T71"/>
                    </a:cxn>
                    <a:cxn ang="T160">
                      <a:pos x="T72" y="T73"/>
                    </a:cxn>
                    <a:cxn ang="T161">
                      <a:pos x="T74" y="T75"/>
                    </a:cxn>
                    <a:cxn ang="T162">
                      <a:pos x="T76" y="T77"/>
                    </a:cxn>
                    <a:cxn ang="T163">
                      <a:pos x="T78" y="T79"/>
                    </a:cxn>
                    <a:cxn ang="T164">
                      <a:pos x="T80" y="T81"/>
                    </a:cxn>
                    <a:cxn ang="T165">
                      <a:pos x="T82" y="T83"/>
                    </a:cxn>
                    <a:cxn ang="T166">
                      <a:pos x="T84" y="T85"/>
                    </a:cxn>
                    <a:cxn ang="T167">
                      <a:pos x="T86" y="T87"/>
                    </a:cxn>
                    <a:cxn ang="T168">
                      <a:pos x="T88" y="T89"/>
                    </a:cxn>
                    <a:cxn ang="T169">
                      <a:pos x="T90" y="T91"/>
                    </a:cxn>
                    <a:cxn ang="T170">
                      <a:pos x="T92" y="T93"/>
                    </a:cxn>
                    <a:cxn ang="T171">
                      <a:pos x="T94" y="T95"/>
                    </a:cxn>
                    <a:cxn ang="T172">
                      <a:pos x="T96" y="T97"/>
                    </a:cxn>
                    <a:cxn ang="T173">
                      <a:pos x="T98" y="T99"/>
                    </a:cxn>
                    <a:cxn ang="T174">
                      <a:pos x="T100" y="T101"/>
                    </a:cxn>
                    <a:cxn ang="T175">
                      <a:pos x="T102" y="T103"/>
                    </a:cxn>
                    <a:cxn ang="T176">
                      <a:pos x="T104" y="T105"/>
                    </a:cxn>
                    <a:cxn ang="T177">
                      <a:pos x="T106" y="T107"/>
                    </a:cxn>
                    <a:cxn ang="T178">
                      <a:pos x="T108" y="T109"/>
                    </a:cxn>
                    <a:cxn ang="T179">
                      <a:pos x="T110" y="T111"/>
                    </a:cxn>
                    <a:cxn ang="T180">
                      <a:pos x="T112" y="T113"/>
                    </a:cxn>
                    <a:cxn ang="T181">
                      <a:pos x="T114" y="T115"/>
                    </a:cxn>
                    <a:cxn ang="T182">
                      <a:pos x="T116" y="T117"/>
                    </a:cxn>
                    <a:cxn ang="T183">
                      <a:pos x="T118" y="T119"/>
                    </a:cxn>
                    <a:cxn ang="T184">
                      <a:pos x="T120" y="T121"/>
                    </a:cxn>
                    <a:cxn ang="T185">
                      <a:pos x="T122" y="T123"/>
                    </a:cxn>
                  </a:cxnLst>
                  <a:rect l="T186" t="T187" r="T188" b="T189"/>
                  <a:pathLst>
                    <a:path w="468" h="2">
                      <a:moveTo>
                        <a:pt x="1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  <a:close/>
                      <a:moveTo>
                        <a:pt x="10" y="0"/>
                      </a:moveTo>
                      <a:lnTo>
                        <a:pt x="15" y="0"/>
                      </a:lnTo>
                      <a:lnTo>
                        <a:pt x="16" y="1"/>
                      </a:lnTo>
                      <a:lnTo>
                        <a:pt x="15" y="2"/>
                      </a:lnTo>
                      <a:lnTo>
                        <a:pt x="10" y="2"/>
                      </a:lnTo>
                      <a:lnTo>
                        <a:pt x="9" y="1"/>
                      </a:lnTo>
                      <a:lnTo>
                        <a:pt x="10" y="0"/>
                      </a:lnTo>
                      <a:close/>
                      <a:moveTo>
                        <a:pt x="21" y="0"/>
                      </a:moveTo>
                      <a:lnTo>
                        <a:pt x="26" y="0"/>
                      </a:lnTo>
                      <a:lnTo>
                        <a:pt x="26" y="1"/>
                      </a:lnTo>
                      <a:lnTo>
                        <a:pt x="26" y="2"/>
                      </a:lnTo>
                      <a:lnTo>
                        <a:pt x="21" y="2"/>
                      </a:lnTo>
                      <a:lnTo>
                        <a:pt x="20" y="1"/>
                      </a:lnTo>
                      <a:lnTo>
                        <a:pt x="21" y="0"/>
                      </a:lnTo>
                      <a:close/>
                      <a:moveTo>
                        <a:pt x="31" y="0"/>
                      </a:moveTo>
                      <a:lnTo>
                        <a:pt x="35" y="0"/>
                      </a:lnTo>
                      <a:lnTo>
                        <a:pt x="36" y="1"/>
                      </a:lnTo>
                      <a:lnTo>
                        <a:pt x="35" y="2"/>
                      </a:lnTo>
                      <a:lnTo>
                        <a:pt x="31" y="2"/>
                      </a:lnTo>
                      <a:lnTo>
                        <a:pt x="30" y="1"/>
                      </a:lnTo>
                      <a:lnTo>
                        <a:pt x="31" y="0"/>
                      </a:lnTo>
                      <a:close/>
                      <a:moveTo>
                        <a:pt x="40" y="0"/>
                      </a:moveTo>
                      <a:lnTo>
                        <a:pt x="46" y="0"/>
                      </a:lnTo>
                      <a:lnTo>
                        <a:pt x="47" y="1"/>
                      </a:lnTo>
                      <a:lnTo>
                        <a:pt x="46" y="2"/>
                      </a:lnTo>
                      <a:lnTo>
                        <a:pt x="40" y="2"/>
                      </a:lnTo>
                      <a:lnTo>
                        <a:pt x="39" y="1"/>
                      </a:lnTo>
                      <a:lnTo>
                        <a:pt x="40" y="0"/>
                      </a:lnTo>
                      <a:close/>
                      <a:moveTo>
                        <a:pt x="51" y="0"/>
                      </a:moveTo>
                      <a:lnTo>
                        <a:pt x="56" y="0"/>
                      </a:lnTo>
                      <a:lnTo>
                        <a:pt x="57" y="1"/>
                      </a:lnTo>
                      <a:lnTo>
                        <a:pt x="56" y="2"/>
                      </a:lnTo>
                      <a:lnTo>
                        <a:pt x="51" y="2"/>
                      </a:lnTo>
                      <a:lnTo>
                        <a:pt x="50" y="1"/>
                      </a:lnTo>
                      <a:lnTo>
                        <a:pt x="51" y="0"/>
                      </a:lnTo>
                      <a:close/>
                      <a:moveTo>
                        <a:pt x="61" y="0"/>
                      </a:moveTo>
                      <a:lnTo>
                        <a:pt x="66" y="0"/>
                      </a:lnTo>
                      <a:lnTo>
                        <a:pt x="67" y="1"/>
                      </a:lnTo>
                      <a:lnTo>
                        <a:pt x="66" y="2"/>
                      </a:lnTo>
                      <a:lnTo>
                        <a:pt x="61" y="2"/>
                      </a:lnTo>
                      <a:lnTo>
                        <a:pt x="60" y="1"/>
                      </a:lnTo>
                      <a:lnTo>
                        <a:pt x="61" y="0"/>
                      </a:lnTo>
                      <a:close/>
                      <a:moveTo>
                        <a:pt x="71" y="0"/>
                      </a:moveTo>
                      <a:lnTo>
                        <a:pt x="76" y="0"/>
                      </a:lnTo>
                      <a:lnTo>
                        <a:pt x="77" y="1"/>
                      </a:lnTo>
                      <a:lnTo>
                        <a:pt x="76" y="2"/>
                      </a:lnTo>
                      <a:lnTo>
                        <a:pt x="71" y="2"/>
                      </a:lnTo>
                      <a:lnTo>
                        <a:pt x="70" y="1"/>
                      </a:lnTo>
                      <a:lnTo>
                        <a:pt x="71" y="0"/>
                      </a:lnTo>
                      <a:close/>
                      <a:moveTo>
                        <a:pt x="81" y="0"/>
                      </a:moveTo>
                      <a:lnTo>
                        <a:pt x="86" y="0"/>
                      </a:lnTo>
                      <a:lnTo>
                        <a:pt x="87" y="1"/>
                      </a:lnTo>
                      <a:lnTo>
                        <a:pt x="86" y="2"/>
                      </a:lnTo>
                      <a:lnTo>
                        <a:pt x="81" y="2"/>
                      </a:lnTo>
                      <a:lnTo>
                        <a:pt x="80" y="1"/>
                      </a:lnTo>
                      <a:lnTo>
                        <a:pt x="81" y="0"/>
                      </a:lnTo>
                      <a:close/>
                      <a:moveTo>
                        <a:pt x="91" y="0"/>
                      </a:moveTo>
                      <a:lnTo>
                        <a:pt x="96" y="0"/>
                      </a:lnTo>
                      <a:lnTo>
                        <a:pt x="97" y="1"/>
                      </a:lnTo>
                      <a:lnTo>
                        <a:pt x="96" y="2"/>
                      </a:lnTo>
                      <a:lnTo>
                        <a:pt x="91" y="2"/>
                      </a:lnTo>
                      <a:lnTo>
                        <a:pt x="91" y="1"/>
                      </a:lnTo>
                      <a:lnTo>
                        <a:pt x="91" y="0"/>
                      </a:lnTo>
                      <a:close/>
                      <a:moveTo>
                        <a:pt x="101" y="0"/>
                      </a:moveTo>
                      <a:lnTo>
                        <a:pt x="106" y="0"/>
                      </a:lnTo>
                      <a:lnTo>
                        <a:pt x="107" y="1"/>
                      </a:lnTo>
                      <a:lnTo>
                        <a:pt x="106" y="2"/>
                      </a:lnTo>
                      <a:lnTo>
                        <a:pt x="101" y="2"/>
                      </a:lnTo>
                      <a:lnTo>
                        <a:pt x="100" y="1"/>
                      </a:lnTo>
                      <a:lnTo>
                        <a:pt x="101" y="0"/>
                      </a:lnTo>
                      <a:close/>
                      <a:moveTo>
                        <a:pt x="111" y="0"/>
                      </a:moveTo>
                      <a:lnTo>
                        <a:pt x="117" y="0"/>
                      </a:lnTo>
                      <a:lnTo>
                        <a:pt x="117" y="1"/>
                      </a:lnTo>
                      <a:lnTo>
                        <a:pt x="117" y="2"/>
                      </a:lnTo>
                      <a:lnTo>
                        <a:pt x="111" y="2"/>
                      </a:lnTo>
                      <a:lnTo>
                        <a:pt x="110" y="1"/>
                      </a:lnTo>
                      <a:lnTo>
                        <a:pt x="111" y="0"/>
                      </a:lnTo>
                      <a:close/>
                      <a:moveTo>
                        <a:pt x="121" y="0"/>
                      </a:moveTo>
                      <a:lnTo>
                        <a:pt x="126" y="0"/>
                      </a:lnTo>
                      <a:lnTo>
                        <a:pt x="127" y="1"/>
                      </a:lnTo>
                      <a:lnTo>
                        <a:pt x="126" y="2"/>
                      </a:lnTo>
                      <a:lnTo>
                        <a:pt x="121" y="2"/>
                      </a:lnTo>
                      <a:lnTo>
                        <a:pt x="121" y="1"/>
                      </a:lnTo>
                      <a:lnTo>
                        <a:pt x="121" y="0"/>
                      </a:lnTo>
                      <a:close/>
                      <a:moveTo>
                        <a:pt x="131" y="0"/>
                      </a:moveTo>
                      <a:lnTo>
                        <a:pt x="137" y="0"/>
                      </a:lnTo>
                      <a:lnTo>
                        <a:pt x="138" y="1"/>
                      </a:lnTo>
                      <a:lnTo>
                        <a:pt x="137" y="2"/>
                      </a:lnTo>
                      <a:lnTo>
                        <a:pt x="131" y="2"/>
                      </a:lnTo>
                      <a:lnTo>
                        <a:pt x="130" y="1"/>
                      </a:lnTo>
                      <a:lnTo>
                        <a:pt x="131" y="0"/>
                      </a:lnTo>
                      <a:close/>
                      <a:moveTo>
                        <a:pt x="142" y="0"/>
                      </a:moveTo>
                      <a:lnTo>
                        <a:pt x="147" y="0"/>
                      </a:lnTo>
                      <a:lnTo>
                        <a:pt x="147" y="1"/>
                      </a:lnTo>
                      <a:lnTo>
                        <a:pt x="147" y="2"/>
                      </a:lnTo>
                      <a:lnTo>
                        <a:pt x="142" y="2"/>
                      </a:lnTo>
                      <a:lnTo>
                        <a:pt x="141" y="1"/>
                      </a:lnTo>
                      <a:lnTo>
                        <a:pt x="142" y="0"/>
                      </a:lnTo>
                      <a:close/>
                      <a:moveTo>
                        <a:pt x="151" y="0"/>
                      </a:moveTo>
                      <a:lnTo>
                        <a:pt x="156" y="0"/>
                      </a:lnTo>
                      <a:lnTo>
                        <a:pt x="157" y="1"/>
                      </a:lnTo>
                      <a:lnTo>
                        <a:pt x="156" y="2"/>
                      </a:lnTo>
                      <a:lnTo>
                        <a:pt x="151" y="2"/>
                      </a:lnTo>
                      <a:lnTo>
                        <a:pt x="151" y="1"/>
                      </a:lnTo>
                      <a:lnTo>
                        <a:pt x="151" y="0"/>
                      </a:lnTo>
                      <a:close/>
                      <a:moveTo>
                        <a:pt x="162" y="0"/>
                      </a:moveTo>
                      <a:lnTo>
                        <a:pt x="167" y="0"/>
                      </a:lnTo>
                      <a:lnTo>
                        <a:pt x="168" y="1"/>
                      </a:lnTo>
                      <a:lnTo>
                        <a:pt x="167" y="2"/>
                      </a:lnTo>
                      <a:lnTo>
                        <a:pt x="162" y="2"/>
                      </a:lnTo>
                      <a:lnTo>
                        <a:pt x="161" y="1"/>
                      </a:lnTo>
                      <a:lnTo>
                        <a:pt x="162" y="0"/>
                      </a:lnTo>
                      <a:close/>
                      <a:moveTo>
                        <a:pt x="172" y="0"/>
                      </a:moveTo>
                      <a:lnTo>
                        <a:pt x="177" y="0"/>
                      </a:lnTo>
                      <a:lnTo>
                        <a:pt x="177" y="1"/>
                      </a:lnTo>
                      <a:lnTo>
                        <a:pt x="177" y="2"/>
                      </a:lnTo>
                      <a:lnTo>
                        <a:pt x="172" y="2"/>
                      </a:lnTo>
                      <a:lnTo>
                        <a:pt x="171" y="1"/>
                      </a:lnTo>
                      <a:lnTo>
                        <a:pt x="172" y="0"/>
                      </a:lnTo>
                      <a:close/>
                      <a:moveTo>
                        <a:pt x="182" y="0"/>
                      </a:moveTo>
                      <a:lnTo>
                        <a:pt x="187" y="0"/>
                      </a:lnTo>
                      <a:lnTo>
                        <a:pt x="188" y="1"/>
                      </a:lnTo>
                      <a:lnTo>
                        <a:pt x="187" y="2"/>
                      </a:lnTo>
                      <a:lnTo>
                        <a:pt x="182" y="2"/>
                      </a:lnTo>
                      <a:lnTo>
                        <a:pt x="181" y="1"/>
                      </a:lnTo>
                      <a:lnTo>
                        <a:pt x="182" y="0"/>
                      </a:lnTo>
                      <a:close/>
                      <a:moveTo>
                        <a:pt x="192" y="0"/>
                      </a:moveTo>
                      <a:lnTo>
                        <a:pt x="197" y="0"/>
                      </a:lnTo>
                      <a:lnTo>
                        <a:pt x="198" y="1"/>
                      </a:lnTo>
                      <a:lnTo>
                        <a:pt x="197" y="2"/>
                      </a:lnTo>
                      <a:lnTo>
                        <a:pt x="192" y="2"/>
                      </a:lnTo>
                      <a:lnTo>
                        <a:pt x="191" y="1"/>
                      </a:lnTo>
                      <a:lnTo>
                        <a:pt x="192" y="0"/>
                      </a:lnTo>
                      <a:close/>
                      <a:moveTo>
                        <a:pt x="202" y="0"/>
                      </a:moveTo>
                      <a:lnTo>
                        <a:pt x="207" y="0"/>
                      </a:lnTo>
                      <a:lnTo>
                        <a:pt x="208" y="1"/>
                      </a:lnTo>
                      <a:lnTo>
                        <a:pt x="207" y="2"/>
                      </a:lnTo>
                      <a:lnTo>
                        <a:pt x="202" y="2"/>
                      </a:lnTo>
                      <a:lnTo>
                        <a:pt x="201" y="1"/>
                      </a:lnTo>
                      <a:lnTo>
                        <a:pt x="202" y="0"/>
                      </a:lnTo>
                      <a:close/>
                      <a:moveTo>
                        <a:pt x="212" y="0"/>
                      </a:moveTo>
                      <a:lnTo>
                        <a:pt x="217" y="0"/>
                      </a:lnTo>
                      <a:lnTo>
                        <a:pt x="218" y="1"/>
                      </a:lnTo>
                      <a:lnTo>
                        <a:pt x="217" y="2"/>
                      </a:lnTo>
                      <a:lnTo>
                        <a:pt x="212" y="2"/>
                      </a:lnTo>
                      <a:lnTo>
                        <a:pt x="212" y="1"/>
                      </a:lnTo>
                      <a:lnTo>
                        <a:pt x="212" y="0"/>
                      </a:lnTo>
                      <a:close/>
                      <a:moveTo>
                        <a:pt x="222" y="0"/>
                      </a:moveTo>
                      <a:lnTo>
                        <a:pt x="227" y="0"/>
                      </a:lnTo>
                      <a:lnTo>
                        <a:pt x="228" y="1"/>
                      </a:lnTo>
                      <a:lnTo>
                        <a:pt x="227" y="2"/>
                      </a:lnTo>
                      <a:lnTo>
                        <a:pt x="222" y="2"/>
                      </a:lnTo>
                      <a:lnTo>
                        <a:pt x="221" y="1"/>
                      </a:lnTo>
                      <a:lnTo>
                        <a:pt x="222" y="0"/>
                      </a:lnTo>
                      <a:close/>
                      <a:moveTo>
                        <a:pt x="233" y="0"/>
                      </a:moveTo>
                      <a:lnTo>
                        <a:pt x="238" y="0"/>
                      </a:lnTo>
                      <a:lnTo>
                        <a:pt x="238" y="1"/>
                      </a:lnTo>
                      <a:lnTo>
                        <a:pt x="238" y="2"/>
                      </a:lnTo>
                      <a:lnTo>
                        <a:pt x="233" y="2"/>
                      </a:lnTo>
                      <a:lnTo>
                        <a:pt x="232" y="1"/>
                      </a:lnTo>
                      <a:lnTo>
                        <a:pt x="233" y="0"/>
                      </a:lnTo>
                      <a:close/>
                      <a:moveTo>
                        <a:pt x="242" y="0"/>
                      </a:moveTo>
                      <a:lnTo>
                        <a:pt x="247" y="0"/>
                      </a:lnTo>
                      <a:lnTo>
                        <a:pt x="248" y="1"/>
                      </a:lnTo>
                      <a:lnTo>
                        <a:pt x="247" y="2"/>
                      </a:lnTo>
                      <a:lnTo>
                        <a:pt x="242" y="2"/>
                      </a:lnTo>
                      <a:lnTo>
                        <a:pt x="242" y="1"/>
                      </a:lnTo>
                      <a:lnTo>
                        <a:pt x="242" y="0"/>
                      </a:lnTo>
                      <a:close/>
                      <a:moveTo>
                        <a:pt x="252" y="0"/>
                      </a:moveTo>
                      <a:lnTo>
                        <a:pt x="258" y="0"/>
                      </a:lnTo>
                      <a:lnTo>
                        <a:pt x="259" y="1"/>
                      </a:lnTo>
                      <a:lnTo>
                        <a:pt x="258" y="2"/>
                      </a:lnTo>
                      <a:lnTo>
                        <a:pt x="252" y="2"/>
                      </a:lnTo>
                      <a:lnTo>
                        <a:pt x="251" y="1"/>
                      </a:lnTo>
                      <a:lnTo>
                        <a:pt x="252" y="0"/>
                      </a:lnTo>
                      <a:close/>
                      <a:moveTo>
                        <a:pt x="263" y="0"/>
                      </a:moveTo>
                      <a:lnTo>
                        <a:pt x="268" y="0"/>
                      </a:lnTo>
                      <a:lnTo>
                        <a:pt x="268" y="1"/>
                      </a:lnTo>
                      <a:lnTo>
                        <a:pt x="268" y="2"/>
                      </a:lnTo>
                      <a:lnTo>
                        <a:pt x="263" y="2"/>
                      </a:lnTo>
                      <a:lnTo>
                        <a:pt x="262" y="1"/>
                      </a:lnTo>
                      <a:lnTo>
                        <a:pt x="263" y="0"/>
                      </a:lnTo>
                      <a:close/>
                      <a:moveTo>
                        <a:pt x="272" y="0"/>
                      </a:moveTo>
                      <a:lnTo>
                        <a:pt x="277" y="0"/>
                      </a:lnTo>
                      <a:lnTo>
                        <a:pt x="279" y="1"/>
                      </a:lnTo>
                      <a:lnTo>
                        <a:pt x="277" y="2"/>
                      </a:lnTo>
                      <a:lnTo>
                        <a:pt x="272" y="2"/>
                      </a:lnTo>
                      <a:lnTo>
                        <a:pt x="272" y="1"/>
                      </a:lnTo>
                      <a:lnTo>
                        <a:pt x="272" y="0"/>
                      </a:lnTo>
                      <a:close/>
                      <a:moveTo>
                        <a:pt x="283" y="0"/>
                      </a:moveTo>
                      <a:lnTo>
                        <a:pt x="288" y="0"/>
                      </a:lnTo>
                      <a:lnTo>
                        <a:pt x="289" y="1"/>
                      </a:lnTo>
                      <a:lnTo>
                        <a:pt x="288" y="2"/>
                      </a:lnTo>
                      <a:lnTo>
                        <a:pt x="283" y="2"/>
                      </a:lnTo>
                      <a:lnTo>
                        <a:pt x="282" y="1"/>
                      </a:lnTo>
                      <a:lnTo>
                        <a:pt x="283" y="0"/>
                      </a:lnTo>
                      <a:close/>
                      <a:moveTo>
                        <a:pt x="293" y="0"/>
                      </a:moveTo>
                      <a:lnTo>
                        <a:pt x="298" y="0"/>
                      </a:lnTo>
                      <a:lnTo>
                        <a:pt x="298" y="1"/>
                      </a:lnTo>
                      <a:lnTo>
                        <a:pt x="298" y="2"/>
                      </a:lnTo>
                      <a:lnTo>
                        <a:pt x="293" y="2"/>
                      </a:lnTo>
                      <a:lnTo>
                        <a:pt x="292" y="1"/>
                      </a:lnTo>
                      <a:lnTo>
                        <a:pt x="293" y="0"/>
                      </a:lnTo>
                      <a:close/>
                      <a:moveTo>
                        <a:pt x="303" y="0"/>
                      </a:moveTo>
                      <a:lnTo>
                        <a:pt x="308" y="0"/>
                      </a:lnTo>
                      <a:lnTo>
                        <a:pt x="309" y="1"/>
                      </a:lnTo>
                      <a:lnTo>
                        <a:pt x="308" y="2"/>
                      </a:lnTo>
                      <a:lnTo>
                        <a:pt x="303" y="2"/>
                      </a:lnTo>
                      <a:lnTo>
                        <a:pt x="302" y="1"/>
                      </a:lnTo>
                      <a:lnTo>
                        <a:pt x="303" y="0"/>
                      </a:lnTo>
                      <a:close/>
                      <a:moveTo>
                        <a:pt x="313" y="0"/>
                      </a:moveTo>
                      <a:lnTo>
                        <a:pt x="318" y="0"/>
                      </a:lnTo>
                      <a:lnTo>
                        <a:pt x="319" y="1"/>
                      </a:lnTo>
                      <a:lnTo>
                        <a:pt x="318" y="2"/>
                      </a:lnTo>
                      <a:lnTo>
                        <a:pt x="313" y="2"/>
                      </a:lnTo>
                      <a:lnTo>
                        <a:pt x="312" y="1"/>
                      </a:lnTo>
                      <a:lnTo>
                        <a:pt x="313" y="0"/>
                      </a:lnTo>
                      <a:close/>
                      <a:moveTo>
                        <a:pt x="323" y="0"/>
                      </a:moveTo>
                      <a:lnTo>
                        <a:pt x="328" y="0"/>
                      </a:lnTo>
                      <a:lnTo>
                        <a:pt x="329" y="1"/>
                      </a:lnTo>
                      <a:lnTo>
                        <a:pt x="328" y="2"/>
                      </a:lnTo>
                      <a:lnTo>
                        <a:pt x="323" y="2"/>
                      </a:lnTo>
                      <a:lnTo>
                        <a:pt x="322" y="1"/>
                      </a:lnTo>
                      <a:lnTo>
                        <a:pt x="323" y="0"/>
                      </a:lnTo>
                      <a:close/>
                      <a:moveTo>
                        <a:pt x="333" y="0"/>
                      </a:moveTo>
                      <a:lnTo>
                        <a:pt x="338" y="0"/>
                      </a:lnTo>
                      <a:lnTo>
                        <a:pt x="339" y="1"/>
                      </a:lnTo>
                      <a:lnTo>
                        <a:pt x="338" y="2"/>
                      </a:lnTo>
                      <a:lnTo>
                        <a:pt x="333" y="2"/>
                      </a:lnTo>
                      <a:lnTo>
                        <a:pt x="333" y="1"/>
                      </a:lnTo>
                      <a:lnTo>
                        <a:pt x="333" y="0"/>
                      </a:lnTo>
                      <a:close/>
                      <a:moveTo>
                        <a:pt x="343" y="0"/>
                      </a:moveTo>
                      <a:lnTo>
                        <a:pt x="349" y="0"/>
                      </a:lnTo>
                      <a:lnTo>
                        <a:pt x="349" y="1"/>
                      </a:lnTo>
                      <a:lnTo>
                        <a:pt x="349" y="2"/>
                      </a:lnTo>
                      <a:lnTo>
                        <a:pt x="343" y="2"/>
                      </a:lnTo>
                      <a:lnTo>
                        <a:pt x="342" y="1"/>
                      </a:lnTo>
                      <a:lnTo>
                        <a:pt x="343" y="0"/>
                      </a:lnTo>
                      <a:close/>
                      <a:moveTo>
                        <a:pt x="354" y="0"/>
                      </a:moveTo>
                      <a:lnTo>
                        <a:pt x="359" y="0"/>
                      </a:lnTo>
                      <a:lnTo>
                        <a:pt x="359" y="1"/>
                      </a:lnTo>
                      <a:lnTo>
                        <a:pt x="359" y="2"/>
                      </a:lnTo>
                      <a:lnTo>
                        <a:pt x="354" y="2"/>
                      </a:lnTo>
                      <a:lnTo>
                        <a:pt x="353" y="1"/>
                      </a:lnTo>
                      <a:lnTo>
                        <a:pt x="354" y="0"/>
                      </a:lnTo>
                      <a:close/>
                      <a:moveTo>
                        <a:pt x="363" y="0"/>
                      </a:moveTo>
                      <a:lnTo>
                        <a:pt x="368" y="0"/>
                      </a:lnTo>
                      <a:lnTo>
                        <a:pt x="369" y="1"/>
                      </a:lnTo>
                      <a:lnTo>
                        <a:pt x="368" y="2"/>
                      </a:lnTo>
                      <a:lnTo>
                        <a:pt x="363" y="2"/>
                      </a:lnTo>
                      <a:lnTo>
                        <a:pt x="363" y="1"/>
                      </a:lnTo>
                      <a:lnTo>
                        <a:pt x="363" y="0"/>
                      </a:lnTo>
                      <a:close/>
                      <a:moveTo>
                        <a:pt x="374" y="0"/>
                      </a:moveTo>
                      <a:lnTo>
                        <a:pt x="379" y="0"/>
                      </a:lnTo>
                      <a:lnTo>
                        <a:pt x="380" y="1"/>
                      </a:lnTo>
                      <a:lnTo>
                        <a:pt x="379" y="2"/>
                      </a:lnTo>
                      <a:lnTo>
                        <a:pt x="374" y="2"/>
                      </a:lnTo>
                      <a:lnTo>
                        <a:pt x="373" y="1"/>
                      </a:lnTo>
                      <a:lnTo>
                        <a:pt x="374" y="0"/>
                      </a:lnTo>
                      <a:close/>
                      <a:moveTo>
                        <a:pt x="384" y="0"/>
                      </a:moveTo>
                      <a:lnTo>
                        <a:pt x="389" y="0"/>
                      </a:lnTo>
                      <a:lnTo>
                        <a:pt x="389" y="1"/>
                      </a:lnTo>
                      <a:lnTo>
                        <a:pt x="389" y="2"/>
                      </a:lnTo>
                      <a:lnTo>
                        <a:pt x="384" y="2"/>
                      </a:lnTo>
                      <a:lnTo>
                        <a:pt x="383" y="1"/>
                      </a:lnTo>
                      <a:lnTo>
                        <a:pt x="384" y="0"/>
                      </a:lnTo>
                      <a:close/>
                      <a:moveTo>
                        <a:pt x="393" y="0"/>
                      </a:moveTo>
                      <a:lnTo>
                        <a:pt x="399" y="0"/>
                      </a:lnTo>
                      <a:lnTo>
                        <a:pt x="400" y="1"/>
                      </a:lnTo>
                      <a:lnTo>
                        <a:pt x="399" y="2"/>
                      </a:lnTo>
                      <a:lnTo>
                        <a:pt x="393" y="2"/>
                      </a:lnTo>
                      <a:lnTo>
                        <a:pt x="393" y="1"/>
                      </a:lnTo>
                      <a:lnTo>
                        <a:pt x="393" y="0"/>
                      </a:lnTo>
                      <a:close/>
                      <a:moveTo>
                        <a:pt x="404" y="0"/>
                      </a:moveTo>
                      <a:lnTo>
                        <a:pt x="409" y="0"/>
                      </a:lnTo>
                      <a:lnTo>
                        <a:pt x="410" y="1"/>
                      </a:lnTo>
                      <a:lnTo>
                        <a:pt x="409" y="2"/>
                      </a:lnTo>
                      <a:lnTo>
                        <a:pt x="404" y="2"/>
                      </a:lnTo>
                      <a:lnTo>
                        <a:pt x="403" y="1"/>
                      </a:lnTo>
                      <a:lnTo>
                        <a:pt x="404" y="0"/>
                      </a:lnTo>
                      <a:close/>
                      <a:moveTo>
                        <a:pt x="414" y="0"/>
                      </a:moveTo>
                      <a:lnTo>
                        <a:pt x="419" y="0"/>
                      </a:lnTo>
                      <a:lnTo>
                        <a:pt x="420" y="1"/>
                      </a:lnTo>
                      <a:lnTo>
                        <a:pt x="419" y="2"/>
                      </a:lnTo>
                      <a:lnTo>
                        <a:pt x="414" y="2"/>
                      </a:lnTo>
                      <a:lnTo>
                        <a:pt x="413" y="1"/>
                      </a:lnTo>
                      <a:lnTo>
                        <a:pt x="414" y="0"/>
                      </a:lnTo>
                      <a:close/>
                      <a:moveTo>
                        <a:pt x="424" y="0"/>
                      </a:moveTo>
                      <a:lnTo>
                        <a:pt x="429" y="0"/>
                      </a:lnTo>
                      <a:lnTo>
                        <a:pt x="430" y="1"/>
                      </a:lnTo>
                      <a:lnTo>
                        <a:pt x="429" y="2"/>
                      </a:lnTo>
                      <a:lnTo>
                        <a:pt x="424" y="2"/>
                      </a:lnTo>
                      <a:lnTo>
                        <a:pt x="423" y="1"/>
                      </a:lnTo>
                      <a:lnTo>
                        <a:pt x="424" y="0"/>
                      </a:lnTo>
                      <a:close/>
                      <a:moveTo>
                        <a:pt x="434" y="0"/>
                      </a:moveTo>
                      <a:lnTo>
                        <a:pt x="439" y="0"/>
                      </a:lnTo>
                      <a:lnTo>
                        <a:pt x="440" y="1"/>
                      </a:lnTo>
                      <a:lnTo>
                        <a:pt x="439" y="2"/>
                      </a:lnTo>
                      <a:lnTo>
                        <a:pt x="434" y="2"/>
                      </a:lnTo>
                      <a:lnTo>
                        <a:pt x="433" y="1"/>
                      </a:lnTo>
                      <a:lnTo>
                        <a:pt x="434" y="0"/>
                      </a:lnTo>
                      <a:close/>
                      <a:moveTo>
                        <a:pt x="445" y="0"/>
                      </a:moveTo>
                      <a:lnTo>
                        <a:pt x="449" y="0"/>
                      </a:lnTo>
                      <a:lnTo>
                        <a:pt x="450" y="1"/>
                      </a:lnTo>
                      <a:lnTo>
                        <a:pt x="449" y="2"/>
                      </a:lnTo>
                      <a:lnTo>
                        <a:pt x="445" y="2"/>
                      </a:lnTo>
                      <a:lnTo>
                        <a:pt x="444" y="1"/>
                      </a:lnTo>
                      <a:lnTo>
                        <a:pt x="445" y="0"/>
                      </a:lnTo>
                      <a:close/>
                      <a:moveTo>
                        <a:pt x="454" y="0"/>
                      </a:moveTo>
                      <a:lnTo>
                        <a:pt x="459" y="0"/>
                      </a:lnTo>
                      <a:lnTo>
                        <a:pt x="460" y="1"/>
                      </a:lnTo>
                      <a:lnTo>
                        <a:pt x="459" y="2"/>
                      </a:lnTo>
                      <a:lnTo>
                        <a:pt x="454" y="2"/>
                      </a:lnTo>
                      <a:lnTo>
                        <a:pt x="453" y="1"/>
                      </a:lnTo>
                      <a:lnTo>
                        <a:pt x="454" y="0"/>
                      </a:lnTo>
                      <a:close/>
                      <a:moveTo>
                        <a:pt x="464" y="0"/>
                      </a:moveTo>
                      <a:lnTo>
                        <a:pt x="467" y="0"/>
                      </a:lnTo>
                      <a:lnTo>
                        <a:pt x="468" y="1"/>
                      </a:lnTo>
                      <a:lnTo>
                        <a:pt x="467" y="2"/>
                      </a:lnTo>
                      <a:lnTo>
                        <a:pt x="464" y="2"/>
                      </a:lnTo>
                      <a:lnTo>
                        <a:pt x="463" y="1"/>
                      </a:lnTo>
                      <a:lnTo>
                        <a:pt x="464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943" name="Freeform 1240"/>
                <p:cNvSpPr>
                  <a:spLocks/>
                </p:cNvSpPr>
                <p:nvPr/>
              </p:nvSpPr>
              <p:spPr bwMode="auto">
                <a:xfrm>
                  <a:off x="2994" y="2616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944" name="Freeform 1241"/>
                <p:cNvSpPr>
                  <a:spLocks/>
                </p:cNvSpPr>
                <p:nvPr/>
              </p:nvSpPr>
              <p:spPr bwMode="auto">
                <a:xfrm>
                  <a:off x="3003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945" name="Freeform 1242"/>
                <p:cNvSpPr>
                  <a:spLocks/>
                </p:cNvSpPr>
                <p:nvPr/>
              </p:nvSpPr>
              <p:spPr bwMode="auto">
                <a:xfrm>
                  <a:off x="3014" y="2616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946" name="Freeform 1243"/>
                <p:cNvSpPr>
                  <a:spLocks/>
                </p:cNvSpPr>
                <p:nvPr/>
              </p:nvSpPr>
              <p:spPr bwMode="auto">
                <a:xfrm>
                  <a:off x="3024" y="2616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947" name="Freeform 1244"/>
                <p:cNvSpPr>
                  <a:spLocks/>
                </p:cNvSpPr>
                <p:nvPr/>
              </p:nvSpPr>
              <p:spPr bwMode="auto">
                <a:xfrm>
                  <a:off x="3033" y="2616"/>
                  <a:ext cx="8" cy="2"/>
                </a:xfrm>
                <a:custGeom>
                  <a:avLst/>
                  <a:gdLst>
                    <a:gd name="T0" fmla="*/ 1 w 8"/>
                    <a:gd name="T1" fmla="*/ 0 h 2"/>
                    <a:gd name="T2" fmla="*/ 7 w 8"/>
                    <a:gd name="T3" fmla="*/ 0 h 2"/>
                    <a:gd name="T4" fmla="*/ 8 w 8"/>
                    <a:gd name="T5" fmla="*/ 1 h 2"/>
                    <a:gd name="T6" fmla="*/ 7 w 8"/>
                    <a:gd name="T7" fmla="*/ 2 h 2"/>
                    <a:gd name="T8" fmla="*/ 1 w 8"/>
                    <a:gd name="T9" fmla="*/ 2 h 2"/>
                    <a:gd name="T10" fmla="*/ 0 w 8"/>
                    <a:gd name="T11" fmla="*/ 1 h 2"/>
                    <a:gd name="T12" fmla="*/ 1 w 8"/>
                    <a:gd name="T13" fmla="*/ 0 h 2"/>
                    <a:gd name="T14" fmla="*/ 1 w 8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8"/>
                    <a:gd name="T25" fmla="*/ 0 h 2"/>
                    <a:gd name="T26" fmla="*/ 8 w 8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8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8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948" name="Freeform 1245"/>
                <p:cNvSpPr>
                  <a:spLocks/>
                </p:cNvSpPr>
                <p:nvPr/>
              </p:nvSpPr>
              <p:spPr bwMode="auto">
                <a:xfrm>
                  <a:off x="3044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949" name="Freeform 1246"/>
                <p:cNvSpPr>
                  <a:spLocks/>
                </p:cNvSpPr>
                <p:nvPr/>
              </p:nvSpPr>
              <p:spPr bwMode="auto">
                <a:xfrm>
                  <a:off x="3054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950" name="Freeform 1247"/>
                <p:cNvSpPr>
                  <a:spLocks/>
                </p:cNvSpPr>
                <p:nvPr/>
              </p:nvSpPr>
              <p:spPr bwMode="auto">
                <a:xfrm>
                  <a:off x="3064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951" name="Freeform 1248"/>
                <p:cNvSpPr>
                  <a:spLocks/>
                </p:cNvSpPr>
                <p:nvPr/>
              </p:nvSpPr>
              <p:spPr bwMode="auto">
                <a:xfrm>
                  <a:off x="3074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952" name="Freeform 1249"/>
                <p:cNvSpPr>
                  <a:spLocks/>
                </p:cNvSpPr>
                <p:nvPr/>
              </p:nvSpPr>
              <p:spPr bwMode="auto">
                <a:xfrm>
                  <a:off x="3085" y="2616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953" name="Freeform 1250"/>
                <p:cNvSpPr>
                  <a:spLocks/>
                </p:cNvSpPr>
                <p:nvPr/>
              </p:nvSpPr>
              <p:spPr bwMode="auto">
                <a:xfrm>
                  <a:off x="3094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954" name="Freeform 1251"/>
                <p:cNvSpPr>
                  <a:spLocks/>
                </p:cNvSpPr>
                <p:nvPr/>
              </p:nvSpPr>
              <p:spPr bwMode="auto">
                <a:xfrm>
                  <a:off x="3104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7 w 7"/>
                    <a:gd name="T3" fmla="*/ 0 h 2"/>
                    <a:gd name="T4" fmla="*/ 7 w 7"/>
                    <a:gd name="T5" fmla="*/ 1 h 2"/>
                    <a:gd name="T6" fmla="*/ 7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7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955" name="Freeform 1252"/>
                <p:cNvSpPr>
                  <a:spLocks/>
                </p:cNvSpPr>
                <p:nvPr/>
              </p:nvSpPr>
              <p:spPr bwMode="auto">
                <a:xfrm>
                  <a:off x="3115" y="2616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956" name="Freeform 1253"/>
                <p:cNvSpPr>
                  <a:spLocks/>
                </p:cNvSpPr>
                <p:nvPr/>
              </p:nvSpPr>
              <p:spPr bwMode="auto">
                <a:xfrm>
                  <a:off x="3124" y="2616"/>
                  <a:ext cx="8" cy="2"/>
                </a:xfrm>
                <a:custGeom>
                  <a:avLst/>
                  <a:gdLst>
                    <a:gd name="T0" fmla="*/ 1 w 8"/>
                    <a:gd name="T1" fmla="*/ 0 h 2"/>
                    <a:gd name="T2" fmla="*/ 7 w 8"/>
                    <a:gd name="T3" fmla="*/ 0 h 2"/>
                    <a:gd name="T4" fmla="*/ 8 w 8"/>
                    <a:gd name="T5" fmla="*/ 1 h 2"/>
                    <a:gd name="T6" fmla="*/ 7 w 8"/>
                    <a:gd name="T7" fmla="*/ 2 h 2"/>
                    <a:gd name="T8" fmla="*/ 1 w 8"/>
                    <a:gd name="T9" fmla="*/ 2 h 2"/>
                    <a:gd name="T10" fmla="*/ 0 w 8"/>
                    <a:gd name="T11" fmla="*/ 1 h 2"/>
                    <a:gd name="T12" fmla="*/ 1 w 8"/>
                    <a:gd name="T13" fmla="*/ 0 h 2"/>
                    <a:gd name="T14" fmla="*/ 1 w 8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8"/>
                    <a:gd name="T25" fmla="*/ 0 h 2"/>
                    <a:gd name="T26" fmla="*/ 8 w 8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8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8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957" name="Freeform 1254"/>
                <p:cNvSpPr>
                  <a:spLocks/>
                </p:cNvSpPr>
                <p:nvPr/>
              </p:nvSpPr>
              <p:spPr bwMode="auto">
                <a:xfrm>
                  <a:off x="3135" y="2616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958" name="Freeform 1255"/>
                <p:cNvSpPr>
                  <a:spLocks/>
                </p:cNvSpPr>
                <p:nvPr/>
              </p:nvSpPr>
              <p:spPr bwMode="auto">
                <a:xfrm>
                  <a:off x="3145" y="2616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959" name="Freeform 1256"/>
                <p:cNvSpPr>
                  <a:spLocks/>
                </p:cNvSpPr>
                <p:nvPr/>
              </p:nvSpPr>
              <p:spPr bwMode="auto">
                <a:xfrm>
                  <a:off x="3155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960" name="Freeform 1257"/>
                <p:cNvSpPr>
                  <a:spLocks/>
                </p:cNvSpPr>
                <p:nvPr/>
              </p:nvSpPr>
              <p:spPr bwMode="auto">
                <a:xfrm>
                  <a:off x="3165" y="2616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961" name="Freeform 1258"/>
                <p:cNvSpPr>
                  <a:spLocks/>
                </p:cNvSpPr>
                <p:nvPr/>
              </p:nvSpPr>
              <p:spPr bwMode="auto">
                <a:xfrm>
                  <a:off x="3175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962" name="Freeform 1259"/>
                <p:cNvSpPr>
                  <a:spLocks/>
                </p:cNvSpPr>
                <p:nvPr/>
              </p:nvSpPr>
              <p:spPr bwMode="auto">
                <a:xfrm>
                  <a:off x="3185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963" name="Freeform 1260"/>
                <p:cNvSpPr>
                  <a:spLocks/>
                </p:cNvSpPr>
                <p:nvPr/>
              </p:nvSpPr>
              <p:spPr bwMode="auto">
                <a:xfrm>
                  <a:off x="3195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964" name="Freeform 1261"/>
                <p:cNvSpPr>
                  <a:spLocks/>
                </p:cNvSpPr>
                <p:nvPr/>
              </p:nvSpPr>
              <p:spPr bwMode="auto">
                <a:xfrm>
                  <a:off x="3206" y="2616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965" name="Freeform 1262"/>
                <p:cNvSpPr>
                  <a:spLocks/>
                </p:cNvSpPr>
                <p:nvPr/>
              </p:nvSpPr>
              <p:spPr bwMode="auto">
                <a:xfrm>
                  <a:off x="3215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966" name="Freeform 1263"/>
                <p:cNvSpPr>
                  <a:spLocks/>
                </p:cNvSpPr>
                <p:nvPr/>
              </p:nvSpPr>
              <p:spPr bwMode="auto">
                <a:xfrm>
                  <a:off x="3226" y="2616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967" name="Freeform 1264"/>
                <p:cNvSpPr>
                  <a:spLocks/>
                </p:cNvSpPr>
                <p:nvPr/>
              </p:nvSpPr>
              <p:spPr bwMode="auto">
                <a:xfrm>
                  <a:off x="3236" y="2616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968" name="Freeform 1265"/>
                <p:cNvSpPr>
                  <a:spLocks/>
                </p:cNvSpPr>
                <p:nvPr/>
              </p:nvSpPr>
              <p:spPr bwMode="auto">
                <a:xfrm>
                  <a:off x="3245" y="2616"/>
                  <a:ext cx="8" cy="2"/>
                </a:xfrm>
                <a:custGeom>
                  <a:avLst/>
                  <a:gdLst>
                    <a:gd name="T0" fmla="*/ 1 w 8"/>
                    <a:gd name="T1" fmla="*/ 0 h 2"/>
                    <a:gd name="T2" fmla="*/ 7 w 8"/>
                    <a:gd name="T3" fmla="*/ 0 h 2"/>
                    <a:gd name="T4" fmla="*/ 8 w 8"/>
                    <a:gd name="T5" fmla="*/ 1 h 2"/>
                    <a:gd name="T6" fmla="*/ 7 w 8"/>
                    <a:gd name="T7" fmla="*/ 2 h 2"/>
                    <a:gd name="T8" fmla="*/ 1 w 8"/>
                    <a:gd name="T9" fmla="*/ 2 h 2"/>
                    <a:gd name="T10" fmla="*/ 0 w 8"/>
                    <a:gd name="T11" fmla="*/ 1 h 2"/>
                    <a:gd name="T12" fmla="*/ 1 w 8"/>
                    <a:gd name="T13" fmla="*/ 0 h 2"/>
                    <a:gd name="T14" fmla="*/ 1 w 8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8"/>
                    <a:gd name="T25" fmla="*/ 0 h 2"/>
                    <a:gd name="T26" fmla="*/ 8 w 8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8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8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969" name="Freeform 1266"/>
                <p:cNvSpPr>
                  <a:spLocks/>
                </p:cNvSpPr>
                <p:nvPr/>
              </p:nvSpPr>
              <p:spPr bwMode="auto">
                <a:xfrm>
                  <a:off x="3256" y="2616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970" name="Freeform 1267"/>
                <p:cNvSpPr>
                  <a:spLocks/>
                </p:cNvSpPr>
                <p:nvPr/>
              </p:nvSpPr>
              <p:spPr bwMode="auto">
                <a:xfrm>
                  <a:off x="3266" y="2616"/>
                  <a:ext cx="7" cy="2"/>
                </a:xfrm>
                <a:custGeom>
                  <a:avLst/>
                  <a:gdLst>
                    <a:gd name="T0" fmla="*/ 0 w 7"/>
                    <a:gd name="T1" fmla="*/ 0 h 2"/>
                    <a:gd name="T2" fmla="*/ 5 w 7"/>
                    <a:gd name="T3" fmla="*/ 0 h 2"/>
                    <a:gd name="T4" fmla="*/ 7 w 7"/>
                    <a:gd name="T5" fmla="*/ 1 h 2"/>
                    <a:gd name="T6" fmla="*/ 5 w 7"/>
                    <a:gd name="T7" fmla="*/ 2 h 2"/>
                    <a:gd name="T8" fmla="*/ 0 w 7"/>
                    <a:gd name="T9" fmla="*/ 2 h 2"/>
                    <a:gd name="T10" fmla="*/ 0 w 7"/>
                    <a:gd name="T11" fmla="*/ 1 h 2"/>
                    <a:gd name="T12" fmla="*/ 0 w 7"/>
                    <a:gd name="T13" fmla="*/ 0 h 2"/>
                    <a:gd name="T14" fmla="*/ 0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7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971" name="Freeform 1268"/>
                <p:cNvSpPr>
                  <a:spLocks/>
                </p:cNvSpPr>
                <p:nvPr/>
              </p:nvSpPr>
              <p:spPr bwMode="auto">
                <a:xfrm>
                  <a:off x="3276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972" name="Freeform 1269"/>
                <p:cNvSpPr>
                  <a:spLocks/>
                </p:cNvSpPr>
                <p:nvPr/>
              </p:nvSpPr>
              <p:spPr bwMode="auto">
                <a:xfrm>
                  <a:off x="3286" y="2616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973" name="Freeform 1270"/>
                <p:cNvSpPr>
                  <a:spLocks/>
                </p:cNvSpPr>
                <p:nvPr/>
              </p:nvSpPr>
              <p:spPr bwMode="auto">
                <a:xfrm>
                  <a:off x="3296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974" name="Freeform 1271"/>
                <p:cNvSpPr>
                  <a:spLocks/>
                </p:cNvSpPr>
                <p:nvPr/>
              </p:nvSpPr>
              <p:spPr bwMode="auto">
                <a:xfrm>
                  <a:off x="3306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975" name="Freeform 1272"/>
                <p:cNvSpPr>
                  <a:spLocks/>
                </p:cNvSpPr>
                <p:nvPr/>
              </p:nvSpPr>
              <p:spPr bwMode="auto">
                <a:xfrm>
                  <a:off x="3316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976" name="Freeform 1273"/>
                <p:cNvSpPr>
                  <a:spLocks/>
                </p:cNvSpPr>
                <p:nvPr/>
              </p:nvSpPr>
              <p:spPr bwMode="auto">
                <a:xfrm>
                  <a:off x="3327" y="2616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977" name="Freeform 1274"/>
                <p:cNvSpPr>
                  <a:spLocks/>
                </p:cNvSpPr>
                <p:nvPr/>
              </p:nvSpPr>
              <p:spPr bwMode="auto">
                <a:xfrm>
                  <a:off x="3336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7 w 7"/>
                    <a:gd name="T3" fmla="*/ 0 h 2"/>
                    <a:gd name="T4" fmla="*/ 7 w 7"/>
                    <a:gd name="T5" fmla="*/ 1 h 2"/>
                    <a:gd name="T6" fmla="*/ 7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7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978" name="Freeform 1275"/>
                <p:cNvSpPr>
                  <a:spLocks/>
                </p:cNvSpPr>
                <p:nvPr/>
              </p:nvSpPr>
              <p:spPr bwMode="auto">
                <a:xfrm>
                  <a:off x="3347" y="2616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979" name="Freeform 1276"/>
                <p:cNvSpPr>
                  <a:spLocks/>
                </p:cNvSpPr>
                <p:nvPr/>
              </p:nvSpPr>
              <p:spPr bwMode="auto">
                <a:xfrm>
                  <a:off x="3357" y="2616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980" name="Freeform 1277"/>
                <p:cNvSpPr>
                  <a:spLocks/>
                </p:cNvSpPr>
                <p:nvPr/>
              </p:nvSpPr>
              <p:spPr bwMode="auto">
                <a:xfrm>
                  <a:off x="3367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981" name="Freeform 1278"/>
                <p:cNvSpPr>
                  <a:spLocks/>
                </p:cNvSpPr>
                <p:nvPr/>
              </p:nvSpPr>
              <p:spPr bwMode="auto">
                <a:xfrm>
                  <a:off x="3377" y="2616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982" name="Freeform 1279"/>
                <p:cNvSpPr>
                  <a:spLocks/>
                </p:cNvSpPr>
                <p:nvPr/>
              </p:nvSpPr>
              <p:spPr bwMode="auto">
                <a:xfrm>
                  <a:off x="3387" y="2616"/>
                  <a:ext cx="7" cy="2"/>
                </a:xfrm>
                <a:custGeom>
                  <a:avLst/>
                  <a:gdLst>
                    <a:gd name="T0" fmla="*/ 0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0 w 7"/>
                    <a:gd name="T9" fmla="*/ 2 h 2"/>
                    <a:gd name="T10" fmla="*/ 0 w 7"/>
                    <a:gd name="T11" fmla="*/ 1 h 2"/>
                    <a:gd name="T12" fmla="*/ 0 w 7"/>
                    <a:gd name="T13" fmla="*/ 0 h 2"/>
                    <a:gd name="T14" fmla="*/ 0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0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983" name="Freeform 1280"/>
                <p:cNvSpPr>
                  <a:spLocks/>
                </p:cNvSpPr>
                <p:nvPr/>
              </p:nvSpPr>
              <p:spPr bwMode="auto">
                <a:xfrm>
                  <a:off x="3397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984" name="Freeform 1281"/>
                <p:cNvSpPr>
                  <a:spLocks/>
                </p:cNvSpPr>
                <p:nvPr/>
              </p:nvSpPr>
              <p:spPr bwMode="auto">
                <a:xfrm>
                  <a:off x="3407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985" name="Freeform 1282"/>
                <p:cNvSpPr>
                  <a:spLocks/>
                </p:cNvSpPr>
                <p:nvPr/>
              </p:nvSpPr>
              <p:spPr bwMode="auto">
                <a:xfrm>
                  <a:off x="3417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986" name="Freeform 1283"/>
                <p:cNvSpPr>
                  <a:spLocks/>
                </p:cNvSpPr>
                <p:nvPr/>
              </p:nvSpPr>
              <p:spPr bwMode="auto">
                <a:xfrm>
                  <a:off x="3427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987" name="Freeform 1284"/>
                <p:cNvSpPr>
                  <a:spLocks/>
                </p:cNvSpPr>
                <p:nvPr/>
              </p:nvSpPr>
              <p:spPr bwMode="auto">
                <a:xfrm>
                  <a:off x="3438" y="2616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988" name="Freeform 1285"/>
                <p:cNvSpPr>
                  <a:spLocks/>
                </p:cNvSpPr>
                <p:nvPr/>
              </p:nvSpPr>
              <p:spPr bwMode="auto">
                <a:xfrm>
                  <a:off x="3447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989" name="Freeform 1286"/>
                <p:cNvSpPr>
                  <a:spLocks/>
                </p:cNvSpPr>
                <p:nvPr/>
              </p:nvSpPr>
              <p:spPr bwMode="auto">
                <a:xfrm>
                  <a:off x="3457" y="2616"/>
                  <a:ext cx="5" cy="2"/>
                </a:xfrm>
                <a:custGeom>
                  <a:avLst/>
                  <a:gdLst>
                    <a:gd name="T0" fmla="*/ 1 w 5"/>
                    <a:gd name="T1" fmla="*/ 0 h 2"/>
                    <a:gd name="T2" fmla="*/ 4 w 5"/>
                    <a:gd name="T3" fmla="*/ 0 h 2"/>
                    <a:gd name="T4" fmla="*/ 5 w 5"/>
                    <a:gd name="T5" fmla="*/ 1 h 2"/>
                    <a:gd name="T6" fmla="*/ 4 w 5"/>
                    <a:gd name="T7" fmla="*/ 2 h 2"/>
                    <a:gd name="T8" fmla="*/ 1 w 5"/>
                    <a:gd name="T9" fmla="*/ 2 h 2"/>
                    <a:gd name="T10" fmla="*/ 0 w 5"/>
                    <a:gd name="T11" fmla="*/ 1 h 2"/>
                    <a:gd name="T12" fmla="*/ 1 w 5"/>
                    <a:gd name="T13" fmla="*/ 0 h 2"/>
                    <a:gd name="T14" fmla="*/ 1 w 5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5"/>
                    <a:gd name="T25" fmla="*/ 0 h 2"/>
                    <a:gd name="T26" fmla="*/ 5 w 5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5" h="2">
                      <a:moveTo>
                        <a:pt x="1" y="0"/>
                      </a:moveTo>
                      <a:lnTo>
                        <a:pt x="4" y="0"/>
                      </a:lnTo>
                      <a:lnTo>
                        <a:pt x="5" y="1"/>
                      </a:lnTo>
                      <a:lnTo>
                        <a:pt x="4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990" name="Freeform 1287"/>
                <p:cNvSpPr>
                  <a:spLocks noEditPoints="1"/>
                </p:cNvSpPr>
                <p:nvPr/>
              </p:nvSpPr>
              <p:spPr bwMode="auto">
                <a:xfrm>
                  <a:off x="2994" y="2616"/>
                  <a:ext cx="468" cy="2"/>
                </a:xfrm>
                <a:custGeom>
                  <a:avLst/>
                  <a:gdLst>
                    <a:gd name="T0" fmla="*/ 0 w 468"/>
                    <a:gd name="T1" fmla="*/ 1 h 2"/>
                    <a:gd name="T2" fmla="*/ 15 w 468"/>
                    <a:gd name="T3" fmla="*/ 2 h 2"/>
                    <a:gd name="T4" fmla="*/ 26 w 468"/>
                    <a:gd name="T5" fmla="*/ 0 h 2"/>
                    <a:gd name="T6" fmla="*/ 21 w 468"/>
                    <a:gd name="T7" fmla="*/ 0 h 2"/>
                    <a:gd name="T8" fmla="*/ 30 w 468"/>
                    <a:gd name="T9" fmla="*/ 1 h 2"/>
                    <a:gd name="T10" fmla="*/ 46 w 468"/>
                    <a:gd name="T11" fmla="*/ 2 h 2"/>
                    <a:gd name="T12" fmla="*/ 56 w 468"/>
                    <a:gd name="T13" fmla="*/ 0 h 2"/>
                    <a:gd name="T14" fmla="*/ 51 w 468"/>
                    <a:gd name="T15" fmla="*/ 0 h 2"/>
                    <a:gd name="T16" fmla="*/ 60 w 468"/>
                    <a:gd name="T17" fmla="*/ 1 h 2"/>
                    <a:gd name="T18" fmla="*/ 76 w 468"/>
                    <a:gd name="T19" fmla="*/ 2 h 2"/>
                    <a:gd name="T20" fmla="*/ 86 w 468"/>
                    <a:gd name="T21" fmla="*/ 0 h 2"/>
                    <a:gd name="T22" fmla="*/ 81 w 468"/>
                    <a:gd name="T23" fmla="*/ 0 h 2"/>
                    <a:gd name="T24" fmla="*/ 91 w 468"/>
                    <a:gd name="T25" fmla="*/ 1 h 2"/>
                    <a:gd name="T26" fmla="*/ 106 w 468"/>
                    <a:gd name="T27" fmla="*/ 2 h 2"/>
                    <a:gd name="T28" fmla="*/ 117 w 468"/>
                    <a:gd name="T29" fmla="*/ 0 h 2"/>
                    <a:gd name="T30" fmla="*/ 111 w 468"/>
                    <a:gd name="T31" fmla="*/ 0 h 2"/>
                    <a:gd name="T32" fmla="*/ 121 w 468"/>
                    <a:gd name="T33" fmla="*/ 1 h 2"/>
                    <a:gd name="T34" fmla="*/ 137 w 468"/>
                    <a:gd name="T35" fmla="*/ 2 h 2"/>
                    <a:gd name="T36" fmla="*/ 147 w 468"/>
                    <a:gd name="T37" fmla="*/ 0 h 2"/>
                    <a:gd name="T38" fmla="*/ 142 w 468"/>
                    <a:gd name="T39" fmla="*/ 0 h 2"/>
                    <a:gd name="T40" fmla="*/ 151 w 468"/>
                    <a:gd name="T41" fmla="*/ 1 h 2"/>
                    <a:gd name="T42" fmla="*/ 167 w 468"/>
                    <a:gd name="T43" fmla="*/ 2 h 2"/>
                    <a:gd name="T44" fmla="*/ 177 w 468"/>
                    <a:gd name="T45" fmla="*/ 0 h 2"/>
                    <a:gd name="T46" fmla="*/ 172 w 468"/>
                    <a:gd name="T47" fmla="*/ 0 h 2"/>
                    <a:gd name="T48" fmla="*/ 181 w 468"/>
                    <a:gd name="T49" fmla="*/ 1 h 2"/>
                    <a:gd name="T50" fmla="*/ 197 w 468"/>
                    <a:gd name="T51" fmla="*/ 2 h 2"/>
                    <a:gd name="T52" fmla="*/ 207 w 468"/>
                    <a:gd name="T53" fmla="*/ 0 h 2"/>
                    <a:gd name="T54" fmla="*/ 202 w 468"/>
                    <a:gd name="T55" fmla="*/ 0 h 2"/>
                    <a:gd name="T56" fmla="*/ 212 w 468"/>
                    <a:gd name="T57" fmla="*/ 1 h 2"/>
                    <a:gd name="T58" fmla="*/ 227 w 468"/>
                    <a:gd name="T59" fmla="*/ 2 h 2"/>
                    <a:gd name="T60" fmla="*/ 238 w 468"/>
                    <a:gd name="T61" fmla="*/ 0 h 2"/>
                    <a:gd name="T62" fmla="*/ 233 w 468"/>
                    <a:gd name="T63" fmla="*/ 0 h 2"/>
                    <a:gd name="T64" fmla="*/ 242 w 468"/>
                    <a:gd name="T65" fmla="*/ 1 h 2"/>
                    <a:gd name="T66" fmla="*/ 258 w 468"/>
                    <a:gd name="T67" fmla="*/ 2 h 2"/>
                    <a:gd name="T68" fmla="*/ 268 w 468"/>
                    <a:gd name="T69" fmla="*/ 0 h 2"/>
                    <a:gd name="T70" fmla="*/ 263 w 468"/>
                    <a:gd name="T71" fmla="*/ 0 h 2"/>
                    <a:gd name="T72" fmla="*/ 272 w 468"/>
                    <a:gd name="T73" fmla="*/ 1 h 2"/>
                    <a:gd name="T74" fmla="*/ 288 w 468"/>
                    <a:gd name="T75" fmla="*/ 2 h 2"/>
                    <a:gd name="T76" fmla="*/ 298 w 468"/>
                    <a:gd name="T77" fmla="*/ 0 h 2"/>
                    <a:gd name="T78" fmla="*/ 293 w 468"/>
                    <a:gd name="T79" fmla="*/ 0 h 2"/>
                    <a:gd name="T80" fmla="*/ 302 w 468"/>
                    <a:gd name="T81" fmla="*/ 1 h 2"/>
                    <a:gd name="T82" fmla="*/ 318 w 468"/>
                    <a:gd name="T83" fmla="*/ 2 h 2"/>
                    <a:gd name="T84" fmla="*/ 328 w 468"/>
                    <a:gd name="T85" fmla="*/ 0 h 2"/>
                    <a:gd name="T86" fmla="*/ 323 w 468"/>
                    <a:gd name="T87" fmla="*/ 0 h 2"/>
                    <a:gd name="T88" fmla="*/ 333 w 468"/>
                    <a:gd name="T89" fmla="*/ 1 h 2"/>
                    <a:gd name="T90" fmla="*/ 349 w 468"/>
                    <a:gd name="T91" fmla="*/ 2 h 2"/>
                    <a:gd name="T92" fmla="*/ 359 w 468"/>
                    <a:gd name="T93" fmla="*/ 0 h 2"/>
                    <a:gd name="T94" fmla="*/ 354 w 468"/>
                    <a:gd name="T95" fmla="*/ 0 h 2"/>
                    <a:gd name="T96" fmla="*/ 363 w 468"/>
                    <a:gd name="T97" fmla="*/ 1 h 2"/>
                    <a:gd name="T98" fmla="*/ 379 w 468"/>
                    <a:gd name="T99" fmla="*/ 2 h 2"/>
                    <a:gd name="T100" fmla="*/ 389 w 468"/>
                    <a:gd name="T101" fmla="*/ 0 h 2"/>
                    <a:gd name="T102" fmla="*/ 384 w 468"/>
                    <a:gd name="T103" fmla="*/ 0 h 2"/>
                    <a:gd name="T104" fmla="*/ 393 w 468"/>
                    <a:gd name="T105" fmla="*/ 1 h 2"/>
                    <a:gd name="T106" fmla="*/ 409 w 468"/>
                    <a:gd name="T107" fmla="*/ 2 h 2"/>
                    <a:gd name="T108" fmla="*/ 419 w 468"/>
                    <a:gd name="T109" fmla="*/ 0 h 2"/>
                    <a:gd name="T110" fmla="*/ 414 w 468"/>
                    <a:gd name="T111" fmla="*/ 0 h 2"/>
                    <a:gd name="T112" fmla="*/ 423 w 468"/>
                    <a:gd name="T113" fmla="*/ 1 h 2"/>
                    <a:gd name="T114" fmla="*/ 439 w 468"/>
                    <a:gd name="T115" fmla="*/ 2 h 2"/>
                    <a:gd name="T116" fmla="*/ 449 w 468"/>
                    <a:gd name="T117" fmla="*/ 0 h 2"/>
                    <a:gd name="T118" fmla="*/ 445 w 468"/>
                    <a:gd name="T119" fmla="*/ 0 h 2"/>
                    <a:gd name="T120" fmla="*/ 453 w 468"/>
                    <a:gd name="T121" fmla="*/ 1 h 2"/>
                    <a:gd name="T122" fmla="*/ 467 w 468"/>
                    <a:gd name="T123" fmla="*/ 2 h 2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  <a:gd name="T186" fmla="*/ 0 w 468"/>
                    <a:gd name="T187" fmla="*/ 0 h 2"/>
                    <a:gd name="T188" fmla="*/ 468 w 468"/>
                    <a:gd name="T189" fmla="*/ 2 h 2"/>
                  </a:gdLst>
                  <a:ahLst/>
                  <a:cxnLst>
                    <a:cxn ang="T124">
                      <a:pos x="T0" y="T1"/>
                    </a:cxn>
                    <a:cxn ang="T125">
                      <a:pos x="T2" y="T3"/>
                    </a:cxn>
                    <a:cxn ang="T126">
                      <a:pos x="T4" y="T5"/>
                    </a:cxn>
                    <a:cxn ang="T127">
                      <a:pos x="T6" y="T7"/>
                    </a:cxn>
                    <a:cxn ang="T128">
                      <a:pos x="T8" y="T9"/>
                    </a:cxn>
                    <a:cxn ang="T129">
                      <a:pos x="T10" y="T11"/>
                    </a:cxn>
                    <a:cxn ang="T130">
                      <a:pos x="T12" y="T13"/>
                    </a:cxn>
                    <a:cxn ang="T131">
                      <a:pos x="T14" y="T15"/>
                    </a:cxn>
                    <a:cxn ang="T132">
                      <a:pos x="T16" y="T17"/>
                    </a:cxn>
                    <a:cxn ang="T133">
                      <a:pos x="T18" y="T19"/>
                    </a:cxn>
                    <a:cxn ang="T134">
                      <a:pos x="T20" y="T21"/>
                    </a:cxn>
                    <a:cxn ang="T135">
                      <a:pos x="T22" y="T23"/>
                    </a:cxn>
                    <a:cxn ang="T136">
                      <a:pos x="T24" y="T25"/>
                    </a:cxn>
                    <a:cxn ang="T137">
                      <a:pos x="T26" y="T27"/>
                    </a:cxn>
                    <a:cxn ang="T138">
                      <a:pos x="T28" y="T29"/>
                    </a:cxn>
                    <a:cxn ang="T139">
                      <a:pos x="T30" y="T31"/>
                    </a:cxn>
                    <a:cxn ang="T140">
                      <a:pos x="T32" y="T33"/>
                    </a:cxn>
                    <a:cxn ang="T141">
                      <a:pos x="T34" y="T35"/>
                    </a:cxn>
                    <a:cxn ang="T142">
                      <a:pos x="T36" y="T37"/>
                    </a:cxn>
                    <a:cxn ang="T143">
                      <a:pos x="T38" y="T39"/>
                    </a:cxn>
                    <a:cxn ang="T144">
                      <a:pos x="T40" y="T41"/>
                    </a:cxn>
                    <a:cxn ang="T145">
                      <a:pos x="T42" y="T43"/>
                    </a:cxn>
                    <a:cxn ang="T146">
                      <a:pos x="T44" y="T45"/>
                    </a:cxn>
                    <a:cxn ang="T147">
                      <a:pos x="T46" y="T47"/>
                    </a:cxn>
                    <a:cxn ang="T148">
                      <a:pos x="T48" y="T49"/>
                    </a:cxn>
                    <a:cxn ang="T149">
                      <a:pos x="T50" y="T51"/>
                    </a:cxn>
                    <a:cxn ang="T150">
                      <a:pos x="T52" y="T53"/>
                    </a:cxn>
                    <a:cxn ang="T151">
                      <a:pos x="T54" y="T55"/>
                    </a:cxn>
                    <a:cxn ang="T152">
                      <a:pos x="T56" y="T57"/>
                    </a:cxn>
                    <a:cxn ang="T153">
                      <a:pos x="T58" y="T59"/>
                    </a:cxn>
                    <a:cxn ang="T154">
                      <a:pos x="T60" y="T61"/>
                    </a:cxn>
                    <a:cxn ang="T155">
                      <a:pos x="T62" y="T63"/>
                    </a:cxn>
                    <a:cxn ang="T156">
                      <a:pos x="T64" y="T65"/>
                    </a:cxn>
                    <a:cxn ang="T157">
                      <a:pos x="T66" y="T67"/>
                    </a:cxn>
                    <a:cxn ang="T158">
                      <a:pos x="T68" y="T69"/>
                    </a:cxn>
                    <a:cxn ang="T159">
                      <a:pos x="T70" y="T71"/>
                    </a:cxn>
                    <a:cxn ang="T160">
                      <a:pos x="T72" y="T73"/>
                    </a:cxn>
                    <a:cxn ang="T161">
                      <a:pos x="T74" y="T75"/>
                    </a:cxn>
                    <a:cxn ang="T162">
                      <a:pos x="T76" y="T77"/>
                    </a:cxn>
                    <a:cxn ang="T163">
                      <a:pos x="T78" y="T79"/>
                    </a:cxn>
                    <a:cxn ang="T164">
                      <a:pos x="T80" y="T81"/>
                    </a:cxn>
                    <a:cxn ang="T165">
                      <a:pos x="T82" y="T83"/>
                    </a:cxn>
                    <a:cxn ang="T166">
                      <a:pos x="T84" y="T85"/>
                    </a:cxn>
                    <a:cxn ang="T167">
                      <a:pos x="T86" y="T87"/>
                    </a:cxn>
                    <a:cxn ang="T168">
                      <a:pos x="T88" y="T89"/>
                    </a:cxn>
                    <a:cxn ang="T169">
                      <a:pos x="T90" y="T91"/>
                    </a:cxn>
                    <a:cxn ang="T170">
                      <a:pos x="T92" y="T93"/>
                    </a:cxn>
                    <a:cxn ang="T171">
                      <a:pos x="T94" y="T95"/>
                    </a:cxn>
                    <a:cxn ang="T172">
                      <a:pos x="T96" y="T97"/>
                    </a:cxn>
                    <a:cxn ang="T173">
                      <a:pos x="T98" y="T99"/>
                    </a:cxn>
                    <a:cxn ang="T174">
                      <a:pos x="T100" y="T101"/>
                    </a:cxn>
                    <a:cxn ang="T175">
                      <a:pos x="T102" y="T103"/>
                    </a:cxn>
                    <a:cxn ang="T176">
                      <a:pos x="T104" y="T105"/>
                    </a:cxn>
                    <a:cxn ang="T177">
                      <a:pos x="T106" y="T107"/>
                    </a:cxn>
                    <a:cxn ang="T178">
                      <a:pos x="T108" y="T109"/>
                    </a:cxn>
                    <a:cxn ang="T179">
                      <a:pos x="T110" y="T111"/>
                    </a:cxn>
                    <a:cxn ang="T180">
                      <a:pos x="T112" y="T113"/>
                    </a:cxn>
                    <a:cxn ang="T181">
                      <a:pos x="T114" y="T115"/>
                    </a:cxn>
                    <a:cxn ang="T182">
                      <a:pos x="T116" y="T117"/>
                    </a:cxn>
                    <a:cxn ang="T183">
                      <a:pos x="T118" y="T119"/>
                    </a:cxn>
                    <a:cxn ang="T184">
                      <a:pos x="T120" y="T121"/>
                    </a:cxn>
                    <a:cxn ang="T185">
                      <a:pos x="T122" y="T123"/>
                    </a:cxn>
                  </a:cxnLst>
                  <a:rect l="T186" t="T187" r="T188" b="T189"/>
                  <a:pathLst>
                    <a:path w="468" h="2">
                      <a:moveTo>
                        <a:pt x="1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  <a:close/>
                      <a:moveTo>
                        <a:pt x="10" y="0"/>
                      </a:moveTo>
                      <a:lnTo>
                        <a:pt x="15" y="0"/>
                      </a:lnTo>
                      <a:lnTo>
                        <a:pt x="16" y="1"/>
                      </a:lnTo>
                      <a:lnTo>
                        <a:pt x="15" y="2"/>
                      </a:lnTo>
                      <a:lnTo>
                        <a:pt x="10" y="2"/>
                      </a:lnTo>
                      <a:lnTo>
                        <a:pt x="9" y="1"/>
                      </a:lnTo>
                      <a:lnTo>
                        <a:pt x="10" y="0"/>
                      </a:lnTo>
                      <a:close/>
                      <a:moveTo>
                        <a:pt x="21" y="0"/>
                      </a:moveTo>
                      <a:lnTo>
                        <a:pt x="26" y="0"/>
                      </a:lnTo>
                      <a:lnTo>
                        <a:pt x="26" y="1"/>
                      </a:lnTo>
                      <a:lnTo>
                        <a:pt x="26" y="2"/>
                      </a:lnTo>
                      <a:lnTo>
                        <a:pt x="21" y="2"/>
                      </a:lnTo>
                      <a:lnTo>
                        <a:pt x="20" y="1"/>
                      </a:lnTo>
                      <a:lnTo>
                        <a:pt x="21" y="0"/>
                      </a:lnTo>
                      <a:close/>
                      <a:moveTo>
                        <a:pt x="31" y="0"/>
                      </a:moveTo>
                      <a:lnTo>
                        <a:pt x="35" y="0"/>
                      </a:lnTo>
                      <a:lnTo>
                        <a:pt x="36" y="1"/>
                      </a:lnTo>
                      <a:lnTo>
                        <a:pt x="35" y="2"/>
                      </a:lnTo>
                      <a:lnTo>
                        <a:pt x="31" y="2"/>
                      </a:lnTo>
                      <a:lnTo>
                        <a:pt x="30" y="1"/>
                      </a:lnTo>
                      <a:lnTo>
                        <a:pt x="31" y="0"/>
                      </a:lnTo>
                      <a:close/>
                      <a:moveTo>
                        <a:pt x="40" y="0"/>
                      </a:moveTo>
                      <a:lnTo>
                        <a:pt x="46" y="0"/>
                      </a:lnTo>
                      <a:lnTo>
                        <a:pt x="47" y="1"/>
                      </a:lnTo>
                      <a:lnTo>
                        <a:pt x="46" y="2"/>
                      </a:lnTo>
                      <a:lnTo>
                        <a:pt x="40" y="2"/>
                      </a:lnTo>
                      <a:lnTo>
                        <a:pt x="39" y="1"/>
                      </a:lnTo>
                      <a:lnTo>
                        <a:pt x="40" y="0"/>
                      </a:lnTo>
                      <a:close/>
                      <a:moveTo>
                        <a:pt x="51" y="0"/>
                      </a:moveTo>
                      <a:lnTo>
                        <a:pt x="56" y="0"/>
                      </a:lnTo>
                      <a:lnTo>
                        <a:pt x="57" y="1"/>
                      </a:lnTo>
                      <a:lnTo>
                        <a:pt x="56" y="2"/>
                      </a:lnTo>
                      <a:lnTo>
                        <a:pt x="51" y="2"/>
                      </a:lnTo>
                      <a:lnTo>
                        <a:pt x="50" y="1"/>
                      </a:lnTo>
                      <a:lnTo>
                        <a:pt x="51" y="0"/>
                      </a:lnTo>
                      <a:close/>
                      <a:moveTo>
                        <a:pt x="61" y="0"/>
                      </a:moveTo>
                      <a:lnTo>
                        <a:pt x="66" y="0"/>
                      </a:lnTo>
                      <a:lnTo>
                        <a:pt x="67" y="1"/>
                      </a:lnTo>
                      <a:lnTo>
                        <a:pt x="66" y="2"/>
                      </a:lnTo>
                      <a:lnTo>
                        <a:pt x="61" y="2"/>
                      </a:lnTo>
                      <a:lnTo>
                        <a:pt x="60" y="1"/>
                      </a:lnTo>
                      <a:lnTo>
                        <a:pt x="61" y="0"/>
                      </a:lnTo>
                      <a:close/>
                      <a:moveTo>
                        <a:pt x="71" y="0"/>
                      </a:moveTo>
                      <a:lnTo>
                        <a:pt x="76" y="0"/>
                      </a:lnTo>
                      <a:lnTo>
                        <a:pt x="77" y="1"/>
                      </a:lnTo>
                      <a:lnTo>
                        <a:pt x="76" y="2"/>
                      </a:lnTo>
                      <a:lnTo>
                        <a:pt x="71" y="2"/>
                      </a:lnTo>
                      <a:lnTo>
                        <a:pt x="70" y="1"/>
                      </a:lnTo>
                      <a:lnTo>
                        <a:pt x="71" y="0"/>
                      </a:lnTo>
                      <a:close/>
                      <a:moveTo>
                        <a:pt x="81" y="0"/>
                      </a:moveTo>
                      <a:lnTo>
                        <a:pt x="86" y="0"/>
                      </a:lnTo>
                      <a:lnTo>
                        <a:pt x="87" y="1"/>
                      </a:lnTo>
                      <a:lnTo>
                        <a:pt x="86" y="2"/>
                      </a:lnTo>
                      <a:lnTo>
                        <a:pt x="81" y="2"/>
                      </a:lnTo>
                      <a:lnTo>
                        <a:pt x="80" y="1"/>
                      </a:lnTo>
                      <a:lnTo>
                        <a:pt x="81" y="0"/>
                      </a:lnTo>
                      <a:close/>
                      <a:moveTo>
                        <a:pt x="91" y="0"/>
                      </a:moveTo>
                      <a:lnTo>
                        <a:pt x="96" y="0"/>
                      </a:lnTo>
                      <a:lnTo>
                        <a:pt x="97" y="1"/>
                      </a:lnTo>
                      <a:lnTo>
                        <a:pt x="96" y="2"/>
                      </a:lnTo>
                      <a:lnTo>
                        <a:pt x="91" y="2"/>
                      </a:lnTo>
                      <a:lnTo>
                        <a:pt x="91" y="1"/>
                      </a:lnTo>
                      <a:lnTo>
                        <a:pt x="91" y="0"/>
                      </a:lnTo>
                      <a:close/>
                      <a:moveTo>
                        <a:pt x="101" y="0"/>
                      </a:moveTo>
                      <a:lnTo>
                        <a:pt x="106" y="0"/>
                      </a:lnTo>
                      <a:lnTo>
                        <a:pt x="107" y="1"/>
                      </a:lnTo>
                      <a:lnTo>
                        <a:pt x="106" y="2"/>
                      </a:lnTo>
                      <a:lnTo>
                        <a:pt x="101" y="2"/>
                      </a:lnTo>
                      <a:lnTo>
                        <a:pt x="100" y="1"/>
                      </a:lnTo>
                      <a:lnTo>
                        <a:pt x="101" y="0"/>
                      </a:lnTo>
                      <a:close/>
                      <a:moveTo>
                        <a:pt x="111" y="0"/>
                      </a:moveTo>
                      <a:lnTo>
                        <a:pt x="117" y="0"/>
                      </a:lnTo>
                      <a:lnTo>
                        <a:pt x="117" y="1"/>
                      </a:lnTo>
                      <a:lnTo>
                        <a:pt x="117" y="2"/>
                      </a:lnTo>
                      <a:lnTo>
                        <a:pt x="111" y="2"/>
                      </a:lnTo>
                      <a:lnTo>
                        <a:pt x="110" y="1"/>
                      </a:lnTo>
                      <a:lnTo>
                        <a:pt x="111" y="0"/>
                      </a:lnTo>
                      <a:close/>
                      <a:moveTo>
                        <a:pt x="121" y="0"/>
                      </a:moveTo>
                      <a:lnTo>
                        <a:pt x="126" y="0"/>
                      </a:lnTo>
                      <a:lnTo>
                        <a:pt x="127" y="1"/>
                      </a:lnTo>
                      <a:lnTo>
                        <a:pt x="126" y="2"/>
                      </a:lnTo>
                      <a:lnTo>
                        <a:pt x="121" y="2"/>
                      </a:lnTo>
                      <a:lnTo>
                        <a:pt x="121" y="1"/>
                      </a:lnTo>
                      <a:lnTo>
                        <a:pt x="121" y="0"/>
                      </a:lnTo>
                      <a:close/>
                      <a:moveTo>
                        <a:pt x="131" y="0"/>
                      </a:moveTo>
                      <a:lnTo>
                        <a:pt x="137" y="0"/>
                      </a:lnTo>
                      <a:lnTo>
                        <a:pt x="138" y="1"/>
                      </a:lnTo>
                      <a:lnTo>
                        <a:pt x="137" y="2"/>
                      </a:lnTo>
                      <a:lnTo>
                        <a:pt x="131" y="2"/>
                      </a:lnTo>
                      <a:lnTo>
                        <a:pt x="130" y="1"/>
                      </a:lnTo>
                      <a:lnTo>
                        <a:pt x="131" y="0"/>
                      </a:lnTo>
                      <a:close/>
                      <a:moveTo>
                        <a:pt x="142" y="0"/>
                      </a:moveTo>
                      <a:lnTo>
                        <a:pt x="147" y="0"/>
                      </a:lnTo>
                      <a:lnTo>
                        <a:pt x="147" y="1"/>
                      </a:lnTo>
                      <a:lnTo>
                        <a:pt x="147" y="2"/>
                      </a:lnTo>
                      <a:lnTo>
                        <a:pt x="142" y="2"/>
                      </a:lnTo>
                      <a:lnTo>
                        <a:pt x="141" y="1"/>
                      </a:lnTo>
                      <a:lnTo>
                        <a:pt x="142" y="0"/>
                      </a:lnTo>
                      <a:close/>
                      <a:moveTo>
                        <a:pt x="151" y="0"/>
                      </a:moveTo>
                      <a:lnTo>
                        <a:pt x="156" y="0"/>
                      </a:lnTo>
                      <a:lnTo>
                        <a:pt x="157" y="1"/>
                      </a:lnTo>
                      <a:lnTo>
                        <a:pt x="156" y="2"/>
                      </a:lnTo>
                      <a:lnTo>
                        <a:pt x="151" y="2"/>
                      </a:lnTo>
                      <a:lnTo>
                        <a:pt x="151" y="1"/>
                      </a:lnTo>
                      <a:lnTo>
                        <a:pt x="151" y="0"/>
                      </a:lnTo>
                      <a:close/>
                      <a:moveTo>
                        <a:pt x="162" y="0"/>
                      </a:moveTo>
                      <a:lnTo>
                        <a:pt x="167" y="0"/>
                      </a:lnTo>
                      <a:lnTo>
                        <a:pt x="168" y="1"/>
                      </a:lnTo>
                      <a:lnTo>
                        <a:pt x="167" y="2"/>
                      </a:lnTo>
                      <a:lnTo>
                        <a:pt x="162" y="2"/>
                      </a:lnTo>
                      <a:lnTo>
                        <a:pt x="161" y="1"/>
                      </a:lnTo>
                      <a:lnTo>
                        <a:pt x="162" y="0"/>
                      </a:lnTo>
                      <a:close/>
                      <a:moveTo>
                        <a:pt x="172" y="0"/>
                      </a:moveTo>
                      <a:lnTo>
                        <a:pt x="177" y="0"/>
                      </a:lnTo>
                      <a:lnTo>
                        <a:pt x="177" y="1"/>
                      </a:lnTo>
                      <a:lnTo>
                        <a:pt x="177" y="2"/>
                      </a:lnTo>
                      <a:lnTo>
                        <a:pt x="172" y="2"/>
                      </a:lnTo>
                      <a:lnTo>
                        <a:pt x="171" y="1"/>
                      </a:lnTo>
                      <a:lnTo>
                        <a:pt x="172" y="0"/>
                      </a:lnTo>
                      <a:close/>
                      <a:moveTo>
                        <a:pt x="182" y="0"/>
                      </a:moveTo>
                      <a:lnTo>
                        <a:pt x="187" y="0"/>
                      </a:lnTo>
                      <a:lnTo>
                        <a:pt x="188" y="1"/>
                      </a:lnTo>
                      <a:lnTo>
                        <a:pt x="187" y="2"/>
                      </a:lnTo>
                      <a:lnTo>
                        <a:pt x="182" y="2"/>
                      </a:lnTo>
                      <a:lnTo>
                        <a:pt x="181" y="1"/>
                      </a:lnTo>
                      <a:lnTo>
                        <a:pt x="182" y="0"/>
                      </a:lnTo>
                      <a:close/>
                      <a:moveTo>
                        <a:pt x="192" y="0"/>
                      </a:moveTo>
                      <a:lnTo>
                        <a:pt x="197" y="0"/>
                      </a:lnTo>
                      <a:lnTo>
                        <a:pt x="198" y="1"/>
                      </a:lnTo>
                      <a:lnTo>
                        <a:pt x="197" y="2"/>
                      </a:lnTo>
                      <a:lnTo>
                        <a:pt x="192" y="2"/>
                      </a:lnTo>
                      <a:lnTo>
                        <a:pt x="191" y="1"/>
                      </a:lnTo>
                      <a:lnTo>
                        <a:pt x="192" y="0"/>
                      </a:lnTo>
                      <a:close/>
                      <a:moveTo>
                        <a:pt x="202" y="0"/>
                      </a:moveTo>
                      <a:lnTo>
                        <a:pt x="207" y="0"/>
                      </a:lnTo>
                      <a:lnTo>
                        <a:pt x="208" y="1"/>
                      </a:lnTo>
                      <a:lnTo>
                        <a:pt x="207" y="2"/>
                      </a:lnTo>
                      <a:lnTo>
                        <a:pt x="202" y="2"/>
                      </a:lnTo>
                      <a:lnTo>
                        <a:pt x="201" y="1"/>
                      </a:lnTo>
                      <a:lnTo>
                        <a:pt x="202" y="0"/>
                      </a:lnTo>
                      <a:close/>
                      <a:moveTo>
                        <a:pt x="212" y="0"/>
                      </a:moveTo>
                      <a:lnTo>
                        <a:pt x="217" y="0"/>
                      </a:lnTo>
                      <a:lnTo>
                        <a:pt x="218" y="1"/>
                      </a:lnTo>
                      <a:lnTo>
                        <a:pt x="217" y="2"/>
                      </a:lnTo>
                      <a:lnTo>
                        <a:pt x="212" y="2"/>
                      </a:lnTo>
                      <a:lnTo>
                        <a:pt x="212" y="1"/>
                      </a:lnTo>
                      <a:lnTo>
                        <a:pt x="212" y="0"/>
                      </a:lnTo>
                      <a:close/>
                      <a:moveTo>
                        <a:pt x="222" y="0"/>
                      </a:moveTo>
                      <a:lnTo>
                        <a:pt x="227" y="0"/>
                      </a:lnTo>
                      <a:lnTo>
                        <a:pt x="228" y="1"/>
                      </a:lnTo>
                      <a:lnTo>
                        <a:pt x="227" y="2"/>
                      </a:lnTo>
                      <a:lnTo>
                        <a:pt x="222" y="2"/>
                      </a:lnTo>
                      <a:lnTo>
                        <a:pt x="221" y="1"/>
                      </a:lnTo>
                      <a:lnTo>
                        <a:pt x="222" y="0"/>
                      </a:lnTo>
                      <a:close/>
                      <a:moveTo>
                        <a:pt x="233" y="0"/>
                      </a:moveTo>
                      <a:lnTo>
                        <a:pt x="238" y="0"/>
                      </a:lnTo>
                      <a:lnTo>
                        <a:pt x="238" y="1"/>
                      </a:lnTo>
                      <a:lnTo>
                        <a:pt x="238" y="2"/>
                      </a:lnTo>
                      <a:lnTo>
                        <a:pt x="233" y="2"/>
                      </a:lnTo>
                      <a:lnTo>
                        <a:pt x="232" y="1"/>
                      </a:lnTo>
                      <a:lnTo>
                        <a:pt x="233" y="0"/>
                      </a:lnTo>
                      <a:close/>
                      <a:moveTo>
                        <a:pt x="242" y="0"/>
                      </a:moveTo>
                      <a:lnTo>
                        <a:pt x="247" y="0"/>
                      </a:lnTo>
                      <a:lnTo>
                        <a:pt x="248" y="1"/>
                      </a:lnTo>
                      <a:lnTo>
                        <a:pt x="247" y="2"/>
                      </a:lnTo>
                      <a:lnTo>
                        <a:pt x="242" y="2"/>
                      </a:lnTo>
                      <a:lnTo>
                        <a:pt x="242" y="1"/>
                      </a:lnTo>
                      <a:lnTo>
                        <a:pt x="242" y="0"/>
                      </a:lnTo>
                      <a:close/>
                      <a:moveTo>
                        <a:pt x="252" y="0"/>
                      </a:moveTo>
                      <a:lnTo>
                        <a:pt x="258" y="0"/>
                      </a:lnTo>
                      <a:lnTo>
                        <a:pt x="259" y="1"/>
                      </a:lnTo>
                      <a:lnTo>
                        <a:pt x="258" y="2"/>
                      </a:lnTo>
                      <a:lnTo>
                        <a:pt x="252" y="2"/>
                      </a:lnTo>
                      <a:lnTo>
                        <a:pt x="251" y="1"/>
                      </a:lnTo>
                      <a:lnTo>
                        <a:pt x="252" y="0"/>
                      </a:lnTo>
                      <a:close/>
                      <a:moveTo>
                        <a:pt x="263" y="0"/>
                      </a:moveTo>
                      <a:lnTo>
                        <a:pt x="268" y="0"/>
                      </a:lnTo>
                      <a:lnTo>
                        <a:pt x="268" y="1"/>
                      </a:lnTo>
                      <a:lnTo>
                        <a:pt x="268" y="2"/>
                      </a:lnTo>
                      <a:lnTo>
                        <a:pt x="263" y="2"/>
                      </a:lnTo>
                      <a:lnTo>
                        <a:pt x="262" y="1"/>
                      </a:lnTo>
                      <a:lnTo>
                        <a:pt x="263" y="0"/>
                      </a:lnTo>
                      <a:close/>
                      <a:moveTo>
                        <a:pt x="272" y="0"/>
                      </a:moveTo>
                      <a:lnTo>
                        <a:pt x="277" y="0"/>
                      </a:lnTo>
                      <a:lnTo>
                        <a:pt x="279" y="1"/>
                      </a:lnTo>
                      <a:lnTo>
                        <a:pt x="277" y="2"/>
                      </a:lnTo>
                      <a:lnTo>
                        <a:pt x="272" y="2"/>
                      </a:lnTo>
                      <a:lnTo>
                        <a:pt x="272" y="1"/>
                      </a:lnTo>
                      <a:lnTo>
                        <a:pt x="272" y="0"/>
                      </a:lnTo>
                      <a:close/>
                      <a:moveTo>
                        <a:pt x="283" y="0"/>
                      </a:moveTo>
                      <a:lnTo>
                        <a:pt x="288" y="0"/>
                      </a:lnTo>
                      <a:lnTo>
                        <a:pt x="289" y="1"/>
                      </a:lnTo>
                      <a:lnTo>
                        <a:pt x="288" y="2"/>
                      </a:lnTo>
                      <a:lnTo>
                        <a:pt x="283" y="2"/>
                      </a:lnTo>
                      <a:lnTo>
                        <a:pt x="282" y="1"/>
                      </a:lnTo>
                      <a:lnTo>
                        <a:pt x="283" y="0"/>
                      </a:lnTo>
                      <a:close/>
                      <a:moveTo>
                        <a:pt x="293" y="0"/>
                      </a:moveTo>
                      <a:lnTo>
                        <a:pt x="298" y="0"/>
                      </a:lnTo>
                      <a:lnTo>
                        <a:pt x="298" y="1"/>
                      </a:lnTo>
                      <a:lnTo>
                        <a:pt x="298" y="2"/>
                      </a:lnTo>
                      <a:lnTo>
                        <a:pt x="293" y="2"/>
                      </a:lnTo>
                      <a:lnTo>
                        <a:pt x="292" y="1"/>
                      </a:lnTo>
                      <a:lnTo>
                        <a:pt x="293" y="0"/>
                      </a:lnTo>
                      <a:close/>
                      <a:moveTo>
                        <a:pt x="303" y="0"/>
                      </a:moveTo>
                      <a:lnTo>
                        <a:pt x="308" y="0"/>
                      </a:lnTo>
                      <a:lnTo>
                        <a:pt x="309" y="1"/>
                      </a:lnTo>
                      <a:lnTo>
                        <a:pt x="308" y="2"/>
                      </a:lnTo>
                      <a:lnTo>
                        <a:pt x="303" y="2"/>
                      </a:lnTo>
                      <a:lnTo>
                        <a:pt x="302" y="1"/>
                      </a:lnTo>
                      <a:lnTo>
                        <a:pt x="303" y="0"/>
                      </a:lnTo>
                      <a:close/>
                      <a:moveTo>
                        <a:pt x="313" y="0"/>
                      </a:moveTo>
                      <a:lnTo>
                        <a:pt x="318" y="0"/>
                      </a:lnTo>
                      <a:lnTo>
                        <a:pt x="319" y="1"/>
                      </a:lnTo>
                      <a:lnTo>
                        <a:pt x="318" y="2"/>
                      </a:lnTo>
                      <a:lnTo>
                        <a:pt x="313" y="2"/>
                      </a:lnTo>
                      <a:lnTo>
                        <a:pt x="312" y="1"/>
                      </a:lnTo>
                      <a:lnTo>
                        <a:pt x="313" y="0"/>
                      </a:lnTo>
                      <a:close/>
                      <a:moveTo>
                        <a:pt x="323" y="0"/>
                      </a:moveTo>
                      <a:lnTo>
                        <a:pt x="328" y="0"/>
                      </a:lnTo>
                      <a:lnTo>
                        <a:pt x="329" y="1"/>
                      </a:lnTo>
                      <a:lnTo>
                        <a:pt x="328" y="2"/>
                      </a:lnTo>
                      <a:lnTo>
                        <a:pt x="323" y="2"/>
                      </a:lnTo>
                      <a:lnTo>
                        <a:pt x="322" y="1"/>
                      </a:lnTo>
                      <a:lnTo>
                        <a:pt x="323" y="0"/>
                      </a:lnTo>
                      <a:close/>
                      <a:moveTo>
                        <a:pt x="333" y="0"/>
                      </a:moveTo>
                      <a:lnTo>
                        <a:pt x="338" y="0"/>
                      </a:lnTo>
                      <a:lnTo>
                        <a:pt x="339" y="1"/>
                      </a:lnTo>
                      <a:lnTo>
                        <a:pt x="338" y="2"/>
                      </a:lnTo>
                      <a:lnTo>
                        <a:pt x="333" y="2"/>
                      </a:lnTo>
                      <a:lnTo>
                        <a:pt x="333" y="1"/>
                      </a:lnTo>
                      <a:lnTo>
                        <a:pt x="333" y="0"/>
                      </a:lnTo>
                      <a:close/>
                      <a:moveTo>
                        <a:pt x="343" y="0"/>
                      </a:moveTo>
                      <a:lnTo>
                        <a:pt x="349" y="0"/>
                      </a:lnTo>
                      <a:lnTo>
                        <a:pt x="349" y="1"/>
                      </a:lnTo>
                      <a:lnTo>
                        <a:pt x="349" y="2"/>
                      </a:lnTo>
                      <a:lnTo>
                        <a:pt x="343" y="2"/>
                      </a:lnTo>
                      <a:lnTo>
                        <a:pt x="342" y="1"/>
                      </a:lnTo>
                      <a:lnTo>
                        <a:pt x="343" y="0"/>
                      </a:lnTo>
                      <a:close/>
                      <a:moveTo>
                        <a:pt x="354" y="0"/>
                      </a:moveTo>
                      <a:lnTo>
                        <a:pt x="359" y="0"/>
                      </a:lnTo>
                      <a:lnTo>
                        <a:pt x="359" y="1"/>
                      </a:lnTo>
                      <a:lnTo>
                        <a:pt x="359" y="2"/>
                      </a:lnTo>
                      <a:lnTo>
                        <a:pt x="354" y="2"/>
                      </a:lnTo>
                      <a:lnTo>
                        <a:pt x="353" y="1"/>
                      </a:lnTo>
                      <a:lnTo>
                        <a:pt x="354" y="0"/>
                      </a:lnTo>
                      <a:close/>
                      <a:moveTo>
                        <a:pt x="363" y="0"/>
                      </a:moveTo>
                      <a:lnTo>
                        <a:pt x="368" y="0"/>
                      </a:lnTo>
                      <a:lnTo>
                        <a:pt x="369" y="1"/>
                      </a:lnTo>
                      <a:lnTo>
                        <a:pt x="368" y="2"/>
                      </a:lnTo>
                      <a:lnTo>
                        <a:pt x="363" y="2"/>
                      </a:lnTo>
                      <a:lnTo>
                        <a:pt x="363" y="1"/>
                      </a:lnTo>
                      <a:lnTo>
                        <a:pt x="363" y="0"/>
                      </a:lnTo>
                      <a:close/>
                      <a:moveTo>
                        <a:pt x="374" y="0"/>
                      </a:moveTo>
                      <a:lnTo>
                        <a:pt x="379" y="0"/>
                      </a:lnTo>
                      <a:lnTo>
                        <a:pt x="380" y="1"/>
                      </a:lnTo>
                      <a:lnTo>
                        <a:pt x="379" y="2"/>
                      </a:lnTo>
                      <a:lnTo>
                        <a:pt x="374" y="2"/>
                      </a:lnTo>
                      <a:lnTo>
                        <a:pt x="373" y="1"/>
                      </a:lnTo>
                      <a:lnTo>
                        <a:pt x="374" y="0"/>
                      </a:lnTo>
                      <a:close/>
                      <a:moveTo>
                        <a:pt x="384" y="0"/>
                      </a:moveTo>
                      <a:lnTo>
                        <a:pt x="389" y="0"/>
                      </a:lnTo>
                      <a:lnTo>
                        <a:pt x="389" y="1"/>
                      </a:lnTo>
                      <a:lnTo>
                        <a:pt x="389" y="2"/>
                      </a:lnTo>
                      <a:lnTo>
                        <a:pt x="384" y="2"/>
                      </a:lnTo>
                      <a:lnTo>
                        <a:pt x="383" y="1"/>
                      </a:lnTo>
                      <a:lnTo>
                        <a:pt x="384" y="0"/>
                      </a:lnTo>
                      <a:close/>
                      <a:moveTo>
                        <a:pt x="393" y="0"/>
                      </a:moveTo>
                      <a:lnTo>
                        <a:pt x="399" y="0"/>
                      </a:lnTo>
                      <a:lnTo>
                        <a:pt x="400" y="1"/>
                      </a:lnTo>
                      <a:lnTo>
                        <a:pt x="399" y="2"/>
                      </a:lnTo>
                      <a:lnTo>
                        <a:pt x="393" y="2"/>
                      </a:lnTo>
                      <a:lnTo>
                        <a:pt x="393" y="1"/>
                      </a:lnTo>
                      <a:lnTo>
                        <a:pt x="393" y="0"/>
                      </a:lnTo>
                      <a:close/>
                      <a:moveTo>
                        <a:pt x="404" y="0"/>
                      </a:moveTo>
                      <a:lnTo>
                        <a:pt x="409" y="0"/>
                      </a:lnTo>
                      <a:lnTo>
                        <a:pt x="410" y="1"/>
                      </a:lnTo>
                      <a:lnTo>
                        <a:pt x="409" y="2"/>
                      </a:lnTo>
                      <a:lnTo>
                        <a:pt x="404" y="2"/>
                      </a:lnTo>
                      <a:lnTo>
                        <a:pt x="403" y="1"/>
                      </a:lnTo>
                      <a:lnTo>
                        <a:pt x="404" y="0"/>
                      </a:lnTo>
                      <a:close/>
                      <a:moveTo>
                        <a:pt x="414" y="0"/>
                      </a:moveTo>
                      <a:lnTo>
                        <a:pt x="419" y="0"/>
                      </a:lnTo>
                      <a:lnTo>
                        <a:pt x="420" y="1"/>
                      </a:lnTo>
                      <a:lnTo>
                        <a:pt x="419" y="2"/>
                      </a:lnTo>
                      <a:lnTo>
                        <a:pt x="414" y="2"/>
                      </a:lnTo>
                      <a:lnTo>
                        <a:pt x="413" y="1"/>
                      </a:lnTo>
                      <a:lnTo>
                        <a:pt x="414" y="0"/>
                      </a:lnTo>
                      <a:close/>
                      <a:moveTo>
                        <a:pt x="424" y="0"/>
                      </a:moveTo>
                      <a:lnTo>
                        <a:pt x="429" y="0"/>
                      </a:lnTo>
                      <a:lnTo>
                        <a:pt x="430" y="1"/>
                      </a:lnTo>
                      <a:lnTo>
                        <a:pt x="429" y="2"/>
                      </a:lnTo>
                      <a:lnTo>
                        <a:pt x="424" y="2"/>
                      </a:lnTo>
                      <a:lnTo>
                        <a:pt x="423" y="1"/>
                      </a:lnTo>
                      <a:lnTo>
                        <a:pt x="424" y="0"/>
                      </a:lnTo>
                      <a:close/>
                      <a:moveTo>
                        <a:pt x="434" y="0"/>
                      </a:moveTo>
                      <a:lnTo>
                        <a:pt x="439" y="0"/>
                      </a:lnTo>
                      <a:lnTo>
                        <a:pt x="440" y="1"/>
                      </a:lnTo>
                      <a:lnTo>
                        <a:pt x="439" y="2"/>
                      </a:lnTo>
                      <a:lnTo>
                        <a:pt x="434" y="2"/>
                      </a:lnTo>
                      <a:lnTo>
                        <a:pt x="433" y="1"/>
                      </a:lnTo>
                      <a:lnTo>
                        <a:pt x="434" y="0"/>
                      </a:lnTo>
                      <a:close/>
                      <a:moveTo>
                        <a:pt x="445" y="0"/>
                      </a:moveTo>
                      <a:lnTo>
                        <a:pt x="449" y="0"/>
                      </a:lnTo>
                      <a:lnTo>
                        <a:pt x="450" y="1"/>
                      </a:lnTo>
                      <a:lnTo>
                        <a:pt x="449" y="2"/>
                      </a:lnTo>
                      <a:lnTo>
                        <a:pt x="445" y="2"/>
                      </a:lnTo>
                      <a:lnTo>
                        <a:pt x="444" y="1"/>
                      </a:lnTo>
                      <a:lnTo>
                        <a:pt x="445" y="0"/>
                      </a:lnTo>
                      <a:close/>
                      <a:moveTo>
                        <a:pt x="454" y="0"/>
                      </a:moveTo>
                      <a:lnTo>
                        <a:pt x="459" y="0"/>
                      </a:lnTo>
                      <a:lnTo>
                        <a:pt x="460" y="1"/>
                      </a:lnTo>
                      <a:lnTo>
                        <a:pt x="459" y="2"/>
                      </a:lnTo>
                      <a:lnTo>
                        <a:pt x="454" y="2"/>
                      </a:lnTo>
                      <a:lnTo>
                        <a:pt x="453" y="1"/>
                      </a:lnTo>
                      <a:lnTo>
                        <a:pt x="454" y="0"/>
                      </a:lnTo>
                      <a:close/>
                      <a:moveTo>
                        <a:pt x="464" y="0"/>
                      </a:moveTo>
                      <a:lnTo>
                        <a:pt x="467" y="0"/>
                      </a:lnTo>
                      <a:lnTo>
                        <a:pt x="468" y="1"/>
                      </a:lnTo>
                      <a:lnTo>
                        <a:pt x="467" y="2"/>
                      </a:lnTo>
                      <a:lnTo>
                        <a:pt x="464" y="2"/>
                      </a:lnTo>
                      <a:lnTo>
                        <a:pt x="463" y="1"/>
                      </a:lnTo>
                      <a:lnTo>
                        <a:pt x="464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991" name="Freeform 1288"/>
                <p:cNvSpPr>
                  <a:spLocks/>
                </p:cNvSpPr>
                <p:nvPr/>
              </p:nvSpPr>
              <p:spPr bwMode="auto">
                <a:xfrm>
                  <a:off x="2994" y="2616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992" name="Freeform 1289"/>
                <p:cNvSpPr>
                  <a:spLocks/>
                </p:cNvSpPr>
                <p:nvPr/>
              </p:nvSpPr>
              <p:spPr bwMode="auto">
                <a:xfrm>
                  <a:off x="3003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993" name="Freeform 1290"/>
                <p:cNvSpPr>
                  <a:spLocks/>
                </p:cNvSpPr>
                <p:nvPr/>
              </p:nvSpPr>
              <p:spPr bwMode="auto">
                <a:xfrm>
                  <a:off x="3014" y="2616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994" name="Freeform 1291"/>
                <p:cNvSpPr>
                  <a:spLocks/>
                </p:cNvSpPr>
                <p:nvPr/>
              </p:nvSpPr>
              <p:spPr bwMode="auto">
                <a:xfrm>
                  <a:off x="3024" y="2616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1" name="Group 1292"/>
              <p:cNvGrpSpPr>
                <a:grpSpLocks/>
              </p:cNvGrpSpPr>
              <p:nvPr/>
            </p:nvGrpSpPr>
            <p:grpSpPr bwMode="auto">
              <a:xfrm>
                <a:off x="4546" y="1385"/>
                <a:ext cx="468" cy="2"/>
                <a:chOff x="2994" y="2616"/>
                <a:chExt cx="468" cy="2"/>
              </a:xfrm>
            </p:grpSpPr>
            <p:sp>
              <p:nvSpPr>
                <p:cNvPr id="6595" name="Freeform 1293"/>
                <p:cNvSpPr>
                  <a:spLocks/>
                </p:cNvSpPr>
                <p:nvPr/>
              </p:nvSpPr>
              <p:spPr bwMode="auto">
                <a:xfrm>
                  <a:off x="3033" y="2616"/>
                  <a:ext cx="8" cy="2"/>
                </a:xfrm>
                <a:custGeom>
                  <a:avLst/>
                  <a:gdLst>
                    <a:gd name="T0" fmla="*/ 1 w 8"/>
                    <a:gd name="T1" fmla="*/ 0 h 2"/>
                    <a:gd name="T2" fmla="*/ 7 w 8"/>
                    <a:gd name="T3" fmla="*/ 0 h 2"/>
                    <a:gd name="T4" fmla="*/ 8 w 8"/>
                    <a:gd name="T5" fmla="*/ 1 h 2"/>
                    <a:gd name="T6" fmla="*/ 7 w 8"/>
                    <a:gd name="T7" fmla="*/ 2 h 2"/>
                    <a:gd name="T8" fmla="*/ 1 w 8"/>
                    <a:gd name="T9" fmla="*/ 2 h 2"/>
                    <a:gd name="T10" fmla="*/ 0 w 8"/>
                    <a:gd name="T11" fmla="*/ 1 h 2"/>
                    <a:gd name="T12" fmla="*/ 1 w 8"/>
                    <a:gd name="T13" fmla="*/ 0 h 2"/>
                    <a:gd name="T14" fmla="*/ 1 w 8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8"/>
                    <a:gd name="T25" fmla="*/ 0 h 2"/>
                    <a:gd name="T26" fmla="*/ 8 w 8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8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8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596" name="Freeform 1294"/>
                <p:cNvSpPr>
                  <a:spLocks/>
                </p:cNvSpPr>
                <p:nvPr/>
              </p:nvSpPr>
              <p:spPr bwMode="auto">
                <a:xfrm>
                  <a:off x="3044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597" name="Freeform 1295"/>
                <p:cNvSpPr>
                  <a:spLocks/>
                </p:cNvSpPr>
                <p:nvPr/>
              </p:nvSpPr>
              <p:spPr bwMode="auto">
                <a:xfrm>
                  <a:off x="3054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598" name="Freeform 1296"/>
                <p:cNvSpPr>
                  <a:spLocks/>
                </p:cNvSpPr>
                <p:nvPr/>
              </p:nvSpPr>
              <p:spPr bwMode="auto">
                <a:xfrm>
                  <a:off x="3064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599" name="Freeform 1297"/>
                <p:cNvSpPr>
                  <a:spLocks/>
                </p:cNvSpPr>
                <p:nvPr/>
              </p:nvSpPr>
              <p:spPr bwMode="auto">
                <a:xfrm>
                  <a:off x="3074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600" name="Freeform 1298"/>
                <p:cNvSpPr>
                  <a:spLocks/>
                </p:cNvSpPr>
                <p:nvPr/>
              </p:nvSpPr>
              <p:spPr bwMode="auto">
                <a:xfrm>
                  <a:off x="3085" y="2616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601" name="Freeform 1299"/>
                <p:cNvSpPr>
                  <a:spLocks/>
                </p:cNvSpPr>
                <p:nvPr/>
              </p:nvSpPr>
              <p:spPr bwMode="auto">
                <a:xfrm>
                  <a:off x="3094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602" name="Freeform 1300"/>
                <p:cNvSpPr>
                  <a:spLocks/>
                </p:cNvSpPr>
                <p:nvPr/>
              </p:nvSpPr>
              <p:spPr bwMode="auto">
                <a:xfrm>
                  <a:off x="3104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7 w 7"/>
                    <a:gd name="T3" fmla="*/ 0 h 2"/>
                    <a:gd name="T4" fmla="*/ 7 w 7"/>
                    <a:gd name="T5" fmla="*/ 1 h 2"/>
                    <a:gd name="T6" fmla="*/ 7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7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603" name="Freeform 1301"/>
                <p:cNvSpPr>
                  <a:spLocks/>
                </p:cNvSpPr>
                <p:nvPr/>
              </p:nvSpPr>
              <p:spPr bwMode="auto">
                <a:xfrm>
                  <a:off x="3115" y="2616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604" name="Freeform 1302"/>
                <p:cNvSpPr>
                  <a:spLocks/>
                </p:cNvSpPr>
                <p:nvPr/>
              </p:nvSpPr>
              <p:spPr bwMode="auto">
                <a:xfrm>
                  <a:off x="3124" y="2616"/>
                  <a:ext cx="8" cy="2"/>
                </a:xfrm>
                <a:custGeom>
                  <a:avLst/>
                  <a:gdLst>
                    <a:gd name="T0" fmla="*/ 1 w 8"/>
                    <a:gd name="T1" fmla="*/ 0 h 2"/>
                    <a:gd name="T2" fmla="*/ 7 w 8"/>
                    <a:gd name="T3" fmla="*/ 0 h 2"/>
                    <a:gd name="T4" fmla="*/ 8 w 8"/>
                    <a:gd name="T5" fmla="*/ 1 h 2"/>
                    <a:gd name="T6" fmla="*/ 7 w 8"/>
                    <a:gd name="T7" fmla="*/ 2 h 2"/>
                    <a:gd name="T8" fmla="*/ 1 w 8"/>
                    <a:gd name="T9" fmla="*/ 2 h 2"/>
                    <a:gd name="T10" fmla="*/ 0 w 8"/>
                    <a:gd name="T11" fmla="*/ 1 h 2"/>
                    <a:gd name="T12" fmla="*/ 1 w 8"/>
                    <a:gd name="T13" fmla="*/ 0 h 2"/>
                    <a:gd name="T14" fmla="*/ 1 w 8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8"/>
                    <a:gd name="T25" fmla="*/ 0 h 2"/>
                    <a:gd name="T26" fmla="*/ 8 w 8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8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8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605" name="Freeform 1303"/>
                <p:cNvSpPr>
                  <a:spLocks/>
                </p:cNvSpPr>
                <p:nvPr/>
              </p:nvSpPr>
              <p:spPr bwMode="auto">
                <a:xfrm>
                  <a:off x="3135" y="2616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606" name="Freeform 1304"/>
                <p:cNvSpPr>
                  <a:spLocks/>
                </p:cNvSpPr>
                <p:nvPr/>
              </p:nvSpPr>
              <p:spPr bwMode="auto">
                <a:xfrm>
                  <a:off x="3145" y="2616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607" name="Freeform 1305"/>
                <p:cNvSpPr>
                  <a:spLocks/>
                </p:cNvSpPr>
                <p:nvPr/>
              </p:nvSpPr>
              <p:spPr bwMode="auto">
                <a:xfrm>
                  <a:off x="3155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608" name="Freeform 1306"/>
                <p:cNvSpPr>
                  <a:spLocks/>
                </p:cNvSpPr>
                <p:nvPr/>
              </p:nvSpPr>
              <p:spPr bwMode="auto">
                <a:xfrm>
                  <a:off x="3165" y="2616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609" name="Freeform 1307"/>
                <p:cNvSpPr>
                  <a:spLocks/>
                </p:cNvSpPr>
                <p:nvPr/>
              </p:nvSpPr>
              <p:spPr bwMode="auto">
                <a:xfrm>
                  <a:off x="3175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610" name="Freeform 1308"/>
                <p:cNvSpPr>
                  <a:spLocks/>
                </p:cNvSpPr>
                <p:nvPr/>
              </p:nvSpPr>
              <p:spPr bwMode="auto">
                <a:xfrm>
                  <a:off x="3185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611" name="Freeform 1309"/>
                <p:cNvSpPr>
                  <a:spLocks/>
                </p:cNvSpPr>
                <p:nvPr/>
              </p:nvSpPr>
              <p:spPr bwMode="auto">
                <a:xfrm>
                  <a:off x="3195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612" name="Freeform 1310"/>
                <p:cNvSpPr>
                  <a:spLocks/>
                </p:cNvSpPr>
                <p:nvPr/>
              </p:nvSpPr>
              <p:spPr bwMode="auto">
                <a:xfrm>
                  <a:off x="3206" y="2616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613" name="Freeform 1311"/>
                <p:cNvSpPr>
                  <a:spLocks/>
                </p:cNvSpPr>
                <p:nvPr/>
              </p:nvSpPr>
              <p:spPr bwMode="auto">
                <a:xfrm>
                  <a:off x="3215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614" name="Freeform 1312"/>
                <p:cNvSpPr>
                  <a:spLocks/>
                </p:cNvSpPr>
                <p:nvPr/>
              </p:nvSpPr>
              <p:spPr bwMode="auto">
                <a:xfrm>
                  <a:off x="3226" y="2616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615" name="Freeform 1313"/>
                <p:cNvSpPr>
                  <a:spLocks/>
                </p:cNvSpPr>
                <p:nvPr/>
              </p:nvSpPr>
              <p:spPr bwMode="auto">
                <a:xfrm>
                  <a:off x="3236" y="2616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616" name="Freeform 1314"/>
                <p:cNvSpPr>
                  <a:spLocks/>
                </p:cNvSpPr>
                <p:nvPr/>
              </p:nvSpPr>
              <p:spPr bwMode="auto">
                <a:xfrm>
                  <a:off x="3245" y="2616"/>
                  <a:ext cx="8" cy="2"/>
                </a:xfrm>
                <a:custGeom>
                  <a:avLst/>
                  <a:gdLst>
                    <a:gd name="T0" fmla="*/ 1 w 8"/>
                    <a:gd name="T1" fmla="*/ 0 h 2"/>
                    <a:gd name="T2" fmla="*/ 7 w 8"/>
                    <a:gd name="T3" fmla="*/ 0 h 2"/>
                    <a:gd name="T4" fmla="*/ 8 w 8"/>
                    <a:gd name="T5" fmla="*/ 1 h 2"/>
                    <a:gd name="T6" fmla="*/ 7 w 8"/>
                    <a:gd name="T7" fmla="*/ 2 h 2"/>
                    <a:gd name="T8" fmla="*/ 1 w 8"/>
                    <a:gd name="T9" fmla="*/ 2 h 2"/>
                    <a:gd name="T10" fmla="*/ 0 w 8"/>
                    <a:gd name="T11" fmla="*/ 1 h 2"/>
                    <a:gd name="T12" fmla="*/ 1 w 8"/>
                    <a:gd name="T13" fmla="*/ 0 h 2"/>
                    <a:gd name="T14" fmla="*/ 1 w 8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8"/>
                    <a:gd name="T25" fmla="*/ 0 h 2"/>
                    <a:gd name="T26" fmla="*/ 8 w 8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8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8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617" name="Freeform 1315"/>
                <p:cNvSpPr>
                  <a:spLocks/>
                </p:cNvSpPr>
                <p:nvPr/>
              </p:nvSpPr>
              <p:spPr bwMode="auto">
                <a:xfrm>
                  <a:off x="3256" y="2616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618" name="Freeform 1316"/>
                <p:cNvSpPr>
                  <a:spLocks/>
                </p:cNvSpPr>
                <p:nvPr/>
              </p:nvSpPr>
              <p:spPr bwMode="auto">
                <a:xfrm>
                  <a:off x="3266" y="2616"/>
                  <a:ext cx="7" cy="2"/>
                </a:xfrm>
                <a:custGeom>
                  <a:avLst/>
                  <a:gdLst>
                    <a:gd name="T0" fmla="*/ 0 w 7"/>
                    <a:gd name="T1" fmla="*/ 0 h 2"/>
                    <a:gd name="T2" fmla="*/ 5 w 7"/>
                    <a:gd name="T3" fmla="*/ 0 h 2"/>
                    <a:gd name="T4" fmla="*/ 7 w 7"/>
                    <a:gd name="T5" fmla="*/ 1 h 2"/>
                    <a:gd name="T6" fmla="*/ 5 w 7"/>
                    <a:gd name="T7" fmla="*/ 2 h 2"/>
                    <a:gd name="T8" fmla="*/ 0 w 7"/>
                    <a:gd name="T9" fmla="*/ 2 h 2"/>
                    <a:gd name="T10" fmla="*/ 0 w 7"/>
                    <a:gd name="T11" fmla="*/ 1 h 2"/>
                    <a:gd name="T12" fmla="*/ 0 w 7"/>
                    <a:gd name="T13" fmla="*/ 0 h 2"/>
                    <a:gd name="T14" fmla="*/ 0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7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619" name="Freeform 1317"/>
                <p:cNvSpPr>
                  <a:spLocks/>
                </p:cNvSpPr>
                <p:nvPr/>
              </p:nvSpPr>
              <p:spPr bwMode="auto">
                <a:xfrm>
                  <a:off x="3276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620" name="Freeform 1318"/>
                <p:cNvSpPr>
                  <a:spLocks/>
                </p:cNvSpPr>
                <p:nvPr/>
              </p:nvSpPr>
              <p:spPr bwMode="auto">
                <a:xfrm>
                  <a:off x="3286" y="2616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621" name="Freeform 1319"/>
                <p:cNvSpPr>
                  <a:spLocks/>
                </p:cNvSpPr>
                <p:nvPr/>
              </p:nvSpPr>
              <p:spPr bwMode="auto">
                <a:xfrm>
                  <a:off x="3296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622" name="Freeform 1320"/>
                <p:cNvSpPr>
                  <a:spLocks/>
                </p:cNvSpPr>
                <p:nvPr/>
              </p:nvSpPr>
              <p:spPr bwMode="auto">
                <a:xfrm>
                  <a:off x="3306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623" name="Freeform 1321"/>
                <p:cNvSpPr>
                  <a:spLocks/>
                </p:cNvSpPr>
                <p:nvPr/>
              </p:nvSpPr>
              <p:spPr bwMode="auto">
                <a:xfrm>
                  <a:off x="3316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624" name="Freeform 1322"/>
                <p:cNvSpPr>
                  <a:spLocks/>
                </p:cNvSpPr>
                <p:nvPr/>
              </p:nvSpPr>
              <p:spPr bwMode="auto">
                <a:xfrm>
                  <a:off x="3327" y="2616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625" name="Freeform 1323"/>
                <p:cNvSpPr>
                  <a:spLocks/>
                </p:cNvSpPr>
                <p:nvPr/>
              </p:nvSpPr>
              <p:spPr bwMode="auto">
                <a:xfrm>
                  <a:off x="3336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7 w 7"/>
                    <a:gd name="T3" fmla="*/ 0 h 2"/>
                    <a:gd name="T4" fmla="*/ 7 w 7"/>
                    <a:gd name="T5" fmla="*/ 1 h 2"/>
                    <a:gd name="T6" fmla="*/ 7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7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626" name="Freeform 1324"/>
                <p:cNvSpPr>
                  <a:spLocks/>
                </p:cNvSpPr>
                <p:nvPr/>
              </p:nvSpPr>
              <p:spPr bwMode="auto">
                <a:xfrm>
                  <a:off x="3347" y="2616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627" name="Freeform 1325"/>
                <p:cNvSpPr>
                  <a:spLocks/>
                </p:cNvSpPr>
                <p:nvPr/>
              </p:nvSpPr>
              <p:spPr bwMode="auto">
                <a:xfrm>
                  <a:off x="3357" y="2616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628" name="Freeform 1326"/>
                <p:cNvSpPr>
                  <a:spLocks/>
                </p:cNvSpPr>
                <p:nvPr/>
              </p:nvSpPr>
              <p:spPr bwMode="auto">
                <a:xfrm>
                  <a:off x="3367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629" name="Freeform 1327"/>
                <p:cNvSpPr>
                  <a:spLocks/>
                </p:cNvSpPr>
                <p:nvPr/>
              </p:nvSpPr>
              <p:spPr bwMode="auto">
                <a:xfrm>
                  <a:off x="3377" y="2616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630" name="Freeform 1328"/>
                <p:cNvSpPr>
                  <a:spLocks/>
                </p:cNvSpPr>
                <p:nvPr/>
              </p:nvSpPr>
              <p:spPr bwMode="auto">
                <a:xfrm>
                  <a:off x="3387" y="2616"/>
                  <a:ext cx="7" cy="2"/>
                </a:xfrm>
                <a:custGeom>
                  <a:avLst/>
                  <a:gdLst>
                    <a:gd name="T0" fmla="*/ 0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0 w 7"/>
                    <a:gd name="T9" fmla="*/ 2 h 2"/>
                    <a:gd name="T10" fmla="*/ 0 w 7"/>
                    <a:gd name="T11" fmla="*/ 1 h 2"/>
                    <a:gd name="T12" fmla="*/ 0 w 7"/>
                    <a:gd name="T13" fmla="*/ 0 h 2"/>
                    <a:gd name="T14" fmla="*/ 0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0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631" name="Freeform 1329"/>
                <p:cNvSpPr>
                  <a:spLocks/>
                </p:cNvSpPr>
                <p:nvPr/>
              </p:nvSpPr>
              <p:spPr bwMode="auto">
                <a:xfrm>
                  <a:off x="3397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632" name="Freeform 1330"/>
                <p:cNvSpPr>
                  <a:spLocks/>
                </p:cNvSpPr>
                <p:nvPr/>
              </p:nvSpPr>
              <p:spPr bwMode="auto">
                <a:xfrm>
                  <a:off x="3407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633" name="Freeform 1331"/>
                <p:cNvSpPr>
                  <a:spLocks/>
                </p:cNvSpPr>
                <p:nvPr/>
              </p:nvSpPr>
              <p:spPr bwMode="auto">
                <a:xfrm>
                  <a:off x="3417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634" name="Freeform 1332"/>
                <p:cNvSpPr>
                  <a:spLocks/>
                </p:cNvSpPr>
                <p:nvPr/>
              </p:nvSpPr>
              <p:spPr bwMode="auto">
                <a:xfrm>
                  <a:off x="3427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635" name="Freeform 1333"/>
                <p:cNvSpPr>
                  <a:spLocks/>
                </p:cNvSpPr>
                <p:nvPr/>
              </p:nvSpPr>
              <p:spPr bwMode="auto">
                <a:xfrm>
                  <a:off x="3438" y="2616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636" name="Freeform 1334"/>
                <p:cNvSpPr>
                  <a:spLocks/>
                </p:cNvSpPr>
                <p:nvPr/>
              </p:nvSpPr>
              <p:spPr bwMode="auto">
                <a:xfrm>
                  <a:off x="3447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637" name="Freeform 1335"/>
                <p:cNvSpPr>
                  <a:spLocks/>
                </p:cNvSpPr>
                <p:nvPr/>
              </p:nvSpPr>
              <p:spPr bwMode="auto">
                <a:xfrm>
                  <a:off x="3457" y="2616"/>
                  <a:ext cx="5" cy="2"/>
                </a:xfrm>
                <a:custGeom>
                  <a:avLst/>
                  <a:gdLst>
                    <a:gd name="T0" fmla="*/ 1 w 5"/>
                    <a:gd name="T1" fmla="*/ 0 h 2"/>
                    <a:gd name="T2" fmla="*/ 4 w 5"/>
                    <a:gd name="T3" fmla="*/ 0 h 2"/>
                    <a:gd name="T4" fmla="*/ 5 w 5"/>
                    <a:gd name="T5" fmla="*/ 1 h 2"/>
                    <a:gd name="T6" fmla="*/ 4 w 5"/>
                    <a:gd name="T7" fmla="*/ 2 h 2"/>
                    <a:gd name="T8" fmla="*/ 1 w 5"/>
                    <a:gd name="T9" fmla="*/ 2 h 2"/>
                    <a:gd name="T10" fmla="*/ 0 w 5"/>
                    <a:gd name="T11" fmla="*/ 1 h 2"/>
                    <a:gd name="T12" fmla="*/ 1 w 5"/>
                    <a:gd name="T13" fmla="*/ 0 h 2"/>
                    <a:gd name="T14" fmla="*/ 1 w 5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5"/>
                    <a:gd name="T25" fmla="*/ 0 h 2"/>
                    <a:gd name="T26" fmla="*/ 5 w 5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5" h="2">
                      <a:moveTo>
                        <a:pt x="1" y="0"/>
                      </a:moveTo>
                      <a:lnTo>
                        <a:pt x="4" y="0"/>
                      </a:lnTo>
                      <a:lnTo>
                        <a:pt x="5" y="1"/>
                      </a:lnTo>
                      <a:lnTo>
                        <a:pt x="4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638" name="Freeform 1336"/>
                <p:cNvSpPr>
                  <a:spLocks noEditPoints="1"/>
                </p:cNvSpPr>
                <p:nvPr/>
              </p:nvSpPr>
              <p:spPr bwMode="auto">
                <a:xfrm>
                  <a:off x="2994" y="2616"/>
                  <a:ext cx="468" cy="2"/>
                </a:xfrm>
                <a:custGeom>
                  <a:avLst/>
                  <a:gdLst>
                    <a:gd name="T0" fmla="*/ 0 w 468"/>
                    <a:gd name="T1" fmla="*/ 1 h 2"/>
                    <a:gd name="T2" fmla="*/ 15 w 468"/>
                    <a:gd name="T3" fmla="*/ 2 h 2"/>
                    <a:gd name="T4" fmla="*/ 26 w 468"/>
                    <a:gd name="T5" fmla="*/ 0 h 2"/>
                    <a:gd name="T6" fmla="*/ 21 w 468"/>
                    <a:gd name="T7" fmla="*/ 0 h 2"/>
                    <a:gd name="T8" fmla="*/ 30 w 468"/>
                    <a:gd name="T9" fmla="*/ 1 h 2"/>
                    <a:gd name="T10" fmla="*/ 46 w 468"/>
                    <a:gd name="T11" fmla="*/ 2 h 2"/>
                    <a:gd name="T12" fmla="*/ 56 w 468"/>
                    <a:gd name="T13" fmla="*/ 0 h 2"/>
                    <a:gd name="T14" fmla="*/ 51 w 468"/>
                    <a:gd name="T15" fmla="*/ 0 h 2"/>
                    <a:gd name="T16" fmla="*/ 60 w 468"/>
                    <a:gd name="T17" fmla="*/ 1 h 2"/>
                    <a:gd name="T18" fmla="*/ 76 w 468"/>
                    <a:gd name="T19" fmla="*/ 2 h 2"/>
                    <a:gd name="T20" fmla="*/ 86 w 468"/>
                    <a:gd name="T21" fmla="*/ 0 h 2"/>
                    <a:gd name="T22" fmla="*/ 81 w 468"/>
                    <a:gd name="T23" fmla="*/ 0 h 2"/>
                    <a:gd name="T24" fmla="*/ 91 w 468"/>
                    <a:gd name="T25" fmla="*/ 1 h 2"/>
                    <a:gd name="T26" fmla="*/ 106 w 468"/>
                    <a:gd name="T27" fmla="*/ 2 h 2"/>
                    <a:gd name="T28" fmla="*/ 117 w 468"/>
                    <a:gd name="T29" fmla="*/ 0 h 2"/>
                    <a:gd name="T30" fmla="*/ 111 w 468"/>
                    <a:gd name="T31" fmla="*/ 0 h 2"/>
                    <a:gd name="T32" fmla="*/ 121 w 468"/>
                    <a:gd name="T33" fmla="*/ 1 h 2"/>
                    <a:gd name="T34" fmla="*/ 137 w 468"/>
                    <a:gd name="T35" fmla="*/ 2 h 2"/>
                    <a:gd name="T36" fmla="*/ 147 w 468"/>
                    <a:gd name="T37" fmla="*/ 0 h 2"/>
                    <a:gd name="T38" fmla="*/ 142 w 468"/>
                    <a:gd name="T39" fmla="*/ 0 h 2"/>
                    <a:gd name="T40" fmla="*/ 151 w 468"/>
                    <a:gd name="T41" fmla="*/ 1 h 2"/>
                    <a:gd name="T42" fmla="*/ 167 w 468"/>
                    <a:gd name="T43" fmla="*/ 2 h 2"/>
                    <a:gd name="T44" fmla="*/ 177 w 468"/>
                    <a:gd name="T45" fmla="*/ 0 h 2"/>
                    <a:gd name="T46" fmla="*/ 172 w 468"/>
                    <a:gd name="T47" fmla="*/ 0 h 2"/>
                    <a:gd name="T48" fmla="*/ 181 w 468"/>
                    <a:gd name="T49" fmla="*/ 1 h 2"/>
                    <a:gd name="T50" fmla="*/ 197 w 468"/>
                    <a:gd name="T51" fmla="*/ 2 h 2"/>
                    <a:gd name="T52" fmla="*/ 207 w 468"/>
                    <a:gd name="T53" fmla="*/ 0 h 2"/>
                    <a:gd name="T54" fmla="*/ 202 w 468"/>
                    <a:gd name="T55" fmla="*/ 0 h 2"/>
                    <a:gd name="T56" fmla="*/ 212 w 468"/>
                    <a:gd name="T57" fmla="*/ 1 h 2"/>
                    <a:gd name="T58" fmla="*/ 227 w 468"/>
                    <a:gd name="T59" fmla="*/ 2 h 2"/>
                    <a:gd name="T60" fmla="*/ 238 w 468"/>
                    <a:gd name="T61" fmla="*/ 0 h 2"/>
                    <a:gd name="T62" fmla="*/ 233 w 468"/>
                    <a:gd name="T63" fmla="*/ 0 h 2"/>
                    <a:gd name="T64" fmla="*/ 242 w 468"/>
                    <a:gd name="T65" fmla="*/ 1 h 2"/>
                    <a:gd name="T66" fmla="*/ 258 w 468"/>
                    <a:gd name="T67" fmla="*/ 2 h 2"/>
                    <a:gd name="T68" fmla="*/ 268 w 468"/>
                    <a:gd name="T69" fmla="*/ 0 h 2"/>
                    <a:gd name="T70" fmla="*/ 263 w 468"/>
                    <a:gd name="T71" fmla="*/ 0 h 2"/>
                    <a:gd name="T72" fmla="*/ 272 w 468"/>
                    <a:gd name="T73" fmla="*/ 1 h 2"/>
                    <a:gd name="T74" fmla="*/ 288 w 468"/>
                    <a:gd name="T75" fmla="*/ 2 h 2"/>
                    <a:gd name="T76" fmla="*/ 298 w 468"/>
                    <a:gd name="T77" fmla="*/ 0 h 2"/>
                    <a:gd name="T78" fmla="*/ 293 w 468"/>
                    <a:gd name="T79" fmla="*/ 0 h 2"/>
                    <a:gd name="T80" fmla="*/ 302 w 468"/>
                    <a:gd name="T81" fmla="*/ 1 h 2"/>
                    <a:gd name="T82" fmla="*/ 318 w 468"/>
                    <a:gd name="T83" fmla="*/ 2 h 2"/>
                    <a:gd name="T84" fmla="*/ 328 w 468"/>
                    <a:gd name="T85" fmla="*/ 0 h 2"/>
                    <a:gd name="T86" fmla="*/ 323 w 468"/>
                    <a:gd name="T87" fmla="*/ 0 h 2"/>
                    <a:gd name="T88" fmla="*/ 333 w 468"/>
                    <a:gd name="T89" fmla="*/ 1 h 2"/>
                    <a:gd name="T90" fmla="*/ 349 w 468"/>
                    <a:gd name="T91" fmla="*/ 2 h 2"/>
                    <a:gd name="T92" fmla="*/ 359 w 468"/>
                    <a:gd name="T93" fmla="*/ 0 h 2"/>
                    <a:gd name="T94" fmla="*/ 354 w 468"/>
                    <a:gd name="T95" fmla="*/ 0 h 2"/>
                    <a:gd name="T96" fmla="*/ 363 w 468"/>
                    <a:gd name="T97" fmla="*/ 1 h 2"/>
                    <a:gd name="T98" fmla="*/ 379 w 468"/>
                    <a:gd name="T99" fmla="*/ 2 h 2"/>
                    <a:gd name="T100" fmla="*/ 389 w 468"/>
                    <a:gd name="T101" fmla="*/ 0 h 2"/>
                    <a:gd name="T102" fmla="*/ 384 w 468"/>
                    <a:gd name="T103" fmla="*/ 0 h 2"/>
                    <a:gd name="T104" fmla="*/ 393 w 468"/>
                    <a:gd name="T105" fmla="*/ 1 h 2"/>
                    <a:gd name="T106" fmla="*/ 409 w 468"/>
                    <a:gd name="T107" fmla="*/ 2 h 2"/>
                    <a:gd name="T108" fmla="*/ 419 w 468"/>
                    <a:gd name="T109" fmla="*/ 0 h 2"/>
                    <a:gd name="T110" fmla="*/ 414 w 468"/>
                    <a:gd name="T111" fmla="*/ 0 h 2"/>
                    <a:gd name="T112" fmla="*/ 423 w 468"/>
                    <a:gd name="T113" fmla="*/ 1 h 2"/>
                    <a:gd name="T114" fmla="*/ 439 w 468"/>
                    <a:gd name="T115" fmla="*/ 2 h 2"/>
                    <a:gd name="T116" fmla="*/ 449 w 468"/>
                    <a:gd name="T117" fmla="*/ 0 h 2"/>
                    <a:gd name="T118" fmla="*/ 445 w 468"/>
                    <a:gd name="T119" fmla="*/ 0 h 2"/>
                    <a:gd name="T120" fmla="*/ 453 w 468"/>
                    <a:gd name="T121" fmla="*/ 1 h 2"/>
                    <a:gd name="T122" fmla="*/ 467 w 468"/>
                    <a:gd name="T123" fmla="*/ 2 h 2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  <a:gd name="T186" fmla="*/ 0 w 468"/>
                    <a:gd name="T187" fmla="*/ 0 h 2"/>
                    <a:gd name="T188" fmla="*/ 468 w 468"/>
                    <a:gd name="T189" fmla="*/ 2 h 2"/>
                  </a:gdLst>
                  <a:ahLst/>
                  <a:cxnLst>
                    <a:cxn ang="T124">
                      <a:pos x="T0" y="T1"/>
                    </a:cxn>
                    <a:cxn ang="T125">
                      <a:pos x="T2" y="T3"/>
                    </a:cxn>
                    <a:cxn ang="T126">
                      <a:pos x="T4" y="T5"/>
                    </a:cxn>
                    <a:cxn ang="T127">
                      <a:pos x="T6" y="T7"/>
                    </a:cxn>
                    <a:cxn ang="T128">
                      <a:pos x="T8" y="T9"/>
                    </a:cxn>
                    <a:cxn ang="T129">
                      <a:pos x="T10" y="T11"/>
                    </a:cxn>
                    <a:cxn ang="T130">
                      <a:pos x="T12" y="T13"/>
                    </a:cxn>
                    <a:cxn ang="T131">
                      <a:pos x="T14" y="T15"/>
                    </a:cxn>
                    <a:cxn ang="T132">
                      <a:pos x="T16" y="T17"/>
                    </a:cxn>
                    <a:cxn ang="T133">
                      <a:pos x="T18" y="T19"/>
                    </a:cxn>
                    <a:cxn ang="T134">
                      <a:pos x="T20" y="T21"/>
                    </a:cxn>
                    <a:cxn ang="T135">
                      <a:pos x="T22" y="T23"/>
                    </a:cxn>
                    <a:cxn ang="T136">
                      <a:pos x="T24" y="T25"/>
                    </a:cxn>
                    <a:cxn ang="T137">
                      <a:pos x="T26" y="T27"/>
                    </a:cxn>
                    <a:cxn ang="T138">
                      <a:pos x="T28" y="T29"/>
                    </a:cxn>
                    <a:cxn ang="T139">
                      <a:pos x="T30" y="T31"/>
                    </a:cxn>
                    <a:cxn ang="T140">
                      <a:pos x="T32" y="T33"/>
                    </a:cxn>
                    <a:cxn ang="T141">
                      <a:pos x="T34" y="T35"/>
                    </a:cxn>
                    <a:cxn ang="T142">
                      <a:pos x="T36" y="T37"/>
                    </a:cxn>
                    <a:cxn ang="T143">
                      <a:pos x="T38" y="T39"/>
                    </a:cxn>
                    <a:cxn ang="T144">
                      <a:pos x="T40" y="T41"/>
                    </a:cxn>
                    <a:cxn ang="T145">
                      <a:pos x="T42" y="T43"/>
                    </a:cxn>
                    <a:cxn ang="T146">
                      <a:pos x="T44" y="T45"/>
                    </a:cxn>
                    <a:cxn ang="T147">
                      <a:pos x="T46" y="T47"/>
                    </a:cxn>
                    <a:cxn ang="T148">
                      <a:pos x="T48" y="T49"/>
                    </a:cxn>
                    <a:cxn ang="T149">
                      <a:pos x="T50" y="T51"/>
                    </a:cxn>
                    <a:cxn ang="T150">
                      <a:pos x="T52" y="T53"/>
                    </a:cxn>
                    <a:cxn ang="T151">
                      <a:pos x="T54" y="T55"/>
                    </a:cxn>
                    <a:cxn ang="T152">
                      <a:pos x="T56" y="T57"/>
                    </a:cxn>
                    <a:cxn ang="T153">
                      <a:pos x="T58" y="T59"/>
                    </a:cxn>
                    <a:cxn ang="T154">
                      <a:pos x="T60" y="T61"/>
                    </a:cxn>
                    <a:cxn ang="T155">
                      <a:pos x="T62" y="T63"/>
                    </a:cxn>
                    <a:cxn ang="T156">
                      <a:pos x="T64" y="T65"/>
                    </a:cxn>
                    <a:cxn ang="T157">
                      <a:pos x="T66" y="T67"/>
                    </a:cxn>
                    <a:cxn ang="T158">
                      <a:pos x="T68" y="T69"/>
                    </a:cxn>
                    <a:cxn ang="T159">
                      <a:pos x="T70" y="T71"/>
                    </a:cxn>
                    <a:cxn ang="T160">
                      <a:pos x="T72" y="T73"/>
                    </a:cxn>
                    <a:cxn ang="T161">
                      <a:pos x="T74" y="T75"/>
                    </a:cxn>
                    <a:cxn ang="T162">
                      <a:pos x="T76" y="T77"/>
                    </a:cxn>
                    <a:cxn ang="T163">
                      <a:pos x="T78" y="T79"/>
                    </a:cxn>
                    <a:cxn ang="T164">
                      <a:pos x="T80" y="T81"/>
                    </a:cxn>
                    <a:cxn ang="T165">
                      <a:pos x="T82" y="T83"/>
                    </a:cxn>
                    <a:cxn ang="T166">
                      <a:pos x="T84" y="T85"/>
                    </a:cxn>
                    <a:cxn ang="T167">
                      <a:pos x="T86" y="T87"/>
                    </a:cxn>
                    <a:cxn ang="T168">
                      <a:pos x="T88" y="T89"/>
                    </a:cxn>
                    <a:cxn ang="T169">
                      <a:pos x="T90" y="T91"/>
                    </a:cxn>
                    <a:cxn ang="T170">
                      <a:pos x="T92" y="T93"/>
                    </a:cxn>
                    <a:cxn ang="T171">
                      <a:pos x="T94" y="T95"/>
                    </a:cxn>
                    <a:cxn ang="T172">
                      <a:pos x="T96" y="T97"/>
                    </a:cxn>
                    <a:cxn ang="T173">
                      <a:pos x="T98" y="T99"/>
                    </a:cxn>
                    <a:cxn ang="T174">
                      <a:pos x="T100" y="T101"/>
                    </a:cxn>
                    <a:cxn ang="T175">
                      <a:pos x="T102" y="T103"/>
                    </a:cxn>
                    <a:cxn ang="T176">
                      <a:pos x="T104" y="T105"/>
                    </a:cxn>
                    <a:cxn ang="T177">
                      <a:pos x="T106" y="T107"/>
                    </a:cxn>
                    <a:cxn ang="T178">
                      <a:pos x="T108" y="T109"/>
                    </a:cxn>
                    <a:cxn ang="T179">
                      <a:pos x="T110" y="T111"/>
                    </a:cxn>
                    <a:cxn ang="T180">
                      <a:pos x="T112" y="T113"/>
                    </a:cxn>
                    <a:cxn ang="T181">
                      <a:pos x="T114" y="T115"/>
                    </a:cxn>
                    <a:cxn ang="T182">
                      <a:pos x="T116" y="T117"/>
                    </a:cxn>
                    <a:cxn ang="T183">
                      <a:pos x="T118" y="T119"/>
                    </a:cxn>
                    <a:cxn ang="T184">
                      <a:pos x="T120" y="T121"/>
                    </a:cxn>
                    <a:cxn ang="T185">
                      <a:pos x="T122" y="T123"/>
                    </a:cxn>
                  </a:cxnLst>
                  <a:rect l="T186" t="T187" r="T188" b="T189"/>
                  <a:pathLst>
                    <a:path w="468" h="2">
                      <a:moveTo>
                        <a:pt x="1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  <a:close/>
                      <a:moveTo>
                        <a:pt x="10" y="0"/>
                      </a:moveTo>
                      <a:lnTo>
                        <a:pt x="15" y="0"/>
                      </a:lnTo>
                      <a:lnTo>
                        <a:pt x="16" y="1"/>
                      </a:lnTo>
                      <a:lnTo>
                        <a:pt x="15" y="2"/>
                      </a:lnTo>
                      <a:lnTo>
                        <a:pt x="10" y="2"/>
                      </a:lnTo>
                      <a:lnTo>
                        <a:pt x="9" y="1"/>
                      </a:lnTo>
                      <a:lnTo>
                        <a:pt x="10" y="0"/>
                      </a:lnTo>
                      <a:close/>
                      <a:moveTo>
                        <a:pt x="21" y="0"/>
                      </a:moveTo>
                      <a:lnTo>
                        <a:pt x="26" y="0"/>
                      </a:lnTo>
                      <a:lnTo>
                        <a:pt x="26" y="1"/>
                      </a:lnTo>
                      <a:lnTo>
                        <a:pt x="26" y="2"/>
                      </a:lnTo>
                      <a:lnTo>
                        <a:pt x="21" y="2"/>
                      </a:lnTo>
                      <a:lnTo>
                        <a:pt x="20" y="1"/>
                      </a:lnTo>
                      <a:lnTo>
                        <a:pt x="21" y="0"/>
                      </a:lnTo>
                      <a:close/>
                      <a:moveTo>
                        <a:pt x="31" y="0"/>
                      </a:moveTo>
                      <a:lnTo>
                        <a:pt x="35" y="0"/>
                      </a:lnTo>
                      <a:lnTo>
                        <a:pt x="36" y="1"/>
                      </a:lnTo>
                      <a:lnTo>
                        <a:pt x="35" y="2"/>
                      </a:lnTo>
                      <a:lnTo>
                        <a:pt x="31" y="2"/>
                      </a:lnTo>
                      <a:lnTo>
                        <a:pt x="30" y="1"/>
                      </a:lnTo>
                      <a:lnTo>
                        <a:pt x="31" y="0"/>
                      </a:lnTo>
                      <a:close/>
                      <a:moveTo>
                        <a:pt x="40" y="0"/>
                      </a:moveTo>
                      <a:lnTo>
                        <a:pt x="46" y="0"/>
                      </a:lnTo>
                      <a:lnTo>
                        <a:pt x="47" y="1"/>
                      </a:lnTo>
                      <a:lnTo>
                        <a:pt x="46" y="2"/>
                      </a:lnTo>
                      <a:lnTo>
                        <a:pt x="40" y="2"/>
                      </a:lnTo>
                      <a:lnTo>
                        <a:pt x="39" y="1"/>
                      </a:lnTo>
                      <a:lnTo>
                        <a:pt x="40" y="0"/>
                      </a:lnTo>
                      <a:close/>
                      <a:moveTo>
                        <a:pt x="51" y="0"/>
                      </a:moveTo>
                      <a:lnTo>
                        <a:pt x="56" y="0"/>
                      </a:lnTo>
                      <a:lnTo>
                        <a:pt x="57" y="1"/>
                      </a:lnTo>
                      <a:lnTo>
                        <a:pt x="56" y="2"/>
                      </a:lnTo>
                      <a:lnTo>
                        <a:pt x="51" y="2"/>
                      </a:lnTo>
                      <a:lnTo>
                        <a:pt x="50" y="1"/>
                      </a:lnTo>
                      <a:lnTo>
                        <a:pt x="51" y="0"/>
                      </a:lnTo>
                      <a:close/>
                      <a:moveTo>
                        <a:pt x="61" y="0"/>
                      </a:moveTo>
                      <a:lnTo>
                        <a:pt x="66" y="0"/>
                      </a:lnTo>
                      <a:lnTo>
                        <a:pt x="67" y="1"/>
                      </a:lnTo>
                      <a:lnTo>
                        <a:pt x="66" y="2"/>
                      </a:lnTo>
                      <a:lnTo>
                        <a:pt x="61" y="2"/>
                      </a:lnTo>
                      <a:lnTo>
                        <a:pt x="60" y="1"/>
                      </a:lnTo>
                      <a:lnTo>
                        <a:pt x="61" y="0"/>
                      </a:lnTo>
                      <a:close/>
                      <a:moveTo>
                        <a:pt x="71" y="0"/>
                      </a:moveTo>
                      <a:lnTo>
                        <a:pt x="76" y="0"/>
                      </a:lnTo>
                      <a:lnTo>
                        <a:pt x="77" y="1"/>
                      </a:lnTo>
                      <a:lnTo>
                        <a:pt x="76" y="2"/>
                      </a:lnTo>
                      <a:lnTo>
                        <a:pt x="71" y="2"/>
                      </a:lnTo>
                      <a:lnTo>
                        <a:pt x="70" y="1"/>
                      </a:lnTo>
                      <a:lnTo>
                        <a:pt x="71" y="0"/>
                      </a:lnTo>
                      <a:close/>
                      <a:moveTo>
                        <a:pt x="81" y="0"/>
                      </a:moveTo>
                      <a:lnTo>
                        <a:pt x="86" y="0"/>
                      </a:lnTo>
                      <a:lnTo>
                        <a:pt x="87" y="1"/>
                      </a:lnTo>
                      <a:lnTo>
                        <a:pt x="86" y="2"/>
                      </a:lnTo>
                      <a:lnTo>
                        <a:pt x="81" y="2"/>
                      </a:lnTo>
                      <a:lnTo>
                        <a:pt x="80" y="1"/>
                      </a:lnTo>
                      <a:lnTo>
                        <a:pt x="81" y="0"/>
                      </a:lnTo>
                      <a:close/>
                      <a:moveTo>
                        <a:pt x="91" y="0"/>
                      </a:moveTo>
                      <a:lnTo>
                        <a:pt x="96" y="0"/>
                      </a:lnTo>
                      <a:lnTo>
                        <a:pt x="97" y="1"/>
                      </a:lnTo>
                      <a:lnTo>
                        <a:pt x="96" y="2"/>
                      </a:lnTo>
                      <a:lnTo>
                        <a:pt x="91" y="2"/>
                      </a:lnTo>
                      <a:lnTo>
                        <a:pt x="91" y="1"/>
                      </a:lnTo>
                      <a:lnTo>
                        <a:pt x="91" y="0"/>
                      </a:lnTo>
                      <a:close/>
                      <a:moveTo>
                        <a:pt x="101" y="0"/>
                      </a:moveTo>
                      <a:lnTo>
                        <a:pt x="106" y="0"/>
                      </a:lnTo>
                      <a:lnTo>
                        <a:pt x="107" y="1"/>
                      </a:lnTo>
                      <a:lnTo>
                        <a:pt x="106" y="2"/>
                      </a:lnTo>
                      <a:lnTo>
                        <a:pt x="101" y="2"/>
                      </a:lnTo>
                      <a:lnTo>
                        <a:pt x="100" y="1"/>
                      </a:lnTo>
                      <a:lnTo>
                        <a:pt x="101" y="0"/>
                      </a:lnTo>
                      <a:close/>
                      <a:moveTo>
                        <a:pt x="111" y="0"/>
                      </a:moveTo>
                      <a:lnTo>
                        <a:pt x="117" y="0"/>
                      </a:lnTo>
                      <a:lnTo>
                        <a:pt x="117" y="1"/>
                      </a:lnTo>
                      <a:lnTo>
                        <a:pt x="117" y="2"/>
                      </a:lnTo>
                      <a:lnTo>
                        <a:pt x="111" y="2"/>
                      </a:lnTo>
                      <a:lnTo>
                        <a:pt x="110" y="1"/>
                      </a:lnTo>
                      <a:lnTo>
                        <a:pt x="111" y="0"/>
                      </a:lnTo>
                      <a:close/>
                      <a:moveTo>
                        <a:pt x="121" y="0"/>
                      </a:moveTo>
                      <a:lnTo>
                        <a:pt x="126" y="0"/>
                      </a:lnTo>
                      <a:lnTo>
                        <a:pt x="127" y="1"/>
                      </a:lnTo>
                      <a:lnTo>
                        <a:pt x="126" y="2"/>
                      </a:lnTo>
                      <a:lnTo>
                        <a:pt x="121" y="2"/>
                      </a:lnTo>
                      <a:lnTo>
                        <a:pt x="121" y="1"/>
                      </a:lnTo>
                      <a:lnTo>
                        <a:pt x="121" y="0"/>
                      </a:lnTo>
                      <a:close/>
                      <a:moveTo>
                        <a:pt x="131" y="0"/>
                      </a:moveTo>
                      <a:lnTo>
                        <a:pt x="137" y="0"/>
                      </a:lnTo>
                      <a:lnTo>
                        <a:pt x="138" y="1"/>
                      </a:lnTo>
                      <a:lnTo>
                        <a:pt x="137" y="2"/>
                      </a:lnTo>
                      <a:lnTo>
                        <a:pt x="131" y="2"/>
                      </a:lnTo>
                      <a:lnTo>
                        <a:pt x="130" y="1"/>
                      </a:lnTo>
                      <a:lnTo>
                        <a:pt x="131" y="0"/>
                      </a:lnTo>
                      <a:close/>
                      <a:moveTo>
                        <a:pt x="142" y="0"/>
                      </a:moveTo>
                      <a:lnTo>
                        <a:pt x="147" y="0"/>
                      </a:lnTo>
                      <a:lnTo>
                        <a:pt x="147" y="1"/>
                      </a:lnTo>
                      <a:lnTo>
                        <a:pt x="147" y="2"/>
                      </a:lnTo>
                      <a:lnTo>
                        <a:pt x="142" y="2"/>
                      </a:lnTo>
                      <a:lnTo>
                        <a:pt x="141" y="1"/>
                      </a:lnTo>
                      <a:lnTo>
                        <a:pt x="142" y="0"/>
                      </a:lnTo>
                      <a:close/>
                      <a:moveTo>
                        <a:pt x="151" y="0"/>
                      </a:moveTo>
                      <a:lnTo>
                        <a:pt x="156" y="0"/>
                      </a:lnTo>
                      <a:lnTo>
                        <a:pt x="157" y="1"/>
                      </a:lnTo>
                      <a:lnTo>
                        <a:pt x="156" y="2"/>
                      </a:lnTo>
                      <a:lnTo>
                        <a:pt x="151" y="2"/>
                      </a:lnTo>
                      <a:lnTo>
                        <a:pt x="151" y="1"/>
                      </a:lnTo>
                      <a:lnTo>
                        <a:pt x="151" y="0"/>
                      </a:lnTo>
                      <a:close/>
                      <a:moveTo>
                        <a:pt x="162" y="0"/>
                      </a:moveTo>
                      <a:lnTo>
                        <a:pt x="167" y="0"/>
                      </a:lnTo>
                      <a:lnTo>
                        <a:pt x="168" y="1"/>
                      </a:lnTo>
                      <a:lnTo>
                        <a:pt x="167" y="2"/>
                      </a:lnTo>
                      <a:lnTo>
                        <a:pt x="162" y="2"/>
                      </a:lnTo>
                      <a:lnTo>
                        <a:pt x="161" y="1"/>
                      </a:lnTo>
                      <a:lnTo>
                        <a:pt x="162" y="0"/>
                      </a:lnTo>
                      <a:close/>
                      <a:moveTo>
                        <a:pt x="172" y="0"/>
                      </a:moveTo>
                      <a:lnTo>
                        <a:pt x="177" y="0"/>
                      </a:lnTo>
                      <a:lnTo>
                        <a:pt x="177" y="1"/>
                      </a:lnTo>
                      <a:lnTo>
                        <a:pt x="177" y="2"/>
                      </a:lnTo>
                      <a:lnTo>
                        <a:pt x="172" y="2"/>
                      </a:lnTo>
                      <a:lnTo>
                        <a:pt x="171" y="1"/>
                      </a:lnTo>
                      <a:lnTo>
                        <a:pt x="172" y="0"/>
                      </a:lnTo>
                      <a:close/>
                      <a:moveTo>
                        <a:pt x="182" y="0"/>
                      </a:moveTo>
                      <a:lnTo>
                        <a:pt x="187" y="0"/>
                      </a:lnTo>
                      <a:lnTo>
                        <a:pt x="188" y="1"/>
                      </a:lnTo>
                      <a:lnTo>
                        <a:pt x="187" y="2"/>
                      </a:lnTo>
                      <a:lnTo>
                        <a:pt x="182" y="2"/>
                      </a:lnTo>
                      <a:lnTo>
                        <a:pt x="181" y="1"/>
                      </a:lnTo>
                      <a:lnTo>
                        <a:pt x="182" y="0"/>
                      </a:lnTo>
                      <a:close/>
                      <a:moveTo>
                        <a:pt x="192" y="0"/>
                      </a:moveTo>
                      <a:lnTo>
                        <a:pt x="197" y="0"/>
                      </a:lnTo>
                      <a:lnTo>
                        <a:pt x="198" y="1"/>
                      </a:lnTo>
                      <a:lnTo>
                        <a:pt x="197" y="2"/>
                      </a:lnTo>
                      <a:lnTo>
                        <a:pt x="192" y="2"/>
                      </a:lnTo>
                      <a:lnTo>
                        <a:pt x="191" y="1"/>
                      </a:lnTo>
                      <a:lnTo>
                        <a:pt x="192" y="0"/>
                      </a:lnTo>
                      <a:close/>
                      <a:moveTo>
                        <a:pt x="202" y="0"/>
                      </a:moveTo>
                      <a:lnTo>
                        <a:pt x="207" y="0"/>
                      </a:lnTo>
                      <a:lnTo>
                        <a:pt x="208" y="1"/>
                      </a:lnTo>
                      <a:lnTo>
                        <a:pt x="207" y="2"/>
                      </a:lnTo>
                      <a:lnTo>
                        <a:pt x="202" y="2"/>
                      </a:lnTo>
                      <a:lnTo>
                        <a:pt x="201" y="1"/>
                      </a:lnTo>
                      <a:lnTo>
                        <a:pt x="202" y="0"/>
                      </a:lnTo>
                      <a:close/>
                      <a:moveTo>
                        <a:pt x="212" y="0"/>
                      </a:moveTo>
                      <a:lnTo>
                        <a:pt x="217" y="0"/>
                      </a:lnTo>
                      <a:lnTo>
                        <a:pt x="218" y="1"/>
                      </a:lnTo>
                      <a:lnTo>
                        <a:pt x="217" y="2"/>
                      </a:lnTo>
                      <a:lnTo>
                        <a:pt x="212" y="2"/>
                      </a:lnTo>
                      <a:lnTo>
                        <a:pt x="212" y="1"/>
                      </a:lnTo>
                      <a:lnTo>
                        <a:pt x="212" y="0"/>
                      </a:lnTo>
                      <a:close/>
                      <a:moveTo>
                        <a:pt x="222" y="0"/>
                      </a:moveTo>
                      <a:lnTo>
                        <a:pt x="227" y="0"/>
                      </a:lnTo>
                      <a:lnTo>
                        <a:pt x="228" y="1"/>
                      </a:lnTo>
                      <a:lnTo>
                        <a:pt x="227" y="2"/>
                      </a:lnTo>
                      <a:lnTo>
                        <a:pt x="222" y="2"/>
                      </a:lnTo>
                      <a:lnTo>
                        <a:pt x="221" y="1"/>
                      </a:lnTo>
                      <a:lnTo>
                        <a:pt x="222" y="0"/>
                      </a:lnTo>
                      <a:close/>
                      <a:moveTo>
                        <a:pt x="233" y="0"/>
                      </a:moveTo>
                      <a:lnTo>
                        <a:pt x="238" y="0"/>
                      </a:lnTo>
                      <a:lnTo>
                        <a:pt x="238" y="1"/>
                      </a:lnTo>
                      <a:lnTo>
                        <a:pt x="238" y="2"/>
                      </a:lnTo>
                      <a:lnTo>
                        <a:pt x="233" y="2"/>
                      </a:lnTo>
                      <a:lnTo>
                        <a:pt x="232" y="1"/>
                      </a:lnTo>
                      <a:lnTo>
                        <a:pt x="233" y="0"/>
                      </a:lnTo>
                      <a:close/>
                      <a:moveTo>
                        <a:pt x="242" y="0"/>
                      </a:moveTo>
                      <a:lnTo>
                        <a:pt x="247" y="0"/>
                      </a:lnTo>
                      <a:lnTo>
                        <a:pt x="248" y="1"/>
                      </a:lnTo>
                      <a:lnTo>
                        <a:pt x="247" y="2"/>
                      </a:lnTo>
                      <a:lnTo>
                        <a:pt x="242" y="2"/>
                      </a:lnTo>
                      <a:lnTo>
                        <a:pt x="242" y="1"/>
                      </a:lnTo>
                      <a:lnTo>
                        <a:pt x="242" y="0"/>
                      </a:lnTo>
                      <a:close/>
                      <a:moveTo>
                        <a:pt x="252" y="0"/>
                      </a:moveTo>
                      <a:lnTo>
                        <a:pt x="258" y="0"/>
                      </a:lnTo>
                      <a:lnTo>
                        <a:pt x="259" y="1"/>
                      </a:lnTo>
                      <a:lnTo>
                        <a:pt x="258" y="2"/>
                      </a:lnTo>
                      <a:lnTo>
                        <a:pt x="252" y="2"/>
                      </a:lnTo>
                      <a:lnTo>
                        <a:pt x="251" y="1"/>
                      </a:lnTo>
                      <a:lnTo>
                        <a:pt x="252" y="0"/>
                      </a:lnTo>
                      <a:close/>
                      <a:moveTo>
                        <a:pt x="263" y="0"/>
                      </a:moveTo>
                      <a:lnTo>
                        <a:pt x="268" y="0"/>
                      </a:lnTo>
                      <a:lnTo>
                        <a:pt x="268" y="1"/>
                      </a:lnTo>
                      <a:lnTo>
                        <a:pt x="268" y="2"/>
                      </a:lnTo>
                      <a:lnTo>
                        <a:pt x="263" y="2"/>
                      </a:lnTo>
                      <a:lnTo>
                        <a:pt x="262" y="1"/>
                      </a:lnTo>
                      <a:lnTo>
                        <a:pt x="263" y="0"/>
                      </a:lnTo>
                      <a:close/>
                      <a:moveTo>
                        <a:pt x="272" y="0"/>
                      </a:moveTo>
                      <a:lnTo>
                        <a:pt x="277" y="0"/>
                      </a:lnTo>
                      <a:lnTo>
                        <a:pt x="279" y="1"/>
                      </a:lnTo>
                      <a:lnTo>
                        <a:pt x="277" y="2"/>
                      </a:lnTo>
                      <a:lnTo>
                        <a:pt x="272" y="2"/>
                      </a:lnTo>
                      <a:lnTo>
                        <a:pt x="272" y="1"/>
                      </a:lnTo>
                      <a:lnTo>
                        <a:pt x="272" y="0"/>
                      </a:lnTo>
                      <a:close/>
                      <a:moveTo>
                        <a:pt x="283" y="0"/>
                      </a:moveTo>
                      <a:lnTo>
                        <a:pt x="288" y="0"/>
                      </a:lnTo>
                      <a:lnTo>
                        <a:pt x="289" y="1"/>
                      </a:lnTo>
                      <a:lnTo>
                        <a:pt x="288" y="2"/>
                      </a:lnTo>
                      <a:lnTo>
                        <a:pt x="283" y="2"/>
                      </a:lnTo>
                      <a:lnTo>
                        <a:pt x="282" y="1"/>
                      </a:lnTo>
                      <a:lnTo>
                        <a:pt x="283" y="0"/>
                      </a:lnTo>
                      <a:close/>
                      <a:moveTo>
                        <a:pt x="293" y="0"/>
                      </a:moveTo>
                      <a:lnTo>
                        <a:pt x="298" y="0"/>
                      </a:lnTo>
                      <a:lnTo>
                        <a:pt x="298" y="1"/>
                      </a:lnTo>
                      <a:lnTo>
                        <a:pt x="298" y="2"/>
                      </a:lnTo>
                      <a:lnTo>
                        <a:pt x="293" y="2"/>
                      </a:lnTo>
                      <a:lnTo>
                        <a:pt x="292" y="1"/>
                      </a:lnTo>
                      <a:lnTo>
                        <a:pt x="293" y="0"/>
                      </a:lnTo>
                      <a:close/>
                      <a:moveTo>
                        <a:pt x="303" y="0"/>
                      </a:moveTo>
                      <a:lnTo>
                        <a:pt x="308" y="0"/>
                      </a:lnTo>
                      <a:lnTo>
                        <a:pt x="309" y="1"/>
                      </a:lnTo>
                      <a:lnTo>
                        <a:pt x="308" y="2"/>
                      </a:lnTo>
                      <a:lnTo>
                        <a:pt x="303" y="2"/>
                      </a:lnTo>
                      <a:lnTo>
                        <a:pt x="302" y="1"/>
                      </a:lnTo>
                      <a:lnTo>
                        <a:pt x="303" y="0"/>
                      </a:lnTo>
                      <a:close/>
                      <a:moveTo>
                        <a:pt x="313" y="0"/>
                      </a:moveTo>
                      <a:lnTo>
                        <a:pt x="318" y="0"/>
                      </a:lnTo>
                      <a:lnTo>
                        <a:pt x="319" y="1"/>
                      </a:lnTo>
                      <a:lnTo>
                        <a:pt x="318" y="2"/>
                      </a:lnTo>
                      <a:lnTo>
                        <a:pt x="313" y="2"/>
                      </a:lnTo>
                      <a:lnTo>
                        <a:pt x="312" y="1"/>
                      </a:lnTo>
                      <a:lnTo>
                        <a:pt x="313" y="0"/>
                      </a:lnTo>
                      <a:close/>
                      <a:moveTo>
                        <a:pt x="323" y="0"/>
                      </a:moveTo>
                      <a:lnTo>
                        <a:pt x="328" y="0"/>
                      </a:lnTo>
                      <a:lnTo>
                        <a:pt x="329" y="1"/>
                      </a:lnTo>
                      <a:lnTo>
                        <a:pt x="328" y="2"/>
                      </a:lnTo>
                      <a:lnTo>
                        <a:pt x="323" y="2"/>
                      </a:lnTo>
                      <a:lnTo>
                        <a:pt x="322" y="1"/>
                      </a:lnTo>
                      <a:lnTo>
                        <a:pt x="323" y="0"/>
                      </a:lnTo>
                      <a:close/>
                      <a:moveTo>
                        <a:pt x="333" y="0"/>
                      </a:moveTo>
                      <a:lnTo>
                        <a:pt x="338" y="0"/>
                      </a:lnTo>
                      <a:lnTo>
                        <a:pt x="339" y="1"/>
                      </a:lnTo>
                      <a:lnTo>
                        <a:pt x="338" y="2"/>
                      </a:lnTo>
                      <a:lnTo>
                        <a:pt x="333" y="2"/>
                      </a:lnTo>
                      <a:lnTo>
                        <a:pt x="333" y="1"/>
                      </a:lnTo>
                      <a:lnTo>
                        <a:pt x="333" y="0"/>
                      </a:lnTo>
                      <a:close/>
                      <a:moveTo>
                        <a:pt x="343" y="0"/>
                      </a:moveTo>
                      <a:lnTo>
                        <a:pt x="349" y="0"/>
                      </a:lnTo>
                      <a:lnTo>
                        <a:pt x="349" y="1"/>
                      </a:lnTo>
                      <a:lnTo>
                        <a:pt x="349" y="2"/>
                      </a:lnTo>
                      <a:lnTo>
                        <a:pt x="343" y="2"/>
                      </a:lnTo>
                      <a:lnTo>
                        <a:pt x="342" y="1"/>
                      </a:lnTo>
                      <a:lnTo>
                        <a:pt x="343" y="0"/>
                      </a:lnTo>
                      <a:close/>
                      <a:moveTo>
                        <a:pt x="354" y="0"/>
                      </a:moveTo>
                      <a:lnTo>
                        <a:pt x="359" y="0"/>
                      </a:lnTo>
                      <a:lnTo>
                        <a:pt x="359" y="1"/>
                      </a:lnTo>
                      <a:lnTo>
                        <a:pt x="359" y="2"/>
                      </a:lnTo>
                      <a:lnTo>
                        <a:pt x="354" y="2"/>
                      </a:lnTo>
                      <a:lnTo>
                        <a:pt x="353" y="1"/>
                      </a:lnTo>
                      <a:lnTo>
                        <a:pt x="354" y="0"/>
                      </a:lnTo>
                      <a:close/>
                      <a:moveTo>
                        <a:pt x="363" y="0"/>
                      </a:moveTo>
                      <a:lnTo>
                        <a:pt x="368" y="0"/>
                      </a:lnTo>
                      <a:lnTo>
                        <a:pt x="369" y="1"/>
                      </a:lnTo>
                      <a:lnTo>
                        <a:pt x="368" y="2"/>
                      </a:lnTo>
                      <a:lnTo>
                        <a:pt x="363" y="2"/>
                      </a:lnTo>
                      <a:lnTo>
                        <a:pt x="363" y="1"/>
                      </a:lnTo>
                      <a:lnTo>
                        <a:pt x="363" y="0"/>
                      </a:lnTo>
                      <a:close/>
                      <a:moveTo>
                        <a:pt x="374" y="0"/>
                      </a:moveTo>
                      <a:lnTo>
                        <a:pt x="379" y="0"/>
                      </a:lnTo>
                      <a:lnTo>
                        <a:pt x="380" y="1"/>
                      </a:lnTo>
                      <a:lnTo>
                        <a:pt x="379" y="2"/>
                      </a:lnTo>
                      <a:lnTo>
                        <a:pt x="374" y="2"/>
                      </a:lnTo>
                      <a:lnTo>
                        <a:pt x="373" y="1"/>
                      </a:lnTo>
                      <a:lnTo>
                        <a:pt x="374" y="0"/>
                      </a:lnTo>
                      <a:close/>
                      <a:moveTo>
                        <a:pt x="384" y="0"/>
                      </a:moveTo>
                      <a:lnTo>
                        <a:pt x="389" y="0"/>
                      </a:lnTo>
                      <a:lnTo>
                        <a:pt x="389" y="1"/>
                      </a:lnTo>
                      <a:lnTo>
                        <a:pt x="389" y="2"/>
                      </a:lnTo>
                      <a:lnTo>
                        <a:pt x="384" y="2"/>
                      </a:lnTo>
                      <a:lnTo>
                        <a:pt x="383" y="1"/>
                      </a:lnTo>
                      <a:lnTo>
                        <a:pt x="384" y="0"/>
                      </a:lnTo>
                      <a:close/>
                      <a:moveTo>
                        <a:pt x="393" y="0"/>
                      </a:moveTo>
                      <a:lnTo>
                        <a:pt x="399" y="0"/>
                      </a:lnTo>
                      <a:lnTo>
                        <a:pt x="400" y="1"/>
                      </a:lnTo>
                      <a:lnTo>
                        <a:pt x="399" y="2"/>
                      </a:lnTo>
                      <a:lnTo>
                        <a:pt x="393" y="2"/>
                      </a:lnTo>
                      <a:lnTo>
                        <a:pt x="393" y="1"/>
                      </a:lnTo>
                      <a:lnTo>
                        <a:pt x="393" y="0"/>
                      </a:lnTo>
                      <a:close/>
                      <a:moveTo>
                        <a:pt x="404" y="0"/>
                      </a:moveTo>
                      <a:lnTo>
                        <a:pt x="409" y="0"/>
                      </a:lnTo>
                      <a:lnTo>
                        <a:pt x="410" y="1"/>
                      </a:lnTo>
                      <a:lnTo>
                        <a:pt x="409" y="2"/>
                      </a:lnTo>
                      <a:lnTo>
                        <a:pt x="404" y="2"/>
                      </a:lnTo>
                      <a:lnTo>
                        <a:pt x="403" y="1"/>
                      </a:lnTo>
                      <a:lnTo>
                        <a:pt x="404" y="0"/>
                      </a:lnTo>
                      <a:close/>
                      <a:moveTo>
                        <a:pt x="414" y="0"/>
                      </a:moveTo>
                      <a:lnTo>
                        <a:pt x="419" y="0"/>
                      </a:lnTo>
                      <a:lnTo>
                        <a:pt x="420" y="1"/>
                      </a:lnTo>
                      <a:lnTo>
                        <a:pt x="419" y="2"/>
                      </a:lnTo>
                      <a:lnTo>
                        <a:pt x="414" y="2"/>
                      </a:lnTo>
                      <a:lnTo>
                        <a:pt x="413" y="1"/>
                      </a:lnTo>
                      <a:lnTo>
                        <a:pt x="414" y="0"/>
                      </a:lnTo>
                      <a:close/>
                      <a:moveTo>
                        <a:pt x="424" y="0"/>
                      </a:moveTo>
                      <a:lnTo>
                        <a:pt x="429" y="0"/>
                      </a:lnTo>
                      <a:lnTo>
                        <a:pt x="430" y="1"/>
                      </a:lnTo>
                      <a:lnTo>
                        <a:pt x="429" y="2"/>
                      </a:lnTo>
                      <a:lnTo>
                        <a:pt x="424" y="2"/>
                      </a:lnTo>
                      <a:lnTo>
                        <a:pt x="423" y="1"/>
                      </a:lnTo>
                      <a:lnTo>
                        <a:pt x="424" y="0"/>
                      </a:lnTo>
                      <a:close/>
                      <a:moveTo>
                        <a:pt x="434" y="0"/>
                      </a:moveTo>
                      <a:lnTo>
                        <a:pt x="439" y="0"/>
                      </a:lnTo>
                      <a:lnTo>
                        <a:pt x="440" y="1"/>
                      </a:lnTo>
                      <a:lnTo>
                        <a:pt x="439" y="2"/>
                      </a:lnTo>
                      <a:lnTo>
                        <a:pt x="434" y="2"/>
                      </a:lnTo>
                      <a:lnTo>
                        <a:pt x="433" y="1"/>
                      </a:lnTo>
                      <a:lnTo>
                        <a:pt x="434" y="0"/>
                      </a:lnTo>
                      <a:close/>
                      <a:moveTo>
                        <a:pt x="445" y="0"/>
                      </a:moveTo>
                      <a:lnTo>
                        <a:pt x="449" y="0"/>
                      </a:lnTo>
                      <a:lnTo>
                        <a:pt x="450" y="1"/>
                      </a:lnTo>
                      <a:lnTo>
                        <a:pt x="449" y="2"/>
                      </a:lnTo>
                      <a:lnTo>
                        <a:pt x="445" y="2"/>
                      </a:lnTo>
                      <a:lnTo>
                        <a:pt x="444" y="1"/>
                      </a:lnTo>
                      <a:lnTo>
                        <a:pt x="445" y="0"/>
                      </a:lnTo>
                      <a:close/>
                      <a:moveTo>
                        <a:pt x="454" y="0"/>
                      </a:moveTo>
                      <a:lnTo>
                        <a:pt x="459" y="0"/>
                      </a:lnTo>
                      <a:lnTo>
                        <a:pt x="460" y="1"/>
                      </a:lnTo>
                      <a:lnTo>
                        <a:pt x="459" y="2"/>
                      </a:lnTo>
                      <a:lnTo>
                        <a:pt x="454" y="2"/>
                      </a:lnTo>
                      <a:lnTo>
                        <a:pt x="453" y="1"/>
                      </a:lnTo>
                      <a:lnTo>
                        <a:pt x="454" y="0"/>
                      </a:lnTo>
                      <a:close/>
                      <a:moveTo>
                        <a:pt x="464" y="0"/>
                      </a:moveTo>
                      <a:lnTo>
                        <a:pt x="467" y="0"/>
                      </a:lnTo>
                      <a:lnTo>
                        <a:pt x="468" y="1"/>
                      </a:lnTo>
                      <a:lnTo>
                        <a:pt x="467" y="2"/>
                      </a:lnTo>
                      <a:lnTo>
                        <a:pt x="464" y="2"/>
                      </a:lnTo>
                      <a:lnTo>
                        <a:pt x="463" y="1"/>
                      </a:lnTo>
                      <a:lnTo>
                        <a:pt x="464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639" name="Freeform 1337"/>
                <p:cNvSpPr>
                  <a:spLocks/>
                </p:cNvSpPr>
                <p:nvPr/>
              </p:nvSpPr>
              <p:spPr bwMode="auto">
                <a:xfrm>
                  <a:off x="2994" y="2616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640" name="Freeform 1338"/>
                <p:cNvSpPr>
                  <a:spLocks/>
                </p:cNvSpPr>
                <p:nvPr/>
              </p:nvSpPr>
              <p:spPr bwMode="auto">
                <a:xfrm>
                  <a:off x="3003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641" name="Freeform 1339"/>
                <p:cNvSpPr>
                  <a:spLocks/>
                </p:cNvSpPr>
                <p:nvPr/>
              </p:nvSpPr>
              <p:spPr bwMode="auto">
                <a:xfrm>
                  <a:off x="3014" y="2616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642" name="Freeform 1340"/>
                <p:cNvSpPr>
                  <a:spLocks/>
                </p:cNvSpPr>
                <p:nvPr/>
              </p:nvSpPr>
              <p:spPr bwMode="auto">
                <a:xfrm>
                  <a:off x="3024" y="2616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643" name="Freeform 1341"/>
                <p:cNvSpPr>
                  <a:spLocks/>
                </p:cNvSpPr>
                <p:nvPr/>
              </p:nvSpPr>
              <p:spPr bwMode="auto">
                <a:xfrm>
                  <a:off x="3033" y="2616"/>
                  <a:ext cx="8" cy="2"/>
                </a:xfrm>
                <a:custGeom>
                  <a:avLst/>
                  <a:gdLst>
                    <a:gd name="T0" fmla="*/ 1 w 8"/>
                    <a:gd name="T1" fmla="*/ 0 h 2"/>
                    <a:gd name="T2" fmla="*/ 7 w 8"/>
                    <a:gd name="T3" fmla="*/ 0 h 2"/>
                    <a:gd name="T4" fmla="*/ 8 w 8"/>
                    <a:gd name="T5" fmla="*/ 1 h 2"/>
                    <a:gd name="T6" fmla="*/ 7 w 8"/>
                    <a:gd name="T7" fmla="*/ 2 h 2"/>
                    <a:gd name="T8" fmla="*/ 1 w 8"/>
                    <a:gd name="T9" fmla="*/ 2 h 2"/>
                    <a:gd name="T10" fmla="*/ 0 w 8"/>
                    <a:gd name="T11" fmla="*/ 1 h 2"/>
                    <a:gd name="T12" fmla="*/ 1 w 8"/>
                    <a:gd name="T13" fmla="*/ 0 h 2"/>
                    <a:gd name="T14" fmla="*/ 1 w 8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8"/>
                    <a:gd name="T25" fmla="*/ 0 h 2"/>
                    <a:gd name="T26" fmla="*/ 8 w 8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8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8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644" name="Freeform 1342"/>
                <p:cNvSpPr>
                  <a:spLocks/>
                </p:cNvSpPr>
                <p:nvPr/>
              </p:nvSpPr>
              <p:spPr bwMode="auto">
                <a:xfrm>
                  <a:off x="3044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645" name="Freeform 1343"/>
                <p:cNvSpPr>
                  <a:spLocks/>
                </p:cNvSpPr>
                <p:nvPr/>
              </p:nvSpPr>
              <p:spPr bwMode="auto">
                <a:xfrm>
                  <a:off x="3054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646" name="Freeform 1344"/>
                <p:cNvSpPr>
                  <a:spLocks/>
                </p:cNvSpPr>
                <p:nvPr/>
              </p:nvSpPr>
              <p:spPr bwMode="auto">
                <a:xfrm>
                  <a:off x="3064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647" name="Freeform 1345"/>
                <p:cNvSpPr>
                  <a:spLocks/>
                </p:cNvSpPr>
                <p:nvPr/>
              </p:nvSpPr>
              <p:spPr bwMode="auto">
                <a:xfrm>
                  <a:off x="3074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648" name="Freeform 1346"/>
                <p:cNvSpPr>
                  <a:spLocks/>
                </p:cNvSpPr>
                <p:nvPr/>
              </p:nvSpPr>
              <p:spPr bwMode="auto">
                <a:xfrm>
                  <a:off x="3085" y="2616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649" name="Freeform 1347"/>
                <p:cNvSpPr>
                  <a:spLocks/>
                </p:cNvSpPr>
                <p:nvPr/>
              </p:nvSpPr>
              <p:spPr bwMode="auto">
                <a:xfrm>
                  <a:off x="3094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650" name="Freeform 1348"/>
                <p:cNvSpPr>
                  <a:spLocks/>
                </p:cNvSpPr>
                <p:nvPr/>
              </p:nvSpPr>
              <p:spPr bwMode="auto">
                <a:xfrm>
                  <a:off x="3104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7 w 7"/>
                    <a:gd name="T3" fmla="*/ 0 h 2"/>
                    <a:gd name="T4" fmla="*/ 7 w 7"/>
                    <a:gd name="T5" fmla="*/ 1 h 2"/>
                    <a:gd name="T6" fmla="*/ 7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7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651" name="Freeform 1349"/>
                <p:cNvSpPr>
                  <a:spLocks/>
                </p:cNvSpPr>
                <p:nvPr/>
              </p:nvSpPr>
              <p:spPr bwMode="auto">
                <a:xfrm>
                  <a:off x="3115" y="2616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652" name="Freeform 1350"/>
                <p:cNvSpPr>
                  <a:spLocks/>
                </p:cNvSpPr>
                <p:nvPr/>
              </p:nvSpPr>
              <p:spPr bwMode="auto">
                <a:xfrm>
                  <a:off x="3124" y="2616"/>
                  <a:ext cx="8" cy="2"/>
                </a:xfrm>
                <a:custGeom>
                  <a:avLst/>
                  <a:gdLst>
                    <a:gd name="T0" fmla="*/ 1 w 8"/>
                    <a:gd name="T1" fmla="*/ 0 h 2"/>
                    <a:gd name="T2" fmla="*/ 7 w 8"/>
                    <a:gd name="T3" fmla="*/ 0 h 2"/>
                    <a:gd name="T4" fmla="*/ 8 w 8"/>
                    <a:gd name="T5" fmla="*/ 1 h 2"/>
                    <a:gd name="T6" fmla="*/ 7 w 8"/>
                    <a:gd name="T7" fmla="*/ 2 h 2"/>
                    <a:gd name="T8" fmla="*/ 1 w 8"/>
                    <a:gd name="T9" fmla="*/ 2 h 2"/>
                    <a:gd name="T10" fmla="*/ 0 w 8"/>
                    <a:gd name="T11" fmla="*/ 1 h 2"/>
                    <a:gd name="T12" fmla="*/ 1 w 8"/>
                    <a:gd name="T13" fmla="*/ 0 h 2"/>
                    <a:gd name="T14" fmla="*/ 1 w 8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8"/>
                    <a:gd name="T25" fmla="*/ 0 h 2"/>
                    <a:gd name="T26" fmla="*/ 8 w 8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8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8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653" name="Freeform 1351"/>
                <p:cNvSpPr>
                  <a:spLocks/>
                </p:cNvSpPr>
                <p:nvPr/>
              </p:nvSpPr>
              <p:spPr bwMode="auto">
                <a:xfrm>
                  <a:off x="3135" y="2616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654" name="Freeform 1352"/>
                <p:cNvSpPr>
                  <a:spLocks/>
                </p:cNvSpPr>
                <p:nvPr/>
              </p:nvSpPr>
              <p:spPr bwMode="auto">
                <a:xfrm>
                  <a:off x="3145" y="2616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655" name="Freeform 1353"/>
                <p:cNvSpPr>
                  <a:spLocks/>
                </p:cNvSpPr>
                <p:nvPr/>
              </p:nvSpPr>
              <p:spPr bwMode="auto">
                <a:xfrm>
                  <a:off x="3155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656" name="Freeform 1354"/>
                <p:cNvSpPr>
                  <a:spLocks/>
                </p:cNvSpPr>
                <p:nvPr/>
              </p:nvSpPr>
              <p:spPr bwMode="auto">
                <a:xfrm>
                  <a:off x="3165" y="2616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657" name="Freeform 1355"/>
                <p:cNvSpPr>
                  <a:spLocks/>
                </p:cNvSpPr>
                <p:nvPr/>
              </p:nvSpPr>
              <p:spPr bwMode="auto">
                <a:xfrm>
                  <a:off x="3175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658" name="Freeform 1356"/>
                <p:cNvSpPr>
                  <a:spLocks/>
                </p:cNvSpPr>
                <p:nvPr/>
              </p:nvSpPr>
              <p:spPr bwMode="auto">
                <a:xfrm>
                  <a:off x="3185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659" name="Freeform 1357"/>
                <p:cNvSpPr>
                  <a:spLocks/>
                </p:cNvSpPr>
                <p:nvPr/>
              </p:nvSpPr>
              <p:spPr bwMode="auto">
                <a:xfrm>
                  <a:off x="3195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660" name="Freeform 1358"/>
                <p:cNvSpPr>
                  <a:spLocks/>
                </p:cNvSpPr>
                <p:nvPr/>
              </p:nvSpPr>
              <p:spPr bwMode="auto">
                <a:xfrm>
                  <a:off x="3206" y="2616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661" name="Freeform 1359"/>
                <p:cNvSpPr>
                  <a:spLocks/>
                </p:cNvSpPr>
                <p:nvPr/>
              </p:nvSpPr>
              <p:spPr bwMode="auto">
                <a:xfrm>
                  <a:off x="3215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662" name="Freeform 1360"/>
                <p:cNvSpPr>
                  <a:spLocks/>
                </p:cNvSpPr>
                <p:nvPr/>
              </p:nvSpPr>
              <p:spPr bwMode="auto">
                <a:xfrm>
                  <a:off x="3226" y="2616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663" name="Freeform 1361"/>
                <p:cNvSpPr>
                  <a:spLocks/>
                </p:cNvSpPr>
                <p:nvPr/>
              </p:nvSpPr>
              <p:spPr bwMode="auto">
                <a:xfrm>
                  <a:off x="3236" y="2616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664" name="Freeform 1362"/>
                <p:cNvSpPr>
                  <a:spLocks/>
                </p:cNvSpPr>
                <p:nvPr/>
              </p:nvSpPr>
              <p:spPr bwMode="auto">
                <a:xfrm>
                  <a:off x="3245" y="2616"/>
                  <a:ext cx="8" cy="2"/>
                </a:xfrm>
                <a:custGeom>
                  <a:avLst/>
                  <a:gdLst>
                    <a:gd name="T0" fmla="*/ 1 w 8"/>
                    <a:gd name="T1" fmla="*/ 0 h 2"/>
                    <a:gd name="T2" fmla="*/ 7 w 8"/>
                    <a:gd name="T3" fmla="*/ 0 h 2"/>
                    <a:gd name="T4" fmla="*/ 8 w 8"/>
                    <a:gd name="T5" fmla="*/ 1 h 2"/>
                    <a:gd name="T6" fmla="*/ 7 w 8"/>
                    <a:gd name="T7" fmla="*/ 2 h 2"/>
                    <a:gd name="T8" fmla="*/ 1 w 8"/>
                    <a:gd name="T9" fmla="*/ 2 h 2"/>
                    <a:gd name="T10" fmla="*/ 0 w 8"/>
                    <a:gd name="T11" fmla="*/ 1 h 2"/>
                    <a:gd name="T12" fmla="*/ 1 w 8"/>
                    <a:gd name="T13" fmla="*/ 0 h 2"/>
                    <a:gd name="T14" fmla="*/ 1 w 8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8"/>
                    <a:gd name="T25" fmla="*/ 0 h 2"/>
                    <a:gd name="T26" fmla="*/ 8 w 8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8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8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665" name="Freeform 1363"/>
                <p:cNvSpPr>
                  <a:spLocks/>
                </p:cNvSpPr>
                <p:nvPr/>
              </p:nvSpPr>
              <p:spPr bwMode="auto">
                <a:xfrm>
                  <a:off x="3256" y="2616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666" name="Freeform 1364"/>
                <p:cNvSpPr>
                  <a:spLocks/>
                </p:cNvSpPr>
                <p:nvPr/>
              </p:nvSpPr>
              <p:spPr bwMode="auto">
                <a:xfrm>
                  <a:off x="3266" y="2616"/>
                  <a:ext cx="7" cy="2"/>
                </a:xfrm>
                <a:custGeom>
                  <a:avLst/>
                  <a:gdLst>
                    <a:gd name="T0" fmla="*/ 0 w 7"/>
                    <a:gd name="T1" fmla="*/ 0 h 2"/>
                    <a:gd name="T2" fmla="*/ 5 w 7"/>
                    <a:gd name="T3" fmla="*/ 0 h 2"/>
                    <a:gd name="T4" fmla="*/ 7 w 7"/>
                    <a:gd name="T5" fmla="*/ 1 h 2"/>
                    <a:gd name="T6" fmla="*/ 5 w 7"/>
                    <a:gd name="T7" fmla="*/ 2 h 2"/>
                    <a:gd name="T8" fmla="*/ 0 w 7"/>
                    <a:gd name="T9" fmla="*/ 2 h 2"/>
                    <a:gd name="T10" fmla="*/ 0 w 7"/>
                    <a:gd name="T11" fmla="*/ 1 h 2"/>
                    <a:gd name="T12" fmla="*/ 0 w 7"/>
                    <a:gd name="T13" fmla="*/ 0 h 2"/>
                    <a:gd name="T14" fmla="*/ 0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7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667" name="Freeform 1365"/>
                <p:cNvSpPr>
                  <a:spLocks/>
                </p:cNvSpPr>
                <p:nvPr/>
              </p:nvSpPr>
              <p:spPr bwMode="auto">
                <a:xfrm>
                  <a:off x="3276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668" name="Freeform 1366"/>
                <p:cNvSpPr>
                  <a:spLocks/>
                </p:cNvSpPr>
                <p:nvPr/>
              </p:nvSpPr>
              <p:spPr bwMode="auto">
                <a:xfrm>
                  <a:off x="3286" y="2616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669" name="Freeform 1367"/>
                <p:cNvSpPr>
                  <a:spLocks/>
                </p:cNvSpPr>
                <p:nvPr/>
              </p:nvSpPr>
              <p:spPr bwMode="auto">
                <a:xfrm>
                  <a:off x="3296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670" name="Freeform 1368"/>
                <p:cNvSpPr>
                  <a:spLocks/>
                </p:cNvSpPr>
                <p:nvPr/>
              </p:nvSpPr>
              <p:spPr bwMode="auto">
                <a:xfrm>
                  <a:off x="3306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671" name="Freeform 1369"/>
                <p:cNvSpPr>
                  <a:spLocks/>
                </p:cNvSpPr>
                <p:nvPr/>
              </p:nvSpPr>
              <p:spPr bwMode="auto">
                <a:xfrm>
                  <a:off x="3316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672" name="Freeform 1370"/>
                <p:cNvSpPr>
                  <a:spLocks/>
                </p:cNvSpPr>
                <p:nvPr/>
              </p:nvSpPr>
              <p:spPr bwMode="auto">
                <a:xfrm>
                  <a:off x="3327" y="2616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673" name="Freeform 1371"/>
                <p:cNvSpPr>
                  <a:spLocks/>
                </p:cNvSpPr>
                <p:nvPr/>
              </p:nvSpPr>
              <p:spPr bwMode="auto">
                <a:xfrm>
                  <a:off x="3336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7 w 7"/>
                    <a:gd name="T3" fmla="*/ 0 h 2"/>
                    <a:gd name="T4" fmla="*/ 7 w 7"/>
                    <a:gd name="T5" fmla="*/ 1 h 2"/>
                    <a:gd name="T6" fmla="*/ 7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7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674" name="Freeform 1372"/>
                <p:cNvSpPr>
                  <a:spLocks/>
                </p:cNvSpPr>
                <p:nvPr/>
              </p:nvSpPr>
              <p:spPr bwMode="auto">
                <a:xfrm>
                  <a:off x="3347" y="2616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675" name="Freeform 1373"/>
                <p:cNvSpPr>
                  <a:spLocks/>
                </p:cNvSpPr>
                <p:nvPr/>
              </p:nvSpPr>
              <p:spPr bwMode="auto">
                <a:xfrm>
                  <a:off x="3357" y="2616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676" name="Freeform 1374"/>
                <p:cNvSpPr>
                  <a:spLocks/>
                </p:cNvSpPr>
                <p:nvPr/>
              </p:nvSpPr>
              <p:spPr bwMode="auto">
                <a:xfrm>
                  <a:off x="3367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677" name="Freeform 1375"/>
                <p:cNvSpPr>
                  <a:spLocks/>
                </p:cNvSpPr>
                <p:nvPr/>
              </p:nvSpPr>
              <p:spPr bwMode="auto">
                <a:xfrm>
                  <a:off x="3377" y="2616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678" name="Freeform 1376"/>
                <p:cNvSpPr>
                  <a:spLocks/>
                </p:cNvSpPr>
                <p:nvPr/>
              </p:nvSpPr>
              <p:spPr bwMode="auto">
                <a:xfrm>
                  <a:off x="3387" y="2616"/>
                  <a:ext cx="7" cy="2"/>
                </a:xfrm>
                <a:custGeom>
                  <a:avLst/>
                  <a:gdLst>
                    <a:gd name="T0" fmla="*/ 0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0 w 7"/>
                    <a:gd name="T9" fmla="*/ 2 h 2"/>
                    <a:gd name="T10" fmla="*/ 0 w 7"/>
                    <a:gd name="T11" fmla="*/ 1 h 2"/>
                    <a:gd name="T12" fmla="*/ 0 w 7"/>
                    <a:gd name="T13" fmla="*/ 0 h 2"/>
                    <a:gd name="T14" fmla="*/ 0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0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679" name="Freeform 1377"/>
                <p:cNvSpPr>
                  <a:spLocks/>
                </p:cNvSpPr>
                <p:nvPr/>
              </p:nvSpPr>
              <p:spPr bwMode="auto">
                <a:xfrm>
                  <a:off x="3397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680" name="Freeform 1378"/>
                <p:cNvSpPr>
                  <a:spLocks/>
                </p:cNvSpPr>
                <p:nvPr/>
              </p:nvSpPr>
              <p:spPr bwMode="auto">
                <a:xfrm>
                  <a:off x="3407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681" name="Freeform 1379"/>
                <p:cNvSpPr>
                  <a:spLocks/>
                </p:cNvSpPr>
                <p:nvPr/>
              </p:nvSpPr>
              <p:spPr bwMode="auto">
                <a:xfrm>
                  <a:off x="3417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682" name="Freeform 1380"/>
                <p:cNvSpPr>
                  <a:spLocks/>
                </p:cNvSpPr>
                <p:nvPr/>
              </p:nvSpPr>
              <p:spPr bwMode="auto">
                <a:xfrm>
                  <a:off x="3427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683" name="Freeform 1381"/>
                <p:cNvSpPr>
                  <a:spLocks/>
                </p:cNvSpPr>
                <p:nvPr/>
              </p:nvSpPr>
              <p:spPr bwMode="auto">
                <a:xfrm>
                  <a:off x="3438" y="2616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684" name="Freeform 1382"/>
                <p:cNvSpPr>
                  <a:spLocks/>
                </p:cNvSpPr>
                <p:nvPr/>
              </p:nvSpPr>
              <p:spPr bwMode="auto">
                <a:xfrm>
                  <a:off x="3447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685" name="Freeform 1383"/>
                <p:cNvSpPr>
                  <a:spLocks/>
                </p:cNvSpPr>
                <p:nvPr/>
              </p:nvSpPr>
              <p:spPr bwMode="auto">
                <a:xfrm>
                  <a:off x="3457" y="2616"/>
                  <a:ext cx="5" cy="2"/>
                </a:xfrm>
                <a:custGeom>
                  <a:avLst/>
                  <a:gdLst>
                    <a:gd name="T0" fmla="*/ 1 w 5"/>
                    <a:gd name="T1" fmla="*/ 0 h 2"/>
                    <a:gd name="T2" fmla="*/ 4 w 5"/>
                    <a:gd name="T3" fmla="*/ 0 h 2"/>
                    <a:gd name="T4" fmla="*/ 5 w 5"/>
                    <a:gd name="T5" fmla="*/ 1 h 2"/>
                    <a:gd name="T6" fmla="*/ 4 w 5"/>
                    <a:gd name="T7" fmla="*/ 2 h 2"/>
                    <a:gd name="T8" fmla="*/ 1 w 5"/>
                    <a:gd name="T9" fmla="*/ 2 h 2"/>
                    <a:gd name="T10" fmla="*/ 0 w 5"/>
                    <a:gd name="T11" fmla="*/ 1 h 2"/>
                    <a:gd name="T12" fmla="*/ 1 w 5"/>
                    <a:gd name="T13" fmla="*/ 0 h 2"/>
                    <a:gd name="T14" fmla="*/ 1 w 5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5"/>
                    <a:gd name="T25" fmla="*/ 0 h 2"/>
                    <a:gd name="T26" fmla="*/ 5 w 5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5" h="2">
                      <a:moveTo>
                        <a:pt x="1" y="0"/>
                      </a:moveTo>
                      <a:lnTo>
                        <a:pt x="4" y="0"/>
                      </a:lnTo>
                      <a:lnTo>
                        <a:pt x="5" y="1"/>
                      </a:lnTo>
                      <a:lnTo>
                        <a:pt x="4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686" name="Freeform 1384"/>
                <p:cNvSpPr>
                  <a:spLocks noEditPoints="1"/>
                </p:cNvSpPr>
                <p:nvPr/>
              </p:nvSpPr>
              <p:spPr bwMode="auto">
                <a:xfrm>
                  <a:off x="2994" y="2616"/>
                  <a:ext cx="468" cy="2"/>
                </a:xfrm>
                <a:custGeom>
                  <a:avLst/>
                  <a:gdLst>
                    <a:gd name="T0" fmla="*/ 0 w 468"/>
                    <a:gd name="T1" fmla="*/ 1 h 2"/>
                    <a:gd name="T2" fmla="*/ 15 w 468"/>
                    <a:gd name="T3" fmla="*/ 2 h 2"/>
                    <a:gd name="T4" fmla="*/ 26 w 468"/>
                    <a:gd name="T5" fmla="*/ 0 h 2"/>
                    <a:gd name="T6" fmla="*/ 21 w 468"/>
                    <a:gd name="T7" fmla="*/ 0 h 2"/>
                    <a:gd name="T8" fmla="*/ 30 w 468"/>
                    <a:gd name="T9" fmla="*/ 1 h 2"/>
                    <a:gd name="T10" fmla="*/ 46 w 468"/>
                    <a:gd name="T11" fmla="*/ 2 h 2"/>
                    <a:gd name="T12" fmla="*/ 56 w 468"/>
                    <a:gd name="T13" fmla="*/ 0 h 2"/>
                    <a:gd name="T14" fmla="*/ 51 w 468"/>
                    <a:gd name="T15" fmla="*/ 0 h 2"/>
                    <a:gd name="T16" fmla="*/ 60 w 468"/>
                    <a:gd name="T17" fmla="*/ 1 h 2"/>
                    <a:gd name="T18" fmla="*/ 76 w 468"/>
                    <a:gd name="T19" fmla="*/ 2 h 2"/>
                    <a:gd name="T20" fmla="*/ 86 w 468"/>
                    <a:gd name="T21" fmla="*/ 0 h 2"/>
                    <a:gd name="T22" fmla="*/ 81 w 468"/>
                    <a:gd name="T23" fmla="*/ 0 h 2"/>
                    <a:gd name="T24" fmla="*/ 91 w 468"/>
                    <a:gd name="T25" fmla="*/ 1 h 2"/>
                    <a:gd name="T26" fmla="*/ 106 w 468"/>
                    <a:gd name="T27" fmla="*/ 2 h 2"/>
                    <a:gd name="T28" fmla="*/ 117 w 468"/>
                    <a:gd name="T29" fmla="*/ 0 h 2"/>
                    <a:gd name="T30" fmla="*/ 111 w 468"/>
                    <a:gd name="T31" fmla="*/ 0 h 2"/>
                    <a:gd name="T32" fmla="*/ 121 w 468"/>
                    <a:gd name="T33" fmla="*/ 1 h 2"/>
                    <a:gd name="T34" fmla="*/ 137 w 468"/>
                    <a:gd name="T35" fmla="*/ 2 h 2"/>
                    <a:gd name="T36" fmla="*/ 147 w 468"/>
                    <a:gd name="T37" fmla="*/ 0 h 2"/>
                    <a:gd name="T38" fmla="*/ 142 w 468"/>
                    <a:gd name="T39" fmla="*/ 0 h 2"/>
                    <a:gd name="T40" fmla="*/ 151 w 468"/>
                    <a:gd name="T41" fmla="*/ 1 h 2"/>
                    <a:gd name="T42" fmla="*/ 167 w 468"/>
                    <a:gd name="T43" fmla="*/ 2 h 2"/>
                    <a:gd name="T44" fmla="*/ 177 w 468"/>
                    <a:gd name="T45" fmla="*/ 0 h 2"/>
                    <a:gd name="T46" fmla="*/ 172 w 468"/>
                    <a:gd name="T47" fmla="*/ 0 h 2"/>
                    <a:gd name="T48" fmla="*/ 181 w 468"/>
                    <a:gd name="T49" fmla="*/ 1 h 2"/>
                    <a:gd name="T50" fmla="*/ 197 w 468"/>
                    <a:gd name="T51" fmla="*/ 2 h 2"/>
                    <a:gd name="T52" fmla="*/ 207 w 468"/>
                    <a:gd name="T53" fmla="*/ 0 h 2"/>
                    <a:gd name="T54" fmla="*/ 202 w 468"/>
                    <a:gd name="T55" fmla="*/ 0 h 2"/>
                    <a:gd name="T56" fmla="*/ 212 w 468"/>
                    <a:gd name="T57" fmla="*/ 1 h 2"/>
                    <a:gd name="T58" fmla="*/ 227 w 468"/>
                    <a:gd name="T59" fmla="*/ 2 h 2"/>
                    <a:gd name="T60" fmla="*/ 238 w 468"/>
                    <a:gd name="T61" fmla="*/ 0 h 2"/>
                    <a:gd name="T62" fmla="*/ 233 w 468"/>
                    <a:gd name="T63" fmla="*/ 0 h 2"/>
                    <a:gd name="T64" fmla="*/ 242 w 468"/>
                    <a:gd name="T65" fmla="*/ 1 h 2"/>
                    <a:gd name="T66" fmla="*/ 258 w 468"/>
                    <a:gd name="T67" fmla="*/ 2 h 2"/>
                    <a:gd name="T68" fmla="*/ 268 w 468"/>
                    <a:gd name="T69" fmla="*/ 0 h 2"/>
                    <a:gd name="T70" fmla="*/ 263 w 468"/>
                    <a:gd name="T71" fmla="*/ 0 h 2"/>
                    <a:gd name="T72" fmla="*/ 272 w 468"/>
                    <a:gd name="T73" fmla="*/ 1 h 2"/>
                    <a:gd name="T74" fmla="*/ 288 w 468"/>
                    <a:gd name="T75" fmla="*/ 2 h 2"/>
                    <a:gd name="T76" fmla="*/ 298 w 468"/>
                    <a:gd name="T77" fmla="*/ 0 h 2"/>
                    <a:gd name="T78" fmla="*/ 293 w 468"/>
                    <a:gd name="T79" fmla="*/ 0 h 2"/>
                    <a:gd name="T80" fmla="*/ 302 w 468"/>
                    <a:gd name="T81" fmla="*/ 1 h 2"/>
                    <a:gd name="T82" fmla="*/ 318 w 468"/>
                    <a:gd name="T83" fmla="*/ 2 h 2"/>
                    <a:gd name="T84" fmla="*/ 328 w 468"/>
                    <a:gd name="T85" fmla="*/ 0 h 2"/>
                    <a:gd name="T86" fmla="*/ 323 w 468"/>
                    <a:gd name="T87" fmla="*/ 0 h 2"/>
                    <a:gd name="T88" fmla="*/ 333 w 468"/>
                    <a:gd name="T89" fmla="*/ 1 h 2"/>
                    <a:gd name="T90" fmla="*/ 349 w 468"/>
                    <a:gd name="T91" fmla="*/ 2 h 2"/>
                    <a:gd name="T92" fmla="*/ 359 w 468"/>
                    <a:gd name="T93" fmla="*/ 0 h 2"/>
                    <a:gd name="T94" fmla="*/ 354 w 468"/>
                    <a:gd name="T95" fmla="*/ 0 h 2"/>
                    <a:gd name="T96" fmla="*/ 363 w 468"/>
                    <a:gd name="T97" fmla="*/ 1 h 2"/>
                    <a:gd name="T98" fmla="*/ 379 w 468"/>
                    <a:gd name="T99" fmla="*/ 2 h 2"/>
                    <a:gd name="T100" fmla="*/ 389 w 468"/>
                    <a:gd name="T101" fmla="*/ 0 h 2"/>
                    <a:gd name="T102" fmla="*/ 384 w 468"/>
                    <a:gd name="T103" fmla="*/ 0 h 2"/>
                    <a:gd name="T104" fmla="*/ 393 w 468"/>
                    <a:gd name="T105" fmla="*/ 1 h 2"/>
                    <a:gd name="T106" fmla="*/ 409 w 468"/>
                    <a:gd name="T107" fmla="*/ 2 h 2"/>
                    <a:gd name="T108" fmla="*/ 419 w 468"/>
                    <a:gd name="T109" fmla="*/ 0 h 2"/>
                    <a:gd name="T110" fmla="*/ 414 w 468"/>
                    <a:gd name="T111" fmla="*/ 0 h 2"/>
                    <a:gd name="T112" fmla="*/ 423 w 468"/>
                    <a:gd name="T113" fmla="*/ 1 h 2"/>
                    <a:gd name="T114" fmla="*/ 439 w 468"/>
                    <a:gd name="T115" fmla="*/ 2 h 2"/>
                    <a:gd name="T116" fmla="*/ 449 w 468"/>
                    <a:gd name="T117" fmla="*/ 0 h 2"/>
                    <a:gd name="T118" fmla="*/ 445 w 468"/>
                    <a:gd name="T119" fmla="*/ 0 h 2"/>
                    <a:gd name="T120" fmla="*/ 453 w 468"/>
                    <a:gd name="T121" fmla="*/ 1 h 2"/>
                    <a:gd name="T122" fmla="*/ 467 w 468"/>
                    <a:gd name="T123" fmla="*/ 2 h 2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  <a:gd name="T186" fmla="*/ 0 w 468"/>
                    <a:gd name="T187" fmla="*/ 0 h 2"/>
                    <a:gd name="T188" fmla="*/ 468 w 468"/>
                    <a:gd name="T189" fmla="*/ 2 h 2"/>
                  </a:gdLst>
                  <a:ahLst/>
                  <a:cxnLst>
                    <a:cxn ang="T124">
                      <a:pos x="T0" y="T1"/>
                    </a:cxn>
                    <a:cxn ang="T125">
                      <a:pos x="T2" y="T3"/>
                    </a:cxn>
                    <a:cxn ang="T126">
                      <a:pos x="T4" y="T5"/>
                    </a:cxn>
                    <a:cxn ang="T127">
                      <a:pos x="T6" y="T7"/>
                    </a:cxn>
                    <a:cxn ang="T128">
                      <a:pos x="T8" y="T9"/>
                    </a:cxn>
                    <a:cxn ang="T129">
                      <a:pos x="T10" y="T11"/>
                    </a:cxn>
                    <a:cxn ang="T130">
                      <a:pos x="T12" y="T13"/>
                    </a:cxn>
                    <a:cxn ang="T131">
                      <a:pos x="T14" y="T15"/>
                    </a:cxn>
                    <a:cxn ang="T132">
                      <a:pos x="T16" y="T17"/>
                    </a:cxn>
                    <a:cxn ang="T133">
                      <a:pos x="T18" y="T19"/>
                    </a:cxn>
                    <a:cxn ang="T134">
                      <a:pos x="T20" y="T21"/>
                    </a:cxn>
                    <a:cxn ang="T135">
                      <a:pos x="T22" y="T23"/>
                    </a:cxn>
                    <a:cxn ang="T136">
                      <a:pos x="T24" y="T25"/>
                    </a:cxn>
                    <a:cxn ang="T137">
                      <a:pos x="T26" y="T27"/>
                    </a:cxn>
                    <a:cxn ang="T138">
                      <a:pos x="T28" y="T29"/>
                    </a:cxn>
                    <a:cxn ang="T139">
                      <a:pos x="T30" y="T31"/>
                    </a:cxn>
                    <a:cxn ang="T140">
                      <a:pos x="T32" y="T33"/>
                    </a:cxn>
                    <a:cxn ang="T141">
                      <a:pos x="T34" y="T35"/>
                    </a:cxn>
                    <a:cxn ang="T142">
                      <a:pos x="T36" y="T37"/>
                    </a:cxn>
                    <a:cxn ang="T143">
                      <a:pos x="T38" y="T39"/>
                    </a:cxn>
                    <a:cxn ang="T144">
                      <a:pos x="T40" y="T41"/>
                    </a:cxn>
                    <a:cxn ang="T145">
                      <a:pos x="T42" y="T43"/>
                    </a:cxn>
                    <a:cxn ang="T146">
                      <a:pos x="T44" y="T45"/>
                    </a:cxn>
                    <a:cxn ang="T147">
                      <a:pos x="T46" y="T47"/>
                    </a:cxn>
                    <a:cxn ang="T148">
                      <a:pos x="T48" y="T49"/>
                    </a:cxn>
                    <a:cxn ang="T149">
                      <a:pos x="T50" y="T51"/>
                    </a:cxn>
                    <a:cxn ang="T150">
                      <a:pos x="T52" y="T53"/>
                    </a:cxn>
                    <a:cxn ang="T151">
                      <a:pos x="T54" y="T55"/>
                    </a:cxn>
                    <a:cxn ang="T152">
                      <a:pos x="T56" y="T57"/>
                    </a:cxn>
                    <a:cxn ang="T153">
                      <a:pos x="T58" y="T59"/>
                    </a:cxn>
                    <a:cxn ang="T154">
                      <a:pos x="T60" y="T61"/>
                    </a:cxn>
                    <a:cxn ang="T155">
                      <a:pos x="T62" y="T63"/>
                    </a:cxn>
                    <a:cxn ang="T156">
                      <a:pos x="T64" y="T65"/>
                    </a:cxn>
                    <a:cxn ang="T157">
                      <a:pos x="T66" y="T67"/>
                    </a:cxn>
                    <a:cxn ang="T158">
                      <a:pos x="T68" y="T69"/>
                    </a:cxn>
                    <a:cxn ang="T159">
                      <a:pos x="T70" y="T71"/>
                    </a:cxn>
                    <a:cxn ang="T160">
                      <a:pos x="T72" y="T73"/>
                    </a:cxn>
                    <a:cxn ang="T161">
                      <a:pos x="T74" y="T75"/>
                    </a:cxn>
                    <a:cxn ang="T162">
                      <a:pos x="T76" y="T77"/>
                    </a:cxn>
                    <a:cxn ang="T163">
                      <a:pos x="T78" y="T79"/>
                    </a:cxn>
                    <a:cxn ang="T164">
                      <a:pos x="T80" y="T81"/>
                    </a:cxn>
                    <a:cxn ang="T165">
                      <a:pos x="T82" y="T83"/>
                    </a:cxn>
                    <a:cxn ang="T166">
                      <a:pos x="T84" y="T85"/>
                    </a:cxn>
                    <a:cxn ang="T167">
                      <a:pos x="T86" y="T87"/>
                    </a:cxn>
                    <a:cxn ang="T168">
                      <a:pos x="T88" y="T89"/>
                    </a:cxn>
                    <a:cxn ang="T169">
                      <a:pos x="T90" y="T91"/>
                    </a:cxn>
                    <a:cxn ang="T170">
                      <a:pos x="T92" y="T93"/>
                    </a:cxn>
                    <a:cxn ang="T171">
                      <a:pos x="T94" y="T95"/>
                    </a:cxn>
                    <a:cxn ang="T172">
                      <a:pos x="T96" y="T97"/>
                    </a:cxn>
                    <a:cxn ang="T173">
                      <a:pos x="T98" y="T99"/>
                    </a:cxn>
                    <a:cxn ang="T174">
                      <a:pos x="T100" y="T101"/>
                    </a:cxn>
                    <a:cxn ang="T175">
                      <a:pos x="T102" y="T103"/>
                    </a:cxn>
                    <a:cxn ang="T176">
                      <a:pos x="T104" y="T105"/>
                    </a:cxn>
                    <a:cxn ang="T177">
                      <a:pos x="T106" y="T107"/>
                    </a:cxn>
                    <a:cxn ang="T178">
                      <a:pos x="T108" y="T109"/>
                    </a:cxn>
                    <a:cxn ang="T179">
                      <a:pos x="T110" y="T111"/>
                    </a:cxn>
                    <a:cxn ang="T180">
                      <a:pos x="T112" y="T113"/>
                    </a:cxn>
                    <a:cxn ang="T181">
                      <a:pos x="T114" y="T115"/>
                    </a:cxn>
                    <a:cxn ang="T182">
                      <a:pos x="T116" y="T117"/>
                    </a:cxn>
                    <a:cxn ang="T183">
                      <a:pos x="T118" y="T119"/>
                    </a:cxn>
                    <a:cxn ang="T184">
                      <a:pos x="T120" y="T121"/>
                    </a:cxn>
                    <a:cxn ang="T185">
                      <a:pos x="T122" y="T123"/>
                    </a:cxn>
                  </a:cxnLst>
                  <a:rect l="T186" t="T187" r="T188" b="T189"/>
                  <a:pathLst>
                    <a:path w="468" h="2">
                      <a:moveTo>
                        <a:pt x="1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  <a:close/>
                      <a:moveTo>
                        <a:pt x="10" y="0"/>
                      </a:moveTo>
                      <a:lnTo>
                        <a:pt x="15" y="0"/>
                      </a:lnTo>
                      <a:lnTo>
                        <a:pt x="16" y="1"/>
                      </a:lnTo>
                      <a:lnTo>
                        <a:pt x="15" y="2"/>
                      </a:lnTo>
                      <a:lnTo>
                        <a:pt x="10" y="2"/>
                      </a:lnTo>
                      <a:lnTo>
                        <a:pt x="9" y="1"/>
                      </a:lnTo>
                      <a:lnTo>
                        <a:pt x="10" y="0"/>
                      </a:lnTo>
                      <a:close/>
                      <a:moveTo>
                        <a:pt x="21" y="0"/>
                      </a:moveTo>
                      <a:lnTo>
                        <a:pt x="26" y="0"/>
                      </a:lnTo>
                      <a:lnTo>
                        <a:pt x="26" y="1"/>
                      </a:lnTo>
                      <a:lnTo>
                        <a:pt x="26" y="2"/>
                      </a:lnTo>
                      <a:lnTo>
                        <a:pt x="21" y="2"/>
                      </a:lnTo>
                      <a:lnTo>
                        <a:pt x="20" y="1"/>
                      </a:lnTo>
                      <a:lnTo>
                        <a:pt x="21" y="0"/>
                      </a:lnTo>
                      <a:close/>
                      <a:moveTo>
                        <a:pt x="31" y="0"/>
                      </a:moveTo>
                      <a:lnTo>
                        <a:pt x="35" y="0"/>
                      </a:lnTo>
                      <a:lnTo>
                        <a:pt x="36" y="1"/>
                      </a:lnTo>
                      <a:lnTo>
                        <a:pt x="35" y="2"/>
                      </a:lnTo>
                      <a:lnTo>
                        <a:pt x="31" y="2"/>
                      </a:lnTo>
                      <a:lnTo>
                        <a:pt x="30" y="1"/>
                      </a:lnTo>
                      <a:lnTo>
                        <a:pt x="31" y="0"/>
                      </a:lnTo>
                      <a:close/>
                      <a:moveTo>
                        <a:pt x="40" y="0"/>
                      </a:moveTo>
                      <a:lnTo>
                        <a:pt x="46" y="0"/>
                      </a:lnTo>
                      <a:lnTo>
                        <a:pt x="47" y="1"/>
                      </a:lnTo>
                      <a:lnTo>
                        <a:pt x="46" y="2"/>
                      </a:lnTo>
                      <a:lnTo>
                        <a:pt x="40" y="2"/>
                      </a:lnTo>
                      <a:lnTo>
                        <a:pt x="39" y="1"/>
                      </a:lnTo>
                      <a:lnTo>
                        <a:pt x="40" y="0"/>
                      </a:lnTo>
                      <a:close/>
                      <a:moveTo>
                        <a:pt x="51" y="0"/>
                      </a:moveTo>
                      <a:lnTo>
                        <a:pt x="56" y="0"/>
                      </a:lnTo>
                      <a:lnTo>
                        <a:pt x="57" y="1"/>
                      </a:lnTo>
                      <a:lnTo>
                        <a:pt x="56" y="2"/>
                      </a:lnTo>
                      <a:lnTo>
                        <a:pt x="51" y="2"/>
                      </a:lnTo>
                      <a:lnTo>
                        <a:pt x="50" y="1"/>
                      </a:lnTo>
                      <a:lnTo>
                        <a:pt x="51" y="0"/>
                      </a:lnTo>
                      <a:close/>
                      <a:moveTo>
                        <a:pt x="61" y="0"/>
                      </a:moveTo>
                      <a:lnTo>
                        <a:pt x="66" y="0"/>
                      </a:lnTo>
                      <a:lnTo>
                        <a:pt x="67" y="1"/>
                      </a:lnTo>
                      <a:lnTo>
                        <a:pt x="66" y="2"/>
                      </a:lnTo>
                      <a:lnTo>
                        <a:pt x="61" y="2"/>
                      </a:lnTo>
                      <a:lnTo>
                        <a:pt x="60" y="1"/>
                      </a:lnTo>
                      <a:lnTo>
                        <a:pt x="61" y="0"/>
                      </a:lnTo>
                      <a:close/>
                      <a:moveTo>
                        <a:pt x="71" y="0"/>
                      </a:moveTo>
                      <a:lnTo>
                        <a:pt x="76" y="0"/>
                      </a:lnTo>
                      <a:lnTo>
                        <a:pt x="77" y="1"/>
                      </a:lnTo>
                      <a:lnTo>
                        <a:pt x="76" y="2"/>
                      </a:lnTo>
                      <a:lnTo>
                        <a:pt x="71" y="2"/>
                      </a:lnTo>
                      <a:lnTo>
                        <a:pt x="70" y="1"/>
                      </a:lnTo>
                      <a:lnTo>
                        <a:pt x="71" y="0"/>
                      </a:lnTo>
                      <a:close/>
                      <a:moveTo>
                        <a:pt x="81" y="0"/>
                      </a:moveTo>
                      <a:lnTo>
                        <a:pt x="86" y="0"/>
                      </a:lnTo>
                      <a:lnTo>
                        <a:pt x="87" y="1"/>
                      </a:lnTo>
                      <a:lnTo>
                        <a:pt x="86" y="2"/>
                      </a:lnTo>
                      <a:lnTo>
                        <a:pt x="81" y="2"/>
                      </a:lnTo>
                      <a:lnTo>
                        <a:pt x="80" y="1"/>
                      </a:lnTo>
                      <a:lnTo>
                        <a:pt x="81" y="0"/>
                      </a:lnTo>
                      <a:close/>
                      <a:moveTo>
                        <a:pt x="91" y="0"/>
                      </a:moveTo>
                      <a:lnTo>
                        <a:pt x="96" y="0"/>
                      </a:lnTo>
                      <a:lnTo>
                        <a:pt x="97" y="1"/>
                      </a:lnTo>
                      <a:lnTo>
                        <a:pt x="96" y="2"/>
                      </a:lnTo>
                      <a:lnTo>
                        <a:pt x="91" y="2"/>
                      </a:lnTo>
                      <a:lnTo>
                        <a:pt x="91" y="1"/>
                      </a:lnTo>
                      <a:lnTo>
                        <a:pt x="91" y="0"/>
                      </a:lnTo>
                      <a:close/>
                      <a:moveTo>
                        <a:pt x="101" y="0"/>
                      </a:moveTo>
                      <a:lnTo>
                        <a:pt x="106" y="0"/>
                      </a:lnTo>
                      <a:lnTo>
                        <a:pt x="107" y="1"/>
                      </a:lnTo>
                      <a:lnTo>
                        <a:pt x="106" y="2"/>
                      </a:lnTo>
                      <a:lnTo>
                        <a:pt x="101" y="2"/>
                      </a:lnTo>
                      <a:lnTo>
                        <a:pt x="100" y="1"/>
                      </a:lnTo>
                      <a:lnTo>
                        <a:pt x="101" y="0"/>
                      </a:lnTo>
                      <a:close/>
                      <a:moveTo>
                        <a:pt x="111" y="0"/>
                      </a:moveTo>
                      <a:lnTo>
                        <a:pt x="117" y="0"/>
                      </a:lnTo>
                      <a:lnTo>
                        <a:pt x="117" y="1"/>
                      </a:lnTo>
                      <a:lnTo>
                        <a:pt x="117" y="2"/>
                      </a:lnTo>
                      <a:lnTo>
                        <a:pt x="111" y="2"/>
                      </a:lnTo>
                      <a:lnTo>
                        <a:pt x="110" y="1"/>
                      </a:lnTo>
                      <a:lnTo>
                        <a:pt x="111" y="0"/>
                      </a:lnTo>
                      <a:close/>
                      <a:moveTo>
                        <a:pt x="121" y="0"/>
                      </a:moveTo>
                      <a:lnTo>
                        <a:pt x="126" y="0"/>
                      </a:lnTo>
                      <a:lnTo>
                        <a:pt x="127" y="1"/>
                      </a:lnTo>
                      <a:lnTo>
                        <a:pt x="126" y="2"/>
                      </a:lnTo>
                      <a:lnTo>
                        <a:pt x="121" y="2"/>
                      </a:lnTo>
                      <a:lnTo>
                        <a:pt x="121" y="1"/>
                      </a:lnTo>
                      <a:lnTo>
                        <a:pt x="121" y="0"/>
                      </a:lnTo>
                      <a:close/>
                      <a:moveTo>
                        <a:pt x="131" y="0"/>
                      </a:moveTo>
                      <a:lnTo>
                        <a:pt x="137" y="0"/>
                      </a:lnTo>
                      <a:lnTo>
                        <a:pt x="138" y="1"/>
                      </a:lnTo>
                      <a:lnTo>
                        <a:pt x="137" y="2"/>
                      </a:lnTo>
                      <a:lnTo>
                        <a:pt x="131" y="2"/>
                      </a:lnTo>
                      <a:lnTo>
                        <a:pt x="130" y="1"/>
                      </a:lnTo>
                      <a:lnTo>
                        <a:pt x="131" y="0"/>
                      </a:lnTo>
                      <a:close/>
                      <a:moveTo>
                        <a:pt x="142" y="0"/>
                      </a:moveTo>
                      <a:lnTo>
                        <a:pt x="147" y="0"/>
                      </a:lnTo>
                      <a:lnTo>
                        <a:pt x="147" y="1"/>
                      </a:lnTo>
                      <a:lnTo>
                        <a:pt x="147" y="2"/>
                      </a:lnTo>
                      <a:lnTo>
                        <a:pt x="142" y="2"/>
                      </a:lnTo>
                      <a:lnTo>
                        <a:pt x="141" y="1"/>
                      </a:lnTo>
                      <a:lnTo>
                        <a:pt x="142" y="0"/>
                      </a:lnTo>
                      <a:close/>
                      <a:moveTo>
                        <a:pt x="151" y="0"/>
                      </a:moveTo>
                      <a:lnTo>
                        <a:pt x="156" y="0"/>
                      </a:lnTo>
                      <a:lnTo>
                        <a:pt x="157" y="1"/>
                      </a:lnTo>
                      <a:lnTo>
                        <a:pt x="156" y="2"/>
                      </a:lnTo>
                      <a:lnTo>
                        <a:pt x="151" y="2"/>
                      </a:lnTo>
                      <a:lnTo>
                        <a:pt x="151" y="1"/>
                      </a:lnTo>
                      <a:lnTo>
                        <a:pt x="151" y="0"/>
                      </a:lnTo>
                      <a:close/>
                      <a:moveTo>
                        <a:pt x="162" y="0"/>
                      </a:moveTo>
                      <a:lnTo>
                        <a:pt x="167" y="0"/>
                      </a:lnTo>
                      <a:lnTo>
                        <a:pt x="168" y="1"/>
                      </a:lnTo>
                      <a:lnTo>
                        <a:pt x="167" y="2"/>
                      </a:lnTo>
                      <a:lnTo>
                        <a:pt x="162" y="2"/>
                      </a:lnTo>
                      <a:lnTo>
                        <a:pt x="161" y="1"/>
                      </a:lnTo>
                      <a:lnTo>
                        <a:pt x="162" y="0"/>
                      </a:lnTo>
                      <a:close/>
                      <a:moveTo>
                        <a:pt x="172" y="0"/>
                      </a:moveTo>
                      <a:lnTo>
                        <a:pt x="177" y="0"/>
                      </a:lnTo>
                      <a:lnTo>
                        <a:pt x="177" y="1"/>
                      </a:lnTo>
                      <a:lnTo>
                        <a:pt x="177" y="2"/>
                      </a:lnTo>
                      <a:lnTo>
                        <a:pt x="172" y="2"/>
                      </a:lnTo>
                      <a:lnTo>
                        <a:pt x="171" y="1"/>
                      </a:lnTo>
                      <a:lnTo>
                        <a:pt x="172" y="0"/>
                      </a:lnTo>
                      <a:close/>
                      <a:moveTo>
                        <a:pt x="182" y="0"/>
                      </a:moveTo>
                      <a:lnTo>
                        <a:pt x="187" y="0"/>
                      </a:lnTo>
                      <a:lnTo>
                        <a:pt x="188" y="1"/>
                      </a:lnTo>
                      <a:lnTo>
                        <a:pt x="187" y="2"/>
                      </a:lnTo>
                      <a:lnTo>
                        <a:pt x="182" y="2"/>
                      </a:lnTo>
                      <a:lnTo>
                        <a:pt x="181" y="1"/>
                      </a:lnTo>
                      <a:lnTo>
                        <a:pt x="182" y="0"/>
                      </a:lnTo>
                      <a:close/>
                      <a:moveTo>
                        <a:pt x="192" y="0"/>
                      </a:moveTo>
                      <a:lnTo>
                        <a:pt x="197" y="0"/>
                      </a:lnTo>
                      <a:lnTo>
                        <a:pt x="198" y="1"/>
                      </a:lnTo>
                      <a:lnTo>
                        <a:pt x="197" y="2"/>
                      </a:lnTo>
                      <a:lnTo>
                        <a:pt x="192" y="2"/>
                      </a:lnTo>
                      <a:lnTo>
                        <a:pt x="191" y="1"/>
                      </a:lnTo>
                      <a:lnTo>
                        <a:pt x="192" y="0"/>
                      </a:lnTo>
                      <a:close/>
                      <a:moveTo>
                        <a:pt x="202" y="0"/>
                      </a:moveTo>
                      <a:lnTo>
                        <a:pt x="207" y="0"/>
                      </a:lnTo>
                      <a:lnTo>
                        <a:pt x="208" y="1"/>
                      </a:lnTo>
                      <a:lnTo>
                        <a:pt x="207" y="2"/>
                      </a:lnTo>
                      <a:lnTo>
                        <a:pt x="202" y="2"/>
                      </a:lnTo>
                      <a:lnTo>
                        <a:pt x="201" y="1"/>
                      </a:lnTo>
                      <a:lnTo>
                        <a:pt x="202" y="0"/>
                      </a:lnTo>
                      <a:close/>
                      <a:moveTo>
                        <a:pt x="212" y="0"/>
                      </a:moveTo>
                      <a:lnTo>
                        <a:pt x="217" y="0"/>
                      </a:lnTo>
                      <a:lnTo>
                        <a:pt x="218" y="1"/>
                      </a:lnTo>
                      <a:lnTo>
                        <a:pt x="217" y="2"/>
                      </a:lnTo>
                      <a:lnTo>
                        <a:pt x="212" y="2"/>
                      </a:lnTo>
                      <a:lnTo>
                        <a:pt x="212" y="1"/>
                      </a:lnTo>
                      <a:lnTo>
                        <a:pt x="212" y="0"/>
                      </a:lnTo>
                      <a:close/>
                      <a:moveTo>
                        <a:pt x="222" y="0"/>
                      </a:moveTo>
                      <a:lnTo>
                        <a:pt x="227" y="0"/>
                      </a:lnTo>
                      <a:lnTo>
                        <a:pt x="228" y="1"/>
                      </a:lnTo>
                      <a:lnTo>
                        <a:pt x="227" y="2"/>
                      </a:lnTo>
                      <a:lnTo>
                        <a:pt x="222" y="2"/>
                      </a:lnTo>
                      <a:lnTo>
                        <a:pt x="221" y="1"/>
                      </a:lnTo>
                      <a:lnTo>
                        <a:pt x="222" y="0"/>
                      </a:lnTo>
                      <a:close/>
                      <a:moveTo>
                        <a:pt x="233" y="0"/>
                      </a:moveTo>
                      <a:lnTo>
                        <a:pt x="238" y="0"/>
                      </a:lnTo>
                      <a:lnTo>
                        <a:pt x="238" y="1"/>
                      </a:lnTo>
                      <a:lnTo>
                        <a:pt x="238" y="2"/>
                      </a:lnTo>
                      <a:lnTo>
                        <a:pt x="233" y="2"/>
                      </a:lnTo>
                      <a:lnTo>
                        <a:pt x="232" y="1"/>
                      </a:lnTo>
                      <a:lnTo>
                        <a:pt x="233" y="0"/>
                      </a:lnTo>
                      <a:close/>
                      <a:moveTo>
                        <a:pt x="242" y="0"/>
                      </a:moveTo>
                      <a:lnTo>
                        <a:pt x="247" y="0"/>
                      </a:lnTo>
                      <a:lnTo>
                        <a:pt x="248" y="1"/>
                      </a:lnTo>
                      <a:lnTo>
                        <a:pt x="247" y="2"/>
                      </a:lnTo>
                      <a:lnTo>
                        <a:pt x="242" y="2"/>
                      </a:lnTo>
                      <a:lnTo>
                        <a:pt x="242" y="1"/>
                      </a:lnTo>
                      <a:lnTo>
                        <a:pt x="242" y="0"/>
                      </a:lnTo>
                      <a:close/>
                      <a:moveTo>
                        <a:pt x="252" y="0"/>
                      </a:moveTo>
                      <a:lnTo>
                        <a:pt x="258" y="0"/>
                      </a:lnTo>
                      <a:lnTo>
                        <a:pt x="259" y="1"/>
                      </a:lnTo>
                      <a:lnTo>
                        <a:pt x="258" y="2"/>
                      </a:lnTo>
                      <a:lnTo>
                        <a:pt x="252" y="2"/>
                      </a:lnTo>
                      <a:lnTo>
                        <a:pt x="251" y="1"/>
                      </a:lnTo>
                      <a:lnTo>
                        <a:pt x="252" y="0"/>
                      </a:lnTo>
                      <a:close/>
                      <a:moveTo>
                        <a:pt x="263" y="0"/>
                      </a:moveTo>
                      <a:lnTo>
                        <a:pt x="268" y="0"/>
                      </a:lnTo>
                      <a:lnTo>
                        <a:pt x="268" y="1"/>
                      </a:lnTo>
                      <a:lnTo>
                        <a:pt x="268" y="2"/>
                      </a:lnTo>
                      <a:lnTo>
                        <a:pt x="263" y="2"/>
                      </a:lnTo>
                      <a:lnTo>
                        <a:pt x="262" y="1"/>
                      </a:lnTo>
                      <a:lnTo>
                        <a:pt x="263" y="0"/>
                      </a:lnTo>
                      <a:close/>
                      <a:moveTo>
                        <a:pt x="272" y="0"/>
                      </a:moveTo>
                      <a:lnTo>
                        <a:pt x="277" y="0"/>
                      </a:lnTo>
                      <a:lnTo>
                        <a:pt x="279" y="1"/>
                      </a:lnTo>
                      <a:lnTo>
                        <a:pt x="277" y="2"/>
                      </a:lnTo>
                      <a:lnTo>
                        <a:pt x="272" y="2"/>
                      </a:lnTo>
                      <a:lnTo>
                        <a:pt x="272" y="1"/>
                      </a:lnTo>
                      <a:lnTo>
                        <a:pt x="272" y="0"/>
                      </a:lnTo>
                      <a:close/>
                      <a:moveTo>
                        <a:pt x="283" y="0"/>
                      </a:moveTo>
                      <a:lnTo>
                        <a:pt x="288" y="0"/>
                      </a:lnTo>
                      <a:lnTo>
                        <a:pt x="289" y="1"/>
                      </a:lnTo>
                      <a:lnTo>
                        <a:pt x="288" y="2"/>
                      </a:lnTo>
                      <a:lnTo>
                        <a:pt x="283" y="2"/>
                      </a:lnTo>
                      <a:lnTo>
                        <a:pt x="282" y="1"/>
                      </a:lnTo>
                      <a:lnTo>
                        <a:pt x="283" y="0"/>
                      </a:lnTo>
                      <a:close/>
                      <a:moveTo>
                        <a:pt x="293" y="0"/>
                      </a:moveTo>
                      <a:lnTo>
                        <a:pt x="298" y="0"/>
                      </a:lnTo>
                      <a:lnTo>
                        <a:pt x="298" y="1"/>
                      </a:lnTo>
                      <a:lnTo>
                        <a:pt x="298" y="2"/>
                      </a:lnTo>
                      <a:lnTo>
                        <a:pt x="293" y="2"/>
                      </a:lnTo>
                      <a:lnTo>
                        <a:pt x="292" y="1"/>
                      </a:lnTo>
                      <a:lnTo>
                        <a:pt x="293" y="0"/>
                      </a:lnTo>
                      <a:close/>
                      <a:moveTo>
                        <a:pt x="303" y="0"/>
                      </a:moveTo>
                      <a:lnTo>
                        <a:pt x="308" y="0"/>
                      </a:lnTo>
                      <a:lnTo>
                        <a:pt x="309" y="1"/>
                      </a:lnTo>
                      <a:lnTo>
                        <a:pt x="308" y="2"/>
                      </a:lnTo>
                      <a:lnTo>
                        <a:pt x="303" y="2"/>
                      </a:lnTo>
                      <a:lnTo>
                        <a:pt x="302" y="1"/>
                      </a:lnTo>
                      <a:lnTo>
                        <a:pt x="303" y="0"/>
                      </a:lnTo>
                      <a:close/>
                      <a:moveTo>
                        <a:pt x="313" y="0"/>
                      </a:moveTo>
                      <a:lnTo>
                        <a:pt x="318" y="0"/>
                      </a:lnTo>
                      <a:lnTo>
                        <a:pt x="319" y="1"/>
                      </a:lnTo>
                      <a:lnTo>
                        <a:pt x="318" y="2"/>
                      </a:lnTo>
                      <a:lnTo>
                        <a:pt x="313" y="2"/>
                      </a:lnTo>
                      <a:lnTo>
                        <a:pt x="312" y="1"/>
                      </a:lnTo>
                      <a:lnTo>
                        <a:pt x="313" y="0"/>
                      </a:lnTo>
                      <a:close/>
                      <a:moveTo>
                        <a:pt x="323" y="0"/>
                      </a:moveTo>
                      <a:lnTo>
                        <a:pt x="328" y="0"/>
                      </a:lnTo>
                      <a:lnTo>
                        <a:pt x="329" y="1"/>
                      </a:lnTo>
                      <a:lnTo>
                        <a:pt x="328" y="2"/>
                      </a:lnTo>
                      <a:lnTo>
                        <a:pt x="323" y="2"/>
                      </a:lnTo>
                      <a:lnTo>
                        <a:pt x="322" y="1"/>
                      </a:lnTo>
                      <a:lnTo>
                        <a:pt x="323" y="0"/>
                      </a:lnTo>
                      <a:close/>
                      <a:moveTo>
                        <a:pt x="333" y="0"/>
                      </a:moveTo>
                      <a:lnTo>
                        <a:pt x="338" y="0"/>
                      </a:lnTo>
                      <a:lnTo>
                        <a:pt x="339" y="1"/>
                      </a:lnTo>
                      <a:lnTo>
                        <a:pt x="338" y="2"/>
                      </a:lnTo>
                      <a:lnTo>
                        <a:pt x="333" y="2"/>
                      </a:lnTo>
                      <a:lnTo>
                        <a:pt x="333" y="1"/>
                      </a:lnTo>
                      <a:lnTo>
                        <a:pt x="333" y="0"/>
                      </a:lnTo>
                      <a:close/>
                      <a:moveTo>
                        <a:pt x="343" y="0"/>
                      </a:moveTo>
                      <a:lnTo>
                        <a:pt x="349" y="0"/>
                      </a:lnTo>
                      <a:lnTo>
                        <a:pt x="349" y="1"/>
                      </a:lnTo>
                      <a:lnTo>
                        <a:pt x="349" y="2"/>
                      </a:lnTo>
                      <a:lnTo>
                        <a:pt x="343" y="2"/>
                      </a:lnTo>
                      <a:lnTo>
                        <a:pt x="342" y="1"/>
                      </a:lnTo>
                      <a:lnTo>
                        <a:pt x="343" y="0"/>
                      </a:lnTo>
                      <a:close/>
                      <a:moveTo>
                        <a:pt x="354" y="0"/>
                      </a:moveTo>
                      <a:lnTo>
                        <a:pt x="359" y="0"/>
                      </a:lnTo>
                      <a:lnTo>
                        <a:pt x="359" y="1"/>
                      </a:lnTo>
                      <a:lnTo>
                        <a:pt x="359" y="2"/>
                      </a:lnTo>
                      <a:lnTo>
                        <a:pt x="354" y="2"/>
                      </a:lnTo>
                      <a:lnTo>
                        <a:pt x="353" y="1"/>
                      </a:lnTo>
                      <a:lnTo>
                        <a:pt x="354" y="0"/>
                      </a:lnTo>
                      <a:close/>
                      <a:moveTo>
                        <a:pt x="363" y="0"/>
                      </a:moveTo>
                      <a:lnTo>
                        <a:pt x="368" y="0"/>
                      </a:lnTo>
                      <a:lnTo>
                        <a:pt x="369" y="1"/>
                      </a:lnTo>
                      <a:lnTo>
                        <a:pt x="368" y="2"/>
                      </a:lnTo>
                      <a:lnTo>
                        <a:pt x="363" y="2"/>
                      </a:lnTo>
                      <a:lnTo>
                        <a:pt x="363" y="1"/>
                      </a:lnTo>
                      <a:lnTo>
                        <a:pt x="363" y="0"/>
                      </a:lnTo>
                      <a:close/>
                      <a:moveTo>
                        <a:pt x="374" y="0"/>
                      </a:moveTo>
                      <a:lnTo>
                        <a:pt x="379" y="0"/>
                      </a:lnTo>
                      <a:lnTo>
                        <a:pt x="380" y="1"/>
                      </a:lnTo>
                      <a:lnTo>
                        <a:pt x="379" y="2"/>
                      </a:lnTo>
                      <a:lnTo>
                        <a:pt x="374" y="2"/>
                      </a:lnTo>
                      <a:lnTo>
                        <a:pt x="373" y="1"/>
                      </a:lnTo>
                      <a:lnTo>
                        <a:pt x="374" y="0"/>
                      </a:lnTo>
                      <a:close/>
                      <a:moveTo>
                        <a:pt x="384" y="0"/>
                      </a:moveTo>
                      <a:lnTo>
                        <a:pt x="389" y="0"/>
                      </a:lnTo>
                      <a:lnTo>
                        <a:pt x="389" y="1"/>
                      </a:lnTo>
                      <a:lnTo>
                        <a:pt x="389" y="2"/>
                      </a:lnTo>
                      <a:lnTo>
                        <a:pt x="384" y="2"/>
                      </a:lnTo>
                      <a:lnTo>
                        <a:pt x="383" y="1"/>
                      </a:lnTo>
                      <a:lnTo>
                        <a:pt x="384" y="0"/>
                      </a:lnTo>
                      <a:close/>
                      <a:moveTo>
                        <a:pt x="393" y="0"/>
                      </a:moveTo>
                      <a:lnTo>
                        <a:pt x="399" y="0"/>
                      </a:lnTo>
                      <a:lnTo>
                        <a:pt x="400" y="1"/>
                      </a:lnTo>
                      <a:lnTo>
                        <a:pt x="399" y="2"/>
                      </a:lnTo>
                      <a:lnTo>
                        <a:pt x="393" y="2"/>
                      </a:lnTo>
                      <a:lnTo>
                        <a:pt x="393" y="1"/>
                      </a:lnTo>
                      <a:lnTo>
                        <a:pt x="393" y="0"/>
                      </a:lnTo>
                      <a:close/>
                      <a:moveTo>
                        <a:pt x="404" y="0"/>
                      </a:moveTo>
                      <a:lnTo>
                        <a:pt x="409" y="0"/>
                      </a:lnTo>
                      <a:lnTo>
                        <a:pt x="410" y="1"/>
                      </a:lnTo>
                      <a:lnTo>
                        <a:pt x="409" y="2"/>
                      </a:lnTo>
                      <a:lnTo>
                        <a:pt x="404" y="2"/>
                      </a:lnTo>
                      <a:lnTo>
                        <a:pt x="403" y="1"/>
                      </a:lnTo>
                      <a:lnTo>
                        <a:pt x="404" y="0"/>
                      </a:lnTo>
                      <a:close/>
                      <a:moveTo>
                        <a:pt x="414" y="0"/>
                      </a:moveTo>
                      <a:lnTo>
                        <a:pt x="419" y="0"/>
                      </a:lnTo>
                      <a:lnTo>
                        <a:pt x="420" y="1"/>
                      </a:lnTo>
                      <a:lnTo>
                        <a:pt x="419" y="2"/>
                      </a:lnTo>
                      <a:lnTo>
                        <a:pt x="414" y="2"/>
                      </a:lnTo>
                      <a:lnTo>
                        <a:pt x="413" y="1"/>
                      </a:lnTo>
                      <a:lnTo>
                        <a:pt x="414" y="0"/>
                      </a:lnTo>
                      <a:close/>
                      <a:moveTo>
                        <a:pt x="424" y="0"/>
                      </a:moveTo>
                      <a:lnTo>
                        <a:pt x="429" y="0"/>
                      </a:lnTo>
                      <a:lnTo>
                        <a:pt x="430" y="1"/>
                      </a:lnTo>
                      <a:lnTo>
                        <a:pt x="429" y="2"/>
                      </a:lnTo>
                      <a:lnTo>
                        <a:pt x="424" y="2"/>
                      </a:lnTo>
                      <a:lnTo>
                        <a:pt x="423" y="1"/>
                      </a:lnTo>
                      <a:lnTo>
                        <a:pt x="424" y="0"/>
                      </a:lnTo>
                      <a:close/>
                      <a:moveTo>
                        <a:pt x="434" y="0"/>
                      </a:moveTo>
                      <a:lnTo>
                        <a:pt x="439" y="0"/>
                      </a:lnTo>
                      <a:lnTo>
                        <a:pt x="440" y="1"/>
                      </a:lnTo>
                      <a:lnTo>
                        <a:pt x="439" y="2"/>
                      </a:lnTo>
                      <a:lnTo>
                        <a:pt x="434" y="2"/>
                      </a:lnTo>
                      <a:lnTo>
                        <a:pt x="433" y="1"/>
                      </a:lnTo>
                      <a:lnTo>
                        <a:pt x="434" y="0"/>
                      </a:lnTo>
                      <a:close/>
                      <a:moveTo>
                        <a:pt x="445" y="0"/>
                      </a:moveTo>
                      <a:lnTo>
                        <a:pt x="449" y="0"/>
                      </a:lnTo>
                      <a:lnTo>
                        <a:pt x="450" y="1"/>
                      </a:lnTo>
                      <a:lnTo>
                        <a:pt x="449" y="2"/>
                      </a:lnTo>
                      <a:lnTo>
                        <a:pt x="445" y="2"/>
                      </a:lnTo>
                      <a:lnTo>
                        <a:pt x="444" y="1"/>
                      </a:lnTo>
                      <a:lnTo>
                        <a:pt x="445" y="0"/>
                      </a:lnTo>
                      <a:close/>
                      <a:moveTo>
                        <a:pt x="454" y="0"/>
                      </a:moveTo>
                      <a:lnTo>
                        <a:pt x="459" y="0"/>
                      </a:lnTo>
                      <a:lnTo>
                        <a:pt x="460" y="1"/>
                      </a:lnTo>
                      <a:lnTo>
                        <a:pt x="459" y="2"/>
                      </a:lnTo>
                      <a:lnTo>
                        <a:pt x="454" y="2"/>
                      </a:lnTo>
                      <a:lnTo>
                        <a:pt x="453" y="1"/>
                      </a:lnTo>
                      <a:lnTo>
                        <a:pt x="454" y="0"/>
                      </a:lnTo>
                      <a:close/>
                      <a:moveTo>
                        <a:pt x="464" y="0"/>
                      </a:moveTo>
                      <a:lnTo>
                        <a:pt x="467" y="0"/>
                      </a:lnTo>
                      <a:lnTo>
                        <a:pt x="468" y="1"/>
                      </a:lnTo>
                      <a:lnTo>
                        <a:pt x="467" y="2"/>
                      </a:lnTo>
                      <a:lnTo>
                        <a:pt x="464" y="2"/>
                      </a:lnTo>
                      <a:lnTo>
                        <a:pt x="463" y="1"/>
                      </a:lnTo>
                      <a:lnTo>
                        <a:pt x="464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687" name="Freeform 1385"/>
                <p:cNvSpPr>
                  <a:spLocks/>
                </p:cNvSpPr>
                <p:nvPr/>
              </p:nvSpPr>
              <p:spPr bwMode="auto">
                <a:xfrm>
                  <a:off x="2994" y="2616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688" name="Freeform 1386"/>
                <p:cNvSpPr>
                  <a:spLocks/>
                </p:cNvSpPr>
                <p:nvPr/>
              </p:nvSpPr>
              <p:spPr bwMode="auto">
                <a:xfrm>
                  <a:off x="3003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689" name="Freeform 1387"/>
                <p:cNvSpPr>
                  <a:spLocks/>
                </p:cNvSpPr>
                <p:nvPr/>
              </p:nvSpPr>
              <p:spPr bwMode="auto">
                <a:xfrm>
                  <a:off x="3014" y="2616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690" name="Freeform 1388"/>
                <p:cNvSpPr>
                  <a:spLocks/>
                </p:cNvSpPr>
                <p:nvPr/>
              </p:nvSpPr>
              <p:spPr bwMode="auto">
                <a:xfrm>
                  <a:off x="3024" y="2616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691" name="Freeform 1389"/>
                <p:cNvSpPr>
                  <a:spLocks/>
                </p:cNvSpPr>
                <p:nvPr/>
              </p:nvSpPr>
              <p:spPr bwMode="auto">
                <a:xfrm>
                  <a:off x="3033" y="2616"/>
                  <a:ext cx="8" cy="2"/>
                </a:xfrm>
                <a:custGeom>
                  <a:avLst/>
                  <a:gdLst>
                    <a:gd name="T0" fmla="*/ 1 w 8"/>
                    <a:gd name="T1" fmla="*/ 0 h 2"/>
                    <a:gd name="T2" fmla="*/ 7 w 8"/>
                    <a:gd name="T3" fmla="*/ 0 h 2"/>
                    <a:gd name="T4" fmla="*/ 8 w 8"/>
                    <a:gd name="T5" fmla="*/ 1 h 2"/>
                    <a:gd name="T6" fmla="*/ 7 w 8"/>
                    <a:gd name="T7" fmla="*/ 2 h 2"/>
                    <a:gd name="T8" fmla="*/ 1 w 8"/>
                    <a:gd name="T9" fmla="*/ 2 h 2"/>
                    <a:gd name="T10" fmla="*/ 0 w 8"/>
                    <a:gd name="T11" fmla="*/ 1 h 2"/>
                    <a:gd name="T12" fmla="*/ 1 w 8"/>
                    <a:gd name="T13" fmla="*/ 0 h 2"/>
                    <a:gd name="T14" fmla="*/ 1 w 8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8"/>
                    <a:gd name="T25" fmla="*/ 0 h 2"/>
                    <a:gd name="T26" fmla="*/ 8 w 8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8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8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692" name="Freeform 1390"/>
                <p:cNvSpPr>
                  <a:spLocks/>
                </p:cNvSpPr>
                <p:nvPr/>
              </p:nvSpPr>
              <p:spPr bwMode="auto">
                <a:xfrm>
                  <a:off x="3044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693" name="Freeform 1391"/>
                <p:cNvSpPr>
                  <a:spLocks/>
                </p:cNvSpPr>
                <p:nvPr/>
              </p:nvSpPr>
              <p:spPr bwMode="auto">
                <a:xfrm>
                  <a:off x="3054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694" name="Freeform 1392"/>
                <p:cNvSpPr>
                  <a:spLocks/>
                </p:cNvSpPr>
                <p:nvPr/>
              </p:nvSpPr>
              <p:spPr bwMode="auto">
                <a:xfrm>
                  <a:off x="3064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695" name="Freeform 1393"/>
                <p:cNvSpPr>
                  <a:spLocks/>
                </p:cNvSpPr>
                <p:nvPr/>
              </p:nvSpPr>
              <p:spPr bwMode="auto">
                <a:xfrm>
                  <a:off x="3074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696" name="Freeform 1394"/>
                <p:cNvSpPr>
                  <a:spLocks/>
                </p:cNvSpPr>
                <p:nvPr/>
              </p:nvSpPr>
              <p:spPr bwMode="auto">
                <a:xfrm>
                  <a:off x="3085" y="2616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697" name="Freeform 1395"/>
                <p:cNvSpPr>
                  <a:spLocks/>
                </p:cNvSpPr>
                <p:nvPr/>
              </p:nvSpPr>
              <p:spPr bwMode="auto">
                <a:xfrm>
                  <a:off x="3094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698" name="Freeform 1396"/>
                <p:cNvSpPr>
                  <a:spLocks/>
                </p:cNvSpPr>
                <p:nvPr/>
              </p:nvSpPr>
              <p:spPr bwMode="auto">
                <a:xfrm>
                  <a:off x="3104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7 w 7"/>
                    <a:gd name="T3" fmla="*/ 0 h 2"/>
                    <a:gd name="T4" fmla="*/ 7 w 7"/>
                    <a:gd name="T5" fmla="*/ 1 h 2"/>
                    <a:gd name="T6" fmla="*/ 7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7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699" name="Freeform 1397"/>
                <p:cNvSpPr>
                  <a:spLocks/>
                </p:cNvSpPr>
                <p:nvPr/>
              </p:nvSpPr>
              <p:spPr bwMode="auto">
                <a:xfrm>
                  <a:off x="3115" y="2616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00" name="Freeform 1398"/>
                <p:cNvSpPr>
                  <a:spLocks/>
                </p:cNvSpPr>
                <p:nvPr/>
              </p:nvSpPr>
              <p:spPr bwMode="auto">
                <a:xfrm>
                  <a:off x="3124" y="2616"/>
                  <a:ext cx="8" cy="2"/>
                </a:xfrm>
                <a:custGeom>
                  <a:avLst/>
                  <a:gdLst>
                    <a:gd name="T0" fmla="*/ 1 w 8"/>
                    <a:gd name="T1" fmla="*/ 0 h 2"/>
                    <a:gd name="T2" fmla="*/ 7 w 8"/>
                    <a:gd name="T3" fmla="*/ 0 h 2"/>
                    <a:gd name="T4" fmla="*/ 8 w 8"/>
                    <a:gd name="T5" fmla="*/ 1 h 2"/>
                    <a:gd name="T6" fmla="*/ 7 w 8"/>
                    <a:gd name="T7" fmla="*/ 2 h 2"/>
                    <a:gd name="T8" fmla="*/ 1 w 8"/>
                    <a:gd name="T9" fmla="*/ 2 h 2"/>
                    <a:gd name="T10" fmla="*/ 0 w 8"/>
                    <a:gd name="T11" fmla="*/ 1 h 2"/>
                    <a:gd name="T12" fmla="*/ 1 w 8"/>
                    <a:gd name="T13" fmla="*/ 0 h 2"/>
                    <a:gd name="T14" fmla="*/ 1 w 8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8"/>
                    <a:gd name="T25" fmla="*/ 0 h 2"/>
                    <a:gd name="T26" fmla="*/ 8 w 8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8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8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01" name="Freeform 1399"/>
                <p:cNvSpPr>
                  <a:spLocks/>
                </p:cNvSpPr>
                <p:nvPr/>
              </p:nvSpPr>
              <p:spPr bwMode="auto">
                <a:xfrm>
                  <a:off x="3135" y="2616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02" name="Freeform 1400"/>
                <p:cNvSpPr>
                  <a:spLocks/>
                </p:cNvSpPr>
                <p:nvPr/>
              </p:nvSpPr>
              <p:spPr bwMode="auto">
                <a:xfrm>
                  <a:off x="3145" y="2616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03" name="Freeform 1401"/>
                <p:cNvSpPr>
                  <a:spLocks/>
                </p:cNvSpPr>
                <p:nvPr/>
              </p:nvSpPr>
              <p:spPr bwMode="auto">
                <a:xfrm>
                  <a:off x="3155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04" name="Freeform 1402"/>
                <p:cNvSpPr>
                  <a:spLocks/>
                </p:cNvSpPr>
                <p:nvPr/>
              </p:nvSpPr>
              <p:spPr bwMode="auto">
                <a:xfrm>
                  <a:off x="3165" y="2616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05" name="Freeform 1403"/>
                <p:cNvSpPr>
                  <a:spLocks/>
                </p:cNvSpPr>
                <p:nvPr/>
              </p:nvSpPr>
              <p:spPr bwMode="auto">
                <a:xfrm>
                  <a:off x="3175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06" name="Freeform 1404"/>
                <p:cNvSpPr>
                  <a:spLocks/>
                </p:cNvSpPr>
                <p:nvPr/>
              </p:nvSpPr>
              <p:spPr bwMode="auto">
                <a:xfrm>
                  <a:off x="3185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07" name="Freeform 1405"/>
                <p:cNvSpPr>
                  <a:spLocks/>
                </p:cNvSpPr>
                <p:nvPr/>
              </p:nvSpPr>
              <p:spPr bwMode="auto">
                <a:xfrm>
                  <a:off x="3195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08" name="Freeform 1406"/>
                <p:cNvSpPr>
                  <a:spLocks/>
                </p:cNvSpPr>
                <p:nvPr/>
              </p:nvSpPr>
              <p:spPr bwMode="auto">
                <a:xfrm>
                  <a:off x="3206" y="2616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09" name="Freeform 1407"/>
                <p:cNvSpPr>
                  <a:spLocks/>
                </p:cNvSpPr>
                <p:nvPr/>
              </p:nvSpPr>
              <p:spPr bwMode="auto">
                <a:xfrm>
                  <a:off x="3215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10" name="Freeform 1408"/>
                <p:cNvSpPr>
                  <a:spLocks/>
                </p:cNvSpPr>
                <p:nvPr/>
              </p:nvSpPr>
              <p:spPr bwMode="auto">
                <a:xfrm>
                  <a:off x="3226" y="2616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11" name="Freeform 1409"/>
                <p:cNvSpPr>
                  <a:spLocks/>
                </p:cNvSpPr>
                <p:nvPr/>
              </p:nvSpPr>
              <p:spPr bwMode="auto">
                <a:xfrm>
                  <a:off x="3236" y="2616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12" name="Freeform 1410"/>
                <p:cNvSpPr>
                  <a:spLocks/>
                </p:cNvSpPr>
                <p:nvPr/>
              </p:nvSpPr>
              <p:spPr bwMode="auto">
                <a:xfrm>
                  <a:off x="3245" y="2616"/>
                  <a:ext cx="8" cy="2"/>
                </a:xfrm>
                <a:custGeom>
                  <a:avLst/>
                  <a:gdLst>
                    <a:gd name="T0" fmla="*/ 1 w 8"/>
                    <a:gd name="T1" fmla="*/ 0 h 2"/>
                    <a:gd name="T2" fmla="*/ 7 w 8"/>
                    <a:gd name="T3" fmla="*/ 0 h 2"/>
                    <a:gd name="T4" fmla="*/ 8 w 8"/>
                    <a:gd name="T5" fmla="*/ 1 h 2"/>
                    <a:gd name="T6" fmla="*/ 7 w 8"/>
                    <a:gd name="T7" fmla="*/ 2 h 2"/>
                    <a:gd name="T8" fmla="*/ 1 w 8"/>
                    <a:gd name="T9" fmla="*/ 2 h 2"/>
                    <a:gd name="T10" fmla="*/ 0 w 8"/>
                    <a:gd name="T11" fmla="*/ 1 h 2"/>
                    <a:gd name="T12" fmla="*/ 1 w 8"/>
                    <a:gd name="T13" fmla="*/ 0 h 2"/>
                    <a:gd name="T14" fmla="*/ 1 w 8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8"/>
                    <a:gd name="T25" fmla="*/ 0 h 2"/>
                    <a:gd name="T26" fmla="*/ 8 w 8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8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8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13" name="Freeform 1411"/>
                <p:cNvSpPr>
                  <a:spLocks/>
                </p:cNvSpPr>
                <p:nvPr/>
              </p:nvSpPr>
              <p:spPr bwMode="auto">
                <a:xfrm>
                  <a:off x="3256" y="2616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14" name="Freeform 1412"/>
                <p:cNvSpPr>
                  <a:spLocks/>
                </p:cNvSpPr>
                <p:nvPr/>
              </p:nvSpPr>
              <p:spPr bwMode="auto">
                <a:xfrm>
                  <a:off x="3266" y="2616"/>
                  <a:ext cx="7" cy="2"/>
                </a:xfrm>
                <a:custGeom>
                  <a:avLst/>
                  <a:gdLst>
                    <a:gd name="T0" fmla="*/ 0 w 7"/>
                    <a:gd name="T1" fmla="*/ 0 h 2"/>
                    <a:gd name="T2" fmla="*/ 5 w 7"/>
                    <a:gd name="T3" fmla="*/ 0 h 2"/>
                    <a:gd name="T4" fmla="*/ 7 w 7"/>
                    <a:gd name="T5" fmla="*/ 1 h 2"/>
                    <a:gd name="T6" fmla="*/ 5 w 7"/>
                    <a:gd name="T7" fmla="*/ 2 h 2"/>
                    <a:gd name="T8" fmla="*/ 0 w 7"/>
                    <a:gd name="T9" fmla="*/ 2 h 2"/>
                    <a:gd name="T10" fmla="*/ 0 w 7"/>
                    <a:gd name="T11" fmla="*/ 1 h 2"/>
                    <a:gd name="T12" fmla="*/ 0 w 7"/>
                    <a:gd name="T13" fmla="*/ 0 h 2"/>
                    <a:gd name="T14" fmla="*/ 0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7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15" name="Freeform 1413"/>
                <p:cNvSpPr>
                  <a:spLocks/>
                </p:cNvSpPr>
                <p:nvPr/>
              </p:nvSpPr>
              <p:spPr bwMode="auto">
                <a:xfrm>
                  <a:off x="3276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16" name="Freeform 1414"/>
                <p:cNvSpPr>
                  <a:spLocks/>
                </p:cNvSpPr>
                <p:nvPr/>
              </p:nvSpPr>
              <p:spPr bwMode="auto">
                <a:xfrm>
                  <a:off x="3286" y="2616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17" name="Freeform 1415"/>
                <p:cNvSpPr>
                  <a:spLocks/>
                </p:cNvSpPr>
                <p:nvPr/>
              </p:nvSpPr>
              <p:spPr bwMode="auto">
                <a:xfrm>
                  <a:off x="3296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18" name="Freeform 1416"/>
                <p:cNvSpPr>
                  <a:spLocks/>
                </p:cNvSpPr>
                <p:nvPr/>
              </p:nvSpPr>
              <p:spPr bwMode="auto">
                <a:xfrm>
                  <a:off x="3306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19" name="Freeform 1417"/>
                <p:cNvSpPr>
                  <a:spLocks/>
                </p:cNvSpPr>
                <p:nvPr/>
              </p:nvSpPr>
              <p:spPr bwMode="auto">
                <a:xfrm>
                  <a:off x="3316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20" name="Freeform 1418"/>
                <p:cNvSpPr>
                  <a:spLocks/>
                </p:cNvSpPr>
                <p:nvPr/>
              </p:nvSpPr>
              <p:spPr bwMode="auto">
                <a:xfrm>
                  <a:off x="3327" y="2616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21" name="Freeform 1419"/>
                <p:cNvSpPr>
                  <a:spLocks/>
                </p:cNvSpPr>
                <p:nvPr/>
              </p:nvSpPr>
              <p:spPr bwMode="auto">
                <a:xfrm>
                  <a:off x="3336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7 w 7"/>
                    <a:gd name="T3" fmla="*/ 0 h 2"/>
                    <a:gd name="T4" fmla="*/ 7 w 7"/>
                    <a:gd name="T5" fmla="*/ 1 h 2"/>
                    <a:gd name="T6" fmla="*/ 7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7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22" name="Freeform 1420"/>
                <p:cNvSpPr>
                  <a:spLocks/>
                </p:cNvSpPr>
                <p:nvPr/>
              </p:nvSpPr>
              <p:spPr bwMode="auto">
                <a:xfrm>
                  <a:off x="3347" y="2616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23" name="Freeform 1421"/>
                <p:cNvSpPr>
                  <a:spLocks/>
                </p:cNvSpPr>
                <p:nvPr/>
              </p:nvSpPr>
              <p:spPr bwMode="auto">
                <a:xfrm>
                  <a:off x="3357" y="2616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24" name="Freeform 1422"/>
                <p:cNvSpPr>
                  <a:spLocks/>
                </p:cNvSpPr>
                <p:nvPr/>
              </p:nvSpPr>
              <p:spPr bwMode="auto">
                <a:xfrm>
                  <a:off x="3367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25" name="Freeform 1423"/>
                <p:cNvSpPr>
                  <a:spLocks/>
                </p:cNvSpPr>
                <p:nvPr/>
              </p:nvSpPr>
              <p:spPr bwMode="auto">
                <a:xfrm>
                  <a:off x="3377" y="2616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26" name="Freeform 1424"/>
                <p:cNvSpPr>
                  <a:spLocks/>
                </p:cNvSpPr>
                <p:nvPr/>
              </p:nvSpPr>
              <p:spPr bwMode="auto">
                <a:xfrm>
                  <a:off x="3387" y="2616"/>
                  <a:ext cx="7" cy="2"/>
                </a:xfrm>
                <a:custGeom>
                  <a:avLst/>
                  <a:gdLst>
                    <a:gd name="T0" fmla="*/ 0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0 w 7"/>
                    <a:gd name="T9" fmla="*/ 2 h 2"/>
                    <a:gd name="T10" fmla="*/ 0 w 7"/>
                    <a:gd name="T11" fmla="*/ 1 h 2"/>
                    <a:gd name="T12" fmla="*/ 0 w 7"/>
                    <a:gd name="T13" fmla="*/ 0 h 2"/>
                    <a:gd name="T14" fmla="*/ 0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0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27" name="Freeform 1425"/>
                <p:cNvSpPr>
                  <a:spLocks/>
                </p:cNvSpPr>
                <p:nvPr/>
              </p:nvSpPr>
              <p:spPr bwMode="auto">
                <a:xfrm>
                  <a:off x="3397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28" name="Freeform 1426"/>
                <p:cNvSpPr>
                  <a:spLocks/>
                </p:cNvSpPr>
                <p:nvPr/>
              </p:nvSpPr>
              <p:spPr bwMode="auto">
                <a:xfrm>
                  <a:off x="3407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29" name="Freeform 1427"/>
                <p:cNvSpPr>
                  <a:spLocks/>
                </p:cNvSpPr>
                <p:nvPr/>
              </p:nvSpPr>
              <p:spPr bwMode="auto">
                <a:xfrm>
                  <a:off x="3417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30" name="Freeform 1428"/>
                <p:cNvSpPr>
                  <a:spLocks/>
                </p:cNvSpPr>
                <p:nvPr/>
              </p:nvSpPr>
              <p:spPr bwMode="auto">
                <a:xfrm>
                  <a:off x="3427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31" name="Freeform 1429"/>
                <p:cNvSpPr>
                  <a:spLocks/>
                </p:cNvSpPr>
                <p:nvPr/>
              </p:nvSpPr>
              <p:spPr bwMode="auto">
                <a:xfrm>
                  <a:off x="3438" y="2616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32" name="Freeform 1430"/>
                <p:cNvSpPr>
                  <a:spLocks/>
                </p:cNvSpPr>
                <p:nvPr/>
              </p:nvSpPr>
              <p:spPr bwMode="auto">
                <a:xfrm>
                  <a:off x="3447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33" name="Freeform 1431"/>
                <p:cNvSpPr>
                  <a:spLocks/>
                </p:cNvSpPr>
                <p:nvPr/>
              </p:nvSpPr>
              <p:spPr bwMode="auto">
                <a:xfrm>
                  <a:off x="3457" y="2616"/>
                  <a:ext cx="5" cy="2"/>
                </a:xfrm>
                <a:custGeom>
                  <a:avLst/>
                  <a:gdLst>
                    <a:gd name="T0" fmla="*/ 1 w 5"/>
                    <a:gd name="T1" fmla="*/ 0 h 2"/>
                    <a:gd name="T2" fmla="*/ 4 w 5"/>
                    <a:gd name="T3" fmla="*/ 0 h 2"/>
                    <a:gd name="T4" fmla="*/ 5 w 5"/>
                    <a:gd name="T5" fmla="*/ 1 h 2"/>
                    <a:gd name="T6" fmla="*/ 4 w 5"/>
                    <a:gd name="T7" fmla="*/ 2 h 2"/>
                    <a:gd name="T8" fmla="*/ 1 w 5"/>
                    <a:gd name="T9" fmla="*/ 2 h 2"/>
                    <a:gd name="T10" fmla="*/ 0 w 5"/>
                    <a:gd name="T11" fmla="*/ 1 h 2"/>
                    <a:gd name="T12" fmla="*/ 1 w 5"/>
                    <a:gd name="T13" fmla="*/ 0 h 2"/>
                    <a:gd name="T14" fmla="*/ 1 w 5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5"/>
                    <a:gd name="T25" fmla="*/ 0 h 2"/>
                    <a:gd name="T26" fmla="*/ 5 w 5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5" h="2">
                      <a:moveTo>
                        <a:pt x="1" y="0"/>
                      </a:moveTo>
                      <a:lnTo>
                        <a:pt x="4" y="0"/>
                      </a:lnTo>
                      <a:lnTo>
                        <a:pt x="5" y="1"/>
                      </a:lnTo>
                      <a:lnTo>
                        <a:pt x="4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34" name="Freeform 1432"/>
                <p:cNvSpPr>
                  <a:spLocks noEditPoints="1"/>
                </p:cNvSpPr>
                <p:nvPr/>
              </p:nvSpPr>
              <p:spPr bwMode="auto">
                <a:xfrm>
                  <a:off x="2994" y="2616"/>
                  <a:ext cx="468" cy="2"/>
                </a:xfrm>
                <a:custGeom>
                  <a:avLst/>
                  <a:gdLst>
                    <a:gd name="T0" fmla="*/ 0 w 468"/>
                    <a:gd name="T1" fmla="*/ 1 h 2"/>
                    <a:gd name="T2" fmla="*/ 15 w 468"/>
                    <a:gd name="T3" fmla="*/ 2 h 2"/>
                    <a:gd name="T4" fmla="*/ 26 w 468"/>
                    <a:gd name="T5" fmla="*/ 0 h 2"/>
                    <a:gd name="T6" fmla="*/ 21 w 468"/>
                    <a:gd name="T7" fmla="*/ 0 h 2"/>
                    <a:gd name="T8" fmla="*/ 30 w 468"/>
                    <a:gd name="T9" fmla="*/ 1 h 2"/>
                    <a:gd name="T10" fmla="*/ 46 w 468"/>
                    <a:gd name="T11" fmla="*/ 2 h 2"/>
                    <a:gd name="T12" fmla="*/ 56 w 468"/>
                    <a:gd name="T13" fmla="*/ 0 h 2"/>
                    <a:gd name="T14" fmla="*/ 51 w 468"/>
                    <a:gd name="T15" fmla="*/ 0 h 2"/>
                    <a:gd name="T16" fmla="*/ 60 w 468"/>
                    <a:gd name="T17" fmla="*/ 1 h 2"/>
                    <a:gd name="T18" fmla="*/ 76 w 468"/>
                    <a:gd name="T19" fmla="*/ 2 h 2"/>
                    <a:gd name="T20" fmla="*/ 86 w 468"/>
                    <a:gd name="T21" fmla="*/ 0 h 2"/>
                    <a:gd name="T22" fmla="*/ 81 w 468"/>
                    <a:gd name="T23" fmla="*/ 0 h 2"/>
                    <a:gd name="T24" fmla="*/ 91 w 468"/>
                    <a:gd name="T25" fmla="*/ 1 h 2"/>
                    <a:gd name="T26" fmla="*/ 106 w 468"/>
                    <a:gd name="T27" fmla="*/ 2 h 2"/>
                    <a:gd name="T28" fmla="*/ 117 w 468"/>
                    <a:gd name="T29" fmla="*/ 0 h 2"/>
                    <a:gd name="T30" fmla="*/ 111 w 468"/>
                    <a:gd name="T31" fmla="*/ 0 h 2"/>
                    <a:gd name="T32" fmla="*/ 121 w 468"/>
                    <a:gd name="T33" fmla="*/ 1 h 2"/>
                    <a:gd name="T34" fmla="*/ 137 w 468"/>
                    <a:gd name="T35" fmla="*/ 2 h 2"/>
                    <a:gd name="T36" fmla="*/ 147 w 468"/>
                    <a:gd name="T37" fmla="*/ 0 h 2"/>
                    <a:gd name="T38" fmla="*/ 142 w 468"/>
                    <a:gd name="T39" fmla="*/ 0 h 2"/>
                    <a:gd name="T40" fmla="*/ 151 w 468"/>
                    <a:gd name="T41" fmla="*/ 1 h 2"/>
                    <a:gd name="T42" fmla="*/ 167 w 468"/>
                    <a:gd name="T43" fmla="*/ 2 h 2"/>
                    <a:gd name="T44" fmla="*/ 177 w 468"/>
                    <a:gd name="T45" fmla="*/ 0 h 2"/>
                    <a:gd name="T46" fmla="*/ 172 w 468"/>
                    <a:gd name="T47" fmla="*/ 0 h 2"/>
                    <a:gd name="T48" fmla="*/ 181 w 468"/>
                    <a:gd name="T49" fmla="*/ 1 h 2"/>
                    <a:gd name="T50" fmla="*/ 197 w 468"/>
                    <a:gd name="T51" fmla="*/ 2 h 2"/>
                    <a:gd name="T52" fmla="*/ 207 w 468"/>
                    <a:gd name="T53" fmla="*/ 0 h 2"/>
                    <a:gd name="T54" fmla="*/ 202 w 468"/>
                    <a:gd name="T55" fmla="*/ 0 h 2"/>
                    <a:gd name="T56" fmla="*/ 212 w 468"/>
                    <a:gd name="T57" fmla="*/ 1 h 2"/>
                    <a:gd name="T58" fmla="*/ 227 w 468"/>
                    <a:gd name="T59" fmla="*/ 2 h 2"/>
                    <a:gd name="T60" fmla="*/ 238 w 468"/>
                    <a:gd name="T61" fmla="*/ 0 h 2"/>
                    <a:gd name="T62" fmla="*/ 233 w 468"/>
                    <a:gd name="T63" fmla="*/ 0 h 2"/>
                    <a:gd name="T64" fmla="*/ 242 w 468"/>
                    <a:gd name="T65" fmla="*/ 1 h 2"/>
                    <a:gd name="T66" fmla="*/ 258 w 468"/>
                    <a:gd name="T67" fmla="*/ 2 h 2"/>
                    <a:gd name="T68" fmla="*/ 268 w 468"/>
                    <a:gd name="T69" fmla="*/ 0 h 2"/>
                    <a:gd name="T70" fmla="*/ 263 w 468"/>
                    <a:gd name="T71" fmla="*/ 0 h 2"/>
                    <a:gd name="T72" fmla="*/ 272 w 468"/>
                    <a:gd name="T73" fmla="*/ 1 h 2"/>
                    <a:gd name="T74" fmla="*/ 288 w 468"/>
                    <a:gd name="T75" fmla="*/ 2 h 2"/>
                    <a:gd name="T76" fmla="*/ 298 w 468"/>
                    <a:gd name="T77" fmla="*/ 0 h 2"/>
                    <a:gd name="T78" fmla="*/ 293 w 468"/>
                    <a:gd name="T79" fmla="*/ 0 h 2"/>
                    <a:gd name="T80" fmla="*/ 302 w 468"/>
                    <a:gd name="T81" fmla="*/ 1 h 2"/>
                    <a:gd name="T82" fmla="*/ 318 w 468"/>
                    <a:gd name="T83" fmla="*/ 2 h 2"/>
                    <a:gd name="T84" fmla="*/ 328 w 468"/>
                    <a:gd name="T85" fmla="*/ 0 h 2"/>
                    <a:gd name="T86" fmla="*/ 323 w 468"/>
                    <a:gd name="T87" fmla="*/ 0 h 2"/>
                    <a:gd name="T88" fmla="*/ 333 w 468"/>
                    <a:gd name="T89" fmla="*/ 1 h 2"/>
                    <a:gd name="T90" fmla="*/ 349 w 468"/>
                    <a:gd name="T91" fmla="*/ 2 h 2"/>
                    <a:gd name="T92" fmla="*/ 359 w 468"/>
                    <a:gd name="T93" fmla="*/ 0 h 2"/>
                    <a:gd name="T94" fmla="*/ 354 w 468"/>
                    <a:gd name="T95" fmla="*/ 0 h 2"/>
                    <a:gd name="T96" fmla="*/ 363 w 468"/>
                    <a:gd name="T97" fmla="*/ 1 h 2"/>
                    <a:gd name="T98" fmla="*/ 379 w 468"/>
                    <a:gd name="T99" fmla="*/ 2 h 2"/>
                    <a:gd name="T100" fmla="*/ 389 w 468"/>
                    <a:gd name="T101" fmla="*/ 0 h 2"/>
                    <a:gd name="T102" fmla="*/ 384 w 468"/>
                    <a:gd name="T103" fmla="*/ 0 h 2"/>
                    <a:gd name="T104" fmla="*/ 393 w 468"/>
                    <a:gd name="T105" fmla="*/ 1 h 2"/>
                    <a:gd name="T106" fmla="*/ 409 w 468"/>
                    <a:gd name="T107" fmla="*/ 2 h 2"/>
                    <a:gd name="T108" fmla="*/ 419 w 468"/>
                    <a:gd name="T109" fmla="*/ 0 h 2"/>
                    <a:gd name="T110" fmla="*/ 414 w 468"/>
                    <a:gd name="T111" fmla="*/ 0 h 2"/>
                    <a:gd name="T112" fmla="*/ 423 w 468"/>
                    <a:gd name="T113" fmla="*/ 1 h 2"/>
                    <a:gd name="T114" fmla="*/ 439 w 468"/>
                    <a:gd name="T115" fmla="*/ 2 h 2"/>
                    <a:gd name="T116" fmla="*/ 449 w 468"/>
                    <a:gd name="T117" fmla="*/ 0 h 2"/>
                    <a:gd name="T118" fmla="*/ 445 w 468"/>
                    <a:gd name="T119" fmla="*/ 0 h 2"/>
                    <a:gd name="T120" fmla="*/ 453 w 468"/>
                    <a:gd name="T121" fmla="*/ 1 h 2"/>
                    <a:gd name="T122" fmla="*/ 467 w 468"/>
                    <a:gd name="T123" fmla="*/ 2 h 2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  <a:gd name="T186" fmla="*/ 0 w 468"/>
                    <a:gd name="T187" fmla="*/ 0 h 2"/>
                    <a:gd name="T188" fmla="*/ 468 w 468"/>
                    <a:gd name="T189" fmla="*/ 2 h 2"/>
                  </a:gdLst>
                  <a:ahLst/>
                  <a:cxnLst>
                    <a:cxn ang="T124">
                      <a:pos x="T0" y="T1"/>
                    </a:cxn>
                    <a:cxn ang="T125">
                      <a:pos x="T2" y="T3"/>
                    </a:cxn>
                    <a:cxn ang="T126">
                      <a:pos x="T4" y="T5"/>
                    </a:cxn>
                    <a:cxn ang="T127">
                      <a:pos x="T6" y="T7"/>
                    </a:cxn>
                    <a:cxn ang="T128">
                      <a:pos x="T8" y="T9"/>
                    </a:cxn>
                    <a:cxn ang="T129">
                      <a:pos x="T10" y="T11"/>
                    </a:cxn>
                    <a:cxn ang="T130">
                      <a:pos x="T12" y="T13"/>
                    </a:cxn>
                    <a:cxn ang="T131">
                      <a:pos x="T14" y="T15"/>
                    </a:cxn>
                    <a:cxn ang="T132">
                      <a:pos x="T16" y="T17"/>
                    </a:cxn>
                    <a:cxn ang="T133">
                      <a:pos x="T18" y="T19"/>
                    </a:cxn>
                    <a:cxn ang="T134">
                      <a:pos x="T20" y="T21"/>
                    </a:cxn>
                    <a:cxn ang="T135">
                      <a:pos x="T22" y="T23"/>
                    </a:cxn>
                    <a:cxn ang="T136">
                      <a:pos x="T24" y="T25"/>
                    </a:cxn>
                    <a:cxn ang="T137">
                      <a:pos x="T26" y="T27"/>
                    </a:cxn>
                    <a:cxn ang="T138">
                      <a:pos x="T28" y="T29"/>
                    </a:cxn>
                    <a:cxn ang="T139">
                      <a:pos x="T30" y="T31"/>
                    </a:cxn>
                    <a:cxn ang="T140">
                      <a:pos x="T32" y="T33"/>
                    </a:cxn>
                    <a:cxn ang="T141">
                      <a:pos x="T34" y="T35"/>
                    </a:cxn>
                    <a:cxn ang="T142">
                      <a:pos x="T36" y="T37"/>
                    </a:cxn>
                    <a:cxn ang="T143">
                      <a:pos x="T38" y="T39"/>
                    </a:cxn>
                    <a:cxn ang="T144">
                      <a:pos x="T40" y="T41"/>
                    </a:cxn>
                    <a:cxn ang="T145">
                      <a:pos x="T42" y="T43"/>
                    </a:cxn>
                    <a:cxn ang="T146">
                      <a:pos x="T44" y="T45"/>
                    </a:cxn>
                    <a:cxn ang="T147">
                      <a:pos x="T46" y="T47"/>
                    </a:cxn>
                    <a:cxn ang="T148">
                      <a:pos x="T48" y="T49"/>
                    </a:cxn>
                    <a:cxn ang="T149">
                      <a:pos x="T50" y="T51"/>
                    </a:cxn>
                    <a:cxn ang="T150">
                      <a:pos x="T52" y="T53"/>
                    </a:cxn>
                    <a:cxn ang="T151">
                      <a:pos x="T54" y="T55"/>
                    </a:cxn>
                    <a:cxn ang="T152">
                      <a:pos x="T56" y="T57"/>
                    </a:cxn>
                    <a:cxn ang="T153">
                      <a:pos x="T58" y="T59"/>
                    </a:cxn>
                    <a:cxn ang="T154">
                      <a:pos x="T60" y="T61"/>
                    </a:cxn>
                    <a:cxn ang="T155">
                      <a:pos x="T62" y="T63"/>
                    </a:cxn>
                    <a:cxn ang="T156">
                      <a:pos x="T64" y="T65"/>
                    </a:cxn>
                    <a:cxn ang="T157">
                      <a:pos x="T66" y="T67"/>
                    </a:cxn>
                    <a:cxn ang="T158">
                      <a:pos x="T68" y="T69"/>
                    </a:cxn>
                    <a:cxn ang="T159">
                      <a:pos x="T70" y="T71"/>
                    </a:cxn>
                    <a:cxn ang="T160">
                      <a:pos x="T72" y="T73"/>
                    </a:cxn>
                    <a:cxn ang="T161">
                      <a:pos x="T74" y="T75"/>
                    </a:cxn>
                    <a:cxn ang="T162">
                      <a:pos x="T76" y="T77"/>
                    </a:cxn>
                    <a:cxn ang="T163">
                      <a:pos x="T78" y="T79"/>
                    </a:cxn>
                    <a:cxn ang="T164">
                      <a:pos x="T80" y="T81"/>
                    </a:cxn>
                    <a:cxn ang="T165">
                      <a:pos x="T82" y="T83"/>
                    </a:cxn>
                    <a:cxn ang="T166">
                      <a:pos x="T84" y="T85"/>
                    </a:cxn>
                    <a:cxn ang="T167">
                      <a:pos x="T86" y="T87"/>
                    </a:cxn>
                    <a:cxn ang="T168">
                      <a:pos x="T88" y="T89"/>
                    </a:cxn>
                    <a:cxn ang="T169">
                      <a:pos x="T90" y="T91"/>
                    </a:cxn>
                    <a:cxn ang="T170">
                      <a:pos x="T92" y="T93"/>
                    </a:cxn>
                    <a:cxn ang="T171">
                      <a:pos x="T94" y="T95"/>
                    </a:cxn>
                    <a:cxn ang="T172">
                      <a:pos x="T96" y="T97"/>
                    </a:cxn>
                    <a:cxn ang="T173">
                      <a:pos x="T98" y="T99"/>
                    </a:cxn>
                    <a:cxn ang="T174">
                      <a:pos x="T100" y="T101"/>
                    </a:cxn>
                    <a:cxn ang="T175">
                      <a:pos x="T102" y="T103"/>
                    </a:cxn>
                    <a:cxn ang="T176">
                      <a:pos x="T104" y="T105"/>
                    </a:cxn>
                    <a:cxn ang="T177">
                      <a:pos x="T106" y="T107"/>
                    </a:cxn>
                    <a:cxn ang="T178">
                      <a:pos x="T108" y="T109"/>
                    </a:cxn>
                    <a:cxn ang="T179">
                      <a:pos x="T110" y="T111"/>
                    </a:cxn>
                    <a:cxn ang="T180">
                      <a:pos x="T112" y="T113"/>
                    </a:cxn>
                    <a:cxn ang="T181">
                      <a:pos x="T114" y="T115"/>
                    </a:cxn>
                    <a:cxn ang="T182">
                      <a:pos x="T116" y="T117"/>
                    </a:cxn>
                    <a:cxn ang="T183">
                      <a:pos x="T118" y="T119"/>
                    </a:cxn>
                    <a:cxn ang="T184">
                      <a:pos x="T120" y="T121"/>
                    </a:cxn>
                    <a:cxn ang="T185">
                      <a:pos x="T122" y="T123"/>
                    </a:cxn>
                  </a:cxnLst>
                  <a:rect l="T186" t="T187" r="T188" b="T189"/>
                  <a:pathLst>
                    <a:path w="468" h="2">
                      <a:moveTo>
                        <a:pt x="1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  <a:close/>
                      <a:moveTo>
                        <a:pt x="10" y="0"/>
                      </a:moveTo>
                      <a:lnTo>
                        <a:pt x="15" y="0"/>
                      </a:lnTo>
                      <a:lnTo>
                        <a:pt x="16" y="1"/>
                      </a:lnTo>
                      <a:lnTo>
                        <a:pt x="15" y="2"/>
                      </a:lnTo>
                      <a:lnTo>
                        <a:pt x="10" y="2"/>
                      </a:lnTo>
                      <a:lnTo>
                        <a:pt x="9" y="1"/>
                      </a:lnTo>
                      <a:lnTo>
                        <a:pt x="10" y="0"/>
                      </a:lnTo>
                      <a:close/>
                      <a:moveTo>
                        <a:pt x="21" y="0"/>
                      </a:moveTo>
                      <a:lnTo>
                        <a:pt x="26" y="0"/>
                      </a:lnTo>
                      <a:lnTo>
                        <a:pt x="26" y="1"/>
                      </a:lnTo>
                      <a:lnTo>
                        <a:pt x="26" y="2"/>
                      </a:lnTo>
                      <a:lnTo>
                        <a:pt x="21" y="2"/>
                      </a:lnTo>
                      <a:lnTo>
                        <a:pt x="20" y="1"/>
                      </a:lnTo>
                      <a:lnTo>
                        <a:pt x="21" y="0"/>
                      </a:lnTo>
                      <a:close/>
                      <a:moveTo>
                        <a:pt x="31" y="0"/>
                      </a:moveTo>
                      <a:lnTo>
                        <a:pt x="35" y="0"/>
                      </a:lnTo>
                      <a:lnTo>
                        <a:pt x="36" y="1"/>
                      </a:lnTo>
                      <a:lnTo>
                        <a:pt x="35" y="2"/>
                      </a:lnTo>
                      <a:lnTo>
                        <a:pt x="31" y="2"/>
                      </a:lnTo>
                      <a:lnTo>
                        <a:pt x="30" y="1"/>
                      </a:lnTo>
                      <a:lnTo>
                        <a:pt x="31" y="0"/>
                      </a:lnTo>
                      <a:close/>
                      <a:moveTo>
                        <a:pt x="40" y="0"/>
                      </a:moveTo>
                      <a:lnTo>
                        <a:pt x="46" y="0"/>
                      </a:lnTo>
                      <a:lnTo>
                        <a:pt x="47" y="1"/>
                      </a:lnTo>
                      <a:lnTo>
                        <a:pt x="46" y="2"/>
                      </a:lnTo>
                      <a:lnTo>
                        <a:pt x="40" y="2"/>
                      </a:lnTo>
                      <a:lnTo>
                        <a:pt x="39" y="1"/>
                      </a:lnTo>
                      <a:lnTo>
                        <a:pt x="40" y="0"/>
                      </a:lnTo>
                      <a:close/>
                      <a:moveTo>
                        <a:pt x="51" y="0"/>
                      </a:moveTo>
                      <a:lnTo>
                        <a:pt x="56" y="0"/>
                      </a:lnTo>
                      <a:lnTo>
                        <a:pt x="57" y="1"/>
                      </a:lnTo>
                      <a:lnTo>
                        <a:pt x="56" y="2"/>
                      </a:lnTo>
                      <a:lnTo>
                        <a:pt x="51" y="2"/>
                      </a:lnTo>
                      <a:lnTo>
                        <a:pt x="50" y="1"/>
                      </a:lnTo>
                      <a:lnTo>
                        <a:pt x="51" y="0"/>
                      </a:lnTo>
                      <a:close/>
                      <a:moveTo>
                        <a:pt x="61" y="0"/>
                      </a:moveTo>
                      <a:lnTo>
                        <a:pt x="66" y="0"/>
                      </a:lnTo>
                      <a:lnTo>
                        <a:pt x="67" y="1"/>
                      </a:lnTo>
                      <a:lnTo>
                        <a:pt x="66" y="2"/>
                      </a:lnTo>
                      <a:lnTo>
                        <a:pt x="61" y="2"/>
                      </a:lnTo>
                      <a:lnTo>
                        <a:pt x="60" y="1"/>
                      </a:lnTo>
                      <a:lnTo>
                        <a:pt x="61" y="0"/>
                      </a:lnTo>
                      <a:close/>
                      <a:moveTo>
                        <a:pt x="71" y="0"/>
                      </a:moveTo>
                      <a:lnTo>
                        <a:pt x="76" y="0"/>
                      </a:lnTo>
                      <a:lnTo>
                        <a:pt x="77" y="1"/>
                      </a:lnTo>
                      <a:lnTo>
                        <a:pt x="76" y="2"/>
                      </a:lnTo>
                      <a:lnTo>
                        <a:pt x="71" y="2"/>
                      </a:lnTo>
                      <a:lnTo>
                        <a:pt x="70" y="1"/>
                      </a:lnTo>
                      <a:lnTo>
                        <a:pt x="71" y="0"/>
                      </a:lnTo>
                      <a:close/>
                      <a:moveTo>
                        <a:pt x="81" y="0"/>
                      </a:moveTo>
                      <a:lnTo>
                        <a:pt x="86" y="0"/>
                      </a:lnTo>
                      <a:lnTo>
                        <a:pt x="87" y="1"/>
                      </a:lnTo>
                      <a:lnTo>
                        <a:pt x="86" y="2"/>
                      </a:lnTo>
                      <a:lnTo>
                        <a:pt x="81" y="2"/>
                      </a:lnTo>
                      <a:lnTo>
                        <a:pt x="80" y="1"/>
                      </a:lnTo>
                      <a:lnTo>
                        <a:pt x="81" y="0"/>
                      </a:lnTo>
                      <a:close/>
                      <a:moveTo>
                        <a:pt x="91" y="0"/>
                      </a:moveTo>
                      <a:lnTo>
                        <a:pt x="96" y="0"/>
                      </a:lnTo>
                      <a:lnTo>
                        <a:pt x="97" y="1"/>
                      </a:lnTo>
                      <a:lnTo>
                        <a:pt x="96" y="2"/>
                      </a:lnTo>
                      <a:lnTo>
                        <a:pt x="91" y="2"/>
                      </a:lnTo>
                      <a:lnTo>
                        <a:pt x="91" y="1"/>
                      </a:lnTo>
                      <a:lnTo>
                        <a:pt x="91" y="0"/>
                      </a:lnTo>
                      <a:close/>
                      <a:moveTo>
                        <a:pt x="101" y="0"/>
                      </a:moveTo>
                      <a:lnTo>
                        <a:pt x="106" y="0"/>
                      </a:lnTo>
                      <a:lnTo>
                        <a:pt x="107" y="1"/>
                      </a:lnTo>
                      <a:lnTo>
                        <a:pt x="106" y="2"/>
                      </a:lnTo>
                      <a:lnTo>
                        <a:pt x="101" y="2"/>
                      </a:lnTo>
                      <a:lnTo>
                        <a:pt x="100" y="1"/>
                      </a:lnTo>
                      <a:lnTo>
                        <a:pt x="101" y="0"/>
                      </a:lnTo>
                      <a:close/>
                      <a:moveTo>
                        <a:pt x="111" y="0"/>
                      </a:moveTo>
                      <a:lnTo>
                        <a:pt x="117" y="0"/>
                      </a:lnTo>
                      <a:lnTo>
                        <a:pt x="117" y="1"/>
                      </a:lnTo>
                      <a:lnTo>
                        <a:pt x="117" y="2"/>
                      </a:lnTo>
                      <a:lnTo>
                        <a:pt x="111" y="2"/>
                      </a:lnTo>
                      <a:lnTo>
                        <a:pt x="110" y="1"/>
                      </a:lnTo>
                      <a:lnTo>
                        <a:pt x="111" y="0"/>
                      </a:lnTo>
                      <a:close/>
                      <a:moveTo>
                        <a:pt x="121" y="0"/>
                      </a:moveTo>
                      <a:lnTo>
                        <a:pt x="126" y="0"/>
                      </a:lnTo>
                      <a:lnTo>
                        <a:pt x="127" y="1"/>
                      </a:lnTo>
                      <a:lnTo>
                        <a:pt x="126" y="2"/>
                      </a:lnTo>
                      <a:lnTo>
                        <a:pt x="121" y="2"/>
                      </a:lnTo>
                      <a:lnTo>
                        <a:pt x="121" y="1"/>
                      </a:lnTo>
                      <a:lnTo>
                        <a:pt x="121" y="0"/>
                      </a:lnTo>
                      <a:close/>
                      <a:moveTo>
                        <a:pt x="131" y="0"/>
                      </a:moveTo>
                      <a:lnTo>
                        <a:pt x="137" y="0"/>
                      </a:lnTo>
                      <a:lnTo>
                        <a:pt x="138" y="1"/>
                      </a:lnTo>
                      <a:lnTo>
                        <a:pt x="137" y="2"/>
                      </a:lnTo>
                      <a:lnTo>
                        <a:pt x="131" y="2"/>
                      </a:lnTo>
                      <a:lnTo>
                        <a:pt x="130" y="1"/>
                      </a:lnTo>
                      <a:lnTo>
                        <a:pt x="131" y="0"/>
                      </a:lnTo>
                      <a:close/>
                      <a:moveTo>
                        <a:pt x="142" y="0"/>
                      </a:moveTo>
                      <a:lnTo>
                        <a:pt x="147" y="0"/>
                      </a:lnTo>
                      <a:lnTo>
                        <a:pt x="147" y="1"/>
                      </a:lnTo>
                      <a:lnTo>
                        <a:pt x="147" y="2"/>
                      </a:lnTo>
                      <a:lnTo>
                        <a:pt x="142" y="2"/>
                      </a:lnTo>
                      <a:lnTo>
                        <a:pt x="141" y="1"/>
                      </a:lnTo>
                      <a:lnTo>
                        <a:pt x="142" y="0"/>
                      </a:lnTo>
                      <a:close/>
                      <a:moveTo>
                        <a:pt x="151" y="0"/>
                      </a:moveTo>
                      <a:lnTo>
                        <a:pt x="156" y="0"/>
                      </a:lnTo>
                      <a:lnTo>
                        <a:pt x="157" y="1"/>
                      </a:lnTo>
                      <a:lnTo>
                        <a:pt x="156" y="2"/>
                      </a:lnTo>
                      <a:lnTo>
                        <a:pt x="151" y="2"/>
                      </a:lnTo>
                      <a:lnTo>
                        <a:pt x="151" y="1"/>
                      </a:lnTo>
                      <a:lnTo>
                        <a:pt x="151" y="0"/>
                      </a:lnTo>
                      <a:close/>
                      <a:moveTo>
                        <a:pt x="162" y="0"/>
                      </a:moveTo>
                      <a:lnTo>
                        <a:pt x="167" y="0"/>
                      </a:lnTo>
                      <a:lnTo>
                        <a:pt x="168" y="1"/>
                      </a:lnTo>
                      <a:lnTo>
                        <a:pt x="167" y="2"/>
                      </a:lnTo>
                      <a:lnTo>
                        <a:pt x="162" y="2"/>
                      </a:lnTo>
                      <a:lnTo>
                        <a:pt x="161" y="1"/>
                      </a:lnTo>
                      <a:lnTo>
                        <a:pt x="162" y="0"/>
                      </a:lnTo>
                      <a:close/>
                      <a:moveTo>
                        <a:pt x="172" y="0"/>
                      </a:moveTo>
                      <a:lnTo>
                        <a:pt x="177" y="0"/>
                      </a:lnTo>
                      <a:lnTo>
                        <a:pt x="177" y="1"/>
                      </a:lnTo>
                      <a:lnTo>
                        <a:pt x="177" y="2"/>
                      </a:lnTo>
                      <a:lnTo>
                        <a:pt x="172" y="2"/>
                      </a:lnTo>
                      <a:lnTo>
                        <a:pt x="171" y="1"/>
                      </a:lnTo>
                      <a:lnTo>
                        <a:pt x="172" y="0"/>
                      </a:lnTo>
                      <a:close/>
                      <a:moveTo>
                        <a:pt x="182" y="0"/>
                      </a:moveTo>
                      <a:lnTo>
                        <a:pt x="187" y="0"/>
                      </a:lnTo>
                      <a:lnTo>
                        <a:pt x="188" y="1"/>
                      </a:lnTo>
                      <a:lnTo>
                        <a:pt x="187" y="2"/>
                      </a:lnTo>
                      <a:lnTo>
                        <a:pt x="182" y="2"/>
                      </a:lnTo>
                      <a:lnTo>
                        <a:pt x="181" y="1"/>
                      </a:lnTo>
                      <a:lnTo>
                        <a:pt x="182" y="0"/>
                      </a:lnTo>
                      <a:close/>
                      <a:moveTo>
                        <a:pt x="192" y="0"/>
                      </a:moveTo>
                      <a:lnTo>
                        <a:pt x="197" y="0"/>
                      </a:lnTo>
                      <a:lnTo>
                        <a:pt x="198" y="1"/>
                      </a:lnTo>
                      <a:lnTo>
                        <a:pt x="197" y="2"/>
                      </a:lnTo>
                      <a:lnTo>
                        <a:pt x="192" y="2"/>
                      </a:lnTo>
                      <a:lnTo>
                        <a:pt x="191" y="1"/>
                      </a:lnTo>
                      <a:lnTo>
                        <a:pt x="192" y="0"/>
                      </a:lnTo>
                      <a:close/>
                      <a:moveTo>
                        <a:pt x="202" y="0"/>
                      </a:moveTo>
                      <a:lnTo>
                        <a:pt x="207" y="0"/>
                      </a:lnTo>
                      <a:lnTo>
                        <a:pt x="208" y="1"/>
                      </a:lnTo>
                      <a:lnTo>
                        <a:pt x="207" y="2"/>
                      </a:lnTo>
                      <a:lnTo>
                        <a:pt x="202" y="2"/>
                      </a:lnTo>
                      <a:lnTo>
                        <a:pt x="201" y="1"/>
                      </a:lnTo>
                      <a:lnTo>
                        <a:pt x="202" y="0"/>
                      </a:lnTo>
                      <a:close/>
                      <a:moveTo>
                        <a:pt x="212" y="0"/>
                      </a:moveTo>
                      <a:lnTo>
                        <a:pt x="217" y="0"/>
                      </a:lnTo>
                      <a:lnTo>
                        <a:pt x="218" y="1"/>
                      </a:lnTo>
                      <a:lnTo>
                        <a:pt x="217" y="2"/>
                      </a:lnTo>
                      <a:lnTo>
                        <a:pt x="212" y="2"/>
                      </a:lnTo>
                      <a:lnTo>
                        <a:pt x="212" y="1"/>
                      </a:lnTo>
                      <a:lnTo>
                        <a:pt x="212" y="0"/>
                      </a:lnTo>
                      <a:close/>
                      <a:moveTo>
                        <a:pt x="222" y="0"/>
                      </a:moveTo>
                      <a:lnTo>
                        <a:pt x="227" y="0"/>
                      </a:lnTo>
                      <a:lnTo>
                        <a:pt x="228" y="1"/>
                      </a:lnTo>
                      <a:lnTo>
                        <a:pt x="227" y="2"/>
                      </a:lnTo>
                      <a:lnTo>
                        <a:pt x="222" y="2"/>
                      </a:lnTo>
                      <a:lnTo>
                        <a:pt x="221" y="1"/>
                      </a:lnTo>
                      <a:lnTo>
                        <a:pt x="222" y="0"/>
                      </a:lnTo>
                      <a:close/>
                      <a:moveTo>
                        <a:pt x="233" y="0"/>
                      </a:moveTo>
                      <a:lnTo>
                        <a:pt x="238" y="0"/>
                      </a:lnTo>
                      <a:lnTo>
                        <a:pt x="238" y="1"/>
                      </a:lnTo>
                      <a:lnTo>
                        <a:pt x="238" y="2"/>
                      </a:lnTo>
                      <a:lnTo>
                        <a:pt x="233" y="2"/>
                      </a:lnTo>
                      <a:lnTo>
                        <a:pt x="232" y="1"/>
                      </a:lnTo>
                      <a:lnTo>
                        <a:pt x="233" y="0"/>
                      </a:lnTo>
                      <a:close/>
                      <a:moveTo>
                        <a:pt x="242" y="0"/>
                      </a:moveTo>
                      <a:lnTo>
                        <a:pt x="247" y="0"/>
                      </a:lnTo>
                      <a:lnTo>
                        <a:pt x="248" y="1"/>
                      </a:lnTo>
                      <a:lnTo>
                        <a:pt x="247" y="2"/>
                      </a:lnTo>
                      <a:lnTo>
                        <a:pt x="242" y="2"/>
                      </a:lnTo>
                      <a:lnTo>
                        <a:pt x="242" y="1"/>
                      </a:lnTo>
                      <a:lnTo>
                        <a:pt x="242" y="0"/>
                      </a:lnTo>
                      <a:close/>
                      <a:moveTo>
                        <a:pt x="252" y="0"/>
                      </a:moveTo>
                      <a:lnTo>
                        <a:pt x="258" y="0"/>
                      </a:lnTo>
                      <a:lnTo>
                        <a:pt x="259" y="1"/>
                      </a:lnTo>
                      <a:lnTo>
                        <a:pt x="258" y="2"/>
                      </a:lnTo>
                      <a:lnTo>
                        <a:pt x="252" y="2"/>
                      </a:lnTo>
                      <a:lnTo>
                        <a:pt x="251" y="1"/>
                      </a:lnTo>
                      <a:lnTo>
                        <a:pt x="252" y="0"/>
                      </a:lnTo>
                      <a:close/>
                      <a:moveTo>
                        <a:pt x="263" y="0"/>
                      </a:moveTo>
                      <a:lnTo>
                        <a:pt x="268" y="0"/>
                      </a:lnTo>
                      <a:lnTo>
                        <a:pt x="268" y="1"/>
                      </a:lnTo>
                      <a:lnTo>
                        <a:pt x="268" y="2"/>
                      </a:lnTo>
                      <a:lnTo>
                        <a:pt x="263" y="2"/>
                      </a:lnTo>
                      <a:lnTo>
                        <a:pt x="262" y="1"/>
                      </a:lnTo>
                      <a:lnTo>
                        <a:pt x="263" y="0"/>
                      </a:lnTo>
                      <a:close/>
                      <a:moveTo>
                        <a:pt x="272" y="0"/>
                      </a:moveTo>
                      <a:lnTo>
                        <a:pt x="277" y="0"/>
                      </a:lnTo>
                      <a:lnTo>
                        <a:pt x="279" y="1"/>
                      </a:lnTo>
                      <a:lnTo>
                        <a:pt x="277" y="2"/>
                      </a:lnTo>
                      <a:lnTo>
                        <a:pt x="272" y="2"/>
                      </a:lnTo>
                      <a:lnTo>
                        <a:pt x="272" y="1"/>
                      </a:lnTo>
                      <a:lnTo>
                        <a:pt x="272" y="0"/>
                      </a:lnTo>
                      <a:close/>
                      <a:moveTo>
                        <a:pt x="283" y="0"/>
                      </a:moveTo>
                      <a:lnTo>
                        <a:pt x="288" y="0"/>
                      </a:lnTo>
                      <a:lnTo>
                        <a:pt x="289" y="1"/>
                      </a:lnTo>
                      <a:lnTo>
                        <a:pt x="288" y="2"/>
                      </a:lnTo>
                      <a:lnTo>
                        <a:pt x="283" y="2"/>
                      </a:lnTo>
                      <a:lnTo>
                        <a:pt x="282" y="1"/>
                      </a:lnTo>
                      <a:lnTo>
                        <a:pt x="283" y="0"/>
                      </a:lnTo>
                      <a:close/>
                      <a:moveTo>
                        <a:pt x="293" y="0"/>
                      </a:moveTo>
                      <a:lnTo>
                        <a:pt x="298" y="0"/>
                      </a:lnTo>
                      <a:lnTo>
                        <a:pt x="298" y="1"/>
                      </a:lnTo>
                      <a:lnTo>
                        <a:pt x="298" y="2"/>
                      </a:lnTo>
                      <a:lnTo>
                        <a:pt x="293" y="2"/>
                      </a:lnTo>
                      <a:lnTo>
                        <a:pt x="292" y="1"/>
                      </a:lnTo>
                      <a:lnTo>
                        <a:pt x="293" y="0"/>
                      </a:lnTo>
                      <a:close/>
                      <a:moveTo>
                        <a:pt x="303" y="0"/>
                      </a:moveTo>
                      <a:lnTo>
                        <a:pt x="308" y="0"/>
                      </a:lnTo>
                      <a:lnTo>
                        <a:pt x="309" y="1"/>
                      </a:lnTo>
                      <a:lnTo>
                        <a:pt x="308" y="2"/>
                      </a:lnTo>
                      <a:lnTo>
                        <a:pt x="303" y="2"/>
                      </a:lnTo>
                      <a:lnTo>
                        <a:pt x="302" y="1"/>
                      </a:lnTo>
                      <a:lnTo>
                        <a:pt x="303" y="0"/>
                      </a:lnTo>
                      <a:close/>
                      <a:moveTo>
                        <a:pt x="313" y="0"/>
                      </a:moveTo>
                      <a:lnTo>
                        <a:pt x="318" y="0"/>
                      </a:lnTo>
                      <a:lnTo>
                        <a:pt x="319" y="1"/>
                      </a:lnTo>
                      <a:lnTo>
                        <a:pt x="318" y="2"/>
                      </a:lnTo>
                      <a:lnTo>
                        <a:pt x="313" y="2"/>
                      </a:lnTo>
                      <a:lnTo>
                        <a:pt x="312" y="1"/>
                      </a:lnTo>
                      <a:lnTo>
                        <a:pt x="313" y="0"/>
                      </a:lnTo>
                      <a:close/>
                      <a:moveTo>
                        <a:pt x="323" y="0"/>
                      </a:moveTo>
                      <a:lnTo>
                        <a:pt x="328" y="0"/>
                      </a:lnTo>
                      <a:lnTo>
                        <a:pt x="329" y="1"/>
                      </a:lnTo>
                      <a:lnTo>
                        <a:pt x="328" y="2"/>
                      </a:lnTo>
                      <a:lnTo>
                        <a:pt x="323" y="2"/>
                      </a:lnTo>
                      <a:lnTo>
                        <a:pt x="322" y="1"/>
                      </a:lnTo>
                      <a:lnTo>
                        <a:pt x="323" y="0"/>
                      </a:lnTo>
                      <a:close/>
                      <a:moveTo>
                        <a:pt x="333" y="0"/>
                      </a:moveTo>
                      <a:lnTo>
                        <a:pt x="338" y="0"/>
                      </a:lnTo>
                      <a:lnTo>
                        <a:pt x="339" y="1"/>
                      </a:lnTo>
                      <a:lnTo>
                        <a:pt x="338" y="2"/>
                      </a:lnTo>
                      <a:lnTo>
                        <a:pt x="333" y="2"/>
                      </a:lnTo>
                      <a:lnTo>
                        <a:pt x="333" y="1"/>
                      </a:lnTo>
                      <a:lnTo>
                        <a:pt x="333" y="0"/>
                      </a:lnTo>
                      <a:close/>
                      <a:moveTo>
                        <a:pt x="343" y="0"/>
                      </a:moveTo>
                      <a:lnTo>
                        <a:pt x="349" y="0"/>
                      </a:lnTo>
                      <a:lnTo>
                        <a:pt x="349" y="1"/>
                      </a:lnTo>
                      <a:lnTo>
                        <a:pt x="349" y="2"/>
                      </a:lnTo>
                      <a:lnTo>
                        <a:pt x="343" y="2"/>
                      </a:lnTo>
                      <a:lnTo>
                        <a:pt x="342" y="1"/>
                      </a:lnTo>
                      <a:lnTo>
                        <a:pt x="343" y="0"/>
                      </a:lnTo>
                      <a:close/>
                      <a:moveTo>
                        <a:pt x="354" y="0"/>
                      </a:moveTo>
                      <a:lnTo>
                        <a:pt x="359" y="0"/>
                      </a:lnTo>
                      <a:lnTo>
                        <a:pt x="359" y="1"/>
                      </a:lnTo>
                      <a:lnTo>
                        <a:pt x="359" y="2"/>
                      </a:lnTo>
                      <a:lnTo>
                        <a:pt x="354" y="2"/>
                      </a:lnTo>
                      <a:lnTo>
                        <a:pt x="353" y="1"/>
                      </a:lnTo>
                      <a:lnTo>
                        <a:pt x="354" y="0"/>
                      </a:lnTo>
                      <a:close/>
                      <a:moveTo>
                        <a:pt x="363" y="0"/>
                      </a:moveTo>
                      <a:lnTo>
                        <a:pt x="368" y="0"/>
                      </a:lnTo>
                      <a:lnTo>
                        <a:pt x="369" y="1"/>
                      </a:lnTo>
                      <a:lnTo>
                        <a:pt x="368" y="2"/>
                      </a:lnTo>
                      <a:lnTo>
                        <a:pt x="363" y="2"/>
                      </a:lnTo>
                      <a:lnTo>
                        <a:pt x="363" y="1"/>
                      </a:lnTo>
                      <a:lnTo>
                        <a:pt x="363" y="0"/>
                      </a:lnTo>
                      <a:close/>
                      <a:moveTo>
                        <a:pt x="374" y="0"/>
                      </a:moveTo>
                      <a:lnTo>
                        <a:pt x="379" y="0"/>
                      </a:lnTo>
                      <a:lnTo>
                        <a:pt x="380" y="1"/>
                      </a:lnTo>
                      <a:lnTo>
                        <a:pt x="379" y="2"/>
                      </a:lnTo>
                      <a:lnTo>
                        <a:pt x="374" y="2"/>
                      </a:lnTo>
                      <a:lnTo>
                        <a:pt x="373" y="1"/>
                      </a:lnTo>
                      <a:lnTo>
                        <a:pt x="374" y="0"/>
                      </a:lnTo>
                      <a:close/>
                      <a:moveTo>
                        <a:pt x="384" y="0"/>
                      </a:moveTo>
                      <a:lnTo>
                        <a:pt x="389" y="0"/>
                      </a:lnTo>
                      <a:lnTo>
                        <a:pt x="389" y="1"/>
                      </a:lnTo>
                      <a:lnTo>
                        <a:pt x="389" y="2"/>
                      </a:lnTo>
                      <a:lnTo>
                        <a:pt x="384" y="2"/>
                      </a:lnTo>
                      <a:lnTo>
                        <a:pt x="383" y="1"/>
                      </a:lnTo>
                      <a:lnTo>
                        <a:pt x="384" y="0"/>
                      </a:lnTo>
                      <a:close/>
                      <a:moveTo>
                        <a:pt x="393" y="0"/>
                      </a:moveTo>
                      <a:lnTo>
                        <a:pt x="399" y="0"/>
                      </a:lnTo>
                      <a:lnTo>
                        <a:pt x="400" y="1"/>
                      </a:lnTo>
                      <a:lnTo>
                        <a:pt x="399" y="2"/>
                      </a:lnTo>
                      <a:lnTo>
                        <a:pt x="393" y="2"/>
                      </a:lnTo>
                      <a:lnTo>
                        <a:pt x="393" y="1"/>
                      </a:lnTo>
                      <a:lnTo>
                        <a:pt x="393" y="0"/>
                      </a:lnTo>
                      <a:close/>
                      <a:moveTo>
                        <a:pt x="404" y="0"/>
                      </a:moveTo>
                      <a:lnTo>
                        <a:pt x="409" y="0"/>
                      </a:lnTo>
                      <a:lnTo>
                        <a:pt x="410" y="1"/>
                      </a:lnTo>
                      <a:lnTo>
                        <a:pt x="409" y="2"/>
                      </a:lnTo>
                      <a:lnTo>
                        <a:pt x="404" y="2"/>
                      </a:lnTo>
                      <a:lnTo>
                        <a:pt x="403" y="1"/>
                      </a:lnTo>
                      <a:lnTo>
                        <a:pt x="404" y="0"/>
                      </a:lnTo>
                      <a:close/>
                      <a:moveTo>
                        <a:pt x="414" y="0"/>
                      </a:moveTo>
                      <a:lnTo>
                        <a:pt x="419" y="0"/>
                      </a:lnTo>
                      <a:lnTo>
                        <a:pt x="420" y="1"/>
                      </a:lnTo>
                      <a:lnTo>
                        <a:pt x="419" y="2"/>
                      </a:lnTo>
                      <a:lnTo>
                        <a:pt x="414" y="2"/>
                      </a:lnTo>
                      <a:lnTo>
                        <a:pt x="413" y="1"/>
                      </a:lnTo>
                      <a:lnTo>
                        <a:pt x="414" y="0"/>
                      </a:lnTo>
                      <a:close/>
                      <a:moveTo>
                        <a:pt x="424" y="0"/>
                      </a:moveTo>
                      <a:lnTo>
                        <a:pt x="429" y="0"/>
                      </a:lnTo>
                      <a:lnTo>
                        <a:pt x="430" y="1"/>
                      </a:lnTo>
                      <a:lnTo>
                        <a:pt x="429" y="2"/>
                      </a:lnTo>
                      <a:lnTo>
                        <a:pt x="424" y="2"/>
                      </a:lnTo>
                      <a:lnTo>
                        <a:pt x="423" y="1"/>
                      </a:lnTo>
                      <a:lnTo>
                        <a:pt x="424" y="0"/>
                      </a:lnTo>
                      <a:close/>
                      <a:moveTo>
                        <a:pt x="434" y="0"/>
                      </a:moveTo>
                      <a:lnTo>
                        <a:pt x="439" y="0"/>
                      </a:lnTo>
                      <a:lnTo>
                        <a:pt x="440" y="1"/>
                      </a:lnTo>
                      <a:lnTo>
                        <a:pt x="439" y="2"/>
                      </a:lnTo>
                      <a:lnTo>
                        <a:pt x="434" y="2"/>
                      </a:lnTo>
                      <a:lnTo>
                        <a:pt x="433" y="1"/>
                      </a:lnTo>
                      <a:lnTo>
                        <a:pt x="434" y="0"/>
                      </a:lnTo>
                      <a:close/>
                      <a:moveTo>
                        <a:pt x="445" y="0"/>
                      </a:moveTo>
                      <a:lnTo>
                        <a:pt x="449" y="0"/>
                      </a:lnTo>
                      <a:lnTo>
                        <a:pt x="450" y="1"/>
                      </a:lnTo>
                      <a:lnTo>
                        <a:pt x="449" y="2"/>
                      </a:lnTo>
                      <a:lnTo>
                        <a:pt x="445" y="2"/>
                      </a:lnTo>
                      <a:lnTo>
                        <a:pt x="444" y="1"/>
                      </a:lnTo>
                      <a:lnTo>
                        <a:pt x="445" y="0"/>
                      </a:lnTo>
                      <a:close/>
                      <a:moveTo>
                        <a:pt x="454" y="0"/>
                      </a:moveTo>
                      <a:lnTo>
                        <a:pt x="459" y="0"/>
                      </a:lnTo>
                      <a:lnTo>
                        <a:pt x="460" y="1"/>
                      </a:lnTo>
                      <a:lnTo>
                        <a:pt x="459" y="2"/>
                      </a:lnTo>
                      <a:lnTo>
                        <a:pt x="454" y="2"/>
                      </a:lnTo>
                      <a:lnTo>
                        <a:pt x="453" y="1"/>
                      </a:lnTo>
                      <a:lnTo>
                        <a:pt x="454" y="0"/>
                      </a:lnTo>
                      <a:close/>
                      <a:moveTo>
                        <a:pt x="464" y="0"/>
                      </a:moveTo>
                      <a:lnTo>
                        <a:pt x="467" y="0"/>
                      </a:lnTo>
                      <a:lnTo>
                        <a:pt x="468" y="1"/>
                      </a:lnTo>
                      <a:lnTo>
                        <a:pt x="467" y="2"/>
                      </a:lnTo>
                      <a:lnTo>
                        <a:pt x="464" y="2"/>
                      </a:lnTo>
                      <a:lnTo>
                        <a:pt x="463" y="1"/>
                      </a:lnTo>
                      <a:lnTo>
                        <a:pt x="464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35" name="Freeform 1433"/>
                <p:cNvSpPr>
                  <a:spLocks/>
                </p:cNvSpPr>
                <p:nvPr/>
              </p:nvSpPr>
              <p:spPr bwMode="auto">
                <a:xfrm>
                  <a:off x="2994" y="2616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36" name="Freeform 1434"/>
                <p:cNvSpPr>
                  <a:spLocks/>
                </p:cNvSpPr>
                <p:nvPr/>
              </p:nvSpPr>
              <p:spPr bwMode="auto">
                <a:xfrm>
                  <a:off x="3003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37" name="Freeform 1435"/>
                <p:cNvSpPr>
                  <a:spLocks/>
                </p:cNvSpPr>
                <p:nvPr/>
              </p:nvSpPr>
              <p:spPr bwMode="auto">
                <a:xfrm>
                  <a:off x="3014" y="2616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38" name="Freeform 1436"/>
                <p:cNvSpPr>
                  <a:spLocks/>
                </p:cNvSpPr>
                <p:nvPr/>
              </p:nvSpPr>
              <p:spPr bwMode="auto">
                <a:xfrm>
                  <a:off x="3024" y="2616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39" name="Freeform 1437"/>
                <p:cNvSpPr>
                  <a:spLocks/>
                </p:cNvSpPr>
                <p:nvPr/>
              </p:nvSpPr>
              <p:spPr bwMode="auto">
                <a:xfrm>
                  <a:off x="3033" y="2616"/>
                  <a:ext cx="8" cy="2"/>
                </a:xfrm>
                <a:custGeom>
                  <a:avLst/>
                  <a:gdLst>
                    <a:gd name="T0" fmla="*/ 1 w 8"/>
                    <a:gd name="T1" fmla="*/ 0 h 2"/>
                    <a:gd name="T2" fmla="*/ 7 w 8"/>
                    <a:gd name="T3" fmla="*/ 0 h 2"/>
                    <a:gd name="T4" fmla="*/ 8 w 8"/>
                    <a:gd name="T5" fmla="*/ 1 h 2"/>
                    <a:gd name="T6" fmla="*/ 7 w 8"/>
                    <a:gd name="T7" fmla="*/ 2 h 2"/>
                    <a:gd name="T8" fmla="*/ 1 w 8"/>
                    <a:gd name="T9" fmla="*/ 2 h 2"/>
                    <a:gd name="T10" fmla="*/ 0 w 8"/>
                    <a:gd name="T11" fmla="*/ 1 h 2"/>
                    <a:gd name="T12" fmla="*/ 1 w 8"/>
                    <a:gd name="T13" fmla="*/ 0 h 2"/>
                    <a:gd name="T14" fmla="*/ 1 w 8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8"/>
                    <a:gd name="T25" fmla="*/ 0 h 2"/>
                    <a:gd name="T26" fmla="*/ 8 w 8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8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8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40" name="Freeform 1438"/>
                <p:cNvSpPr>
                  <a:spLocks/>
                </p:cNvSpPr>
                <p:nvPr/>
              </p:nvSpPr>
              <p:spPr bwMode="auto">
                <a:xfrm>
                  <a:off x="3044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41" name="Freeform 1439"/>
                <p:cNvSpPr>
                  <a:spLocks/>
                </p:cNvSpPr>
                <p:nvPr/>
              </p:nvSpPr>
              <p:spPr bwMode="auto">
                <a:xfrm>
                  <a:off x="3054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42" name="Freeform 1440"/>
                <p:cNvSpPr>
                  <a:spLocks/>
                </p:cNvSpPr>
                <p:nvPr/>
              </p:nvSpPr>
              <p:spPr bwMode="auto">
                <a:xfrm>
                  <a:off x="3064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43" name="Freeform 1441"/>
                <p:cNvSpPr>
                  <a:spLocks/>
                </p:cNvSpPr>
                <p:nvPr/>
              </p:nvSpPr>
              <p:spPr bwMode="auto">
                <a:xfrm>
                  <a:off x="3074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44" name="Freeform 1442"/>
                <p:cNvSpPr>
                  <a:spLocks/>
                </p:cNvSpPr>
                <p:nvPr/>
              </p:nvSpPr>
              <p:spPr bwMode="auto">
                <a:xfrm>
                  <a:off x="3085" y="2616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45" name="Freeform 1443"/>
                <p:cNvSpPr>
                  <a:spLocks/>
                </p:cNvSpPr>
                <p:nvPr/>
              </p:nvSpPr>
              <p:spPr bwMode="auto">
                <a:xfrm>
                  <a:off x="3094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46" name="Freeform 1444"/>
                <p:cNvSpPr>
                  <a:spLocks/>
                </p:cNvSpPr>
                <p:nvPr/>
              </p:nvSpPr>
              <p:spPr bwMode="auto">
                <a:xfrm>
                  <a:off x="3104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7 w 7"/>
                    <a:gd name="T3" fmla="*/ 0 h 2"/>
                    <a:gd name="T4" fmla="*/ 7 w 7"/>
                    <a:gd name="T5" fmla="*/ 1 h 2"/>
                    <a:gd name="T6" fmla="*/ 7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7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47" name="Freeform 1445"/>
                <p:cNvSpPr>
                  <a:spLocks/>
                </p:cNvSpPr>
                <p:nvPr/>
              </p:nvSpPr>
              <p:spPr bwMode="auto">
                <a:xfrm>
                  <a:off x="3115" y="2616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48" name="Freeform 1446"/>
                <p:cNvSpPr>
                  <a:spLocks/>
                </p:cNvSpPr>
                <p:nvPr/>
              </p:nvSpPr>
              <p:spPr bwMode="auto">
                <a:xfrm>
                  <a:off x="3124" y="2616"/>
                  <a:ext cx="8" cy="2"/>
                </a:xfrm>
                <a:custGeom>
                  <a:avLst/>
                  <a:gdLst>
                    <a:gd name="T0" fmla="*/ 1 w 8"/>
                    <a:gd name="T1" fmla="*/ 0 h 2"/>
                    <a:gd name="T2" fmla="*/ 7 w 8"/>
                    <a:gd name="T3" fmla="*/ 0 h 2"/>
                    <a:gd name="T4" fmla="*/ 8 w 8"/>
                    <a:gd name="T5" fmla="*/ 1 h 2"/>
                    <a:gd name="T6" fmla="*/ 7 w 8"/>
                    <a:gd name="T7" fmla="*/ 2 h 2"/>
                    <a:gd name="T8" fmla="*/ 1 w 8"/>
                    <a:gd name="T9" fmla="*/ 2 h 2"/>
                    <a:gd name="T10" fmla="*/ 0 w 8"/>
                    <a:gd name="T11" fmla="*/ 1 h 2"/>
                    <a:gd name="T12" fmla="*/ 1 w 8"/>
                    <a:gd name="T13" fmla="*/ 0 h 2"/>
                    <a:gd name="T14" fmla="*/ 1 w 8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8"/>
                    <a:gd name="T25" fmla="*/ 0 h 2"/>
                    <a:gd name="T26" fmla="*/ 8 w 8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8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8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49" name="Freeform 1447"/>
                <p:cNvSpPr>
                  <a:spLocks/>
                </p:cNvSpPr>
                <p:nvPr/>
              </p:nvSpPr>
              <p:spPr bwMode="auto">
                <a:xfrm>
                  <a:off x="3135" y="2616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50" name="Freeform 1448"/>
                <p:cNvSpPr>
                  <a:spLocks/>
                </p:cNvSpPr>
                <p:nvPr/>
              </p:nvSpPr>
              <p:spPr bwMode="auto">
                <a:xfrm>
                  <a:off x="3145" y="2616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51" name="Freeform 1449"/>
                <p:cNvSpPr>
                  <a:spLocks/>
                </p:cNvSpPr>
                <p:nvPr/>
              </p:nvSpPr>
              <p:spPr bwMode="auto">
                <a:xfrm>
                  <a:off x="3155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52" name="Freeform 1450"/>
                <p:cNvSpPr>
                  <a:spLocks/>
                </p:cNvSpPr>
                <p:nvPr/>
              </p:nvSpPr>
              <p:spPr bwMode="auto">
                <a:xfrm>
                  <a:off x="3165" y="2616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53" name="Freeform 1451"/>
                <p:cNvSpPr>
                  <a:spLocks/>
                </p:cNvSpPr>
                <p:nvPr/>
              </p:nvSpPr>
              <p:spPr bwMode="auto">
                <a:xfrm>
                  <a:off x="3175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54" name="Freeform 1452"/>
                <p:cNvSpPr>
                  <a:spLocks/>
                </p:cNvSpPr>
                <p:nvPr/>
              </p:nvSpPr>
              <p:spPr bwMode="auto">
                <a:xfrm>
                  <a:off x="3185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55" name="Freeform 1453"/>
                <p:cNvSpPr>
                  <a:spLocks/>
                </p:cNvSpPr>
                <p:nvPr/>
              </p:nvSpPr>
              <p:spPr bwMode="auto">
                <a:xfrm>
                  <a:off x="3195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56" name="Freeform 1454"/>
                <p:cNvSpPr>
                  <a:spLocks/>
                </p:cNvSpPr>
                <p:nvPr/>
              </p:nvSpPr>
              <p:spPr bwMode="auto">
                <a:xfrm>
                  <a:off x="3206" y="2616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57" name="Freeform 1455"/>
                <p:cNvSpPr>
                  <a:spLocks/>
                </p:cNvSpPr>
                <p:nvPr/>
              </p:nvSpPr>
              <p:spPr bwMode="auto">
                <a:xfrm>
                  <a:off x="3215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58" name="Freeform 1456"/>
                <p:cNvSpPr>
                  <a:spLocks/>
                </p:cNvSpPr>
                <p:nvPr/>
              </p:nvSpPr>
              <p:spPr bwMode="auto">
                <a:xfrm>
                  <a:off x="3226" y="2616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59" name="Freeform 1457"/>
                <p:cNvSpPr>
                  <a:spLocks/>
                </p:cNvSpPr>
                <p:nvPr/>
              </p:nvSpPr>
              <p:spPr bwMode="auto">
                <a:xfrm>
                  <a:off x="3236" y="2616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60" name="Freeform 1458"/>
                <p:cNvSpPr>
                  <a:spLocks/>
                </p:cNvSpPr>
                <p:nvPr/>
              </p:nvSpPr>
              <p:spPr bwMode="auto">
                <a:xfrm>
                  <a:off x="3245" y="2616"/>
                  <a:ext cx="8" cy="2"/>
                </a:xfrm>
                <a:custGeom>
                  <a:avLst/>
                  <a:gdLst>
                    <a:gd name="T0" fmla="*/ 1 w 8"/>
                    <a:gd name="T1" fmla="*/ 0 h 2"/>
                    <a:gd name="T2" fmla="*/ 7 w 8"/>
                    <a:gd name="T3" fmla="*/ 0 h 2"/>
                    <a:gd name="T4" fmla="*/ 8 w 8"/>
                    <a:gd name="T5" fmla="*/ 1 h 2"/>
                    <a:gd name="T6" fmla="*/ 7 w 8"/>
                    <a:gd name="T7" fmla="*/ 2 h 2"/>
                    <a:gd name="T8" fmla="*/ 1 w 8"/>
                    <a:gd name="T9" fmla="*/ 2 h 2"/>
                    <a:gd name="T10" fmla="*/ 0 w 8"/>
                    <a:gd name="T11" fmla="*/ 1 h 2"/>
                    <a:gd name="T12" fmla="*/ 1 w 8"/>
                    <a:gd name="T13" fmla="*/ 0 h 2"/>
                    <a:gd name="T14" fmla="*/ 1 w 8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8"/>
                    <a:gd name="T25" fmla="*/ 0 h 2"/>
                    <a:gd name="T26" fmla="*/ 8 w 8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8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8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61" name="Freeform 1459"/>
                <p:cNvSpPr>
                  <a:spLocks/>
                </p:cNvSpPr>
                <p:nvPr/>
              </p:nvSpPr>
              <p:spPr bwMode="auto">
                <a:xfrm>
                  <a:off x="3256" y="2616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62" name="Freeform 1460"/>
                <p:cNvSpPr>
                  <a:spLocks/>
                </p:cNvSpPr>
                <p:nvPr/>
              </p:nvSpPr>
              <p:spPr bwMode="auto">
                <a:xfrm>
                  <a:off x="3266" y="2616"/>
                  <a:ext cx="7" cy="2"/>
                </a:xfrm>
                <a:custGeom>
                  <a:avLst/>
                  <a:gdLst>
                    <a:gd name="T0" fmla="*/ 0 w 7"/>
                    <a:gd name="T1" fmla="*/ 0 h 2"/>
                    <a:gd name="T2" fmla="*/ 5 w 7"/>
                    <a:gd name="T3" fmla="*/ 0 h 2"/>
                    <a:gd name="T4" fmla="*/ 7 w 7"/>
                    <a:gd name="T5" fmla="*/ 1 h 2"/>
                    <a:gd name="T6" fmla="*/ 5 w 7"/>
                    <a:gd name="T7" fmla="*/ 2 h 2"/>
                    <a:gd name="T8" fmla="*/ 0 w 7"/>
                    <a:gd name="T9" fmla="*/ 2 h 2"/>
                    <a:gd name="T10" fmla="*/ 0 w 7"/>
                    <a:gd name="T11" fmla="*/ 1 h 2"/>
                    <a:gd name="T12" fmla="*/ 0 w 7"/>
                    <a:gd name="T13" fmla="*/ 0 h 2"/>
                    <a:gd name="T14" fmla="*/ 0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7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63" name="Freeform 1461"/>
                <p:cNvSpPr>
                  <a:spLocks/>
                </p:cNvSpPr>
                <p:nvPr/>
              </p:nvSpPr>
              <p:spPr bwMode="auto">
                <a:xfrm>
                  <a:off x="3276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64" name="Freeform 1462"/>
                <p:cNvSpPr>
                  <a:spLocks/>
                </p:cNvSpPr>
                <p:nvPr/>
              </p:nvSpPr>
              <p:spPr bwMode="auto">
                <a:xfrm>
                  <a:off x="3286" y="2616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65" name="Freeform 1463"/>
                <p:cNvSpPr>
                  <a:spLocks/>
                </p:cNvSpPr>
                <p:nvPr/>
              </p:nvSpPr>
              <p:spPr bwMode="auto">
                <a:xfrm>
                  <a:off x="3296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66" name="Freeform 1464"/>
                <p:cNvSpPr>
                  <a:spLocks/>
                </p:cNvSpPr>
                <p:nvPr/>
              </p:nvSpPr>
              <p:spPr bwMode="auto">
                <a:xfrm>
                  <a:off x="3306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67" name="Freeform 1465"/>
                <p:cNvSpPr>
                  <a:spLocks/>
                </p:cNvSpPr>
                <p:nvPr/>
              </p:nvSpPr>
              <p:spPr bwMode="auto">
                <a:xfrm>
                  <a:off x="3316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68" name="Freeform 1466"/>
                <p:cNvSpPr>
                  <a:spLocks/>
                </p:cNvSpPr>
                <p:nvPr/>
              </p:nvSpPr>
              <p:spPr bwMode="auto">
                <a:xfrm>
                  <a:off x="3327" y="2616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69" name="Freeform 1467"/>
                <p:cNvSpPr>
                  <a:spLocks/>
                </p:cNvSpPr>
                <p:nvPr/>
              </p:nvSpPr>
              <p:spPr bwMode="auto">
                <a:xfrm>
                  <a:off x="3336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7 w 7"/>
                    <a:gd name="T3" fmla="*/ 0 h 2"/>
                    <a:gd name="T4" fmla="*/ 7 w 7"/>
                    <a:gd name="T5" fmla="*/ 1 h 2"/>
                    <a:gd name="T6" fmla="*/ 7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7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70" name="Freeform 1468"/>
                <p:cNvSpPr>
                  <a:spLocks/>
                </p:cNvSpPr>
                <p:nvPr/>
              </p:nvSpPr>
              <p:spPr bwMode="auto">
                <a:xfrm>
                  <a:off x="3347" y="2616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71" name="Freeform 1469"/>
                <p:cNvSpPr>
                  <a:spLocks/>
                </p:cNvSpPr>
                <p:nvPr/>
              </p:nvSpPr>
              <p:spPr bwMode="auto">
                <a:xfrm>
                  <a:off x="3357" y="2616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72" name="Freeform 1470"/>
                <p:cNvSpPr>
                  <a:spLocks/>
                </p:cNvSpPr>
                <p:nvPr/>
              </p:nvSpPr>
              <p:spPr bwMode="auto">
                <a:xfrm>
                  <a:off x="3367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73" name="Freeform 1471"/>
                <p:cNvSpPr>
                  <a:spLocks/>
                </p:cNvSpPr>
                <p:nvPr/>
              </p:nvSpPr>
              <p:spPr bwMode="auto">
                <a:xfrm>
                  <a:off x="3377" y="2616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74" name="Freeform 1472"/>
                <p:cNvSpPr>
                  <a:spLocks/>
                </p:cNvSpPr>
                <p:nvPr/>
              </p:nvSpPr>
              <p:spPr bwMode="auto">
                <a:xfrm>
                  <a:off x="3387" y="2616"/>
                  <a:ext cx="7" cy="2"/>
                </a:xfrm>
                <a:custGeom>
                  <a:avLst/>
                  <a:gdLst>
                    <a:gd name="T0" fmla="*/ 0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0 w 7"/>
                    <a:gd name="T9" fmla="*/ 2 h 2"/>
                    <a:gd name="T10" fmla="*/ 0 w 7"/>
                    <a:gd name="T11" fmla="*/ 1 h 2"/>
                    <a:gd name="T12" fmla="*/ 0 w 7"/>
                    <a:gd name="T13" fmla="*/ 0 h 2"/>
                    <a:gd name="T14" fmla="*/ 0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0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75" name="Freeform 1473"/>
                <p:cNvSpPr>
                  <a:spLocks/>
                </p:cNvSpPr>
                <p:nvPr/>
              </p:nvSpPr>
              <p:spPr bwMode="auto">
                <a:xfrm>
                  <a:off x="3397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76" name="Freeform 1474"/>
                <p:cNvSpPr>
                  <a:spLocks/>
                </p:cNvSpPr>
                <p:nvPr/>
              </p:nvSpPr>
              <p:spPr bwMode="auto">
                <a:xfrm>
                  <a:off x="3407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77" name="Freeform 1475"/>
                <p:cNvSpPr>
                  <a:spLocks/>
                </p:cNvSpPr>
                <p:nvPr/>
              </p:nvSpPr>
              <p:spPr bwMode="auto">
                <a:xfrm>
                  <a:off x="3417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78" name="Freeform 1476"/>
                <p:cNvSpPr>
                  <a:spLocks/>
                </p:cNvSpPr>
                <p:nvPr/>
              </p:nvSpPr>
              <p:spPr bwMode="auto">
                <a:xfrm>
                  <a:off x="3427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79" name="Freeform 1477"/>
                <p:cNvSpPr>
                  <a:spLocks/>
                </p:cNvSpPr>
                <p:nvPr/>
              </p:nvSpPr>
              <p:spPr bwMode="auto">
                <a:xfrm>
                  <a:off x="3438" y="2616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80" name="Freeform 1478"/>
                <p:cNvSpPr>
                  <a:spLocks/>
                </p:cNvSpPr>
                <p:nvPr/>
              </p:nvSpPr>
              <p:spPr bwMode="auto">
                <a:xfrm>
                  <a:off x="3447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81" name="Freeform 1479"/>
                <p:cNvSpPr>
                  <a:spLocks/>
                </p:cNvSpPr>
                <p:nvPr/>
              </p:nvSpPr>
              <p:spPr bwMode="auto">
                <a:xfrm>
                  <a:off x="3457" y="2616"/>
                  <a:ext cx="5" cy="2"/>
                </a:xfrm>
                <a:custGeom>
                  <a:avLst/>
                  <a:gdLst>
                    <a:gd name="T0" fmla="*/ 1 w 5"/>
                    <a:gd name="T1" fmla="*/ 0 h 2"/>
                    <a:gd name="T2" fmla="*/ 4 w 5"/>
                    <a:gd name="T3" fmla="*/ 0 h 2"/>
                    <a:gd name="T4" fmla="*/ 5 w 5"/>
                    <a:gd name="T5" fmla="*/ 1 h 2"/>
                    <a:gd name="T6" fmla="*/ 4 w 5"/>
                    <a:gd name="T7" fmla="*/ 2 h 2"/>
                    <a:gd name="T8" fmla="*/ 1 w 5"/>
                    <a:gd name="T9" fmla="*/ 2 h 2"/>
                    <a:gd name="T10" fmla="*/ 0 w 5"/>
                    <a:gd name="T11" fmla="*/ 1 h 2"/>
                    <a:gd name="T12" fmla="*/ 1 w 5"/>
                    <a:gd name="T13" fmla="*/ 0 h 2"/>
                    <a:gd name="T14" fmla="*/ 1 w 5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5"/>
                    <a:gd name="T25" fmla="*/ 0 h 2"/>
                    <a:gd name="T26" fmla="*/ 5 w 5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5" h="2">
                      <a:moveTo>
                        <a:pt x="1" y="0"/>
                      </a:moveTo>
                      <a:lnTo>
                        <a:pt x="4" y="0"/>
                      </a:lnTo>
                      <a:lnTo>
                        <a:pt x="5" y="1"/>
                      </a:lnTo>
                      <a:lnTo>
                        <a:pt x="4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82" name="Freeform 1480"/>
                <p:cNvSpPr>
                  <a:spLocks noEditPoints="1"/>
                </p:cNvSpPr>
                <p:nvPr/>
              </p:nvSpPr>
              <p:spPr bwMode="auto">
                <a:xfrm>
                  <a:off x="2994" y="2616"/>
                  <a:ext cx="468" cy="2"/>
                </a:xfrm>
                <a:custGeom>
                  <a:avLst/>
                  <a:gdLst>
                    <a:gd name="T0" fmla="*/ 0 w 468"/>
                    <a:gd name="T1" fmla="*/ 1 h 2"/>
                    <a:gd name="T2" fmla="*/ 15 w 468"/>
                    <a:gd name="T3" fmla="*/ 2 h 2"/>
                    <a:gd name="T4" fmla="*/ 26 w 468"/>
                    <a:gd name="T5" fmla="*/ 0 h 2"/>
                    <a:gd name="T6" fmla="*/ 21 w 468"/>
                    <a:gd name="T7" fmla="*/ 0 h 2"/>
                    <a:gd name="T8" fmla="*/ 30 w 468"/>
                    <a:gd name="T9" fmla="*/ 1 h 2"/>
                    <a:gd name="T10" fmla="*/ 46 w 468"/>
                    <a:gd name="T11" fmla="*/ 2 h 2"/>
                    <a:gd name="T12" fmla="*/ 56 w 468"/>
                    <a:gd name="T13" fmla="*/ 0 h 2"/>
                    <a:gd name="T14" fmla="*/ 51 w 468"/>
                    <a:gd name="T15" fmla="*/ 0 h 2"/>
                    <a:gd name="T16" fmla="*/ 60 w 468"/>
                    <a:gd name="T17" fmla="*/ 1 h 2"/>
                    <a:gd name="T18" fmla="*/ 76 w 468"/>
                    <a:gd name="T19" fmla="*/ 2 h 2"/>
                    <a:gd name="T20" fmla="*/ 86 w 468"/>
                    <a:gd name="T21" fmla="*/ 0 h 2"/>
                    <a:gd name="T22" fmla="*/ 81 w 468"/>
                    <a:gd name="T23" fmla="*/ 0 h 2"/>
                    <a:gd name="T24" fmla="*/ 91 w 468"/>
                    <a:gd name="T25" fmla="*/ 1 h 2"/>
                    <a:gd name="T26" fmla="*/ 106 w 468"/>
                    <a:gd name="T27" fmla="*/ 2 h 2"/>
                    <a:gd name="T28" fmla="*/ 117 w 468"/>
                    <a:gd name="T29" fmla="*/ 0 h 2"/>
                    <a:gd name="T30" fmla="*/ 111 w 468"/>
                    <a:gd name="T31" fmla="*/ 0 h 2"/>
                    <a:gd name="T32" fmla="*/ 121 w 468"/>
                    <a:gd name="T33" fmla="*/ 1 h 2"/>
                    <a:gd name="T34" fmla="*/ 137 w 468"/>
                    <a:gd name="T35" fmla="*/ 2 h 2"/>
                    <a:gd name="T36" fmla="*/ 147 w 468"/>
                    <a:gd name="T37" fmla="*/ 0 h 2"/>
                    <a:gd name="T38" fmla="*/ 142 w 468"/>
                    <a:gd name="T39" fmla="*/ 0 h 2"/>
                    <a:gd name="T40" fmla="*/ 151 w 468"/>
                    <a:gd name="T41" fmla="*/ 1 h 2"/>
                    <a:gd name="T42" fmla="*/ 167 w 468"/>
                    <a:gd name="T43" fmla="*/ 2 h 2"/>
                    <a:gd name="T44" fmla="*/ 177 w 468"/>
                    <a:gd name="T45" fmla="*/ 0 h 2"/>
                    <a:gd name="T46" fmla="*/ 172 w 468"/>
                    <a:gd name="T47" fmla="*/ 0 h 2"/>
                    <a:gd name="T48" fmla="*/ 181 w 468"/>
                    <a:gd name="T49" fmla="*/ 1 h 2"/>
                    <a:gd name="T50" fmla="*/ 197 w 468"/>
                    <a:gd name="T51" fmla="*/ 2 h 2"/>
                    <a:gd name="T52" fmla="*/ 207 w 468"/>
                    <a:gd name="T53" fmla="*/ 0 h 2"/>
                    <a:gd name="T54" fmla="*/ 202 w 468"/>
                    <a:gd name="T55" fmla="*/ 0 h 2"/>
                    <a:gd name="T56" fmla="*/ 212 w 468"/>
                    <a:gd name="T57" fmla="*/ 1 h 2"/>
                    <a:gd name="T58" fmla="*/ 227 w 468"/>
                    <a:gd name="T59" fmla="*/ 2 h 2"/>
                    <a:gd name="T60" fmla="*/ 238 w 468"/>
                    <a:gd name="T61" fmla="*/ 0 h 2"/>
                    <a:gd name="T62" fmla="*/ 233 w 468"/>
                    <a:gd name="T63" fmla="*/ 0 h 2"/>
                    <a:gd name="T64" fmla="*/ 242 w 468"/>
                    <a:gd name="T65" fmla="*/ 1 h 2"/>
                    <a:gd name="T66" fmla="*/ 258 w 468"/>
                    <a:gd name="T67" fmla="*/ 2 h 2"/>
                    <a:gd name="T68" fmla="*/ 268 w 468"/>
                    <a:gd name="T69" fmla="*/ 0 h 2"/>
                    <a:gd name="T70" fmla="*/ 263 w 468"/>
                    <a:gd name="T71" fmla="*/ 0 h 2"/>
                    <a:gd name="T72" fmla="*/ 272 w 468"/>
                    <a:gd name="T73" fmla="*/ 1 h 2"/>
                    <a:gd name="T74" fmla="*/ 288 w 468"/>
                    <a:gd name="T75" fmla="*/ 2 h 2"/>
                    <a:gd name="T76" fmla="*/ 298 w 468"/>
                    <a:gd name="T77" fmla="*/ 0 h 2"/>
                    <a:gd name="T78" fmla="*/ 293 w 468"/>
                    <a:gd name="T79" fmla="*/ 0 h 2"/>
                    <a:gd name="T80" fmla="*/ 302 w 468"/>
                    <a:gd name="T81" fmla="*/ 1 h 2"/>
                    <a:gd name="T82" fmla="*/ 318 w 468"/>
                    <a:gd name="T83" fmla="*/ 2 h 2"/>
                    <a:gd name="T84" fmla="*/ 328 w 468"/>
                    <a:gd name="T85" fmla="*/ 0 h 2"/>
                    <a:gd name="T86" fmla="*/ 323 w 468"/>
                    <a:gd name="T87" fmla="*/ 0 h 2"/>
                    <a:gd name="T88" fmla="*/ 333 w 468"/>
                    <a:gd name="T89" fmla="*/ 1 h 2"/>
                    <a:gd name="T90" fmla="*/ 349 w 468"/>
                    <a:gd name="T91" fmla="*/ 2 h 2"/>
                    <a:gd name="T92" fmla="*/ 359 w 468"/>
                    <a:gd name="T93" fmla="*/ 0 h 2"/>
                    <a:gd name="T94" fmla="*/ 354 w 468"/>
                    <a:gd name="T95" fmla="*/ 0 h 2"/>
                    <a:gd name="T96" fmla="*/ 363 w 468"/>
                    <a:gd name="T97" fmla="*/ 1 h 2"/>
                    <a:gd name="T98" fmla="*/ 379 w 468"/>
                    <a:gd name="T99" fmla="*/ 2 h 2"/>
                    <a:gd name="T100" fmla="*/ 389 w 468"/>
                    <a:gd name="T101" fmla="*/ 0 h 2"/>
                    <a:gd name="T102" fmla="*/ 384 w 468"/>
                    <a:gd name="T103" fmla="*/ 0 h 2"/>
                    <a:gd name="T104" fmla="*/ 393 w 468"/>
                    <a:gd name="T105" fmla="*/ 1 h 2"/>
                    <a:gd name="T106" fmla="*/ 409 w 468"/>
                    <a:gd name="T107" fmla="*/ 2 h 2"/>
                    <a:gd name="T108" fmla="*/ 419 w 468"/>
                    <a:gd name="T109" fmla="*/ 0 h 2"/>
                    <a:gd name="T110" fmla="*/ 414 w 468"/>
                    <a:gd name="T111" fmla="*/ 0 h 2"/>
                    <a:gd name="T112" fmla="*/ 423 w 468"/>
                    <a:gd name="T113" fmla="*/ 1 h 2"/>
                    <a:gd name="T114" fmla="*/ 439 w 468"/>
                    <a:gd name="T115" fmla="*/ 2 h 2"/>
                    <a:gd name="T116" fmla="*/ 449 w 468"/>
                    <a:gd name="T117" fmla="*/ 0 h 2"/>
                    <a:gd name="T118" fmla="*/ 445 w 468"/>
                    <a:gd name="T119" fmla="*/ 0 h 2"/>
                    <a:gd name="T120" fmla="*/ 453 w 468"/>
                    <a:gd name="T121" fmla="*/ 1 h 2"/>
                    <a:gd name="T122" fmla="*/ 467 w 468"/>
                    <a:gd name="T123" fmla="*/ 2 h 2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  <a:gd name="T186" fmla="*/ 0 w 468"/>
                    <a:gd name="T187" fmla="*/ 0 h 2"/>
                    <a:gd name="T188" fmla="*/ 468 w 468"/>
                    <a:gd name="T189" fmla="*/ 2 h 2"/>
                  </a:gdLst>
                  <a:ahLst/>
                  <a:cxnLst>
                    <a:cxn ang="T124">
                      <a:pos x="T0" y="T1"/>
                    </a:cxn>
                    <a:cxn ang="T125">
                      <a:pos x="T2" y="T3"/>
                    </a:cxn>
                    <a:cxn ang="T126">
                      <a:pos x="T4" y="T5"/>
                    </a:cxn>
                    <a:cxn ang="T127">
                      <a:pos x="T6" y="T7"/>
                    </a:cxn>
                    <a:cxn ang="T128">
                      <a:pos x="T8" y="T9"/>
                    </a:cxn>
                    <a:cxn ang="T129">
                      <a:pos x="T10" y="T11"/>
                    </a:cxn>
                    <a:cxn ang="T130">
                      <a:pos x="T12" y="T13"/>
                    </a:cxn>
                    <a:cxn ang="T131">
                      <a:pos x="T14" y="T15"/>
                    </a:cxn>
                    <a:cxn ang="T132">
                      <a:pos x="T16" y="T17"/>
                    </a:cxn>
                    <a:cxn ang="T133">
                      <a:pos x="T18" y="T19"/>
                    </a:cxn>
                    <a:cxn ang="T134">
                      <a:pos x="T20" y="T21"/>
                    </a:cxn>
                    <a:cxn ang="T135">
                      <a:pos x="T22" y="T23"/>
                    </a:cxn>
                    <a:cxn ang="T136">
                      <a:pos x="T24" y="T25"/>
                    </a:cxn>
                    <a:cxn ang="T137">
                      <a:pos x="T26" y="T27"/>
                    </a:cxn>
                    <a:cxn ang="T138">
                      <a:pos x="T28" y="T29"/>
                    </a:cxn>
                    <a:cxn ang="T139">
                      <a:pos x="T30" y="T31"/>
                    </a:cxn>
                    <a:cxn ang="T140">
                      <a:pos x="T32" y="T33"/>
                    </a:cxn>
                    <a:cxn ang="T141">
                      <a:pos x="T34" y="T35"/>
                    </a:cxn>
                    <a:cxn ang="T142">
                      <a:pos x="T36" y="T37"/>
                    </a:cxn>
                    <a:cxn ang="T143">
                      <a:pos x="T38" y="T39"/>
                    </a:cxn>
                    <a:cxn ang="T144">
                      <a:pos x="T40" y="T41"/>
                    </a:cxn>
                    <a:cxn ang="T145">
                      <a:pos x="T42" y="T43"/>
                    </a:cxn>
                    <a:cxn ang="T146">
                      <a:pos x="T44" y="T45"/>
                    </a:cxn>
                    <a:cxn ang="T147">
                      <a:pos x="T46" y="T47"/>
                    </a:cxn>
                    <a:cxn ang="T148">
                      <a:pos x="T48" y="T49"/>
                    </a:cxn>
                    <a:cxn ang="T149">
                      <a:pos x="T50" y="T51"/>
                    </a:cxn>
                    <a:cxn ang="T150">
                      <a:pos x="T52" y="T53"/>
                    </a:cxn>
                    <a:cxn ang="T151">
                      <a:pos x="T54" y="T55"/>
                    </a:cxn>
                    <a:cxn ang="T152">
                      <a:pos x="T56" y="T57"/>
                    </a:cxn>
                    <a:cxn ang="T153">
                      <a:pos x="T58" y="T59"/>
                    </a:cxn>
                    <a:cxn ang="T154">
                      <a:pos x="T60" y="T61"/>
                    </a:cxn>
                    <a:cxn ang="T155">
                      <a:pos x="T62" y="T63"/>
                    </a:cxn>
                    <a:cxn ang="T156">
                      <a:pos x="T64" y="T65"/>
                    </a:cxn>
                    <a:cxn ang="T157">
                      <a:pos x="T66" y="T67"/>
                    </a:cxn>
                    <a:cxn ang="T158">
                      <a:pos x="T68" y="T69"/>
                    </a:cxn>
                    <a:cxn ang="T159">
                      <a:pos x="T70" y="T71"/>
                    </a:cxn>
                    <a:cxn ang="T160">
                      <a:pos x="T72" y="T73"/>
                    </a:cxn>
                    <a:cxn ang="T161">
                      <a:pos x="T74" y="T75"/>
                    </a:cxn>
                    <a:cxn ang="T162">
                      <a:pos x="T76" y="T77"/>
                    </a:cxn>
                    <a:cxn ang="T163">
                      <a:pos x="T78" y="T79"/>
                    </a:cxn>
                    <a:cxn ang="T164">
                      <a:pos x="T80" y="T81"/>
                    </a:cxn>
                    <a:cxn ang="T165">
                      <a:pos x="T82" y="T83"/>
                    </a:cxn>
                    <a:cxn ang="T166">
                      <a:pos x="T84" y="T85"/>
                    </a:cxn>
                    <a:cxn ang="T167">
                      <a:pos x="T86" y="T87"/>
                    </a:cxn>
                    <a:cxn ang="T168">
                      <a:pos x="T88" y="T89"/>
                    </a:cxn>
                    <a:cxn ang="T169">
                      <a:pos x="T90" y="T91"/>
                    </a:cxn>
                    <a:cxn ang="T170">
                      <a:pos x="T92" y="T93"/>
                    </a:cxn>
                    <a:cxn ang="T171">
                      <a:pos x="T94" y="T95"/>
                    </a:cxn>
                    <a:cxn ang="T172">
                      <a:pos x="T96" y="T97"/>
                    </a:cxn>
                    <a:cxn ang="T173">
                      <a:pos x="T98" y="T99"/>
                    </a:cxn>
                    <a:cxn ang="T174">
                      <a:pos x="T100" y="T101"/>
                    </a:cxn>
                    <a:cxn ang="T175">
                      <a:pos x="T102" y="T103"/>
                    </a:cxn>
                    <a:cxn ang="T176">
                      <a:pos x="T104" y="T105"/>
                    </a:cxn>
                    <a:cxn ang="T177">
                      <a:pos x="T106" y="T107"/>
                    </a:cxn>
                    <a:cxn ang="T178">
                      <a:pos x="T108" y="T109"/>
                    </a:cxn>
                    <a:cxn ang="T179">
                      <a:pos x="T110" y="T111"/>
                    </a:cxn>
                    <a:cxn ang="T180">
                      <a:pos x="T112" y="T113"/>
                    </a:cxn>
                    <a:cxn ang="T181">
                      <a:pos x="T114" y="T115"/>
                    </a:cxn>
                    <a:cxn ang="T182">
                      <a:pos x="T116" y="T117"/>
                    </a:cxn>
                    <a:cxn ang="T183">
                      <a:pos x="T118" y="T119"/>
                    </a:cxn>
                    <a:cxn ang="T184">
                      <a:pos x="T120" y="T121"/>
                    </a:cxn>
                    <a:cxn ang="T185">
                      <a:pos x="T122" y="T123"/>
                    </a:cxn>
                  </a:cxnLst>
                  <a:rect l="T186" t="T187" r="T188" b="T189"/>
                  <a:pathLst>
                    <a:path w="468" h="2">
                      <a:moveTo>
                        <a:pt x="1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  <a:close/>
                      <a:moveTo>
                        <a:pt x="10" y="0"/>
                      </a:moveTo>
                      <a:lnTo>
                        <a:pt x="15" y="0"/>
                      </a:lnTo>
                      <a:lnTo>
                        <a:pt x="16" y="1"/>
                      </a:lnTo>
                      <a:lnTo>
                        <a:pt x="15" y="2"/>
                      </a:lnTo>
                      <a:lnTo>
                        <a:pt x="10" y="2"/>
                      </a:lnTo>
                      <a:lnTo>
                        <a:pt x="9" y="1"/>
                      </a:lnTo>
                      <a:lnTo>
                        <a:pt x="10" y="0"/>
                      </a:lnTo>
                      <a:close/>
                      <a:moveTo>
                        <a:pt x="21" y="0"/>
                      </a:moveTo>
                      <a:lnTo>
                        <a:pt x="26" y="0"/>
                      </a:lnTo>
                      <a:lnTo>
                        <a:pt x="26" y="1"/>
                      </a:lnTo>
                      <a:lnTo>
                        <a:pt x="26" y="2"/>
                      </a:lnTo>
                      <a:lnTo>
                        <a:pt x="21" y="2"/>
                      </a:lnTo>
                      <a:lnTo>
                        <a:pt x="20" y="1"/>
                      </a:lnTo>
                      <a:lnTo>
                        <a:pt x="21" y="0"/>
                      </a:lnTo>
                      <a:close/>
                      <a:moveTo>
                        <a:pt x="31" y="0"/>
                      </a:moveTo>
                      <a:lnTo>
                        <a:pt x="35" y="0"/>
                      </a:lnTo>
                      <a:lnTo>
                        <a:pt x="36" y="1"/>
                      </a:lnTo>
                      <a:lnTo>
                        <a:pt x="35" y="2"/>
                      </a:lnTo>
                      <a:lnTo>
                        <a:pt x="31" y="2"/>
                      </a:lnTo>
                      <a:lnTo>
                        <a:pt x="30" y="1"/>
                      </a:lnTo>
                      <a:lnTo>
                        <a:pt x="31" y="0"/>
                      </a:lnTo>
                      <a:close/>
                      <a:moveTo>
                        <a:pt x="40" y="0"/>
                      </a:moveTo>
                      <a:lnTo>
                        <a:pt x="46" y="0"/>
                      </a:lnTo>
                      <a:lnTo>
                        <a:pt x="47" y="1"/>
                      </a:lnTo>
                      <a:lnTo>
                        <a:pt x="46" y="2"/>
                      </a:lnTo>
                      <a:lnTo>
                        <a:pt x="40" y="2"/>
                      </a:lnTo>
                      <a:lnTo>
                        <a:pt x="39" y="1"/>
                      </a:lnTo>
                      <a:lnTo>
                        <a:pt x="40" y="0"/>
                      </a:lnTo>
                      <a:close/>
                      <a:moveTo>
                        <a:pt x="51" y="0"/>
                      </a:moveTo>
                      <a:lnTo>
                        <a:pt x="56" y="0"/>
                      </a:lnTo>
                      <a:lnTo>
                        <a:pt x="57" y="1"/>
                      </a:lnTo>
                      <a:lnTo>
                        <a:pt x="56" y="2"/>
                      </a:lnTo>
                      <a:lnTo>
                        <a:pt x="51" y="2"/>
                      </a:lnTo>
                      <a:lnTo>
                        <a:pt x="50" y="1"/>
                      </a:lnTo>
                      <a:lnTo>
                        <a:pt x="51" y="0"/>
                      </a:lnTo>
                      <a:close/>
                      <a:moveTo>
                        <a:pt x="61" y="0"/>
                      </a:moveTo>
                      <a:lnTo>
                        <a:pt x="66" y="0"/>
                      </a:lnTo>
                      <a:lnTo>
                        <a:pt x="67" y="1"/>
                      </a:lnTo>
                      <a:lnTo>
                        <a:pt x="66" y="2"/>
                      </a:lnTo>
                      <a:lnTo>
                        <a:pt x="61" y="2"/>
                      </a:lnTo>
                      <a:lnTo>
                        <a:pt x="60" y="1"/>
                      </a:lnTo>
                      <a:lnTo>
                        <a:pt x="61" y="0"/>
                      </a:lnTo>
                      <a:close/>
                      <a:moveTo>
                        <a:pt x="71" y="0"/>
                      </a:moveTo>
                      <a:lnTo>
                        <a:pt x="76" y="0"/>
                      </a:lnTo>
                      <a:lnTo>
                        <a:pt x="77" y="1"/>
                      </a:lnTo>
                      <a:lnTo>
                        <a:pt x="76" y="2"/>
                      </a:lnTo>
                      <a:lnTo>
                        <a:pt x="71" y="2"/>
                      </a:lnTo>
                      <a:lnTo>
                        <a:pt x="70" y="1"/>
                      </a:lnTo>
                      <a:lnTo>
                        <a:pt x="71" y="0"/>
                      </a:lnTo>
                      <a:close/>
                      <a:moveTo>
                        <a:pt x="81" y="0"/>
                      </a:moveTo>
                      <a:lnTo>
                        <a:pt x="86" y="0"/>
                      </a:lnTo>
                      <a:lnTo>
                        <a:pt x="87" y="1"/>
                      </a:lnTo>
                      <a:lnTo>
                        <a:pt x="86" y="2"/>
                      </a:lnTo>
                      <a:lnTo>
                        <a:pt x="81" y="2"/>
                      </a:lnTo>
                      <a:lnTo>
                        <a:pt x="80" y="1"/>
                      </a:lnTo>
                      <a:lnTo>
                        <a:pt x="81" y="0"/>
                      </a:lnTo>
                      <a:close/>
                      <a:moveTo>
                        <a:pt x="91" y="0"/>
                      </a:moveTo>
                      <a:lnTo>
                        <a:pt x="96" y="0"/>
                      </a:lnTo>
                      <a:lnTo>
                        <a:pt x="97" y="1"/>
                      </a:lnTo>
                      <a:lnTo>
                        <a:pt x="96" y="2"/>
                      </a:lnTo>
                      <a:lnTo>
                        <a:pt x="91" y="2"/>
                      </a:lnTo>
                      <a:lnTo>
                        <a:pt x="91" y="1"/>
                      </a:lnTo>
                      <a:lnTo>
                        <a:pt x="91" y="0"/>
                      </a:lnTo>
                      <a:close/>
                      <a:moveTo>
                        <a:pt x="101" y="0"/>
                      </a:moveTo>
                      <a:lnTo>
                        <a:pt x="106" y="0"/>
                      </a:lnTo>
                      <a:lnTo>
                        <a:pt x="107" y="1"/>
                      </a:lnTo>
                      <a:lnTo>
                        <a:pt x="106" y="2"/>
                      </a:lnTo>
                      <a:lnTo>
                        <a:pt x="101" y="2"/>
                      </a:lnTo>
                      <a:lnTo>
                        <a:pt x="100" y="1"/>
                      </a:lnTo>
                      <a:lnTo>
                        <a:pt x="101" y="0"/>
                      </a:lnTo>
                      <a:close/>
                      <a:moveTo>
                        <a:pt x="111" y="0"/>
                      </a:moveTo>
                      <a:lnTo>
                        <a:pt x="117" y="0"/>
                      </a:lnTo>
                      <a:lnTo>
                        <a:pt x="117" y="1"/>
                      </a:lnTo>
                      <a:lnTo>
                        <a:pt x="117" y="2"/>
                      </a:lnTo>
                      <a:lnTo>
                        <a:pt x="111" y="2"/>
                      </a:lnTo>
                      <a:lnTo>
                        <a:pt x="110" y="1"/>
                      </a:lnTo>
                      <a:lnTo>
                        <a:pt x="111" y="0"/>
                      </a:lnTo>
                      <a:close/>
                      <a:moveTo>
                        <a:pt x="121" y="0"/>
                      </a:moveTo>
                      <a:lnTo>
                        <a:pt x="126" y="0"/>
                      </a:lnTo>
                      <a:lnTo>
                        <a:pt x="127" y="1"/>
                      </a:lnTo>
                      <a:lnTo>
                        <a:pt x="126" y="2"/>
                      </a:lnTo>
                      <a:lnTo>
                        <a:pt x="121" y="2"/>
                      </a:lnTo>
                      <a:lnTo>
                        <a:pt x="121" y="1"/>
                      </a:lnTo>
                      <a:lnTo>
                        <a:pt x="121" y="0"/>
                      </a:lnTo>
                      <a:close/>
                      <a:moveTo>
                        <a:pt x="131" y="0"/>
                      </a:moveTo>
                      <a:lnTo>
                        <a:pt x="137" y="0"/>
                      </a:lnTo>
                      <a:lnTo>
                        <a:pt x="138" y="1"/>
                      </a:lnTo>
                      <a:lnTo>
                        <a:pt x="137" y="2"/>
                      </a:lnTo>
                      <a:lnTo>
                        <a:pt x="131" y="2"/>
                      </a:lnTo>
                      <a:lnTo>
                        <a:pt x="130" y="1"/>
                      </a:lnTo>
                      <a:lnTo>
                        <a:pt x="131" y="0"/>
                      </a:lnTo>
                      <a:close/>
                      <a:moveTo>
                        <a:pt x="142" y="0"/>
                      </a:moveTo>
                      <a:lnTo>
                        <a:pt x="147" y="0"/>
                      </a:lnTo>
                      <a:lnTo>
                        <a:pt x="147" y="1"/>
                      </a:lnTo>
                      <a:lnTo>
                        <a:pt x="147" y="2"/>
                      </a:lnTo>
                      <a:lnTo>
                        <a:pt x="142" y="2"/>
                      </a:lnTo>
                      <a:lnTo>
                        <a:pt x="141" y="1"/>
                      </a:lnTo>
                      <a:lnTo>
                        <a:pt x="142" y="0"/>
                      </a:lnTo>
                      <a:close/>
                      <a:moveTo>
                        <a:pt x="151" y="0"/>
                      </a:moveTo>
                      <a:lnTo>
                        <a:pt x="156" y="0"/>
                      </a:lnTo>
                      <a:lnTo>
                        <a:pt x="157" y="1"/>
                      </a:lnTo>
                      <a:lnTo>
                        <a:pt x="156" y="2"/>
                      </a:lnTo>
                      <a:lnTo>
                        <a:pt x="151" y="2"/>
                      </a:lnTo>
                      <a:lnTo>
                        <a:pt x="151" y="1"/>
                      </a:lnTo>
                      <a:lnTo>
                        <a:pt x="151" y="0"/>
                      </a:lnTo>
                      <a:close/>
                      <a:moveTo>
                        <a:pt x="162" y="0"/>
                      </a:moveTo>
                      <a:lnTo>
                        <a:pt x="167" y="0"/>
                      </a:lnTo>
                      <a:lnTo>
                        <a:pt x="168" y="1"/>
                      </a:lnTo>
                      <a:lnTo>
                        <a:pt x="167" y="2"/>
                      </a:lnTo>
                      <a:lnTo>
                        <a:pt x="162" y="2"/>
                      </a:lnTo>
                      <a:lnTo>
                        <a:pt x="161" y="1"/>
                      </a:lnTo>
                      <a:lnTo>
                        <a:pt x="162" y="0"/>
                      </a:lnTo>
                      <a:close/>
                      <a:moveTo>
                        <a:pt x="172" y="0"/>
                      </a:moveTo>
                      <a:lnTo>
                        <a:pt x="177" y="0"/>
                      </a:lnTo>
                      <a:lnTo>
                        <a:pt x="177" y="1"/>
                      </a:lnTo>
                      <a:lnTo>
                        <a:pt x="177" y="2"/>
                      </a:lnTo>
                      <a:lnTo>
                        <a:pt x="172" y="2"/>
                      </a:lnTo>
                      <a:lnTo>
                        <a:pt x="171" y="1"/>
                      </a:lnTo>
                      <a:lnTo>
                        <a:pt x="172" y="0"/>
                      </a:lnTo>
                      <a:close/>
                      <a:moveTo>
                        <a:pt x="182" y="0"/>
                      </a:moveTo>
                      <a:lnTo>
                        <a:pt x="187" y="0"/>
                      </a:lnTo>
                      <a:lnTo>
                        <a:pt x="188" y="1"/>
                      </a:lnTo>
                      <a:lnTo>
                        <a:pt x="187" y="2"/>
                      </a:lnTo>
                      <a:lnTo>
                        <a:pt x="182" y="2"/>
                      </a:lnTo>
                      <a:lnTo>
                        <a:pt x="181" y="1"/>
                      </a:lnTo>
                      <a:lnTo>
                        <a:pt x="182" y="0"/>
                      </a:lnTo>
                      <a:close/>
                      <a:moveTo>
                        <a:pt x="192" y="0"/>
                      </a:moveTo>
                      <a:lnTo>
                        <a:pt x="197" y="0"/>
                      </a:lnTo>
                      <a:lnTo>
                        <a:pt x="198" y="1"/>
                      </a:lnTo>
                      <a:lnTo>
                        <a:pt x="197" y="2"/>
                      </a:lnTo>
                      <a:lnTo>
                        <a:pt x="192" y="2"/>
                      </a:lnTo>
                      <a:lnTo>
                        <a:pt x="191" y="1"/>
                      </a:lnTo>
                      <a:lnTo>
                        <a:pt x="192" y="0"/>
                      </a:lnTo>
                      <a:close/>
                      <a:moveTo>
                        <a:pt x="202" y="0"/>
                      </a:moveTo>
                      <a:lnTo>
                        <a:pt x="207" y="0"/>
                      </a:lnTo>
                      <a:lnTo>
                        <a:pt x="208" y="1"/>
                      </a:lnTo>
                      <a:lnTo>
                        <a:pt x="207" y="2"/>
                      </a:lnTo>
                      <a:lnTo>
                        <a:pt x="202" y="2"/>
                      </a:lnTo>
                      <a:lnTo>
                        <a:pt x="201" y="1"/>
                      </a:lnTo>
                      <a:lnTo>
                        <a:pt x="202" y="0"/>
                      </a:lnTo>
                      <a:close/>
                      <a:moveTo>
                        <a:pt x="212" y="0"/>
                      </a:moveTo>
                      <a:lnTo>
                        <a:pt x="217" y="0"/>
                      </a:lnTo>
                      <a:lnTo>
                        <a:pt x="218" y="1"/>
                      </a:lnTo>
                      <a:lnTo>
                        <a:pt x="217" y="2"/>
                      </a:lnTo>
                      <a:lnTo>
                        <a:pt x="212" y="2"/>
                      </a:lnTo>
                      <a:lnTo>
                        <a:pt x="212" y="1"/>
                      </a:lnTo>
                      <a:lnTo>
                        <a:pt x="212" y="0"/>
                      </a:lnTo>
                      <a:close/>
                      <a:moveTo>
                        <a:pt x="222" y="0"/>
                      </a:moveTo>
                      <a:lnTo>
                        <a:pt x="227" y="0"/>
                      </a:lnTo>
                      <a:lnTo>
                        <a:pt x="228" y="1"/>
                      </a:lnTo>
                      <a:lnTo>
                        <a:pt x="227" y="2"/>
                      </a:lnTo>
                      <a:lnTo>
                        <a:pt x="222" y="2"/>
                      </a:lnTo>
                      <a:lnTo>
                        <a:pt x="221" y="1"/>
                      </a:lnTo>
                      <a:lnTo>
                        <a:pt x="222" y="0"/>
                      </a:lnTo>
                      <a:close/>
                      <a:moveTo>
                        <a:pt x="233" y="0"/>
                      </a:moveTo>
                      <a:lnTo>
                        <a:pt x="238" y="0"/>
                      </a:lnTo>
                      <a:lnTo>
                        <a:pt x="238" y="1"/>
                      </a:lnTo>
                      <a:lnTo>
                        <a:pt x="238" y="2"/>
                      </a:lnTo>
                      <a:lnTo>
                        <a:pt x="233" y="2"/>
                      </a:lnTo>
                      <a:lnTo>
                        <a:pt x="232" y="1"/>
                      </a:lnTo>
                      <a:lnTo>
                        <a:pt x="233" y="0"/>
                      </a:lnTo>
                      <a:close/>
                      <a:moveTo>
                        <a:pt x="242" y="0"/>
                      </a:moveTo>
                      <a:lnTo>
                        <a:pt x="247" y="0"/>
                      </a:lnTo>
                      <a:lnTo>
                        <a:pt x="248" y="1"/>
                      </a:lnTo>
                      <a:lnTo>
                        <a:pt x="247" y="2"/>
                      </a:lnTo>
                      <a:lnTo>
                        <a:pt x="242" y="2"/>
                      </a:lnTo>
                      <a:lnTo>
                        <a:pt x="242" y="1"/>
                      </a:lnTo>
                      <a:lnTo>
                        <a:pt x="242" y="0"/>
                      </a:lnTo>
                      <a:close/>
                      <a:moveTo>
                        <a:pt x="252" y="0"/>
                      </a:moveTo>
                      <a:lnTo>
                        <a:pt x="258" y="0"/>
                      </a:lnTo>
                      <a:lnTo>
                        <a:pt x="259" y="1"/>
                      </a:lnTo>
                      <a:lnTo>
                        <a:pt x="258" y="2"/>
                      </a:lnTo>
                      <a:lnTo>
                        <a:pt x="252" y="2"/>
                      </a:lnTo>
                      <a:lnTo>
                        <a:pt x="251" y="1"/>
                      </a:lnTo>
                      <a:lnTo>
                        <a:pt x="252" y="0"/>
                      </a:lnTo>
                      <a:close/>
                      <a:moveTo>
                        <a:pt x="263" y="0"/>
                      </a:moveTo>
                      <a:lnTo>
                        <a:pt x="268" y="0"/>
                      </a:lnTo>
                      <a:lnTo>
                        <a:pt x="268" y="1"/>
                      </a:lnTo>
                      <a:lnTo>
                        <a:pt x="268" y="2"/>
                      </a:lnTo>
                      <a:lnTo>
                        <a:pt x="263" y="2"/>
                      </a:lnTo>
                      <a:lnTo>
                        <a:pt x="262" y="1"/>
                      </a:lnTo>
                      <a:lnTo>
                        <a:pt x="263" y="0"/>
                      </a:lnTo>
                      <a:close/>
                      <a:moveTo>
                        <a:pt x="272" y="0"/>
                      </a:moveTo>
                      <a:lnTo>
                        <a:pt x="277" y="0"/>
                      </a:lnTo>
                      <a:lnTo>
                        <a:pt x="279" y="1"/>
                      </a:lnTo>
                      <a:lnTo>
                        <a:pt x="277" y="2"/>
                      </a:lnTo>
                      <a:lnTo>
                        <a:pt x="272" y="2"/>
                      </a:lnTo>
                      <a:lnTo>
                        <a:pt x="272" y="1"/>
                      </a:lnTo>
                      <a:lnTo>
                        <a:pt x="272" y="0"/>
                      </a:lnTo>
                      <a:close/>
                      <a:moveTo>
                        <a:pt x="283" y="0"/>
                      </a:moveTo>
                      <a:lnTo>
                        <a:pt x="288" y="0"/>
                      </a:lnTo>
                      <a:lnTo>
                        <a:pt x="289" y="1"/>
                      </a:lnTo>
                      <a:lnTo>
                        <a:pt x="288" y="2"/>
                      </a:lnTo>
                      <a:lnTo>
                        <a:pt x="283" y="2"/>
                      </a:lnTo>
                      <a:lnTo>
                        <a:pt x="282" y="1"/>
                      </a:lnTo>
                      <a:lnTo>
                        <a:pt x="283" y="0"/>
                      </a:lnTo>
                      <a:close/>
                      <a:moveTo>
                        <a:pt x="293" y="0"/>
                      </a:moveTo>
                      <a:lnTo>
                        <a:pt x="298" y="0"/>
                      </a:lnTo>
                      <a:lnTo>
                        <a:pt x="298" y="1"/>
                      </a:lnTo>
                      <a:lnTo>
                        <a:pt x="298" y="2"/>
                      </a:lnTo>
                      <a:lnTo>
                        <a:pt x="293" y="2"/>
                      </a:lnTo>
                      <a:lnTo>
                        <a:pt x="292" y="1"/>
                      </a:lnTo>
                      <a:lnTo>
                        <a:pt x="293" y="0"/>
                      </a:lnTo>
                      <a:close/>
                      <a:moveTo>
                        <a:pt x="303" y="0"/>
                      </a:moveTo>
                      <a:lnTo>
                        <a:pt x="308" y="0"/>
                      </a:lnTo>
                      <a:lnTo>
                        <a:pt x="309" y="1"/>
                      </a:lnTo>
                      <a:lnTo>
                        <a:pt x="308" y="2"/>
                      </a:lnTo>
                      <a:lnTo>
                        <a:pt x="303" y="2"/>
                      </a:lnTo>
                      <a:lnTo>
                        <a:pt x="302" y="1"/>
                      </a:lnTo>
                      <a:lnTo>
                        <a:pt x="303" y="0"/>
                      </a:lnTo>
                      <a:close/>
                      <a:moveTo>
                        <a:pt x="313" y="0"/>
                      </a:moveTo>
                      <a:lnTo>
                        <a:pt x="318" y="0"/>
                      </a:lnTo>
                      <a:lnTo>
                        <a:pt x="319" y="1"/>
                      </a:lnTo>
                      <a:lnTo>
                        <a:pt x="318" y="2"/>
                      </a:lnTo>
                      <a:lnTo>
                        <a:pt x="313" y="2"/>
                      </a:lnTo>
                      <a:lnTo>
                        <a:pt x="312" y="1"/>
                      </a:lnTo>
                      <a:lnTo>
                        <a:pt x="313" y="0"/>
                      </a:lnTo>
                      <a:close/>
                      <a:moveTo>
                        <a:pt x="323" y="0"/>
                      </a:moveTo>
                      <a:lnTo>
                        <a:pt x="328" y="0"/>
                      </a:lnTo>
                      <a:lnTo>
                        <a:pt x="329" y="1"/>
                      </a:lnTo>
                      <a:lnTo>
                        <a:pt x="328" y="2"/>
                      </a:lnTo>
                      <a:lnTo>
                        <a:pt x="323" y="2"/>
                      </a:lnTo>
                      <a:lnTo>
                        <a:pt x="322" y="1"/>
                      </a:lnTo>
                      <a:lnTo>
                        <a:pt x="323" y="0"/>
                      </a:lnTo>
                      <a:close/>
                      <a:moveTo>
                        <a:pt x="333" y="0"/>
                      </a:moveTo>
                      <a:lnTo>
                        <a:pt x="338" y="0"/>
                      </a:lnTo>
                      <a:lnTo>
                        <a:pt x="339" y="1"/>
                      </a:lnTo>
                      <a:lnTo>
                        <a:pt x="338" y="2"/>
                      </a:lnTo>
                      <a:lnTo>
                        <a:pt x="333" y="2"/>
                      </a:lnTo>
                      <a:lnTo>
                        <a:pt x="333" y="1"/>
                      </a:lnTo>
                      <a:lnTo>
                        <a:pt x="333" y="0"/>
                      </a:lnTo>
                      <a:close/>
                      <a:moveTo>
                        <a:pt x="343" y="0"/>
                      </a:moveTo>
                      <a:lnTo>
                        <a:pt x="349" y="0"/>
                      </a:lnTo>
                      <a:lnTo>
                        <a:pt x="349" y="1"/>
                      </a:lnTo>
                      <a:lnTo>
                        <a:pt x="349" y="2"/>
                      </a:lnTo>
                      <a:lnTo>
                        <a:pt x="343" y="2"/>
                      </a:lnTo>
                      <a:lnTo>
                        <a:pt x="342" y="1"/>
                      </a:lnTo>
                      <a:lnTo>
                        <a:pt x="343" y="0"/>
                      </a:lnTo>
                      <a:close/>
                      <a:moveTo>
                        <a:pt x="354" y="0"/>
                      </a:moveTo>
                      <a:lnTo>
                        <a:pt x="359" y="0"/>
                      </a:lnTo>
                      <a:lnTo>
                        <a:pt x="359" y="1"/>
                      </a:lnTo>
                      <a:lnTo>
                        <a:pt x="359" y="2"/>
                      </a:lnTo>
                      <a:lnTo>
                        <a:pt x="354" y="2"/>
                      </a:lnTo>
                      <a:lnTo>
                        <a:pt x="353" y="1"/>
                      </a:lnTo>
                      <a:lnTo>
                        <a:pt x="354" y="0"/>
                      </a:lnTo>
                      <a:close/>
                      <a:moveTo>
                        <a:pt x="363" y="0"/>
                      </a:moveTo>
                      <a:lnTo>
                        <a:pt x="368" y="0"/>
                      </a:lnTo>
                      <a:lnTo>
                        <a:pt x="369" y="1"/>
                      </a:lnTo>
                      <a:lnTo>
                        <a:pt x="368" y="2"/>
                      </a:lnTo>
                      <a:lnTo>
                        <a:pt x="363" y="2"/>
                      </a:lnTo>
                      <a:lnTo>
                        <a:pt x="363" y="1"/>
                      </a:lnTo>
                      <a:lnTo>
                        <a:pt x="363" y="0"/>
                      </a:lnTo>
                      <a:close/>
                      <a:moveTo>
                        <a:pt x="374" y="0"/>
                      </a:moveTo>
                      <a:lnTo>
                        <a:pt x="379" y="0"/>
                      </a:lnTo>
                      <a:lnTo>
                        <a:pt x="380" y="1"/>
                      </a:lnTo>
                      <a:lnTo>
                        <a:pt x="379" y="2"/>
                      </a:lnTo>
                      <a:lnTo>
                        <a:pt x="374" y="2"/>
                      </a:lnTo>
                      <a:lnTo>
                        <a:pt x="373" y="1"/>
                      </a:lnTo>
                      <a:lnTo>
                        <a:pt x="374" y="0"/>
                      </a:lnTo>
                      <a:close/>
                      <a:moveTo>
                        <a:pt x="384" y="0"/>
                      </a:moveTo>
                      <a:lnTo>
                        <a:pt x="389" y="0"/>
                      </a:lnTo>
                      <a:lnTo>
                        <a:pt x="389" y="1"/>
                      </a:lnTo>
                      <a:lnTo>
                        <a:pt x="389" y="2"/>
                      </a:lnTo>
                      <a:lnTo>
                        <a:pt x="384" y="2"/>
                      </a:lnTo>
                      <a:lnTo>
                        <a:pt x="383" y="1"/>
                      </a:lnTo>
                      <a:lnTo>
                        <a:pt x="384" y="0"/>
                      </a:lnTo>
                      <a:close/>
                      <a:moveTo>
                        <a:pt x="393" y="0"/>
                      </a:moveTo>
                      <a:lnTo>
                        <a:pt x="399" y="0"/>
                      </a:lnTo>
                      <a:lnTo>
                        <a:pt x="400" y="1"/>
                      </a:lnTo>
                      <a:lnTo>
                        <a:pt x="399" y="2"/>
                      </a:lnTo>
                      <a:lnTo>
                        <a:pt x="393" y="2"/>
                      </a:lnTo>
                      <a:lnTo>
                        <a:pt x="393" y="1"/>
                      </a:lnTo>
                      <a:lnTo>
                        <a:pt x="393" y="0"/>
                      </a:lnTo>
                      <a:close/>
                      <a:moveTo>
                        <a:pt x="404" y="0"/>
                      </a:moveTo>
                      <a:lnTo>
                        <a:pt x="409" y="0"/>
                      </a:lnTo>
                      <a:lnTo>
                        <a:pt x="410" y="1"/>
                      </a:lnTo>
                      <a:lnTo>
                        <a:pt x="409" y="2"/>
                      </a:lnTo>
                      <a:lnTo>
                        <a:pt x="404" y="2"/>
                      </a:lnTo>
                      <a:lnTo>
                        <a:pt x="403" y="1"/>
                      </a:lnTo>
                      <a:lnTo>
                        <a:pt x="404" y="0"/>
                      </a:lnTo>
                      <a:close/>
                      <a:moveTo>
                        <a:pt x="414" y="0"/>
                      </a:moveTo>
                      <a:lnTo>
                        <a:pt x="419" y="0"/>
                      </a:lnTo>
                      <a:lnTo>
                        <a:pt x="420" y="1"/>
                      </a:lnTo>
                      <a:lnTo>
                        <a:pt x="419" y="2"/>
                      </a:lnTo>
                      <a:lnTo>
                        <a:pt x="414" y="2"/>
                      </a:lnTo>
                      <a:lnTo>
                        <a:pt x="413" y="1"/>
                      </a:lnTo>
                      <a:lnTo>
                        <a:pt x="414" y="0"/>
                      </a:lnTo>
                      <a:close/>
                      <a:moveTo>
                        <a:pt x="424" y="0"/>
                      </a:moveTo>
                      <a:lnTo>
                        <a:pt x="429" y="0"/>
                      </a:lnTo>
                      <a:lnTo>
                        <a:pt x="430" y="1"/>
                      </a:lnTo>
                      <a:lnTo>
                        <a:pt x="429" y="2"/>
                      </a:lnTo>
                      <a:lnTo>
                        <a:pt x="424" y="2"/>
                      </a:lnTo>
                      <a:lnTo>
                        <a:pt x="423" y="1"/>
                      </a:lnTo>
                      <a:lnTo>
                        <a:pt x="424" y="0"/>
                      </a:lnTo>
                      <a:close/>
                      <a:moveTo>
                        <a:pt x="434" y="0"/>
                      </a:moveTo>
                      <a:lnTo>
                        <a:pt x="439" y="0"/>
                      </a:lnTo>
                      <a:lnTo>
                        <a:pt x="440" y="1"/>
                      </a:lnTo>
                      <a:lnTo>
                        <a:pt x="439" y="2"/>
                      </a:lnTo>
                      <a:lnTo>
                        <a:pt x="434" y="2"/>
                      </a:lnTo>
                      <a:lnTo>
                        <a:pt x="433" y="1"/>
                      </a:lnTo>
                      <a:lnTo>
                        <a:pt x="434" y="0"/>
                      </a:lnTo>
                      <a:close/>
                      <a:moveTo>
                        <a:pt x="445" y="0"/>
                      </a:moveTo>
                      <a:lnTo>
                        <a:pt x="449" y="0"/>
                      </a:lnTo>
                      <a:lnTo>
                        <a:pt x="450" y="1"/>
                      </a:lnTo>
                      <a:lnTo>
                        <a:pt x="449" y="2"/>
                      </a:lnTo>
                      <a:lnTo>
                        <a:pt x="445" y="2"/>
                      </a:lnTo>
                      <a:lnTo>
                        <a:pt x="444" y="1"/>
                      </a:lnTo>
                      <a:lnTo>
                        <a:pt x="445" y="0"/>
                      </a:lnTo>
                      <a:close/>
                      <a:moveTo>
                        <a:pt x="454" y="0"/>
                      </a:moveTo>
                      <a:lnTo>
                        <a:pt x="459" y="0"/>
                      </a:lnTo>
                      <a:lnTo>
                        <a:pt x="460" y="1"/>
                      </a:lnTo>
                      <a:lnTo>
                        <a:pt x="459" y="2"/>
                      </a:lnTo>
                      <a:lnTo>
                        <a:pt x="454" y="2"/>
                      </a:lnTo>
                      <a:lnTo>
                        <a:pt x="453" y="1"/>
                      </a:lnTo>
                      <a:lnTo>
                        <a:pt x="454" y="0"/>
                      </a:lnTo>
                      <a:close/>
                      <a:moveTo>
                        <a:pt x="464" y="0"/>
                      </a:moveTo>
                      <a:lnTo>
                        <a:pt x="467" y="0"/>
                      </a:lnTo>
                      <a:lnTo>
                        <a:pt x="468" y="1"/>
                      </a:lnTo>
                      <a:lnTo>
                        <a:pt x="467" y="2"/>
                      </a:lnTo>
                      <a:lnTo>
                        <a:pt x="464" y="2"/>
                      </a:lnTo>
                      <a:lnTo>
                        <a:pt x="463" y="1"/>
                      </a:lnTo>
                      <a:lnTo>
                        <a:pt x="464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83" name="Freeform 1481"/>
                <p:cNvSpPr>
                  <a:spLocks/>
                </p:cNvSpPr>
                <p:nvPr/>
              </p:nvSpPr>
              <p:spPr bwMode="auto">
                <a:xfrm>
                  <a:off x="2994" y="2616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84" name="Freeform 1482"/>
                <p:cNvSpPr>
                  <a:spLocks/>
                </p:cNvSpPr>
                <p:nvPr/>
              </p:nvSpPr>
              <p:spPr bwMode="auto">
                <a:xfrm>
                  <a:off x="3003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85" name="Freeform 1483"/>
                <p:cNvSpPr>
                  <a:spLocks/>
                </p:cNvSpPr>
                <p:nvPr/>
              </p:nvSpPr>
              <p:spPr bwMode="auto">
                <a:xfrm>
                  <a:off x="3014" y="2616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6 w 6"/>
                    <a:gd name="T3" fmla="*/ 0 h 2"/>
                    <a:gd name="T4" fmla="*/ 6 w 6"/>
                    <a:gd name="T5" fmla="*/ 1 h 2"/>
                    <a:gd name="T6" fmla="*/ 6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86" name="Freeform 1484"/>
                <p:cNvSpPr>
                  <a:spLocks/>
                </p:cNvSpPr>
                <p:nvPr/>
              </p:nvSpPr>
              <p:spPr bwMode="auto">
                <a:xfrm>
                  <a:off x="3024" y="2616"/>
                  <a:ext cx="6" cy="2"/>
                </a:xfrm>
                <a:custGeom>
                  <a:avLst/>
                  <a:gdLst>
                    <a:gd name="T0" fmla="*/ 1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1 w 6"/>
                    <a:gd name="T9" fmla="*/ 2 h 2"/>
                    <a:gd name="T10" fmla="*/ 0 w 6"/>
                    <a:gd name="T11" fmla="*/ 1 h 2"/>
                    <a:gd name="T12" fmla="*/ 1 w 6"/>
                    <a:gd name="T13" fmla="*/ 0 h 2"/>
                    <a:gd name="T14" fmla="*/ 1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1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87" name="Freeform 1485"/>
                <p:cNvSpPr>
                  <a:spLocks/>
                </p:cNvSpPr>
                <p:nvPr/>
              </p:nvSpPr>
              <p:spPr bwMode="auto">
                <a:xfrm>
                  <a:off x="3033" y="2616"/>
                  <a:ext cx="8" cy="2"/>
                </a:xfrm>
                <a:custGeom>
                  <a:avLst/>
                  <a:gdLst>
                    <a:gd name="T0" fmla="*/ 1 w 8"/>
                    <a:gd name="T1" fmla="*/ 0 h 2"/>
                    <a:gd name="T2" fmla="*/ 7 w 8"/>
                    <a:gd name="T3" fmla="*/ 0 h 2"/>
                    <a:gd name="T4" fmla="*/ 8 w 8"/>
                    <a:gd name="T5" fmla="*/ 1 h 2"/>
                    <a:gd name="T6" fmla="*/ 7 w 8"/>
                    <a:gd name="T7" fmla="*/ 2 h 2"/>
                    <a:gd name="T8" fmla="*/ 1 w 8"/>
                    <a:gd name="T9" fmla="*/ 2 h 2"/>
                    <a:gd name="T10" fmla="*/ 0 w 8"/>
                    <a:gd name="T11" fmla="*/ 1 h 2"/>
                    <a:gd name="T12" fmla="*/ 1 w 8"/>
                    <a:gd name="T13" fmla="*/ 0 h 2"/>
                    <a:gd name="T14" fmla="*/ 1 w 8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8"/>
                    <a:gd name="T25" fmla="*/ 0 h 2"/>
                    <a:gd name="T26" fmla="*/ 8 w 8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8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8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88" name="Freeform 1486"/>
                <p:cNvSpPr>
                  <a:spLocks/>
                </p:cNvSpPr>
                <p:nvPr/>
              </p:nvSpPr>
              <p:spPr bwMode="auto">
                <a:xfrm>
                  <a:off x="3044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89" name="Freeform 1487"/>
                <p:cNvSpPr>
                  <a:spLocks/>
                </p:cNvSpPr>
                <p:nvPr/>
              </p:nvSpPr>
              <p:spPr bwMode="auto">
                <a:xfrm>
                  <a:off x="3054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90" name="Freeform 1488"/>
                <p:cNvSpPr>
                  <a:spLocks/>
                </p:cNvSpPr>
                <p:nvPr/>
              </p:nvSpPr>
              <p:spPr bwMode="auto">
                <a:xfrm>
                  <a:off x="3064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91" name="Freeform 1489"/>
                <p:cNvSpPr>
                  <a:spLocks/>
                </p:cNvSpPr>
                <p:nvPr/>
              </p:nvSpPr>
              <p:spPr bwMode="auto">
                <a:xfrm>
                  <a:off x="3074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92" name="Freeform 1490"/>
                <p:cNvSpPr>
                  <a:spLocks/>
                </p:cNvSpPr>
                <p:nvPr/>
              </p:nvSpPr>
              <p:spPr bwMode="auto">
                <a:xfrm>
                  <a:off x="3085" y="2616"/>
                  <a:ext cx="6" cy="2"/>
                </a:xfrm>
                <a:custGeom>
                  <a:avLst/>
                  <a:gdLst>
                    <a:gd name="T0" fmla="*/ 0 w 6"/>
                    <a:gd name="T1" fmla="*/ 0 h 2"/>
                    <a:gd name="T2" fmla="*/ 5 w 6"/>
                    <a:gd name="T3" fmla="*/ 0 h 2"/>
                    <a:gd name="T4" fmla="*/ 6 w 6"/>
                    <a:gd name="T5" fmla="*/ 1 h 2"/>
                    <a:gd name="T6" fmla="*/ 5 w 6"/>
                    <a:gd name="T7" fmla="*/ 2 h 2"/>
                    <a:gd name="T8" fmla="*/ 0 w 6"/>
                    <a:gd name="T9" fmla="*/ 2 h 2"/>
                    <a:gd name="T10" fmla="*/ 0 w 6"/>
                    <a:gd name="T11" fmla="*/ 1 h 2"/>
                    <a:gd name="T12" fmla="*/ 0 w 6"/>
                    <a:gd name="T13" fmla="*/ 0 h 2"/>
                    <a:gd name="T14" fmla="*/ 0 w 6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93" name="Freeform 1491"/>
                <p:cNvSpPr>
                  <a:spLocks/>
                </p:cNvSpPr>
                <p:nvPr/>
              </p:nvSpPr>
              <p:spPr bwMode="auto">
                <a:xfrm>
                  <a:off x="3094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6 w 7"/>
                    <a:gd name="T3" fmla="*/ 0 h 2"/>
                    <a:gd name="T4" fmla="*/ 7 w 7"/>
                    <a:gd name="T5" fmla="*/ 1 h 2"/>
                    <a:gd name="T6" fmla="*/ 6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6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94" name="Freeform 1492"/>
                <p:cNvSpPr>
                  <a:spLocks/>
                </p:cNvSpPr>
                <p:nvPr/>
              </p:nvSpPr>
              <p:spPr bwMode="auto">
                <a:xfrm>
                  <a:off x="3104" y="2616"/>
                  <a:ext cx="7" cy="2"/>
                </a:xfrm>
                <a:custGeom>
                  <a:avLst/>
                  <a:gdLst>
                    <a:gd name="T0" fmla="*/ 1 w 7"/>
                    <a:gd name="T1" fmla="*/ 0 h 2"/>
                    <a:gd name="T2" fmla="*/ 7 w 7"/>
                    <a:gd name="T3" fmla="*/ 0 h 2"/>
                    <a:gd name="T4" fmla="*/ 7 w 7"/>
                    <a:gd name="T5" fmla="*/ 1 h 2"/>
                    <a:gd name="T6" fmla="*/ 7 w 7"/>
                    <a:gd name="T7" fmla="*/ 2 h 2"/>
                    <a:gd name="T8" fmla="*/ 1 w 7"/>
                    <a:gd name="T9" fmla="*/ 2 h 2"/>
                    <a:gd name="T10" fmla="*/ 0 w 7"/>
                    <a:gd name="T11" fmla="*/ 1 h 2"/>
                    <a:gd name="T12" fmla="*/ 1 w 7"/>
                    <a:gd name="T13" fmla="*/ 0 h 2"/>
                    <a:gd name="T14" fmla="*/ 1 w 7"/>
                    <a:gd name="T15" fmla="*/ 0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"/>
                    <a:gd name="T25" fmla="*/ 0 h 2"/>
                    <a:gd name="T26" fmla="*/ 7 w 7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" h="2">
                      <a:moveTo>
                        <a:pt x="1" y="0"/>
                      </a:moveTo>
                      <a:lnTo>
                        <a:pt x="7" y="0"/>
                      </a:lnTo>
                      <a:lnTo>
                        <a:pt x="7" y="1"/>
                      </a:lnTo>
                      <a:lnTo>
                        <a:pt x="7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6424" name="Freeform 1493"/>
              <p:cNvSpPr>
                <a:spLocks/>
              </p:cNvSpPr>
              <p:nvPr/>
            </p:nvSpPr>
            <p:spPr bwMode="auto">
              <a:xfrm>
                <a:off x="4659" y="1385"/>
                <a:ext cx="6" cy="2"/>
              </a:xfrm>
              <a:custGeom>
                <a:avLst/>
                <a:gdLst>
                  <a:gd name="T0" fmla="*/ 0 w 6"/>
                  <a:gd name="T1" fmla="*/ 0 h 2"/>
                  <a:gd name="T2" fmla="*/ 5 w 6"/>
                  <a:gd name="T3" fmla="*/ 0 h 2"/>
                  <a:gd name="T4" fmla="*/ 6 w 6"/>
                  <a:gd name="T5" fmla="*/ 1 h 2"/>
                  <a:gd name="T6" fmla="*/ 5 w 6"/>
                  <a:gd name="T7" fmla="*/ 2 h 2"/>
                  <a:gd name="T8" fmla="*/ 0 w 6"/>
                  <a:gd name="T9" fmla="*/ 2 h 2"/>
                  <a:gd name="T10" fmla="*/ 0 w 6"/>
                  <a:gd name="T11" fmla="*/ 1 h 2"/>
                  <a:gd name="T12" fmla="*/ 0 w 6"/>
                  <a:gd name="T13" fmla="*/ 0 h 2"/>
                  <a:gd name="T14" fmla="*/ 0 w 6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"/>
                  <a:gd name="T25" fmla="*/ 0 h 2"/>
                  <a:gd name="T26" fmla="*/ 6 w 6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" h="2">
                    <a:moveTo>
                      <a:pt x="0" y="0"/>
                    </a:moveTo>
                    <a:lnTo>
                      <a:pt x="5" y="0"/>
                    </a:lnTo>
                    <a:lnTo>
                      <a:pt x="6" y="1"/>
                    </a:lnTo>
                    <a:lnTo>
                      <a:pt x="5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25" name="Freeform 1494"/>
              <p:cNvSpPr>
                <a:spLocks/>
              </p:cNvSpPr>
              <p:nvPr/>
            </p:nvSpPr>
            <p:spPr bwMode="auto">
              <a:xfrm>
                <a:off x="4668" y="1385"/>
                <a:ext cx="8" cy="2"/>
              </a:xfrm>
              <a:custGeom>
                <a:avLst/>
                <a:gdLst>
                  <a:gd name="T0" fmla="*/ 1 w 8"/>
                  <a:gd name="T1" fmla="*/ 0 h 2"/>
                  <a:gd name="T2" fmla="*/ 7 w 8"/>
                  <a:gd name="T3" fmla="*/ 0 h 2"/>
                  <a:gd name="T4" fmla="*/ 8 w 8"/>
                  <a:gd name="T5" fmla="*/ 1 h 2"/>
                  <a:gd name="T6" fmla="*/ 7 w 8"/>
                  <a:gd name="T7" fmla="*/ 2 h 2"/>
                  <a:gd name="T8" fmla="*/ 1 w 8"/>
                  <a:gd name="T9" fmla="*/ 2 h 2"/>
                  <a:gd name="T10" fmla="*/ 0 w 8"/>
                  <a:gd name="T11" fmla="*/ 1 h 2"/>
                  <a:gd name="T12" fmla="*/ 1 w 8"/>
                  <a:gd name="T13" fmla="*/ 0 h 2"/>
                  <a:gd name="T14" fmla="*/ 1 w 8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8"/>
                  <a:gd name="T25" fmla="*/ 0 h 2"/>
                  <a:gd name="T26" fmla="*/ 8 w 8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8" h="2">
                    <a:moveTo>
                      <a:pt x="1" y="0"/>
                    </a:moveTo>
                    <a:lnTo>
                      <a:pt x="7" y="0"/>
                    </a:lnTo>
                    <a:lnTo>
                      <a:pt x="8" y="1"/>
                    </a:lnTo>
                    <a:lnTo>
                      <a:pt x="7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26" name="Freeform 1495"/>
              <p:cNvSpPr>
                <a:spLocks/>
              </p:cNvSpPr>
              <p:nvPr/>
            </p:nvSpPr>
            <p:spPr bwMode="auto">
              <a:xfrm>
                <a:off x="4679" y="1385"/>
                <a:ext cx="6" cy="2"/>
              </a:xfrm>
              <a:custGeom>
                <a:avLst/>
                <a:gdLst>
                  <a:gd name="T0" fmla="*/ 1 w 6"/>
                  <a:gd name="T1" fmla="*/ 0 h 2"/>
                  <a:gd name="T2" fmla="*/ 6 w 6"/>
                  <a:gd name="T3" fmla="*/ 0 h 2"/>
                  <a:gd name="T4" fmla="*/ 6 w 6"/>
                  <a:gd name="T5" fmla="*/ 1 h 2"/>
                  <a:gd name="T6" fmla="*/ 6 w 6"/>
                  <a:gd name="T7" fmla="*/ 2 h 2"/>
                  <a:gd name="T8" fmla="*/ 1 w 6"/>
                  <a:gd name="T9" fmla="*/ 2 h 2"/>
                  <a:gd name="T10" fmla="*/ 0 w 6"/>
                  <a:gd name="T11" fmla="*/ 1 h 2"/>
                  <a:gd name="T12" fmla="*/ 1 w 6"/>
                  <a:gd name="T13" fmla="*/ 0 h 2"/>
                  <a:gd name="T14" fmla="*/ 1 w 6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"/>
                  <a:gd name="T25" fmla="*/ 0 h 2"/>
                  <a:gd name="T26" fmla="*/ 6 w 6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" h="2">
                    <a:moveTo>
                      <a:pt x="1" y="0"/>
                    </a:moveTo>
                    <a:lnTo>
                      <a:pt x="6" y="0"/>
                    </a:lnTo>
                    <a:lnTo>
                      <a:pt x="6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27" name="Freeform 1496"/>
              <p:cNvSpPr>
                <a:spLocks/>
              </p:cNvSpPr>
              <p:nvPr/>
            </p:nvSpPr>
            <p:spPr bwMode="auto">
              <a:xfrm>
                <a:off x="4689" y="1385"/>
                <a:ext cx="6" cy="2"/>
              </a:xfrm>
              <a:custGeom>
                <a:avLst/>
                <a:gdLst>
                  <a:gd name="T0" fmla="*/ 0 w 6"/>
                  <a:gd name="T1" fmla="*/ 0 h 2"/>
                  <a:gd name="T2" fmla="*/ 5 w 6"/>
                  <a:gd name="T3" fmla="*/ 0 h 2"/>
                  <a:gd name="T4" fmla="*/ 6 w 6"/>
                  <a:gd name="T5" fmla="*/ 1 h 2"/>
                  <a:gd name="T6" fmla="*/ 5 w 6"/>
                  <a:gd name="T7" fmla="*/ 2 h 2"/>
                  <a:gd name="T8" fmla="*/ 0 w 6"/>
                  <a:gd name="T9" fmla="*/ 2 h 2"/>
                  <a:gd name="T10" fmla="*/ 0 w 6"/>
                  <a:gd name="T11" fmla="*/ 1 h 2"/>
                  <a:gd name="T12" fmla="*/ 0 w 6"/>
                  <a:gd name="T13" fmla="*/ 0 h 2"/>
                  <a:gd name="T14" fmla="*/ 0 w 6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"/>
                  <a:gd name="T25" fmla="*/ 0 h 2"/>
                  <a:gd name="T26" fmla="*/ 6 w 6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" h="2">
                    <a:moveTo>
                      <a:pt x="0" y="0"/>
                    </a:moveTo>
                    <a:lnTo>
                      <a:pt x="5" y="0"/>
                    </a:lnTo>
                    <a:lnTo>
                      <a:pt x="6" y="1"/>
                    </a:lnTo>
                    <a:lnTo>
                      <a:pt x="5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28" name="Freeform 1497"/>
              <p:cNvSpPr>
                <a:spLocks/>
              </p:cNvSpPr>
              <p:nvPr/>
            </p:nvSpPr>
            <p:spPr bwMode="auto">
              <a:xfrm>
                <a:off x="4699" y="1385"/>
                <a:ext cx="7" cy="2"/>
              </a:xfrm>
              <a:custGeom>
                <a:avLst/>
                <a:gdLst>
                  <a:gd name="T0" fmla="*/ 1 w 7"/>
                  <a:gd name="T1" fmla="*/ 0 h 2"/>
                  <a:gd name="T2" fmla="*/ 6 w 7"/>
                  <a:gd name="T3" fmla="*/ 0 h 2"/>
                  <a:gd name="T4" fmla="*/ 7 w 7"/>
                  <a:gd name="T5" fmla="*/ 1 h 2"/>
                  <a:gd name="T6" fmla="*/ 6 w 7"/>
                  <a:gd name="T7" fmla="*/ 2 h 2"/>
                  <a:gd name="T8" fmla="*/ 1 w 7"/>
                  <a:gd name="T9" fmla="*/ 2 h 2"/>
                  <a:gd name="T10" fmla="*/ 0 w 7"/>
                  <a:gd name="T11" fmla="*/ 1 h 2"/>
                  <a:gd name="T12" fmla="*/ 1 w 7"/>
                  <a:gd name="T13" fmla="*/ 0 h 2"/>
                  <a:gd name="T14" fmla="*/ 1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1" y="0"/>
                    </a:moveTo>
                    <a:lnTo>
                      <a:pt x="6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29" name="Freeform 1498"/>
              <p:cNvSpPr>
                <a:spLocks/>
              </p:cNvSpPr>
              <p:nvPr/>
            </p:nvSpPr>
            <p:spPr bwMode="auto">
              <a:xfrm>
                <a:off x="4709" y="1385"/>
                <a:ext cx="6" cy="2"/>
              </a:xfrm>
              <a:custGeom>
                <a:avLst/>
                <a:gdLst>
                  <a:gd name="T0" fmla="*/ 1 w 6"/>
                  <a:gd name="T1" fmla="*/ 0 h 2"/>
                  <a:gd name="T2" fmla="*/ 6 w 6"/>
                  <a:gd name="T3" fmla="*/ 0 h 2"/>
                  <a:gd name="T4" fmla="*/ 6 w 6"/>
                  <a:gd name="T5" fmla="*/ 1 h 2"/>
                  <a:gd name="T6" fmla="*/ 6 w 6"/>
                  <a:gd name="T7" fmla="*/ 2 h 2"/>
                  <a:gd name="T8" fmla="*/ 1 w 6"/>
                  <a:gd name="T9" fmla="*/ 2 h 2"/>
                  <a:gd name="T10" fmla="*/ 0 w 6"/>
                  <a:gd name="T11" fmla="*/ 1 h 2"/>
                  <a:gd name="T12" fmla="*/ 1 w 6"/>
                  <a:gd name="T13" fmla="*/ 0 h 2"/>
                  <a:gd name="T14" fmla="*/ 1 w 6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"/>
                  <a:gd name="T25" fmla="*/ 0 h 2"/>
                  <a:gd name="T26" fmla="*/ 6 w 6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" h="2">
                    <a:moveTo>
                      <a:pt x="1" y="0"/>
                    </a:moveTo>
                    <a:lnTo>
                      <a:pt x="6" y="0"/>
                    </a:lnTo>
                    <a:lnTo>
                      <a:pt x="6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30" name="Freeform 1499"/>
              <p:cNvSpPr>
                <a:spLocks/>
              </p:cNvSpPr>
              <p:nvPr/>
            </p:nvSpPr>
            <p:spPr bwMode="auto">
              <a:xfrm>
                <a:off x="4719" y="1385"/>
                <a:ext cx="7" cy="2"/>
              </a:xfrm>
              <a:custGeom>
                <a:avLst/>
                <a:gdLst>
                  <a:gd name="T0" fmla="*/ 1 w 7"/>
                  <a:gd name="T1" fmla="*/ 0 h 2"/>
                  <a:gd name="T2" fmla="*/ 6 w 7"/>
                  <a:gd name="T3" fmla="*/ 0 h 2"/>
                  <a:gd name="T4" fmla="*/ 7 w 7"/>
                  <a:gd name="T5" fmla="*/ 1 h 2"/>
                  <a:gd name="T6" fmla="*/ 6 w 7"/>
                  <a:gd name="T7" fmla="*/ 2 h 2"/>
                  <a:gd name="T8" fmla="*/ 1 w 7"/>
                  <a:gd name="T9" fmla="*/ 2 h 2"/>
                  <a:gd name="T10" fmla="*/ 0 w 7"/>
                  <a:gd name="T11" fmla="*/ 1 h 2"/>
                  <a:gd name="T12" fmla="*/ 1 w 7"/>
                  <a:gd name="T13" fmla="*/ 0 h 2"/>
                  <a:gd name="T14" fmla="*/ 1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1" y="0"/>
                    </a:moveTo>
                    <a:lnTo>
                      <a:pt x="6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31" name="Freeform 1500"/>
              <p:cNvSpPr>
                <a:spLocks/>
              </p:cNvSpPr>
              <p:nvPr/>
            </p:nvSpPr>
            <p:spPr bwMode="auto">
              <a:xfrm>
                <a:off x="4729" y="1385"/>
                <a:ext cx="7" cy="2"/>
              </a:xfrm>
              <a:custGeom>
                <a:avLst/>
                <a:gdLst>
                  <a:gd name="T0" fmla="*/ 1 w 7"/>
                  <a:gd name="T1" fmla="*/ 0 h 2"/>
                  <a:gd name="T2" fmla="*/ 6 w 7"/>
                  <a:gd name="T3" fmla="*/ 0 h 2"/>
                  <a:gd name="T4" fmla="*/ 7 w 7"/>
                  <a:gd name="T5" fmla="*/ 1 h 2"/>
                  <a:gd name="T6" fmla="*/ 6 w 7"/>
                  <a:gd name="T7" fmla="*/ 2 h 2"/>
                  <a:gd name="T8" fmla="*/ 1 w 7"/>
                  <a:gd name="T9" fmla="*/ 2 h 2"/>
                  <a:gd name="T10" fmla="*/ 0 w 7"/>
                  <a:gd name="T11" fmla="*/ 1 h 2"/>
                  <a:gd name="T12" fmla="*/ 1 w 7"/>
                  <a:gd name="T13" fmla="*/ 0 h 2"/>
                  <a:gd name="T14" fmla="*/ 1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1" y="0"/>
                    </a:moveTo>
                    <a:lnTo>
                      <a:pt x="6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32" name="Freeform 1501"/>
              <p:cNvSpPr>
                <a:spLocks/>
              </p:cNvSpPr>
              <p:nvPr/>
            </p:nvSpPr>
            <p:spPr bwMode="auto">
              <a:xfrm>
                <a:off x="4739" y="1385"/>
                <a:ext cx="7" cy="2"/>
              </a:xfrm>
              <a:custGeom>
                <a:avLst/>
                <a:gdLst>
                  <a:gd name="T0" fmla="*/ 1 w 7"/>
                  <a:gd name="T1" fmla="*/ 0 h 2"/>
                  <a:gd name="T2" fmla="*/ 6 w 7"/>
                  <a:gd name="T3" fmla="*/ 0 h 2"/>
                  <a:gd name="T4" fmla="*/ 7 w 7"/>
                  <a:gd name="T5" fmla="*/ 1 h 2"/>
                  <a:gd name="T6" fmla="*/ 6 w 7"/>
                  <a:gd name="T7" fmla="*/ 2 h 2"/>
                  <a:gd name="T8" fmla="*/ 1 w 7"/>
                  <a:gd name="T9" fmla="*/ 2 h 2"/>
                  <a:gd name="T10" fmla="*/ 0 w 7"/>
                  <a:gd name="T11" fmla="*/ 1 h 2"/>
                  <a:gd name="T12" fmla="*/ 1 w 7"/>
                  <a:gd name="T13" fmla="*/ 0 h 2"/>
                  <a:gd name="T14" fmla="*/ 1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1" y="0"/>
                    </a:moveTo>
                    <a:lnTo>
                      <a:pt x="6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33" name="Freeform 1502"/>
              <p:cNvSpPr>
                <a:spLocks/>
              </p:cNvSpPr>
              <p:nvPr/>
            </p:nvSpPr>
            <p:spPr bwMode="auto">
              <a:xfrm>
                <a:off x="4750" y="1385"/>
                <a:ext cx="6" cy="2"/>
              </a:xfrm>
              <a:custGeom>
                <a:avLst/>
                <a:gdLst>
                  <a:gd name="T0" fmla="*/ 0 w 6"/>
                  <a:gd name="T1" fmla="*/ 0 h 2"/>
                  <a:gd name="T2" fmla="*/ 5 w 6"/>
                  <a:gd name="T3" fmla="*/ 0 h 2"/>
                  <a:gd name="T4" fmla="*/ 6 w 6"/>
                  <a:gd name="T5" fmla="*/ 1 h 2"/>
                  <a:gd name="T6" fmla="*/ 5 w 6"/>
                  <a:gd name="T7" fmla="*/ 2 h 2"/>
                  <a:gd name="T8" fmla="*/ 0 w 6"/>
                  <a:gd name="T9" fmla="*/ 2 h 2"/>
                  <a:gd name="T10" fmla="*/ 0 w 6"/>
                  <a:gd name="T11" fmla="*/ 1 h 2"/>
                  <a:gd name="T12" fmla="*/ 0 w 6"/>
                  <a:gd name="T13" fmla="*/ 0 h 2"/>
                  <a:gd name="T14" fmla="*/ 0 w 6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"/>
                  <a:gd name="T25" fmla="*/ 0 h 2"/>
                  <a:gd name="T26" fmla="*/ 6 w 6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" h="2">
                    <a:moveTo>
                      <a:pt x="0" y="0"/>
                    </a:moveTo>
                    <a:lnTo>
                      <a:pt x="5" y="0"/>
                    </a:lnTo>
                    <a:lnTo>
                      <a:pt x="6" y="1"/>
                    </a:lnTo>
                    <a:lnTo>
                      <a:pt x="5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34" name="Freeform 1503"/>
              <p:cNvSpPr>
                <a:spLocks/>
              </p:cNvSpPr>
              <p:nvPr/>
            </p:nvSpPr>
            <p:spPr bwMode="auto">
              <a:xfrm>
                <a:off x="4759" y="1385"/>
                <a:ext cx="7" cy="2"/>
              </a:xfrm>
              <a:custGeom>
                <a:avLst/>
                <a:gdLst>
                  <a:gd name="T0" fmla="*/ 1 w 7"/>
                  <a:gd name="T1" fmla="*/ 0 h 2"/>
                  <a:gd name="T2" fmla="*/ 6 w 7"/>
                  <a:gd name="T3" fmla="*/ 0 h 2"/>
                  <a:gd name="T4" fmla="*/ 7 w 7"/>
                  <a:gd name="T5" fmla="*/ 1 h 2"/>
                  <a:gd name="T6" fmla="*/ 6 w 7"/>
                  <a:gd name="T7" fmla="*/ 2 h 2"/>
                  <a:gd name="T8" fmla="*/ 1 w 7"/>
                  <a:gd name="T9" fmla="*/ 2 h 2"/>
                  <a:gd name="T10" fmla="*/ 0 w 7"/>
                  <a:gd name="T11" fmla="*/ 1 h 2"/>
                  <a:gd name="T12" fmla="*/ 1 w 7"/>
                  <a:gd name="T13" fmla="*/ 0 h 2"/>
                  <a:gd name="T14" fmla="*/ 1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1" y="0"/>
                    </a:moveTo>
                    <a:lnTo>
                      <a:pt x="6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35" name="Freeform 1504"/>
              <p:cNvSpPr>
                <a:spLocks/>
              </p:cNvSpPr>
              <p:nvPr/>
            </p:nvSpPr>
            <p:spPr bwMode="auto">
              <a:xfrm>
                <a:off x="4770" y="1385"/>
                <a:ext cx="6" cy="2"/>
              </a:xfrm>
              <a:custGeom>
                <a:avLst/>
                <a:gdLst>
                  <a:gd name="T0" fmla="*/ 1 w 6"/>
                  <a:gd name="T1" fmla="*/ 0 h 2"/>
                  <a:gd name="T2" fmla="*/ 6 w 6"/>
                  <a:gd name="T3" fmla="*/ 0 h 2"/>
                  <a:gd name="T4" fmla="*/ 6 w 6"/>
                  <a:gd name="T5" fmla="*/ 1 h 2"/>
                  <a:gd name="T6" fmla="*/ 6 w 6"/>
                  <a:gd name="T7" fmla="*/ 2 h 2"/>
                  <a:gd name="T8" fmla="*/ 1 w 6"/>
                  <a:gd name="T9" fmla="*/ 2 h 2"/>
                  <a:gd name="T10" fmla="*/ 0 w 6"/>
                  <a:gd name="T11" fmla="*/ 1 h 2"/>
                  <a:gd name="T12" fmla="*/ 1 w 6"/>
                  <a:gd name="T13" fmla="*/ 0 h 2"/>
                  <a:gd name="T14" fmla="*/ 1 w 6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"/>
                  <a:gd name="T25" fmla="*/ 0 h 2"/>
                  <a:gd name="T26" fmla="*/ 6 w 6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" h="2">
                    <a:moveTo>
                      <a:pt x="1" y="0"/>
                    </a:moveTo>
                    <a:lnTo>
                      <a:pt x="6" y="0"/>
                    </a:lnTo>
                    <a:lnTo>
                      <a:pt x="6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36" name="Freeform 1505"/>
              <p:cNvSpPr>
                <a:spLocks/>
              </p:cNvSpPr>
              <p:nvPr/>
            </p:nvSpPr>
            <p:spPr bwMode="auto">
              <a:xfrm>
                <a:off x="4780" y="1385"/>
                <a:ext cx="6" cy="2"/>
              </a:xfrm>
              <a:custGeom>
                <a:avLst/>
                <a:gdLst>
                  <a:gd name="T0" fmla="*/ 0 w 6"/>
                  <a:gd name="T1" fmla="*/ 0 h 2"/>
                  <a:gd name="T2" fmla="*/ 5 w 6"/>
                  <a:gd name="T3" fmla="*/ 0 h 2"/>
                  <a:gd name="T4" fmla="*/ 6 w 6"/>
                  <a:gd name="T5" fmla="*/ 1 h 2"/>
                  <a:gd name="T6" fmla="*/ 5 w 6"/>
                  <a:gd name="T7" fmla="*/ 2 h 2"/>
                  <a:gd name="T8" fmla="*/ 0 w 6"/>
                  <a:gd name="T9" fmla="*/ 2 h 2"/>
                  <a:gd name="T10" fmla="*/ 0 w 6"/>
                  <a:gd name="T11" fmla="*/ 1 h 2"/>
                  <a:gd name="T12" fmla="*/ 0 w 6"/>
                  <a:gd name="T13" fmla="*/ 0 h 2"/>
                  <a:gd name="T14" fmla="*/ 0 w 6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"/>
                  <a:gd name="T25" fmla="*/ 0 h 2"/>
                  <a:gd name="T26" fmla="*/ 6 w 6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" h="2">
                    <a:moveTo>
                      <a:pt x="0" y="0"/>
                    </a:moveTo>
                    <a:lnTo>
                      <a:pt x="5" y="0"/>
                    </a:lnTo>
                    <a:lnTo>
                      <a:pt x="6" y="1"/>
                    </a:lnTo>
                    <a:lnTo>
                      <a:pt x="5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37" name="Freeform 1506"/>
              <p:cNvSpPr>
                <a:spLocks/>
              </p:cNvSpPr>
              <p:nvPr/>
            </p:nvSpPr>
            <p:spPr bwMode="auto">
              <a:xfrm>
                <a:off x="4789" y="1385"/>
                <a:ext cx="8" cy="2"/>
              </a:xfrm>
              <a:custGeom>
                <a:avLst/>
                <a:gdLst>
                  <a:gd name="T0" fmla="*/ 1 w 8"/>
                  <a:gd name="T1" fmla="*/ 0 h 2"/>
                  <a:gd name="T2" fmla="*/ 7 w 8"/>
                  <a:gd name="T3" fmla="*/ 0 h 2"/>
                  <a:gd name="T4" fmla="*/ 8 w 8"/>
                  <a:gd name="T5" fmla="*/ 1 h 2"/>
                  <a:gd name="T6" fmla="*/ 7 w 8"/>
                  <a:gd name="T7" fmla="*/ 2 h 2"/>
                  <a:gd name="T8" fmla="*/ 1 w 8"/>
                  <a:gd name="T9" fmla="*/ 2 h 2"/>
                  <a:gd name="T10" fmla="*/ 0 w 8"/>
                  <a:gd name="T11" fmla="*/ 1 h 2"/>
                  <a:gd name="T12" fmla="*/ 1 w 8"/>
                  <a:gd name="T13" fmla="*/ 0 h 2"/>
                  <a:gd name="T14" fmla="*/ 1 w 8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8"/>
                  <a:gd name="T25" fmla="*/ 0 h 2"/>
                  <a:gd name="T26" fmla="*/ 8 w 8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8" h="2">
                    <a:moveTo>
                      <a:pt x="1" y="0"/>
                    </a:moveTo>
                    <a:lnTo>
                      <a:pt x="7" y="0"/>
                    </a:lnTo>
                    <a:lnTo>
                      <a:pt x="8" y="1"/>
                    </a:lnTo>
                    <a:lnTo>
                      <a:pt x="7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38" name="Freeform 1507"/>
              <p:cNvSpPr>
                <a:spLocks/>
              </p:cNvSpPr>
              <p:nvPr/>
            </p:nvSpPr>
            <p:spPr bwMode="auto">
              <a:xfrm>
                <a:off x="4800" y="1385"/>
                <a:ext cx="6" cy="2"/>
              </a:xfrm>
              <a:custGeom>
                <a:avLst/>
                <a:gdLst>
                  <a:gd name="T0" fmla="*/ 1 w 6"/>
                  <a:gd name="T1" fmla="*/ 0 h 2"/>
                  <a:gd name="T2" fmla="*/ 6 w 6"/>
                  <a:gd name="T3" fmla="*/ 0 h 2"/>
                  <a:gd name="T4" fmla="*/ 6 w 6"/>
                  <a:gd name="T5" fmla="*/ 1 h 2"/>
                  <a:gd name="T6" fmla="*/ 6 w 6"/>
                  <a:gd name="T7" fmla="*/ 2 h 2"/>
                  <a:gd name="T8" fmla="*/ 1 w 6"/>
                  <a:gd name="T9" fmla="*/ 2 h 2"/>
                  <a:gd name="T10" fmla="*/ 0 w 6"/>
                  <a:gd name="T11" fmla="*/ 1 h 2"/>
                  <a:gd name="T12" fmla="*/ 1 w 6"/>
                  <a:gd name="T13" fmla="*/ 0 h 2"/>
                  <a:gd name="T14" fmla="*/ 1 w 6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"/>
                  <a:gd name="T25" fmla="*/ 0 h 2"/>
                  <a:gd name="T26" fmla="*/ 6 w 6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" h="2">
                    <a:moveTo>
                      <a:pt x="1" y="0"/>
                    </a:moveTo>
                    <a:lnTo>
                      <a:pt x="6" y="0"/>
                    </a:lnTo>
                    <a:lnTo>
                      <a:pt x="6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39" name="Freeform 1508"/>
              <p:cNvSpPr>
                <a:spLocks/>
              </p:cNvSpPr>
              <p:nvPr/>
            </p:nvSpPr>
            <p:spPr bwMode="auto">
              <a:xfrm>
                <a:off x="4810" y="1385"/>
                <a:ext cx="7" cy="2"/>
              </a:xfrm>
              <a:custGeom>
                <a:avLst/>
                <a:gdLst>
                  <a:gd name="T0" fmla="*/ 0 w 7"/>
                  <a:gd name="T1" fmla="*/ 0 h 2"/>
                  <a:gd name="T2" fmla="*/ 5 w 7"/>
                  <a:gd name="T3" fmla="*/ 0 h 2"/>
                  <a:gd name="T4" fmla="*/ 7 w 7"/>
                  <a:gd name="T5" fmla="*/ 1 h 2"/>
                  <a:gd name="T6" fmla="*/ 5 w 7"/>
                  <a:gd name="T7" fmla="*/ 2 h 2"/>
                  <a:gd name="T8" fmla="*/ 0 w 7"/>
                  <a:gd name="T9" fmla="*/ 2 h 2"/>
                  <a:gd name="T10" fmla="*/ 0 w 7"/>
                  <a:gd name="T11" fmla="*/ 1 h 2"/>
                  <a:gd name="T12" fmla="*/ 0 w 7"/>
                  <a:gd name="T13" fmla="*/ 0 h 2"/>
                  <a:gd name="T14" fmla="*/ 0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0" y="0"/>
                    </a:moveTo>
                    <a:lnTo>
                      <a:pt x="5" y="0"/>
                    </a:lnTo>
                    <a:lnTo>
                      <a:pt x="7" y="1"/>
                    </a:lnTo>
                    <a:lnTo>
                      <a:pt x="5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40" name="Freeform 1509"/>
              <p:cNvSpPr>
                <a:spLocks/>
              </p:cNvSpPr>
              <p:nvPr/>
            </p:nvSpPr>
            <p:spPr bwMode="auto">
              <a:xfrm>
                <a:off x="4820" y="1385"/>
                <a:ext cx="7" cy="2"/>
              </a:xfrm>
              <a:custGeom>
                <a:avLst/>
                <a:gdLst>
                  <a:gd name="T0" fmla="*/ 1 w 7"/>
                  <a:gd name="T1" fmla="*/ 0 h 2"/>
                  <a:gd name="T2" fmla="*/ 6 w 7"/>
                  <a:gd name="T3" fmla="*/ 0 h 2"/>
                  <a:gd name="T4" fmla="*/ 7 w 7"/>
                  <a:gd name="T5" fmla="*/ 1 h 2"/>
                  <a:gd name="T6" fmla="*/ 6 w 7"/>
                  <a:gd name="T7" fmla="*/ 2 h 2"/>
                  <a:gd name="T8" fmla="*/ 1 w 7"/>
                  <a:gd name="T9" fmla="*/ 2 h 2"/>
                  <a:gd name="T10" fmla="*/ 0 w 7"/>
                  <a:gd name="T11" fmla="*/ 1 h 2"/>
                  <a:gd name="T12" fmla="*/ 1 w 7"/>
                  <a:gd name="T13" fmla="*/ 0 h 2"/>
                  <a:gd name="T14" fmla="*/ 1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1" y="0"/>
                    </a:moveTo>
                    <a:lnTo>
                      <a:pt x="6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41" name="Freeform 1510"/>
              <p:cNvSpPr>
                <a:spLocks/>
              </p:cNvSpPr>
              <p:nvPr/>
            </p:nvSpPr>
            <p:spPr bwMode="auto">
              <a:xfrm>
                <a:off x="4830" y="1385"/>
                <a:ext cx="6" cy="2"/>
              </a:xfrm>
              <a:custGeom>
                <a:avLst/>
                <a:gdLst>
                  <a:gd name="T0" fmla="*/ 1 w 6"/>
                  <a:gd name="T1" fmla="*/ 0 h 2"/>
                  <a:gd name="T2" fmla="*/ 6 w 6"/>
                  <a:gd name="T3" fmla="*/ 0 h 2"/>
                  <a:gd name="T4" fmla="*/ 6 w 6"/>
                  <a:gd name="T5" fmla="*/ 1 h 2"/>
                  <a:gd name="T6" fmla="*/ 6 w 6"/>
                  <a:gd name="T7" fmla="*/ 2 h 2"/>
                  <a:gd name="T8" fmla="*/ 1 w 6"/>
                  <a:gd name="T9" fmla="*/ 2 h 2"/>
                  <a:gd name="T10" fmla="*/ 0 w 6"/>
                  <a:gd name="T11" fmla="*/ 1 h 2"/>
                  <a:gd name="T12" fmla="*/ 1 w 6"/>
                  <a:gd name="T13" fmla="*/ 0 h 2"/>
                  <a:gd name="T14" fmla="*/ 1 w 6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"/>
                  <a:gd name="T25" fmla="*/ 0 h 2"/>
                  <a:gd name="T26" fmla="*/ 6 w 6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" h="2">
                    <a:moveTo>
                      <a:pt x="1" y="0"/>
                    </a:moveTo>
                    <a:lnTo>
                      <a:pt x="6" y="0"/>
                    </a:lnTo>
                    <a:lnTo>
                      <a:pt x="6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42" name="Freeform 1511"/>
              <p:cNvSpPr>
                <a:spLocks/>
              </p:cNvSpPr>
              <p:nvPr/>
            </p:nvSpPr>
            <p:spPr bwMode="auto">
              <a:xfrm>
                <a:off x="4840" y="1385"/>
                <a:ext cx="7" cy="2"/>
              </a:xfrm>
              <a:custGeom>
                <a:avLst/>
                <a:gdLst>
                  <a:gd name="T0" fmla="*/ 1 w 7"/>
                  <a:gd name="T1" fmla="*/ 0 h 2"/>
                  <a:gd name="T2" fmla="*/ 6 w 7"/>
                  <a:gd name="T3" fmla="*/ 0 h 2"/>
                  <a:gd name="T4" fmla="*/ 7 w 7"/>
                  <a:gd name="T5" fmla="*/ 1 h 2"/>
                  <a:gd name="T6" fmla="*/ 6 w 7"/>
                  <a:gd name="T7" fmla="*/ 2 h 2"/>
                  <a:gd name="T8" fmla="*/ 1 w 7"/>
                  <a:gd name="T9" fmla="*/ 2 h 2"/>
                  <a:gd name="T10" fmla="*/ 0 w 7"/>
                  <a:gd name="T11" fmla="*/ 1 h 2"/>
                  <a:gd name="T12" fmla="*/ 1 w 7"/>
                  <a:gd name="T13" fmla="*/ 0 h 2"/>
                  <a:gd name="T14" fmla="*/ 1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1" y="0"/>
                    </a:moveTo>
                    <a:lnTo>
                      <a:pt x="6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43" name="Freeform 1512"/>
              <p:cNvSpPr>
                <a:spLocks/>
              </p:cNvSpPr>
              <p:nvPr/>
            </p:nvSpPr>
            <p:spPr bwMode="auto">
              <a:xfrm>
                <a:off x="4850" y="1385"/>
                <a:ext cx="7" cy="2"/>
              </a:xfrm>
              <a:custGeom>
                <a:avLst/>
                <a:gdLst>
                  <a:gd name="T0" fmla="*/ 1 w 7"/>
                  <a:gd name="T1" fmla="*/ 0 h 2"/>
                  <a:gd name="T2" fmla="*/ 6 w 7"/>
                  <a:gd name="T3" fmla="*/ 0 h 2"/>
                  <a:gd name="T4" fmla="*/ 7 w 7"/>
                  <a:gd name="T5" fmla="*/ 1 h 2"/>
                  <a:gd name="T6" fmla="*/ 6 w 7"/>
                  <a:gd name="T7" fmla="*/ 2 h 2"/>
                  <a:gd name="T8" fmla="*/ 1 w 7"/>
                  <a:gd name="T9" fmla="*/ 2 h 2"/>
                  <a:gd name="T10" fmla="*/ 0 w 7"/>
                  <a:gd name="T11" fmla="*/ 1 h 2"/>
                  <a:gd name="T12" fmla="*/ 1 w 7"/>
                  <a:gd name="T13" fmla="*/ 0 h 2"/>
                  <a:gd name="T14" fmla="*/ 1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1" y="0"/>
                    </a:moveTo>
                    <a:lnTo>
                      <a:pt x="6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44" name="Freeform 1513"/>
              <p:cNvSpPr>
                <a:spLocks/>
              </p:cNvSpPr>
              <p:nvPr/>
            </p:nvSpPr>
            <p:spPr bwMode="auto">
              <a:xfrm>
                <a:off x="4860" y="1385"/>
                <a:ext cx="7" cy="2"/>
              </a:xfrm>
              <a:custGeom>
                <a:avLst/>
                <a:gdLst>
                  <a:gd name="T0" fmla="*/ 1 w 7"/>
                  <a:gd name="T1" fmla="*/ 0 h 2"/>
                  <a:gd name="T2" fmla="*/ 6 w 7"/>
                  <a:gd name="T3" fmla="*/ 0 h 2"/>
                  <a:gd name="T4" fmla="*/ 7 w 7"/>
                  <a:gd name="T5" fmla="*/ 1 h 2"/>
                  <a:gd name="T6" fmla="*/ 6 w 7"/>
                  <a:gd name="T7" fmla="*/ 2 h 2"/>
                  <a:gd name="T8" fmla="*/ 1 w 7"/>
                  <a:gd name="T9" fmla="*/ 2 h 2"/>
                  <a:gd name="T10" fmla="*/ 0 w 7"/>
                  <a:gd name="T11" fmla="*/ 1 h 2"/>
                  <a:gd name="T12" fmla="*/ 1 w 7"/>
                  <a:gd name="T13" fmla="*/ 0 h 2"/>
                  <a:gd name="T14" fmla="*/ 1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1" y="0"/>
                    </a:moveTo>
                    <a:lnTo>
                      <a:pt x="6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45" name="Freeform 1514"/>
              <p:cNvSpPr>
                <a:spLocks/>
              </p:cNvSpPr>
              <p:nvPr/>
            </p:nvSpPr>
            <p:spPr bwMode="auto">
              <a:xfrm>
                <a:off x="4871" y="1385"/>
                <a:ext cx="6" cy="2"/>
              </a:xfrm>
              <a:custGeom>
                <a:avLst/>
                <a:gdLst>
                  <a:gd name="T0" fmla="*/ 0 w 6"/>
                  <a:gd name="T1" fmla="*/ 0 h 2"/>
                  <a:gd name="T2" fmla="*/ 5 w 6"/>
                  <a:gd name="T3" fmla="*/ 0 h 2"/>
                  <a:gd name="T4" fmla="*/ 6 w 6"/>
                  <a:gd name="T5" fmla="*/ 1 h 2"/>
                  <a:gd name="T6" fmla="*/ 5 w 6"/>
                  <a:gd name="T7" fmla="*/ 2 h 2"/>
                  <a:gd name="T8" fmla="*/ 0 w 6"/>
                  <a:gd name="T9" fmla="*/ 2 h 2"/>
                  <a:gd name="T10" fmla="*/ 0 w 6"/>
                  <a:gd name="T11" fmla="*/ 1 h 2"/>
                  <a:gd name="T12" fmla="*/ 0 w 6"/>
                  <a:gd name="T13" fmla="*/ 0 h 2"/>
                  <a:gd name="T14" fmla="*/ 0 w 6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"/>
                  <a:gd name="T25" fmla="*/ 0 h 2"/>
                  <a:gd name="T26" fmla="*/ 6 w 6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" h="2">
                    <a:moveTo>
                      <a:pt x="0" y="0"/>
                    </a:moveTo>
                    <a:lnTo>
                      <a:pt x="5" y="0"/>
                    </a:lnTo>
                    <a:lnTo>
                      <a:pt x="6" y="1"/>
                    </a:lnTo>
                    <a:lnTo>
                      <a:pt x="5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46" name="Freeform 1515"/>
              <p:cNvSpPr>
                <a:spLocks/>
              </p:cNvSpPr>
              <p:nvPr/>
            </p:nvSpPr>
            <p:spPr bwMode="auto">
              <a:xfrm>
                <a:off x="4880" y="1385"/>
                <a:ext cx="7" cy="2"/>
              </a:xfrm>
              <a:custGeom>
                <a:avLst/>
                <a:gdLst>
                  <a:gd name="T0" fmla="*/ 1 w 7"/>
                  <a:gd name="T1" fmla="*/ 0 h 2"/>
                  <a:gd name="T2" fmla="*/ 7 w 7"/>
                  <a:gd name="T3" fmla="*/ 0 h 2"/>
                  <a:gd name="T4" fmla="*/ 7 w 7"/>
                  <a:gd name="T5" fmla="*/ 1 h 2"/>
                  <a:gd name="T6" fmla="*/ 7 w 7"/>
                  <a:gd name="T7" fmla="*/ 2 h 2"/>
                  <a:gd name="T8" fmla="*/ 1 w 7"/>
                  <a:gd name="T9" fmla="*/ 2 h 2"/>
                  <a:gd name="T10" fmla="*/ 0 w 7"/>
                  <a:gd name="T11" fmla="*/ 1 h 2"/>
                  <a:gd name="T12" fmla="*/ 1 w 7"/>
                  <a:gd name="T13" fmla="*/ 0 h 2"/>
                  <a:gd name="T14" fmla="*/ 1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1" y="0"/>
                    </a:moveTo>
                    <a:lnTo>
                      <a:pt x="7" y="0"/>
                    </a:lnTo>
                    <a:lnTo>
                      <a:pt x="7" y="1"/>
                    </a:lnTo>
                    <a:lnTo>
                      <a:pt x="7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47" name="Freeform 1516"/>
              <p:cNvSpPr>
                <a:spLocks/>
              </p:cNvSpPr>
              <p:nvPr/>
            </p:nvSpPr>
            <p:spPr bwMode="auto">
              <a:xfrm>
                <a:off x="4891" y="1385"/>
                <a:ext cx="6" cy="2"/>
              </a:xfrm>
              <a:custGeom>
                <a:avLst/>
                <a:gdLst>
                  <a:gd name="T0" fmla="*/ 1 w 6"/>
                  <a:gd name="T1" fmla="*/ 0 h 2"/>
                  <a:gd name="T2" fmla="*/ 6 w 6"/>
                  <a:gd name="T3" fmla="*/ 0 h 2"/>
                  <a:gd name="T4" fmla="*/ 6 w 6"/>
                  <a:gd name="T5" fmla="*/ 1 h 2"/>
                  <a:gd name="T6" fmla="*/ 6 w 6"/>
                  <a:gd name="T7" fmla="*/ 2 h 2"/>
                  <a:gd name="T8" fmla="*/ 1 w 6"/>
                  <a:gd name="T9" fmla="*/ 2 h 2"/>
                  <a:gd name="T10" fmla="*/ 0 w 6"/>
                  <a:gd name="T11" fmla="*/ 1 h 2"/>
                  <a:gd name="T12" fmla="*/ 1 w 6"/>
                  <a:gd name="T13" fmla="*/ 0 h 2"/>
                  <a:gd name="T14" fmla="*/ 1 w 6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"/>
                  <a:gd name="T25" fmla="*/ 0 h 2"/>
                  <a:gd name="T26" fmla="*/ 6 w 6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" h="2">
                    <a:moveTo>
                      <a:pt x="1" y="0"/>
                    </a:moveTo>
                    <a:lnTo>
                      <a:pt x="6" y="0"/>
                    </a:lnTo>
                    <a:lnTo>
                      <a:pt x="6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48" name="Freeform 1517"/>
              <p:cNvSpPr>
                <a:spLocks/>
              </p:cNvSpPr>
              <p:nvPr/>
            </p:nvSpPr>
            <p:spPr bwMode="auto">
              <a:xfrm>
                <a:off x="4901" y="1385"/>
                <a:ext cx="6" cy="2"/>
              </a:xfrm>
              <a:custGeom>
                <a:avLst/>
                <a:gdLst>
                  <a:gd name="T0" fmla="*/ 0 w 6"/>
                  <a:gd name="T1" fmla="*/ 0 h 2"/>
                  <a:gd name="T2" fmla="*/ 5 w 6"/>
                  <a:gd name="T3" fmla="*/ 0 h 2"/>
                  <a:gd name="T4" fmla="*/ 6 w 6"/>
                  <a:gd name="T5" fmla="*/ 1 h 2"/>
                  <a:gd name="T6" fmla="*/ 5 w 6"/>
                  <a:gd name="T7" fmla="*/ 2 h 2"/>
                  <a:gd name="T8" fmla="*/ 0 w 6"/>
                  <a:gd name="T9" fmla="*/ 2 h 2"/>
                  <a:gd name="T10" fmla="*/ 0 w 6"/>
                  <a:gd name="T11" fmla="*/ 1 h 2"/>
                  <a:gd name="T12" fmla="*/ 0 w 6"/>
                  <a:gd name="T13" fmla="*/ 0 h 2"/>
                  <a:gd name="T14" fmla="*/ 0 w 6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"/>
                  <a:gd name="T25" fmla="*/ 0 h 2"/>
                  <a:gd name="T26" fmla="*/ 6 w 6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" h="2">
                    <a:moveTo>
                      <a:pt x="0" y="0"/>
                    </a:moveTo>
                    <a:lnTo>
                      <a:pt x="5" y="0"/>
                    </a:lnTo>
                    <a:lnTo>
                      <a:pt x="6" y="1"/>
                    </a:lnTo>
                    <a:lnTo>
                      <a:pt x="5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49" name="Freeform 1518"/>
              <p:cNvSpPr>
                <a:spLocks/>
              </p:cNvSpPr>
              <p:nvPr/>
            </p:nvSpPr>
            <p:spPr bwMode="auto">
              <a:xfrm>
                <a:off x="4911" y="1385"/>
                <a:ext cx="7" cy="2"/>
              </a:xfrm>
              <a:custGeom>
                <a:avLst/>
                <a:gdLst>
                  <a:gd name="T0" fmla="*/ 1 w 7"/>
                  <a:gd name="T1" fmla="*/ 0 h 2"/>
                  <a:gd name="T2" fmla="*/ 6 w 7"/>
                  <a:gd name="T3" fmla="*/ 0 h 2"/>
                  <a:gd name="T4" fmla="*/ 7 w 7"/>
                  <a:gd name="T5" fmla="*/ 1 h 2"/>
                  <a:gd name="T6" fmla="*/ 6 w 7"/>
                  <a:gd name="T7" fmla="*/ 2 h 2"/>
                  <a:gd name="T8" fmla="*/ 1 w 7"/>
                  <a:gd name="T9" fmla="*/ 2 h 2"/>
                  <a:gd name="T10" fmla="*/ 0 w 7"/>
                  <a:gd name="T11" fmla="*/ 1 h 2"/>
                  <a:gd name="T12" fmla="*/ 1 w 7"/>
                  <a:gd name="T13" fmla="*/ 0 h 2"/>
                  <a:gd name="T14" fmla="*/ 1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1" y="0"/>
                    </a:moveTo>
                    <a:lnTo>
                      <a:pt x="6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50" name="Freeform 1519"/>
              <p:cNvSpPr>
                <a:spLocks/>
              </p:cNvSpPr>
              <p:nvPr/>
            </p:nvSpPr>
            <p:spPr bwMode="auto">
              <a:xfrm>
                <a:off x="4921" y="1385"/>
                <a:ext cx="6" cy="2"/>
              </a:xfrm>
              <a:custGeom>
                <a:avLst/>
                <a:gdLst>
                  <a:gd name="T0" fmla="*/ 1 w 6"/>
                  <a:gd name="T1" fmla="*/ 0 h 2"/>
                  <a:gd name="T2" fmla="*/ 6 w 6"/>
                  <a:gd name="T3" fmla="*/ 0 h 2"/>
                  <a:gd name="T4" fmla="*/ 6 w 6"/>
                  <a:gd name="T5" fmla="*/ 1 h 2"/>
                  <a:gd name="T6" fmla="*/ 6 w 6"/>
                  <a:gd name="T7" fmla="*/ 2 h 2"/>
                  <a:gd name="T8" fmla="*/ 1 w 6"/>
                  <a:gd name="T9" fmla="*/ 2 h 2"/>
                  <a:gd name="T10" fmla="*/ 0 w 6"/>
                  <a:gd name="T11" fmla="*/ 1 h 2"/>
                  <a:gd name="T12" fmla="*/ 1 w 6"/>
                  <a:gd name="T13" fmla="*/ 0 h 2"/>
                  <a:gd name="T14" fmla="*/ 1 w 6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"/>
                  <a:gd name="T25" fmla="*/ 0 h 2"/>
                  <a:gd name="T26" fmla="*/ 6 w 6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" h="2">
                    <a:moveTo>
                      <a:pt x="1" y="0"/>
                    </a:moveTo>
                    <a:lnTo>
                      <a:pt x="6" y="0"/>
                    </a:lnTo>
                    <a:lnTo>
                      <a:pt x="6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51" name="Freeform 1520"/>
              <p:cNvSpPr>
                <a:spLocks/>
              </p:cNvSpPr>
              <p:nvPr/>
            </p:nvSpPr>
            <p:spPr bwMode="auto">
              <a:xfrm>
                <a:off x="4931" y="1385"/>
                <a:ext cx="7" cy="2"/>
              </a:xfrm>
              <a:custGeom>
                <a:avLst/>
                <a:gdLst>
                  <a:gd name="T0" fmla="*/ 0 w 7"/>
                  <a:gd name="T1" fmla="*/ 0 h 2"/>
                  <a:gd name="T2" fmla="*/ 6 w 7"/>
                  <a:gd name="T3" fmla="*/ 0 h 2"/>
                  <a:gd name="T4" fmla="*/ 7 w 7"/>
                  <a:gd name="T5" fmla="*/ 1 h 2"/>
                  <a:gd name="T6" fmla="*/ 6 w 7"/>
                  <a:gd name="T7" fmla="*/ 2 h 2"/>
                  <a:gd name="T8" fmla="*/ 0 w 7"/>
                  <a:gd name="T9" fmla="*/ 2 h 2"/>
                  <a:gd name="T10" fmla="*/ 0 w 7"/>
                  <a:gd name="T11" fmla="*/ 1 h 2"/>
                  <a:gd name="T12" fmla="*/ 0 w 7"/>
                  <a:gd name="T13" fmla="*/ 0 h 2"/>
                  <a:gd name="T14" fmla="*/ 0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0" y="0"/>
                    </a:moveTo>
                    <a:lnTo>
                      <a:pt x="6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52" name="Freeform 1521"/>
              <p:cNvSpPr>
                <a:spLocks/>
              </p:cNvSpPr>
              <p:nvPr/>
            </p:nvSpPr>
            <p:spPr bwMode="auto">
              <a:xfrm>
                <a:off x="4941" y="1385"/>
                <a:ext cx="7" cy="2"/>
              </a:xfrm>
              <a:custGeom>
                <a:avLst/>
                <a:gdLst>
                  <a:gd name="T0" fmla="*/ 1 w 7"/>
                  <a:gd name="T1" fmla="*/ 0 h 2"/>
                  <a:gd name="T2" fmla="*/ 6 w 7"/>
                  <a:gd name="T3" fmla="*/ 0 h 2"/>
                  <a:gd name="T4" fmla="*/ 7 w 7"/>
                  <a:gd name="T5" fmla="*/ 1 h 2"/>
                  <a:gd name="T6" fmla="*/ 6 w 7"/>
                  <a:gd name="T7" fmla="*/ 2 h 2"/>
                  <a:gd name="T8" fmla="*/ 1 w 7"/>
                  <a:gd name="T9" fmla="*/ 2 h 2"/>
                  <a:gd name="T10" fmla="*/ 0 w 7"/>
                  <a:gd name="T11" fmla="*/ 1 h 2"/>
                  <a:gd name="T12" fmla="*/ 1 w 7"/>
                  <a:gd name="T13" fmla="*/ 0 h 2"/>
                  <a:gd name="T14" fmla="*/ 1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1" y="0"/>
                    </a:moveTo>
                    <a:lnTo>
                      <a:pt x="6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53" name="Freeform 1522"/>
              <p:cNvSpPr>
                <a:spLocks/>
              </p:cNvSpPr>
              <p:nvPr/>
            </p:nvSpPr>
            <p:spPr bwMode="auto">
              <a:xfrm>
                <a:off x="4951" y="1385"/>
                <a:ext cx="7" cy="2"/>
              </a:xfrm>
              <a:custGeom>
                <a:avLst/>
                <a:gdLst>
                  <a:gd name="T0" fmla="*/ 1 w 7"/>
                  <a:gd name="T1" fmla="*/ 0 h 2"/>
                  <a:gd name="T2" fmla="*/ 6 w 7"/>
                  <a:gd name="T3" fmla="*/ 0 h 2"/>
                  <a:gd name="T4" fmla="*/ 7 w 7"/>
                  <a:gd name="T5" fmla="*/ 1 h 2"/>
                  <a:gd name="T6" fmla="*/ 6 w 7"/>
                  <a:gd name="T7" fmla="*/ 2 h 2"/>
                  <a:gd name="T8" fmla="*/ 1 w 7"/>
                  <a:gd name="T9" fmla="*/ 2 h 2"/>
                  <a:gd name="T10" fmla="*/ 0 w 7"/>
                  <a:gd name="T11" fmla="*/ 1 h 2"/>
                  <a:gd name="T12" fmla="*/ 1 w 7"/>
                  <a:gd name="T13" fmla="*/ 0 h 2"/>
                  <a:gd name="T14" fmla="*/ 1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1" y="0"/>
                    </a:moveTo>
                    <a:lnTo>
                      <a:pt x="6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54" name="Freeform 1523"/>
              <p:cNvSpPr>
                <a:spLocks/>
              </p:cNvSpPr>
              <p:nvPr/>
            </p:nvSpPr>
            <p:spPr bwMode="auto">
              <a:xfrm>
                <a:off x="4961" y="1385"/>
                <a:ext cx="7" cy="2"/>
              </a:xfrm>
              <a:custGeom>
                <a:avLst/>
                <a:gdLst>
                  <a:gd name="T0" fmla="*/ 1 w 7"/>
                  <a:gd name="T1" fmla="*/ 0 h 2"/>
                  <a:gd name="T2" fmla="*/ 6 w 7"/>
                  <a:gd name="T3" fmla="*/ 0 h 2"/>
                  <a:gd name="T4" fmla="*/ 7 w 7"/>
                  <a:gd name="T5" fmla="*/ 1 h 2"/>
                  <a:gd name="T6" fmla="*/ 6 w 7"/>
                  <a:gd name="T7" fmla="*/ 2 h 2"/>
                  <a:gd name="T8" fmla="*/ 1 w 7"/>
                  <a:gd name="T9" fmla="*/ 2 h 2"/>
                  <a:gd name="T10" fmla="*/ 0 w 7"/>
                  <a:gd name="T11" fmla="*/ 1 h 2"/>
                  <a:gd name="T12" fmla="*/ 1 w 7"/>
                  <a:gd name="T13" fmla="*/ 0 h 2"/>
                  <a:gd name="T14" fmla="*/ 1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1" y="0"/>
                    </a:moveTo>
                    <a:lnTo>
                      <a:pt x="6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55" name="Freeform 1524"/>
              <p:cNvSpPr>
                <a:spLocks/>
              </p:cNvSpPr>
              <p:nvPr/>
            </p:nvSpPr>
            <p:spPr bwMode="auto">
              <a:xfrm>
                <a:off x="4971" y="1385"/>
                <a:ext cx="7" cy="2"/>
              </a:xfrm>
              <a:custGeom>
                <a:avLst/>
                <a:gdLst>
                  <a:gd name="T0" fmla="*/ 1 w 7"/>
                  <a:gd name="T1" fmla="*/ 0 h 2"/>
                  <a:gd name="T2" fmla="*/ 6 w 7"/>
                  <a:gd name="T3" fmla="*/ 0 h 2"/>
                  <a:gd name="T4" fmla="*/ 7 w 7"/>
                  <a:gd name="T5" fmla="*/ 1 h 2"/>
                  <a:gd name="T6" fmla="*/ 6 w 7"/>
                  <a:gd name="T7" fmla="*/ 2 h 2"/>
                  <a:gd name="T8" fmla="*/ 1 w 7"/>
                  <a:gd name="T9" fmla="*/ 2 h 2"/>
                  <a:gd name="T10" fmla="*/ 0 w 7"/>
                  <a:gd name="T11" fmla="*/ 1 h 2"/>
                  <a:gd name="T12" fmla="*/ 1 w 7"/>
                  <a:gd name="T13" fmla="*/ 0 h 2"/>
                  <a:gd name="T14" fmla="*/ 1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1" y="0"/>
                    </a:moveTo>
                    <a:lnTo>
                      <a:pt x="6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56" name="Freeform 1525"/>
              <p:cNvSpPr>
                <a:spLocks/>
              </p:cNvSpPr>
              <p:nvPr/>
            </p:nvSpPr>
            <p:spPr bwMode="auto">
              <a:xfrm>
                <a:off x="4982" y="1385"/>
                <a:ext cx="6" cy="2"/>
              </a:xfrm>
              <a:custGeom>
                <a:avLst/>
                <a:gdLst>
                  <a:gd name="T0" fmla="*/ 1 w 6"/>
                  <a:gd name="T1" fmla="*/ 0 h 2"/>
                  <a:gd name="T2" fmla="*/ 5 w 6"/>
                  <a:gd name="T3" fmla="*/ 0 h 2"/>
                  <a:gd name="T4" fmla="*/ 6 w 6"/>
                  <a:gd name="T5" fmla="*/ 1 h 2"/>
                  <a:gd name="T6" fmla="*/ 5 w 6"/>
                  <a:gd name="T7" fmla="*/ 2 h 2"/>
                  <a:gd name="T8" fmla="*/ 1 w 6"/>
                  <a:gd name="T9" fmla="*/ 2 h 2"/>
                  <a:gd name="T10" fmla="*/ 0 w 6"/>
                  <a:gd name="T11" fmla="*/ 1 h 2"/>
                  <a:gd name="T12" fmla="*/ 1 w 6"/>
                  <a:gd name="T13" fmla="*/ 0 h 2"/>
                  <a:gd name="T14" fmla="*/ 1 w 6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"/>
                  <a:gd name="T25" fmla="*/ 0 h 2"/>
                  <a:gd name="T26" fmla="*/ 6 w 6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" h="2">
                    <a:moveTo>
                      <a:pt x="1" y="0"/>
                    </a:moveTo>
                    <a:lnTo>
                      <a:pt x="5" y="0"/>
                    </a:lnTo>
                    <a:lnTo>
                      <a:pt x="6" y="1"/>
                    </a:lnTo>
                    <a:lnTo>
                      <a:pt x="5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57" name="Freeform 1526"/>
              <p:cNvSpPr>
                <a:spLocks/>
              </p:cNvSpPr>
              <p:nvPr/>
            </p:nvSpPr>
            <p:spPr bwMode="auto">
              <a:xfrm>
                <a:off x="4991" y="1385"/>
                <a:ext cx="7" cy="2"/>
              </a:xfrm>
              <a:custGeom>
                <a:avLst/>
                <a:gdLst>
                  <a:gd name="T0" fmla="*/ 1 w 7"/>
                  <a:gd name="T1" fmla="*/ 0 h 2"/>
                  <a:gd name="T2" fmla="*/ 6 w 7"/>
                  <a:gd name="T3" fmla="*/ 0 h 2"/>
                  <a:gd name="T4" fmla="*/ 7 w 7"/>
                  <a:gd name="T5" fmla="*/ 1 h 2"/>
                  <a:gd name="T6" fmla="*/ 6 w 7"/>
                  <a:gd name="T7" fmla="*/ 2 h 2"/>
                  <a:gd name="T8" fmla="*/ 1 w 7"/>
                  <a:gd name="T9" fmla="*/ 2 h 2"/>
                  <a:gd name="T10" fmla="*/ 0 w 7"/>
                  <a:gd name="T11" fmla="*/ 1 h 2"/>
                  <a:gd name="T12" fmla="*/ 1 w 7"/>
                  <a:gd name="T13" fmla="*/ 0 h 2"/>
                  <a:gd name="T14" fmla="*/ 1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1" y="0"/>
                    </a:moveTo>
                    <a:lnTo>
                      <a:pt x="6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58" name="Freeform 1527"/>
              <p:cNvSpPr>
                <a:spLocks/>
              </p:cNvSpPr>
              <p:nvPr/>
            </p:nvSpPr>
            <p:spPr bwMode="auto">
              <a:xfrm>
                <a:off x="5001" y="1385"/>
                <a:ext cx="5" cy="2"/>
              </a:xfrm>
              <a:custGeom>
                <a:avLst/>
                <a:gdLst>
                  <a:gd name="T0" fmla="*/ 1 w 5"/>
                  <a:gd name="T1" fmla="*/ 0 h 2"/>
                  <a:gd name="T2" fmla="*/ 4 w 5"/>
                  <a:gd name="T3" fmla="*/ 0 h 2"/>
                  <a:gd name="T4" fmla="*/ 5 w 5"/>
                  <a:gd name="T5" fmla="*/ 1 h 2"/>
                  <a:gd name="T6" fmla="*/ 4 w 5"/>
                  <a:gd name="T7" fmla="*/ 2 h 2"/>
                  <a:gd name="T8" fmla="*/ 1 w 5"/>
                  <a:gd name="T9" fmla="*/ 2 h 2"/>
                  <a:gd name="T10" fmla="*/ 0 w 5"/>
                  <a:gd name="T11" fmla="*/ 1 h 2"/>
                  <a:gd name="T12" fmla="*/ 1 w 5"/>
                  <a:gd name="T13" fmla="*/ 0 h 2"/>
                  <a:gd name="T14" fmla="*/ 1 w 5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5"/>
                  <a:gd name="T25" fmla="*/ 0 h 2"/>
                  <a:gd name="T26" fmla="*/ 5 w 5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5" h="2">
                    <a:moveTo>
                      <a:pt x="1" y="0"/>
                    </a:moveTo>
                    <a:lnTo>
                      <a:pt x="4" y="0"/>
                    </a:lnTo>
                    <a:lnTo>
                      <a:pt x="5" y="1"/>
                    </a:lnTo>
                    <a:lnTo>
                      <a:pt x="4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59" name="Freeform 1528"/>
              <p:cNvSpPr>
                <a:spLocks noEditPoints="1"/>
              </p:cNvSpPr>
              <p:nvPr/>
            </p:nvSpPr>
            <p:spPr bwMode="auto">
              <a:xfrm>
                <a:off x="4538" y="1385"/>
                <a:ext cx="468" cy="2"/>
              </a:xfrm>
              <a:custGeom>
                <a:avLst/>
                <a:gdLst>
                  <a:gd name="T0" fmla="*/ 0 w 468"/>
                  <a:gd name="T1" fmla="*/ 1 h 2"/>
                  <a:gd name="T2" fmla="*/ 15 w 468"/>
                  <a:gd name="T3" fmla="*/ 2 h 2"/>
                  <a:gd name="T4" fmla="*/ 26 w 468"/>
                  <a:gd name="T5" fmla="*/ 0 h 2"/>
                  <a:gd name="T6" fmla="*/ 21 w 468"/>
                  <a:gd name="T7" fmla="*/ 0 h 2"/>
                  <a:gd name="T8" fmla="*/ 30 w 468"/>
                  <a:gd name="T9" fmla="*/ 1 h 2"/>
                  <a:gd name="T10" fmla="*/ 46 w 468"/>
                  <a:gd name="T11" fmla="*/ 2 h 2"/>
                  <a:gd name="T12" fmla="*/ 56 w 468"/>
                  <a:gd name="T13" fmla="*/ 0 h 2"/>
                  <a:gd name="T14" fmla="*/ 51 w 468"/>
                  <a:gd name="T15" fmla="*/ 0 h 2"/>
                  <a:gd name="T16" fmla="*/ 60 w 468"/>
                  <a:gd name="T17" fmla="*/ 1 h 2"/>
                  <a:gd name="T18" fmla="*/ 76 w 468"/>
                  <a:gd name="T19" fmla="*/ 2 h 2"/>
                  <a:gd name="T20" fmla="*/ 86 w 468"/>
                  <a:gd name="T21" fmla="*/ 0 h 2"/>
                  <a:gd name="T22" fmla="*/ 81 w 468"/>
                  <a:gd name="T23" fmla="*/ 0 h 2"/>
                  <a:gd name="T24" fmla="*/ 91 w 468"/>
                  <a:gd name="T25" fmla="*/ 1 h 2"/>
                  <a:gd name="T26" fmla="*/ 106 w 468"/>
                  <a:gd name="T27" fmla="*/ 2 h 2"/>
                  <a:gd name="T28" fmla="*/ 117 w 468"/>
                  <a:gd name="T29" fmla="*/ 0 h 2"/>
                  <a:gd name="T30" fmla="*/ 111 w 468"/>
                  <a:gd name="T31" fmla="*/ 0 h 2"/>
                  <a:gd name="T32" fmla="*/ 121 w 468"/>
                  <a:gd name="T33" fmla="*/ 1 h 2"/>
                  <a:gd name="T34" fmla="*/ 137 w 468"/>
                  <a:gd name="T35" fmla="*/ 2 h 2"/>
                  <a:gd name="T36" fmla="*/ 147 w 468"/>
                  <a:gd name="T37" fmla="*/ 0 h 2"/>
                  <a:gd name="T38" fmla="*/ 142 w 468"/>
                  <a:gd name="T39" fmla="*/ 0 h 2"/>
                  <a:gd name="T40" fmla="*/ 151 w 468"/>
                  <a:gd name="T41" fmla="*/ 1 h 2"/>
                  <a:gd name="T42" fmla="*/ 167 w 468"/>
                  <a:gd name="T43" fmla="*/ 2 h 2"/>
                  <a:gd name="T44" fmla="*/ 177 w 468"/>
                  <a:gd name="T45" fmla="*/ 0 h 2"/>
                  <a:gd name="T46" fmla="*/ 172 w 468"/>
                  <a:gd name="T47" fmla="*/ 0 h 2"/>
                  <a:gd name="T48" fmla="*/ 181 w 468"/>
                  <a:gd name="T49" fmla="*/ 1 h 2"/>
                  <a:gd name="T50" fmla="*/ 197 w 468"/>
                  <a:gd name="T51" fmla="*/ 2 h 2"/>
                  <a:gd name="T52" fmla="*/ 207 w 468"/>
                  <a:gd name="T53" fmla="*/ 0 h 2"/>
                  <a:gd name="T54" fmla="*/ 202 w 468"/>
                  <a:gd name="T55" fmla="*/ 0 h 2"/>
                  <a:gd name="T56" fmla="*/ 212 w 468"/>
                  <a:gd name="T57" fmla="*/ 1 h 2"/>
                  <a:gd name="T58" fmla="*/ 227 w 468"/>
                  <a:gd name="T59" fmla="*/ 2 h 2"/>
                  <a:gd name="T60" fmla="*/ 238 w 468"/>
                  <a:gd name="T61" fmla="*/ 0 h 2"/>
                  <a:gd name="T62" fmla="*/ 233 w 468"/>
                  <a:gd name="T63" fmla="*/ 0 h 2"/>
                  <a:gd name="T64" fmla="*/ 242 w 468"/>
                  <a:gd name="T65" fmla="*/ 1 h 2"/>
                  <a:gd name="T66" fmla="*/ 258 w 468"/>
                  <a:gd name="T67" fmla="*/ 2 h 2"/>
                  <a:gd name="T68" fmla="*/ 268 w 468"/>
                  <a:gd name="T69" fmla="*/ 0 h 2"/>
                  <a:gd name="T70" fmla="*/ 263 w 468"/>
                  <a:gd name="T71" fmla="*/ 0 h 2"/>
                  <a:gd name="T72" fmla="*/ 272 w 468"/>
                  <a:gd name="T73" fmla="*/ 1 h 2"/>
                  <a:gd name="T74" fmla="*/ 288 w 468"/>
                  <a:gd name="T75" fmla="*/ 2 h 2"/>
                  <a:gd name="T76" fmla="*/ 298 w 468"/>
                  <a:gd name="T77" fmla="*/ 0 h 2"/>
                  <a:gd name="T78" fmla="*/ 293 w 468"/>
                  <a:gd name="T79" fmla="*/ 0 h 2"/>
                  <a:gd name="T80" fmla="*/ 302 w 468"/>
                  <a:gd name="T81" fmla="*/ 1 h 2"/>
                  <a:gd name="T82" fmla="*/ 318 w 468"/>
                  <a:gd name="T83" fmla="*/ 2 h 2"/>
                  <a:gd name="T84" fmla="*/ 328 w 468"/>
                  <a:gd name="T85" fmla="*/ 0 h 2"/>
                  <a:gd name="T86" fmla="*/ 323 w 468"/>
                  <a:gd name="T87" fmla="*/ 0 h 2"/>
                  <a:gd name="T88" fmla="*/ 333 w 468"/>
                  <a:gd name="T89" fmla="*/ 1 h 2"/>
                  <a:gd name="T90" fmla="*/ 349 w 468"/>
                  <a:gd name="T91" fmla="*/ 2 h 2"/>
                  <a:gd name="T92" fmla="*/ 359 w 468"/>
                  <a:gd name="T93" fmla="*/ 0 h 2"/>
                  <a:gd name="T94" fmla="*/ 354 w 468"/>
                  <a:gd name="T95" fmla="*/ 0 h 2"/>
                  <a:gd name="T96" fmla="*/ 363 w 468"/>
                  <a:gd name="T97" fmla="*/ 1 h 2"/>
                  <a:gd name="T98" fmla="*/ 379 w 468"/>
                  <a:gd name="T99" fmla="*/ 2 h 2"/>
                  <a:gd name="T100" fmla="*/ 389 w 468"/>
                  <a:gd name="T101" fmla="*/ 0 h 2"/>
                  <a:gd name="T102" fmla="*/ 384 w 468"/>
                  <a:gd name="T103" fmla="*/ 0 h 2"/>
                  <a:gd name="T104" fmla="*/ 393 w 468"/>
                  <a:gd name="T105" fmla="*/ 1 h 2"/>
                  <a:gd name="T106" fmla="*/ 409 w 468"/>
                  <a:gd name="T107" fmla="*/ 2 h 2"/>
                  <a:gd name="T108" fmla="*/ 419 w 468"/>
                  <a:gd name="T109" fmla="*/ 0 h 2"/>
                  <a:gd name="T110" fmla="*/ 414 w 468"/>
                  <a:gd name="T111" fmla="*/ 0 h 2"/>
                  <a:gd name="T112" fmla="*/ 423 w 468"/>
                  <a:gd name="T113" fmla="*/ 1 h 2"/>
                  <a:gd name="T114" fmla="*/ 439 w 468"/>
                  <a:gd name="T115" fmla="*/ 2 h 2"/>
                  <a:gd name="T116" fmla="*/ 449 w 468"/>
                  <a:gd name="T117" fmla="*/ 0 h 2"/>
                  <a:gd name="T118" fmla="*/ 445 w 468"/>
                  <a:gd name="T119" fmla="*/ 0 h 2"/>
                  <a:gd name="T120" fmla="*/ 453 w 468"/>
                  <a:gd name="T121" fmla="*/ 1 h 2"/>
                  <a:gd name="T122" fmla="*/ 467 w 468"/>
                  <a:gd name="T123" fmla="*/ 2 h 2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468"/>
                  <a:gd name="T187" fmla="*/ 0 h 2"/>
                  <a:gd name="T188" fmla="*/ 468 w 468"/>
                  <a:gd name="T189" fmla="*/ 2 h 2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468" h="2">
                    <a:moveTo>
                      <a:pt x="1" y="0"/>
                    </a:moveTo>
                    <a:lnTo>
                      <a:pt x="5" y="0"/>
                    </a:lnTo>
                    <a:lnTo>
                      <a:pt x="6" y="1"/>
                    </a:lnTo>
                    <a:lnTo>
                      <a:pt x="5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  <a:moveTo>
                      <a:pt x="10" y="0"/>
                    </a:moveTo>
                    <a:lnTo>
                      <a:pt x="15" y="0"/>
                    </a:lnTo>
                    <a:lnTo>
                      <a:pt x="16" y="1"/>
                    </a:lnTo>
                    <a:lnTo>
                      <a:pt x="15" y="2"/>
                    </a:lnTo>
                    <a:lnTo>
                      <a:pt x="10" y="2"/>
                    </a:lnTo>
                    <a:lnTo>
                      <a:pt x="9" y="1"/>
                    </a:lnTo>
                    <a:lnTo>
                      <a:pt x="10" y="0"/>
                    </a:lnTo>
                    <a:close/>
                    <a:moveTo>
                      <a:pt x="21" y="0"/>
                    </a:moveTo>
                    <a:lnTo>
                      <a:pt x="26" y="0"/>
                    </a:lnTo>
                    <a:lnTo>
                      <a:pt x="26" y="1"/>
                    </a:lnTo>
                    <a:lnTo>
                      <a:pt x="26" y="2"/>
                    </a:lnTo>
                    <a:lnTo>
                      <a:pt x="21" y="2"/>
                    </a:lnTo>
                    <a:lnTo>
                      <a:pt x="20" y="1"/>
                    </a:lnTo>
                    <a:lnTo>
                      <a:pt x="21" y="0"/>
                    </a:lnTo>
                    <a:close/>
                    <a:moveTo>
                      <a:pt x="31" y="0"/>
                    </a:moveTo>
                    <a:lnTo>
                      <a:pt x="35" y="0"/>
                    </a:lnTo>
                    <a:lnTo>
                      <a:pt x="36" y="1"/>
                    </a:lnTo>
                    <a:lnTo>
                      <a:pt x="35" y="2"/>
                    </a:lnTo>
                    <a:lnTo>
                      <a:pt x="31" y="2"/>
                    </a:lnTo>
                    <a:lnTo>
                      <a:pt x="30" y="1"/>
                    </a:lnTo>
                    <a:lnTo>
                      <a:pt x="31" y="0"/>
                    </a:lnTo>
                    <a:close/>
                    <a:moveTo>
                      <a:pt x="40" y="0"/>
                    </a:moveTo>
                    <a:lnTo>
                      <a:pt x="46" y="0"/>
                    </a:lnTo>
                    <a:lnTo>
                      <a:pt x="47" y="1"/>
                    </a:lnTo>
                    <a:lnTo>
                      <a:pt x="46" y="2"/>
                    </a:lnTo>
                    <a:lnTo>
                      <a:pt x="40" y="2"/>
                    </a:lnTo>
                    <a:lnTo>
                      <a:pt x="39" y="1"/>
                    </a:lnTo>
                    <a:lnTo>
                      <a:pt x="40" y="0"/>
                    </a:lnTo>
                    <a:close/>
                    <a:moveTo>
                      <a:pt x="51" y="0"/>
                    </a:moveTo>
                    <a:lnTo>
                      <a:pt x="56" y="0"/>
                    </a:lnTo>
                    <a:lnTo>
                      <a:pt x="57" y="1"/>
                    </a:lnTo>
                    <a:lnTo>
                      <a:pt x="56" y="2"/>
                    </a:lnTo>
                    <a:lnTo>
                      <a:pt x="51" y="2"/>
                    </a:lnTo>
                    <a:lnTo>
                      <a:pt x="50" y="1"/>
                    </a:lnTo>
                    <a:lnTo>
                      <a:pt x="51" y="0"/>
                    </a:lnTo>
                    <a:close/>
                    <a:moveTo>
                      <a:pt x="61" y="0"/>
                    </a:moveTo>
                    <a:lnTo>
                      <a:pt x="66" y="0"/>
                    </a:lnTo>
                    <a:lnTo>
                      <a:pt x="67" y="1"/>
                    </a:lnTo>
                    <a:lnTo>
                      <a:pt x="66" y="2"/>
                    </a:lnTo>
                    <a:lnTo>
                      <a:pt x="61" y="2"/>
                    </a:lnTo>
                    <a:lnTo>
                      <a:pt x="60" y="1"/>
                    </a:lnTo>
                    <a:lnTo>
                      <a:pt x="61" y="0"/>
                    </a:lnTo>
                    <a:close/>
                    <a:moveTo>
                      <a:pt x="71" y="0"/>
                    </a:moveTo>
                    <a:lnTo>
                      <a:pt x="76" y="0"/>
                    </a:lnTo>
                    <a:lnTo>
                      <a:pt x="77" y="1"/>
                    </a:lnTo>
                    <a:lnTo>
                      <a:pt x="76" y="2"/>
                    </a:lnTo>
                    <a:lnTo>
                      <a:pt x="71" y="2"/>
                    </a:lnTo>
                    <a:lnTo>
                      <a:pt x="70" y="1"/>
                    </a:lnTo>
                    <a:lnTo>
                      <a:pt x="71" y="0"/>
                    </a:lnTo>
                    <a:close/>
                    <a:moveTo>
                      <a:pt x="81" y="0"/>
                    </a:moveTo>
                    <a:lnTo>
                      <a:pt x="86" y="0"/>
                    </a:lnTo>
                    <a:lnTo>
                      <a:pt x="87" y="1"/>
                    </a:lnTo>
                    <a:lnTo>
                      <a:pt x="86" y="2"/>
                    </a:lnTo>
                    <a:lnTo>
                      <a:pt x="81" y="2"/>
                    </a:lnTo>
                    <a:lnTo>
                      <a:pt x="80" y="1"/>
                    </a:lnTo>
                    <a:lnTo>
                      <a:pt x="81" y="0"/>
                    </a:lnTo>
                    <a:close/>
                    <a:moveTo>
                      <a:pt x="91" y="0"/>
                    </a:moveTo>
                    <a:lnTo>
                      <a:pt x="96" y="0"/>
                    </a:lnTo>
                    <a:lnTo>
                      <a:pt x="97" y="1"/>
                    </a:lnTo>
                    <a:lnTo>
                      <a:pt x="96" y="2"/>
                    </a:lnTo>
                    <a:lnTo>
                      <a:pt x="91" y="2"/>
                    </a:lnTo>
                    <a:lnTo>
                      <a:pt x="91" y="1"/>
                    </a:lnTo>
                    <a:lnTo>
                      <a:pt x="91" y="0"/>
                    </a:lnTo>
                    <a:close/>
                    <a:moveTo>
                      <a:pt x="101" y="0"/>
                    </a:moveTo>
                    <a:lnTo>
                      <a:pt x="106" y="0"/>
                    </a:lnTo>
                    <a:lnTo>
                      <a:pt x="107" y="1"/>
                    </a:lnTo>
                    <a:lnTo>
                      <a:pt x="106" y="2"/>
                    </a:lnTo>
                    <a:lnTo>
                      <a:pt x="101" y="2"/>
                    </a:lnTo>
                    <a:lnTo>
                      <a:pt x="100" y="1"/>
                    </a:lnTo>
                    <a:lnTo>
                      <a:pt x="101" y="0"/>
                    </a:lnTo>
                    <a:close/>
                    <a:moveTo>
                      <a:pt x="111" y="0"/>
                    </a:moveTo>
                    <a:lnTo>
                      <a:pt x="117" y="0"/>
                    </a:lnTo>
                    <a:lnTo>
                      <a:pt x="117" y="1"/>
                    </a:lnTo>
                    <a:lnTo>
                      <a:pt x="117" y="2"/>
                    </a:lnTo>
                    <a:lnTo>
                      <a:pt x="111" y="2"/>
                    </a:lnTo>
                    <a:lnTo>
                      <a:pt x="110" y="1"/>
                    </a:lnTo>
                    <a:lnTo>
                      <a:pt x="111" y="0"/>
                    </a:lnTo>
                    <a:close/>
                    <a:moveTo>
                      <a:pt x="121" y="0"/>
                    </a:moveTo>
                    <a:lnTo>
                      <a:pt x="126" y="0"/>
                    </a:lnTo>
                    <a:lnTo>
                      <a:pt x="127" y="1"/>
                    </a:lnTo>
                    <a:lnTo>
                      <a:pt x="126" y="2"/>
                    </a:lnTo>
                    <a:lnTo>
                      <a:pt x="121" y="2"/>
                    </a:lnTo>
                    <a:lnTo>
                      <a:pt x="121" y="1"/>
                    </a:lnTo>
                    <a:lnTo>
                      <a:pt x="121" y="0"/>
                    </a:lnTo>
                    <a:close/>
                    <a:moveTo>
                      <a:pt x="131" y="0"/>
                    </a:moveTo>
                    <a:lnTo>
                      <a:pt x="137" y="0"/>
                    </a:lnTo>
                    <a:lnTo>
                      <a:pt x="138" y="1"/>
                    </a:lnTo>
                    <a:lnTo>
                      <a:pt x="137" y="2"/>
                    </a:lnTo>
                    <a:lnTo>
                      <a:pt x="131" y="2"/>
                    </a:lnTo>
                    <a:lnTo>
                      <a:pt x="130" y="1"/>
                    </a:lnTo>
                    <a:lnTo>
                      <a:pt x="131" y="0"/>
                    </a:lnTo>
                    <a:close/>
                    <a:moveTo>
                      <a:pt x="142" y="0"/>
                    </a:moveTo>
                    <a:lnTo>
                      <a:pt x="147" y="0"/>
                    </a:lnTo>
                    <a:lnTo>
                      <a:pt x="147" y="1"/>
                    </a:lnTo>
                    <a:lnTo>
                      <a:pt x="147" y="2"/>
                    </a:lnTo>
                    <a:lnTo>
                      <a:pt x="142" y="2"/>
                    </a:lnTo>
                    <a:lnTo>
                      <a:pt x="141" y="1"/>
                    </a:lnTo>
                    <a:lnTo>
                      <a:pt x="142" y="0"/>
                    </a:lnTo>
                    <a:close/>
                    <a:moveTo>
                      <a:pt x="151" y="0"/>
                    </a:moveTo>
                    <a:lnTo>
                      <a:pt x="156" y="0"/>
                    </a:lnTo>
                    <a:lnTo>
                      <a:pt x="157" y="1"/>
                    </a:lnTo>
                    <a:lnTo>
                      <a:pt x="156" y="2"/>
                    </a:lnTo>
                    <a:lnTo>
                      <a:pt x="151" y="2"/>
                    </a:lnTo>
                    <a:lnTo>
                      <a:pt x="151" y="1"/>
                    </a:lnTo>
                    <a:lnTo>
                      <a:pt x="151" y="0"/>
                    </a:lnTo>
                    <a:close/>
                    <a:moveTo>
                      <a:pt x="162" y="0"/>
                    </a:moveTo>
                    <a:lnTo>
                      <a:pt x="167" y="0"/>
                    </a:lnTo>
                    <a:lnTo>
                      <a:pt x="168" y="1"/>
                    </a:lnTo>
                    <a:lnTo>
                      <a:pt x="167" y="2"/>
                    </a:lnTo>
                    <a:lnTo>
                      <a:pt x="162" y="2"/>
                    </a:lnTo>
                    <a:lnTo>
                      <a:pt x="161" y="1"/>
                    </a:lnTo>
                    <a:lnTo>
                      <a:pt x="162" y="0"/>
                    </a:lnTo>
                    <a:close/>
                    <a:moveTo>
                      <a:pt x="172" y="0"/>
                    </a:moveTo>
                    <a:lnTo>
                      <a:pt x="177" y="0"/>
                    </a:lnTo>
                    <a:lnTo>
                      <a:pt x="177" y="1"/>
                    </a:lnTo>
                    <a:lnTo>
                      <a:pt x="177" y="2"/>
                    </a:lnTo>
                    <a:lnTo>
                      <a:pt x="172" y="2"/>
                    </a:lnTo>
                    <a:lnTo>
                      <a:pt x="171" y="1"/>
                    </a:lnTo>
                    <a:lnTo>
                      <a:pt x="172" y="0"/>
                    </a:lnTo>
                    <a:close/>
                    <a:moveTo>
                      <a:pt x="182" y="0"/>
                    </a:moveTo>
                    <a:lnTo>
                      <a:pt x="187" y="0"/>
                    </a:lnTo>
                    <a:lnTo>
                      <a:pt x="188" y="1"/>
                    </a:lnTo>
                    <a:lnTo>
                      <a:pt x="187" y="2"/>
                    </a:lnTo>
                    <a:lnTo>
                      <a:pt x="182" y="2"/>
                    </a:lnTo>
                    <a:lnTo>
                      <a:pt x="181" y="1"/>
                    </a:lnTo>
                    <a:lnTo>
                      <a:pt x="182" y="0"/>
                    </a:lnTo>
                    <a:close/>
                    <a:moveTo>
                      <a:pt x="192" y="0"/>
                    </a:moveTo>
                    <a:lnTo>
                      <a:pt x="197" y="0"/>
                    </a:lnTo>
                    <a:lnTo>
                      <a:pt x="198" y="1"/>
                    </a:lnTo>
                    <a:lnTo>
                      <a:pt x="197" y="2"/>
                    </a:lnTo>
                    <a:lnTo>
                      <a:pt x="192" y="2"/>
                    </a:lnTo>
                    <a:lnTo>
                      <a:pt x="191" y="1"/>
                    </a:lnTo>
                    <a:lnTo>
                      <a:pt x="192" y="0"/>
                    </a:lnTo>
                    <a:close/>
                    <a:moveTo>
                      <a:pt x="202" y="0"/>
                    </a:moveTo>
                    <a:lnTo>
                      <a:pt x="207" y="0"/>
                    </a:lnTo>
                    <a:lnTo>
                      <a:pt x="208" y="1"/>
                    </a:lnTo>
                    <a:lnTo>
                      <a:pt x="207" y="2"/>
                    </a:lnTo>
                    <a:lnTo>
                      <a:pt x="202" y="2"/>
                    </a:lnTo>
                    <a:lnTo>
                      <a:pt x="201" y="1"/>
                    </a:lnTo>
                    <a:lnTo>
                      <a:pt x="202" y="0"/>
                    </a:lnTo>
                    <a:close/>
                    <a:moveTo>
                      <a:pt x="212" y="0"/>
                    </a:moveTo>
                    <a:lnTo>
                      <a:pt x="217" y="0"/>
                    </a:lnTo>
                    <a:lnTo>
                      <a:pt x="218" y="1"/>
                    </a:lnTo>
                    <a:lnTo>
                      <a:pt x="217" y="2"/>
                    </a:lnTo>
                    <a:lnTo>
                      <a:pt x="212" y="2"/>
                    </a:lnTo>
                    <a:lnTo>
                      <a:pt x="212" y="1"/>
                    </a:lnTo>
                    <a:lnTo>
                      <a:pt x="212" y="0"/>
                    </a:lnTo>
                    <a:close/>
                    <a:moveTo>
                      <a:pt x="222" y="0"/>
                    </a:moveTo>
                    <a:lnTo>
                      <a:pt x="227" y="0"/>
                    </a:lnTo>
                    <a:lnTo>
                      <a:pt x="228" y="1"/>
                    </a:lnTo>
                    <a:lnTo>
                      <a:pt x="227" y="2"/>
                    </a:lnTo>
                    <a:lnTo>
                      <a:pt x="222" y="2"/>
                    </a:lnTo>
                    <a:lnTo>
                      <a:pt x="221" y="1"/>
                    </a:lnTo>
                    <a:lnTo>
                      <a:pt x="222" y="0"/>
                    </a:lnTo>
                    <a:close/>
                    <a:moveTo>
                      <a:pt x="233" y="0"/>
                    </a:moveTo>
                    <a:lnTo>
                      <a:pt x="238" y="0"/>
                    </a:lnTo>
                    <a:lnTo>
                      <a:pt x="238" y="1"/>
                    </a:lnTo>
                    <a:lnTo>
                      <a:pt x="238" y="2"/>
                    </a:lnTo>
                    <a:lnTo>
                      <a:pt x="233" y="2"/>
                    </a:lnTo>
                    <a:lnTo>
                      <a:pt x="232" y="1"/>
                    </a:lnTo>
                    <a:lnTo>
                      <a:pt x="233" y="0"/>
                    </a:lnTo>
                    <a:close/>
                    <a:moveTo>
                      <a:pt x="242" y="0"/>
                    </a:moveTo>
                    <a:lnTo>
                      <a:pt x="247" y="0"/>
                    </a:lnTo>
                    <a:lnTo>
                      <a:pt x="248" y="1"/>
                    </a:lnTo>
                    <a:lnTo>
                      <a:pt x="247" y="2"/>
                    </a:lnTo>
                    <a:lnTo>
                      <a:pt x="242" y="2"/>
                    </a:lnTo>
                    <a:lnTo>
                      <a:pt x="242" y="1"/>
                    </a:lnTo>
                    <a:lnTo>
                      <a:pt x="242" y="0"/>
                    </a:lnTo>
                    <a:close/>
                    <a:moveTo>
                      <a:pt x="252" y="0"/>
                    </a:moveTo>
                    <a:lnTo>
                      <a:pt x="258" y="0"/>
                    </a:lnTo>
                    <a:lnTo>
                      <a:pt x="259" y="1"/>
                    </a:lnTo>
                    <a:lnTo>
                      <a:pt x="258" y="2"/>
                    </a:lnTo>
                    <a:lnTo>
                      <a:pt x="252" y="2"/>
                    </a:lnTo>
                    <a:lnTo>
                      <a:pt x="251" y="1"/>
                    </a:lnTo>
                    <a:lnTo>
                      <a:pt x="252" y="0"/>
                    </a:lnTo>
                    <a:close/>
                    <a:moveTo>
                      <a:pt x="263" y="0"/>
                    </a:moveTo>
                    <a:lnTo>
                      <a:pt x="268" y="0"/>
                    </a:lnTo>
                    <a:lnTo>
                      <a:pt x="268" y="1"/>
                    </a:lnTo>
                    <a:lnTo>
                      <a:pt x="268" y="2"/>
                    </a:lnTo>
                    <a:lnTo>
                      <a:pt x="263" y="2"/>
                    </a:lnTo>
                    <a:lnTo>
                      <a:pt x="262" y="1"/>
                    </a:lnTo>
                    <a:lnTo>
                      <a:pt x="263" y="0"/>
                    </a:lnTo>
                    <a:close/>
                    <a:moveTo>
                      <a:pt x="272" y="0"/>
                    </a:moveTo>
                    <a:lnTo>
                      <a:pt x="277" y="0"/>
                    </a:lnTo>
                    <a:lnTo>
                      <a:pt x="279" y="1"/>
                    </a:lnTo>
                    <a:lnTo>
                      <a:pt x="277" y="2"/>
                    </a:lnTo>
                    <a:lnTo>
                      <a:pt x="272" y="2"/>
                    </a:lnTo>
                    <a:lnTo>
                      <a:pt x="272" y="1"/>
                    </a:lnTo>
                    <a:lnTo>
                      <a:pt x="272" y="0"/>
                    </a:lnTo>
                    <a:close/>
                    <a:moveTo>
                      <a:pt x="283" y="0"/>
                    </a:moveTo>
                    <a:lnTo>
                      <a:pt x="288" y="0"/>
                    </a:lnTo>
                    <a:lnTo>
                      <a:pt x="289" y="1"/>
                    </a:lnTo>
                    <a:lnTo>
                      <a:pt x="288" y="2"/>
                    </a:lnTo>
                    <a:lnTo>
                      <a:pt x="283" y="2"/>
                    </a:lnTo>
                    <a:lnTo>
                      <a:pt x="282" y="1"/>
                    </a:lnTo>
                    <a:lnTo>
                      <a:pt x="283" y="0"/>
                    </a:lnTo>
                    <a:close/>
                    <a:moveTo>
                      <a:pt x="293" y="0"/>
                    </a:moveTo>
                    <a:lnTo>
                      <a:pt x="298" y="0"/>
                    </a:lnTo>
                    <a:lnTo>
                      <a:pt x="298" y="1"/>
                    </a:lnTo>
                    <a:lnTo>
                      <a:pt x="298" y="2"/>
                    </a:lnTo>
                    <a:lnTo>
                      <a:pt x="293" y="2"/>
                    </a:lnTo>
                    <a:lnTo>
                      <a:pt x="292" y="1"/>
                    </a:lnTo>
                    <a:lnTo>
                      <a:pt x="293" y="0"/>
                    </a:lnTo>
                    <a:close/>
                    <a:moveTo>
                      <a:pt x="303" y="0"/>
                    </a:moveTo>
                    <a:lnTo>
                      <a:pt x="308" y="0"/>
                    </a:lnTo>
                    <a:lnTo>
                      <a:pt x="309" y="1"/>
                    </a:lnTo>
                    <a:lnTo>
                      <a:pt x="308" y="2"/>
                    </a:lnTo>
                    <a:lnTo>
                      <a:pt x="303" y="2"/>
                    </a:lnTo>
                    <a:lnTo>
                      <a:pt x="302" y="1"/>
                    </a:lnTo>
                    <a:lnTo>
                      <a:pt x="303" y="0"/>
                    </a:lnTo>
                    <a:close/>
                    <a:moveTo>
                      <a:pt x="313" y="0"/>
                    </a:moveTo>
                    <a:lnTo>
                      <a:pt x="318" y="0"/>
                    </a:lnTo>
                    <a:lnTo>
                      <a:pt x="319" y="1"/>
                    </a:lnTo>
                    <a:lnTo>
                      <a:pt x="318" y="2"/>
                    </a:lnTo>
                    <a:lnTo>
                      <a:pt x="313" y="2"/>
                    </a:lnTo>
                    <a:lnTo>
                      <a:pt x="312" y="1"/>
                    </a:lnTo>
                    <a:lnTo>
                      <a:pt x="313" y="0"/>
                    </a:lnTo>
                    <a:close/>
                    <a:moveTo>
                      <a:pt x="323" y="0"/>
                    </a:moveTo>
                    <a:lnTo>
                      <a:pt x="328" y="0"/>
                    </a:lnTo>
                    <a:lnTo>
                      <a:pt x="329" y="1"/>
                    </a:lnTo>
                    <a:lnTo>
                      <a:pt x="328" y="2"/>
                    </a:lnTo>
                    <a:lnTo>
                      <a:pt x="323" y="2"/>
                    </a:lnTo>
                    <a:lnTo>
                      <a:pt x="322" y="1"/>
                    </a:lnTo>
                    <a:lnTo>
                      <a:pt x="323" y="0"/>
                    </a:lnTo>
                    <a:close/>
                    <a:moveTo>
                      <a:pt x="333" y="0"/>
                    </a:moveTo>
                    <a:lnTo>
                      <a:pt x="338" y="0"/>
                    </a:lnTo>
                    <a:lnTo>
                      <a:pt x="339" y="1"/>
                    </a:lnTo>
                    <a:lnTo>
                      <a:pt x="338" y="2"/>
                    </a:lnTo>
                    <a:lnTo>
                      <a:pt x="333" y="2"/>
                    </a:lnTo>
                    <a:lnTo>
                      <a:pt x="333" y="1"/>
                    </a:lnTo>
                    <a:lnTo>
                      <a:pt x="333" y="0"/>
                    </a:lnTo>
                    <a:close/>
                    <a:moveTo>
                      <a:pt x="343" y="0"/>
                    </a:moveTo>
                    <a:lnTo>
                      <a:pt x="349" y="0"/>
                    </a:lnTo>
                    <a:lnTo>
                      <a:pt x="349" y="1"/>
                    </a:lnTo>
                    <a:lnTo>
                      <a:pt x="349" y="2"/>
                    </a:lnTo>
                    <a:lnTo>
                      <a:pt x="343" y="2"/>
                    </a:lnTo>
                    <a:lnTo>
                      <a:pt x="342" y="1"/>
                    </a:lnTo>
                    <a:lnTo>
                      <a:pt x="343" y="0"/>
                    </a:lnTo>
                    <a:close/>
                    <a:moveTo>
                      <a:pt x="354" y="0"/>
                    </a:moveTo>
                    <a:lnTo>
                      <a:pt x="359" y="0"/>
                    </a:lnTo>
                    <a:lnTo>
                      <a:pt x="359" y="1"/>
                    </a:lnTo>
                    <a:lnTo>
                      <a:pt x="359" y="2"/>
                    </a:lnTo>
                    <a:lnTo>
                      <a:pt x="354" y="2"/>
                    </a:lnTo>
                    <a:lnTo>
                      <a:pt x="353" y="1"/>
                    </a:lnTo>
                    <a:lnTo>
                      <a:pt x="354" y="0"/>
                    </a:lnTo>
                    <a:close/>
                    <a:moveTo>
                      <a:pt x="363" y="0"/>
                    </a:moveTo>
                    <a:lnTo>
                      <a:pt x="368" y="0"/>
                    </a:lnTo>
                    <a:lnTo>
                      <a:pt x="369" y="1"/>
                    </a:lnTo>
                    <a:lnTo>
                      <a:pt x="368" y="2"/>
                    </a:lnTo>
                    <a:lnTo>
                      <a:pt x="363" y="2"/>
                    </a:lnTo>
                    <a:lnTo>
                      <a:pt x="363" y="1"/>
                    </a:lnTo>
                    <a:lnTo>
                      <a:pt x="363" y="0"/>
                    </a:lnTo>
                    <a:close/>
                    <a:moveTo>
                      <a:pt x="374" y="0"/>
                    </a:moveTo>
                    <a:lnTo>
                      <a:pt x="379" y="0"/>
                    </a:lnTo>
                    <a:lnTo>
                      <a:pt x="380" y="1"/>
                    </a:lnTo>
                    <a:lnTo>
                      <a:pt x="379" y="2"/>
                    </a:lnTo>
                    <a:lnTo>
                      <a:pt x="374" y="2"/>
                    </a:lnTo>
                    <a:lnTo>
                      <a:pt x="373" y="1"/>
                    </a:lnTo>
                    <a:lnTo>
                      <a:pt x="374" y="0"/>
                    </a:lnTo>
                    <a:close/>
                    <a:moveTo>
                      <a:pt x="384" y="0"/>
                    </a:moveTo>
                    <a:lnTo>
                      <a:pt x="389" y="0"/>
                    </a:lnTo>
                    <a:lnTo>
                      <a:pt x="389" y="1"/>
                    </a:lnTo>
                    <a:lnTo>
                      <a:pt x="389" y="2"/>
                    </a:lnTo>
                    <a:lnTo>
                      <a:pt x="384" y="2"/>
                    </a:lnTo>
                    <a:lnTo>
                      <a:pt x="383" y="1"/>
                    </a:lnTo>
                    <a:lnTo>
                      <a:pt x="384" y="0"/>
                    </a:lnTo>
                    <a:close/>
                    <a:moveTo>
                      <a:pt x="393" y="0"/>
                    </a:moveTo>
                    <a:lnTo>
                      <a:pt x="399" y="0"/>
                    </a:lnTo>
                    <a:lnTo>
                      <a:pt x="400" y="1"/>
                    </a:lnTo>
                    <a:lnTo>
                      <a:pt x="399" y="2"/>
                    </a:lnTo>
                    <a:lnTo>
                      <a:pt x="393" y="2"/>
                    </a:lnTo>
                    <a:lnTo>
                      <a:pt x="393" y="1"/>
                    </a:lnTo>
                    <a:lnTo>
                      <a:pt x="393" y="0"/>
                    </a:lnTo>
                    <a:close/>
                    <a:moveTo>
                      <a:pt x="404" y="0"/>
                    </a:moveTo>
                    <a:lnTo>
                      <a:pt x="409" y="0"/>
                    </a:lnTo>
                    <a:lnTo>
                      <a:pt x="410" y="1"/>
                    </a:lnTo>
                    <a:lnTo>
                      <a:pt x="409" y="2"/>
                    </a:lnTo>
                    <a:lnTo>
                      <a:pt x="404" y="2"/>
                    </a:lnTo>
                    <a:lnTo>
                      <a:pt x="403" y="1"/>
                    </a:lnTo>
                    <a:lnTo>
                      <a:pt x="404" y="0"/>
                    </a:lnTo>
                    <a:close/>
                    <a:moveTo>
                      <a:pt x="414" y="0"/>
                    </a:moveTo>
                    <a:lnTo>
                      <a:pt x="419" y="0"/>
                    </a:lnTo>
                    <a:lnTo>
                      <a:pt x="420" y="1"/>
                    </a:lnTo>
                    <a:lnTo>
                      <a:pt x="419" y="2"/>
                    </a:lnTo>
                    <a:lnTo>
                      <a:pt x="414" y="2"/>
                    </a:lnTo>
                    <a:lnTo>
                      <a:pt x="413" y="1"/>
                    </a:lnTo>
                    <a:lnTo>
                      <a:pt x="414" y="0"/>
                    </a:lnTo>
                    <a:close/>
                    <a:moveTo>
                      <a:pt x="424" y="0"/>
                    </a:moveTo>
                    <a:lnTo>
                      <a:pt x="429" y="0"/>
                    </a:lnTo>
                    <a:lnTo>
                      <a:pt x="430" y="1"/>
                    </a:lnTo>
                    <a:lnTo>
                      <a:pt x="429" y="2"/>
                    </a:lnTo>
                    <a:lnTo>
                      <a:pt x="424" y="2"/>
                    </a:lnTo>
                    <a:lnTo>
                      <a:pt x="423" y="1"/>
                    </a:lnTo>
                    <a:lnTo>
                      <a:pt x="424" y="0"/>
                    </a:lnTo>
                    <a:close/>
                    <a:moveTo>
                      <a:pt x="434" y="0"/>
                    </a:moveTo>
                    <a:lnTo>
                      <a:pt x="439" y="0"/>
                    </a:lnTo>
                    <a:lnTo>
                      <a:pt x="440" y="1"/>
                    </a:lnTo>
                    <a:lnTo>
                      <a:pt x="439" y="2"/>
                    </a:lnTo>
                    <a:lnTo>
                      <a:pt x="434" y="2"/>
                    </a:lnTo>
                    <a:lnTo>
                      <a:pt x="433" y="1"/>
                    </a:lnTo>
                    <a:lnTo>
                      <a:pt x="434" y="0"/>
                    </a:lnTo>
                    <a:close/>
                    <a:moveTo>
                      <a:pt x="445" y="0"/>
                    </a:moveTo>
                    <a:lnTo>
                      <a:pt x="449" y="0"/>
                    </a:lnTo>
                    <a:lnTo>
                      <a:pt x="450" y="1"/>
                    </a:lnTo>
                    <a:lnTo>
                      <a:pt x="449" y="2"/>
                    </a:lnTo>
                    <a:lnTo>
                      <a:pt x="445" y="2"/>
                    </a:lnTo>
                    <a:lnTo>
                      <a:pt x="444" y="1"/>
                    </a:lnTo>
                    <a:lnTo>
                      <a:pt x="445" y="0"/>
                    </a:lnTo>
                    <a:close/>
                    <a:moveTo>
                      <a:pt x="454" y="0"/>
                    </a:moveTo>
                    <a:lnTo>
                      <a:pt x="459" y="0"/>
                    </a:lnTo>
                    <a:lnTo>
                      <a:pt x="460" y="1"/>
                    </a:lnTo>
                    <a:lnTo>
                      <a:pt x="459" y="2"/>
                    </a:lnTo>
                    <a:lnTo>
                      <a:pt x="454" y="2"/>
                    </a:lnTo>
                    <a:lnTo>
                      <a:pt x="453" y="1"/>
                    </a:lnTo>
                    <a:lnTo>
                      <a:pt x="454" y="0"/>
                    </a:lnTo>
                    <a:close/>
                    <a:moveTo>
                      <a:pt x="464" y="0"/>
                    </a:moveTo>
                    <a:lnTo>
                      <a:pt x="467" y="0"/>
                    </a:lnTo>
                    <a:lnTo>
                      <a:pt x="468" y="1"/>
                    </a:lnTo>
                    <a:lnTo>
                      <a:pt x="467" y="2"/>
                    </a:lnTo>
                    <a:lnTo>
                      <a:pt x="464" y="2"/>
                    </a:lnTo>
                    <a:lnTo>
                      <a:pt x="463" y="1"/>
                    </a:lnTo>
                    <a:lnTo>
                      <a:pt x="464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60" name="Freeform 1529"/>
              <p:cNvSpPr>
                <a:spLocks/>
              </p:cNvSpPr>
              <p:nvPr/>
            </p:nvSpPr>
            <p:spPr bwMode="auto">
              <a:xfrm>
                <a:off x="4538" y="1385"/>
                <a:ext cx="6" cy="2"/>
              </a:xfrm>
              <a:custGeom>
                <a:avLst/>
                <a:gdLst>
                  <a:gd name="T0" fmla="*/ 1 w 6"/>
                  <a:gd name="T1" fmla="*/ 0 h 2"/>
                  <a:gd name="T2" fmla="*/ 5 w 6"/>
                  <a:gd name="T3" fmla="*/ 0 h 2"/>
                  <a:gd name="T4" fmla="*/ 6 w 6"/>
                  <a:gd name="T5" fmla="*/ 1 h 2"/>
                  <a:gd name="T6" fmla="*/ 5 w 6"/>
                  <a:gd name="T7" fmla="*/ 2 h 2"/>
                  <a:gd name="T8" fmla="*/ 1 w 6"/>
                  <a:gd name="T9" fmla="*/ 2 h 2"/>
                  <a:gd name="T10" fmla="*/ 0 w 6"/>
                  <a:gd name="T11" fmla="*/ 1 h 2"/>
                  <a:gd name="T12" fmla="*/ 1 w 6"/>
                  <a:gd name="T13" fmla="*/ 0 h 2"/>
                  <a:gd name="T14" fmla="*/ 1 w 6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"/>
                  <a:gd name="T25" fmla="*/ 0 h 2"/>
                  <a:gd name="T26" fmla="*/ 6 w 6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" h="2">
                    <a:moveTo>
                      <a:pt x="1" y="0"/>
                    </a:moveTo>
                    <a:lnTo>
                      <a:pt x="5" y="0"/>
                    </a:lnTo>
                    <a:lnTo>
                      <a:pt x="6" y="1"/>
                    </a:lnTo>
                    <a:lnTo>
                      <a:pt x="5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61" name="Freeform 1530"/>
              <p:cNvSpPr>
                <a:spLocks/>
              </p:cNvSpPr>
              <p:nvPr/>
            </p:nvSpPr>
            <p:spPr bwMode="auto">
              <a:xfrm>
                <a:off x="4547" y="1385"/>
                <a:ext cx="7" cy="2"/>
              </a:xfrm>
              <a:custGeom>
                <a:avLst/>
                <a:gdLst>
                  <a:gd name="T0" fmla="*/ 1 w 7"/>
                  <a:gd name="T1" fmla="*/ 0 h 2"/>
                  <a:gd name="T2" fmla="*/ 6 w 7"/>
                  <a:gd name="T3" fmla="*/ 0 h 2"/>
                  <a:gd name="T4" fmla="*/ 7 w 7"/>
                  <a:gd name="T5" fmla="*/ 1 h 2"/>
                  <a:gd name="T6" fmla="*/ 6 w 7"/>
                  <a:gd name="T7" fmla="*/ 2 h 2"/>
                  <a:gd name="T8" fmla="*/ 1 w 7"/>
                  <a:gd name="T9" fmla="*/ 2 h 2"/>
                  <a:gd name="T10" fmla="*/ 0 w 7"/>
                  <a:gd name="T11" fmla="*/ 1 h 2"/>
                  <a:gd name="T12" fmla="*/ 1 w 7"/>
                  <a:gd name="T13" fmla="*/ 0 h 2"/>
                  <a:gd name="T14" fmla="*/ 1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1" y="0"/>
                    </a:moveTo>
                    <a:lnTo>
                      <a:pt x="6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62" name="Freeform 1531"/>
              <p:cNvSpPr>
                <a:spLocks/>
              </p:cNvSpPr>
              <p:nvPr/>
            </p:nvSpPr>
            <p:spPr bwMode="auto">
              <a:xfrm>
                <a:off x="4558" y="1385"/>
                <a:ext cx="6" cy="2"/>
              </a:xfrm>
              <a:custGeom>
                <a:avLst/>
                <a:gdLst>
                  <a:gd name="T0" fmla="*/ 1 w 6"/>
                  <a:gd name="T1" fmla="*/ 0 h 2"/>
                  <a:gd name="T2" fmla="*/ 6 w 6"/>
                  <a:gd name="T3" fmla="*/ 0 h 2"/>
                  <a:gd name="T4" fmla="*/ 6 w 6"/>
                  <a:gd name="T5" fmla="*/ 1 h 2"/>
                  <a:gd name="T6" fmla="*/ 6 w 6"/>
                  <a:gd name="T7" fmla="*/ 2 h 2"/>
                  <a:gd name="T8" fmla="*/ 1 w 6"/>
                  <a:gd name="T9" fmla="*/ 2 h 2"/>
                  <a:gd name="T10" fmla="*/ 0 w 6"/>
                  <a:gd name="T11" fmla="*/ 1 h 2"/>
                  <a:gd name="T12" fmla="*/ 1 w 6"/>
                  <a:gd name="T13" fmla="*/ 0 h 2"/>
                  <a:gd name="T14" fmla="*/ 1 w 6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"/>
                  <a:gd name="T25" fmla="*/ 0 h 2"/>
                  <a:gd name="T26" fmla="*/ 6 w 6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" h="2">
                    <a:moveTo>
                      <a:pt x="1" y="0"/>
                    </a:moveTo>
                    <a:lnTo>
                      <a:pt x="6" y="0"/>
                    </a:lnTo>
                    <a:lnTo>
                      <a:pt x="6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63" name="Freeform 1532"/>
              <p:cNvSpPr>
                <a:spLocks/>
              </p:cNvSpPr>
              <p:nvPr/>
            </p:nvSpPr>
            <p:spPr bwMode="auto">
              <a:xfrm>
                <a:off x="4568" y="1385"/>
                <a:ext cx="6" cy="2"/>
              </a:xfrm>
              <a:custGeom>
                <a:avLst/>
                <a:gdLst>
                  <a:gd name="T0" fmla="*/ 1 w 6"/>
                  <a:gd name="T1" fmla="*/ 0 h 2"/>
                  <a:gd name="T2" fmla="*/ 5 w 6"/>
                  <a:gd name="T3" fmla="*/ 0 h 2"/>
                  <a:gd name="T4" fmla="*/ 6 w 6"/>
                  <a:gd name="T5" fmla="*/ 1 h 2"/>
                  <a:gd name="T6" fmla="*/ 5 w 6"/>
                  <a:gd name="T7" fmla="*/ 2 h 2"/>
                  <a:gd name="T8" fmla="*/ 1 w 6"/>
                  <a:gd name="T9" fmla="*/ 2 h 2"/>
                  <a:gd name="T10" fmla="*/ 0 w 6"/>
                  <a:gd name="T11" fmla="*/ 1 h 2"/>
                  <a:gd name="T12" fmla="*/ 1 w 6"/>
                  <a:gd name="T13" fmla="*/ 0 h 2"/>
                  <a:gd name="T14" fmla="*/ 1 w 6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"/>
                  <a:gd name="T25" fmla="*/ 0 h 2"/>
                  <a:gd name="T26" fmla="*/ 6 w 6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" h="2">
                    <a:moveTo>
                      <a:pt x="1" y="0"/>
                    </a:moveTo>
                    <a:lnTo>
                      <a:pt x="5" y="0"/>
                    </a:lnTo>
                    <a:lnTo>
                      <a:pt x="6" y="1"/>
                    </a:lnTo>
                    <a:lnTo>
                      <a:pt x="5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64" name="Freeform 1533"/>
              <p:cNvSpPr>
                <a:spLocks/>
              </p:cNvSpPr>
              <p:nvPr/>
            </p:nvSpPr>
            <p:spPr bwMode="auto">
              <a:xfrm>
                <a:off x="4577" y="1385"/>
                <a:ext cx="8" cy="2"/>
              </a:xfrm>
              <a:custGeom>
                <a:avLst/>
                <a:gdLst>
                  <a:gd name="T0" fmla="*/ 1 w 8"/>
                  <a:gd name="T1" fmla="*/ 0 h 2"/>
                  <a:gd name="T2" fmla="*/ 7 w 8"/>
                  <a:gd name="T3" fmla="*/ 0 h 2"/>
                  <a:gd name="T4" fmla="*/ 8 w 8"/>
                  <a:gd name="T5" fmla="*/ 1 h 2"/>
                  <a:gd name="T6" fmla="*/ 7 w 8"/>
                  <a:gd name="T7" fmla="*/ 2 h 2"/>
                  <a:gd name="T8" fmla="*/ 1 w 8"/>
                  <a:gd name="T9" fmla="*/ 2 h 2"/>
                  <a:gd name="T10" fmla="*/ 0 w 8"/>
                  <a:gd name="T11" fmla="*/ 1 h 2"/>
                  <a:gd name="T12" fmla="*/ 1 w 8"/>
                  <a:gd name="T13" fmla="*/ 0 h 2"/>
                  <a:gd name="T14" fmla="*/ 1 w 8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8"/>
                  <a:gd name="T25" fmla="*/ 0 h 2"/>
                  <a:gd name="T26" fmla="*/ 8 w 8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8" h="2">
                    <a:moveTo>
                      <a:pt x="1" y="0"/>
                    </a:moveTo>
                    <a:lnTo>
                      <a:pt x="7" y="0"/>
                    </a:lnTo>
                    <a:lnTo>
                      <a:pt x="8" y="1"/>
                    </a:lnTo>
                    <a:lnTo>
                      <a:pt x="7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65" name="Freeform 1534"/>
              <p:cNvSpPr>
                <a:spLocks/>
              </p:cNvSpPr>
              <p:nvPr/>
            </p:nvSpPr>
            <p:spPr bwMode="auto">
              <a:xfrm>
                <a:off x="4588" y="1385"/>
                <a:ext cx="7" cy="2"/>
              </a:xfrm>
              <a:custGeom>
                <a:avLst/>
                <a:gdLst>
                  <a:gd name="T0" fmla="*/ 1 w 7"/>
                  <a:gd name="T1" fmla="*/ 0 h 2"/>
                  <a:gd name="T2" fmla="*/ 6 w 7"/>
                  <a:gd name="T3" fmla="*/ 0 h 2"/>
                  <a:gd name="T4" fmla="*/ 7 w 7"/>
                  <a:gd name="T5" fmla="*/ 1 h 2"/>
                  <a:gd name="T6" fmla="*/ 6 w 7"/>
                  <a:gd name="T7" fmla="*/ 2 h 2"/>
                  <a:gd name="T8" fmla="*/ 1 w 7"/>
                  <a:gd name="T9" fmla="*/ 2 h 2"/>
                  <a:gd name="T10" fmla="*/ 0 w 7"/>
                  <a:gd name="T11" fmla="*/ 1 h 2"/>
                  <a:gd name="T12" fmla="*/ 1 w 7"/>
                  <a:gd name="T13" fmla="*/ 0 h 2"/>
                  <a:gd name="T14" fmla="*/ 1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1" y="0"/>
                    </a:moveTo>
                    <a:lnTo>
                      <a:pt x="6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66" name="Freeform 1535"/>
              <p:cNvSpPr>
                <a:spLocks/>
              </p:cNvSpPr>
              <p:nvPr/>
            </p:nvSpPr>
            <p:spPr bwMode="auto">
              <a:xfrm>
                <a:off x="4598" y="1385"/>
                <a:ext cx="7" cy="2"/>
              </a:xfrm>
              <a:custGeom>
                <a:avLst/>
                <a:gdLst>
                  <a:gd name="T0" fmla="*/ 1 w 7"/>
                  <a:gd name="T1" fmla="*/ 0 h 2"/>
                  <a:gd name="T2" fmla="*/ 6 w 7"/>
                  <a:gd name="T3" fmla="*/ 0 h 2"/>
                  <a:gd name="T4" fmla="*/ 7 w 7"/>
                  <a:gd name="T5" fmla="*/ 1 h 2"/>
                  <a:gd name="T6" fmla="*/ 6 w 7"/>
                  <a:gd name="T7" fmla="*/ 2 h 2"/>
                  <a:gd name="T8" fmla="*/ 1 w 7"/>
                  <a:gd name="T9" fmla="*/ 2 h 2"/>
                  <a:gd name="T10" fmla="*/ 0 w 7"/>
                  <a:gd name="T11" fmla="*/ 1 h 2"/>
                  <a:gd name="T12" fmla="*/ 1 w 7"/>
                  <a:gd name="T13" fmla="*/ 0 h 2"/>
                  <a:gd name="T14" fmla="*/ 1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1" y="0"/>
                    </a:moveTo>
                    <a:lnTo>
                      <a:pt x="6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67" name="Freeform 1536"/>
              <p:cNvSpPr>
                <a:spLocks/>
              </p:cNvSpPr>
              <p:nvPr/>
            </p:nvSpPr>
            <p:spPr bwMode="auto">
              <a:xfrm>
                <a:off x="4608" y="1385"/>
                <a:ext cx="7" cy="2"/>
              </a:xfrm>
              <a:custGeom>
                <a:avLst/>
                <a:gdLst>
                  <a:gd name="T0" fmla="*/ 1 w 7"/>
                  <a:gd name="T1" fmla="*/ 0 h 2"/>
                  <a:gd name="T2" fmla="*/ 6 w 7"/>
                  <a:gd name="T3" fmla="*/ 0 h 2"/>
                  <a:gd name="T4" fmla="*/ 7 w 7"/>
                  <a:gd name="T5" fmla="*/ 1 h 2"/>
                  <a:gd name="T6" fmla="*/ 6 w 7"/>
                  <a:gd name="T7" fmla="*/ 2 h 2"/>
                  <a:gd name="T8" fmla="*/ 1 w 7"/>
                  <a:gd name="T9" fmla="*/ 2 h 2"/>
                  <a:gd name="T10" fmla="*/ 0 w 7"/>
                  <a:gd name="T11" fmla="*/ 1 h 2"/>
                  <a:gd name="T12" fmla="*/ 1 w 7"/>
                  <a:gd name="T13" fmla="*/ 0 h 2"/>
                  <a:gd name="T14" fmla="*/ 1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1" y="0"/>
                    </a:moveTo>
                    <a:lnTo>
                      <a:pt x="6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68" name="Freeform 1537"/>
              <p:cNvSpPr>
                <a:spLocks/>
              </p:cNvSpPr>
              <p:nvPr/>
            </p:nvSpPr>
            <p:spPr bwMode="auto">
              <a:xfrm>
                <a:off x="4618" y="1385"/>
                <a:ext cx="7" cy="2"/>
              </a:xfrm>
              <a:custGeom>
                <a:avLst/>
                <a:gdLst>
                  <a:gd name="T0" fmla="*/ 1 w 7"/>
                  <a:gd name="T1" fmla="*/ 0 h 2"/>
                  <a:gd name="T2" fmla="*/ 6 w 7"/>
                  <a:gd name="T3" fmla="*/ 0 h 2"/>
                  <a:gd name="T4" fmla="*/ 7 w 7"/>
                  <a:gd name="T5" fmla="*/ 1 h 2"/>
                  <a:gd name="T6" fmla="*/ 6 w 7"/>
                  <a:gd name="T7" fmla="*/ 2 h 2"/>
                  <a:gd name="T8" fmla="*/ 1 w 7"/>
                  <a:gd name="T9" fmla="*/ 2 h 2"/>
                  <a:gd name="T10" fmla="*/ 0 w 7"/>
                  <a:gd name="T11" fmla="*/ 1 h 2"/>
                  <a:gd name="T12" fmla="*/ 1 w 7"/>
                  <a:gd name="T13" fmla="*/ 0 h 2"/>
                  <a:gd name="T14" fmla="*/ 1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1" y="0"/>
                    </a:moveTo>
                    <a:lnTo>
                      <a:pt x="6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69" name="Freeform 1538"/>
              <p:cNvSpPr>
                <a:spLocks/>
              </p:cNvSpPr>
              <p:nvPr/>
            </p:nvSpPr>
            <p:spPr bwMode="auto">
              <a:xfrm>
                <a:off x="4629" y="1385"/>
                <a:ext cx="6" cy="2"/>
              </a:xfrm>
              <a:custGeom>
                <a:avLst/>
                <a:gdLst>
                  <a:gd name="T0" fmla="*/ 0 w 6"/>
                  <a:gd name="T1" fmla="*/ 0 h 2"/>
                  <a:gd name="T2" fmla="*/ 5 w 6"/>
                  <a:gd name="T3" fmla="*/ 0 h 2"/>
                  <a:gd name="T4" fmla="*/ 6 w 6"/>
                  <a:gd name="T5" fmla="*/ 1 h 2"/>
                  <a:gd name="T6" fmla="*/ 5 w 6"/>
                  <a:gd name="T7" fmla="*/ 2 h 2"/>
                  <a:gd name="T8" fmla="*/ 0 w 6"/>
                  <a:gd name="T9" fmla="*/ 2 h 2"/>
                  <a:gd name="T10" fmla="*/ 0 w 6"/>
                  <a:gd name="T11" fmla="*/ 1 h 2"/>
                  <a:gd name="T12" fmla="*/ 0 w 6"/>
                  <a:gd name="T13" fmla="*/ 0 h 2"/>
                  <a:gd name="T14" fmla="*/ 0 w 6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"/>
                  <a:gd name="T25" fmla="*/ 0 h 2"/>
                  <a:gd name="T26" fmla="*/ 6 w 6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" h="2">
                    <a:moveTo>
                      <a:pt x="0" y="0"/>
                    </a:moveTo>
                    <a:lnTo>
                      <a:pt x="5" y="0"/>
                    </a:lnTo>
                    <a:lnTo>
                      <a:pt x="6" y="1"/>
                    </a:lnTo>
                    <a:lnTo>
                      <a:pt x="5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70" name="Freeform 1539"/>
              <p:cNvSpPr>
                <a:spLocks/>
              </p:cNvSpPr>
              <p:nvPr/>
            </p:nvSpPr>
            <p:spPr bwMode="auto">
              <a:xfrm>
                <a:off x="4638" y="1385"/>
                <a:ext cx="7" cy="2"/>
              </a:xfrm>
              <a:custGeom>
                <a:avLst/>
                <a:gdLst>
                  <a:gd name="T0" fmla="*/ 1 w 7"/>
                  <a:gd name="T1" fmla="*/ 0 h 2"/>
                  <a:gd name="T2" fmla="*/ 6 w 7"/>
                  <a:gd name="T3" fmla="*/ 0 h 2"/>
                  <a:gd name="T4" fmla="*/ 7 w 7"/>
                  <a:gd name="T5" fmla="*/ 1 h 2"/>
                  <a:gd name="T6" fmla="*/ 6 w 7"/>
                  <a:gd name="T7" fmla="*/ 2 h 2"/>
                  <a:gd name="T8" fmla="*/ 1 w 7"/>
                  <a:gd name="T9" fmla="*/ 2 h 2"/>
                  <a:gd name="T10" fmla="*/ 0 w 7"/>
                  <a:gd name="T11" fmla="*/ 1 h 2"/>
                  <a:gd name="T12" fmla="*/ 1 w 7"/>
                  <a:gd name="T13" fmla="*/ 0 h 2"/>
                  <a:gd name="T14" fmla="*/ 1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1" y="0"/>
                    </a:moveTo>
                    <a:lnTo>
                      <a:pt x="6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71" name="Freeform 1540"/>
              <p:cNvSpPr>
                <a:spLocks/>
              </p:cNvSpPr>
              <p:nvPr/>
            </p:nvSpPr>
            <p:spPr bwMode="auto">
              <a:xfrm>
                <a:off x="4648" y="1385"/>
                <a:ext cx="7" cy="2"/>
              </a:xfrm>
              <a:custGeom>
                <a:avLst/>
                <a:gdLst>
                  <a:gd name="T0" fmla="*/ 1 w 7"/>
                  <a:gd name="T1" fmla="*/ 0 h 2"/>
                  <a:gd name="T2" fmla="*/ 7 w 7"/>
                  <a:gd name="T3" fmla="*/ 0 h 2"/>
                  <a:gd name="T4" fmla="*/ 7 w 7"/>
                  <a:gd name="T5" fmla="*/ 1 h 2"/>
                  <a:gd name="T6" fmla="*/ 7 w 7"/>
                  <a:gd name="T7" fmla="*/ 2 h 2"/>
                  <a:gd name="T8" fmla="*/ 1 w 7"/>
                  <a:gd name="T9" fmla="*/ 2 h 2"/>
                  <a:gd name="T10" fmla="*/ 0 w 7"/>
                  <a:gd name="T11" fmla="*/ 1 h 2"/>
                  <a:gd name="T12" fmla="*/ 1 w 7"/>
                  <a:gd name="T13" fmla="*/ 0 h 2"/>
                  <a:gd name="T14" fmla="*/ 1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1" y="0"/>
                    </a:moveTo>
                    <a:lnTo>
                      <a:pt x="7" y="0"/>
                    </a:lnTo>
                    <a:lnTo>
                      <a:pt x="7" y="1"/>
                    </a:lnTo>
                    <a:lnTo>
                      <a:pt x="7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72" name="Freeform 1541"/>
              <p:cNvSpPr>
                <a:spLocks/>
              </p:cNvSpPr>
              <p:nvPr/>
            </p:nvSpPr>
            <p:spPr bwMode="auto">
              <a:xfrm>
                <a:off x="4659" y="1385"/>
                <a:ext cx="6" cy="2"/>
              </a:xfrm>
              <a:custGeom>
                <a:avLst/>
                <a:gdLst>
                  <a:gd name="T0" fmla="*/ 0 w 6"/>
                  <a:gd name="T1" fmla="*/ 0 h 2"/>
                  <a:gd name="T2" fmla="*/ 5 w 6"/>
                  <a:gd name="T3" fmla="*/ 0 h 2"/>
                  <a:gd name="T4" fmla="*/ 6 w 6"/>
                  <a:gd name="T5" fmla="*/ 1 h 2"/>
                  <a:gd name="T6" fmla="*/ 5 w 6"/>
                  <a:gd name="T7" fmla="*/ 2 h 2"/>
                  <a:gd name="T8" fmla="*/ 0 w 6"/>
                  <a:gd name="T9" fmla="*/ 2 h 2"/>
                  <a:gd name="T10" fmla="*/ 0 w 6"/>
                  <a:gd name="T11" fmla="*/ 1 h 2"/>
                  <a:gd name="T12" fmla="*/ 0 w 6"/>
                  <a:gd name="T13" fmla="*/ 0 h 2"/>
                  <a:gd name="T14" fmla="*/ 0 w 6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"/>
                  <a:gd name="T25" fmla="*/ 0 h 2"/>
                  <a:gd name="T26" fmla="*/ 6 w 6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" h="2">
                    <a:moveTo>
                      <a:pt x="0" y="0"/>
                    </a:moveTo>
                    <a:lnTo>
                      <a:pt x="5" y="0"/>
                    </a:lnTo>
                    <a:lnTo>
                      <a:pt x="6" y="1"/>
                    </a:lnTo>
                    <a:lnTo>
                      <a:pt x="5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73" name="Freeform 1542"/>
              <p:cNvSpPr>
                <a:spLocks/>
              </p:cNvSpPr>
              <p:nvPr/>
            </p:nvSpPr>
            <p:spPr bwMode="auto">
              <a:xfrm>
                <a:off x="4668" y="1385"/>
                <a:ext cx="8" cy="2"/>
              </a:xfrm>
              <a:custGeom>
                <a:avLst/>
                <a:gdLst>
                  <a:gd name="T0" fmla="*/ 1 w 8"/>
                  <a:gd name="T1" fmla="*/ 0 h 2"/>
                  <a:gd name="T2" fmla="*/ 7 w 8"/>
                  <a:gd name="T3" fmla="*/ 0 h 2"/>
                  <a:gd name="T4" fmla="*/ 8 w 8"/>
                  <a:gd name="T5" fmla="*/ 1 h 2"/>
                  <a:gd name="T6" fmla="*/ 7 w 8"/>
                  <a:gd name="T7" fmla="*/ 2 h 2"/>
                  <a:gd name="T8" fmla="*/ 1 w 8"/>
                  <a:gd name="T9" fmla="*/ 2 h 2"/>
                  <a:gd name="T10" fmla="*/ 0 w 8"/>
                  <a:gd name="T11" fmla="*/ 1 h 2"/>
                  <a:gd name="T12" fmla="*/ 1 w 8"/>
                  <a:gd name="T13" fmla="*/ 0 h 2"/>
                  <a:gd name="T14" fmla="*/ 1 w 8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8"/>
                  <a:gd name="T25" fmla="*/ 0 h 2"/>
                  <a:gd name="T26" fmla="*/ 8 w 8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8" h="2">
                    <a:moveTo>
                      <a:pt x="1" y="0"/>
                    </a:moveTo>
                    <a:lnTo>
                      <a:pt x="7" y="0"/>
                    </a:lnTo>
                    <a:lnTo>
                      <a:pt x="8" y="1"/>
                    </a:lnTo>
                    <a:lnTo>
                      <a:pt x="7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74" name="Freeform 1543"/>
              <p:cNvSpPr>
                <a:spLocks/>
              </p:cNvSpPr>
              <p:nvPr/>
            </p:nvSpPr>
            <p:spPr bwMode="auto">
              <a:xfrm>
                <a:off x="4679" y="1385"/>
                <a:ext cx="6" cy="2"/>
              </a:xfrm>
              <a:custGeom>
                <a:avLst/>
                <a:gdLst>
                  <a:gd name="T0" fmla="*/ 1 w 6"/>
                  <a:gd name="T1" fmla="*/ 0 h 2"/>
                  <a:gd name="T2" fmla="*/ 6 w 6"/>
                  <a:gd name="T3" fmla="*/ 0 h 2"/>
                  <a:gd name="T4" fmla="*/ 6 w 6"/>
                  <a:gd name="T5" fmla="*/ 1 h 2"/>
                  <a:gd name="T6" fmla="*/ 6 w 6"/>
                  <a:gd name="T7" fmla="*/ 2 h 2"/>
                  <a:gd name="T8" fmla="*/ 1 w 6"/>
                  <a:gd name="T9" fmla="*/ 2 h 2"/>
                  <a:gd name="T10" fmla="*/ 0 w 6"/>
                  <a:gd name="T11" fmla="*/ 1 h 2"/>
                  <a:gd name="T12" fmla="*/ 1 w 6"/>
                  <a:gd name="T13" fmla="*/ 0 h 2"/>
                  <a:gd name="T14" fmla="*/ 1 w 6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"/>
                  <a:gd name="T25" fmla="*/ 0 h 2"/>
                  <a:gd name="T26" fmla="*/ 6 w 6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" h="2">
                    <a:moveTo>
                      <a:pt x="1" y="0"/>
                    </a:moveTo>
                    <a:lnTo>
                      <a:pt x="6" y="0"/>
                    </a:lnTo>
                    <a:lnTo>
                      <a:pt x="6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75" name="Freeform 1544"/>
              <p:cNvSpPr>
                <a:spLocks/>
              </p:cNvSpPr>
              <p:nvPr/>
            </p:nvSpPr>
            <p:spPr bwMode="auto">
              <a:xfrm>
                <a:off x="4689" y="1385"/>
                <a:ext cx="6" cy="2"/>
              </a:xfrm>
              <a:custGeom>
                <a:avLst/>
                <a:gdLst>
                  <a:gd name="T0" fmla="*/ 0 w 6"/>
                  <a:gd name="T1" fmla="*/ 0 h 2"/>
                  <a:gd name="T2" fmla="*/ 5 w 6"/>
                  <a:gd name="T3" fmla="*/ 0 h 2"/>
                  <a:gd name="T4" fmla="*/ 6 w 6"/>
                  <a:gd name="T5" fmla="*/ 1 h 2"/>
                  <a:gd name="T6" fmla="*/ 5 w 6"/>
                  <a:gd name="T7" fmla="*/ 2 h 2"/>
                  <a:gd name="T8" fmla="*/ 0 w 6"/>
                  <a:gd name="T9" fmla="*/ 2 h 2"/>
                  <a:gd name="T10" fmla="*/ 0 w 6"/>
                  <a:gd name="T11" fmla="*/ 1 h 2"/>
                  <a:gd name="T12" fmla="*/ 0 w 6"/>
                  <a:gd name="T13" fmla="*/ 0 h 2"/>
                  <a:gd name="T14" fmla="*/ 0 w 6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"/>
                  <a:gd name="T25" fmla="*/ 0 h 2"/>
                  <a:gd name="T26" fmla="*/ 6 w 6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" h="2">
                    <a:moveTo>
                      <a:pt x="0" y="0"/>
                    </a:moveTo>
                    <a:lnTo>
                      <a:pt x="5" y="0"/>
                    </a:lnTo>
                    <a:lnTo>
                      <a:pt x="6" y="1"/>
                    </a:lnTo>
                    <a:lnTo>
                      <a:pt x="5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76" name="Freeform 1545"/>
              <p:cNvSpPr>
                <a:spLocks/>
              </p:cNvSpPr>
              <p:nvPr/>
            </p:nvSpPr>
            <p:spPr bwMode="auto">
              <a:xfrm>
                <a:off x="4699" y="1385"/>
                <a:ext cx="7" cy="2"/>
              </a:xfrm>
              <a:custGeom>
                <a:avLst/>
                <a:gdLst>
                  <a:gd name="T0" fmla="*/ 1 w 7"/>
                  <a:gd name="T1" fmla="*/ 0 h 2"/>
                  <a:gd name="T2" fmla="*/ 6 w 7"/>
                  <a:gd name="T3" fmla="*/ 0 h 2"/>
                  <a:gd name="T4" fmla="*/ 7 w 7"/>
                  <a:gd name="T5" fmla="*/ 1 h 2"/>
                  <a:gd name="T6" fmla="*/ 6 w 7"/>
                  <a:gd name="T7" fmla="*/ 2 h 2"/>
                  <a:gd name="T8" fmla="*/ 1 w 7"/>
                  <a:gd name="T9" fmla="*/ 2 h 2"/>
                  <a:gd name="T10" fmla="*/ 0 w 7"/>
                  <a:gd name="T11" fmla="*/ 1 h 2"/>
                  <a:gd name="T12" fmla="*/ 1 w 7"/>
                  <a:gd name="T13" fmla="*/ 0 h 2"/>
                  <a:gd name="T14" fmla="*/ 1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1" y="0"/>
                    </a:moveTo>
                    <a:lnTo>
                      <a:pt x="6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77" name="Freeform 1546"/>
              <p:cNvSpPr>
                <a:spLocks/>
              </p:cNvSpPr>
              <p:nvPr/>
            </p:nvSpPr>
            <p:spPr bwMode="auto">
              <a:xfrm>
                <a:off x="4709" y="1385"/>
                <a:ext cx="6" cy="2"/>
              </a:xfrm>
              <a:custGeom>
                <a:avLst/>
                <a:gdLst>
                  <a:gd name="T0" fmla="*/ 1 w 6"/>
                  <a:gd name="T1" fmla="*/ 0 h 2"/>
                  <a:gd name="T2" fmla="*/ 6 w 6"/>
                  <a:gd name="T3" fmla="*/ 0 h 2"/>
                  <a:gd name="T4" fmla="*/ 6 w 6"/>
                  <a:gd name="T5" fmla="*/ 1 h 2"/>
                  <a:gd name="T6" fmla="*/ 6 w 6"/>
                  <a:gd name="T7" fmla="*/ 2 h 2"/>
                  <a:gd name="T8" fmla="*/ 1 w 6"/>
                  <a:gd name="T9" fmla="*/ 2 h 2"/>
                  <a:gd name="T10" fmla="*/ 0 w 6"/>
                  <a:gd name="T11" fmla="*/ 1 h 2"/>
                  <a:gd name="T12" fmla="*/ 1 w 6"/>
                  <a:gd name="T13" fmla="*/ 0 h 2"/>
                  <a:gd name="T14" fmla="*/ 1 w 6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"/>
                  <a:gd name="T25" fmla="*/ 0 h 2"/>
                  <a:gd name="T26" fmla="*/ 6 w 6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" h="2">
                    <a:moveTo>
                      <a:pt x="1" y="0"/>
                    </a:moveTo>
                    <a:lnTo>
                      <a:pt x="6" y="0"/>
                    </a:lnTo>
                    <a:lnTo>
                      <a:pt x="6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78" name="Freeform 1547"/>
              <p:cNvSpPr>
                <a:spLocks/>
              </p:cNvSpPr>
              <p:nvPr/>
            </p:nvSpPr>
            <p:spPr bwMode="auto">
              <a:xfrm>
                <a:off x="4719" y="1385"/>
                <a:ext cx="7" cy="2"/>
              </a:xfrm>
              <a:custGeom>
                <a:avLst/>
                <a:gdLst>
                  <a:gd name="T0" fmla="*/ 1 w 7"/>
                  <a:gd name="T1" fmla="*/ 0 h 2"/>
                  <a:gd name="T2" fmla="*/ 6 w 7"/>
                  <a:gd name="T3" fmla="*/ 0 h 2"/>
                  <a:gd name="T4" fmla="*/ 7 w 7"/>
                  <a:gd name="T5" fmla="*/ 1 h 2"/>
                  <a:gd name="T6" fmla="*/ 6 w 7"/>
                  <a:gd name="T7" fmla="*/ 2 h 2"/>
                  <a:gd name="T8" fmla="*/ 1 w 7"/>
                  <a:gd name="T9" fmla="*/ 2 h 2"/>
                  <a:gd name="T10" fmla="*/ 0 w 7"/>
                  <a:gd name="T11" fmla="*/ 1 h 2"/>
                  <a:gd name="T12" fmla="*/ 1 w 7"/>
                  <a:gd name="T13" fmla="*/ 0 h 2"/>
                  <a:gd name="T14" fmla="*/ 1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1" y="0"/>
                    </a:moveTo>
                    <a:lnTo>
                      <a:pt x="6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79" name="Freeform 1548"/>
              <p:cNvSpPr>
                <a:spLocks/>
              </p:cNvSpPr>
              <p:nvPr/>
            </p:nvSpPr>
            <p:spPr bwMode="auto">
              <a:xfrm>
                <a:off x="4729" y="1385"/>
                <a:ext cx="7" cy="2"/>
              </a:xfrm>
              <a:custGeom>
                <a:avLst/>
                <a:gdLst>
                  <a:gd name="T0" fmla="*/ 1 w 7"/>
                  <a:gd name="T1" fmla="*/ 0 h 2"/>
                  <a:gd name="T2" fmla="*/ 6 w 7"/>
                  <a:gd name="T3" fmla="*/ 0 h 2"/>
                  <a:gd name="T4" fmla="*/ 7 w 7"/>
                  <a:gd name="T5" fmla="*/ 1 h 2"/>
                  <a:gd name="T6" fmla="*/ 6 w 7"/>
                  <a:gd name="T7" fmla="*/ 2 h 2"/>
                  <a:gd name="T8" fmla="*/ 1 w 7"/>
                  <a:gd name="T9" fmla="*/ 2 h 2"/>
                  <a:gd name="T10" fmla="*/ 0 w 7"/>
                  <a:gd name="T11" fmla="*/ 1 h 2"/>
                  <a:gd name="T12" fmla="*/ 1 w 7"/>
                  <a:gd name="T13" fmla="*/ 0 h 2"/>
                  <a:gd name="T14" fmla="*/ 1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1" y="0"/>
                    </a:moveTo>
                    <a:lnTo>
                      <a:pt x="6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80" name="Freeform 1549"/>
              <p:cNvSpPr>
                <a:spLocks/>
              </p:cNvSpPr>
              <p:nvPr/>
            </p:nvSpPr>
            <p:spPr bwMode="auto">
              <a:xfrm>
                <a:off x="4739" y="1385"/>
                <a:ext cx="7" cy="2"/>
              </a:xfrm>
              <a:custGeom>
                <a:avLst/>
                <a:gdLst>
                  <a:gd name="T0" fmla="*/ 1 w 7"/>
                  <a:gd name="T1" fmla="*/ 0 h 2"/>
                  <a:gd name="T2" fmla="*/ 6 w 7"/>
                  <a:gd name="T3" fmla="*/ 0 h 2"/>
                  <a:gd name="T4" fmla="*/ 7 w 7"/>
                  <a:gd name="T5" fmla="*/ 1 h 2"/>
                  <a:gd name="T6" fmla="*/ 6 w 7"/>
                  <a:gd name="T7" fmla="*/ 2 h 2"/>
                  <a:gd name="T8" fmla="*/ 1 w 7"/>
                  <a:gd name="T9" fmla="*/ 2 h 2"/>
                  <a:gd name="T10" fmla="*/ 0 w 7"/>
                  <a:gd name="T11" fmla="*/ 1 h 2"/>
                  <a:gd name="T12" fmla="*/ 1 w 7"/>
                  <a:gd name="T13" fmla="*/ 0 h 2"/>
                  <a:gd name="T14" fmla="*/ 1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1" y="0"/>
                    </a:moveTo>
                    <a:lnTo>
                      <a:pt x="6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81" name="Freeform 1550"/>
              <p:cNvSpPr>
                <a:spLocks/>
              </p:cNvSpPr>
              <p:nvPr/>
            </p:nvSpPr>
            <p:spPr bwMode="auto">
              <a:xfrm>
                <a:off x="4750" y="1385"/>
                <a:ext cx="6" cy="2"/>
              </a:xfrm>
              <a:custGeom>
                <a:avLst/>
                <a:gdLst>
                  <a:gd name="T0" fmla="*/ 0 w 6"/>
                  <a:gd name="T1" fmla="*/ 0 h 2"/>
                  <a:gd name="T2" fmla="*/ 5 w 6"/>
                  <a:gd name="T3" fmla="*/ 0 h 2"/>
                  <a:gd name="T4" fmla="*/ 6 w 6"/>
                  <a:gd name="T5" fmla="*/ 1 h 2"/>
                  <a:gd name="T6" fmla="*/ 5 w 6"/>
                  <a:gd name="T7" fmla="*/ 2 h 2"/>
                  <a:gd name="T8" fmla="*/ 0 w 6"/>
                  <a:gd name="T9" fmla="*/ 2 h 2"/>
                  <a:gd name="T10" fmla="*/ 0 w 6"/>
                  <a:gd name="T11" fmla="*/ 1 h 2"/>
                  <a:gd name="T12" fmla="*/ 0 w 6"/>
                  <a:gd name="T13" fmla="*/ 0 h 2"/>
                  <a:gd name="T14" fmla="*/ 0 w 6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"/>
                  <a:gd name="T25" fmla="*/ 0 h 2"/>
                  <a:gd name="T26" fmla="*/ 6 w 6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" h="2">
                    <a:moveTo>
                      <a:pt x="0" y="0"/>
                    </a:moveTo>
                    <a:lnTo>
                      <a:pt x="5" y="0"/>
                    </a:lnTo>
                    <a:lnTo>
                      <a:pt x="6" y="1"/>
                    </a:lnTo>
                    <a:lnTo>
                      <a:pt x="5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82" name="Freeform 1551"/>
              <p:cNvSpPr>
                <a:spLocks/>
              </p:cNvSpPr>
              <p:nvPr/>
            </p:nvSpPr>
            <p:spPr bwMode="auto">
              <a:xfrm>
                <a:off x="4759" y="1385"/>
                <a:ext cx="7" cy="2"/>
              </a:xfrm>
              <a:custGeom>
                <a:avLst/>
                <a:gdLst>
                  <a:gd name="T0" fmla="*/ 1 w 7"/>
                  <a:gd name="T1" fmla="*/ 0 h 2"/>
                  <a:gd name="T2" fmla="*/ 6 w 7"/>
                  <a:gd name="T3" fmla="*/ 0 h 2"/>
                  <a:gd name="T4" fmla="*/ 7 w 7"/>
                  <a:gd name="T5" fmla="*/ 1 h 2"/>
                  <a:gd name="T6" fmla="*/ 6 w 7"/>
                  <a:gd name="T7" fmla="*/ 2 h 2"/>
                  <a:gd name="T8" fmla="*/ 1 w 7"/>
                  <a:gd name="T9" fmla="*/ 2 h 2"/>
                  <a:gd name="T10" fmla="*/ 0 w 7"/>
                  <a:gd name="T11" fmla="*/ 1 h 2"/>
                  <a:gd name="T12" fmla="*/ 1 w 7"/>
                  <a:gd name="T13" fmla="*/ 0 h 2"/>
                  <a:gd name="T14" fmla="*/ 1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1" y="0"/>
                    </a:moveTo>
                    <a:lnTo>
                      <a:pt x="6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83" name="Freeform 1552"/>
              <p:cNvSpPr>
                <a:spLocks/>
              </p:cNvSpPr>
              <p:nvPr/>
            </p:nvSpPr>
            <p:spPr bwMode="auto">
              <a:xfrm>
                <a:off x="4770" y="1385"/>
                <a:ext cx="6" cy="2"/>
              </a:xfrm>
              <a:custGeom>
                <a:avLst/>
                <a:gdLst>
                  <a:gd name="T0" fmla="*/ 1 w 6"/>
                  <a:gd name="T1" fmla="*/ 0 h 2"/>
                  <a:gd name="T2" fmla="*/ 6 w 6"/>
                  <a:gd name="T3" fmla="*/ 0 h 2"/>
                  <a:gd name="T4" fmla="*/ 6 w 6"/>
                  <a:gd name="T5" fmla="*/ 1 h 2"/>
                  <a:gd name="T6" fmla="*/ 6 w 6"/>
                  <a:gd name="T7" fmla="*/ 2 h 2"/>
                  <a:gd name="T8" fmla="*/ 1 w 6"/>
                  <a:gd name="T9" fmla="*/ 2 h 2"/>
                  <a:gd name="T10" fmla="*/ 0 w 6"/>
                  <a:gd name="T11" fmla="*/ 1 h 2"/>
                  <a:gd name="T12" fmla="*/ 1 w 6"/>
                  <a:gd name="T13" fmla="*/ 0 h 2"/>
                  <a:gd name="T14" fmla="*/ 1 w 6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"/>
                  <a:gd name="T25" fmla="*/ 0 h 2"/>
                  <a:gd name="T26" fmla="*/ 6 w 6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" h="2">
                    <a:moveTo>
                      <a:pt x="1" y="0"/>
                    </a:moveTo>
                    <a:lnTo>
                      <a:pt x="6" y="0"/>
                    </a:lnTo>
                    <a:lnTo>
                      <a:pt x="6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84" name="Freeform 1553"/>
              <p:cNvSpPr>
                <a:spLocks/>
              </p:cNvSpPr>
              <p:nvPr/>
            </p:nvSpPr>
            <p:spPr bwMode="auto">
              <a:xfrm>
                <a:off x="4780" y="1385"/>
                <a:ext cx="6" cy="2"/>
              </a:xfrm>
              <a:custGeom>
                <a:avLst/>
                <a:gdLst>
                  <a:gd name="T0" fmla="*/ 0 w 6"/>
                  <a:gd name="T1" fmla="*/ 0 h 2"/>
                  <a:gd name="T2" fmla="*/ 5 w 6"/>
                  <a:gd name="T3" fmla="*/ 0 h 2"/>
                  <a:gd name="T4" fmla="*/ 6 w 6"/>
                  <a:gd name="T5" fmla="*/ 1 h 2"/>
                  <a:gd name="T6" fmla="*/ 5 w 6"/>
                  <a:gd name="T7" fmla="*/ 2 h 2"/>
                  <a:gd name="T8" fmla="*/ 0 w 6"/>
                  <a:gd name="T9" fmla="*/ 2 h 2"/>
                  <a:gd name="T10" fmla="*/ 0 w 6"/>
                  <a:gd name="T11" fmla="*/ 1 h 2"/>
                  <a:gd name="T12" fmla="*/ 0 w 6"/>
                  <a:gd name="T13" fmla="*/ 0 h 2"/>
                  <a:gd name="T14" fmla="*/ 0 w 6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"/>
                  <a:gd name="T25" fmla="*/ 0 h 2"/>
                  <a:gd name="T26" fmla="*/ 6 w 6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" h="2">
                    <a:moveTo>
                      <a:pt x="0" y="0"/>
                    </a:moveTo>
                    <a:lnTo>
                      <a:pt x="5" y="0"/>
                    </a:lnTo>
                    <a:lnTo>
                      <a:pt x="6" y="1"/>
                    </a:lnTo>
                    <a:lnTo>
                      <a:pt x="5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85" name="Freeform 1554"/>
              <p:cNvSpPr>
                <a:spLocks/>
              </p:cNvSpPr>
              <p:nvPr/>
            </p:nvSpPr>
            <p:spPr bwMode="auto">
              <a:xfrm>
                <a:off x="4789" y="1385"/>
                <a:ext cx="8" cy="2"/>
              </a:xfrm>
              <a:custGeom>
                <a:avLst/>
                <a:gdLst>
                  <a:gd name="T0" fmla="*/ 1 w 8"/>
                  <a:gd name="T1" fmla="*/ 0 h 2"/>
                  <a:gd name="T2" fmla="*/ 7 w 8"/>
                  <a:gd name="T3" fmla="*/ 0 h 2"/>
                  <a:gd name="T4" fmla="*/ 8 w 8"/>
                  <a:gd name="T5" fmla="*/ 1 h 2"/>
                  <a:gd name="T6" fmla="*/ 7 w 8"/>
                  <a:gd name="T7" fmla="*/ 2 h 2"/>
                  <a:gd name="T8" fmla="*/ 1 w 8"/>
                  <a:gd name="T9" fmla="*/ 2 h 2"/>
                  <a:gd name="T10" fmla="*/ 0 w 8"/>
                  <a:gd name="T11" fmla="*/ 1 h 2"/>
                  <a:gd name="T12" fmla="*/ 1 w 8"/>
                  <a:gd name="T13" fmla="*/ 0 h 2"/>
                  <a:gd name="T14" fmla="*/ 1 w 8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8"/>
                  <a:gd name="T25" fmla="*/ 0 h 2"/>
                  <a:gd name="T26" fmla="*/ 8 w 8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8" h="2">
                    <a:moveTo>
                      <a:pt x="1" y="0"/>
                    </a:moveTo>
                    <a:lnTo>
                      <a:pt x="7" y="0"/>
                    </a:lnTo>
                    <a:lnTo>
                      <a:pt x="8" y="1"/>
                    </a:lnTo>
                    <a:lnTo>
                      <a:pt x="7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86" name="Freeform 1555"/>
              <p:cNvSpPr>
                <a:spLocks/>
              </p:cNvSpPr>
              <p:nvPr/>
            </p:nvSpPr>
            <p:spPr bwMode="auto">
              <a:xfrm>
                <a:off x="4800" y="1385"/>
                <a:ext cx="6" cy="2"/>
              </a:xfrm>
              <a:custGeom>
                <a:avLst/>
                <a:gdLst>
                  <a:gd name="T0" fmla="*/ 1 w 6"/>
                  <a:gd name="T1" fmla="*/ 0 h 2"/>
                  <a:gd name="T2" fmla="*/ 6 w 6"/>
                  <a:gd name="T3" fmla="*/ 0 h 2"/>
                  <a:gd name="T4" fmla="*/ 6 w 6"/>
                  <a:gd name="T5" fmla="*/ 1 h 2"/>
                  <a:gd name="T6" fmla="*/ 6 w 6"/>
                  <a:gd name="T7" fmla="*/ 2 h 2"/>
                  <a:gd name="T8" fmla="*/ 1 w 6"/>
                  <a:gd name="T9" fmla="*/ 2 h 2"/>
                  <a:gd name="T10" fmla="*/ 0 w 6"/>
                  <a:gd name="T11" fmla="*/ 1 h 2"/>
                  <a:gd name="T12" fmla="*/ 1 w 6"/>
                  <a:gd name="T13" fmla="*/ 0 h 2"/>
                  <a:gd name="T14" fmla="*/ 1 w 6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"/>
                  <a:gd name="T25" fmla="*/ 0 h 2"/>
                  <a:gd name="T26" fmla="*/ 6 w 6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" h="2">
                    <a:moveTo>
                      <a:pt x="1" y="0"/>
                    </a:moveTo>
                    <a:lnTo>
                      <a:pt x="6" y="0"/>
                    </a:lnTo>
                    <a:lnTo>
                      <a:pt x="6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87" name="Freeform 1556"/>
              <p:cNvSpPr>
                <a:spLocks/>
              </p:cNvSpPr>
              <p:nvPr/>
            </p:nvSpPr>
            <p:spPr bwMode="auto">
              <a:xfrm>
                <a:off x="4810" y="1385"/>
                <a:ext cx="7" cy="2"/>
              </a:xfrm>
              <a:custGeom>
                <a:avLst/>
                <a:gdLst>
                  <a:gd name="T0" fmla="*/ 0 w 7"/>
                  <a:gd name="T1" fmla="*/ 0 h 2"/>
                  <a:gd name="T2" fmla="*/ 5 w 7"/>
                  <a:gd name="T3" fmla="*/ 0 h 2"/>
                  <a:gd name="T4" fmla="*/ 7 w 7"/>
                  <a:gd name="T5" fmla="*/ 1 h 2"/>
                  <a:gd name="T6" fmla="*/ 5 w 7"/>
                  <a:gd name="T7" fmla="*/ 2 h 2"/>
                  <a:gd name="T8" fmla="*/ 0 w 7"/>
                  <a:gd name="T9" fmla="*/ 2 h 2"/>
                  <a:gd name="T10" fmla="*/ 0 w 7"/>
                  <a:gd name="T11" fmla="*/ 1 h 2"/>
                  <a:gd name="T12" fmla="*/ 0 w 7"/>
                  <a:gd name="T13" fmla="*/ 0 h 2"/>
                  <a:gd name="T14" fmla="*/ 0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0" y="0"/>
                    </a:moveTo>
                    <a:lnTo>
                      <a:pt x="5" y="0"/>
                    </a:lnTo>
                    <a:lnTo>
                      <a:pt x="7" y="1"/>
                    </a:lnTo>
                    <a:lnTo>
                      <a:pt x="5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88" name="Freeform 1557"/>
              <p:cNvSpPr>
                <a:spLocks/>
              </p:cNvSpPr>
              <p:nvPr/>
            </p:nvSpPr>
            <p:spPr bwMode="auto">
              <a:xfrm>
                <a:off x="4820" y="1385"/>
                <a:ext cx="7" cy="2"/>
              </a:xfrm>
              <a:custGeom>
                <a:avLst/>
                <a:gdLst>
                  <a:gd name="T0" fmla="*/ 1 w 7"/>
                  <a:gd name="T1" fmla="*/ 0 h 2"/>
                  <a:gd name="T2" fmla="*/ 6 w 7"/>
                  <a:gd name="T3" fmla="*/ 0 h 2"/>
                  <a:gd name="T4" fmla="*/ 7 w 7"/>
                  <a:gd name="T5" fmla="*/ 1 h 2"/>
                  <a:gd name="T6" fmla="*/ 6 w 7"/>
                  <a:gd name="T7" fmla="*/ 2 h 2"/>
                  <a:gd name="T8" fmla="*/ 1 w 7"/>
                  <a:gd name="T9" fmla="*/ 2 h 2"/>
                  <a:gd name="T10" fmla="*/ 0 w 7"/>
                  <a:gd name="T11" fmla="*/ 1 h 2"/>
                  <a:gd name="T12" fmla="*/ 1 w 7"/>
                  <a:gd name="T13" fmla="*/ 0 h 2"/>
                  <a:gd name="T14" fmla="*/ 1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1" y="0"/>
                    </a:moveTo>
                    <a:lnTo>
                      <a:pt x="6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89" name="Freeform 1558"/>
              <p:cNvSpPr>
                <a:spLocks/>
              </p:cNvSpPr>
              <p:nvPr/>
            </p:nvSpPr>
            <p:spPr bwMode="auto">
              <a:xfrm>
                <a:off x="4830" y="1385"/>
                <a:ext cx="6" cy="2"/>
              </a:xfrm>
              <a:custGeom>
                <a:avLst/>
                <a:gdLst>
                  <a:gd name="T0" fmla="*/ 1 w 6"/>
                  <a:gd name="T1" fmla="*/ 0 h 2"/>
                  <a:gd name="T2" fmla="*/ 6 w 6"/>
                  <a:gd name="T3" fmla="*/ 0 h 2"/>
                  <a:gd name="T4" fmla="*/ 6 w 6"/>
                  <a:gd name="T5" fmla="*/ 1 h 2"/>
                  <a:gd name="T6" fmla="*/ 6 w 6"/>
                  <a:gd name="T7" fmla="*/ 2 h 2"/>
                  <a:gd name="T8" fmla="*/ 1 w 6"/>
                  <a:gd name="T9" fmla="*/ 2 h 2"/>
                  <a:gd name="T10" fmla="*/ 0 w 6"/>
                  <a:gd name="T11" fmla="*/ 1 h 2"/>
                  <a:gd name="T12" fmla="*/ 1 w 6"/>
                  <a:gd name="T13" fmla="*/ 0 h 2"/>
                  <a:gd name="T14" fmla="*/ 1 w 6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"/>
                  <a:gd name="T25" fmla="*/ 0 h 2"/>
                  <a:gd name="T26" fmla="*/ 6 w 6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" h="2">
                    <a:moveTo>
                      <a:pt x="1" y="0"/>
                    </a:moveTo>
                    <a:lnTo>
                      <a:pt x="6" y="0"/>
                    </a:lnTo>
                    <a:lnTo>
                      <a:pt x="6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90" name="Freeform 1559"/>
              <p:cNvSpPr>
                <a:spLocks/>
              </p:cNvSpPr>
              <p:nvPr/>
            </p:nvSpPr>
            <p:spPr bwMode="auto">
              <a:xfrm>
                <a:off x="4840" y="1385"/>
                <a:ext cx="7" cy="2"/>
              </a:xfrm>
              <a:custGeom>
                <a:avLst/>
                <a:gdLst>
                  <a:gd name="T0" fmla="*/ 1 w 7"/>
                  <a:gd name="T1" fmla="*/ 0 h 2"/>
                  <a:gd name="T2" fmla="*/ 6 w 7"/>
                  <a:gd name="T3" fmla="*/ 0 h 2"/>
                  <a:gd name="T4" fmla="*/ 7 w 7"/>
                  <a:gd name="T5" fmla="*/ 1 h 2"/>
                  <a:gd name="T6" fmla="*/ 6 w 7"/>
                  <a:gd name="T7" fmla="*/ 2 h 2"/>
                  <a:gd name="T8" fmla="*/ 1 w 7"/>
                  <a:gd name="T9" fmla="*/ 2 h 2"/>
                  <a:gd name="T10" fmla="*/ 0 w 7"/>
                  <a:gd name="T11" fmla="*/ 1 h 2"/>
                  <a:gd name="T12" fmla="*/ 1 w 7"/>
                  <a:gd name="T13" fmla="*/ 0 h 2"/>
                  <a:gd name="T14" fmla="*/ 1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1" y="0"/>
                    </a:moveTo>
                    <a:lnTo>
                      <a:pt x="6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91" name="Freeform 1560"/>
              <p:cNvSpPr>
                <a:spLocks/>
              </p:cNvSpPr>
              <p:nvPr/>
            </p:nvSpPr>
            <p:spPr bwMode="auto">
              <a:xfrm>
                <a:off x="4850" y="1385"/>
                <a:ext cx="7" cy="2"/>
              </a:xfrm>
              <a:custGeom>
                <a:avLst/>
                <a:gdLst>
                  <a:gd name="T0" fmla="*/ 1 w 7"/>
                  <a:gd name="T1" fmla="*/ 0 h 2"/>
                  <a:gd name="T2" fmla="*/ 6 w 7"/>
                  <a:gd name="T3" fmla="*/ 0 h 2"/>
                  <a:gd name="T4" fmla="*/ 7 w 7"/>
                  <a:gd name="T5" fmla="*/ 1 h 2"/>
                  <a:gd name="T6" fmla="*/ 6 w 7"/>
                  <a:gd name="T7" fmla="*/ 2 h 2"/>
                  <a:gd name="T8" fmla="*/ 1 w 7"/>
                  <a:gd name="T9" fmla="*/ 2 h 2"/>
                  <a:gd name="T10" fmla="*/ 0 w 7"/>
                  <a:gd name="T11" fmla="*/ 1 h 2"/>
                  <a:gd name="T12" fmla="*/ 1 w 7"/>
                  <a:gd name="T13" fmla="*/ 0 h 2"/>
                  <a:gd name="T14" fmla="*/ 1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1" y="0"/>
                    </a:moveTo>
                    <a:lnTo>
                      <a:pt x="6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92" name="Freeform 1561"/>
              <p:cNvSpPr>
                <a:spLocks/>
              </p:cNvSpPr>
              <p:nvPr/>
            </p:nvSpPr>
            <p:spPr bwMode="auto">
              <a:xfrm>
                <a:off x="4860" y="1385"/>
                <a:ext cx="7" cy="2"/>
              </a:xfrm>
              <a:custGeom>
                <a:avLst/>
                <a:gdLst>
                  <a:gd name="T0" fmla="*/ 1 w 7"/>
                  <a:gd name="T1" fmla="*/ 0 h 2"/>
                  <a:gd name="T2" fmla="*/ 6 w 7"/>
                  <a:gd name="T3" fmla="*/ 0 h 2"/>
                  <a:gd name="T4" fmla="*/ 7 w 7"/>
                  <a:gd name="T5" fmla="*/ 1 h 2"/>
                  <a:gd name="T6" fmla="*/ 6 w 7"/>
                  <a:gd name="T7" fmla="*/ 2 h 2"/>
                  <a:gd name="T8" fmla="*/ 1 w 7"/>
                  <a:gd name="T9" fmla="*/ 2 h 2"/>
                  <a:gd name="T10" fmla="*/ 0 w 7"/>
                  <a:gd name="T11" fmla="*/ 1 h 2"/>
                  <a:gd name="T12" fmla="*/ 1 w 7"/>
                  <a:gd name="T13" fmla="*/ 0 h 2"/>
                  <a:gd name="T14" fmla="*/ 1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1" y="0"/>
                    </a:moveTo>
                    <a:lnTo>
                      <a:pt x="6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93" name="Freeform 1562"/>
              <p:cNvSpPr>
                <a:spLocks/>
              </p:cNvSpPr>
              <p:nvPr/>
            </p:nvSpPr>
            <p:spPr bwMode="auto">
              <a:xfrm>
                <a:off x="4871" y="1385"/>
                <a:ext cx="6" cy="2"/>
              </a:xfrm>
              <a:custGeom>
                <a:avLst/>
                <a:gdLst>
                  <a:gd name="T0" fmla="*/ 0 w 6"/>
                  <a:gd name="T1" fmla="*/ 0 h 2"/>
                  <a:gd name="T2" fmla="*/ 5 w 6"/>
                  <a:gd name="T3" fmla="*/ 0 h 2"/>
                  <a:gd name="T4" fmla="*/ 6 w 6"/>
                  <a:gd name="T5" fmla="*/ 1 h 2"/>
                  <a:gd name="T6" fmla="*/ 5 w 6"/>
                  <a:gd name="T7" fmla="*/ 2 h 2"/>
                  <a:gd name="T8" fmla="*/ 0 w 6"/>
                  <a:gd name="T9" fmla="*/ 2 h 2"/>
                  <a:gd name="T10" fmla="*/ 0 w 6"/>
                  <a:gd name="T11" fmla="*/ 1 h 2"/>
                  <a:gd name="T12" fmla="*/ 0 w 6"/>
                  <a:gd name="T13" fmla="*/ 0 h 2"/>
                  <a:gd name="T14" fmla="*/ 0 w 6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"/>
                  <a:gd name="T25" fmla="*/ 0 h 2"/>
                  <a:gd name="T26" fmla="*/ 6 w 6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" h="2">
                    <a:moveTo>
                      <a:pt x="0" y="0"/>
                    </a:moveTo>
                    <a:lnTo>
                      <a:pt x="5" y="0"/>
                    </a:lnTo>
                    <a:lnTo>
                      <a:pt x="6" y="1"/>
                    </a:lnTo>
                    <a:lnTo>
                      <a:pt x="5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94" name="Freeform 1563"/>
              <p:cNvSpPr>
                <a:spLocks/>
              </p:cNvSpPr>
              <p:nvPr/>
            </p:nvSpPr>
            <p:spPr bwMode="auto">
              <a:xfrm>
                <a:off x="4880" y="1385"/>
                <a:ext cx="7" cy="2"/>
              </a:xfrm>
              <a:custGeom>
                <a:avLst/>
                <a:gdLst>
                  <a:gd name="T0" fmla="*/ 1 w 7"/>
                  <a:gd name="T1" fmla="*/ 0 h 2"/>
                  <a:gd name="T2" fmla="*/ 7 w 7"/>
                  <a:gd name="T3" fmla="*/ 0 h 2"/>
                  <a:gd name="T4" fmla="*/ 7 w 7"/>
                  <a:gd name="T5" fmla="*/ 1 h 2"/>
                  <a:gd name="T6" fmla="*/ 7 w 7"/>
                  <a:gd name="T7" fmla="*/ 2 h 2"/>
                  <a:gd name="T8" fmla="*/ 1 w 7"/>
                  <a:gd name="T9" fmla="*/ 2 h 2"/>
                  <a:gd name="T10" fmla="*/ 0 w 7"/>
                  <a:gd name="T11" fmla="*/ 1 h 2"/>
                  <a:gd name="T12" fmla="*/ 1 w 7"/>
                  <a:gd name="T13" fmla="*/ 0 h 2"/>
                  <a:gd name="T14" fmla="*/ 1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1" y="0"/>
                    </a:moveTo>
                    <a:lnTo>
                      <a:pt x="7" y="0"/>
                    </a:lnTo>
                    <a:lnTo>
                      <a:pt x="7" y="1"/>
                    </a:lnTo>
                    <a:lnTo>
                      <a:pt x="7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95" name="Freeform 1564"/>
              <p:cNvSpPr>
                <a:spLocks/>
              </p:cNvSpPr>
              <p:nvPr/>
            </p:nvSpPr>
            <p:spPr bwMode="auto">
              <a:xfrm>
                <a:off x="4891" y="1385"/>
                <a:ext cx="6" cy="2"/>
              </a:xfrm>
              <a:custGeom>
                <a:avLst/>
                <a:gdLst>
                  <a:gd name="T0" fmla="*/ 1 w 6"/>
                  <a:gd name="T1" fmla="*/ 0 h 2"/>
                  <a:gd name="T2" fmla="*/ 6 w 6"/>
                  <a:gd name="T3" fmla="*/ 0 h 2"/>
                  <a:gd name="T4" fmla="*/ 6 w 6"/>
                  <a:gd name="T5" fmla="*/ 1 h 2"/>
                  <a:gd name="T6" fmla="*/ 6 w 6"/>
                  <a:gd name="T7" fmla="*/ 2 h 2"/>
                  <a:gd name="T8" fmla="*/ 1 w 6"/>
                  <a:gd name="T9" fmla="*/ 2 h 2"/>
                  <a:gd name="T10" fmla="*/ 0 w 6"/>
                  <a:gd name="T11" fmla="*/ 1 h 2"/>
                  <a:gd name="T12" fmla="*/ 1 w 6"/>
                  <a:gd name="T13" fmla="*/ 0 h 2"/>
                  <a:gd name="T14" fmla="*/ 1 w 6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"/>
                  <a:gd name="T25" fmla="*/ 0 h 2"/>
                  <a:gd name="T26" fmla="*/ 6 w 6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" h="2">
                    <a:moveTo>
                      <a:pt x="1" y="0"/>
                    </a:moveTo>
                    <a:lnTo>
                      <a:pt x="6" y="0"/>
                    </a:lnTo>
                    <a:lnTo>
                      <a:pt x="6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96" name="Freeform 1565"/>
              <p:cNvSpPr>
                <a:spLocks/>
              </p:cNvSpPr>
              <p:nvPr/>
            </p:nvSpPr>
            <p:spPr bwMode="auto">
              <a:xfrm>
                <a:off x="4901" y="1385"/>
                <a:ext cx="6" cy="2"/>
              </a:xfrm>
              <a:custGeom>
                <a:avLst/>
                <a:gdLst>
                  <a:gd name="T0" fmla="*/ 0 w 6"/>
                  <a:gd name="T1" fmla="*/ 0 h 2"/>
                  <a:gd name="T2" fmla="*/ 5 w 6"/>
                  <a:gd name="T3" fmla="*/ 0 h 2"/>
                  <a:gd name="T4" fmla="*/ 6 w 6"/>
                  <a:gd name="T5" fmla="*/ 1 h 2"/>
                  <a:gd name="T6" fmla="*/ 5 w 6"/>
                  <a:gd name="T7" fmla="*/ 2 h 2"/>
                  <a:gd name="T8" fmla="*/ 0 w 6"/>
                  <a:gd name="T9" fmla="*/ 2 h 2"/>
                  <a:gd name="T10" fmla="*/ 0 w 6"/>
                  <a:gd name="T11" fmla="*/ 1 h 2"/>
                  <a:gd name="T12" fmla="*/ 0 w 6"/>
                  <a:gd name="T13" fmla="*/ 0 h 2"/>
                  <a:gd name="T14" fmla="*/ 0 w 6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"/>
                  <a:gd name="T25" fmla="*/ 0 h 2"/>
                  <a:gd name="T26" fmla="*/ 6 w 6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" h="2">
                    <a:moveTo>
                      <a:pt x="0" y="0"/>
                    </a:moveTo>
                    <a:lnTo>
                      <a:pt x="5" y="0"/>
                    </a:lnTo>
                    <a:lnTo>
                      <a:pt x="6" y="1"/>
                    </a:lnTo>
                    <a:lnTo>
                      <a:pt x="5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97" name="Freeform 1566"/>
              <p:cNvSpPr>
                <a:spLocks/>
              </p:cNvSpPr>
              <p:nvPr/>
            </p:nvSpPr>
            <p:spPr bwMode="auto">
              <a:xfrm>
                <a:off x="4911" y="1385"/>
                <a:ext cx="7" cy="2"/>
              </a:xfrm>
              <a:custGeom>
                <a:avLst/>
                <a:gdLst>
                  <a:gd name="T0" fmla="*/ 1 w 7"/>
                  <a:gd name="T1" fmla="*/ 0 h 2"/>
                  <a:gd name="T2" fmla="*/ 6 w 7"/>
                  <a:gd name="T3" fmla="*/ 0 h 2"/>
                  <a:gd name="T4" fmla="*/ 7 w 7"/>
                  <a:gd name="T5" fmla="*/ 1 h 2"/>
                  <a:gd name="T6" fmla="*/ 6 w 7"/>
                  <a:gd name="T7" fmla="*/ 2 h 2"/>
                  <a:gd name="T8" fmla="*/ 1 w 7"/>
                  <a:gd name="T9" fmla="*/ 2 h 2"/>
                  <a:gd name="T10" fmla="*/ 0 w 7"/>
                  <a:gd name="T11" fmla="*/ 1 h 2"/>
                  <a:gd name="T12" fmla="*/ 1 w 7"/>
                  <a:gd name="T13" fmla="*/ 0 h 2"/>
                  <a:gd name="T14" fmla="*/ 1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1" y="0"/>
                    </a:moveTo>
                    <a:lnTo>
                      <a:pt x="6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98" name="Freeform 1567"/>
              <p:cNvSpPr>
                <a:spLocks/>
              </p:cNvSpPr>
              <p:nvPr/>
            </p:nvSpPr>
            <p:spPr bwMode="auto">
              <a:xfrm>
                <a:off x="4921" y="1385"/>
                <a:ext cx="6" cy="2"/>
              </a:xfrm>
              <a:custGeom>
                <a:avLst/>
                <a:gdLst>
                  <a:gd name="T0" fmla="*/ 1 w 6"/>
                  <a:gd name="T1" fmla="*/ 0 h 2"/>
                  <a:gd name="T2" fmla="*/ 6 w 6"/>
                  <a:gd name="T3" fmla="*/ 0 h 2"/>
                  <a:gd name="T4" fmla="*/ 6 w 6"/>
                  <a:gd name="T5" fmla="*/ 1 h 2"/>
                  <a:gd name="T6" fmla="*/ 6 w 6"/>
                  <a:gd name="T7" fmla="*/ 2 h 2"/>
                  <a:gd name="T8" fmla="*/ 1 w 6"/>
                  <a:gd name="T9" fmla="*/ 2 h 2"/>
                  <a:gd name="T10" fmla="*/ 0 w 6"/>
                  <a:gd name="T11" fmla="*/ 1 h 2"/>
                  <a:gd name="T12" fmla="*/ 1 w 6"/>
                  <a:gd name="T13" fmla="*/ 0 h 2"/>
                  <a:gd name="T14" fmla="*/ 1 w 6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"/>
                  <a:gd name="T25" fmla="*/ 0 h 2"/>
                  <a:gd name="T26" fmla="*/ 6 w 6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" h="2">
                    <a:moveTo>
                      <a:pt x="1" y="0"/>
                    </a:moveTo>
                    <a:lnTo>
                      <a:pt x="6" y="0"/>
                    </a:lnTo>
                    <a:lnTo>
                      <a:pt x="6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99" name="Freeform 1568"/>
              <p:cNvSpPr>
                <a:spLocks/>
              </p:cNvSpPr>
              <p:nvPr/>
            </p:nvSpPr>
            <p:spPr bwMode="auto">
              <a:xfrm>
                <a:off x="4931" y="1385"/>
                <a:ext cx="7" cy="2"/>
              </a:xfrm>
              <a:custGeom>
                <a:avLst/>
                <a:gdLst>
                  <a:gd name="T0" fmla="*/ 0 w 7"/>
                  <a:gd name="T1" fmla="*/ 0 h 2"/>
                  <a:gd name="T2" fmla="*/ 6 w 7"/>
                  <a:gd name="T3" fmla="*/ 0 h 2"/>
                  <a:gd name="T4" fmla="*/ 7 w 7"/>
                  <a:gd name="T5" fmla="*/ 1 h 2"/>
                  <a:gd name="T6" fmla="*/ 6 w 7"/>
                  <a:gd name="T7" fmla="*/ 2 h 2"/>
                  <a:gd name="T8" fmla="*/ 0 w 7"/>
                  <a:gd name="T9" fmla="*/ 2 h 2"/>
                  <a:gd name="T10" fmla="*/ 0 w 7"/>
                  <a:gd name="T11" fmla="*/ 1 h 2"/>
                  <a:gd name="T12" fmla="*/ 0 w 7"/>
                  <a:gd name="T13" fmla="*/ 0 h 2"/>
                  <a:gd name="T14" fmla="*/ 0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0" y="0"/>
                    </a:moveTo>
                    <a:lnTo>
                      <a:pt x="6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00" name="Freeform 1569"/>
              <p:cNvSpPr>
                <a:spLocks/>
              </p:cNvSpPr>
              <p:nvPr/>
            </p:nvSpPr>
            <p:spPr bwMode="auto">
              <a:xfrm>
                <a:off x="4941" y="1385"/>
                <a:ext cx="7" cy="2"/>
              </a:xfrm>
              <a:custGeom>
                <a:avLst/>
                <a:gdLst>
                  <a:gd name="T0" fmla="*/ 1 w 7"/>
                  <a:gd name="T1" fmla="*/ 0 h 2"/>
                  <a:gd name="T2" fmla="*/ 6 w 7"/>
                  <a:gd name="T3" fmla="*/ 0 h 2"/>
                  <a:gd name="T4" fmla="*/ 7 w 7"/>
                  <a:gd name="T5" fmla="*/ 1 h 2"/>
                  <a:gd name="T6" fmla="*/ 6 w 7"/>
                  <a:gd name="T7" fmla="*/ 2 h 2"/>
                  <a:gd name="T8" fmla="*/ 1 w 7"/>
                  <a:gd name="T9" fmla="*/ 2 h 2"/>
                  <a:gd name="T10" fmla="*/ 0 w 7"/>
                  <a:gd name="T11" fmla="*/ 1 h 2"/>
                  <a:gd name="T12" fmla="*/ 1 w 7"/>
                  <a:gd name="T13" fmla="*/ 0 h 2"/>
                  <a:gd name="T14" fmla="*/ 1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1" y="0"/>
                    </a:moveTo>
                    <a:lnTo>
                      <a:pt x="6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01" name="Freeform 1570"/>
              <p:cNvSpPr>
                <a:spLocks/>
              </p:cNvSpPr>
              <p:nvPr/>
            </p:nvSpPr>
            <p:spPr bwMode="auto">
              <a:xfrm>
                <a:off x="4951" y="1385"/>
                <a:ext cx="7" cy="2"/>
              </a:xfrm>
              <a:custGeom>
                <a:avLst/>
                <a:gdLst>
                  <a:gd name="T0" fmla="*/ 1 w 7"/>
                  <a:gd name="T1" fmla="*/ 0 h 2"/>
                  <a:gd name="T2" fmla="*/ 6 w 7"/>
                  <a:gd name="T3" fmla="*/ 0 h 2"/>
                  <a:gd name="T4" fmla="*/ 7 w 7"/>
                  <a:gd name="T5" fmla="*/ 1 h 2"/>
                  <a:gd name="T6" fmla="*/ 6 w 7"/>
                  <a:gd name="T7" fmla="*/ 2 h 2"/>
                  <a:gd name="T8" fmla="*/ 1 w 7"/>
                  <a:gd name="T9" fmla="*/ 2 h 2"/>
                  <a:gd name="T10" fmla="*/ 0 w 7"/>
                  <a:gd name="T11" fmla="*/ 1 h 2"/>
                  <a:gd name="T12" fmla="*/ 1 w 7"/>
                  <a:gd name="T13" fmla="*/ 0 h 2"/>
                  <a:gd name="T14" fmla="*/ 1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1" y="0"/>
                    </a:moveTo>
                    <a:lnTo>
                      <a:pt x="6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02" name="Freeform 1571"/>
              <p:cNvSpPr>
                <a:spLocks/>
              </p:cNvSpPr>
              <p:nvPr/>
            </p:nvSpPr>
            <p:spPr bwMode="auto">
              <a:xfrm>
                <a:off x="4961" y="1385"/>
                <a:ext cx="7" cy="2"/>
              </a:xfrm>
              <a:custGeom>
                <a:avLst/>
                <a:gdLst>
                  <a:gd name="T0" fmla="*/ 1 w 7"/>
                  <a:gd name="T1" fmla="*/ 0 h 2"/>
                  <a:gd name="T2" fmla="*/ 6 w 7"/>
                  <a:gd name="T3" fmla="*/ 0 h 2"/>
                  <a:gd name="T4" fmla="*/ 7 w 7"/>
                  <a:gd name="T5" fmla="*/ 1 h 2"/>
                  <a:gd name="T6" fmla="*/ 6 w 7"/>
                  <a:gd name="T7" fmla="*/ 2 h 2"/>
                  <a:gd name="T8" fmla="*/ 1 w 7"/>
                  <a:gd name="T9" fmla="*/ 2 h 2"/>
                  <a:gd name="T10" fmla="*/ 0 w 7"/>
                  <a:gd name="T11" fmla="*/ 1 h 2"/>
                  <a:gd name="T12" fmla="*/ 1 w 7"/>
                  <a:gd name="T13" fmla="*/ 0 h 2"/>
                  <a:gd name="T14" fmla="*/ 1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1" y="0"/>
                    </a:moveTo>
                    <a:lnTo>
                      <a:pt x="6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03" name="Freeform 1572"/>
              <p:cNvSpPr>
                <a:spLocks/>
              </p:cNvSpPr>
              <p:nvPr/>
            </p:nvSpPr>
            <p:spPr bwMode="auto">
              <a:xfrm>
                <a:off x="4971" y="1385"/>
                <a:ext cx="7" cy="2"/>
              </a:xfrm>
              <a:custGeom>
                <a:avLst/>
                <a:gdLst>
                  <a:gd name="T0" fmla="*/ 1 w 7"/>
                  <a:gd name="T1" fmla="*/ 0 h 2"/>
                  <a:gd name="T2" fmla="*/ 6 w 7"/>
                  <a:gd name="T3" fmla="*/ 0 h 2"/>
                  <a:gd name="T4" fmla="*/ 7 w 7"/>
                  <a:gd name="T5" fmla="*/ 1 h 2"/>
                  <a:gd name="T6" fmla="*/ 6 w 7"/>
                  <a:gd name="T7" fmla="*/ 2 h 2"/>
                  <a:gd name="T8" fmla="*/ 1 w 7"/>
                  <a:gd name="T9" fmla="*/ 2 h 2"/>
                  <a:gd name="T10" fmla="*/ 0 w 7"/>
                  <a:gd name="T11" fmla="*/ 1 h 2"/>
                  <a:gd name="T12" fmla="*/ 1 w 7"/>
                  <a:gd name="T13" fmla="*/ 0 h 2"/>
                  <a:gd name="T14" fmla="*/ 1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1" y="0"/>
                    </a:moveTo>
                    <a:lnTo>
                      <a:pt x="6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04" name="Freeform 1573"/>
              <p:cNvSpPr>
                <a:spLocks/>
              </p:cNvSpPr>
              <p:nvPr/>
            </p:nvSpPr>
            <p:spPr bwMode="auto">
              <a:xfrm>
                <a:off x="4982" y="1385"/>
                <a:ext cx="6" cy="2"/>
              </a:xfrm>
              <a:custGeom>
                <a:avLst/>
                <a:gdLst>
                  <a:gd name="T0" fmla="*/ 1 w 6"/>
                  <a:gd name="T1" fmla="*/ 0 h 2"/>
                  <a:gd name="T2" fmla="*/ 5 w 6"/>
                  <a:gd name="T3" fmla="*/ 0 h 2"/>
                  <a:gd name="T4" fmla="*/ 6 w 6"/>
                  <a:gd name="T5" fmla="*/ 1 h 2"/>
                  <a:gd name="T6" fmla="*/ 5 w 6"/>
                  <a:gd name="T7" fmla="*/ 2 h 2"/>
                  <a:gd name="T8" fmla="*/ 1 w 6"/>
                  <a:gd name="T9" fmla="*/ 2 h 2"/>
                  <a:gd name="T10" fmla="*/ 0 w 6"/>
                  <a:gd name="T11" fmla="*/ 1 h 2"/>
                  <a:gd name="T12" fmla="*/ 1 w 6"/>
                  <a:gd name="T13" fmla="*/ 0 h 2"/>
                  <a:gd name="T14" fmla="*/ 1 w 6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"/>
                  <a:gd name="T25" fmla="*/ 0 h 2"/>
                  <a:gd name="T26" fmla="*/ 6 w 6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" h="2">
                    <a:moveTo>
                      <a:pt x="1" y="0"/>
                    </a:moveTo>
                    <a:lnTo>
                      <a:pt x="5" y="0"/>
                    </a:lnTo>
                    <a:lnTo>
                      <a:pt x="6" y="1"/>
                    </a:lnTo>
                    <a:lnTo>
                      <a:pt x="5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05" name="Freeform 1574"/>
              <p:cNvSpPr>
                <a:spLocks/>
              </p:cNvSpPr>
              <p:nvPr/>
            </p:nvSpPr>
            <p:spPr bwMode="auto">
              <a:xfrm>
                <a:off x="4991" y="1385"/>
                <a:ext cx="7" cy="2"/>
              </a:xfrm>
              <a:custGeom>
                <a:avLst/>
                <a:gdLst>
                  <a:gd name="T0" fmla="*/ 1 w 7"/>
                  <a:gd name="T1" fmla="*/ 0 h 2"/>
                  <a:gd name="T2" fmla="*/ 6 w 7"/>
                  <a:gd name="T3" fmla="*/ 0 h 2"/>
                  <a:gd name="T4" fmla="*/ 7 w 7"/>
                  <a:gd name="T5" fmla="*/ 1 h 2"/>
                  <a:gd name="T6" fmla="*/ 6 w 7"/>
                  <a:gd name="T7" fmla="*/ 2 h 2"/>
                  <a:gd name="T8" fmla="*/ 1 w 7"/>
                  <a:gd name="T9" fmla="*/ 2 h 2"/>
                  <a:gd name="T10" fmla="*/ 0 w 7"/>
                  <a:gd name="T11" fmla="*/ 1 h 2"/>
                  <a:gd name="T12" fmla="*/ 1 w 7"/>
                  <a:gd name="T13" fmla="*/ 0 h 2"/>
                  <a:gd name="T14" fmla="*/ 1 w 7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2"/>
                  <a:gd name="T26" fmla="*/ 7 w 7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2">
                    <a:moveTo>
                      <a:pt x="1" y="0"/>
                    </a:moveTo>
                    <a:lnTo>
                      <a:pt x="6" y="0"/>
                    </a:lnTo>
                    <a:lnTo>
                      <a:pt x="7" y="1"/>
                    </a:lnTo>
                    <a:lnTo>
                      <a:pt x="6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06" name="Freeform 1575"/>
              <p:cNvSpPr>
                <a:spLocks/>
              </p:cNvSpPr>
              <p:nvPr/>
            </p:nvSpPr>
            <p:spPr bwMode="auto">
              <a:xfrm>
                <a:off x="5001" y="1385"/>
                <a:ext cx="5" cy="2"/>
              </a:xfrm>
              <a:custGeom>
                <a:avLst/>
                <a:gdLst>
                  <a:gd name="T0" fmla="*/ 1 w 5"/>
                  <a:gd name="T1" fmla="*/ 0 h 2"/>
                  <a:gd name="T2" fmla="*/ 4 w 5"/>
                  <a:gd name="T3" fmla="*/ 0 h 2"/>
                  <a:gd name="T4" fmla="*/ 5 w 5"/>
                  <a:gd name="T5" fmla="*/ 1 h 2"/>
                  <a:gd name="T6" fmla="*/ 4 w 5"/>
                  <a:gd name="T7" fmla="*/ 2 h 2"/>
                  <a:gd name="T8" fmla="*/ 1 w 5"/>
                  <a:gd name="T9" fmla="*/ 2 h 2"/>
                  <a:gd name="T10" fmla="*/ 0 w 5"/>
                  <a:gd name="T11" fmla="*/ 1 h 2"/>
                  <a:gd name="T12" fmla="*/ 1 w 5"/>
                  <a:gd name="T13" fmla="*/ 0 h 2"/>
                  <a:gd name="T14" fmla="*/ 1 w 5"/>
                  <a:gd name="T15" fmla="*/ 0 h 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5"/>
                  <a:gd name="T25" fmla="*/ 0 h 2"/>
                  <a:gd name="T26" fmla="*/ 5 w 5"/>
                  <a:gd name="T27" fmla="*/ 2 h 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5" h="2">
                    <a:moveTo>
                      <a:pt x="1" y="0"/>
                    </a:moveTo>
                    <a:lnTo>
                      <a:pt x="4" y="0"/>
                    </a:lnTo>
                    <a:lnTo>
                      <a:pt x="5" y="1"/>
                    </a:lnTo>
                    <a:lnTo>
                      <a:pt x="4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07" name="Freeform 1576"/>
              <p:cNvSpPr>
                <a:spLocks/>
              </p:cNvSpPr>
              <p:nvPr/>
            </p:nvSpPr>
            <p:spPr bwMode="auto">
              <a:xfrm>
                <a:off x="4539" y="1021"/>
                <a:ext cx="77" cy="41"/>
              </a:xfrm>
              <a:custGeom>
                <a:avLst/>
                <a:gdLst>
                  <a:gd name="T0" fmla="*/ 0 w 77"/>
                  <a:gd name="T1" fmla="*/ 41 h 41"/>
                  <a:gd name="T2" fmla="*/ 65 w 77"/>
                  <a:gd name="T3" fmla="*/ 41 h 41"/>
                  <a:gd name="T4" fmla="*/ 77 w 77"/>
                  <a:gd name="T5" fmla="*/ 29 h 41"/>
                  <a:gd name="T6" fmla="*/ 77 w 77"/>
                  <a:gd name="T7" fmla="*/ 0 h 41"/>
                  <a:gd name="T8" fmla="*/ 0 w 77"/>
                  <a:gd name="T9" fmla="*/ 0 h 41"/>
                  <a:gd name="T10" fmla="*/ 0 w 77"/>
                  <a:gd name="T11" fmla="*/ 41 h 41"/>
                  <a:gd name="T12" fmla="*/ 0 w 77"/>
                  <a:gd name="T13" fmla="*/ 41 h 4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77"/>
                  <a:gd name="T22" fmla="*/ 0 h 41"/>
                  <a:gd name="T23" fmla="*/ 77 w 77"/>
                  <a:gd name="T24" fmla="*/ 41 h 4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77" h="41">
                    <a:moveTo>
                      <a:pt x="0" y="41"/>
                    </a:moveTo>
                    <a:lnTo>
                      <a:pt x="65" y="41"/>
                    </a:lnTo>
                    <a:lnTo>
                      <a:pt x="77" y="29"/>
                    </a:lnTo>
                    <a:lnTo>
                      <a:pt x="77" y="0"/>
                    </a:lnTo>
                    <a:lnTo>
                      <a:pt x="0" y="0"/>
                    </a:lnTo>
                    <a:lnTo>
                      <a:pt x="0" y="41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08" name="Freeform 1577"/>
              <p:cNvSpPr>
                <a:spLocks/>
              </p:cNvSpPr>
              <p:nvPr/>
            </p:nvSpPr>
            <p:spPr bwMode="auto">
              <a:xfrm>
                <a:off x="4539" y="1021"/>
                <a:ext cx="77" cy="41"/>
              </a:xfrm>
              <a:custGeom>
                <a:avLst/>
                <a:gdLst>
                  <a:gd name="T0" fmla="*/ 0 w 77"/>
                  <a:gd name="T1" fmla="*/ 41 h 41"/>
                  <a:gd name="T2" fmla="*/ 65 w 77"/>
                  <a:gd name="T3" fmla="*/ 41 h 41"/>
                  <a:gd name="T4" fmla="*/ 77 w 77"/>
                  <a:gd name="T5" fmla="*/ 29 h 41"/>
                  <a:gd name="T6" fmla="*/ 77 w 77"/>
                  <a:gd name="T7" fmla="*/ 0 h 41"/>
                  <a:gd name="T8" fmla="*/ 0 w 77"/>
                  <a:gd name="T9" fmla="*/ 0 h 41"/>
                  <a:gd name="T10" fmla="*/ 0 w 77"/>
                  <a:gd name="T11" fmla="*/ 41 h 41"/>
                  <a:gd name="T12" fmla="*/ 0 w 77"/>
                  <a:gd name="T13" fmla="*/ 41 h 4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77"/>
                  <a:gd name="T22" fmla="*/ 0 h 41"/>
                  <a:gd name="T23" fmla="*/ 77 w 77"/>
                  <a:gd name="T24" fmla="*/ 41 h 4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77" h="41">
                    <a:moveTo>
                      <a:pt x="0" y="41"/>
                    </a:moveTo>
                    <a:lnTo>
                      <a:pt x="65" y="41"/>
                    </a:lnTo>
                    <a:lnTo>
                      <a:pt x="77" y="29"/>
                    </a:lnTo>
                    <a:lnTo>
                      <a:pt x="77" y="0"/>
                    </a:lnTo>
                    <a:lnTo>
                      <a:pt x="0" y="0"/>
                    </a:lnTo>
                    <a:lnTo>
                      <a:pt x="0" y="41"/>
                    </a:lnTo>
                    <a:close/>
                  </a:path>
                </a:pathLst>
              </a:cu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09" name="Freeform 1578"/>
              <p:cNvSpPr>
                <a:spLocks/>
              </p:cNvSpPr>
              <p:nvPr/>
            </p:nvSpPr>
            <p:spPr bwMode="auto">
              <a:xfrm>
                <a:off x="4853" y="1141"/>
                <a:ext cx="138" cy="69"/>
              </a:xfrm>
              <a:custGeom>
                <a:avLst/>
                <a:gdLst>
                  <a:gd name="T0" fmla="*/ 0 w 138"/>
                  <a:gd name="T1" fmla="*/ 17 h 69"/>
                  <a:gd name="T2" fmla="*/ 1 w 138"/>
                  <a:gd name="T3" fmla="*/ 10 h 69"/>
                  <a:gd name="T4" fmla="*/ 5 w 138"/>
                  <a:gd name="T5" fmla="*/ 5 h 69"/>
                  <a:gd name="T6" fmla="*/ 10 w 138"/>
                  <a:gd name="T7" fmla="*/ 1 h 69"/>
                  <a:gd name="T8" fmla="*/ 18 w 138"/>
                  <a:gd name="T9" fmla="*/ 0 h 69"/>
                  <a:gd name="T10" fmla="*/ 121 w 138"/>
                  <a:gd name="T11" fmla="*/ 0 h 69"/>
                  <a:gd name="T12" fmla="*/ 128 w 138"/>
                  <a:gd name="T13" fmla="*/ 1 h 69"/>
                  <a:gd name="T14" fmla="*/ 134 w 138"/>
                  <a:gd name="T15" fmla="*/ 5 h 69"/>
                  <a:gd name="T16" fmla="*/ 137 w 138"/>
                  <a:gd name="T17" fmla="*/ 10 h 69"/>
                  <a:gd name="T18" fmla="*/ 138 w 138"/>
                  <a:gd name="T19" fmla="*/ 17 h 69"/>
                  <a:gd name="T20" fmla="*/ 138 w 138"/>
                  <a:gd name="T21" fmla="*/ 17 h 69"/>
                  <a:gd name="T22" fmla="*/ 138 w 138"/>
                  <a:gd name="T23" fmla="*/ 51 h 69"/>
                  <a:gd name="T24" fmla="*/ 137 w 138"/>
                  <a:gd name="T25" fmla="*/ 58 h 69"/>
                  <a:gd name="T26" fmla="*/ 134 w 138"/>
                  <a:gd name="T27" fmla="*/ 64 h 69"/>
                  <a:gd name="T28" fmla="*/ 128 w 138"/>
                  <a:gd name="T29" fmla="*/ 67 h 69"/>
                  <a:gd name="T30" fmla="*/ 121 w 138"/>
                  <a:gd name="T31" fmla="*/ 69 h 69"/>
                  <a:gd name="T32" fmla="*/ 18 w 138"/>
                  <a:gd name="T33" fmla="*/ 69 h 69"/>
                  <a:gd name="T34" fmla="*/ 10 w 138"/>
                  <a:gd name="T35" fmla="*/ 67 h 69"/>
                  <a:gd name="T36" fmla="*/ 5 w 138"/>
                  <a:gd name="T37" fmla="*/ 64 h 69"/>
                  <a:gd name="T38" fmla="*/ 1 w 138"/>
                  <a:gd name="T39" fmla="*/ 58 h 69"/>
                  <a:gd name="T40" fmla="*/ 0 w 138"/>
                  <a:gd name="T41" fmla="*/ 51 h 69"/>
                  <a:gd name="T42" fmla="*/ 0 w 138"/>
                  <a:gd name="T43" fmla="*/ 17 h 69"/>
                  <a:gd name="T44" fmla="*/ 0 w 138"/>
                  <a:gd name="T45" fmla="*/ 17 h 6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38"/>
                  <a:gd name="T70" fmla="*/ 0 h 69"/>
                  <a:gd name="T71" fmla="*/ 138 w 138"/>
                  <a:gd name="T72" fmla="*/ 69 h 6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38" h="69">
                    <a:moveTo>
                      <a:pt x="0" y="17"/>
                    </a:moveTo>
                    <a:lnTo>
                      <a:pt x="1" y="10"/>
                    </a:lnTo>
                    <a:lnTo>
                      <a:pt x="5" y="5"/>
                    </a:lnTo>
                    <a:lnTo>
                      <a:pt x="10" y="1"/>
                    </a:lnTo>
                    <a:lnTo>
                      <a:pt x="18" y="0"/>
                    </a:lnTo>
                    <a:lnTo>
                      <a:pt x="121" y="0"/>
                    </a:lnTo>
                    <a:lnTo>
                      <a:pt x="128" y="1"/>
                    </a:lnTo>
                    <a:lnTo>
                      <a:pt x="134" y="5"/>
                    </a:lnTo>
                    <a:lnTo>
                      <a:pt x="137" y="10"/>
                    </a:lnTo>
                    <a:lnTo>
                      <a:pt x="138" y="17"/>
                    </a:lnTo>
                    <a:lnTo>
                      <a:pt x="138" y="51"/>
                    </a:lnTo>
                    <a:lnTo>
                      <a:pt x="137" y="58"/>
                    </a:lnTo>
                    <a:lnTo>
                      <a:pt x="134" y="64"/>
                    </a:lnTo>
                    <a:lnTo>
                      <a:pt x="128" y="67"/>
                    </a:lnTo>
                    <a:lnTo>
                      <a:pt x="121" y="69"/>
                    </a:lnTo>
                    <a:lnTo>
                      <a:pt x="18" y="69"/>
                    </a:lnTo>
                    <a:lnTo>
                      <a:pt x="10" y="67"/>
                    </a:lnTo>
                    <a:lnTo>
                      <a:pt x="5" y="64"/>
                    </a:lnTo>
                    <a:lnTo>
                      <a:pt x="1" y="58"/>
                    </a:lnTo>
                    <a:lnTo>
                      <a:pt x="0" y="51"/>
                    </a:lnTo>
                    <a:lnTo>
                      <a:pt x="0" y="17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10" name="Freeform 1579"/>
              <p:cNvSpPr>
                <a:spLocks/>
              </p:cNvSpPr>
              <p:nvPr/>
            </p:nvSpPr>
            <p:spPr bwMode="auto">
              <a:xfrm>
                <a:off x="4853" y="1141"/>
                <a:ext cx="138" cy="69"/>
              </a:xfrm>
              <a:custGeom>
                <a:avLst/>
                <a:gdLst>
                  <a:gd name="T0" fmla="*/ 0 w 138"/>
                  <a:gd name="T1" fmla="*/ 17 h 69"/>
                  <a:gd name="T2" fmla="*/ 1 w 138"/>
                  <a:gd name="T3" fmla="*/ 10 h 69"/>
                  <a:gd name="T4" fmla="*/ 5 w 138"/>
                  <a:gd name="T5" fmla="*/ 5 h 69"/>
                  <a:gd name="T6" fmla="*/ 10 w 138"/>
                  <a:gd name="T7" fmla="*/ 1 h 69"/>
                  <a:gd name="T8" fmla="*/ 18 w 138"/>
                  <a:gd name="T9" fmla="*/ 0 h 69"/>
                  <a:gd name="T10" fmla="*/ 121 w 138"/>
                  <a:gd name="T11" fmla="*/ 0 h 69"/>
                  <a:gd name="T12" fmla="*/ 128 w 138"/>
                  <a:gd name="T13" fmla="*/ 1 h 69"/>
                  <a:gd name="T14" fmla="*/ 134 w 138"/>
                  <a:gd name="T15" fmla="*/ 5 h 69"/>
                  <a:gd name="T16" fmla="*/ 137 w 138"/>
                  <a:gd name="T17" fmla="*/ 10 h 69"/>
                  <a:gd name="T18" fmla="*/ 138 w 138"/>
                  <a:gd name="T19" fmla="*/ 17 h 69"/>
                  <a:gd name="T20" fmla="*/ 138 w 138"/>
                  <a:gd name="T21" fmla="*/ 17 h 69"/>
                  <a:gd name="T22" fmla="*/ 138 w 138"/>
                  <a:gd name="T23" fmla="*/ 51 h 69"/>
                  <a:gd name="T24" fmla="*/ 137 w 138"/>
                  <a:gd name="T25" fmla="*/ 58 h 69"/>
                  <a:gd name="T26" fmla="*/ 134 w 138"/>
                  <a:gd name="T27" fmla="*/ 64 h 69"/>
                  <a:gd name="T28" fmla="*/ 128 w 138"/>
                  <a:gd name="T29" fmla="*/ 67 h 69"/>
                  <a:gd name="T30" fmla="*/ 121 w 138"/>
                  <a:gd name="T31" fmla="*/ 69 h 69"/>
                  <a:gd name="T32" fmla="*/ 18 w 138"/>
                  <a:gd name="T33" fmla="*/ 69 h 69"/>
                  <a:gd name="T34" fmla="*/ 10 w 138"/>
                  <a:gd name="T35" fmla="*/ 67 h 69"/>
                  <a:gd name="T36" fmla="*/ 5 w 138"/>
                  <a:gd name="T37" fmla="*/ 64 h 69"/>
                  <a:gd name="T38" fmla="*/ 1 w 138"/>
                  <a:gd name="T39" fmla="*/ 58 h 69"/>
                  <a:gd name="T40" fmla="*/ 0 w 138"/>
                  <a:gd name="T41" fmla="*/ 51 h 69"/>
                  <a:gd name="T42" fmla="*/ 0 w 138"/>
                  <a:gd name="T43" fmla="*/ 17 h 69"/>
                  <a:gd name="T44" fmla="*/ 0 w 138"/>
                  <a:gd name="T45" fmla="*/ 17 h 6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38"/>
                  <a:gd name="T70" fmla="*/ 0 h 69"/>
                  <a:gd name="T71" fmla="*/ 138 w 138"/>
                  <a:gd name="T72" fmla="*/ 69 h 6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38" h="69">
                    <a:moveTo>
                      <a:pt x="0" y="17"/>
                    </a:moveTo>
                    <a:lnTo>
                      <a:pt x="1" y="10"/>
                    </a:lnTo>
                    <a:lnTo>
                      <a:pt x="5" y="5"/>
                    </a:lnTo>
                    <a:lnTo>
                      <a:pt x="10" y="1"/>
                    </a:lnTo>
                    <a:lnTo>
                      <a:pt x="18" y="0"/>
                    </a:lnTo>
                    <a:lnTo>
                      <a:pt x="121" y="0"/>
                    </a:lnTo>
                    <a:lnTo>
                      <a:pt x="128" y="1"/>
                    </a:lnTo>
                    <a:lnTo>
                      <a:pt x="134" y="5"/>
                    </a:lnTo>
                    <a:lnTo>
                      <a:pt x="137" y="10"/>
                    </a:lnTo>
                    <a:lnTo>
                      <a:pt x="138" y="17"/>
                    </a:lnTo>
                    <a:lnTo>
                      <a:pt x="138" y="51"/>
                    </a:lnTo>
                    <a:lnTo>
                      <a:pt x="137" y="58"/>
                    </a:lnTo>
                    <a:lnTo>
                      <a:pt x="134" y="64"/>
                    </a:lnTo>
                    <a:lnTo>
                      <a:pt x="128" y="67"/>
                    </a:lnTo>
                    <a:lnTo>
                      <a:pt x="121" y="69"/>
                    </a:lnTo>
                    <a:lnTo>
                      <a:pt x="18" y="69"/>
                    </a:lnTo>
                    <a:lnTo>
                      <a:pt x="10" y="67"/>
                    </a:lnTo>
                    <a:lnTo>
                      <a:pt x="5" y="64"/>
                    </a:lnTo>
                    <a:lnTo>
                      <a:pt x="1" y="58"/>
                    </a:lnTo>
                    <a:lnTo>
                      <a:pt x="0" y="51"/>
                    </a:lnTo>
                    <a:lnTo>
                      <a:pt x="0" y="17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11" name="Freeform 1580"/>
              <p:cNvSpPr>
                <a:spLocks/>
              </p:cNvSpPr>
              <p:nvPr/>
            </p:nvSpPr>
            <p:spPr bwMode="auto">
              <a:xfrm>
                <a:off x="4852" y="1241"/>
                <a:ext cx="140" cy="69"/>
              </a:xfrm>
              <a:custGeom>
                <a:avLst/>
                <a:gdLst>
                  <a:gd name="T0" fmla="*/ 0 w 140"/>
                  <a:gd name="T1" fmla="*/ 18 h 69"/>
                  <a:gd name="T2" fmla="*/ 1 w 140"/>
                  <a:gd name="T3" fmla="*/ 11 h 69"/>
                  <a:gd name="T4" fmla="*/ 6 w 140"/>
                  <a:gd name="T5" fmla="*/ 5 h 69"/>
                  <a:gd name="T6" fmla="*/ 10 w 140"/>
                  <a:gd name="T7" fmla="*/ 2 h 69"/>
                  <a:gd name="T8" fmla="*/ 18 w 140"/>
                  <a:gd name="T9" fmla="*/ 0 h 69"/>
                  <a:gd name="T10" fmla="*/ 123 w 140"/>
                  <a:gd name="T11" fmla="*/ 0 h 69"/>
                  <a:gd name="T12" fmla="*/ 130 w 140"/>
                  <a:gd name="T13" fmla="*/ 2 h 69"/>
                  <a:gd name="T14" fmla="*/ 135 w 140"/>
                  <a:gd name="T15" fmla="*/ 5 h 69"/>
                  <a:gd name="T16" fmla="*/ 139 w 140"/>
                  <a:gd name="T17" fmla="*/ 11 h 69"/>
                  <a:gd name="T18" fmla="*/ 140 w 140"/>
                  <a:gd name="T19" fmla="*/ 18 h 69"/>
                  <a:gd name="T20" fmla="*/ 140 w 140"/>
                  <a:gd name="T21" fmla="*/ 18 h 69"/>
                  <a:gd name="T22" fmla="*/ 140 w 140"/>
                  <a:gd name="T23" fmla="*/ 52 h 69"/>
                  <a:gd name="T24" fmla="*/ 139 w 140"/>
                  <a:gd name="T25" fmla="*/ 59 h 69"/>
                  <a:gd name="T26" fmla="*/ 135 w 140"/>
                  <a:gd name="T27" fmla="*/ 65 h 69"/>
                  <a:gd name="T28" fmla="*/ 130 w 140"/>
                  <a:gd name="T29" fmla="*/ 69 h 69"/>
                  <a:gd name="T30" fmla="*/ 123 w 140"/>
                  <a:gd name="T31" fmla="*/ 69 h 69"/>
                  <a:gd name="T32" fmla="*/ 18 w 140"/>
                  <a:gd name="T33" fmla="*/ 69 h 69"/>
                  <a:gd name="T34" fmla="*/ 10 w 140"/>
                  <a:gd name="T35" fmla="*/ 69 h 69"/>
                  <a:gd name="T36" fmla="*/ 6 w 140"/>
                  <a:gd name="T37" fmla="*/ 65 h 69"/>
                  <a:gd name="T38" fmla="*/ 1 w 140"/>
                  <a:gd name="T39" fmla="*/ 59 h 69"/>
                  <a:gd name="T40" fmla="*/ 0 w 140"/>
                  <a:gd name="T41" fmla="*/ 52 h 69"/>
                  <a:gd name="T42" fmla="*/ 0 w 140"/>
                  <a:gd name="T43" fmla="*/ 18 h 69"/>
                  <a:gd name="T44" fmla="*/ 0 w 140"/>
                  <a:gd name="T45" fmla="*/ 18 h 6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40"/>
                  <a:gd name="T70" fmla="*/ 0 h 69"/>
                  <a:gd name="T71" fmla="*/ 140 w 140"/>
                  <a:gd name="T72" fmla="*/ 69 h 6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40" h="69">
                    <a:moveTo>
                      <a:pt x="0" y="18"/>
                    </a:moveTo>
                    <a:lnTo>
                      <a:pt x="1" y="11"/>
                    </a:lnTo>
                    <a:lnTo>
                      <a:pt x="6" y="5"/>
                    </a:lnTo>
                    <a:lnTo>
                      <a:pt x="10" y="2"/>
                    </a:lnTo>
                    <a:lnTo>
                      <a:pt x="18" y="0"/>
                    </a:lnTo>
                    <a:lnTo>
                      <a:pt x="123" y="0"/>
                    </a:lnTo>
                    <a:lnTo>
                      <a:pt x="130" y="2"/>
                    </a:lnTo>
                    <a:lnTo>
                      <a:pt x="135" y="5"/>
                    </a:lnTo>
                    <a:lnTo>
                      <a:pt x="139" y="11"/>
                    </a:lnTo>
                    <a:lnTo>
                      <a:pt x="140" y="18"/>
                    </a:lnTo>
                    <a:lnTo>
                      <a:pt x="140" y="52"/>
                    </a:lnTo>
                    <a:lnTo>
                      <a:pt x="139" y="59"/>
                    </a:lnTo>
                    <a:lnTo>
                      <a:pt x="135" y="65"/>
                    </a:lnTo>
                    <a:lnTo>
                      <a:pt x="130" y="69"/>
                    </a:lnTo>
                    <a:lnTo>
                      <a:pt x="123" y="69"/>
                    </a:lnTo>
                    <a:lnTo>
                      <a:pt x="18" y="69"/>
                    </a:lnTo>
                    <a:lnTo>
                      <a:pt x="10" y="69"/>
                    </a:lnTo>
                    <a:lnTo>
                      <a:pt x="6" y="65"/>
                    </a:lnTo>
                    <a:lnTo>
                      <a:pt x="1" y="59"/>
                    </a:lnTo>
                    <a:lnTo>
                      <a:pt x="0" y="52"/>
                    </a:lnTo>
                    <a:lnTo>
                      <a:pt x="0" y="18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12" name="Freeform 1581"/>
              <p:cNvSpPr>
                <a:spLocks/>
              </p:cNvSpPr>
              <p:nvPr/>
            </p:nvSpPr>
            <p:spPr bwMode="auto">
              <a:xfrm>
                <a:off x="4852" y="1241"/>
                <a:ext cx="140" cy="69"/>
              </a:xfrm>
              <a:custGeom>
                <a:avLst/>
                <a:gdLst>
                  <a:gd name="T0" fmla="*/ 0 w 140"/>
                  <a:gd name="T1" fmla="*/ 18 h 69"/>
                  <a:gd name="T2" fmla="*/ 1 w 140"/>
                  <a:gd name="T3" fmla="*/ 11 h 69"/>
                  <a:gd name="T4" fmla="*/ 6 w 140"/>
                  <a:gd name="T5" fmla="*/ 5 h 69"/>
                  <a:gd name="T6" fmla="*/ 10 w 140"/>
                  <a:gd name="T7" fmla="*/ 2 h 69"/>
                  <a:gd name="T8" fmla="*/ 18 w 140"/>
                  <a:gd name="T9" fmla="*/ 0 h 69"/>
                  <a:gd name="T10" fmla="*/ 123 w 140"/>
                  <a:gd name="T11" fmla="*/ 0 h 69"/>
                  <a:gd name="T12" fmla="*/ 130 w 140"/>
                  <a:gd name="T13" fmla="*/ 2 h 69"/>
                  <a:gd name="T14" fmla="*/ 135 w 140"/>
                  <a:gd name="T15" fmla="*/ 5 h 69"/>
                  <a:gd name="T16" fmla="*/ 139 w 140"/>
                  <a:gd name="T17" fmla="*/ 11 h 69"/>
                  <a:gd name="T18" fmla="*/ 140 w 140"/>
                  <a:gd name="T19" fmla="*/ 18 h 69"/>
                  <a:gd name="T20" fmla="*/ 140 w 140"/>
                  <a:gd name="T21" fmla="*/ 18 h 69"/>
                  <a:gd name="T22" fmla="*/ 140 w 140"/>
                  <a:gd name="T23" fmla="*/ 52 h 69"/>
                  <a:gd name="T24" fmla="*/ 139 w 140"/>
                  <a:gd name="T25" fmla="*/ 59 h 69"/>
                  <a:gd name="T26" fmla="*/ 135 w 140"/>
                  <a:gd name="T27" fmla="*/ 65 h 69"/>
                  <a:gd name="T28" fmla="*/ 130 w 140"/>
                  <a:gd name="T29" fmla="*/ 69 h 69"/>
                  <a:gd name="T30" fmla="*/ 123 w 140"/>
                  <a:gd name="T31" fmla="*/ 69 h 69"/>
                  <a:gd name="T32" fmla="*/ 18 w 140"/>
                  <a:gd name="T33" fmla="*/ 69 h 69"/>
                  <a:gd name="T34" fmla="*/ 10 w 140"/>
                  <a:gd name="T35" fmla="*/ 69 h 69"/>
                  <a:gd name="T36" fmla="*/ 6 w 140"/>
                  <a:gd name="T37" fmla="*/ 65 h 69"/>
                  <a:gd name="T38" fmla="*/ 1 w 140"/>
                  <a:gd name="T39" fmla="*/ 59 h 69"/>
                  <a:gd name="T40" fmla="*/ 0 w 140"/>
                  <a:gd name="T41" fmla="*/ 52 h 69"/>
                  <a:gd name="T42" fmla="*/ 0 w 140"/>
                  <a:gd name="T43" fmla="*/ 18 h 69"/>
                  <a:gd name="T44" fmla="*/ 0 w 140"/>
                  <a:gd name="T45" fmla="*/ 18 h 6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40"/>
                  <a:gd name="T70" fmla="*/ 0 h 69"/>
                  <a:gd name="T71" fmla="*/ 140 w 140"/>
                  <a:gd name="T72" fmla="*/ 69 h 6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40" h="69">
                    <a:moveTo>
                      <a:pt x="0" y="18"/>
                    </a:moveTo>
                    <a:lnTo>
                      <a:pt x="1" y="11"/>
                    </a:lnTo>
                    <a:lnTo>
                      <a:pt x="6" y="5"/>
                    </a:lnTo>
                    <a:lnTo>
                      <a:pt x="10" y="2"/>
                    </a:lnTo>
                    <a:lnTo>
                      <a:pt x="18" y="0"/>
                    </a:lnTo>
                    <a:lnTo>
                      <a:pt x="123" y="0"/>
                    </a:lnTo>
                    <a:lnTo>
                      <a:pt x="130" y="2"/>
                    </a:lnTo>
                    <a:lnTo>
                      <a:pt x="135" y="5"/>
                    </a:lnTo>
                    <a:lnTo>
                      <a:pt x="139" y="11"/>
                    </a:lnTo>
                    <a:lnTo>
                      <a:pt x="140" y="18"/>
                    </a:lnTo>
                    <a:lnTo>
                      <a:pt x="140" y="52"/>
                    </a:lnTo>
                    <a:lnTo>
                      <a:pt x="139" y="59"/>
                    </a:lnTo>
                    <a:lnTo>
                      <a:pt x="135" y="65"/>
                    </a:lnTo>
                    <a:lnTo>
                      <a:pt x="130" y="69"/>
                    </a:lnTo>
                    <a:lnTo>
                      <a:pt x="123" y="69"/>
                    </a:lnTo>
                    <a:lnTo>
                      <a:pt x="18" y="69"/>
                    </a:lnTo>
                    <a:lnTo>
                      <a:pt x="10" y="69"/>
                    </a:lnTo>
                    <a:lnTo>
                      <a:pt x="6" y="65"/>
                    </a:lnTo>
                    <a:lnTo>
                      <a:pt x="1" y="59"/>
                    </a:lnTo>
                    <a:lnTo>
                      <a:pt x="0" y="52"/>
                    </a:lnTo>
                    <a:lnTo>
                      <a:pt x="0" y="18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13" name="Freeform 1582"/>
              <p:cNvSpPr>
                <a:spLocks/>
              </p:cNvSpPr>
              <p:nvPr/>
            </p:nvSpPr>
            <p:spPr bwMode="auto">
              <a:xfrm>
                <a:off x="4613" y="1241"/>
                <a:ext cx="141" cy="69"/>
              </a:xfrm>
              <a:custGeom>
                <a:avLst/>
                <a:gdLst>
                  <a:gd name="T0" fmla="*/ 0 w 141"/>
                  <a:gd name="T1" fmla="*/ 18 h 69"/>
                  <a:gd name="T2" fmla="*/ 2 w 141"/>
                  <a:gd name="T3" fmla="*/ 11 h 69"/>
                  <a:gd name="T4" fmla="*/ 6 w 141"/>
                  <a:gd name="T5" fmla="*/ 5 h 69"/>
                  <a:gd name="T6" fmla="*/ 11 w 141"/>
                  <a:gd name="T7" fmla="*/ 2 h 69"/>
                  <a:gd name="T8" fmla="*/ 18 w 141"/>
                  <a:gd name="T9" fmla="*/ 0 h 69"/>
                  <a:gd name="T10" fmla="*/ 124 w 141"/>
                  <a:gd name="T11" fmla="*/ 0 h 69"/>
                  <a:gd name="T12" fmla="*/ 130 w 141"/>
                  <a:gd name="T13" fmla="*/ 2 h 69"/>
                  <a:gd name="T14" fmla="*/ 136 w 141"/>
                  <a:gd name="T15" fmla="*/ 5 h 69"/>
                  <a:gd name="T16" fmla="*/ 139 w 141"/>
                  <a:gd name="T17" fmla="*/ 11 h 69"/>
                  <a:gd name="T18" fmla="*/ 141 w 141"/>
                  <a:gd name="T19" fmla="*/ 18 h 69"/>
                  <a:gd name="T20" fmla="*/ 141 w 141"/>
                  <a:gd name="T21" fmla="*/ 18 h 69"/>
                  <a:gd name="T22" fmla="*/ 141 w 141"/>
                  <a:gd name="T23" fmla="*/ 52 h 69"/>
                  <a:gd name="T24" fmla="*/ 139 w 141"/>
                  <a:gd name="T25" fmla="*/ 59 h 69"/>
                  <a:gd name="T26" fmla="*/ 136 w 141"/>
                  <a:gd name="T27" fmla="*/ 65 h 69"/>
                  <a:gd name="T28" fmla="*/ 130 w 141"/>
                  <a:gd name="T29" fmla="*/ 69 h 69"/>
                  <a:gd name="T30" fmla="*/ 124 w 141"/>
                  <a:gd name="T31" fmla="*/ 69 h 69"/>
                  <a:gd name="T32" fmla="*/ 124 w 141"/>
                  <a:gd name="T33" fmla="*/ 69 h 69"/>
                  <a:gd name="T34" fmla="*/ 18 w 141"/>
                  <a:gd name="T35" fmla="*/ 69 h 69"/>
                  <a:gd name="T36" fmla="*/ 11 w 141"/>
                  <a:gd name="T37" fmla="*/ 69 h 69"/>
                  <a:gd name="T38" fmla="*/ 6 w 141"/>
                  <a:gd name="T39" fmla="*/ 65 h 69"/>
                  <a:gd name="T40" fmla="*/ 2 w 141"/>
                  <a:gd name="T41" fmla="*/ 59 h 69"/>
                  <a:gd name="T42" fmla="*/ 0 w 141"/>
                  <a:gd name="T43" fmla="*/ 52 h 69"/>
                  <a:gd name="T44" fmla="*/ 0 w 141"/>
                  <a:gd name="T45" fmla="*/ 18 h 69"/>
                  <a:gd name="T46" fmla="*/ 0 w 141"/>
                  <a:gd name="T47" fmla="*/ 18 h 69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141"/>
                  <a:gd name="T73" fmla="*/ 0 h 69"/>
                  <a:gd name="T74" fmla="*/ 141 w 141"/>
                  <a:gd name="T75" fmla="*/ 69 h 69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141" h="69">
                    <a:moveTo>
                      <a:pt x="0" y="18"/>
                    </a:moveTo>
                    <a:lnTo>
                      <a:pt x="2" y="11"/>
                    </a:lnTo>
                    <a:lnTo>
                      <a:pt x="6" y="5"/>
                    </a:lnTo>
                    <a:lnTo>
                      <a:pt x="11" y="2"/>
                    </a:lnTo>
                    <a:lnTo>
                      <a:pt x="18" y="0"/>
                    </a:lnTo>
                    <a:lnTo>
                      <a:pt x="124" y="0"/>
                    </a:lnTo>
                    <a:lnTo>
                      <a:pt x="130" y="2"/>
                    </a:lnTo>
                    <a:lnTo>
                      <a:pt x="136" y="5"/>
                    </a:lnTo>
                    <a:lnTo>
                      <a:pt x="139" y="11"/>
                    </a:lnTo>
                    <a:lnTo>
                      <a:pt x="141" y="18"/>
                    </a:lnTo>
                    <a:lnTo>
                      <a:pt x="141" y="52"/>
                    </a:lnTo>
                    <a:lnTo>
                      <a:pt x="139" y="59"/>
                    </a:lnTo>
                    <a:lnTo>
                      <a:pt x="136" y="65"/>
                    </a:lnTo>
                    <a:lnTo>
                      <a:pt x="130" y="69"/>
                    </a:lnTo>
                    <a:lnTo>
                      <a:pt x="124" y="69"/>
                    </a:lnTo>
                    <a:lnTo>
                      <a:pt x="18" y="69"/>
                    </a:lnTo>
                    <a:lnTo>
                      <a:pt x="11" y="69"/>
                    </a:lnTo>
                    <a:lnTo>
                      <a:pt x="6" y="65"/>
                    </a:lnTo>
                    <a:lnTo>
                      <a:pt x="2" y="59"/>
                    </a:lnTo>
                    <a:lnTo>
                      <a:pt x="0" y="52"/>
                    </a:lnTo>
                    <a:lnTo>
                      <a:pt x="0" y="18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14" name="Freeform 1583"/>
              <p:cNvSpPr>
                <a:spLocks/>
              </p:cNvSpPr>
              <p:nvPr/>
            </p:nvSpPr>
            <p:spPr bwMode="auto">
              <a:xfrm>
                <a:off x="4613" y="1241"/>
                <a:ext cx="141" cy="69"/>
              </a:xfrm>
              <a:custGeom>
                <a:avLst/>
                <a:gdLst>
                  <a:gd name="T0" fmla="*/ 0 w 141"/>
                  <a:gd name="T1" fmla="*/ 18 h 69"/>
                  <a:gd name="T2" fmla="*/ 2 w 141"/>
                  <a:gd name="T3" fmla="*/ 11 h 69"/>
                  <a:gd name="T4" fmla="*/ 6 w 141"/>
                  <a:gd name="T5" fmla="*/ 5 h 69"/>
                  <a:gd name="T6" fmla="*/ 11 w 141"/>
                  <a:gd name="T7" fmla="*/ 2 h 69"/>
                  <a:gd name="T8" fmla="*/ 18 w 141"/>
                  <a:gd name="T9" fmla="*/ 0 h 69"/>
                  <a:gd name="T10" fmla="*/ 124 w 141"/>
                  <a:gd name="T11" fmla="*/ 0 h 69"/>
                  <a:gd name="T12" fmla="*/ 130 w 141"/>
                  <a:gd name="T13" fmla="*/ 2 h 69"/>
                  <a:gd name="T14" fmla="*/ 136 w 141"/>
                  <a:gd name="T15" fmla="*/ 5 h 69"/>
                  <a:gd name="T16" fmla="*/ 139 w 141"/>
                  <a:gd name="T17" fmla="*/ 11 h 69"/>
                  <a:gd name="T18" fmla="*/ 141 w 141"/>
                  <a:gd name="T19" fmla="*/ 18 h 69"/>
                  <a:gd name="T20" fmla="*/ 141 w 141"/>
                  <a:gd name="T21" fmla="*/ 18 h 69"/>
                  <a:gd name="T22" fmla="*/ 141 w 141"/>
                  <a:gd name="T23" fmla="*/ 52 h 69"/>
                  <a:gd name="T24" fmla="*/ 139 w 141"/>
                  <a:gd name="T25" fmla="*/ 59 h 69"/>
                  <a:gd name="T26" fmla="*/ 136 w 141"/>
                  <a:gd name="T27" fmla="*/ 65 h 69"/>
                  <a:gd name="T28" fmla="*/ 130 w 141"/>
                  <a:gd name="T29" fmla="*/ 69 h 69"/>
                  <a:gd name="T30" fmla="*/ 124 w 141"/>
                  <a:gd name="T31" fmla="*/ 69 h 69"/>
                  <a:gd name="T32" fmla="*/ 124 w 141"/>
                  <a:gd name="T33" fmla="*/ 69 h 69"/>
                  <a:gd name="T34" fmla="*/ 18 w 141"/>
                  <a:gd name="T35" fmla="*/ 69 h 69"/>
                  <a:gd name="T36" fmla="*/ 11 w 141"/>
                  <a:gd name="T37" fmla="*/ 69 h 69"/>
                  <a:gd name="T38" fmla="*/ 6 w 141"/>
                  <a:gd name="T39" fmla="*/ 65 h 69"/>
                  <a:gd name="T40" fmla="*/ 2 w 141"/>
                  <a:gd name="T41" fmla="*/ 59 h 69"/>
                  <a:gd name="T42" fmla="*/ 0 w 141"/>
                  <a:gd name="T43" fmla="*/ 52 h 69"/>
                  <a:gd name="T44" fmla="*/ 0 w 141"/>
                  <a:gd name="T45" fmla="*/ 18 h 69"/>
                  <a:gd name="T46" fmla="*/ 0 w 141"/>
                  <a:gd name="T47" fmla="*/ 18 h 69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141"/>
                  <a:gd name="T73" fmla="*/ 0 h 69"/>
                  <a:gd name="T74" fmla="*/ 141 w 141"/>
                  <a:gd name="T75" fmla="*/ 69 h 69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141" h="69">
                    <a:moveTo>
                      <a:pt x="0" y="18"/>
                    </a:moveTo>
                    <a:lnTo>
                      <a:pt x="2" y="11"/>
                    </a:lnTo>
                    <a:lnTo>
                      <a:pt x="6" y="5"/>
                    </a:lnTo>
                    <a:lnTo>
                      <a:pt x="11" y="2"/>
                    </a:lnTo>
                    <a:lnTo>
                      <a:pt x="18" y="0"/>
                    </a:lnTo>
                    <a:lnTo>
                      <a:pt x="124" y="0"/>
                    </a:lnTo>
                    <a:lnTo>
                      <a:pt x="130" y="2"/>
                    </a:lnTo>
                    <a:lnTo>
                      <a:pt x="136" y="5"/>
                    </a:lnTo>
                    <a:lnTo>
                      <a:pt x="139" y="11"/>
                    </a:lnTo>
                    <a:lnTo>
                      <a:pt x="141" y="18"/>
                    </a:lnTo>
                    <a:lnTo>
                      <a:pt x="141" y="52"/>
                    </a:lnTo>
                    <a:lnTo>
                      <a:pt x="139" y="59"/>
                    </a:lnTo>
                    <a:lnTo>
                      <a:pt x="136" y="65"/>
                    </a:lnTo>
                    <a:lnTo>
                      <a:pt x="130" y="69"/>
                    </a:lnTo>
                    <a:lnTo>
                      <a:pt x="124" y="69"/>
                    </a:lnTo>
                    <a:lnTo>
                      <a:pt x="18" y="69"/>
                    </a:lnTo>
                    <a:lnTo>
                      <a:pt x="11" y="69"/>
                    </a:lnTo>
                    <a:lnTo>
                      <a:pt x="6" y="65"/>
                    </a:lnTo>
                    <a:lnTo>
                      <a:pt x="2" y="59"/>
                    </a:lnTo>
                    <a:lnTo>
                      <a:pt x="0" y="52"/>
                    </a:lnTo>
                    <a:lnTo>
                      <a:pt x="0" y="18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15" name="Freeform 1584"/>
              <p:cNvSpPr>
                <a:spLocks/>
              </p:cNvSpPr>
              <p:nvPr/>
            </p:nvSpPr>
            <p:spPr bwMode="auto">
              <a:xfrm>
                <a:off x="4613" y="1141"/>
                <a:ext cx="139" cy="69"/>
              </a:xfrm>
              <a:custGeom>
                <a:avLst/>
                <a:gdLst>
                  <a:gd name="T0" fmla="*/ 0 w 139"/>
                  <a:gd name="T1" fmla="*/ 17 h 69"/>
                  <a:gd name="T2" fmla="*/ 2 w 139"/>
                  <a:gd name="T3" fmla="*/ 10 h 69"/>
                  <a:gd name="T4" fmla="*/ 5 w 139"/>
                  <a:gd name="T5" fmla="*/ 5 h 69"/>
                  <a:gd name="T6" fmla="*/ 11 w 139"/>
                  <a:gd name="T7" fmla="*/ 1 h 69"/>
                  <a:gd name="T8" fmla="*/ 17 w 139"/>
                  <a:gd name="T9" fmla="*/ 0 h 69"/>
                  <a:gd name="T10" fmla="*/ 122 w 139"/>
                  <a:gd name="T11" fmla="*/ 0 h 69"/>
                  <a:gd name="T12" fmla="*/ 128 w 139"/>
                  <a:gd name="T13" fmla="*/ 1 h 69"/>
                  <a:gd name="T14" fmla="*/ 134 w 139"/>
                  <a:gd name="T15" fmla="*/ 5 h 69"/>
                  <a:gd name="T16" fmla="*/ 137 w 139"/>
                  <a:gd name="T17" fmla="*/ 10 h 69"/>
                  <a:gd name="T18" fmla="*/ 139 w 139"/>
                  <a:gd name="T19" fmla="*/ 17 h 69"/>
                  <a:gd name="T20" fmla="*/ 139 w 139"/>
                  <a:gd name="T21" fmla="*/ 17 h 69"/>
                  <a:gd name="T22" fmla="*/ 139 w 139"/>
                  <a:gd name="T23" fmla="*/ 51 h 69"/>
                  <a:gd name="T24" fmla="*/ 137 w 139"/>
                  <a:gd name="T25" fmla="*/ 58 h 69"/>
                  <a:gd name="T26" fmla="*/ 134 w 139"/>
                  <a:gd name="T27" fmla="*/ 64 h 69"/>
                  <a:gd name="T28" fmla="*/ 128 w 139"/>
                  <a:gd name="T29" fmla="*/ 67 h 69"/>
                  <a:gd name="T30" fmla="*/ 122 w 139"/>
                  <a:gd name="T31" fmla="*/ 69 h 69"/>
                  <a:gd name="T32" fmla="*/ 17 w 139"/>
                  <a:gd name="T33" fmla="*/ 69 h 69"/>
                  <a:gd name="T34" fmla="*/ 11 w 139"/>
                  <a:gd name="T35" fmla="*/ 67 h 69"/>
                  <a:gd name="T36" fmla="*/ 5 w 139"/>
                  <a:gd name="T37" fmla="*/ 64 h 69"/>
                  <a:gd name="T38" fmla="*/ 2 w 139"/>
                  <a:gd name="T39" fmla="*/ 58 h 69"/>
                  <a:gd name="T40" fmla="*/ 0 w 139"/>
                  <a:gd name="T41" fmla="*/ 51 h 69"/>
                  <a:gd name="T42" fmla="*/ 0 w 139"/>
                  <a:gd name="T43" fmla="*/ 17 h 69"/>
                  <a:gd name="T44" fmla="*/ 0 w 139"/>
                  <a:gd name="T45" fmla="*/ 17 h 6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39"/>
                  <a:gd name="T70" fmla="*/ 0 h 69"/>
                  <a:gd name="T71" fmla="*/ 139 w 139"/>
                  <a:gd name="T72" fmla="*/ 69 h 6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39" h="69">
                    <a:moveTo>
                      <a:pt x="0" y="17"/>
                    </a:moveTo>
                    <a:lnTo>
                      <a:pt x="2" y="10"/>
                    </a:lnTo>
                    <a:lnTo>
                      <a:pt x="5" y="5"/>
                    </a:lnTo>
                    <a:lnTo>
                      <a:pt x="11" y="1"/>
                    </a:lnTo>
                    <a:lnTo>
                      <a:pt x="17" y="0"/>
                    </a:lnTo>
                    <a:lnTo>
                      <a:pt x="122" y="0"/>
                    </a:lnTo>
                    <a:lnTo>
                      <a:pt x="128" y="1"/>
                    </a:lnTo>
                    <a:lnTo>
                      <a:pt x="134" y="5"/>
                    </a:lnTo>
                    <a:lnTo>
                      <a:pt x="137" y="10"/>
                    </a:lnTo>
                    <a:lnTo>
                      <a:pt x="139" y="17"/>
                    </a:lnTo>
                    <a:lnTo>
                      <a:pt x="139" y="51"/>
                    </a:lnTo>
                    <a:lnTo>
                      <a:pt x="137" y="58"/>
                    </a:lnTo>
                    <a:lnTo>
                      <a:pt x="134" y="64"/>
                    </a:lnTo>
                    <a:lnTo>
                      <a:pt x="128" y="67"/>
                    </a:lnTo>
                    <a:lnTo>
                      <a:pt x="122" y="69"/>
                    </a:lnTo>
                    <a:lnTo>
                      <a:pt x="17" y="69"/>
                    </a:lnTo>
                    <a:lnTo>
                      <a:pt x="11" y="67"/>
                    </a:lnTo>
                    <a:lnTo>
                      <a:pt x="5" y="64"/>
                    </a:lnTo>
                    <a:lnTo>
                      <a:pt x="2" y="58"/>
                    </a:lnTo>
                    <a:lnTo>
                      <a:pt x="0" y="51"/>
                    </a:lnTo>
                    <a:lnTo>
                      <a:pt x="0" y="17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16" name="Freeform 1585"/>
              <p:cNvSpPr>
                <a:spLocks/>
              </p:cNvSpPr>
              <p:nvPr/>
            </p:nvSpPr>
            <p:spPr bwMode="auto">
              <a:xfrm>
                <a:off x="4613" y="1141"/>
                <a:ext cx="139" cy="69"/>
              </a:xfrm>
              <a:custGeom>
                <a:avLst/>
                <a:gdLst>
                  <a:gd name="T0" fmla="*/ 0 w 139"/>
                  <a:gd name="T1" fmla="*/ 17 h 69"/>
                  <a:gd name="T2" fmla="*/ 2 w 139"/>
                  <a:gd name="T3" fmla="*/ 10 h 69"/>
                  <a:gd name="T4" fmla="*/ 5 w 139"/>
                  <a:gd name="T5" fmla="*/ 5 h 69"/>
                  <a:gd name="T6" fmla="*/ 11 w 139"/>
                  <a:gd name="T7" fmla="*/ 1 h 69"/>
                  <a:gd name="T8" fmla="*/ 17 w 139"/>
                  <a:gd name="T9" fmla="*/ 0 h 69"/>
                  <a:gd name="T10" fmla="*/ 122 w 139"/>
                  <a:gd name="T11" fmla="*/ 0 h 69"/>
                  <a:gd name="T12" fmla="*/ 128 w 139"/>
                  <a:gd name="T13" fmla="*/ 1 h 69"/>
                  <a:gd name="T14" fmla="*/ 134 w 139"/>
                  <a:gd name="T15" fmla="*/ 5 h 69"/>
                  <a:gd name="T16" fmla="*/ 137 w 139"/>
                  <a:gd name="T17" fmla="*/ 10 h 69"/>
                  <a:gd name="T18" fmla="*/ 139 w 139"/>
                  <a:gd name="T19" fmla="*/ 17 h 69"/>
                  <a:gd name="T20" fmla="*/ 139 w 139"/>
                  <a:gd name="T21" fmla="*/ 17 h 69"/>
                  <a:gd name="T22" fmla="*/ 139 w 139"/>
                  <a:gd name="T23" fmla="*/ 51 h 69"/>
                  <a:gd name="T24" fmla="*/ 137 w 139"/>
                  <a:gd name="T25" fmla="*/ 58 h 69"/>
                  <a:gd name="T26" fmla="*/ 134 w 139"/>
                  <a:gd name="T27" fmla="*/ 64 h 69"/>
                  <a:gd name="T28" fmla="*/ 128 w 139"/>
                  <a:gd name="T29" fmla="*/ 67 h 69"/>
                  <a:gd name="T30" fmla="*/ 122 w 139"/>
                  <a:gd name="T31" fmla="*/ 69 h 69"/>
                  <a:gd name="T32" fmla="*/ 17 w 139"/>
                  <a:gd name="T33" fmla="*/ 69 h 69"/>
                  <a:gd name="T34" fmla="*/ 11 w 139"/>
                  <a:gd name="T35" fmla="*/ 67 h 69"/>
                  <a:gd name="T36" fmla="*/ 5 w 139"/>
                  <a:gd name="T37" fmla="*/ 64 h 69"/>
                  <a:gd name="T38" fmla="*/ 2 w 139"/>
                  <a:gd name="T39" fmla="*/ 58 h 69"/>
                  <a:gd name="T40" fmla="*/ 0 w 139"/>
                  <a:gd name="T41" fmla="*/ 51 h 69"/>
                  <a:gd name="T42" fmla="*/ 0 w 139"/>
                  <a:gd name="T43" fmla="*/ 17 h 69"/>
                  <a:gd name="T44" fmla="*/ 0 w 139"/>
                  <a:gd name="T45" fmla="*/ 17 h 6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39"/>
                  <a:gd name="T70" fmla="*/ 0 h 69"/>
                  <a:gd name="T71" fmla="*/ 139 w 139"/>
                  <a:gd name="T72" fmla="*/ 69 h 6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39" h="69">
                    <a:moveTo>
                      <a:pt x="0" y="17"/>
                    </a:moveTo>
                    <a:lnTo>
                      <a:pt x="2" y="10"/>
                    </a:lnTo>
                    <a:lnTo>
                      <a:pt x="5" y="5"/>
                    </a:lnTo>
                    <a:lnTo>
                      <a:pt x="11" y="1"/>
                    </a:lnTo>
                    <a:lnTo>
                      <a:pt x="17" y="0"/>
                    </a:lnTo>
                    <a:lnTo>
                      <a:pt x="122" y="0"/>
                    </a:lnTo>
                    <a:lnTo>
                      <a:pt x="128" y="1"/>
                    </a:lnTo>
                    <a:lnTo>
                      <a:pt x="134" y="5"/>
                    </a:lnTo>
                    <a:lnTo>
                      <a:pt x="137" y="10"/>
                    </a:lnTo>
                    <a:lnTo>
                      <a:pt x="139" y="17"/>
                    </a:lnTo>
                    <a:lnTo>
                      <a:pt x="139" y="51"/>
                    </a:lnTo>
                    <a:lnTo>
                      <a:pt x="137" y="58"/>
                    </a:lnTo>
                    <a:lnTo>
                      <a:pt x="134" y="64"/>
                    </a:lnTo>
                    <a:lnTo>
                      <a:pt x="128" y="67"/>
                    </a:lnTo>
                    <a:lnTo>
                      <a:pt x="122" y="69"/>
                    </a:lnTo>
                    <a:lnTo>
                      <a:pt x="17" y="69"/>
                    </a:lnTo>
                    <a:lnTo>
                      <a:pt x="11" y="67"/>
                    </a:lnTo>
                    <a:lnTo>
                      <a:pt x="5" y="64"/>
                    </a:lnTo>
                    <a:lnTo>
                      <a:pt x="2" y="58"/>
                    </a:lnTo>
                    <a:lnTo>
                      <a:pt x="0" y="51"/>
                    </a:lnTo>
                    <a:lnTo>
                      <a:pt x="0" y="17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17" name="Freeform 1586"/>
              <p:cNvSpPr>
                <a:spLocks/>
              </p:cNvSpPr>
              <p:nvPr/>
            </p:nvSpPr>
            <p:spPr bwMode="auto">
              <a:xfrm>
                <a:off x="4653" y="1141"/>
                <a:ext cx="9" cy="9"/>
              </a:xfrm>
              <a:custGeom>
                <a:avLst/>
                <a:gdLst>
                  <a:gd name="T0" fmla="*/ 0 w 9"/>
                  <a:gd name="T1" fmla="*/ 0 h 9"/>
                  <a:gd name="T2" fmla="*/ 0 w 9"/>
                  <a:gd name="T3" fmla="*/ 9 h 9"/>
                  <a:gd name="T4" fmla="*/ 9 w 9"/>
                  <a:gd name="T5" fmla="*/ 9 h 9"/>
                  <a:gd name="T6" fmla="*/ 9 w 9"/>
                  <a:gd name="T7" fmla="*/ 0 h 9"/>
                  <a:gd name="T8" fmla="*/ 0 w 9"/>
                  <a:gd name="T9" fmla="*/ 0 h 9"/>
                  <a:gd name="T10" fmla="*/ 0 w 9"/>
                  <a:gd name="T11" fmla="*/ 0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9"/>
                  <a:gd name="T19" fmla="*/ 0 h 9"/>
                  <a:gd name="T20" fmla="*/ 9 w 9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9" h="9">
                    <a:moveTo>
                      <a:pt x="0" y="0"/>
                    </a:moveTo>
                    <a:lnTo>
                      <a:pt x="0" y="9"/>
                    </a:lnTo>
                    <a:lnTo>
                      <a:pt x="9" y="9"/>
                    </a:lnTo>
                    <a:lnTo>
                      <a:pt x="9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18" name="Freeform 1587"/>
              <p:cNvSpPr>
                <a:spLocks/>
              </p:cNvSpPr>
              <p:nvPr/>
            </p:nvSpPr>
            <p:spPr bwMode="auto">
              <a:xfrm>
                <a:off x="4653" y="1141"/>
                <a:ext cx="9" cy="9"/>
              </a:xfrm>
              <a:custGeom>
                <a:avLst/>
                <a:gdLst>
                  <a:gd name="T0" fmla="*/ 9 w 9"/>
                  <a:gd name="T1" fmla="*/ 0 h 9"/>
                  <a:gd name="T2" fmla="*/ 0 w 9"/>
                  <a:gd name="T3" fmla="*/ 0 h 9"/>
                  <a:gd name="T4" fmla="*/ 0 w 9"/>
                  <a:gd name="T5" fmla="*/ 9 h 9"/>
                  <a:gd name="T6" fmla="*/ 9 w 9"/>
                  <a:gd name="T7" fmla="*/ 9 h 9"/>
                  <a:gd name="T8" fmla="*/ 9 w 9"/>
                  <a:gd name="T9" fmla="*/ 0 h 9"/>
                  <a:gd name="T10" fmla="*/ 9 w 9"/>
                  <a:gd name="T11" fmla="*/ 0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9"/>
                  <a:gd name="T19" fmla="*/ 0 h 9"/>
                  <a:gd name="T20" fmla="*/ 9 w 9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9" h="9">
                    <a:moveTo>
                      <a:pt x="9" y="0"/>
                    </a:moveTo>
                    <a:lnTo>
                      <a:pt x="0" y="0"/>
                    </a:lnTo>
                    <a:lnTo>
                      <a:pt x="0" y="9"/>
                    </a:lnTo>
                    <a:lnTo>
                      <a:pt x="9" y="9"/>
                    </a:lnTo>
                    <a:lnTo>
                      <a:pt x="9" y="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19" name="Freeform 1588"/>
              <p:cNvSpPr>
                <a:spLocks/>
              </p:cNvSpPr>
              <p:nvPr/>
            </p:nvSpPr>
            <p:spPr bwMode="auto">
              <a:xfrm>
                <a:off x="4728" y="1141"/>
                <a:ext cx="10" cy="9"/>
              </a:xfrm>
              <a:custGeom>
                <a:avLst/>
                <a:gdLst>
                  <a:gd name="T0" fmla="*/ 0 w 10"/>
                  <a:gd name="T1" fmla="*/ 0 h 9"/>
                  <a:gd name="T2" fmla="*/ 0 w 10"/>
                  <a:gd name="T3" fmla="*/ 9 h 9"/>
                  <a:gd name="T4" fmla="*/ 10 w 10"/>
                  <a:gd name="T5" fmla="*/ 9 h 9"/>
                  <a:gd name="T6" fmla="*/ 10 w 10"/>
                  <a:gd name="T7" fmla="*/ 0 h 9"/>
                  <a:gd name="T8" fmla="*/ 0 w 10"/>
                  <a:gd name="T9" fmla="*/ 0 h 9"/>
                  <a:gd name="T10" fmla="*/ 0 w 10"/>
                  <a:gd name="T11" fmla="*/ 0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"/>
                  <a:gd name="T19" fmla="*/ 0 h 9"/>
                  <a:gd name="T20" fmla="*/ 10 w 10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" h="9">
                    <a:moveTo>
                      <a:pt x="0" y="0"/>
                    </a:moveTo>
                    <a:lnTo>
                      <a:pt x="0" y="9"/>
                    </a:lnTo>
                    <a:lnTo>
                      <a:pt x="10" y="9"/>
                    </a:lnTo>
                    <a:lnTo>
                      <a:pt x="1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20" name="Freeform 1589"/>
              <p:cNvSpPr>
                <a:spLocks/>
              </p:cNvSpPr>
              <p:nvPr/>
            </p:nvSpPr>
            <p:spPr bwMode="auto">
              <a:xfrm>
                <a:off x="4728" y="1141"/>
                <a:ext cx="10" cy="9"/>
              </a:xfrm>
              <a:custGeom>
                <a:avLst/>
                <a:gdLst>
                  <a:gd name="T0" fmla="*/ 10 w 10"/>
                  <a:gd name="T1" fmla="*/ 0 h 9"/>
                  <a:gd name="T2" fmla="*/ 0 w 10"/>
                  <a:gd name="T3" fmla="*/ 0 h 9"/>
                  <a:gd name="T4" fmla="*/ 0 w 10"/>
                  <a:gd name="T5" fmla="*/ 9 h 9"/>
                  <a:gd name="T6" fmla="*/ 10 w 10"/>
                  <a:gd name="T7" fmla="*/ 9 h 9"/>
                  <a:gd name="T8" fmla="*/ 10 w 10"/>
                  <a:gd name="T9" fmla="*/ 0 h 9"/>
                  <a:gd name="T10" fmla="*/ 10 w 10"/>
                  <a:gd name="T11" fmla="*/ 0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"/>
                  <a:gd name="T19" fmla="*/ 0 h 9"/>
                  <a:gd name="T20" fmla="*/ 10 w 10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" h="9">
                    <a:moveTo>
                      <a:pt x="10" y="0"/>
                    </a:moveTo>
                    <a:lnTo>
                      <a:pt x="0" y="0"/>
                    </a:lnTo>
                    <a:lnTo>
                      <a:pt x="0" y="9"/>
                    </a:lnTo>
                    <a:lnTo>
                      <a:pt x="10" y="9"/>
                    </a:lnTo>
                    <a:lnTo>
                      <a:pt x="10" y="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21" name="Freeform 1590"/>
              <p:cNvSpPr>
                <a:spLocks/>
              </p:cNvSpPr>
              <p:nvPr/>
            </p:nvSpPr>
            <p:spPr bwMode="auto">
              <a:xfrm>
                <a:off x="4678" y="1141"/>
                <a:ext cx="9" cy="9"/>
              </a:xfrm>
              <a:custGeom>
                <a:avLst/>
                <a:gdLst>
                  <a:gd name="T0" fmla="*/ 0 w 9"/>
                  <a:gd name="T1" fmla="*/ 0 h 9"/>
                  <a:gd name="T2" fmla="*/ 0 w 9"/>
                  <a:gd name="T3" fmla="*/ 9 h 9"/>
                  <a:gd name="T4" fmla="*/ 9 w 9"/>
                  <a:gd name="T5" fmla="*/ 9 h 9"/>
                  <a:gd name="T6" fmla="*/ 9 w 9"/>
                  <a:gd name="T7" fmla="*/ 0 h 9"/>
                  <a:gd name="T8" fmla="*/ 0 w 9"/>
                  <a:gd name="T9" fmla="*/ 0 h 9"/>
                  <a:gd name="T10" fmla="*/ 0 w 9"/>
                  <a:gd name="T11" fmla="*/ 0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9"/>
                  <a:gd name="T19" fmla="*/ 0 h 9"/>
                  <a:gd name="T20" fmla="*/ 9 w 9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9" h="9">
                    <a:moveTo>
                      <a:pt x="0" y="0"/>
                    </a:moveTo>
                    <a:lnTo>
                      <a:pt x="0" y="9"/>
                    </a:lnTo>
                    <a:lnTo>
                      <a:pt x="9" y="9"/>
                    </a:lnTo>
                    <a:lnTo>
                      <a:pt x="9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22" name="Freeform 1591"/>
              <p:cNvSpPr>
                <a:spLocks/>
              </p:cNvSpPr>
              <p:nvPr/>
            </p:nvSpPr>
            <p:spPr bwMode="auto">
              <a:xfrm>
                <a:off x="4678" y="1141"/>
                <a:ext cx="9" cy="9"/>
              </a:xfrm>
              <a:custGeom>
                <a:avLst/>
                <a:gdLst>
                  <a:gd name="T0" fmla="*/ 9 w 9"/>
                  <a:gd name="T1" fmla="*/ 0 h 9"/>
                  <a:gd name="T2" fmla="*/ 0 w 9"/>
                  <a:gd name="T3" fmla="*/ 0 h 9"/>
                  <a:gd name="T4" fmla="*/ 0 w 9"/>
                  <a:gd name="T5" fmla="*/ 9 h 9"/>
                  <a:gd name="T6" fmla="*/ 9 w 9"/>
                  <a:gd name="T7" fmla="*/ 9 h 9"/>
                  <a:gd name="T8" fmla="*/ 9 w 9"/>
                  <a:gd name="T9" fmla="*/ 0 h 9"/>
                  <a:gd name="T10" fmla="*/ 9 w 9"/>
                  <a:gd name="T11" fmla="*/ 0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9"/>
                  <a:gd name="T19" fmla="*/ 0 h 9"/>
                  <a:gd name="T20" fmla="*/ 9 w 9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9" h="9">
                    <a:moveTo>
                      <a:pt x="9" y="0"/>
                    </a:moveTo>
                    <a:lnTo>
                      <a:pt x="0" y="0"/>
                    </a:lnTo>
                    <a:lnTo>
                      <a:pt x="0" y="9"/>
                    </a:lnTo>
                    <a:lnTo>
                      <a:pt x="9" y="9"/>
                    </a:lnTo>
                    <a:lnTo>
                      <a:pt x="9" y="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23" name="Freeform 1592"/>
              <p:cNvSpPr>
                <a:spLocks/>
              </p:cNvSpPr>
              <p:nvPr/>
            </p:nvSpPr>
            <p:spPr bwMode="auto">
              <a:xfrm>
                <a:off x="4742" y="1171"/>
                <a:ext cx="10" cy="9"/>
              </a:xfrm>
              <a:custGeom>
                <a:avLst/>
                <a:gdLst>
                  <a:gd name="T0" fmla="*/ 0 w 10"/>
                  <a:gd name="T1" fmla="*/ 0 h 9"/>
                  <a:gd name="T2" fmla="*/ 0 w 10"/>
                  <a:gd name="T3" fmla="*/ 9 h 9"/>
                  <a:gd name="T4" fmla="*/ 10 w 10"/>
                  <a:gd name="T5" fmla="*/ 9 h 9"/>
                  <a:gd name="T6" fmla="*/ 10 w 10"/>
                  <a:gd name="T7" fmla="*/ 0 h 9"/>
                  <a:gd name="T8" fmla="*/ 0 w 10"/>
                  <a:gd name="T9" fmla="*/ 0 h 9"/>
                  <a:gd name="T10" fmla="*/ 0 w 10"/>
                  <a:gd name="T11" fmla="*/ 0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"/>
                  <a:gd name="T19" fmla="*/ 0 h 9"/>
                  <a:gd name="T20" fmla="*/ 10 w 10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" h="9">
                    <a:moveTo>
                      <a:pt x="0" y="0"/>
                    </a:moveTo>
                    <a:lnTo>
                      <a:pt x="0" y="9"/>
                    </a:lnTo>
                    <a:lnTo>
                      <a:pt x="10" y="9"/>
                    </a:lnTo>
                    <a:lnTo>
                      <a:pt x="1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24" name="Freeform 1593"/>
              <p:cNvSpPr>
                <a:spLocks/>
              </p:cNvSpPr>
              <p:nvPr/>
            </p:nvSpPr>
            <p:spPr bwMode="auto">
              <a:xfrm>
                <a:off x="4742" y="1171"/>
                <a:ext cx="10" cy="9"/>
              </a:xfrm>
              <a:custGeom>
                <a:avLst/>
                <a:gdLst>
                  <a:gd name="T0" fmla="*/ 10 w 10"/>
                  <a:gd name="T1" fmla="*/ 9 h 9"/>
                  <a:gd name="T2" fmla="*/ 10 w 10"/>
                  <a:gd name="T3" fmla="*/ 0 h 9"/>
                  <a:gd name="T4" fmla="*/ 0 w 10"/>
                  <a:gd name="T5" fmla="*/ 0 h 9"/>
                  <a:gd name="T6" fmla="*/ 0 w 10"/>
                  <a:gd name="T7" fmla="*/ 9 h 9"/>
                  <a:gd name="T8" fmla="*/ 10 w 10"/>
                  <a:gd name="T9" fmla="*/ 9 h 9"/>
                  <a:gd name="T10" fmla="*/ 10 w 10"/>
                  <a:gd name="T11" fmla="*/ 9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"/>
                  <a:gd name="T19" fmla="*/ 0 h 9"/>
                  <a:gd name="T20" fmla="*/ 10 w 10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" h="9">
                    <a:moveTo>
                      <a:pt x="10" y="9"/>
                    </a:moveTo>
                    <a:lnTo>
                      <a:pt x="10" y="0"/>
                    </a:lnTo>
                    <a:lnTo>
                      <a:pt x="0" y="0"/>
                    </a:lnTo>
                    <a:lnTo>
                      <a:pt x="0" y="9"/>
                    </a:lnTo>
                    <a:lnTo>
                      <a:pt x="10" y="9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25" name="Freeform 1594"/>
              <p:cNvSpPr>
                <a:spLocks/>
              </p:cNvSpPr>
              <p:nvPr/>
            </p:nvSpPr>
            <p:spPr bwMode="auto">
              <a:xfrm>
                <a:off x="4853" y="1170"/>
                <a:ext cx="9" cy="10"/>
              </a:xfrm>
              <a:custGeom>
                <a:avLst/>
                <a:gdLst>
                  <a:gd name="T0" fmla="*/ 0 w 9"/>
                  <a:gd name="T1" fmla="*/ 0 h 10"/>
                  <a:gd name="T2" fmla="*/ 0 w 9"/>
                  <a:gd name="T3" fmla="*/ 10 h 10"/>
                  <a:gd name="T4" fmla="*/ 9 w 9"/>
                  <a:gd name="T5" fmla="*/ 10 h 10"/>
                  <a:gd name="T6" fmla="*/ 9 w 9"/>
                  <a:gd name="T7" fmla="*/ 0 h 10"/>
                  <a:gd name="T8" fmla="*/ 0 w 9"/>
                  <a:gd name="T9" fmla="*/ 0 h 10"/>
                  <a:gd name="T10" fmla="*/ 0 w 9"/>
                  <a:gd name="T11" fmla="*/ 0 h 1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9"/>
                  <a:gd name="T19" fmla="*/ 0 h 10"/>
                  <a:gd name="T20" fmla="*/ 9 w 9"/>
                  <a:gd name="T21" fmla="*/ 10 h 1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9" h="10">
                    <a:moveTo>
                      <a:pt x="0" y="0"/>
                    </a:moveTo>
                    <a:lnTo>
                      <a:pt x="0" y="10"/>
                    </a:lnTo>
                    <a:lnTo>
                      <a:pt x="9" y="10"/>
                    </a:lnTo>
                    <a:lnTo>
                      <a:pt x="9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26" name="Freeform 1595"/>
              <p:cNvSpPr>
                <a:spLocks/>
              </p:cNvSpPr>
              <p:nvPr/>
            </p:nvSpPr>
            <p:spPr bwMode="auto">
              <a:xfrm>
                <a:off x="4853" y="1170"/>
                <a:ext cx="9" cy="10"/>
              </a:xfrm>
              <a:custGeom>
                <a:avLst/>
                <a:gdLst>
                  <a:gd name="T0" fmla="*/ 0 w 9"/>
                  <a:gd name="T1" fmla="*/ 0 h 10"/>
                  <a:gd name="T2" fmla="*/ 0 w 9"/>
                  <a:gd name="T3" fmla="*/ 10 h 10"/>
                  <a:gd name="T4" fmla="*/ 9 w 9"/>
                  <a:gd name="T5" fmla="*/ 10 h 10"/>
                  <a:gd name="T6" fmla="*/ 9 w 9"/>
                  <a:gd name="T7" fmla="*/ 0 h 10"/>
                  <a:gd name="T8" fmla="*/ 0 w 9"/>
                  <a:gd name="T9" fmla="*/ 0 h 10"/>
                  <a:gd name="T10" fmla="*/ 0 w 9"/>
                  <a:gd name="T11" fmla="*/ 0 h 1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9"/>
                  <a:gd name="T19" fmla="*/ 0 h 10"/>
                  <a:gd name="T20" fmla="*/ 9 w 9"/>
                  <a:gd name="T21" fmla="*/ 10 h 1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9" h="10">
                    <a:moveTo>
                      <a:pt x="0" y="0"/>
                    </a:moveTo>
                    <a:lnTo>
                      <a:pt x="0" y="10"/>
                    </a:lnTo>
                    <a:lnTo>
                      <a:pt x="9" y="10"/>
                    </a:lnTo>
                    <a:lnTo>
                      <a:pt x="9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27" name="Line 1596"/>
              <p:cNvSpPr>
                <a:spLocks noChangeShapeType="1"/>
              </p:cNvSpPr>
              <p:nvPr/>
            </p:nvSpPr>
            <p:spPr bwMode="auto">
              <a:xfrm>
                <a:off x="4752" y="1175"/>
                <a:ext cx="101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28" name="Freeform 1597"/>
              <p:cNvSpPr>
                <a:spLocks/>
              </p:cNvSpPr>
              <p:nvPr/>
            </p:nvSpPr>
            <p:spPr bwMode="auto">
              <a:xfrm>
                <a:off x="4918" y="1141"/>
                <a:ext cx="9" cy="9"/>
              </a:xfrm>
              <a:custGeom>
                <a:avLst/>
                <a:gdLst>
                  <a:gd name="T0" fmla="*/ 0 w 9"/>
                  <a:gd name="T1" fmla="*/ 0 h 9"/>
                  <a:gd name="T2" fmla="*/ 0 w 9"/>
                  <a:gd name="T3" fmla="*/ 9 h 9"/>
                  <a:gd name="T4" fmla="*/ 9 w 9"/>
                  <a:gd name="T5" fmla="*/ 9 h 9"/>
                  <a:gd name="T6" fmla="*/ 9 w 9"/>
                  <a:gd name="T7" fmla="*/ 0 h 9"/>
                  <a:gd name="T8" fmla="*/ 0 w 9"/>
                  <a:gd name="T9" fmla="*/ 0 h 9"/>
                  <a:gd name="T10" fmla="*/ 0 w 9"/>
                  <a:gd name="T11" fmla="*/ 0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9"/>
                  <a:gd name="T19" fmla="*/ 0 h 9"/>
                  <a:gd name="T20" fmla="*/ 9 w 9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9" h="9">
                    <a:moveTo>
                      <a:pt x="0" y="0"/>
                    </a:moveTo>
                    <a:lnTo>
                      <a:pt x="0" y="9"/>
                    </a:lnTo>
                    <a:lnTo>
                      <a:pt x="9" y="9"/>
                    </a:lnTo>
                    <a:lnTo>
                      <a:pt x="9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29" name="Freeform 1598"/>
              <p:cNvSpPr>
                <a:spLocks/>
              </p:cNvSpPr>
              <p:nvPr/>
            </p:nvSpPr>
            <p:spPr bwMode="auto">
              <a:xfrm>
                <a:off x="4918" y="1141"/>
                <a:ext cx="9" cy="9"/>
              </a:xfrm>
              <a:custGeom>
                <a:avLst/>
                <a:gdLst>
                  <a:gd name="T0" fmla="*/ 9 w 9"/>
                  <a:gd name="T1" fmla="*/ 0 h 9"/>
                  <a:gd name="T2" fmla="*/ 0 w 9"/>
                  <a:gd name="T3" fmla="*/ 0 h 9"/>
                  <a:gd name="T4" fmla="*/ 0 w 9"/>
                  <a:gd name="T5" fmla="*/ 9 h 9"/>
                  <a:gd name="T6" fmla="*/ 9 w 9"/>
                  <a:gd name="T7" fmla="*/ 9 h 9"/>
                  <a:gd name="T8" fmla="*/ 9 w 9"/>
                  <a:gd name="T9" fmla="*/ 0 h 9"/>
                  <a:gd name="T10" fmla="*/ 9 w 9"/>
                  <a:gd name="T11" fmla="*/ 0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9"/>
                  <a:gd name="T19" fmla="*/ 0 h 9"/>
                  <a:gd name="T20" fmla="*/ 9 w 9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9" h="9">
                    <a:moveTo>
                      <a:pt x="9" y="0"/>
                    </a:moveTo>
                    <a:lnTo>
                      <a:pt x="0" y="0"/>
                    </a:lnTo>
                    <a:lnTo>
                      <a:pt x="0" y="9"/>
                    </a:lnTo>
                    <a:lnTo>
                      <a:pt x="9" y="9"/>
                    </a:lnTo>
                    <a:lnTo>
                      <a:pt x="9" y="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30" name="Line 1599"/>
              <p:cNvSpPr>
                <a:spLocks noChangeShapeType="1"/>
              </p:cNvSpPr>
              <p:nvPr/>
            </p:nvSpPr>
            <p:spPr bwMode="auto">
              <a:xfrm>
                <a:off x="4922" y="1096"/>
                <a:ext cx="0" cy="4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31" name="Freeform 1600"/>
              <p:cNvSpPr>
                <a:spLocks/>
              </p:cNvSpPr>
              <p:nvPr/>
            </p:nvSpPr>
            <p:spPr bwMode="auto">
              <a:xfrm>
                <a:off x="4918" y="1200"/>
                <a:ext cx="9" cy="10"/>
              </a:xfrm>
              <a:custGeom>
                <a:avLst/>
                <a:gdLst>
                  <a:gd name="T0" fmla="*/ 0 w 9"/>
                  <a:gd name="T1" fmla="*/ 0 h 10"/>
                  <a:gd name="T2" fmla="*/ 0 w 9"/>
                  <a:gd name="T3" fmla="*/ 10 h 10"/>
                  <a:gd name="T4" fmla="*/ 9 w 9"/>
                  <a:gd name="T5" fmla="*/ 10 h 10"/>
                  <a:gd name="T6" fmla="*/ 9 w 9"/>
                  <a:gd name="T7" fmla="*/ 0 h 10"/>
                  <a:gd name="T8" fmla="*/ 0 w 9"/>
                  <a:gd name="T9" fmla="*/ 0 h 10"/>
                  <a:gd name="T10" fmla="*/ 0 w 9"/>
                  <a:gd name="T11" fmla="*/ 0 h 1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9"/>
                  <a:gd name="T19" fmla="*/ 0 h 10"/>
                  <a:gd name="T20" fmla="*/ 9 w 9"/>
                  <a:gd name="T21" fmla="*/ 10 h 1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9" h="10">
                    <a:moveTo>
                      <a:pt x="0" y="0"/>
                    </a:moveTo>
                    <a:lnTo>
                      <a:pt x="0" y="10"/>
                    </a:lnTo>
                    <a:lnTo>
                      <a:pt x="9" y="10"/>
                    </a:lnTo>
                    <a:lnTo>
                      <a:pt x="9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32" name="Freeform 1601"/>
              <p:cNvSpPr>
                <a:spLocks/>
              </p:cNvSpPr>
              <p:nvPr/>
            </p:nvSpPr>
            <p:spPr bwMode="auto">
              <a:xfrm>
                <a:off x="4918" y="1200"/>
                <a:ext cx="9" cy="10"/>
              </a:xfrm>
              <a:custGeom>
                <a:avLst/>
                <a:gdLst>
                  <a:gd name="T0" fmla="*/ 0 w 9"/>
                  <a:gd name="T1" fmla="*/ 10 h 10"/>
                  <a:gd name="T2" fmla="*/ 9 w 9"/>
                  <a:gd name="T3" fmla="*/ 10 h 10"/>
                  <a:gd name="T4" fmla="*/ 9 w 9"/>
                  <a:gd name="T5" fmla="*/ 0 h 10"/>
                  <a:gd name="T6" fmla="*/ 0 w 9"/>
                  <a:gd name="T7" fmla="*/ 0 h 10"/>
                  <a:gd name="T8" fmla="*/ 0 w 9"/>
                  <a:gd name="T9" fmla="*/ 10 h 10"/>
                  <a:gd name="T10" fmla="*/ 0 w 9"/>
                  <a:gd name="T11" fmla="*/ 10 h 1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9"/>
                  <a:gd name="T19" fmla="*/ 0 h 10"/>
                  <a:gd name="T20" fmla="*/ 9 w 9"/>
                  <a:gd name="T21" fmla="*/ 10 h 1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9" h="10">
                    <a:moveTo>
                      <a:pt x="0" y="10"/>
                    </a:moveTo>
                    <a:lnTo>
                      <a:pt x="9" y="10"/>
                    </a:lnTo>
                    <a:lnTo>
                      <a:pt x="9" y="0"/>
                    </a:lnTo>
                    <a:lnTo>
                      <a:pt x="0" y="0"/>
                    </a:lnTo>
                    <a:lnTo>
                      <a:pt x="0" y="1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33" name="Freeform 1602"/>
              <p:cNvSpPr>
                <a:spLocks/>
              </p:cNvSpPr>
              <p:nvPr/>
            </p:nvSpPr>
            <p:spPr bwMode="auto">
              <a:xfrm>
                <a:off x="4918" y="1241"/>
                <a:ext cx="9" cy="10"/>
              </a:xfrm>
              <a:custGeom>
                <a:avLst/>
                <a:gdLst>
                  <a:gd name="T0" fmla="*/ 0 w 9"/>
                  <a:gd name="T1" fmla="*/ 0 h 10"/>
                  <a:gd name="T2" fmla="*/ 0 w 9"/>
                  <a:gd name="T3" fmla="*/ 10 h 10"/>
                  <a:gd name="T4" fmla="*/ 9 w 9"/>
                  <a:gd name="T5" fmla="*/ 10 h 10"/>
                  <a:gd name="T6" fmla="*/ 9 w 9"/>
                  <a:gd name="T7" fmla="*/ 0 h 10"/>
                  <a:gd name="T8" fmla="*/ 0 w 9"/>
                  <a:gd name="T9" fmla="*/ 0 h 10"/>
                  <a:gd name="T10" fmla="*/ 0 w 9"/>
                  <a:gd name="T11" fmla="*/ 0 h 1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9"/>
                  <a:gd name="T19" fmla="*/ 0 h 10"/>
                  <a:gd name="T20" fmla="*/ 9 w 9"/>
                  <a:gd name="T21" fmla="*/ 10 h 1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9" h="10">
                    <a:moveTo>
                      <a:pt x="0" y="0"/>
                    </a:moveTo>
                    <a:lnTo>
                      <a:pt x="0" y="10"/>
                    </a:lnTo>
                    <a:lnTo>
                      <a:pt x="9" y="10"/>
                    </a:lnTo>
                    <a:lnTo>
                      <a:pt x="9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34" name="Freeform 1603"/>
              <p:cNvSpPr>
                <a:spLocks/>
              </p:cNvSpPr>
              <p:nvPr/>
            </p:nvSpPr>
            <p:spPr bwMode="auto">
              <a:xfrm>
                <a:off x="4918" y="1241"/>
                <a:ext cx="9" cy="10"/>
              </a:xfrm>
              <a:custGeom>
                <a:avLst/>
                <a:gdLst>
                  <a:gd name="T0" fmla="*/ 9 w 9"/>
                  <a:gd name="T1" fmla="*/ 0 h 10"/>
                  <a:gd name="T2" fmla="*/ 0 w 9"/>
                  <a:gd name="T3" fmla="*/ 0 h 10"/>
                  <a:gd name="T4" fmla="*/ 0 w 9"/>
                  <a:gd name="T5" fmla="*/ 10 h 10"/>
                  <a:gd name="T6" fmla="*/ 9 w 9"/>
                  <a:gd name="T7" fmla="*/ 10 h 10"/>
                  <a:gd name="T8" fmla="*/ 9 w 9"/>
                  <a:gd name="T9" fmla="*/ 0 h 10"/>
                  <a:gd name="T10" fmla="*/ 9 w 9"/>
                  <a:gd name="T11" fmla="*/ 0 h 1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9"/>
                  <a:gd name="T19" fmla="*/ 0 h 10"/>
                  <a:gd name="T20" fmla="*/ 9 w 9"/>
                  <a:gd name="T21" fmla="*/ 10 h 1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9" h="10">
                    <a:moveTo>
                      <a:pt x="9" y="0"/>
                    </a:moveTo>
                    <a:lnTo>
                      <a:pt x="0" y="0"/>
                    </a:lnTo>
                    <a:lnTo>
                      <a:pt x="0" y="10"/>
                    </a:lnTo>
                    <a:lnTo>
                      <a:pt x="9" y="10"/>
                    </a:lnTo>
                    <a:lnTo>
                      <a:pt x="9" y="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35" name="Line 1604"/>
              <p:cNvSpPr>
                <a:spLocks noChangeShapeType="1"/>
              </p:cNvSpPr>
              <p:nvPr/>
            </p:nvSpPr>
            <p:spPr bwMode="auto">
              <a:xfrm>
                <a:off x="4922" y="1210"/>
                <a:ext cx="0" cy="3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36" name="Freeform 1605"/>
              <p:cNvSpPr>
                <a:spLocks/>
              </p:cNvSpPr>
              <p:nvPr/>
            </p:nvSpPr>
            <p:spPr bwMode="auto">
              <a:xfrm>
                <a:off x="4852" y="1271"/>
                <a:ext cx="10" cy="10"/>
              </a:xfrm>
              <a:custGeom>
                <a:avLst/>
                <a:gdLst>
                  <a:gd name="T0" fmla="*/ 0 w 10"/>
                  <a:gd name="T1" fmla="*/ 0 h 10"/>
                  <a:gd name="T2" fmla="*/ 0 w 10"/>
                  <a:gd name="T3" fmla="*/ 10 h 10"/>
                  <a:gd name="T4" fmla="*/ 10 w 10"/>
                  <a:gd name="T5" fmla="*/ 10 h 10"/>
                  <a:gd name="T6" fmla="*/ 10 w 10"/>
                  <a:gd name="T7" fmla="*/ 0 h 10"/>
                  <a:gd name="T8" fmla="*/ 0 w 10"/>
                  <a:gd name="T9" fmla="*/ 0 h 10"/>
                  <a:gd name="T10" fmla="*/ 0 w 10"/>
                  <a:gd name="T11" fmla="*/ 0 h 1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"/>
                  <a:gd name="T19" fmla="*/ 0 h 10"/>
                  <a:gd name="T20" fmla="*/ 10 w 10"/>
                  <a:gd name="T21" fmla="*/ 10 h 1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" h="10">
                    <a:moveTo>
                      <a:pt x="0" y="0"/>
                    </a:moveTo>
                    <a:lnTo>
                      <a:pt x="0" y="10"/>
                    </a:lnTo>
                    <a:lnTo>
                      <a:pt x="10" y="10"/>
                    </a:lnTo>
                    <a:lnTo>
                      <a:pt x="1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37" name="Freeform 1606"/>
              <p:cNvSpPr>
                <a:spLocks/>
              </p:cNvSpPr>
              <p:nvPr/>
            </p:nvSpPr>
            <p:spPr bwMode="auto">
              <a:xfrm>
                <a:off x="4852" y="1271"/>
                <a:ext cx="10" cy="10"/>
              </a:xfrm>
              <a:custGeom>
                <a:avLst/>
                <a:gdLst>
                  <a:gd name="T0" fmla="*/ 0 w 10"/>
                  <a:gd name="T1" fmla="*/ 0 h 10"/>
                  <a:gd name="T2" fmla="*/ 0 w 10"/>
                  <a:gd name="T3" fmla="*/ 10 h 10"/>
                  <a:gd name="T4" fmla="*/ 10 w 10"/>
                  <a:gd name="T5" fmla="*/ 10 h 10"/>
                  <a:gd name="T6" fmla="*/ 10 w 10"/>
                  <a:gd name="T7" fmla="*/ 0 h 10"/>
                  <a:gd name="T8" fmla="*/ 0 w 10"/>
                  <a:gd name="T9" fmla="*/ 0 h 10"/>
                  <a:gd name="T10" fmla="*/ 0 w 10"/>
                  <a:gd name="T11" fmla="*/ 0 h 1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"/>
                  <a:gd name="T19" fmla="*/ 0 h 10"/>
                  <a:gd name="T20" fmla="*/ 10 w 10"/>
                  <a:gd name="T21" fmla="*/ 10 h 1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" h="10">
                    <a:moveTo>
                      <a:pt x="0" y="0"/>
                    </a:moveTo>
                    <a:lnTo>
                      <a:pt x="0" y="10"/>
                    </a:lnTo>
                    <a:lnTo>
                      <a:pt x="10" y="10"/>
                    </a:lnTo>
                    <a:lnTo>
                      <a:pt x="1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38" name="Freeform 1607"/>
              <p:cNvSpPr>
                <a:spLocks/>
              </p:cNvSpPr>
              <p:nvPr/>
            </p:nvSpPr>
            <p:spPr bwMode="auto">
              <a:xfrm>
                <a:off x="4744" y="1272"/>
                <a:ext cx="10" cy="9"/>
              </a:xfrm>
              <a:custGeom>
                <a:avLst/>
                <a:gdLst>
                  <a:gd name="T0" fmla="*/ 0 w 10"/>
                  <a:gd name="T1" fmla="*/ 0 h 9"/>
                  <a:gd name="T2" fmla="*/ 0 w 10"/>
                  <a:gd name="T3" fmla="*/ 9 h 9"/>
                  <a:gd name="T4" fmla="*/ 10 w 10"/>
                  <a:gd name="T5" fmla="*/ 9 h 9"/>
                  <a:gd name="T6" fmla="*/ 10 w 10"/>
                  <a:gd name="T7" fmla="*/ 0 h 9"/>
                  <a:gd name="T8" fmla="*/ 0 w 10"/>
                  <a:gd name="T9" fmla="*/ 0 h 9"/>
                  <a:gd name="T10" fmla="*/ 0 w 10"/>
                  <a:gd name="T11" fmla="*/ 0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"/>
                  <a:gd name="T19" fmla="*/ 0 h 9"/>
                  <a:gd name="T20" fmla="*/ 10 w 10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" h="9">
                    <a:moveTo>
                      <a:pt x="0" y="0"/>
                    </a:moveTo>
                    <a:lnTo>
                      <a:pt x="0" y="9"/>
                    </a:lnTo>
                    <a:lnTo>
                      <a:pt x="10" y="9"/>
                    </a:lnTo>
                    <a:lnTo>
                      <a:pt x="1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39" name="Freeform 1608"/>
              <p:cNvSpPr>
                <a:spLocks/>
              </p:cNvSpPr>
              <p:nvPr/>
            </p:nvSpPr>
            <p:spPr bwMode="auto">
              <a:xfrm>
                <a:off x="4744" y="1272"/>
                <a:ext cx="10" cy="9"/>
              </a:xfrm>
              <a:custGeom>
                <a:avLst/>
                <a:gdLst>
                  <a:gd name="T0" fmla="*/ 10 w 10"/>
                  <a:gd name="T1" fmla="*/ 9 h 9"/>
                  <a:gd name="T2" fmla="*/ 10 w 10"/>
                  <a:gd name="T3" fmla="*/ 0 h 9"/>
                  <a:gd name="T4" fmla="*/ 0 w 10"/>
                  <a:gd name="T5" fmla="*/ 0 h 9"/>
                  <a:gd name="T6" fmla="*/ 0 w 10"/>
                  <a:gd name="T7" fmla="*/ 9 h 9"/>
                  <a:gd name="T8" fmla="*/ 10 w 10"/>
                  <a:gd name="T9" fmla="*/ 9 h 9"/>
                  <a:gd name="T10" fmla="*/ 10 w 10"/>
                  <a:gd name="T11" fmla="*/ 9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"/>
                  <a:gd name="T19" fmla="*/ 0 h 9"/>
                  <a:gd name="T20" fmla="*/ 10 w 10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" h="9">
                    <a:moveTo>
                      <a:pt x="10" y="9"/>
                    </a:moveTo>
                    <a:lnTo>
                      <a:pt x="10" y="0"/>
                    </a:lnTo>
                    <a:lnTo>
                      <a:pt x="0" y="0"/>
                    </a:lnTo>
                    <a:lnTo>
                      <a:pt x="0" y="9"/>
                    </a:lnTo>
                    <a:lnTo>
                      <a:pt x="10" y="9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40" name="Line 1609"/>
              <p:cNvSpPr>
                <a:spLocks noChangeShapeType="1"/>
              </p:cNvSpPr>
              <p:nvPr/>
            </p:nvSpPr>
            <p:spPr bwMode="auto">
              <a:xfrm flipH="1">
                <a:off x="4754" y="1276"/>
                <a:ext cx="9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41" name="Line 1610"/>
              <p:cNvSpPr>
                <a:spLocks noChangeShapeType="1"/>
              </p:cNvSpPr>
              <p:nvPr/>
            </p:nvSpPr>
            <p:spPr bwMode="auto">
              <a:xfrm>
                <a:off x="4684" y="1310"/>
                <a:ext cx="0" cy="32"/>
              </a:xfrm>
              <a:prstGeom prst="line">
                <a:avLst/>
              </a:prstGeom>
              <a:noFill/>
              <a:ln w="0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42" name="Freeform 1611"/>
              <p:cNvSpPr>
                <a:spLocks/>
              </p:cNvSpPr>
              <p:nvPr/>
            </p:nvSpPr>
            <p:spPr bwMode="auto">
              <a:xfrm>
                <a:off x="4679" y="1302"/>
                <a:ext cx="10" cy="8"/>
              </a:xfrm>
              <a:custGeom>
                <a:avLst/>
                <a:gdLst>
                  <a:gd name="T0" fmla="*/ 0 w 10"/>
                  <a:gd name="T1" fmla="*/ 0 h 8"/>
                  <a:gd name="T2" fmla="*/ 0 w 10"/>
                  <a:gd name="T3" fmla="*/ 8 h 8"/>
                  <a:gd name="T4" fmla="*/ 10 w 10"/>
                  <a:gd name="T5" fmla="*/ 8 h 8"/>
                  <a:gd name="T6" fmla="*/ 10 w 10"/>
                  <a:gd name="T7" fmla="*/ 0 h 8"/>
                  <a:gd name="T8" fmla="*/ 0 w 10"/>
                  <a:gd name="T9" fmla="*/ 0 h 8"/>
                  <a:gd name="T10" fmla="*/ 0 w 10"/>
                  <a:gd name="T11" fmla="*/ 0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"/>
                  <a:gd name="T19" fmla="*/ 0 h 8"/>
                  <a:gd name="T20" fmla="*/ 10 w 10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" h="8">
                    <a:moveTo>
                      <a:pt x="0" y="0"/>
                    </a:moveTo>
                    <a:lnTo>
                      <a:pt x="0" y="8"/>
                    </a:lnTo>
                    <a:lnTo>
                      <a:pt x="10" y="8"/>
                    </a:lnTo>
                    <a:lnTo>
                      <a:pt x="1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43" name="Freeform 1612"/>
              <p:cNvSpPr>
                <a:spLocks/>
              </p:cNvSpPr>
              <p:nvPr/>
            </p:nvSpPr>
            <p:spPr bwMode="auto">
              <a:xfrm>
                <a:off x="4679" y="1302"/>
                <a:ext cx="10" cy="8"/>
              </a:xfrm>
              <a:custGeom>
                <a:avLst/>
                <a:gdLst>
                  <a:gd name="T0" fmla="*/ 0 w 10"/>
                  <a:gd name="T1" fmla="*/ 8 h 8"/>
                  <a:gd name="T2" fmla="*/ 10 w 10"/>
                  <a:gd name="T3" fmla="*/ 8 h 8"/>
                  <a:gd name="T4" fmla="*/ 10 w 10"/>
                  <a:gd name="T5" fmla="*/ 0 h 8"/>
                  <a:gd name="T6" fmla="*/ 0 w 10"/>
                  <a:gd name="T7" fmla="*/ 0 h 8"/>
                  <a:gd name="T8" fmla="*/ 0 w 10"/>
                  <a:gd name="T9" fmla="*/ 8 h 8"/>
                  <a:gd name="T10" fmla="*/ 0 w 10"/>
                  <a:gd name="T11" fmla="*/ 8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"/>
                  <a:gd name="T19" fmla="*/ 0 h 8"/>
                  <a:gd name="T20" fmla="*/ 10 w 10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" h="8">
                    <a:moveTo>
                      <a:pt x="0" y="8"/>
                    </a:moveTo>
                    <a:lnTo>
                      <a:pt x="10" y="8"/>
                    </a:lnTo>
                    <a:lnTo>
                      <a:pt x="10" y="0"/>
                    </a:lnTo>
                    <a:lnTo>
                      <a:pt x="0" y="0"/>
                    </a:lnTo>
                    <a:lnTo>
                      <a:pt x="0" y="8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44" name="Freeform 1613"/>
              <p:cNvSpPr>
                <a:spLocks/>
              </p:cNvSpPr>
              <p:nvPr/>
            </p:nvSpPr>
            <p:spPr bwMode="auto">
              <a:xfrm>
                <a:off x="4733" y="1095"/>
                <a:ext cx="79" cy="46"/>
              </a:xfrm>
              <a:custGeom>
                <a:avLst/>
                <a:gdLst>
                  <a:gd name="T0" fmla="*/ 79 w 79"/>
                  <a:gd name="T1" fmla="*/ 0 h 46"/>
                  <a:gd name="T2" fmla="*/ 79 w 79"/>
                  <a:gd name="T3" fmla="*/ 17 h 46"/>
                  <a:gd name="T4" fmla="*/ 0 w 79"/>
                  <a:gd name="T5" fmla="*/ 17 h 46"/>
                  <a:gd name="T6" fmla="*/ 0 w 79"/>
                  <a:gd name="T7" fmla="*/ 46 h 4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9"/>
                  <a:gd name="T13" fmla="*/ 0 h 46"/>
                  <a:gd name="T14" fmla="*/ 79 w 79"/>
                  <a:gd name="T15" fmla="*/ 46 h 4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9" h="46">
                    <a:moveTo>
                      <a:pt x="79" y="0"/>
                    </a:moveTo>
                    <a:lnTo>
                      <a:pt x="79" y="17"/>
                    </a:lnTo>
                    <a:lnTo>
                      <a:pt x="0" y="17"/>
                    </a:lnTo>
                    <a:lnTo>
                      <a:pt x="0" y="46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45" name="Freeform 1614"/>
              <p:cNvSpPr>
                <a:spLocks/>
              </p:cNvSpPr>
              <p:nvPr/>
            </p:nvSpPr>
            <p:spPr bwMode="auto">
              <a:xfrm>
                <a:off x="4683" y="1095"/>
                <a:ext cx="18" cy="46"/>
              </a:xfrm>
              <a:custGeom>
                <a:avLst/>
                <a:gdLst>
                  <a:gd name="T0" fmla="*/ 18 w 18"/>
                  <a:gd name="T1" fmla="*/ 0 h 46"/>
                  <a:gd name="T2" fmla="*/ 18 w 18"/>
                  <a:gd name="T3" fmla="*/ 17 h 46"/>
                  <a:gd name="T4" fmla="*/ 0 w 18"/>
                  <a:gd name="T5" fmla="*/ 17 h 46"/>
                  <a:gd name="T6" fmla="*/ 0 w 18"/>
                  <a:gd name="T7" fmla="*/ 46 h 4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8"/>
                  <a:gd name="T13" fmla="*/ 0 h 46"/>
                  <a:gd name="T14" fmla="*/ 18 w 18"/>
                  <a:gd name="T15" fmla="*/ 46 h 4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8" h="46">
                    <a:moveTo>
                      <a:pt x="18" y="0"/>
                    </a:moveTo>
                    <a:lnTo>
                      <a:pt x="18" y="17"/>
                    </a:lnTo>
                    <a:lnTo>
                      <a:pt x="0" y="17"/>
                    </a:lnTo>
                    <a:lnTo>
                      <a:pt x="0" y="46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46" name="Freeform 1615"/>
              <p:cNvSpPr>
                <a:spLocks/>
              </p:cNvSpPr>
              <p:nvPr/>
            </p:nvSpPr>
            <p:spPr bwMode="auto">
              <a:xfrm>
                <a:off x="4594" y="1095"/>
                <a:ext cx="63" cy="46"/>
              </a:xfrm>
              <a:custGeom>
                <a:avLst/>
                <a:gdLst>
                  <a:gd name="T0" fmla="*/ 0 w 63"/>
                  <a:gd name="T1" fmla="*/ 0 h 46"/>
                  <a:gd name="T2" fmla="*/ 0 w 63"/>
                  <a:gd name="T3" fmla="*/ 17 h 46"/>
                  <a:gd name="T4" fmla="*/ 63 w 63"/>
                  <a:gd name="T5" fmla="*/ 17 h 46"/>
                  <a:gd name="T6" fmla="*/ 63 w 63"/>
                  <a:gd name="T7" fmla="*/ 46 h 4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3"/>
                  <a:gd name="T13" fmla="*/ 0 h 46"/>
                  <a:gd name="T14" fmla="*/ 63 w 63"/>
                  <a:gd name="T15" fmla="*/ 46 h 4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3" h="46">
                    <a:moveTo>
                      <a:pt x="0" y="0"/>
                    </a:moveTo>
                    <a:lnTo>
                      <a:pt x="0" y="17"/>
                    </a:lnTo>
                    <a:lnTo>
                      <a:pt x="63" y="17"/>
                    </a:lnTo>
                    <a:lnTo>
                      <a:pt x="63" y="46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47" name="Freeform 1616"/>
              <p:cNvSpPr>
                <a:spLocks/>
              </p:cNvSpPr>
              <p:nvPr/>
            </p:nvSpPr>
            <p:spPr bwMode="auto">
              <a:xfrm>
                <a:off x="4735" y="1342"/>
                <a:ext cx="0" cy="34"/>
              </a:xfrm>
              <a:custGeom>
                <a:avLst/>
                <a:gdLst>
                  <a:gd name="T0" fmla="*/ 34 h 34"/>
                  <a:gd name="T1" fmla="*/ 0 h 34"/>
                  <a:gd name="T2" fmla="*/ 34 h 34"/>
                  <a:gd name="T3" fmla="*/ 34 h 34"/>
                  <a:gd name="T4" fmla="*/ 0 60000 65536"/>
                  <a:gd name="T5" fmla="*/ 0 60000 65536"/>
                  <a:gd name="T6" fmla="*/ 0 60000 65536"/>
                  <a:gd name="T7" fmla="*/ 0 60000 65536"/>
                  <a:gd name="T8" fmla="*/ 0 h 34"/>
                  <a:gd name="T9" fmla="*/ 34 h 34"/>
                </a:gdLst>
                <a:ahLst/>
                <a:cxnLst>
                  <a:cxn ang="T4">
                    <a:pos x="0" y="T0"/>
                  </a:cxn>
                  <a:cxn ang="T5">
                    <a:pos x="0" y="T1"/>
                  </a:cxn>
                  <a:cxn ang="T6">
                    <a:pos x="0" y="T2"/>
                  </a:cxn>
                  <a:cxn ang="T7">
                    <a:pos x="0" y="T3"/>
                  </a:cxn>
                </a:cxnLst>
                <a:rect l="0" t="T8" r="0" b="T9"/>
                <a:pathLst>
                  <a:path h="34">
                    <a:moveTo>
                      <a:pt x="0" y="34"/>
                    </a:moveTo>
                    <a:lnTo>
                      <a:pt x="0" y="0"/>
                    </a:lnTo>
                    <a:lnTo>
                      <a:pt x="0" y="34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48" name="Freeform 1617"/>
              <p:cNvSpPr>
                <a:spLocks/>
              </p:cNvSpPr>
              <p:nvPr/>
            </p:nvSpPr>
            <p:spPr bwMode="auto">
              <a:xfrm>
                <a:off x="4633" y="1376"/>
                <a:ext cx="102" cy="0"/>
              </a:xfrm>
              <a:custGeom>
                <a:avLst/>
                <a:gdLst>
                  <a:gd name="T0" fmla="*/ 102 w 102"/>
                  <a:gd name="T1" fmla="*/ 0 w 102"/>
                  <a:gd name="T2" fmla="*/ 102 w 102"/>
                  <a:gd name="T3" fmla="*/ 102 w 102"/>
                  <a:gd name="T4" fmla="*/ 0 60000 65536"/>
                  <a:gd name="T5" fmla="*/ 0 60000 65536"/>
                  <a:gd name="T6" fmla="*/ 0 60000 65536"/>
                  <a:gd name="T7" fmla="*/ 0 60000 65536"/>
                  <a:gd name="T8" fmla="*/ 0 w 102"/>
                  <a:gd name="T9" fmla="*/ 102 w 102"/>
                </a:gdLst>
                <a:ahLst/>
                <a:cxnLst>
                  <a:cxn ang="T4">
                    <a:pos x="T0" y="0"/>
                  </a:cxn>
                  <a:cxn ang="T5">
                    <a:pos x="T1" y="0"/>
                  </a:cxn>
                  <a:cxn ang="T6">
                    <a:pos x="T2" y="0"/>
                  </a:cxn>
                  <a:cxn ang="T7">
                    <a:pos x="T3" y="0"/>
                  </a:cxn>
                </a:cxnLst>
                <a:rect l="T8" t="0" r="T9" b="0"/>
                <a:pathLst>
                  <a:path w="102">
                    <a:moveTo>
                      <a:pt x="102" y="0"/>
                    </a:moveTo>
                    <a:lnTo>
                      <a:pt x="0" y="0"/>
                    </a:lnTo>
                    <a:lnTo>
                      <a:pt x="102" y="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49" name="Freeform 1618"/>
              <p:cNvSpPr>
                <a:spLocks/>
              </p:cNvSpPr>
              <p:nvPr/>
            </p:nvSpPr>
            <p:spPr bwMode="auto">
              <a:xfrm>
                <a:off x="4633" y="1376"/>
                <a:ext cx="102" cy="0"/>
              </a:xfrm>
              <a:custGeom>
                <a:avLst/>
                <a:gdLst>
                  <a:gd name="T0" fmla="*/ 102 w 102"/>
                  <a:gd name="T1" fmla="*/ 0 w 102"/>
                  <a:gd name="T2" fmla="*/ 102 w 102"/>
                  <a:gd name="T3" fmla="*/ 102 w 102"/>
                  <a:gd name="T4" fmla="*/ 0 60000 65536"/>
                  <a:gd name="T5" fmla="*/ 0 60000 65536"/>
                  <a:gd name="T6" fmla="*/ 0 60000 65536"/>
                  <a:gd name="T7" fmla="*/ 0 60000 65536"/>
                  <a:gd name="T8" fmla="*/ 0 w 102"/>
                  <a:gd name="T9" fmla="*/ 102 w 102"/>
                </a:gdLst>
                <a:ahLst/>
                <a:cxnLst>
                  <a:cxn ang="T4">
                    <a:pos x="T0" y="0"/>
                  </a:cxn>
                  <a:cxn ang="T5">
                    <a:pos x="T1" y="0"/>
                  </a:cxn>
                  <a:cxn ang="T6">
                    <a:pos x="T2" y="0"/>
                  </a:cxn>
                  <a:cxn ang="T7">
                    <a:pos x="T3" y="0"/>
                  </a:cxn>
                </a:cxnLst>
                <a:rect l="T8" t="0" r="T9" b="0"/>
                <a:pathLst>
                  <a:path w="102">
                    <a:moveTo>
                      <a:pt x="102" y="0"/>
                    </a:moveTo>
                    <a:lnTo>
                      <a:pt x="0" y="0"/>
                    </a:lnTo>
                    <a:lnTo>
                      <a:pt x="102" y="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50" name="Freeform 1619"/>
              <p:cNvSpPr>
                <a:spLocks/>
              </p:cNvSpPr>
              <p:nvPr/>
            </p:nvSpPr>
            <p:spPr bwMode="auto">
              <a:xfrm>
                <a:off x="4633" y="1376"/>
                <a:ext cx="102" cy="0"/>
              </a:xfrm>
              <a:custGeom>
                <a:avLst/>
                <a:gdLst>
                  <a:gd name="T0" fmla="*/ 102 w 102"/>
                  <a:gd name="T1" fmla="*/ 0 w 102"/>
                  <a:gd name="T2" fmla="*/ 102 w 102"/>
                  <a:gd name="T3" fmla="*/ 102 w 102"/>
                  <a:gd name="T4" fmla="*/ 0 60000 65536"/>
                  <a:gd name="T5" fmla="*/ 0 60000 65536"/>
                  <a:gd name="T6" fmla="*/ 0 60000 65536"/>
                  <a:gd name="T7" fmla="*/ 0 60000 65536"/>
                  <a:gd name="T8" fmla="*/ 0 w 102"/>
                  <a:gd name="T9" fmla="*/ 102 w 102"/>
                </a:gdLst>
                <a:ahLst/>
                <a:cxnLst>
                  <a:cxn ang="T4">
                    <a:pos x="T0" y="0"/>
                  </a:cxn>
                  <a:cxn ang="T5">
                    <a:pos x="T1" y="0"/>
                  </a:cxn>
                  <a:cxn ang="T6">
                    <a:pos x="T2" y="0"/>
                  </a:cxn>
                  <a:cxn ang="T7">
                    <a:pos x="T3" y="0"/>
                  </a:cxn>
                </a:cxnLst>
                <a:rect l="T8" t="0" r="T9" b="0"/>
                <a:pathLst>
                  <a:path w="102">
                    <a:moveTo>
                      <a:pt x="102" y="0"/>
                    </a:moveTo>
                    <a:lnTo>
                      <a:pt x="0" y="0"/>
                    </a:lnTo>
                    <a:lnTo>
                      <a:pt x="102" y="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51" name="Freeform 1620"/>
              <p:cNvSpPr>
                <a:spLocks noEditPoints="1"/>
              </p:cNvSpPr>
              <p:nvPr/>
            </p:nvSpPr>
            <p:spPr bwMode="auto">
              <a:xfrm>
                <a:off x="4633" y="1342"/>
                <a:ext cx="102" cy="34"/>
              </a:xfrm>
              <a:custGeom>
                <a:avLst/>
                <a:gdLst>
                  <a:gd name="T0" fmla="*/ 102 w 102"/>
                  <a:gd name="T1" fmla="*/ 34 h 34"/>
                  <a:gd name="T2" fmla="*/ 102 w 102"/>
                  <a:gd name="T3" fmla="*/ 0 h 34"/>
                  <a:gd name="T4" fmla="*/ 0 w 102"/>
                  <a:gd name="T5" fmla="*/ 0 h 34"/>
                  <a:gd name="T6" fmla="*/ 0 w 102"/>
                  <a:gd name="T7" fmla="*/ 34 h 34"/>
                  <a:gd name="T8" fmla="*/ 102 w 102"/>
                  <a:gd name="T9" fmla="*/ 34 h 34"/>
                  <a:gd name="T10" fmla="*/ 102 w 102"/>
                  <a:gd name="T11" fmla="*/ 34 h 34"/>
                  <a:gd name="T12" fmla="*/ 0 w 102"/>
                  <a:gd name="T13" fmla="*/ 34 h 34"/>
                  <a:gd name="T14" fmla="*/ 0 w 102"/>
                  <a:gd name="T15" fmla="*/ 0 h 34"/>
                  <a:gd name="T16" fmla="*/ 0 w 102"/>
                  <a:gd name="T17" fmla="*/ 34 h 34"/>
                  <a:gd name="T18" fmla="*/ 0 w 102"/>
                  <a:gd name="T19" fmla="*/ 34 h 34"/>
                  <a:gd name="T20" fmla="*/ 102 w 102"/>
                  <a:gd name="T21" fmla="*/ 34 h 34"/>
                  <a:gd name="T22" fmla="*/ 102 w 102"/>
                  <a:gd name="T23" fmla="*/ 0 h 34"/>
                  <a:gd name="T24" fmla="*/ 102 w 102"/>
                  <a:gd name="T25" fmla="*/ 34 h 34"/>
                  <a:gd name="T26" fmla="*/ 102 w 102"/>
                  <a:gd name="T27" fmla="*/ 34 h 3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2"/>
                  <a:gd name="T43" fmla="*/ 0 h 34"/>
                  <a:gd name="T44" fmla="*/ 102 w 102"/>
                  <a:gd name="T45" fmla="*/ 34 h 3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2" h="34">
                    <a:moveTo>
                      <a:pt x="102" y="34"/>
                    </a:moveTo>
                    <a:lnTo>
                      <a:pt x="102" y="0"/>
                    </a:lnTo>
                    <a:lnTo>
                      <a:pt x="0" y="0"/>
                    </a:lnTo>
                    <a:lnTo>
                      <a:pt x="0" y="34"/>
                    </a:lnTo>
                    <a:lnTo>
                      <a:pt x="102" y="34"/>
                    </a:lnTo>
                    <a:close/>
                    <a:moveTo>
                      <a:pt x="0" y="34"/>
                    </a:moveTo>
                    <a:lnTo>
                      <a:pt x="0" y="0"/>
                    </a:lnTo>
                    <a:lnTo>
                      <a:pt x="0" y="34"/>
                    </a:lnTo>
                    <a:close/>
                    <a:moveTo>
                      <a:pt x="102" y="34"/>
                    </a:moveTo>
                    <a:lnTo>
                      <a:pt x="102" y="0"/>
                    </a:lnTo>
                    <a:lnTo>
                      <a:pt x="102" y="34"/>
                    </a:lnTo>
                    <a:close/>
                  </a:path>
                </a:pathLst>
              </a:custGeom>
              <a:solidFill>
                <a:srgbClr val="EAEAE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52" name="Freeform 1621"/>
              <p:cNvSpPr>
                <a:spLocks/>
              </p:cNvSpPr>
              <p:nvPr/>
            </p:nvSpPr>
            <p:spPr bwMode="auto">
              <a:xfrm>
                <a:off x="4633" y="1342"/>
                <a:ext cx="102" cy="34"/>
              </a:xfrm>
              <a:custGeom>
                <a:avLst/>
                <a:gdLst>
                  <a:gd name="T0" fmla="*/ 102 w 102"/>
                  <a:gd name="T1" fmla="*/ 34 h 34"/>
                  <a:gd name="T2" fmla="*/ 102 w 102"/>
                  <a:gd name="T3" fmla="*/ 0 h 34"/>
                  <a:gd name="T4" fmla="*/ 0 w 102"/>
                  <a:gd name="T5" fmla="*/ 0 h 34"/>
                  <a:gd name="T6" fmla="*/ 0 w 102"/>
                  <a:gd name="T7" fmla="*/ 34 h 34"/>
                  <a:gd name="T8" fmla="*/ 102 w 102"/>
                  <a:gd name="T9" fmla="*/ 34 h 34"/>
                  <a:gd name="T10" fmla="*/ 102 w 102"/>
                  <a:gd name="T11" fmla="*/ 34 h 3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2"/>
                  <a:gd name="T19" fmla="*/ 0 h 34"/>
                  <a:gd name="T20" fmla="*/ 102 w 102"/>
                  <a:gd name="T21" fmla="*/ 34 h 3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2" h="34">
                    <a:moveTo>
                      <a:pt x="102" y="34"/>
                    </a:moveTo>
                    <a:lnTo>
                      <a:pt x="102" y="0"/>
                    </a:lnTo>
                    <a:lnTo>
                      <a:pt x="0" y="0"/>
                    </a:lnTo>
                    <a:lnTo>
                      <a:pt x="0" y="34"/>
                    </a:lnTo>
                    <a:lnTo>
                      <a:pt x="102" y="34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53" name="Freeform 1622"/>
              <p:cNvSpPr>
                <a:spLocks/>
              </p:cNvSpPr>
              <p:nvPr/>
            </p:nvSpPr>
            <p:spPr bwMode="auto">
              <a:xfrm>
                <a:off x="4633" y="1342"/>
                <a:ext cx="0" cy="34"/>
              </a:xfrm>
              <a:custGeom>
                <a:avLst/>
                <a:gdLst>
                  <a:gd name="T0" fmla="*/ 34 h 34"/>
                  <a:gd name="T1" fmla="*/ 0 h 34"/>
                  <a:gd name="T2" fmla="*/ 34 h 34"/>
                  <a:gd name="T3" fmla="*/ 0 60000 65536"/>
                  <a:gd name="T4" fmla="*/ 0 60000 65536"/>
                  <a:gd name="T5" fmla="*/ 0 60000 65536"/>
                  <a:gd name="T6" fmla="*/ 0 h 34"/>
                  <a:gd name="T7" fmla="*/ 34 h 34"/>
                </a:gdLst>
                <a:ahLst/>
                <a:cxnLst>
                  <a:cxn ang="T3">
                    <a:pos x="0" y="T0"/>
                  </a:cxn>
                  <a:cxn ang="T4">
                    <a:pos x="0" y="T1"/>
                  </a:cxn>
                  <a:cxn ang="T5">
                    <a:pos x="0" y="T2"/>
                  </a:cxn>
                </a:cxnLst>
                <a:rect l="0" t="T6" r="0" b="T7"/>
                <a:pathLst>
                  <a:path h="34">
                    <a:moveTo>
                      <a:pt x="0" y="34"/>
                    </a:moveTo>
                    <a:lnTo>
                      <a:pt x="0" y="0"/>
                    </a:lnTo>
                    <a:lnTo>
                      <a:pt x="0" y="34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54" name="Freeform 1623"/>
              <p:cNvSpPr>
                <a:spLocks/>
              </p:cNvSpPr>
              <p:nvPr/>
            </p:nvSpPr>
            <p:spPr bwMode="auto">
              <a:xfrm>
                <a:off x="4735" y="1342"/>
                <a:ext cx="0" cy="34"/>
              </a:xfrm>
              <a:custGeom>
                <a:avLst/>
                <a:gdLst>
                  <a:gd name="T0" fmla="*/ 34 h 34"/>
                  <a:gd name="T1" fmla="*/ 0 h 34"/>
                  <a:gd name="T2" fmla="*/ 34 h 34"/>
                  <a:gd name="T3" fmla="*/ 0 60000 65536"/>
                  <a:gd name="T4" fmla="*/ 0 60000 65536"/>
                  <a:gd name="T5" fmla="*/ 0 60000 65536"/>
                  <a:gd name="T6" fmla="*/ 0 h 34"/>
                  <a:gd name="T7" fmla="*/ 34 h 34"/>
                </a:gdLst>
                <a:ahLst/>
                <a:cxnLst>
                  <a:cxn ang="T3">
                    <a:pos x="0" y="T0"/>
                  </a:cxn>
                  <a:cxn ang="T4">
                    <a:pos x="0" y="T1"/>
                  </a:cxn>
                  <a:cxn ang="T5">
                    <a:pos x="0" y="T2"/>
                  </a:cxn>
                </a:cxnLst>
                <a:rect l="0" t="T6" r="0" b="T7"/>
                <a:pathLst>
                  <a:path h="34">
                    <a:moveTo>
                      <a:pt x="0" y="34"/>
                    </a:moveTo>
                    <a:lnTo>
                      <a:pt x="0" y="0"/>
                    </a:lnTo>
                    <a:lnTo>
                      <a:pt x="0" y="34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55" name="Freeform 1624"/>
              <p:cNvSpPr>
                <a:spLocks/>
              </p:cNvSpPr>
              <p:nvPr/>
            </p:nvSpPr>
            <p:spPr bwMode="auto">
              <a:xfrm>
                <a:off x="4974" y="1062"/>
                <a:ext cx="0" cy="34"/>
              </a:xfrm>
              <a:custGeom>
                <a:avLst/>
                <a:gdLst>
                  <a:gd name="T0" fmla="*/ 34 h 34"/>
                  <a:gd name="T1" fmla="*/ 0 h 34"/>
                  <a:gd name="T2" fmla="*/ 34 h 34"/>
                  <a:gd name="T3" fmla="*/ 34 h 34"/>
                  <a:gd name="T4" fmla="*/ 0 60000 65536"/>
                  <a:gd name="T5" fmla="*/ 0 60000 65536"/>
                  <a:gd name="T6" fmla="*/ 0 60000 65536"/>
                  <a:gd name="T7" fmla="*/ 0 60000 65536"/>
                  <a:gd name="T8" fmla="*/ 0 h 34"/>
                  <a:gd name="T9" fmla="*/ 34 h 34"/>
                </a:gdLst>
                <a:ahLst/>
                <a:cxnLst>
                  <a:cxn ang="T4">
                    <a:pos x="0" y="T0"/>
                  </a:cxn>
                  <a:cxn ang="T5">
                    <a:pos x="0" y="T1"/>
                  </a:cxn>
                  <a:cxn ang="T6">
                    <a:pos x="0" y="T2"/>
                  </a:cxn>
                  <a:cxn ang="T7">
                    <a:pos x="0" y="T3"/>
                  </a:cxn>
                </a:cxnLst>
                <a:rect l="0" t="T8" r="0" b="T9"/>
                <a:pathLst>
                  <a:path h="34">
                    <a:moveTo>
                      <a:pt x="0" y="34"/>
                    </a:moveTo>
                    <a:lnTo>
                      <a:pt x="0" y="0"/>
                    </a:lnTo>
                    <a:lnTo>
                      <a:pt x="0" y="34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56" name="Freeform 1625"/>
              <p:cNvSpPr>
                <a:spLocks/>
              </p:cNvSpPr>
              <p:nvPr/>
            </p:nvSpPr>
            <p:spPr bwMode="auto">
              <a:xfrm>
                <a:off x="4871" y="1096"/>
                <a:ext cx="103" cy="0"/>
              </a:xfrm>
              <a:custGeom>
                <a:avLst/>
                <a:gdLst>
                  <a:gd name="T0" fmla="*/ 103 w 103"/>
                  <a:gd name="T1" fmla="*/ 0 w 103"/>
                  <a:gd name="T2" fmla="*/ 103 w 103"/>
                  <a:gd name="T3" fmla="*/ 103 w 103"/>
                  <a:gd name="T4" fmla="*/ 0 60000 65536"/>
                  <a:gd name="T5" fmla="*/ 0 60000 65536"/>
                  <a:gd name="T6" fmla="*/ 0 60000 65536"/>
                  <a:gd name="T7" fmla="*/ 0 60000 65536"/>
                  <a:gd name="T8" fmla="*/ 0 w 103"/>
                  <a:gd name="T9" fmla="*/ 103 w 103"/>
                </a:gdLst>
                <a:ahLst/>
                <a:cxnLst>
                  <a:cxn ang="T4">
                    <a:pos x="T0" y="0"/>
                  </a:cxn>
                  <a:cxn ang="T5">
                    <a:pos x="T1" y="0"/>
                  </a:cxn>
                  <a:cxn ang="T6">
                    <a:pos x="T2" y="0"/>
                  </a:cxn>
                  <a:cxn ang="T7">
                    <a:pos x="T3" y="0"/>
                  </a:cxn>
                </a:cxnLst>
                <a:rect l="T8" t="0" r="T9" b="0"/>
                <a:pathLst>
                  <a:path w="103">
                    <a:moveTo>
                      <a:pt x="103" y="0"/>
                    </a:moveTo>
                    <a:lnTo>
                      <a:pt x="0" y="0"/>
                    </a:lnTo>
                    <a:lnTo>
                      <a:pt x="103" y="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57" name="Freeform 1626"/>
              <p:cNvSpPr>
                <a:spLocks/>
              </p:cNvSpPr>
              <p:nvPr/>
            </p:nvSpPr>
            <p:spPr bwMode="auto">
              <a:xfrm>
                <a:off x="4871" y="1096"/>
                <a:ext cx="103" cy="0"/>
              </a:xfrm>
              <a:custGeom>
                <a:avLst/>
                <a:gdLst>
                  <a:gd name="T0" fmla="*/ 103 w 103"/>
                  <a:gd name="T1" fmla="*/ 0 w 103"/>
                  <a:gd name="T2" fmla="*/ 103 w 103"/>
                  <a:gd name="T3" fmla="*/ 103 w 103"/>
                  <a:gd name="T4" fmla="*/ 0 60000 65536"/>
                  <a:gd name="T5" fmla="*/ 0 60000 65536"/>
                  <a:gd name="T6" fmla="*/ 0 60000 65536"/>
                  <a:gd name="T7" fmla="*/ 0 60000 65536"/>
                  <a:gd name="T8" fmla="*/ 0 w 103"/>
                  <a:gd name="T9" fmla="*/ 103 w 103"/>
                </a:gdLst>
                <a:ahLst/>
                <a:cxnLst>
                  <a:cxn ang="T4">
                    <a:pos x="T0" y="0"/>
                  </a:cxn>
                  <a:cxn ang="T5">
                    <a:pos x="T1" y="0"/>
                  </a:cxn>
                  <a:cxn ang="T6">
                    <a:pos x="T2" y="0"/>
                  </a:cxn>
                  <a:cxn ang="T7">
                    <a:pos x="T3" y="0"/>
                  </a:cxn>
                </a:cxnLst>
                <a:rect l="T8" t="0" r="T9" b="0"/>
                <a:pathLst>
                  <a:path w="103">
                    <a:moveTo>
                      <a:pt x="103" y="0"/>
                    </a:moveTo>
                    <a:lnTo>
                      <a:pt x="0" y="0"/>
                    </a:lnTo>
                    <a:lnTo>
                      <a:pt x="103" y="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58" name="Freeform 1627"/>
              <p:cNvSpPr>
                <a:spLocks/>
              </p:cNvSpPr>
              <p:nvPr/>
            </p:nvSpPr>
            <p:spPr bwMode="auto">
              <a:xfrm>
                <a:off x="4871" y="1096"/>
                <a:ext cx="103" cy="0"/>
              </a:xfrm>
              <a:custGeom>
                <a:avLst/>
                <a:gdLst>
                  <a:gd name="T0" fmla="*/ 103 w 103"/>
                  <a:gd name="T1" fmla="*/ 0 w 103"/>
                  <a:gd name="T2" fmla="*/ 103 w 103"/>
                  <a:gd name="T3" fmla="*/ 103 w 103"/>
                  <a:gd name="T4" fmla="*/ 0 60000 65536"/>
                  <a:gd name="T5" fmla="*/ 0 60000 65536"/>
                  <a:gd name="T6" fmla="*/ 0 60000 65536"/>
                  <a:gd name="T7" fmla="*/ 0 60000 65536"/>
                  <a:gd name="T8" fmla="*/ 0 w 103"/>
                  <a:gd name="T9" fmla="*/ 103 w 103"/>
                </a:gdLst>
                <a:ahLst/>
                <a:cxnLst>
                  <a:cxn ang="T4">
                    <a:pos x="T0" y="0"/>
                  </a:cxn>
                  <a:cxn ang="T5">
                    <a:pos x="T1" y="0"/>
                  </a:cxn>
                  <a:cxn ang="T6">
                    <a:pos x="T2" y="0"/>
                  </a:cxn>
                  <a:cxn ang="T7">
                    <a:pos x="T3" y="0"/>
                  </a:cxn>
                </a:cxnLst>
                <a:rect l="T8" t="0" r="T9" b="0"/>
                <a:pathLst>
                  <a:path w="103">
                    <a:moveTo>
                      <a:pt x="103" y="0"/>
                    </a:moveTo>
                    <a:lnTo>
                      <a:pt x="0" y="0"/>
                    </a:lnTo>
                    <a:lnTo>
                      <a:pt x="103" y="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59" name="Freeform 1628"/>
              <p:cNvSpPr>
                <a:spLocks noEditPoints="1"/>
              </p:cNvSpPr>
              <p:nvPr/>
            </p:nvSpPr>
            <p:spPr bwMode="auto">
              <a:xfrm>
                <a:off x="4871" y="1062"/>
                <a:ext cx="103" cy="34"/>
              </a:xfrm>
              <a:custGeom>
                <a:avLst/>
                <a:gdLst>
                  <a:gd name="T0" fmla="*/ 103 w 103"/>
                  <a:gd name="T1" fmla="*/ 34 h 34"/>
                  <a:gd name="T2" fmla="*/ 103 w 103"/>
                  <a:gd name="T3" fmla="*/ 0 h 34"/>
                  <a:gd name="T4" fmla="*/ 0 w 103"/>
                  <a:gd name="T5" fmla="*/ 0 h 34"/>
                  <a:gd name="T6" fmla="*/ 0 w 103"/>
                  <a:gd name="T7" fmla="*/ 34 h 34"/>
                  <a:gd name="T8" fmla="*/ 103 w 103"/>
                  <a:gd name="T9" fmla="*/ 34 h 34"/>
                  <a:gd name="T10" fmla="*/ 103 w 103"/>
                  <a:gd name="T11" fmla="*/ 34 h 34"/>
                  <a:gd name="T12" fmla="*/ 0 w 103"/>
                  <a:gd name="T13" fmla="*/ 34 h 34"/>
                  <a:gd name="T14" fmla="*/ 0 w 103"/>
                  <a:gd name="T15" fmla="*/ 0 h 34"/>
                  <a:gd name="T16" fmla="*/ 0 w 103"/>
                  <a:gd name="T17" fmla="*/ 34 h 34"/>
                  <a:gd name="T18" fmla="*/ 0 w 103"/>
                  <a:gd name="T19" fmla="*/ 34 h 34"/>
                  <a:gd name="T20" fmla="*/ 103 w 103"/>
                  <a:gd name="T21" fmla="*/ 34 h 34"/>
                  <a:gd name="T22" fmla="*/ 103 w 103"/>
                  <a:gd name="T23" fmla="*/ 0 h 34"/>
                  <a:gd name="T24" fmla="*/ 103 w 103"/>
                  <a:gd name="T25" fmla="*/ 34 h 34"/>
                  <a:gd name="T26" fmla="*/ 103 w 103"/>
                  <a:gd name="T27" fmla="*/ 34 h 3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3"/>
                  <a:gd name="T43" fmla="*/ 0 h 34"/>
                  <a:gd name="T44" fmla="*/ 103 w 103"/>
                  <a:gd name="T45" fmla="*/ 34 h 3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3" h="34">
                    <a:moveTo>
                      <a:pt x="103" y="34"/>
                    </a:moveTo>
                    <a:lnTo>
                      <a:pt x="103" y="0"/>
                    </a:lnTo>
                    <a:lnTo>
                      <a:pt x="0" y="0"/>
                    </a:lnTo>
                    <a:lnTo>
                      <a:pt x="0" y="34"/>
                    </a:lnTo>
                    <a:lnTo>
                      <a:pt x="103" y="34"/>
                    </a:lnTo>
                    <a:close/>
                    <a:moveTo>
                      <a:pt x="0" y="34"/>
                    </a:moveTo>
                    <a:lnTo>
                      <a:pt x="0" y="0"/>
                    </a:lnTo>
                    <a:lnTo>
                      <a:pt x="0" y="34"/>
                    </a:lnTo>
                    <a:close/>
                    <a:moveTo>
                      <a:pt x="103" y="34"/>
                    </a:moveTo>
                    <a:lnTo>
                      <a:pt x="103" y="0"/>
                    </a:lnTo>
                    <a:lnTo>
                      <a:pt x="103" y="34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60" name="Freeform 1629"/>
              <p:cNvSpPr>
                <a:spLocks/>
              </p:cNvSpPr>
              <p:nvPr/>
            </p:nvSpPr>
            <p:spPr bwMode="auto">
              <a:xfrm>
                <a:off x="4871" y="1062"/>
                <a:ext cx="103" cy="34"/>
              </a:xfrm>
              <a:custGeom>
                <a:avLst/>
                <a:gdLst>
                  <a:gd name="T0" fmla="*/ 103 w 103"/>
                  <a:gd name="T1" fmla="*/ 34 h 34"/>
                  <a:gd name="T2" fmla="*/ 103 w 103"/>
                  <a:gd name="T3" fmla="*/ 0 h 34"/>
                  <a:gd name="T4" fmla="*/ 0 w 103"/>
                  <a:gd name="T5" fmla="*/ 0 h 34"/>
                  <a:gd name="T6" fmla="*/ 0 w 103"/>
                  <a:gd name="T7" fmla="*/ 34 h 34"/>
                  <a:gd name="T8" fmla="*/ 103 w 103"/>
                  <a:gd name="T9" fmla="*/ 34 h 34"/>
                  <a:gd name="T10" fmla="*/ 103 w 103"/>
                  <a:gd name="T11" fmla="*/ 34 h 3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3"/>
                  <a:gd name="T19" fmla="*/ 0 h 34"/>
                  <a:gd name="T20" fmla="*/ 103 w 103"/>
                  <a:gd name="T21" fmla="*/ 34 h 3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3" h="34">
                    <a:moveTo>
                      <a:pt x="103" y="34"/>
                    </a:moveTo>
                    <a:lnTo>
                      <a:pt x="103" y="0"/>
                    </a:lnTo>
                    <a:lnTo>
                      <a:pt x="0" y="0"/>
                    </a:lnTo>
                    <a:lnTo>
                      <a:pt x="0" y="34"/>
                    </a:lnTo>
                    <a:lnTo>
                      <a:pt x="103" y="34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61" name="Freeform 1630"/>
              <p:cNvSpPr>
                <a:spLocks/>
              </p:cNvSpPr>
              <p:nvPr/>
            </p:nvSpPr>
            <p:spPr bwMode="auto">
              <a:xfrm>
                <a:off x="4871" y="1062"/>
                <a:ext cx="0" cy="34"/>
              </a:xfrm>
              <a:custGeom>
                <a:avLst/>
                <a:gdLst>
                  <a:gd name="T0" fmla="*/ 34 h 34"/>
                  <a:gd name="T1" fmla="*/ 0 h 34"/>
                  <a:gd name="T2" fmla="*/ 34 h 34"/>
                  <a:gd name="T3" fmla="*/ 0 60000 65536"/>
                  <a:gd name="T4" fmla="*/ 0 60000 65536"/>
                  <a:gd name="T5" fmla="*/ 0 60000 65536"/>
                  <a:gd name="T6" fmla="*/ 0 h 34"/>
                  <a:gd name="T7" fmla="*/ 34 h 34"/>
                </a:gdLst>
                <a:ahLst/>
                <a:cxnLst>
                  <a:cxn ang="T3">
                    <a:pos x="0" y="T0"/>
                  </a:cxn>
                  <a:cxn ang="T4">
                    <a:pos x="0" y="T1"/>
                  </a:cxn>
                  <a:cxn ang="T5">
                    <a:pos x="0" y="T2"/>
                  </a:cxn>
                </a:cxnLst>
                <a:rect l="0" t="T6" r="0" b="T7"/>
                <a:pathLst>
                  <a:path h="34">
                    <a:moveTo>
                      <a:pt x="0" y="34"/>
                    </a:moveTo>
                    <a:lnTo>
                      <a:pt x="0" y="0"/>
                    </a:lnTo>
                    <a:lnTo>
                      <a:pt x="0" y="34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62" name="Freeform 1631"/>
              <p:cNvSpPr>
                <a:spLocks/>
              </p:cNvSpPr>
              <p:nvPr/>
            </p:nvSpPr>
            <p:spPr bwMode="auto">
              <a:xfrm>
                <a:off x="4974" y="1062"/>
                <a:ext cx="0" cy="34"/>
              </a:xfrm>
              <a:custGeom>
                <a:avLst/>
                <a:gdLst>
                  <a:gd name="T0" fmla="*/ 34 h 34"/>
                  <a:gd name="T1" fmla="*/ 0 h 34"/>
                  <a:gd name="T2" fmla="*/ 34 h 34"/>
                  <a:gd name="T3" fmla="*/ 0 60000 65536"/>
                  <a:gd name="T4" fmla="*/ 0 60000 65536"/>
                  <a:gd name="T5" fmla="*/ 0 60000 65536"/>
                  <a:gd name="T6" fmla="*/ 0 h 34"/>
                  <a:gd name="T7" fmla="*/ 34 h 34"/>
                </a:gdLst>
                <a:ahLst/>
                <a:cxnLst>
                  <a:cxn ang="T3">
                    <a:pos x="0" y="T0"/>
                  </a:cxn>
                  <a:cxn ang="T4">
                    <a:pos x="0" y="T1"/>
                  </a:cxn>
                  <a:cxn ang="T5">
                    <a:pos x="0" y="T2"/>
                  </a:cxn>
                </a:cxnLst>
                <a:rect l="0" t="T6" r="0" b="T7"/>
                <a:pathLst>
                  <a:path h="34">
                    <a:moveTo>
                      <a:pt x="0" y="34"/>
                    </a:moveTo>
                    <a:lnTo>
                      <a:pt x="0" y="0"/>
                    </a:lnTo>
                    <a:lnTo>
                      <a:pt x="0" y="34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63" name="Freeform 1632"/>
              <p:cNvSpPr>
                <a:spLocks/>
              </p:cNvSpPr>
              <p:nvPr/>
            </p:nvSpPr>
            <p:spPr bwMode="auto">
              <a:xfrm>
                <a:off x="4638" y="1061"/>
                <a:ext cx="0" cy="34"/>
              </a:xfrm>
              <a:custGeom>
                <a:avLst/>
                <a:gdLst>
                  <a:gd name="T0" fmla="*/ 34 h 34"/>
                  <a:gd name="T1" fmla="*/ 0 h 34"/>
                  <a:gd name="T2" fmla="*/ 34 h 34"/>
                  <a:gd name="T3" fmla="*/ 34 h 34"/>
                  <a:gd name="T4" fmla="*/ 0 60000 65536"/>
                  <a:gd name="T5" fmla="*/ 0 60000 65536"/>
                  <a:gd name="T6" fmla="*/ 0 60000 65536"/>
                  <a:gd name="T7" fmla="*/ 0 60000 65536"/>
                  <a:gd name="T8" fmla="*/ 0 h 34"/>
                  <a:gd name="T9" fmla="*/ 34 h 34"/>
                </a:gdLst>
                <a:ahLst/>
                <a:cxnLst>
                  <a:cxn ang="T4">
                    <a:pos x="0" y="T0"/>
                  </a:cxn>
                  <a:cxn ang="T5">
                    <a:pos x="0" y="T1"/>
                  </a:cxn>
                  <a:cxn ang="T6">
                    <a:pos x="0" y="T2"/>
                  </a:cxn>
                  <a:cxn ang="T7">
                    <a:pos x="0" y="T3"/>
                  </a:cxn>
                </a:cxnLst>
                <a:rect l="0" t="T8" r="0" b="T9"/>
                <a:pathLst>
                  <a:path h="34">
                    <a:moveTo>
                      <a:pt x="0" y="34"/>
                    </a:moveTo>
                    <a:lnTo>
                      <a:pt x="0" y="0"/>
                    </a:lnTo>
                    <a:lnTo>
                      <a:pt x="0" y="34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64" name="Freeform 1633"/>
              <p:cNvSpPr>
                <a:spLocks/>
              </p:cNvSpPr>
              <p:nvPr/>
            </p:nvSpPr>
            <p:spPr bwMode="auto">
              <a:xfrm>
                <a:off x="4549" y="1095"/>
                <a:ext cx="89" cy="0"/>
              </a:xfrm>
              <a:custGeom>
                <a:avLst/>
                <a:gdLst>
                  <a:gd name="T0" fmla="*/ 89 w 89"/>
                  <a:gd name="T1" fmla="*/ 0 w 89"/>
                  <a:gd name="T2" fmla="*/ 89 w 89"/>
                  <a:gd name="T3" fmla="*/ 89 w 89"/>
                  <a:gd name="T4" fmla="*/ 0 60000 65536"/>
                  <a:gd name="T5" fmla="*/ 0 60000 65536"/>
                  <a:gd name="T6" fmla="*/ 0 60000 65536"/>
                  <a:gd name="T7" fmla="*/ 0 60000 65536"/>
                  <a:gd name="T8" fmla="*/ 0 w 89"/>
                  <a:gd name="T9" fmla="*/ 89 w 89"/>
                </a:gdLst>
                <a:ahLst/>
                <a:cxnLst>
                  <a:cxn ang="T4">
                    <a:pos x="T0" y="0"/>
                  </a:cxn>
                  <a:cxn ang="T5">
                    <a:pos x="T1" y="0"/>
                  </a:cxn>
                  <a:cxn ang="T6">
                    <a:pos x="T2" y="0"/>
                  </a:cxn>
                  <a:cxn ang="T7">
                    <a:pos x="T3" y="0"/>
                  </a:cxn>
                </a:cxnLst>
                <a:rect l="T8" t="0" r="T9" b="0"/>
                <a:pathLst>
                  <a:path w="89">
                    <a:moveTo>
                      <a:pt x="89" y="0"/>
                    </a:moveTo>
                    <a:lnTo>
                      <a:pt x="0" y="0"/>
                    </a:lnTo>
                    <a:lnTo>
                      <a:pt x="89" y="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65" name="Freeform 1634"/>
              <p:cNvSpPr>
                <a:spLocks/>
              </p:cNvSpPr>
              <p:nvPr/>
            </p:nvSpPr>
            <p:spPr bwMode="auto">
              <a:xfrm>
                <a:off x="4549" y="1095"/>
                <a:ext cx="89" cy="0"/>
              </a:xfrm>
              <a:custGeom>
                <a:avLst/>
                <a:gdLst>
                  <a:gd name="T0" fmla="*/ 89 w 89"/>
                  <a:gd name="T1" fmla="*/ 0 w 89"/>
                  <a:gd name="T2" fmla="*/ 89 w 89"/>
                  <a:gd name="T3" fmla="*/ 89 w 89"/>
                  <a:gd name="T4" fmla="*/ 0 60000 65536"/>
                  <a:gd name="T5" fmla="*/ 0 60000 65536"/>
                  <a:gd name="T6" fmla="*/ 0 60000 65536"/>
                  <a:gd name="T7" fmla="*/ 0 60000 65536"/>
                  <a:gd name="T8" fmla="*/ 0 w 89"/>
                  <a:gd name="T9" fmla="*/ 89 w 89"/>
                </a:gdLst>
                <a:ahLst/>
                <a:cxnLst>
                  <a:cxn ang="T4">
                    <a:pos x="T0" y="0"/>
                  </a:cxn>
                  <a:cxn ang="T5">
                    <a:pos x="T1" y="0"/>
                  </a:cxn>
                  <a:cxn ang="T6">
                    <a:pos x="T2" y="0"/>
                  </a:cxn>
                  <a:cxn ang="T7">
                    <a:pos x="T3" y="0"/>
                  </a:cxn>
                </a:cxnLst>
                <a:rect l="T8" t="0" r="T9" b="0"/>
                <a:pathLst>
                  <a:path w="89">
                    <a:moveTo>
                      <a:pt x="89" y="0"/>
                    </a:moveTo>
                    <a:lnTo>
                      <a:pt x="0" y="0"/>
                    </a:lnTo>
                    <a:lnTo>
                      <a:pt x="89" y="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66" name="Freeform 1635"/>
              <p:cNvSpPr>
                <a:spLocks/>
              </p:cNvSpPr>
              <p:nvPr/>
            </p:nvSpPr>
            <p:spPr bwMode="auto">
              <a:xfrm>
                <a:off x="4549" y="1095"/>
                <a:ext cx="89" cy="0"/>
              </a:xfrm>
              <a:custGeom>
                <a:avLst/>
                <a:gdLst>
                  <a:gd name="T0" fmla="*/ 89 w 89"/>
                  <a:gd name="T1" fmla="*/ 0 w 89"/>
                  <a:gd name="T2" fmla="*/ 89 w 89"/>
                  <a:gd name="T3" fmla="*/ 89 w 89"/>
                  <a:gd name="T4" fmla="*/ 0 60000 65536"/>
                  <a:gd name="T5" fmla="*/ 0 60000 65536"/>
                  <a:gd name="T6" fmla="*/ 0 60000 65536"/>
                  <a:gd name="T7" fmla="*/ 0 60000 65536"/>
                  <a:gd name="T8" fmla="*/ 0 w 89"/>
                  <a:gd name="T9" fmla="*/ 89 w 89"/>
                </a:gdLst>
                <a:ahLst/>
                <a:cxnLst>
                  <a:cxn ang="T4">
                    <a:pos x="T0" y="0"/>
                  </a:cxn>
                  <a:cxn ang="T5">
                    <a:pos x="T1" y="0"/>
                  </a:cxn>
                  <a:cxn ang="T6">
                    <a:pos x="T2" y="0"/>
                  </a:cxn>
                  <a:cxn ang="T7">
                    <a:pos x="T3" y="0"/>
                  </a:cxn>
                </a:cxnLst>
                <a:rect l="T8" t="0" r="T9" b="0"/>
                <a:pathLst>
                  <a:path w="89">
                    <a:moveTo>
                      <a:pt x="89" y="0"/>
                    </a:moveTo>
                    <a:lnTo>
                      <a:pt x="0" y="0"/>
                    </a:lnTo>
                    <a:lnTo>
                      <a:pt x="89" y="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67" name="Freeform 1636"/>
              <p:cNvSpPr>
                <a:spLocks noEditPoints="1"/>
              </p:cNvSpPr>
              <p:nvPr/>
            </p:nvSpPr>
            <p:spPr bwMode="auto">
              <a:xfrm>
                <a:off x="4549" y="1061"/>
                <a:ext cx="89" cy="34"/>
              </a:xfrm>
              <a:custGeom>
                <a:avLst/>
                <a:gdLst>
                  <a:gd name="T0" fmla="*/ 89 w 89"/>
                  <a:gd name="T1" fmla="*/ 34 h 34"/>
                  <a:gd name="T2" fmla="*/ 89 w 89"/>
                  <a:gd name="T3" fmla="*/ 0 h 34"/>
                  <a:gd name="T4" fmla="*/ 0 w 89"/>
                  <a:gd name="T5" fmla="*/ 0 h 34"/>
                  <a:gd name="T6" fmla="*/ 0 w 89"/>
                  <a:gd name="T7" fmla="*/ 34 h 34"/>
                  <a:gd name="T8" fmla="*/ 89 w 89"/>
                  <a:gd name="T9" fmla="*/ 34 h 34"/>
                  <a:gd name="T10" fmla="*/ 89 w 89"/>
                  <a:gd name="T11" fmla="*/ 34 h 34"/>
                  <a:gd name="T12" fmla="*/ 0 w 89"/>
                  <a:gd name="T13" fmla="*/ 34 h 34"/>
                  <a:gd name="T14" fmla="*/ 0 w 89"/>
                  <a:gd name="T15" fmla="*/ 0 h 34"/>
                  <a:gd name="T16" fmla="*/ 0 w 89"/>
                  <a:gd name="T17" fmla="*/ 34 h 34"/>
                  <a:gd name="T18" fmla="*/ 0 w 89"/>
                  <a:gd name="T19" fmla="*/ 34 h 34"/>
                  <a:gd name="T20" fmla="*/ 89 w 89"/>
                  <a:gd name="T21" fmla="*/ 34 h 34"/>
                  <a:gd name="T22" fmla="*/ 89 w 89"/>
                  <a:gd name="T23" fmla="*/ 0 h 34"/>
                  <a:gd name="T24" fmla="*/ 89 w 89"/>
                  <a:gd name="T25" fmla="*/ 34 h 34"/>
                  <a:gd name="T26" fmla="*/ 89 w 89"/>
                  <a:gd name="T27" fmla="*/ 34 h 3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89"/>
                  <a:gd name="T43" fmla="*/ 0 h 34"/>
                  <a:gd name="T44" fmla="*/ 89 w 89"/>
                  <a:gd name="T45" fmla="*/ 34 h 3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89" h="34">
                    <a:moveTo>
                      <a:pt x="89" y="34"/>
                    </a:moveTo>
                    <a:lnTo>
                      <a:pt x="89" y="0"/>
                    </a:lnTo>
                    <a:lnTo>
                      <a:pt x="0" y="0"/>
                    </a:lnTo>
                    <a:lnTo>
                      <a:pt x="0" y="34"/>
                    </a:lnTo>
                    <a:lnTo>
                      <a:pt x="89" y="34"/>
                    </a:lnTo>
                    <a:close/>
                    <a:moveTo>
                      <a:pt x="0" y="34"/>
                    </a:moveTo>
                    <a:lnTo>
                      <a:pt x="0" y="0"/>
                    </a:lnTo>
                    <a:lnTo>
                      <a:pt x="0" y="34"/>
                    </a:lnTo>
                    <a:close/>
                    <a:moveTo>
                      <a:pt x="89" y="34"/>
                    </a:moveTo>
                    <a:lnTo>
                      <a:pt x="89" y="0"/>
                    </a:lnTo>
                    <a:lnTo>
                      <a:pt x="89" y="34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68" name="Freeform 1637"/>
              <p:cNvSpPr>
                <a:spLocks/>
              </p:cNvSpPr>
              <p:nvPr/>
            </p:nvSpPr>
            <p:spPr bwMode="auto">
              <a:xfrm>
                <a:off x="4549" y="1061"/>
                <a:ext cx="89" cy="34"/>
              </a:xfrm>
              <a:custGeom>
                <a:avLst/>
                <a:gdLst>
                  <a:gd name="T0" fmla="*/ 89 w 89"/>
                  <a:gd name="T1" fmla="*/ 34 h 34"/>
                  <a:gd name="T2" fmla="*/ 89 w 89"/>
                  <a:gd name="T3" fmla="*/ 0 h 34"/>
                  <a:gd name="T4" fmla="*/ 0 w 89"/>
                  <a:gd name="T5" fmla="*/ 0 h 34"/>
                  <a:gd name="T6" fmla="*/ 0 w 89"/>
                  <a:gd name="T7" fmla="*/ 34 h 34"/>
                  <a:gd name="T8" fmla="*/ 89 w 89"/>
                  <a:gd name="T9" fmla="*/ 34 h 34"/>
                  <a:gd name="T10" fmla="*/ 89 w 89"/>
                  <a:gd name="T11" fmla="*/ 34 h 3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89"/>
                  <a:gd name="T19" fmla="*/ 0 h 34"/>
                  <a:gd name="T20" fmla="*/ 89 w 89"/>
                  <a:gd name="T21" fmla="*/ 34 h 3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89" h="34">
                    <a:moveTo>
                      <a:pt x="89" y="34"/>
                    </a:moveTo>
                    <a:lnTo>
                      <a:pt x="89" y="0"/>
                    </a:lnTo>
                    <a:lnTo>
                      <a:pt x="0" y="0"/>
                    </a:lnTo>
                    <a:lnTo>
                      <a:pt x="0" y="34"/>
                    </a:lnTo>
                    <a:lnTo>
                      <a:pt x="89" y="34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69" name="Freeform 1638"/>
              <p:cNvSpPr>
                <a:spLocks/>
              </p:cNvSpPr>
              <p:nvPr/>
            </p:nvSpPr>
            <p:spPr bwMode="auto">
              <a:xfrm>
                <a:off x="4549" y="1061"/>
                <a:ext cx="0" cy="34"/>
              </a:xfrm>
              <a:custGeom>
                <a:avLst/>
                <a:gdLst>
                  <a:gd name="T0" fmla="*/ 34 h 34"/>
                  <a:gd name="T1" fmla="*/ 0 h 34"/>
                  <a:gd name="T2" fmla="*/ 34 h 34"/>
                  <a:gd name="T3" fmla="*/ 0 60000 65536"/>
                  <a:gd name="T4" fmla="*/ 0 60000 65536"/>
                  <a:gd name="T5" fmla="*/ 0 60000 65536"/>
                  <a:gd name="T6" fmla="*/ 0 h 34"/>
                  <a:gd name="T7" fmla="*/ 34 h 34"/>
                </a:gdLst>
                <a:ahLst/>
                <a:cxnLst>
                  <a:cxn ang="T3">
                    <a:pos x="0" y="T0"/>
                  </a:cxn>
                  <a:cxn ang="T4">
                    <a:pos x="0" y="T1"/>
                  </a:cxn>
                  <a:cxn ang="T5">
                    <a:pos x="0" y="T2"/>
                  </a:cxn>
                </a:cxnLst>
                <a:rect l="0" t="T6" r="0" b="T7"/>
                <a:pathLst>
                  <a:path h="34">
                    <a:moveTo>
                      <a:pt x="0" y="34"/>
                    </a:moveTo>
                    <a:lnTo>
                      <a:pt x="0" y="0"/>
                    </a:lnTo>
                    <a:lnTo>
                      <a:pt x="0" y="34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70" name="Freeform 1639"/>
              <p:cNvSpPr>
                <a:spLocks/>
              </p:cNvSpPr>
              <p:nvPr/>
            </p:nvSpPr>
            <p:spPr bwMode="auto">
              <a:xfrm>
                <a:off x="4638" y="1061"/>
                <a:ext cx="0" cy="34"/>
              </a:xfrm>
              <a:custGeom>
                <a:avLst/>
                <a:gdLst>
                  <a:gd name="T0" fmla="*/ 34 h 34"/>
                  <a:gd name="T1" fmla="*/ 0 h 34"/>
                  <a:gd name="T2" fmla="*/ 34 h 34"/>
                  <a:gd name="T3" fmla="*/ 0 60000 65536"/>
                  <a:gd name="T4" fmla="*/ 0 60000 65536"/>
                  <a:gd name="T5" fmla="*/ 0 60000 65536"/>
                  <a:gd name="T6" fmla="*/ 0 h 34"/>
                  <a:gd name="T7" fmla="*/ 34 h 34"/>
                </a:gdLst>
                <a:ahLst/>
                <a:cxnLst>
                  <a:cxn ang="T3">
                    <a:pos x="0" y="T0"/>
                  </a:cxn>
                  <a:cxn ang="T4">
                    <a:pos x="0" y="T1"/>
                  </a:cxn>
                  <a:cxn ang="T5">
                    <a:pos x="0" y="T2"/>
                  </a:cxn>
                </a:cxnLst>
                <a:rect l="0" t="T6" r="0" b="T7"/>
                <a:pathLst>
                  <a:path h="34">
                    <a:moveTo>
                      <a:pt x="0" y="34"/>
                    </a:moveTo>
                    <a:lnTo>
                      <a:pt x="0" y="0"/>
                    </a:lnTo>
                    <a:lnTo>
                      <a:pt x="0" y="34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71" name="Freeform 1640"/>
              <p:cNvSpPr>
                <a:spLocks/>
              </p:cNvSpPr>
              <p:nvPr/>
            </p:nvSpPr>
            <p:spPr bwMode="auto">
              <a:xfrm>
                <a:off x="4751" y="1061"/>
                <a:ext cx="0" cy="34"/>
              </a:xfrm>
              <a:custGeom>
                <a:avLst/>
                <a:gdLst>
                  <a:gd name="T0" fmla="*/ 34 h 34"/>
                  <a:gd name="T1" fmla="*/ 0 h 34"/>
                  <a:gd name="T2" fmla="*/ 34 h 34"/>
                  <a:gd name="T3" fmla="*/ 34 h 34"/>
                  <a:gd name="T4" fmla="*/ 0 60000 65536"/>
                  <a:gd name="T5" fmla="*/ 0 60000 65536"/>
                  <a:gd name="T6" fmla="*/ 0 60000 65536"/>
                  <a:gd name="T7" fmla="*/ 0 60000 65536"/>
                  <a:gd name="T8" fmla="*/ 0 h 34"/>
                  <a:gd name="T9" fmla="*/ 34 h 34"/>
                </a:gdLst>
                <a:ahLst/>
                <a:cxnLst>
                  <a:cxn ang="T4">
                    <a:pos x="0" y="T0"/>
                  </a:cxn>
                  <a:cxn ang="T5">
                    <a:pos x="0" y="T1"/>
                  </a:cxn>
                  <a:cxn ang="T6">
                    <a:pos x="0" y="T2"/>
                  </a:cxn>
                  <a:cxn ang="T7">
                    <a:pos x="0" y="T3"/>
                  </a:cxn>
                </a:cxnLst>
                <a:rect l="0" t="T8" r="0" b="T9"/>
                <a:pathLst>
                  <a:path h="34">
                    <a:moveTo>
                      <a:pt x="0" y="34"/>
                    </a:moveTo>
                    <a:lnTo>
                      <a:pt x="0" y="0"/>
                    </a:lnTo>
                    <a:lnTo>
                      <a:pt x="0" y="34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72" name="Freeform 1641"/>
              <p:cNvSpPr>
                <a:spLocks/>
              </p:cNvSpPr>
              <p:nvPr/>
            </p:nvSpPr>
            <p:spPr bwMode="auto">
              <a:xfrm>
                <a:off x="4651" y="1095"/>
                <a:ext cx="100" cy="0"/>
              </a:xfrm>
              <a:custGeom>
                <a:avLst/>
                <a:gdLst>
                  <a:gd name="T0" fmla="*/ 100 w 100"/>
                  <a:gd name="T1" fmla="*/ 0 w 100"/>
                  <a:gd name="T2" fmla="*/ 100 w 100"/>
                  <a:gd name="T3" fmla="*/ 100 w 100"/>
                  <a:gd name="T4" fmla="*/ 0 60000 65536"/>
                  <a:gd name="T5" fmla="*/ 0 60000 65536"/>
                  <a:gd name="T6" fmla="*/ 0 60000 65536"/>
                  <a:gd name="T7" fmla="*/ 0 60000 65536"/>
                  <a:gd name="T8" fmla="*/ 0 w 100"/>
                  <a:gd name="T9" fmla="*/ 100 w 100"/>
                </a:gdLst>
                <a:ahLst/>
                <a:cxnLst>
                  <a:cxn ang="T4">
                    <a:pos x="T0" y="0"/>
                  </a:cxn>
                  <a:cxn ang="T5">
                    <a:pos x="T1" y="0"/>
                  </a:cxn>
                  <a:cxn ang="T6">
                    <a:pos x="T2" y="0"/>
                  </a:cxn>
                  <a:cxn ang="T7">
                    <a:pos x="T3" y="0"/>
                  </a:cxn>
                </a:cxnLst>
                <a:rect l="T8" t="0" r="T9" b="0"/>
                <a:pathLst>
                  <a:path w="100">
                    <a:moveTo>
                      <a:pt x="100" y="0"/>
                    </a:moveTo>
                    <a:lnTo>
                      <a:pt x="0" y="0"/>
                    </a:lnTo>
                    <a:lnTo>
                      <a:pt x="100" y="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73" name="Freeform 1642"/>
              <p:cNvSpPr>
                <a:spLocks/>
              </p:cNvSpPr>
              <p:nvPr/>
            </p:nvSpPr>
            <p:spPr bwMode="auto">
              <a:xfrm>
                <a:off x="4651" y="1095"/>
                <a:ext cx="100" cy="0"/>
              </a:xfrm>
              <a:custGeom>
                <a:avLst/>
                <a:gdLst>
                  <a:gd name="T0" fmla="*/ 100 w 100"/>
                  <a:gd name="T1" fmla="*/ 0 w 100"/>
                  <a:gd name="T2" fmla="*/ 100 w 100"/>
                  <a:gd name="T3" fmla="*/ 100 w 100"/>
                  <a:gd name="T4" fmla="*/ 0 60000 65536"/>
                  <a:gd name="T5" fmla="*/ 0 60000 65536"/>
                  <a:gd name="T6" fmla="*/ 0 60000 65536"/>
                  <a:gd name="T7" fmla="*/ 0 60000 65536"/>
                  <a:gd name="T8" fmla="*/ 0 w 100"/>
                  <a:gd name="T9" fmla="*/ 100 w 100"/>
                </a:gdLst>
                <a:ahLst/>
                <a:cxnLst>
                  <a:cxn ang="T4">
                    <a:pos x="T0" y="0"/>
                  </a:cxn>
                  <a:cxn ang="T5">
                    <a:pos x="T1" y="0"/>
                  </a:cxn>
                  <a:cxn ang="T6">
                    <a:pos x="T2" y="0"/>
                  </a:cxn>
                  <a:cxn ang="T7">
                    <a:pos x="T3" y="0"/>
                  </a:cxn>
                </a:cxnLst>
                <a:rect l="T8" t="0" r="T9" b="0"/>
                <a:pathLst>
                  <a:path w="100">
                    <a:moveTo>
                      <a:pt x="100" y="0"/>
                    </a:moveTo>
                    <a:lnTo>
                      <a:pt x="0" y="0"/>
                    </a:lnTo>
                    <a:lnTo>
                      <a:pt x="100" y="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74" name="Freeform 1643"/>
              <p:cNvSpPr>
                <a:spLocks/>
              </p:cNvSpPr>
              <p:nvPr/>
            </p:nvSpPr>
            <p:spPr bwMode="auto">
              <a:xfrm>
                <a:off x="4651" y="1095"/>
                <a:ext cx="100" cy="0"/>
              </a:xfrm>
              <a:custGeom>
                <a:avLst/>
                <a:gdLst>
                  <a:gd name="T0" fmla="*/ 100 w 100"/>
                  <a:gd name="T1" fmla="*/ 0 w 100"/>
                  <a:gd name="T2" fmla="*/ 100 w 100"/>
                  <a:gd name="T3" fmla="*/ 100 w 100"/>
                  <a:gd name="T4" fmla="*/ 0 60000 65536"/>
                  <a:gd name="T5" fmla="*/ 0 60000 65536"/>
                  <a:gd name="T6" fmla="*/ 0 60000 65536"/>
                  <a:gd name="T7" fmla="*/ 0 60000 65536"/>
                  <a:gd name="T8" fmla="*/ 0 w 100"/>
                  <a:gd name="T9" fmla="*/ 100 w 100"/>
                </a:gdLst>
                <a:ahLst/>
                <a:cxnLst>
                  <a:cxn ang="T4">
                    <a:pos x="T0" y="0"/>
                  </a:cxn>
                  <a:cxn ang="T5">
                    <a:pos x="T1" y="0"/>
                  </a:cxn>
                  <a:cxn ang="T6">
                    <a:pos x="T2" y="0"/>
                  </a:cxn>
                  <a:cxn ang="T7">
                    <a:pos x="T3" y="0"/>
                  </a:cxn>
                </a:cxnLst>
                <a:rect l="T8" t="0" r="T9" b="0"/>
                <a:pathLst>
                  <a:path w="100">
                    <a:moveTo>
                      <a:pt x="100" y="0"/>
                    </a:moveTo>
                    <a:lnTo>
                      <a:pt x="0" y="0"/>
                    </a:lnTo>
                    <a:lnTo>
                      <a:pt x="100" y="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75" name="Freeform 1644"/>
              <p:cNvSpPr>
                <a:spLocks noEditPoints="1"/>
              </p:cNvSpPr>
              <p:nvPr/>
            </p:nvSpPr>
            <p:spPr bwMode="auto">
              <a:xfrm>
                <a:off x="4651" y="1061"/>
                <a:ext cx="100" cy="34"/>
              </a:xfrm>
              <a:custGeom>
                <a:avLst/>
                <a:gdLst>
                  <a:gd name="T0" fmla="*/ 100 w 100"/>
                  <a:gd name="T1" fmla="*/ 34 h 34"/>
                  <a:gd name="T2" fmla="*/ 100 w 100"/>
                  <a:gd name="T3" fmla="*/ 0 h 34"/>
                  <a:gd name="T4" fmla="*/ 0 w 100"/>
                  <a:gd name="T5" fmla="*/ 0 h 34"/>
                  <a:gd name="T6" fmla="*/ 0 w 100"/>
                  <a:gd name="T7" fmla="*/ 34 h 34"/>
                  <a:gd name="T8" fmla="*/ 100 w 100"/>
                  <a:gd name="T9" fmla="*/ 34 h 34"/>
                  <a:gd name="T10" fmla="*/ 100 w 100"/>
                  <a:gd name="T11" fmla="*/ 34 h 34"/>
                  <a:gd name="T12" fmla="*/ 0 w 100"/>
                  <a:gd name="T13" fmla="*/ 34 h 34"/>
                  <a:gd name="T14" fmla="*/ 0 w 100"/>
                  <a:gd name="T15" fmla="*/ 0 h 34"/>
                  <a:gd name="T16" fmla="*/ 0 w 100"/>
                  <a:gd name="T17" fmla="*/ 34 h 34"/>
                  <a:gd name="T18" fmla="*/ 0 w 100"/>
                  <a:gd name="T19" fmla="*/ 34 h 34"/>
                  <a:gd name="T20" fmla="*/ 100 w 100"/>
                  <a:gd name="T21" fmla="*/ 34 h 34"/>
                  <a:gd name="T22" fmla="*/ 100 w 100"/>
                  <a:gd name="T23" fmla="*/ 0 h 34"/>
                  <a:gd name="T24" fmla="*/ 100 w 100"/>
                  <a:gd name="T25" fmla="*/ 34 h 34"/>
                  <a:gd name="T26" fmla="*/ 100 w 100"/>
                  <a:gd name="T27" fmla="*/ 34 h 3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0"/>
                  <a:gd name="T43" fmla="*/ 0 h 34"/>
                  <a:gd name="T44" fmla="*/ 100 w 100"/>
                  <a:gd name="T45" fmla="*/ 34 h 3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0" h="34">
                    <a:moveTo>
                      <a:pt x="100" y="34"/>
                    </a:moveTo>
                    <a:lnTo>
                      <a:pt x="100" y="0"/>
                    </a:lnTo>
                    <a:lnTo>
                      <a:pt x="0" y="0"/>
                    </a:lnTo>
                    <a:lnTo>
                      <a:pt x="0" y="34"/>
                    </a:lnTo>
                    <a:lnTo>
                      <a:pt x="100" y="34"/>
                    </a:lnTo>
                    <a:close/>
                    <a:moveTo>
                      <a:pt x="0" y="34"/>
                    </a:moveTo>
                    <a:lnTo>
                      <a:pt x="0" y="0"/>
                    </a:lnTo>
                    <a:lnTo>
                      <a:pt x="0" y="34"/>
                    </a:lnTo>
                    <a:close/>
                    <a:moveTo>
                      <a:pt x="100" y="34"/>
                    </a:moveTo>
                    <a:lnTo>
                      <a:pt x="100" y="0"/>
                    </a:lnTo>
                    <a:lnTo>
                      <a:pt x="100" y="34"/>
                    </a:lnTo>
                    <a:close/>
                  </a:path>
                </a:pathLst>
              </a:custGeom>
              <a:solidFill>
                <a:srgbClr val="EAEAE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76" name="Freeform 1645"/>
              <p:cNvSpPr>
                <a:spLocks/>
              </p:cNvSpPr>
              <p:nvPr/>
            </p:nvSpPr>
            <p:spPr bwMode="auto">
              <a:xfrm>
                <a:off x="4651" y="1061"/>
                <a:ext cx="100" cy="34"/>
              </a:xfrm>
              <a:custGeom>
                <a:avLst/>
                <a:gdLst>
                  <a:gd name="T0" fmla="*/ 100 w 100"/>
                  <a:gd name="T1" fmla="*/ 34 h 34"/>
                  <a:gd name="T2" fmla="*/ 100 w 100"/>
                  <a:gd name="T3" fmla="*/ 0 h 34"/>
                  <a:gd name="T4" fmla="*/ 0 w 100"/>
                  <a:gd name="T5" fmla="*/ 0 h 34"/>
                  <a:gd name="T6" fmla="*/ 0 w 100"/>
                  <a:gd name="T7" fmla="*/ 34 h 34"/>
                  <a:gd name="T8" fmla="*/ 100 w 100"/>
                  <a:gd name="T9" fmla="*/ 34 h 34"/>
                  <a:gd name="T10" fmla="*/ 100 w 100"/>
                  <a:gd name="T11" fmla="*/ 34 h 3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0"/>
                  <a:gd name="T19" fmla="*/ 0 h 34"/>
                  <a:gd name="T20" fmla="*/ 100 w 100"/>
                  <a:gd name="T21" fmla="*/ 34 h 3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0" h="34">
                    <a:moveTo>
                      <a:pt x="100" y="34"/>
                    </a:moveTo>
                    <a:lnTo>
                      <a:pt x="100" y="0"/>
                    </a:lnTo>
                    <a:lnTo>
                      <a:pt x="0" y="0"/>
                    </a:lnTo>
                    <a:lnTo>
                      <a:pt x="0" y="34"/>
                    </a:lnTo>
                    <a:lnTo>
                      <a:pt x="100" y="34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77" name="Freeform 1646"/>
              <p:cNvSpPr>
                <a:spLocks/>
              </p:cNvSpPr>
              <p:nvPr/>
            </p:nvSpPr>
            <p:spPr bwMode="auto">
              <a:xfrm>
                <a:off x="4651" y="1061"/>
                <a:ext cx="0" cy="34"/>
              </a:xfrm>
              <a:custGeom>
                <a:avLst/>
                <a:gdLst>
                  <a:gd name="T0" fmla="*/ 34 h 34"/>
                  <a:gd name="T1" fmla="*/ 0 h 34"/>
                  <a:gd name="T2" fmla="*/ 34 h 34"/>
                  <a:gd name="T3" fmla="*/ 0 60000 65536"/>
                  <a:gd name="T4" fmla="*/ 0 60000 65536"/>
                  <a:gd name="T5" fmla="*/ 0 60000 65536"/>
                  <a:gd name="T6" fmla="*/ 0 h 34"/>
                  <a:gd name="T7" fmla="*/ 34 h 34"/>
                </a:gdLst>
                <a:ahLst/>
                <a:cxnLst>
                  <a:cxn ang="T3">
                    <a:pos x="0" y="T0"/>
                  </a:cxn>
                  <a:cxn ang="T4">
                    <a:pos x="0" y="T1"/>
                  </a:cxn>
                  <a:cxn ang="T5">
                    <a:pos x="0" y="T2"/>
                  </a:cxn>
                </a:cxnLst>
                <a:rect l="0" t="T6" r="0" b="T7"/>
                <a:pathLst>
                  <a:path h="34">
                    <a:moveTo>
                      <a:pt x="0" y="34"/>
                    </a:moveTo>
                    <a:lnTo>
                      <a:pt x="0" y="0"/>
                    </a:lnTo>
                    <a:lnTo>
                      <a:pt x="0" y="34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78" name="Freeform 1647"/>
              <p:cNvSpPr>
                <a:spLocks/>
              </p:cNvSpPr>
              <p:nvPr/>
            </p:nvSpPr>
            <p:spPr bwMode="auto">
              <a:xfrm>
                <a:off x="4751" y="1061"/>
                <a:ext cx="0" cy="34"/>
              </a:xfrm>
              <a:custGeom>
                <a:avLst/>
                <a:gdLst>
                  <a:gd name="T0" fmla="*/ 34 h 34"/>
                  <a:gd name="T1" fmla="*/ 0 h 34"/>
                  <a:gd name="T2" fmla="*/ 34 h 34"/>
                  <a:gd name="T3" fmla="*/ 0 60000 65536"/>
                  <a:gd name="T4" fmla="*/ 0 60000 65536"/>
                  <a:gd name="T5" fmla="*/ 0 60000 65536"/>
                  <a:gd name="T6" fmla="*/ 0 h 34"/>
                  <a:gd name="T7" fmla="*/ 34 h 34"/>
                </a:gdLst>
                <a:ahLst/>
                <a:cxnLst>
                  <a:cxn ang="T3">
                    <a:pos x="0" y="T0"/>
                  </a:cxn>
                  <a:cxn ang="T4">
                    <a:pos x="0" y="T1"/>
                  </a:cxn>
                  <a:cxn ang="T5">
                    <a:pos x="0" y="T2"/>
                  </a:cxn>
                </a:cxnLst>
                <a:rect l="0" t="T6" r="0" b="T7"/>
                <a:pathLst>
                  <a:path h="34">
                    <a:moveTo>
                      <a:pt x="0" y="34"/>
                    </a:moveTo>
                    <a:lnTo>
                      <a:pt x="0" y="0"/>
                    </a:lnTo>
                    <a:lnTo>
                      <a:pt x="0" y="34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79" name="Freeform 1648"/>
              <p:cNvSpPr>
                <a:spLocks/>
              </p:cNvSpPr>
              <p:nvPr/>
            </p:nvSpPr>
            <p:spPr bwMode="auto">
              <a:xfrm>
                <a:off x="4860" y="1061"/>
                <a:ext cx="0" cy="34"/>
              </a:xfrm>
              <a:custGeom>
                <a:avLst/>
                <a:gdLst>
                  <a:gd name="T0" fmla="*/ 34 h 34"/>
                  <a:gd name="T1" fmla="*/ 0 h 34"/>
                  <a:gd name="T2" fmla="*/ 34 h 34"/>
                  <a:gd name="T3" fmla="*/ 34 h 34"/>
                  <a:gd name="T4" fmla="*/ 0 60000 65536"/>
                  <a:gd name="T5" fmla="*/ 0 60000 65536"/>
                  <a:gd name="T6" fmla="*/ 0 60000 65536"/>
                  <a:gd name="T7" fmla="*/ 0 60000 65536"/>
                  <a:gd name="T8" fmla="*/ 0 h 34"/>
                  <a:gd name="T9" fmla="*/ 34 h 34"/>
                </a:gdLst>
                <a:ahLst/>
                <a:cxnLst>
                  <a:cxn ang="T4">
                    <a:pos x="0" y="T0"/>
                  </a:cxn>
                  <a:cxn ang="T5">
                    <a:pos x="0" y="T1"/>
                  </a:cxn>
                  <a:cxn ang="T6">
                    <a:pos x="0" y="T2"/>
                  </a:cxn>
                  <a:cxn ang="T7">
                    <a:pos x="0" y="T3"/>
                  </a:cxn>
                </a:cxnLst>
                <a:rect l="0" t="T8" r="0" b="T9"/>
                <a:pathLst>
                  <a:path h="34">
                    <a:moveTo>
                      <a:pt x="0" y="34"/>
                    </a:moveTo>
                    <a:lnTo>
                      <a:pt x="0" y="0"/>
                    </a:lnTo>
                    <a:lnTo>
                      <a:pt x="0" y="34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80" name="Freeform 1649"/>
              <p:cNvSpPr>
                <a:spLocks/>
              </p:cNvSpPr>
              <p:nvPr/>
            </p:nvSpPr>
            <p:spPr bwMode="auto">
              <a:xfrm>
                <a:off x="4764" y="1095"/>
                <a:ext cx="96" cy="0"/>
              </a:xfrm>
              <a:custGeom>
                <a:avLst/>
                <a:gdLst>
                  <a:gd name="T0" fmla="*/ 96 w 96"/>
                  <a:gd name="T1" fmla="*/ 0 w 96"/>
                  <a:gd name="T2" fmla="*/ 96 w 96"/>
                  <a:gd name="T3" fmla="*/ 96 w 96"/>
                  <a:gd name="T4" fmla="*/ 0 60000 65536"/>
                  <a:gd name="T5" fmla="*/ 0 60000 65536"/>
                  <a:gd name="T6" fmla="*/ 0 60000 65536"/>
                  <a:gd name="T7" fmla="*/ 0 60000 65536"/>
                  <a:gd name="T8" fmla="*/ 0 w 96"/>
                  <a:gd name="T9" fmla="*/ 96 w 96"/>
                </a:gdLst>
                <a:ahLst/>
                <a:cxnLst>
                  <a:cxn ang="T4">
                    <a:pos x="T0" y="0"/>
                  </a:cxn>
                  <a:cxn ang="T5">
                    <a:pos x="T1" y="0"/>
                  </a:cxn>
                  <a:cxn ang="T6">
                    <a:pos x="T2" y="0"/>
                  </a:cxn>
                  <a:cxn ang="T7">
                    <a:pos x="T3" y="0"/>
                  </a:cxn>
                </a:cxnLst>
                <a:rect l="T8" t="0" r="T9" b="0"/>
                <a:pathLst>
                  <a:path w="96">
                    <a:moveTo>
                      <a:pt x="96" y="0"/>
                    </a:moveTo>
                    <a:lnTo>
                      <a:pt x="0" y="0"/>
                    </a:lnTo>
                    <a:lnTo>
                      <a:pt x="96" y="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81" name="Freeform 1650"/>
              <p:cNvSpPr>
                <a:spLocks/>
              </p:cNvSpPr>
              <p:nvPr/>
            </p:nvSpPr>
            <p:spPr bwMode="auto">
              <a:xfrm>
                <a:off x="4764" y="1095"/>
                <a:ext cx="96" cy="0"/>
              </a:xfrm>
              <a:custGeom>
                <a:avLst/>
                <a:gdLst>
                  <a:gd name="T0" fmla="*/ 96 w 96"/>
                  <a:gd name="T1" fmla="*/ 0 w 96"/>
                  <a:gd name="T2" fmla="*/ 96 w 96"/>
                  <a:gd name="T3" fmla="*/ 96 w 96"/>
                  <a:gd name="T4" fmla="*/ 0 60000 65536"/>
                  <a:gd name="T5" fmla="*/ 0 60000 65536"/>
                  <a:gd name="T6" fmla="*/ 0 60000 65536"/>
                  <a:gd name="T7" fmla="*/ 0 60000 65536"/>
                  <a:gd name="T8" fmla="*/ 0 w 96"/>
                  <a:gd name="T9" fmla="*/ 96 w 96"/>
                </a:gdLst>
                <a:ahLst/>
                <a:cxnLst>
                  <a:cxn ang="T4">
                    <a:pos x="T0" y="0"/>
                  </a:cxn>
                  <a:cxn ang="T5">
                    <a:pos x="T1" y="0"/>
                  </a:cxn>
                  <a:cxn ang="T6">
                    <a:pos x="T2" y="0"/>
                  </a:cxn>
                  <a:cxn ang="T7">
                    <a:pos x="T3" y="0"/>
                  </a:cxn>
                </a:cxnLst>
                <a:rect l="T8" t="0" r="T9" b="0"/>
                <a:pathLst>
                  <a:path w="96">
                    <a:moveTo>
                      <a:pt x="96" y="0"/>
                    </a:moveTo>
                    <a:lnTo>
                      <a:pt x="0" y="0"/>
                    </a:lnTo>
                    <a:lnTo>
                      <a:pt x="96" y="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82" name="Freeform 1651"/>
              <p:cNvSpPr>
                <a:spLocks/>
              </p:cNvSpPr>
              <p:nvPr/>
            </p:nvSpPr>
            <p:spPr bwMode="auto">
              <a:xfrm>
                <a:off x="4764" y="1095"/>
                <a:ext cx="96" cy="0"/>
              </a:xfrm>
              <a:custGeom>
                <a:avLst/>
                <a:gdLst>
                  <a:gd name="T0" fmla="*/ 96 w 96"/>
                  <a:gd name="T1" fmla="*/ 0 w 96"/>
                  <a:gd name="T2" fmla="*/ 96 w 96"/>
                  <a:gd name="T3" fmla="*/ 96 w 96"/>
                  <a:gd name="T4" fmla="*/ 0 60000 65536"/>
                  <a:gd name="T5" fmla="*/ 0 60000 65536"/>
                  <a:gd name="T6" fmla="*/ 0 60000 65536"/>
                  <a:gd name="T7" fmla="*/ 0 60000 65536"/>
                  <a:gd name="T8" fmla="*/ 0 w 96"/>
                  <a:gd name="T9" fmla="*/ 96 w 96"/>
                </a:gdLst>
                <a:ahLst/>
                <a:cxnLst>
                  <a:cxn ang="T4">
                    <a:pos x="T0" y="0"/>
                  </a:cxn>
                  <a:cxn ang="T5">
                    <a:pos x="T1" y="0"/>
                  </a:cxn>
                  <a:cxn ang="T6">
                    <a:pos x="T2" y="0"/>
                  </a:cxn>
                  <a:cxn ang="T7">
                    <a:pos x="T3" y="0"/>
                  </a:cxn>
                </a:cxnLst>
                <a:rect l="T8" t="0" r="T9" b="0"/>
                <a:pathLst>
                  <a:path w="96">
                    <a:moveTo>
                      <a:pt x="96" y="0"/>
                    </a:moveTo>
                    <a:lnTo>
                      <a:pt x="0" y="0"/>
                    </a:lnTo>
                    <a:lnTo>
                      <a:pt x="96" y="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83" name="Freeform 1652"/>
              <p:cNvSpPr>
                <a:spLocks noEditPoints="1"/>
              </p:cNvSpPr>
              <p:nvPr/>
            </p:nvSpPr>
            <p:spPr bwMode="auto">
              <a:xfrm>
                <a:off x="4764" y="1061"/>
                <a:ext cx="96" cy="34"/>
              </a:xfrm>
              <a:custGeom>
                <a:avLst/>
                <a:gdLst>
                  <a:gd name="T0" fmla="*/ 96 w 96"/>
                  <a:gd name="T1" fmla="*/ 34 h 34"/>
                  <a:gd name="T2" fmla="*/ 96 w 96"/>
                  <a:gd name="T3" fmla="*/ 0 h 34"/>
                  <a:gd name="T4" fmla="*/ 0 w 96"/>
                  <a:gd name="T5" fmla="*/ 0 h 34"/>
                  <a:gd name="T6" fmla="*/ 0 w 96"/>
                  <a:gd name="T7" fmla="*/ 34 h 34"/>
                  <a:gd name="T8" fmla="*/ 96 w 96"/>
                  <a:gd name="T9" fmla="*/ 34 h 34"/>
                  <a:gd name="T10" fmla="*/ 96 w 96"/>
                  <a:gd name="T11" fmla="*/ 34 h 34"/>
                  <a:gd name="T12" fmla="*/ 0 w 96"/>
                  <a:gd name="T13" fmla="*/ 34 h 34"/>
                  <a:gd name="T14" fmla="*/ 0 w 96"/>
                  <a:gd name="T15" fmla="*/ 0 h 34"/>
                  <a:gd name="T16" fmla="*/ 0 w 96"/>
                  <a:gd name="T17" fmla="*/ 34 h 34"/>
                  <a:gd name="T18" fmla="*/ 0 w 96"/>
                  <a:gd name="T19" fmla="*/ 34 h 34"/>
                  <a:gd name="T20" fmla="*/ 96 w 96"/>
                  <a:gd name="T21" fmla="*/ 34 h 34"/>
                  <a:gd name="T22" fmla="*/ 96 w 96"/>
                  <a:gd name="T23" fmla="*/ 0 h 34"/>
                  <a:gd name="T24" fmla="*/ 96 w 96"/>
                  <a:gd name="T25" fmla="*/ 34 h 34"/>
                  <a:gd name="T26" fmla="*/ 96 w 96"/>
                  <a:gd name="T27" fmla="*/ 34 h 3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96"/>
                  <a:gd name="T43" fmla="*/ 0 h 34"/>
                  <a:gd name="T44" fmla="*/ 96 w 96"/>
                  <a:gd name="T45" fmla="*/ 34 h 3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96" h="34">
                    <a:moveTo>
                      <a:pt x="96" y="34"/>
                    </a:moveTo>
                    <a:lnTo>
                      <a:pt x="96" y="0"/>
                    </a:lnTo>
                    <a:lnTo>
                      <a:pt x="0" y="0"/>
                    </a:lnTo>
                    <a:lnTo>
                      <a:pt x="0" y="34"/>
                    </a:lnTo>
                    <a:lnTo>
                      <a:pt x="96" y="34"/>
                    </a:lnTo>
                    <a:close/>
                    <a:moveTo>
                      <a:pt x="0" y="34"/>
                    </a:moveTo>
                    <a:lnTo>
                      <a:pt x="0" y="0"/>
                    </a:lnTo>
                    <a:lnTo>
                      <a:pt x="0" y="34"/>
                    </a:lnTo>
                    <a:close/>
                    <a:moveTo>
                      <a:pt x="96" y="34"/>
                    </a:moveTo>
                    <a:lnTo>
                      <a:pt x="96" y="0"/>
                    </a:lnTo>
                    <a:lnTo>
                      <a:pt x="96" y="34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84" name="Freeform 1653"/>
              <p:cNvSpPr>
                <a:spLocks/>
              </p:cNvSpPr>
              <p:nvPr/>
            </p:nvSpPr>
            <p:spPr bwMode="auto">
              <a:xfrm>
                <a:off x="4764" y="1061"/>
                <a:ext cx="96" cy="34"/>
              </a:xfrm>
              <a:custGeom>
                <a:avLst/>
                <a:gdLst>
                  <a:gd name="T0" fmla="*/ 96 w 96"/>
                  <a:gd name="T1" fmla="*/ 34 h 34"/>
                  <a:gd name="T2" fmla="*/ 96 w 96"/>
                  <a:gd name="T3" fmla="*/ 0 h 34"/>
                  <a:gd name="T4" fmla="*/ 0 w 96"/>
                  <a:gd name="T5" fmla="*/ 0 h 34"/>
                  <a:gd name="T6" fmla="*/ 0 w 96"/>
                  <a:gd name="T7" fmla="*/ 34 h 34"/>
                  <a:gd name="T8" fmla="*/ 96 w 96"/>
                  <a:gd name="T9" fmla="*/ 34 h 34"/>
                  <a:gd name="T10" fmla="*/ 96 w 96"/>
                  <a:gd name="T11" fmla="*/ 34 h 3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96"/>
                  <a:gd name="T19" fmla="*/ 0 h 34"/>
                  <a:gd name="T20" fmla="*/ 96 w 96"/>
                  <a:gd name="T21" fmla="*/ 34 h 3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96" h="34">
                    <a:moveTo>
                      <a:pt x="96" y="34"/>
                    </a:moveTo>
                    <a:lnTo>
                      <a:pt x="96" y="0"/>
                    </a:lnTo>
                    <a:lnTo>
                      <a:pt x="0" y="0"/>
                    </a:lnTo>
                    <a:lnTo>
                      <a:pt x="0" y="34"/>
                    </a:lnTo>
                    <a:lnTo>
                      <a:pt x="96" y="34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85" name="Freeform 1654"/>
              <p:cNvSpPr>
                <a:spLocks/>
              </p:cNvSpPr>
              <p:nvPr/>
            </p:nvSpPr>
            <p:spPr bwMode="auto">
              <a:xfrm>
                <a:off x="4764" y="1061"/>
                <a:ext cx="0" cy="34"/>
              </a:xfrm>
              <a:custGeom>
                <a:avLst/>
                <a:gdLst>
                  <a:gd name="T0" fmla="*/ 34 h 34"/>
                  <a:gd name="T1" fmla="*/ 0 h 34"/>
                  <a:gd name="T2" fmla="*/ 34 h 34"/>
                  <a:gd name="T3" fmla="*/ 0 60000 65536"/>
                  <a:gd name="T4" fmla="*/ 0 60000 65536"/>
                  <a:gd name="T5" fmla="*/ 0 60000 65536"/>
                  <a:gd name="T6" fmla="*/ 0 h 34"/>
                  <a:gd name="T7" fmla="*/ 34 h 34"/>
                </a:gdLst>
                <a:ahLst/>
                <a:cxnLst>
                  <a:cxn ang="T3">
                    <a:pos x="0" y="T0"/>
                  </a:cxn>
                  <a:cxn ang="T4">
                    <a:pos x="0" y="T1"/>
                  </a:cxn>
                  <a:cxn ang="T5">
                    <a:pos x="0" y="T2"/>
                  </a:cxn>
                </a:cxnLst>
                <a:rect l="0" t="T6" r="0" b="T7"/>
                <a:pathLst>
                  <a:path h="34">
                    <a:moveTo>
                      <a:pt x="0" y="34"/>
                    </a:moveTo>
                    <a:lnTo>
                      <a:pt x="0" y="0"/>
                    </a:lnTo>
                    <a:lnTo>
                      <a:pt x="0" y="34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86" name="Freeform 1655"/>
              <p:cNvSpPr>
                <a:spLocks/>
              </p:cNvSpPr>
              <p:nvPr/>
            </p:nvSpPr>
            <p:spPr bwMode="auto">
              <a:xfrm>
                <a:off x="4860" y="1061"/>
                <a:ext cx="0" cy="34"/>
              </a:xfrm>
              <a:custGeom>
                <a:avLst/>
                <a:gdLst>
                  <a:gd name="T0" fmla="*/ 34 h 34"/>
                  <a:gd name="T1" fmla="*/ 0 h 34"/>
                  <a:gd name="T2" fmla="*/ 34 h 34"/>
                  <a:gd name="T3" fmla="*/ 0 60000 65536"/>
                  <a:gd name="T4" fmla="*/ 0 60000 65536"/>
                  <a:gd name="T5" fmla="*/ 0 60000 65536"/>
                  <a:gd name="T6" fmla="*/ 0 h 34"/>
                  <a:gd name="T7" fmla="*/ 34 h 34"/>
                </a:gdLst>
                <a:ahLst/>
                <a:cxnLst>
                  <a:cxn ang="T3">
                    <a:pos x="0" y="T0"/>
                  </a:cxn>
                  <a:cxn ang="T4">
                    <a:pos x="0" y="T1"/>
                  </a:cxn>
                  <a:cxn ang="T5">
                    <a:pos x="0" y="T2"/>
                  </a:cxn>
                </a:cxnLst>
                <a:rect l="0" t="T6" r="0" b="T7"/>
                <a:pathLst>
                  <a:path h="34">
                    <a:moveTo>
                      <a:pt x="0" y="34"/>
                    </a:moveTo>
                    <a:lnTo>
                      <a:pt x="0" y="0"/>
                    </a:lnTo>
                    <a:lnTo>
                      <a:pt x="0" y="34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87" name="Line 1656"/>
              <p:cNvSpPr>
                <a:spLocks noChangeShapeType="1"/>
              </p:cNvSpPr>
              <p:nvPr/>
            </p:nvSpPr>
            <p:spPr bwMode="auto">
              <a:xfrm flipV="1">
                <a:off x="4423" y="806"/>
                <a:ext cx="292" cy="30"/>
              </a:xfrm>
              <a:prstGeom prst="line">
                <a:avLst/>
              </a:prstGeom>
              <a:noFill/>
              <a:ln w="9525">
                <a:solidFill>
                  <a:srgbClr val="B2B2B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88" name="Freeform 1657"/>
              <p:cNvSpPr>
                <a:spLocks/>
              </p:cNvSpPr>
              <p:nvPr/>
            </p:nvSpPr>
            <p:spPr bwMode="auto">
              <a:xfrm>
                <a:off x="4423" y="825"/>
                <a:ext cx="10" cy="19"/>
              </a:xfrm>
              <a:custGeom>
                <a:avLst/>
                <a:gdLst>
                  <a:gd name="T0" fmla="*/ 8 w 10"/>
                  <a:gd name="T1" fmla="*/ 0 h 19"/>
                  <a:gd name="T2" fmla="*/ 0 w 10"/>
                  <a:gd name="T3" fmla="*/ 11 h 19"/>
                  <a:gd name="T4" fmla="*/ 10 w 10"/>
                  <a:gd name="T5" fmla="*/ 19 h 19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19"/>
                  <a:gd name="T11" fmla="*/ 10 w 10"/>
                  <a:gd name="T12" fmla="*/ 19 h 19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19">
                    <a:moveTo>
                      <a:pt x="8" y="0"/>
                    </a:moveTo>
                    <a:lnTo>
                      <a:pt x="0" y="11"/>
                    </a:lnTo>
                    <a:lnTo>
                      <a:pt x="10" y="19"/>
                    </a:lnTo>
                  </a:path>
                </a:pathLst>
              </a:custGeom>
              <a:noFill/>
              <a:ln w="9525">
                <a:solidFill>
                  <a:srgbClr val="B2B2B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89" name="Freeform 1658"/>
              <p:cNvSpPr>
                <a:spLocks/>
              </p:cNvSpPr>
              <p:nvPr/>
            </p:nvSpPr>
            <p:spPr bwMode="auto">
              <a:xfrm>
                <a:off x="4424" y="806"/>
                <a:ext cx="481" cy="130"/>
              </a:xfrm>
              <a:custGeom>
                <a:avLst/>
                <a:gdLst>
                  <a:gd name="T0" fmla="*/ 0 w 481"/>
                  <a:gd name="T1" fmla="*/ 130 h 130"/>
                  <a:gd name="T2" fmla="*/ 271 w 481"/>
                  <a:gd name="T3" fmla="*/ 56 h 130"/>
                  <a:gd name="T4" fmla="*/ 271 w 481"/>
                  <a:gd name="T5" fmla="*/ 53 h 130"/>
                  <a:gd name="T6" fmla="*/ 274 w 481"/>
                  <a:gd name="T7" fmla="*/ 52 h 130"/>
                  <a:gd name="T8" fmla="*/ 277 w 481"/>
                  <a:gd name="T9" fmla="*/ 52 h 130"/>
                  <a:gd name="T10" fmla="*/ 279 w 481"/>
                  <a:gd name="T11" fmla="*/ 55 h 130"/>
                  <a:gd name="T12" fmla="*/ 481 w 481"/>
                  <a:gd name="T13" fmla="*/ 0 h 13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81"/>
                  <a:gd name="T22" fmla="*/ 0 h 130"/>
                  <a:gd name="T23" fmla="*/ 481 w 481"/>
                  <a:gd name="T24" fmla="*/ 130 h 13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81" h="130">
                    <a:moveTo>
                      <a:pt x="0" y="130"/>
                    </a:moveTo>
                    <a:lnTo>
                      <a:pt x="271" y="56"/>
                    </a:lnTo>
                    <a:lnTo>
                      <a:pt x="271" y="53"/>
                    </a:lnTo>
                    <a:lnTo>
                      <a:pt x="274" y="52"/>
                    </a:lnTo>
                    <a:lnTo>
                      <a:pt x="277" y="52"/>
                    </a:lnTo>
                    <a:lnTo>
                      <a:pt x="279" y="55"/>
                    </a:lnTo>
                    <a:lnTo>
                      <a:pt x="481" y="0"/>
                    </a:lnTo>
                  </a:path>
                </a:pathLst>
              </a:custGeom>
              <a:noFill/>
              <a:ln w="9525">
                <a:solidFill>
                  <a:srgbClr val="B2B2B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90" name="Freeform 1659"/>
              <p:cNvSpPr>
                <a:spLocks/>
              </p:cNvSpPr>
              <p:nvPr/>
            </p:nvSpPr>
            <p:spPr bwMode="auto">
              <a:xfrm>
                <a:off x="4424" y="925"/>
                <a:ext cx="11" cy="18"/>
              </a:xfrm>
              <a:custGeom>
                <a:avLst/>
                <a:gdLst>
                  <a:gd name="T0" fmla="*/ 7 w 11"/>
                  <a:gd name="T1" fmla="*/ 0 h 18"/>
                  <a:gd name="T2" fmla="*/ 0 w 11"/>
                  <a:gd name="T3" fmla="*/ 11 h 18"/>
                  <a:gd name="T4" fmla="*/ 11 w 11"/>
                  <a:gd name="T5" fmla="*/ 18 h 18"/>
                  <a:gd name="T6" fmla="*/ 0 60000 65536"/>
                  <a:gd name="T7" fmla="*/ 0 60000 65536"/>
                  <a:gd name="T8" fmla="*/ 0 60000 65536"/>
                  <a:gd name="T9" fmla="*/ 0 w 11"/>
                  <a:gd name="T10" fmla="*/ 0 h 18"/>
                  <a:gd name="T11" fmla="*/ 11 w 11"/>
                  <a:gd name="T12" fmla="*/ 18 h 1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1" h="18">
                    <a:moveTo>
                      <a:pt x="7" y="0"/>
                    </a:moveTo>
                    <a:lnTo>
                      <a:pt x="0" y="11"/>
                    </a:lnTo>
                    <a:lnTo>
                      <a:pt x="11" y="18"/>
                    </a:lnTo>
                  </a:path>
                </a:pathLst>
              </a:custGeom>
              <a:noFill/>
              <a:ln w="9525">
                <a:solidFill>
                  <a:srgbClr val="B2B2B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91" name="Freeform 1660"/>
              <p:cNvSpPr>
                <a:spLocks/>
              </p:cNvSpPr>
              <p:nvPr/>
            </p:nvSpPr>
            <p:spPr bwMode="auto">
              <a:xfrm>
                <a:off x="4392" y="989"/>
                <a:ext cx="295" cy="123"/>
              </a:xfrm>
              <a:custGeom>
                <a:avLst/>
                <a:gdLst>
                  <a:gd name="T0" fmla="*/ 0 w 295"/>
                  <a:gd name="T1" fmla="*/ 0 h 123"/>
                  <a:gd name="T2" fmla="*/ 12 w 295"/>
                  <a:gd name="T3" fmla="*/ 10 h 123"/>
                  <a:gd name="T4" fmla="*/ 24 w 295"/>
                  <a:gd name="T5" fmla="*/ 17 h 123"/>
                  <a:gd name="T6" fmla="*/ 36 w 295"/>
                  <a:gd name="T7" fmla="*/ 22 h 123"/>
                  <a:gd name="T8" fmla="*/ 47 w 295"/>
                  <a:gd name="T9" fmla="*/ 25 h 123"/>
                  <a:gd name="T10" fmla="*/ 58 w 295"/>
                  <a:gd name="T11" fmla="*/ 28 h 123"/>
                  <a:gd name="T12" fmla="*/ 69 w 295"/>
                  <a:gd name="T13" fmla="*/ 28 h 123"/>
                  <a:gd name="T14" fmla="*/ 79 w 295"/>
                  <a:gd name="T15" fmla="*/ 27 h 123"/>
                  <a:gd name="T16" fmla="*/ 90 w 295"/>
                  <a:gd name="T17" fmla="*/ 26 h 123"/>
                  <a:gd name="T18" fmla="*/ 110 w 295"/>
                  <a:gd name="T19" fmla="*/ 21 h 123"/>
                  <a:gd name="T20" fmla="*/ 131 w 295"/>
                  <a:gd name="T21" fmla="*/ 15 h 123"/>
                  <a:gd name="T22" fmla="*/ 152 w 295"/>
                  <a:gd name="T23" fmla="*/ 11 h 123"/>
                  <a:gd name="T24" fmla="*/ 164 w 295"/>
                  <a:gd name="T25" fmla="*/ 11 h 123"/>
                  <a:gd name="T26" fmla="*/ 176 w 295"/>
                  <a:gd name="T27" fmla="*/ 11 h 123"/>
                  <a:gd name="T28" fmla="*/ 195 w 295"/>
                  <a:gd name="T29" fmla="*/ 13 h 123"/>
                  <a:gd name="T30" fmla="*/ 205 w 295"/>
                  <a:gd name="T31" fmla="*/ 15 h 123"/>
                  <a:gd name="T32" fmla="*/ 215 w 295"/>
                  <a:gd name="T33" fmla="*/ 18 h 123"/>
                  <a:gd name="T34" fmla="*/ 224 w 295"/>
                  <a:gd name="T35" fmla="*/ 22 h 123"/>
                  <a:gd name="T36" fmla="*/ 234 w 295"/>
                  <a:gd name="T37" fmla="*/ 27 h 123"/>
                  <a:gd name="T38" fmla="*/ 243 w 295"/>
                  <a:gd name="T39" fmla="*/ 33 h 123"/>
                  <a:gd name="T40" fmla="*/ 252 w 295"/>
                  <a:gd name="T41" fmla="*/ 39 h 123"/>
                  <a:gd name="T42" fmla="*/ 260 w 295"/>
                  <a:gd name="T43" fmla="*/ 47 h 123"/>
                  <a:gd name="T44" fmla="*/ 268 w 295"/>
                  <a:gd name="T45" fmla="*/ 55 h 123"/>
                  <a:gd name="T46" fmla="*/ 275 w 295"/>
                  <a:gd name="T47" fmla="*/ 64 h 123"/>
                  <a:gd name="T48" fmla="*/ 281 w 295"/>
                  <a:gd name="T49" fmla="*/ 74 h 123"/>
                  <a:gd name="T50" fmla="*/ 286 w 295"/>
                  <a:gd name="T51" fmla="*/ 85 h 123"/>
                  <a:gd name="T52" fmla="*/ 290 w 295"/>
                  <a:gd name="T53" fmla="*/ 97 h 123"/>
                  <a:gd name="T54" fmla="*/ 293 w 295"/>
                  <a:gd name="T55" fmla="*/ 110 h 123"/>
                  <a:gd name="T56" fmla="*/ 295 w 295"/>
                  <a:gd name="T57" fmla="*/ 123 h 123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295"/>
                  <a:gd name="T88" fmla="*/ 0 h 123"/>
                  <a:gd name="T89" fmla="*/ 295 w 295"/>
                  <a:gd name="T90" fmla="*/ 123 h 123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295" h="123">
                    <a:moveTo>
                      <a:pt x="0" y="0"/>
                    </a:moveTo>
                    <a:lnTo>
                      <a:pt x="12" y="10"/>
                    </a:lnTo>
                    <a:lnTo>
                      <a:pt x="24" y="17"/>
                    </a:lnTo>
                    <a:lnTo>
                      <a:pt x="36" y="22"/>
                    </a:lnTo>
                    <a:lnTo>
                      <a:pt x="47" y="25"/>
                    </a:lnTo>
                    <a:lnTo>
                      <a:pt x="58" y="28"/>
                    </a:lnTo>
                    <a:lnTo>
                      <a:pt x="69" y="28"/>
                    </a:lnTo>
                    <a:lnTo>
                      <a:pt x="79" y="27"/>
                    </a:lnTo>
                    <a:lnTo>
                      <a:pt x="90" y="26"/>
                    </a:lnTo>
                    <a:lnTo>
                      <a:pt x="110" y="21"/>
                    </a:lnTo>
                    <a:lnTo>
                      <a:pt x="131" y="15"/>
                    </a:lnTo>
                    <a:lnTo>
                      <a:pt x="152" y="11"/>
                    </a:lnTo>
                    <a:lnTo>
                      <a:pt x="164" y="11"/>
                    </a:lnTo>
                    <a:lnTo>
                      <a:pt x="176" y="11"/>
                    </a:lnTo>
                    <a:lnTo>
                      <a:pt x="195" y="13"/>
                    </a:lnTo>
                    <a:lnTo>
                      <a:pt x="205" y="15"/>
                    </a:lnTo>
                    <a:lnTo>
                      <a:pt x="215" y="18"/>
                    </a:lnTo>
                    <a:lnTo>
                      <a:pt x="224" y="22"/>
                    </a:lnTo>
                    <a:lnTo>
                      <a:pt x="234" y="27"/>
                    </a:lnTo>
                    <a:lnTo>
                      <a:pt x="243" y="33"/>
                    </a:lnTo>
                    <a:lnTo>
                      <a:pt x="252" y="39"/>
                    </a:lnTo>
                    <a:lnTo>
                      <a:pt x="260" y="47"/>
                    </a:lnTo>
                    <a:lnTo>
                      <a:pt x="268" y="55"/>
                    </a:lnTo>
                    <a:lnTo>
                      <a:pt x="275" y="64"/>
                    </a:lnTo>
                    <a:lnTo>
                      <a:pt x="281" y="74"/>
                    </a:lnTo>
                    <a:lnTo>
                      <a:pt x="286" y="85"/>
                    </a:lnTo>
                    <a:lnTo>
                      <a:pt x="290" y="97"/>
                    </a:lnTo>
                    <a:lnTo>
                      <a:pt x="293" y="110"/>
                    </a:lnTo>
                    <a:lnTo>
                      <a:pt x="295" y="123"/>
                    </a:lnTo>
                  </a:path>
                </a:pathLst>
              </a:custGeom>
              <a:noFill/>
              <a:ln w="9525">
                <a:solidFill>
                  <a:srgbClr val="B2B2B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92" name="Freeform 1661"/>
              <p:cNvSpPr>
                <a:spLocks/>
              </p:cNvSpPr>
              <p:nvPr/>
            </p:nvSpPr>
            <p:spPr bwMode="auto">
              <a:xfrm>
                <a:off x="4677" y="1102"/>
                <a:ext cx="19" cy="10"/>
              </a:xfrm>
              <a:custGeom>
                <a:avLst/>
                <a:gdLst>
                  <a:gd name="T0" fmla="*/ 0 w 19"/>
                  <a:gd name="T1" fmla="*/ 1 h 10"/>
                  <a:gd name="T2" fmla="*/ 10 w 19"/>
                  <a:gd name="T3" fmla="*/ 10 h 10"/>
                  <a:gd name="T4" fmla="*/ 19 w 19"/>
                  <a:gd name="T5" fmla="*/ 0 h 10"/>
                  <a:gd name="T6" fmla="*/ 0 60000 65536"/>
                  <a:gd name="T7" fmla="*/ 0 60000 65536"/>
                  <a:gd name="T8" fmla="*/ 0 60000 65536"/>
                  <a:gd name="T9" fmla="*/ 0 w 19"/>
                  <a:gd name="T10" fmla="*/ 0 h 10"/>
                  <a:gd name="T11" fmla="*/ 19 w 19"/>
                  <a:gd name="T12" fmla="*/ 10 h 1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9" h="10">
                    <a:moveTo>
                      <a:pt x="0" y="1"/>
                    </a:moveTo>
                    <a:lnTo>
                      <a:pt x="10" y="10"/>
                    </a:lnTo>
                    <a:lnTo>
                      <a:pt x="19" y="0"/>
                    </a:lnTo>
                  </a:path>
                </a:pathLst>
              </a:custGeom>
              <a:noFill/>
              <a:ln w="9525">
                <a:solidFill>
                  <a:srgbClr val="B2B2B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93" name="Freeform 1662"/>
              <p:cNvSpPr>
                <a:spLocks/>
              </p:cNvSpPr>
              <p:nvPr/>
            </p:nvSpPr>
            <p:spPr bwMode="auto">
              <a:xfrm>
                <a:off x="4181" y="1310"/>
                <a:ext cx="19" cy="28"/>
              </a:xfrm>
              <a:custGeom>
                <a:avLst/>
                <a:gdLst>
                  <a:gd name="T0" fmla="*/ 19 w 19"/>
                  <a:gd name="T1" fmla="*/ 28 h 28"/>
                  <a:gd name="T2" fmla="*/ 10 w 19"/>
                  <a:gd name="T3" fmla="*/ 0 h 28"/>
                  <a:gd name="T4" fmla="*/ 0 w 19"/>
                  <a:gd name="T5" fmla="*/ 28 h 28"/>
                  <a:gd name="T6" fmla="*/ 0 60000 65536"/>
                  <a:gd name="T7" fmla="*/ 0 60000 65536"/>
                  <a:gd name="T8" fmla="*/ 0 60000 65536"/>
                  <a:gd name="T9" fmla="*/ 0 w 19"/>
                  <a:gd name="T10" fmla="*/ 0 h 28"/>
                  <a:gd name="T11" fmla="*/ 19 w 19"/>
                  <a:gd name="T12" fmla="*/ 28 h 2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9" h="28">
                    <a:moveTo>
                      <a:pt x="19" y="28"/>
                    </a:moveTo>
                    <a:lnTo>
                      <a:pt x="10" y="0"/>
                    </a:lnTo>
                    <a:lnTo>
                      <a:pt x="0" y="28"/>
                    </a:lnTo>
                  </a:path>
                </a:pathLst>
              </a:custGeom>
              <a:noFill/>
              <a:ln w="9525">
                <a:solidFill>
                  <a:srgbClr val="B2B2B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94" name="Freeform 1663"/>
              <p:cNvSpPr>
                <a:spLocks/>
              </p:cNvSpPr>
              <p:nvPr/>
            </p:nvSpPr>
            <p:spPr bwMode="auto">
              <a:xfrm>
                <a:off x="4224" y="768"/>
                <a:ext cx="124" cy="534"/>
              </a:xfrm>
              <a:custGeom>
                <a:avLst/>
                <a:gdLst>
                  <a:gd name="T0" fmla="*/ 119 w 124"/>
                  <a:gd name="T1" fmla="*/ 530 h 534"/>
                  <a:gd name="T2" fmla="*/ 119 w 124"/>
                  <a:gd name="T3" fmla="*/ 533 h 534"/>
                  <a:gd name="T4" fmla="*/ 117 w 124"/>
                  <a:gd name="T5" fmla="*/ 533 h 534"/>
                  <a:gd name="T6" fmla="*/ 117 w 124"/>
                  <a:gd name="T7" fmla="*/ 532 h 534"/>
                  <a:gd name="T8" fmla="*/ 121 w 124"/>
                  <a:gd name="T9" fmla="*/ 530 h 534"/>
                  <a:gd name="T10" fmla="*/ 124 w 124"/>
                  <a:gd name="T11" fmla="*/ 529 h 534"/>
                  <a:gd name="T12" fmla="*/ 122 w 124"/>
                  <a:gd name="T13" fmla="*/ 528 h 534"/>
                  <a:gd name="T14" fmla="*/ 114 w 124"/>
                  <a:gd name="T15" fmla="*/ 525 h 534"/>
                  <a:gd name="T16" fmla="*/ 96 w 124"/>
                  <a:gd name="T17" fmla="*/ 521 h 534"/>
                  <a:gd name="T18" fmla="*/ 75 w 124"/>
                  <a:gd name="T19" fmla="*/ 512 h 534"/>
                  <a:gd name="T20" fmla="*/ 56 w 124"/>
                  <a:gd name="T21" fmla="*/ 497 h 534"/>
                  <a:gd name="T22" fmla="*/ 40 w 124"/>
                  <a:gd name="T23" fmla="*/ 477 h 534"/>
                  <a:gd name="T24" fmla="*/ 27 w 124"/>
                  <a:gd name="T25" fmla="*/ 452 h 534"/>
                  <a:gd name="T26" fmla="*/ 17 w 124"/>
                  <a:gd name="T27" fmla="*/ 422 h 534"/>
                  <a:gd name="T28" fmla="*/ 10 w 124"/>
                  <a:gd name="T29" fmla="*/ 388 h 534"/>
                  <a:gd name="T30" fmla="*/ 3 w 124"/>
                  <a:gd name="T31" fmla="*/ 332 h 534"/>
                  <a:gd name="T32" fmla="*/ 0 w 124"/>
                  <a:gd name="T33" fmla="*/ 250 h 534"/>
                  <a:gd name="T34" fmla="*/ 3 w 124"/>
                  <a:gd name="T35" fmla="*/ 173 h 534"/>
                  <a:gd name="T36" fmla="*/ 9 w 124"/>
                  <a:gd name="T37" fmla="*/ 118 h 534"/>
                  <a:gd name="T38" fmla="*/ 15 w 124"/>
                  <a:gd name="T39" fmla="*/ 85 h 534"/>
                  <a:gd name="T40" fmla="*/ 24 w 124"/>
                  <a:gd name="T41" fmla="*/ 56 h 534"/>
                  <a:gd name="T42" fmla="*/ 34 w 124"/>
                  <a:gd name="T43" fmla="*/ 32 h 534"/>
                  <a:gd name="T44" fmla="*/ 48 w 124"/>
                  <a:gd name="T45" fmla="*/ 15 h 534"/>
                  <a:gd name="T46" fmla="*/ 65 w 124"/>
                  <a:gd name="T47" fmla="*/ 4 h 534"/>
                  <a:gd name="T48" fmla="*/ 84 w 124"/>
                  <a:gd name="T49" fmla="*/ 0 h 534"/>
                  <a:gd name="T50" fmla="*/ 100 w 124"/>
                  <a:gd name="T51" fmla="*/ 1 h 534"/>
                  <a:gd name="T52" fmla="*/ 107 w 124"/>
                  <a:gd name="T53" fmla="*/ 3 h 534"/>
                  <a:gd name="T54" fmla="*/ 107 w 124"/>
                  <a:gd name="T55" fmla="*/ 3 h 534"/>
                  <a:gd name="T56" fmla="*/ 104 w 124"/>
                  <a:gd name="T57" fmla="*/ 1 h 534"/>
                  <a:gd name="T58" fmla="*/ 105 w 124"/>
                  <a:gd name="T59" fmla="*/ 1 h 534"/>
                  <a:gd name="T60" fmla="*/ 110 w 124"/>
                  <a:gd name="T61" fmla="*/ 0 h 534"/>
                  <a:gd name="T62" fmla="*/ 113 w 124"/>
                  <a:gd name="T63" fmla="*/ 1 h 534"/>
                  <a:gd name="T64" fmla="*/ 112 w 124"/>
                  <a:gd name="T65" fmla="*/ 1 h 534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24"/>
                  <a:gd name="T100" fmla="*/ 0 h 534"/>
                  <a:gd name="T101" fmla="*/ 124 w 124"/>
                  <a:gd name="T102" fmla="*/ 534 h 534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24" h="534">
                    <a:moveTo>
                      <a:pt x="118" y="529"/>
                    </a:moveTo>
                    <a:lnTo>
                      <a:pt x="119" y="530"/>
                    </a:lnTo>
                    <a:lnTo>
                      <a:pt x="119" y="531"/>
                    </a:lnTo>
                    <a:lnTo>
                      <a:pt x="119" y="533"/>
                    </a:lnTo>
                    <a:lnTo>
                      <a:pt x="119" y="534"/>
                    </a:lnTo>
                    <a:lnTo>
                      <a:pt x="117" y="533"/>
                    </a:lnTo>
                    <a:lnTo>
                      <a:pt x="117" y="532"/>
                    </a:lnTo>
                    <a:lnTo>
                      <a:pt x="119" y="530"/>
                    </a:lnTo>
                    <a:lnTo>
                      <a:pt x="121" y="530"/>
                    </a:lnTo>
                    <a:lnTo>
                      <a:pt x="123" y="529"/>
                    </a:lnTo>
                    <a:lnTo>
                      <a:pt x="124" y="529"/>
                    </a:lnTo>
                    <a:lnTo>
                      <a:pt x="123" y="529"/>
                    </a:lnTo>
                    <a:lnTo>
                      <a:pt x="122" y="528"/>
                    </a:lnTo>
                    <a:lnTo>
                      <a:pt x="120" y="527"/>
                    </a:lnTo>
                    <a:lnTo>
                      <a:pt x="114" y="525"/>
                    </a:lnTo>
                    <a:lnTo>
                      <a:pt x="106" y="524"/>
                    </a:lnTo>
                    <a:lnTo>
                      <a:pt x="96" y="521"/>
                    </a:lnTo>
                    <a:lnTo>
                      <a:pt x="86" y="516"/>
                    </a:lnTo>
                    <a:lnTo>
                      <a:pt x="75" y="512"/>
                    </a:lnTo>
                    <a:lnTo>
                      <a:pt x="65" y="504"/>
                    </a:lnTo>
                    <a:lnTo>
                      <a:pt x="56" y="497"/>
                    </a:lnTo>
                    <a:lnTo>
                      <a:pt x="47" y="487"/>
                    </a:lnTo>
                    <a:lnTo>
                      <a:pt x="40" y="477"/>
                    </a:lnTo>
                    <a:lnTo>
                      <a:pt x="33" y="465"/>
                    </a:lnTo>
                    <a:lnTo>
                      <a:pt x="27" y="452"/>
                    </a:lnTo>
                    <a:lnTo>
                      <a:pt x="21" y="437"/>
                    </a:lnTo>
                    <a:lnTo>
                      <a:pt x="17" y="422"/>
                    </a:lnTo>
                    <a:lnTo>
                      <a:pt x="13" y="405"/>
                    </a:lnTo>
                    <a:lnTo>
                      <a:pt x="10" y="388"/>
                    </a:lnTo>
                    <a:lnTo>
                      <a:pt x="7" y="370"/>
                    </a:lnTo>
                    <a:lnTo>
                      <a:pt x="3" y="332"/>
                    </a:lnTo>
                    <a:lnTo>
                      <a:pt x="1" y="292"/>
                    </a:lnTo>
                    <a:lnTo>
                      <a:pt x="0" y="250"/>
                    </a:lnTo>
                    <a:lnTo>
                      <a:pt x="1" y="211"/>
                    </a:lnTo>
                    <a:lnTo>
                      <a:pt x="3" y="173"/>
                    </a:lnTo>
                    <a:lnTo>
                      <a:pt x="7" y="136"/>
                    </a:lnTo>
                    <a:lnTo>
                      <a:pt x="9" y="118"/>
                    </a:lnTo>
                    <a:lnTo>
                      <a:pt x="12" y="101"/>
                    </a:lnTo>
                    <a:lnTo>
                      <a:pt x="15" y="85"/>
                    </a:lnTo>
                    <a:lnTo>
                      <a:pt x="19" y="70"/>
                    </a:lnTo>
                    <a:lnTo>
                      <a:pt x="24" y="56"/>
                    </a:lnTo>
                    <a:lnTo>
                      <a:pt x="29" y="43"/>
                    </a:lnTo>
                    <a:lnTo>
                      <a:pt x="34" y="32"/>
                    </a:lnTo>
                    <a:lnTo>
                      <a:pt x="41" y="22"/>
                    </a:lnTo>
                    <a:lnTo>
                      <a:pt x="48" y="15"/>
                    </a:lnTo>
                    <a:lnTo>
                      <a:pt x="56" y="8"/>
                    </a:lnTo>
                    <a:lnTo>
                      <a:pt x="65" y="4"/>
                    </a:lnTo>
                    <a:lnTo>
                      <a:pt x="74" y="1"/>
                    </a:lnTo>
                    <a:lnTo>
                      <a:pt x="84" y="0"/>
                    </a:lnTo>
                    <a:lnTo>
                      <a:pt x="93" y="0"/>
                    </a:lnTo>
                    <a:lnTo>
                      <a:pt x="100" y="1"/>
                    </a:lnTo>
                    <a:lnTo>
                      <a:pt x="105" y="2"/>
                    </a:lnTo>
                    <a:lnTo>
                      <a:pt x="107" y="3"/>
                    </a:lnTo>
                    <a:lnTo>
                      <a:pt x="108" y="3"/>
                    </a:lnTo>
                    <a:lnTo>
                      <a:pt x="107" y="3"/>
                    </a:lnTo>
                    <a:lnTo>
                      <a:pt x="106" y="2"/>
                    </a:lnTo>
                    <a:lnTo>
                      <a:pt x="104" y="1"/>
                    </a:lnTo>
                    <a:lnTo>
                      <a:pt x="105" y="1"/>
                    </a:lnTo>
                    <a:lnTo>
                      <a:pt x="107" y="0"/>
                    </a:lnTo>
                    <a:lnTo>
                      <a:pt x="110" y="0"/>
                    </a:lnTo>
                    <a:lnTo>
                      <a:pt x="112" y="1"/>
                    </a:lnTo>
                    <a:lnTo>
                      <a:pt x="113" y="1"/>
                    </a:lnTo>
                    <a:lnTo>
                      <a:pt x="112" y="1"/>
                    </a:lnTo>
                    <a:lnTo>
                      <a:pt x="111" y="1"/>
                    </a:lnTo>
                  </a:path>
                </a:pathLst>
              </a:custGeom>
              <a:noFill/>
              <a:ln w="9525">
                <a:solidFill>
                  <a:srgbClr val="B2B2B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1753" name="Rectangle 1752"/>
          <p:cNvSpPr/>
          <p:nvPr/>
        </p:nvSpPr>
        <p:spPr>
          <a:xfrm>
            <a:off x="163902" y="2070340"/>
            <a:ext cx="8867955" cy="2363637"/>
          </a:xfrm>
          <a:prstGeom prst="rect">
            <a:avLst/>
          </a:prstGeom>
          <a:noFill/>
          <a:ln>
            <a:solidFill>
              <a:srgbClr val="FF0000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54" name="TextBox 1753"/>
          <p:cNvSpPr txBox="1"/>
          <p:nvPr/>
        </p:nvSpPr>
        <p:spPr>
          <a:xfrm>
            <a:off x="7504672" y="2024235"/>
            <a:ext cx="148470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MBSE</a:t>
            </a:r>
            <a:endParaRPr lang="en-US" sz="3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755" name="Oval 1754"/>
          <p:cNvSpPr/>
          <p:nvPr/>
        </p:nvSpPr>
        <p:spPr>
          <a:xfrm>
            <a:off x="5410878" y="2920341"/>
            <a:ext cx="381000" cy="609600"/>
          </a:xfrm>
          <a:prstGeom prst="ellipse">
            <a:avLst/>
          </a:prstGeom>
          <a:solidFill>
            <a:srgbClr val="CBFF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0" tIns="0" rIns="0" bIns="0" rtlCol="0" anchor="ctr"/>
          <a:lstStyle/>
          <a:p>
            <a:pPr algn="ctr"/>
            <a:r>
              <a:rPr lang="en-US" sz="1200" b="1" dirty="0" smtClean="0">
                <a:solidFill>
                  <a:srgbClr val="0070C0"/>
                </a:solidFill>
              </a:rPr>
              <a:t>Test Plan</a:t>
            </a:r>
            <a:endParaRPr lang="en-US" sz="1200" b="1" dirty="0">
              <a:solidFill>
                <a:srgbClr val="0070C0"/>
              </a:solidFill>
            </a:endParaRPr>
          </a:p>
        </p:txBody>
      </p:sp>
      <p:sp>
        <p:nvSpPr>
          <p:cNvPr id="1756" name="Oval 1755"/>
          <p:cNvSpPr/>
          <p:nvPr/>
        </p:nvSpPr>
        <p:spPr>
          <a:xfrm>
            <a:off x="3303262" y="2920369"/>
            <a:ext cx="381000" cy="609600"/>
          </a:xfrm>
          <a:prstGeom prst="ellipse">
            <a:avLst/>
          </a:prstGeom>
          <a:solidFill>
            <a:srgbClr val="FF999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lIns="0" tIns="0" rIns="0" bIns="0" rtlCol="0" anchor="ctr"/>
          <a:lstStyle/>
          <a:p>
            <a:pPr algn="ctr"/>
            <a:r>
              <a:rPr lang="en-US" sz="1000" dirty="0" smtClean="0">
                <a:solidFill>
                  <a:srgbClr val="0070C0"/>
                </a:solidFill>
              </a:rPr>
              <a:t>Analysis Spec</a:t>
            </a:r>
            <a:endParaRPr lang="en-US" sz="1000" dirty="0">
              <a:solidFill>
                <a:srgbClr val="0070C0"/>
              </a:solidFill>
            </a:endParaRPr>
          </a:p>
        </p:txBody>
      </p:sp>
      <p:sp>
        <p:nvSpPr>
          <p:cNvPr id="6198" name="WordArt 1710"/>
          <p:cNvSpPr>
            <a:spLocks noChangeArrowheads="1" noChangeShapeType="1" noTextEdit="1"/>
          </p:cNvSpPr>
          <p:nvPr/>
        </p:nvSpPr>
        <p:spPr bwMode="auto">
          <a:xfrm>
            <a:off x="3367897" y="512090"/>
            <a:ext cx="2344993" cy="933252"/>
          </a:xfrm>
          <a:prstGeom prst="rect">
            <a:avLst/>
          </a:prstGeom>
        </p:spPr>
        <p:txBody>
          <a:bodyPr spcFirstLastPara="1" wrap="none" lIns="0" tIns="0" rIns="0" bIns="0" fromWordArt="1" anchor="t" anchorCtr="1">
            <a:prstTxWarp prst="textArchDown">
              <a:avLst>
                <a:gd name="adj" fmla="val 2118919"/>
              </a:avLst>
            </a:prstTxWarp>
          </a:bodyPr>
          <a:lstStyle/>
          <a:p>
            <a:pPr algn="ctr"/>
            <a:r>
              <a:rPr lang="en-US" sz="1100" kern="10" dirty="0">
                <a:latin typeface="Arial Black" pitchFamily="34" charset="0"/>
                <a:cs typeface="Arial"/>
              </a:rPr>
              <a:t>Black Box </a:t>
            </a:r>
          </a:p>
          <a:p>
            <a:pPr algn="ctr"/>
            <a:r>
              <a:rPr lang="en-US" sz="1100" kern="10" dirty="0">
                <a:latin typeface="Arial Black" pitchFamily="34" charset="0"/>
                <a:cs typeface="Arial"/>
              </a:rPr>
              <a:t>System </a:t>
            </a:r>
          </a:p>
          <a:p>
            <a:pPr algn="ctr"/>
            <a:r>
              <a:rPr lang="en-US" sz="1100" kern="10" dirty="0">
                <a:latin typeface="Arial Black" pitchFamily="34" charset="0"/>
                <a:cs typeface="Arial"/>
              </a:rPr>
              <a:t>Specification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7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19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19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9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9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9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9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9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9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7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19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9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1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1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1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2" dur="2000" fill="hold"/>
                                        <p:tgtEl>
                                          <p:spTgt spid="175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52" grpId="0" uiExpand="1" build="allAtOnce"/>
      <p:bldP spid="1753" grpId="0" animBg="1"/>
      <p:bldP spid="1754" grpId="0"/>
      <p:bldP spid="1755" grpId="0" animBg="1"/>
      <p:bldP spid="1755" grpId="1" animBg="1"/>
      <p:bldP spid="1756" grpId="0" animBg="1"/>
      <p:bldP spid="1756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Line 2"/>
          <p:cNvSpPr>
            <a:spLocks noChangeShapeType="1"/>
          </p:cNvSpPr>
          <p:nvPr/>
        </p:nvSpPr>
        <p:spPr bwMode="auto">
          <a:xfrm>
            <a:off x="18531" y="2033043"/>
            <a:ext cx="1737360" cy="8752"/>
          </a:xfrm>
          <a:prstGeom prst="line">
            <a:avLst/>
          </a:prstGeom>
          <a:noFill/>
          <a:ln w="28575">
            <a:solidFill>
              <a:srgbClr val="00B0F0"/>
            </a:solidFill>
            <a:prstDash val="sysDash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5955" name="Line 3"/>
          <p:cNvSpPr>
            <a:spLocks noChangeShapeType="1"/>
          </p:cNvSpPr>
          <p:nvPr/>
        </p:nvSpPr>
        <p:spPr bwMode="auto">
          <a:xfrm>
            <a:off x="0" y="4433320"/>
            <a:ext cx="2319227" cy="17909"/>
          </a:xfrm>
          <a:prstGeom prst="line">
            <a:avLst/>
          </a:prstGeom>
          <a:noFill/>
          <a:ln w="28575">
            <a:solidFill>
              <a:srgbClr val="FF0000"/>
            </a:solidFill>
            <a:prstDash val="sysDash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5956" name="Line 4"/>
          <p:cNvSpPr>
            <a:spLocks noChangeShapeType="1"/>
          </p:cNvSpPr>
          <p:nvPr/>
        </p:nvSpPr>
        <p:spPr bwMode="auto">
          <a:xfrm flipV="1">
            <a:off x="18531" y="3038871"/>
            <a:ext cx="1737360" cy="1821"/>
          </a:xfrm>
          <a:prstGeom prst="line">
            <a:avLst/>
          </a:prstGeom>
          <a:noFill/>
          <a:ln w="28575">
            <a:solidFill>
              <a:srgbClr val="00B0F0"/>
            </a:solidFill>
            <a:prstDash val="sysDash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5957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Program SE Model Environment</a:t>
            </a:r>
            <a:endParaRPr lang="en-US" dirty="0"/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2371725" y="5381625"/>
            <a:ext cx="1438275" cy="742950"/>
            <a:chOff x="642" y="3144"/>
            <a:chExt cx="906" cy="468"/>
          </a:xfrm>
        </p:grpSpPr>
        <p:sp>
          <p:nvSpPr>
            <p:cNvPr id="125959" name="Rectangle 7"/>
            <p:cNvSpPr>
              <a:spLocks noChangeArrowheads="1"/>
            </p:cNvSpPr>
            <p:nvPr/>
          </p:nvSpPr>
          <p:spPr bwMode="auto">
            <a:xfrm>
              <a:off x="642" y="3496"/>
              <a:ext cx="318" cy="116"/>
            </a:xfrm>
            <a:prstGeom prst="rect">
              <a:avLst/>
            </a:prstGeom>
            <a:solidFill>
              <a:srgbClr val="FFFF00"/>
            </a:solidFill>
            <a:ln w="28575" algn="ctr">
              <a:miter lim="800000"/>
              <a:headEnd/>
              <a:tailEnd/>
            </a:ln>
            <a:effectLst/>
            <a:scene3d>
              <a:camera prst="legacyObliqueTopLeft"/>
              <a:lightRig rig="legacyFlat2" dir="t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FF00"/>
              </a:extrusionClr>
            </a:sp3d>
          </p:spPr>
          <p:txBody>
            <a:bodyPr lIns="0" tIns="0" rIns="0" bIns="0" anchor="ctr">
              <a:spAutoFit/>
              <a:flatTx/>
            </a:bodyPr>
            <a:lstStyle/>
            <a:p>
              <a:pPr algn="ctr" eaLnBrk="0" hangingPunct="0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200" b="1" dirty="0">
                  <a:latin typeface="Arial" pitchFamily="34" charset="0"/>
                  <a:cs typeface="Arial" pitchFamily="34" charset="0"/>
                </a:rPr>
                <a:t>S/W</a:t>
              </a:r>
            </a:p>
          </p:txBody>
        </p:sp>
        <p:sp>
          <p:nvSpPr>
            <p:cNvPr id="125960" name="Rectangle 8"/>
            <p:cNvSpPr>
              <a:spLocks noChangeArrowheads="1"/>
            </p:cNvSpPr>
            <p:nvPr/>
          </p:nvSpPr>
          <p:spPr bwMode="auto">
            <a:xfrm>
              <a:off x="1230" y="3496"/>
              <a:ext cx="318" cy="116"/>
            </a:xfrm>
            <a:prstGeom prst="rect">
              <a:avLst/>
            </a:prstGeom>
            <a:solidFill>
              <a:srgbClr val="FFFF00"/>
            </a:solidFill>
            <a:ln w="28575" algn="ctr">
              <a:miter lim="800000"/>
              <a:headEnd/>
              <a:tailEnd/>
            </a:ln>
            <a:effectLst/>
            <a:scene3d>
              <a:camera prst="legacyObliqueTopLeft"/>
              <a:lightRig rig="legacyFlat2" dir="t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FF00"/>
              </a:extrusionClr>
            </a:sp3d>
          </p:spPr>
          <p:txBody>
            <a:bodyPr lIns="0" tIns="0" rIns="0" bIns="0" anchor="ctr">
              <a:spAutoFit/>
              <a:flatTx/>
            </a:bodyPr>
            <a:lstStyle/>
            <a:p>
              <a:pPr algn="ctr" eaLnBrk="0" hangingPunct="0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200" b="1">
                  <a:latin typeface="Arial" pitchFamily="34" charset="0"/>
                  <a:cs typeface="Arial" pitchFamily="34" charset="0"/>
                </a:rPr>
                <a:t>S/W</a:t>
              </a:r>
            </a:p>
          </p:txBody>
        </p:sp>
        <p:sp>
          <p:nvSpPr>
            <p:cNvPr id="125961" name="Text Box 9"/>
            <p:cNvSpPr txBox="1">
              <a:spLocks noChangeArrowheads="1"/>
            </p:cNvSpPr>
            <p:nvPr/>
          </p:nvSpPr>
          <p:spPr bwMode="auto">
            <a:xfrm>
              <a:off x="858" y="3213"/>
              <a:ext cx="444" cy="174"/>
            </a:xfrm>
            <a:prstGeom prst="rect">
              <a:avLst/>
            </a:prstGeom>
            <a:noFill/>
            <a:ln w="28575" algn="ctr">
              <a:noFill/>
              <a:miter lim="800000"/>
              <a:headEnd/>
              <a:tailEnd/>
            </a:ln>
            <a:effectLst/>
          </p:spPr>
          <p:txBody>
            <a:bodyPr lIns="0" rIns="0">
              <a:spAutoFit/>
            </a:bodyPr>
            <a:lstStyle/>
            <a:p>
              <a:pPr algn="ctr" eaLnBrk="0" hangingPunct="0">
                <a:lnSpc>
                  <a:spcPct val="100000"/>
                </a:lnSpc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sz="1200" b="1">
                  <a:latin typeface="Arial" pitchFamily="34" charset="0"/>
                  <a:cs typeface="Arial" pitchFamily="34" charset="0"/>
                </a:rPr>
                <a:t>…</a:t>
              </a:r>
            </a:p>
          </p:txBody>
        </p:sp>
        <p:sp>
          <p:nvSpPr>
            <p:cNvPr id="125962" name="Line 10"/>
            <p:cNvSpPr>
              <a:spLocks noChangeShapeType="1"/>
            </p:cNvSpPr>
            <p:nvPr/>
          </p:nvSpPr>
          <p:spPr bwMode="auto">
            <a:xfrm flipH="1">
              <a:off x="744" y="3144"/>
              <a:ext cx="288" cy="282"/>
            </a:xfrm>
            <a:prstGeom prst="line">
              <a:avLst/>
            </a:prstGeom>
            <a:noFill/>
            <a:ln w="57150">
              <a:solidFill>
                <a:srgbClr val="FF33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 sz="12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5963" name="Line 11"/>
            <p:cNvSpPr>
              <a:spLocks noChangeShapeType="1"/>
            </p:cNvSpPr>
            <p:nvPr/>
          </p:nvSpPr>
          <p:spPr bwMode="auto">
            <a:xfrm>
              <a:off x="1104" y="3162"/>
              <a:ext cx="240" cy="258"/>
            </a:xfrm>
            <a:prstGeom prst="line">
              <a:avLst/>
            </a:prstGeom>
            <a:noFill/>
            <a:ln w="57150">
              <a:solidFill>
                <a:srgbClr val="FF33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 sz="1200" b="1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25964" name="Text Box 12"/>
          <p:cNvSpPr txBox="1">
            <a:spLocks noChangeArrowheads="1"/>
          </p:cNvSpPr>
          <p:nvPr/>
        </p:nvSpPr>
        <p:spPr bwMode="auto">
          <a:xfrm>
            <a:off x="5514" y="1208088"/>
            <a:ext cx="1939925" cy="338554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600" b="1" dirty="0">
                <a:latin typeface="Arial" pitchFamily="34" charset="0"/>
                <a:cs typeface="Arial" pitchFamily="34" charset="0"/>
              </a:rPr>
              <a:t>SoS Level</a:t>
            </a:r>
          </a:p>
        </p:txBody>
      </p:sp>
      <p:sp>
        <p:nvSpPr>
          <p:cNvPr id="125965" name="Text Box 13"/>
          <p:cNvSpPr txBox="1">
            <a:spLocks noChangeArrowheads="1"/>
          </p:cNvSpPr>
          <p:nvPr/>
        </p:nvSpPr>
        <p:spPr bwMode="auto">
          <a:xfrm>
            <a:off x="214274" y="1499878"/>
            <a:ext cx="2663825" cy="492443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  <a:effectLst/>
        </p:spPr>
        <p:txBody>
          <a:bodyPr tIns="0" bIns="0">
            <a:spAutoFit/>
          </a:bodyPr>
          <a:lstStyle/>
          <a:p>
            <a:pPr eaLnBrk="0" hangingPunct="0">
              <a:lnSpc>
                <a:spcPct val="100000"/>
              </a:lnSpc>
              <a:buClrTx/>
              <a:buSzTx/>
              <a:buFontTx/>
              <a:buNone/>
            </a:pP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→  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System </a:t>
            </a:r>
            <a:endParaRPr lang="en-US" sz="1600" b="1" dirty="0" smtClean="0">
              <a:latin typeface="Arial" pitchFamily="34" charset="0"/>
              <a:cs typeface="Arial" pitchFamily="34" charset="0"/>
            </a:endParaRPr>
          </a:p>
          <a:p>
            <a:pPr eaLnBrk="0" hangingPunct="0">
              <a:lnSpc>
                <a:spcPct val="100000"/>
              </a:lnSpc>
              <a:buClrTx/>
              <a:buSzTx/>
              <a:buFontTx/>
              <a:buNone/>
            </a:pP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     Specification</a:t>
            </a:r>
            <a:endParaRPr lang="en-US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5966" name="Text Box 14"/>
          <p:cNvSpPr txBox="1">
            <a:spLocks noChangeArrowheads="1"/>
          </p:cNvSpPr>
          <p:nvPr/>
        </p:nvSpPr>
        <p:spPr bwMode="auto">
          <a:xfrm>
            <a:off x="5514" y="2208213"/>
            <a:ext cx="2025650" cy="338554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600" b="1" dirty="0">
                <a:latin typeface="Arial" pitchFamily="34" charset="0"/>
                <a:cs typeface="Arial" pitchFamily="34" charset="0"/>
              </a:rPr>
              <a:t>System Level</a:t>
            </a:r>
          </a:p>
        </p:txBody>
      </p:sp>
      <p:sp>
        <p:nvSpPr>
          <p:cNvPr id="125967" name="Text Box 15"/>
          <p:cNvSpPr txBox="1">
            <a:spLocks noChangeArrowheads="1"/>
          </p:cNvSpPr>
          <p:nvPr/>
        </p:nvSpPr>
        <p:spPr bwMode="auto">
          <a:xfrm>
            <a:off x="214274" y="2469570"/>
            <a:ext cx="2835275" cy="584775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lnSpc>
                <a:spcPct val="100000"/>
              </a:lnSpc>
              <a:buClrTx/>
              <a:buSzTx/>
            </a:pP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→ Subsystem </a:t>
            </a:r>
          </a:p>
          <a:p>
            <a:pPr eaLnBrk="0" hangingPunct="0">
              <a:lnSpc>
                <a:spcPct val="100000"/>
              </a:lnSpc>
              <a:buClrTx/>
              <a:buSzTx/>
            </a:pP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    Specification</a:t>
            </a:r>
            <a:endParaRPr lang="en-US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5968" name="Text Box 16"/>
          <p:cNvSpPr txBox="1">
            <a:spLocks noChangeArrowheads="1"/>
          </p:cNvSpPr>
          <p:nvPr/>
        </p:nvSpPr>
        <p:spPr bwMode="auto">
          <a:xfrm>
            <a:off x="5514" y="3275013"/>
            <a:ext cx="2482850" cy="338554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600" b="1" dirty="0">
                <a:latin typeface="Arial" pitchFamily="34" charset="0"/>
                <a:cs typeface="Arial" pitchFamily="34" charset="0"/>
              </a:rPr>
              <a:t>Subsystem Level</a:t>
            </a:r>
          </a:p>
        </p:txBody>
      </p:sp>
      <p:sp>
        <p:nvSpPr>
          <p:cNvPr id="125969" name="Text Box 17"/>
          <p:cNvSpPr txBox="1">
            <a:spLocks noChangeArrowheads="1"/>
          </p:cNvSpPr>
          <p:nvPr/>
        </p:nvSpPr>
        <p:spPr bwMode="auto">
          <a:xfrm>
            <a:off x="214274" y="3865563"/>
            <a:ext cx="2835275" cy="497316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lnSpc>
                <a:spcPct val="70000"/>
              </a:lnSpc>
              <a:spcBef>
                <a:spcPct val="20000"/>
              </a:spcBef>
              <a:buClrTx/>
              <a:buSzTx/>
            </a:pP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→ Component </a:t>
            </a:r>
            <a:endParaRPr lang="en-US" sz="1600" b="1" dirty="0">
              <a:latin typeface="Arial" pitchFamily="34" charset="0"/>
              <a:cs typeface="Arial" pitchFamily="34" charset="0"/>
            </a:endParaRPr>
          </a:p>
          <a:p>
            <a:pPr eaLnBrk="0" hangingPunct="0">
              <a:lnSpc>
                <a:spcPct val="7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600" b="1" dirty="0">
                <a:latin typeface="Arial" pitchFamily="34" charset="0"/>
                <a:cs typeface="Arial" pitchFamily="34" charset="0"/>
              </a:rPr>
              <a:t>    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Specification</a:t>
            </a:r>
            <a:endParaRPr lang="en-US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5970" name="Rectangle 18"/>
          <p:cNvSpPr>
            <a:spLocks noChangeArrowheads="1"/>
          </p:cNvSpPr>
          <p:nvPr/>
        </p:nvSpPr>
        <p:spPr bwMode="auto">
          <a:xfrm>
            <a:off x="2114551" y="4944288"/>
            <a:ext cx="1524000" cy="553998"/>
          </a:xfrm>
          <a:prstGeom prst="rect">
            <a:avLst/>
          </a:prstGeom>
          <a:solidFill>
            <a:srgbClr val="FFFF00"/>
          </a:solidFill>
          <a:ln w="28575" algn="ctr">
            <a:miter lim="800000"/>
            <a:headEnd/>
            <a:tailEnd/>
          </a:ln>
          <a:effectLst/>
          <a:scene3d>
            <a:camera prst="legacyObliqueTopLeft"/>
            <a:lightRig rig="legacyFlat2" dir="t"/>
          </a:scene3d>
          <a:sp3d extrusionH="430200" prstMaterial="legacyMatte">
            <a:bevelT w="13500" h="13500" prst="angle"/>
            <a:bevelB w="13500" h="13500" prst="angle"/>
            <a:extrusionClr>
              <a:srgbClr val="FFFF00"/>
            </a:extrusionClr>
          </a:sp3d>
        </p:spPr>
        <p:txBody>
          <a:bodyPr wrap="square" lIns="0" tIns="0" rIns="0" bIns="0" anchor="ctr">
            <a:spAutoFit/>
            <a:flatTx/>
          </a:bodyPr>
          <a:lstStyle/>
          <a:p>
            <a:pPr algn="ctr" ea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sz="1200" b="1" dirty="0">
                <a:latin typeface="Arial" pitchFamily="34" charset="0"/>
                <a:cs typeface="Arial" pitchFamily="34" charset="0"/>
              </a:rPr>
              <a:t>Component Domain Model </a:t>
            </a: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1</a:t>
            </a:r>
          </a:p>
          <a:p>
            <a:pPr algn="ctr" ea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sz="12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" name="Group 19"/>
          <p:cNvGrpSpPr>
            <a:grpSpLocks/>
          </p:cNvGrpSpPr>
          <p:nvPr/>
        </p:nvGrpSpPr>
        <p:grpSpPr bwMode="auto">
          <a:xfrm>
            <a:off x="3819525" y="4954592"/>
            <a:ext cx="2247900" cy="1169988"/>
            <a:chOff x="2406" y="2887"/>
            <a:chExt cx="1416" cy="737"/>
          </a:xfrm>
        </p:grpSpPr>
        <p:sp>
          <p:nvSpPr>
            <p:cNvPr id="125972" name="Rectangle 20"/>
            <p:cNvSpPr>
              <a:spLocks noChangeArrowheads="1"/>
            </p:cNvSpPr>
            <p:nvPr/>
          </p:nvSpPr>
          <p:spPr bwMode="auto">
            <a:xfrm>
              <a:off x="3504" y="3507"/>
              <a:ext cx="318" cy="116"/>
            </a:xfrm>
            <a:prstGeom prst="rect">
              <a:avLst/>
            </a:prstGeom>
            <a:solidFill>
              <a:srgbClr val="FFFF00"/>
            </a:solidFill>
            <a:ln w="28575" algn="ctr">
              <a:miter lim="800000"/>
              <a:headEnd/>
              <a:tailEnd/>
            </a:ln>
            <a:effectLst/>
            <a:scene3d>
              <a:camera prst="legacyObliqueTopLeft"/>
              <a:lightRig rig="legacyFlat2" dir="t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FF00"/>
              </a:extrusionClr>
            </a:sp3d>
          </p:spPr>
          <p:txBody>
            <a:bodyPr lIns="0" tIns="0" rIns="0" bIns="0" anchor="ctr">
              <a:spAutoFit/>
              <a:flatTx/>
            </a:bodyPr>
            <a:lstStyle/>
            <a:p>
              <a:pPr algn="ctr" eaLnBrk="0" hangingPunct="0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200" b="1">
                  <a:latin typeface="Arial" pitchFamily="34" charset="0"/>
                  <a:cs typeface="Arial" pitchFamily="34" charset="0"/>
                </a:rPr>
                <a:t>H/W</a:t>
              </a:r>
            </a:p>
          </p:txBody>
        </p:sp>
        <p:sp>
          <p:nvSpPr>
            <p:cNvPr id="125973" name="Rectangle 21"/>
            <p:cNvSpPr>
              <a:spLocks noChangeArrowheads="1"/>
            </p:cNvSpPr>
            <p:nvPr/>
          </p:nvSpPr>
          <p:spPr bwMode="auto">
            <a:xfrm>
              <a:off x="2544" y="3508"/>
              <a:ext cx="318" cy="116"/>
            </a:xfrm>
            <a:prstGeom prst="rect">
              <a:avLst/>
            </a:prstGeom>
            <a:solidFill>
              <a:srgbClr val="FFFF00"/>
            </a:solidFill>
            <a:ln w="28575" algn="ctr">
              <a:miter lim="800000"/>
              <a:headEnd/>
              <a:tailEnd/>
            </a:ln>
            <a:effectLst/>
            <a:scene3d>
              <a:camera prst="legacyObliqueTopLeft"/>
              <a:lightRig rig="legacyFlat2" dir="t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FF00"/>
              </a:extrusionClr>
            </a:sp3d>
          </p:spPr>
          <p:txBody>
            <a:bodyPr lIns="0" tIns="0" rIns="0" bIns="0" anchor="ctr">
              <a:spAutoFit/>
              <a:flatTx/>
            </a:bodyPr>
            <a:lstStyle/>
            <a:p>
              <a:pPr algn="ctr" eaLnBrk="0" hangingPunct="0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200" b="1">
                  <a:latin typeface="Arial" pitchFamily="34" charset="0"/>
                  <a:cs typeface="Arial" pitchFamily="34" charset="0"/>
                </a:rPr>
                <a:t>S/W</a:t>
              </a:r>
            </a:p>
          </p:txBody>
        </p:sp>
        <p:sp>
          <p:nvSpPr>
            <p:cNvPr id="125974" name="Rectangle 22"/>
            <p:cNvSpPr>
              <a:spLocks noChangeArrowheads="1"/>
            </p:cNvSpPr>
            <p:nvPr/>
          </p:nvSpPr>
          <p:spPr bwMode="auto">
            <a:xfrm>
              <a:off x="3132" y="3508"/>
              <a:ext cx="318" cy="116"/>
            </a:xfrm>
            <a:prstGeom prst="rect">
              <a:avLst/>
            </a:prstGeom>
            <a:solidFill>
              <a:srgbClr val="FFFF00"/>
            </a:solidFill>
            <a:ln w="28575" algn="ctr">
              <a:miter lim="800000"/>
              <a:headEnd/>
              <a:tailEnd/>
            </a:ln>
            <a:effectLst/>
            <a:scene3d>
              <a:camera prst="legacyObliqueTopLeft"/>
              <a:lightRig rig="legacyFlat2" dir="t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FF00"/>
              </a:extrusionClr>
            </a:sp3d>
          </p:spPr>
          <p:txBody>
            <a:bodyPr lIns="0" tIns="0" rIns="0" bIns="0" anchor="ctr">
              <a:spAutoFit/>
              <a:flatTx/>
            </a:bodyPr>
            <a:lstStyle/>
            <a:p>
              <a:pPr algn="ctr" eaLnBrk="0" hangingPunct="0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200" b="1">
                  <a:latin typeface="Arial" pitchFamily="34" charset="0"/>
                  <a:cs typeface="Arial" pitchFamily="34" charset="0"/>
                </a:rPr>
                <a:t>S/W</a:t>
              </a:r>
            </a:p>
          </p:txBody>
        </p:sp>
        <p:sp>
          <p:nvSpPr>
            <p:cNvPr id="125975" name="Text Box 23"/>
            <p:cNvSpPr txBox="1">
              <a:spLocks noChangeArrowheads="1"/>
            </p:cNvSpPr>
            <p:nvPr/>
          </p:nvSpPr>
          <p:spPr bwMode="auto">
            <a:xfrm>
              <a:off x="2760" y="3225"/>
              <a:ext cx="444" cy="174"/>
            </a:xfrm>
            <a:prstGeom prst="rect">
              <a:avLst/>
            </a:prstGeom>
            <a:noFill/>
            <a:ln w="28575" algn="ctr">
              <a:noFill/>
              <a:miter lim="800000"/>
              <a:headEnd/>
              <a:tailEnd/>
            </a:ln>
            <a:effectLst/>
          </p:spPr>
          <p:txBody>
            <a:bodyPr lIns="0" rIns="0">
              <a:spAutoFit/>
            </a:bodyPr>
            <a:lstStyle/>
            <a:p>
              <a:pPr algn="ctr" eaLnBrk="0" hangingPunct="0">
                <a:lnSpc>
                  <a:spcPct val="100000"/>
                </a:lnSpc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sz="1200" b="1">
                  <a:latin typeface="Arial" pitchFamily="34" charset="0"/>
                  <a:cs typeface="Arial" pitchFamily="34" charset="0"/>
                </a:rPr>
                <a:t>…</a:t>
              </a:r>
            </a:p>
          </p:txBody>
        </p:sp>
        <p:sp>
          <p:nvSpPr>
            <p:cNvPr id="125976" name="Line 24"/>
            <p:cNvSpPr>
              <a:spLocks noChangeShapeType="1"/>
            </p:cNvSpPr>
            <p:nvPr/>
          </p:nvSpPr>
          <p:spPr bwMode="auto">
            <a:xfrm flipH="1">
              <a:off x="2646" y="3156"/>
              <a:ext cx="57" cy="282"/>
            </a:xfrm>
            <a:prstGeom prst="line">
              <a:avLst/>
            </a:prstGeom>
            <a:noFill/>
            <a:ln w="57150">
              <a:solidFill>
                <a:srgbClr val="FF33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 sz="12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5977" name="Line 25"/>
            <p:cNvSpPr>
              <a:spLocks noChangeShapeType="1"/>
            </p:cNvSpPr>
            <p:nvPr/>
          </p:nvSpPr>
          <p:spPr bwMode="auto">
            <a:xfrm>
              <a:off x="3006" y="3174"/>
              <a:ext cx="240" cy="258"/>
            </a:xfrm>
            <a:prstGeom prst="line">
              <a:avLst/>
            </a:prstGeom>
            <a:noFill/>
            <a:ln w="57150">
              <a:solidFill>
                <a:srgbClr val="FF33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 sz="12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5978" name="Line 26"/>
            <p:cNvSpPr>
              <a:spLocks noChangeShapeType="1"/>
            </p:cNvSpPr>
            <p:nvPr/>
          </p:nvSpPr>
          <p:spPr bwMode="auto">
            <a:xfrm>
              <a:off x="3352" y="3231"/>
              <a:ext cx="250" cy="212"/>
            </a:xfrm>
            <a:prstGeom prst="line">
              <a:avLst/>
            </a:prstGeom>
            <a:noFill/>
            <a:ln w="57150">
              <a:solidFill>
                <a:srgbClr val="FF33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 sz="12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5979" name="Rectangle 27"/>
            <p:cNvSpPr>
              <a:spLocks noChangeArrowheads="1"/>
            </p:cNvSpPr>
            <p:nvPr/>
          </p:nvSpPr>
          <p:spPr bwMode="auto">
            <a:xfrm>
              <a:off x="2406" y="2887"/>
              <a:ext cx="1009" cy="349"/>
            </a:xfrm>
            <a:prstGeom prst="rect">
              <a:avLst/>
            </a:prstGeom>
            <a:solidFill>
              <a:srgbClr val="FFFF00"/>
            </a:solidFill>
            <a:ln w="28575" algn="ctr">
              <a:miter lim="800000"/>
              <a:headEnd/>
              <a:tailEnd/>
            </a:ln>
            <a:effectLst/>
            <a:scene3d>
              <a:camera prst="legacyObliqueTopLeft"/>
              <a:lightRig rig="legacyFlat2" dir="t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FF00"/>
              </a:extrusionClr>
            </a:sp3d>
          </p:spPr>
          <p:txBody>
            <a:bodyPr lIns="0" tIns="0" rIns="0" bIns="0" anchor="ctr">
              <a:spAutoFit/>
              <a:flatTx/>
            </a:bodyPr>
            <a:lstStyle/>
            <a:p>
              <a:pPr algn="ctr" eaLnBrk="0" hangingPunct="0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200" b="1" dirty="0">
                  <a:latin typeface="Arial" pitchFamily="34" charset="0"/>
                  <a:cs typeface="Arial" pitchFamily="34" charset="0"/>
                </a:rPr>
                <a:t>Component Domain </a:t>
              </a:r>
            </a:p>
            <a:p>
              <a:pPr algn="ctr" eaLnBrk="0" hangingPunct="0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200" b="1" dirty="0">
                  <a:latin typeface="Arial" pitchFamily="34" charset="0"/>
                  <a:cs typeface="Arial" pitchFamily="34" charset="0"/>
                </a:rPr>
                <a:t>Model 2</a:t>
              </a:r>
            </a:p>
            <a:p>
              <a:pPr algn="ctr" eaLnBrk="0" hangingPunct="0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n-US" sz="1200" b="1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25980" name="AutoShape 28"/>
          <p:cNvSpPr>
            <a:spLocks noChangeArrowheads="1"/>
          </p:cNvSpPr>
          <p:nvPr/>
        </p:nvSpPr>
        <p:spPr bwMode="auto">
          <a:xfrm>
            <a:off x="3854450" y="4288947"/>
            <a:ext cx="1085850" cy="562213"/>
          </a:xfrm>
          <a:prstGeom prst="downArrow">
            <a:avLst>
              <a:gd name="adj1" fmla="val 64037"/>
              <a:gd name="adj2" fmla="val 28015"/>
            </a:avLst>
          </a:prstGeom>
          <a:solidFill>
            <a:schemeClr val="bg1">
              <a:lumMod val="85000"/>
            </a:schemeClr>
          </a:solidFill>
          <a:ln w="28575" algn="ctr">
            <a:miter lim="800000"/>
            <a:headEnd/>
            <a:tailEnd/>
          </a:ln>
          <a:effectLst/>
          <a:scene3d>
            <a:camera prst="legacyObliqueTopLeft"/>
            <a:lightRig rig="legacyFlat2" dir="t"/>
          </a:scene3d>
          <a:sp3d extrusionH="176200" contourW="12700" prstMaterial="legacyMatte">
            <a:bevelT w="13500" h="13500" prst="angle"/>
            <a:bevelB w="13500" h="13500" prst="angle"/>
            <a:extrusionClr>
              <a:schemeClr val="bg1">
                <a:lumMod val="95000"/>
              </a:schemeClr>
            </a:extrusionClr>
            <a:contourClr>
              <a:schemeClr val="accent1">
                <a:lumMod val="40000"/>
                <a:lumOff val="60000"/>
              </a:schemeClr>
            </a:contourClr>
          </a:sp3d>
        </p:spPr>
        <p:txBody>
          <a:bodyPr wrap="square" anchor="ctr">
            <a:spAutoFit/>
            <a:flatTx/>
          </a:bodyPr>
          <a:lstStyle/>
          <a:p>
            <a:endParaRPr lang="en-US"/>
          </a:p>
        </p:txBody>
      </p:sp>
      <p:sp>
        <p:nvSpPr>
          <p:cNvPr id="125981" name="AutoShape 29"/>
          <p:cNvSpPr>
            <a:spLocks noChangeArrowheads="1"/>
          </p:cNvSpPr>
          <p:nvPr/>
        </p:nvSpPr>
        <p:spPr bwMode="auto">
          <a:xfrm>
            <a:off x="2290763" y="4309803"/>
            <a:ext cx="1085850" cy="562213"/>
          </a:xfrm>
          <a:prstGeom prst="downArrow">
            <a:avLst>
              <a:gd name="adj1" fmla="val 64037"/>
              <a:gd name="adj2" fmla="val 31301"/>
            </a:avLst>
          </a:prstGeom>
          <a:solidFill>
            <a:schemeClr val="bg1">
              <a:lumMod val="85000"/>
            </a:schemeClr>
          </a:solidFill>
          <a:ln w="28575" algn="ctr">
            <a:miter lim="800000"/>
            <a:headEnd/>
            <a:tailEnd/>
          </a:ln>
          <a:effectLst/>
          <a:scene3d>
            <a:camera prst="legacyObliqueTopLeft"/>
            <a:lightRig rig="legacyFlat2" dir="t"/>
          </a:scene3d>
          <a:sp3d extrusionH="176200" contourW="12700" prstMaterial="legacyMatte">
            <a:bevelT w="13500" h="13500" prst="angle"/>
            <a:bevelB w="13500" h="13500" prst="angle"/>
            <a:extrusionClr>
              <a:schemeClr val="bg1">
                <a:lumMod val="95000"/>
              </a:schemeClr>
            </a:extrusionClr>
            <a:contourClr>
              <a:schemeClr val="accent1">
                <a:lumMod val="40000"/>
                <a:lumOff val="60000"/>
              </a:schemeClr>
            </a:contourClr>
          </a:sp3d>
        </p:spPr>
        <p:txBody>
          <a:bodyPr wrap="square" anchor="ctr">
            <a:spAutoFit/>
            <a:flatTx/>
          </a:bodyPr>
          <a:lstStyle/>
          <a:p>
            <a:endParaRPr lang="en-US"/>
          </a:p>
        </p:txBody>
      </p:sp>
      <p:sp>
        <p:nvSpPr>
          <p:cNvPr id="125982" name="Rectangle 30"/>
          <p:cNvSpPr>
            <a:spLocks noChangeArrowheads="1"/>
          </p:cNvSpPr>
          <p:nvPr/>
        </p:nvSpPr>
        <p:spPr bwMode="auto">
          <a:xfrm>
            <a:off x="7550150" y="3796056"/>
            <a:ext cx="288925" cy="684212"/>
          </a:xfrm>
          <a:prstGeom prst="rect">
            <a:avLst/>
          </a:prstGeom>
          <a:solidFill>
            <a:srgbClr val="FFFF00"/>
          </a:solidFill>
          <a:ln w="28575" algn="ctr">
            <a:miter lim="800000"/>
            <a:headEnd/>
            <a:tailEnd/>
          </a:ln>
          <a:effectLst/>
          <a:scene3d>
            <a:camera prst="legacyObliqueTopLeft"/>
            <a:lightRig rig="legacyFlat2" dir="t"/>
          </a:scene3d>
          <a:sp3d extrusionH="430200" prstMaterial="legacyMatte">
            <a:bevelT w="13500" h="13500" prst="angle"/>
            <a:bevelB w="13500" h="13500" prst="angle"/>
            <a:extrusionClr>
              <a:srgbClr val="FF3300"/>
            </a:extrusionClr>
          </a:sp3d>
        </p:spPr>
        <p:txBody>
          <a:bodyPr vert="eaVert" lIns="0" tIns="0" rIns="0" bIns="0" anchor="ctr">
            <a:flatTx/>
          </a:bodyPr>
          <a:lstStyle/>
          <a:p>
            <a:pPr algn="ctr" ea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sz="1200" b="1" dirty="0">
                <a:latin typeface="Arial" pitchFamily="34" charset="0"/>
                <a:cs typeface="Arial" pitchFamily="34" charset="0"/>
              </a:rPr>
              <a:t>Spec 1</a:t>
            </a:r>
          </a:p>
        </p:txBody>
      </p:sp>
      <p:sp>
        <p:nvSpPr>
          <p:cNvPr id="125983" name="Rectangle 31"/>
          <p:cNvSpPr>
            <a:spLocks noChangeArrowheads="1"/>
          </p:cNvSpPr>
          <p:nvPr/>
        </p:nvSpPr>
        <p:spPr bwMode="auto">
          <a:xfrm>
            <a:off x="6416675" y="3793224"/>
            <a:ext cx="288925" cy="684212"/>
          </a:xfrm>
          <a:prstGeom prst="rect">
            <a:avLst/>
          </a:prstGeom>
          <a:solidFill>
            <a:srgbClr val="FFFF00"/>
          </a:solidFill>
          <a:ln w="28575" algn="ctr">
            <a:miter lim="800000"/>
            <a:headEnd/>
            <a:tailEnd/>
          </a:ln>
          <a:effectLst/>
          <a:scene3d>
            <a:camera prst="legacyObliqueTopLeft"/>
            <a:lightRig rig="legacyFlat2" dir="t"/>
          </a:scene3d>
          <a:sp3d extrusionH="430200" prstMaterial="legacyMatte">
            <a:bevelT w="13500" h="13500" prst="angle"/>
            <a:bevelB w="13500" h="13500" prst="angle"/>
            <a:extrusionClr>
              <a:srgbClr val="FF3300"/>
            </a:extrusionClr>
          </a:sp3d>
        </p:spPr>
        <p:txBody>
          <a:bodyPr vert="eaVert" lIns="0" tIns="0" rIns="0" bIns="0" anchor="ctr">
            <a:flatTx/>
          </a:bodyPr>
          <a:lstStyle/>
          <a:p>
            <a:pPr algn="ctr" ea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sz="1200" b="1">
                <a:latin typeface="Arial" pitchFamily="34" charset="0"/>
                <a:cs typeface="Arial" pitchFamily="34" charset="0"/>
              </a:rPr>
              <a:t>Spec n</a:t>
            </a:r>
          </a:p>
        </p:txBody>
      </p:sp>
      <p:sp>
        <p:nvSpPr>
          <p:cNvPr id="125984" name="Rectangle 32"/>
          <p:cNvSpPr>
            <a:spLocks noChangeArrowheads="1"/>
          </p:cNvSpPr>
          <p:nvPr/>
        </p:nvSpPr>
        <p:spPr bwMode="auto">
          <a:xfrm>
            <a:off x="5454650" y="3796056"/>
            <a:ext cx="288925" cy="684212"/>
          </a:xfrm>
          <a:prstGeom prst="rect">
            <a:avLst/>
          </a:prstGeom>
          <a:solidFill>
            <a:srgbClr val="FFFF00"/>
          </a:solidFill>
          <a:ln w="28575" algn="ctr">
            <a:miter lim="800000"/>
            <a:headEnd/>
            <a:tailEnd/>
          </a:ln>
          <a:effectLst/>
          <a:scene3d>
            <a:camera prst="legacyObliqueTopLeft"/>
            <a:lightRig rig="legacyFlat2" dir="t"/>
          </a:scene3d>
          <a:sp3d extrusionH="430200" prstMaterial="legacyMatte">
            <a:bevelT w="13500" h="13500" prst="angle"/>
            <a:bevelB w="13500" h="13500" prst="angle"/>
            <a:extrusionClr>
              <a:srgbClr val="FF3300"/>
            </a:extrusionClr>
          </a:sp3d>
        </p:spPr>
        <p:txBody>
          <a:bodyPr vert="eaVert" lIns="0" tIns="0" rIns="0" bIns="0" anchor="ctr">
            <a:flatTx/>
          </a:bodyPr>
          <a:lstStyle/>
          <a:p>
            <a:pPr algn="ctr" ea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sz="1200" b="1" dirty="0">
                <a:latin typeface="Arial" pitchFamily="34" charset="0"/>
                <a:cs typeface="Arial" pitchFamily="34" charset="0"/>
              </a:rPr>
              <a:t>Spec 1</a:t>
            </a:r>
          </a:p>
        </p:txBody>
      </p:sp>
      <p:sp>
        <p:nvSpPr>
          <p:cNvPr id="125985" name="Rectangle 33"/>
          <p:cNvSpPr>
            <a:spLocks noChangeArrowheads="1"/>
          </p:cNvSpPr>
          <p:nvPr/>
        </p:nvSpPr>
        <p:spPr bwMode="auto">
          <a:xfrm>
            <a:off x="3092450" y="3778936"/>
            <a:ext cx="288925" cy="684213"/>
          </a:xfrm>
          <a:prstGeom prst="rect">
            <a:avLst/>
          </a:prstGeom>
          <a:solidFill>
            <a:srgbClr val="FFFF00"/>
          </a:solidFill>
          <a:ln w="28575" algn="ctr">
            <a:miter lim="800000"/>
            <a:headEnd/>
            <a:tailEnd/>
          </a:ln>
          <a:effectLst/>
          <a:scene3d>
            <a:camera prst="legacyObliqueTopLeft"/>
            <a:lightRig rig="legacyFlat2" dir="t"/>
          </a:scene3d>
          <a:sp3d extrusionH="430200" prstMaterial="legacyMatte">
            <a:bevelT w="13500" h="13500" prst="angle"/>
            <a:bevelB w="13500" h="13500" prst="angle"/>
            <a:extrusionClr>
              <a:srgbClr val="FF3300"/>
            </a:extrusionClr>
          </a:sp3d>
        </p:spPr>
        <p:txBody>
          <a:bodyPr vert="eaVert" lIns="0" tIns="0" rIns="0" bIns="0" anchor="ctr">
            <a:flatTx/>
          </a:bodyPr>
          <a:lstStyle/>
          <a:p>
            <a:pPr algn="ctr" ea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sz="1200" b="1" dirty="0">
                <a:latin typeface="Arial" pitchFamily="34" charset="0"/>
                <a:cs typeface="Arial" pitchFamily="34" charset="0"/>
              </a:rPr>
              <a:t>Spec 3</a:t>
            </a:r>
          </a:p>
        </p:txBody>
      </p:sp>
      <p:sp>
        <p:nvSpPr>
          <p:cNvPr id="125986" name="Rectangle 34"/>
          <p:cNvSpPr>
            <a:spLocks noChangeArrowheads="1"/>
          </p:cNvSpPr>
          <p:nvPr/>
        </p:nvSpPr>
        <p:spPr bwMode="auto">
          <a:xfrm>
            <a:off x="8550275" y="3793224"/>
            <a:ext cx="288925" cy="684212"/>
          </a:xfrm>
          <a:prstGeom prst="rect">
            <a:avLst/>
          </a:prstGeom>
          <a:solidFill>
            <a:srgbClr val="FFFF00"/>
          </a:solidFill>
          <a:ln w="28575" algn="ctr">
            <a:miter lim="800000"/>
            <a:headEnd/>
            <a:tailEnd/>
          </a:ln>
          <a:effectLst/>
          <a:scene3d>
            <a:camera prst="legacyObliqueTopLeft"/>
            <a:lightRig rig="legacyFlat2" dir="t"/>
          </a:scene3d>
          <a:sp3d extrusionH="430200" prstMaterial="legacyMatte">
            <a:bevelT w="13500" h="13500" prst="angle"/>
            <a:bevelB w="13500" h="13500" prst="angle"/>
            <a:extrusionClr>
              <a:srgbClr val="FF3300"/>
            </a:extrusionClr>
          </a:sp3d>
        </p:spPr>
        <p:txBody>
          <a:bodyPr vert="eaVert" lIns="0" tIns="0" rIns="0" bIns="0" anchor="ctr">
            <a:flatTx/>
          </a:bodyPr>
          <a:lstStyle/>
          <a:p>
            <a:pPr algn="ctr" ea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sz="1200" b="1" dirty="0">
                <a:latin typeface="Arial" pitchFamily="34" charset="0"/>
                <a:cs typeface="Arial" pitchFamily="34" charset="0"/>
              </a:rPr>
              <a:t>Spec n</a:t>
            </a:r>
          </a:p>
        </p:txBody>
      </p:sp>
      <p:sp>
        <p:nvSpPr>
          <p:cNvPr id="125987" name="Rectangle 35"/>
          <p:cNvSpPr>
            <a:spLocks noChangeArrowheads="1"/>
          </p:cNvSpPr>
          <p:nvPr/>
        </p:nvSpPr>
        <p:spPr bwMode="auto">
          <a:xfrm>
            <a:off x="2730500" y="3778936"/>
            <a:ext cx="288925" cy="684213"/>
          </a:xfrm>
          <a:prstGeom prst="rect">
            <a:avLst/>
          </a:prstGeom>
          <a:solidFill>
            <a:srgbClr val="FFFF00"/>
          </a:solidFill>
          <a:ln w="28575" algn="ctr">
            <a:miter lim="800000"/>
            <a:headEnd/>
            <a:tailEnd/>
          </a:ln>
          <a:effectLst/>
          <a:scene3d>
            <a:camera prst="legacyObliqueTopLeft"/>
            <a:lightRig rig="legacyFlat2" dir="t"/>
          </a:scene3d>
          <a:sp3d extrusionH="430200" prstMaterial="legacyMatte">
            <a:bevelT w="13500" h="13500" prst="angle"/>
            <a:bevelB w="13500" h="13500" prst="angle"/>
            <a:extrusionClr>
              <a:srgbClr val="FF3300"/>
            </a:extrusionClr>
          </a:sp3d>
        </p:spPr>
        <p:txBody>
          <a:bodyPr vert="eaVert" lIns="0" tIns="0" rIns="0" bIns="0" anchor="ctr">
            <a:flatTx/>
          </a:bodyPr>
          <a:lstStyle/>
          <a:p>
            <a:pPr algn="ctr" ea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sz="1200" b="1">
                <a:latin typeface="Arial" pitchFamily="34" charset="0"/>
                <a:cs typeface="Arial" pitchFamily="34" charset="0"/>
              </a:rPr>
              <a:t>Spec 2</a:t>
            </a:r>
          </a:p>
        </p:txBody>
      </p:sp>
      <p:sp>
        <p:nvSpPr>
          <p:cNvPr id="125988" name="Rectangle 36"/>
          <p:cNvSpPr>
            <a:spLocks noChangeArrowheads="1"/>
          </p:cNvSpPr>
          <p:nvPr/>
        </p:nvSpPr>
        <p:spPr bwMode="auto">
          <a:xfrm>
            <a:off x="2368550" y="3778936"/>
            <a:ext cx="288925" cy="684213"/>
          </a:xfrm>
          <a:prstGeom prst="rect">
            <a:avLst/>
          </a:prstGeom>
          <a:solidFill>
            <a:srgbClr val="FFFF00"/>
          </a:solidFill>
          <a:ln w="28575" algn="ctr">
            <a:miter lim="800000"/>
            <a:headEnd/>
            <a:tailEnd/>
          </a:ln>
          <a:effectLst/>
          <a:scene3d>
            <a:camera prst="legacyObliqueTopLeft"/>
            <a:lightRig rig="legacyFlat2" dir="t"/>
          </a:scene3d>
          <a:sp3d extrusionH="430200" prstMaterial="legacyMatte">
            <a:bevelT w="13500" h="13500" prst="angle"/>
            <a:bevelB w="13500" h="13500" prst="angle"/>
            <a:extrusionClr>
              <a:srgbClr val="FF3300"/>
            </a:extrusionClr>
          </a:sp3d>
        </p:spPr>
        <p:txBody>
          <a:bodyPr vert="eaVert" lIns="0" tIns="0" rIns="0" bIns="0" anchor="ctr">
            <a:flatTx/>
          </a:bodyPr>
          <a:lstStyle/>
          <a:p>
            <a:pPr algn="ctr" ea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sz="1200" b="1" dirty="0">
                <a:latin typeface="Arial" pitchFamily="34" charset="0"/>
                <a:cs typeface="Arial" pitchFamily="34" charset="0"/>
              </a:rPr>
              <a:t>Spec 1</a:t>
            </a:r>
          </a:p>
        </p:txBody>
      </p:sp>
      <p:sp>
        <p:nvSpPr>
          <p:cNvPr id="125989" name="Rectangle 37"/>
          <p:cNvSpPr>
            <a:spLocks noChangeArrowheads="1"/>
          </p:cNvSpPr>
          <p:nvPr/>
        </p:nvSpPr>
        <p:spPr bwMode="auto">
          <a:xfrm>
            <a:off x="4635500" y="3782670"/>
            <a:ext cx="288925" cy="684212"/>
          </a:xfrm>
          <a:prstGeom prst="rect">
            <a:avLst/>
          </a:prstGeom>
          <a:solidFill>
            <a:srgbClr val="FFFF00"/>
          </a:solidFill>
          <a:ln w="28575" algn="ctr">
            <a:miter lim="800000"/>
            <a:headEnd/>
            <a:tailEnd/>
          </a:ln>
          <a:effectLst/>
          <a:scene3d>
            <a:camera prst="legacyObliqueTopLeft"/>
            <a:lightRig rig="legacyFlat2" dir="t"/>
          </a:scene3d>
          <a:sp3d extrusionH="430200" prstMaterial="legacyMatte">
            <a:bevelT w="13500" h="13500" prst="angle"/>
            <a:bevelB w="13500" h="13500" prst="angle"/>
            <a:extrusionClr>
              <a:srgbClr val="FF3300"/>
            </a:extrusionClr>
          </a:sp3d>
        </p:spPr>
        <p:txBody>
          <a:bodyPr vert="eaVert" lIns="0" tIns="0" rIns="0" bIns="0" anchor="ctr">
            <a:flatTx/>
          </a:bodyPr>
          <a:lstStyle/>
          <a:p>
            <a:pPr algn="ctr" ea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sz="1200" b="1">
                <a:latin typeface="Arial" pitchFamily="34" charset="0"/>
                <a:cs typeface="Arial" pitchFamily="34" charset="0"/>
              </a:rPr>
              <a:t>Spec 6</a:t>
            </a:r>
          </a:p>
        </p:txBody>
      </p:sp>
      <p:sp>
        <p:nvSpPr>
          <p:cNvPr id="125990" name="Rectangle 38"/>
          <p:cNvSpPr>
            <a:spLocks noChangeArrowheads="1"/>
          </p:cNvSpPr>
          <p:nvPr/>
        </p:nvSpPr>
        <p:spPr bwMode="auto">
          <a:xfrm>
            <a:off x="4273550" y="3782670"/>
            <a:ext cx="288925" cy="684212"/>
          </a:xfrm>
          <a:prstGeom prst="rect">
            <a:avLst/>
          </a:prstGeom>
          <a:solidFill>
            <a:srgbClr val="FFFF00"/>
          </a:solidFill>
          <a:ln w="28575" algn="ctr">
            <a:miter lim="800000"/>
            <a:headEnd/>
            <a:tailEnd/>
          </a:ln>
          <a:effectLst/>
          <a:scene3d>
            <a:camera prst="legacyObliqueTopLeft"/>
            <a:lightRig rig="legacyFlat2" dir="t"/>
          </a:scene3d>
          <a:sp3d extrusionH="430200" prstMaterial="legacyMatte">
            <a:bevelT w="13500" h="13500" prst="angle"/>
            <a:bevelB w="13500" h="13500" prst="angle"/>
            <a:extrusionClr>
              <a:srgbClr val="FF3300"/>
            </a:extrusionClr>
          </a:sp3d>
        </p:spPr>
        <p:txBody>
          <a:bodyPr vert="eaVert" lIns="0" tIns="0" rIns="0" bIns="0" anchor="ctr">
            <a:flatTx/>
          </a:bodyPr>
          <a:lstStyle/>
          <a:p>
            <a:pPr algn="ctr" ea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sz="1200" b="1">
                <a:latin typeface="Arial" pitchFamily="34" charset="0"/>
                <a:cs typeface="Arial" pitchFamily="34" charset="0"/>
              </a:rPr>
              <a:t>Spec 5</a:t>
            </a:r>
          </a:p>
        </p:txBody>
      </p:sp>
      <p:sp>
        <p:nvSpPr>
          <p:cNvPr id="125991" name="Rectangle 39"/>
          <p:cNvSpPr>
            <a:spLocks noChangeArrowheads="1"/>
          </p:cNvSpPr>
          <p:nvPr/>
        </p:nvSpPr>
        <p:spPr bwMode="auto">
          <a:xfrm>
            <a:off x="3911600" y="3782670"/>
            <a:ext cx="288925" cy="684212"/>
          </a:xfrm>
          <a:prstGeom prst="rect">
            <a:avLst/>
          </a:prstGeom>
          <a:solidFill>
            <a:srgbClr val="FFFF00"/>
          </a:solidFill>
          <a:ln w="28575" algn="ctr">
            <a:miter lim="800000"/>
            <a:headEnd/>
            <a:tailEnd/>
          </a:ln>
          <a:effectLst/>
          <a:scene3d>
            <a:camera prst="legacyObliqueTopLeft"/>
            <a:lightRig rig="legacyFlat2" dir="t"/>
          </a:scene3d>
          <a:sp3d extrusionH="430200" prstMaterial="legacyMatte">
            <a:bevelT w="13500" h="13500" prst="angle"/>
            <a:bevelB w="13500" h="13500" prst="angle"/>
            <a:extrusionClr>
              <a:srgbClr val="FF3300"/>
            </a:extrusionClr>
          </a:sp3d>
        </p:spPr>
        <p:txBody>
          <a:bodyPr vert="eaVert" lIns="0" tIns="0" rIns="0" bIns="0" anchor="ctr">
            <a:flatTx/>
          </a:bodyPr>
          <a:lstStyle/>
          <a:p>
            <a:pPr algn="ctr" ea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sz="1200" b="1" dirty="0">
                <a:latin typeface="Arial" pitchFamily="34" charset="0"/>
                <a:cs typeface="Arial" pitchFamily="34" charset="0"/>
              </a:rPr>
              <a:t>Spec 4</a:t>
            </a:r>
          </a:p>
        </p:txBody>
      </p:sp>
      <p:sp>
        <p:nvSpPr>
          <p:cNvPr id="125992" name="Text Box 40"/>
          <p:cNvSpPr txBox="1">
            <a:spLocks noChangeArrowheads="1"/>
          </p:cNvSpPr>
          <p:nvPr/>
        </p:nvSpPr>
        <p:spPr bwMode="auto">
          <a:xfrm>
            <a:off x="7820025" y="3729038"/>
            <a:ext cx="704850" cy="701675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  <a:effectLst/>
        </p:spPr>
        <p:txBody>
          <a:bodyPr lIns="0" rIns="0">
            <a:spAutoFit/>
          </a:bodyPr>
          <a:lstStyle/>
          <a:p>
            <a:pPr algn="ctr" eaLnBrk="0" hangingPunct="0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sz="4000" b="0"/>
              <a:t>….</a:t>
            </a:r>
          </a:p>
        </p:txBody>
      </p:sp>
      <p:sp>
        <p:nvSpPr>
          <p:cNvPr id="125993" name="Text Box 41"/>
          <p:cNvSpPr txBox="1">
            <a:spLocks noChangeArrowheads="1"/>
          </p:cNvSpPr>
          <p:nvPr/>
        </p:nvSpPr>
        <p:spPr bwMode="auto">
          <a:xfrm>
            <a:off x="5743575" y="3767138"/>
            <a:ext cx="704850" cy="701675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  <a:effectLst/>
        </p:spPr>
        <p:txBody>
          <a:bodyPr lIns="0" rIns="0">
            <a:spAutoFit/>
          </a:bodyPr>
          <a:lstStyle/>
          <a:p>
            <a:pPr algn="ctr" eaLnBrk="0" hangingPunct="0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sz="4000" b="0" dirty="0"/>
              <a:t>….</a:t>
            </a:r>
          </a:p>
        </p:txBody>
      </p:sp>
      <p:sp>
        <p:nvSpPr>
          <p:cNvPr id="125994" name="Rectangle 42"/>
          <p:cNvSpPr>
            <a:spLocks noChangeArrowheads="1"/>
          </p:cNvSpPr>
          <p:nvPr/>
        </p:nvSpPr>
        <p:spPr bwMode="auto">
          <a:xfrm>
            <a:off x="7331075" y="3328342"/>
            <a:ext cx="1687513" cy="461665"/>
          </a:xfrm>
          <a:prstGeom prst="rect">
            <a:avLst/>
          </a:prstGeom>
          <a:solidFill>
            <a:srgbClr val="FFFF00"/>
          </a:solidFill>
          <a:ln w="28575" algn="ctr">
            <a:miter lim="800000"/>
            <a:headEnd/>
            <a:tailEnd/>
          </a:ln>
          <a:effectLst/>
          <a:scene3d>
            <a:camera prst="legacyObliqueTopLeft"/>
            <a:lightRig rig="legacyFlat2" dir="t"/>
          </a:scene3d>
          <a:sp3d extrusionH="430200" prstMaterial="legacyMatte">
            <a:bevelT w="13500" h="13500" prst="angle"/>
            <a:bevelB w="13500" h="13500" prst="angle"/>
            <a:extrusionClr>
              <a:srgbClr val="FFFF00"/>
            </a:extrusionClr>
          </a:sp3d>
        </p:spPr>
        <p:txBody>
          <a:bodyPr anchor="ctr">
            <a:spAutoFit/>
            <a:flatTx/>
          </a:bodyPr>
          <a:lstStyle/>
          <a:p>
            <a:pPr algn="ctr" ea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sz="1200" b="1">
                <a:latin typeface="Arial" pitchFamily="34" charset="0"/>
                <a:cs typeface="Arial" pitchFamily="34" charset="0"/>
              </a:rPr>
              <a:t>Control Subsystem Model</a:t>
            </a:r>
          </a:p>
        </p:txBody>
      </p:sp>
      <p:sp>
        <p:nvSpPr>
          <p:cNvPr id="125995" name="Rectangle 43"/>
          <p:cNvSpPr>
            <a:spLocks noChangeArrowheads="1"/>
          </p:cNvSpPr>
          <p:nvPr/>
        </p:nvSpPr>
        <p:spPr bwMode="auto">
          <a:xfrm>
            <a:off x="2085975" y="3318817"/>
            <a:ext cx="2924175" cy="461665"/>
          </a:xfrm>
          <a:prstGeom prst="rect">
            <a:avLst/>
          </a:prstGeom>
          <a:solidFill>
            <a:srgbClr val="FFFF00"/>
          </a:solidFill>
          <a:ln w="28575" algn="ctr">
            <a:miter lim="800000"/>
            <a:headEnd/>
            <a:tailEnd/>
          </a:ln>
          <a:effectLst/>
          <a:scene3d>
            <a:camera prst="legacyObliqueTopLeft"/>
            <a:lightRig rig="legacyFlat2" dir="t"/>
          </a:scene3d>
          <a:sp3d extrusionH="430200" prstMaterial="legacyMatte">
            <a:bevelT w="13500" h="13500" prst="angle"/>
            <a:bevelB w="13500" h="13500" prst="angle"/>
            <a:extrusionClr>
              <a:srgbClr val="FFFF00"/>
            </a:extrusionClr>
          </a:sp3d>
        </p:spPr>
        <p:txBody>
          <a:bodyPr wrap="square" anchor="ctr">
            <a:spAutoFit/>
            <a:flatTx/>
          </a:bodyPr>
          <a:lstStyle/>
          <a:p>
            <a:pPr algn="ctr" ea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sz="1200" b="1">
                <a:latin typeface="Arial" pitchFamily="34" charset="0"/>
                <a:cs typeface="Arial" pitchFamily="34" charset="0"/>
              </a:rPr>
              <a:t>Weapon Subsystem </a:t>
            </a:r>
          </a:p>
          <a:p>
            <a:pPr algn="ctr" ea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sz="1200" b="1">
                <a:latin typeface="Arial" pitchFamily="34" charset="0"/>
                <a:cs typeface="Arial" pitchFamily="34" charset="0"/>
              </a:rPr>
              <a:t>Model</a:t>
            </a:r>
          </a:p>
        </p:txBody>
      </p:sp>
      <p:sp>
        <p:nvSpPr>
          <p:cNvPr id="125996" name="Rectangle 44"/>
          <p:cNvSpPr>
            <a:spLocks noChangeArrowheads="1"/>
          </p:cNvSpPr>
          <p:nvPr/>
        </p:nvSpPr>
        <p:spPr bwMode="auto">
          <a:xfrm>
            <a:off x="5251450" y="3328342"/>
            <a:ext cx="1582738" cy="461665"/>
          </a:xfrm>
          <a:prstGeom prst="rect">
            <a:avLst/>
          </a:prstGeom>
          <a:solidFill>
            <a:srgbClr val="FFFF00"/>
          </a:solidFill>
          <a:ln w="28575" algn="ctr">
            <a:miter lim="800000"/>
            <a:headEnd/>
            <a:tailEnd/>
          </a:ln>
          <a:effectLst/>
          <a:scene3d>
            <a:camera prst="legacyObliqueTopLeft"/>
            <a:lightRig rig="legacyFlat2" dir="t"/>
          </a:scene3d>
          <a:sp3d extrusionH="430200" prstMaterial="legacyMatte">
            <a:bevelT w="13500" h="13500" prst="angle"/>
            <a:bevelB w="13500" h="13500" prst="angle"/>
            <a:extrusionClr>
              <a:srgbClr val="FFFF00"/>
            </a:extrusionClr>
          </a:sp3d>
        </p:spPr>
        <p:txBody>
          <a:bodyPr anchor="ctr">
            <a:spAutoFit/>
            <a:flatTx/>
          </a:bodyPr>
          <a:lstStyle/>
          <a:p>
            <a:pPr algn="ctr" ea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sz="1200" b="1" dirty="0">
                <a:latin typeface="Arial" pitchFamily="34" charset="0"/>
                <a:cs typeface="Arial" pitchFamily="34" charset="0"/>
              </a:rPr>
              <a:t>Sensor Subsystem Model</a:t>
            </a:r>
          </a:p>
        </p:txBody>
      </p:sp>
      <p:sp>
        <p:nvSpPr>
          <p:cNvPr id="125997" name="AutoShape 45"/>
          <p:cNvSpPr>
            <a:spLocks noChangeArrowheads="1"/>
          </p:cNvSpPr>
          <p:nvPr/>
        </p:nvSpPr>
        <p:spPr bwMode="auto">
          <a:xfrm>
            <a:off x="3397250" y="2894444"/>
            <a:ext cx="333375" cy="379413"/>
          </a:xfrm>
          <a:prstGeom prst="downArrow">
            <a:avLst>
              <a:gd name="adj1" fmla="val 50000"/>
              <a:gd name="adj2" fmla="val 28452"/>
            </a:avLst>
          </a:prstGeom>
          <a:solidFill>
            <a:schemeClr val="bg1">
              <a:lumMod val="85000"/>
            </a:schemeClr>
          </a:solidFill>
          <a:ln w="28575" algn="ctr">
            <a:miter lim="800000"/>
            <a:headEnd/>
            <a:tailEnd/>
          </a:ln>
          <a:effectLst/>
          <a:scene3d>
            <a:camera prst="legacyObliqueTopLeft"/>
            <a:lightRig rig="legacyFlat2" dir="t"/>
          </a:scene3d>
          <a:sp3d extrusionH="176200" contourW="12700" prstMaterial="legacyMatte">
            <a:bevelT w="13500" h="13500" prst="angle"/>
            <a:bevelB w="13500" h="13500" prst="angle"/>
            <a:extrusionClr>
              <a:schemeClr val="bg1">
                <a:lumMod val="95000"/>
              </a:schemeClr>
            </a:extrusionClr>
            <a:contourClr>
              <a:schemeClr val="accent1">
                <a:lumMod val="40000"/>
                <a:lumOff val="60000"/>
              </a:schemeClr>
            </a:contourClr>
          </a:sp3d>
        </p:spPr>
        <p:txBody>
          <a:bodyPr anchor="ctr">
            <a:spAutoFit/>
            <a:flatTx/>
          </a:bodyPr>
          <a:lstStyle/>
          <a:p>
            <a:endParaRPr lang="en-US"/>
          </a:p>
        </p:txBody>
      </p:sp>
      <p:sp>
        <p:nvSpPr>
          <p:cNvPr id="125998" name="AutoShape 46"/>
          <p:cNvSpPr>
            <a:spLocks noChangeArrowheads="1"/>
          </p:cNvSpPr>
          <p:nvPr/>
        </p:nvSpPr>
        <p:spPr bwMode="auto">
          <a:xfrm>
            <a:off x="5889625" y="2894444"/>
            <a:ext cx="333375" cy="379413"/>
          </a:xfrm>
          <a:prstGeom prst="downArrow">
            <a:avLst>
              <a:gd name="adj1" fmla="val 50000"/>
              <a:gd name="adj2" fmla="val 28452"/>
            </a:avLst>
          </a:prstGeom>
          <a:solidFill>
            <a:schemeClr val="bg1">
              <a:lumMod val="85000"/>
            </a:schemeClr>
          </a:solidFill>
          <a:ln w="28575" algn="ctr">
            <a:miter lim="800000"/>
            <a:headEnd/>
            <a:tailEnd/>
          </a:ln>
          <a:effectLst/>
          <a:scene3d>
            <a:camera prst="legacyObliqueTopLeft"/>
            <a:lightRig rig="legacyFlat2" dir="t"/>
          </a:scene3d>
          <a:sp3d extrusionH="176200" contourW="12700" prstMaterial="legacyMatte">
            <a:bevelT w="13500" h="13500" prst="angle"/>
            <a:bevelB w="13500" h="13500" prst="angle"/>
            <a:extrusionClr>
              <a:schemeClr val="bg1">
                <a:lumMod val="95000"/>
              </a:schemeClr>
            </a:extrusionClr>
            <a:contourClr>
              <a:schemeClr val="accent1">
                <a:lumMod val="40000"/>
                <a:lumOff val="60000"/>
              </a:schemeClr>
            </a:contourClr>
          </a:sp3d>
        </p:spPr>
        <p:txBody>
          <a:bodyPr anchor="ctr">
            <a:spAutoFit/>
            <a:flatTx/>
          </a:bodyPr>
          <a:lstStyle/>
          <a:p>
            <a:endParaRPr lang="en-US"/>
          </a:p>
        </p:txBody>
      </p:sp>
      <p:sp>
        <p:nvSpPr>
          <p:cNvPr id="125999" name="AutoShape 47"/>
          <p:cNvSpPr>
            <a:spLocks noChangeArrowheads="1"/>
          </p:cNvSpPr>
          <p:nvPr/>
        </p:nvSpPr>
        <p:spPr bwMode="auto">
          <a:xfrm>
            <a:off x="7861300" y="2894444"/>
            <a:ext cx="333375" cy="379413"/>
          </a:xfrm>
          <a:prstGeom prst="downArrow">
            <a:avLst>
              <a:gd name="adj1" fmla="val 50000"/>
              <a:gd name="adj2" fmla="val 28452"/>
            </a:avLst>
          </a:prstGeom>
          <a:solidFill>
            <a:schemeClr val="bg1">
              <a:lumMod val="85000"/>
            </a:schemeClr>
          </a:solidFill>
          <a:ln w="28575" algn="ctr">
            <a:miter lim="800000"/>
            <a:headEnd/>
            <a:tailEnd/>
          </a:ln>
          <a:effectLst/>
          <a:scene3d>
            <a:camera prst="legacyObliqueTopLeft"/>
            <a:lightRig rig="legacyFlat2" dir="t"/>
          </a:scene3d>
          <a:sp3d extrusionH="176200" contourW="12700" prstMaterial="legacyMatte">
            <a:bevelT w="13500" h="13500" prst="angle"/>
            <a:bevelB w="13500" h="13500" prst="angle"/>
            <a:extrusionClr>
              <a:schemeClr val="bg1">
                <a:lumMod val="95000"/>
              </a:schemeClr>
            </a:extrusionClr>
            <a:contourClr>
              <a:schemeClr val="accent1">
                <a:lumMod val="40000"/>
                <a:lumOff val="60000"/>
              </a:schemeClr>
            </a:contourClr>
          </a:sp3d>
        </p:spPr>
        <p:txBody>
          <a:bodyPr anchor="ctr">
            <a:spAutoFit/>
            <a:flatTx/>
          </a:bodyPr>
          <a:lstStyle/>
          <a:p>
            <a:endParaRPr lang="en-US"/>
          </a:p>
        </p:txBody>
      </p:sp>
      <p:sp>
        <p:nvSpPr>
          <p:cNvPr id="126000" name="Rectangle 48"/>
          <p:cNvSpPr>
            <a:spLocks noChangeArrowheads="1"/>
          </p:cNvSpPr>
          <p:nvPr/>
        </p:nvSpPr>
        <p:spPr bwMode="auto">
          <a:xfrm>
            <a:off x="5638800" y="2669230"/>
            <a:ext cx="822325" cy="276999"/>
          </a:xfrm>
          <a:prstGeom prst="rect">
            <a:avLst/>
          </a:prstGeom>
          <a:solidFill>
            <a:srgbClr val="FFFF00"/>
          </a:solidFill>
          <a:ln w="28575" algn="ctr">
            <a:miter lim="800000"/>
            <a:headEnd/>
            <a:tailEnd/>
          </a:ln>
          <a:effectLst/>
          <a:scene3d>
            <a:camera prst="legacyObliqueTopLeft"/>
            <a:lightRig rig="legacyFlat2" dir="t"/>
          </a:scene3d>
          <a:sp3d extrusionH="430200" prstMaterial="legacyMatte">
            <a:bevelT w="13500" h="13500" prst="angle"/>
            <a:bevelB w="13500" h="13500" prst="angle"/>
            <a:extrusionClr>
              <a:srgbClr val="FF3300"/>
            </a:extrusionClr>
          </a:sp3d>
        </p:spPr>
        <p:txBody>
          <a:bodyPr anchor="ctr">
            <a:spAutoFit/>
            <a:flatTx/>
          </a:bodyPr>
          <a:lstStyle/>
          <a:p>
            <a:pPr algn="ctr" ea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sz="1200" b="1">
                <a:latin typeface="Arial" pitchFamily="34" charset="0"/>
                <a:cs typeface="Arial" pitchFamily="34" charset="0"/>
              </a:rPr>
              <a:t>Spec 2</a:t>
            </a:r>
          </a:p>
        </p:txBody>
      </p:sp>
      <p:sp>
        <p:nvSpPr>
          <p:cNvPr id="126001" name="Rectangle 49"/>
          <p:cNvSpPr>
            <a:spLocks noChangeArrowheads="1"/>
          </p:cNvSpPr>
          <p:nvPr/>
        </p:nvSpPr>
        <p:spPr bwMode="auto">
          <a:xfrm>
            <a:off x="3173413" y="2669230"/>
            <a:ext cx="822325" cy="276999"/>
          </a:xfrm>
          <a:prstGeom prst="rect">
            <a:avLst/>
          </a:prstGeom>
          <a:solidFill>
            <a:srgbClr val="FFFF00"/>
          </a:solidFill>
          <a:ln w="28575" algn="ctr">
            <a:miter lim="800000"/>
            <a:headEnd/>
            <a:tailEnd/>
          </a:ln>
          <a:effectLst/>
          <a:scene3d>
            <a:camera prst="legacyObliqueTopLeft"/>
            <a:lightRig rig="legacyFlat2" dir="t"/>
          </a:scene3d>
          <a:sp3d extrusionH="430200" prstMaterial="legacyMatte">
            <a:bevelT w="13500" h="13500" prst="angle"/>
            <a:bevelB w="13500" h="13500" prst="angle"/>
            <a:extrusionClr>
              <a:srgbClr val="FF3300"/>
            </a:extrusionClr>
          </a:sp3d>
        </p:spPr>
        <p:txBody>
          <a:bodyPr anchor="ctr">
            <a:spAutoFit/>
            <a:flatTx/>
          </a:bodyPr>
          <a:lstStyle/>
          <a:p>
            <a:pPr algn="ctr" ea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sz="1200" b="1" dirty="0">
                <a:latin typeface="Arial" pitchFamily="34" charset="0"/>
                <a:cs typeface="Arial" pitchFamily="34" charset="0"/>
              </a:rPr>
              <a:t>Spec 1</a:t>
            </a:r>
          </a:p>
        </p:txBody>
      </p:sp>
      <p:sp>
        <p:nvSpPr>
          <p:cNvPr id="126002" name="Rectangle 50"/>
          <p:cNvSpPr>
            <a:spLocks noChangeArrowheads="1"/>
          </p:cNvSpPr>
          <p:nvPr/>
        </p:nvSpPr>
        <p:spPr bwMode="auto">
          <a:xfrm>
            <a:off x="7635875" y="2669230"/>
            <a:ext cx="822325" cy="276999"/>
          </a:xfrm>
          <a:prstGeom prst="rect">
            <a:avLst/>
          </a:prstGeom>
          <a:solidFill>
            <a:srgbClr val="FFFF00"/>
          </a:solidFill>
          <a:ln w="28575" algn="ctr">
            <a:miter lim="800000"/>
            <a:headEnd/>
            <a:tailEnd/>
          </a:ln>
          <a:effectLst/>
          <a:scene3d>
            <a:camera prst="legacyObliqueTopLeft"/>
            <a:lightRig rig="legacyFlat2" dir="t"/>
          </a:scene3d>
          <a:sp3d extrusionH="430200" prstMaterial="legacyMatte">
            <a:bevelT w="13500" h="13500" prst="angle"/>
            <a:bevelB w="13500" h="13500" prst="angle"/>
            <a:extrusionClr>
              <a:srgbClr val="FF3300"/>
            </a:extrusionClr>
          </a:sp3d>
        </p:spPr>
        <p:txBody>
          <a:bodyPr anchor="ctr">
            <a:spAutoFit/>
            <a:flatTx/>
          </a:bodyPr>
          <a:lstStyle/>
          <a:p>
            <a:pPr algn="ctr" ea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sz="1200" b="1">
                <a:latin typeface="Arial" pitchFamily="34" charset="0"/>
                <a:cs typeface="Arial" pitchFamily="34" charset="0"/>
              </a:rPr>
              <a:t>Spec n</a:t>
            </a:r>
          </a:p>
        </p:txBody>
      </p:sp>
      <p:sp>
        <p:nvSpPr>
          <p:cNvPr id="126003" name="Rectangle 51"/>
          <p:cNvSpPr>
            <a:spLocks noChangeAspect="1" noChangeArrowheads="1"/>
          </p:cNvSpPr>
          <p:nvPr/>
        </p:nvSpPr>
        <p:spPr bwMode="auto">
          <a:xfrm>
            <a:off x="2781300" y="2391976"/>
            <a:ext cx="5942013" cy="276999"/>
          </a:xfrm>
          <a:prstGeom prst="rect">
            <a:avLst/>
          </a:prstGeom>
          <a:solidFill>
            <a:srgbClr val="FFFF00"/>
          </a:solidFill>
          <a:ln w="28575" algn="ctr">
            <a:miter lim="800000"/>
            <a:headEnd/>
            <a:tailEnd/>
          </a:ln>
          <a:effectLst/>
          <a:scene3d>
            <a:camera prst="legacyObliqueTopLeft"/>
            <a:lightRig rig="legacyFlat2" dir="t"/>
          </a:scene3d>
          <a:sp3d extrusionH="430200" prstMaterial="legacyMatte">
            <a:bevelT w="13500" h="13500" prst="angle"/>
            <a:bevelB w="13500" h="13500" prst="angle"/>
            <a:extrusionClr>
              <a:srgbClr val="FFFF00"/>
            </a:extrusionClr>
          </a:sp3d>
        </p:spPr>
        <p:txBody>
          <a:bodyPr wrap="square" anchor="ctr">
            <a:spAutoFit/>
            <a:flatTx/>
          </a:bodyPr>
          <a:lstStyle/>
          <a:p>
            <a:pPr algn="ctr" ea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Combat </a:t>
            </a:r>
            <a:r>
              <a:rPr lang="en-US" sz="1200" b="1" dirty="0">
                <a:latin typeface="Arial" pitchFamily="34" charset="0"/>
                <a:cs typeface="Arial" pitchFamily="34" charset="0"/>
              </a:rPr>
              <a:t>System Model</a:t>
            </a:r>
          </a:p>
        </p:txBody>
      </p:sp>
      <p:sp>
        <p:nvSpPr>
          <p:cNvPr id="126004" name="AutoShape 52"/>
          <p:cNvSpPr>
            <a:spLocks noChangeArrowheads="1"/>
          </p:cNvSpPr>
          <p:nvPr/>
        </p:nvSpPr>
        <p:spPr bwMode="auto">
          <a:xfrm>
            <a:off x="5651500" y="1939925"/>
            <a:ext cx="333375" cy="379413"/>
          </a:xfrm>
          <a:prstGeom prst="downArrow">
            <a:avLst>
              <a:gd name="adj1" fmla="val 50000"/>
              <a:gd name="adj2" fmla="val 28452"/>
            </a:avLst>
          </a:prstGeom>
          <a:solidFill>
            <a:schemeClr val="bg1">
              <a:lumMod val="85000"/>
            </a:schemeClr>
          </a:solidFill>
          <a:ln w="28575" algn="ctr">
            <a:miter lim="800000"/>
            <a:headEnd/>
            <a:tailEnd/>
          </a:ln>
          <a:effectLst/>
          <a:scene3d>
            <a:camera prst="legacyObliqueTopLeft"/>
            <a:lightRig rig="legacyFlat2" dir="t"/>
          </a:scene3d>
          <a:sp3d extrusionH="176200" contourW="12700" prstMaterial="legacyMatte">
            <a:bevelT w="13500" h="13500" prst="angle"/>
            <a:bevelB w="13500" h="13500" prst="angle"/>
            <a:extrusionClr>
              <a:schemeClr val="bg1">
                <a:lumMod val="95000"/>
              </a:schemeClr>
            </a:extrusionClr>
            <a:contourClr>
              <a:schemeClr val="accent1">
                <a:lumMod val="40000"/>
                <a:lumOff val="60000"/>
              </a:schemeClr>
            </a:contourClr>
          </a:sp3d>
        </p:spPr>
        <p:txBody>
          <a:bodyPr anchor="ctr">
            <a:spAutoFit/>
            <a:flatTx/>
          </a:bodyPr>
          <a:lstStyle/>
          <a:p>
            <a:endParaRPr lang="en-US"/>
          </a:p>
        </p:txBody>
      </p:sp>
      <p:sp>
        <p:nvSpPr>
          <p:cNvPr id="126005" name="Rectangle 53"/>
          <p:cNvSpPr>
            <a:spLocks noChangeArrowheads="1"/>
          </p:cNvSpPr>
          <p:nvPr/>
        </p:nvSpPr>
        <p:spPr bwMode="auto">
          <a:xfrm>
            <a:off x="5397500" y="1640873"/>
            <a:ext cx="822325" cy="276999"/>
          </a:xfrm>
          <a:prstGeom prst="rect">
            <a:avLst/>
          </a:prstGeom>
          <a:solidFill>
            <a:srgbClr val="FFFF00"/>
          </a:solidFill>
          <a:ln w="28575" algn="ctr">
            <a:miter lim="800000"/>
            <a:headEnd/>
            <a:tailEnd/>
          </a:ln>
          <a:effectLst/>
          <a:scene3d>
            <a:camera prst="legacyObliqueTopLeft"/>
            <a:lightRig rig="legacyFlat2" dir="t"/>
          </a:scene3d>
          <a:sp3d extrusionH="430200" prstMaterial="legacyMatte">
            <a:bevelT w="13500" h="13500" prst="angle"/>
            <a:bevelB w="13500" h="13500" prst="angle"/>
            <a:extrusionClr>
              <a:srgbClr val="FF3300"/>
            </a:extrusionClr>
          </a:sp3d>
        </p:spPr>
        <p:txBody>
          <a:bodyPr anchor="ctr">
            <a:spAutoFit/>
            <a:flatTx/>
          </a:bodyPr>
          <a:lstStyle/>
          <a:p>
            <a:pPr algn="ctr" ea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sz="1200" b="1">
                <a:latin typeface="Arial" pitchFamily="34" charset="0"/>
                <a:cs typeface="Arial" pitchFamily="34" charset="0"/>
              </a:rPr>
              <a:t>Spec S1</a:t>
            </a:r>
          </a:p>
        </p:txBody>
      </p:sp>
      <p:sp>
        <p:nvSpPr>
          <p:cNvPr id="126006" name="Rectangle 54"/>
          <p:cNvSpPr>
            <a:spLocks noChangeArrowheads="1"/>
          </p:cNvSpPr>
          <p:nvPr/>
        </p:nvSpPr>
        <p:spPr bwMode="auto">
          <a:xfrm>
            <a:off x="4224338" y="1368038"/>
            <a:ext cx="3241675" cy="276999"/>
          </a:xfrm>
          <a:prstGeom prst="rect">
            <a:avLst/>
          </a:prstGeom>
          <a:solidFill>
            <a:srgbClr val="FFFF00"/>
          </a:solidFill>
          <a:ln w="28575" algn="ctr">
            <a:miter lim="800000"/>
            <a:headEnd/>
            <a:tailEnd/>
          </a:ln>
          <a:effectLst/>
          <a:scene3d>
            <a:camera prst="legacyObliqueTopLeft"/>
            <a:lightRig rig="legacyFlat2" dir="t"/>
          </a:scene3d>
          <a:sp3d extrusionH="430200" prstMaterial="legacyMatte">
            <a:bevelT w="13500" h="13500" prst="angle"/>
            <a:bevelB w="13500" h="13500" prst="angle"/>
            <a:extrusionClr>
              <a:srgbClr val="FFFF00"/>
            </a:extrusionClr>
          </a:sp3d>
        </p:spPr>
        <p:txBody>
          <a:bodyPr anchor="ctr">
            <a:spAutoFit/>
            <a:flatTx/>
          </a:bodyPr>
          <a:lstStyle/>
          <a:p>
            <a:pPr algn="ctr" ea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sz="1200" b="1">
                <a:latin typeface="Arial" pitchFamily="34" charset="0"/>
                <a:cs typeface="Arial" pitchFamily="34" charset="0"/>
              </a:rPr>
              <a:t>System of Systems Model</a:t>
            </a:r>
          </a:p>
        </p:txBody>
      </p:sp>
      <p:sp>
        <p:nvSpPr>
          <p:cNvPr id="126007" name="Text Box 55"/>
          <p:cNvSpPr txBox="1">
            <a:spLocks noChangeArrowheads="1"/>
          </p:cNvSpPr>
          <p:nvPr/>
        </p:nvSpPr>
        <p:spPr bwMode="auto">
          <a:xfrm>
            <a:off x="6505575" y="3138488"/>
            <a:ext cx="1133475" cy="701675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  <a:effectLst/>
        </p:spPr>
        <p:txBody>
          <a:bodyPr lIns="0" rIns="0">
            <a:spAutoFit/>
          </a:bodyPr>
          <a:lstStyle/>
          <a:p>
            <a:pPr algn="ctr" eaLnBrk="0" hangingPunct="0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sz="4000" b="0"/>
              <a:t>...</a:t>
            </a:r>
          </a:p>
        </p:txBody>
      </p:sp>
      <p:sp>
        <p:nvSpPr>
          <p:cNvPr id="126008" name="Rectangle 56"/>
          <p:cNvSpPr>
            <a:spLocks noChangeArrowheads="1"/>
          </p:cNvSpPr>
          <p:nvPr/>
        </p:nvSpPr>
        <p:spPr bwMode="auto">
          <a:xfrm>
            <a:off x="5514" y="4841188"/>
            <a:ext cx="2254143" cy="1255728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600" b="1" dirty="0">
                <a:latin typeface="Arial" pitchFamily="34" charset="0"/>
                <a:cs typeface="Arial" pitchFamily="34" charset="0"/>
              </a:rPr>
              <a:t>Component Level</a:t>
            </a:r>
          </a:p>
          <a:p>
            <a:pPr eaLnBrk="0" hangingPunct="0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600" b="1" dirty="0">
                <a:latin typeface="Arial" pitchFamily="34" charset="0"/>
                <a:cs typeface="Arial" pitchFamily="34" charset="0"/>
              </a:rPr>
              <a:t>   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→  Design</a:t>
            </a:r>
          </a:p>
          <a:p>
            <a:pPr eaLnBrk="0" hangingPunct="0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endParaRPr lang="en-US" sz="1600" b="1" dirty="0">
              <a:latin typeface="Arial" pitchFamily="34" charset="0"/>
              <a:cs typeface="Arial" pitchFamily="34" charset="0"/>
            </a:endParaRPr>
          </a:p>
          <a:p>
            <a:pPr eaLnBrk="0" hangingPunct="0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600" b="1" dirty="0">
                <a:latin typeface="Arial" pitchFamily="34" charset="0"/>
                <a:cs typeface="Arial" pitchFamily="34" charset="0"/>
              </a:rPr>
              <a:t>   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→   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Implementation</a:t>
            </a:r>
          </a:p>
        </p:txBody>
      </p:sp>
      <p:sp>
        <p:nvSpPr>
          <p:cNvPr id="57" name="Line 3"/>
          <p:cNvSpPr>
            <a:spLocks noChangeShapeType="1"/>
          </p:cNvSpPr>
          <p:nvPr/>
        </p:nvSpPr>
        <p:spPr bwMode="auto">
          <a:xfrm>
            <a:off x="4760182" y="4456324"/>
            <a:ext cx="4228543" cy="29412"/>
          </a:xfrm>
          <a:prstGeom prst="line">
            <a:avLst/>
          </a:prstGeom>
          <a:noFill/>
          <a:ln w="28575">
            <a:solidFill>
              <a:srgbClr val="FF0000"/>
            </a:solidFill>
            <a:prstDash val="sysDash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8" name="Line 3"/>
          <p:cNvSpPr>
            <a:spLocks noChangeShapeType="1"/>
          </p:cNvSpPr>
          <p:nvPr/>
        </p:nvSpPr>
        <p:spPr bwMode="auto">
          <a:xfrm>
            <a:off x="3362704" y="4456324"/>
            <a:ext cx="562315" cy="3533"/>
          </a:xfrm>
          <a:prstGeom prst="line">
            <a:avLst/>
          </a:prstGeom>
          <a:noFill/>
          <a:ln w="28575">
            <a:solidFill>
              <a:srgbClr val="FF0000"/>
            </a:solidFill>
            <a:prstDash val="sysDash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6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26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260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260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260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259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259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259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259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1259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259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259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1259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1259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1259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125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125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125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125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1259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1259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1259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1259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500"/>
                                        <p:tgtEl>
                                          <p:spTgt spid="1259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500"/>
                                        <p:tgtEl>
                                          <p:spTgt spid="1259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1259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500"/>
                                        <p:tgtEl>
                                          <p:spTgt spid="1260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500"/>
                                        <p:tgtEl>
                                          <p:spTgt spid="1259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500"/>
                                        <p:tgtEl>
                                          <p:spTgt spid="1259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6" dur="500"/>
                                        <p:tgtEl>
                                          <p:spTgt spid="1259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1259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7" dur="500"/>
                                        <p:tgtEl>
                                          <p:spTgt spid="125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3" dur="500"/>
                                        <p:tgtEl>
                                          <p:spTgt spid="1259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6" dur="500"/>
                                        <p:tgtEl>
                                          <p:spTgt spid="1260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500"/>
                                        <p:tgtEl>
                                          <p:spTgt spid="1259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5954" grpId="0" animBg="1"/>
      <p:bldP spid="125955" grpId="0" animBg="1"/>
      <p:bldP spid="125956" grpId="0" animBg="1"/>
      <p:bldP spid="125966" grpId="0"/>
      <p:bldP spid="125967" grpId="0"/>
      <p:bldP spid="125968" grpId="0"/>
      <p:bldP spid="125969" grpId="0"/>
      <p:bldP spid="125970" grpId="0" animBg="1"/>
      <p:bldP spid="125980" grpId="0" animBg="1"/>
      <p:bldP spid="125981" grpId="0" animBg="1"/>
      <p:bldP spid="125982" grpId="0" animBg="1"/>
      <p:bldP spid="125983" grpId="0" animBg="1"/>
      <p:bldP spid="125984" grpId="0" animBg="1"/>
      <p:bldP spid="125985" grpId="0" animBg="1"/>
      <p:bldP spid="125986" grpId="0" animBg="1"/>
      <p:bldP spid="125987" grpId="0" animBg="1"/>
      <p:bldP spid="125988" grpId="0" animBg="1"/>
      <p:bldP spid="125989" grpId="0" animBg="1"/>
      <p:bldP spid="125990" grpId="0" animBg="1"/>
      <p:bldP spid="125991" grpId="0" animBg="1"/>
      <p:bldP spid="125992" grpId="0"/>
      <p:bldP spid="125993" grpId="0"/>
      <p:bldP spid="125994" grpId="0" animBg="1"/>
      <p:bldP spid="125995" grpId="0" animBg="1"/>
      <p:bldP spid="125996" grpId="0" animBg="1"/>
      <p:bldP spid="125997" grpId="0" animBg="1"/>
      <p:bldP spid="125998" grpId="0" animBg="1"/>
      <p:bldP spid="125999" grpId="0" animBg="1"/>
      <p:bldP spid="126000" grpId="0" animBg="1"/>
      <p:bldP spid="126001" grpId="0" animBg="1"/>
      <p:bldP spid="126002" grpId="0" animBg="1"/>
      <p:bldP spid="126003" grpId="0" animBg="1"/>
      <p:bldP spid="126004" grpId="0" animBg="1"/>
      <p:bldP spid="126007" grpId="0"/>
      <p:bldP spid="126008" grpId="0"/>
      <p:bldP spid="57" grpId="0" animBg="1"/>
      <p:bldP spid="5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Left-Right Arrow 103"/>
          <p:cNvSpPr/>
          <p:nvPr/>
        </p:nvSpPr>
        <p:spPr>
          <a:xfrm>
            <a:off x="3513123" y="3100573"/>
            <a:ext cx="235380" cy="129592"/>
          </a:xfrm>
          <a:prstGeom prst="left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44"/>
          <p:cNvSpPr>
            <a:spLocks noChangeArrowheads="1"/>
          </p:cNvSpPr>
          <p:nvPr/>
        </p:nvSpPr>
        <p:spPr bwMode="auto">
          <a:xfrm>
            <a:off x="1533466" y="5214981"/>
            <a:ext cx="1321878" cy="538838"/>
          </a:xfrm>
          <a:prstGeom prst="rect">
            <a:avLst/>
          </a:prstGeom>
          <a:solidFill>
            <a:srgbClr val="FFFF00"/>
          </a:solidFill>
          <a:ln w="28575" algn="ctr">
            <a:miter lim="800000"/>
            <a:headEnd/>
            <a:tailEnd/>
          </a:ln>
          <a:effectLst/>
          <a:scene3d>
            <a:camera prst="legacyObliqueTopLeft"/>
            <a:lightRig rig="legacyFlat2" dir="t"/>
          </a:scene3d>
          <a:sp3d extrusionH="430200" prstMaterial="legacyMatte">
            <a:bevelT w="13500" h="13500" prst="angle"/>
            <a:bevelB w="13500" h="13500" prst="angle"/>
            <a:extrusionClr>
              <a:srgbClr val="FFFF00"/>
            </a:extrusionClr>
          </a:sp3d>
        </p:spPr>
        <p:txBody>
          <a:bodyPr wrap="square" anchor="ctr">
            <a:noAutofit/>
            <a:flatTx/>
          </a:bodyPr>
          <a:lstStyle/>
          <a:p>
            <a:pPr algn="ctr" ea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Component Model</a:t>
            </a:r>
            <a:endParaRPr lang="en-US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AutoShape 45"/>
          <p:cNvSpPr>
            <a:spLocks noChangeArrowheads="1"/>
          </p:cNvSpPr>
          <p:nvPr/>
        </p:nvSpPr>
        <p:spPr bwMode="auto">
          <a:xfrm>
            <a:off x="1965265" y="4800882"/>
            <a:ext cx="333375" cy="379413"/>
          </a:xfrm>
          <a:prstGeom prst="downArrow">
            <a:avLst>
              <a:gd name="adj1" fmla="val 50000"/>
              <a:gd name="adj2" fmla="val 28452"/>
            </a:avLst>
          </a:prstGeom>
          <a:solidFill>
            <a:schemeClr val="bg1">
              <a:lumMod val="85000"/>
            </a:schemeClr>
          </a:solidFill>
          <a:ln w="28575" algn="ctr">
            <a:miter lim="800000"/>
            <a:headEnd/>
            <a:tailEnd/>
          </a:ln>
          <a:effectLst/>
          <a:scene3d>
            <a:camera prst="legacyObliqueTopLeft"/>
            <a:lightRig rig="legacyFlat2" dir="t"/>
          </a:scene3d>
          <a:sp3d extrusionH="176200" contourW="12700" prstMaterial="legacyMatte">
            <a:bevelT w="13500" h="13500" prst="angle"/>
            <a:bevelB w="13500" h="13500" prst="angle"/>
            <a:extrusionClr>
              <a:schemeClr val="bg1">
                <a:lumMod val="95000"/>
              </a:schemeClr>
            </a:extrusionClr>
            <a:contourClr>
              <a:schemeClr val="accent1">
                <a:lumMod val="40000"/>
                <a:lumOff val="60000"/>
              </a:schemeClr>
            </a:contourClr>
          </a:sp3d>
        </p:spPr>
        <p:txBody>
          <a:bodyPr anchor="ctr">
            <a:spAutoFit/>
            <a:flatTx/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Information Content of a Model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0" y="1371600"/>
            <a:ext cx="4114800" cy="4572000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Model Captures</a:t>
            </a:r>
          </a:p>
          <a:p>
            <a:pPr lvl="1"/>
            <a:r>
              <a:rPr lang="en-US" dirty="0" smtClean="0"/>
              <a:t>Needs Analysis</a:t>
            </a:r>
          </a:p>
          <a:p>
            <a:pPr lvl="1"/>
            <a:r>
              <a:rPr lang="en-US" dirty="0" smtClean="0"/>
              <a:t>Derived Architectural solution(s)</a:t>
            </a:r>
          </a:p>
          <a:p>
            <a:pPr lvl="1"/>
            <a:r>
              <a:rPr lang="en-US" dirty="0" smtClean="0"/>
              <a:t>Design Rationale</a:t>
            </a:r>
          </a:p>
          <a:p>
            <a:pPr lvl="1"/>
            <a:r>
              <a:rPr lang="en-US" dirty="0" smtClean="0"/>
              <a:t>Requirement Flow Down</a:t>
            </a:r>
          </a:p>
          <a:p>
            <a:pPr lvl="1"/>
            <a:r>
              <a:rPr lang="en-US" dirty="0" smtClean="0"/>
              <a:t>Analytical Analysis Results</a:t>
            </a:r>
          </a:p>
          <a:p>
            <a:pPr lvl="1"/>
            <a:r>
              <a:rPr lang="en-US" dirty="0" smtClean="0"/>
              <a:t>Test Results</a:t>
            </a:r>
          </a:p>
          <a:p>
            <a:pPr lvl="1"/>
            <a:r>
              <a:rPr lang="en-US" dirty="0" smtClean="0"/>
              <a:t>Component Specifications</a:t>
            </a:r>
          </a:p>
          <a:p>
            <a:pPr lvl="2"/>
            <a:r>
              <a:rPr lang="en-US" dirty="0" smtClean="0"/>
              <a:t>Requirements</a:t>
            </a:r>
          </a:p>
          <a:p>
            <a:pPr lvl="2"/>
            <a:r>
              <a:rPr lang="en-US" dirty="0" smtClean="0"/>
              <a:t>Behavior</a:t>
            </a:r>
          </a:p>
          <a:p>
            <a:pPr lvl="2"/>
            <a:r>
              <a:rPr lang="en-US" dirty="0" smtClean="0"/>
              <a:t>Structure</a:t>
            </a:r>
          </a:p>
          <a:p>
            <a:pPr lvl="2"/>
            <a:r>
              <a:rPr lang="en-US" dirty="0" smtClean="0"/>
              <a:t>Parametric</a:t>
            </a:r>
          </a:p>
        </p:txBody>
      </p:sp>
      <p:grpSp>
        <p:nvGrpSpPr>
          <p:cNvPr id="106" name="Group 105"/>
          <p:cNvGrpSpPr/>
          <p:nvPr/>
        </p:nvGrpSpPr>
        <p:grpSpPr>
          <a:xfrm>
            <a:off x="1913580" y="3791543"/>
            <a:ext cx="1347206" cy="1030623"/>
            <a:chOff x="1939458" y="4119346"/>
            <a:chExt cx="1595615" cy="1470201"/>
          </a:xfrm>
        </p:grpSpPr>
        <p:sp>
          <p:nvSpPr>
            <p:cNvPr id="7" name="Rectangle 31"/>
            <p:cNvSpPr>
              <a:spLocks noChangeArrowheads="1"/>
            </p:cNvSpPr>
            <p:nvPr/>
          </p:nvSpPr>
          <p:spPr bwMode="auto">
            <a:xfrm>
              <a:off x="3025308" y="4119346"/>
              <a:ext cx="509765" cy="1470201"/>
            </a:xfrm>
            <a:prstGeom prst="rect">
              <a:avLst/>
            </a:prstGeom>
            <a:solidFill>
              <a:srgbClr val="FFFF00"/>
            </a:solidFill>
            <a:ln w="28575" algn="ctr">
              <a:miter lim="800000"/>
              <a:headEnd/>
              <a:tailEnd/>
            </a:ln>
            <a:effectLst/>
            <a:scene3d>
              <a:camera prst="legacyObliqueTopLeft"/>
              <a:lightRig rig="legacyFlat2" dir="t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3300"/>
              </a:extrusionClr>
            </a:sp3d>
          </p:spPr>
          <p:txBody>
            <a:bodyPr vert="eaVert" lIns="0" tIns="0" rIns="0" bIns="0" anchor="ctr">
              <a:flatTx/>
            </a:bodyPr>
            <a:lstStyle/>
            <a:p>
              <a:pPr algn="ctr" eaLnBrk="0" hangingPunct="0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200" b="1" dirty="0" smtClean="0">
                  <a:latin typeface="Arial" pitchFamily="34" charset="0"/>
                  <a:cs typeface="Arial" pitchFamily="34" charset="0"/>
                </a:rPr>
                <a:t>Component Spec </a:t>
              </a:r>
              <a:r>
                <a:rPr lang="en-US" sz="1200" b="1" dirty="0">
                  <a:latin typeface="Arial" pitchFamily="34" charset="0"/>
                  <a:cs typeface="Arial" pitchFamily="34" charset="0"/>
                </a:rPr>
                <a:t>n</a:t>
              </a:r>
            </a:p>
          </p:txBody>
        </p:sp>
        <p:sp>
          <p:nvSpPr>
            <p:cNvPr id="8" name="Rectangle 32"/>
            <p:cNvSpPr>
              <a:spLocks noChangeArrowheads="1"/>
            </p:cNvSpPr>
            <p:nvPr/>
          </p:nvSpPr>
          <p:spPr bwMode="auto">
            <a:xfrm>
              <a:off x="1939458" y="4119346"/>
              <a:ext cx="509765" cy="1470201"/>
            </a:xfrm>
            <a:prstGeom prst="rect">
              <a:avLst/>
            </a:prstGeom>
            <a:solidFill>
              <a:srgbClr val="FFFF00"/>
            </a:solidFill>
            <a:ln w="28575" algn="ctr">
              <a:miter lim="800000"/>
              <a:headEnd/>
              <a:tailEnd/>
            </a:ln>
            <a:effectLst/>
            <a:scene3d>
              <a:camera prst="legacyObliqueTopLeft"/>
              <a:lightRig rig="legacyFlat2" dir="t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3300"/>
              </a:extrusionClr>
            </a:sp3d>
          </p:spPr>
          <p:txBody>
            <a:bodyPr vert="eaVert" lIns="0" tIns="0" rIns="0" bIns="0" anchor="ctr">
              <a:flatTx/>
            </a:bodyPr>
            <a:lstStyle/>
            <a:p>
              <a:pPr algn="ctr" eaLnBrk="0" hangingPunct="0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200" b="1" dirty="0" smtClean="0">
                  <a:latin typeface="Arial" pitchFamily="34" charset="0"/>
                  <a:cs typeface="Arial" pitchFamily="34" charset="0"/>
                </a:rPr>
                <a:t>Component Spec </a:t>
              </a:r>
              <a:r>
                <a:rPr lang="en-US" sz="1200" b="1" dirty="0"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  <p:sp>
          <p:nvSpPr>
            <p:cNvPr id="9" name="Text Box 41"/>
            <p:cNvSpPr txBox="1">
              <a:spLocks noChangeArrowheads="1"/>
            </p:cNvSpPr>
            <p:nvPr/>
          </p:nvSpPr>
          <p:spPr bwMode="auto">
            <a:xfrm>
              <a:off x="2100969" y="4535273"/>
              <a:ext cx="1243602" cy="395144"/>
            </a:xfrm>
            <a:prstGeom prst="rect">
              <a:avLst/>
            </a:prstGeom>
            <a:noFill/>
            <a:ln w="28575" algn="ctr">
              <a:noFill/>
              <a:miter lim="800000"/>
              <a:headEnd/>
              <a:tailEnd/>
            </a:ln>
            <a:effectLst/>
          </p:spPr>
          <p:txBody>
            <a:bodyPr wrap="square" lIns="0" rIns="0">
              <a:spAutoFit/>
            </a:bodyPr>
            <a:lstStyle/>
            <a:p>
              <a:pPr algn="ctr" eaLnBrk="0" hangingPunct="0">
                <a:lnSpc>
                  <a:spcPct val="100000"/>
                </a:lnSpc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sz="1200" b="1" dirty="0" smtClean="0">
                  <a:latin typeface="Arial" pitchFamily="34" charset="0"/>
                  <a:cs typeface="Arial" pitchFamily="34" charset="0"/>
                </a:rPr>
                <a:t>….</a:t>
              </a:r>
              <a:endParaRPr lang="en-US" sz="1200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07" name="Group 106"/>
          <p:cNvGrpSpPr/>
          <p:nvPr/>
        </p:nvGrpSpPr>
        <p:grpSpPr>
          <a:xfrm>
            <a:off x="1491784" y="2182196"/>
            <a:ext cx="2084519" cy="1602894"/>
            <a:chOff x="1491784" y="2182195"/>
            <a:chExt cx="2468880" cy="1930979"/>
          </a:xfrm>
        </p:grpSpPr>
        <p:sp>
          <p:nvSpPr>
            <p:cNvPr id="10" name="Rectangle 44"/>
            <p:cNvSpPr>
              <a:spLocks noChangeArrowheads="1"/>
            </p:cNvSpPr>
            <p:nvPr/>
          </p:nvSpPr>
          <p:spPr bwMode="auto">
            <a:xfrm>
              <a:off x="1491784" y="2865398"/>
              <a:ext cx="2468880" cy="1247776"/>
            </a:xfrm>
            <a:prstGeom prst="rect">
              <a:avLst/>
            </a:prstGeom>
            <a:solidFill>
              <a:srgbClr val="FFFF00"/>
            </a:solidFill>
            <a:ln w="28575" algn="ctr">
              <a:miter lim="800000"/>
              <a:headEnd/>
              <a:tailEnd/>
            </a:ln>
            <a:effectLst/>
            <a:scene3d>
              <a:camera prst="legacyObliqueTopLeft">
                <a:rot lat="0" lon="0" rev="0"/>
              </a:camera>
              <a:lightRig rig="legacyFlat2" dir="t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FF00"/>
              </a:extrusionClr>
            </a:sp3d>
          </p:spPr>
          <p:txBody>
            <a:bodyPr anchor="t">
              <a:noAutofit/>
              <a:flatTx/>
            </a:bodyPr>
            <a:lstStyle/>
            <a:p>
              <a:pPr algn="ctr" eaLnBrk="0" hangingPunct="0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200" b="1" dirty="0" smtClean="0">
                  <a:latin typeface="Arial" pitchFamily="34" charset="0"/>
                  <a:cs typeface="Arial" pitchFamily="34" charset="0"/>
                </a:rPr>
                <a:t>A System  Architectural Descriptive Model</a:t>
              </a:r>
              <a:endParaRPr lang="en-US" sz="1200" b="1" dirty="0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36" name="Group 35"/>
            <p:cNvGrpSpPr/>
            <p:nvPr/>
          </p:nvGrpSpPr>
          <p:grpSpPr>
            <a:xfrm>
              <a:off x="1995413" y="3417856"/>
              <a:ext cx="1420420" cy="596610"/>
              <a:chOff x="4165600" y="4043894"/>
              <a:chExt cx="982133" cy="627152"/>
            </a:xfrm>
          </p:grpSpPr>
          <p:sp>
            <p:nvSpPr>
              <p:cNvPr id="11" name="Rectangle 10"/>
              <p:cNvSpPr/>
              <p:nvPr/>
            </p:nvSpPr>
            <p:spPr>
              <a:xfrm>
                <a:off x="4165600" y="4501712"/>
                <a:ext cx="237067" cy="169334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b="1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4339959" y="4043894"/>
                <a:ext cx="610953" cy="214488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b="1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4538133" y="4501712"/>
                <a:ext cx="237067" cy="169334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b="1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4910666" y="4501712"/>
                <a:ext cx="237067" cy="169334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b="1"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16" name="Straight Arrow Connector 15"/>
              <p:cNvCxnSpPr>
                <a:endCxn id="11" idx="0"/>
              </p:cNvCxnSpPr>
              <p:nvPr/>
            </p:nvCxnSpPr>
            <p:spPr>
              <a:xfrm rot="5400000">
                <a:off x="4243099" y="4366963"/>
                <a:ext cx="175785" cy="93714"/>
              </a:xfrm>
              <a:prstGeom prst="straightConnector1">
                <a:avLst/>
              </a:prstGeom>
              <a:ln cap="flat">
                <a:bevel/>
                <a:headEnd type="diamond" w="med" len="lg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Arrow Connector 17"/>
              <p:cNvCxnSpPr>
                <a:endCxn id="13" idx="0"/>
              </p:cNvCxnSpPr>
              <p:nvPr/>
            </p:nvCxnSpPr>
            <p:spPr>
              <a:xfrm rot="16200000" flipH="1">
                <a:off x="4565584" y="4410629"/>
                <a:ext cx="178918" cy="3248"/>
              </a:xfrm>
              <a:prstGeom prst="straightConnector1">
                <a:avLst/>
              </a:prstGeom>
              <a:ln>
                <a:headEnd type="diamond" w="med" len="lg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Arrow Connector 20"/>
              <p:cNvCxnSpPr>
                <a:endCxn id="14" idx="0"/>
              </p:cNvCxnSpPr>
              <p:nvPr/>
            </p:nvCxnSpPr>
            <p:spPr>
              <a:xfrm rot="16200000" flipH="1">
                <a:off x="4892766" y="4365278"/>
                <a:ext cx="182052" cy="90816"/>
              </a:xfrm>
              <a:prstGeom prst="straightConnector1">
                <a:avLst/>
              </a:prstGeom>
              <a:ln>
                <a:headEnd type="diamond" w="med" len="lg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3" name="AutoShape 45"/>
            <p:cNvSpPr>
              <a:spLocks noChangeArrowheads="1"/>
            </p:cNvSpPr>
            <p:nvPr/>
          </p:nvSpPr>
          <p:spPr bwMode="auto">
            <a:xfrm>
              <a:off x="2487867" y="2182195"/>
              <a:ext cx="327025" cy="638175"/>
            </a:xfrm>
            <a:prstGeom prst="downArrow">
              <a:avLst>
                <a:gd name="adj1" fmla="val 50000"/>
                <a:gd name="adj2" fmla="val 28452"/>
              </a:avLst>
            </a:prstGeom>
            <a:solidFill>
              <a:schemeClr val="bg1">
                <a:lumMod val="85000"/>
              </a:schemeClr>
            </a:solidFill>
            <a:ln w="28575" algn="ctr">
              <a:miter lim="800000"/>
              <a:headEnd/>
              <a:tailEnd/>
            </a:ln>
            <a:effectLst/>
            <a:scene3d>
              <a:camera prst="legacyObliqueTopLeft"/>
              <a:lightRig rig="legacyFlat2" dir="t"/>
            </a:scene3d>
            <a:sp3d extrusionH="176200" contourW="12700" prstMaterial="legacyMatte">
              <a:bevelT w="13500" h="13500" prst="angle"/>
              <a:bevelB w="13500" h="13500" prst="angle"/>
              <a:extrusionClr>
                <a:schemeClr val="bg1">
                  <a:lumMod val="95000"/>
                </a:schemeClr>
              </a:extrusionClr>
              <a:contourClr>
                <a:schemeClr val="accent1">
                  <a:lumMod val="40000"/>
                  <a:lumOff val="60000"/>
                </a:schemeClr>
              </a:contourClr>
            </a:sp3d>
          </p:spPr>
          <p:txBody>
            <a:bodyPr wrap="square" anchor="ctr">
              <a:noAutofit/>
              <a:flatTx/>
            </a:bodyPr>
            <a:lstStyle/>
            <a:p>
              <a:endParaRPr lang="en-US" sz="1200" b="1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5" name="Rectangle 32"/>
          <p:cNvSpPr>
            <a:spLocks noChangeArrowheads="1"/>
          </p:cNvSpPr>
          <p:nvPr/>
        </p:nvSpPr>
        <p:spPr bwMode="auto">
          <a:xfrm>
            <a:off x="1494479" y="1931113"/>
            <a:ext cx="2082911" cy="461367"/>
          </a:xfrm>
          <a:prstGeom prst="rect">
            <a:avLst/>
          </a:prstGeom>
          <a:solidFill>
            <a:srgbClr val="FFFF00"/>
          </a:solidFill>
          <a:ln w="28575" algn="ctr">
            <a:miter lim="800000"/>
            <a:headEnd/>
            <a:tailEnd/>
          </a:ln>
          <a:effectLst/>
          <a:scene3d>
            <a:camera prst="legacyObliqueTopLeft"/>
            <a:lightRig rig="legacyFlat2" dir="t"/>
          </a:scene3d>
          <a:sp3d extrusionH="430200" prstMaterial="legacyMatte">
            <a:bevelT w="13500" h="13500" prst="angle"/>
            <a:bevelB w="13500" h="13500" prst="angle"/>
            <a:extrusionClr>
              <a:srgbClr val="FF3300"/>
            </a:extrusionClr>
          </a:sp3d>
        </p:spPr>
        <p:txBody>
          <a:bodyPr vert="horz" lIns="0" tIns="0" rIns="0" bIns="0" anchor="ctr">
            <a:flatTx/>
          </a:bodyPr>
          <a:lstStyle/>
          <a:p>
            <a:pPr algn="ctr"/>
            <a:r>
              <a:rPr lang="en-US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Needs and Constraint Specifications</a:t>
            </a:r>
          </a:p>
        </p:txBody>
      </p:sp>
      <p:grpSp>
        <p:nvGrpSpPr>
          <p:cNvPr id="99" name="Group 98"/>
          <p:cNvGrpSpPr/>
          <p:nvPr/>
        </p:nvGrpSpPr>
        <p:grpSpPr>
          <a:xfrm>
            <a:off x="3746304" y="2878430"/>
            <a:ext cx="1005840" cy="548640"/>
            <a:chOff x="4117240" y="3031319"/>
            <a:chExt cx="1005840" cy="548640"/>
          </a:xfrm>
        </p:grpSpPr>
        <p:sp>
          <p:nvSpPr>
            <p:cNvPr id="20" name="Freeform 1667"/>
            <p:cNvSpPr>
              <a:spLocks/>
            </p:cNvSpPr>
            <p:nvPr/>
          </p:nvSpPr>
          <p:spPr bwMode="auto">
            <a:xfrm>
              <a:off x="4117240" y="3031319"/>
              <a:ext cx="1005840" cy="548640"/>
            </a:xfrm>
            <a:custGeom>
              <a:avLst/>
              <a:gdLst>
                <a:gd name="T0" fmla="*/ 1063 w 1169"/>
                <a:gd name="T1" fmla="*/ 3 h 831"/>
                <a:gd name="T2" fmla="*/ 886 w 1169"/>
                <a:gd name="T3" fmla="*/ 13 h 831"/>
                <a:gd name="T4" fmla="*/ 723 w 1169"/>
                <a:gd name="T5" fmla="*/ 40 h 831"/>
                <a:gd name="T6" fmla="*/ 569 w 1169"/>
                <a:gd name="T7" fmla="*/ 74 h 831"/>
                <a:gd name="T8" fmla="*/ 428 w 1169"/>
                <a:gd name="T9" fmla="*/ 120 h 831"/>
                <a:gd name="T10" fmla="*/ 309 w 1169"/>
                <a:gd name="T11" fmla="*/ 172 h 831"/>
                <a:gd name="T12" fmla="*/ 204 w 1169"/>
                <a:gd name="T13" fmla="*/ 231 h 831"/>
                <a:gd name="T14" fmla="*/ 115 w 1169"/>
                <a:gd name="T15" fmla="*/ 297 h 831"/>
                <a:gd name="T16" fmla="*/ 55 w 1169"/>
                <a:gd name="T17" fmla="*/ 369 h 831"/>
                <a:gd name="T18" fmla="*/ 14 w 1169"/>
                <a:gd name="T19" fmla="*/ 444 h 831"/>
                <a:gd name="T20" fmla="*/ 0 w 1169"/>
                <a:gd name="T21" fmla="*/ 522 h 831"/>
                <a:gd name="T22" fmla="*/ 14 w 1169"/>
                <a:gd name="T23" fmla="*/ 603 h 831"/>
                <a:gd name="T24" fmla="*/ 55 w 1169"/>
                <a:gd name="T25" fmla="*/ 679 h 831"/>
                <a:gd name="T26" fmla="*/ 115 w 1169"/>
                <a:gd name="T27" fmla="*/ 750 h 831"/>
                <a:gd name="T28" fmla="*/ 204 w 1169"/>
                <a:gd name="T29" fmla="*/ 817 h 831"/>
                <a:gd name="T30" fmla="*/ 309 w 1169"/>
                <a:gd name="T31" fmla="*/ 876 h 831"/>
                <a:gd name="T32" fmla="*/ 428 w 1169"/>
                <a:gd name="T33" fmla="*/ 928 h 831"/>
                <a:gd name="T34" fmla="*/ 569 w 1169"/>
                <a:gd name="T35" fmla="*/ 973 h 831"/>
                <a:gd name="T36" fmla="*/ 723 w 1169"/>
                <a:gd name="T37" fmla="*/ 1008 h 831"/>
                <a:gd name="T38" fmla="*/ 886 w 1169"/>
                <a:gd name="T39" fmla="*/ 1032 h 831"/>
                <a:gd name="T40" fmla="*/ 1063 w 1169"/>
                <a:gd name="T41" fmla="*/ 1045 h 831"/>
                <a:gd name="T42" fmla="*/ 1243 w 1169"/>
                <a:gd name="T43" fmla="*/ 1047 h 831"/>
                <a:gd name="T44" fmla="*/ 1420 w 1169"/>
                <a:gd name="T45" fmla="*/ 1039 h 831"/>
                <a:gd name="T46" fmla="*/ 1592 w 1169"/>
                <a:gd name="T47" fmla="*/ 1015 h 831"/>
                <a:gd name="T48" fmla="*/ 1749 w 1169"/>
                <a:gd name="T49" fmla="*/ 983 h 831"/>
                <a:gd name="T50" fmla="*/ 1891 w 1169"/>
                <a:gd name="T51" fmla="*/ 944 h 831"/>
                <a:gd name="T52" fmla="*/ 2019 w 1169"/>
                <a:gd name="T53" fmla="*/ 894 h 831"/>
                <a:gd name="T54" fmla="*/ 2134 w 1169"/>
                <a:gd name="T55" fmla="*/ 836 h 831"/>
                <a:gd name="T56" fmla="*/ 2223 w 1169"/>
                <a:gd name="T57" fmla="*/ 773 h 831"/>
                <a:gd name="T58" fmla="*/ 2296 w 1169"/>
                <a:gd name="T59" fmla="*/ 703 h 831"/>
                <a:gd name="T60" fmla="*/ 2344 w 1169"/>
                <a:gd name="T61" fmla="*/ 630 h 831"/>
                <a:gd name="T62" fmla="*/ 2367 w 1169"/>
                <a:gd name="T63" fmla="*/ 551 h 831"/>
                <a:gd name="T64" fmla="*/ 2361 w 1169"/>
                <a:gd name="T65" fmla="*/ 470 h 831"/>
                <a:gd name="T66" fmla="*/ 2330 w 1169"/>
                <a:gd name="T67" fmla="*/ 394 h 831"/>
                <a:gd name="T68" fmla="*/ 2274 w 1169"/>
                <a:gd name="T69" fmla="*/ 319 h 831"/>
                <a:gd name="T70" fmla="*/ 2196 w 1169"/>
                <a:gd name="T71" fmla="*/ 252 h 831"/>
                <a:gd name="T72" fmla="*/ 2100 w 1169"/>
                <a:gd name="T73" fmla="*/ 190 h 831"/>
                <a:gd name="T74" fmla="*/ 1980 w 1169"/>
                <a:gd name="T75" fmla="*/ 136 h 831"/>
                <a:gd name="T76" fmla="*/ 1846 w 1169"/>
                <a:gd name="T77" fmla="*/ 90 h 831"/>
                <a:gd name="T78" fmla="*/ 1696 w 1169"/>
                <a:gd name="T79" fmla="*/ 51 h 831"/>
                <a:gd name="T80" fmla="*/ 1534 w 1169"/>
                <a:gd name="T81" fmla="*/ 26 h 831"/>
                <a:gd name="T82" fmla="*/ 1364 w 1169"/>
                <a:gd name="T83" fmla="*/ 5 h 831"/>
                <a:gd name="T84" fmla="*/ 1185 w 1169"/>
                <a:gd name="T85" fmla="*/ 0 h 83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169"/>
                <a:gd name="T130" fmla="*/ 0 h 831"/>
                <a:gd name="T131" fmla="*/ 1169 w 1169"/>
                <a:gd name="T132" fmla="*/ 831 h 831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169" h="831">
                  <a:moveTo>
                    <a:pt x="584" y="0"/>
                  </a:moveTo>
                  <a:lnTo>
                    <a:pt x="554" y="1"/>
                  </a:lnTo>
                  <a:lnTo>
                    <a:pt x="525" y="3"/>
                  </a:lnTo>
                  <a:lnTo>
                    <a:pt x="496" y="5"/>
                  </a:lnTo>
                  <a:lnTo>
                    <a:pt x="467" y="8"/>
                  </a:lnTo>
                  <a:lnTo>
                    <a:pt x="438" y="13"/>
                  </a:lnTo>
                  <a:lnTo>
                    <a:pt x="410" y="19"/>
                  </a:lnTo>
                  <a:lnTo>
                    <a:pt x="384" y="25"/>
                  </a:lnTo>
                  <a:lnTo>
                    <a:pt x="357" y="33"/>
                  </a:lnTo>
                  <a:lnTo>
                    <a:pt x="331" y="41"/>
                  </a:lnTo>
                  <a:lnTo>
                    <a:pt x="306" y="51"/>
                  </a:lnTo>
                  <a:lnTo>
                    <a:pt x="281" y="60"/>
                  </a:lnTo>
                  <a:lnTo>
                    <a:pt x="258" y="71"/>
                  </a:lnTo>
                  <a:lnTo>
                    <a:pt x="235" y="83"/>
                  </a:lnTo>
                  <a:lnTo>
                    <a:pt x="212" y="95"/>
                  </a:lnTo>
                  <a:lnTo>
                    <a:pt x="191" y="108"/>
                  </a:lnTo>
                  <a:lnTo>
                    <a:pt x="171" y="122"/>
                  </a:lnTo>
                  <a:lnTo>
                    <a:pt x="152" y="136"/>
                  </a:lnTo>
                  <a:lnTo>
                    <a:pt x="134" y="151"/>
                  </a:lnTo>
                  <a:lnTo>
                    <a:pt x="116" y="167"/>
                  </a:lnTo>
                  <a:lnTo>
                    <a:pt x="100" y="183"/>
                  </a:lnTo>
                  <a:lnTo>
                    <a:pt x="85" y="200"/>
                  </a:lnTo>
                  <a:lnTo>
                    <a:pt x="70" y="218"/>
                  </a:lnTo>
                  <a:lnTo>
                    <a:pt x="57" y="236"/>
                  </a:lnTo>
                  <a:lnTo>
                    <a:pt x="46" y="253"/>
                  </a:lnTo>
                  <a:lnTo>
                    <a:pt x="35" y="273"/>
                  </a:lnTo>
                  <a:lnTo>
                    <a:pt x="27" y="292"/>
                  </a:lnTo>
                  <a:lnTo>
                    <a:pt x="18" y="312"/>
                  </a:lnTo>
                  <a:lnTo>
                    <a:pt x="12" y="331"/>
                  </a:lnTo>
                  <a:lnTo>
                    <a:pt x="7" y="352"/>
                  </a:lnTo>
                  <a:lnTo>
                    <a:pt x="3" y="373"/>
                  </a:lnTo>
                  <a:lnTo>
                    <a:pt x="1" y="394"/>
                  </a:lnTo>
                  <a:lnTo>
                    <a:pt x="0" y="415"/>
                  </a:lnTo>
                  <a:lnTo>
                    <a:pt x="1" y="437"/>
                  </a:lnTo>
                  <a:lnTo>
                    <a:pt x="3" y="458"/>
                  </a:lnTo>
                  <a:lnTo>
                    <a:pt x="7" y="478"/>
                  </a:lnTo>
                  <a:lnTo>
                    <a:pt x="12" y="499"/>
                  </a:lnTo>
                  <a:lnTo>
                    <a:pt x="18" y="519"/>
                  </a:lnTo>
                  <a:lnTo>
                    <a:pt x="27" y="539"/>
                  </a:lnTo>
                  <a:lnTo>
                    <a:pt x="35" y="558"/>
                  </a:lnTo>
                  <a:lnTo>
                    <a:pt x="46" y="577"/>
                  </a:lnTo>
                  <a:lnTo>
                    <a:pt x="57" y="595"/>
                  </a:lnTo>
                  <a:lnTo>
                    <a:pt x="70" y="613"/>
                  </a:lnTo>
                  <a:lnTo>
                    <a:pt x="85" y="631"/>
                  </a:lnTo>
                  <a:lnTo>
                    <a:pt x="100" y="647"/>
                  </a:lnTo>
                  <a:lnTo>
                    <a:pt x="116" y="663"/>
                  </a:lnTo>
                  <a:lnTo>
                    <a:pt x="134" y="680"/>
                  </a:lnTo>
                  <a:lnTo>
                    <a:pt x="152" y="694"/>
                  </a:lnTo>
                  <a:lnTo>
                    <a:pt x="171" y="709"/>
                  </a:lnTo>
                  <a:lnTo>
                    <a:pt x="191" y="723"/>
                  </a:lnTo>
                  <a:lnTo>
                    <a:pt x="212" y="736"/>
                  </a:lnTo>
                  <a:lnTo>
                    <a:pt x="235" y="748"/>
                  </a:lnTo>
                  <a:lnTo>
                    <a:pt x="258" y="760"/>
                  </a:lnTo>
                  <a:lnTo>
                    <a:pt x="281" y="770"/>
                  </a:lnTo>
                  <a:lnTo>
                    <a:pt x="306" y="780"/>
                  </a:lnTo>
                  <a:lnTo>
                    <a:pt x="331" y="789"/>
                  </a:lnTo>
                  <a:lnTo>
                    <a:pt x="357" y="798"/>
                  </a:lnTo>
                  <a:lnTo>
                    <a:pt x="384" y="805"/>
                  </a:lnTo>
                  <a:lnTo>
                    <a:pt x="410" y="812"/>
                  </a:lnTo>
                  <a:lnTo>
                    <a:pt x="438" y="818"/>
                  </a:lnTo>
                  <a:lnTo>
                    <a:pt x="467" y="822"/>
                  </a:lnTo>
                  <a:lnTo>
                    <a:pt x="496" y="826"/>
                  </a:lnTo>
                  <a:lnTo>
                    <a:pt x="525" y="828"/>
                  </a:lnTo>
                  <a:lnTo>
                    <a:pt x="554" y="830"/>
                  </a:lnTo>
                  <a:lnTo>
                    <a:pt x="584" y="831"/>
                  </a:lnTo>
                  <a:lnTo>
                    <a:pt x="614" y="830"/>
                  </a:lnTo>
                  <a:lnTo>
                    <a:pt x="644" y="828"/>
                  </a:lnTo>
                  <a:lnTo>
                    <a:pt x="674" y="826"/>
                  </a:lnTo>
                  <a:lnTo>
                    <a:pt x="702" y="822"/>
                  </a:lnTo>
                  <a:lnTo>
                    <a:pt x="730" y="818"/>
                  </a:lnTo>
                  <a:lnTo>
                    <a:pt x="758" y="812"/>
                  </a:lnTo>
                  <a:lnTo>
                    <a:pt x="786" y="805"/>
                  </a:lnTo>
                  <a:lnTo>
                    <a:pt x="812" y="798"/>
                  </a:lnTo>
                  <a:lnTo>
                    <a:pt x="837" y="789"/>
                  </a:lnTo>
                  <a:lnTo>
                    <a:pt x="863" y="780"/>
                  </a:lnTo>
                  <a:lnTo>
                    <a:pt x="888" y="770"/>
                  </a:lnTo>
                  <a:lnTo>
                    <a:pt x="911" y="760"/>
                  </a:lnTo>
                  <a:lnTo>
                    <a:pt x="934" y="748"/>
                  </a:lnTo>
                  <a:lnTo>
                    <a:pt x="956" y="736"/>
                  </a:lnTo>
                  <a:lnTo>
                    <a:pt x="977" y="723"/>
                  </a:lnTo>
                  <a:lnTo>
                    <a:pt x="997" y="709"/>
                  </a:lnTo>
                  <a:lnTo>
                    <a:pt x="1017" y="694"/>
                  </a:lnTo>
                  <a:lnTo>
                    <a:pt x="1036" y="680"/>
                  </a:lnTo>
                  <a:lnTo>
                    <a:pt x="1053" y="663"/>
                  </a:lnTo>
                  <a:lnTo>
                    <a:pt x="1069" y="647"/>
                  </a:lnTo>
                  <a:lnTo>
                    <a:pt x="1084" y="631"/>
                  </a:lnTo>
                  <a:lnTo>
                    <a:pt x="1098" y="613"/>
                  </a:lnTo>
                  <a:lnTo>
                    <a:pt x="1111" y="595"/>
                  </a:lnTo>
                  <a:lnTo>
                    <a:pt x="1123" y="577"/>
                  </a:lnTo>
                  <a:lnTo>
                    <a:pt x="1134" y="558"/>
                  </a:lnTo>
                  <a:lnTo>
                    <a:pt x="1143" y="539"/>
                  </a:lnTo>
                  <a:lnTo>
                    <a:pt x="1151" y="519"/>
                  </a:lnTo>
                  <a:lnTo>
                    <a:pt x="1157" y="499"/>
                  </a:lnTo>
                  <a:lnTo>
                    <a:pt x="1162" y="478"/>
                  </a:lnTo>
                  <a:lnTo>
                    <a:pt x="1166" y="458"/>
                  </a:lnTo>
                  <a:lnTo>
                    <a:pt x="1168" y="437"/>
                  </a:lnTo>
                  <a:lnTo>
                    <a:pt x="1169" y="415"/>
                  </a:lnTo>
                  <a:lnTo>
                    <a:pt x="1168" y="394"/>
                  </a:lnTo>
                  <a:lnTo>
                    <a:pt x="1166" y="373"/>
                  </a:lnTo>
                  <a:lnTo>
                    <a:pt x="1162" y="352"/>
                  </a:lnTo>
                  <a:lnTo>
                    <a:pt x="1157" y="331"/>
                  </a:lnTo>
                  <a:lnTo>
                    <a:pt x="1151" y="312"/>
                  </a:lnTo>
                  <a:lnTo>
                    <a:pt x="1143" y="292"/>
                  </a:lnTo>
                  <a:lnTo>
                    <a:pt x="1134" y="273"/>
                  </a:lnTo>
                  <a:lnTo>
                    <a:pt x="1123" y="253"/>
                  </a:lnTo>
                  <a:lnTo>
                    <a:pt x="1111" y="236"/>
                  </a:lnTo>
                  <a:lnTo>
                    <a:pt x="1098" y="218"/>
                  </a:lnTo>
                  <a:lnTo>
                    <a:pt x="1084" y="200"/>
                  </a:lnTo>
                  <a:lnTo>
                    <a:pt x="1069" y="183"/>
                  </a:lnTo>
                  <a:lnTo>
                    <a:pt x="1053" y="167"/>
                  </a:lnTo>
                  <a:lnTo>
                    <a:pt x="1036" y="151"/>
                  </a:lnTo>
                  <a:lnTo>
                    <a:pt x="1017" y="136"/>
                  </a:lnTo>
                  <a:lnTo>
                    <a:pt x="997" y="122"/>
                  </a:lnTo>
                  <a:lnTo>
                    <a:pt x="977" y="108"/>
                  </a:lnTo>
                  <a:lnTo>
                    <a:pt x="956" y="95"/>
                  </a:lnTo>
                  <a:lnTo>
                    <a:pt x="934" y="83"/>
                  </a:lnTo>
                  <a:lnTo>
                    <a:pt x="911" y="71"/>
                  </a:lnTo>
                  <a:lnTo>
                    <a:pt x="888" y="60"/>
                  </a:lnTo>
                  <a:lnTo>
                    <a:pt x="863" y="51"/>
                  </a:lnTo>
                  <a:lnTo>
                    <a:pt x="837" y="41"/>
                  </a:lnTo>
                  <a:lnTo>
                    <a:pt x="812" y="33"/>
                  </a:lnTo>
                  <a:lnTo>
                    <a:pt x="786" y="25"/>
                  </a:lnTo>
                  <a:lnTo>
                    <a:pt x="758" y="19"/>
                  </a:lnTo>
                  <a:lnTo>
                    <a:pt x="730" y="13"/>
                  </a:lnTo>
                  <a:lnTo>
                    <a:pt x="702" y="8"/>
                  </a:lnTo>
                  <a:lnTo>
                    <a:pt x="674" y="5"/>
                  </a:lnTo>
                  <a:lnTo>
                    <a:pt x="644" y="3"/>
                  </a:lnTo>
                  <a:lnTo>
                    <a:pt x="614" y="1"/>
                  </a:lnTo>
                  <a:lnTo>
                    <a:pt x="584" y="0"/>
                  </a:lnTo>
                </a:path>
              </a:pathLst>
            </a:custGeom>
            <a:ln w="7938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rgbClr r="0" g="0" b="0"/>
            </a:lnRef>
            <a:fillRef idx="1003">
              <a:schemeClr val="lt2"/>
            </a:fillRef>
            <a:effectRef idx="0">
              <a:scrgbClr r="0" g="0" b="0"/>
            </a:effectRef>
            <a:fontRef idx="major"/>
          </p:style>
          <p:txBody>
            <a:bodyPr/>
            <a:lstStyle/>
            <a:p>
              <a:endParaRPr lang="en-US"/>
            </a:p>
          </p:txBody>
        </p:sp>
        <p:sp>
          <p:nvSpPr>
            <p:cNvPr id="43" name="Rectangle 1686"/>
            <p:cNvSpPr>
              <a:spLocks noChangeArrowheads="1"/>
            </p:cNvSpPr>
            <p:nvPr/>
          </p:nvSpPr>
          <p:spPr bwMode="auto">
            <a:xfrm>
              <a:off x="4235440" y="3144057"/>
              <a:ext cx="769441" cy="323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>
                <a:defRPr/>
              </a:pPr>
              <a:r>
                <a:rPr lang="en-US" sz="1050" b="1" dirty="0">
                  <a:solidFill>
                    <a:srgbClr val="000000"/>
                  </a:solidFill>
                  <a:effectLst/>
                  <a:latin typeface="Arial" charset="0"/>
                  <a:ea typeface="ＭＳ Ｐゴシック" pitchFamily="-112" charset="-128"/>
                  <a:cs typeface="+mn-cs"/>
                </a:rPr>
                <a:t>Verification </a:t>
              </a:r>
              <a:endParaRPr lang="en-US" sz="1050" b="1" dirty="0" smtClean="0">
                <a:solidFill>
                  <a:srgbClr val="000000"/>
                </a:solidFill>
                <a:effectLst/>
                <a:latin typeface="Arial" charset="0"/>
                <a:ea typeface="ＭＳ Ｐゴシック" pitchFamily="-112" charset="-128"/>
                <a:cs typeface="+mn-cs"/>
              </a:endParaRPr>
            </a:p>
            <a:p>
              <a:pPr algn="ctr">
                <a:defRPr/>
              </a:pPr>
              <a:r>
                <a:rPr lang="en-US" sz="1050" b="1" dirty="0" smtClean="0">
                  <a:solidFill>
                    <a:srgbClr val="000000"/>
                  </a:solidFill>
                  <a:effectLst/>
                  <a:latin typeface="Arial" charset="0"/>
                  <a:ea typeface="ＭＳ Ｐゴシック" pitchFamily="-112" charset="-128"/>
                  <a:cs typeface="+mn-cs"/>
                </a:rPr>
                <a:t>Models</a:t>
              </a:r>
              <a:endParaRPr lang="en-US" sz="2000" b="1" dirty="0">
                <a:solidFill>
                  <a:schemeClr val="tx1"/>
                </a:solidFill>
                <a:effectLst/>
                <a:latin typeface="Arial" charset="0"/>
                <a:ea typeface="ＭＳ Ｐゴシック" pitchFamily="-112" charset="-128"/>
                <a:cs typeface="+mn-cs"/>
              </a:endParaRPr>
            </a:p>
          </p:txBody>
        </p:sp>
      </p:grpSp>
      <p:grpSp>
        <p:nvGrpSpPr>
          <p:cNvPr id="98" name="Group 97"/>
          <p:cNvGrpSpPr/>
          <p:nvPr/>
        </p:nvGrpSpPr>
        <p:grpSpPr>
          <a:xfrm>
            <a:off x="168319" y="2878430"/>
            <a:ext cx="1005840" cy="548640"/>
            <a:chOff x="211873" y="3144643"/>
            <a:chExt cx="1005840" cy="548640"/>
          </a:xfrm>
        </p:grpSpPr>
        <p:sp>
          <p:nvSpPr>
            <p:cNvPr id="64" name="Freeform 1714"/>
            <p:cNvSpPr>
              <a:spLocks/>
            </p:cNvSpPr>
            <p:nvPr/>
          </p:nvSpPr>
          <p:spPr bwMode="auto">
            <a:xfrm>
              <a:off x="211873" y="3144643"/>
              <a:ext cx="1005840" cy="548640"/>
            </a:xfrm>
            <a:custGeom>
              <a:avLst/>
              <a:gdLst>
                <a:gd name="T0" fmla="*/ 293 w 1593"/>
                <a:gd name="T1" fmla="*/ 2 h 839"/>
                <a:gd name="T2" fmla="*/ 244 w 1593"/>
                <a:gd name="T3" fmla="*/ 13 h 839"/>
                <a:gd name="T4" fmla="*/ 199 w 1593"/>
                <a:gd name="T5" fmla="*/ 33 h 839"/>
                <a:gd name="T6" fmla="*/ 157 w 1593"/>
                <a:gd name="T7" fmla="*/ 60 h 839"/>
                <a:gd name="T8" fmla="*/ 118 w 1593"/>
                <a:gd name="T9" fmla="*/ 96 h 839"/>
                <a:gd name="T10" fmla="*/ 84 w 1593"/>
                <a:gd name="T11" fmla="*/ 137 h 839"/>
                <a:gd name="T12" fmla="*/ 55 w 1593"/>
                <a:gd name="T13" fmla="*/ 185 h 839"/>
                <a:gd name="T14" fmla="*/ 33 w 1593"/>
                <a:gd name="T15" fmla="*/ 237 h 839"/>
                <a:gd name="T16" fmla="*/ 14 w 1593"/>
                <a:gd name="T17" fmla="*/ 295 h 839"/>
                <a:gd name="T18" fmla="*/ 4 w 1593"/>
                <a:gd name="T19" fmla="*/ 356 h 839"/>
                <a:gd name="T20" fmla="*/ 0 w 1593"/>
                <a:gd name="T21" fmla="*/ 419 h 839"/>
                <a:gd name="T22" fmla="*/ 4 w 1593"/>
                <a:gd name="T23" fmla="*/ 483 h 839"/>
                <a:gd name="T24" fmla="*/ 14 w 1593"/>
                <a:gd name="T25" fmla="*/ 544 h 839"/>
                <a:gd name="T26" fmla="*/ 33 w 1593"/>
                <a:gd name="T27" fmla="*/ 601 h 839"/>
                <a:gd name="T28" fmla="*/ 55 w 1593"/>
                <a:gd name="T29" fmla="*/ 654 h 839"/>
                <a:gd name="T30" fmla="*/ 84 w 1593"/>
                <a:gd name="T31" fmla="*/ 702 h 839"/>
                <a:gd name="T32" fmla="*/ 118 w 1593"/>
                <a:gd name="T33" fmla="*/ 743 h 839"/>
                <a:gd name="T34" fmla="*/ 157 w 1593"/>
                <a:gd name="T35" fmla="*/ 778 h 839"/>
                <a:gd name="T36" fmla="*/ 199 w 1593"/>
                <a:gd name="T37" fmla="*/ 805 h 839"/>
                <a:gd name="T38" fmla="*/ 244 w 1593"/>
                <a:gd name="T39" fmla="*/ 826 h 839"/>
                <a:gd name="T40" fmla="*/ 293 w 1593"/>
                <a:gd name="T41" fmla="*/ 836 h 839"/>
                <a:gd name="T42" fmla="*/ 343 w 1593"/>
                <a:gd name="T43" fmla="*/ 838 h 839"/>
                <a:gd name="T44" fmla="*/ 391 w 1593"/>
                <a:gd name="T45" fmla="*/ 830 h 839"/>
                <a:gd name="T46" fmla="*/ 437 w 1593"/>
                <a:gd name="T47" fmla="*/ 814 h 839"/>
                <a:gd name="T48" fmla="*/ 481 w 1593"/>
                <a:gd name="T49" fmla="*/ 788 h 839"/>
                <a:gd name="T50" fmla="*/ 520 w 1593"/>
                <a:gd name="T51" fmla="*/ 755 h 839"/>
                <a:gd name="T52" fmla="*/ 556 w 1593"/>
                <a:gd name="T53" fmla="*/ 716 h 839"/>
                <a:gd name="T54" fmla="*/ 588 w 1593"/>
                <a:gd name="T55" fmla="*/ 670 h 839"/>
                <a:gd name="T56" fmla="*/ 613 w 1593"/>
                <a:gd name="T57" fmla="*/ 620 h 839"/>
                <a:gd name="T58" fmla="*/ 632 w 1593"/>
                <a:gd name="T59" fmla="*/ 564 h 839"/>
                <a:gd name="T60" fmla="*/ 645 w 1593"/>
                <a:gd name="T61" fmla="*/ 504 h 839"/>
                <a:gd name="T62" fmla="*/ 650 w 1593"/>
                <a:gd name="T63" fmla="*/ 441 h 839"/>
                <a:gd name="T64" fmla="*/ 650 w 1593"/>
                <a:gd name="T65" fmla="*/ 376 h 839"/>
                <a:gd name="T66" fmla="*/ 642 w 1593"/>
                <a:gd name="T67" fmla="*/ 314 h 839"/>
                <a:gd name="T68" fmla="*/ 626 w 1593"/>
                <a:gd name="T69" fmla="*/ 256 h 839"/>
                <a:gd name="T70" fmla="*/ 605 w 1593"/>
                <a:gd name="T71" fmla="*/ 202 h 839"/>
                <a:gd name="T72" fmla="*/ 577 w 1593"/>
                <a:gd name="T73" fmla="*/ 153 h 839"/>
                <a:gd name="T74" fmla="*/ 544 w 1593"/>
                <a:gd name="T75" fmla="*/ 109 h 839"/>
                <a:gd name="T76" fmla="*/ 508 w 1593"/>
                <a:gd name="T77" fmla="*/ 72 h 839"/>
                <a:gd name="T78" fmla="*/ 468 w 1593"/>
                <a:gd name="T79" fmla="*/ 42 h 839"/>
                <a:gd name="T80" fmla="*/ 423 w 1593"/>
                <a:gd name="T81" fmla="*/ 19 h 839"/>
                <a:gd name="T82" fmla="*/ 376 w 1593"/>
                <a:gd name="T83" fmla="*/ 5 h 839"/>
                <a:gd name="T84" fmla="*/ 327 w 1593"/>
                <a:gd name="T85" fmla="*/ 0 h 839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593"/>
                <a:gd name="T130" fmla="*/ 0 h 839"/>
                <a:gd name="T131" fmla="*/ 1593 w 1593"/>
                <a:gd name="T132" fmla="*/ 839 h 839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593" h="839">
                  <a:moveTo>
                    <a:pt x="797" y="0"/>
                  </a:moveTo>
                  <a:lnTo>
                    <a:pt x="755" y="0"/>
                  </a:lnTo>
                  <a:lnTo>
                    <a:pt x="715" y="2"/>
                  </a:lnTo>
                  <a:lnTo>
                    <a:pt x="675" y="5"/>
                  </a:lnTo>
                  <a:lnTo>
                    <a:pt x="636" y="8"/>
                  </a:lnTo>
                  <a:lnTo>
                    <a:pt x="597" y="13"/>
                  </a:lnTo>
                  <a:lnTo>
                    <a:pt x="560" y="19"/>
                  </a:lnTo>
                  <a:lnTo>
                    <a:pt x="522" y="25"/>
                  </a:lnTo>
                  <a:lnTo>
                    <a:pt x="486" y="33"/>
                  </a:lnTo>
                  <a:lnTo>
                    <a:pt x="451" y="42"/>
                  </a:lnTo>
                  <a:lnTo>
                    <a:pt x="417" y="51"/>
                  </a:lnTo>
                  <a:lnTo>
                    <a:pt x="384" y="60"/>
                  </a:lnTo>
                  <a:lnTo>
                    <a:pt x="351" y="72"/>
                  </a:lnTo>
                  <a:lnTo>
                    <a:pt x="319" y="83"/>
                  </a:lnTo>
                  <a:lnTo>
                    <a:pt x="289" y="96"/>
                  </a:lnTo>
                  <a:lnTo>
                    <a:pt x="261" y="109"/>
                  </a:lnTo>
                  <a:lnTo>
                    <a:pt x="233" y="123"/>
                  </a:lnTo>
                  <a:lnTo>
                    <a:pt x="207" y="137"/>
                  </a:lnTo>
                  <a:lnTo>
                    <a:pt x="181" y="153"/>
                  </a:lnTo>
                  <a:lnTo>
                    <a:pt x="158" y="168"/>
                  </a:lnTo>
                  <a:lnTo>
                    <a:pt x="136" y="185"/>
                  </a:lnTo>
                  <a:lnTo>
                    <a:pt x="115" y="202"/>
                  </a:lnTo>
                  <a:lnTo>
                    <a:pt x="96" y="219"/>
                  </a:lnTo>
                  <a:lnTo>
                    <a:pt x="78" y="237"/>
                  </a:lnTo>
                  <a:lnTo>
                    <a:pt x="62" y="256"/>
                  </a:lnTo>
                  <a:lnTo>
                    <a:pt x="48" y="275"/>
                  </a:lnTo>
                  <a:lnTo>
                    <a:pt x="35" y="295"/>
                  </a:lnTo>
                  <a:lnTo>
                    <a:pt x="25" y="314"/>
                  </a:lnTo>
                  <a:lnTo>
                    <a:pt x="16" y="335"/>
                  </a:lnTo>
                  <a:lnTo>
                    <a:pt x="9" y="356"/>
                  </a:lnTo>
                  <a:lnTo>
                    <a:pt x="4" y="376"/>
                  </a:lnTo>
                  <a:lnTo>
                    <a:pt x="0" y="398"/>
                  </a:lnTo>
                  <a:lnTo>
                    <a:pt x="0" y="419"/>
                  </a:lnTo>
                  <a:lnTo>
                    <a:pt x="0" y="441"/>
                  </a:lnTo>
                  <a:lnTo>
                    <a:pt x="4" y="462"/>
                  </a:lnTo>
                  <a:lnTo>
                    <a:pt x="9" y="483"/>
                  </a:lnTo>
                  <a:lnTo>
                    <a:pt x="16" y="504"/>
                  </a:lnTo>
                  <a:lnTo>
                    <a:pt x="25" y="524"/>
                  </a:lnTo>
                  <a:lnTo>
                    <a:pt x="35" y="544"/>
                  </a:lnTo>
                  <a:lnTo>
                    <a:pt x="48" y="564"/>
                  </a:lnTo>
                  <a:lnTo>
                    <a:pt x="62" y="582"/>
                  </a:lnTo>
                  <a:lnTo>
                    <a:pt x="78" y="601"/>
                  </a:lnTo>
                  <a:lnTo>
                    <a:pt x="96" y="620"/>
                  </a:lnTo>
                  <a:lnTo>
                    <a:pt x="115" y="637"/>
                  </a:lnTo>
                  <a:lnTo>
                    <a:pt x="136" y="654"/>
                  </a:lnTo>
                  <a:lnTo>
                    <a:pt x="158" y="670"/>
                  </a:lnTo>
                  <a:lnTo>
                    <a:pt x="181" y="686"/>
                  </a:lnTo>
                  <a:lnTo>
                    <a:pt x="207" y="702"/>
                  </a:lnTo>
                  <a:lnTo>
                    <a:pt x="233" y="716"/>
                  </a:lnTo>
                  <a:lnTo>
                    <a:pt x="261" y="730"/>
                  </a:lnTo>
                  <a:lnTo>
                    <a:pt x="289" y="743"/>
                  </a:lnTo>
                  <a:lnTo>
                    <a:pt x="319" y="755"/>
                  </a:lnTo>
                  <a:lnTo>
                    <a:pt x="351" y="767"/>
                  </a:lnTo>
                  <a:lnTo>
                    <a:pt x="384" y="778"/>
                  </a:lnTo>
                  <a:lnTo>
                    <a:pt x="417" y="788"/>
                  </a:lnTo>
                  <a:lnTo>
                    <a:pt x="451" y="797"/>
                  </a:lnTo>
                  <a:lnTo>
                    <a:pt x="486" y="805"/>
                  </a:lnTo>
                  <a:lnTo>
                    <a:pt x="522" y="814"/>
                  </a:lnTo>
                  <a:lnTo>
                    <a:pt x="560" y="820"/>
                  </a:lnTo>
                  <a:lnTo>
                    <a:pt x="597" y="826"/>
                  </a:lnTo>
                  <a:lnTo>
                    <a:pt x="636" y="830"/>
                  </a:lnTo>
                  <a:lnTo>
                    <a:pt x="675" y="834"/>
                  </a:lnTo>
                  <a:lnTo>
                    <a:pt x="715" y="836"/>
                  </a:lnTo>
                  <a:lnTo>
                    <a:pt x="755" y="838"/>
                  </a:lnTo>
                  <a:lnTo>
                    <a:pt x="797" y="839"/>
                  </a:lnTo>
                  <a:lnTo>
                    <a:pt x="837" y="838"/>
                  </a:lnTo>
                  <a:lnTo>
                    <a:pt x="878" y="836"/>
                  </a:lnTo>
                  <a:lnTo>
                    <a:pt x="918" y="834"/>
                  </a:lnTo>
                  <a:lnTo>
                    <a:pt x="957" y="830"/>
                  </a:lnTo>
                  <a:lnTo>
                    <a:pt x="996" y="826"/>
                  </a:lnTo>
                  <a:lnTo>
                    <a:pt x="1033" y="820"/>
                  </a:lnTo>
                  <a:lnTo>
                    <a:pt x="1070" y="814"/>
                  </a:lnTo>
                  <a:lnTo>
                    <a:pt x="1106" y="805"/>
                  </a:lnTo>
                  <a:lnTo>
                    <a:pt x="1142" y="797"/>
                  </a:lnTo>
                  <a:lnTo>
                    <a:pt x="1176" y="788"/>
                  </a:lnTo>
                  <a:lnTo>
                    <a:pt x="1209" y="778"/>
                  </a:lnTo>
                  <a:lnTo>
                    <a:pt x="1242" y="767"/>
                  </a:lnTo>
                  <a:lnTo>
                    <a:pt x="1273" y="755"/>
                  </a:lnTo>
                  <a:lnTo>
                    <a:pt x="1303" y="743"/>
                  </a:lnTo>
                  <a:lnTo>
                    <a:pt x="1332" y="730"/>
                  </a:lnTo>
                  <a:lnTo>
                    <a:pt x="1359" y="716"/>
                  </a:lnTo>
                  <a:lnTo>
                    <a:pt x="1386" y="702"/>
                  </a:lnTo>
                  <a:lnTo>
                    <a:pt x="1411" y="686"/>
                  </a:lnTo>
                  <a:lnTo>
                    <a:pt x="1435" y="670"/>
                  </a:lnTo>
                  <a:lnTo>
                    <a:pt x="1457" y="654"/>
                  </a:lnTo>
                  <a:lnTo>
                    <a:pt x="1478" y="637"/>
                  </a:lnTo>
                  <a:lnTo>
                    <a:pt x="1497" y="620"/>
                  </a:lnTo>
                  <a:lnTo>
                    <a:pt x="1514" y="601"/>
                  </a:lnTo>
                  <a:lnTo>
                    <a:pt x="1531" y="582"/>
                  </a:lnTo>
                  <a:lnTo>
                    <a:pt x="1544" y="564"/>
                  </a:lnTo>
                  <a:lnTo>
                    <a:pt x="1557" y="544"/>
                  </a:lnTo>
                  <a:lnTo>
                    <a:pt x="1568" y="524"/>
                  </a:lnTo>
                  <a:lnTo>
                    <a:pt x="1577" y="504"/>
                  </a:lnTo>
                  <a:lnTo>
                    <a:pt x="1583" y="483"/>
                  </a:lnTo>
                  <a:lnTo>
                    <a:pt x="1589" y="462"/>
                  </a:lnTo>
                  <a:lnTo>
                    <a:pt x="1592" y="441"/>
                  </a:lnTo>
                  <a:lnTo>
                    <a:pt x="1593" y="419"/>
                  </a:lnTo>
                  <a:lnTo>
                    <a:pt x="1592" y="398"/>
                  </a:lnTo>
                  <a:lnTo>
                    <a:pt x="1589" y="376"/>
                  </a:lnTo>
                  <a:lnTo>
                    <a:pt x="1583" y="356"/>
                  </a:lnTo>
                  <a:lnTo>
                    <a:pt x="1577" y="335"/>
                  </a:lnTo>
                  <a:lnTo>
                    <a:pt x="1568" y="314"/>
                  </a:lnTo>
                  <a:lnTo>
                    <a:pt x="1557" y="295"/>
                  </a:lnTo>
                  <a:lnTo>
                    <a:pt x="1544" y="275"/>
                  </a:lnTo>
                  <a:lnTo>
                    <a:pt x="1531" y="256"/>
                  </a:lnTo>
                  <a:lnTo>
                    <a:pt x="1514" y="237"/>
                  </a:lnTo>
                  <a:lnTo>
                    <a:pt x="1497" y="219"/>
                  </a:lnTo>
                  <a:lnTo>
                    <a:pt x="1478" y="202"/>
                  </a:lnTo>
                  <a:lnTo>
                    <a:pt x="1457" y="185"/>
                  </a:lnTo>
                  <a:lnTo>
                    <a:pt x="1435" y="168"/>
                  </a:lnTo>
                  <a:lnTo>
                    <a:pt x="1411" y="153"/>
                  </a:lnTo>
                  <a:lnTo>
                    <a:pt x="1386" y="137"/>
                  </a:lnTo>
                  <a:lnTo>
                    <a:pt x="1359" y="123"/>
                  </a:lnTo>
                  <a:lnTo>
                    <a:pt x="1332" y="109"/>
                  </a:lnTo>
                  <a:lnTo>
                    <a:pt x="1303" y="96"/>
                  </a:lnTo>
                  <a:lnTo>
                    <a:pt x="1273" y="83"/>
                  </a:lnTo>
                  <a:lnTo>
                    <a:pt x="1242" y="72"/>
                  </a:lnTo>
                  <a:lnTo>
                    <a:pt x="1209" y="60"/>
                  </a:lnTo>
                  <a:lnTo>
                    <a:pt x="1176" y="51"/>
                  </a:lnTo>
                  <a:lnTo>
                    <a:pt x="1142" y="42"/>
                  </a:lnTo>
                  <a:lnTo>
                    <a:pt x="1106" y="33"/>
                  </a:lnTo>
                  <a:lnTo>
                    <a:pt x="1070" y="25"/>
                  </a:lnTo>
                  <a:lnTo>
                    <a:pt x="1033" y="19"/>
                  </a:lnTo>
                  <a:lnTo>
                    <a:pt x="996" y="13"/>
                  </a:lnTo>
                  <a:lnTo>
                    <a:pt x="957" y="8"/>
                  </a:lnTo>
                  <a:lnTo>
                    <a:pt x="918" y="5"/>
                  </a:lnTo>
                  <a:lnTo>
                    <a:pt x="878" y="2"/>
                  </a:lnTo>
                  <a:lnTo>
                    <a:pt x="837" y="0"/>
                  </a:lnTo>
                  <a:lnTo>
                    <a:pt x="797" y="0"/>
                  </a:lnTo>
                </a:path>
              </a:pathLst>
            </a:custGeom>
            <a:solidFill>
              <a:srgbClr val="FF9999"/>
            </a:solidFill>
            <a:ln w="7938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/>
            <a:lstStyle/>
            <a:p>
              <a:endParaRPr lang="en-US"/>
            </a:p>
          </p:txBody>
        </p:sp>
        <p:sp>
          <p:nvSpPr>
            <p:cNvPr id="97" name="Rectangle 1747"/>
            <p:cNvSpPr>
              <a:spLocks noChangeArrowheads="1"/>
            </p:cNvSpPr>
            <p:nvPr/>
          </p:nvSpPr>
          <p:spPr bwMode="auto">
            <a:xfrm>
              <a:off x="369385" y="3257381"/>
              <a:ext cx="690816" cy="323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 algn="ctr">
                <a:defRPr/>
              </a:pPr>
              <a:r>
                <a:rPr lang="en-US" sz="1050" b="1" dirty="0" smtClean="0">
                  <a:solidFill>
                    <a:srgbClr val="000000"/>
                  </a:solidFill>
                  <a:effectLst/>
                  <a:latin typeface="Arial" charset="0"/>
                  <a:ea typeface="ＭＳ Ｐゴシック" pitchFamily="-112" charset="-128"/>
                  <a:cs typeface="+mn-cs"/>
                </a:rPr>
                <a:t>Analytical </a:t>
              </a:r>
              <a:r>
                <a:rPr lang="en-US" sz="1050" b="1" dirty="0">
                  <a:solidFill>
                    <a:srgbClr val="000000"/>
                  </a:solidFill>
                  <a:effectLst/>
                  <a:latin typeface="Arial" charset="0"/>
                  <a:ea typeface="ＭＳ Ｐゴシック" pitchFamily="-112" charset="-128"/>
                  <a:cs typeface="+mn-cs"/>
                </a:rPr>
                <a:t>Models</a:t>
              </a:r>
              <a:endParaRPr lang="en-US" sz="2000" b="1" dirty="0">
                <a:solidFill>
                  <a:schemeClr val="tx1"/>
                </a:solidFill>
                <a:effectLst/>
                <a:latin typeface="Arial" charset="0"/>
                <a:ea typeface="ＭＳ Ｐゴシック" pitchFamily="-112" charset="-128"/>
                <a:cs typeface="+mn-cs"/>
              </a:endParaRPr>
            </a:p>
          </p:txBody>
        </p:sp>
      </p:grpSp>
      <p:sp>
        <p:nvSpPr>
          <p:cNvPr id="102" name="Left-Right Arrow 101"/>
          <p:cNvSpPr/>
          <p:nvPr/>
        </p:nvSpPr>
        <p:spPr>
          <a:xfrm>
            <a:off x="1160776" y="3091946"/>
            <a:ext cx="235380" cy="129592"/>
          </a:xfrm>
          <a:prstGeom prst="left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" grpId="0" animBg="1"/>
      <p:bldP spid="30" grpId="0" animBg="1"/>
      <p:bldP spid="31" grpId="0" animBg="1"/>
      <p:bldP spid="10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Topics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Environment Characteristics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Information Characteristics</a:t>
            </a:r>
            <a:endParaRPr lang="en-US" b="0" dirty="0" smtClean="0">
              <a:solidFill>
                <a:schemeClr val="tx2"/>
              </a:solidFill>
            </a:endParaRPr>
          </a:p>
          <a:p>
            <a:r>
              <a:rPr lang="en-US" dirty="0" smtClean="0"/>
              <a:t>Sharing Information</a:t>
            </a:r>
          </a:p>
          <a:p>
            <a:r>
              <a:rPr lang="en-US" dirty="0" smtClean="0"/>
              <a:t>Managing Change</a:t>
            </a:r>
          </a:p>
          <a:p>
            <a:r>
              <a:rPr lang="en-US" dirty="0" smtClean="0"/>
              <a:t>Model Integrity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Model Information Characteristics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Large Complex Systems</a:t>
            </a:r>
          </a:p>
          <a:p>
            <a:pPr lvl="1"/>
            <a:r>
              <a:rPr lang="en-US" dirty="0" smtClean="0"/>
              <a:t>Accessed by many engineers</a:t>
            </a:r>
          </a:p>
          <a:p>
            <a:pPr lvl="1"/>
            <a:r>
              <a:rPr lang="en-US" dirty="0" smtClean="0"/>
              <a:t>Teams can be geographically dispersed</a:t>
            </a:r>
          </a:p>
          <a:p>
            <a:pPr lvl="1"/>
            <a:r>
              <a:rPr lang="en-US" dirty="0" smtClean="0"/>
              <a:t>Often involves external contractors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Legacy Systems</a:t>
            </a:r>
          </a:p>
          <a:p>
            <a:pPr lvl="1"/>
            <a:r>
              <a:rPr lang="en-US" dirty="0" smtClean="0"/>
              <a:t>Legacy systems are document based </a:t>
            </a:r>
          </a:p>
          <a:p>
            <a:pPr lvl="2"/>
            <a:r>
              <a:rPr lang="en-US" dirty="0" smtClean="0"/>
              <a:t>1st step is to re-establish in MBSD</a:t>
            </a:r>
          </a:p>
          <a:p>
            <a:pPr lvl="1"/>
            <a:r>
              <a:rPr lang="en-US" dirty="0" smtClean="0"/>
              <a:t>The transition to MBSD is incremental</a:t>
            </a:r>
          </a:p>
          <a:p>
            <a:pPr lvl="1"/>
            <a:r>
              <a:rPr lang="en-US" dirty="0" smtClean="0"/>
              <a:t>Need to support a hybrid MBSD and document based paradigms  during transition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 smtClean="0"/>
              <a:t>Model Information Characteristics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Information Metadata</a:t>
            </a:r>
          </a:p>
          <a:p>
            <a:pPr lvl="1"/>
            <a:r>
              <a:rPr lang="en-US" dirty="0" smtClean="0"/>
              <a:t>Discipline owner</a:t>
            </a:r>
          </a:p>
          <a:p>
            <a:pPr lvl="1"/>
            <a:r>
              <a:rPr lang="en-US" dirty="0" smtClean="0"/>
              <a:t>Development maturity level</a:t>
            </a:r>
          </a:p>
          <a:p>
            <a:pPr lvl="1"/>
            <a:r>
              <a:rPr lang="en-US" dirty="0" smtClean="0"/>
              <a:t>Classification level</a:t>
            </a:r>
          </a:p>
          <a:p>
            <a:pPr lvl="1"/>
            <a:r>
              <a:rPr lang="en-US" dirty="0" smtClean="0"/>
              <a:t>Intellectual property</a:t>
            </a:r>
          </a:p>
          <a:p>
            <a:pPr lvl="1"/>
            <a:r>
              <a:rPr lang="en-US" dirty="0" smtClean="0"/>
              <a:t>Baseline </a:t>
            </a:r>
          </a:p>
          <a:p>
            <a:pPr lvl="1"/>
            <a:r>
              <a:rPr lang="en-US" dirty="0" smtClean="0"/>
              <a:t>List of associated change requests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ustom 29">
      <a:dk1>
        <a:srgbClr val="000000"/>
      </a:dk1>
      <a:lt1>
        <a:srgbClr val="FFFFFF"/>
      </a:lt1>
      <a:dk2>
        <a:srgbClr val="003399"/>
      </a:dk2>
      <a:lt2>
        <a:srgbClr val="FFFFFF"/>
      </a:lt2>
      <a:accent1>
        <a:srgbClr val="0F6FC6"/>
      </a:accent1>
      <a:accent2>
        <a:srgbClr val="009DD9"/>
      </a:accent2>
      <a:accent3>
        <a:srgbClr val="A5A5A5"/>
      </a:accent3>
      <a:accent4>
        <a:srgbClr val="0B5394"/>
      </a:accent4>
      <a:accent5>
        <a:srgbClr val="0075A2"/>
      </a:accent5>
      <a:accent6>
        <a:srgbClr val="02485C"/>
      </a:accent6>
      <a:hlink>
        <a:srgbClr val="0B5394"/>
      </a:hlink>
      <a:folHlink>
        <a:srgbClr val="0B539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22453</TotalTime>
  <Words>2038</Words>
  <Application>Microsoft Office PowerPoint</Application>
  <PresentationFormat>On-screen Show (4:3)</PresentationFormat>
  <Paragraphs>613</Paragraphs>
  <Slides>34</Slides>
  <Notes>21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5" baseType="lpstr">
      <vt:lpstr>Office Theme</vt:lpstr>
      <vt:lpstr>INCOSE – MBSE Model Management Workshop</vt:lpstr>
      <vt:lpstr>Topics</vt:lpstr>
      <vt:lpstr>What is MBSD? – Scope</vt:lpstr>
      <vt:lpstr>The MBSE Information Base</vt:lpstr>
      <vt:lpstr>A Program SE Model Environment</vt:lpstr>
      <vt:lpstr>Information Content of a Model</vt:lpstr>
      <vt:lpstr>Topics</vt:lpstr>
      <vt:lpstr>Model Information Characteristics</vt:lpstr>
      <vt:lpstr>Model Information Characteristics</vt:lpstr>
      <vt:lpstr>Information Maturity Levels</vt:lpstr>
      <vt:lpstr>Topics</vt:lpstr>
      <vt:lpstr>Information Sharing and Security</vt:lpstr>
      <vt:lpstr>Inter-department Sharing Mechanics</vt:lpstr>
      <vt:lpstr>Topics</vt:lpstr>
      <vt:lpstr>The Change Management Environment</vt:lpstr>
      <vt:lpstr>Program Change Control Process</vt:lpstr>
      <vt:lpstr>Views</vt:lpstr>
      <vt:lpstr>Document Model Definition</vt:lpstr>
      <vt:lpstr>Managing Change Day-to-Day</vt:lpstr>
      <vt:lpstr>Example:  Model Change Query</vt:lpstr>
      <vt:lpstr>Changing Tools – Replacements and Upgrades</vt:lpstr>
      <vt:lpstr>Topics</vt:lpstr>
      <vt:lpstr>Model Information Validation</vt:lpstr>
      <vt:lpstr>Model Information Validation</vt:lpstr>
      <vt:lpstr>Model Metrics – The Need to Count </vt:lpstr>
      <vt:lpstr>Model Metrics</vt:lpstr>
      <vt:lpstr>Conclusion</vt:lpstr>
      <vt:lpstr>Slide 28</vt:lpstr>
      <vt:lpstr>Layers</vt:lpstr>
      <vt:lpstr>Support Engineering Reviews</vt:lpstr>
      <vt:lpstr>Sharable SE Model Information</vt:lpstr>
      <vt:lpstr>Working with External Contractors</vt:lpstr>
      <vt:lpstr>Sharing MBSE Information Base  Across Disciplines</vt:lpstr>
      <vt:lpstr>Measuring Change Impact</vt:lpstr>
    </vt:vector>
  </TitlesOfParts>
  <Company>Lockheed Martin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INCOSE – MBSE Model Management Workshop</dc:title>
  <dc:subject>Model Management Overview</dc:subject>
  <dc:creator>John C. Watson</dc:creator>
  <cp:lastModifiedBy>John C Watson</cp:lastModifiedBy>
  <cp:revision>385</cp:revision>
  <dcterms:created xsi:type="dcterms:W3CDTF">2010-01-28T18:10:59Z</dcterms:created>
  <dcterms:modified xsi:type="dcterms:W3CDTF">2011-01-28T15:55:25Z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ocument Author">
    <vt:lpwstr>ACCT04\watsonjc</vt:lpwstr>
  </property>
  <property fmtid="{D5CDD505-2E9C-101B-9397-08002B2CF9AE}" pid="3" name="Document Sensitivity">
    <vt:lpwstr>1</vt:lpwstr>
  </property>
  <property fmtid="{D5CDD505-2E9C-101B-9397-08002B2CF9AE}" pid="4" name="ThirdParty">
    <vt:lpwstr/>
  </property>
  <property fmtid="{D5CDD505-2E9C-101B-9397-08002B2CF9AE}" pid="5" name="OCI Restriction">
    <vt:bool>false</vt:bool>
  </property>
  <property fmtid="{D5CDD505-2E9C-101B-9397-08002B2CF9AE}" pid="6" name="OCI Additional Info">
    <vt:lpwstr/>
  </property>
  <property fmtid="{D5CDD505-2E9C-101B-9397-08002B2CF9AE}" pid="7" name="Allow Header Overwrite">
    <vt:lpwstr>0</vt:lpwstr>
  </property>
  <property fmtid="{D5CDD505-2E9C-101B-9397-08002B2CF9AE}" pid="8" name="Allow Footer Overwrite">
    <vt:lpwstr>0</vt:lpwstr>
  </property>
  <property fmtid="{D5CDD505-2E9C-101B-9397-08002B2CF9AE}" pid="9" name="Multiple Selected">
    <vt:lpwstr>-1</vt:lpwstr>
  </property>
  <property fmtid="{D5CDD505-2E9C-101B-9397-08002B2CF9AE}" pid="10" name="SIPHeaderWording">
    <vt:lpwstr/>
  </property>
  <property fmtid="{D5CDD505-2E9C-101B-9397-08002B2CF9AE}" pid="11" name="SIPLevel">
    <vt:lpwstr>0</vt:lpwstr>
  </property>
  <property fmtid="{D5CDD505-2E9C-101B-9397-08002B2CF9AE}" pid="12" name="_AdHocReviewCycleID">
    <vt:i4>-787255665</vt:i4>
  </property>
  <property fmtid="{D5CDD505-2E9C-101B-9397-08002B2CF9AE}" pid="13" name="_NewReviewCycle">
    <vt:lpwstr/>
  </property>
  <property fmtid="{D5CDD505-2E9C-101B-9397-08002B2CF9AE}" pid="14" name="_EmailSubject">
    <vt:lpwstr>RE: INCOSE IW2001 MBSE Model Management Workshop...</vt:lpwstr>
  </property>
  <property fmtid="{D5CDD505-2E9C-101B-9397-08002B2CF9AE}" pid="15" name="_AuthorEmail">
    <vt:lpwstr>john.watson@lmco.com</vt:lpwstr>
  </property>
  <property fmtid="{D5CDD505-2E9C-101B-9397-08002B2CF9AE}" pid="16" name="_AuthorEmailDisplayName">
    <vt:lpwstr>Watson, John</vt:lpwstr>
  </property>
  <property fmtid="{D5CDD505-2E9C-101B-9397-08002B2CF9AE}" pid="17" name="_PreviousAdHocReviewCycleID">
    <vt:i4>1012495427</vt:i4>
  </property>
</Properties>
</file>