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4" r:id="rId1"/>
  </p:sldMasterIdLst>
  <p:notesMasterIdLst>
    <p:notesMasterId r:id="rId7"/>
  </p:notesMasterIdLst>
  <p:handoutMasterIdLst>
    <p:handoutMasterId r:id="rId8"/>
  </p:handoutMasterIdLst>
  <p:sldIdLst>
    <p:sldId id="375" r:id="rId2"/>
    <p:sldId id="399" r:id="rId3"/>
    <p:sldId id="398" r:id="rId4"/>
    <p:sldId id="400" r:id="rId5"/>
    <p:sldId id="401" r:id="rId6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FF"/>
    <a:srgbClr val="5D5DFF"/>
    <a:srgbClr val="000000"/>
    <a:srgbClr val="FF9999"/>
    <a:srgbClr val="CCCCFF"/>
    <a:srgbClr val="FFFF99"/>
    <a:srgbClr val="FFCC99"/>
    <a:srgbClr val="FFFFCC"/>
    <a:srgbClr val="002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98" autoAdjust="0"/>
    <p:restoredTop sz="91667" autoAdjust="0"/>
  </p:normalViewPr>
  <p:slideViewPr>
    <p:cSldViewPr>
      <p:cViewPr varScale="1">
        <p:scale>
          <a:sx n="65" d="100"/>
          <a:sy n="65" d="100"/>
        </p:scale>
        <p:origin x="-1200" y="-108"/>
      </p:cViewPr>
      <p:guideLst>
        <p:guide orient="horz" pos="2400"/>
        <p:guide pos="2256"/>
      </p:guideLst>
    </p:cSldViewPr>
  </p:slideViewPr>
  <p:outlineViewPr>
    <p:cViewPr>
      <p:scale>
        <a:sx n="50" d="100"/>
        <a:sy n="50" d="100"/>
      </p:scale>
      <p:origin x="66" y="133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422"/>
    </p:cViewPr>
  </p:sorterViewPr>
  <p:notesViewPr>
    <p:cSldViewPr>
      <p:cViewPr>
        <p:scale>
          <a:sx n="75" d="100"/>
          <a:sy n="75" d="100"/>
        </p:scale>
        <p:origin x="-2580" y="-516"/>
      </p:cViewPr>
      <p:guideLst>
        <p:guide orient="horz" pos="2405"/>
        <p:guide pos="298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3174" y="-33337"/>
            <a:ext cx="308927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632" tIns="0" rIns="20632" bIns="0" numCol="1" anchor="t" anchorCtr="0" compatLnSpc="1">
            <a:prstTxWarp prst="textNoShape">
              <a:avLst/>
            </a:prstTxWarp>
          </a:bodyPr>
          <a:lstStyle>
            <a:lvl1pPr algn="l" defTabSz="971439" eaLnBrk="0" hangingPunct="0">
              <a:defRPr sz="1100" b="0" i="1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3200" y="-33337"/>
            <a:ext cx="2928938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632" tIns="0" rIns="20632" bIns="0" numCol="1" anchor="t" anchorCtr="0" compatLnSpc="1">
            <a:prstTxWarp prst="textNoShape">
              <a:avLst/>
            </a:prstTxWarp>
          </a:bodyPr>
          <a:lstStyle>
            <a:lvl1pPr algn="r" defTabSz="971439" eaLnBrk="0" hangingPunct="0">
              <a:defRPr sz="1100" b="0" i="1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3174" y="9759951"/>
            <a:ext cx="308927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632" tIns="0" rIns="20632" bIns="0" numCol="1" anchor="b" anchorCtr="0" compatLnSpc="1">
            <a:prstTxWarp prst="textNoShape">
              <a:avLst/>
            </a:prstTxWarp>
          </a:bodyPr>
          <a:lstStyle>
            <a:lvl1pPr algn="l" defTabSz="971439" eaLnBrk="0" hangingPunct="0">
              <a:defRPr sz="1100" b="0" i="1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86188" y="9723438"/>
            <a:ext cx="3089275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632" tIns="0" rIns="20632" bIns="0" numCol="1" anchor="b" anchorCtr="0" compatLnSpc="1">
            <a:prstTxWarp prst="textNoShape">
              <a:avLst/>
            </a:prstTxWarp>
          </a:bodyPr>
          <a:lstStyle>
            <a:lvl1pPr algn="r" defTabSz="971439" eaLnBrk="0" hangingPunct="0">
              <a:defRPr sz="1100" b="0" i="1" baseline="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D5F76C85-DC77-41F1-B2F6-BC9217AF8B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6925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-1589"/>
            <a:ext cx="3076575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632" tIns="0" rIns="20632" bIns="0" numCol="1" anchor="t" anchorCtr="0" compatLnSpc="1">
            <a:prstTxWarp prst="textNoShape">
              <a:avLst/>
            </a:prstTxWarp>
          </a:bodyPr>
          <a:lstStyle>
            <a:lvl1pPr algn="l" defTabSz="1014422" eaLnBrk="0" hangingPunct="0">
              <a:defRPr sz="1100" b="0" i="1" baseline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6" y="-1589"/>
            <a:ext cx="3076575" cy="523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632" tIns="0" rIns="20632" bIns="0" numCol="1" anchor="t" anchorCtr="0" compatLnSpc="1">
            <a:prstTxWarp prst="textNoShape">
              <a:avLst/>
            </a:prstTxWarp>
          </a:bodyPr>
          <a:lstStyle>
            <a:lvl1pPr algn="r" defTabSz="1014422" eaLnBrk="0" hangingPunct="0">
              <a:defRPr sz="1100" b="0" i="1" baseline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0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25" y="784225"/>
            <a:ext cx="5099050" cy="382428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8214" y="4859339"/>
            <a:ext cx="5222875" cy="459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723" tIns="49862" rIns="99723" bIns="49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10739"/>
            <a:ext cx="3076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632" tIns="0" rIns="20632" bIns="0" numCol="1" anchor="b" anchorCtr="0" compatLnSpc="1">
            <a:prstTxWarp prst="textNoShape">
              <a:avLst/>
            </a:prstTxWarp>
          </a:bodyPr>
          <a:lstStyle>
            <a:lvl1pPr algn="l" defTabSz="1014422" eaLnBrk="0" hangingPunct="0">
              <a:defRPr sz="1100" b="0" i="1" baseline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6" y="9710739"/>
            <a:ext cx="30765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20632" tIns="0" rIns="20632" bIns="0" numCol="1" anchor="b" anchorCtr="0" compatLnSpc="1">
            <a:prstTxWarp prst="textNoShape">
              <a:avLst/>
            </a:prstTxWarp>
          </a:bodyPr>
          <a:lstStyle>
            <a:lvl1pPr algn="r" defTabSz="1014422" eaLnBrk="0" hangingPunct="0">
              <a:defRPr sz="1100" b="0" i="1" baseline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329C47D4-5A25-453B-8DFB-DB50811296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8693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66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65138" algn="l" defTabSz="9366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22338" algn="l" defTabSz="9366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87475" algn="l" defTabSz="9366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52613" algn="l" defTabSz="936625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9C47D4-5A25-453B-8DFB-DB508112963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2786" y="2693988"/>
            <a:ext cx="8342614" cy="1470025"/>
          </a:xfrm>
        </p:spPr>
        <p:txBody>
          <a:bodyPr anchor="b" anchorCtr="0"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786" y="5146674"/>
            <a:ext cx="6400800" cy="1406526"/>
          </a:xfr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176610" y="209097"/>
            <a:ext cx="4338467" cy="823302"/>
            <a:chOff x="176610" y="154012"/>
            <a:chExt cx="4338467" cy="823302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2" cstate="print"/>
            <a:srcRect l="16075" t="27551" b="6398"/>
            <a:stretch>
              <a:fillRect/>
            </a:stretch>
          </p:blipFill>
          <p:spPr bwMode="auto">
            <a:xfrm>
              <a:off x="176610" y="207510"/>
              <a:ext cx="2250281" cy="683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8" name="TextBox 7"/>
            <p:cNvSpPr txBox="1"/>
            <p:nvPr/>
          </p:nvSpPr>
          <p:spPr>
            <a:xfrm>
              <a:off x="2378466" y="154012"/>
              <a:ext cx="2136611" cy="82330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fontAlgn="auto">
                <a:lnSpc>
                  <a:spcPts val="1900"/>
                </a:lnSpc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800" b="1" kern="0" dirty="0" smtClean="0">
                  <a:solidFill>
                    <a:srgbClr val="10243F"/>
                  </a:solidFill>
                </a:rPr>
                <a:t>Model-Based</a:t>
              </a:r>
              <a:br>
                <a:rPr lang="en-US" sz="1800" b="1" kern="0" dirty="0" smtClean="0">
                  <a:solidFill>
                    <a:srgbClr val="10243F"/>
                  </a:solidFill>
                </a:rPr>
              </a:br>
              <a:r>
                <a:rPr lang="en-US" sz="1800" b="1" kern="0" dirty="0" smtClean="0">
                  <a:solidFill>
                    <a:srgbClr val="10243F"/>
                  </a:solidFill>
                </a:rPr>
                <a:t>Systems Engineering</a:t>
              </a:r>
              <a:br>
                <a:rPr lang="en-US" sz="1800" b="1" kern="0" dirty="0" smtClean="0">
                  <a:solidFill>
                    <a:srgbClr val="10243F"/>
                  </a:solidFill>
                </a:rPr>
              </a:br>
              <a:r>
                <a:rPr lang="en-US" sz="1800" b="1" kern="0" dirty="0" smtClean="0">
                  <a:solidFill>
                    <a:srgbClr val="10243F"/>
                  </a:solidFill>
                </a:rPr>
                <a:t>Center</a:t>
              </a:r>
              <a:endParaRPr lang="en-US" sz="1800" b="1" kern="0" dirty="0">
                <a:solidFill>
                  <a:srgbClr val="10243F"/>
                </a:solidFill>
              </a:endParaRPr>
            </a:p>
          </p:txBody>
        </p:sp>
      </p:grpSp>
      <p:pic>
        <p:nvPicPr>
          <p:cNvPr id="9" name="Picture 2" descr="inst-logo-874-539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52620"/>
            <a:ext cx="2693365" cy="9423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38434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1834348"/>
          </a:xfrm>
        </p:spPr>
        <p:txBody>
          <a:bodyPr/>
          <a:lstStyle>
            <a:lvl1pPr>
              <a:buClr>
                <a:schemeClr val="accent5">
                  <a:lumMod val="75000"/>
                </a:schemeClr>
              </a:buClr>
              <a:defRPr/>
            </a:lvl1pPr>
            <a:lvl4pPr>
              <a:buClr>
                <a:schemeClr val="accent5">
                  <a:lumMod val="75000"/>
                </a:schemeClr>
              </a:buClr>
              <a:defRPr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3726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0"/>
            <a:ext cx="9144000" cy="914400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4343400" cy="22652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6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4343400" cy="23021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16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4572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6201"/>
            <a:ext cx="9144000" cy="914399"/>
          </a:xfrm>
        </p:spPr>
        <p:txBody>
          <a:bodyPr anchor="ctr" anchorCtr="0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9429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4148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4267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4267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28600" y="3695700"/>
            <a:ext cx="4267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695700"/>
            <a:ext cx="4267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63863"/>
            <a:ext cx="91440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71058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143000"/>
            <a:ext cx="4267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143000"/>
            <a:ext cx="4267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28600" y="3695700"/>
            <a:ext cx="4267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695700"/>
            <a:ext cx="4267200" cy="2400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63863"/>
            <a:ext cx="91440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gray">
          <a:xfrm flipH="1">
            <a:off x="-12700" y="6705600"/>
            <a:ext cx="4572000" cy="152400"/>
          </a:xfrm>
          <a:prstGeom prst="rect">
            <a:avLst/>
          </a:prstGeom>
          <a:solidFill>
            <a:srgbClr val="002A54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gray">
          <a:xfrm flipH="1">
            <a:off x="4559300" y="6705600"/>
            <a:ext cx="4584700" cy="152400"/>
          </a:xfrm>
          <a:prstGeom prst="rect">
            <a:avLst/>
          </a:prstGeom>
          <a:gradFill rotWithShape="1">
            <a:gsLst>
              <a:gs pos="0">
                <a:srgbClr val="BC9B6A"/>
              </a:gs>
              <a:gs pos="100000">
                <a:srgbClr val="002A54"/>
              </a:gs>
            </a:gsLst>
            <a:lin ang="0" scaled="1"/>
          </a:gra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55" name="Rectangle 31"/>
          <p:cNvSpPr>
            <a:spLocks noChangeArrowheads="1"/>
          </p:cNvSpPr>
          <p:nvPr/>
        </p:nvSpPr>
        <p:spPr bwMode="gray">
          <a:xfrm flipH="1">
            <a:off x="8988425" y="6705600"/>
            <a:ext cx="74613" cy="152400"/>
          </a:xfrm>
          <a:prstGeom prst="rect">
            <a:avLst/>
          </a:prstGeom>
          <a:solidFill>
            <a:srgbClr val="002A54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56" name="Rectangle 32"/>
          <p:cNvSpPr>
            <a:spLocks noChangeArrowheads="1"/>
          </p:cNvSpPr>
          <p:nvPr/>
        </p:nvSpPr>
        <p:spPr bwMode="gray">
          <a:xfrm flipH="1">
            <a:off x="8382000" y="6705600"/>
            <a:ext cx="74613" cy="152400"/>
          </a:xfrm>
          <a:prstGeom prst="rect">
            <a:avLst/>
          </a:prstGeom>
          <a:solidFill>
            <a:srgbClr val="002A54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57" name="Rectangle 33"/>
          <p:cNvSpPr>
            <a:spLocks noChangeArrowheads="1"/>
          </p:cNvSpPr>
          <p:nvPr/>
        </p:nvSpPr>
        <p:spPr bwMode="gray">
          <a:xfrm flipH="1">
            <a:off x="8001000" y="6705600"/>
            <a:ext cx="77788" cy="152400"/>
          </a:xfrm>
          <a:prstGeom prst="rect">
            <a:avLst/>
          </a:prstGeom>
          <a:solidFill>
            <a:srgbClr val="002A54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58" name="Rectangle 34"/>
          <p:cNvSpPr>
            <a:spLocks noChangeArrowheads="1"/>
          </p:cNvSpPr>
          <p:nvPr/>
        </p:nvSpPr>
        <p:spPr bwMode="gray">
          <a:xfrm flipH="1">
            <a:off x="7645400" y="6705600"/>
            <a:ext cx="42863" cy="152400"/>
          </a:xfrm>
          <a:prstGeom prst="rect">
            <a:avLst/>
          </a:prstGeom>
          <a:solidFill>
            <a:srgbClr val="002A54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59" name="Rectangle 35"/>
          <p:cNvSpPr>
            <a:spLocks noChangeArrowheads="1"/>
          </p:cNvSpPr>
          <p:nvPr/>
        </p:nvSpPr>
        <p:spPr bwMode="gray">
          <a:xfrm flipH="1">
            <a:off x="7107238" y="6705600"/>
            <a:ext cx="42862" cy="152400"/>
          </a:xfrm>
          <a:prstGeom prst="rect">
            <a:avLst/>
          </a:prstGeom>
          <a:solidFill>
            <a:srgbClr val="002A54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gray">
          <a:xfrm flipH="1">
            <a:off x="8686800" y="6705600"/>
            <a:ext cx="76200" cy="152400"/>
          </a:xfrm>
          <a:prstGeom prst="rect">
            <a:avLst/>
          </a:prstGeom>
          <a:solidFill>
            <a:srgbClr val="002A54"/>
          </a:solidFill>
          <a:ln w="2857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103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63863"/>
            <a:ext cx="9144000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35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8839200" cy="5110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</p:txBody>
      </p:sp>
      <p:sp>
        <p:nvSpPr>
          <p:cNvPr id="1043" name="Text Box 19"/>
          <p:cNvSpPr txBox="1">
            <a:spLocks noChangeArrowheads="1"/>
          </p:cNvSpPr>
          <p:nvPr/>
        </p:nvSpPr>
        <p:spPr bwMode="auto">
          <a:xfrm>
            <a:off x="8896350" y="6705600"/>
            <a:ext cx="247650" cy="152400"/>
          </a:xfrm>
          <a:prstGeom prst="rect">
            <a:avLst/>
          </a:prstGeom>
          <a:solidFill>
            <a:srgbClr val="003366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1"/>
          <a:lstStyle/>
          <a:p>
            <a:fld id="{756E2485-98E5-4516-8FDD-141C8B7CAAD5}" type="slidenum">
              <a:rPr lang="en-US" sz="800">
                <a:solidFill>
                  <a:srgbClr val="FFFFFF"/>
                </a:solidFill>
              </a:rPr>
              <a:pPr/>
              <a:t>‹#›</a:t>
            </a:fld>
            <a:endParaRPr lang="en-US" sz="800">
              <a:solidFill>
                <a:srgbClr val="FFFFFF"/>
              </a:solidFill>
            </a:endParaRPr>
          </a:p>
        </p:txBody>
      </p:sp>
      <p:sp>
        <p:nvSpPr>
          <p:cNvPr id="1050" name="Rectangle 26"/>
          <p:cNvSpPr>
            <a:spLocks noChangeArrowheads="1"/>
          </p:cNvSpPr>
          <p:nvPr/>
        </p:nvSpPr>
        <p:spPr bwMode="auto">
          <a:xfrm>
            <a:off x="4257010" y="6721475"/>
            <a:ext cx="629981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 anchor="ctr" anchorCtr="1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MBSE Center</a:t>
            </a:r>
            <a:endParaRPr lang="en-US" sz="800" dirty="0">
              <a:solidFill>
                <a:srgbClr val="FFFFFF"/>
              </a:solidFill>
            </a:endParaRPr>
          </a:p>
        </p:txBody>
      </p:sp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39688" y="6721475"/>
            <a:ext cx="2742739" cy="123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r>
              <a:rPr lang="en-US" sz="800" dirty="0" smtClean="0">
                <a:solidFill>
                  <a:srgbClr val="FFFFFF"/>
                </a:solidFill>
              </a:rPr>
              <a:t>2008-2013 Copyright </a:t>
            </a:r>
            <a:r>
              <a:rPr lang="en-US" sz="800" dirty="0">
                <a:solidFill>
                  <a:srgbClr val="FFFFFF"/>
                </a:solidFill>
              </a:rPr>
              <a:t>© Georgia </a:t>
            </a:r>
            <a:r>
              <a:rPr lang="en-US" sz="800" dirty="0" smtClean="0">
                <a:solidFill>
                  <a:srgbClr val="FFFFFF"/>
                </a:solidFill>
              </a:rPr>
              <a:t>Tech. </a:t>
            </a:r>
            <a:r>
              <a:rPr lang="en-US" sz="800" dirty="0">
                <a:solidFill>
                  <a:srgbClr val="FFFFFF"/>
                </a:solidFill>
              </a:rPr>
              <a:t>All Rights Reserved.</a:t>
            </a: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-1588" y="1050925"/>
            <a:ext cx="9158288" cy="76200"/>
            <a:chOff x="-1" y="662"/>
            <a:chExt cx="5769" cy="48"/>
          </a:xfrm>
        </p:grpSpPr>
        <p:sp>
          <p:nvSpPr>
            <p:cNvPr id="1063" name="Rectangle 39"/>
            <p:cNvSpPr>
              <a:spLocks noChangeArrowheads="1"/>
            </p:cNvSpPr>
            <p:nvPr userDrawn="1"/>
          </p:nvSpPr>
          <p:spPr bwMode="gray">
            <a:xfrm rot="10800000" flipV="1">
              <a:off x="2888" y="662"/>
              <a:ext cx="2880" cy="48"/>
            </a:xfrm>
            <a:prstGeom prst="rect">
              <a:avLst/>
            </a:prstGeom>
            <a:solidFill>
              <a:srgbClr val="002A54"/>
            </a:solidFill>
            <a:ln w="28575" algn="ctr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  <a:latin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 userDrawn="1"/>
          </p:nvGrpSpPr>
          <p:grpSpPr bwMode="auto">
            <a:xfrm>
              <a:off x="-1" y="662"/>
              <a:ext cx="2889" cy="48"/>
              <a:chOff x="-1" y="672"/>
              <a:chExt cx="2889" cy="48"/>
            </a:xfrm>
          </p:grpSpPr>
          <p:sp>
            <p:nvSpPr>
              <p:cNvPr id="1064" name="Rectangle 40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0" y="672"/>
                <a:ext cx="2888" cy="48"/>
              </a:xfrm>
              <a:prstGeom prst="rect">
                <a:avLst/>
              </a:prstGeom>
              <a:gradFill rotWithShape="1">
                <a:gsLst>
                  <a:gs pos="0">
                    <a:srgbClr val="BC9B6A"/>
                  </a:gs>
                  <a:gs pos="100000">
                    <a:srgbClr val="002A54"/>
                  </a:gs>
                </a:gsLst>
                <a:lin ang="0" scaled="1"/>
              </a:gradFill>
              <a:ln w="2857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>
                  <a:defRPr/>
                </a:pPr>
                <a:endParaRPr lang="en-US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065" name="Rectangle 41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-1" y="672"/>
                <a:ext cx="47" cy="48"/>
              </a:xfrm>
              <a:prstGeom prst="rect">
                <a:avLst/>
              </a:prstGeom>
              <a:solidFill>
                <a:srgbClr val="002A54"/>
              </a:solidFill>
              <a:ln w="2857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>
                  <a:defRPr/>
                </a:pPr>
                <a:endParaRPr lang="en-US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066" name="Rectangle 42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335" y="672"/>
                <a:ext cx="47" cy="48"/>
              </a:xfrm>
              <a:prstGeom prst="rect">
                <a:avLst/>
              </a:prstGeom>
              <a:solidFill>
                <a:srgbClr val="002A54"/>
              </a:solidFill>
              <a:ln w="2857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>
                  <a:defRPr/>
                </a:pPr>
                <a:endParaRPr lang="en-US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067" name="Rectangle 43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575" y="672"/>
                <a:ext cx="49" cy="48"/>
              </a:xfrm>
              <a:prstGeom prst="rect">
                <a:avLst/>
              </a:prstGeom>
              <a:solidFill>
                <a:srgbClr val="002A54"/>
              </a:solidFill>
              <a:ln w="2857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>
                  <a:defRPr/>
                </a:pPr>
                <a:endParaRPr lang="en-US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068" name="Rectangle 44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865" y="672"/>
                <a:ext cx="27" cy="48"/>
              </a:xfrm>
              <a:prstGeom prst="rect">
                <a:avLst/>
              </a:prstGeom>
              <a:solidFill>
                <a:srgbClr val="002A54"/>
              </a:solidFill>
              <a:ln w="2857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>
                  <a:defRPr/>
                </a:pPr>
                <a:endParaRPr lang="en-US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069" name="Rectangle 45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1230" y="672"/>
                <a:ext cx="27" cy="48"/>
              </a:xfrm>
              <a:prstGeom prst="rect">
                <a:avLst/>
              </a:prstGeom>
              <a:solidFill>
                <a:srgbClr val="002A54"/>
              </a:solidFill>
              <a:ln w="2857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>
                  <a:defRPr/>
                </a:pPr>
                <a:endParaRPr lang="en-US">
                  <a:solidFill>
                    <a:prstClr val="black"/>
                  </a:solidFill>
                  <a:latin typeface="Arial" charset="0"/>
                </a:endParaRPr>
              </a:p>
            </p:txBody>
          </p:sp>
          <p:sp>
            <p:nvSpPr>
              <p:cNvPr id="1070" name="Rectangle 46"/>
              <p:cNvSpPr>
                <a:spLocks noChangeArrowheads="1"/>
              </p:cNvSpPr>
              <p:nvPr userDrawn="1"/>
            </p:nvSpPr>
            <p:spPr bwMode="gray">
              <a:xfrm rot="10800000" flipH="1">
                <a:off x="166" y="672"/>
                <a:ext cx="48" cy="48"/>
              </a:xfrm>
              <a:prstGeom prst="rect">
                <a:avLst/>
              </a:prstGeom>
              <a:solidFill>
                <a:srgbClr val="002A54"/>
              </a:solidFill>
              <a:ln w="28575" algn="ctr">
                <a:noFill/>
                <a:miter lim="800000"/>
                <a:headEnd/>
                <a:tailEnd/>
              </a:ln>
            </p:spPr>
            <p:txBody>
              <a:bodyPr rot="10800000" wrap="none" anchor="ctr"/>
              <a:lstStyle/>
              <a:p>
                <a:pPr>
                  <a:defRPr/>
                </a:pPr>
                <a:endParaRPr lang="en-US">
                  <a:solidFill>
                    <a:prstClr val="black"/>
                  </a:solidFill>
                  <a:latin typeface="Arial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71088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72" r:id="rId7"/>
  </p:sldLayoutIdLst>
  <p:timing>
    <p:tnLst>
      <p:par>
        <p:cTn id="1" dur="indefinite" restart="never" nodeType="tmRoot"/>
      </p:par>
    </p:tnLst>
  </p:timing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n-US" sz="3600" dirty="0" smtClean="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5">
            <a:lumMod val="75000"/>
          </a:schemeClr>
        </a:buClr>
        <a:buSzPct val="100000"/>
        <a:buFont typeface="Wingdings" pitchFamily="2" charset="2"/>
        <a:buChar char="§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5">
            <a:lumMod val="75000"/>
          </a:schemeClr>
        </a:buClr>
        <a:buSzPct val="100000"/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2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Breakout Session</a:t>
            </a:r>
            <a:r>
              <a:rPr lang="en-US" sz="3200" dirty="0" smtClean="0"/>
              <a:t>:</a:t>
            </a:r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MBSE and </a:t>
            </a:r>
            <a:r>
              <a:rPr lang="en-US" sz="3200" dirty="0" smtClean="0"/>
              <a:t>Education</a:t>
            </a:r>
            <a:br>
              <a:rPr lang="en-US" sz="32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smtClean="0"/>
              <a:t>Report Template</a:t>
            </a:r>
            <a:endParaRPr lang="en-US" sz="2800" dirty="0" smtClean="0"/>
          </a:p>
        </p:txBody>
      </p:sp>
      <p:sp>
        <p:nvSpPr>
          <p:cNvPr id="5" name="Subtitle 5"/>
          <p:cNvSpPr txBox="1">
            <a:spLocks/>
          </p:cNvSpPr>
          <p:nvPr/>
        </p:nvSpPr>
        <p:spPr bwMode="auto">
          <a:xfrm>
            <a:off x="572786" y="4953000"/>
            <a:ext cx="7961614" cy="1406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>
            <a:lvl1pPr marL="0" indent="0" algn="l" rtl="0" eaLnBrk="0" fontAlgn="base" hangingPunct="0">
              <a:spcBef>
                <a:spcPts val="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SzPct val="100000"/>
              <a:buFont typeface="Wingdings" pitchFamily="2" charset="2"/>
              <a:buNone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24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5">
                  <a:lumMod val="75000"/>
                </a:schemeClr>
              </a:buClr>
              <a:buSzPct val="100000"/>
              <a:buFont typeface="Wingdings" pitchFamily="2" charset="2"/>
              <a:buNone/>
              <a:defRPr sz="16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1200">
                <a:solidFill>
                  <a:schemeClr val="tx1"/>
                </a:solidFill>
                <a:latin typeface="+mn-lt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kern="0" dirty="0" smtClean="0"/>
              <a:t>Chris </a:t>
            </a:r>
            <a:r>
              <a:rPr lang="en-US" kern="0" dirty="0" err="1" smtClean="0"/>
              <a:t>Paredis</a:t>
            </a:r>
            <a:endParaRPr lang="en-US" kern="0" dirty="0" smtClean="0"/>
          </a:p>
          <a:p>
            <a:r>
              <a:rPr lang="en-US" sz="1600" kern="0" dirty="0" smtClean="0"/>
              <a:t>Georgia Institute of Technology</a:t>
            </a:r>
            <a:br>
              <a:rPr lang="en-US" sz="1600" kern="0" dirty="0" smtClean="0"/>
            </a:br>
            <a:r>
              <a:rPr lang="en-US" sz="1600" kern="0" dirty="0" smtClean="0"/>
              <a:t>George W. Woodruff School of Mechanical Engineering</a:t>
            </a:r>
          </a:p>
          <a:p>
            <a:r>
              <a:rPr lang="en-US" sz="1600" kern="0" dirty="0" smtClean="0"/>
              <a:t>H. Milton Stewart School of Industrial and Systems Engineering</a:t>
            </a:r>
          </a:p>
          <a:p>
            <a:r>
              <a:rPr lang="en-US" sz="1600" kern="0" dirty="0" smtClean="0"/>
              <a:t>Director, Model-Based Systems Engineering Center</a:t>
            </a:r>
            <a:br>
              <a:rPr lang="en-US" sz="1600" kern="0" dirty="0" smtClean="0"/>
            </a:br>
            <a:r>
              <a:rPr lang="en-US" sz="1600" kern="0" dirty="0" smtClean="0"/>
              <a:t>chris.paredis@me.gatech.edu</a:t>
            </a:r>
            <a:endParaRPr lang="en-US" sz="1600" kern="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 Reporting 1: Which KSAs?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1895904"/>
          </a:xfrm>
        </p:spPr>
        <p:txBody>
          <a:bodyPr/>
          <a:lstStyle/>
          <a:p>
            <a:r>
              <a:rPr lang="en-US" dirty="0"/>
              <a:t>What are the differences in the Knowledge, Skills and Abilities (KSAs) needed for MBSE vs. traditional SE?</a:t>
            </a:r>
          </a:p>
          <a:p>
            <a:r>
              <a:rPr lang="en-US" dirty="0"/>
              <a:t>What are specific KSAs desired for MBSE?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97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 Reporting 2: How?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2757678"/>
          </a:xfrm>
        </p:spPr>
        <p:txBody>
          <a:bodyPr/>
          <a:lstStyle/>
          <a:p>
            <a:r>
              <a:rPr lang="en-US" dirty="0"/>
              <a:t>What is the relative importance that should be attributed to these Knowledge, Skills and Abilities in the curriculum?</a:t>
            </a:r>
          </a:p>
          <a:p>
            <a:r>
              <a:rPr lang="en-US" dirty="0"/>
              <a:t>How can these KSAs best be introduced in the curriculum? </a:t>
            </a:r>
            <a:endParaRPr lang="en-US" dirty="0" smtClean="0"/>
          </a:p>
          <a:p>
            <a:r>
              <a:rPr lang="en-US" dirty="0"/>
              <a:t>How best to approach an “MBSE Course”?</a:t>
            </a:r>
          </a:p>
        </p:txBody>
      </p:sp>
    </p:spTree>
    <p:extLst>
      <p:ext uri="{BB962C8B-B14F-4D97-AF65-F5344CB8AC3E}">
        <p14:creationId xmlns:p14="http://schemas.microsoft.com/office/powerpoint/2010/main" val="4169568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 Reporting 3: Assessment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430887"/>
          </a:xfrm>
        </p:spPr>
        <p:txBody>
          <a:bodyPr/>
          <a:lstStyle/>
          <a:p>
            <a:r>
              <a:rPr lang="en-US" dirty="0"/>
              <a:t>How do we best assess MBSE proficiency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44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Breakout Group Reporting 4: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839200" cy="1378839"/>
          </a:xfrm>
        </p:spPr>
        <p:txBody>
          <a:bodyPr/>
          <a:lstStyle/>
          <a:p>
            <a:r>
              <a:rPr lang="en-US" dirty="0"/>
              <a:t>Should MBSE become an integral, mandatory component of SE curricula?</a:t>
            </a:r>
          </a:p>
          <a:p>
            <a:r>
              <a:rPr lang="en-US" dirty="0"/>
              <a:t>Should MBSE be taught at the undergraduate level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661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Side Bar">
  <a:themeElements>
    <a:clrScheme name="MBSEC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9999FF"/>
      </a:accent1>
      <a:accent2>
        <a:srgbClr val="C0504D"/>
      </a:accent2>
      <a:accent3>
        <a:srgbClr val="9BBB59"/>
      </a:accent3>
      <a:accent4>
        <a:srgbClr val="8064A2"/>
      </a:accent4>
      <a:accent5>
        <a:srgbClr val="0000FF"/>
      </a:accent5>
      <a:accent6>
        <a:srgbClr val="F79646"/>
      </a:accent6>
      <a:hlink>
        <a:srgbClr val="000000"/>
      </a:hlink>
      <a:folHlink>
        <a:srgbClr val="800080"/>
      </a:folHlink>
    </a:clrScheme>
    <a:fontScheme name="Side Ba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algn="ctr">
          <a:solidFill>
            <a:schemeClr val="tx1"/>
          </a:solidFill>
          <a:miter lim="800000"/>
          <a:headEnd/>
          <a:tailEnd type="none" w="lg" len="lg"/>
        </a:ln>
      </a:spPr>
      <a:bodyPr lIns="93603" tIns="46802" rIns="93603" bIns="46802" anchor="ctr"/>
      <a:lstStyle>
        <a:defPPr algn="ctr">
          <a:defRPr sz="2000" dirty="0" smtClean="0"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baseline="0" dirty="0" err="1" smtClean="0"/>
        </a:defPPr>
      </a:lstStyle>
    </a:txDef>
  </a:objectDefaults>
  <a:extraClrSchemeLst>
    <a:extraClrScheme>
      <a:clrScheme name="Side Bar 1">
        <a:dk1>
          <a:srgbClr val="000099"/>
        </a:dk1>
        <a:lt1>
          <a:srgbClr val="FFFFFF"/>
        </a:lt1>
        <a:dk2>
          <a:srgbClr val="0000FF"/>
        </a:dk2>
        <a:lt2>
          <a:srgbClr val="FFFF00"/>
        </a:lt2>
        <a:accent1>
          <a:srgbClr val="FF6633"/>
        </a:accent1>
        <a:accent2>
          <a:srgbClr val="FF00FF"/>
        </a:accent2>
        <a:accent3>
          <a:srgbClr val="AAAAFF"/>
        </a:accent3>
        <a:accent4>
          <a:srgbClr val="DADADA"/>
        </a:accent4>
        <a:accent5>
          <a:srgbClr val="FFB8AD"/>
        </a:accent5>
        <a:accent6>
          <a:srgbClr val="E700E7"/>
        </a:accent6>
        <a:hlink>
          <a:srgbClr val="FF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ide Bar 2">
        <a:dk1>
          <a:srgbClr val="000066"/>
        </a:dk1>
        <a:lt1>
          <a:srgbClr val="CCECFF"/>
        </a:lt1>
        <a:dk2>
          <a:srgbClr val="000080"/>
        </a:dk2>
        <a:lt2>
          <a:srgbClr val="000000"/>
        </a:lt2>
        <a:accent1>
          <a:srgbClr val="9999FF"/>
        </a:accent1>
        <a:accent2>
          <a:srgbClr val="CC00FF"/>
        </a:accent2>
        <a:accent3>
          <a:srgbClr val="E2F4FF"/>
        </a:accent3>
        <a:accent4>
          <a:srgbClr val="000056"/>
        </a:accent4>
        <a:accent5>
          <a:srgbClr val="CACAFF"/>
        </a:accent5>
        <a:accent6>
          <a:srgbClr val="B900E7"/>
        </a:accent6>
        <a:hlink>
          <a:srgbClr val="00CC99"/>
        </a:hlink>
        <a:folHlink>
          <a:srgbClr val="0099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 Bar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B2B2B2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797979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ide Bar 4">
        <a:dk1>
          <a:srgbClr val="000000"/>
        </a:dk1>
        <a:lt1>
          <a:srgbClr val="FFFFFF"/>
        </a:lt1>
        <a:dk2>
          <a:srgbClr val="660033"/>
        </a:dk2>
        <a:lt2>
          <a:srgbClr val="FFFF66"/>
        </a:lt2>
        <a:accent1>
          <a:srgbClr val="FF0033"/>
        </a:accent1>
        <a:accent2>
          <a:srgbClr val="CC6600"/>
        </a:accent2>
        <a:accent3>
          <a:srgbClr val="B8AAAD"/>
        </a:accent3>
        <a:accent4>
          <a:srgbClr val="DADADA"/>
        </a:accent4>
        <a:accent5>
          <a:srgbClr val="FFAAAD"/>
        </a:accent5>
        <a:accent6>
          <a:srgbClr val="B95C00"/>
        </a:accent6>
        <a:hlink>
          <a:srgbClr val="999933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68442</TotalTime>
  <Words>136</Words>
  <Application>Microsoft Office PowerPoint</Application>
  <PresentationFormat>On-screen Show (4:3)</PresentationFormat>
  <Paragraphs>18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2_Side Bar</vt:lpstr>
      <vt:lpstr>Breakout Session: MBSE and Education  Report Template</vt:lpstr>
      <vt:lpstr>Breakout Group Reporting 1: Which KSAs?</vt:lpstr>
      <vt:lpstr>Breakout Group Reporting 2: How?</vt:lpstr>
      <vt:lpstr>Breakout Group Reporting 3: Assessment</vt:lpstr>
      <vt:lpstr>Breakout Group Reporting 4: Curriculum</vt:lpstr>
    </vt:vector>
  </TitlesOfParts>
  <Company>Georgia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Georgia Tech MBSEC Overview</dc:title>
  <dc:creator>Chris Paredis</dc:creator>
  <cp:lastModifiedBy>cparedis</cp:lastModifiedBy>
  <cp:revision>1988</cp:revision>
  <cp:lastPrinted>2000-03-31T01:32:48Z</cp:lastPrinted>
  <dcterms:created xsi:type="dcterms:W3CDTF">1996-11-03T16:51:16Z</dcterms:created>
  <dcterms:modified xsi:type="dcterms:W3CDTF">2014-01-25T23:19:29Z</dcterms:modified>
</cp:coreProperties>
</file>