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71" r:id="rId2"/>
    <p:sldMasterId id="2147483683" r:id="rId3"/>
    <p:sldMasterId id="2147483685" r:id="rId4"/>
    <p:sldMasterId id="2147483690" r:id="rId5"/>
  </p:sldMasterIdLst>
  <p:notesMasterIdLst>
    <p:notesMasterId r:id="rId16"/>
  </p:notesMasterIdLst>
  <p:sldIdLst>
    <p:sldId id="289" r:id="rId6"/>
    <p:sldId id="300" r:id="rId7"/>
    <p:sldId id="303" r:id="rId8"/>
    <p:sldId id="293" r:id="rId9"/>
    <p:sldId id="305" r:id="rId10"/>
    <p:sldId id="299" r:id="rId11"/>
    <p:sldId id="306" r:id="rId12"/>
    <p:sldId id="308" r:id="rId13"/>
    <p:sldId id="309" r:id="rId14"/>
    <p:sldId id="307" r:id="rId1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7003" autoAdjust="0"/>
  </p:normalViewPr>
  <p:slideViewPr>
    <p:cSldViewPr snapToGrid="0">
      <p:cViewPr varScale="1">
        <p:scale>
          <a:sx n="59" d="100"/>
          <a:sy n="59" d="100"/>
        </p:scale>
        <p:origin x="14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BE0DA-A792-4932-8F53-335A20A27D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DF595C-6EF4-4C38-9190-0AA51A601A47}">
      <dgm:prSet custT="1"/>
      <dgm:spPr/>
      <dgm:t>
        <a:bodyPr/>
        <a:lstStyle/>
        <a:p>
          <a:pPr algn="l" rtl="0"/>
          <a:r>
            <a:rPr lang="en-US" sz="1600" dirty="0">
              <a:solidFill>
                <a:schemeClr val="tx1"/>
              </a:solidFill>
            </a:rPr>
            <a:t>Define key integration technologies between areas</a:t>
          </a:r>
        </a:p>
      </dgm:t>
    </dgm:pt>
    <dgm:pt modelId="{A65BDD6E-724C-4678-9C0C-B0B9781FEC4B}" type="parTrans" cxnId="{F11D7991-749A-44BB-BB44-87A206AEFEAE}">
      <dgm:prSet/>
      <dgm:spPr/>
      <dgm:t>
        <a:bodyPr/>
        <a:lstStyle/>
        <a:p>
          <a:pPr algn="l"/>
          <a:endParaRPr lang="en-US" sz="1400">
            <a:solidFill>
              <a:schemeClr val="tx1"/>
            </a:solidFill>
          </a:endParaRPr>
        </a:p>
      </dgm:t>
    </dgm:pt>
    <dgm:pt modelId="{C634109E-F9C6-4AA1-9ACC-FBCDE30B05A0}" type="sibTrans" cxnId="{F11D7991-749A-44BB-BB44-87A206AEFEAE}">
      <dgm:prSet/>
      <dgm:spPr/>
      <dgm:t>
        <a:bodyPr/>
        <a:lstStyle/>
        <a:p>
          <a:pPr algn="l"/>
          <a:endParaRPr lang="en-US" sz="1400">
            <a:solidFill>
              <a:schemeClr val="tx1"/>
            </a:solidFill>
          </a:endParaRPr>
        </a:p>
      </dgm:t>
    </dgm:pt>
    <dgm:pt modelId="{D73C91E9-CA7B-411E-BCB2-4D53B7309F16}">
      <dgm:prSet custT="1"/>
      <dgm:spPr/>
      <dgm:t>
        <a:bodyPr/>
        <a:lstStyle/>
        <a:p>
          <a:pPr algn="l" rtl="0"/>
          <a:r>
            <a:rPr lang="en-US" sz="1400" dirty="0">
              <a:solidFill>
                <a:schemeClr val="tx1"/>
              </a:solidFill>
            </a:rPr>
            <a:t>Define / support emerging standards</a:t>
          </a:r>
        </a:p>
      </dgm:t>
    </dgm:pt>
    <dgm:pt modelId="{90DEF345-111A-4877-95C4-89BECFC1E8B5}" type="parTrans" cxnId="{BD4E3589-6D2B-4AEA-B21E-40BEFAF1343E}">
      <dgm:prSet/>
      <dgm:spPr/>
      <dgm:t>
        <a:bodyPr/>
        <a:lstStyle/>
        <a:p>
          <a:pPr algn="l"/>
          <a:endParaRPr lang="en-US" sz="1400">
            <a:solidFill>
              <a:schemeClr val="tx1"/>
            </a:solidFill>
          </a:endParaRPr>
        </a:p>
      </dgm:t>
    </dgm:pt>
    <dgm:pt modelId="{1167F9E8-57A2-4642-9B45-F6D3A0071F94}" type="sibTrans" cxnId="{BD4E3589-6D2B-4AEA-B21E-40BEFAF1343E}">
      <dgm:prSet/>
      <dgm:spPr/>
      <dgm:t>
        <a:bodyPr/>
        <a:lstStyle/>
        <a:p>
          <a:pPr algn="l"/>
          <a:endParaRPr lang="en-US" sz="1400">
            <a:solidFill>
              <a:schemeClr val="tx1"/>
            </a:solidFill>
          </a:endParaRPr>
        </a:p>
      </dgm:t>
    </dgm:pt>
    <dgm:pt modelId="{1F4FB4E5-2C60-4508-8CA0-E819CC961CF3}" type="pres">
      <dgm:prSet presAssocID="{2ECBE0DA-A792-4932-8F53-335A20A27DE3}" presName="Name0" presStyleCnt="0">
        <dgm:presLayoutVars>
          <dgm:dir/>
          <dgm:animLvl val="lvl"/>
          <dgm:resizeHandles/>
        </dgm:presLayoutVars>
      </dgm:prSet>
      <dgm:spPr/>
    </dgm:pt>
    <dgm:pt modelId="{FDEF68A8-F963-484B-B959-B6797C762166}" type="pres">
      <dgm:prSet presAssocID="{14DF595C-6EF4-4C38-9190-0AA51A601A47}" presName="linNode" presStyleCnt="0"/>
      <dgm:spPr/>
    </dgm:pt>
    <dgm:pt modelId="{E1B08F20-1404-4E94-AB54-50F8AD26A6D3}" type="pres">
      <dgm:prSet presAssocID="{14DF595C-6EF4-4C38-9190-0AA51A601A47}" presName="parentShp" presStyleLbl="node1" presStyleIdx="0" presStyleCnt="2" custScaleX="229847" custScaleY="106918">
        <dgm:presLayoutVars>
          <dgm:bulletEnabled val="1"/>
        </dgm:presLayoutVars>
      </dgm:prSet>
      <dgm:spPr/>
    </dgm:pt>
    <dgm:pt modelId="{DBC28B2C-CB4B-41CF-A353-D8A42208C0E2}" type="pres">
      <dgm:prSet presAssocID="{14DF595C-6EF4-4C38-9190-0AA51A601A47}" presName="childShp" presStyleLbl="bgAccFollowNode1" presStyleIdx="0" presStyleCnt="2">
        <dgm:presLayoutVars>
          <dgm:bulletEnabled val="1"/>
        </dgm:presLayoutVars>
      </dgm:prSet>
      <dgm:spPr/>
    </dgm:pt>
    <dgm:pt modelId="{845879FD-8F90-40E5-91F6-6EE35C7F04EB}" type="pres">
      <dgm:prSet presAssocID="{C634109E-F9C6-4AA1-9ACC-FBCDE30B05A0}" presName="spacing" presStyleCnt="0"/>
      <dgm:spPr/>
    </dgm:pt>
    <dgm:pt modelId="{5F411D9E-6C88-40FA-90B3-79438C5024B5}" type="pres">
      <dgm:prSet presAssocID="{D73C91E9-CA7B-411E-BCB2-4D53B7309F16}" presName="linNode" presStyleCnt="0"/>
      <dgm:spPr/>
    </dgm:pt>
    <dgm:pt modelId="{BB2CEA23-DEF3-4AA5-B191-3AB231885324}" type="pres">
      <dgm:prSet presAssocID="{D73C91E9-CA7B-411E-BCB2-4D53B7309F16}" presName="parentShp" presStyleLbl="node1" presStyleIdx="1" presStyleCnt="2" custScaleX="199223" custScaleY="126721">
        <dgm:presLayoutVars>
          <dgm:bulletEnabled val="1"/>
        </dgm:presLayoutVars>
      </dgm:prSet>
      <dgm:spPr/>
    </dgm:pt>
    <dgm:pt modelId="{85C570FD-F620-4B84-B66A-3B108F04688A}" type="pres">
      <dgm:prSet presAssocID="{D73C91E9-CA7B-411E-BCB2-4D53B7309F1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D4E3589-6D2B-4AEA-B21E-40BEFAF1343E}" srcId="{2ECBE0DA-A792-4932-8F53-335A20A27DE3}" destId="{D73C91E9-CA7B-411E-BCB2-4D53B7309F16}" srcOrd="1" destOrd="0" parTransId="{90DEF345-111A-4877-95C4-89BECFC1E8B5}" sibTransId="{1167F9E8-57A2-4642-9B45-F6D3A0071F94}"/>
    <dgm:cxn modelId="{F11D7991-749A-44BB-BB44-87A206AEFEAE}" srcId="{2ECBE0DA-A792-4932-8F53-335A20A27DE3}" destId="{14DF595C-6EF4-4C38-9190-0AA51A601A47}" srcOrd="0" destOrd="0" parTransId="{A65BDD6E-724C-4678-9C0C-B0B9781FEC4B}" sibTransId="{C634109E-F9C6-4AA1-9ACC-FBCDE30B05A0}"/>
    <dgm:cxn modelId="{6F9BBF95-4921-42FB-819D-9E4D407C7FC6}" type="presOf" srcId="{14DF595C-6EF4-4C38-9190-0AA51A601A47}" destId="{E1B08F20-1404-4E94-AB54-50F8AD26A6D3}" srcOrd="0" destOrd="0" presId="urn:microsoft.com/office/officeart/2005/8/layout/vList6"/>
    <dgm:cxn modelId="{67B992BC-4D11-45F2-843A-095CACA5CC9B}" type="presOf" srcId="{D73C91E9-CA7B-411E-BCB2-4D53B7309F16}" destId="{BB2CEA23-DEF3-4AA5-B191-3AB231885324}" srcOrd="0" destOrd="0" presId="urn:microsoft.com/office/officeart/2005/8/layout/vList6"/>
    <dgm:cxn modelId="{27131CD9-6B03-4A3D-B45B-0A27F7EB04CE}" type="presOf" srcId="{2ECBE0DA-A792-4932-8F53-335A20A27DE3}" destId="{1F4FB4E5-2C60-4508-8CA0-E819CC961CF3}" srcOrd="0" destOrd="0" presId="urn:microsoft.com/office/officeart/2005/8/layout/vList6"/>
    <dgm:cxn modelId="{CE894EC8-E2ED-4EBD-985C-EA5EF1C6A74A}" type="presParOf" srcId="{1F4FB4E5-2C60-4508-8CA0-E819CC961CF3}" destId="{FDEF68A8-F963-484B-B959-B6797C762166}" srcOrd="0" destOrd="0" presId="urn:microsoft.com/office/officeart/2005/8/layout/vList6"/>
    <dgm:cxn modelId="{0022CD2C-F081-4E22-9574-F2855192C1D4}" type="presParOf" srcId="{FDEF68A8-F963-484B-B959-B6797C762166}" destId="{E1B08F20-1404-4E94-AB54-50F8AD26A6D3}" srcOrd="0" destOrd="0" presId="urn:microsoft.com/office/officeart/2005/8/layout/vList6"/>
    <dgm:cxn modelId="{50EABD86-5020-4971-8589-4E1C7E24B40E}" type="presParOf" srcId="{FDEF68A8-F963-484B-B959-B6797C762166}" destId="{DBC28B2C-CB4B-41CF-A353-D8A42208C0E2}" srcOrd="1" destOrd="0" presId="urn:microsoft.com/office/officeart/2005/8/layout/vList6"/>
    <dgm:cxn modelId="{10DF2B37-D3AE-450D-9F54-1931726D9B9A}" type="presParOf" srcId="{1F4FB4E5-2C60-4508-8CA0-E819CC961CF3}" destId="{845879FD-8F90-40E5-91F6-6EE35C7F04EB}" srcOrd="1" destOrd="0" presId="urn:microsoft.com/office/officeart/2005/8/layout/vList6"/>
    <dgm:cxn modelId="{76C5E7B1-6B97-4A10-A109-F16F003C8D49}" type="presParOf" srcId="{1F4FB4E5-2C60-4508-8CA0-E819CC961CF3}" destId="{5F411D9E-6C88-40FA-90B3-79438C5024B5}" srcOrd="2" destOrd="0" presId="urn:microsoft.com/office/officeart/2005/8/layout/vList6"/>
    <dgm:cxn modelId="{6F14C216-78DB-4A0F-A521-C96157E5C5EF}" type="presParOf" srcId="{5F411D9E-6C88-40FA-90B3-79438C5024B5}" destId="{BB2CEA23-DEF3-4AA5-B191-3AB231885324}" srcOrd="0" destOrd="0" presId="urn:microsoft.com/office/officeart/2005/8/layout/vList6"/>
    <dgm:cxn modelId="{07DF14A1-8F5D-4063-BF0E-2A5CB38C5D46}" type="presParOf" srcId="{5F411D9E-6C88-40FA-90B3-79438C5024B5}" destId="{85C570FD-F620-4B84-B66A-3B108F0468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28B2C-CB4B-41CF-A353-D8A42208C0E2}">
      <dsp:nvSpPr>
        <dsp:cNvPr id="0" name=""/>
        <dsp:cNvSpPr/>
      </dsp:nvSpPr>
      <dsp:spPr>
        <a:xfrm>
          <a:off x="4762888" y="6522"/>
          <a:ext cx="3104656" cy="1840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08F20-1404-4E94-AB54-50F8AD26A6D3}">
      <dsp:nvSpPr>
        <dsp:cNvPr id="0" name=""/>
        <dsp:cNvSpPr/>
      </dsp:nvSpPr>
      <dsp:spPr>
        <a:xfrm>
          <a:off x="5581" y="156"/>
          <a:ext cx="4757307" cy="196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Define key integration technologies between areas</a:t>
          </a:r>
        </a:p>
      </dsp:txBody>
      <dsp:txXfrm>
        <a:off x="15186" y="9761"/>
        <a:ext cx="4738097" cy="177556"/>
      </dsp:txXfrm>
    </dsp:sp>
    <dsp:sp modelId="{85C570FD-F620-4B84-B66A-3B108F04688A}">
      <dsp:nvSpPr>
        <dsp:cNvPr id="0" name=""/>
        <dsp:cNvSpPr/>
      </dsp:nvSpPr>
      <dsp:spPr>
        <a:xfrm>
          <a:off x="4491379" y="239915"/>
          <a:ext cx="3381446" cy="1840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CEA23-DEF3-4AA5-B191-3AB231885324}">
      <dsp:nvSpPr>
        <dsp:cNvPr id="0" name=""/>
        <dsp:cNvSpPr/>
      </dsp:nvSpPr>
      <dsp:spPr>
        <a:xfrm>
          <a:off x="300" y="215327"/>
          <a:ext cx="4491079" cy="233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Define / support emerging standards</a:t>
          </a:r>
        </a:p>
      </dsp:txBody>
      <dsp:txXfrm>
        <a:off x="11684" y="226711"/>
        <a:ext cx="4468311" cy="210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B4E93-139B-4F3B-A809-E02604A90FF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BD32-C349-4C6F-A80A-E0F7055F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5B15B-23E0-466A-B6AB-8652E26A3A6A}" type="slidenum"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4</a:t>
            </a:fld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9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5B15B-23E0-466A-B6AB-8652E26A3A6A}" type="slidenum"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5</a:t>
            </a:fld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6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 of PLM &amp; Model-Based Initiatives</a:t>
            </a:r>
            <a:br>
              <a:rPr lang="en-US" dirty="0"/>
            </a:br>
            <a:r>
              <a:rPr lang="en-US" sz="1200" i="1" dirty="0">
                <a:solidFill>
                  <a:srgbClr val="800000"/>
                </a:solidFill>
              </a:rPr>
              <a:t>MBSE, MBD and PLM support all domains involved in Model-Based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CBD32-C349-4C6F-A80A-E0F7055F38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9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have a drawer full of these</a:t>
            </a:r>
            <a:r>
              <a:rPr lang="mr-IN" dirty="0"/>
              <a:t>…</a:t>
            </a:r>
            <a:r>
              <a:rPr lang="en-US" dirty="0"/>
              <a:t> and they are all “standard”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F8FD5-30AF-FD4E-9BE3-ED2084B6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84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Standards progress </a:t>
            </a:r>
            <a:r>
              <a:rPr lang="en-US" dirty="0"/>
              <a:t>- The </a:t>
            </a:r>
            <a:r>
              <a:rPr lang="en-US" b="1" dirty="0"/>
              <a:t>most rapid </a:t>
            </a:r>
            <a:r>
              <a:rPr lang="en-US" dirty="0"/>
              <a:t>standards progress is made when a consortium of industrial firms and solution providers </a:t>
            </a:r>
            <a:r>
              <a:rPr lang="en-US" b="1" dirty="0"/>
              <a:t>jointly</a:t>
            </a:r>
            <a:r>
              <a:rPr lang="en-US" dirty="0"/>
              <a:t> solve a common vexing industry issue</a:t>
            </a:r>
          </a:p>
          <a:p>
            <a:pPr lvl="1"/>
            <a:r>
              <a:rPr lang="en-US" dirty="0"/>
              <a:t>QIF, OAGIS standards efforts are best examples of this joint cooperation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F8FD5-30AF-FD4E-9BE3-ED2084B6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3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AFEMS logo hi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0"/>
            <a:ext cx="33877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638800" y="1143000"/>
            <a:ext cx="33623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www.nafems.org</a:t>
            </a:r>
          </a:p>
        </p:txBody>
      </p:sp>
      <p:pic>
        <p:nvPicPr>
          <p:cNvPr id="6" name="Picture 7" descr="INCOSELogo_transpare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77788"/>
            <a:ext cx="182721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42875" y="1143000"/>
            <a:ext cx="18383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www.incose.org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A8913D-D148-4602-9B16-DA06A3EF40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2014-08-20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8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228600" y="1143000"/>
            <a:ext cx="4261104" cy="5230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200"/>
            </a:lvl1pPr>
            <a:lvl2pPr>
              <a:buSzPct val="100000"/>
              <a:buFont typeface="Wingdings" charset="2"/>
              <a:buChar char="§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51248" y="1143000"/>
            <a:ext cx="4261104" cy="5230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200"/>
            </a:lvl1pPr>
            <a:lvl2pPr>
              <a:buSzPct val="100000"/>
              <a:buFont typeface="Wingdings" charset="2"/>
              <a:buChar char="§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7" name="Picture 6" descr="wireframeOverlay-Conten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7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2"/>
            <a:ext cx="4261104" cy="6454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48" y="1143002"/>
            <a:ext cx="4261104" cy="6454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228600" y="1828800"/>
            <a:ext cx="4261104" cy="45445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200"/>
            </a:lvl1pPr>
            <a:lvl2pPr>
              <a:buSzPct val="100000"/>
              <a:buFont typeface="Wingdings" charset="2"/>
              <a:buChar char="§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51248" y="1828800"/>
            <a:ext cx="4261104" cy="45445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200"/>
            </a:lvl1pPr>
            <a:lvl2pPr>
              <a:buSzPct val="100000"/>
              <a:buFont typeface="Wingdings" charset="2"/>
              <a:buChar char="§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0" name="Picture 9" descr="wireframeOverlay-Conten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7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949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reframeOverlay-Conten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7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55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64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wireframeOverlay-ContentCap.png"/>
          <p:cNvPicPr>
            <a:picLocks/>
          </p:cNvPicPr>
          <p:nvPr/>
        </p:nvPicPr>
        <p:blipFill>
          <a:blip r:embed="rId2"/>
          <a:srcRect b="-135870"/>
          <a:stretch>
            <a:fillRect/>
          </a:stretch>
        </p:blipFill>
        <p:spPr bwMode="auto">
          <a:xfrm>
            <a:off x="0" y="1066800"/>
            <a:ext cx="4541838" cy="5334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143000"/>
            <a:ext cx="4187952" cy="52090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SzPct val="100000"/>
              <a:buFont typeface="Wingdings" charset="2"/>
              <a:buChar char="§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143000"/>
            <a:ext cx="4087368" cy="52128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wireframeOverlay-Content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90000">
                <a:schemeClr val="bg2"/>
              </a:gs>
            </a:gsLst>
            <a:lin ang="5400000" scaled="0"/>
          </a:gradFill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464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800" y="1143000"/>
            <a:ext cx="4724400" cy="523341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188" y="1143000"/>
            <a:ext cx="3777036" cy="5233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38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wireframeOverlay-ContentCap.png"/>
          <p:cNvPicPr>
            <a:picLocks/>
          </p:cNvPicPr>
          <p:nvPr/>
        </p:nvPicPr>
        <p:blipFill>
          <a:blip r:embed="rId2"/>
          <a:srcRect b="-135870"/>
          <a:stretch>
            <a:fillRect/>
          </a:stretch>
        </p:blipFill>
        <p:spPr bwMode="auto">
          <a:xfrm>
            <a:off x="0" y="1066800"/>
            <a:ext cx="5181600" cy="53403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pic>
        <p:nvPicPr>
          <p:cNvPr id="6" name="Picture 5" descr="wireframeOverlay-Content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90000">
                <a:schemeClr val="bg2"/>
              </a:gs>
            </a:gsLst>
            <a:lin ang="5400000" scaled="0"/>
          </a:gradFill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76200"/>
            <a:ext cx="8686800" cy="9779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1" y="1143000"/>
            <a:ext cx="3671047" cy="52303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143000"/>
            <a:ext cx="4724400" cy="990600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2209799"/>
            <a:ext cx="4724400" cy="4160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52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DirectionalButtons-LeftOnlyOnly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5009" y="6510528"/>
            <a:ext cx="49427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7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018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86200" y="6400800"/>
            <a:ext cx="1371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E81A89-0098-494C-8984-16B7EEAB7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6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1123982"/>
            <a:ext cx="7848650" cy="397032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4" y="1701800"/>
            <a:ext cx="7777163" cy="4223477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7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451CD-29C7-46CB-8329-7E881515D6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2014-08-20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2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86200" y="6400802"/>
            <a:ext cx="1371600" cy="307975"/>
          </a:xfrm>
          <a:prstGeom prst="rect">
            <a:avLst/>
          </a:prstGeom>
          <a:ln/>
        </p:spPr>
        <p:txBody>
          <a:bodyPr/>
          <a:lstStyle>
            <a:lvl1pPr algn="ctr">
              <a:defRPr sz="900"/>
            </a:lvl1pPr>
          </a:lstStyle>
          <a:p>
            <a:fld id="{C7B451CD-29C7-46CB-8329-7E881515D6B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6" name="Picture 19" descr="wireframeOverlay-Home.png"/>
          <p:cNvPicPr>
            <a:picLocks/>
          </p:cNvPicPr>
          <p:nvPr/>
        </p:nvPicPr>
        <p:blipFill>
          <a:blip r:embed="rId2"/>
          <a:srcRect t="-93973"/>
          <a:stretch>
            <a:fillRect/>
          </a:stretch>
        </p:blipFill>
        <p:spPr bwMode="auto">
          <a:xfrm>
            <a:off x="0" y="146052"/>
            <a:ext cx="9144000" cy="6492875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pic>
        <p:nvPicPr>
          <p:cNvPr id="7" name="Picture 20" descr="CIMdata logo-black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6" y="5715000"/>
            <a:ext cx="316388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68714" y="6169027"/>
            <a:ext cx="1678408" cy="30777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www.CIMdata.com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327400" y="6172201"/>
            <a:ext cx="5032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43553" y="6626225"/>
            <a:ext cx="1955985" cy="230832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Copyright © 2016 by CIMdata, Inc.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8714" y="5856288"/>
            <a:ext cx="40767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Global Leaders in PLM Consulting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372036"/>
            <a:ext cx="8461375" cy="2752164"/>
          </a:xfrm>
          <a:prstGeom prst="rect">
            <a:avLst/>
          </a:prstGeom>
        </p:spPr>
        <p:txBody>
          <a:bodyPr anchor="b" anchorCtr="0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3666564"/>
            <a:ext cx="8461375" cy="1743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11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230188" y="1143000"/>
            <a:ext cx="8774112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wireframeOverlay-Conten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82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5" name="Picture 15" descr="wireframeOverlay-Home.png"/>
          <p:cNvPicPr>
            <a:picLocks/>
          </p:cNvPicPr>
          <p:nvPr/>
        </p:nvPicPr>
        <p:blipFill>
          <a:blip r:embed="rId2"/>
          <a:srcRect t="-93973"/>
          <a:stretch>
            <a:fillRect/>
          </a:stretch>
        </p:blipFill>
        <p:spPr bwMode="auto">
          <a:xfrm>
            <a:off x="0" y="152402"/>
            <a:ext cx="9144000" cy="6245225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7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30368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-282575">
              <a:buClrTx/>
              <a:defRPr sz="2600">
                <a:solidFill>
                  <a:schemeClr val="bg1"/>
                </a:solidFill>
              </a:defRPr>
            </a:lvl1pPr>
            <a:lvl2pPr marL="514350" indent="-228600">
              <a:buClrTx/>
              <a:buSzPct val="100000"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741363" indent="-228600">
              <a:buClrTx/>
              <a:defRPr sz="1800">
                <a:solidFill>
                  <a:schemeClr val="bg1"/>
                </a:solidFill>
              </a:defRPr>
            </a:lvl3pPr>
            <a:lvl4pPr marL="969963" indent="-228600">
              <a:buClrTx/>
              <a:defRPr sz="1800">
                <a:solidFill>
                  <a:schemeClr val="bg1"/>
                </a:solidFill>
              </a:defRPr>
            </a:lvl4pPr>
            <a:lvl5pPr marL="1200150" indent="-228600"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690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147639" y="152400"/>
            <a:ext cx="8851900" cy="45720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6" name="Picture 17" descr="wireframeOverlay-SectionH.png"/>
          <p:cNvPicPr>
            <a:picLocks/>
          </p:cNvPicPr>
          <p:nvPr/>
        </p:nvPicPr>
        <p:blipFill>
          <a:blip r:embed="rId2"/>
          <a:srcRect r="-91875"/>
          <a:stretch>
            <a:fillRect/>
          </a:stretch>
        </p:blipFill>
        <p:spPr bwMode="auto">
          <a:xfrm>
            <a:off x="0" y="152402"/>
            <a:ext cx="9144000" cy="6245225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7734300" cy="1981200"/>
          </a:xfrm>
          <a:prstGeom prst="rect">
            <a:avLst/>
          </a:prstGeom>
        </p:spPr>
        <p:txBody>
          <a:bodyPr anchor="b"/>
          <a:lstStyle>
            <a:lvl1pPr algn="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4419601"/>
            <a:ext cx="77343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3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07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5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2014-08-20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7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9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2014-08-20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9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2014-08-20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48400"/>
            <a:ext cx="1321594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6248400"/>
            <a:ext cx="74334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quarter" idx="2"/>
          </p:nvPr>
        </p:nvSpPr>
        <p:spPr>
          <a:xfrm>
            <a:off x="6248400" y="6400800"/>
            <a:ext cx="1371600" cy="3048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0"/>
              </a:spcBef>
              <a:buFontTx/>
              <a:buNone/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7213" indent="-214313" eaLnBrk="0" hangingPunct="0">
              <a:spcBef>
                <a:spcPts val="450"/>
              </a:spcBef>
              <a:buChar char="–"/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7250" indent="-171450" eaLnBrk="0" hangingPunct="0">
              <a:spcBef>
                <a:spcPts val="450"/>
              </a:spcBef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00150" indent="-171450" eaLnBrk="0" hangingPunct="0">
              <a:spcBef>
                <a:spcPts val="225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43050" indent="-171450" eaLnBrk="0" hangingPunct="0">
              <a:spcBef>
                <a:spcPts val="225"/>
              </a:spcBef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ts val="225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ts val="225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ts val="225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ts val="225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fld id="{A5C7A12E-D07F-4666-AD6C-05A755C3096D}" type="datetime4">
              <a:rPr lang="en-US" alt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January 29, 2017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86200" y="6400802"/>
            <a:ext cx="1371600" cy="307975"/>
          </a:xfrm>
          <a:prstGeom prst="rect">
            <a:avLst/>
          </a:prstGeom>
          <a:ln/>
        </p:spPr>
        <p:txBody>
          <a:bodyPr/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B451CD-29C7-46CB-8329-7E881515D6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1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00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00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00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188119" indent="-188119" algn="l" rtl="0" eaLnBrk="1" fontAlgn="base" hangingPunct="1">
        <a:spcBef>
          <a:spcPts val="45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377429" indent="-188119" algn="l" rtl="0" eaLnBrk="1" fontAlgn="base" hangingPunct="1">
        <a:spcBef>
          <a:spcPts val="45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754856" indent="-188119" algn="l" rtl="0" eaLnBrk="1" fontAlgn="base" hangingPunct="1">
        <a:spcBef>
          <a:spcPts val="45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944166" indent="-188119" algn="l" rtl="0" eaLnBrk="1" fontAlgn="base" hangingPunct="1">
        <a:spcBef>
          <a:spcPts val="225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133475" indent="-188119" algn="l" rtl="0" eaLnBrk="1" fontAlgn="base" hangingPunct="1">
        <a:spcBef>
          <a:spcPts val="225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  <a:gs pos="99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1028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" y="645319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524065" y="6513513"/>
            <a:ext cx="1955985" cy="230832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Copyright © 2016 by CIMdata, Inc.</a:t>
            </a:r>
          </a:p>
        </p:txBody>
      </p:sp>
      <p:pic>
        <p:nvPicPr>
          <p:cNvPr id="1030" name="Picture 13" descr="left.psd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64500" y="65151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4" descr="right.psd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305800" y="65151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8" descr="CIMdata logo- Gray.psd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4700" y="6451600"/>
            <a:ext cx="15875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588802" y="6491290"/>
            <a:ext cx="415499" cy="276999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fld id="{071FCDCD-615B-1A46-90D7-41F2FD8F8306}" type="slidenum">
              <a:rPr lang="en-US"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 algn="r" eaLnBrk="0" hangingPunct="0">
                <a:defRPr/>
              </a:pPr>
              <a:t>‹#›</a:t>
            </a:fld>
            <a:r>
              <a:rPr lang="en-US" sz="120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11" name="Picture 10" descr="wireframeOverlay-Content.png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</p:spPr>
      </p:pic>
      <p:sp>
        <p:nvSpPr>
          <p:cNvPr id="1036" name="Title Placeholder 17"/>
          <p:cNvSpPr>
            <a:spLocks noGrp="1"/>
          </p:cNvSpPr>
          <p:nvPr>
            <p:ph type="title"/>
          </p:nvPr>
        </p:nvSpPr>
        <p:spPr bwMode="auto">
          <a:xfrm>
            <a:off x="230188" y="76200"/>
            <a:ext cx="877411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Text Placeholder 25"/>
          <p:cNvSpPr>
            <a:spLocks noGrp="1"/>
          </p:cNvSpPr>
          <p:nvPr>
            <p:ph type="body" idx="1"/>
          </p:nvPr>
        </p:nvSpPr>
        <p:spPr bwMode="auto">
          <a:xfrm>
            <a:off x="230188" y="1143000"/>
            <a:ext cx="87741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282575" indent="-282575" algn="l" rtl="0" eaLnBrk="1" fontAlgn="base" hangingPunct="1">
        <a:spcBef>
          <a:spcPts val="1200"/>
        </a:spcBef>
        <a:spcAft>
          <a:spcPct val="0"/>
        </a:spcAft>
        <a:buClr>
          <a:srgbClr val="131D43"/>
        </a:buClr>
        <a:buSzPct val="70000"/>
        <a:buFont typeface="Wingdings" pitchFamily="-112" charset="2"/>
        <a:buChar char="l"/>
        <a:defRPr sz="2600" kern="1200">
          <a:solidFill>
            <a:srgbClr val="131D43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14350" indent="-228600" algn="l" rtl="0" eaLnBrk="1" fontAlgn="base" hangingPunct="1">
        <a:spcBef>
          <a:spcPts val="600"/>
        </a:spcBef>
        <a:spcAft>
          <a:spcPct val="0"/>
        </a:spcAft>
        <a:buClr>
          <a:srgbClr val="131D43"/>
        </a:buClr>
        <a:buSzPct val="100000"/>
        <a:buFont typeface="Wingdings" pitchFamily="-112" charset="2"/>
        <a:buChar char="§"/>
        <a:defRPr sz="2000" kern="1200">
          <a:solidFill>
            <a:srgbClr val="131D43"/>
          </a:solidFill>
          <a:latin typeface="+mn-lt"/>
          <a:ea typeface="ＭＳ Ｐゴシック" pitchFamily="-109" charset="-128"/>
          <a:cs typeface="+mn-cs"/>
        </a:defRPr>
      </a:lvl2pPr>
      <a:lvl3pPr marL="741363" indent="-228600" algn="l" rtl="0" eaLnBrk="1" fontAlgn="base" hangingPunct="1">
        <a:spcBef>
          <a:spcPts val="600"/>
        </a:spcBef>
        <a:spcAft>
          <a:spcPct val="0"/>
        </a:spcAft>
        <a:buClr>
          <a:srgbClr val="131D43"/>
        </a:buClr>
        <a:buSzPct val="50000"/>
        <a:buFont typeface="Wingdings" pitchFamily="-112" charset="2"/>
        <a:buChar char="l"/>
        <a:defRPr kern="1200">
          <a:solidFill>
            <a:srgbClr val="131D43"/>
          </a:solidFill>
          <a:latin typeface="+mn-lt"/>
          <a:ea typeface="ＭＳ Ｐゴシック" pitchFamily="-109" charset="-128"/>
          <a:cs typeface="+mn-cs"/>
        </a:defRPr>
      </a:lvl3pPr>
      <a:lvl4pPr marL="969963" indent="-228600" algn="l" rtl="0" eaLnBrk="1" fontAlgn="base" hangingPunct="1">
        <a:spcBef>
          <a:spcPts val="600"/>
        </a:spcBef>
        <a:spcAft>
          <a:spcPct val="0"/>
        </a:spcAft>
        <a:buClr>
          <a:srgbClr val="131D43"/>
        </a:buClr>
        <a:buSzPct val="50000"/>
        <a:buFont typeface="Wingdings" charset="2"/>
        <a:buChar char=""/>
        <a:defRPr kern="1200">
          <a:solidFill>
            <a:srgbClr val="131D43"/>
          </a:solidFill>
          <a:latin typeface="+mn-lt"/>
          <a:ea typeface="ＭＳ Ｐゴシック" pitchFamily="-109" charset="-128"/>
          <a:cs typeface="+mn-cs"/>
        </a:defRPr>
      </a:lvl4pPr>
      <a:lvl5pPr marL="1200150" indent="-228600" algn="l" rtl="0" eaLnBrk="1" fontAlgn="base" hangingPunct="1">
        <a:spcBef>
          <a:spcPts val="600"/>
        </a:spcBef>
        <a:spcAft>
          <a:spcPct val="0"/>
        </a:spcAft>
        <a:buClr>
          <a:srgbClr val="131D43"/>
        </a:buClr>
        <a:buSzPct val="50000"/>
        <a:buFont typeface="Wingdings" charset="2"/>
        <a:buChar char=""/>
        <a:defRPr kern="1200">
          <a:solidFill>
            <a:srgbClr val="131D43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SMSWG Meeting</a:t>
            </a:r>
            <a:br>
              <a:rPr lang="en-US" altLang="en-US" dirty="0"/>
            </a:br>
            <a:r>
              <a:rPr lang="en-US" altLang="en-US" dirty="0"/>
              <a:t>01/30/2017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altLang="en-US" dirty="0"/>
              <a:t>Emerging Standards - Discussion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457" y="2408238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38605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86292" y="179999"/>
            <a:ext cx="6508726" cy="857250"/>
          </a:xfrm>
        </p:spPr>
        <p:txBody>
          <a:bodyPr/>
          <a:lstStyle/>
          <a:p>
            <a:r>
              <a:rPr lang="en-GB" altLang="en-US" sz="4000" dirty="0"/>
              <a:t>Roadmap: 	High Level*</a:t>
            </a:r>
            <a:endParaRPr lang="en-US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3" y="5849740"/>
            <a:ext cx="5372100" cy="1822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en-US" sz="750" i="1" dirty="0"/>
              <a:t>* Details are being developed and will find its way here through SMSWG meetings, contributions of members, consulting, etc.</a:t>
            </a:r>
          </a:p>
        </p:txBody>
      </p:sp>
      <p:sp>
        <p:nvSpPr>
          <p:cNvPr id="2" name="Right Arrow 1"/>
          <p:cNvSpPr/>
          <p:nvPr/>
        </p:nvSpPr>
        <p:spPr>
          <a:xfrm rot="20348484">
            <a:off x="20836" y="2681524"/>
            <a:ext cx="8864735" cy="323990"/>
          </a:xfrm>
          <a:prstGeom prst="rightArrow">
            <a:avLst/>
          </a:prstGeom>
          <a:gradFill flip="none" rotWithShape="1">
            <a:gsLst>
              <a:gs pos="0">
                <a:srgbClr val="C1D2DD">
                  <a:shade val="30000"/>
                  <a:satMod val="115000"/>
                </a:srgbClr>
              </a:gs>
              <a:gs pos="50000">
                <a:srgbClr val="C1D2DD">
                  <a:shade val="67500"/>
                  <a:satMod val="115000"/>
                </a:srgbClr>
              </a:gs>
              <a:gs pos="100000">
                <a:srgbClr val="C1D2D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98B5D8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16230" y="5241691"/>
            <a:ext cx="8458200" cy="187070"/>
          </a:xfrm>
          <a:prstGeom prst="homePlate">
            <a:avLst/>
          </a:prstGeom>
          <a:gradFill flip="none" rotWithShape="1">
            <a:gsLst>
              <a:gs pos="0">
                <a:srgbClr val="C1D2DD">
                  <a:shade val="30000"/>
                  <a:satMod val="115000"/>
                </a:srgbClr>
              </a:gs>
              <a:gs pos="50000">
                <a:srgbClr val="C1D2DD">
                  <a:shade val="67500"/>
                  <a:satMod val="115000"/>
                </a:srgbClr>
              </a:gs>
              <a:gs pos="100000">
                <a:srgbClr val="C1D2D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2013	2014	2015	    2016	2017		2018		…beyond….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03" y="2749168"/>
            <a:ext cx="570253" cy="43858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i="1" dirty="0">
                <a:solidFill>
                  <a:srgbClr val="000000"/>
                </a:solidFill>
              </a:rPr>
              <a:t>SMSWG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i="1" dirty="0">
                <a:solidFill>
                  <a:srgbClr val="000000"/>
                </a:solidFill>
              </a:rPr>
              <a:t>Begins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614" y="3584632"/>
            <a:ext cx="893447" cy="66941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Established: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Bylaws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Framework of activities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Website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896" y="2958455"/>
            <a:ext cx="1116330" cy="4385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Membership reached: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&gt; 100 members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&gt; 75 companies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5465" y="4056324"/>
            <a:ext cx="845820" cy="55399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1</a:t>
            </a:r>
            <a:r>
              <a:rPr lang="en-US" sz="750" baseline="30000" dirty="0">
                <a:solidFill>
                  <a:srgbClr val="000000"/>
                </a:solidFill>
              </a:rPr>
              <a:t>st</a:t>
            </a:r>
            <a:r>
              <a:rPr lang="en-US" sz="750" dirty="0">
                <a:solidFill>
                  <a:srgbClr val="000000"/>
                </a:solidFill>
              </a:rPr>
              <a:t> own session within the IW ‘15 in MBSE track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3291" y="3695937"/>
            <a:ext cx="931544" cy="3231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3 sessions during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NWC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9444" y="2970872"/>
            <a:ext cx="703897" cy="3231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Draft for T&amp;D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2487" y="1824163"/>
            <a:ext cx="643464" cy="2077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FMI Flyer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1582" y="2269408"/>
            <a:ext cx="839155" cy="64633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rgbClr val="000000"/>
                </a:solidFill>
              </a:rPr>
              <a:t>Publish 1</a:t>
            </a:r>
            <a:r>
              <a:rPr lang="en-US" sz="900" i="1" baseline="30000" dirty="0">
                <a:solidFill>
                  <a:srgbClr val="000000"/>
                </a:solidFill>
              </a:rPr>
              <a:t>st</a:t>
            </a:r>
            <a:r>
              <a:rPr lang="en-US" sz="900" i="1" dirty="0">
                <a:solidFill>
                  <a:srgbClr val="000000"/>
                </a:solidFill>
              </a:rPr>
              <a:t> issue of T&amp;D online publically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2487" y="2244168"/>
            <a:ext cx="605316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SMS Flyer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637" y="1036481"/>
            <a:ext cx="129310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Update online portal to create central hub for SMS globally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1449513"/>
              </p:ext>
            </p:extLst>
          </p:nvPr>
        </p:nvGraphicFramePr>
        <p:xfrm>
          <a:off x="779636" y="4755773"/>
          <a:ext cx="7873127" cy="44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47058" y="1579039"/>
            <a:ext cx="776758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Finalize SMS Environment (Definition)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9816" y="2438600"/>
            <a:ext cx="931544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i="1" dirty="0">
                <a:solidFill>
                  <a:srgbClr val="000000"/>
                </a:solidFill>
              </a:rPr>
              <a:t>SMS Vision 2020 and beyond…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7488" y="2919258"/>
            <a:ext cx="776758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Rough outline of  SMS Environment (Definition)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1677" y="2115434"/>
            <a:ext cx="10601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</a:rPr>
              <a:t>1</a:t>
            </a:r>
            <a:r>
              <a:rPr lang="en-US" sz="1200" i="1" baseline="30000" dirty="0">
                <a:solidFill>
                  <a:srgbClr val="000000"/>
                </a:solidFill>
              </a:rPr>
              <a:t>st</a:t>
            </a:r>
            <a:r>
              <a:rPr lang="en-US" sz="1200" i="1" dirty="0">
                <a:solidFill>
                  <a:srgbClr val="000000"/>
                </a:solidFill>
              </a:rPr>
              <a:t> World Conference for SMS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8079" y="4067259"/>
            <a:ext cx="1428750" cy="3231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SMS Sessions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(NAFEMS Americas 2016)</a:t>
            </a:r>
          </a:p>
        </p:txBody>
      </p:sp>
      <p:sp>
        <p:nvSpPr>
          <p:cNvPr id="21" name="Explosion 2 20"/>
          <p:cNvSpPr/>
          <p:nvPr/>
        </p:nvSpPr>
        <p:spPr>
          <a:xfrm>
            <a:off x="-114300" y="1427348"/>
            <a:ext cx="2990806" cy="147156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i="1" dirty="0">
                <a:solidFill>
                  <a:srgbClr val="000000"/>
                </a:solidFill>
              </a:rPr>
              <a:t>Defining a new Culture The shifting towards a comprehensive advanced virtual engineering environment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5AE81A89-0098-494C-8984-16B7EEAB7971}" type="slidenum">
              <a:rPr lang="en-US" altLang="en-US" sz="1350" kern="0">
                <a:solidFill>
                  <a:sysClr val="windowText" lastClr="000000"/>
                </a:solidFill>
              </a:rPr>
              <a:pPr defTabSz="685800">
                <a:defRPr/>
              </a:pPr>
              <a:t>3</a:t>
            </a:fld>
            <a:endParaRPr lang="en-US" alt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05" t="20659" r="10063" b="7224"/>
          <a:stretch/>
        </p:blipFill>
        <p:spPr>
          <a:xfrm>
            <a:off x="113048" y="1134466"/>
            <a:ext cx="9030952" cy="45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8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152400" y="114403"/>
            <a:ext cx="8601075" cy="685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</a:rPr>
              <a:t>SMS Is An Iterative Process Throughout </a:t>
            </a:r>
            <a:br>
              <a:rPr lang="en-US" altLang="en-US" sz="2800" dirty="0">
                <a:solidFill>
                  <a:srgbClr val="C00000"/>
                </a:solidFill>
              </a:rPr>
            </a:br>
            <a:r>
              <a:rPr lang="en-US" altLang="en-US" sz="2800" dirty="0">
                <a:solidFill>
                  <a:srgbClr val="C00000"/>
                </a:solidFill>
              </a:rPr>
              <a:t>The Product Life Cycle </a:t>
            </a:r>
            <a:r>
              <a:rPr lang="fr-FR" sz="2800" dirty="0">
                <a:solidFill>
                  <a:srgbClr val="C00000"/>
                </a:solidFill>
              </a:rPr>
              <a:t>*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067"/>
            <a:ext cx="9144000" cy="5550862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3896530" y="6590929"/>
            <a:ext cx="1463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SMS_ThinkTank™</a:t>
            </a:r>
          </a:p>
        </p:txBody>
      </p:sp>
    </p:spTree>
    <p:extLst>
      <p:ext uri="{BB962C8B-B14F-4D97-AF65-F5344CB8AC3E}">
        <p14:creationId xmlns:p14="http://schemas.microsoft.com/office/powerpoint/2010/main" val="331779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152400" y="114403"/>
            <a:ext cx="8601075" cy="685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</a:rPr>
              <a:t>SMS Is An Iterative Process Throughout </a:t>
            </a:r>
            <a:br>
              <a:rPr lang="en-US" altLang="en-US" sz="2800" dirty="0">
                <a:solidFill>
                  <a:srgbClr val="C00000"/>
                </a:solidFill>
              </a:rPr>
            </a:br>
            <a:r>
              <a:rPr lang="en-US" altLang="en-US" sz="2800" dirty="0">
                <a:solidFill>
                  <a:srgbClr val="C00000"/>
                </a:solidFill>
              </a:rPr>
              <a:t>The Product Life Cycle </a:t>
            </a:r>
            <a:r>
              <a:rPr lang="fr-FR" sz="2800" dirty="0">
                <a:solidFill>
                  <a:srgbClr val="C00000"/>
                </a:solidFill>
              </a:rPr>
              <a:t>*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31" y="1364675"/>
            <a:ext cx="7100344" cy="4310261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7309033" y="5381088"/>
            <a:ext cx="1463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SMS_ThinkTank™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047" y="4326903"/>
            <a:ext cx="1927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49724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links between the different areas?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we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we have already?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 we make it vendor independent?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12D16-C3BD-44F1-9A5D-051532BE43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383" y="187552"/>
            <a:ext cx="8738647" cy="693168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Domains and their Relationship 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9870" y="6306630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CIMdata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0" y="880720"/>
            <a:ext cx="8718036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Look all too familiar?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 *</a:t>
            </a:r>
            <a:br>
              <a:rPr lang="en-US" dirty="0"/>
            </a:br>
            <a:r>
              <a:rPr lang="en-US" sz="2000" i="1" dirty="0">
                <a:solidFill>
                  <a:srgbClr val="8E0203"/>
                </a:solidFill>
              </a:rPr>
              <a:t>Remember being sold “Standard Cell phone” connectors?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43" y="1501232"/>
            <a:ext cx="4508005" cy="4541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766" y="539485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* Navigating the PLM Standards Universe</a:t>
            </a:r>
            <a:br>
              <a:rPr lang="en-US" sz="1100" dirty="0"/>
            </a:br>
            <a:r>
              <a:rPr lang="en-US" sz="1100" dirty="0"/>
              <a:t>   CIMdata PLM Webinar Series</a:t>
            </a:r>
            <a:br>
              <a:rPr lang="en-US" sz="1100" dirty="0"/>
            </a:br>
            <a:r>
              <a:rPr lang="en-US" sz="1100" dirty="0"/>
              <a:t>    10 November 2016</a:t>
            </a:r>
            <a:br>
              <a:rPr lang="en-US" sz="1100" dirty="0"/>
            </a:br>
            <a:r>
              <a:rPr lang="en-US" sz="1100" dirty="0"/>
              <a:t>     #</a:t>
            </a:r>
            <a:r>
              <a:rPr lang="en-US" sz="1100" dirty="0" err="1"/>
              <a:t>cimdatawebinar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55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5"/>
          <p:cNvGrpSpPr>
            <a:grpSpLocks/>
          </p:cNvGrpSpPr>
          <p:nvPr/>
        </p:nvGrpSpPr>
        <p:grpSpPr bwMode="auto">
          <a:xfrm>
            <a:off x="610990" y="2340782"/>
            <a:ext cx="8122818" cy="3231537"/>
            <a:chOff x="830" y="1244"/>
            <a:chExt cx="4761" cy="1473"/>
          </a:xfrm>
        </p:grpSpPr>
        <p:sp>
          <p:nvSpPr>
            <p:cNvPr id="41" name="AutoShape 16"/>
            <p:cNvSpPr>
              <a:spLocks noChangeArrowheads="1"/>
            </p:cNvSpPr>
            <p:nvPr/>
          </p:nvSpPr>
          <p:spPr bwMode="auto">
            <a:xfrm>
              <a:off x="830" y="1244"/>
              <a:ext cx="4761" cy="1473"/>
            </a:xfrm>
            <a:prstGeom prst="roundRect">
              <a:avLst>
                <a:gd name="adj" fmla="val 16667"/>
              </a:avLst>
            </a:prstGeom>
            <a:solidFill>
              <a:srgbClr val="B9E3E5">
                <a:alpha val="4901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 rot="16200000">
              <a:off x="728" y="1817"/>
              <a:ext cx="43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itchFamily="-112" charset="0"/>
                  <a:ea typeface="+mn-ea"/>
                  <a:cs typeface="+mn-cs"/>
                </a:rPr>
                <a:t>PLM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Impact Standards Landscape</a:t>
            </a:r>
            <a:br>
              <a:rPr lang="en-US" dirty="0"/>
            </a:br>
            <a:r>
              <a:rPr lang="en-US" sz="2000" i="1" dirty="0">
                <a:solidFill>
                  <a:srgbClr val="800000"/>
                </a:solidFill>
              </a:rPr>
              <a:t>High impact standards mapped into the product lifecycle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2712661" y="5572317"/>
            <a:ext cx="4373662" cy="28368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31D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Integration –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OLSC, FMI/FMU</a:t>
            </a:r>
          </a:p>
        </p:txBody>
      </p:sp>
      <p:sp>
        <p:nvSpPr>
          <p:cNvPr id="43" name="Line 128"/>
          <p:cNvSpPr>
            <a:spLocks noChangeShapeType="1"/>
          </p:cNvSpPr>
          <p:nvPr/>
        </p:nvSpPr>
        <p:spPr bwMode="auto">
          <a:xfrm flipH="1">
            <a:off x="1819277" y="1980472"/>
            <a:ext cx="10237" cy="3753902"/>
          </a:xfrm>
          <a:prstGeom prst="line">
            <a:avLst/>
          </a:prstGeom>
          <a:noFill/>
          <a:ln w="38100">
            <a:solidFill>
              <a:srgbClr val="8C8C8C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Line 129"/>
          <p:cNvSpPr>
            <a:spLocks noChangeShapeType="1"/>
          </p:cNvSpPr>
          <p:nvPr/>
        </p:nvSpPr>
        <p:spPr bwMode="auto">
          <a:xfrm flipH="1">
            <a:off x="3321846" y="1978091"/>
            <a:ext cx="10237" cy="3753902"/>
          </a:xfrm>
          <a:prstGeom prst="line">
            <a:avLst/>
          </a:prstGeom>
          <a:noFill/>
          <a:ln w="38100">
            <a:solidFill>
              <a:srgbClr val="8C8C8C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ne 130"/>
          <p:cNvSpPr>
            <a:spLocks noChangeShapeType="1"/>
          </p:cNvSpPr>
          <p:nvPr/>
        </p:nvSpPr>
        <p:spPr bwMode="auto">
          <a:xfrm flipH="1">
            <a:off x="6900407" y="1951897"/>
            <a:ext cx="10237" cy="3753902"/>
          </a:xfrm>
          <a:prstGeom prst="line">
            <a:avLst/>
          </a:prstGeom>
          <a:noFill/>
          <a:ln w="38100">
            <a:solidFill>
              <a:srgbClr val="8C8C8C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12"/>
          <p:cNvGrpSpPr>
            <a:grpSpLocks/>
          </p:cNvGrpSpPr>
          <p:nvPr/>
        </p:nvGrpSpPr>
        <p:grpSpPr bwMode="auto">
          <a:xfrm>
            <a:off x="1910345" y="2970583"/>
            <a:ext cx="4649341" cy="2349453"/>
            <a:chOff x="2083" y="1738"/>
            <a:chExt cx="1645" cy="1952"/>
          </a:xfrm>
        </p:grpSpPr>
        <p:grpSp>
          <p:nvGrpSpPr>
            <p:cNvPr id="47" name="Group 13"/>
            <p:cNvGrpSpPr>
              <a:grpSpLocks/>
            </p:cNvGrpSpPr>
            <p:nvPr/>
          </p:nvGrpSpPr>
          <p:grpSpPr bwMode="auto">
            <a:xfrm>
              <a:off x="2083" y="1738"/>
              <a:ext cx="1645" cy="1952"/>
              <a:chOff x="720" y="1456"/>
              <a:chExt cx="1476" cy="1708"/>
            </a:xfrm>
          </p:grpSpPr>
          <p:sp>
            <p:nvSpPr>
              <p:cNvPr id="49" name="Oval 14"/>
              <p:cNvSpPr>
                <a:spLocks noChangeArrowheads="1"/>
              </p:cNvSpPr>
              <p:nvPr/>
            </p:nvSpPr>
            <p:spPr bwMode="auto">
              <a:xfrm>
                <a:off x="720" y="1540"/>
                <a:ext cx="849" cy="1624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15"/>
              <p:cNvSpPr>
                <a:spLocks noChangeArrowheads="1"/>
              </p:cNvSpPr>
              <p:nvPr/>
            </p:nvSpPr>
            <p:spPr bwMode="auto">
              <a:xfrm>
                <a:off x="900" y="1456"/>
                <a:ext cx="1296" cy="58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auto">
              <a:xfrm>
                <a:off x="1152" y="1726"/>
                <a:ext cx="705" cy="834"/>
              </a:xfrm>
              <a:custGeom>
                <a:avLst/>
                <a:gdLst>
                  <a:gd name="T0" fmla="*/ 695 w 705"/>
                  <a:gd name="T1" fmla="*/ 255 h 834"/>
                  <a:gd name="T2" fmla="*/ 457 w 705"/>
                  <a:gd name="T3" fmla="*/ 330 h 834"/>
                  <a:gd name="T4" fmla="*/ 412 w 705"/>
                  <a:gd name="T5" fmla="*/ 538 h 834"/>
                  <a:gd name="T6" fmla="*/ 398 w 705"/>
                  <a:gd name="T7" fmla="*/ 732 h 834"/>
                  <a:gd name="T8" fmla="*/ 174 w 705"/>
                  <a:gd name="T9" fmla="*/ 777 h 834"/>
                  <a:gd name="T10" fmla="*/ 40 w 705"/>
                  <a:gd name="T11" fmla="*/ 389 h 834"/>
                  <a:gd name="T12" fmla="*/ 412 w 705"/>
                  <a:gd name="T13" fmla="*/ 62 h 834"/>
                  <a:gd name="T14" fmla="*/ 636 w 705"/>
                  <a:gd name="T15" fmla="*/ 255 h 834"/>
                  <a:gd name="T16" fmla="*/ 517 w 705"/>
                  <a:gd name="T17" fmla="*/ 2 h 834"/>
                  <a:gd name="T18" fmla="*/ 695 w 705"/>
                  <a:gd name="T19" fmla="*/ 255 h 8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05"/>
                  <a:gd name="T31" fmla="*/ 0 h 834"/>
                  <a:gd name="T32" fmla="*/ 705 w 705"/>
                  <a:gd name="T33" fmla="*/ 834 h 8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05" h="834">
                    <a:moveTo>
                      <a:pt x="695" y="255"/>
                    </a:moveTo>
                    <a:cubicBezTo>
                      <a:pt x="685" y="310"/>
                      <a:pt x="504" y="283"/>
                      <a:pt x="457" y="330"/>
                    </a:cubicBezTo>
                    <a:cubicBezTo>
                      <a:pt x="410" y="377"/>
                      <a:pt x="422" y="471"/>
                      <a:pt x="412" y="538"/>
                    </a:cubicBezTo>
                    <a:cubicBezTo>
                      <a:pt x="402" y="605"/>
                      <a:pt x="438" y="692"/>
                      <a:pt x="398" y="732"/>
                    </a:cubicBezTo>
                    <a:cubicBezTo>
                      <a:pt x="358" y="772"/>
                      <a:pt x="234" y="834"/>
                      <a:pt x="174" y="777"/>
                    </a:cubicBezTo>
                    <a:cubicBezTo>
                      <a:pt x="114" y="720"/>
                      <a:pt x="0" y="508"/>
                      <a:pt x="40" y="389"/>
                    </a:cubicBezTo>
                    <a:cubicBezTo>
                      <a:pt x="80" y="270"/>
                      <a:pt x="313" y="84"/>
                      <a:pt x="412" y="62"/>
                    </a:cubicBezTo>
                    <a:cubicBezTo>
                      <a:pt x="511" y="40"/>
                      <a:pt x="619" y="265"/>
                      <a:pt x="636" y="255"/>
                    </a:cubicBezTo>
                    <a:cubicBezTo>
                      <a:pt x="653" y="245"/>
                      <a:pt x="507" y="0"/>
                      <a:pt x="517" y="2"/>
                    </a:cubicBezTo>
                    <a:cubicBezTo>
                      <a:pt x="527" y="4"/>
                      <a:pt x="705" y="200"/>
                      <a:pt x="695" y="25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2334" y="1876"/>
              <a:ext cx="133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alibri"/>
                  <a:ea typeface="ＭＳ Ｐゴシック" pitchFamily="71" charset="-128"/>
                  <a:cs typeface="ＭＳ Ｐゴシック" pitchFamily="71" charset="-128"/>
                </a:rPr>
                <a:t>Enterprise PDM – </a:t>
              </a:r>
              <a:r>
                <a:rPr kumimoji="0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E020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/>
                  <a:ea typeface="ＭＳ Ｐゴシック" pitchFamily="71" charset="-128"/>
                  <a:cs typeface="ＭＳ Ｐゴシック" pitchFamily="71" charset="-128"/>
                </a:rPr>
                <a:t>PLCS(AP239)</a:t>
              </a:r>
            </a:p>
          </p:txBody>
        </p:sp>
      </p:grpSp>
      <p:sp>
        <p:nvSpPr>
          <p:cNvPr id="52" name="Oval 24"/>
          <p:cNvSpPr>
            <a:spLocks noChangeArrowheads="1"/>
          </p:cNvSpPr>
          <p:nvPr/>
        </p:nvSpPr>
        <p:spPr bwMode="auto">
          <a:xfrm>
            <a:off x="2114550" y="4382426"/>
            <a:ext cx="1149922" cy="61971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/>
                <a:ea typeface="ＭＳ Ｐゴシック" pitchFamily="71" charset="-128"/>
                <a:cs typeface="ＭＳ Ｐゴシック" pitchFamily="71" charset="-128"/>
              </a:rPr>
              <a:t>Early </a:t>
            </a:r>
            <a:b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/>
                <a:ea typeface="ＭＳ Ｐゴシック" pitchFamily="71" charset="-128"/>
                <a:cs typeface="ＭＳ Ｐゴシック" pitchFamily="71" charset="-128"/>
              </a:rPr>
            </a:b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/>
                <a:ea typeface="ＭＳ Ｐゴシック" pitchFamily="71" charset="-128"/>
                <a:cs typeface="ＭＳ Ｐゴシック" pitchFamily="71" charset="-128"/>
              </a:rPr>
              <a:t>PDM</a:t>
            </a:r>
          </a:p>
        </p:txBody>
      </p:sp>
      <p:sp>
        <p:nvSpPr>
          <p:cNvPr id="53" name="AutoShape 25"/>
          <p:cNvSpPr>
            <a:spLocks noChangeArrowheads="1"/>
          </p:cNvSpPr>
          <p:nvPr/>
        </p:nvSpPr>
        <p:spPr bwMode="auto">
          <a:xfrm>
            <a:off x="1028700" y="2286890"/>
            <a:ext cx="6905008" cy="553232"/>
          </a:xfrm>
          <a:prstGeom prst="leftRightArrow">
            <a:avLst>
              <a:gd name="adj1" fmla="val 54167"/>
              <a:gd name="adj2" fmla="val 120818"/>
            </a:avLst>
          </a:prstGeom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Strategy/Program/Cost Management/Sustainability</a:t>
            </a:r>
          </a:p>
        </p:txBody>
      </p:sp>
      <p:sp>
        <p:nvSpPr>
          <p:cNvPr id="54" name="Freeform 19"/>
          <p:cNvSpPr>
            <a:spLocks/>
          </p:cNvSpPr>
          <p:nvPr/>
        </p:nvSpPr>
        <p:spPr bwMode="auto">
          <a:xfrm>
            <a:off x="1003156" y="3523197"/>
            <a:ext cx="2027267" cy="915325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ＭＳ Ｐゴシック" pitchFamily="71" charset="-128"/>
                <a:cs typeface="ＭＳ Ｐゴシック" pitchFamily="71" charset="-128"/>
              </a:rPr>
              <a:t>Portfolio/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ＭＳ Ｐゴシック" pitchFamily="71" charset="-128"/>
                <a:cs typeface="ＭＳ Ｐゴシック" pitchFamily="71" charset="-128"/>
              </a:rPr>
              <a:t>Requirement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ＭＳ Ｐゴシック" pitchFamily="71" charset="-128"/>
                <a:cs typeface="ＭＳ Ｐゴシック" pitchFamily="71" charset="-128"/>
              </a:rPr>
              <a:t>Management –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ReqIF, SysML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ＭＳ Ｐゴシック" pitchFamily="71" charset="-128"/>
                <a:cs typeface="ＭＳ Ｐゴシック" pitchFamily="71" charset="-128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27"/>
          <p:cNvSpPr>
            <a:spLocks/>
          </p:cNvSpPr>
          <p:nvPr/>
        </p:nvSpPr>
        <p:spPr bwMode="auto">
          <a:xfrm>
            <a:off x="3014416" y="3609333"/>
            <a:ext cx="3632319" cy="578163"/>
          </a:xfrm>
          <a:prstGeom prst="ellipse">
            <a:avLst/>
          </a:prstGeom>
          <a:solidFill>
            <a:srgbClr val="00CC00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500A9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Sourcing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00A9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OAGIS</a:t>
            </a:r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1136544" y="5009418"/>
            <a:ext cx="6797164" cy="452288"/>
          </a:xfrm>
          <a:prstGeom prst="ellipse">
            <a:avLst/>
          </a:prstGeom>
          <a:solidFill>
            <a:srgbClr val="6691FF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 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 &amp;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FMI/FMU,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Modelica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MoSSEC,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AP209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 Modeling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SysML,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2D5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AADL,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2D5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UPDM,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AP233 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2743019" y="3960190"/>
            <a:ext cx="2423090" cy="510139"/>
          </a:xfrm>
          <a:prstGeom prst="ellipse">
            <a:avLst/>
          </a:prstGeom>
          <a:solidFill>
            <a:srgbClr val="6691FF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BE0204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71" charset="-128"/>
                <a:cs typeface="ＭＳ Ｐゴシック" pitchFamily="71" charset="-128"/>
              </a:rPr>
              <a:t>Digital Mfg 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71" charset="-128"/>
                <a:cs typeface="ＭＳ Ｐゴシック" pitchFamily="71" charset="-128"/>
              </a:rPr>
              <a:t>-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JT, PRC/U3D,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ISA-95,AP238, QIF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30"/>
          <p:cNvSpPr>
            <a:spLocks/>
          </p:cNvSpPr>
          <p:nvPr/>
        </p:nvSpPr>
        <p:spPr bwMode="auto">
          <a:xfrm>
            <a:off x="4700386" y="3286154"/>
            <a:ext cx="3548996" cy="499395"/>
          </a:xfrm>
          <a:prstGeom prst="ellipse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263B86"/>
                </a:solidFill>
                <a:effectLst/>
                <a:uLnTx/>
                <a:uFillTx/>
                <a:latin typeface="Calibri"/>
                <a:ea typeface="ＭＳ Ｐゴシック" pitchFamily="71" charset="-128"/>
                <a:cs typeface="ＭＳ Ｐゴシック" pitchFamily="71" charset="-128"/>
              </a:rPr>
              <a:t>Operations 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263B86"/>
                </a:solidFill>
                <a:effectLst/>
                <a:uLnTx/>
                <a:uFillTx/>
                <a:latin typeface="Calibri"/>
                <a:ea typeface="ＭＳ Ｐゴシック" pitchFamily="71" charset="-128"/>
                <a:cs typeface="ＭＳ Ｐゴシック" pitchFamily="71" charset="-128"/>
              </a:rPr>
              <a:t>Field Service 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71" charset="-128"/>
                <a:cs typeface="ＭＳ Ｐゴシック" pitchFamily="71" charset="-128"/>
              </a:rPr>
              <a:t>– SX000i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 Box 126"/>
          <p:cNvSpPr txBox="1">
            <a:spLocks noChangeArrowheads="1"/>
          </p:cNvSpPr>
          <p:nvPr/>
        </p:nvSpPr>
        <p:spPr bwMode="auto">
          <a:xfrm>
            <a:off x="2412481" y="1916906"/>
            <a:ext cx="970268" cy="3231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Define</a:t>
            </a:r>
          </a:p>
        </p:txBody>
      </p:sp>
      <p:sp>
        <p:nvSpPr>
          <p:cNvPr id="60" name="Text Box 127"/>
          <p:cNvSpPr txBox="1">
            <a:spLocks noChangeArrowheads="1"/>
          </p:cNvSpPr>
          <p:nvPr/>
        </p:nvSpPr>
        <p:spPr bwMode="auto">
          <a:xfrm>
            <a:off x="1083471" y="1921668"/>
            <a:ext cx="734543" cy="3231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Plan</a:t>
            </a:r>
          </a:p>
        </p:txBody>
      </p:sp>
      <p:sp>
        <p:nvSpPr>
          <p:cNvPr id="61" name="Text Box 131"/>
          <p:cNvSpPr txBox="1">
            <a:spLocks noChangeArrowheads="1"/>
          </p:cNvSpPr>
          <p:nvPr/>
        </p:nvSpPr>
        <p:spPr bwMode="auto">
          <a:xfrm>
            <a:off x="7251364" y="1905000"/>
            <a:ext cx="1055546" cy="3231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Service</a:t>
            </a:r>
          </a:p>
        </p:txBody>
      </p:sp>
      <p:sp>
        <p:nvSpPr>
          <p:cNvPr id="62" name="Text Box 134"/>
          <p:cNvSpPr txBox="1">
            <a:spLocks noChangeArrowheads="1"/>
          </p:cNvSpPr>
          <p:nvPr/>
        </p:nvSpPr>
        <p:spPr bwMode="auto">
          <a:xfrm>
            <a:off x="4663018" y="1905000"/>
            <a:ext cx="842083" cy="3231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Build</a:t>
            </a:r>
          </a:p>
        </p:txBody>
      </p:sp>
      <p:sp>
        <p:nvSpPr>
          <p:cNvPr id="63" name="Text Box 132"/>
          <p:cNvSpPr txBox="1">
            <a:spLocks noChangeArrowheads="1"/>
          </p:cNvSpPr>
          <p:nvPr/>
        </p:nvSpPr>
        <p:spPr bwMode="auto">
          <a:xfrm rot="16200000">
            <a:off x="-218596" y="3460066"/>
            <a:ext cx="13023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Virtual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Product</a:t>
            </a:r>
          </a:p>
        </p:txBody>
      </p:sp>
      <p:sp>
        <p:nvSpPr>
          <p:cNvPr id="12" name="Oval 11"/>
          <p:cNvSpPr/>
          <p:nvPr/>
        </p:nvSpPr>
        <p:spPr>
          <a:xfrm>
            <a:off x="6285639" y="3898413"/>
            <a:ext cx="2442695" cy="5978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31D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Archival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E020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EN9300 (LOTAR)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84096" y="4154697"/>
            <a:ext cx="3720215" cy="938383"/>
            <a:chOff x="4378791" y="4104432"/>
            <a:chExt cx="4960287" cy="1251177"/>
          </a:xfrm>
        </p:grpSpPr>
        <p:sp>
          <p:nvSpPr>
            <p:cNvPr id="65" name="Up-Down Arrow 64"/>
            <p:cNvSpPr/>
            <p:nvPr/>
          </p:nvSpPr>
          <p:spPr>
            <a:xfrm>
              <a:off x="6723844" y="4104432"/>
              <a:ext cx="648043" cy="1251177"/>
            </a:xfrm>
            <a:prstGeom prst="up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dist="25400" dir="13500000">
                <a:srgbClr val="C0C0C0">
                  <a:alpha val="7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Left-Right Arrow 63"/>
            <p:cNvSpPr/>
            <p:nvPr/>
          </p:nvSpPr>
          <p:spPr>
            <a:xfrm>
              <a:off x="4378791" y="4318017"/>
              <a:ext cx="4960287" cy="895789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dist="25400" dir="13500000">
                <a:srgbClr val="C0C0C0">
                  <a:alpha val="7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131D4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Exchange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STEP standards (AP209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210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BE020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242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85637" y="1090136"/>
            <a:ext cx="2705212" cy="738664"/>
            <a:chOff x="133778" y="5682394"/>
            <a:chExt cx="3606949" cy="984885"/>
          </a:xfrm>
        </p:grpSpPr>
        <p:sp>
          <p:nvSpPr>
            <p:cNvPr id="4" name="Rectangle 3"/>
            <p:cNvSpPr/>
            <p:nvPr/>
          </p:nvSpPr>
          <p:spPr>
            <a:xfrm>
              <a:off x="136126" y="5953290"/>
              <a:ext cx="201814" cy="164847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6126" y="6180875"/>
              <a:ext cx="201814" cy="164847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5385" y="5682394"/>
              <a:ext cx="338534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Highest Impact Standard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Recommended High Impact Standard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De-emphasized High Impact Standard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Related standard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3778" y="6403615"/>
              <a:ext cx="201814" cy="164847"/>
            </a:xfrm>
            <a:prstGeom prst="rect">
              <a:avLst/>
            </a:prstGeom>
            <a:solidFill>
              <a:srgbClr val="B2D58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0745" y="5754713"/>
              <a:ext cx="201814" cy="164847"/>
            </a:xfrm>
            <a:prstGeom prst="rect">
              <a:avLst/>
            </a:prstGeom>
            <a:solidFill>
              <a:srgbClr val="FBA977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85538" y="567045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* Navigating the PLM Standards Universe</a:t>
            </a:r>
            <a:br>
              <a:rPr lang="en-US" sz="1100" dirty="0"/>
            </a:br>
            <a:r>
              <a:rPr lang="en-US" sz="1100" dirty="0"/>
              <a:t>   CIMdata PLM Webinar Series</a:t>
            </a:r>
            <a:br>
              <a:rPr lang="en-US" sz="1100" dirty="0"/>
            </a:br>
            <a:r>
              <a:rPr lang="en-US" sz="1100" dirty="0"/>
              <a:t>    10 November 2016</a:t>
            </a:r>
            <a:br>
              <a:rPr lang="en-US" sz="1100" dirty="0"/>
            </a:br>
            <a:r>
              <a:rPr lang="en-US" sz="1100" dirty="0"/>
              <a:t>     #</a:t>
            </a:r>
            <a:r>
              <a:rPr lang="en-US" sz="1100" dirty="0" err="1"/>
              <a:t>cimdatawebinar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864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S_WG_Roadmap_Draft_011416" id="{8067A828-F907-4F40-9072-67CC582A1CD4}" vid="{398B7BBB-3472-41F6-B540-2FE70883AF80}"/>
    </a:ext>
  </a:extLst>
</a:theme>
</file>

<file path=ppt/theme/theme5.xml><?xml version="1.0" encoding="utf-8"?>
<a:theme xmlns:a="http://schemas.openxmlformats.org/drawingml/2006/main" name="2014_CIMdata_Template">
  <a:themeElements>
    <a:clrScheme name="Custom 12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408000"/>
      </a:accent1>
      <a:accent2>
        <a:srgbClr val="004080"/>
      </a:accent2>
      <a:accent3>
        <a:srgbClr val="622D0A"/>
      </a:accent3>
      <a:accent4>
        <a:srgbClr val="BE0204"/>
      </a:accent4>
      <a:accent5>
        <a:srgbClr val="640F10"/>
      </a:accent5>
      <a:accent6>
        <a:srgbClr val="500A91"/>
      </a:accent6>
      <a:hlink>
        <a:srgbClr val="7373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1642</TotalTime>
  <Words>395</Words>
  <Application>Microsoft Office PowerPoint</Application>
  <PresentationFormat>On-screen Show (4:3)</PresentationFormat>
  <Paragraphs>95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Calibri</vt:lpstr>
      <vt:lpstr>Mangal</vt:lpstr>
      <vt:lpstr>Times New Roman</vt:lpstr>
      <vt:lpstr>Wingdings</vt:lpstr>
      <vt:lpstr>2_Custom Design</vt:lpstr>
      <vt:lpstr>6_Custom Design</vt:lpstr>
      <vt:lpstr>12_Custom Design</vt:lpstr>
      <vt:lpstr>13_Custom Design</vt:lpstr>
      <vt:lpstr>2014_CIMdata_Template</vt:lpstr>
      <vt:lpstr>SMSWG Meeting 01/30/2017</vt:lpstr>
      <vt:lpstr>Roadmap:  High Level*</vt:lpstr>
      <vt:lpstr>PowerPoint Presentation</vt:lpstr>
      <vt:lpstr>SMS Is An Iterative Process Throughout  The Product Life Cycle *</vt:lpstr>
      <vt:lpstr>SMS Is An Iterative Process Throughout  The Product Life Cycle *</vt:lpstr>
      <vt:lpstr>Standards</vt:lpstr>
      <vt:lpstr>Process Domains and their Relationship *</vt:lpstr>
      <vt:lpstr>Project Overview * Remember being sold “Standard Cell phone” connectors?</vt:lpstr>
      <vt:lpstr>High Impact Standards Landscape High impact standards mapped into the product lifecycle</vt:lpstr>
      <vt:lpstr>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Frank Popielas</cp:lastModifiedBy>
  <cp:revision>33</cp:revision>
  <dcterms:created xsi:type="dcterms:W3CDTF">2015-02-25T16:22:53Z</dcterms:created>
  <dcterms:modified xsi:type="dcterms:W3CDTF">2017-01-30T03:10:03Z</dcterms:modified>
</cp:coreProperties>
</file>