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4"/>
  </p:sldMasterIdLst>
  <p:notesMasterIdLst>
    <p:notesMasterId r:id="rId21"/>
  </p:notesMasterIdLst>
  <p:sldIdLst>
    <p:sldId id="265" r:id="rId5"/>
    <p:sldId id="283" r:id="rId6"/>
    <p:sldId id="296" r:id="rId7"/>
    <p:sldId id="298" r:id="rId8"/>
    <p:sldId id="294" r:id="rId9"/>
    <p:sldId id="302" r:id="rId10"/>
    <p:sldId id="293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82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1E22"/>
    <a:srgbClr val="000000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757" autoAdjust="0"/>
  </p:normalViewPr>
  <p:slideViewPr>
    <p:cSldViewPr>
      <p:cViewPr varScale="1">
        <p:scale>
          <a:sx n="79" d="100"/>
          <a:sy n="79" d="100"/>
        </p:scale>
        <p:origin x="-8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D159D92A-2AE5-4E03-9754-D1C0CFC19CE6}" type="datetimeFigureOut">
              <a:rPr lang="en-US"/>
              <a:pPr>
                <a:defRPr/>
              </a:pPr>
              <a:t>1/31/2011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6B877E01-5E2B-4448-8E4A-2178D04393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4731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FFE8F-126F-45B9-B9CE-48AF7E4C347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FFE8F-126F-45B9-B9CE-48AF7E4C347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FFE8F-126F-45B9-B9CE-48AF7E4C347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FFE8F-126F-45B9-B9CE-48AF7E4C347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FFE8F-126F-45B9-B9CE-48AF7E4C347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FFE8F-126F-45B9-B9CE-48AF7E4C347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FFE8F-126F-45B9-B9CE-48AF7E4C347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FFE8F-126F-45B9-B9CE-48AF7E4C347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NCOSELogo_transparent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0" y="5676900"/>
            <a:ext cx="1219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8"/>
          <p:cNvGrpSpPr>
            <a:grpSpLocks/>
          </p:cNvGrpSpPr>
          <p:nvPr userDrawn="1"/>
        </p:nvGrpSpPr>
        <p:grpSpPr bwMode="auto">
          <a:xfrm>
            <a:off x="323850" y="0"/>
            <a:ext cx="196850" cy="5867400"/>
            <a:chOff x="216" y="0"/>
            <a:chExt cx="93" cy="3244"/>
          </a:xfrm>
        </p:grpSpPr>
        <p:sp>
          <p:nvSpPr>
            <p:cNvPr id="6" name="Line 9"/>
            <p:cNvSpPr>
              <a:spLocks noChangeShapeType="1"/>
            </p:cNvSpPr>
            <p:nvPr/>
          </p:nvSpPr>
          <p:spPr bwMode="auto">
            <a:xfrm>
              <a:off x="216" y="0"/>
              <a:ext cx="0" cy="3244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10"/>
            <p:cNvSpPr>
              <a:spLocks noChangeShapeType="1"/>
            </p:cNvSpPr>
            <p:nvPr/>
          </p:nvSpPr>
          <p:spPr bwMode="auto">
            <a:xfrm>
              <a:off x="309" y="0"/>
              <a:ext cx="0" cy="3244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11"/>
            <p:cNvSpPr>
              <a:spLocks noChangeShapeType="1"/>
            </p:cNvSpPr>
            <p:nvPr/>
          </p:nvSpPr>
          <p:spPr bwMode="auto">
            <a:xfrm>
              <a:off x="262" y="0"/>
              <a:ext cx="0" cy="3244"/>
            </a:xfrm>
            <a:prstGeom prst="line">
              <a:avLst/>
            </a:prstGeom>
            <a:noFill/>
            <a:ln w="38100">
              <a:solidFill>
                <a:srgbClr val="003366">
                  <a:alpha val="59999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12"/>
          <p:cNvGrpSpPr>
            <a:grpSpLocks/>
          </p:cNvGrpSpPr>
          <p:nvPr userDrawn="1"/>
        </p:nvGrpSpPr>
        <p:grpSpPr bwMode="auto">
          <a:xfrm>
            <a:off x="1358900" y="6400800"/>
            <a:ext cx="7772400" cy="127000"/>
            <a:chOff x="1652" y="4032"/>
            <a:chExt cx="4108" cy="80"/>
          </a:xfrm>
        </p:grpSpPr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1652" y="4112"/>
              <a:ext cx="4108" cy="0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4"/>
            <p:cNvSpPr>
              <a:spLocks noChangeShapeType="1"/>
            </p:cNvSpPr>
            <p:nvPr/>
          </p:nvSpPr>
          <p:spPr bwMode="auto">
            <a:xfrm flipH="1">
              <a:off x="1652" y="4072"/>
              <a:ext cx="4108" cy="0"/>
            </a:xfrm>
            <a:prstGeom prst="line">
              <a:avLst/>
            </a:prstGeom>
            <a:noFill/>
            <a:ln w="38100">
              <a:solidFill>
                <a:srgbClr val="003366">
                  <a:alpha val="59999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5"/>
            <p:cNvSpPr>
              <a:spLocks noChangeShapeType="1"/>
            </p:cNvSpPr>
            <p:nvPr/>
          </p:nvSpPr>
          <p:spPr bwMode="auto">
            <a:xfrm flipH="1">
              <a:off x="1652" y="4032"/>
              <a:ext cx="4108" cy="0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" name="Rectangle 16"/>
          <p:cNvSpPr>
            <a:spLocks noChangeArrowheads="1"/>
          </p:cNvSpPr>
          <p:nvPr userDrawn="1"/>
        </p:nvSpPr>
        <p:spPr bwMode="auto">
          <a:xfrm rot="5400000">
            <a:off x="5222082" y="3375818"/>
            <a:ext cx="6858000" cy="106363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100000">
                <a:srgbClr val="B2B2B2">
                  <a:alpha val="50000"/>
                </a:srgb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4" name="Picture 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05" r="9705"/>
          <a:stretch>
            <a:fillRect/>
          </a:stretch>
        </p:blipFill>
        <p:spPr bwMode="auto">
          <a:xfrm>
            <a:off x="406400" y="14288"/>
            <a:ext cx="1041400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0DB85-719B-4997-9C7B-1184CD2845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678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4A0F4-2406-4B15-AD91-AFE56AD8DA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802525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62484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br>
              <a:rPr lang="en-US" smtClean="0"/>
            </a:br>
            <a:r>
              <a:rPr lang="en-US" smtClean="0"/>
              <a:t>Line 2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066800"/>
            <a:ext cx="7848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11500" y="6496050"/>
            <a:ext cx="2895600" cy="3619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40500" y="6496050"/>
            <a:ext cx="2133600" cy="3619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fld id="{E1DF20F9-0142-4199-BA66-3EEA44AB7F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0" name="Picture 7" descr="INCOSELogo_transparent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0" y="5676900"/>
            <a:ext cx="1219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31" name="Group 8"/>
          <p:cNvGrpSpPr>
            <a:grpSpLocks/>
          </p:cNvGrpSpPr>
          <p:nvPr userDrawn="1"/>
        </p:nvGrpSpPr>
        <p:grpSpPr bwMode="auto">
          <a:xfrm>
            <a:off x="323850" y="0"/>
            <a:ext cx="196850" cy="5867400"/>
            <a:chOff x="216" y="0"/>
            <a:chExt cx="93" cy="3244"/>
          </a:xfrm>
        </p:grpSpPr>
        <p:sp>
          <p:nvSpPr>
            <p:cNvPr id="1040" name="Line 9"/>
            <p:cNvSpPr>
              <a:spLocks noChangeShapeType="1"/>
            </p:cNvSpPr>
            <p:nvPr/>
          </p:nvSpPr>
          <p:spPr bwMode="auto">
            <a:xfrm>
              <a:off x="216" y="0"/>
              <a:ext cx="0" cy="3244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1" name="Line 10"/>
            <p:cNvSpPr>
              <a:spLocks noChangeShapeType="1"/>
            </p:cNvSpPr>
            <p:nvPr/>
          </p:nvSpPr>
          <p:spPr bwMode="auto">
            <a:xfrm>
              <a:off x="309" y="0"/>
              <a:ext cx="0" cy="3244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2" name="Line 11"/>
            <p:cNvSpPr>
              <a:spLocks noChangeShapeType="1"/>
            </p:cNvSpPr>
            <p:nvPr/>
          </p:nvSpPr>
          <p:spPr bwMode="auto">
            <a:xfrm>
              <a:off x="262" y="0"/>
              <a:ext cx="0" cy="3244"/>
            </a:xfrm>
            <a:prstGeom prst="line">
              <a:avLst/>
            </a:prstGeom>
            <a:noFill/>
            <a:ln w="38100">
              <a:solidFill>
                <a:srgbClr val="003366">
                  <a:alpha val="59999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2" name="Group 12"/>
          <p:cNvGrpSpPr>
            <a:grpSpLocks/>
          </p:cNvGrpSpPr>
          <p:nvPr userDrawn="1"/>
        </p:nvGrpSpPr>
        <p:grpSpPr bwMode="auto">
          <a:xfrm>
            <a:off x="1358900" y="6400800"/>
            <a:ext cx="7772400" cy="127000"/>
            <a:chOff x="1652" y="4032"/>
            <a:chExt cx="4108" cy="80"/>
          </a:xfrm>
        </p:grpSpPr>
        <p:sp>
          <p:nvSpPr>
            <p:cNvPr id="1037" name="Line 13"/>
            <p:cNvSpPr>
              <a:spLocks noChangeShapeType="1"/>
            </p:cNvSpPr>
            <p:nvPr/>
          </p:nvSpPr>
          <p:spPr bwMode="auto">
            <a:xfrm flipH="1">
              <a:off x="1652" y="4112"/>
              <a:ext cx="4108" cy="0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Line 14"/>
            <p:cNvSpPr>
              <a:spLocks noChangeShapeType="1"/>
            </p:cNvSpPr>
            <p:nvPr/>
          </p:nvSpPr>
          <p:spPr bwMode="auto">
            <a:xfrm flipH="1">
              <a:off x="1652" y="4072"/>
              <a:ext cx="4108" cy="0"/>
            </a:xfrm>
            <a:prstGeom prst="line">
              <a:avLst/>
            </a:prstGeom>
            <a:noFill/>
            <a:ln w="38100">
              <a:solidFill>
                <a:srgbClr val="003366">
                  <a:alpha val="59999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9" name="Line 15"/>
            <p:cNvSpPr>
              <a:spLocks noChangeShapeType="1"/>
            </p:cNvSpPr>
            <p:nvPr/>
          </p:nvSpPr>
          <p:spPr bwMode="auto">
            <a:xfrm flipH="1">
              <a:off x="1652" y="4032"/>
              <a:ext cx="4108" cy="0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3" name="Rectangle 16"/>
          <p:cNvSpPr>
            <a:spLocks noChangeArrowheads="1"/>
          </p:cNvSpPr>
          <p:nvPr userDrawn="1"/>
        </p:nvSpPr>
        <p:spPr bwMode="auto">
          <a:xfrm rot="5400000">
            <a:off x="5222082" y="3375818"/>
            <a:ext cx="6858000" cy="106363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100000">
                <a:srgbClr val="B2B2B2">
                  <a:alpha val="50000"/>
                </a:srgb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" name="Rectangle 17"/>
          <p:cNvSpPr>
            <a:spLocks noChangeArrowheads="1"/>
          </p:cNvSpPr>
          <p:nvPr userDrawn="1"/>
        </p:nvSpPr>
        <p:spPr bwMode="auto">
          <a:xfrm>
            <a:off x="0" y="914400"/>
            <a:ext cx="9156700" cy="93663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100000">
                <a:srgbClr val="B2B2B2">
                  <a:alpha val="50000"/>
                </a:srgb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Text Box 19"/>
          <p:cNvSpPr txBox="1">
            <a:spLocks noChangeArrowheads="1"/>
          </p:cNvSpPr>
          <p:nvPr userDrawn="1"/>
        </p:nvSpPr>
        <p:spPr bwMode="auto">
          <a:xfrm>
            <a:off x="6646863" y="-4763"/>
            <a:ext cx="19002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defRPr/>
            </a:pPr>
            <a:r>
              <a:rPr lang="en-GB" sz="1200" b="1" smtClean="0">
                <a:solidFill>
                  <a:srgbClr val="B41E22"/>
                </a:solidFill>
              </a:rPr>
              <a:t>International Workshop</a:t>
            </a:r>
          </a:p>
          <a:p>
            <a:pPr algn="r">
              <a:defRPr/>
            </a:pPr>
            <a:r>
              <a:rPr lang="en-GB" sz="1200" b="1" smtClean="0">
                <a:solidFill>
                  <a:srgbClr val="B41E22"/>
                </a:solidFill>
              </a:rPr>
              <a:t>28 Jan </a:t>
            </a:r>
            <a:r>
              <a:rPr lang="en-US" sz="1200" b="1" smtClean="0">
                <a:solidFill>
                  <a:srgbClr val="B41E22"/>
                </a:solidFill>
              </a:rPr>
              <a:t>–</a:t>
            </a:r>
            <a:r>
              <a:rPr lang="en-GB" sz="1200" b="1" smtClean="0">
                <a:solidFill>
                  <a:srgbClr val="B41E22"/>
                </a:solidFill>
              </a:rPr>
              <a:t> 2 Feb 2011</a:t>
            </a:r>
          </a:p>
          <a:p>
            <a:pPr algn="r">
              <a:defRPr/>
            </a:pPr>
            <a:r>
              <a:rPr lang="en-GB" sz="1200" b="1" smtClean="0">
                <a:solidFill>
                  <a:srgbClr val="B41E22"/>
                </a:solidFill>
              </a:rPr>
              <a:t>Phoenix, AZ, USA</a:t>
            </a:r>
          </a:p>
        </p:txBody>
      </p:sp>
      <p:pic>
        <p:nvPicPr>
          <p:cNvPr id="1036" name="Picture 21" descr="http://upload.wikimedia.org/wikipedia/en/thumb/b/b1/Phoenix-logo.svg/2000px-Phoenix-logo.svg.png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150" y="5791200"/>
            <a:ext cx="750888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Arial" pitchFamily="-107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Arial" pitchFamily="-107" charset="0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Arial" pitchFamily="-107" charset="0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Arial" pitchFamily="-107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Arial" pitchFamily="-107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groups.google.com/group/mbse-usability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1219200"/>
            <a:ext cx="5486400" cy="19812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Arial" pitchFamily="34" charset="0"/>
              </a:rPr>
              <a:t>INCOSE Usability Working Group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09800" y="3048000"/>
            <a:ext cx="5334000" cy="1371600"/>
          </a:xfrm>
        </p:spPr>
        <p:txBody>
          <a:bodyPr/>
          <a:lstStyle/>
          <a:p>
            <a:pPr eaLnBrk="1" hangingPunct="1"/>
            <a:r>
              <a:rPr lang="en-US" sz="1800" dirty="0" smtClean="0">
                <a:latin typeface="Arial" pitchFamily="34" charset="0"/>
              </a:rPr>
              <a:t>Scott </a:t>
            </a:r>
            <a:r>
              <a:rPr lang="en-US" sz="1800" dirty="0" err="1" smtClean="0">
                <a:latin typeface="Arial" pitchFamily="34" charset="0"/>
              </a:rPr>
              <a:t>Workinger</a:t>
            </a:r>
            <a:r>
              <a:rPr lang="en-US" sz="1800" dirty="0" smtClean="0">
                <a:latin typeface="Arial" pitchFamily="34" charset="0"/>
              </a:rPr>
              <a:t>, David </a:t>
            </a:r>
            <a:r>
              <a:rPr lang="en-US" sz="1800" dirty="0" err="1" smtClean="0">
                <a:latin typeface="Arial" pitchFamily="34" charset="0"/>
              </a:rPr>
              <a:t>Lempia</a:t>
            </a:r>
            <a:endParaRPr lang="en-US" sz="1800" dirty="0" smtClean="0">
              <a:latin typeface="Arial" pitchFamily="34" charset="0"/>
            </a:endParaRPr>
          </a:p>
          <a:p>
            <a:pPr eaLnBrk="1" hangingPunct="1"/>
            <a:endParaRPr lang="en-US" sz="1800" dirty="0" smtClean="0">
              <a:latin typeface="Arial" pitchFamily="34" charset="0"/>
            </a:endParaRPr>
          </a:p>
          <a:p>
            <a:pPr eaLnBrk="1" hangingPunct="1"/>
            <a:r>
              <a:rPr lang="en-US" sz="1800" dirty="0" smtClean="0">
                <a:latin typeface="Arial" pitchFamily="34" charset="0"/>
              </a:rPr>
              <a:t>For INCOSE Usability Working Group 2011</a:t>
            </a:r>
          </a:p>
          <a:p>
            <a:pPr eaLnBrk="1" hangingPunct="1"/>
            <a:endParaRPr lang="en-US" sz="1800" dirty="0">
              <a:latin typeface="Arial" pitchFamily="34" charset="0"/>
            </a:endParaRPr>
          </a:p>
          <a:p>
            <a:r>
              <a:rPr lang="en-US" sz="1800" dirty="0"/>
              <a:t>To sign up for the MBSE usability team go to:</a:t>
            </a:r>
          </a:p>
          <a:p>
            <a:pPr lvl="1"/>
            <a:r>
              <a:rPr lang="en-US" sz="1600" dirty="0">
                <a:hlinkClick r:id="rId2"/>
              </a:rPr>
              <a:t>http://groups.google.com/group/mbse-usability</a:t>
            </a:r>
            <a:endParaRPr lang="en-US" sz="1600" dirty="0"/>
          </a:p>
          <a:p>
            <a:pPr lvl="1"/>
            <a:endParaRPr lang="en-US" sz="1600" dirty="0"/>
          </a:p>
          <a:p>
            <a:r>
              <a:rPr lang="en-US" sz="1800" dirty="0"/>
              <a:t>You will start to receive meeting invites and discussion invites.</a:t>
            </a:r>
          </a:p>
          <a:p>
            <a:pPr eaLnBrk="1" hangingPunct="1"/>
            <a:endParaRPr lang="en-US" sz="1800" dirty="0" smtClean="0">
              <a:latin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200150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Definitions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800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Usability = The extent to which a product can be used by specified users to achieve specified goals with effectiveness, efficiency, and satisfaction in a specified context of use or a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quality attribute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that assesses how easy user interfaces are perceived to be to use.  Also refers to methods for improving ease-of-use during the design process. 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Task = activity performed by a single person that has a distinct beginning and end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Function = a related set of tasks, some of which may be automated (i.e., performed by a computer).  May consist of multiple people performing cooperative or collaborative tasks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3341503"/>
      </p:ext>
    </p:extLst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Measurable Usability Dimensions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Ease of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Learning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Efficiency </a:t>
            </a:r>
            <a:r>
              <a:rPr lang="en-US" dirty="0">
                <a:latin typeface="Arial" pitchFamily="34" charset="0"/>
                <a:cs typeface="Arial" pitchFamily="34" charset="0"/>
              </a:rPr>
              <a:t>of Use (routine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Efficiency </a:t>
            </a:r>
            <a:r>
              <a:rPr lang="en-US" dirty="0">
                <a:latin typeface="Arial" pitchFamily="34" charset="0"/>
                <a:cs typeface="Arial" pitchFamily="34" charset="0"/>
              </a:rPr>
              <a:t>of Use (non-routine)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Error </a:t>
            </a:r>
            <a:r>
              <a:rPr lang="en-US" dirty="0">
                <a:latin typeface="Arial" pitchFamily="34" charset="0"/>
                <a:cs typeface="Arial" pitchFamily="34" charset="0"/>
              </a:rPr>
              <a:t>Tolerance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Subjective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500150"/>
      </p:ext>
    </p:extLst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Ease of Learning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After providing some opportunity for a new user to learn how to perform a function (e.g., demonstration, exploration, documentation), assess how well the user can perform a related task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Near-transfer - very similar task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Far-transfer – different task that requires the user to draw inferences from what they learned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Motivation:  Reward products that support transparent mental models and that provide consistency in the interface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169062"/>
      </p:ext>
    </p:extLst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Efficiency of Use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Measured by number of steps (button clicks) or by the elapsed time to perform a well-defined function (set of tasks)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Measure for routine tasks and non-routine tasks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Motivation – Reward products that limit unnecessary steps and provide convenient shortcuts for routine tasks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57956"/>
      </p:ext>
    </p:extLst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Subjective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Qualitative measure of how much the user liked using the product.  Typically measured by questionnaire on a ranked scale.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Was it compelling?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Was it satisfying?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Would you want to use this product again?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Motivation: Rewards elegance, clarity, and user satisfaction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621353"/>
      </p:ext>
    </p:extLst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Cautions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572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Complex products offer challenges for unbiased testing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Certainly need a combination of skilled users (perhaps even the product developer) and users that understand the intent of the tool but have no experience with the specific product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Beware of unintended consequences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“rats go after pellets”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Must select and carefully design the functions being tested to examine a reasonable breadth and depth of functionality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Resist the temptation to assess “Cadillac” functions before ensuring “Chevy” functions are covered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386352"/>
      </p:ext>
    </p:extLst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Arial" pitchFamily="34" charset="0"/>
              </a:rPr>
              <a:t>Conclusion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</a:rPr>
              <a:t>History</a:t>
            </a:r>
          </a:p>
          <a:p>
            <a:r>
              <a:rPr lang="en-US" dirty="0" smtClean="0">
                <a:latin typeface="Arial" pitchFamily="34" charset="0"/>
              </a:rPr>
              <a:t>Accomplishments</a:t>
            </a:r>
          </a:p>
          <a:p>
            <a:r>
              <a:rPr lang="en-US" dirty="0" smtClean="0">
                <a:latin typeface="Arial" pitchFamily="34" charset="0"/>
              </a:rPr>
              <a:t>Concepts of Operation</a:t>
            </a:r>
          </a:p>
          <a:p>
            <a:r>
              <a:rPr lang="en-US" dirty="0" smtClean="0">
                <a:latin typeface="Arial" pitchFamily="34" charset="0"/>
              </a:rPr>
              <a:t>Plan</a:t>
            </a:r>
          </a:p>
          <a:p>
            <a:r>
              <a:rPr lang="en-US" dirty="0" smtClean="0">
                <a:latin typeface="Arial" pitchFamily="34" charset="0"/>
              </a:rPr>
              <a:t>Use Cases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fld id="{FCB3065D-8A02-4CEA-94C5-C14793E5C7E9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Introductions</a:t>
            </a:r>
          </a:p>
          <a:p>
            <a:r>
              <a:rPr lang="en-US" sz="2400" dirty="0" smtClean="0"/>
              <a:t>8:00 – 9:00 – </a:t>
            </a:r>
            <a:r>
              <a:rPr lang="en-US" sz="2400" dirty="0" smtClean="0"/>
              <a:t>Create Hi-Value </a:t>
            </a:r>
            <a:r>
              <a:rPr lang="en-US" sz="2400" dirty="0" smtClean="0"/>
              <a:t>Use Cases</a:t>
            </a:r>
          </a:p>
          <a:p>
            <a:r>
              <a:rPr lang="en-US" sz="2400" dirty="0"/>
              <a:t>9:00 </a:t>
            </a:r>
            <a:r>
              <a:rPr lang="en-US" sz="2400" dirty="0" smtClean="0"/>
              <a:t>– 9:30 - </a:t>
            </a:r>
            <a:r>
              <a:rPr lang="en-US" sz="2000" dirty="0" smtClean="0"/>
              <a:t>Usability </a:t>
            </a:r>
            <a:r>
              <a:rPr lang="en-US" sz="2000" dirty="0"/>
              <a:t>Presentation by Jen </a:t>
            </a:r>
            <a:r>
              <a:rPr lang="en-US" sz="2000" dirty="0" err="1" smtClean="0"/>
              <a:t>Narkevicius</a:t>
            </a:r>
            <a:endParaRPr lang="en-US" sz="2000" dirty="0" smtClean="0"/>
          </a:p>
          <a:p>
            <a:r>
              <a:rPr lang="en-US" sz="2400" dirty="0"/>
              <a:t>9:30 – </a:t>
            </a:r>
            <a:r>
              <a:rPr lang="en-US" sz="2400" dirty="0" smtClean="0"/>
              <a:t>10:00 - </a:t>
            </a:r>
            <a:r>
              <a:rPr lang="en-US" sz="2400" dirty="0"/>
              <a:t>Create Hi-Value </a:t>
            </a:r>
            <a:r>
              <a:rPr lang="en-US" sz="2400" dirty="0"/>
              <a:t>Use </a:t>
            </a:r>
            <a:r>
              <a:rPr lang="en-US" sz="2400" dirty="0" smtClean="0"/>
              <a:t>Cases</a:t>
            </a:r>
          </a:p>
          <a:p>
            <a:r>
              <a:rPr lang="en-US" sz="2400" dirty="0" smtClean="0"/>
              <a:t>10:00 – 10:30 – Rank Order Use Cases</a:t>
            </a:r>
          </a:p>
          <a:p>
            <a:r>
              <a:rPr lang="en-US" sz="2400" dirty="0" smtClean="0"/>
              <a:t>10:30 </a:t>
            </a:r>
            <a:r>
              <a:rPr lang="en-US" sz="2400" dirty="0"/>
              <a:t>– </a:t>
            </a:r>
            <a:r>
              <a:rPr lang="en-US" sz="2400" dirty="0" smtClean="0"/>
              <a:t>10:45 –Break</a:t>
            </a:r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212066215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10:45 – 11:00 – Next steps?</a:t>
            </a:r>
          </a:p>
          <a:p>
            <a:pPr lvl="1"/>
            <a:r>
              <a:rPr lang="en-US" sz="2000" dirty="0" smtClean="0"/>
              <a:t>Summary Presentation for group out brief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 smtClean="0"/>
              <a:t>Fill out survey</a:t>
            </a:r>
          </a:p>
        </p:txBody>
      </p:sp>
    </p:spTree>
    <p:extLst>
      <p:ext uri="{BB962C8B-B14F-4D97-AF65-F5344CB8AC3E}">
        <p14:creationId xmlns:p14="http://schemas.microsoft.com/office/powerpoint/2010/main" val="1538762518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Arial" charset="0"/>
              </a:rPr>
              <a:t>High Value Use Case Dimensions</a:t>
            </a:r>
          </a:p>
        </p:txBody>
      </p:sp>
      <p:cxnSp>
        <p:nvCxnSpPr>
          <p:cNvPr id="14339" name="Straight Arrow Connector 4"/>
          <p:cNvCxnSpPr>
            <a:cxnSpLocks noChangeShapeType="1"/>
          </p:cNvCxnSpPr>
          <p:nvPr/>
        </p:nvCxnSpPr>
        <p:spPr bwMode="auto">
          <a:xfrm flipV="1">
            <a:off x="4343400" y="1143000"/>
            <a:ext cx="0" cy="281940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0" name="Straight Arrow Connector 5"/>
          <p:cNvCxnSpPr>
            <a:cxnSpLocks noChangeShapeType="1"/>
          </p:cNvCxnSpPr>
          <p:nvPr/>
        </p:nvCxnSpPr>
        <p:spPr bwMode="auto">
          <a:xfrm>
            <a:off x="4343400" y="3962400"/>
            <a:ext cx="3124200" cy="193675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1" name="Straight Arrow Connector 8"/>
          <p:cNvCxnSpPr>
            <a:cxnSpLocks noChangeShapeType="1"/>
          </p:cNvCxnSpPr>
          <p:nvPr/>
        </p:nvCxnSpPr>
        <p:spPr bwMode="auto">
          <a:xfrm flipH="1">
            <a:off x="1676400" y="3962400"/>
            <a:ext cx="2667000" cy="175260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42" name="TextBox 11"/>
          <p:cNvSpPr txBox="1">
            <a:spLocks noChangeArrowheads="1"/>
          </p:cNvSpPr>
          <p:nvPr/>
        </p:nvSpPr>
        <p:spPr bwMode="auto">
          <a:xfrm>
            <a:off x="4495800" y="669925"/>
            <a:ext cx="2378075" cy="369888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chemeClr val="bg1"/>
                </a:solidFill>
              </a:rPr>
              <a:t>SysML Diagram Type</a:t>
            </a:r>
          </a:p>
        </p:txBody>
      </p:sp>
      <p:sp>
        <p:nvSpPr>
          <p:cNvPr id="14343" name="TextBox 12"/>
          <p:cNvSpPr txBox="1">
            <a:spLocks noChangeArrowheads="1"/>
          </p:cNvSpPr>
          <p:nvPr/>
        </p:nvSpPr>
        <p:spPr bwMode="auto">
          <a:xfrm>
            <a:off x="4367213" y="1050925"/>
            <a:ext cx="276225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/>
              <a:t>Requirement</a:t>
            </a:r>
          </a:p>
          <a:p>
            <a:r>
              <a:rPr lang="en-US"/>
              <a:t>Use Case</a:t>
            </a:r>
          </a:p>
          <a:p>
            <a:r>
              <a:rPr lang="en-US"/>
              <a:t>Activity</a:t>
            </a:r>
          </a:p>
          <a:p>
            <a:r>
              <a:rPr lang="en-US"/>
              <a:t>Sequence</a:t>
            </a:r>
          </a:p>
          <a:p>
            <a:r>
              <a:rPr lang="en-US"/>
              <a:t>State Chart</a:t>
            </a:r>
          </a:p>
          <a:p>
            <a:r>
              <a:rPr lang="en-US"/>
              <a:t>IBD</a:t>
            </a:r>
          </a:p>
          <a:p>
            <a:r>
              <a:rPr lang="en-US"/>
              <a:t>BDD</a:t>
            </a:r>
          </a:p>
          <a:p>
            <a:r>
              <a:rPr lang="en-US"/>
              <a:t>Parametric</a:t>
            </a:r>
          </a:p>
          <a:p>
            <a:r>
              <a:rPr lang="en-US"/>
              <a:t>Package</a:t>
            </a:r>
          </a:p>
          <a:p>
            <a:r>
              <a:rPr lang="en-US"/>
              <a:t>Cross Cutting</a:t>
            </a:r>
          </a:p>
          <a:p>
            <a:r>
              <a:rPr lang="en-US"/>
              <a:t>  Customizations (Profile)</a:t>
            </a:r>
          </a:p>
        </p:txBody>
      </p:sp>
      <p:sp>
        <p:nvSpPr>
          <p:cNvPr id="14344" name="TextBox 13"/>
          <p:cNvSpPr txBox="1">
            <a:spLocks noChangeArrowheads="1"/>
          </p:cNvSpPr>
          <p:nvPr/>
        </p:nvSpPr>
        <p:spPr bwMode="auto">
          <a:xfrm>
            <a:off x="550863" y="4968875"/>
            <a:ext cx="19161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/>
              <a:t>Req / Agreement</a:t>
            </a:r>
          </a:p>
        </p:txBody>
      </p:sp>
      <p:sp>
        <p:nvSpPr>
          <p:cNvPr id="14345" name="TextBox 14"/>
          <p:cNvSpPr txBox="1">
            <a:spLocks noChangeArrowheads="1"/>
          </p:cNvSpPr>
          <p:nvPr/>
        </p:nvSpPr>
        <p:spPr bwMode="auto">
          <a:xfrm>
            <a:off x="954088" y="4659313"/>
            <a:ext cx="18653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/>
              <a:t>Design / Trades</a:t>
            </a:r>
          </a:p>
        </p:txBody>
      </p:sp>
      <p:sp>
        <p:nvSpPr>
          <p:cNvPr id="14346" name="TextBox 16"/>
          <p:cNvSpPr txBox="1">
            <a:spLocks noChangeArrowheads="1"/>
          </p:cNvSpPr>
          <p:nvPr/>
        </p:nvSpPr>
        <p:spPr bwMode="auto">
          <a:xfrm>
            <a:off x="3810000" y="4191000"/>
            <a:ext cx="11715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/>
              <a:t>Prototype</a:t>
            </a:r>
          </a:p>
        </p:txBody>
      </p:sp>
      <p:sp>
        <p:nvSpPr>
          <p:cNvPr id="14347" name="TextBox 17"/>
          <p:cNvSpPr txBox="1">
            <a:spLocks noChangeArrowheads="1"/>
          </p:cNvSpPr>
          <p:nvPr/>
        </p:nvSpPr>
        <p:spPr bwMode="auto">
          <a:xfrm>
            <a:off x="2295525" y="4138613"/>
            <a:ext cx="12747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/>
              <a:t>Integration</a:t>
            </a:r>
          </a:p>
        </p:txBody>
      </p:sp>
      <p:sp>
        <p:nvSpPr>
          <p:cNvPr id="14348" name="TextBox 18"/>
          <p:cNvSpPr txBox="1">
            <a:spLocks noChangeArrowheads="1"/>
          </p:cNvSpPr>
          <p:nvPr/>
        </p:nvSpPr>
        <p:spPr bwMode="auto">
          <a:xfrm>
            <a:off x="2568575" y="3873500"/>
            <a:ext cx="13128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/>
              <a:t>Verification</a:t>
            </a:r>
          </a:p>
        </p:txBody>
      </p:sp>
      <p:sp>
        <p:nvSpPr>
          <p:cNvPr id="14349" name="TextBox 19"/>
          <p:cNvSpPr txBox="1">
            <a:spLocks noChangeArrowheads="1"/>
          </p:cNvSpPr>
          <p:nvPr/>
        </p:nvSpPr>
        <p:spPr bwMode="auto">
          <a:xfrm>
            <a:off x="3162300" y="3592513"/>
            <a:ext cx="11811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/>
              <a:t>Validation</a:t>
            </a:r>
          </a:p>
        </p:txBody>
      </p:sp>
      <p:sp>
        <p:nvSpPr>
          <p:cNvPr id="14350" name="TextBox 20"/>
          <p:cNvSpPr txBox="1">
            <a:spLocks noChangeArrowheads="1"/>
          </p:cNvSpPr>
          <p:nvPr/>
        </p:nvSpPr>
        <p:spPr bwMode="auto">
          <a:xfrm>
            <a:off x="1719263" y="5802313"/>
            <a:ext cx="1557337" cy="369887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chemeClr val="bg1"/>
                </a:solidFill>
              </a:rPr>
              <a:t>Process Step</a:t>
            </a:r>
          </a:p>
        </p:txBody>
      </p:sp>
      <p:sp>
        <p:nvSpPr>
          <p:cNvPr id="14351" name="TextBox 21"/>
          <p:cNvSpPr txBox="1">
            <a:spLocks noChangeArrowheads="1"/>
          </p:cNvSpPr>
          <p:nvPr/>
        </p:nvSpPr>
        <p:spPr bwMode="auto">
          <a:xfrm>
            <a:off x="6527800" y="6019800"/>
            <a:ext cx="1168400" cy="369888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chemeClr val="bg1"/>
                </a:solidFill>
              </a:rPr>
              <a:t>Tool Type</a:t>
            </a:r>
          </a:p>
        </p:txBody>
      </p:sp>
      <p:sp>
        <p:nvSpPr>
          <p:cNvPr id="14352" name="TextBox 24"/>
          <p:cNvSpPr txBox="1">
            <a:spLocks noChangeArrowheads="1"/>
          </p:cNvSpPr>
          <p:nvPr/>
        </p:nvSpPr>
        <p:spPr bwMode="auto">
          <a:xfrm>
            <a:off x="3224213" y="5410200"/>
            <a:ext cx="35575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/>
              <a:t>Generate (Artifacts / Documents)</a:t>
            </a:r>
          </a:p>
        </p:txBody>
      </p:sp>
      <p:sp>
        <p:nvSpPr>
          <p:cNvPr id="14353" name="TextBox 25"/>
          <p:cNvSpPr txBox="1">
            <a:spLocks noChangeArrowheads="1"/>
          </p:cNvSpPr>
          <p:nvPr/>
        </p:nvSpPr>
        <p:spPr bwMode="auto">
          <a:xfrm>
            <a:off x="3686175" y="5116513"/>
            <a:ext cx="26384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/>
              <a:t>Trace &amp; Impact analysis</a:t>
            </a:r>
          </a:p>
        </p:txBody>
      </p:sp>
      <p:sp>
        <p:nvSpPr>
          <p:cNvPr id="14354" name="TextBox 27"/>
          <p:cNvSpPr txBox="1">
            <a:spLocks noChangeArrowheads="1"/>
          </p:cNvSpPr>
          <p:nvPr/>
        </p:nvSpPr>
        <p:spPr bwMode="auto">
          <a:xfrm>
            <a:off x="3511550" y="4800600"/>
            <a:ext cx="24034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/>
              <a:t>Analysis &amp; Simulation</a:t>
            </a:r>
          </a:p>
        </p:txBody>
      </p:sp>
      <p:sp>
        <p:nvSpPr>
          <p:cNvPr id="14355" name="TextBox 28"/>
          <p:cNvSpPr txBox="1">
            <a:spLocks noChangeArrowheads="1"/>
          </p:cNvSpPr>
          <p:nvPr/>
        </p:nvSpPr>
        <p:spPr bwMode="auto">
          <a:xfrm>
            <a:off x="4271963" y="5715000"/>
            <a:ext cx="29670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/>
              <a:t>Configuration Management</a:t>
            </a:r>
          </a:p>
        </p:txBody>
      </p:sp>
      <p:sp>
        <p:nvSpPr>
          <p:cNvPr id="14356" name="TextBox 29"/>
          <p:cNvSpPr txBox="1">
            <a:spLocks noChangeArrowheads="1"/>
          </p:cNvSpPr>
          <p:nvPr/>
        </p:nvSpPr>
        <p:spPr bwMode="auto">
          <a:xfrm>
            <a:off x="3865563" y="4506913"/>
            <a:ext cx="15446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/>
              <a:t>Collaboration</a:t>
            </a:r>
          </a:p>
        </p:txBody>
      </p:sp>
      <p:sp>
        <p:nvSpPr>
          <p:cNvPr id="14357" name="TextBox 32"/>
          <p:cNvSpPr txBox="1">
            <a:spLocks noChangeArrowheads="1"/>
          </p:cNvSpPr>
          <p:nvPr/>
        </p:nvSpPr>
        <p:spPr bwMode="auto">
          <a:xfrm>
            <a:off x="1585913" y="4405313"/>
            <a:ext cx="1762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/>
              <a:t>Implementation</a:t>
            </a:r>
          </a:p>
        </p:txBody>
      </p:sp>
      <p:sp>
        <p:nvSpPr>
          <p:cNvPr id="14358" name="Rectangle 33"/>
          <p:cNvSpPr>
            <a:spLocks noChangeArrowheads="1"/>
          </p:cNvSpPr>
          <p:nvPr/>
        </p:nvSpPr>
        <p:spPr bwMode="auto">
          <a:xfrm>
            <a:off x="5848350" y="1628775"/>
            <a:ext cx="3238500" cy="923925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/>
              <a:t>Requirements – 50% of the problems are introduced in requirements - SEI</a:t>
            </a:r>
          </a:p>
        </p:txBody>
      </p:sp>
      <p:sp>
        <p:nvSpPr>
          <p:cNvPr id="14359" name="Rectangle 34"/>
          <p:cNvSpPr>
            <a:spLocks noChangeArrowheads="1"/>
          </p:cNvSpPr>
          <p:nvPr/>
        </p:nvSpPr>
        <p:spPr bwMode="auto">
          <a:xfrm>
            <a:off x="638175" y="1768475"/>
            <a:ext cx="3281363" cy="646113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/>
              <a:t>Designs are 50-70% correct going into testing – Reynolds</a:t>
            </a:r>
          </a:p>
        </p:txBody>
      </p:sp>
      <p:sp>
        <p:nvSpPr>
          <p:cNvPr id="14360" name="TextBox 13"/>
          <p:cNvSpPr txBox="1">
            <a:spLocks noChangeArrowheads="1"/>
          </p:cNvSpPr>
          <p:nvPr/>
        </p:nvSpPr>
        <p:spPr bwMode="auto">
          <a:xfrm>
            <a:off x="696913" y="5268913"/>
            <a:ext cx="9794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/>
              <a:t>Op Con</a:t>
            </a:r>
          </a:p>
        </p:txBody>
      </p:sp>
    </p:spTree>
    <p:extLst>
      <p:ext uri="{BB962C8B-B14F-4D97-AF65-F5344CB8AC3E}">
        <p14:creationId xmlns:p14="http://schemas.microsoft.com/office/powerpoint/2010/main" val="31558725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4" grpId="0"/>
      <p:bldP spid="14345" grpId="0"/>
      <p:bldP spid="14346" grpId="0"/>
      <p:bldP spid="14347" grpId="0"/>
      <p:bldP spid="14348" grpId="0"/>
      <p:bldP spid="14349" grpId="0"/>
      <p:bldP spid="14350" grpId="0" animBg="1"/>
      <p:bldP spid="14351" grpId="0" animBg="1"/>
      <p:bldP spid="14352" grpId="0"/>
      <p:bldP spid="14353" grpId="0"/>
      <p:bldP spid="14354" grpId="0"/>
      <p:bldP spid="14355" grpId="0"/>
      <p:bldP spid="14356" grpId="0"/>
      <p:bldP spid="14357" grpId="0"/>
      <p:bldP spid="14358" grpId="0" animBg="1"/>
      <p:bldP spid="14359" grpId="0" animBg="1"/>
      <p:bldP spid="1436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Hi-Value Use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000" dirty="0" smtClean="0"/>
              <a:t>Break up into teams of 5-8, elect one spokesperson</a:t>
            </a:r>
          </a:p>
          <a:p>
            <a:pPr lvl="1"/>
            <a:r>
              <a:rPr lang="en-US" sz="2000" dirty="0"/>
              <a:t>Assign one use case dimension for each table to focus </a:t>
            </a:r>
            <a:r>
              <a:rPr lang="en-US" sz="2000" dirty="0" smtClean="0"/>
              <a:t>on</a:t>
            </a:r>
          </a:p>
          <a:p>
            <a:pPr lvl="1"/>
            <a:r>
              <a:rPr lang="en-US" sz="2000" dirty="0" smtClean="0"/>
              <a:t>Goal of each table is to submit 3-5 hi-value use cases</a:t>
            </a:r>
          </a:p>
          <a:p>
            <a:pPr lvl="2"/>
            <a:r>
              <a:rPr lang="en-US" sz="1800" dirty="0" smtClean="0"/>
              <a:t>Use case goal – Goal Title </a:t>
            </a:r>
          </a:p>
          <a:p>
            <a:pPr lvl="3"/>
            <a:r>
              <a:rPr lang="en-US" sz="1200" dirty="0" smtClean="0"/>
              <a:t>For Example - Decide which candidate architecture best meets structural design objectives</a:t>
            </a:r>
          </a:p>
          <a:p>
            <a:pPr lvl="2"/>
            <a:r>
              <a:rPr lang="en-US" sz="1800" dirty="0" smtClean="0"/>
              <a:t>People </a:t>
            </a:r>
            <a:r>
              <a:rPr lang="en-US" sz="1600" dirty="0" smtClean="0"/>
              <a:t>involved (Who does, Who uses, Who provides inputs)</a:t>
            </a:r>
          </a:p>
          <a:p>
            <a:pPr lvl="3"/>
            <a:r>
              <a:rPr lang="en-US" sz="1200" dirty="0" smtClean="0"/>
              <a:t>For example – Lean Systems Engineer Does, Developers of system need results, Stakeholders provide architecturally significant requirements</a:t>
            </a:r>
          </a:p>
          <a:p>
            <a:pPr lvl="2"/>
            <a:r>
              <a:rPr lang="en-US" sz="1800" dirty="0" smtClean="0"/>
              <a:t>Describe the value of this use case</a:t>
            </a:r>
          </a:p>
          <a:p>
            <a:pPr lvl="3"/>
            <a:r>
              <a:rPr lang="en-US" sz="1600" dirty="0" smtClean="0"/>
              <a:t>How often does an engineer do this?</a:t>
            </a:r>
          </a:p>
          <a:p>
            <a:pPr lvl="3"/>
            <a:r>
              <a:rPr lang="en-US" sz="1600" dirty="0" smtClean="0"/>
              <a:t>Is this something that is hard to do without MBSE? Why?</a:t>
            </a:r>
          </a:p>
          <a:p>
            <a:pPr lvl="2"/>
            <a:r>
              <a:rPr lang="en-US" sz="1800" dirty="0" smtClean="0"/>
              <a:t>Categorize the use case (dimension)</a:t>
            </a:r>
          </a:p>
          <a:p>
            <a:pPr lvl="3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12069939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Calibrate Use Case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Review example use cases and the use case dimension sheet</a:t>
            </a:r>
          </a:p>
          <a:p>
            <a:r>
              <a:rPr lang="en-US" sz="2400" dirty="0" smtClean="0"/>
              <a:t>By yourself, fill in one high-value use case sheet (* values only) (5 min)</a:t>
            </a:r>
          </a:p>
          <a:p>
            <a:r>
              <a:rPr lang="en-US" sz="2400" dirty="0" smtClean="0"/>
              <a:t>Discuss use cases with people at your table. Select one candidate use case to discuss with the large group (5 min)</a:t>
            </a:r>
          </a:p>
          <a:p>
            <a:r>
              <a:rPr lang="en-US" sz="2400" dirty="0" smtClean="0"/>
              <a:t>Each table shares one use case with large group. </a:t>
            </a:r>
            <a:r>
              <a:rPr lang="en-US" sz="2000" dirty="0" smtClean="0"/>
              <a:t>Purpose – Consistent level of abstraction</a:t>
            </a:r>
            <a:r>
              <a:rPr lang="en-US" sz="2400" dirty="0" smtClean="0"/>
              <a:t> (15 min)</a:t>
            </a:r>
          </a:p>
          <a:p>
            <a:r>
              <a:rPr lang="en-US" sz="2400" dirty="0" smtClean="0"/>
              <a:t>Each group captures 5 use cases.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905255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Usability Presentation by Jen </a:t>
            </a:r>
            <a:r>
              <a:rPr lang="en-US" dirty="0" err="1" smtClean="0"/>
              <a:t>Narkevicius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231848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Philosophy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We want to measure usability in order to incentivize and reward developers for designing products that are easy to learn, efficient to use, tolerant of missteps, and provide a satisfactory experience for the user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Benefits to the community and the developers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Wider user populations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Broader and more consistent use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Better understanding of the models and their meaning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Increased sales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31509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610600" cy="838200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Lund Usability Maxims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dirty="0" smtClean="0">
                <a:latin typeface="Arial" pitchFamily="34" charset="0"/>
                <a:cs typeface="Arial" pitchFamily="34" charset="0"/>
              </a:rPr>
            </a:br>
            <a:r>
              <a:rPr lang="en-US" sz="1600" dirty="0" smtClean="0">
                <a:latin typeface="Arial" pitchFamily="34" charset="0"/>
                <a:cs typeface="Arial" pitchFamily="34" charset="0"/>
              </a:rPr>
              <a:t>(in descending order of importance)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762000"/>
            <a:ext cx="9067800" cy="6172200"/>
          </a:xfrm>
        </p:spPr>
        <p:txBody>
          <a:bodyPr>
            <a:noAutofit/>
          </a:bodyPr>
          <a:lstStyle/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Know the user.  YOU are </a:t>
            </a:r>
            <a:r>
              <a:rPr lang="en-US" sz="1800" i="1" spc="-150" dirty="0" smtClean="0">
                <a:latin typeface="Arial" pitchFamily="34" charset="0"/>
                <a:cs typeface="Arial" pitchFamily="34" charset="0"/>
              </a:rPr>
              <a:t>not</a:t>
            </a: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 the user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Things that look the same should act the same/ Things that look different should act different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>
                <a:latin typeface="Arial" pitchFamily="34" charset="0"/>
                <a:cs typeface="Arial" pitchFamily="34" charset="0"/>
              </a:rPr>
              <a:t>T</a:t>
            </a: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he information for the decision must be there when the decision is needed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Error messages should actually mean something to the user and tell the user how to fix the problem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Every action should have a reaction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Everyone makes mistakes, so every mistake should be fixable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Don't overwhelm the user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Consistency, consistency, consistency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Minimize the need for a mighty memory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Keep it simple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The user should always know what is happening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The more you do something, the easier it should be to do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The user should control the system. The system should not control the user. The user is the boss and the system should show it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Eliminate unnecessary decisions and illuminate the rest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The best journey has the fewest steps. Shorten the distance between the user and the goal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Users should be able to do what they want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Alert users to an error before things get worse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Users should always know how to find out what to do next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sz="1800" spc="-150" dirty="0" smtClean="0">
                <a:latin typeface="Arial" pitchFamily="34" charset="0"/>
                <a:cs typeface="Arial" pitchFamily="34" charset="0"/>
              </a:rPr>
              <a:t>Strive to empower the user, not speed up the system</a:t>
            </a:r>
            <a:endParaRPr lang="en-US" sz="1800" spc="-1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86400" y="5257800"/>
            <a:ext cx="33528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600"/>
              </a:lnSpc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 Lund, A. M. (1997). Expert ratings of usability maxims. Ergonomics in Design, 5(3), 15-20. A study of the heuristics design experts consider important for good design.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434908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"/>
        <a:ea typeface="ＭＳ Ｐゴシック"/>
        <a:cs typeface="ＭＳ Ｐゴシック"/>
      </a:majorFont>
      <a:minorFont>
        <a:latin typeface="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DAF49761C18149B7477DD8D9C51F2B" ma:contentTypeVersion="0" ma:contentTypeDescription="Create a new document." ma:contentTypeScope="" ma:versionID="df6921dd901eaf0ee9a904633abb1df0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DAE41A2-3E7C-4F94-9420-8852244ECE0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65E11F4-BCEE-41C3-8991-9ABDBA4A53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E4EAA8AA-249C-4240-9704-88B2F88F29D9}">
  <ds:schemaRefs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1064</TotalTime>
  <Words>1097</Words>
  <Application>Microsoft Office PowerPoint</Application>
  <PresentationFormat>On-screen Show (4:3)</PresentationFormat>
  <Paragraphs>148</Paragraphs>
  <Slides>16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2_Default Design</vt:lpstr>
      <vt:lpstr>INCOSE Usability Working Group</vt:lpstr>
      <vt:lpstr>Agenda</vt:lpstr>
      <vt:lpstr>Agenda</vt:lpstr>
      <vt:lpstr>High Value Use Case Dimensions</vt:lpstr>
      <vt:lpstr>Create Hi-Value Use Cases</vt:lpstr>
      <vt:lpstr>Calibrate Use Case Abstraction</vt:lpstr>
      <vt:lpstr>PowerPoint Presentation</vt:lpstr>
      <vt:lpstr>Philosophy</vt:lpstr>
      <vt:lpstr>Lund Usability Maxims (in descending order of importance)</vt:lpstr>
      <vt:lpstr>Definitions</vt:lpstr>
      <vt:lpstr>Measurable Usability Dimensions</vt:lpstr>
      <vt:lpstr>Ease of Learning</vt:lpstr>
      <vt:lpstr>Efficiency of Use</vt:lpstr>
      <vt:lpstr>Subjective</vt:lpstr>
      <vt:lpstr>Cautions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David_Working</dc:creator>
  <cp:lastModifiedBy>D</cp:lastModifiedBy>
  <cp:revision>64</cp:revision>
  <cp:lastPrinted>2009-04-22T19:24:48Z</cp:lastPrinted>
  <dcterms:created xsi:type="dcterms:W3CDTF">2008-02-28T21:57:35Z</dcterms:created>
  <dcterms:modified xsi:type="dcterms:W3CDTF">2011-01-31T12:47:16Z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