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9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FAF3-23D9-41D5-9CE1-CC724FC9AC5A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FAF3-23D9-41D5-9CE1-CC724FC9AC5A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FAF3-23D9-41D5-9CE1-CC724FC9AC5A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8382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8/22/11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INCOSE MBSE Model  Mgmt WG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FAF3-23D9-41D5-9CE1-CC724FC9AC5A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FAF3-23D9-41D5-9CE1-CC724FC9AC5A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FAF3-23D9-41D5-9CE1-CC724FC9AC5A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FAF3-23D9-41D5-9CE1-CC724FC9AC5A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FAF3-23D9-41D5-9CE1-CC724FC9AC5A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FAF3-23D9-41D5-9CE1-CC724FC9AC5A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FAF3-23D9-41D5-9CE1-CC724FC9AC5A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4FAF3-23D9-41D5-9CE1-CC724FC9AC5A}" type="datetimeFigureOut">
              <a:rPr lang="en-US" smtClean="0"/>
              <a:pPr/>
              <a:t>8/22/2011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7A6D0-1C6D-48AF-8C77-E64EFBCA37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229600" cy="1470025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Use of Modeling in Hardware Development</a:t>
            </a:r>
            <a:br>
              <a:rPr lang="en-US" sz="2800" dirty="0" smtClean="0"/>
            </a:br>
            <a:r>
              <a:rPr lang="en-US" sz="1600" i="1" dirty="0" smtClean="0"/>
              <a:t>- Summary of interviews, practice reviews to date for INCOSE Model Management Working Group</a:t>
            </a:r>
            <a:endParaRPr lang="en-US" sz="1600" i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05800" y="66294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8/22/2011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Approach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251460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Interviewed colleague from IBM legacy Microelectronics Division </a:t>
            </a:r>
          </a:p>
          <a:p>
            <a:r>
              <a:rPr lang="en-US" sz="1600" dirty="0" smtClean="0"/>
              <a:t>Interviewed, reviewed process documentation from BAE Electronic Solutions and Land &amp;Armaments/US Combat Systems</a:t>
            </a:r>
          </a:p>
          <a:p>
            <a:r>
              <a:rPr lang="en-US" sz="1600" dirty="0" smtClean="0"/>
              <a:t>Summary of IBM, BAE ES surveys attached</a:t>
            </a:r>
          </a:p>
          <a:p>
            <a:r>
              <a:rPr lang="en-US" sz="1600" dirty="0" smtClean="0"/>
              <a:t>BAE USCS colleague will review draft working group materials to add additional best practices, provide additional process information to help identify concepts to genericize for  MBSE application</a:t>
            </a:r>
            <a:endParaRPr lang="en-US" sz="1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05800" y="66294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8/22/2011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IBM – System on a chip (SOC) modeling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sz="1300" b="1" i="1" dirty="0" smtClean="0"/>
              <a:t>Utilized for highly complex </a:t>
            </a:r>
            <a:r>
              <a:rPr lang="en-US" sz="1300" b="1" i="1" dirty="0" err="1" smtClean="0"/>
              <a:t>SoC</a:t>
            </a:r>
            <a:r>
              <a:rPr lang="en-US" sz="1300" b="1" i="1" dirty="0" smtClean="0"/>
              <a:t> products</a:t>
            </a:r>
          </a:p>
          <a:p>
            <a:pPr lvl="1">
              <a:buFont typeface="Arial" pitchFamily="34" charset="0"/>
              <a:buChar char="•"/>
            </a:pPr>
            <a:r>
              <a:rPr lang="en-US" sz="1300" dirty="0" smtClean="0"/>
              <a:t>3.3 billion circuits, 10 miles wire, 5.2 GHz optimized for speed and density </a:t>
            </a:r>
          </a:p>
          <a:p>
            <a:pPr lvl="1">
              <a:buFont typeface="Arial" pitchFamily="34" charset="0"/>
              <a:buChar char="•"/>
            </a:pPr>
            <a:r>
              <a:rPr lang="en-US" sz="1300" b="1" i="1" dirty="0" smtClean="0"/>
              <a:t>Modeling</a:t>
            </a:r>
            <a:r>
              <a:rPr lang="en-US" sz="1300" dirty="0" smtClean="0"/>
              <a:t> </a:t>
            </a:r>
            <a:r>
              <a:rPr lang="en-US" sz="1300" b="1" i="1" dirty="0" smtClean="0"/>
              <a:t>employed in two capacities</a:t>
            </a:r>
            <a:r>
              <a:rPr lang="en-US" sz="1300" b="1" dirty="0" smtClean="0"/>
              <a:t>:  </a:t>
            </a:r>
            <a:r>
              <a:rPr lang="en-US" sz="1300" b="1" i="1" dirty="0" smtClean="0"/>
              <a:t>chip design</a:t>
            </a:r>
            <a:r>
              <a:rPr lang="en-US" sz="1300" i="1" dirty="0" smtClean="0"/>
              <a:t> </a:t>
            </a:r>
            <a:r>
              <a:rPr lang="en-US" sz="1300" dirty="0" smtClean="0"/>
              <a:t>and </a:t>
            </a:r>
            <a:r>
              <a:rPr lang="en-US" sz="1300" b="1" dirty="0" smtClean="0"/>
              <a:t>verification </a:t>
            </a:r>
            <a:r>
              <a:rPr lang="en-US" sz="1300" dirty="0" smtClean="0"/>
              <a:t>of chip design</a:t>
            </a:r>
          </a:p>
          <a:p>
            <a:r>
              <a:rPr lang="en-US" sz="1300" b="1" i="1" dirty="0" smtClean="0"/>
              <a:t>Mature tools</a:t>
            </a:r>
          </a:p>
          <a:p>
            <a:pPr lvl="1">
              <a:buFont typeface="Arial" pitchFamily="34" charset="0"/>
              <a:buChar char="•"/>
            </a:pPr>
            <a:r>
              <a:rPr lang="en-US" sz="1300" dirty="0" smtClean="0"/>
              <a:t>Synopsys products (chip design, verification), Cadence products (testability, physical layout), IBM internal tools (synthesis, timing, functional verification),  various vendor/freeware (design libraries) </a:t>
            </a:r>
          </a:p>
          <a:p>
            <a:pPr lvl="1">
              <a:buFont typeface="Arial" pitchFamily="34" charset="0"/>
              <a:buChar char="•"/>
            </a:pPr>
            <a:r>
              <a:rPr lang="en-US" sz="1300" b="1" i="1" dirty="0" smtClean="0"/>
              <a:t>Requirement input parameterized </a:t>
            </a:r>
            <a:r>
              <a:rPr lang="en-US" sz="1300" dirty="0" smtClean="0"/>
              <a:t>(e.g. technology, frequency, …)</a:t>
            </a:r>
          </a:p>
          <a:p>
            <a:pPr lvl="1">
              <a:buFont typeface="Arial" pitchFamily="34" charset="0"/>
              <a:buChar char="•"/>
            </a:pPr>
            <a:r>
              <a:rPr lang="en-US" sz="1300" b="1" i="1" dirty="0" smtClean="0"/>
              <a:t>Library tools and librarians  control model versions, enforce naming conventions (e.g. model cannot be check-in w/o proper naming) </a:t>
            </a:r>
          </a:p>
          <a:p>
            <a:pPr lvl="1">
              <a:buFont typeface="Arial" pitchFamily="34" charset="0"/>
              <a:buChar char="•"/>
            </a:pPr>
            <a:r>
              <a:rPr lang="en-US" sz="1300" b="1" i="1" dirty="0" smtClean="0"/>
              <a:t>Librarian oversees design set-up/startup, tool updates,  design compatibility with tool updates</a:t>
            </a:r>
          </a:p>
          <a:p>
            <a:pPr lvl="1">
              <a:buFont typeface="Arial" pitchFamily="34" charset="0"/>
              <a:buChar char="•"/>
            </a:pPr>
            <a:r>
              <a:rPr lang="en-US" sz="1300" dirty="0" smtClean="0"/>
              <a:t>Tool vendors compete for entire design lifecycle so integration among them is difficult</a:t>
            </a:r>
          </a:p>
          <a:p>
            <a:pPr lvl="1">
              <a:buFont typeface="Arial" pitchFamily="34" charset="0"/>
              <a:buChar char="•"/>
            </a:pPr>
            <a:r>
              <a:rPr lang="en-US" sz="1300" dirty="0" smtClean="0"/>
              <a:t>IBM develops tool add-ons in house to address custom design approach  and special requirements</a:t>
            </a:r>
          </a:p>
          <a:p>
            <a:r>
              <a:rPr lang="en-US" sz="1300" dirty="0" smtClean="0"/>
              <a:t>Team leads </a:t>
            </a:r>
            <a:r>
              <a:rPr lang="en-US" sz="1300" b="1" i="1" dirty="0" smtClean="0"/>
              <a:t>define library structure </a:t>
            </a:r>
            <a:r>
              <a:rPr lang="en-US" sz="1300" dirty="0" smtClean="0"/>
              <a:t>with librarian for geographically disperse </a:t>
            </a:r>
            <a:r>
              <a:rPr lang="en-US" sz="1300" b="1" i="1" dirty="0" smtClean="0"/>
              <a:t>team to access same version of same product during development, test, manufacture</a:t>
            </a:r>
          </a:p>
          <a:p>
            <a:pPr lvl="1">
              <a:buFont typeface="Arial" pitchFamily="34" charset="0"/>
              <a:buChar char="•"/>
            </a:pPr>
            <a:r>
              <a:rPr lang="en-US" sz="1300" dirty="0" smtClean="0"/>
              <a:t>“Published” by setting up library structure/folders in  shared area  </a:t>
            </a:r>
          </a:p>
          <a:p>
            <a:pPr lvl="1">
              <a:buFont typeface="Arial" pitchFamily="34" charset="0"/>
              <a:buChar char="•"/>
            </a:pPr>
            <a:r>
              <a:rPr lang="en-US" sz="1300" dirty="0" smtClean="0"/>
              <a:t>Clear ownership of  library set-up, design  configuration control :  single person or small group</a:t>
            </a:r>
          </a:p>
          <a:p>
            <a:pPr lvl="1">
              <a:buFont typeface="Arial" pitchFamily="34" charset="0"/>
              <a:buChar char="•"/>
            </a:pPr>
            <a:r>
              <a:rPr lang="en-US" sz="1300" dirty="0" smtClean="0"/>
              <a:t>Build library and its history may be maintained separately to a working library and its history, tool dependent</a:t>
            </a:r>
          </a:p>
          <a:p>
            <a:pPr lvl="1">
              <a:buFont typeface="Arial" pitchFamily="34" charset="0"/>
              <a:buChar char="•"/>
            </a:pPr>
            <a:r>
              <a:rPr lang="en-US" sz="1300" dirty="0" smtClean="0"/>
              <a:t>Libraries backed up usually automatically and nightly, transparent to design and verification teams</a:t>
            </a:r>
          </a:p>
          <a:p>
            <a:r>
              <a:rPr lang="en-US" sz="1300" b="1" i="1" dirty="0" smtClean="0"/>
              <a:t>Defined/assigned hierarchy of design elements </a:t>
            </a:r>
            <a:r>
              <a:rPr lang="en-US" sz="1300" dirty="0" smtClean="0"/>
              <a:t>comprising the system</a:t>
            </a:r>
          </a:p>
          <a:p>
            <a:r>
              <a:rPr lang="en-US" sz="1300" b="1" i="1" dirty="0" smtClean="0"/>
              <a:t>Library of mature design elements </a:t>
            </a:r>
            <a:r>
              <a:rPr lang="en-US" sz="1300" dirty="0" smtClean="0"/>
              <a:t>(cores) </a:t>
            </a:r>
            <a:r>
              <a:rPr lang="en-US" sz="1300" b="1" i="1" dirty="0" smtClean="0"/>
              <a:t>employed </a:t>
            </a:r>
            <a:r>
              <a:rPr lang="en-US" sz="1300" dirty="0" smtClean="0"/>
              <a:t>for functionality as needed </a:t>
            </a:r>
          </a:p>
          <a:p>
            <a:r>
              <a:rPr lang="en-US" sz="1300" b="1" i="1" dirty="0" smtClean="0"/>
              <a:t>Chip design built </a:t>
            </a:r>
            <a:r>
              <a:rPr lang="en-US" sz="1300" dirty="0" smtClean="0"/>
              <a:t>by integrating elements (“synthesizing”) in </a:t>
            </a:r>
            <a:r>
              <a:rPr lang="en-US" sz="1300" b="1" i="1" dirty="0" smtClean="0"/>
              <a:t>bottoms up </a:t>
            </a:r>
            <a:r>
              <a:rPr lang="en-US" sz="1300" dirty="0" smtClean="0"/>
              <a:t>fashion </a:t>
            </a:r>
            <a:r>
              <a:rPr lang="en-US" sz="1300" b="1" i="1" dirty="0" smtClean="0"/>
              <a:t>according to hierarchy</a:t>
            </a:r>
          </a:p>
          <a:p>
            <a:pPr lvl="1">
              <a:buFont typeface="Arial" pitchFamily="34" charset="0"/>
              <a:buChar char="•"/>
            </a:pPr>
            <a:r>
              <a:rPr lang="en-US" sz="1300" b="1" i="1" dirty="0" smtClean="0"/>
              <a:t>Model builds are iterative, occurring weekly</a:t>
            </a:r>
          </a:p>
          <a:p>
            <a:pPr lvl="1">
              <a:buFont typeface="Arial" pitchFamily="34" charset="0"/>
              <a:buChar char="•"/>
            </a:pPr>
            <a:r>
              <a:rPr lang="en-US" sz="1300" dirty="0" smtClean="0"/>
              <a:t>Verification commences as function becomes available</a:t>
            </a:r>
          </a:p>
          <a:p>
            <a:pPr lvl="2"/>
            <a:r>
              <a:rPr lang="en-US" sz="1300" dirty="0" smtClean="0"/>
              <a:t>Verification plan tightly coordinated with design plan</a:t>
            </a:r>
          </a:p>
          <a:p>
            <a:pPr lvl="1">
              <a:buFont typeface="Arial" pitchFamily="34" charset="0"/>
              <a:buChar char="•"/>
            </a:pPr>
            <a:r>
              <a:rPr lang="en-US" sz="1300" dirty="0" smtClean="0"/>
              <a:t>Generally integrated with verification models at completion of build</a:t>
            </a:r>
          </a:p>
          <a:p>
            <a:r>
              <a:rPr lang="en-US" sz="1300" b="1" i="1" dirty="0" smtClean="0"/>
              <a:t>Verification  comprehensive, tightly coordinated with design</a:t>
            </a:r>
            <a:r>
              <a:rPr lang="en-US" sz="1300" dirty="0" smtClean="0"/>
              <a:t> plan</a:t>
            </a:r>
          </a:p>
          <a:p>
            <a:pPr lvl="2"/>
            <a:r>
              <a:rPr lang="en-US" sz="1300" dirty="0" smtClean="0"/>
              <a:t>Timing verification done in parallel with synthesis</a:t>
            </a:r>
          </a:p>
          <a:p>
            <a:pPr lvl="2"/>
            <a:r>
              <a:rPr lang="en-US" sz="1300" dirty="0" smtClean="0"/>
              <a:t>Verification includes functional, communication, control, performance, fabrication checkout (good/bad assessment), testability  </a:t>
            </a:r>
          </a:p>
          <a:p>
            <a:pPr lvl="2"/>
            <a:r>
              <a:rPr lang="en-US" sz="1300" b="1" i="1" dirty="0" smtClean="0"/>
              <a:t>Model builds are iterative, occurring weekly</a:t>
            </a:r>
          </a:p>
          <a:p>
            <a:r>
              <a:rPr lang="en-US" sz="1300" b="1" i="1" dirty="0" smtClean="0"/>
              <a:t>Design and verification teams meet </a:t>
            </a:r>
            <a:r>
              <a:rPr lang="en-US" sz="1300" dirty="0" smtClean="0"/>
              <a:t>to individually vote go/no go to </a:t>
            </a:r>
            <a:r>
              <a:rPr lang="en-US" sz="1300" dirty="0" err="1" smtClean="0"/>
              <a:t>Fab</a:t>
            </a:r>
            <a:r>
              <a:rPr lang="en-US" sz="1300" dirty="0" smtClean="0"/>
              <a:t>   </a:t>
            </a:r>
          </a:p>
          <a:p>
            <a:pPr lvl="1">
              <a:buFont typeface="Arial" pitchFamily="34" charset="0"/>
              <a:buChar char="•"/>
            </a:pPr>
            <a:r>
              <a:rPr lang="en-US" sz="1300" dirty="0" smtClean="0"/>
              <a:t>“Go” must be unanimous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05800" y="66294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8/22/2011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BAE Electronic Solutions – Mechanical (3D solids/CAD) modeling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Autofit/>
          </a:bodyPr>
          <a:lstStyle/>
          <a:p>
            <a:r>
              <a:rPr lang="en-US" sz="1200" b="1" i="1" dirty="0" smtClean="0"/>
              <a:t>Utilized for all 3D solid deliverables</a:t>
            </a:r>
          </a:p>
          <a:p>
            <a:r>
              <a:rPr lang="en-US" sz="1200" b="1" i="1" dirty="0" smtClean="0"/>
              <a:t>Mature tools</a:t>
            </a:r>
          </a:p>
          <a:p>
            <a:pPr lvl="1">
              <a:buFont typeface="Arial" pitchFamily="34" charset="0"/>
              <a:buChar char="•"/>
            </a:pPr>
            <a:r>
              <a:rPr lang="en-US" sz="1200" dirty="0" smtClean="0"/>
              <a:t>PTC  Pro/Engineer (Pro/E), Pro/INTRALINK, </a:t>
            </a:r>
            <a:r>
              <a:rPr lang="en-US" sz="1200" dirty="0" err="1" smtClean="0"/>
              <a:t>Windchill</a:t>
            </a:r>
            <a:r>
              <a:rPr lang="en-US" sz="1200" dirty="0" smtClean="0"/>
              <a:t> products, </a:t>
            </a:r>
            <a:r>
              <a:rPr lang="en-US" sz="1200" dirty="0" err="1" smtClean="0"/>
              <a:t>Dassault</a:t>
            </a:r>
            <a:r>
              <a:rPr lang="en-US" sz="1200" dirty="0" smtClean="0"/>
              <a:t> </a:t>
            </a:r>
            <a:r>
              <a:rPr lang="en-US" sz="1200" dirty="0" err="1" smtClean="0"/>
              <a:t>Enovia</a:t>
            </a:r>
            <a:r>
              <a:rPr lang="en-US" sz="1200" dirty="0" smtClean="0"/>
              <a:t> Product Data/Lifecycle Managers (PDM/PLM)</a:t>
            </a:r>
          </a:p>
          <a:p>
            <a:pPr lvl="1">
              <a:buFont typeface="Arial" pitchFamily="34" charset="0"/>
              <a:buChar char="•"/>
            </a:pPr>
            <a:r>
              <a:rPr lang="en-US" sz="1200" dirty="0" smtClean="0"/>
              <a:t>Control versions, revisions, all components, prepare and manage drawings</a:t>
            </a:r>
          </a:p>
          <a:p>
            <a:pPr lvl="1">
              <a:buFont typeface="Arial" pitchFamily="34" charset="0"/>
              <a:buChar char="•"/>
            </a:pPr>
            <a:r>
              <a:rPr lang="en-US" sz="1200" dirty="0" smtClean="0"/>
              <a:t>Support multiple sources of data (e.g. DOORS, Synopsys, Cadence….)</a:t>
            </a:r>
          </a:p>
          <a:p>
            <a:r>
              <a:rPr lang="en-US" sz="1200" b="1" i="1" dirty="0" smtClean="0"/>
              <a:t>Library of commonly used components </a:t>
            </a:r>
            <a:r>
              <a:rPr lang="en-US" sz="1200" dirty="0" smtClean="0"/>
              <a:t>maintained  in modeling tools (PTC, </a:t>
            </a:r>
            <a:r>
              <a:rPr lang="en-US" sz="1200" dirty="0" err="1" smtClean="0"/>
              <a:t>Dassault</a:t>
            </a:r>
            <a:r>
              <a:rPr lang="en-US" sz="1200" dirty="0" smtClean="0"/>
              <a:t>) </a:t>
            </a:r>
          </a:p>
          <a:p>
            <a:pPr lvl="1">
              <a:buFont typeface="Arial" pitchFamily="34" charset="0"/>
              <a:buChar char="•"/>
            </a:pPr>
            <a:r>
              <a:rPr lang="en-US" sz="1200" dirty="0" smtClean="0"/>
              <a:t>Models meet pre-defined library criteria</a:t>
            </a:r>
          </a:p>
          <a:p>
            <a:r>
              <a:rPr lang="en-US" sz="1200" dirty="0" smtClean="0"/>
              <a:t>Model creation, maintenance, management </a:t>
            </a:r>
            <a:r>
              <a:rPr lang="en-US" sz="1200" b="1" i="1" dirty="0" smtClean="0"/>
              <a:t>guidelines and detailed requirements defined, published.   Requirements enforced.</a:t>
            </a:r>
          </a:p>
          <a:p>
            <a:r>
              <a:rPr lang="en-US" sz="1200" dirty="0" smtClean="0"/>
              <a:t>Summary of practice, guidance and detailed requirements :    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Ensure proper modeling techniques utilized and modeling consistency </a:t>
            </a:r>
            <a:r>
              <a:rPr lang="en-US" sz="1200" dirty="0" smtClean="0"/>
              <a:t>by running </a:t>
            </a:r>
            <a:r>
              <a:rPr lang="en-US" sz="1200" dirty="0" err="1" smtClean="0"/>
              <a:t>ModelCHECK</a:t>
            </a:r>
            <a:r>
              <a:rPr lang="en-US" sz="1200" dirty="0" smtClean="0"/>
              <a:t> (PTC) tool often to analyze parts, assemblies, drawings.   Errors must be corrected.  Warnings should be corrected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Demonstrate compliance </a:t>
            </a:r>
            <a:r>
              <a:rPr lang="en-US" sz="1200" dirty="0" smtClean="0"/>
              <a:t>to part, assembly, drawing, minimum/un-dimensioned drawing requirements  prior to release and design drafting checking by running </a:t>
            </a:r>
            <a:r>
              <a:rPr lang="en-US" sz="1200" dirty="0" err="1" smtClean="0"/>
              <a:t>ModelCHECK</a:t>
            </a:r>
            <a:r>
              <a:rPr lang="en-US" sz="1200" dirty="0" smtClean="0"/>
              <a:t> (PTC) tool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Include Interface Drawing requirements in</a:t>
            </a:r>
            <a:r>
              <a:rPr lang="en-US" sz="1200" dirty="0" smtClean="0"/>
              <a:t> Interface Drawing</a:t>
            </a:r>
            <a:r>
              <a:rPr lang="en-US" sz="1200" b="1" i="1" dirty="0" smtClean="0"/>
              <a:t> model 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Interface</a:t>
            </a:r>
            <a:r>
              <a:rPr lang="en-US" sz="1200" dirty="0" smtClean="0"/>
              <a:t> Drawing </a:t>
            </a:r>
            <a:r>
              <a:rPr lang="en-US" sz="1200" b="1" i="1" dirty="0" smtClean="0"/>
              <a:t>model(s</a:t>
            </a:r>
            <a:r>
              <a:rPr lang="en-US" sz="1200" dirty="0" smtClean="0"/>
              <a:t>) must be created, </a:t>
            </a:r>
            <a:r>
              <a:rPr lang="en-US" sz="1200" b="1" i="1" dirty="0" smtClean="0"/>
              <a:t>associated with Assembly Top Level </a:t>
            </a:r>
            <a:r>
              <a:rPr lang="en-US" sz="1200" dirty="0" smtClean="0"/>
              <a:t>model(s)</a:t>
            </a:r>
          </a:p>
          <a:p>
            <a:pPr lvl="2"/>
            <a:r>
              <a:rPr lang="en-US" sz="1200" dirty="0" smtClean="0"/>
              <a:t>Interface Drawing model(s) </a:t>
            </a:r>
            <a:r>
              <a:rPr lang="en-US" sz="1200" b="1" i="1" dirty="0" smtClean="0"/>
              <a:t>automatically updates </a:t>
            </a:r>
            <a:r>
              <a:rPr lang="en-US" sz="1200" dirty="0" smtClean="0"/>
              <a:t>when Top Level Assembly model(s) modified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State when during design stages Interface </a:t>
            </a:r>
            <a:r>
              <a:rPr lang="en-US" sz="1200" dirty="0" smtClean="0"/>
              <a:t>Drawing </a:t>
            </a:r>
            <a:r>
              <a:rPr lang="en-US" sz="1200" b="1" i="1" dirty="0" smtClean="0"/>
              <a:t>model(s)</a:t>
            </a:r>
            <a:r>
              <a:rPr lang="en-US" sz="1200" dirty="0" smtClean="0"/>
              <a:t> and Drawing(s) </a:t>
            </a:r>
            <a:r>
              <a:rPr lang="en-US" sz="1200" b="1" i="1" dirty="0" smtClean="0"/>
              <a:t>may need to be created or updated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State Interface Drawing structure, file naming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Advise to model of placeholder elements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Define Part or Assembly model elements needed  by Operations </a:t>
            </a:r>
            <a:r>
              <a:rPr lang="en-US" sz="1200" dirty="0" smtClean="0"/>
              <a:t>to extract module data in support of  manufacturing documentation and procedures </a:t>
            </a:r>
            <a:endParaRPr lang="en-US" sz="1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05800" y="66294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8/22/2011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BAE Electronic Solutions – Mechanical (3D solids/CAD) modeling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/>
          </a:bodyPr>
          <a:lstStyle/>
          <a:p>
            <a:r>
              <a:rPr lang="en-US" sz="1200" dirty="0" smtClean="0"/>
              <a:t>Summary of practice, guidance and detailed requirements :    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Define common elements for part models</a:t>
            </a:r>
            <a:r>
              <a:rPr lang="en-US" sz="1200" dirty="0" smtClean="0"/>
              <a:t>: including file name according to  prescribed convention, title, material/density, finish, layers (visibility of model items), </a:t>
            </a:r>
            <a:r>
              <a:rPr lang="en-US" sz="1200" dirty="0" smtClean="0"/>
              <a:t>solid tolerances, </a:t>
            </a:r>
            <a:r>
              <a:rPr lang="en-US" sz="1200" dirty="0" smtClean="0"/>
              <a:t>surface quality, cage code, part number, START PART which includes  default co-ordinate system, layer names, EXPORT, TITLE, NOTES, MATERIAL, FINISH note titles, model parameters and their default values, etc… 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Define common elements for assembly models:  </a:t>
            </a:r>
            <a:r>
              <a:rPr lang="en-US" sz="1200" dirty="0" smtClean="0"/>
              <a:t>including file name according to  prescribed convention, title, material/density, finish, layers, </a:t>
            </a:r>
            <a:r>
              <a:rPr lang="en-US" sz="1200" dirty="0" smtClean="0"/>
              <a:t>solid tolerances</a:t>
            </a:r>
            <a:r>
              <a:rPr lang="en-US" sz="1200" dirty="0" smtClean="0"/>
              <a:t>, </a:t>
            </a:r>
            <a:r>
              <a:rPr lang="en-US" sz="1200" dirty="0" smtClean="0"/>
              <a:t>surface quality, cage code, part number, START ASSEMBLY which includes  default co-ordinate system, layer names, EXPORT, TITLE, NOTES, MATERIAL, FINISH note titles, model parameters and their default values, etc... 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Define Standard part and assembly configurations</a:t>
            </a:r>
          </a:p>
          <a:p>
            <a:pPr lvl="2"/>
            <a:r>
              <a:rPr lang="en-US" sz="1200" dirty="0" smtClean="0"/>
              <a:t>some options may be over-ridden, others cannot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Define model window configurations </a:t>
            </a:r>
            <a:r>
              <a:rPr lang="en-US" sz="1200" dirty="0" smtClean="0"/>
              <a:t>to give all modelers same tool GUI  look/feel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Define supervisory configurations </a:t>
            </a:r>
            <a:r>
              <a:rPr lang="en-US" sz="1200" dirty="0" smtClean="0"/>
              <a:t>to ensure standard option enforcement for Company sector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Common tool (INTRALINK) for database management </a:t>
            </a:r>
            <a:r>
              <a:rPr lang="en-US" sz="1200" dirty="0" smtClean="0"/>
              <a:t>for storage, history, coordination of design objects, baseline management for part and assembly models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Associate casting models with machining models </a:t>
            </a:r>
            <a:r>
              <a:rPr lang="en-US" sz="1200" dirty="0" smtClean="0"/>
              <a:t>so that changes to casting model will  regenerate machining model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Utilize standard drawing formats</a:t>
            </a:r>
            <a:r>
              <a:rPr lang="en-US" sz="1200" dirty="0" smtClean="0"/>
              <a:t>, standard set up files (drawing height, dimensions, note text, text orientation, font properties, drafting standards, etc.), revision history block, title block, views, symbols, BOM tables, etc. for 2D drawings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Identify common model element </a:t>
            </a:r>
            <a:r>
              <a:rPr lang="en-US" sz="1200" dirty="0" smtClean="0"/>
              <a:t>for  cable/pipe/</a:t>
            </a:r>
            <a:r>
              <a:rPr lang="en-US" sz="1200" dirty="0" err="1" smtClean="0"/>
              <a:t>hardline</a:t>
            </a:r>
            <a:r>
              <a:rPr lang="en-US" sz="1200" dirty="0" smtClean="0"/>
              <a:t> and their routing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Create models for procured parts or assemblies </a:t>
            </a:r>
            <a:r>
              <a:rPr lang="en-US" sz="1200" dirty="0" smtClean="0"/>
              <a:t>and their association to minimally dimensioned drawings, un-dimensioned drawings or no drawings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05800" y="66294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8/22/2011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BAE Electronic Solutions – Mechanical (3D solids/CAD) modeling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/>
          </a:bodyPr>
          <a:lstStyle/>
          <a:p>
            <a:r>
              <a:rPr lang="en-US" sz="1200" dirty="0" smtClean="0"/>
              <a:t>Summary of practice, guidance and detailed requirements :    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Define file naming conventions </a:t>
            </a:r>
            <a:r>
              <a:rPr lang="en-US" sz="1200" dirty="0" smtClean="0"/>
              <a:t>for models and drawings.  Cannot be changed by the project/engineer</a:t>
            </a:r>
          </a:p>
          <a:p>
            <a:pPr lvl="2"/>
            <a:r>
              <a:rPr lang="en-US" sz="1200" dirty="0" smtClean="0"/>
              <a:t>Restrictions and </a:t>
            </a:r>
            <a:r>
              <a:rPr lang="en-US" sz="1200" dirty="0" err="1" smtClean="0"/>
              <a:t>prescriptives</a:t>
            </a:r>
            <a:r>
              <a:rPr lang="en-US" sz="1200" dirty="0" smtClean="0"/>
              <a:t> for Company specific part numbers, library part numbers, vendor parts, families of models (e.g. multiple install locations), legacy data </a:t>
            </a:r>
          </a:p>
          <a:p>
            <a:pPr lvl="2"/>
            <a:r>
              <a:rPr lang="en-US" sz="1200" dirty="0" smtClean="0"/>
              <a:t> Model type (e.g. part, assembly) and versions are automatically assigned by the tool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Define board design model </a:t>
            </a:r>
            <a:r>
              <a:rPr lang="en-US" sz="1200" dirty="0" smtClean="0"/>
              <a:t>(START BOARD), then communication to Printed Circuit Design colleagues</a:t>
            </a:r>
          </a:p>
          <a:p>
            <a:pPr lvl="2"/>
            <a:r>
              <a:rPr lang="en-US" sz="1200" dirty="0" smtClean="0"/>
              <a:t>Standardized data format standard for translation/incorporation into Mentor Graphics tool</a:t>
            </a:r>
          </a:p>
          <a:p>
            <a:pPr lvl="2"/>
            <a:r>
              <a:rPr lang="en-US" sz="1200" dirty="0" smtClean="0"/>
              <a:t>Reverse translation to ensure intent not lost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Define characteristics of community library models</a:t>
            </a:r>
            <a:r>
              <a:rPr lang="en-US" sz="1200" dirty="0" smtClean="0"/>
              <a:t>, how to submit and maintain for those  commonly used</a:t>
            </a:r>
          </a:p>
          <a:p>
            <a:pPr lvl="2"/>
            <a:r>
              <a:rPr lang="en-US" sz="1200" dirty="0" smtClean="0"/>
              <a:t>Librarian checklist to ensure new entrant compliance to requirements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1" dirty="0" smtClean="0"/>
              <a:t>File management </a:t>
            </a:r>
            <a:r>
              <a:rPr lang="en-US" sz="1200" dirty="0" smtClean="0"/>
              <a:t>of CAD data in concurrent engineering environment using Pro/INTRALINK, including set-up, logging in, folder structure, actions permitted based on user roles, check in/out, specific functions of the tool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05800" y="66294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8/22/2011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1169</Words>
  <Application>Microsoft Office PowerPoint</Application>
  <PresentationFormat>On-screen Show (4:3)</PresentationFormat>
  <Paragraphs>84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Use of Modeling in Hardware Development - Summary of interviews, practice reviews to date for INCOSE Model Management Working Group</vt:lpstr>
      <vt:lpstr>Approach</vt:lpstr>
      <vt:lpstr>IBM – System on a chip (SOC) modeling</vt:lpstr>
      <vt:lpstr>BAE Electronic Solutions – Mechanical (3D solids/CAD) modeling</vt:lpstr>
      <vt:lpstr>BAE Electronic Solutions – Mechanical (3D solids/CAD) modeling</vt:lpstr>
      <vt:lpstr>BAE Electronic Solutions – Mechanical (3D solids/CAD) modeling</vt:lpstr>
    </vt:vector>
  </TitlesOfParts>
  <Company>Customer Solutions BAE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Diana.shalkey</dc:creator>
  <cp:lastModifiedBy>Diana.shalkey</cp:lastModifiedBy>
  <cp:revision>44</cp:revision>
  <dcterms:created xsi:type="dcterms:W3CDTF">2011-08-17T13:10:42Z</dcterms:created>
  <dcterms:modified xsi:type="dcterms:W3CDTF">2011-08-22T16:13:50Z</dcterms:modified>
</cp:coreProperties>
</file>