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0" r:id="rId3"/>
    <p:sldId id="283" r:id="rId4"/>
    <p:sldId id="288" r:id="rId5"/>
    <p:sldId id="297" r:id="rId6"/>
    <p:sldId id="296" r:id="rId7"/>
    <p:sldId id="259" r:id="rId8"/>
  </p:sldIdLst>
  <p:sldSz cx="12198350" cy="6858000"/>
  <p:notesSz cx="6858000" cy="9144000"/>
  <p:defaultTextStyle>
    <a:defPPr>
      <a:defRPr lang="en-US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414042"/>
    <a:srgbClr val="0071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0" autoAdjust="0"/>
    <p:restoredTop sz="75074" autoAdjust="0"/>
  </p:normalViewPr>
  <p:slideViewPr>
    <p:cSldViewPr snapToGrid="0" snapToObjects="1">
      <p:cViewPr varScale="1">
        <p:scale>
          <a:sx n="68" d="100"/>
          <a:sy n="68" d="100"/>
        </p:scale>
        <p:origin x="480" y="54"/>
      </p:cViewPr>
      <p:guideLst>
        <p:guide orient="horz" pos="2160"/>
        <p:guide pos="384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F06D7-4593-BC46-95A8-2D70E94DBEB5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DC975-A23D-1043-8329-AE888A944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76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5C955-B8C9-7543-B8AA-5D5411F8A4E3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85D96-4FDB-7148-B18B-46402D70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9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"/>
          <p:cNvSpPr>
            <a:spLocks noGrp="1"/>
          </p:cNvSpPr>
          <p:nvPr>
            <p:ph type="ctrTitle" hasCustomPrompt="1"/>
          </p:nvPr>
        </p:nvSpPr>
        <p:spPr>
          <a:xfrm>
            <a:off x="359777" y="4409344"/>
            <a:ext cx="11376530" cy="1123038"/>
          </a:xfrm>
        </p:spPr>
        <p:txBody>
          <a:bodyPr anchor="b"/>
          <a:lstStyle>
            <a:lvl1pPr algn="l">
              <a:defRPr sz="6000" baseline="0">
                <a:latin typeface="Arial"/>
                <a:cs typeface="Arial"/>
              </a:defRPr>
            </a:lvl1pPr>
          </a:lstStyle>
          <a:p>
            <a:r>
              <a:rPr lang="en-US" dirty="0"/>
              <a:t>Presentation Title</a:t>
            </a:r>
            <a:endParaRPr lang="fr-FR" dirty="0"/>
          </a:p>
        </p:txBody>
      </p:sp>
      <p:sp>
        <p:nvSpPr>
          <p:cNvPr id="18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59777" y="3527475"/>
            <a:ext cx="11376530" cy="867169"/>
          </a:xfrm>
        </p:spPr>
        <p:txBody>
          <a:bodyPr anchor="b"/>
          <a:lstStyle>
            <a:lvl1pPr marL="0" indent="0" algn="l">
              <a:buNone/>
              <a:defRPr sz="2400">
                <a:latin typeface="Arial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  <a:endParaRPr lang="fr-FR" dirty="0"/>
          </a:p>
        </p:txBody>
      </p:sp>
      <p:sp>
        <p:nvSpPr>
          <p:cNvPr id="19" name="Sous-titre 2"/>
          <p:cNvSpPr txBox="1">
            <a:spLocks/>
          </p:cNvSpPr>
          <p:nvPr userDrawn="1"/>
        </p:nvSpPr>
        <p:spPr>
          <a:xfrm>
            <a:off x="359777" y="6438730"/>
            <a:ext cx="9144000" cy="42275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>
                <a:solidFill>
                  <a:srgbClr val="414042"/>
                </a:solidFill>
                <a:latin typeface="Open Sans Light"/>
                <a:cs typeface="Open Sans Light"/>
              </a:rPr>
              <a:t>www.incose.org/</a:t>
            </a:r>
            <a:r>
              <a:rPr lang="fr-FR" sz="1600" dirty="0">
                <a:solidFill>
                  <a:srgbClr val="414042"/>
                </a:solidFill>
                <a:latin typeface="Open Sans Light"/>
                <a:cs typeface="Open Sans Light"/>
              </a:rPr>
              <a:t>IW2018</a:t>
            </a:r>
          </a:p>
        </p:txBody>
      </p:sp>
      <p:cxnSp>
        <p:nvCxnSpPr>
          <p:cNvPr id="20" name="Straight Connector 19"/>
          <p:cNvCxnSpPr>
            <a:cxnSpLocks/>
          </p:cNvCxnSpPr>
          <p:nvPr userDrawn="1"/>
        </p:nvCxnSpPr>
        <p:spPr>
          <a:xfrm>
            <a:off x="359777" y="5532382"/>
            <a:ext cx="11376530" cy="0"/>
          </a:xfrm>
          <a:prstGeom prst="line">
            <a:avLst/>
          </a:prstGeom>
          <a:ln w="76200" cmpd="sng">
            <a:solidFill>
              <a:srgbClr val="0071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354" y="502041"/>
            <a:ext cx="5850317" cy="193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2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3F23-4D38-5A43-B0B5-1377CC5C7B0F}" type="datetime4">
              <a:rPr lang="en-US" smtClean="0"/>
              <a:t>January 20,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www.incose.org/IW2018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5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4" y="274639"/>
            <a:ext cx="2744629" cy="5851525"/>
          </a:xfrm>
        </p:spPr>
        <p:txBody>
          <a:bodyPr vert="eaVert"/>
          <a:lstStyle>
            <a:lvl1pPr>
              <a:defRPr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39"/>
            <a:ext cx="803058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47AA-3F30-FD41-8AF3-32D185EA8A75}" type="datetime4">
              <a:rPr lang="en-US" smtClean="0"/>
              <a:t>January 20,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www.incose.org/IW2018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77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2"/>
          <p:cNvSpPr txBox="1">
            <a:spLocks/>
          </p:cNvSpPr>
          <p:nvPr userDrawn="1"/>
        </p:nvSpPr>
        <p:spPr>
          <a:xfrm>
            <a:off x="0" y="3788435"/>
            <a:ext cx="12192000" cy="42275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000" dirty="0" err="1">
                <a:solidFill>
                  <a:srgbClr val="414042"/>
                </a:solidFill>
                <a:latin typeface="Open Sans Light"/>
                <a:cs typeface="Open Sans Light"/>
              </a:rPr>
              <a:t>www.incose.org</a:t>
            </a:r>
            <a:r>
              <a:rPr lang="fr-FR" sz="2000" dirty="0">
                <a:solidFill>
                  <a:srgbClr val="414042"/>
                </a:solidFill>
                <a:latin typeface="Open Sans Light"/>
                <a:cs typeface="Open Sans Light"/>
              </a:rPr>
              <a:t>/IW2018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771" y="1738339"/>
            <a:ext cx="5850317" cy="193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05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400">
                <a:solidFill>
                  <a:schemeClr val="tx2"/>
                </a:solidFill>
                <a:latin typeface="+mj-lt"/>
                <a:cs typeface="Open Sans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cs typeface="Open Sans"/>
              </a:defRPr>
            </a:lvl1pPr>
            <a:lvl2pPr>
              <a:defRPr>
                <a:solidFill>
                  <a:schemeClr val="tx1"/>
                </a:solidFill>
                <a:latin typeface="+mn-lt"/>
                <a:cs typeface="Open Sans"/>
              </a:defRPr>
            </a:lvl2pPr>
            <a:lvl3pPr>
              <a:defRPr>
                <a:solidFill>
                  <a:schemeClr val="tx1"/>
                </a:solidFill>
                <a:latin typeface="+mn-lt"/>
                <a:cs typeface="Open Sans"/>
              </a:defRPr>
            </a:lvl3pPr>
            <a:lvl4pPr>
              <a:defRPr>
                <a:solidFill>
                  <a:schemeClr val="tx1"/>
                </a:solidFill>
                <a:latin typeface="+mn-lt"/>
                <a:cs typeface="Open Sans"/>
              </a:defRPr>
            </a:lvl4pPr>
            <a:lvl5pPr>
              <a:defRPr>
                <a:solidFill>
                  <a:schemeClr val="tx1"/>
                </a:solidFill>
                <a:latin typeface="+mn-lt"/>
                <a:cs typeface="Open Sans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4EB-30FF-044B-A750-F928807C4E0F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9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839E-0880-9C48-83AF-0DEDA7001376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0" name="Titre 1"/>
          <p:cNvSpPr>
            <a:spLocks noGrp="1"/>
          </p:cNvSpPr>
          <p:nvPr>
            <p:ph type="ctrTitle" hasCustomPrompt="1"/>
          </p:nvPr>
        </p:nvSpPr>
        <p:spPr>
          <a:xfrm>
            <a:off x="359777" y="3975759"/>
            <a:ext cx="11376530" cy="1123038"/>
          </a:xfrm>
        </p:spPr>
        <p:txBody>
          <a:bodyPr anchor="b"/>
          <a:lstStyle>
            <a:lvl1pPr algn="l">
              <a:defRPr sz="6000" baseline="0">
                <a:latin typeface="Arial"/>
                <a:cs typeface="Arial"/>
              </a:defRPr>
            </a:lvl1pPr>
          </a:lstStyle>
          <a:p>
            <a:r>
              <a:rPr lang="en-US" dirty="0"/>
              <a:t>Section Title</a:t>
            </a:r>
            <a:endParaRPr lang="fr-FR" dirty="0"/>
          </a:p>
        </p:txBody>
      </p:sp>
      <p:sp>
        <p:nvSpPr>
          <p:cNvPr id="31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59777" y="3093890"/>
            <a:ext cx="11376530" cy="867169"/>
          </a:xfrm>
        </p:spPr>
        <p:txBody>
          <a:bodyPr anchor="b"/>
          <a:lstStyle>
            <a:lvl1pPr marL="0" indent="0" algn="l">
              <a:buNone/>
              <a:defRPr sz="2400">
                <a:latin typeface="Arial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Section</a:t>
            </a:r>
            <a:endParaRPr lang="fr-FR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359777" y="5098797"/>
            <a:ext cx="3074092" cy="0"/>
          </a:xfrm>
          <a:prstGeom prst="line">
            <a:avLst/>
          </a:prstGeom>
          <a:ln w="76200" cmpd="sng">
            <a:solidFill>
              <a:srgbClr val="0071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5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3700">
                <a:latin typeface="+mn-lt"/>
              </a:defRPr>
            </a:lvl1pPr>
            <a:lvl2pPr>
              <a:defRPr sz="3200">
                <a:latin typeface="+mn-lt"/>
              </a:defRPr>
            </a:lvl2pPr>
            <a:lvl3pPr>
              <a:defRPr sz="27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3700">
                <a:latin typeface="+mn-lt"/>
              </a:defRPr>
            </a:lvl1pPr>
            <a:lvl2pPr>
              <a:defRPr sz="3200">
                <a:latin typeface="+mn-lt"/>
              </a:defRPr>
            </a:lvl2pPr>
            <a:lvl3pPr>
              <a:defRPr sz="27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44A7-ADA9-894F-BC1E-4EB73308CF1F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70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535113"/>
            <a:ext cx="5389723" cy="639763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0071CE"/>
                </a:solidFill>
                <a:latin typeface="+mn-lt"/>
              </a:defRPr>
            </a:lvl1pPr>
            <a:lvl2pPr marL="609768" indent="0">
              <a:buNone/>
              <a:defRPr sz="2700" b="1"/>
            </a:lvl2pPr>
            <a:lvl3pPr marL="1219535" indent="0">
              <a:buNone/>
              <a:defRPr sz="2400" b="1"/>
            </a:lvl3pPr>
            <a:lvl4pPr marL="1829303" indent="0">
              <a:buNone/>
              <a:defRPr sz="2100" b="1"/>
            </a:lvl4pPr>
            <a:lvl5pPr marL="2439071" indent="0">
              <a:buNone/>
              <a:defRPr sz="2100" b="1"/>
            </a:lvl5pPr>
            <a:lvl6pPr marL="3048838" indent="0">
              <a:buNone/>
              <a:defRPr sz="2100" b="1"/>
            </a:lvl6pPr>
            <a:lvl7pPr marL="3658606" indent="0">
              <a:buNone/>
              <a:defRPr sz="2100" b="1"/>
            </a:lvl7pPr>
            <a:lvl8pPr marL="4268373" indent="0">
              <a:buNone/>
              <a:defRPr sz="2100" b="1"/>
            </a:lvl8pPr>
            <a:lvl9pPr marL="4878141" indent="0">
              <a:buNone/>
              <a:defRPr sz="2100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8" y="2174875"/>
            <a:ext cx="5389723" cy="3951288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7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100">
                <a:latin typeface="+mn-lt"/>
              </a:defRPr>
            </a:lvl4pPr>
            <a:lvl5pPr>
              <a:defRPr sz="2100">
                <a:latin typeface="+mn-lt"/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4" y="1535113"/>
            <a:ext cx="5391840" cy="639763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0071CE"/>
                </a:solidFill>
                <a:latin typeface="+mn-lt"/>
              </a:defRPr>
            </a:lvl1pPr>
            <a:lvl2pPr marL="609768" indent="0">
              <a:buNone/>
              <a:defRPr sz="2700" b="1"/>
            </a:lvl2pPr>
            <a:lvl3pPr marL="1219535" indent="0">
              <a:buNone/>
              <a:defRPr sz="2400" b="1"/>
            </a:lvl3pPr>
            <a:lvl4pPr marL="1829303" indent="0">
              <a:buNone/>
              <a:defRPr sz="2100" b="1"/>
            </a:lvl4pPr>
            <a:lvl5pPr marL="2439071" indent="0">
              <a:buNone/>
              <a:defRPr sz="2100" b="1"/>
            </a:lvl5pPr>
            <a:lvl6pPr marL="3048838" indent="0">
              <a:buNone/>
              <a:defRPr sz="2100" b="1"/>
            </a:lvl6pPr>
            <a:lvl7pPr marL="3658606" indent="0">
              <a:buNone/>
              <a:defRPr sz="2100" b="1"/>
            </a:lvl7pPr>
            <a:lvl8pPr marL="4268373" indent="0">
              <a:buNone/>
              <a:defRPr sz="2100" b="1"/>
            </a:lvl8pPr>
            <a:lvl9pPr marL="4878141" indent="0">
              <a:buNone/>
              <a:defRPr sz="2100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4" y="2174875"/>
            <a:ext cx="5391840" cy="3951288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7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100">
                <a:latin typeface="+mn-lt"/>
              </a:defRPr>
            </a:lvl4pPr>
            <a:lvl5pPr>
              <a:defRPr sz="2100">
                <a:latin typeface="+mn-lt"/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D9A2-FC6A-F14E-83C2-A61672F7E3B5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49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3D0D-AA68-7C41-87C4-CD1EFDEB9B9F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3E1C-F5BB-8F4F-81A2-2C5D5CF72DC2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9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20" y="273049"/>
            <a:ext cx="4013173" cy="1162051"/>
          </a:xfrm>
        </p:spPr>
        <p:txBody>
          <a:bodyPr anchor="b"/>
          <a:lstStyle>
            <a:lvl1pPr algn="l">
              <a:defRPr sz="2700" b="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52"/>
            <a:ext cx="6819216" cy="5853113"/>
          </a:xfrm>
        </p:spPr>
        <p:txBody>
          <a:bodyPr/>
          <a:lstStyle>
            <a:lvl1pPr>
              <a:defRPr sz="4300">
                <a:latin typeface="+mn-lt"/>
              </a:defRPr>
            </a:lvl1pPr>
            <a:lvl2pPr>
              <a:defRPr sz="3700">
                <a:latin typeface="+mn-lt"/>
              </a:defRPr>
            </a:lvl2pPr>
            <a:lvl3pPr>
              <a:defRPr sz="3200">
                <a:latin typeface="+mn-lt"/>
              </a:defRPr>
            </a:lvl3pPr>
            <a:lvl4pPr>
              <a:defRPr sz="2700">
                <a:latin typeface="+mn-lt"/>
              </a:defRPr>
            </a:lvl4pPr>
            <a:lvl5pPr>
              <a:defRPr sz="2700">
                <a:latin typeface="+mn-lt"/>
              </a:defRPr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20" y="1435102"/>
            <a:ext cx="4013173" cy="4691063"/>
          </a:xfrm>
        </p:spPr>
        <p:txBody>
          <a:bodyPr/>
          <a:lstStyle>
            <a:lvl1pPr marL="0" indent="0">
              <a:buNone/>
              <a:defRPr sz="1900">
                <a:latin typeface="+mn-lt"/>
              </a:defRPr>
            </a:lvl1pPr>
            <a:lvl2pPr marL="609768" indent="0">
              <a:buNone/>
              <a:defRPr sz="1600"/>
            </a:lvl2pPr>
            <a:lvl3pPr marL="1219535" indent="0">
              <a:buNone/>
              <a:defRPr sz="1300"/>
            </a:lvl3pPr>
            <a:lvl4pPr marL="1829303" indent="0">
              <a:buNone/>
              <a:defRPr sz="1200"/>
            </a:lvl4pPr>
            <a:lvl5pPr marL="2439071" indent="0">
              <a:buNone/>
              <a:defRPr sz="1200"/>
            </a:lvl5pPr>
            <a:lvl6pPr marL="3048838" indent="0">
              <a:buNone/>
              <a:defRPr sz="1200"/>
            </a:lvl6pPr>
            <a:lvl7pPr marL="3658606" indent="0">
              <a:buNone/>
              <a:defRPr sz="1200"/>
            </a:lvl7pPr>
            <a:lvl8pPr marL="4268373" indent="0">
              <a:buNone/>
              <a:defRPr sz="1200"/>
            </a:lvl8pPr>
            <a:lvl9pPr marL="4878141" indent="0">
              <a:buNone/>
              <a:defRPr sz="12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1F41-133B-D843-8C83-744D53545CA2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1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9"/>
          </a:xfrm>
        </p:spPr>
        <p:txBody>
          <a:bodyPr anchor="b"/>
          <a:lstStyle>
            <a:lvl1pPr algn="l">
              <a:defRPr sz="2700" b="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768" indent="0">
              <a:buNone/>
              <a:defRPr sz="3700"/>
            </a:lvl2pPr>
            <a:lvl3pPr marL="1219535" indent="0">
              <a:buNone/>
              <a:defRPr sz="3200"/>
            </a:lvl3pPr>
            <a:lvl4pPr marL="1829303" indent="0">
              <a:buNone/>
              <a:defRPr sz="2700"/>
            </a:lvl4pPr>
            <a:lvl5pPr marL="2439071" indent="0">
              <a:buNone/>
              <a:defRPr sz="2700"/>
            </a:lvl5pPr>
            <a:lvl6pPr marL="3048838" indent="0">
              <a:buNone/>
              <a:defRPr sz="2700"/>
            </a:lvl6pPr>
            <a:lvl7pPr marL="3658606" indent="0">
              <a:buNone/>
              <a:defRPr sz="2700"/>
            </a:lvl7pPr>
            <a:lvl8pPr marL="4268373" indent="0">
              <a:buNone/>
              <a:defRPr sz="2700"/>
            </a:lvl8pPr>
            <a:lvl9pPr marL="4878141" indent="0">
              <a:buNone/>
              <a:defRPr sz="2700"/>
            </a:lvl9pPr>
          </a:lstStyle>
          <a:p>
            <a:r>
              <a:rPr lang="fr-FR" dirty="0"/>
              <a:t>Drag </a:t>
            </a:r>
            <a:r>
              <a:rPr lang="fr-FR" dirty="0" err="1"/>
              <a:t>picture</a:t>
            </a:r>
            <a:r>
              <a:rPr lang="fr-FR" dirty="0"/>
              <a:t> to </a:t>
            </a:r>
            <a:r>
              <a:rPr lang="fr-FR" dirty="0" err="1"/>
              <a:t>placeholder</a:t>
            </a:r>
            <a:r>
              <a:rPr lang="fr-FR" dirty="0"/>
              <a:t> or click </a:t>
            </a:r>
            <a:r>
              <a:rPr lang="fr-FR" dirty="0" err="1"/>
              <a:t>icon</a:t>
            </a:r>
            <a:r>
              <a:rPr lang="fr-FR" dirty="0"/>
              <a:t> to </a:t>
            </a:r>
            <a:r>
              <a:rPr lang="fr-FR" dirty="0" err="1"/>
              <a:t>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3"/>
          </a:xfrm>
        </p:spPr>
        <p:txBody>
          <a:bodyPr/>
          <a:lstStyle>
            <a:lvl1pPr marL="0" indent="0">
              <a:buNone/>
              <a:defRPr sz="1900">
                <a:latin typeface="+mn-lt"/>
              </a:defRPr>
            </a:lvl1pPr>
            <a:lvl2pPr marL="609768" indent="0">
              <a:buNone/>
              <a:defRPr sz="1600"/>
            </a:lvl2pPr>
            <a:lvl3pPr marL="1219535" indent="0">
              <a:buNone/>
              <a:defRPr sz="1300"/>
            </a:lvl3pPr>
            <a:lvl4pPr marL="1829303" indent="0">
              <a:buNone/>
              <a:defRPr sz="1200"/>
            </a:lvl4pPr>
            <a:lvl5pPr marL="2439071" indent="0">
              <a:buNone/>
              <a:defRPr sz="1200"/>
            </a:lvl5pPr>
            <a:lvl6pPr marL="3048838" indent="0">
              <a:buNone/>
              <a:defRPr sz="1200"/>
            </a:lvl6pPr>
            <a:lvl7pPr marL="3658606" indent="0">
              <a:buNone/>
              <a:defRPr sz="1200"/>
            </a:lvl7pPr>
            <a:lvl8pPr marL="4268373" indent="0">
              <a:buNone/>
              <a:defRPr sz="1200"/>
            </a:lvl8pPr>
            <a:lvl9pPr marL="4878141" indent="0">
              <a:buNone/>
              <a:defRPr sz="12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3654-E869-B640-A847-9B609592DB28}" type="datetime4">
              <a:rPr lang="en-US" smtClean="0"/>
              <a:t>January 20,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www.incose.org/IW2018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22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918" y="274639"/>
            <a:ext cx="10978515" cy="1143000"/>
          </a:xfrm>
          <a:prstGeom prst="rect">
            <a:avLst/>
          </a:prstGeom>
        </p:spPr>
        <p:txBody>
          <a:bodyPr vert="horz" lIns="121954" tIns="60977" rIns="121954" bIns="60977" rtlCol="0" anchor="ctr">
            <a:normAutofit/>
          </a:bodyPr>
          <a:lstStyle/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600201"/>
            <a:ext cx="10978515" cy="4525963"/>
          </a:xfrm>
          <a:prstGeom prst="rect">
            <a:avLst/>
          </a:prstGeom>
        </p:spPr>
        <p:txBody>
          <a:bodyPr vert="horz" lIns="121954" tIns="60977" rIns="121954" bIns="60977" rtlCol="0">
            <a:normAutofit/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917" y="6356351"/>
            <a:ext cx="2846282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FAFD8-FAB9-AE48-BA23-BD19D65E3403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7770" y="6356351"/>
            <a:ext cx="3862811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www.incose.org/IW2018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151" y="6356351"/>
            <a:ext cx="2846282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B41C4-1474-8D42-B330-D2828683839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-IW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6112" y="0"/>
            <a:ext cx="1192237" cy="94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55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609768" rtl="0" eaLnBrk="1" latinLnBrk="0" hangingPunct="1">
        <a:spcBef>
          <a:spcPct val="0"/>
        </a:spcBef>
        <a:buNone/>
        <a:defRPr sz="4400" kern="1200">
          <a:solidFill>
            <a:srgbClr val="0071CE"/>
          </a:solidFill>
          <a:latin typeface="+mj-lt"/>
          <a:ea typeface="+mj-ea"/>
          <a:cs typeface="Arial"/>
        </a:defRPr>
      </a:lvl1pPr>
    </p:titleStyle>
    <p:bodyStyle>
      <a:lvl1pPr marL="457326" indent="-457326" algn="l" defTabSz="609768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Arial"/>
        </a:defRPr>
      </a:lvl1pPr>
      <a:lvl2pPr marL="990872" indent="-381105" algn="l" defTabSz="609768" rtl="0" eaLnBrk="1" latinLnBrk="0" hangingPunct="1">
        <a:spcBef>
          <a:spcPct val="20000"/>
        </a:spcBef>
        <a:buFont typeface="Arial"/>
        <a:buChar char="–"/>
        <a:defRPr sz="3700" kern="1200">
          <a:solidFill>
            <a:schemeClr val="tx1"/>
          </a:solidFill>
          <a:latin typeface="+mn-lt"/>
          <a:ea typeface="+mn-ea"/>
          <a:cs typeface="Arial"/>
        </a:defRPr>
      </a:lvl2pPr>
      <a:lvl3pPr marL="1524419" indent="-304884" algn="l" defTabSz="609768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Arial"/>
        </a:defRPr>
      </a:lvl3pPr>
      <a:lvl4pPr marL="2134187" indent="-304884" algn="l" defTabSz="609768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Arial"/>
        </a:defRPr>
      </a:lvl4pPr>
      <a:lvl5pPr marL="2743954" indent="-304884" algn="l" defTabSz="609768" rtl="0" eaLnBrk="1" latinLnBrk="0" hangingPunct="1">
        <a:spcBef>
          <a:spcPct val="20000"/>
        </a:spcBef>
        <a:buFont typeface="Arial"/>
        <a:buChar char="»"/>
        <a:defRPr sz="2700" kern="1200">
          <a:solidFill>
            <a:schemeClr val="tx1"/>
          </a:solidFill>
          <a:latin typeface="+mn-lt"/>
          <a:ea typeface="+mn-ea"/>
          <a:cs typeface="Arial"/>
        </a:defRPr>
      </a:lvl5pPr>
      <a:lvl6pPr marL="3353722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3490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76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60976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60976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60976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60976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60976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60976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60976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60976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.incose.org/WorkingGroups/TIMLM/Pages/Home.aspx" TargetMode="External"/><Relationship Id="rId2" Type="http://schemas.openxmlformats.org/officeDocument/2006/relationships/hyperlink" Target="http://www.omgwiki.org/MBSE/doku.php?id=mbse:modelmgt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omgwiki.org/MBSE/doku.php?id=start" TargetMode="External"/><Relationship Id="rId4" Type="http://schemas.openxmlformats.org/officeDocument/2006/relationships/hyperlink" Target="http://www.incose.org/ChaptersGroups/WorkingGroups/transformational/tools-integration-interoperabilit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59777" y="3818501"/>
            <a:ext cx="11376530" cy="1123038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Tool Integration and Model Lifecycle Management Working Group</a:t>
            </a:r>
            <a:br>
              <a:rPr lang="en-US" sz="4000" b="1" dirty="0"/>
            </a:br>
            <a:r>
              <a:rPr lang="en-US" sz="4000" b="1" dirty="0"/>
              <a:t>MBSE Update Session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3426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06905"/>
            <a:ext cx="10978515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Tool Integration and Model Lifecycle Management Working Group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 January, 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57200" y="1524078"/>
            <a:ext cx="1509445" cy="1264949"/>
          </a:xfrm>
          <a:prstGeom prst="roundRect">
            <a:avLst/>
          </a:prstGeom>
          <a:solidFill>
            <a:srgbClr val="007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Chair,  </a:t>
            </a:r>
          </a:p>
          <a:p>
            <a:pPr algn="ctr"/>
            <a:r>
              <a:rPr lang="en-US" sz="1800" b="1" dirty="0"/>
              <a:t>Co-chairs,</a:t>
            </a:r>
          </a:p>
          <a:p>
            <a:pPr algn="ctr"/>
            <a:r>
              <a:rPr lang="en-US" sz="1800" b="1" dirty="0"/>
              <a:t>Proj Leads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66645" y="1376848"/>
            <a:ext cx="42701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John Nallon: Chair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Lonnie VanZandt: Co-chair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Mark Williams: Project Lead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Rene King: Project Lead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199166" y="3080993"/>
            <a:ext cx="1375524" cy="1264949"/>
          </a:xfrm>
          <a:prstGeom prst="roundRect">
            <a:avLst/>
          </a:prstGeom>
          <a:solidFill>
            <a:srgbClr val="007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INCOSE Connect address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64" y="1524078"/>
            <a:ext cx="1356727" cy="1264949"/>
          </a:xfrm>
          <a:prstGeom prst="roundRect">
            <a:avLst/>
          </a:prstGeom>
          <a:solidFill>
            <a:srgbClr val="007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TIMLM WG Web page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08565" y="4718672"/>
            <a:ext cx="1375524" cy="1264949"/>
          </a:xfrm>
          <a:prstGeom prst="roundRect">
            <a:avLst/>
          </a:prstGeom>
          <a:solidFill>
            <a:srgbClr val="007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MBSE Wiki Page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918" y="3082691"/>
            <a:ext cx="1375524" cy="1264949"/>
          </a:xfrm>
          <a:prstGeom prst="roundRect">
            <a:avLst/>
          </a:prstGeom>
          <a:solidFill>
            <a:srgbClr val="007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Number of Members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91121" y="4731821"/>
            <a:ext cx="1375524" cy="1264949"/>
          </a:xfrm>
          <a:prstGeom prst="roundRect">
            <a:avLst/>
          </a:prstGeom>
          <a:solidFill>
            <a:srgbClr val="007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MLM Wiki</a:t>
            </a:r>
          </a:p>
          <a:p>
            <a:pPr algn="ctr"/>
            <a:r>
              <a:rPr lang="en-US" sz="1600" b="1" dirty="0"/>
              <a:t>Page</a:t>
            </a:r>
            <a:endParaRPr lang="en-US" sz="1500" b="1" dirty="0"/>
          </a:p>
        </p:txBody>
      </p:sp>
      <p:sp>
        <p:nvSpPr>
          <p:cNvPr id="17" name="Rectangle 16"/>
          <p:cNvSpPr/>
          <p:nvPr/>
        </p:nvSpPr>
        <p:spPr>
          <a:xfrm>
            <a:off x="1985442" y="3469073"/>
            <a:ext cx="40856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107 Members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985442" y="4951339"/>
            <a:ext cx="41044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http://www.omgwiki.org/MBSE/doku.php?id=mbse:modelmgt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574691" y="3154805"/>
            <a:ext cx="46236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hlinkClick r:id="rId3"/>
              </a:rPr>
              <a:t>https://connect.incose.org/WorkingGroups/TIMLM/Pages/Home.aspx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7574690" y="1501106"/>
            <a:ext cx="46236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hlinkClick r:id="rId4"/>
              </a:rPr>
              <a:t>http://www.incose.org/ChaptersGroups/WorkingGroups/transformational/tools-integration-interoperability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7574690" y="4879430"/>
            <a:ext cx="46236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hlinkClick r:id="rId5"/>
              </a:rPr>
              <a:t>http://www.omgwiki.org/MBSE/doku.php?id=start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0965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2017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Panel Conducted at IS2018: Be It Resolved: You are Wasting Time. You Need Better Systems for Model Management and Collaboration</a:t>
            </a:r>
            <a:r>
              <a:rPr lang="en-US" sz="2400" dirty="0"/>
              <a:t>; </a:t>
            </a:r>
            <a:r>
              <a:rPr lang="en-US" sz="2400" b="1" dirty="0"/>
              <a:t>also, Cultural Change Would Help!!</a:t>
            </a:r>
            <a:r>
              <a:rPr lang="en-US" sz="2400" dirty="0"/>
              <a:t> (Lonnie VanZandt, </a:t>
            </a:r>
            <a:r>
              <a:rPr lang="en-US" sz="2400" b="1" dirty="0"/>
              <a:t>Robert Malone</a:t>
            </a:r>
            <a:r>
              <a:rPr lang="en-US" sz="2400" dirty="0"/>
              <a:t>, Bill Chown, Manas Baja, Len Wozniak)</a:t>
            </a: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b="1" dirty="0">
                <a:ea typeface="ＭＳ Ｐゴシック" panose="020B0600070205080204" pitchFamily="34" charset="-128"/>
              </a:rPr>
              <a:t>PDES SE Project transitioned from data exchange and traceability</a:t>
            </a:r>
            <a:r>
              <a:rPr lang="en-US" altLang="en-US" sz="2400" dirty="0">
                <a:ea typeface="ＭＳ Ｐゴシック" panose="020B0600070205080204" pitchFamily="34" charset="-128"/>
              </a:rPr>
              <a:t> from to </a:t>
            </a:r>
            <a:r>
              <a:rPr lang="en-US" altLang="en-US" sz="2400" b="1" dirty="0">
                <a:ea typeface="ＭＳ Ｐゴシック" panose="020B0600070205080204" pitchFamily="34" charset="-128"/>
              </a:rPr>
              <a:t>embracing MBSE for PDES</a:t>
            </a:r>
            <a:r>
              <a:rPr lang="en-US" altLang="en-US" sz="2400" dirty="0">
                <a:ea typeface="ＭＳ Ｐゴシック" panose="020B0600070205080204" pitchFamily="34" charset="-128"/>
              </a:rPr>
              <a:t>, and </a:t>
            </a:r>
            <a:r>
              <a:rPr lang="en-US" altLang="en-US" sz="2400" b="1" dirty="0">
                <a:ea typeface="ＭＳ Ｐゴシック" panose="020B0600070205080204" pitchFamily="34" charset="-128"/>
              </a:rPr>
              <a:t>LOTAR for MBSE – Long Term Archival and Retrieval</a:t>
            </a:r>
            <a:r>
              <a:rPr lang="en-US" altLang="en-US" sz="2400" dirty="0">
                <a:ea typeface="ＭＳ Ｐゴシック" panose="020B0600070205080204" pitchFamily="34" charset="-128"/>
              </a:rPr>
              <a:t> of digital (models) data.</a:t>
            </a: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b="1" dirty="0">
                <a:ea typeface="ＭＳ Ｐゴシック" panose="020B0600070205080204" pitchFamily="34" charset="-128"/>
              </a:rPr>
              <a:t>INCOSE and PPI-Int initiated a joint project </a:t>
            </a:r>
            <a:r>
              <a:rPr lang="en-US" altLang="en-US" sz="2400" dirty="0">
                <a:ea typeface="ＭＳ Ｐゴシック" panose="020B0600070205080204" pitchFamily="34" charset="-128"/>
              </a:rPr>
              <a:t>to  bring the </a:t>
            </a:r>
            <a:r>
              <a:rPr lang="en-US" altLang="en-US" sz="2400" b="1" dirty="0">
                <a:ea typeface="ＭＳ Ｐゴシック" panose="020B0600070205080204" pitchFamily="34" charset="-128"/>
              </a:rPr>
              <a:t>Tools Database </a:t>
            </a:r>
            <a:r>
              <a:rPr lang="en-US" altLang="en-US" sz="2400" dirty="0">
                <a:ea typeface="ＭＳ Ｐゴシック" panose="020B0600070205080204" pitchFamily="34" charset="-128"/>
              </a:rPr>
              <a:t>back!!</a:t>
            </a: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815F-90BD-5047-A6D9-9B0CF167A06D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xfrm>
            <a:off x="553473" y="60823"/>
            <a:ext cx="10978515" cy="995567"/>
          </a:xfrm>
        </p:spPr>
        <p:txBody>
          <a:bodyPr/>
          <a:lstStyle/>
          <a:p>
            <a:r>
              <a:rPr lang="en-US" dirty="0"/>
              <a:t>IW2018 Sessions Completed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31 January, 2018</a:t>
            </a:r>
          </a:p>
        </p:txBody>
      </p:sp>
      <p:sp>
        <p:nvSpPr>
          <p:cNvPr id="34" name="Footer Placeholder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4</a:t>
            </a:fld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E9D136B-1E46-4EC3-B6C8-CFBB83AA967C}"/>
              </a:ext>
            </a:extLst>
          </p:cNvPr>
          <p:cNvSpPr txBox="1">
            <a:spLocks/>
          </p:cNvSpPr>
          <p:nvPr/>
        </p:nvSpPr>
        <p:spPr>
          <a:xfrm>
            <a:off x="367936" y="995262"/>
            <a:ext cx="11462477" cy="5220409"/>
          </a:xfrm>
          <a:prstGeom prst="rect">
            <a:avLst/>
          </a:prstGeom>
        </p:spPr>
        <p:txBody>
          <a:bodyPr>
            <a:normAutofit/>
          </a:bodyPr>
          <a:lstStyle>
            <a:lvl1pPr marL="457326" indent="-457326" algn="l" defTabSz="609768" rtl="0" eaLnBrk="1" latinLnBrk="0" hangingPunct="1">
              <a:spcBef>
                <a:spcPct val="20000"/>
              </a:spcBef>
              <a:buFont typeface="Arial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1pPr>
            <a:lvl2pPr marL="990872" indent="-381105" algn="l" defTabSz="609768" rtl="0" eaLnBrk="1" latinLnBrk="0" hangingPunct="1">
              <a:spcBef>
                <a:spcPct val="20000"/>
              </a:spcBef>
              <a:buFont typeface="Arial"/>
              <a:buChar char="–"/>
              <a:defRPr sz="37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1524419" indent="-304884" algn="l" defTabSz="60976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2134187" indent="-304884" algn="l" defTabSz="609768" rtl="0" eaLnBrk="1" latinLnBrk="0" hangingPunct="1">
              <a:spcBef>
                <a:spcPct val="20000"/>
              </a:spcBef>
              <a:buFont typeface="Arial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4pPr>
            <a:lvl5pPr marL="2743954" indent="-304884" algn="l" defTabSz="609768" rtl="0" eaLnBrk="1" latinLnBrk="0" hangingPunct="1">
              <a:spcBef>
                <a:spcPct val="20000"/>
              </a:spcBef>
              <a:buFont typeface="Arial"/>
              <a:buChar char="»"/>
              <a:defRPr sz="27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5pPr>
            <a:lvl6pPr marL="3353722" indent="-304884" algn="l" defTabSz="609768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3490" indent="-304884" algn="l" defTabSz="609768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3257" indent="-304884" algn="l" defTabSz="609768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3025" indent="-304884" algn="l" defTabSz="609768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en-US" sz="3200" b="1" dirty="0">
                <a:ea typeface="ＭＳ Ｐゴシック" panose="020B0600070205080204" pitchFamily="34" charset="-128"/>
              </a:rPr>
              <a:t>MBSE for PDES Inc. </a:t>
            </a:r>
            <a:r>
              <a:rPr lang="en-US" altLang="en-US" sz="3200" dirty="0">
                <a:ea typeface="ＭＳ Ｐゴシック" panose="020B0600070205080204" pitchFamily="34" charset="-128"/>
              </a:rPr>
              <a:t>Overview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3200" b="1" dirty="0">
                <a:ea typeface="ＭＳ Ｐゴシック" panose="020B0600070205080204" pitchFamily="34" charset="-128"/>
              </a:rPr>
              <a:t>Tools Database Project Introduction Session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3200" b="1" dirty="0">
                <a:ea typeface="ＭＳ Ｐゴシック" panose="020B0600070205080204" pitchFamily="34" charset="-128"/>
              </a:rPr>
              <a:t>SysML v2 Proposals from the USER Perspective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3200" b="1" dirty="0">
                <a:ea typeface="ＭＳ Ｐゴシック" panose="020B0600070205080204" pitchFamily="34" charset="-128"/>
              </a:rPr>
              <a:t>OSLC Discussion – Where is OSLC today and where is it going?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/>
              <a:t>Robust MBSE Environments Presentation and Discussion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/>
              <a:t>Modeling Standards and Boeing Methodology Presentation and Discussion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/>
              <a:t>Modeling &amp; Data Interoperability Standards: Where We Going Next?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3200" b="1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3200" b="1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sz="8800" dirty="0">
              <a:ea typeface="ＭＳ Ｐゴシック" panose="020B0600070205080204" pitchFamily="34" charset="-128"/>
            </a:endParaRPr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733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1DC04-EF7B-4C7B-9E16-92BB91BEC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Monday 09:00 to 10:00 Mathews 4104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136F3-193F-433F-AF43-3389C6ED0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1600201"/>
            <a:ext cx="11732455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Update to the new ISO Standard (ISO/AWI 22071, AP243): </a:t>
            </a:r>
            <a:r>
              <a:rPr lang="en-US" sz="3200" b="1" dirty="0"/>
              <a:t>MoSSEC</a:t>
            </a:r>
            <a:r>
              <a:rPr lang="en-US" sz="3200" dirty="0"/>
              <a:t> (</a:t>
            </a:r>
            <a:r>
              <a:rPr lang="en-US" sz="3200" b="1" dirty="0"/>
              <a:t>Mo</a:t>
            </a:r>
            <a:r>
              <a:rPr lang="en-US" sz="3200" dirty="0"/>
              <a:t>delling and </a:t>
            </a:r>
            <a:r>
              <a:rPr lang="en-US" sz="3200" b="1" dirty="0"/>
              <a:t>S</a:t>
            </a:r>
            <a:r>
              <a:rPr lang="en-US" sz="3200" dirty="0"/>
              <a:t>imulation information in a collaborative </a:t>
            </a:r>
            <a:r>
              <a:rPr lang="en-US" sz="3200" b="1" dirty="0"/>
              <a:t>S</a:t>
            </a:r>
            <a:r>
              <a:rPr lang="en-US" sz="3200" dirty="0"/>
              <a:t>ystems </a:t>
            </a:r>
            <a:r>
              <a:rPr lang="en-US" sz="3200" b="1" dirty="0"/>
              <a:t>E</a:t>
            </a:r>
            <a:r>
              <a:rPr lang="en-US" sz="3200" dirty="0"/>
              <a:t>ngineering </a:t>
            </a:r>
            <a:r>
              <a:rPr lang="en-US" sz="3200" b="1" dirty="0"/>
              <a:t>C</a:t>
            </a:r>
            <a:r>
              <a:rPr lang="en-US" sz="3200" dirty="0"/>
              <a:t>ontext).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 Ap243 is a model metadata exchange standard that covers the "</a:t>
            </a:r>
            <a:r>
              <a:rPr lang="en-US" sz="3200" b="1" dirty="0"/>
              <a:t>Who, What, When, Where, How, and Why" of MBSE</a:t>
            </a:r>
            <a:r>
              <a:rPr lang="en-US" sz="32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Author: </a:t>
            </a:r>
            <a:r>
              <a:rPr lang="en-US" sz="3200" dirty="0"/>
              <a:t>Mr. Greg Pollari, Rockwell Collins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516C-21AA-4391-B727-601D51ACF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4EB-30FF-044B-A750-F928807C4E0F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7A457-B00B-41AC-BCD1-9646BE2DC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9C08D-994F-4D88-811F-4517BFE53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499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New Outreach Alliance Established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355" y="1234441"/>
            <a:ext cx="11774658" cy="4525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4400" b="1" dirty="0"/>
              <a:t>PDES Inc. / INCOSE MOU Signed January 8, 2018</a:t>
            </a:r>
          </a:p>
          <a:p>
            <a:pPr marL="0" indent="0" algn="ctr">
              <a:buNone/>
            </a:pPr>
            <a:r>
              <a:rPr lang="en-US" sz="4400" b="1" dirty="0"/>
              <a:t>Alan Harding </a:t>
            </a:r>
            <a:r>
              <a:rPr lang="en-US" sz="4400" dirty="0"/>
              <a:t>– former INCOSE President</a:t>
            </a:r>
          </a:p>
          <a:p>
            <a:pPr marL="0" indent="0" algn="ctr">
              <a:buNone/>
            </a:pPr>
            <a:r>
              <a:rPr lang="en-US" sz="4400" b="1" dirty="0"/>
              <a:t>Mike Celentano </a:t>
            </a:r>
            <a:r>
              <a:rPr lang="en-US" sz="4400" dirty="0"/>
              <a:t>– Technical Director</a:t>
            </a:r>
          </a:p>
          <a:p>
            <a:pPr marL="0" indent="0" algn="ctr">
              <a:buNone/>
            </a:pPr>
            <a:r>
              <a:rPr lang="en-US" sz="4400" b="1" dirty="0"/>
              <a:t>Ian Gibson </a:t>
            </a:r>
            <a:r>
              <a:rPr lang="en-US" sz="4400" dirty="0"/>
              <a:t>– former Director for Outreach</a:t>
            </a:r>
          </a:p>
          <a:p>
            <a:pPr marL="0" indent="0" algn="ctr">
              <a:buNone/>
            </a:pPr>
            <a:r>
              <a:rPr lang="en-US" sz="4400" b="1" dirty="0"/>
              <a:t>Jack Fisher </a:t>
            </a:r>
            <a:r>
              <a:rPr lang="en-US" sz="4400" dirty="0"/>
              <a:t>– CEO/General Manager PDES Inc.</a:t>
            </a:r>
          </a:p>
          <a:p>
            <a:pPr marL="0" indent="0" algn="ctr">
              <a:buNone/>
            </a:pPr>
            <a:r>
              <a:rPr lang="en-US" sz="4400" b="1" dirty="0"/>
              <a:t>Christine Kowalski </a:t>
            </a:r>
            <a:r>
              <a:rPr lang="en-US" sz="4400" dirty="0"/>
              <a:t>– INCOSE Operations Manager</a:t>
            </a:r>
          </a:p>
          <a:p>
            <a:pPr marL="0" indent="0" algn="ctr">
              <a:buNone/>
            </a:pPr>
            <a:endParaRPr lang="en-US" sz="44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2A97-796C-C947-AAF8-2278B91B54EC}" type="datetime4">
              <a:rPr lang="en-US" smtClean="0"/>
              <a:t>January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96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786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IW2017 slide">
  <a:themeElements>
    <a:clrScheme name="INCOSE IW">
      <a:dk1>
        <a:srgbClr val="414042"/>
      </a:dk1>
      <a:lt1>
        <a:sysClr val="window" lastClr="FFFFFF"/>
      </a:lt1>
      <a:dk2>
        <a:srgbClr val="0071CE"/>
      </a:dk2>
      <a:lt2>
        <a:srgbClr val="EEECE1"/>
      </a:lt2>
      <a:accent1>
        <a:srgbClr val="618FCB"/>
      </a:accent1>
      <a:accent2>
        <a:srgbClr val="0071CE"/>
      </a:accent2>
      <a:accent3>
        <a:srgbClr val="0071CE"/>
      </a:accent3>
      <a:accent4>
        <a:srgbClr val="618FCB"/>
      </a:accent4>
      <a:accent5>
        <a:srgbClr val="618FCB"/>
      </a:accent5>
      <a:accent6>
        <a:srgbClr val="618FCB"/>
      </a:accent6>
      <a:hlink>
        <a:srgbClr val="0000FF"/>
      </a:hlink>
      <a:folHlink>
        <a:srgbClr val="981B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99999"/>
        </a:solidFill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W2017 slide" id="{D0DEF17A-B678-44C5-B142-4599AD7C95CB}" vid="{E6F565E1-D5CB-4F19-A1C5-C87F5BFD1F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IW2017 slide.potx</Template>
  <TotalTime>510</TotalTime>
  <Words>405</Words>
  <Application>Microsoft Office PowerPoint</Application>
  <PresentationFormat>Custom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Calibri</vt:lpstr>
      <vt:lpstr>Open Sans</vt:lpstr>
      <vt:lpstr>Open Sans Light</vt:lpstr>
      <vt:lpstr>Wingdings</vt:lpstr>
      <vt:lpstr>IW2017 slide</vt:lpstr>
      <vt:lpstr>Tool Integration and Model Lifecycle Management Working Group MBSE Update Session</vt:lpstr>
      <vt:lpstr>Tool Integration and Model Lifecycle Management Working Group</vt:lpstr>
      <vt:lpstr>2017 Activities</vt:lpstr>
      <vt:lpstr>IW2018 Sessions Completed</vt:lpstr>
      <vt:lpstr>Monday 09:00 to 10:00 Mathews 4104</vt:lpstr>
      <vt:lpstr>New Outreach Alliance Established </vt:lpstr>
      <vt:lpstr>PowerPoint Presentation</vt:lpstr>
    </vt:vector>
  </TitlesOfParts>
  <Manager/>
  <Company>NC Lab S.A.S for INCOSE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INCOSE International Workshop</dc:title>
  <dc:subject/>
  <dc:creator>Nicolas Castan</dc:creator>
  <cp:keywords/>
  <dc:description/>
  <cp:lastModifiedBy>Windows SOE Manager</cp:lastModifiedBy>
  <cp:revision>58</cp:revision>
  <dcterms:created xsi:type="dcterms:W3CDTF">2016-12-08T09:52:03Z</dcterms:created>
  <dcterms:modified xsi:type="dcterms:W3CDTF">2018-01-21T04:43:22Z</dcterms:modified>
  <cp:category/>
</cp:coreProperties>
</file>