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32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8437A6D0-1C6D-48AF-8C77-E64EFBCA3728}" type="slidenum">
              <a:rPr lang="en-US" smtClean="0"/>
              <a:pPr/>
              <a:t>‹#›</a:t>
            </a:fld>
            <a:endParaRPr lang="en-US"/>
          </a:p>
        </p:txBody>
      </p:sp>
      <p:cxnSp>
        <p:nvCxnSpPr>
          <p:cNvPr id="8" name="Straight Connector 7"/>
          <p:cNvCxnSpPr/>
          <p:nvPr userDrawn="1"/>
        </p:nvCxnSpPr>
        <p:spPr>
          <a:xfrm>
            <a:off x="0" y="8382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sz="1000" b="1">
                <a:solidFill>
                  <a:schemeClr val="tx1"/>
                </a:solidFill>
              </a:defRPr>
            </a:lvl1pPr>
          </a:lstStyle>
          <a:p>
            <a:r>
              <a:rPr lang="en-US" dirty="0" smtClean="0"/>
              <a:t>8/22/11</a:t>
            </a:r>
            <a:endParaRPr lang="en-US" dirty="0"/>
          </a:p>
        </p:txBody>
      </p:sp>
      <p:sp>
        <p:nvSpPr>
          <p:cNvPr id="5" name="Footer Placeholder 4"/>
          <p:cNvSpPr>
            <a:spLocks noGrp="1"/>
          </p:cNvSpPr>
          <p:nvPr>
            <p:ph type="ftr" sz="quarter" idx="11"/>
          </p:nvPr>
        </p:nvSpPr>
        <p:spPr/>
        <p:txBody>
          <a:bodyPr/>
          <a:lstStyle>
            <a:lvl1pPr>
              <a:defRPr sz="1000" b="1">
                <a:solidFill>
                  <a:schemeClr val="tx1"/>
                </a:solidFill>
              </a:defRPr>
            </a:lvl1pPr>
          </a:lstStyle>
          <a:p>
            <a:r>
              <a:rPr lang="en-US" dirty="0" smtClean="0"/>
              <a:t>INCOSE MBSE Model  Mgmt WG</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04FAF3-23D9-41D5-9CE1-CC724FC9AC5A}" type="datetimeFigureOut">
              <a:rPr lang="en-US" smtClean="0"/>
              <a:pPr/>
              <a:t>10/11/2011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7A6D0-1C6D-48AF-8C77-E64EFBCA37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04FAF3-23D9-41D5-9CE1-CC724FC9AC5A}" type="datetimeFigureOut">
              <a:rPr lang="en-US" smtClean="0"/>
              <a:pPr/>
              <a:t>10/11/2011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7A6D0-1C6D-48AF-8C77-E64EFBCA37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8229600" cy="1470025"/>
          </a:xfrm>
        </p:spPr>
        <p:txBody>
          <a:bodyPr>
            <a:normAutofit/>
          </a:bodyPr>
          <a:lstStyle/>
          <a:p>
            <a:pPr algn="l"/>
            <a:r>
              <a:rPr lang="en-US" sz="2800" dirty="0" smtClean="0"/>
              <a:t>Use of Modeling in Hardware Development</a:t>
            </a:r>
            <a:br>
              <a:rPr lang="en-US" sz="2800" dirty="0" smtClean="0"/>
            </a:br>
            <a:r>
              <a:rPr lang="en-US" sz="1600" i="1" dirty="0" smtClean="0"/>
              <a:t> Follow-Up to 8/22/11 briefing, WG questions</a:t>
            </a:r>
            <a:endParaRPr lang="en-US" sz="1600" i="1" dirty="0"/>
          </a:p>
        </p:txBody>
      </p:sp>
      <p:sp>
        <p:nvSpPr>
          <p:cNvPr id="3" name="Title 1"/>
          <p:cNvSpPr txBox="1">
            <a:spLocks/>
          </p:cNvSpPr>
          <p:nvPr/>
        </p:nvSpPr>
        <p:spPr>
          <a:xfrm>
            <a:off x="8305800" y="6629400"/>
            <a:ext cx="990600" cy="304800"/>
          </a:xfrm>
          <a:prstGeom prst="rect">
            <a:avLst/>
          </a:prstGeom>
        </p:spPr>
        <p:txBody>
          <a:bodyPr vert="horz" lIns="91440" tIns="45720" rIns="91440" bIns="45720" rtlCol="0" anchor="ctr">
            <a:normAutofit fontScale="4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j-lt"/>
                <a:ea typeface="+mj-ea"/>
                <a:cs typeface="+mj-cs"/>
              </a:rPr>
              <a:t>10/11/2011</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
            </a:r>
            <a:br>
              <a:rPr kumimoji="0" lang="en-US" sz="2800" b="0" i="0" u="none" strike="noStrike" kern="1200" cap="none" spc="0" normalizeH="0" baseline="0" noProof="0" dirty="0" smtClean="0">
                <a:ln>
                  <a:noFill/>
                </a:ln>
                <a:solidFill>
                  <a:schemeClr val="tx1"/>
                </a:solidFill>
                <a:effectLst/>
                <a:uLnTx/>
                <a:uFillTx/>
                <a:latin typeface="+mj-lt"/>
                <a:ea typeface="+mj-ea"/>
                <a:cs typeface="+mj-cs"/>
              </a:rPr>
            </a:br>
            <a:endParaRPr kumimoji="0" lang="en-US" sz="1600" b="0" i="1"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normAutofit/>
          </a:bodyPr>
          <a:lstStyle/>
          <a:p>
            <a:pPr algn="l"/>
            <a:r>
              <a:rPr lang="en-US" sz="2400" dirty="0" smtClean="0"/>
              <a:t>Additional Questions from Working Group</a:t>
            </a:r>
            <a:endParaRPr lang="en-US" sz="2400" dirty="0"/>
          </a:p>
        </p:txBody>
      </p:sp>
      <p:sp>
        <p:nvSpPr>
          <p:cNvPr id="3" name="Content Placeholder 2"/>
          <p:cNvSpPr>
            <a:spLocks noGrp="1"/>
          </p:cNvSpPr>
          <p:nvPr>
            <p:ph idx="1"/>
          </p:nvPr>
        </p:nvSpPr>
        <p:spPr>
          <a:xfrm>
            <a:off x="304800" y="914400"/>
            <a:ext cx="8229600" cy="5334000"/>
          </a:xfrm>
        </p:spPr>
        <p:txBody>
          <a:bodyPr>
            <a:normAutofit/>
          </a:bodyPr>
          <a:lstStyle/>
          <a:p>
            <a:pPr>
              <a:buFont typeface="+mj-lt"/>
              <a:buAutoNum type="arabicPeriod"/>
            </a:pPr>
            <a:r>
              <a:rPr lang="en-US" sz="1300" dirty="0" smtClean="0"/>
              <a:t>How are interfaces designed and who owns them?  </a:t>
            </a:r>
          </a:p>
          <a:p>
            <a:pPr lvl="1">
              <a:buNone/>
            </a:pPr>
            <a:r>
              <a:rPr lang="en-US" sz="1300" i="1" dirty="0" smtClean="0"/>
              <a:t>&lt;IBM colleague from legacy Microelectronics&gt;: Interfaces are designed jointly by sender and recipient.   They can be internal (within chip) and external (around chip).   Details include: width of interface (e.g. # bytes), definition of data at given times, manner of transmission (e.g. synchronous, asynchronous), clocking, definition of “active”.  Ownership is project dependent.</a:t>
            </a:r>
          </a:p>
          <a:p>
            <a:pPr lvl="1">
              <a:buNone/>
            </a:pPr>
            <a:endParaRPr lang="en-US" sz="1300" dirty="0" smtClean="0"/>
          </a:p>
          <a:p>
            <a:pPr>
              <a:buFont typeface="+mj-lt"/>
              <a:buAutoNum type="arabicPeriod"/>
            </a:pPr>
            <a:r>
              <a:rPr lang="en-US" sz="1300" dirty="0" smtClean="0"/>
              <a:t>How is the data/signal dictionary managed?</a:t>
            </a:r>
          </a:p>
          <a:p>
            <a:pPr marL="742950" lvl="2" indent="-342900">
              <a:buNone/>
            </a:pPr>
            <a:r>
              <a:rPr lang="en-US" sz="1300" i="1" dirty="0" smtClean="0"/>
              <a:t>&lt;IBM colleague from legacy Microelectronics&gt;: There is not a separate signals dictionary </a:t>
            </a:r>
            <a:r>
              <a:rPr lang="en-US" sz="1300" i="1" dirty="0" err="1" smtClean="0"/>
              <a:t>workproduct</a:t>
            </a:r>
            <a:r>
              <a:rPr lang="en-US" sz="1300" i="1" dirty="0" smtClean="0"/>
              <a:t>.   Signals “of interest” are identified in the early part of the design/modeling effort.    These signals are used to monitor correct behavior of model.    However if a model has failed/something is broken in the model, any signal may be called to help isolate the failure.  Its value may be obtained at any point in time.  </a:t>
            </a:r>
          </a:p>
          <a:p>
            <a:pPr marL="742950" lvl="2" indent="-342900">
              <a:buNone/>
            </a:pPr>
            <a:endParaRPr lang="en-US" sz="1300" dirty="0" smtClean="0"/>
          </a:p>
          <a:p>
            <a:pPr>
              <a:buFont typeface="+mj-lt"/>
              <a:buAutoNum type="arabicPeriod"/>
            </a:pPr>
            <a:r>
              <a:rPr lang="en-US" sz="1300" dirty="0" smtClean="0"/>
              <a:t>Is the model librarian a design engineer/modeler or another technical specialist?</a:t>
            </a:r>
          </a:p>
          <a:p>
            <a:pPr marL="800100" lvl="3" indent="-342900">
              <a:buNone/>
            </a:pPr>
            <a:r>
              <a:rPr lang="en-US" sz="1300" i="1" dirty="0" smtClean="0"/>
              <a:t>&lt;IBM colleague from legacy Microelectronics&gt;: Librarians are technical.  They may be EEs.  They are not typically the chip designers.   They are not aware of the inner workings of the chip design/model/the content of the library folders they control.  </a:t>
            </a:r>
          </a:p>
          <a:p>
            <a:pPr marL="800100" lvl="3" indent="-342900">
              <a:buNone/>
            </a:pPr>
            <a:endParaRPr lang="en-US" sz="1300" dirty="0" smtClean="0"/>
          </a:p>
          <a:p>
            <a:pPr>
              <a:buFont typeface="+mj-lt"/>
              <a:buAutoNum type="arabicPeriod"/>
            </a:pPr>
            <a:r>
              <a:rPr lang="en-US" sz="1300" dirty="0" smtClean="0"/>
              <a:t>How is the model verified against the design?  Is it certified in any way?</a:t>
            </a:r>
          </a:p>
          <a:p>
            <a:pPr marL="800100" lvl="3" indent="-342900">
              <a:buNone/>
            </a:pPr>
            <a:r>
              <a:rPr lang="en-US" sz="1300" i="1" dirty="0" smtClean="0"/>
              <a:t>&lt;IBM colleague from legacy Microelectronics&gt;: Verification is streamlined and includes as much of the design as possible.   Its goal is to test every gate and switch, and activate every signal.  Time is the long pole/constraint.    It takes time to run all the possibilities/permutations against the model.   Model verification is incomplete until model output is as expected for all test cases.   There is no certification for the type of S0C models/designs this group builds.  </a:t>
            </a:r>
          </a:p>
          <a:p>
            <a:pPr>
              <a:buFont typeface="+mj-lt"/>
              <a:buAutoNum type="arabicPeriod"/>
            </a:pPr>
            <a:endParaRPr lang="en-US" sz="1600" dirty="0" smtClean="0"/>
          </a:p>
        </p:txBody>
      </p:sp>
      <p:sp>
        <p:nvSpPr>
          <p:cNvPr id="4" name="Title 1"/>
          <p:cNvSpPr txBox="1">
            <a:spLocks/>
          </p:cNvSpPr>
          <p:nvPr/>
        </p:nvSpPr>
        <p:spPr>
          <a:xfrm>
            <a:off x="8305800" y="6629400"/>
            <a:ext cx="990600" cy="304800"/>
          </a:xfrm>
          <a:prstGeom prst="rect">
            <a:avLst/>
          </a:prstGeom>
        </p:spPr>
        <p:txBody>
          <a:bodyPr vert="horz" lIns="91440" tIns="45720" rIns="91440" bIns="45720" rtlCol="0" anchor="ctr">
            <a:normAutofit fontScale="4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j-lt"/>
                <a:ea typeface="+mj-ea"/>
                <a:cs typeface="+mj-cs"/>
              </a:rPr>
              <a:t>10/11/2011</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
            </a:r>
            <a:br>
              <a:rPr kumimoji="0" lang="en-US" sz="2800" b="0" i="0" u="none" strike="noStrike" kern="1200" cap="none" spc="0" normalizeH="0" baseline="0" noProof="0" dirty="0" smtClean="0">
                <a:ln>
                  <a:noFill/>
                </a:ln>
                <a:solidFill>
                  <a:schemeClr val="tx1"/>
                </a:solidFill>
                <a:effectLst/>
                <a:uLnTx/>
                <a:uFillTx/>
                <a:latin typeface="+mj-lt"/>
                <a:ea typeface="+mj-ea"/>
                <a:cs typeface="+mj-cs"/>
              </a:rPr>
            </a:br>
            <a:endParaRPr kumimoji="0" lang="en-US" sz="1600" b="0" i="1"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normAutofit/>
          </a:bodyPr>
          <a:lstStyle/>
          <a:p>
            <a:pPr algn="l"/>
            <a:r>
              <a:rPr lang="en-US" sz="2400" dirty="0" smtClean="0"/>
              <a:t>Additional Questions from Working Group</a:t>
            </a:r>
            <a:endParaRPr lang="en-US" sz="2400" dirty="0"/>
          </a:p>
        </p:txBody>
      </p:sp>
      <p:sp>
        <p:nvSpPr>
          <p:cNvPr id="3" name="Content Placeholder 2"/>
          <p:cNvSpPr>
            <a:spLocks noGrp="1"/>
          </p:cNvSpPr>
          <p:nvPr>
            <p:ph idx="1"/>
          </p:nvPr>
        </p:nvSpPr>
        <p:spPr>
          <a:xfrm>
            <a:off x="304800" y="762000"/>
            <a:ext cx="8610600" cy="5791200"/>
          </a:xfrm>
        </p:spPr>
        <p:txBody>
          <a:bodyPr>
            <a:normAutofit fontScale="62500" lnSpcReduction="20000"/>
          </a:bodyPr>
          <a:lstStyle/>
          <a:p>
            <a:pPr>
              <a:buFont typeface="+mj-lt"/>
              <a:buAutoNum type="arabicPeriod"/>
            </a:pPr>
            <a:endParaRPr lang="en-US" sz="1900" dirty="0" smtClean="0"/>
          </a:p>
          <a:p>
            <a:pPr>
              <a:buFont typeface="+mj-lt"/>
              <a:buAutoNum type="arabicPeriod" startAt="5"/>
            </a:pPr>
            <a:r>
              <a:rPr lang="en-US" sz="2100" dirty="0" smtClean="0"/>
              <a:t>How is the model/design validated against its need?  </a:t>
            </a:r>
          </a:p>
          <a:p>
            <a:pPr marL="742950" lvl="2" indent="-342900">
              <a:buNone/>
            </a:pPr>
            <a:r>
              <a:rPr lang="en-US" sz="2100" i="1" dirty="0" smtClean="0"/>
              <a:t>&lt;IBM colleague from legacy Microelectronics&gt;: Validation is done after manufacturing.  The first five minutes with the real hardware are the most stressful for the designers.   The same tests run with the model are executed with the real hardware/part.   Additional tests/permutations are run that mimic the real world.   The challenge/difficulty is timing.  The real hardware runs much faster than the design’s model.   </a:t>
            </a:r>
          </a:p>
          <a:p>
            <a:pPr marL="742950" lvl="2" indent="-342900">
              <a:buNone/>
            </a:pPr>
            <a:endParaRPr lang="en-US" sz="2100" dirty="0" smtClean="0"/>
          </a:p>
          <a:p>
            <a:pPr>
              <a:buFont typeface="+mj-lt"/>
              <a:buAutoNum type="arabicPeriod" startAt="5"/>
            </a:pPr>
            <a:r>
              <a:rPr lang="en-US" sz="2100" dirty="0" smtClean="0"/>
              <a:t>Are there any safety critical components in the model/design?  What special considerations are given to these components?</a:t>
            </a:r>
          </a:p>
          <a:p>
            <a:pPr marL="800100" lvl="3" indent="-342900">
              <a:buNone/>
            </a:pPr>
            <a:r>
              <a:rPr lang="en-US" sz="2100" i="1" dirty="0" smtClean="0"/>
              <a:t>&lt;IBM colleague from legacy Microelectronics&gt;: There are no safety critical components in this groups designs/models.  </a:t>
            </a:r>
          </a:p>
          <a:p>
            <a:pPr marL="800100" lvl="3" indent="-342900">
              <a:buNone/>
            </a:pPr>
            <a:endParaRPr lang="en-US" sz="2100" dirty="0" smtClean="0"/>
          </a:p>
          <a:p>
            <a:pPr>
              <a:buFont typeface="+mj-lt"/>
              <a:buAutoNum type="arabicPeriod" startAt="5"/>
            </a:pPr>
            <a:r>
              <a:rPr lang="en-US" sz="2100" dirty="0" smtClean="0"/>
              <a:t>Can an example of the model library folder structure be shared?  </a:t>
            </a:r>
          </a:p>
          <a:p>
            <a:pPr marL="800100" lvl="3" indent="-342900">
              <a:buNone/>
            </a:pPr>
            <a:r>
              <a:rPr lang="en-US" sz="2100" i="1" dirty="0" smtClean="0"/>
              <a:t>&lt;IBM colleague from legacy Microelectronics&gt;: The folder structure is a basic decomposition  along the lines of the design decomposition.  It’s intuitive.  Nothing complex.  </a:t>
            </a:r>
          </a:p>
          <a:p>
            <a:pPr marL="800100" lvl="3" indent="-342900">
              <a:buNone/>
            </a:pPr>
            <a:endParaRPr lang="en-US" sz="2100" dirty="0" smtClean="0"/>
          </a:p>
          <a:p>
            <a:pPr>
              <a:buFont typeface="+mj-lt"/>
              <a:buAutoNum type="arabicPeriod" startAt="5"/>
            </a:pPr>
            <a:r>
              <a:rPr lang="en-US" sz="2100" dirty="0" smtClean="0"/>
              <a:t>Is there redundancy in the design/model to ensure performance/minimal outage and degraded performance? </a:t>
            </a:r>
          </a:p>
          <a:p>
            <a:pPr marL="800100" lvl="3" indent="-342900">
              <a:buNone/>
            </a:pPr>
            <a:r>
              <a:rPr lang="en-US" sz="2100" i="1" dirty="0" smtClean="0"/>
              <a:t>&lt;IBM colleague from legacy Microelectronics&gt;: Real redundancy in the chip designs is not used for fault tolerance ; it is removed.    To ensure optimal performance for applications such as servers, designs/models include sophisticated error checking, reporting and response.   HW checks are placed “everywhere”.  Software response including retry and root cause analysis, may also be modeled.   Software response may include isolation of the erring chip, movement of  applications to another chip and restart of the system.    </a:t>
            </a:r>
          </a:p>
          <a:p>
            <a:pPr marL="800100" lvl="3" indent="-342900">
              <a:buNone/>
            </a:pPr>
            <a:r>
              <a:rPr lang="en-US" sz="2100" i="1" dirty="0" smtClean="0"/>
              <a:t>	</a:t>
            </a:r>
          </a:p>
          <a:p>
            <a:pPr marL="800100" lvl="3" indent="-342900">
              <a:buNone/>
            </a:pPr>
            <a:r>
              <a:rPr lang="en-US" sz="2100" i="1" dirty="0" smtClean="0"/>
              <a:t>	The system itself will report back to IBM.  In many cases the customer may not even know a failure has occurred, because the error handling is extensively designed.  A visual/red light type display may be the only indication to a customer that he will be contacted by IBM.   </a:t>
            </a:r>
          </a:p>
          <a:p>
            <a:pPr marL="800100" lvl="3" indent="-342900">
              <a:buNone/>
            </a:pPr>
            <a:endParaRPr lang="en-US" sz="2100" i="1" dirty="0" smtClean="0"/>
          </a:p>
          <a:p>
            <a:pPr marL="800100" lvl="3" indent="-342900">
              <a:buNone/>
            </a:pPr>
            <a:r>
              <a:rPr lang="en-US" sz="2100" i="1" dirty="0" smtClean="0"/>
              <a:t>	The design/model /manufactured part includes a non-operational mode, into which hardware errors may be injected   to test error handling.     </a:t>
            </a:r>
          </a:p>
          <a:p>
            <a:pPr marL="800100" lvl="3" indent="-342900">
              <a:buNone/>
            </a:pPr>
            <a:endParaRPr lang="en-US" sz="2100" i="1" dirty="0" smtClean="0"/>
          </a:p>
          <a:p>
            <a:pPr marL="800100" lvl="3" indent="-342900">
              <a:buNone/>
            </a:pPr>
            <a:r>
              <a:rPr lang="en-US" sz="2100" i="1" dirty="0" smtClean="0"/>
              <a:t>	Further,  designers identify and minimize the “heart of the chip” , the design element where health is recovered only by user intervention.    </a:t>
            </a:r>
          </a:p>
          <a:p>
            <a:pPr>
              <a:buFont typeface="+mj-lt"/>
              <a:buAutoNum type="arabicPeriod" startAt="5"/>
            </a:pPr>
            <a:endParaRPr lang="en-US" sz="1600" dirty="0"/>
          </a:p>
        </p:txBody>
      </p:sp>
      <p:sp>
        <p:nvSpPr>
          <p:cNvPr id="4" name="Title 1"/>
          <p:cNvSpPr txBox="1">
            <a:spLocks/>
          </p:cNvSpPr>
          <p:nvPr/>
        </p:nvSpPr>
        <p:spPr>
          <a:xfrm>
            <a:off x="8305800" y="6629400"/>
            <a:ext cx="990600" cy="304800"/>
          </a:xfrm>
          <a:prstGeom prst="rect">
            <a:avLst/>
          </a:prstGeom>
        </p:spPr>
        <p:txBody>
          <a:bodyPr vert="horz" lIns="91440" tIns="45720" rIns="91440" bIns="45720" rtlCol="0" anchor="ctr">
            <a:normAutofit fontScale="4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j-lt"/>
                <a:ea typeface="+mj-ea"/>
                <a:cs typeface="+mj-cs"/>
              </a:rPr>
              <a:t>10/11/2011</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
            </a:r>
            <a:br>
              <a:rPr kumimoji="0" lang="en-US" sz="2800" b="0" i="0" u="none" strike="noStrike" kern="1200" cap="none" spc="0" normalizeH="0" baseline="0" noProof="0" dirty="0" smtClean="0">
                <a:ln>
                  <a:noFill/>
                </a:ln>
                <a:solidFill>
                  <a:schemeClr val="tx1"/>
                </a:solidFill>
                <a:effectLst/>
                <a:uLnTx/>
                <a:uFillTx/>
                <a:latin typeface="+mj-lt"/>
                <a:ea typeface="+mj-ea"/>
                <a:cs typeface="+mj-cs"/>
              </a:rPr>
            </a:br>
            <a:endParaRPr kumimoji="0" lang="en-US" sz="1600" b="0" i="1"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TotalTime>
  <Words>593</Words>
  <Application>Microsoft Office PowerPoint</Application>
  <PresentationFormat>On-screen Show (4:3)</PresentationFormat>
  <Paragraphs>35</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Use of Modeling in Hardware Development  Follow-Up to 8/22/11 briefing, WG questions</vt:lpstr>
      <vt:lpstr>Additional Questions from Working Group</vt:lpstr>
      <vt:lpstr>Additional Questions from Working Group</vt:lpstr>
    </vt:vector>
  </TitlesOfParts>
  <Company>Customer Solutions BAE Systems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Diana.shalkey</dc:creator>
  <cp:lastModifiedBy>Diana.shalkey</cp:lastModifiedBy>
  <cp:revision>66</cp:revision>
  <dcterms:created xsi:type="dcterms:W3CDTF">2011-08-17T13:10:42Z</dcterms:created>
  <dcterms:modified xsi:type="dcterms:W3CDTF">2011-10-11T17:24:29Z</dcterms:modified>
</cp:coreProperties>
</file>