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6" r:id="rId2"/>
  </p:sldMasterIdLst>
  <p:notesMasterIdLst>
    <p:notesMasterId r:id="rId19"/>
  </p:notesMasterIdLst>
  <p:sldIdLst>
    <p:sldId id="256" r:id="rId3"/>
    <p:sldId id="260" r:id="rId4"/>
    <p:sldId id="257" r:id="rId5"/>
    <p:sldId id="258" r:id="rId6"/>
    <p:sldId id="270" r:id="rId7"/>
    <p:sldId id="261" r:id="rId8"/>
    <p:sldId id="263" r:id="rId9"/>
    <p:sldId id="259" r:id="rId10"/>
    <p:sldId id="262" r:id="rId11"/>
    <p:sldId id="264" r:id="rId12"/>
    <p:sldId id="265" r:id="rId13"/>
    <p:sldId id="266" r:id="rId14"/>
    <p:sldId id="267" r:id="rId15"/>
    <p:sldId id="268" r:id="rId16"/>
    <p:sldId id="269" r:id="rId17"/>
    <p:sldId id="271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od" initials="RLD" lastIdx="7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314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#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ECBE0DA-A792-4932-8F53-335A20A27DE3}" type="doc">
      <dgm:prSet loTypeId="urn:microsoft.com/office/officeart/2005/8/layout/vList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4DF595C-6EF4-4C38-9190-0AA51A601A47}">
      <dgm:prSet custT="1"/>
      <dgm:spPr>
        <a:gradFill flip="none" rotWithShape="0">
          <a:gsLst>
            <a:gs pos="0">
              <a:srgbClr val="92D050">
                <a:shade val="30000"/>
                <a:satMod val="115000"/>
              </a:srgbClr>
            </a:gs>
            <a:gs pos="50000">
              <a:srgbClr val="92D050">
                <a:shade val="67500"/>
                <a:satMod val="115000"/>
              </a:srgbClr>
            </a:gs>
            <a:gs pos="100000">
              <a:srgbClr val="92D050">
                <a:shade val="100000"/>
                <a:satMod val="115000"/>
              </a:srgbClr>
            </a:gs>
          </a:gsLst>
          <a:path path="circle">
            <a:fillToRect l="100000" t="100000"/>
          </a:path>
          <a:tileRect r="-100000" b="-100000"/>
        </a:gradFill>
      </dgm:spPr>
      <dgm:t>
        <a:bodyPr/>
        <a:lstStyle/>
        <a:p>
          <a:pPr algn="l" rtl="0"/>
          <a:r>
            <a:rPr lang="en-US" sz="1400" dirty="0">
              <a:solidFill>
                <a:schemeClr val="tx1"/>
              </a:solidFill>
            </a:rPr>
            <a:t>Define key integration technologies between areas</a:t>
          </a:r>
        </a:p>
      </dgm:t>
    </dgm:pt>
    <dgm:pt modelId="{A65BDD6E-724C-4678-9C0C-B0B9781FEC4B}" type="parTrans" cxnId="{F11D7991-749A-44BB-BB44-87A206AEFEAE}">
      <dgm:prSet/>
      <dgm:spPr/>
      <dgm:t>
        <a:bodyPr/>
        <a:lstStyle/>
        <a:p>
          <a:pPr algn="l"/>
          <a:endParaRPr lang="en-US" sz="1400">
            <a:solidFill>
              <a:schemeClr val="tx1"/>
            </a:solidFill>
          </a:endParaRPr>
        </a:p>
      </dgm:t>
    </dgm:pt>
    <dgm:pt modelId="{C634109E-F9C6-4AA1-9ACC-FBCDE30B05A0}" type="sibTrans" cxnId="{F11D7991-749A-44BB-BB44-87A206AEFEAE}">
      <dgm:prSet/>
      <dgm:spPr/>
      <dgm:t>
        <a:bodyPr/>
        <a:lstStyle/>
        <a:p>
          <a:pPr algn="l"/>
          <a:endParaRPr lang="en-US" sz="1400">
            <a:solidFill>
              <a:schemeClr val="tx1"/>
            </a:solidFill>
          </a:endParaRPr>
        </a:p>
      </dgm:t>
    </dgm:pt>
    <dgm:pt modelId="{D73C91E9-CA7B-411E-BCB2-4D53B7309F16}">
      <dgm:prSet custT="1"/>
      <dgm:spPr>
        <a:gradFill flip="none" rotWithShape="0">
          <a:gsLst>
            <a:gs pos="0">
              <a:srgbClr val="92D050">
                <a:shade val="30000"/>
                <a:satMod val="115000"/>
              </a:srgbClr>
            </a:gs>
            <a:gs pos="50000">
              <a:srgbClr val="92D050">
                <a:shade val="67500"/>
                <a:satMod val="115000"/>
              </a:srgbClr>
            </a:gs>
            <a:gs pos="100000">
              <a:srgbClr val="92D050">
                <a:shade val="100000"/>
                <a:satMod val="115000"/>
              </a:srgbClr>
            </a:gs>
          </a:gsLst>
          <a:path path="circle">
            <a:fillToRect l="100000" t="100000"/>
          </a:path>
          <a:tileRect r="-100000" b="-100000"/>
        </a:gradFill>
      </dgm:spPr>
      <dgm:t>
        <a:bodyPr/>
        <a:lstStyle/>
        <a:p>
          <a:pPr algn="l" rtl="0"/>
          <a:r>
            <a:rPr lang="en-US" sz="1400" dirty="0">
              <a:solidFill>
                <a:schemeClr val="tx1"/>
              </a:solidFill>
            </a:rPr>
            <a:t>Define / support emerging standards</a:t>
          </a:r>
        </a:p>
      </dgm:t>
    </dgm:pt>
    <dgm:pt modelId="{90DEF345-111A-4877-95C4-89BECFC1E8B5}" type="parTrans" cxnId="{BD4E3589-6D2B-4AEA-B21E-40BEFAF1343E}">
      <dgm:prSet/>
      <dgm:spPr/>
      <dgm:t>
        <a:bodyPr/>
        <a:lstStyle/>
        <a:p>
          <a:pPr algn="l"/>
          <a:endParaRPr lang="en-US" sz="1400">
            <a:solidFill>
              <a:schemeClr val="tx1"/>
            </a:solidFill>
          </a:endParaRPr>
        </a:p>
      </dgm:t>
    </dgm:pt>
    <dgm:pt modelId="{1167F9E8-57A2-4642-9B45-F6D3A0071F94}" type="sibTrans" cxnId="{BD4E3589-6D2B-4AEA-B21E-40BEFAF1343E}">
      <dgm:prSet/>
      <dgm:spPr/>
      <dgm:t>
        <a:bodyPr/>
        <a:lstStyle/>
        <a:p>
          <a:pPr algn="l"/>
          <a:endParaRPr lang="en-US" sz="1400">
            <a:solidFill>
              <a:schemeClr val="tx1"/>
            </a:solidFill>
          </a:endParaRPr>
        </a:p>
      </dgm:t>
    </dgm:pt>
    <dgm:pt modelId="{1F4FB4E5-2C60-4508-8CA0-E819CC961CF3}" type="pres">
      <dgm:prSet presAssocID="{2ECBE0DA-A792-4932-8F53-335A20A27DE3}" presName="Name0" presStyleCnt="0">
        <dgm:presLayoutVars>
          <dgm:dir/>
          <dgm:animLvl val="lvl"/>
          <dgm:resizeHandles/>
        </dgm:presLayoutVars>
      </dgm:prSet>
      <dgm:spPr/>
    </dgm:pt>
    <dgm:pt modelId="{FDEF68A8-F963-484B-B959-B6797C762166}" type="pres">
      <dgm:prSet presAssocID="{14DF595C-6EF4-4C38-9190-0AA51A601A47}" presName="linNode" presStyleCnt="0"/>
      <dgm:spPr/>
    </dgm:pt>
    <dgm:pt modelId="{E1B08F20-1404-4E94-AB54-50F8AD26A6D3}" type="pres">
      <dgm:prSet presAssocID="{14DF595C-6EF4-4C38-9190-0AA51A601A47}" presName="parentShp" presStyleLbl="node1" presStyleIdx="0" presStyleCnt="2">
        <dgm:presLayoutVars>
          <dgm:bulletEnabled val="1"/>
        </dgm:presLayoutVars>
      </dgm:prSet>
      <dgm:spPr/>
    </dgm:pt>
    <dgm:pt modelId="{DBC28B2C-CB4B-41CF-A353-D8A42208C0E2}" type="pres">
      <dgm:prSet presAssocID="{14DF595C-6EF4-4C38-9190-0AA51A601A47}" presName="childShp" presStyleLbl="bgAccFollowNode1" presStyleIdx="0" presStyleCnt="2">
        <dgm:presLayoutVars>
          <dgm:bulletEnabled val="1"/>
        </dgm:presLayoutVars>
      </dgm:prSet>
      <dgm:spPr>
        <a:gradFill flip="none" rotWithShape="0">
          <a:gsLst>
            <a:gs pos="0">
              <a:srgbClr val="8BE872">
                <a:shade val="30000"/>
                <a:satMod val="115000"/>
              </a:srgbClr>
            </a:gs>
            <a:gs pos="50000">
              <a:srgbClr val="8BE872">
                <a:shade val="67500"/>
                <a:satMod val="115000"/>
              </a:srgbClr>
            </a:gs>
            <a:gs pos="100000">
              <a:srgbClr val="8BE872">
                <a:shade val="100000"/>
                <a:satMod val="115000"/>
              </a:srgbClr>
            </a:gs>
          </a:gsLst>
          <a:path path="circle">
            <a:fillToRect l="100000" t="100000"/>
          </a:path>
          <a:tileRect r="-100000" b="-100000"/>
        </a:gradFill>
      </dgm:spPr>
    </dgm:pt>
    <dgm:pt modelId="{845879FD-8F90-40E5-91F6-6EE35C7F04EB}" type="pres">
      <dgm:prSet presAssocID="{C634109E-F9C6-4AA1-9ACC-FBCDE30B05A0}" presName="spacing" presStyleCnt="0"/>
      <dgm:spPr/>
    </dgm:pt>
    <dgm:pt modelId="{5F411D9E-6C88-40FA-90B3-79438C5024B5}" type="pres">
      <dgm:prSet presAssocID="{D73C91E9-CA7B-411E-BCB2-4D53B7309F16}" presName="linNode" presStyleCnt="0"/>
      <dgm:spPr/>
    </dgm:pt>
    <dgm:pt modelId="{BB2CEA23-DEF3-4AA5-B191-3AB231885324}" type="pres">
      <dgm:prSet presAssocID="{D73C91E9-CA7B-411E-BCB2-4D53B7309F16}" presName="parentShp" presStyleLbl="node1" presStyleIdx="1" presStyleCnt="2">
        <dgm:presLayoutVars>
          <dgm:bulletEnabled val="1"/>
        </dgm:presLayoutVars>
      </dgm:prSet>
      <dgm:spPr/>
    </dgm:pt>
    <dgm:pt modelId="{85C570FD-F620-4B84-B66A-3B108F04688A}" type="pres">
      <dgm:prSet presAssocID="{D73C91E9-CA7B-411E-BCB2-4D53B7309F16}" presName="childShp" presStyleLbl="bgAccFollowNode1" presStyleIdx="1" presStyleCnt="2">
        <dgm:presLayoutVars>
          <dgm:bulletEnabled val="1"/>
        </dgm:presLayoutVars>
      </dgm:prSet>
      <dgm:spPr>
        <a:xfrm>
          <a:off x="4199000" y="299780"/>
          <a:ext cx="6298501" cy="272463"/>
        </a:xfrm>
        <a:prstGeom prst="rightArrow">
          <a:avLst>
            <a:gd name="adj1" fmla="val 75000"/>
            <a:gd name="adj2" fmla="val 50000"/>
          </a:avLst>
        </a:prstGeom>
        <a:gradFill flip="none" rotWithShape="0">
          <a:gsLst>
            <a:gs pos="0">
              <a:srgbClr val="8BE872">
                <a:shade val="30000"/>
                <a:satMod val="115000"/>
              </a:srgbClr>
            </a:gs>
            <a:gs pos="50000">
              <a:srgbClr val="8BE872">
                <a:shade val="67500"/>
                <a:satMod val="115000"/>
              </a:srgbClr>
            </a:gs>
            <a:gs pos="100000">
              <a:srgbClr val="8BE872">
                <a:shade val="100000"/>
                <a:satMod val="115000"/>
              </a:srgbClr>
            </a:gs>
          </a:gsLst>
          <a:path path="circle">
            <a:fillToRect l="100000" t="100000"/>
          </a:path>
          <a:tileRect r="-100000" b="-100000"/>
        </a:gradFill>
        <a:ln w="25400" cap="flat" cmpd="sng" algn="ctr">
          <a:solidFill>
            <a:srgbClr val="BBE0E3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</dgm:pt>
  </dgm:ptLst>
  <dgm:cxnLst>
    <dgm:cxn modelId="{0B524D91-4DB6-480A-9470-AB61DBCD6572}" type="presOf" srcId="{14DF595C-6EF4-4C38-9190-0AA51A601A47}" destId="{E1B08F20-1404-4E94-AB54-50F8AD26A6D3}" srcOrd="0" destOrd="0" presId="urn:microsoft.com/office/officeart/2005/8/layout/vList6"/>
    <dgm:cxn modelId="{15197A95-42B0-440C-8000-46C4D37696E3}" type="presOf" srcId="{2ECBE0DA-A792-4932-8F53-335A20A27DE3}" destId="{1F4FB4E5-2C60-4508-8CA0-E819CC961CF3}" srcOrd="0" destOrd="0" presId="urn:microsoft.com/office/officeart/2005/8/layout/vList6"/>
    <dgm:cxn modelId="{BD4E3589-6D2B-4AEA-B21E-40BEFAF1343E}" srcId="{2ECBE0DA-A792-4932-8F53-335A20A27DE3}" destId="{D73C91E9-CA7B-411E-BCB2-4D53B7309F16}" srcOrd="1" destOrd="0" parTransId="{90DEF345-111A-4877-95C4-89BECFC1E8B5}" sibTransId="{1167F9E8-57A2-4642-9B45-F6D3A0071F94}"/>
    <dgm:cxn modelId="{E90EC2C7-5C8B-4501-B529-EE1F0D112BA3}" type="presOf" srcId="{D73C91E9-CA7B-411E-BCB2-4D53B7309F16}" destId="{BB2CEA23-DEF3-4AA5-B191-3AB231885324}" srcOrd="0" destOrd="0" presId="urn:microsoft.com/office/officeart/2005/8/layout/vList6"/>
    <dgm:cxn modelId="{F11D7991-749A-44BB-BB44-87A206AEFEAE}" srcId="{2ECBE0DA-A792-4932-8F53-335A20A27DE3}" destId="{14DF595C-6EF4-4C38-9190-0AA51A601A47}" srcOrd="0" destOrd="0" parTransId="{A65BDD6E-724C-4678-9C0C-B0B9781FEC4B}" sibTransId="{C634109E-F9C6-4AA1-9ACC-FBCDE30B05A0}"/>
    <dgm:cxn modelId="{D6A4CF3B-68B3-4CAB-BC4F-EFC0A52CA285}" type="presParOf" srcId="{1F4FB4E5-2C60-4508-8CA0-E819CC961CF3}" destId="{FDEF68A8-F963-484B-B959-B6797C762166}" srcOrd="0" destOrd="0" presId="urn:microsoft.com/office/officeart/2005/8/layout/vList6"/>
    <dgm:cxn modelId="{653E2869-177E-4CF0-882E-62309568E5FB}" type="presParOf" srcId="{FDEF68A8-F963-484B-B959-B6797C762166}" destId="{E1B08F20-1404-4E94-AB54-50F8AD26A6D3}" srcOrd="0" destOrd="0" presId="urn:microsoft.com/office/officeart/2005/8/layout/vList6"/>
    <dgm:cxn modelId="{B8794E9E-A0DA-4BD9-BD3D-39AD24796EC0}" type="presParOf" srcId="{FDEF68A8-F963-484B-B959-B6797C762166}" destId="{DBC28B2C-CB4B-41CF-A353-D8A42208C0E2}" srcOrd="1" destOrd="0" presId="urn:microsoft.com/office/officeart/2005/8/layout/vList6"/>
    <dgm:cxn modelId="{5D9DFD13-D670-4544-9EAE-155463318C24}" type="presParOf" srcId="{1F4FB4E5-2C60-4508-8CA0-E819CC961CF3}" destId="{845879FD-8F90-40E5-91F6-6EE35C7F04EB}" srcOrd="1" destOrd="0" presId="urn:microsoft.com/office/officeart/2005/8/layout/vList6"/>
    <dgm:cxn modelId="{C8EA8715-85E2-4DE8-8554-C6D96A83292B}" type="presParOf" srcId="{1F4FB4E5-2C60-4508-8CA0-E819CC961CF3}" destId="{5F411D9E-6C88-40FA-90B3-79438C5024B5}" srcOrd="2" destOrd="0" presId="urn:microsoft.com/office/officeart/2005/8/layout/vList6"/>
    <dgm:cxn modelId="{D577A2D1-A181-4CFB-8192-F4B38DC69C59}" type="presParOf" srcId="{5F411D9E-6C88-40FA-90B3-79438C5024B5}" destId="{BB2CEA23-DEF3-4AA5-B191-3AB231885324}" srcOrd="0" destOrd="0" presId="urn:microsoft.com/office/officeart/2005/8/layout/vList6"/>
    <dgm:cxn modelId="{83551FA2-3F3F-4784-9BF7-8B4E7DA2F667}" type="presParOf" srcId="{5F411D9E-6C88-40FA-90B3-79438C5024B5}" destId="{85C570FD-F620-4B84-B66A-3B108F04688A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E5DBF0B-D018-4520-B4FB-EF9FA68BEEA1}" type="doc">
      <dgm:prSet loTypeId="urn:microsoft.com/office/officeart/2005/8/layout/cycle1" loCatId="cycle" qsTypeId="urn:microsoft.com/office/officeart/2005/8/quickstyle/simple1#2" qsCatId="simple" csTypeId="urn:microsoft.com/office/officeart/2005/8/colors/accent1_2#2" csCatId="accent1" phldr="1"/>
      <dgm:spPr/>
      <dgm:t>
        <a:bodyPr/>
        <a:lstStyle/>
        <a:p>
          <a:endParaRPr lang="en-US"/>
        </a:p>
      </dgm:t>
    </dgm:pt>
    <dgm:pt modelId="{05EDE1EE-FEED-4659-AD48-1DA00D6548EA}">
      <dgm:prSet phldrT="[Text]"/>
      <dgm:spPr>
        <a:xfrm>
          <a:off x="3964841" y="1037"/>
          <a:ext cx="817246" cy="817246"/>
        </a:xfrm>
        <a:prstGeom prst="rect">
          <a:avLst/>
        </a:prstGeom>
        <a:noFill/>
        <a:ln>
          <a:noFill/>
        </a:ln>
        <a:effectLst/>
      </dgm:spPr>
      <dgm:t>
        <a:bodyPr/>
        <a:lstStyle/>
        <a:p>
          <a:pPr>
            <a:buNone/>
          </a:pPr>
          <a:endParaRPr lang="en-US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A7DB9718-C7FC-4E66-8674-587B2BE3AA78}" type="parTrans" cxnId="{2A6650DC-0105-4FD6-BB14-D8D98B0AC5BE}">
      <dgm:prSet/>
      <dgm:spPr/>
      <dgm:t>
        <a:bodyPr/>
        <a:lstStyle/>
        <a:p>
          <a:endParaRPr lang="en-US"/>
        </a:p>
      </dgm:t>
    </dgm:pt>
    <dgm:pt modelId="{9BB29B3D-F6A1-4989-9499-673A3CFCA0E6}" type="sibTrans" cxnId="{2A6650DC-0105-4FD6-BB14-D8D98B0AC5BE}">
      <dgm:prSet/>
      <dgm:spPr>
        <a:xfrm>
          <a:off x="1293106" y="76939"/>
          <a:ext cx="4551187" cy="4551187"/>
        </a:xfrm>
        <a:prstGeom prst="circularArrow">
          <a:avLst>
            <a:gd name="adj1" fmla="val 3502"/>
            <a:gd name="adj2" fmla="val 217132"/>
            <a:gd name="adj3" fmla="val 19268509"/>
            <a:gd name="adj4" fmla="val 18314359"/>
            <a:gd name="adj5" fmla="val 4085"/>
          </a:avLst>
        </a:prstGeom>
        <a:solidFill>
          <a:srgbClr val="408000">
            <a:hueOff val="0"/>
            <a:satOff val="0"/>
            <a:lumOff val="0"/>
            <a:alphaOff val="0"/>
          </a:srgbClr>
        </a:solidFill>
        <a:ln w="28575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endParaRPr lang="en-US"/>
        </a:p>
      </dgm:t>
    </dgm:pt>
    <dgm:pt modelId="{2ABE393E-DD96-4B03-B118-39A6FE3A258E}">
      <dgm:prSet phldrT="[Text]"/>
      <dgm:spPr>
        <a:xfrm>
          <a:off x="5102949" y="1139145"/>
          <a:ext cx="817246" cy="817246"/>
        </a:xfrm>
        <a:prstGeom prst="rect">
          <a:avLst/>
        </a:prstGeom>
        <a:noFill/>
        <a:ln>
          <a:noFill/>
        </a:ln>
        <a:effectLst/>
      </dgm:spPr>
      <dgm:t>
        <a:bodyPr/>
        <a:lstStyle/>
        <a:p>
          <a:pPr>
            <a:buNone/>
          </a:pPr>
          <a:endParaRPr lang="en-US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695AC60A-4D87-47F2-83AC-B74E3074D854}" type="parTrans" cxnId="{F3985B49-4452-4756-BBFF-11F6DF169881}">
      <dgm:prSet/>
      <dgm:spPr/>
      <dgm:t>
        <a:bodyPr/>
        <a:lstStyle/>
        <a:p>
          <a:endParaRPr lang="en-US"/>
        </a:p>
      </dgm:t>
    </dgm:pt>
    <dgm:pt modelId="{ABDB3828-9C5B-4CE3-80B2-92B4FCB619E5}" type="sibTrans" cxnId="{F3985B49-4452-4756-BBFF-11F6DF169881}">
      <dgm:prSet/>
      <dgm:spPr>
        <a:xfrm>
          <a:off x="1293106" y="76939"/>
          <a:ext cx="4551187" cy="4551187"/>
        </a:xfrm>
        <a:prstGeom prst="circularArrow">
          <a:avLst>
            <a:gd name="adj1" fmla="val 3502"/>
            <a:gd name="adj2" fmla="val 217132"/>
            <a:gd name="adj3" fmla="val 434343"/>
            <a:gd name="adj4" fmla="val 20948526"/>
            <a:gd name="adj5" fmla="val 4085"/>
          </a:avLst>
        </a:prstGeom>
        <a:solidFill>
          <a:srgbClr val="408000">
            <a:hueOff val="0"/>
            <a:satOff val="0"/>
            <a:lumOff val="0"/>
            <a:alphaOff val="0"/>
          </a:srgbClr>
        </a:solidFill>
        <a:ln w="28575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endParaRPr lang="en-US"/>
        </a:p>
      </dgm:t>
    </dgm:pt>
    <dgm:pt modelId="{63CB3272-73F3-45D6-ABD2-FA64BBE47EB0}">
      <dgm:prSet phldrT="[Text]"/>
      <dgm:spPr>
        <a:xfrm>
          <a:off x="5102949" y="2748674"/>
          <a:ext cx="817246" cy="817246"/>
        </a:xfrm>
        <a:prstGeom prst="rect">
          <a:avLst/>
        </a:prstGeom>
        <a:noFill/>
        <a:ln>
          <a:noFill/>
        </a:ln>
        <a:effectLst/>
      </dgm:spPr>
      <dgm:t>
        <a:bodyPr/>
        <a:lstStyle/>
        <a:p>
          <a:pPr>
            <a:buNone/>
          </a:pPr>
          <a:endParaRPr lang="en-US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3E4CA005-E557-4AB7-B285-CDD95DB8CF84}" type="parTrans" cxnId="{FFFEFE26-5802-477D-9305-C342974AE91A}">
      <dgm:prSet/>
      <dgm:spPr/>
      <dgm:t>
        <a:bodyPr/>
        <a:lstStyle/>
        <a:p>
          <a:endParaRPr lang="en-US"/>
        </a:p>
      </dgm:t>
    </dgm:pt>
    <dgm:pt modelId="{4DA1299C-317F-47EC-B2A9-10178E1423CE}" type="sibTrans" cxnId="{FFFEFE26-5802-477D-9305-C342974AE91A}">
      <dgm:prSet/>
      <dgm:spPr>
        <a:xfrm>
          <a:off x="1293106" y="76939"/>
          <a:ext cx="4551187" cy="4551187"/>
        </a:xfrm>
        <a:prstGeom prst="circularArrow">
          <a:avLst>
            <a:gd name="adj1" fmla="val 3502"/>
            <a:gd name="adj2" fmla="val 217132"/>
            <a:gd name="adj3" fmla="val 3068509"/>
            <a:gd name="adj4" fmla="val 2114359"/>
            <a:gd name="adj5" fmla="val 4085"/>
          </a:avLst>
        </a:prstGeom>
        <a:solidFill>
          <a:srgbClr val="408000">
            <a:hueOff val="0"/>
            <a:satOff val="0"/>
            <a:lumOff val="0"/>
            <a:alphaOff val="0"/>
          </a:srgbClr>
        </a:solidFill>
        <a:ln w="28575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endParaRPr lang="en-US"/>
        </a:p>
      </dgm:t>
    </dgm:pt>
    <dgm:pt modelId="{DE65629E-0EE2-4082-889B-D7E23A23D4A1}">
      <dgm:prSet phldrT="[Text]"/>
      <dgm:spPr>
        <a:xfrm>
          <a:off x="3964841" y="3886782"/>
          <a:ext cx="817246" cy="817246"/>
        </a:xfrm>
        <a:prstGeom prst="rect">
          <a:avLst/>
        </a:prstGeom>
        <a:noFill/>
        <a:ln>
          <a:noFill/>
        </a:ln>
        <a:effectLst/>
      </dgm:spPr>
      <dgm:t>
        <a:bodyPr/>
        <a:lstStyle/>
        <a:p>
          <a:pPr>
            <a:buNone/>
          </a:pPr>
          <a:endParaRPr lang="en-US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85EA572B-381A-4C75-9CFC-027E28112389}" type="parTrans" cxnId="{24E70A62-5F0A-4121-83C2-DBAA75548862}">
      <dgm:prSet/>
      <dgm:spPr/>
      <dgm:t>
        <a:bodyPr/>
        <a:lstStyle/>
        <a:p>
          <a:endParaRPr lang="en-US"/>
        </a:p>
      </dgm:t>
    </dgm:pt>
    <dgm:pt modelId="{7247022A-21DE-4B19-BBDC-A90EAC1020D3}" type="sibTrans" cxnId="{24E70A62-5F0A-4121-83C2-DBAA75548862}">
      <dgm:prSet/>
      <dgm:spPr>
        <a:xfrm>
          <a:off x="1293106" y="76939"/>
          <a:ext cx="4551187" cy="4551187"/>
        </a:xfrm>
        <a:prstGeom prst="circularArrow">
          <a:avLst>
            <a:gd name="adj1" fmla="val 3502"/>
            <a:gd name="adj2" fmla="val 217132"/>
            <a:gd name="adj3" fmla="val 5834343"/>
            <a:gd name="adj4" fmla="val 4748526"/>
            <a:gd name="adj5" fmla="val 4085"/>
          </a:avLst>
        </a:prstGeom>
        <a:solidFill>
          <a:srgbClr val="408000">
            <a:hueOff val="0"/>
            <a:satOff val="0"/>
            <a:lumOff val="0"/>
            <a:alphaOff val="0"/>
          </a:srgbClr>
        </a:solidFill>
        <a:ln w="28575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endParaRPr lang="en-US"/>
        </a:p>
      </dgm:t>
    </dgm:pt>
    <dgm:pt modelId="{06FBDE0A-863B-44D8-AB51-613BBFE74365}">
      <dgm:prSet phldrT="[Text]"/>
      <dgm:spPr>
        <a:xfrm>
          <a:off x="2355312" y="3886782"/>
          <a:ext cx="817246" cy="817246"/>
        </a:xfrm>
        <a:prstGeom prst="rect">
          <a:avLst/>
        </a:prstGeom>
        <a:noFill/>
        <a:ln>
          <a:noFill/>
        </a:ln>
        <a:effectLst/>
      </dgm:spPr>
      <dgm:t>
        <a:bodyPr/>
        <a:lstStyle/>
        <a:p>
          <a:pPr>
            <a:buNone/>
          </a:pPr>
          <a:endParaRPr lang="en-US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E7729FAB-0011-4EBF-9C72-DBF69B5C69C2}" type="parTrans" cxnId="{CDDD4B7C-D04E-47A3-9C8D-1645027D6589}">
      <dgm:prSet/>
      <dgm:spPr/>
      <dgm:t>
        <a:bodyPr/>
        <a:lstStyle/>
        <a:p>
          <a:endParaRPr lang="en-US"/>
        </a:p>
      </dgm:t>
    </dgm:pt>
    <dgm:pt modelId="{C12E5642-CAAF-4C3E-8B52-DD761C069611}" type="sibTrans" cxnId="{CDDD4B7C-D04E-47A3-9C8D-1645027D6589}">
      <dgm:prSet/>
      <dgm:spPr>
        <a:xfrm>
          <a:off x="1293106" y="76939"/>
          <a:ext cx="4551187" cy="4551187"/>
        </a:xfrm>
        <a:prstGeom prst="circularArrow">
          <a:avLst>
            <a:gd name="adj1" fmla="val 3502"/>
            <a:gd name="adj2" fmla="val 217132"/>
            <a:gd name="adj3" fmla="val 8468509"/>
            <a:gd name="adj4" fmla="val 7514359"/>
            <a:gd name="adj5" fmla="val 4085"/>
          </a:avLst>
        </a:prstGeom>
        <a:solidFill>
          <a:srgbClr val="408000">
            <a:hueOff val="0"/>
            <a:satOff val="0"/>
            <a:lumOff val="0"/>
            <a:alphaOff val="0"/>
          </a:srgbClr>
        </a:solidFill>
        <a:ln w="28575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endParaRPr lang="en-US"/>
        </a:p>
      </dgm:t>
    </dgm:pt>
    <dgm:pt modelId="{0C407A06-01DF-440F-9153-E3A6DDDCA259}">
      <dgm:prSet phldrT="[Text]"/>
      <dgm:spPr>
        <a:xfrm>
          <a:off x="2355312" y="1037"/>
          <a:ext cx="817246" cy="817246"/>
        </a:xfrm>
        <a:prstGeom prst="rect">
          <a:avLst/>
        </a:prstGeom>
        <a:noFill/>
        <a:ln>
          <a:noFill/>
        </a:ln>
        <a:effectLst/>
      </dgm:spPr>
      <dgm:t>
        <a:bodyPr/>
        <a:lstStyle/>
        <a:p>
          <a:pPr>
            <a:buNone/>
          </a:pPr>
          <a:endParaRPr lang="en-US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6C0CCB89-E8E7-4C84-BB31-0C098B07DCAA}" type="parTrans" cxnId="{6A5AED7C-C631-40B3-AA91-51C54265F3D2}">
      <dgm:prSet/>
      <dgm:spPr/>
      <dgm:t>
        <a:bodyPr/>
        <a:lstStyle/>
        <a:p>
          <a:endParaRPr lang="en-US"/>
        </a:p>
      </dgm:t>
    </dgm:pt>
    <dgm:pt modelId="{4EB0BA8A-8C29-436F-AFC3-5AF32A252672}" type="sibTrans" cxnId="{6A5AED7C-C631-40B3-AA91-51C54265F3D2}">
      <dgm:prSet/>
      <dgm:spPr>
        <a:xfrm>
          <a:off x="1293106" y="76939"/>
          <a:ext cx="4551187" cy="4551187"/>
        </a:xfrm>
        <a:prstGeom prst="circularArrow">
          <a:avLst>
            <a:gd name="adj1" fmla="val 3502"/>
            <a:gd name="adj2" fmla="val 217132"/>
            <a:gd name="adj3" fmla="val 16634343"/>
            <a:gd name="adj4" fmla="val 15548526"/>
            <a:gd name="adj5" fmla="val 4085"/>
          </a:avLst>
        </a:prstGeom>
        <a:solidFill>
          <a:srgbClr val="408000">
            <a:hueOff val="0"/>
            <a:satOff val="0"/>
            <a:lumOff val="0"/>
            <a:alphaOff val="0"/>
          </a:srgbClr>
        </a:solidFill>
        <a:ln w="28575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endParaRPr lang="en-US"/>
        </a:p>
      </dgm:t>
    </dgm:pt>
    <dgm:pt modelId="{C65255E8-58EB-47A2-B6C0-9FAAD3FD8185}">
      <dgm:prSet phldrT="[Text]"/>
      <dgm:spPr>
        <a:xfrm>
          <a:off x="1217204" y="2748674"/>
          <a:ext cx="817246" cy="817246"/>
        </a:xfrm>
        <a:prstGeom prst="rect">
          <a:avLst/>
        </a:prstGeom>
        <a:noFill/>
        <a:ln>
          <a:noFill/>
        </a:ln>
        <a:effectLst/>
      </dgm:spPr>
      <dgm:t>
        <a:bodyPr/>
        <a:lstStyle/>
        <a:p>
          <a:pPr>
            <a:buNone/>
          </a:pPr>
          <a:endParaRPr lang="en-US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C3CED8AB-6542-4488-B1CB-873612A9019A}" type="parTrans" cxnId="{277ACC6D-03A9-40AA-B01B-2994FA47A702}">
      <dgm:prSet/>
      <dgm:spPr/>
      <dgm:t>
        <a:bodyPr/>
        <a:lstStyle/>
        <a:p>
          <a:endParaRPr lang="en-US"/>
        </a:p>
      </dgm:t>
    </dgm:pt>
    <dgm:pt modelId="{815842D2-7D47-48D0-9564-0B406E2BB2D7}" type="sibTrans" cxnId="{277ACC6D-03A9-40AA-B01B-2994FA47A702}">
      <dgm:prSet/>
      <dgm:spPr>
        <a:xfrm>
          <a:off x="1293106" y="76939"/>
          <a:ext cx="4551187" cy="4551187"/>
        </a:xfrm>
        <a:prstGeom prst="circularArrow">
          <a:avLst>
            <a:gd name="adj1" fmla="val 3502"/>
            <a:gd name="adj2" fmla="val 217132"/>
            <a:gd name="adj3" fmla="val 11234343"/>
            <a:gd name="adj4" fmla="val 10148526"/>
            <a:gd name="adj5" fmla="val 4085"/>
          </a:avLst>
        </a:prstGeom>
        <a:solidFill>
          <a:srgbClr val="408000">
            <a:hueOff val="0"/>
            <a:satOff val="0"/>
            <a:lumOff val="0"/>
            <a:alphaOff val="0"/>
          </a:srgbClr>
        </a:solidFill>
        <a:ln w="28575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endParaRPr lang="en-US"/>
        </a:p>
      </dgm:t>
    </dgm:pt>
    <dgm:pt modelId="{5CF3FE5F-9F9D-4FCC-AC45-29A237CBCA74}">
      <dgm:prSet phldrT="[Text]"/>
      <dgm:spPr>
        <a:xfrm>
          <a:off x="1217204" y="1139145"/>
          <a:ext cx="817246" cy="817246"/>
        </a:xfrm>
        <a:prstGeom prst="rect">
          <a:avLst/>
        </a:prstGeom>
        <a:noFill/>
        <a:ln>
          <a:noFill/>
        </a:ln>
        <a:effectLst/>
      </dgm:spPr>
      <dgm:t>
        <a:bodyPr/>
        <a:lstStyle/>
        <a:p>
          <a:pPr>
            <a:buNone/>
          </a:pPr>
          <a:endParaRPr lang="en-US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gm:t>
    </dgm:pt>
    <dgm:pt modelId="{624104DE-742F-4544-8167-3A3751FD8446}" type="parTrans" cxnId="{C8526A61-59CD-498A-A6FD-48D628A97376}">
      <dgm:prSet/>
      <dgm:spPr/>
      <dgm:t>
        <a:bodyPr/>
        <a:lstStyle/>
        <a:p>
          <a:endParaRPr lang="en-US"/>
        </a:p>
      </dgm:t>
    </dgm:pt>
    <dgm:pt modelId="{B42CAD5B-0219-40C3-8078-5A3C062FBE6C}" type="sibTrans" cxnId="{C8526A61-59CD-498A-A6FD-48D628A97376}">
      <dgm:prSet/>
      <dgm:spPr>
        <a:xfrm>
          <a:off x="1293106" y="76939"/>
          <a:ext cx="4551187" cy="4551187"/>
        </a:xfrm>
        <a:prstGeom prst="circularArrow">
          <a:avLst>
            <a:gd name="adj1" fmla="val 3502"/>
            <a:gd name="adj2" fmla="val 217132"/>
            <a:gd name="adj3" fmla="val 13868509"/>
            <a:gd name="adj4" fmla="val 12914359"/>
            <a:gd name="adj5" fmla="val 4085"/>
          </a:avLst>
        </a:prstGeom>
        <a:solidFill>
          <a:srgbClr val="408000">
            <a:hueOff val="0"/>
            <a:satOff val="0"/>
            <a:lumOff val="0"/>
            <a:alphaOff val="0"/>
          </a:srgbClr>
        </a:solidFill>
        <a:ln w="28575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endParaRPr lang="en-US"/>
        </a:p>
      </dgm:t>
    </dgm:pt>
    <dgm:pt modelId="{C07BB778-034A-47F8-BF40-FDDF3CBC2DBC}" type="pres">
      <dgm:prSet presAssocID="{DE5DBF0B-D018-4520-B4FB-EF9FA68BEEA1}" presName="cycle" presStyleCnt="0">
        <dgm:presLayoutVars>
          <dgm:dir/>
          <dgm:resizeHandles val="exact"/>
        </dgm:presLayoutVars>
      </dgm:prSet>
      <dgm:spPr/>
    </dgm:pt>
    <dgm:pt modelId="{5A52A7AE-0353-4E8A-AB99-1F9D0A792C67}" type="pres">
      <dgm:prSet presAssocID="{05EDE1EE-FEED-4659-AD48-1DA00D6548EA}" presName="dummy" presStyleCnt="0"/>
      <dgm:spPr/>
    </dgm:pt>
    <dgm:pt modelId="{2FA1668A-8AC1-49A3-9905-6C534E9275AE}" type="pres">
      <dgm:prSet presAssocID="{05EDE1EE-FEED-4659-AD48-1DA00D6548EA}" presName="node" presStyleLbl="revTx" presStyleIdx="0" presStyleCnt="8">
        <dgm:presLayoutVars>
          <dgm:bulletEnabled val="1"/>
        </dgm:presLayoutVars>
      </dgm:prSet>
      <dgm:spPr/>
    </dgm:pt>
    <dgm:pt modelId="{D9561E39-923E-45E7-83A5-3EA8BEB6B4B1}" type="pres">
      <dgm:prSet presAssocID="{9BB29B3D-F6A1-4989-9499-673A3CFCA0E6}" presName="sibTrans" presStyleLbl="node1" presStyleIdx="0" presStyleCnt="8"/>
      <dgm:spPr/>
    </dgm:pt>
    <dgm:pt modelId="{A9FCD0D4-FB83-4E71-BF5B-FF1FE63F3C36}" type="pres">
      <dgm:prSet presAssocID="{2ABE393E-DD96-4B03-B118-39A6FE3A258E}" presName="dummy" presStyleCnt="0"/>
      <dgm:spPr/>
    </dgm:pt>
    <dgm:pt modelId="{BDC56BF0-0A68-4B40-A1E6-A414EE9B8E35}" type="pres">
      <dgm:prSet presAssocID="{2ABE393E-DD96-4B03-B118-39A6FE3A258E}" presName="node" presStyleLbl="revTx" presStyleIdx="1" presStyleCnt="8">
        <dgm:presLayoutVars>
          <dgm:bulletEnabled val="1"/>
        </dgm:presLayoutVars>
      </dgm:prSet>
      <dgm:spPr/>
    </dgm:pt>
    <dgm:pt modelId="{21D30093-3A43-4067-A082-BEB012FAE8A2}" type="pres">
      <dgm:prSet presAssocID="{ABDB3828-9C5B-4CE3-80B2-92B4FCB619E5}" presName="sibTrans" presStyleLbl="node1" presStyleIdx="1" presStyleCnt="8"/>
      <dgm:spPr/>
    </dgm:pt>
    <dgm:pt modelId="{DE4B455B-F37B-4C76-933F-BD0A79EA0B0B}" type="pres">
      <dgm:prSet presAssocID="{63CB3272-73F3-45D6-ABD2-FA64BBE47EB0}" presName="dummy" presStyleCnt="0"/>
      <dgm:spPr/>
    </dgm:pt>
    <dgm:pt modelId="{E92A3897-EB26-4324-A7E8-A01ABC66517E}" type="pres">
      <dgm:prSet presAssocID="{63CB3272-73F3-45D6-ABD2-FA64BBE47EB0}" presName="node" presStyleLbl="revTx" presStyleIdx="2" presStyleCnt="8">
        <dgm:presLayoutVars>
          <dgm:bulletEnabled val="1"/>
        </dgm:presLayoutVars>
      </dgm:prSet>
      <dgm:spPr/>
    </dgm:pt>
    <dgm:pt modelId="{445D4604-2141-4821-8E36-1EA810C9F0CA}" type="pres">
      <dgm:prSet presAssocID="{4DA1299C-317F-47EC-B2A9-10178E1423CE}" presName="sibTrans" presStyleLbl="node1" presStyleIdx="2" presStyleCnt="8"/>
      <dgm:spPr/>
    </dgm:pt>
    <dgm:pt modelId="{FCDE7A5B-81D4-4BC3-9DAE-DEE4D4F464BF}" type="pres">
      <dgm:prSet presAssocID="{DE65629E-0EE2-4082-889B-D7E23A23D4A1}" presName="dummy" presStyleCnt="0"/>
      <dgm:spPr/>
    </dgm:pt>
    <dgm:pt modelId="{FED15DFC-0029-4641-9EE6-0E982126A528}" type="pres">
      <dgm:prSet presAssocID="{DE65629E-0EE2-4082-889B-D7E23A23D4A1}" presName="node" presStyleLbl="revTx" presStyleIdx="3" presStyleCnt="8">
        <dgm:presLayoutVars>
          <dgm:bulletEnabled val="1"/>
        </dgm:presLayoutVars>
      </dgm:prSet>
      <dgm:spPr/>
    </dgm:pt>
    <dgm:pt modelId="{8D20FA20-5A35-4EC3-97A0-69E5BB331BC9}" type="pres">
      <dgm:prSet presAssocID="{7247022A-21DE-4B19-BBDC-A90EAC1020D3}" presName="sibTrans" presStyleLbl="node1" presStyleIdx="3" presStyleCnt="8"/>
      <dgm:spPr/>
    </dgm:pt>
    <dgm:pt modelId="{EDBA45FB-644A-4326-9F4D-12CC31143F3F}" type="pres">
      <dgm:prSet presAssocID="{06FBDE0A-863B-44D8-AB51-613BBFE74365}" presName="dummy" presStyleCnt="0"/>
      <dgm:spPr/>
    </dgm:pt>
    <dgm:pt modelId="{3C74EA98-5627-40AC-A41C-AD8D2B544B28}" type="pres">
      <dgm:prSet presAssocID="{06FBDE0A-863B-44D8-AB51-613BBFE74365}" presName="node" presStyleLbl="revTx" presStyleIdx="4" presStyleCnt="8">
        <dgm:presLayoutVars>
          <dgm:bulletEnabled val="1"/>
        </dgm:presLayoutVars>
      </dgm:prSet>
      <dgm:spPr/>
    </dgm:pt>
    <dgm:pt modelId="{38E240DF-41CE-4166-A61E-0849090357AB}" type="pres">
      <dgm:prSet presAssocID="{C12E5642-CAAF-4C3E-8B52-DD761C069611}" presName="sibTrans" presStyleLbl="node1" presStyleIdx="4" presStyleCnt="8"/>
      <dgm:spPr/>
    </dgm:pt>
    <dgm:pt modelId="{D397834B-DB9D-4CF8-8954-469C0D1670AD}" type="pres">
      <dgm:prSet presAssocID="{C65255E8-58EB-47A2-B6C0-9FAAD3FD8185}" presName="dummy" presStyleCnt="0"/>
      <dgm:spPr/>
    </dgm:pt>
    <dgm:pt modelId="{9B14E8B4-89D4-403E-A947-1FD9E4E060AA}" type="pres">
      <dgm:prSet presAssocID="{C65255E8-58EB-47A2-B6C0-9FAAD3FD8185}" presName="node" presStyleLbl="revTx" presStyleIdx="5" presStyleCnt="8">
        <dgm:presLayoutVars>
          <dgm:bulletEnabled val="1"/>
        </dgm:presLayoutVars>
      </dgm:prSet>
      <dgm:spPr/>
    </dgm:pt>
    <dgm:pt modelId="{7453679D-AF0B-48CD-B0FE-D5CEF700C2E8}" type="pres">
      <dgm:prSet presAssocID="{815842D2-7D47-48D0-9564-0B406E2BB2D7}" presName="sibTrans" presStyleLbl="node1" presStyleIdx="5" presStyleCnt="8"/>
      <dgm:spPr/>
    </dgm:pt>
    <dgm:pt modelId="{589729A4-9C09-44D0-B459-4345B79BEBC7}" type="pres">
      <dgm:prSet presAssocID="{5CF3FE5F-9F9D-4FCC-AC45-29A237CBCA74}" presName="dummy" presStyleCnt="0"/>
      <dgm:spPr/>
    </dgm:pt>
    <dgm:pt modelId="{BC618256-C34D-48EC-BF5D-175B6104C7C1}" type="pres">
      <dgm:prSet presAssocID="{5CF3FE5F-9F9D-4FCC-AC45-29A237CBCA74}" presName="node" presStyleLbl="revTx" presStyleIdx="6" presStyleCnt="8">
        <dgm:presLayoutVars>
          <dgm:bulletEnabled val="1"/>
        </dgm:presLayoutVars>
      </dgm:prSet>
      <dgm:spPr/>
    </dgm:pt>
    <dgm:pt modelId="{9EA06C82-7906-4B91-9794-C12F1602BAD3}" type="pres">
      <dgm:prSet presAssocID="{B42CAD5B-0219-40C3-8078-5A3C062FBE6C}" presName="sibTrans" presStyleLbl="node1" presStyleIdx="6" presStyleCnt="8"/>
      <dgm:spPr/>
    </dgm:pt>
    <dgm:pt modelId="{403238CD-7B47-4571-BA99-DCF8594B55F8}" type="pres">
      <dgm:prSet presAssocID="{0C407A06-01DF-440F-9153-E3A6DDDCA259}" presName="dummy" presStyleCnt="0"/>
      <dgm:spPr/>
    </dgm:pt>
    <dgm:pt modelId="{9B2C8CE4-F682-43EA-8966-9544486C6A04}" type="pres">
      <dgm:prSet presAssocID="{0C407A06-01DF-440F-9153-E3A6DDDCA259}" presName="node" presStyleLbl="revTx" presStyleIdx="7" presStyleCnt="8">
        <dgm:presLayoutVars>
          <dgm:bulletEnabled val="1"/>
        </dgm:presLayoutVars>
      </dgm:prSet>
      <dgm:spPr/>
    </dgm:pt>
    <dgm:pt modelId="{9F1C3CF5-4021-4DF3-8C38-C91577229F0B}" type="pres">
      <dgm:prSet presAssocID="{4EB0BA8A-8C29-436F-AFC3-5AF32A252672}" presName="sibTrans" presStyleLbl="node1" presStyleIdx="7" presStyleCnt="8"/>
      <dgm:spPr/>
    </dgm:pt>
  </dgm:ptLst>
  <dgm:cxnLst>
    <dgm:cxn modelId="{C25F11E5-CA98-47CF-B3C5-B752B9026588}" type="presOf" srcId="{DE5DBF0B-D018-4520-B4FB-EF9FA68BEEA1}" destId="{C07BB778-034A-47F8-BF40-FDDF3CBC2DBC}" srcOrd="0" destOrd="0" presId="urn:microsoft.com/office/officeart/2005/8/layout/cycle1"/>
    <dgm:cxn modelId="{2F686EBA-B6BB-42D6-BC8F-2950530E3EEB}" type="presOf" srcId="{815842D2-7D47-48D0-9564-0B406E2BB2D7}" destId="{7453679D-AF0B-48CD-B0FE-D5CEF700C2E8}" srcOrd="0" destOrd="0" presId="urn:microsoft.com/office/officeart/2005/8/layout/cycle1"/>
    <dgm:cxn modelId="{C7957D21-35CE-4B2C-9121-DD50A8A9703E}" type="presOf" srcId="{DE65629E-0EE2-4082-889B-D7E23A23D4A1}" destId="{FED15DFC-0029-4641-9EE6-0E982126A528}" srcOrd="0" destOrd="0" presId="urn:microsoft.com/office/officeart/2005/8/layout/cycle1"/>
    <dgm:cxn modelId="{84840FB6-6730-45B6-BC21-BD1662BDEC32}" type="presOf" srcId="{05EDE1EE-FEED-4659-AD48-1DA00D6548EA}" destId="{2FA1668A-8AC1-49A3-9905-6C534E9275AE}" srcOrd="0" destOrd="0" presId="urn:microsoft.com/office/officeart/2005/8/layout/cycle1"/>
    <dgm:cxn modelId="{F3985B49-4452-4756-BBFF-11F6DF169881}" srcId="{DE5DBF0B-D018-4520-B4FB-EF9FA68BEEA1}" destId="{2ABE393E-DD96-4B03-B118-39A6FE3A258E}" srcOrd="1" destOrd="0" parTransId="{695AC60A-4D87-47F2-83AC-B74E3074D854}" sibTransId="{ABDB3828-9C5B-4CE3-80B2-92B4FCB619E5}"/>
    <dgm:cxn modelId="{277ACC6D-03A9-40AA-B01B-2994FA47A702}" srcId="{DE5DBF0B-D018-4520-B4FB-EF9FA68BEEA1}" destId="{C65255E8-58EB-47A2-B6C0-9FAAD3FD8185}" srcOrd="5" destOrd="0" parTransId="{C3CED8AB-6542-4488-B1CB-873612A9019A}" sibTransId="{815842D2-7D47-48D0-9564-0B406E2BB2D7}"/>
    <dgm:cxn modelId="{22BC421F-1280-4923-822D-D1BC7B1B7299}" type="presOf" srcId="{63CB3272-73F3-45D6-ABD2-FA64BBE47EB0}" destId="{E92A3897-EB26-4324-A7E8-A01ABC66517E}" srcOrd="0" destOrd="0" presId="urn:microsoft.com/office/officeart/2005/8/layout/cycle1"/>
    <dgm:cxn modelId="{2A6650DC-0105-4FD6-BB14-D8D98B0AC5BE}" srcId="{DE5DBF0B-D018-4520-B4FB-EF9FA68BEEA1}" destId="{05EDE1EE-FEED-4659-AD48-1DA00D6548EA}" srcOrd="0" destOrd="0" parTransId="{A7DB9718-C7FC-4E66-8674-587B2BE3AA78}" sibTransId="{9BB29B3D-F6A1-4989-9499-673A3CFCA0E6}"/>
    <dgm:cxn modelId="{2F17CBCE-AB7B-4446-934B-477CCE859F65}" type="presOf" srcId="{ABDB3828-9C5B-4CE3-80B2-92B4FCB619E5}" destId="{21D30093-3A43-4067-A082-BEB012FAE8A2}" srcOrd="0" destOrd="0" presId="urn:microsoft.com/office/officeart/2005/8/layout/cycle1"/>
    <dgm:cxn modelId="{6706C5FD-F91F-4F2A-A360-04972B71B803}" type="presOf" srcId="{9BB29B3D-F6A1-4989-9499-673A3CFCA0E6}" destId="{D9561E39-923E-45E7-83A5-3EA8BEB6B4B1}" srcOrd="0" destOrd="0" presId="urn:microsoft.com/office/officeart/2005/8/layout/cycle1"/>
    <dgm:cxn modelId="{A79321BE-0884-4E3A-8B54-B6DF415E9A33}" type="presOf" srcId="{5CF3FE5F-9F9D-4FCC-AC45-29A237CBCA74}" destId="{BC618256-C34D-48EC-BF5D-175B6104C7C1}" srcOrd="0" destOrd="0" presId="urn:microsoft.com/office/officeart/2005/8/layout/cycle1"/>
    <dgm:cxn modelId="{57D9A16F-2C7F-4A10-9A91-E23F7774F78E}" type="presOf" srcId="{4DA1299C-317F-47EC-B2A9-10178E1423CE}" destId="{445D4604-2141-4821-8E36-1EA810C9F0CA}" srcOrd="0" destOrd="0" presId="urn:microsoft.com/office/officeart/2005/8/layout/cycle1"/>
    <dgm:cxn modelId="{3E15893E-6D85-47F8-847D-57461F2E310D}" type="presOf" srcId="{2ABE393E-DD96-4B03-B118-39A6FE3A258E}" destId="{BDC56BF0-0A68-4B40-A1E6-A414EE9B8E35}" srcOrd="0" destOrd="0" presId="urn:microsoft.com/office/officeart/2005/8/layout/cycle1"/>
    <dgm:cxn modelId="{FFFEFE26-5802-477D-9305-C342974AE91A}" srcId="{DE5DBF0B-D018-4520-B4FB-EF9FA68BEEA1}" destId="{63CB3272-73F3-45D6-ABD2-FA64BBE47EB0}" srcOrd="2" destOrd="0" parTransId="{3E4CA005-E557-4AB7-B285-CDD95DB8CF84}" sibTransId="{4DA1299C-317F-47EC-B2A9-10178E1423CE}"/>
    <dgm:cxn modelId="{C8526A61-59CD-498A-A6FD-48D628A97376}" srcId="{DE5DBF0B-D018-4520-B4FB-EF9FA68BEEA1}" destId="{5CF3FE5F-9F9D-4FCC-AC45-29A237CBCA74}" srcOrd="6" destOrd="0" parTransId="{624104DE-742F-4544-8167-3A3751FD8446}" sibTransId="{B42CAD5B-0219-40C3-8078-5A3C062FBE6C}"/>
    <dgm:cxn modelId="{DB4C42AD-C69F-4203-A237-BEE68AD34E6C}" type="presOf" srcId="{0C407A06-01DF-440F-9153-E3A6DDDCA259}" destId="{9B2C8CE4-F682-43EA-8966-9544486C6A04}" srcOrd="0" destOrd="0" presId="urn:microsoft.com/office/officeart/2005/8/layout/cycle1"/>
    <dgm:cxn modelId="{24E70A62-5F0A-4121-83C2-DBAA75548862}" srcId="{DE5DBF0B-D018-4520-B4FB-EF9FA68BEEA1}" destId="{DE65629E-0EE2-4082-889B-D7E23A23D4A1}" srcOrd="3" destOrd="0" parTransId="{85EA572B-381A-4C75-9CFC-027E28112389}" sibTransId="{7247022A-21DE-4B19-BBDC-A90EAC1020D3}"/>
    <dgm:cxn modelId="{E55997ED-BA2B-43AF-A085-20BB32CDA6CA}" type="presOf" srcId="{C65255E8-58EB-47A2-B6C0-9FAAD3FD8185}" destId="{9B14E8B4-89D4-403E-A947-1FD9E4E060AA}" srcOrd="0" destOrd="0" presId="urn:microsoft.com/office/officeart/2005/8/layout/cycle1"/>
    <dgm:cxn modelId="{6A5AED7C-C631-40B3-AA91-51C54265F3D2}" srcId="{DE5DBF0B-D018-4520-B4FB-EF9FA68BEEA1}" destId="{0C407A06-01DF-440F-9153-E3A6DDDCA259}" srcOrd="7" destOrd="0" parTransId="{6C0CCB89-E8E7-4C84-BB31-0C098B07DCAA}" sibTransId="{4EB0BA8A-8C29-436F-AFC3-5AF32A252672}"/>
    <dgm:cxn modelId="{5846143C-7816-446A-936E-48909EC47FBD}" type="presOf" srcId="{C12E5642-CAAF-4C3E-8B52-DD761C069611}" destId="{38E240DF-41CE-4166-A61E-0849090357AB}" srcOrd="0" destOrd="0" presId="urn:microsoft.com/office/officeart/2005/8/layout/cycle1"/>
    <dgm:cxn modelId="{9A6FCBF0-6B00-4C7F-AF3A-409594782F7D}" type="presOf" srcId="{06FBDE0A-863B-44D8-AB51-613BBFE74365}" destId="{3C74EA98-5627-40AC-A41C-AD8D2B544B28}" srcOrd="0" destOrd="0" presId="urn:microsoft.com/office/officeart/2005/8/layout/cycle1"/>
    <dgm:cxn modelId="{B1EE15F9-17B0-4434-AABF-D998A4E4B5FD}" type="presOf" srcId="{7247022A-21DE-4B19-BBDC-A90EAC1020D3}" destId="{8D20FA20-5A35-4EC3-97A0-69E5BB331BC9}" srcOrd="0" destOrd="0" presId="urn:microsoft.com/office/officeart/2005/8/layout/cycle1"/>
    <dgm:cxn modelId="{416692DB-8DD1-4BA1-9C25-1E3DDBDF7A9F}" type="presOf" srcId="{B42CAD5B-0219-40C3-8078-5A3C062FBE6C}" destId="{9EA06C82-7906-4B91-9794-C12F1602BAD3}" srcOrd="0" destOrd="0" presId="urn:microsoft.com/office/officeart/2005/8/layout/cycle1"/>
    <dgm:cxn modelId="{11CB7DC4-C90A-4C9D-BFCC-9EDC6FEAD060}" type="presOf" srcId="{4EB0BA8A-8C29-436F-AFC3-5AF32A252672}" destId="{9F1C3CF5-4021-4DF3-8C38-C91577229F0B}" srcOrd="0" destOrd="0" presId="urn:microsoft.com/office/officeart/2005/8/layout/cycle1"/>
    <dgm:cxn modelId="{CDDD4B7C-D04E-47A3-9C8D-1645027D6589}" srcId="{DE5DBF0B-D018-4520-B4FB-EF9FA68BEEA1}" destId="{06FBDE0A-863B-44D8-AB51-613BBFE74365}" srcOrd="4" destOrd="0" parTransId="{E7729FAB-0011-4EBF-9C72-DBF69B5C69C2}" sibTransId="{C12E5642-CAAF-4C3E-8B52-DD761C069611}"/>
    <dgm:cxn modelId="{46AB7822-D42B-4C45-AF2E-939C4279DD7A}" type="presParOf" srcId="{C07BB778-034A-47F8-BF40-FDDF3CBC2DBC}" destId="{5A52A7AE-0353-4E8A-AB99-1F9D0A792C67}" srcOrd="0" destOrd="0" presId="urn:microsoft.com/office/officeart/2005/8/layout/cycle1"/>
    <dgm:cxn modelId="{86E08F43-D587-4127-8DE6-68F6FB9FC55B}" type="presParOf" srcId="{C07BB778-034A-47F8-BF40-FDDF3CBC2DBC}" destId="{2FA1668A-8AC1-49A3-9905-6C534E9275AE}" srcOrd="1" destOrd="0" presId="urn:microsoft.com/office/officeart/2005/8/layout/cycle1"/>
    <dgm:cxn modelId="{D4B74F27-2520-4FD9-AC69-0F3380C7E72B}" type="presParOf" srcId="{C07BB778-034A-47F8-BF40-FDDF3CBC2DBC}" destId="{D9561E39-923E-45E7-83A5-3EA8BEB6B4B1}" srcOrd="2" destOrd="0" presId="urn:microsoft.com/office/officeart/2005/8/layout/cycle1"/>
    <dgm:cxn modelId="{9002839E-A1B9-45A0-A333-F395941CA089}" type="presParOf" srcId="{C07BB778-034A-47F8-BF40-FDDF3CBC2DBC}" destId="{A9FCD0D4-FB83-4E71-BF5B-FF1FE63F3C36}" srcOrd="3" destOrd="0" presId="urn:microsoft.com/office/officeart/2005/8/layout/cycle1"/>
    <dgm:cxn modelId="{47AC5939-C277-4CFD-9E0C-D7C8308DB833}" type="presParOf" srcId="{C07BB778-034A-47F8-BF40-FDDF3CBC2DBC}" destId="{BDC56BF0-0A68-4B40-A1E6-A414EE9B8E35}" srcOrd="4" destOrd="0" presId="urn:microsoft.com/office/officeart/2005/8/layout/cycle1"/>
    <dgm:cxn modelId="{B84E5407-083E-417C-A2A5-DFA00C1FD82F}" type="presParOf" srcId="{C07BB778-034A-47F8-BF40-FDDF3CBC2DBC}" destId="{21D30093-3A43-4067-A082-BEB012FAE8A2}" srcOrd="5" destOrd="0" presId="urn:microsoft.com/office/officeart/2005/8/layout/cycle1"/>
    <dgm:cxn modelId="{D741C3AE-3129-428B-A91B-D2AAF23DDDE7}" type="presParOf" srcId="{C07BB778-034A-47F8-BF40-FDDF3CBC2DBC}" destId="{DE4B455B-F37B-4C76-933F-BD0A79EA0B0B}" srcOrd="6" destOrd="0" presId="urn:microsoft.com/office/officeart/2005/8/layout/cycle1"/>
    <dgm:cxn modelId="{74171445-5AA0-40B0-A09F-2B7D75D3B071}" type="presParOf" srcId="{C07BB778-034A-47F8-BF40-FDDF3CBC2DBC}" destId="{E92A3897-EB26-4324-A7E8-A01ABC66517E}" srcOrd="7" destOrd="0" presId="urn:microsoft.com/office/officeart/2005/8/layout/cycle1"/>
    <dgm:cxn modelId="{5E170FB5-60F8-4547-BE68-A82E83346B6D}" type="presParOf" srcId="{C07BB778-034A-47F8-BF40-FDDF3CBC2DBC}" destId="{445D4604-2141-4821-8E36-1EA810C9F0CA}" srcOrd="8" destOrd="0" presId="urn:microsoft.com/office/officeart/2005/8/layout/cycle1"/>
    <dgm:cxn modelId="{4021D385-218B-47E7-B1AB-2D3E437E306F}" type="presParOf" srcId="{C07BB778-034A-47F8-BF40-FDDF3CBC2DBC}" destId="{FCDE7A5B-81D4-4BC3-9DAE-DEE4D4F464BF}" srcOrd="9" destOrd="0" presId="urn:microsoft.com/office/officeart/2005/8/layout/cycle1"/>
    <dgm:cxn modelId="{048ED62B-D4A0-4264-B403-993925184822}" type="presParOf" srcId="{C07BB778-034A-47F8-BF40-FDDF3CBC2DBC}" destId="{FED15DFC-0029-4641-9EE6-0E982126A528}" srcOrd="10" destOrd="0" presId="urn:microsoft.com/office/officeart/2005/8/layout/cycle1"/>
    <dgm:cxn modelId="{2066A3EF-C953-47DE-82FA-4D907DAD1F2C}" type="presParOf" srcId="{C07BB778-034A-47F8-BF40-FDDF3CBC2DBC}" destId="{8D20FA20-5A35-4EC3-97A0-69E5BB331BC9}" srcOrd="11" destOrd="0" presId="urn:microsoft.com/office/officeart/2005/8/layout/cycle1"/>
    <dgm:cxn modelId="{139C859D-1E69-4D03-AA91-F89D7E4B57BA}" type="presParOf" srcId="{C07BB778-034A-47F8-BF40-FDDF3CBC2DBC}" destId="{EDBA45FB-644A-4326-9F4D-12CC31143F3F}" srcOrd="12" destOrd="0" presId="urn:microsoft.com/office/officeart/2005/8/layout/cycle1"/>
    <dgm:cxn modelId="{924C178C-16C7-4605-81BC-87E5E3B0CE6C}" type="presParOf" srcId="{C07BB778-034A-47F8-BF40-FDDF3CBC2DBC}" destId="{3C74EA98-5627-40AC-A41C-AD8D2B544B28}" srcOrd="13" destOrd="0" presId="urn:microsoft.com/office/officeart/2005/8/layout/cycle1"/>
    <dgm:cxn modelId="{C31EFD1D-AB3D-4500-9648-0006ADA9A399}" type="presParOf" srcId="{C07BB778-034A-47F8-BF40-FDDF3CBC2DBC}" destId="{38E240DF-41CE-4166-A61E-0849090357AB}" srcOrd="14" destOrd="0" presId="urn:microsoft.com/office/officeart/2005/8/layout/cycle1"/>
    <dgm:cxn modelId="{9AEC758E-DE71-4D3C-95FF-27609B6BB4BE}" type="presParOf" srcId="{C07BB778-034A-47F8-BF40-FDDF3CBC2DBC}" destId="{D397834B-DB9D-4CF8-8954-469C0D1670AD}" srcOrd="15" destOrd="0" presId="urn:microsoft.com/office/officeart/2005/8/layout/cycle1"/>
    <dgm:cxn modelId="{E5C4280A-D3AE-4983-9797-DFA2D294B2B2}" type="presParOf" srcId="{C07BB778-034A-47F8-BF40-FDDF3CBC2DBC}" destId="{9B14E8B4-89D4-403E-A947-1FD9E4E060AA}" srcOrd="16" destOrd="0" presId="urn:microsoft.com/office/officeart/2005/8/layout/cycle1"/>
    <dgm:cxn modelId="{95671502-4E3C-4C76-8103-A60FB6F1F156}" type="presParOf" srcId="{C07BB778-034A-47F8-BF40-FDDF3CBC2DBC}" destId="{7453679D-AF0B-48CD-B0FE-D5CEF700C2E8}" srcOrd="17" destOrd="0" presId="urn:microsoft.com/office/officeart/2005/8/layout/cycle1"/>
    <dgm:cxn modelId="{95E43EFE-34D8-436C-854C-196EE4ABBB92}" type="presParOf" srcId="{C07BB778-034A-47F8-BF40-FDDF3CBC2DBC}" destId="{589729A4-9C09-44D0-B459-4345B79BEBC7}" srcOrd="18" destOrd="0" presId="urn:microsoft.com/office/officeart/2005/8/layout/cycle1"/>
    <dgm:cxn modelId="{4E180432-B8B2-44A1-9687-A4C41574AC29}" type="presParOf" srcId="{C07BB778-034A-47F8-BF40-FDDF3CBC2DBC}" destId="{BC618256-C34D-48EC-BF5D-175B6104C7C1}" srcOrd="19" destOrd="0" presId="urn:microsoft.com/office/officeart/2005/8/layout/cycle1"/>
    <dgm:cxn modelId="{127AEABA-991B-4A0A-AAED-9ACB1F69A916}" type="presParOf" srcId="{C07BB778-034A-47F8-BF40-FDDF3CBC2DBC}" destId="{9EA06C82-7906-4B91-9794-C12F1602BAD3}" srcOrd="20" destOrd="0" presId="urn:microsoft.com/office/officeart/2005/8/layout/cycle1"/>
    <dgm:cxn modelId="{183EE754-C993-4B13-AE0E-C19476A387A6}" type="presParOf" srcId="{C07BB778-034A-47F8-BF40-FDDF3CBC2DBC}" destId="{403238CD-7B47-4571-BA99-DCF8594B55F8}" srcOrd="21" destOrd="0" presId="urn:microsoft.com/office/officeart/2005/8/layout/cycle1"/>
    <dgm:cxn modelId="{C8E436E0-1129-4B1A-92E0-29F9BFCDB722}" type="presParOf" srcId="{C07BB778-034A-47F8-BF40-FDDF3CBC2DBC}" destId="{9B2C8CE4-F682-43EA-8966-9544486C6A04}" srcOrd="22" destOrd="0" presId="urn:microsoft.com/office/officeart/2005/8/layout/cycle1"/>
    <dgm:cxn modelId="{BE91BF83-3B05-4E33-BA00-C781428A6ABF}" type="presParOf" srcId="{C07BB778-034A-47F8-BF40-FDDF3CBC2DBC}" destId="{9F1C3CF5-4021-4DF3-8C38-C91577229F0B}" srcOrd="23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C28B2C-CB4B-41CF-A353-D8A42208C0E2}">
      <dsp:nvSpPr>
        <dsp:cNvPr id="0" name=""/>
        <dsp:cNvSpPr/>
      </dsp:nvSpPr>
      <dsp:spPr>
        <a:xfrm>
          <a:off x="4199000" y="69"/>
          <a:ext cx="6298501" cy="272463"/>
        </a:xfrm>
        <a:prstGeom prst="rightArrow">
          <a:avLst>
            <a:gd name="adj1" fmla="val 75000"/>
            <a:gd name="adj2" fmla="val 50000"/>
          </a:avLst>
        </a:prstGeom>
        <a:gradFill flip="none" rotWithShape="0">
          <a:gsLst>
            <a:gs pos="0">
              <a:srgbClr val="8BE872">
                <a:shade val="30000"/>
                <a:satMod val="115000"/>
              </a:srgbClr>
            </a:gs>
            <a:gs pos="50000">
              <a:srgbClr val="8BE872">
                <a:shade val="67500"/>
                <a:satMod val="115000"/>
              </a:srgbClr>
            </a:gs>
            <a:gs pos="100000">
              <a:srgbClr val="8BE872">
                <a:shade val="100000"/>
                <a:satMod val="115000"/>
              </a:srgbClr>
            </a:gs>
          </a:gsLst>
          <a:path path="circle">
            <a:fillToRect l="100000" t="100000"/>
          </a:path>
          <a:tileRect r="-100000" b="-100000"/>
        </a:gra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B08F20-1404-4E94-AB54-50F8AD26A6D3}">
      <dsp:nvSpPr>
        <dsp:cNvPr id="0" name=""/>
        <dsp:cNvSpPr/>
      </dsp:nvSpPr>
      <dsp:spPr>
        <a:xfrm>
          <a:off x="0" y="69"/>
          <a:ext cx="4199000" cy="272463"/>
        </a:xfrm>
        <a:prstGeom prst="roundRect">
          <a:avLst/>
        </a:prstGeom>
        <a:gradFill flip="none" rotWithShape="0">
          <a:gsLst>
            <a:gs pos="0">
              <a:srgbClr val="92D050">
                <a:shade val="30000"/>
                <a:satMod val="115000"/>
              </a:srgbClr>
            </a:gs>
            <a:gs pos="50000">
              <a:srgbClr val="92D050">
                <a:shade val="67500"/>
                <a:satMod val="115000"/>
              </a:srgbClr>
            </a:gs>
            <a:gs pos="100000">
              <a:srgbClr val="92D050">
                <a:shade val="100000"/>
                <a:satMod val="115000"/>
              </a:srgbClr>
            </a:gs>
          </a:gsLst>
          <a:path path="circle">
            <a:fillToRect l="100000" t="100000"/>
          </a:path>
          <a:tileRect r="-100000" b="-10000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olidFill>
                <a:schemeClr val="tx1"/>
              </a:solidFill>
            </a:rPr>
            <a:t>Define key integration technologies between areas</a:t>
          </a:r>
        </a:p>
      </dsp:txBody>
      <dsp:txXfrm>
        <a:off x="13301" y="13370"/>
        <a:ext cx="4172398" cy="245861"/>
      </dsp:txXfrm>
    </dsp:sp>
    <dsp:sp modelId="{85C570FD-F620-4B84-B66A-3B108F04688A}">
      <dsp:nvSpPr>
        <dsp:cNvPr id="0" name=""/>
        <dsp:cNvSpPr/>
      </dsp:nvSpPr>
      <dsp:spPr>
        <a:xfrm>
          <a:off x="4199000" y="299780"/>
          <a:ext cx="6298501" cy="272463"/>
        </a:xfrm>
        <a:prstGeom prst="rightArrow">
          <a:avLst>
            <a:gd name="adj1" fmla="val 75000"/>
            <a:gd name="adj2" fmla="val 50000"/>
          </a:avLst>
        </a:prstGeom>
        <a:gradFill flip="none" rotWithShape="0">
          <a:gsLst>
            <a:gs pos="0">
              <a:srgbClr val="8BE872">
                <a:shade val="30000"/>
                <a:satMod val="115000"/>
              </a:srgbClr>
            </a:gs>
            <a:gs pos="50000">
              <a:srgbClr val="8BE872">
                <a:shade val="67500"/>
                <a:satMod val="115000"/>
              </a:srgbClr>
            </a:gs>
            <a:gs pos="100000">
              <a:srgbClr val="8BE872">
                <a:shade val="100000"/>
                <a:satMod val="115000"/>
              </a:srgbClr>
            </a:gs>
          </a:gsLst>
          <a:path path="circle">
            <a:fillToRect l="100000" t="100000"/>
          </a:path>
          <a:tileRect r="-100000" b="-100000"/>
        </a:gradFill>
        <a:ln w="25400" cap="flat" cmpd="sng" algn="ctr">
          <a:solidFill>
            <a:srgbClr val="BBE0E3">
              <a:alpha val="90000"/>
              <a:tint val="4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B2CEA23-DEF3-4AA5-B191-3AB231885324}">
      <dsp:nvSpPr>
        <dsp:cNvPr id="0" name=""/>
        <dsp:cNvSpPr/>
      </dsp:nvSpPr>
      <dsp:spPr>
        <a:xfrm>
          <a:off x="0" y="299780"/>
          <a:ext cx="4199000" cy="272463"/>
        </a:xfrm>
        <a:prstGeom prst="roundRect">
          <a:avLst/>
        </a:prstGeom>
        <a:gradFill flip="none" rotWithShape="0">
          <a:gsLst>
            <a:gs pos="0">
              <a:srgbClr val="92D050">
                <a:shade val="30000"/>
                <a:satMod val="115000"/>
              </a:srgbClr>
            </a:gs>
            <a:gs pos="50000">
              <a:srgbClr val="92D050">
                <a:shade val="67500"/>
                <a:satMod val="115000"/>
              </a:srgbClr>
            </a:gs>
            <a:gs pos="100000">
              <a:srgbClr val="92D050">
                <a:shade val="100000"/>
                <a:satMod val="115000"/>
              </a:srgbClr>
            </a:gs>
          </a:gsLst>
          <a:path path="circle">
            <a:fillToRect l="100000" t="100000"/>
          </a:path>
          <a:tileRect r="-100000" b="-10000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>
              <a:solidFill>
                <a:schemeClr val="tx1"/>
              </a:solidFill>
            </a:rPr>
            <a:t>Define / support emerging standards</a:t>
          </a:r>
        </a:p>
      </dsp:txBody>
      <dsp:txXfrm>
        <a:off x="13301" y="313081"/>
        <a:ext cx="4172398" cy="24586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A1668A-8AC1-49A3-9905-6C534E9275AE}">
      <dsp:nvSpPr>
        <dsp:cNvPr id="0" name=""/>
        <dsp:cNvSpPr/>
      </dsp:nvSpPr>
      <dsp:spPr>
        <a:xfrm>
          <a:off x="3964841" y="1037"/>
          <a:ext cx="817246" cy="8172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2230" tIns="62230" rIns="62230" bIns="62230" numCol="1" spcCol="1270" anchor="ctr" anchorCtr="0">
          <a:noAutofit/>
        </a:bodyPr>
        <a:lstStyle/>
        <a:p>
          <a:pPr marL="0" lvl="0" indent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9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3964841" y="1037"/>
        <a:ext cx="817246" cy="817246"/>
      </dsp:txXfrm>
    </dsp:sp>
    <dsp:sp modelId="{D9561E39-923E-45E7-83A5-3EA8BEB6B4B1}">
      <dsp:nvSpPr>
        <dsp:cNvPr id="0" name=""/>
        <dsp:cNvSpPr/>
      </dsp:nvSpPr>
      <dsp:spPr>
        <a:xfrm>
          <a:off x="1293106" y="76939"/>
          <a:ext cx="4551187" cy="4551187"/>
        </a:xfrm>
        <a:prstGeom prst="circularArrow">
          <a:avLst>
            <a:gd name="adj1" fmla="val 3502"/>
            <a:gd name="adj2" fmla="val 217132"/>
            <a:gd name="adj3" fmla="val 19268509"/>
            <a:gd name="adj4" fmla="val 18314359"/>
            <a:gd name="adj5" fmla="val 4085"/>
          </a:avLst>
        </a:prstGeom>
        <a:solidFill>
          <a:srgbClr val="408000">
            <a:hueOff val="0"/>
            <a:satOff val="0"/>
            <a:lumOff val="0"/>
            <a:alphaOff val="0"/>
          </a:srgbClr>
        </a:solidFill>
        <a:ln w="28575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C56BF0-0A68-4B40-A1E6-A414EE9B8E35}">
      <dsp:nvSpPr>
        <dsp:cNvPr id="0" name=""/>
        <dsp:cNvSpPr/>
      </dsp:nvSpPr>
      <dsp:spPr>
        <a:xfrm>
          <a:off x="5102949" y="1139145"/>
          <a:ext cx="817246" cy="8172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2230" tIns="62230" rIns="62230" bIns="62230" numCol="1" spcCol="1270" anchor="ctr" anchorCtr="0">
          <a:noAutofit/>
        </a:bodyPr>
        <a:lstStyle/>
        <a:p>
          <a:pPr marL="0" lvl="0" indent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9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5102949" y="1139145"/>
        <a:ext cx="817246" cy="817246"/>
      </dsp:txXfrm>
    </dsp:sp>
    <dsp:sp modelId="{21D30093-3A43-4067-A082-BEB012FAE8A2}">
      <dsp:nvSpPr>
        <dsp:cNvPr id="0" name=""/>
        <dsp:cNvSpPr/>
      </dsp:nvSpPr>
      <dsp:spPr>
        <a:xfrm>
          <a:off x="1293106" y="76939"/>
          <a:ext cx="4551187" cy="4551187"/>
        </a:xfrm>
        <a:prstGeom prst="circularArrow">
          <a:avLst>
            <a:gd name="adj1" fmla="val 3502"/>
            <a:gd name="adj2" fmla="val 217132"/>
            <a:gd name="adj3" fmla="val 434343"/>
            <a:gd name="adj4" fmla="val 20948526"/>
            <a:gd name="adj5" fmla="val 4085"/>
          </a:avLst>
        </a:prstGeom>
        <a:solidFill>
          <a:srgbClr val="408000">
            <a:hueOff val="0"/>
            <a:satOff val="0"/>
            <a:lumOff val="0"/>
            <a:alphaOff val="0"/>
          </a:srgbClr>
        </a:solidFill>
        <a:ln w="28575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92A3897-EB26-4324-A7E8-A01ABC66517E}">
      <dsp:nvSpPr>
        <dsp:cNvPr id="0" name=""/>
        <dsp:cNvSpPr/>
      </dsp:nvSpPr>
      <dsp:spPr>
        <a:xfrm>
          <a:off x="5102949" y="2748674"/>
          <a:ext cx="817246" cy="8172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2230" tIns="62230" rIns="62230" bIns="62230" numCol="1" spcCol="1270" anchor="ctr" anchorCtr="0">
          <a:noAutofit/>
        </a:bodyPr>
        <a:lstStyle/>
        <a:p>
          <a:pPr marL="0" lvl="0" indent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9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5102949" y="2748674"/>
        <a:ext cx="817246" cy="817246"/>
      </dsp:txXfrm>
    </dsp:sp>
    <dsp:sp modelId="{445D4604-2141-4821-8E36-1EA810C9F0CA}">
      <dsp:nvSpPr>
        <dsp:cNvPr id="0" name=""/>
        <dsp:cNvSpPr/>
      </dsp:nvSpPr>
      <dsp:spPr>
        <a:xfrm>
          <a:off x="1293106" y="76939"/>
          <a:ext cx="4551187" cy="4551187"/>
        </a:xfrm>
        <a:prstGeom prst="circularArrow">
          <a:avLst>
            <a:gd name="adj1" fmla="val 3502"/>
            <a:gd name="adj2" fmla="val 217132"/>
            <a:gd name="adj3" fmla="val 3068509"/>
            <a:gd name="adj4" fmla="val 2114359"/>
            <a:gd name="adj5" fmla="val 4085"/>
          </a:avLst>
        </a:prstGeom>
        <a:solidFill>
          <a:srgbClr val="408000">
            <a:hueOff val="0"/>
            <a:satOff val="0"/>
            <a:lumOff val="0"/>
            <a:alphaOff val="0"/>
          </a:srgbClr>
        </a:solidFill>
        <a:ln w="28575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ED15DFC-0029-4641-9EE6-0E982126A528}">
      <dsp:nvSpPr>
        <dsp:cNvPr id="0" name=""/>
        <dsp:cNvSpPr/>
      </dsp:nvSpPr>
      <dsp:spPr>
        <a:xfrm>
          <a:off x="3964841" y="3886782"/>
          <a:ext cx="817246" cy="8172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2230" tIns="62230" rIns="62230" bIns="62230" numCol="1" spcCol="1270" anchor="ctr" anchorCtr="0">
          <a:noAutofit/>
        </a:bodyPr>
        <a:lstStyle/>
        <a:p>
          <a:pPr marL="0" lvl="0" indent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9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3964841" y="3886782"/>
        <a:ext cx="817246" cy="817246"/>
      </dsp:txXfrm>
    </dsp:sp>
    <dsp:sp modelId="{8D20FA20-5A35-4EC3-97A0-69E5BB331BC9}">
      <dsp:nvSpPr>
        <dsp:cNvPr id="0" name=""/>
        <dsp:cNvSpPr/>
      </dsp:nvSpPr>
      <dsp:spPr>
        <a:xfrm>
          <a:off x="1293106" y="76939"/>
          <a:ext cx="4551187" cy="4551187"/>
        </a:xfrm>
        <a:prstGeom prst="circularArrow">
          <a:avLst>
            <a:gd name="adj1" fmla="val 3502"/>
            <a:gd name="adj2" fmla="val 217132"/>
            <a:gd name="adj3" fmla="val 5834343"/>
            <a:gd name="adj4" fmla="val 4748526"/>
            <a:gd name="adj5" fmla="val 4085"/>
          </a:avLst>
        </a:prstGeom>
        <a:solidFill>
          <a:srgbClr val="408000">
            <a:hueOff val="0"/>
            <a:satOff val="0"/>
            <a:lumOff val="0"/>
            <a:alphaOff val="0"/>
          </a:srgbClr>
        </a:solidFill>
        <a:ln w="28575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74EA98-5627-40AC-A41C-AD8D2B544B28}">
      <dsp:nvSpPr>
        <dsp:cNvPr id="0" name=""/>
        <dsp:cNvSpPr/>
      </dsp:nvSpPr>
      <dsp:spPr>
        <a:xfrm>
          <a:off x="2355312" y="3886782"/>
          <a:ext cx="817246" cy="8172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2230" tIns="62230" rIns="62230" bIns="62230" numCol="1" spcCol="1270" anchor="ctr" anchorCtr="0">
          <a:noAutofit/>
        </a:bodyPr>
        <a:lstStyle/>
        <a:p>
          <a:pPr marL="0" lvl="0" indent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9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2355312" y="3886782"/>
        <a:ext cx="817246" cy="817246"/>
      </dsp:txXfrm>
    </dsp:sp>
    <dsp:sp modelId="{38E240DF-41CE-4166-A61E-0849090357AB}">
      <dsp:nvSpPr>
        <dsp:cNvPr id="0" name=""/>
        <dsp:cNvSpPr/>
      </dsp:nvSpPr>
      <dsp:spPr>
        <a:xfrm>
          <a:off x="1293106" y="76939"/>
          <a:ext cx="4551187" cy="4551187"/>
        </a:xfrm>
        <a:prstGeom prst="circularArrow">
          <a:avLst>
            <a:gd name="adj1" fmla="val 3502"/>
            <a:gd name="adj2" fmla="val 217132"/>
            <a:gd name="adj3" fmla="val 8468509"/>
            <a:gd name="adj4" fmla="val 7514359"/>
            <a:gd name="adj5" fmla="val 4085"/>
          </a:avLst>
        </a:prstGeom>
        <a:solidFill>
          <a:srgbClr val="408000">
            <a:hueOff val="0"/>
            <a:satOff val="0"/>
            <a:lumOff val="0"/>
            <a:alphaOff val="0"/>
          </a:srgbClr>
        </a:solidFill>
        <a:ln w="28575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14E8B4-89D4-403E-A947-1FD9E4E060AA}">
      <dsp:nvSpPr>
        <dsp:cNvPr id="0" name=""/>
        <dsp:cNvSpPr/>
      </dsp:nvSpPr>
      <dsp:spPr>
        <a:xfrm>
          <a:off x="1217204" y="2748674"/>
          <a:ext cx="817246" cy="8172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2230" tIns="62230" rIns="62230" bIns="62230" numCol="1" spcCol="1270" anchor="ctr" anchorCtr="0">
          <a:noAutofit/>
        </a:bodyPr>
        <a:lstStyle/>
        <a:p>
          <a:pPr marL="0" lvl="0" indent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9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1217204" y="2748674"/>
        <a:ext cx="817246" cy="817246"/>
      </dsp:txXfrm>
    </dsp:sp>
    <dsp:sp modelId="{7453679D-AF0B-48CD-B0FE-D5CEF700C2E8}">
      <dsp:nvSpPr>
        <dsp:cNvPr id="0" name=""/>
        <dsp:cNvSpPr/>
      </dsp:nvSpPr>
      <dsp:spPr>
        <a:xfrm>
          <a:off x="1293106" y="76939"/>
          <a:ext cx="4551187" cy="4551187"/>
        </a:xfrm>
        <a:prstGeom prst="circularArrow">
          <a:avLst>
            <a:gd name="adj1" fmla="val 3502"/>
            <a:gd name="adj2" fmla="val 217132"/>
            <a:gd name="adj3" fmla="val 11234343"/>
            <a:gd name="adj4" fmla="val 10148526"/>
            <a:gd name="adj5" fmla="val 4085"/>
          </a:avLst>
        </a:prstGeom>
        <a:solidFill>
          <a:srgbClr val="408000">
            <a:hueOff val="0"/>
            <a:satOff val="0"/>
            <a:lumOff val="0"/>
            <a:alphaOff val="0"/>
          </a:srgbClr>
        </a:solidFill>
        <a:ln w="28575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618256-C34D-48EC-BF5D-175B6104C7C1}">
      <dsp:nvSpPr>
        <dsp:cNvPr id="0" name=""/>
        <dsp:cNvSpPr/>
      </dsp:nvSpPr>
      <dsp:spPr>
        <a:xfrm>
          <a:off x="1217204" y="1139145"/>
          <a:ext cx="817246" cy="8172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2230" tIns="62230" rIns="62230" bIns="62230" numCol="1" spcCol="1270" anchor="ctr" anchorCtr="0">
          <a:noAutofit/>
        </a:bodyPr>
        <a:lstStyle/>
        <a:p>
          <a:pPr marL="0" lvl="0" indent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9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1217204" y="1139145"/>
        <a:ext cx="817246" cy="817246"/>
      </dsp:txXfrm>
    </dsp:sp>
    <dsp:sp modelId="{9EA06C82-7906-4B91-9794-C12F1602BAD3}">
      <dsp:nvSpPr>
        <dsp:cNvPr id="0" name=""/>
        <dsp:cNvSpPr/>
      </dsp:nvSpPr>
      <dsp:spPr>
        <a:xfrm>
          <a:off x="1293106" y="76939"/>
          <a:ext cx="4551187" cy="4551187"/>
        </a:xfrm>
        <a:prstGeom prst="circularArrow">
          <a:avLst>
            <a:gd name="adj1" fmla="val 3502"/>
            <a:gd name="adj2" fmla="val 217132"/>
            <a:gd name="adj3" fmla="val 13868509"/>
            <a:gd name="adj4" fmla="val 12914359"/>
            <a:gd name="adj5" fmla="val 4085"/>
          </a:avLst>
        </a:prstGeom>
        <a:solidFill>
          <a:srgbClr val="408000">
            <a:hueOff val="0"/>
            <a:satOff val="0"/>
            <a:lumOff val="0"/>
            <a:alphaOff val="0"/>
          </a:srgbClr>
        </a:solidFill>
        <a:ln w="28575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2C8CE4-F682-43EA-8966-9544486C6A04}">
      <dsp:nvSpPr>
        <dsp:cNvPr id="0" name=""/>
        <dsp:cNvSpPr/>
      </dsp:nvSpPr>
      <dsp:spPr>
        <a:xfrm>
          <a:off x="2355312" y="1037"/>
          <a:ext cx="817246" cy="81724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2230" tIns="62230" rIns="62230" bIns="62230" numCol="1" spcCol="1270" anchor="ctr" anchorCtr="0">
          <a:noAutofit/>
        </a:bodyPr>
        <a:lstStyle/>
        <a:p>
          <a:pPr marL="0" lvl="0" indent="0" algn="ctr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49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Calibri"/>
            <a:ea typeface="+mn-ea"/>
            <a:cs typeface="+mn-cs"/>
          </a:endParaRPr>
        </a:p>
      </dsp:txBody>
      <dsp:txXfrm>
        <a:off x="2355312" y="1037"/>
        <a:ext cx="817246" cy="817246"/>
      </dsp:txXfrm>
    </dsp:sp>
    <dsp:sp modelId="{9F1C3CF5-4021-4DF3-8C38-C91577229F0B}">
      <dsp:nvSpPr>
        <dsp:cNvPr id="0" name=""/>
        <dsp:cNvSpPr/>
      </dsp:nvSpPr>
      <dsp:spPr>
        <a:xfrm>
          <a:off x="1293106" y="76939"/>
          <a:ext cx="4551187" cy="4551187"/>
        </a:xfrm>
        <a:prstGeom prst="circularArrow">
          <a:avLst>
            <a:gd name="adj1" fmla="val 3502"/>
            <a:gd name="adj2" fmla="val 217132"/>
            <a:gd name="adj3" fmla="val 16634343"/>
            <a:gd name="adj4" fmla="val 15548526"/>
            <a:gd name="adj5" fmla="val 4085"/>
          </a:avLst>
        </a:prstGeom>
        <a:solidFill>
          <a:srgbClr val="408000">
            <a:hueOff val="0"/>
            <a:satOff val="0"/>
            <a:lumOff val="0"/>
            <a:alphaOff val="0"/>
          </a:srgbClr>
        </a:solidFill>
        <a:ln w="28575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12EECD-B345-4DA1-878A-0819506E8E98}" type="datetimeFigureOut">
              <a:rPr lang="en-US" smtClean="0"/>
              <a:t>6/7/2016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CF0004-5EFA-48DF-82A7-3A00BEE37B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5790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/>
              <a:t>Global </a:t>
            </a:r>
          </a:p>
          <a:p>
            <a:pPr marL="171450" indent="-171450">
              <a:buFontTx/>
              <a:buChar char="-"/>
            </a:pPr>
            <a:r>
              <a:rPr lang="en-US" dirty="0"/>
              <a:t>In-the-loop</a:t>
            </a:r>
          </a:p>
          <a:p>
            <a:pPr marL="171450" indent="-171450">
              <a:buFontTx/>
              <a:buChar char="-"/>
            </a:pPr>
            <a:r>
              <a:rPr lang="en-US" dirty="0"/>
              <a:t>All areas of expertise are working of a common</a:t>
            </a:r>
            <a:r>
              <a:rPr lang="en-US" baseline="0" dirty="0"/>
              <a:t> framework and interact with each other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78744CF-491D-472C-8B76-21E82D77BF88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7988047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r>
              <a:rPr lang="en-US" dirty="0"/>
              <a:t>Global </a:t>
            </a:r>
          </a:p>
          <a:p>
            <a:pPr marL="171450" indent="-171450">
              <a:buFontTx/>
              <a:buChar char="-"/>
            </a:pPr>
            <a:r>
              <a:rPr lang="en-US" dirty="0"/>
              <a:t>In-the-loop</a:t>
            </a:r>
          </a:p>
          <a:p>
            <a:pPr marL="171450" indent="-171450">
              <a:buFontTx/>
              <a:buChar char="-"/>
            </a:pPr>
            <a:r>
              <a:rPr lang="en-US" dirty="0"/>
              <a:t>All areas of expertise are working of a common</a:t>
            </a:r>
            <a:r>
              <a:rPr lang="en-US" baseline="0" dirty="0"/>
              <a:t> framework and interact with each other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8744CF-491D-472C-8B76-21E82D77BF88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5346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NAFEMS logo hi r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77788"/>
            <a:ext cx="3788834" cy="104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Footer Placeholder 4"/>
          <p:cNvSpPr txBox="1">
            <a:spLocks/>
          </p:cNvSpPr>
          <p:nvPr/>
        </p:nvSpPr>
        <p:spPr>
          <a:xfrm>
            <a:off x="7518401" y="1143001"/>
            <a:ext cx="4483100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ctr" defTabSz="914400" rtl="0" eaLnBrk="1" latinLnBrk="0" hangingPunct="1">
              <a:defRPr sz="1800" kern="1200">
                <a:solidFill>
                  <a:srgbClr val="FF0000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800" dirty="0">
                <a:solidFill>
                  <a:prstClr val="black"/>
                </a:solidFill>
              </a:rPr>
              <a:t>www.nafems.org</a:t>
            </a:r>
          </a:p>
        </p:txBody>
      </p:sp>
      <p:pic>
        <p:nvPicPr>
          <p:cNvPr id="6" name="Picture 7" descr="INCOSELogo_transpare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317" y="77788"/>
            <a:ext cx="2080683" cy="1141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Footer Placeholder 4"/>
          <p:cNvSpPr txBox="1">
            <a:spLocks/>
          </p:cNvSpPr>
          <p:nvPr/>
        </p:nvSpPr>
        <p:spPr>
          <a:xfrm>
            <a:off x="0" y="1143000"/>
            <a:ext cx="2451100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ctr" defTabSz="914400" rtl="0" eaLnBrk="1" latinLnBrk="0" hangingPunct="1">
              <a:defRPr sz="1800" kern="1200">
                <a:solidFill>
                  <a:srgbClr val="FF0000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800" dirty="0">
                <a:solidFill>
                  <a:prstClr val="black"/>
                </a:solidFill>
              </a:rPr>
              <a:t>www.incose.org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Tx/>
              <a:buNone/>
              <a:defRPr sz="2800">
                <a:solidFill>
                  <a:srgbClr val="0070C0"/>
                </a:solidFill>
              </a:defRPr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9" name="Date Placeholder 1"/>
          <p:cNvSpPr>
            <a:spLocks noGrp="1"/>
          </p:cNvSpPr>
          <p:nvPr>
            <p:ph type="dt" sz="quarter" idx="11"/>
          </p:nvPr>
        </p:nvSpPr>
        <p:spPr>
          <a:xfrm>
            <a:off x="8331200" y="6400800"/>
            <a:ext cx="1828800" cy="304800"/>
          </a:xfrm>
          <a:prstGeom prst="rect">
            <a:avLst/>
          </a:prstGeom>
        </p:spPr>
        <p:txBody>
          <a:bodyPr/>
          <a:lstStyle>
            <a:lvl1pPr algn="ctr" eaLnBrk="1" hangingPunct="1">
              <a:spcBef>
                <a:spcPct val="0"/>
              </a:spcBef>
              <a:buFontTx/>
              <a:buNone/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ts val="6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ts val="3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ts val="300"/>
              </a:spcBef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47B08136-D62C-4A42-94F8-A363221362E5}" type="datetimeFigureOut">
              <a:rPr lang="en-US" smtClean="0"/>
              <a:t>6/7/2016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6851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654032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14423"/>
            <a:ext cx="10972800" cy="4911741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ModelonTitilliumRegular" panose="02000000000000000000" pitchFamily="2" charset="0"/>
              </a:defRPr>
            </a:lvl1pPr>
            <a:lvl2pPr>
              <a:defRPr sz="2000">
                <a:solidFill>
                  <a:schemeClr val="tx1"/>
                </a:solidFill>
                <a:latin typeface="ModelonTitilliumRegular" panose="02000000000000000000" pitchFamily="2" charset="0"/>
              </a:defRPr>
            </a:lvl2pPr>
            <a:lvl3pPr>
              <a:defRPr sz="1800">
                <a:solidFill>
                  <a:schemeClr val="tx1"/>
                </a:solidFill>
                <a:latin typeface="ModelonTitilliumRegular" panose="02000000000000000000" pitchFamily="2" charset="0"/>
              </a:defRPr>
            </a:lvl3pPr>
            <a:lvl4pPr>
              <a:defRPr sz="1600">
                <a:solidFill>
                  <a:schemeClr val="tx1"/>
                </a:solidFill>
                <a:latin typeface="ModelonTitilliumRegular" panose="02000000000000000000" pitchFamily="2" charset="0"/>
              </a:defRPr>
            </a:lvl4pPr>
            <a:lvl5pPr>
              <a:defRPr sz="1400">
                <a:solidFill>
                  <a:schemeClr val="tx1"/>
                </a:solidFill>
                <a:latin typeface="ModelonTitilliumRegular" panose="02000000000000000000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20728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5181600" y="6400801"/>
            <a:ext cx="1828800" cy="307975"/>
          </a:xfrm>
          <a:prstGeom prst="rect">
            <a:avLst/>
          </a:prstGeom>
          <a:ln/>
        </p:spPr>
        <p:txBody>
          <a:bodyPr/>
          <a:lstStyle>
            <a:lvl1pPr algn="ctr">
              <a:defRPr sz="1200"/>
            </a:lvl1pPr>
          </a:lstStyle>
          <a:p>
            <a:fld id="{1D941DBC-D875-476C-9DBA-455450702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198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5181600" y="6477000"/>
            <a:ext cx="1828800" cy="307975"/>
          </a:xfrm>
          <a:prstGeom prst="rect">
            <a:avLst/>
          </a:prstGeom>
          <a:ln/>
        </p:spPr>
        <p:txBody>
          <a:bodyPr/>
          <a:lstStyle>
            <a:lvl1pPr algn="ctr">
              <a:defRPr sz="1200"/>
            </a:lvl1pPr>
          </a:lstStyle>
          <a:p>
            <a:fld id="{1D941DBC-D875-476C-9DBA-455450702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906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5181600" y="6400800"/>
            <a:ext cx="1828800" cy="3238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1D941DBC-D875-476C-9DBA-455450702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437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654032"/>
          </a:xfrm>
          <a:prstGeom prst="rect">
            <a:avLst/>
          </a:prstGeom>
          <a:ln>
            <a:noFill/>
          </a:ln>
        </p:spPr>
        <p:txBody>
          <a:bodyPr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14423"/>
            <a:ext cx="10972800" cy="4911741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ModelonTitilliumRegular" panose="02000000000000000000" pitchFamily="2" charset="0"/>
              </a:defRPr>
            </a:lvl1pPr>
            <a:lvl2pPr>
              <a:defRPr sz="2000">
                <a:solidFill>
                  <a:schemeClr val="tx1"/>
                </a:solidFill>
                <a:latin typeface="ModelonTitilliumRegular" panose="02000000000000000000" pitchFamily="2" charset="0"/>
              </a:defRPr>
            </a:lvl2pPr>
            <a:lvl3pPr>
              <a:defRPr sz="1800">
                <a:solidFill>
                  <a:schemeClr val="tx1"/>
                </a:solidFill>
                <a:latin typeface="ModelonTitilliumRegular" panose="02000000000000000000" pitchFamily="2" charset="0"/>
              </a:defRPr>
            </a:lvl3pPr>
            <a:lvl4pPr>
              <a:defRPr sz="1600">
                <a:solidFill>
                  <a:schemeClr val="tx1"/>
                </a:solidFill>
                <a:latin typeface="ModelonTitilliumRegular" panose="02000000000000000000" pitchFamily="2" charset="0"/>
              </a:defRPr>
            </a:lvl4pPr>
            <a:lvl5pPr>
              <a:defRPr sz="1400">
                <a:solidFill>
                  <a:schemeClr val="tx1"/>
                </a:solidFill>
                <a:latin typeface="ModelonTitilliumRegular" panose="02000000000000000000" pitchFamily="2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77270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NAFEMS logo hi re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77788"/>
            <a:ext cx="3788834" cy="104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Footer Placeholder 4"/>
          <p:cNvSpPr txBox="1">
            <a:spLocks/>
          </p:cNvSpPr>
          <p:nvPr/>
        </p:nvSpPr>
        <p:spPr>
          <a:xfrm>
            <a:off x="7518401" y="1143001"/>
            <a:ext cx="4483100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ctr" defTabSz="914400" rtl="0" eaLnBrk="1" latinLnBrk="0" hangingPunct="1">
              <a:defRPr sz="1800" kern="1200">
                <a:solidFill>
                  <a:srgbClr val="FF0000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800" dirty="0">
                <a:solidFill>
                  <a:prstClr val="black"/>
                </a:solidFill>
              </a:rPr>
              <a:t>www.nafems.org</a:t>
            </a:r>
          </a:p>
        </p:txBody>
      </p:sp>
      <p:pic>
        <p:nvPicPr>
          <p:cNvPr id="6" name="Picture 7" descr="INCOSELogo_transparen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317" y="77788"/>
            <a:ext cx="2080683" cy="1141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Footer Placeholder 4"/>
          <p:cNvSpPr txBox="1">
            <a:spLocks/>
          </p:cNvSpPr>
          <p:nvPr/>
        </p:nvSpPr>
        <p:spPr>
          <a:xfrm>
            <a:off x="0" y="1143000"/>
            <a:ext cx="2451100" cy="365125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ctr" defTabSz="914400" rtl="0" eaLnBrk="1" latinLnBrk="0" hangingPunct="1">
              <a:defRPr sz="1800" kern="1200">
                <a:solidFill>
                  <a:srgbClr val="FF0000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800" dirty="0">
                <a:solidFill>
                  <a:prstClr val="black"/>
                </a:solidFill>
              </a:rPr>
              <a:t>www.incose.org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Tx/>
              <a:buNone/>
              <a:defRPr sz="2800">
                <a:solidFill>
                  <a:srgbClr val="0070C0"/>
                </a:solidFill>
              </a:defRPr>
            </a:lvl1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9" name="Date Placeholder 1"/>
          <p:cNvSpPr>
            <a:spLocks noGrp="1"/>
          </p:cNvSpPr>
          <p:nvPr>
            <p:ph type="dt" sz="quarter" idx="11"/>
          </p:nvPr>
        </p:nvSpPr>
        <p:spPr>
          <a:xfrm>
            <a:off x="8331200" y="6400800"/>
            <a:ext cx="1828800" cy="304800"/>
          </a:xfrm>
          <a:prstGeom prst="rect">
            <a:avLst/>
          </a:prstGeom>
        </p:spPr>
        <p:txBody>
          <a:bodyPr/>
          <a:lstStyle>
            <a:lvl1pPr algn="ctr" eaLnBrk="1" hangingPunct="1">
              <a:spcBef>
                <a:spcPct val="0"/>
              </a:spcBef>
              <a:buFontTx/>
              <a:buNone/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ts val="6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ts val="3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ts val="300"/>
              </a:spcBef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47B08136-D62C-4A42-94F8-A363221362E5}" type="datetimeFigureOut">
              <a:rPr lang="en-US" smtClean="0"/>
              <a:t>6/7/2016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287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5181600" y="6400801"/>
            <a:ext cx="1828800" cy="307975"/>
          </a:xfrm>
          <a:prstGeom prst="rect">
            <a:avLst/>
          </a:prstGeom>
          <a:ln/>
        </p:spPr>
        <p:txBody>
          <a:bodyPr/>
          <a:lstStyle>
            <a:lvl1pPr algn="ctr">
              <a:defRPr sz="1200"/>
            </a:lvl1pPr>
          </a:lstStyle>
          <a:p>
            <a:fld id="{1D941DBC-D875-476C-9DBA-455450702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5058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5181600" y="6477000"/>
            <a:ext cx="1828800" cy="307975"/>
          </a:xfrm>
          <a:prstGeom prst="rect">
            <a:avLst/>
          </a:prstGeom>
          <a:ln/>
        </p:spPr>
        <p:txBody>
          <a:bodyPr/>
          <a:lstStyle>
            <a:lvl1pPr algn="ctr">
              <a:defRPr sz="1200"/>
            </a:lvl1pPr>
          </a:lstStyle>
          <a:p>
            <a:fld id="{1D941DBC-D875-476C-9DBA-455450702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122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5181600" y="6400800"/>
            <a:ext cx="1828800" cy="3238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1D941DBC-D875-476C-9DBA-455450702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5069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8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pic>
        <p:nvPicPr>
          <p:cNvPr id="1029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9074" y="6248400"/>
            <a:ext cx="1543051" cy="51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12" descr="INCOSELogo_transparent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800" y="6248400"/>
            <a:ext cx="863600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Date Placeholder 1"/>
          <p:cNvSpPr>
            <a:spLocks noGrp="1"/>
          </p:cNvSpPr>
          <p:nvPr>
            <p:ph type="dt" sz="quarter" idx="2"/>
          </p:nvPr>
        </p:nvSpPr>
        <p:spPr>
          <a:xfrm>
            <a:off x="8331200" y="6400800"/>
            <a:ext cx="1828800" cy="304800"/>
          </a:xfrm>
          <a:prstGeom prst="rect">
            <a:avLst/>
          </a:prstGeom>
        </p:spPr>
        <p:txBody>
          <a:bodyPr/>
          <a:lstStyle>
            <a:lvl1pPr algn="ctr" eaLnBrk="1" hangingPunct="1">
              <a:spcBef>
                <a:spcPct val="0"/>
              </a:spcBef>
              <a:buFontTx/>
              <a:buNone/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ts val="6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ts val="3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ts val="300"/>
              </a:spcBef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47B08136-D62C-4A42-94F8-A363221362E5}" type="datetimeFigureOut">
              <a:rPr lang="en-US" smtClean="0"/>
              <a:t>6/7/2016</a:t>
            </a:fld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5181600" y="6400801"/>
            <a:ext cx="1828800" cy="307975"/>
          </a:xfrm>
          <a:prstGeom prst="rect">
            <a:avLst/>
          </a:prstGeom>
          <a:ln/>
        </p:spPr>
        <p:txBody>
          <a:bodyPr/>
          <a:lstStyle>
            <a:lvl1pPr algn="ctr">
              <a:defRPr sz="1200"/>
            </a:lvl1pPr>
          </a:lstStyle>
          <a:p>
            <a:fld id="{1D941DBC-D875-476C-9DBA-455450702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99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CC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CC0000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CC0000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CC0000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CC0000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Arial" charset="0"/>
          <a:cs typeface="Arial" charset="0"/>
        </a:defRPr>
      </a:lvl9pPr>
    </p:titleStyle>
    <p:bodyStyle>
      <a:lvl1pPr marL="250825" indent="-250825" algn="l" rtl="0" eaLnBrk="1" fontAlgn="base" hangingPunct="1">
        <a:spcBef>
          <a:spcPts val="6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503238" indent="-250825" algn="l" rtl="0" eaLnBrk="1" fontAlgn="base" hangingPunct="1">
        <a:spcBef>
          <a:spcPts val="6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cs typeface="+mn-cs"/>
        </a:defRPr>
      </a:lvl2pPr>
      <a:lvl3pPr marL="1006475" indent="-250825" algn="l" rtl="0" eaLnBrk="1" fontAlgn="base" hangingPunct="1">
        <a:spcBef>
          <a:spcPts val="6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cs typeface="+mn-cs"/>
        </a:defRPr>
      </a:lvl3pPr>
      <a:lvl4pPr marL="1258888" indent="-250825" algn="l" rtl="0" eaLnBrk="1" fontAlgn="base" hangingPunct="1">
        <a:spcBef>
          <a:spcPts val="3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cs typeface="+mn-cs"/>
        </a:defRPr>
      </a:lvl4pPr>
      <a:lvl5pPr marL="1511300" indent="-250825" algn="l" rtl="0" eaLnBrk="1" fontAlgn="base" hangingPunct="1">
        <a:spcBef>
          <a:spcPts val="3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pic>
        <p:nvPicPr>
          <p:cNvPr id="1029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79074" y="6248400"/>
            <a:ext cx="1543051" cy="51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12" descr="INCOSELogo_transparent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800" y="6248400"/>
            <a:ext cx="863600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Date Placeholder 1"/>
          <p:cNvSpPr>
            <a:spLocks noGrp="1"/>
          </p:cNvSpPr>
          <p:nvPr>
            <p:ph type="dt" sz="quarter" idx="2"/>
          </p:nvPr>
        </p:nvSpPr>
        <p:spPr>
          <a:xfrm>
            <a:off x="8331200" y="6400800"/>
            <a:ext cx="1828800" cy="304800"/>
          </a:xfrm>
          <a:prstGeom prst="rect">
            <a:avLst/>
          </a:prstGeom>
        </p:spPr>
        <p:txBody>
          <a:bodyPr/>
          <a:lstStyle>
            <a:lvl1pPr algn="ctr" eaLnBrk="1" hangingPunct="1">
              <a:spcBef>
                <a:spcPct val="0"/>
              </a:spcBef>
              <a:buFontTx/>
              <a:buNone/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ts val="600"/>
              </a:spcBef>
              <a:buChar char="–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ts val="600"/>
              </a:spcBef>
              <a:buChar char="•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ts val="300"/>
              </a:spcBef>
              <a:buChar char="–"/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ts val="300"/>
              </a:spcBef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fld id="{47B08136-D62C-4A42-94F8-A363221362E5}" type="datetimeFigureOut">
              <a:rPr lang="en-US" smtClean="0"/>
              <a:t>6/7/2016</a:t>
            </a:fld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5181600" y="6400801"/>
            <a:ext cx="1828800" cy="307975"/>
          </a:xfrm>
          <a:prstGeom prst="rect">
            <a:avLst/>
          </a:prstGeom>
          <a:ln/>
        </p:spPr>
        <p:txBody>
          <a:bodyPr/>
          <a:lstStyle>
            <a:lvl1pPr algn="ctr">
              <a:defRPr sz="1200"/>
            </a:lvl1pPr>
          </a:lstStyle>
          <a:p>
            <a:fld id="{1D941DBC-D875-476C-9DBA-4554507024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076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CC00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CC0000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CC0000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CC0000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CC0000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CC0000"/>
          </a:solidFill>
          <a:latin typeface="Arial" charset="0"/>
          <a:cs typeface="Arial" charset="0"/>
        </a:defRPr>
      </a:lvl9pPr>
    </p:titleStyle>
    <p:bodyStyle>
      <a:lvl1pPr marL="250825" indent="-250825" algn="l" rtl="0" eaLnBrk="1" fontAlgn="base" hangingPunct="1">
        <a:spcBef>
          <a:spcPts val="6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503238" indent="-250825" algn="l" rtl="0" eaLnBrk="1" fontAlgn="base" hangingPunct="1">
        <a:spcBef>
          <a:spcPts val="6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cs typeface="+mn-cs"/>
        </a:defRPr>
      </a:lvl2pPr>
      <a:lvl3pPr marL="1006475" indent="-250825" algn="l" rtl="0" eaLnBrk="1" fontAlgn="base" hangingPunct="1">
        <a:spcBef>
          <a:spcPts val="6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cs typeface="+mn-cs"/>
        </a:defRPr>
      </a:lvl3pPr>
      <a:lvl4pPr marL="1258888" indent="-250825" algn="l" rtl="0" eaLnBrk="1" fontAlgn="base" hangingPunct="1">
        <a:spcBef>
          <a:spcPts val="3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cs typeface="+mn-cs"/>
        </a:defRPr>
      </a:lvl4pPr>
      <a:lvl5pPr marL="1511300" indent="-250825" algn="l" rtl="0" eaLnBrk="1" fontAlgn="base" hangingPunct="1">
        <a:spcBef>
          <a:spcPts val="3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5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58618"/>
            <a:ext cx="10363200" cy="2136912"/>
          </a:xfrm>
        </p:spPr>
        <p:txBody>
          <a:bodyPr/>
          <a:lstStyle/>
          <a:p>
            <a:r>
              <a:rPr lang="en-US" dirty="0"/>
              <a:t>Emerging / Existing Standards </a:t>
            </a:r>
            <a:br>
              <a:rPr lang="en-US" dirty="0"/>
            </a:br>
            <a:r>
              <a:rPr lang="en-US" sz="2800" dirty="0"/>
              <a:t>in the </a:t>
            </a:r>
            <a:br>
              <a:rPr lang="en-US" dirty="0"/>
            </a:br>
            <a:r>
              <a:rPr lang="en-US" dirty="0"/>
              <a:t>System Modeling and Simulation (SMS) Environment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4244009"/>
            <a:ext cx="8534400" cy="1752600"/>
          </a:xfrm>
        </p:spPr>
        <p:txBody>
          <a:bodyPr/>
          <a:lstStyle/>
          <a:p>
            <a:r>
              <a:rPr lang="en-US" dirty="0"/>
              <a:t>SMS Roundtable Discussion</a:t>
            </a:r>
          </a:p>
          <a:p>
            <a:r>
              <a:rPr lang="en-US" dirty="0"/>
              <a:t>NAFEMS Americas 2016, Seattle, WA, USA</a:t>
            </a:r>
          </a:p>
          <a:p>
            <a:r>
              <a:rPr lang="en-US" dirty="0"/>
              <a:t>June 7-9, 2016</a:t>
            </a:r>
          </a:p>
        </p:txBody>
      </p:sp>
    </p:spTree>
    <p:extLst>
      <p:ext uri="{BB962C8B-B14F-4D97-AF65-F5344CB8AC3E}">
        <p14:creationId xmlns:p14="http://schemas.microsoft.com/office/powerpoint/2010/main" val="8585270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type of classification do we need?</a:t>
            </a:r>
            <a:br>
              <a:rPr lang="en-US" dirty="0"/>
            </a:br>
            <a:r>
              <a:rPr lang="en-US" sz="3200" i="1" dirty="0"/>
              <a:t>Maturity of Standard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Identified as a Need</a:t>
            </a:r>
          </a:p>
          <a:p>
            <a:r>
              <a:rPr lang="en-US" dirty="0"/>
              <a:t>Emerging</a:t>
            </a:r>
          </a:p>
          <a:p>
            <a:r>
              <a:rPr lang="en-US" dirty="0"/>
              <a:t>Proposed</a:t>
            </a:r>
          </a:p>
          <a:p>
            <a:r>
              <a:rPr lang="en-US" dirty="0"/>
              <a:t>Released</a:t>
            </a:r>
          </a:p>
          <a:p>
            <a:r>
              <a:rPr lang="en-US" dirty="0"/>
              <a:t>Commonly Use</a:t>
            </a:r>
          </a:p>
          <a:p>
            <a:r>
              <a:rPr lang="en-US" dirty="0"/>
              <a:t>Revision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70095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the hierarchy?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061328" y="1772239"/>
            <a:ext cx="128753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Disciplines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033727" y="3497832"/>
            <a:ext cx="91563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Fidelity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348860" y="2630200"/>
            <a:ext cx="68486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Type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949362" y="4488730"/>
            <a:ext cx="100540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Maturity</a:t>
            </a:r>
          </a:p>
        </p:txBody>
      </p:sp>
      <p:cxnSp>
        <p:nvCxnSpPr>
          <p:cNvPr id="13" name="Elbow Connector 12"/>
          <p:cNvCxnSpPr>
            <a:stCxn id="4" idx="2"/>
            <a:endCxn id="6" idx="1"/>
          </p:cNvCxnSpPr>
          <p:nvPr/>
        </p:nvCxnSpPr>
        <p:spPr>
          <a:xfrm rot="16200000" flipH="1">
            <a:off x="2690330" y="2156335"/>
            <a:ext cx="673295" cy="643766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Elbow Connector 14"/>
          <p:cNvCxnSpPr>
            <a:stCxn id="6" idx="2"/>
            <a:endCxn id="5" idx="1"/>
          </p:cNvCxnSpPr>
          <p:nvPr/>
        </p:nvCxnSpPr>
        <p:spPr>
          <a:xfrm rot="16200000" flipH="1">
            <a:off x="3521027" y="3169798"/>
            <a:ext cx="682966" cy="342433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Elbow Connector 16"/>
          <p:cNvCxnSpPr>
            <a:stCxn id="5" idx="2"/>
            <a:endCxn id="7" idx="1"/>
          </p:cNvCxnSpPr>
          <p:nvPr/>
        </p:nvCxnSpPr>
        <p:spPr>
          <a:xfrm rot="16200000" flipH="1">
            <a:off x="4317337" y="4041371"/>
            <a:ext cx="806232" cy="457817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7407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3951" y="274638"/>
            <a:ext cx="11764651" cy="1143000"/>
          </a:xfrm>
        </p:spPr>
        <p:txBody>
          <a:bodyPr/>
          <a:lstStyle/>
          <a:p>
            <a:r>
              <a:rPr lang="en-US" dirty="0"/>
              <a:t>What criteria do we need?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50825" lvl="1">
              <a:buFontTx/>
              <a:buChar char="•"/>
            </a:pPr>
            <a:r>
              <a:rPr lang="en-US" dirty="0"/>
              <a:t>What should be a standard?</a:t>
            </a:r>
          </a:p>
          <a:p>
            <a:pPr marL="250825" lvl="1">
              <a:buFontTx/>
              <a:buChar char="•"/>
            </a:pPr>
            <a:r>
              <a:rPr lang="en-US" dirty="0"/>
              <a:t>Do we need a standard?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3522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Does the Definition of SMS holds still true?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870928" y="1576664"/>
            <a:ext cx="9545279" cy="4435148"/>
            <a:chOff x="2547288" y="1588331"/>
            <a:chExt cx="6341095" cy="2509423"/>
          </a:xfrm>
          <a:solidFill>
            <a:schemeClr val="bg1"/>
          </a:solidFill>
        </p:grpSpPr>
        <p:pic>
          <p:nvPicPr>
            <p:cNvPr id="5" name="Picture 4"/>
            <p:cNvPicPr>
              <a:picLocks noChangeAspect="1"/>
            </p:cNvPicPr>
            <p:nvPr/>
          </p:nvPicPr>
          <p:blipFill rotWithShape="1">
            <a:blip r:embed="rId2"/>
            <a:srcRect l="3711" t="7850" b="17915"/>
            <a:stretch/>
          </p:blipFill>
          <p:spPr>
            <a:xfrm>
              <a:off x="2550697" y="2164645"/>
              <a:ext cx="6337686" cy="1933109"/>
            </a:xfrm>
            <a:prstGeom prst="rect">
              <a:avLst/>
            </a:prstGeom>
            <a:grpFill/>
            <a:ln w="19050"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</p:pic>
        <p:sp>
          <p:nvSpPr>
            <p:cNvPr id="6" name="TextBox 5"/>
            <p:cNvSpPr txBox="1"/>
            <p:nvPr/>
          </p:nvSpPr>
          <p:spPr>
            <a:xfrm>
              <a:off x="2547288" y="1588331"/>
              <a:ext cx="2176365" cy="338554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1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</a:rPr>
                <a:t>In Terms &amp; Definitions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34689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Does the Definition of SMS holds still true?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10749"/>
            <a:ext cx="10972800" cy="470120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trike="sngStrike" dirty="0"/>
              <a:t>System Modeling and Simulation (</a:t>
            </a:r>
            <a:r>
              <a:rPr lang="en-US" dirty="0"/>
              <a:t>SMS</a:t>
            </a:r>
            <a:r>
              <a:rPr lang="en-US" strike="sngStrike" dirty="0"/>
              <a:t>)</a:t>
            </a:r>
            <a:r>
              <a:rPr lang="en-US" dirty="0"/>
              <a:t> is </a:t>
            </a:r>
            <a:r>
              <a:rPr lang="en-US" strike="sngStrike" dirty="0"/>
              <a:t>defining</a:t>
            </a:r>
            <a:r>
              <a:rPr lang="en-US" dirty="0"/>
              <a:t> a common engineering framework and virtual environment enabling upfront optimization of a product, system or process, IP management, decision making and speed of execution. This is achieved by being able to </a:t>
            </a:r>
            <a:r>
              <a:rPr lang="en-US" dirty="0">
                <a:solidFill>
                  <a:srgbClr val="C00000"/>
                </a:solidFill>
              </a:rPr>
              <a:t>virtually </a:t>
            </a:r>
            <a:r>
              <a:rPr lang="en-US" dirty="0"/>
              <a:t>predict through simulation behavior, efficiency and performance upfront and real-time</a:t>
            </a:r>
            <a:r>
              <a:rPr lang="en-US" strike="sngStrike" dirty="0"/>
              <a:t> virtually</a:t>
            </a:r>
            <a:r>
              <a:rPr lang="en-US" dirty="0"/>
              <a:t>. Subsets of SMS are, for example, S</a:t>
            </a:r>
            <a:r>
              <a:rPr lang="en-US" dirty="0">
                <a:solidFill>
                  <a:srgbClr val="C00000"/>
                </a:solidFill>
              </a:rPr>
              <a:t>PDM</a:t>
            </a:r>
            <a:r>
              <a:rPr lang="en-US" dirty="0"/>
              <a:t>, PLM, PLE, ALM, digital manufacturing, business analytics, etc. It combines the worlds of traditional CAE and System Engineering on a new level. SMS creates an all-inclusive umbrella for bringing </a:t>
            </a:r>
            <a:r>
              <a:rPr lang="en-US" strike="sngStrike" dirty="0"/>
              <a:t>all </a:t>
            </a:r>
            <a:r>
              <a:rPr lang="en-US" dirty="0"/>
              <a:t>engineering areas together from a product, solution and / or ecosystem point of view. </a:t>
            </a:r>
          </a:p>
        </p:txBody>
      </p:sp>
    </p:spTree>
    <p:extLst>
      <p:ext uri="{BB962C8B-B14F-4D97-AF65-F5344CB8AC3E}">
        <p14:creationId xmlns:p14="http://schemas.microsoft.com/office/powerpoint/2010/main" val="18272977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Proposed Definition of SMS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10749"/>
            <a:ext cx="10972800" cy="47012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The capability to predict virtually through upfront and real-time product simulation behavior, efficiency and performance optimization. Subsets of SMS include SPDM, PLM, PLE, ALM, digital manufacturing, business analytics, IP management, etc. It integrates the worlds of traditional </a:t>
            </a:r>
            <a:r>
              <a:rPr lang="en-US" dirty="0" err="1"/>
              <a:t>CAx</a:t>
            </a:r>
            <a:r>
              <a:rPr lang="en-US" dirty="0"/>
              <a:t> and Systems Engineering on a new level. SMS creates an all-inclusive umbrella for bringing together diverse engineering disciplines from a product, solution and / or ecosystem point of view. </a:t>
            </a:r>
          </a:p>
        </p:txBody>
      </p:sp>
    </p:spTree>
    <p:extLst>
      <p:ext uri="{BB962C8B-B14F-4D97-AF65-F5344CB8AC3E}">
        <p14:creationId xmlns:p14="http://schemas.microsoft.com/office/powerpoint/2010/main" val="34005102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Notes from Discussion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78704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2775296" y="-10160"/>
            <a:ext cx="5693362" cy="1143000"/>
          </a:xfrm>
        </p:spPr>
        <p:txBody>
          <a:bodyPr/>
          <a:lstStyle/>
          <a:p>
            <a:r>
              <a:rPr lang="en-GB" altLang="en-US" sz="3600" dirty="0"/>
              <a:t>Roadmap: 	High Level*</a:t>
            </a:r>
            <a:endParaRPr lang="en-US" alt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0" y="6462583"/>
            <a:ext cx="7162800" cy="243017"/>
          </a:xfrm>
        </p:spPr>
        <p:txBody>
          <a:bodyPr>
            <a:normAutofit fontScale="92500"/>
          </a:bodyPr>
          <a:lstStyle/>
          <a:p>
            <a:pPr marL="0" indent="0">
              <a:buNone/>
              <a:defRPr/>
            </a:pPr>
            <a:r>
              <a:rPr lang="en-US" altLang="en-US" sz="1000" i="1" dirty="0"/>
              <a:t>* Details are being developed and will find its way here through SMSWG meetings, contributions of members, consulting, etc.</a:t>
            </a:r>
          </a:p>
        </p:txBody>
      </p:sp>
      <p:sp>
        <p:nvSpPr>
          <p:cNvPr id="2" name="Right Arrow 1"/>
          <p:cNvSpPr/>
          <p:nvPr/>
        </p:nvSpPr>
        <p:spPr>
          <a:xfrm rot="20348484">
            <a:off x="111229" y="2850244"/>
            <a:ext cx="11819647" cy="431986"/>
          </a:xfrm>
          <a:prstGeom prst="rightArrow">
            <a:avLst/>
          </a:prstGeom>
          <a:gradFill flip="none" rotWithShape="1">
            <a:gsLst>
              <a:gs pos="0">
                <a:srgbClr val="C1D2DD">
                  <a:shade val="30000"/>
                  <a:satMod val="115000"/>
                </a:srgbClr>
              </a:gs>
              <a:gs pos="50000">
                <a:srgbClr val="C1D2DD">
                  <a:shade val="67500"/>
                  <a:satMod val="115000"/>
                </a:srgbClr>
              </a:gs>
              <a:gs pos="100000">
                <a:srgbClr val="C1D2DD">
                  <a:shade val="100000"/>
                  <a:satMod val="115000"/>
                </a:srgbClr>
              </a:gs>
            </a:gsLst>
            <a:path path="circle">
              <a:fillToRect t="100000" r="100000"/>
            </a:path>
            <a:tileRect l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98B5D8"/>
              </a:solidFill>
              <a:effectLst/>
              <a:uLnTx/>
              <a:uFillTx/>
            </a:endParaRPr>
          </a:p>
        </p:txBody>
      </p:sp>
      <p:sp>
        <p:nvSpPr>
          <p:cNvPr id="4" name="Pentagon 3"/>
          <p:cNvSpPr/>
          <p:nvPr/>
        </p:nvSpPr>
        <p:spPr>
          <a:xfrm>
            <a:off x="457200" y="5846572"/>
            <a:ext cx="11277600" cy="249427"/>
          </a:xfrm>
          <a:prstGeom prst="homePlate">
            <a:avLst/>
          </a:prstGeom>
          <a:gradFill flip="none" rotWithShape="1">
            <a:gsLst>
              <a:gs pos="0">
                <a:srgbClr val="C1D2DD">
                  <a:shade val="30000"/>
                  <a:satMod val="115000"/>
                </a:srgbClr>
              </a:gs>
              <a:gs pos="50000">
                <a:srgbClr val="C1D2DD">
                  <a:shade val="67500"/>
                  <a:satMod val="115000"/>
                </a:srgbClr>
              </a:gs>
              <a:gs pos="100000">
                <a:srgbClr val="C1D2DD">
                  <a:shade val="100000"/>
                  <a:satMod val="115000"/>
                </a:srgbClr>
              </a:gs>
            </a:gsLst>
            <a:path path="circle">
              <a:fillToRect t="100000" r="100000"/>
            </a:path>
            <a:tileRect l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uLnTx/>
                <a:uFillTx/>
              </a:rPr>
              <a:t>2013	2014	2015		2016			2017		2018		…beyond….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1790" y="2439161"/>
            <a:ext cx="685800" cy="55399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1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SMSWG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1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Begins work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91486" y="3636509"/>
            <a:ext cx="1191262" cy="86177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Established:</a:t>
            </a:r>
          </a:p>
          <a:p>
            <a:pPr marL="171450" marR="0" lvl="0" indent="-1714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Bylaws</a:t>
            </a:r>
          </a:p>
          <a:p>
            <a:pPr marL="171450" marR="0" lvl="0" indent="-1714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Framework of activities</a:t>
            </a:r>
          </a:p>
          <a:p>
            <a:pPr marL="171450" marR="0" lvl="0" indent="-1714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Website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38528" y="2801607"/>
            <a:ext cx="1488440" cy="5539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Membership reached:</a:t>
            </a:r>
          </a:p>
          <a:p>
            <a:pPr marL="171450" marR="0" lvl="0" indent="-1714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&gt; 100 members</a:t>
            </a:r>
          </a:p>
          <a:p>
            <a:pPr marL="171450" marR="0" lvl="0" indent="-17145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&gt; 75 companies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873002" y="3434997"/>
            <a:ext cx="1127760" cy="5539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1</a:t>
            </a:r>
            <a:r>
              <a:rPr kumimoji="0" lang="en-US" sz="1000" b="0" i="0" u="none" strike="noStrike" kern="0" cap="none" spc="0" normalizeH="0" baseline="3000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st</a:t>
            </a: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own session within the IW ‘15 in MBSE track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688956" y="4585273"/>
            <a:ext cx="1242059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3 sessions during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NWC 2015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106922" y="3290679"/>
            <a:ext cx="938529" cy="24722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Draft for T&amp;D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105400" y="2416748"/>
            <a:ext cx="1242059" cy="2462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FMI White Paper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715589" y="1842106"/>
            <a:ext cx="1118873" cy="830997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1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Publish 1</a:t>
            </a:r>
            <a:r>
              <a:rPr kumimoji="0" lang="en-US" sz="1200" b="0" i="1" u="none" strike="noStrike" kern="0" cap="none" spc="0" normalizeH="0" baseline="3000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st</a:t>
            </a:r>
            <a:r>
              <a:rPr kumimoji="0" lang="en-US" sz="1200" b="0" i="1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issue of T&amp;D online publically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17438" y="2839689"/>
            <a:ext cx="807088" cy="2462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SMS Flyer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274034" y="1395224"/>
            <a:ext cx="1242059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New online portal to create central hub for SMS globally</a:t>
            </a: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99079724"/>
              </p:ext>
            </p:extLst>
          </p:nvPr>
        </p:nvGraphicFramePr>
        <p:xfrm>
          <a:off x="1039515" y="5198032"/>
          <a:ext cx="10497502" cy="5723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8387723" y="932015"/>
            <a:ext cx="1035677" cy="5539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Finalize SMS Environment (Definition)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206849" y="2809144"/>
            <a:ext cx="1242059" cy="738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1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SMS Vision 2020 and beyond…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096000" y="3420322"/>
            <a:ext cx="1035677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Rough outline of  SMS Environment (Definition)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9936022" y="1835203"/>
            <a:ext cx="1413506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1</a:t>
            </a:r>
            <a:r>
              <a:rPr kumimoji="0" lang="en-US" sz="1600" b="0" i="1" u="none" strike="noStrike" kern="0" cap="none" spc="0" normalizeH="0" baseline="3000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st</a:t>
            </a:r>
            <a:r>
              <a: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 World Conference for SMS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517438" y="4280011"/>
            <a:ext cx="1905000" cy="4001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SMS Sessions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(NAFEMS Americas 2016)</a:t>
            </a:r>
          </a:p>
        </p:txBody>
      </p:sp>
      <p:sp>
        <p:nvSpPr>
          <p:cNvPr id="21" name="Explosion 2 20"/>
          <p:cNvSpPr/>
          <p:nvPr/>
        </p:nvSpPr>
        <p:spPr>
          <a:xfrm>
            <a:off x="-152400" y="760130"/>
            <a:ext cx="3987741" cy="1962085"/>
          </a:xfrm>
          <a:prstGeom prst="irregularSeal2">
            <a:avLst/>
          </a:prstGeom>
          <a:gradFill flip="none" rotWithShape="1">
            <a:gsLst>
              <a:gs pos="0">
                <a:srgbClr val="92D050">
                  <a:shade val="30000"/>
                  <a:satMod val="115000"/>
                </a:srgbClr>
              </a:gs>
              <a:gs pos="50000">
                <a:srgbClr val="92D050">
                  <a:shade val="67500"/>
                  <a:satMod val="115000"/>
                </a:srgbClr>
              </a:gs>
              <a:gs pos="100000">
                <a:srgbClr val="92D050">
                  <a:shade val="100000"/>
                  <a:satMod val="115000"/>
                </a:srgbClr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1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Defining a new Culture The shifting towards a comprehensive advanced virtual engineering environment</a:t>
            </a:r>
          </a:p>
        </p:txBody>
      </p:sp>
      <p:grpSp>
        <p:nvGrpSpPr>
          <p:cNvPr id="24" name="Group 23"/>
          <p:cNvGrpSpPr/>
          <p:nvPr/>
        </p:nvGrpSpPr>
        <p:grpSpPr>
          <a:xfrm>
            <a:off x="2053686" y="889605"/>
            <a:ext cx="7712488" cy="4131231"/>
            <a:chOff x="2547288" y="1588331"/>
            <a:chExt cx="6341095" cy="2975935"/>
          </a:xfrm>
          <a:solidFill>
            <a:schemeClr val="bg1"/>
          </a:solidFill>
        </p:grpSpPr>
        <p:pic>
          <p:nvPicPr>
            <p:cNvPr id="16" name="Picture 15"/>
            <p:cNvPicPr>
              <a:picLocks noChangeAspect="1"/>
            </p:cNvPicPr>
            <p:nvPr/>
          </p:nvPicPr>
          <p:blipFill rotWithShape="1">
            <a:blip r:embed="rId7"/>
            <a:srcRect l="3711"/>
            <a:stretch/>
          </p:blipFill>
          <p:spPr>
            <a:xfrm>
              <a:off x="2550697" y="1960241"/>
              <a:ext cx="6337686" cy="2604025"/>
            </a:xfrm>
            <a:prstGeom prst="rect">
              <a:avLst/>
            </a:prstGeom>
            <a:grpFill/>
            <a:ln w="19050"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>
              <a:bevelT w="165100" prst="coolSlant"/>
            </a:sp3d>
          </p:spPr>
        </p:pic>
        <p:sp>
          <p:nvSpPr>
            <p:cNvPr id="23" name="TextBox 22"/>
            <p:cNvSpPr txBox="1"/>
            <p:nvPr/>
          </p:nvSpPr>
          <p:spPr>
            <a:xfrm>
              <a:off x="2547288" y="1588331"/>
              <a:ext cx="2176365" cy="338554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1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</a:rPr>
                <a:t>In Terms &amp; Definitions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32234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approach this….. 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986699"/>
            <a:ext cx="10972800" cy="3207469"/>
          </a:xfrm>
        </p:spPr>
        <p:txBody>
          <a:bodyPr/>
          <a:lstStyle/>
          <a:p>
            <a:r>
              <a:rPr lang="en-US" dirty="0"/>
              <a:t>Getting more  people actively involved in this discussion</a:t>
            </a:r>
          </a:p>
          <a:p>
            <a:r>
              <a:rPr lang="en-US" dirty="0"/>
              <a:t>Set the stage to ask questions…..</a:t>
            </a:r>
          </a:p>
          <a:p>
            <a:r>
              <a:rPr lang="en-US" dirty="0"/>
              <a:t>To Ask the </a:t>
            </a:r>
            <a:r>
              <a:rPr lang="en-US" u="sng" dirty="0"/>
              <a:t>right</a:t>
            </a:r>
            <a:r>
              <a:rPr lang="en-US" dirty="0"/>
              <a:t> questions to structure this work</a:t>
            </a:r>
          </a:p>
          <a:p>
            <a:r>
              <a:rPr lang="en-US" dirty="0"/>
              <a:t>To Find answers based on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the developed questions</a:t>
            </a:r>
          </a:p>
          <a:p>
            <a:r>
              <a:rPr lang="en-US" dirty="0"/>
              <a:t>To create a specific list of actions /timing for deliverables </a:t>
            </a:r>
            <a:endParaRPr lang="en-US" strike="sngStrike" dirty="0"/>
          </a:p>
          <a:p>
            <a:r>
              <a:rPr lang="en-US" dirty="0"/>
              <a:t>Involve the whole SMSWG throughout this process </a:t>
            </a:r>
          </a:p>
        </p:txBody>
      </p:sp>
      <p:sp>
        <p:nvSpPr>
          <p:cNvPr id="4" name="Cloud Callout 3"/>
          <p:cNvSpPr/>
          <p:nvPr/>
        </p:nvSpPr>
        <p:spPr>
          <a:xfrm>
            <a:off x="6796726" y="468470"/>
            <a:ext cx="4147794" cy="1972476"/>
          </a:xfrm>
          <a:prstGeom prst="cloudCallou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35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Started this in more detail with SMSWG call on May 31, 2016</a:t>
            </a:r>
          </a:p>
          <a:p>
            <a:pPr algn="ctr"/>
            <a:r>
              <a:rPr lang="en-US" dirty="0"/>
              <a:t>With 20 people attending</a:t>
            </a:r>
          </a:p>
        </p:txBody>
      </p:sp>
    </p:spTree>
    <p:extLst>
      <p:ext uri="{BB962C8B-B14F-4D97-AF65-F5344CB8AC3E}">
        <p14:creationId xmlns:p14="http://schemas.microsoft.com/office/powerpoint/2010/main" val="36293172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Starting to ask questions …..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4759" y="1417638"/>
            <a:ext cx="10972800" cy="4672077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How do we structure the SMS space?</a:t>
            </a:r>
          </a:p>
          <a:p>
            <a:pPr marL="709613" lvl="1" indent="-457200">
              <a:buFont typeface="+mj-lt"/>
              <a:buAutoNum type="alphaLcPeriod"/>
            </a:pPr>
            <a:r>
              <a:rPr lang="en-US" dirty="0"/>
              <a:t>Disciplines (Domains)</a:t>
            </a:r>
          </a:p>
          <a:p>
            <a:pPr marL="709613" lvl="1" indent="-457200">
              <a:buFont typeface="+mj-lt"/>
              <a:buAutoNum type="alphaLcPeriod"/>
            </a:pPr>
            <a:r>
              <a:rPr lang="en-US" dirty="0"/>
              <a:t>….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What type of classification do we need?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What is the hierarchy?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What criteria do we need?</a:t>
            </a:r>
            <a:r>
              <a:rPr lang="en-US" strike="sngStrike" dirty="0">
                <a:solidFill>
                  <a:srgbClr val="FF0000"/>
                </a:solidFill>
              </a:rPr>
              <a:t> </a:t>
            </a:r>
          </a:p>
          <a:p>
            <a:pPr marL="766763" lvl="1" indent="-514350">
              <a:buFont typeface="+mj-lt"/>
              <a:buAutoNum type="alphaLcPeriod"/>
            </a:pPr>
            <a:r>
              <a:rPr lang="en-US" dirty="0"/>
              <a:t>What should be a standard?</a:t>
            </a:r>
          </a:p>
          <a:p>
            <a:pPr marL="766763" lvl="1" indent="-514350">
              <a:buFont typeface="+mj-lt"/>
              <a:buAutoNum type="alphaLcPeriod"/>
            </a:pPr>
            <a:r>
              <a:rPr lang="en-US" dirty="0"/>
              <a:t>Do we need a standard?</a:t>
            </a:r>
          </a:p>
          <a:p>
            <a:pPr marL="766763" lvl="1" indent="-514350">
              <a:buFont typeface="+mj-lt"/>
              <a:buAutoNum type="alphaLcPeriod"/>
            </a:pPr>
            <a:r>
              <a:rPr lang="en-US" dirty="0"/>
              <a:t>….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….</a:t>
            </a:r>
          </a:p>
        </p:txBody>
      </p:sp>
    </p:spTree>
    <p:extLst>
      <p:ext uri="{BB962C8B-B14F-4D97-AF65-F5344CB8AC3E}">
        <p14:creationId xmlns:p14="http://schemas.microsoft.com/office/powerpoint/2010/main" val="20257504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64" y="39952"/>
            <a:ext cx="12430897" cy="699977"/>
          </a:xfrm>
        </p:spPr>
        <p:txBody>
          <a:bodyPr>
            <a:normAutofit fontScale="90000"/>
          </a:bodyPr>
          <a:lstStyle/>
          <a:p>
            <a:r>
              <a:rPr lang="en-US" altLang="en-US" dirty="0"/>
              <a:t>SMS as iterative Process </a:t>
            </a:r>
            <a:r>
              <a:rPr lang="en-US" altLang="en-US" dirty="0">
                <a:solidFill>
                  <a:srgbClr val="C00000"/>
                </a:solidFill>
              </a:rPr>
              <a:t>Throughout Product </a:t>
            </a:r>
            <a:r>
              <a:rPr lang="en-US" altLang="en-US" dirty="0"/>
              <a:t>Life Cycle</a:t>
            </a:r>
            <a:r>
              <a:rPr lang="en-US" altLang="en-US" baseline="30000" dirty="0"/>
              <a:t>*</a:t>
            </a:r>
            <a:endParaRPr lang="en-US" baseline="30000" dirty="0"/>
          </a:p>
        </p:txBody>
      </p:sp>
      <p:grpSp>
        <p:nvGrpSpPr>
          <p:cNvPr id="37" name="Group 36"/>
          <p:cNvGrpSpPr/>
          <p:nvPr/>
        </p:nvGrpSpPr>
        <p:grpSpPr>
          <a:xfrm>
            <a:off x="865688" y="883520"/>
            <a:ext cx="9374510" cy="5665866"/>
            <a:chOff x="865688" y="883520"/>
            <a:chExt cx="9374510" cy="5665866"/>
          </a:xfrm>
        </p:grpSpPr>
        <p:grpSp>
          <p:nvGrpSpPr>
            <p:cNvPr id="11" name="Group 10"/>
            <p:cNvGrpSpPr/>
            <p:nvPr/>
          </p:nvGrpSpPr>
          <p:grpSpPr>
            <a:xfrm>
              <a:off x="865688" y="1679212"/>
              <a:ext cx="9304256" cy="4526337"/>
              <a:chOff x="1533428" y="2157846"/>
              <a:chExt cx="8114363" cy="3615539"/>
            </a:xfrm>
            <a:gradFill flip="none" rotWithShape="1">
              <a:gsLst>
                <a:gs pos="0">
                  <a:srgbClr val="92D050">
                    <a:shade val="30000"/>
                    <a:satMod val="115000"/>
                  </a:srgbClr>
                </a:gs>
                <a:gs pos="50000">
                  <a:srgbClr val="92D050">
                    <a:shade val="67500"/>
                    <a:satMod val="115000"/>
                  </a:srgbClr>
                </a:gs>
                <a:gs pos="100000">
                  <a:srgbClr val="92D050">
                    <a:shade val="100000"/>
                    <a:satMod val="115000"/>
                  </a:srgbClr>
                </a:gs>
              </a:gsLst>
              <a:lin ang="8100000" scaled="1"/>
              <a:tileRect/>
            </a:gradFill>
          </p:grpSpPr>
          <p:sp>
            <p:nvSpPr>
              <p:cNvPr id="10" name="Diagonal Stripe 9"/>
              <p:cNvSpPr/>
              <p:nvPr/>
            </p:nvSpPr>
            <p:spPr>
              <a:xfrm>
                <a:off x="5590610" y="2157846"/>
                <a:ext cx="4057181" cy="3613830"/>
              </a:xfrm>
              <a:prstGeom prst="diagStrip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84" name="Diagonal Stripe 83"/>
              <p:cNvSpPr/>
              <p:nvPr/>
            </p:nvSpPr>
            <p:spPr>
              <a:xfrm flipH="1">
                <a:off x="1533428" y="2159555"/>
                <a:ext cx="4057181" cy="3613830"/>
              </a:xfrm>
              <a:prstGeom prst="diagStripe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94" name="Half Frame 93"/>
            <p:cNvSpPr/>
            <p:nvPr/>
          </p:nvSpPr>
          <p:spPr>
            <a:xfrm rot="13537597">
              <a:off x="3904457" y="3280576"/>
              <a:ext cx="2654652" cy="2540873"/>
            </a:xfrm>
            <a:prstGeom prst="halfFrame">
              <a:avLst>
                <a:gd name="adj1" fmla="val 19087"/>
                <a:gd name="adj2" fmla="val 19878"/>
              </a:avLst>
            </a:prstGeom>
            <a:gradFill flip="none" rotWithShape="1">
              <a:gsLst>
                <a:gs pos="0">
                  <a:srgbClr val="92D050">
                    <a:shade val="30000"/>
                    <a:satMod val="115000"/>
                  </a:srgbClr>
                </a:gs>
                <a:gs pos="50000">
                  <a:srgbClr val="92D050">
                    <a:shade val="67500"/>
                    <a:satMod val="115000"/>
                  </a:srgbClr>
                </a:gs>
                <a:gs pos="100000">
                  <a:srgbClr val="92D050">
                    <a:shade val="100000"/>
                    <a:satMod val="115000"/>
                  </a:srgbClr>
                </a:gs>
              </a:gsLst>
              <a:lin ang="8100000" scaled="1"/>
              <a:tileRect/>
            </a:gradFill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95" name="Half Frame 94"/>
            <p:cNvSpPr/>
            <p:nvPr/>
          </p:nvSpPr>
          <p:spPr>
            <a:xfrm rot="13537597">
              <a:off x="4071763" y="3280576"/>
              <a:ext cx="2654652" cy="2540873"/>
            </a:xfrm>
            <a:prstGeom prst="halfFrame">
              <a:avLst>
                <a:gd name="adj1" fmla="val 19087"/>
                <a:gd name="adj2" fmla="val 19878"/>
              </a:avLst>
            </a:prstGeom>
            <a:gradFill flip="none" rotWithShape="1">
              <a:gsLst>
                <a:gs pos="0">
                  <a:srgbClr val="92D050">
                    <a:shade val="30000"/>
                    <a:satMod val="115000"/>
                  </a:srgbClr>
                </a:gs>
                <a:gs pos="50000">
                  <a:srgbClr val="92D050">
                    <a:shade val="67500"/>
                    <a:satMod val="115000"/>
                  </a:srgbClr>
                </a:gs>
                <a:gs pos="100000">
                  <a:srgbClr val="92D050">
                    <a:shade val="100000"/>
                    <a:satMod val="115000"/>
                  </a:srgbClr>
                </a:gs>
              </a:gsLst>
              <a:lin ang="8100000" scaled="1"/>
              <a:tileRect/>
            </a:gradFill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96" name="Half Frame 95"/>
            <p:cNvSpPr/>
            <p:nvPr/>
          </p:nvSpPr>
          <p:spPr>
            <a:xfrm rot="13537597">
              <a:off x="4271925" y="3280576"/>
              <a:ext cx="2654652" cy="2540873"/>
            </a:xfrm>
            <a:prstGeom prst="halfFrame">
              <a:avLst>
                <a:gd name="adj1" fmla="val 19087"/>
                <a:gd name="adj2" fmla="val 19878"/>
              </a:avLst>
            </a:prstGeom>
            <a:gradFill flip="none" rotWithShape="1">
              <a:gsLst>
                <a:gs pos="0">
                  <a:srgbClr val="92D050">
                    <a:shade val="30000"/>
                    <a:satMod val="115000"/>
                  </a:srgbClr>
                </a:gs>
                <a:gs pos="50000">
                  <a:srgbClr val="92D050">
                    <a:shade val="67500"/>
                    <a:satMod val="115000"/>
                  </a:srgbClr>
                </a:gs>
                <a:gs pos="100000">
                  <a:srgbClr val="92D050">
                    <a:shade val="100000"/>
                    <a:satMod val="115000"/>
                  </a:srgbClr>
                </a:gs>
              </a:gsLst>
              <a:lin ang="8100000" scaled="1"/>
              <a:tileRect/>
            </a:gradFill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97" name="Half Frame 96"/>
            <p:cNvSpPr/>
            <p:nvPr/>
          </p:nvSpPr>
          <p:spPr>
            <a:xfrm rot="13537597">
              <a:off x="4487687" y="3280576"/>
              <a:ext cx="2654652" cy="2540873"/>
            </a:xfrm>
            <a:prstGeom prst="halfFrame">
              <a:avLst>
                <a:gd name="adj1" fmla="val 19087"/>
                <a:gd name="adj2" fmla="val 19878"/>
              </a:avLst>
            </a:prstGeom>
            <a:gradFill flip="none" rotWithShape="1">
              <a:gsLst>
                <a:gs pos="0">
                  <a:srgbClr val="92D050">
                    <a:shade val="30000"/>
                    <a:satMod val="115000"/>
                  </a:srgbClr>
                </a:gs>
                <a:gs pos="50000">
                  <a:srgbClr val="92D050">
                    <a:shade val="67500"/>
                    <a:satMod val="115000"/>
                  </a:srgbClr>
                </a:gs>
                <a:gs pos="100000">
                  <a:srgbClr val="92D050">
                    <a:shade val="100000"/>
                    <a:satMod val="115000"/>
                  </a:srgbClr>
                </a:gs>
              </a:gsLst>
              <a:lin ang="8100000" scaled="1"/>
              <a:tileRect/>
            </a:gradFill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>
                <a:solidFill>
                  <a:schemeClr val="tx1"/>
                </a:solidFill>
              </a:endParaRP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8629583" y="6111803"/>
              <a:ext cx="1610615" cy="29384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* SMS_ThinkTank™</a:t>
              </a:r>
            </a:p>
          </p:txBody>
        </p:sp>
        <p:sp>
          <p:nvSpPr>
            <p:cNvPr id="86" name="Circular Arrow 85"/>
            <p:cNvSpPr/>
            <p:nvPr/>
          </p:nvSpPr>
          <p:spPr bwMode="auto">
            <a:xfrm flipH="1">
              <a:off x="4848130" y="2816903"/>
              <a:ext cx="1312879" cy="1271981"/>
            </a:xfrm>
            <a:prstGeom prst="circularArrow">
              <a:avLst/>
            </a:prstGeom>
            <a:gradFill flip="none" rotWithShape="1">
              <a:gsLst>
                <a:gs pos="0">
                  <a:srgbClr val="92D050">
                    <a:shade val="30000"/>
                    <a:satMod val="115000"/>
                  </a:srgbClr>
                </a:gs>
                <a:gs pos="50000">
                  <a:srgbClr val="92D050">
                    <a:shade val="67500"/>
                    <a:satMod val="115000"/>
                  </a:srgbClr>
                </a:gs>
                <a:gs pos="100000">
                  <a:srgbClr val="92D050">
                    <a:shade val="100000"/>
                    <a:satMod val="115000"/>
                  </a:srgbClr>
                </a:gs>
              </a:gsLst>
              <a:lin ang="8100000" scaled="1"/>
              <a:tileRect/>
            </a:gradFill>
            <a:ln w="25400">
              <a:solidFill>
                <a:schemeClr val="tx1">
                  <a:lumMod val="50000"/>
                  <a:lumOff val="50000"/>
                </a:schemeClr>
              </a:solidFill>
              <a:headEnd/>
              <a:tailEnd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  <p:txBody>
            <a:bodyPr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16" name="Group 15"/>
            <p:cNvGrpSpPr/>
            <p:nvPr/>
          </p:nvGrpSpPr>
          <p:grpSpPr>
            <a:xfrm>
              <a:off x="2711961" y="883520"/>
              <a:ext cx="5611710" cy="5611710"/>
              <a:chOff x="2711961" y="883520"/>
              <a:chExt cx="5611710" cy="5611710"/>
            </a:xfrm>
          </p:grpSpPr>
          <p:sp>
            <p:nvSpPr>
              <p:cNvPr id="17" name="Freeform 16"/>
              <p:cNvSpPr/>
              <p:nvPr/>
            </p:nvSpPr>
            <p:spPr>
              <a:xfrm>
                <a:off x="5990944" y="883520"/>
                <a:ext cx="974528" cy="974528"/>
              </a:xfrm>
              <a:custGeom>
                <a:avLst/>
                <a:gdLst>
                  <a:gd name="connsiteX0" fmla="*/ 0 w 974528"/>
                  <a:gd name="connsiteY0" fmla="*/ 0 h 974528"/>
                  <a:gd name="connsiteX1" fmla="*/ 974528 w 974528"/>
                  <a:gd name="connsiteY1" fmla="*/ 0 h 974528"/>
                  <a:gd name="connsiteX2" fmla="*/ 974528 w 974528"/>
                  <a:gd name="connsiteY2" fmla="*/ 974528 h 974528"/>
                  <a:gd name="connsiteX3" fmla="*/ 0 w 974528"/>
                  <a:gd name="connsiteY3" fmla="*/ 974528 h 974528"/>
                  <a:gd name="connsiteX4" fmla="*/ 0 w 974528"/>
                  <a:gd name="connsiteY4" fmla="*/ 0 h 9745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74528" h="974528">
                    <a:moveTo>
                      <a:pt x="0" y="0"/>
                    </a:moveTo>
                    <a:lnTo>
                      <a:pt x="974528" y="0"/>
                    </a:lnTo>
                    <a:lnTo>
                      <a:pt x="974528" y="974528"/>
                    </a:lnTo>
                    <a:lnTo>
                      <a:pt x="0" y="974528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alpha val="0"/>
                  <a:hueOff val="0"/>
                  <a:satOff val="0"/>
                  <a:lumOff val="0"/>
                  <a:alphaOff val="0"/>
                </a:schemeClr>
              </a:lnRef>
              <a:fill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78740" tIns="78740" rIns="78740" bIns="78740" numCol="1" spcCol="1270" anchor="ctr" anchorCtr="0">
                <a:noAutofit/>
              </a:bodyPr>
              <a:lstStyle/>
              <a:p>
                <a:pPr marL="0" lvl="0" indent="0" algn="ctr" defTabSz="27559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en-US" sz="6200" kern="1200" dirty="0"/>
              </a:p>
            </p:txBody>
          </p:sp>
          <p:sp>
            <p:nvSpPr>
              <p:cNvPr id="18" name="Circular Arrow 17"/>
              <p:cNvSpPr/>
              <p:nvPr/>
            </p:nvSpPr>
            <p:spPr>
              <a:xfrm>
                <a:off x="2802322" y="973882"/>
                <a:ext cx="5430987" cy="5430987"/>
              </a:xfrm>
              <a:prstGeom prst="circularArrow">
                <a:avLst>
                  <a:gd name="adj1" fmla="val 3499"/>
                  <a:gd name="adj2" fmla="val 216963"/>
                  <a:gd name="adj3" fmla="val 19269315"/>
                  <a:gd name="adj4" fmla="val 18313722"/>
                  <a:gd name="adj5" fmla="val 4082"/>
                </a:avLst>
              </a:prstGeom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3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9" name="Freeform 18"/>
              <p:cNvSpPr/>
              <p:nvPr/>
            </p:nvSpPr>
            <p:spPr>
              <a:xfrm>
                <a:off x="7349143" y="2241720"/>
                <a:ext cx="974528" cy="974528"/>
              </a:xfrm>
              <a:custGeom>
                <a:avLst/>
                <a:gdLst>
                  <a:gd name="connsiteX0" fmla="*/ 0 w 974528"/>
                  <a:gd name="connsiteY0" fmla="*/ 0 h 974528"/>
                  <a:gd name="connsiteX1" fmla="*/ 974528 w 974528"/>
                  <a:gd name="connsiteY1" fmla="*/ 0 h 974528"/>
                  <a:gd name="connsiteX2" fmla="*/ 974528 w 974528"/>
                  <a:gd name="connsiteY2" fmla="*/ 974528 h 974528"/>
                  <a:gd name="connsiteX3" fmla="*/ 0 w 974528"/>
                  <a:gd name="connsiteY3" fmla="*/ 974528 h 974528"/>
                  <a:gd name="connsiteX4" fmla="*/ 0 w 974528"/>
                  <a:gd name="connsiteY4" fmla="*/ 0 h 9745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74528" h="974528">
                    <a:moveTo>
                      <a:pt x="0" y="0"/>
                    </a:moveTo>
                    <a:lnTo>
                      <a:pt x="974528" y="0"/>
                    </a:lnTo>
                    <a:lnTo>
                      <a:pt x="974528" y="974528"/>
                    </a:lnTo>
                    <a:lnTo>
                      <a:pt x="0" y="974528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alpha val="0"/>
                  <a:hueOff val="0"/>
                  <a:satOff val="0"/>
                  <a:lumOff val="0"/>
                  <a:alphaOff val="0"/>
                </a:schemeClr>
              </a:lnRef>
              <a:fill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78740" tIns="78740" rIns="78740" bIns="78740" numCol="1" spcCol="1270" anchor="ctr" anchorCtr="0">
                <a:noAutofit/>
              </a:bodyPr>
              <a:lstStyle/>
              <a:p>
                <a:pPr marL="0" lvl="0" indent="0" algn="ctr" defTabSz="27559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en-US" sz="6200" kern="1200" dirty="0"/>
              </a:p>
            </p:txBody>
          </p:sp>
          <p:sp>
            <p:nvSpPr>
              <p:cNvPr id="20" name="Circular Arrow 19"/>
              <p:cNvSpPr/>
              <p:nvPr/>
            </p:nvSpPr>
            <p:spPr>
              <a:xfrm>
                <a:off x="2802322" y="973882"/>
                <a:ext cx="5430987" cy="5430987"/>
              </a:xfrm>
              <a:prstGeom prst="circularArrow">
                <a:avLst>
                  <a:gd name="adj1" fmla="val 3499"/>
                  <a:gd name="adj2" fmla="val 216963"/>
                  <a:gd name="adj3" fmla="val 435042"/>
                  <a:gd name="adj4" fmla="val 20947996"/>
                  <a:gd name="adj5" fmla="val 4082"/>
                </a:avLst>
              </a:prstGeom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3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21" name="Freeform 20"/>
              <p:cNvSpPr/>
              <p:nvPr/>
            </p:nvSpPr>
            <p:spPr>
              <a:xfrm>
                <a:off x="7349143" y="4162503"/>
                <a:ext cx="974528" cy="974528"/>
              </a:xfrm>
              <a:custGeom>
                <a:avLst/>
                <a:gdLst>
                  <a:gd name="connsiteX0" fmla="*/ 0 w 974528"/>
                  <a:gd name="connsiteY0" fmla="*/ 0 h 974528"/>
                  <a:gd name="connsiteX1" fmla="*/ 974528 w 974528"/>
                  <a:gd name="connsiteY1" fmla="*/ 0 h 974528"/>
                  <a:gd name="connsiteX2" fmla="*/ 974528 w 974528"/>
                  <a:gd name="connsiteY2" fmla="*/ 974528 h 974528"/>
                  <a:gd name="connsiteX3" fmla="*/ 0 w 974528"/>
                  <a:gd name="connsiteY3" fmla="*/ 974528 h 974528"/>
                  <a:gd name="connsiteX4" fmla="*/ 0 w 974528"/>
                  <a:gd name="connsiteY4" fmla="*/ 0 h 9745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74528" h="974528">
                    <a:moveTo>
                      <a:pt x="0" y="0"/>
                    </a:moveTo>
                    <a:lnTo>
                      <a:pt x="974528" y="0"/>
                    </a:lnTo>
                    <a:lnTo>
                      <a:pt x="974528" y="974528"/>
                    </a:lnTo>
                    <a:lnTo>
                      <a:pt x="0" y="974528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alpha val="0"/>
                  <a:hueOff val="0"/>
                  <a:satOff val="0"/>
                  <a:lumOff val="0"/>
                  <a:alphaOff val="0"/>
                </a:schemeClr>
              </a:lnRef>
              <a:fill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78740" tIns="78740" rIns="78740" bIns="78740" numCol="1" spcCol="1270" anchor="ctr" anchorCtr="0">
                <a:noAutofit/>
              </a:bodyPr>
              <a:lstStyle/>
              <a:p>
                <a:pPr marL="0" lvl="0" indent="0" algn="ctr" defTabSz="27559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en-US" sz="6200" kern="1200" dirty="0"/>
              </a:p>
            </p:txBody>
          </p:sp>
          <p:sp>
            <p:nvSpPr>
              <p:cNvPr id="22" name="Circular Arrow 21"/>
              <p:cNvSpPr/>
              <p:nvPr/>
            </p:nvSpPr>
            <p:spPr>
              <a:xfrm>
                <a:off x="2802322" y="1006685"/>
                <a:ext cx="5430987" cy="5430987"/>
              </a:xfrm>
              <a:prstGeom prst="circularArrow">
                <a:avLst>
                  <a:gd name="adj1" fmla="val 3499"/>
                  <a:gd name="adj2" fmla="val 216963"/>
                  <a:gd name="adj3" fmla="val 3069315"/>
                  <a:gd name="adj4" fmla="val 2113722"/>
                  <a:gd name="adj5" fmla="val 4082"/>
                </a:avLst>
              </a:prstGeom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3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23" name="Freeform 22"/>
              <p:cNvSpPr/>
              <p:nvPr/>
            </p:nvSpPr>
            <p:spPr>
              <a:xfrm>
                <a:off x="5990944" y="5520702"/>
                <a:ext cx="974528" cy="974528"/>
              </a:xfrm>
              <a:custGeom>
                <a:avLst/>
                <a:gdLst>
                  <a:gd name="connsiteX0" fmla="*/ 0 w 974528"/>
                  <a:gd name="connsiteY0" fmla="*/ 0 h 974528"/>
                  <a:gd name="connsiteX1" fmla="*/ 974528 w 974528"/>
                  <a:gd name="connsiteY1" fmla="*/ 0 h 974528"/>
                  <a:gd name="connsiteX2" fmla="*/ 974528 w 974528"/>
                  <a:gd name="connsiteY2" fmla="*/ 974528 h 974528"/>
                  <a:gd name="connsiteX3" fmla="*/ 0 w 974528"/>
                  <a:gd name="connsiteY3" fmla="*/ 974528 h 974528"/>
                  <a:gd name="connsiteX4" fmla="*/ 0 w 974528"/>
                  <a:gd name="connsiteY4" fmla="*/ 0 h 9745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74528" h="974528">
                    <a:moveTo>
                      <a:pt x="0" y="0"/>
                    </a:moveTo>
                    <a:lnTo>
                      <a:pt x="974528" y="0"/>
                    </a:lnTo>
                    <a:lnTo>
                      <a:pt x="974528" y="974528"/>
                    </a:lnTo>
                    <a:lnTo>
                      <a:pt x="0" y="974528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alpha val="0"/>
                  <a:hueOff val="0"/>
                  <a:satOff val="0"/>
                  <a:lumOff val="0"/>
                  <a:alphaOff val="0"/>
                </a:schemeClr>
              </a:lnRef>
              <a:fill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78740" tIns="78740" rIns="78740" bIns="78740" numCol="1" spcCol="1270" anchor="ctr" anchorCtr="0">
                <a:noAutofit/>
              </a:bodyPr>
              <a:lstStyle/>
              <a:p>
                <a:pPr marL="0" lvl="0" indent="0" algn="ctr" defTabSz="27559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en-US" sz="6200" kern="1200" dirty="0"/>
              </a:p>
            </p:txBody>
          </p:sp>
          <p:sp>
            <p:nvSpPr>
              <p:cNvPr id="24" name="Circular Arrow 23"/>
              <p:cNvSpPr/>
              <p:nvPr/>
            </p:nvSpPr>
            <p:spPr>
              <a:xfrm>
                <a:off x="2802322" y="973882"/>
                <a:ext cx="5430987" cy="5430987"/>
              </a:xfrm>
              <a:prstGeom prst="circularArrow">
                <a:avLst>
                  <a:gd name="adj1" fmla="val 3499"/>
                  <a:gd name="adj2" fmla="val 216963"/>
                  <a:gd name="adj3" fmla="val 5835042"/>
                  <a:gd name="adj4" fmla="val 4747996"/>
                  <a:gd name="adj5" fmla="val 4082"/>
                </a:avLst>
              </a:prstGeom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3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25" name="Freeform 24"/>
              <p:cNvSpPr/>
              <p:nvPr/>
            </p:nvSpPr>
            <p:spPr>
              <a:xfrm>
                <a:off x="4070160" y="5520702"/>
                <a:ext cx="974528" cy="974528"/>
              </a:xfrm>
              <a:custGeom>
                <a:avLst/>
                <a:gdLst>
                  <a:gd name="connsiteX0" fmla="*/ 0 w 974528"/>
                  <a:gd name="connsiteY0" fmla="*/ 0 h 974528"/>
                  <a:gd name="connsiteX1" fmla="*/ 974528 w 974528"/>
                  <a:gd name="connsiteY1" fmla="*/ 0 h 974528"/>
                  <a:gd name="connsiteX2" fmla="*/ 974528 w 974528"/>
                  <a:gd name="connsiteY2" fmla="*/ 974528 h 974528"/>
                  <a:gd name="connsiteX3" fmla="*/ 0 w 974528"/>
                  <a:gd name="connsiteY3" fmla="*/ 974528 h 974528"/>
                  <a:gd name="connsiteX4" fmla="*/ 0 w 974528"/>
                  <a:gd name="connsiteY4" fmla="*/ 0 h 9745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74528" h="974528">
                    <a:moveTo>
                      <a:pt x="0" y="0"/>
                    </a:moveTo>
                    <a:lnTo>
                      <a:pt x="974528" y="0"/>
                    </a:lnTo>
                    <a:lnTo>
                      <a:pt x="974528" y="974528"/>
                    </a:lnTo>
                    <a:lnTo>
                      <a:pt x="0" y="974528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alpha val="0"/>
                  <a:hueOff val="0"/>
                  <a:satOff val="0"/>
                  <a:lumOff val="0"/>
                  <a:alphaOff val="0"/>
                </a:schemeClr>
              </a:lnRef>
              <a:fill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78740" tIns="78740" rIns="78740" bIns="78740" numCol="1" spcCol="1270" anchor="ctr" anchorCtr="0">
                <a:noAutofit/>
              </a:bodyPr>
              <a:lstStyle/>
              <a:p>
                <a:pPr marL="0" lvl="0" indent="0" algn="ctr" defTabSz="27559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en-US" sz="6200" kern="1200" dirty="0"/>
              </a:p>
            </p:txBody>
          </p:sp>
          <p:sp>
            <p:nvSpPr>
              <p:cNvPr id="26" name="Circular Arrow 25"/>
              <p:cNvSpPr/>
              <p:nvPr/>
            </p:nvSpPr>
            <p:spPr>
              <a:xfrm>
                <a:off x="2802322" y="973882"/>
                <a:ext cx="5430987" cy="5430987"/>
              </a:xfrm>
              <a:prstGeom prst="circularArrow">
                <a:avLst>
                  <a:gd name="adj1" fmla="val 3499"/>
                  <a:gd name="adj2" fmla="val 216963"/>
                  <a:gd name="adj3" fmla="val 8469315"/>
                  <a:gd name="adj4" fmla="val 7513722"/>
                  <a:gd name="adj5" fmla="val 4082"/>
                </a:avLst>
              </a:prstGeom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3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28" name="Circular Arrow 27"/>
              <p:cNvSpPr/>
              <p:nvPr/>
            </p:nvSpPr>
            <p:spPr>
              <a:xfrm>
                <a:off x="2802322" y="973882"/>
                <a:ext cx="5430987" cy="5430987"/>
              </a:xfrm>
              <a:prstGeom prst="circularArrow">
                <a:avLst>
                  <a:gd name="adj1" fmla="val 3499"/>
                  <a:gd name="adj2" fmla="val 216963"/>
                  <a:gd name="adj3" fmla="val 11235042"/>
                  <a:gd name="adj4" fmla="val 10147996"/>
                  <a:gd name="adj5" fmla="val 4082"/>
                </a:avLst>
              </a:prstGeom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3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27" name="Freeform 26"/>
              <p:cNvSpPr/>
              <p:nvPr/>
            </p:nvSpPr>
            <p:spPr>
              <a:xfrm>
                <a:off x="2711961" y="4162503"/>
                <a:ext cx="974528" cy="974528"/>
              </a:xfrm>
              <a:custGeom>
                <a:avLst/>
                <a:gdLst>
                  <a:gd name="connsiteX0" fmla="*/ 0 w 974528"/>
                  <a:gd name="connsiteY0" fmla="*/ 0 h 974528"/>
                  <a:gd name="connsiteX1" fmla="*/ 974528 w 974528"/>
                  <a:gd name="connsiteY1" fmla="*/ 0 h 974528"/>
                  <a:gd name="connsiteX2" fmla="*/ 974528 w 974528"/>
                  <a:gd name="connsiteY2" fmla="*/ 974528 h 974528"/>
                  <a:gd name="connsiteX3" fmla="*/ 0 w 974528"/>
                  <a:gd name="connsiteY3" fmla="*/ 974528 h 974528"/>
                  <a:gd name="connsiteX4" fmla="*/ 0 w 974528"/>
                  <a:gd name="connsiteY4" fmla="*/ 0 h 9745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74528" h="974528">
                    <a:moveTo>
                      <a:pt x="0" y="0"/>
                    </a:moveTo>
                    <a:lnTo>
                      <a:pt x="974528" y="0"/>
                    </a:lnTo>
                    <a:lnTo>
                      <a:pt x="974528" y="974528"/>
                    </a:lnTo>
                    <a:lnTo>
                      <a:pt x="0" y="974528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alpha val="0"/>
                  <a:hueOff val="0"/>
                  <a:satOff val="0"/>
                  <a:lumOff val="0"/>
                  <a:alphaOff val="0"/>
                </a:schemeClr>
              </a:lnRef>
              <a:fill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78740" tIns="78740" rIns="78740" bIns="78740" numCol="1" spcCol="1270" anchor="ctr" anchorCtr="0">
                <a:noAutofit/>
              </a:bodyPr>
              <a:lstStyle/>
              <a:p>
                <a:pPr marL="0" lvl="0" indent="0" algn="ctr" defTabSz="27559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en-US" sz="6200" kern="1200" dirty="0"/>
              </a:p>
            </p:txBody>
          </p:sp>
          <p:sp>
            <p:nvSpPr>
              <p:cNvPr id="29" name="Freeform 28"/>
              <p:cNvSpPr/>
              <p:nvPr/>
            </p:nvSpPr>
            <p:spPr>
              <a:xfrm>
                <a:off x="2711961" y="2241720"/>
                <a:ext cx="974528" cy="974528"/>
              </a:xfrm>
              <a:custGeom>
                <a:avLst/>
                <a:gdLst>
                  <a:gd name="connsiteX0" fmla="*/ 0 w 974528"/>
                  <a:gd name="connsiteY0" fmla="*/ 0 h 974528"/>
                  <a:gd name="connsiteX1" fmla="*/ 974528 w 974528"/>
                  <a:gd name="connsiteY1" fmla="*/ 0 h 974528"/>
                  <a:gd name="connsiteX2" fmla="*/ 974528 w 974528"/>
                  <a:gd name="connsiteY2" fmla="*/ 974528 h 974528"/>
                  <a:gd name="connsiteX3" fmla="*/ 0 w 974528"/>
                  <a:gd name="connsiteY3" fmla="*/ 974528 h 974528"/>
                  <a:gd name="connsiteX4" fmla="*/ 0 w 974528"/>
                  <a:gd name="connsiteY4" fmla="*/ 0 h 9745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74528" h="974528">
                    <a:moveTo>
                      <a:pt x="0" y="0"/>
                    </a:moveTo>
                    <a:lnTo>
                      <a:pt x="974528" y="0"/>
                    </a:lnTo>
                    <a:lnTo>
                      <a:pt x="974528" y="974528"/>
                    </a:lnTo>
                    <a:lnTo>
                      <a:pt x="0" y="974528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alpha val="0"/>
                  <a:hueOff val="0"/>
                  <a:satOff val="0"/>
                  <a:lumOff val="0"/>
                  <a:alphaOff val="0"/>
                </a:schemeClr>
              </a:lnRef>
              <a:fill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78740" tIns="78740" rIns="78740" bIns="78740" numCol="1" spcCol="1270" anchor="ctr" anchorCtr="0">
                <a:noAutofit/>
              </a:bodyPr>
              <a:lstStyle/>
              <a:p>
                <a:pPr marL="0" lvl="0" indent="0" algn="ctr" defTabSz="27559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en-US" sz="6200" kern="1200" dirty="0"/>
              </a:p>
            </p:txBody>
          </p:sp>
          <p:sp>
            <p:nvSpPr>
              <p:cNvPr id="30" name="Circular Arrow 29"/>
              <p:cNvSpPr/>
              <p:nvPr/>
            </p:nvSpPr>
            <p:spPr>
              <a:xfrm>
                <a:off x="2802322" y="973882"/>
                <a:ext cx="5430987" cy="5430987"/>
              </a:xfrm>
              <a:prstGeom prst="circularArrow">
                <a:avLst>
                  <a:gd name="adj1" fmla="val 3499"/>
                  <a:gd name="adj2" fmla="val 216963"/>
                  <a:gd name="adj3" fmla="val 13869315"/>
                  <a:gd name="adj4" fmla="val 12913722"/>
                  <a:gd name="adj5" fmla="val 4082"/>
                </a:avLst>
              </a:prstGeom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3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34" name="Freeform 33"/>
              <p:cNvSpPr/>
              <p:nvPr/>
            </p:nvSpPr>
            <p:spPr>
              <a:xfrm>
                <a:off x="4070160" y="883520"/>
                <a:ext cx="974528" cy="974528"/>
              </a:xfrm>
              <a:custGeom>
                <a:avLst/>
                <a:gdLst>
                  <a:gd name="connsiteX0" fmla="*/ 0 w 974528"/>
                  <a:gd name="connsiteY0" fmla="*/ 0 h 974528"/>
                  <a:gd name="connsiteX1" fmla="*/ 974528 w 974528"/>
                  <a:gd name="connsiteY1" fmla="*/ 0 h 974528"/>
                  <a:gd name="connsiteX2" fmla="*/ 974528 w 974528"/>
                  <a:gd name="connsiteY2" fmla="*/ 974528 h 974528"/>
                  <a:gd name="connsiteX3" fmla="*/ 0 w 974528"/>
                  <a:gd name="connsiteY3" fmla="*/ 974528 h 974528"/>
                  <a:gd name="connsiteX4" fmla="*/ 0 w 974528"/>
                  <a:gd name="connsiteY4" fmla="*/ 0 h 9745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74528" h="974528">
                    <a:moveTo>
                      <a:pt x="0" y="0"/>
                    </a:moveTo>
                    <a:lnTo>
                      <a:pt x="974528" y="0"/>
                    </a:lnTo>
                    <a:lnTo>
                      <a:pt x="974528" y="974528"/>
                    </a:lnTo>
                    <a:lnTo>
                      <a:pt x="0" y="974528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0">
                <a:schemeClr val="dk1">
                  <a:alpha val="0"/>
                  <a:hueOff val="0"/>
                  <a:satOff val="0"/>
                  <a:lumOff val="0"/>
                  <a:alphaOff val="0"/>
                </a:schemeClr>
              </a:lnRef>
              <a:fill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78740" tIns="78740" rIns="78740" bIns="78740" numCol="1" spcCol="1270" anchor="ctr" anchorCtr="0">
                <a:noAutofit/>
              </a:bodyPr>
              <a:lstStyle/>
              <a:p>
                <a:pPr marL="0" lvl="0" indent="0" algn="ctr" defTabSz="27559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endParaRPr lang="en-US" sz="6200" kern="1200" dirty="0"/>
              </a:p>
            </p:txBody>
          </p:sp>
          <p:sp>
            <p:nvSpPr>
              <p:cNvPr id="35" name="Circular Arrow 34"/>
              <p:cNvSpPr/>
              <p:nvPr/>
            </p:nvSpPr>
            <p:spPr>
              <a:xfrm>
                <a:off x="2802322" y="973882"/>
                <a:ext cx="5430987" cy="5430987"/>
              </a:xfrm>
              <a:prstGeom prst="circularArrow">
                <a:avLst>
                  <a:gd name="adj1" fmla="val 3499"/>
                  <a:gd name="adj2" fmla="val 216963"/>
                  <a:gd name="adj3" fmla="val 16635042"/>
                  <a:gd name="adj4" fmla="val 15547996"/>
                  <a:gd name="adj5" fmla="val 4082"/>
                </a:avLst>
              </a:prstGeom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3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</p:grpSp>
        <p:sp>
          <p:nvSpPr>
            <p:cNvPr id="87" name="Circular Arrow 86"/>
            <p:cNvSpPr/>
            <p:nvPr/>
          </p:nvSpPr>
          <p:spPr bwMode="auto">
            <a:xfrm rot="10800000" flipH="1">
              <a:off x="4848130" y="2849699"/>
              <a:ext cx="1312879" cy="1271981"/>
            </a:xfrm>
            <a:prstGeom prst="circularArrow">
              <a:avLst>
                <a:gd name="adj1" fmla="val 12500"/>
                <a:gd name="adj2" fmla="val 1142319"/>
                <a:gd name="adj3" fmla="val 20457681"/>
                <a:gd name="adj4" fmla="val 10720970"/>
                <a:gd name="adj5" fmla="val 12500"/>
              </a:avLst>
            </a:prstGeom>
            <a:gradFill flip="none" rotWithShape="1">
              <a:gsLst>
                <a:gs pos="0">
                  <a:srgbClr val="92D050">
                    <a:shade val="30000"/>
                    <a:satMod val="115000"/>
                  </a:srgbClr>
                </a:gs>
                <a:gs pos="50000">
                  <a:srgbClr val="92D050">
                    <a:shade val="67500"/>
                    <a:satMod val="115000"/>
                  </a:srgbClr>
                </a:gs>
                <a:gs pos="100000">
                  <a:srgbClr val="92D050">
                    <a:shade val="100000"/>
                    <a:satMod val="115000"/>
                  </a:srgbClr>
                </a:gs>
              </a:gsLst>
              <a:lin ang="8100000" scaled="1"/>
              <a:tileRect/>
            </a:gradFill>
            <a:ln w="25400">
              <a:solidFill>
                <a:schemeClr val="tx1">
                  <a:lumMod val="50000"/>
                  <a:lumOff val="50000"/>
                </a:schemeClr>
              </a:solidFill>
              <a:headEnd/>
              <a:tailEnd/>
            </a:ln>
          </p:spPr>
          <p:style>
            <a:lnRef idx="1">
              <a:schemeClr val="accent6"/>
            </a:lnRef>
            <a:fillRef idx="0">
              <a:schemeClr val="accent6"/>
            </a:fillRef>
            <a:effectRef idx="0">
              <a:schemeClr val="accent6"/>
            </a:effectRef>
            <a:fontRef idx="minor">
              <a:schemeClr val="tx1"/>
            </a:fontRef>
          </p:style>
          <p:txBody>
            <a:bodyPr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779009" y="1908842"/>
              <a:ext cx="120898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Requirements</a:t>
              </a:r>
              <a:endParaRPr lang="en-US" sz="1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ctr"/>
              <a:r>
                <a:rPr lang="en-US" sz="1200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Define</a:t>
              </a:r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3248383" y="3127908"/>
              <a:ext cx="100219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Functional</a:t>
              </a:r>
              <a:endParaRPr lang="en-US" sz="1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ctr"/>
              <a:r>
                <a:rPr lang="en-US" sz="1200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Decompose</a:t>
              </a:r>
            </a:p>
          </p:txBody>
        </p:sp>
        <p:sp>
          <p:nvSpPr>
            <p:cNvPr id="89" name="TextBox 88"/>
            <p:cNvSpPr txBox="1"/>
            <p:nvPr/>
          </p:nvSpPr>
          <p:spPr>
            <a:xfrm>
              <a:off x="4034655" y="3902551"/>
              <a:ext cx="72487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Logical</a:t>
              </a:r>
              <a:endParaRPr lang="en-US" sz="1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ctr"/>
              <a:r>
                <a:rPr lang="en-US" sz="1200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Layout</a:t>
              </a:r>
            </a:p>
          </p:txBody>
        </p:sp>
        <p:sp>
          <p:nvSpPr>
            <p:cNvPr id="90" name="TextBox 89"/>
            <p:cNvSpPr txBox="1"/>
            <p:nvPr/>
          </p:nvSpPr>
          <p:spPr>
            <a:xfrm>
              <a:off x="5129804" y="4530578"/>
              <a:ext cx="80823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Physical</a:t>
              </a:r>
              <a:endParaRPr lang="en-US" sz="1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ctr"/>
              <a:r>
                <a:rPr lang="en-US" sz="1200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Built</a:t>
              </a:r>
            </a:p>
          </p:txBody>
        </p:sp>
        <p:sp>
          <p:nvSpPr>
            <p:cNvPr id="91" name="TextBox 90"/>
            <p:cNvSpPr txBox="1"/>
            <p:nvPr/>
          </p:nvSpPr>
          <p:spPr>
            <a:xfrm>
              <a:off x="6163733" y="3925812"/>
              <a:ext cx="61908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Verify</a:t>
              </a:r>
              <a:endParaRPr lang="en-US" sz="1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ctr"/>
              <a:r>
                <a:rPr lang="en-US" sz="1200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Check</a:t>
              </a:r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6984188" y="3173223"/>
              <a:ext cx="76610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Validate</a:t>
              </a:r>
              <a:endParaRPr lang="en-US" sz="1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ctr"/>
              <a:r>
                <a:rPr lang="en-US" sz="1200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Test</a:t>
              </a:r>
            </a:p>
          </p:txBody>
        </p:sp>
        <p:sp>
          <p:nvSpPr>
            <p:cNvPr id="93" name="TextBox 92"/>
            <p:cNvSpPr txBox="1"/>
            <p:nvPr/>
          </p:nvSpPr>
          <p:spPr>
            <a:xfrm>
              <a:off x="8305733" y="1850346"/>
              <a:ext cx="76815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2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Sign-off</a:t>
              </a:r>
              <a:endParaRPr lang="en-US" sz="1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pPr algn="ctr"/>
              <a:r>
                <a:rPr lang="en-US" sz="1200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Release</a:t>
              </a:r>
            </a:p>
          </p:txBody>
        </p:sp>
        <p:sp>
          <p:nvSpPr>
            <p:cNvPr id="14" name="Right Arrow 13"/>
            <p:cNvSpPr/>
            <p:nvPr/>
          </p:nvSpPr>
          <p:spPr>
            <a:xfrm rot="2685120">
              <a:off x="2753710" y="3113608"/>
              <a:ext cx="3199576" cy="306657"/>
            </a:xfrm>
            <a:prstGeom prst="rightArrow">
              <a:avLst/>
            </a:prstGeom>
            <a:gradFill flip="none" rotWithShape="1">
              <a:gsLst>
                <a:gs pos="0">
                  <a:srgbClr val="92D050">
                    <a:shade val="30000"/>
                    <a:satMod val="115000"/>
                  </a:srgbClr>
                </a:gs>
                <a:gs pos="50000">
                  <a:srgbClr val="92D050">
                    <a:shade val="67500"/>
                    <a:satMod val="115000"/>
                  </a:srgbClr>
                </a:gs>
                <a:gs pos="100000">
                  <a:srgbClr val="92D050">
                    <a:shade val="100000"/>
                    <a:satMod val="115000"/>
                  </a:srgbClr>
                </a:gs>
              </a:gsLst>
              <a:lin ang="81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Increasing Fidelity</a:t>
              </a:r>
            </a:p>
          </p:txBody>
        </p:sp>
        <p:sp>
          <p:nvSpPr>
            <p:cNvPr id="98" name="Right Arrow 97"/>
            <p:cNvSpPr/>
            <p:nvPr/>
          </p:nvSpPr>
          <p:spPr>
            <a:xfrm rot="19020255">
              <a:off x="5284274" y="3110030"/>
              <a:ext cx="3199576" cy="306657"/>
            </a:xfrm>
            <a:prstGeom prst="rightArrow">
              <a:avLst/>
            </a:prstGeom>
            <a:gradFill flip="none" rotWithShape="1">
              <a:gsLst>
                <a:gs pos="0">
                  <a:srgbClr val="92D050">
                    <a:shade val="30000"/>
                    <a:satMod val="115000"/>
                  </a:srgbClr>
                </a:gs>
                <a:gs pos="50000">
                  <a:srgbClr val="92D050">
                    <a:shade val="67500"/>
                    <a:satMod val="115000"/>
                  </a:srgbClr>
                </a:gs>
                <a:gs pos="100000">
                  <a:srgbClr val="92D050">
                    <a:shade val="100000"/>
                    <a:satMod val="115000"/>
                  </a:srgbClr>
                </a:gs>
              </a:gsLst>
              <a:lin ang="8100000" scaled="1"/>
              <a:tileRect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400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              Integration</a:t>
              </a:r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2370880" y="931950"/>
              <a:ext cx="6593686" cy="5617436"/>
              <a:chOff x="3495364" y="1566209"/>
              <a:chExt cx="5494142" cy="4706961"/>
            </a:xfrm>
            <a:solidFill>
              <a:srgbClr val="92D050"/>
            </a:solidFill>
          </p:grpSpPr>
          <p:sp>
            <p:nvSpPr>
              <p:cNvPr id="45" name="Rectangle 44"/>
              <p:cNvSpPr/>
              <p:nvPr/>
            </p:nvSpPr>
            <p:spPr>
              <a:xfrm>
                <a:off x="3596210" y="2815531"/>
                <a:ext cx="1059242" cy="537499"/>
              </a:xfrm>
              <a:prstGeom prst="rect">
                <a:avLst/>
              </a:prstGeom>
              <a:grpFill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rPr>
                  <a:t>Manufacturing</a:t>
                </a:r>
              </a:p>
            </p:txBody>
          </p:sp>
          <p:sp>
            <p:nvSpPr>
              <p:cNvPr id="56" name="Rectangle 55"/>
              <p:cNvSpPr/>
              <p:nvPr/>
            </p:nvSpPr>
            <p:spPr>
              <a:xfrm>
                <a:off x="4625328" y="1579341"/>
                <a:ext cx="1059242" cy="537499"/>
              </a:xfrm>
              <a:prstGeom prst="rect">
                <a:avLst/>
              </a:prstGeom>
              <a:grpFill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rPr>
                  <a:t>Logistic</a:t>
                </a:r>
              </a:p>
            </p:txBody>
          </p:sp>
          <p:sp>
            <p:nvSpPr>
              <p:cNvPr id="57" name="Rectangle 56"/>
              <p:cNvSpPr/>
              <p:nvPr/>
            </p:nvSpPr>
            <p:spPr>
              <a:xfrm>
                <a:off x="6566522" y="1566209"/>
                <a:ext cx="1059242" cy="537499"/>
              </a:xfrm>
              <a:prstGeom prst="rect">
                <a:avLst/>
              </a:prstGeom>
              <a:grpFill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rPr>
                  <a:t>Requirements </a:t>
                </a:r>
              </a:p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rPr>
                  <a:t>Assessment</a:t>
                </a:r>
              </a:p>
            </p:txBody>
          </p:sp>
          <p:sp>
            <p:nvSpPr>
              <p:cNvPr id="58" name="Rectangle 57"/>
              <p:cNvSpPr/>
              <p:nvPr/>
            </p:nvSpPr>
            <p:spPr>
              <a:xfrm>
                <a:off x="7476423" y="2815998"/>
                <a:ext cx="1513083" cy="537499"/>
              </a:xfrm>
              <a:prstGeom prst="rect">
                <a:avLst/>
              </a:prstGeom>
              <a:grpFill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rPr>
                  <a:t>Design &amp; Product Development</a:t>
                </a:r>
              </a:p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rPr>
                  <a:t>Layout</a:t>
                </a:r>
              </a:p>
            </p:txBody>
          </p:sp>
          <p:sp>
            <p:nvSpPr>
              <p:cNvPr id="59" name="Rectangle 58"/>
              <p:cNvSpPr/>
              <p:nvPr/>
            </p:nvSpPr>
            <p:spPr>
              <a:xfrm>
                <a:off x="7645736" y="4378702"/>
                <a:ext cx="1059242" cy="537499"/>
              </a:xfrm>
              <a:prstGeom prst="rect">
                <a:avLst/>
              </a:prstGeom>
              <a:grpFill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rPr>
                  <a:t>Simulation &amp;</a:t>
                </a:r>
              </a:p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rPr>
                  <a:t>Analysis</a:t>
                </a:r>
              </a:p>
            </p:txBody>
          </p:sp>
          <p:sp>
            <p:nvSpPr>
              <p:cNvPr id="60" name="Rectangle 59"/>
              <p:cNvSpPr/>
              <p:nvPr/>
            </p:nvSpPr>
            <p:spPr>
              <a:xfrm>
                <a:off x="6649600" y="5708329"/>
                <a:ext cx="1059242" cy="537499"/>
              </a:xfrm>
              <a:prstGeom prst="rect">
                <a:avLst/>
              </a:prstGeom>
              <a:grpFill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rPr>
                  <a:t>Prototype</a:t>
                </a:r>
              </a:p>
            </p:txBody>
          </p:sp>
          <p:sp>
            <p:nvSpPr>
              <p:cNvPr id="61" name="Rectangle 60"/>
              <p:cNvSpPr/>
              <p:nvPr/>
            </p:nvSpPr>
            <p:spPr>
              <a:xfrm>
                <a:off x="4588816" y="5735671"/>
                <a:ext cx="1059242" cy="537499"/>
              </a:xfrm>
              <a:prstGeom prst="rect">
                <a:avLst/>
              </a:prstGeom>
              <a:grpFill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rPr>
                  <a:t>Testing</a:t>
                </a:r>
              </a:p>
            </p:txBody>
          </p:sp>
          <p:sp>
            <p:nvSpPr>
              <p:cNvPr id="62" name="Rectangle 61"/>
              <p:cNvSpPr/>
              <p:nvPr/>
            </p:nvSpPr>
            <p:spPr>
              <a:xfrm>
                <a:off x="3495364" y="4380798"/>
                <a:ext cx="1059242" cy="537499"/>
              </a:xfrm>
              <a:prstGeom prst="rect">
                <a:avLst/>
              </a:prstGeom>
              <a:grpFill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rPr>
                  <a:t>Production </a:t>
                </a:r>
              </a:p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rPr>
                  <a:t>Release</a:t>
                </a:r>
              </a:p>
            </p:txBody>
          </p:sp>
          <p:grpSp>
            <p:nvGrpSpPr>
              <p:cNvPr id="63" name="Group 51"/>
              <p:cNvGrpSpPr>
                <a:grpSpLocks/>
              </p:cNvGrpSpPr>
              <p:nvPr/>
            </p:nvGrpSpPr>
            <p:grpSpPr bwMode="auto">
              <a:xfrm flipH="1">
                <a:off x="7157948" y="1989421"/>
                <a:ext cx="420321" cy="412221"/>
                <a:chOff x="7315200" y="4038600"/>
                <a:chExt cx="1219200" cy="1143000"/>
              </a:xfrm>
              <a:grpFill/>
            </p:grpSpPr>
            <p:sp>
              <p:nvSpPr>
                <p:cNvPr id="64" name="Circular Arrow 63"/>
                <p:cNvSpPr/>
                <p:nvPr/>
              </p:nvSpPr>
              <p:spPr bwMode="auto">
                <a:xfrm>
                  <a:off x="7315200" y="4038600"/>
                  <a:ext cx="1219200" cy="1066800"/>
                </a:xfrm>
                <a:prstGeom prst="circularArrow">
                  <a:avLst/>
                </a:prstGeom>
                <a:grpFill/>
                <a:ln w="25400">
                  <a:solidFill>
                    <a:schemeClr val="tx1">
                      <a:lumMod val="50000"/>
                      <a:lumOff val="50000"/>
                    </a:schemeClr>
                  </a:solidFill>
                  <a:headEnd/>
                  <a:tailEnd/>
                </a:ln>
              </p:spPr>
              <p:style>
                <a:lnRef idx="1">
                  <a:schemeClr val="accent6"/>
                </a:lnRef>
                <a:fillRef idx="0">
                  <a:schemeClr val="accent6"/>
                </a:fillRef>
                <a:effectRef idx="0">
                  <a:schemeClr val="accent6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65" name="Circular Arrow 64"/>
                <p:cNvSpPr/>
                <p:nvPr/>
              </p:nvSpPr>
              <p:spPr bwMode="auto">
                <a:xfrm rot="10800000">
                  <a:off x="7315200" y="4114800"/>
                  <a:ext cx="1219200" cy="1066800"/>
                </a:xfrm>
                <a:prstGeom prst="circularArrow">
                  <a:avLst>
                    <a:gd name="adj1" fmla="val 12500"/>
                    <a:gd name="adj2" fmla="val 1142319"/>
                    <a:gd name="adj3" fmla="val 20457681"/>
                    <a:gd name="adj4" fmla="val 10720970"/>
                    <a:gd name="adj5" fmla="val 12500"/>
                  </a:avLst>
                </a:prstGeom>
                <a:grpFill/>
                <a:ln w="25400">
                  <a:solidFill>
                    <a:schemeClr val="tx1">
                      <a:lumMod val="50000"/>
                      <a:lumOff val="50000"/>
                    </a:schemeClr>
                  </a:solidFill>
                  <a:headEnd/>
                  <a:tailEnd/>
                </a:ln>
              </p:spPr>
              <p:style>
                <a:lnRef idx="1">
                  <a:schemeClr val="accent6"/>
                </a:lnRef>
                <a:fillRef idx="0">
                  <a:schemeClr val="accent6"/>
                </a:fillRef>
                <a:effectRef idx="0">
                  <a:schemeClr val="accent6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66" name="Group 51"/>
              <p:cNvGrpSpPr>
                <a:grpSpLocks/>
              </p:cNvGrpSpPr>
              <p:nvPr/>
            </p:nvGrpSpPr>
            <p:grpSpPr bwMode="auto">
              <a:xfrm flipH="1">
                <a:off x="7952706" y="3293818"/>
                <a:ext cx="420321" cy="412221"/>
                <a:chOff x="7315200" y="4038600"/>
                <a:chExt cx="1219200" cy="1143000"/>
              </a:xfrm>
              <a:grpFill/>
            </p:grpSpPr>
            <p:sp>
              <p:nvSpPr>
                <p:cNvPr id="67" name="Circular Arrow 66"/>
                <p:cNvSpPr/>
                <p:nvPr/>
              </p:nvSpPr>
              <p:spPr bwMode="auto">
                <a:xfrm>
                  <a:off x="7315200" y="4038600"/>
                  <a:ext cx="1219200" cy="1066800"/>
                </a:xfrm>
                <a:prstGeom prst="circularArrow">
                  <a:avLst/>
                </a:prstGeom>
                <a:grpFill/>
                <a:ln w="25400">
                  <a:solidFill>
                    <a:schemeClr val="tx1">
                      <a:lumMod val="50000"/>
                      <a:lumOff val="50000"/>
                    </a:schemeClr>
                  </a:solidFill>
                  <a:headEnd/>
                  <a:tailEnd/>
                </a:ln>
              </p:spPr>
              <p:style>
                <a:lnRef idx="1">
                  <a:schemeClr val="accent6"/>
                </a:lnRef>
                <a:fillRef idx="0">
                  <a:schemeClr val="accent6"/>
                </a:fillRef>
                <a:effectRef idx="0">
                  <a:schemeClr val="accent6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68" name="Circular Arrow 67"/>
                <p:cNvSpPr/>
                <p:nvPr/>
              </p:nvSpPr>
              <p:spPr bwMode="auto">
                <a:xfrm rot="10800000">
                  <a:off x="7315200" y="4114800"/>
                  <a:ext cx="1219200" cy="1066800"/>
                </a:xfrm>
                <a:prstGeom prst="circularArrow">
                  <a:avLst>
                    <a:gd name="adj1" fmla="val 12500"/>
                    <a:gd name="adj2" fmla="val 1142319"/>
                    <a:gd name="adj3" fmla="val 20457681"/>
                    <a:gd name="adj4" fmla="val 10720970"/>
                    <a:gd name="adj5" fmla="val 12500"/>
                  </a:avLst>
                </a:prstGeom>
                <a:grpFill/>
                <a:ln w="25400">
                  <a:solidFill>
                    <a:schemeClr val="tx1">
                      <a:lumMod val="50000"/>
                      <a:lumOff val="50000"/>
                    </a:schemeClr>
                  </a:solidFill>
                  <a:headEnd/>
                  <a:tailEnd/>
                </a:ln>
              </p:spPr>
              <p:style>
                <a:lnRef idx="1">
                  <a:schemeClr val="accent6"/>
                </a:lnRef>
                <a:fillRef idx="0">
                  <a:schemeClr val="accent6"/>
                </a:fillRef>
                <a:effectRef idx="0">
                  <a:schemeClr val="accent6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69" name="Group 51"/>
              <p:cNvGrpSpPr>
                <a:grpSpLocks/>
              </p:cNvGrpSpPr>
              <p:nvPr/>
            </p:nvGrpSpPr>
            <p:grpSpPr bwMode="auto">
              <a:xfrm flipH="1">
                <a:off x="7767564" y="4825150"/>
                <a:ext cx="420321" cy="412221"/>
                <a:chOff x="7315200" y="4038600"/>
                <a:chExt cx="1219200" cy="1143000"/>
              </a:xfrm>
              <a:grpFill/>
            </p:grpSpPr>
            <p:sp>
              <p:nvSpPr>
                <p:cNvPr id="70" name="Circular Arrow 69"/>
                <p:cNvSpPr/>
                <p:nvPr/>
              </p:nvSpPr>
              <p:spPr bwMode="auto">
                <a:xfrm>
                  <a:off x="7315200" y="4038600"/>
                  <a:ext cx="1219200" cy="1066800"/>
                </a:xfrm>
                <a:prstGeom prst="circularArrow">
                  <a:avLst/>
                </a:prstGeom>
                <a:grpFill/>
                <a:ln w="25400">
                  <a:solidFill>
                    <a:schemeClr val="tx1">
                      <a:lumMod val="50000"/>
                      <a:lumOff val="50000"/>
                    </a:schemeClr>
                  </a:solidFill>
                  <a:headEnd/>
                  <a:tailEnd/>
                </a:ln>
              </p:spPr>
              <p:style>
                <a:lnRef idx="1">
                  <a:schemeClr val="accent6"/>
                </a:lnRef>
                <a:fillRef idx="0">
                  <a:schemeClr val="accent6"/>
                </a:fillRef>
                <a:effectRef idx="0">
                  <a:schemeClr val="accent6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71" name="Circular Arrow 70"/>
                <p:cNvSpPr/>
                <p:nvPr/>
              </p:nvSpPr>
              <p:spPr bwMode="auto">
                <a:xfrm rot="10800000">
                  <a:off x="7315200" y="4114800"/>
                  <a:ext cx="1219200" cy="1066800"/>
                </a:xfrm>
                <a:prstGeom prst="circularArrow">
                  <a:avLst>
                    <a:gd name="adj1" fmla="val 12500"/>
                    <a:gd name="adj2" fmla="val 1142319"/>
                    <a:gd name="adj3" fmla="val 20457681"/>
                    <a:gd name="adj4" fmla="val 10720970"/>
                    <a:gd name="adj5" fmla="val 12500"/>
                  </a:avLst>
                </a:prstGeom>
                <a:grpFill/>
                <a:ln w="25400">
                  <a:solidFill>
                    <a:schemeClr val="tx1">
                      <a:lumMod val="50000"/>
                      <a:lumOff val="50000"/>
                    </a:schemeClr>
                  </a:solidFill>
                  <a:headEnd/>
                  <a:tailEnd/>
                </a:ln>
              </p:spPr>
              <p:style>
                <a:lnRef idx="1">
                  <a:schemeClr val="accent6"/>
                </a:lnRef>
                <a:fillRef idx="0">
                  <a:schemeClr val="accent6"/>
                </a:fillRef>
                <a:effectRef idx="0">
                  <a:schemeClr val="accent6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72" name="Group 51"/>
              <p:cNvGrpSpPr>
                <a:grpSpLocks/>
              </p:cNvGrpSpPr>
              <p:nvPr/>
            </p:nvGrpSpPr>
            <p:grpSpPr bwMode="auto">
              <a:xfrm flipH="1">
                <a:off x="6328882" y="5728311"/>
                <a:ext cx="420321" cy="412221"/>
                <a:chOff x="7315200" y="4038600"/>
                <a:chExt cx="1219200" cy="1143000"/>
              </a:xfrm>
              <a:grpFill/>
            </p:grpSpPr>
            <p:sp>
              <p:nvSpPr>
                <p:cNvPr id="73" name="Circular Arrow 72"/>
                <p:cNvSpPr/>
                <p:nvPr/>
              </p:nvSpPr>
              <p:spPr bwMode="auto">
                <a:xfrm>
                  <a:off x="7315200" y="4038600"/>
                  <a:ext cx="1219200" cy="1066800"/>
                </a:xfrm>
                <a:prstGeom prst="circularArrow">
                  <a:avLst/>
                </a:prstGeom>
                <a:grpFill/>
                <a:ln w="25400">
                  <a:solidFill>
                    <a:schemeClr val="tx1">
                      <a:lumMod val="50000"/>
                      <a:lumOff val="50000"/>
                    </a:schemeClr>
                  </a:solidFill>
                  <a:headEnd/>
                  <a:tailEnd/>
                </a:ln>
              </p:spPr>
              <p:style>
                <a:lnRef idx="1">
                  <a:schemeClr val="accent6"/>
                </a:lnRef>
                <a:fillRef idx="0">
                  <a:schemeClr val="accent6"/>
                </a:fillRef>
                <a:effectRef idx="0">
                  <a:schemeClr val="accent6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74" name="Circular Arrow 73"/>
                <p:cNvSpPr/>
                <p:nvPr/>
              </p:nvSpPr>
              <p:spPr bwMode="auto">
                <a:xfrm rot="10800000">
                  <a:off x="7315200" y="4114800"/>
                  <a:ext cx="1219200" cy="1066800"/>
                </a:xfrm>
                <a:prstGeom prst="circularArrow">
                  <a:avLst>
                    <a:gd name="adj1" fmla="val 12500"/>
                    <a:gd name="adj2" fmla="val 1142319"/>
                    <a:gd name="adj3" fmla="val 20457681"/>
                    <a:gd name="adj4" fmla="val 10720970"/>
                    <a:gd name="adj5" fmla="val 12500"/>
                  </a:avLst>
                </a:prstGeom>
                <a:grpFill/>
                <a:ln w="25400">
                  <a:solidFill>
                    <a:schemeClr val="tx1">
                      <a:lumMod val="50000"/>
                      <a:lumOff val="50000"/>
                    </a:schemeClr>
                  </a:solidFill>
                  <a:headEnd/>
                  <a:tailEnd/>
                </a:ln>
              </p:spPr>
              <p:style>
                <a:lnRef idx="1">
                  <a:schemeClr val="accent6"/>
                </a:lnRef>
                <a:fillRef idx="0">
                  <a:schemeClr val="accent6"/>
                </a:fillRef>
                <a:effectRef idx="0">
                  <a:schemeClr val="accent6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75" name="Group 51"/>
              <p:cNvGrpSpPr>
                <a:grpSpLocks/>
              </p:cNvGrpSpPr>
              <p:nvPr/>
            </p:nvGrpSpPr>
            <p:grpSpPr bwMode="auto">
              <a:xfrm flipH="1">
                <a:off x="4737838" y="5435810"/>
                <a:ext cx="420321" cy="412221"/>
                <a:chOff x="7315200" y="4038600"/>
                <a:chExt cx="1219200" cy="1143000"/>
              </a:xfrm>
              <a:grpFill/>
            </p:grpSpPr>
            <p:sp>
              <p:nvSpPr>
                <p:cNvPr id="76" name="Circular Arrow 75"/>
                <p:cNvSpPr/>
                <p:nvPr/>
              </p:nvSpPr>
              <p:spPr bwMode="auto">
                <a:xfrm>
                  <a:off x="7315200" y="4038600"/>
                  <a:ext cx="1219200" cy="1066800"/>
                </a:xfrm>
                <a:prstGeom prst="circularArrow">
                  <a:avLst/>
                </a:prstGeom>
                <a:grpFill/>
                <a:ln w="25400">
                  <a:solidFill>
                    <a:schemeClr val="tx1">
                      <a:lumMod val="50000"/>
                      <a:lumOff val="50000"/>
                    </a:schemeClr>
                  </a:solidFill>
                  <a:headEnd/>
                  <a:tailEnd/>
                </a:ln>
              </p:spPr>
              <p:style>
                <a:lnRef idx="1">
                  <a:schemeClr val="accent6"/>
                </a:lnRef>
                <a:fillRef idx="0">
                  <a:schemeClr val="accent6"/>
                </a:fillRef>
                <a:effectRef idx="0">
                  <a:schemeClr val="accent6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77" name="Circular Arrow 76"/>
                <p:cNvSpPr/>
                <p:nvPr/>
              </p:nvSpPr>
              <p:spPr bwMode="auto">
                <a:xfrm rot="10800000">
                  <a:off x="7315200" y="4114800"/>
                  <a:ext cx="1219200" cy="1066800"/>
                </a:xfrm>
                <a:prstGeom prst="circularArrow">
                  <a:avLst>
                    <a:gd name="adj1" fmla="val 12500"/>
                    <a:gd name="adj2" fmla="val 1142319"/>
                    <a:gd name="adj3" fmla="val 20457681"/>
                    <a:gd name="adj4" fmla="val 10720970"/>
                    <a:gd name="adj5" fmla="val 12500"/>
                  </a:avLst>
                </a:prstGeom>
                <a:grpFill/>
                <a:ln w="25400">
                  <a:solidFill>
                    <a:schemeClr val="tx1">
                      <a:lumMod val="50000"/>
                      <a:lumOff val="50000"/>
                    </a:schemeClr>
                  </a:solidFill>
                  <a:headEnd/>
                  <a:tailEnd/>
                </a:ln>
              </p:spPr>
              <p:style>
                <a:lnRef idx="1">
                  <a:schemeClr val="accent6"/>
                </a:lnRef>
                <a:fillRef idx="0">
                  <a:schemeClr val="accent6"/>
                </a:fillRef>
                <a:effectRef idx="0">
                  <a:schemeClr val="accent6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78" name="Group 51"/>
              <p:cNvGrpSpPr>
                <a:grpSpLocks/>
              </p:cNvGrpSpPr>
              <p:nvPr/>
            </p:nvGrpSpPr>
            <p:grpSpPr bwMode="auto">
              <a:xfrm flipH="1">
                <a:off x="3850989" y="4093095"/>
                <a:ext cx="420321" cy="412221"/>
                <a:chOff x="7315200" y="4038600"/>
                <a:chExt cx="1219200" cy="1143000"/>
              </a:xfrm>
              <a:grpFill/>
            </p:grpSpPr>
            <p:sp>
              <p:nvSpPr>
                <p:cNvPr id="79" name="Circular Arrow 78"/>
                <p:cNvSpPr/>
                <p:nvPr/>
              </p:nvSpPr>
              <p:spPr bwMode="auto">
                <a:xfrm>
                  <a:off x="7315200" y="4038600"/>
                  <a:ext cx="1219200" cy="1066800"/>
                </a:xfrm>
                <a:prstGeom prst="circularArrow">
                  <a:avLst/>
                </a:prstGeom>
                <a:grpFill/>
                <a:ln w="25400">
                  <a:solidFill>
                    <a:schemeClr val="tx1">
                      <a:lumMod val="50000"/>
                      <a:lumOff val="50000"/>
                    </a:schemeClr>
                  </a:solidFill>
                  <a:headEnd/>
                  <a:tailEnd/>
                </a:ln>
              </p:spPr>
              <p:style>
                <a:lnRef idx="1">
                  <a:schemeClr val="accent6"/>
                </a:lnRef>
                <a:fillRef idx="0">
                  <a:schemeClr val="accent6"/>
                </a:fillRef>
                <a:effectRef idx="0">
                  <a:schemeClr val="accent6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80" name="Circular Arrow 79"/>
                <p:cNvSpPr/>
                <p:nvPr/>
              </p:nvSpPr>
              <p:spPr bwMode="auto">
                <a:xfrm rot="10800000">
                  <a:off x="7315200" y="4114800"/>
                  <a:ext cx="1219200" cy="1066800"/>
                </a:xfrm>
                <a:prstGeom prst="circularArrow">
                  <a:avLst>
                    <a:gd name="adj1" fmla="val 12500"/>
                    <a:gd name="adj2" fmla="val 1142319"/>
                    <a:gd name="adj3" fmla="val 20457681"/>
                    <a:gd name="adj4" fmla="val 10720970"/>
                    <a:gd name="adj5" fmla="val 12500"/>
                  </a:avLst>
                </a:prstGeom>
                <a:grpFill/>
                <a:ln w="25400">
                  <a:solidFill>
                    <a:schemeClr val="tx1">
                      <a:lumMod val="50000"/>
                      <a:lumOff val="50000"/>
                    </a:schemeClr>
                  </a:solidFill>
                  <a:headEnd/>
                  <a:tailEnd/>
                </a:ln>
              </p:spPr>
              <p:style>
                <a:lnRef idx="1">
                  <a:schemeClr val="accent6"/>
                </a:lnRef>
                <a:fillRef idx="0">
                  <a:schemeClr val="accent6"/>
                </a:fillRef>
                <a:effectRef idx="0">
                  <a:schemeClr val="accent6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81" name="Group 51"/>
              <p:cNvGrpSpPr>
                <a:grpSpLocks/>
              </p:cNvGrpSpPr>
              <p:nvPr/>
            </p:nvGrpSpPr>
            <p:grpSpPr bwMode="auto">
              <a:xfrm flipH="1">
                <a:off x="4168495" y="2494526"/>
                <a:ext cx="420321" cy="412221"/>
                <a:chOff x="7315200" y="4038600"/>
                <a:chExt cx="1219200" cy="1143000"/>
              </a:xfrm>
              <a:grpFill/>
            </p:grpSpPr>
            <p:sp>
              <p:nvSpPr>
                <p:cNvPr id="82" name="Circular Arrow 81"/>
                <p:cNvSpPr/>
                <p:nvPr/>
              </p:nvSpPr>
              <p:spPr bwMode="auto">
                <a:xfrm>
                  <a:off x="7315200" y="4038600"/>
                  <a:ext cx="1219200" cy="1066800"/>
                </a:xfrm>
                <a:prstGeom prst="circularArrow">
                  <a:avLst/>
                </a:prstGeom>
                <a:grpFill/>
                <a:ln w="25400">
                  <a:solidFill>
                    <a:schemeClr val="tx1">
                      <a:lumMod val="50000"/>
                      <a:lumOff val="50000"/>
                    </a:schemeClr>
                  </a:solidFill>
                  <a:headEnd/>
                  <a:tailEnd/>
                </a:ln>
              </p:spPr>
              <p:style>
                <a:lnRef idx="1">
                  <a:schemeClr val="accent6"/>
                </a:lnRef>
                <a:fillRef idx="0">
                  <a:schemeClr val="accent6"/>
                </a:fillRef>
                <a:effectRef idx="0">
                  <a:schemeClr val="accent6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83" name="Circular Arrow 82"/>
                <p:cNvSpPr/>
                <p:nvPr/>
              </p:nvSpPr>
              <p:spPr bwMode="auto">
                <a:xfrm rot="10800000">
                  <a:off x="7315200" y="4114800"/>
                  <a:ext cx="1219200" cy="1066800"/>
                </a:xfrm>
                <a:prstGeom prst="circularArrow">
                  <a:avLst>
                    <a:gd name="adj1" fmla="val 12500"/>
                    <a:gd name="adj2" fmla="val 1142319"/>
                    <a:gd name="adj3" fmla="val 20457681"/>
                    <a:gd name="adj4" fmla="val 10720970"/>
                    <a:gd name="adj5" fmla="val 12500"/>
                  </a:avLst>
                </a:prstGeom>
                <a:grpFill/>
                <a:ln w="25400">
                  <a:solidFill>
                    <a:schemeClr val="tx1">
                      <a:lumMod val="50000"/>
                      <a:lumOff val="50000"/>
                    </a:schemeClr>
                  </a:solidFill>
                  <a:headEnd/>
                  <a:tailEnd/>
                </a:ln>
              </p:spPr>
              <p:style>
                <a:lnRef idx="1">
                  <a:schemeClr val="accent6"/>
                </a:lnRef>
                <a:fillRef idx="0">
                  <a:schemeClr val="accent6"/>
                </a:fillRef>
                <a:effectRef idx="0">
                  <a:schemeClr val="accent6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31" name="Group 51"/>
              <p:cNvGrpSpPr>
                <a:grpSpLocks/>
              </p:cNvGrpSpPr>
              <p:nvPr/>
            </p:nvGrpSpPr>
            <p:grpSpPr bwMode="auto">
              <a:xfrm flipH="1">
                <a:off x="5548240" y="1628847"/>
                <a:ext cx="420321" cy="412221"/>
                <a:chOff x="7315200" y="4038600"/>
                <a:chExt cx="1219200" cy="1143000"/>
              </a:xfrm>
              <a:grpFill/>
            </p:grpSpPr>
            <p:sp>
              <p:nvSpPr>
                <p:cNvPr id="32" name="Circular Arrow 31"/>
                <p:cNvSpPr/>
                <p:nvPr/>
              </p:nvSpPr>
              <p:spPr bwMode="auto">
                <a:xfrm>
                  <a:off x="7315200" y="4038600"/>
                  <a:ext cx="1219200" cy="1066800"/>
                </a:xfrm>
                <a:prstGeom prst="circularArrow">
                  <a:avLst/>
                </a:prstGeom>
                <a:grpFill/>
                <a:ln w="25400">
                  <a:solidFill>
                    <a:schemeClr val="tx1">
                      <a:lumMod val="50000"/>
                      <a:lumOff val="50000"/>
                    </a:schemeClr>
                  </a:solidFill>
                  <a:headEnd/>
                  <a:tailEnd/>
                </a:ln>
              </p:spPr>
              <p:style>
                <a:lnRef idx="1">
                  <a:schemeClr val="accent6"/>
                </a:lnRef>
                <a:fillRef idx="0">
                  <a:schemeClr val="accent6"/>
                </a:fillRef>
                <a:effectRef idx="0">
                  <a:schemeClr val="accent6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3" name="Circular Arrow 32"/>
                <p:cNvSpPr/>
                <p:nvPr/>
              </p:nvSpPr>
              <p:spPr bwMode="auto">
                <a:xfrm rot="10800000">
                  <a:off x="7315200" y="4114800"/>
                  <a:ext cx="1219200" cy="1066800"/>
                </a:xfrm>
                <a:prstGeom prst="circularArrow">
                  <a:avLst>
                    <a:gd name="adj1" fmla="val 12500"/>
                    <a:gd name="adj2" fmla="val 1142319"/>
                    <a:gd name="adj3" fmla="val 20457681"/>
                    <a:gd name="adj4" fmla="val 10720970"/>
                    <a:gd name="adj5" fmla="val 12500"/>
                  </a:avLst>
                </a:prstGeom>
                <a:grpFill/>
                <a:ln w="25400">
                  <a:solidFill>
                    <a:schemeClr val="tx1">
                      <a:lumMod val="50000"/>
                      <a:lumOff val="50000"/>
                    </a:schemeClr>
                  </a:solidFill>
                  <a:headEnd/>
                  <a:tailEnd/>
                </a:ln>
              </p:spPr>
              <p:style>
                <a:lnRef idx="1">
                  <a:schemeClr val="accent6"/>
                </a:lnRef>
                <a:fillRef idx="0">
                  <a:schemeClr val="accent6"/>
                </a:fillRef>
                <a:effectRef idx="0">
                  <a:schemeClr val="accent6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</p:grpSp>
        <p:grpSp>
          <p:nvGrpSpPr>
            <p:cNvPr id="36" name="Group 35"/>
            <p:cNvGrpSpPr/>
            <p:nvPr/>
          </p:nvGrpSpPr>
          <p:grpSpPr>
            <a:xfrm>
              <a:off x="5296559" y="5029253"/>
              <a:ext cx="807730" cy="761955"/>
              <a:chOff x="519946" y="3582089"/>
              <a:chExt cx="1324732" cy="1342369"/>
            </a:xfrm>
          </p:grpSpPr>
          <p:sp>
            <p:nvSpPr>
              <p:cNvPr id="100" name="Circular Arrow 99"/>
              <p:cNvSpPr/>
              <p:nvPr/>
            </p:nvSpPr>
            <p:spPr bwMode="auto">
              <a:xfrm flipH="1">
                <a:off x="531799" y="3582089"/>
                <a:ext cx="1312879" cy="1271981"/>
              </a:xfrm>
              <a:prstGeom prst="circularArrow">
                <a:avLst/>
              </a:prstGeom>
              <a:gradFill flip="none" rotWithShape="1">
                <a:gsLst>
                  <a:gs pos="0">
                    <a:srgbClr val="92D050">
                      <a:shade val="30000"/>
                      <a:satMod val="115000"/>
                    </a:srgbClr>
                  </a:gs>
                  <a:gs pos="50000">
                    <a:srgbClr val="92D050">
                      <a:shade val="67500"/>
                      <a:satMod val="115000"/>
                    </a:srgbClr>
                  </a:gs>
                  <a:gs pos="100000">
                    <a:srgbClr val="92D050">
                      <a:shade val="100000"/>
                      <a:satMod val="115000"/>
                    </a:srgbClr>
                  </a:gs>
                </a:gsLst>
                <a:lin ang="8100000" scaled="1"/>
                <a:tileRect/>
              </a:gradFill>
              <a:ln w="25400">
                <a:solidFill>
                  <a:schemeClr val="tx1">
                    <a:lumMod val="50000"/>
                    <a:lumOff val="50000"/>
                  </a:schemeClr>
                </a:solidFill>
                <a:headEnd/>
                <a:tailEnd/>
              </a:ln>
            </p:spPr>
            <p:style>
              <a:lnRef idx="1">
                <a:schemeClr val="accent6"/>
              </a:lnRef>
              <a:fillRef idx="0">
                <a:schemeClr val="accent6"/>
              </a:fillRef>
              <a:effectRef idx="0">
                <a:schemeClr val="accent6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01" name="Circular Arrow 100"/>
              <p:cNvSpPr/>
              <p:nvPr/>
            </p:nvSpPr>
            <p:spPr bwMode="auto">
              <a:xfrm rot="10800000" flipH="1">
                <a:off x="519946" y="3652477"/>
                <a:ext cx="1312879" cy="1271981"/>
              </a:xfrm>
              <a:prstGeom prst="circularArrow">
                <a:avLst>
                  <a:gd name="adj1" fmla="val 12500"/>
                  <a:gd name="adj2" fmla="val 1142319"/>
                  <a:gd name="adj3" fmla="val 20457681"/>
                  <a:gd name="adj4" fmla="val 10720970"/>
                  <a:gd name="adj5" fmla="val 12500"/>
                </a:avLst>
              </a:prstGeom>
              <a:gradFill flip="none" rotWithShape="1">
                <a:gsLst>
                  <a:gs pos="0">
                    <a:srgbClr val="92D050">
                      <a:shade val="30000"/>
                      <a:satMod val="115000"/>
                    </a:srgbClr>
                  </a:gs>
                  <a:gs pos="50000">
                    <a:srgbClr val="92D050">
                      <a:shade val="67500"/>
                      <a:satMod val="115000"/>
                    </a:srgbClr>
                  </a:gs>
                  <a:gs pos="100000">
                    <a:srgbClr val="92D050">
                      <a:shade val="100000"/>
                      <a:satMod val="115000"/>
                    </a:srgbClr>
                  </a:gs>
                </a:gsLst>
                <a:lin ang="8100000" scaled="1"/>
                <a:tileRect/>
              </a:gradFill>
              <a:ln w="25400">
                <a:solidFill>
                  <a:schemeClr val="tx1">
                    <a:lumMod val="50000"/>
                    <a:lumOff val="50000"/>
                  </a:schemeClr>
                </a:solidFill>
                <a:headEnd/>
                <a:tailEnd/>
              </a:ln>
            </p:spPr>
            <p:style>
              <a:lnRef idx="1">
                <a:schemeClr val="accent6"/>
              </a:lnRef>
              <a:fillRef idx="0">
                <a:schemeClr val="accent6"/>
              </a:fillRef>
              <a:effectRef idx="0">
                <a:schemeClr val="accent6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167772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we structure the SMS space:</a:t>
            </a:r>
            <a:br>
              <a:rPr lang="en-US" dirty="0"/>
            </a:br>
            <a:r>
              <a:rPr lang="en-US" sz="3200" i="1" dirty="0"/>
              <a:t>Disciplines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Requirements</a:t>
            </a:r>
          </a:p>
          <a:p>
            <a:r>
              <a:rPr lang="en-US" dirty="0"/>
              <a:t>Software</a:t>
            </a:r>
          </a:p>
          <a:p>
            <a:r>
              <a:rPr lang="en-US" dirty="0"/>
              <a:t>Electronics</a:t>
            </a:r>
          </a:p>
          <a:p>
            <a:r>
              <a:rPr lang="en-US" dirty="0"/>
              <a:t>Electrical</a:t>
            </a:r>
          </a:p>
          <a:p>
            <a:r>
              <a:rPr lang="en-US" dirty="0"/>
              <a:t>Mechatronics</a:t>
            </a:r>
          </a:p>
          <a:p>
            <a:r>
              <a:rPr lang="en-US" dirty="0"/>
              <a:t>CAE</a:t>
            </a:r>
          </a:p>
          <a:p>
            <a:r>
              <a:rPr lang="en-US" dirty="0"/>
              <a:t>V &amp; V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7684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we structure the SMS space:</a:t>
            </a:r>
            <a:br>
              <a:rPr lang="en-US" dirty="0"/>
            </a:br>
            <a:r>
              <a:rPr lang="en-US" sz="3200" i="1" dirty="0"/>
              <a:t>Fidelity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0D</a:t>
            </a:r>
          </a:p>
          <a:p>
            <a:r>
              <a:rPr lang="en-US" dirty="0"/>
              <a:t>1D</a:t>
            </a:r>
          </a:p>
          <a:p>
            <a:r>
              <a:rPr lang="en-US" dirty="0"/>
              <a:t>2D</a:t>
            </a:r>
          </a:p>
          <a:p>
            <a:r>
              <a:rPr lang="en-US" dirty="0"/>
              <a:t>3D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79443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8" name="Diagram 117"/>
          <p:cNvGraphicFramePr/>
          <p:nvPr>
            <p:extLst>
              <p:ext uri="{D42A27DB-BD31-4B8C-83A1-F6EECF244321}">
                <p14:modId xmlns:p14="http://schemas.microsoft.com/office/powerpoint/2010/main" val="2326834700"/>
              </p:ext>
            </p:extLst>
          </p:nvPr>
        </p:nvGraphicFramePr>
        <p:xfrm>
          <a:off x="2548827" y="1524178"/>
          <a:ext cx="7137400" cy="47050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>
          <a:xfrm>
            <a:off x="9548232" y="1708554"/>
            <a:ext cx="2498151" cy="1256698"/>
          </a:xfrm>
        </p:spPr>
        <p:txBody>
          <a:bodyPr>
            <a:noAutofit/>
          </a:bodyPr>
          <a:lstStyle/>
          <a:p>
            <a:pPr marL="0" indent="0" algn="l">
              <a:buNone/>
            </a:pPr>
            <a:r>
              <a:rPr lang="en-US" sz="1200" i="1" dirty="0"/>
              <a:t>In-the-Loop Management</a:t>
            </a:r>
          </a:p>
          <a:p>
            <a:pPr algn="l">
              <a:spcBef>
                <a:spcPts val="200"/>
              </a:spcBef>
              <a:buFont typeface="Wingdings" panose="05000000000000000000" pitchFamily="2" charset="2"/>
              <a:buChar char="Ø"/>
            </a:pPr>
            <a:r>
              <a:rPr lang="en-US" sz="1200" dirty="0"/>
              <a:t> Requirements</a:t>
            </a:r>
          </a:p>
          <a:p>
            <a:pPr algn="l">
              <a:spcBef>
                <a:spcPts val="200"/>
              </a:spcBef>
              <a:buFont typeface="Wingdings" panose="05000000000000000000" pitchFamily="2" charset="2"/>
              <a:buChar char="Ø"/>
            </a:pPr>
            <a:r>
              <a:rPr lang="en-US" sz="1200" dirty="0"/>
              <a:t> Quality</a:t>
            </a:r>
          </a:p>
          <a:p>
            <a:pPr algn="l">
              <a:spcBef>
                <a:spcPts val="200"/>
              </a:spcBef>
              <a:buFont typeface="Wingdings" panose="05000000000000000000" pitchFamily="2" charset="2"/>
              <a:buChar char="Ø"/>
            </a:pPr>
            <a:r>
              <a:rPr lang="en-US" sz="1200" dirty="0"/>
              <a:t> Change management</a:t>
            </a:r>
          </a:p>
          <a:p>
            <a:pPr algn="l">
              <a:spcBef>
                <a:spcPts val="200"/>
              </a:spcBef>
              <a:buFont typeface="Wingdings" panose="05000000000000000000" pitchFamily="2" charset="2"/>
              <a:buChar char="Ø"/>
            </a:pPr>
            <a:r>
              <a:rPr lang="en-US" sz="1200" dirty="0"/>
              <a:t> Supply chain</a:t>
            </a:r>
          </a:p>
          <a:p>
            <a:pPr algn="l">
              <a:spcBef>
                <a:spcPts val="200"/>
              </a:spcBef>
              <a:buFont typeface="Wingdings" panose="05000000000000000000" pitchFamily="2" charset="2"/>
              <a:buChar char="Ø"/>
            </a:pPr>
            <a:r>
              <a:rPr lang="en-US" sz="1200" dirty="0"/>
              <a:t> Program management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7072" y="21557"/>
            <a:ext cx="12430897" cy="699977"/>
          </a:xfrm>
        </p:spPr>
        <p:txBody>
          <a:bodyPr>
            <a:normAutofit fontScale="90000"/>
          </a:bodyPr>
          <a:lstStyle/>
          <a:p>
            <a:r>
              <a:rPr lang="en-US" altLang="en-US" dirty="0"/>
              <a:t>Engineering </a:t>
            </a:r>
            <a:r>
              <a:rPr lang="en-US" altLang="en-US" dirty="0">
                <a:solidFill>
                  <a:srgbClr val="C00000"/>
                </a:solidFill>
              </a:rPr>
              <a:t>Disciplines Throughout Product </a:t>
            </a:r>
            <a:r>
              <a:rPr lang="en-US" altLang="en-US" dirty="0"/>
              <a:t>Life Cycle</a:t>
            </a:r>
            <a:r>
              <a:rPr lang="en-US" altLang="en-US" baseline="30000" dirty="0"/>
              <a:t>*</a:t>
            </a:r>
            <a:endParaRPr lang="en-US" baseline="30000" dirty="0"/>
          </a:p>
        </p:txBody>
      </p:sp>
      <p:sp>
        <p:nvSpPr>
          <p:cNvPr id="43" name="Content Placeholder 2"/>
          <p:cNvSpPr txBox="1">
            <a:spLocks/>
          </p:cNvSpPr>
          <p:nvPr/>
        </p:nvSpPr>
        <p:spPr>
          <a:xfrm>
            <a:off x="609525" y="1713511"/>
            <a:ext cx="2483435" cy="1557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indent="0" fontAlgn="base">
              <a:spcBef>
                <a:spcPts val="1200"/>
              </a:spcBef>
              <a:spcAft>
                <a:spcPct val="0"/>
              </a:spcAft>
              <a:buClr>
                <a:srgbClr val="131D43"/>
              </a:buClr>
              <a:buSzPct val="70000"/>
              <a:buFont typeface="Wingdings" pitchFamily="2" charset="2"/>
              <a:buNone/>
              <a:defRPr sz="1200" i="1">
                <a:solidFill>
                  <a:srgbClr val="131D43"/>
                </a:solidFill>
                <a:ea typeface="ＭＳ Ｐゴシック" pitchFamily="-109" charset="-128"/>
                <a:cs typeface="ＭＳ Ｐゴシック" pitchFamily="-109" charset="-128"/>
              </a:defRPr>
            </a:lvl1pPr>
            <a:lvl2pPr marL="514350" indent="-228600" fontAlgn="base">
              <a:spcBef>
                <a:spcPts val="600"/>
              </a:spcBef>
              <a:spcAft>
                <a:spcPct val="0"/>
              </a:spcAft>
              <a:buClr>
                <a:srgbClr val="131D43"/>
              </a:buClr>
              <a:buSzPct val="100000"/>
              <a:buFont typeface="Wingdings" pitchFamily="2" charset="2"/>
              <a:buChar char="§"/>
              <a:defRPr sz="2000">
                <a:solidFill>
                  <a:srgbClr val="131D43"/>
                </a:solidFill>
                <a:ea typeface="ＭＳ Ｐゴシック" pitchFamily="-109" charset="-128"/>
              </a:defRPr>
            </a:lvl2pPr>
            <a:lvl3pPr marL="741363" indent="-228600" fontAlgn="base">
              <a:spcBef>
                <a:spcPts val="600"/>
              </a:spcBef>
              <a:spcAft>
                <a:spcPct val="0"/>
              </a:spcAft>
              <a:buClr>
                <a:srgbClr val="131D43"/>
              </a:buClr>
              <a:buSzPct val="50000"/>
              <a:buFont typeface="Wingdings" pitchFamily="2" charset="2"/>
              <a:buChar char="l"/>
              <a:defRPr>
                <a:solidFill>
                  <a:srgbClr val="131D43"/>
                </a:solidFill>
                <a:ea typeface="ＭＳ Ｐゴシック" pitchFamily="-109" charset="-128"/>
              </a:defRPr>
            </a:lvl3pPr>
            <a:lvl4pPr marL="969963" indent="-228600" fontAlgn="base">
              <a:spcBef>
                <a:spcPts val="600"/>
              </a:spcBef>
              <a:spcAft>
                <a:spcPct val="0"/>
              </a:spcAft>
              <a:buClr>
                <a:srgbClr val="131D43"/>
              </a:buClr>
              <a:buSzPct val="50000"/>
              <a:buFont typeface="Wingdings" pitchFamily="2" charset="2"/>
              <a:buChar char=""/>
              <a:defRPr>
                <a:solidFill>
                  <a:srgbClr val="131D43"/>
                </a:solidFill>
                <a:ea typeface="ＭＳ Ｐゴシック" pitchFamily="-109" charset="-128"/>
              </a:defRPr>
            </a:lvl4pPr>
            <a:lvl5pPr marL="1200150" indent="-228600" fontAlgn="base">
              <a:spcBef>
                <a:spcPts val="600"/>
              </a:spcBef>
              <a:spcAft>
                <a:spcPct val="0"/>
              </a:spcAft>
              <a:buClr>
                <a:srgbClr val="131D43"/>
              </a:buClr>
              <a:buSzPct val="50000"/>
              <a:buFont typeface="Wingdings" pitchFamily="2" charset="2"/>
              <a:buChar char=""/>
              <a:defRPr>
                <a:solidFill>
                  <a:srgbClr val="131D43"/>
                </a:solidFill>
                <a:ea typeface="ＭＳ Ｐゴシック" pitchFamily="-109" charset="-128"/>
              </a:defRPr>
            </a:lvl5pPr>
            <a:lvl6pPr marL="2514600" indent="-228600">
              <a:spcBef>
                <a:spcPct val="20000"/>
              </a:spcBef>
              <a:buFont typeface="Arial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itchFamily="34" charset="0"/>
              <a:buChar char="•"/>
              <a:defRPr sz="2000"/>
            </a:lvl9pPr>
          </a:lstStyle>
          <a:p>
            <a:r>
              <a:rPr lang="en-US" dirty="0"/>
              <a:t>Maturity</a:t>
            </a:r>
          </a:p>
          <a:p>
            <a:pPr marL="171450" indent="-171450">
              <a:spcBef>
                <a:spcPts val="200"/>
              </a:spcBef>
              <a:buFont typeface="Wingdings" panose="05000000000000000000" pitchFamily="2" charset="2"/>
              <a:buChar char="Ø"/>
            </a:pPr>
            <a:r>
              <a:rPr lang="en-US" dirty="0"/>
              <a:t>R&amp;D</a:t>
            </a:r>
          </a:p>
          <a:p>
            <a:pPr marL="171450" indent="-171450">
              <a:spcBef>
                <a:spcPts val="200"/>
              </a:spcBef>
              <a:buFont typeface="Wingdings" panose="05000000000000000000" pitchFamily="2" charset="2"/>
              <a:buChar char="Ø"/>
            </a:pPr>
            <a:r>
              <a:rPr lang="en-US" dirty="0"/>
              <a:t>Design</a:t>
            </a:r>
          </a:p>
          <a:p>
            <a:pPr marL="171450" indent="-171450">
              <a:spcBef>
                <a:spcPts val="200"/>
              </a:spcBef>
              <a:buFont typeface="Wingdings" panose="05000000000000000000" pitchFamily="2" charset="2"/>
              <a:buChar char="Ø"/>
            </a:pPr>
            <a:r>
              <a:rPr lang="en-US" dirty="0"/>
              <a:t>Release</a:t>
            </a:r>
          </a:p>
          <a:p>
            <a:pPr marL="171450" indent="-171450">
              <a:spcBef>
                <a:spcPts val="200"/>
              </a:spcBef>
              <a:buFont typeface="Wingdings" panose="05000000000000000000" pitchFamily="2" charset="2"/>
              <a:buChar char="Ø"/>
            </a:pPr>
            <a:r>
              <a:rPr lang="en-US" dirty="0"/>
              <a:t>Production</a:t>
            </a:r>
          </a:p>
          <a:p>
            <a:pPr marL="171450" indent="-171450">
              <a:spcBef>
                <a:spcPts val="200"/>
              </a:spcBef>
              <a:buFont typeface="Wingdings" panose="05000000000000000000" pitchFamily="2" charset="2"/>
              <a:buChar char="Ø"/>
            </a:pPr>
            <a:r>
              <a:rPr lang="en-US" dirty="0"/>
              <a:t>In-service</a:t>
            </a:r>
          </a:p>
          <a:p>
            <a:pPr marL="171450" indent="-171450">
              <a:spcBef>
                <a:spcPts val="200"/>
              </a:spcBef>
              <a:buFont typeface="Wingdings" panose="05000000000000000000" pitchFamily="2" charset="2"/>
              <a:buChar char="Ø"/>
            </a:pPr>
            <a:r>
              <a:rPr lang="en-US" dirty="0"/>
              <a:t>Retire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4" name="Content Placeholder 2"/>
          <p:cNvSpPr txBox="1">
            <a:spLocks/>
          </p:cNvSpPr>
          <p:nvPr/>
        </p:nvSpPr>
        <p:spPr>
          <a:xfrm>
            <a:off x="9546197" y="3757707"/>
            <a:ext cx="2257446" cy="20393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►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►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►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►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►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200" i="1" dirty="0"/>
              <a:t>Simulations / Analysis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200" dirty="0"/>
              <a:t>Virtual design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200" dirty="0"/>
              <a:t>Virtual Testing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200" dirty="0"/>
              <a:t>Virtual manufacturing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200" dirty="0"/>
              <a:t>Risk assessment / certification of correctness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200" dirty="0"/>
              <a:t>Remaining useful life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200" dirty="0"/>
              <a:t>Costing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200" dirty="0"/>
              <a:t>Trade-off studies</a:t>
            </a:r>
          </a:p>
          <a:p>
            <a:pPr lvl="1"/>
            <a:endParaRPr lang="en-US" sz="1200" dirty="0"/>
          </a:p>
          <a:p>
            <a:pPr lvl="1"/>
            <a:endParaRPr lang="en-US" sz="1200" dirty="0"/>
          </a:p>
        </p:txBody>
      </p:sp>
      <p:sp>
        <p:nvSpPr>
          <p:cNvPr id="46" name="Content Placeholder 2"/>
          <p:cNvSpPr txBox="1">
            <a:spLocks/>
          </p:cNvSpPr>
          <p:nvPr/>
        </p:nvSpPr>
        <p:spPr>
          <a:xfrm>
            <a:off x="579933" y="3721152"/>
            <a:ext cx="1914175" cy="11672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►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►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►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►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►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200" i="1" dirty="0"/>
              <a:t>Assessments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200" dirty="0"/>
              <a:t>Market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200" dirty="0"/>
              <a:t>Requirements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200" dirty="0"/>
              <a:t>Quality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200" dirty="0"/>
              <a:t>Performance</a:t>
            </a:r>
          </a:p>
          <a:p>
            <a:endParaRPr lang="en-US" sz="1600" dirty="0"/>
          </a:p>
          <a:p>
            <a:pPr lvl="1"/>
            <a:endParaRPr lang="en-US" sz="1200" dirty="0"/>
          </a:p>
        </p:txBody>
      </p:sp>
      <p:sp>
        <p:nvSpPr>
          <p:cNvPr id="52" name="TextBox 51"/>
          <p:cNvSpPr txBox="1"/>
          <p:nvPr/>
        </p:nvSpPr>
        <p:spPr>
          <a:xfrm>
            <a:off x="3252929" y="3003993"/>
            <a:ext cx="5729196" cy="101566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Internet of Things</a:t>
            </a:r>
          </a:p>
        </p:txBody>
      </p:sp>
      <p:sp>
        <p:nvSpPr>
          <p:cNvPr id="119" name="Content Placeholder 2"/>
          <p:cNvSpPr txBox="1">
            <a:spLocks/>
          </p:cNvSpPr>
          <p:nvPr/>
        </p:nvSpPr>
        <p:spPr>
          <a:xfrm>
            <a:off x="4762490" y="2434635"/>
            <a:ext cx="2483435" cy="106123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►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►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►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►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►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Clr>
                <a:srgbClr val="263B86"/>
              </a:buClr>
              <a:buFont typeface="Arial" pitchFamily="34" charset="0"/>
              <a:buNone/>
            </a:pPr>
            <a:r>
              <a:rPr lang="en-US" sz="1200" b="1" i="1" u="sng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Enabling foundation</a:t>
            </a:r>
          </a:p>
          <a:p>
            <a:pPr lvl="1">
              <a:buClr>
                <a:srgbClr val="640F10"/>
              </a:buClr>
            </a:pPr>
            <a:r>
              <a:rPr lang="en-US" sz="12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Organization</a:t>
            </a:r>
          </a:p>
          <a:p>
            <a:pPr lvl="2">
              <a:buClr>
                <a:srgbClr val="622D0A"/>
              </a:buClr>
              <a:buFont typeface="Wingdings" panose="05000000000000000000" pitchFamily="2" charset="2"/>
              <a:buChar char="Ø"/>
            </a:pPr>
            <a:r>
              <a:rPr lang="en-US" sz="1000" i="1" dirty="0">
                <a:solidFill>
                  <a:prstClr val="black"/>
                </a:solidFill>
                <a:latin typeface="Calibri"/>
              </a:rPr>
              <a:t>Culture</a:t>
            </a:r>
          </a:p>
          <a:p>
            <a:pPr lvl="2">
              <a:buClr>
                <a:srgbClr val="622D0A"/>
              </a:buClr>
              <a:buFont typeface="Wingdings" panose="05000000000000000000" pitchFamily="2" charset="2"/>
              <a:buChar char="Ø"/>
            </a:pPr>
            <a:r>
              <a:rPr lang="en-US" sz="1000" i="1" dirty="0">
                <a:solidFill>
                  <a:prstClr val="black"/>
                </a:solidFill>
                <a:latin typeface="Calibri"/>
              </a:rPr>
              <a:t>Collaboration</a:t>
            </a:r>
          </a:p>
          <a:p>
            <a:pPr lvl="2">
              <a:buClr>
                <a:srgbClr val="622D0A"/>
              </a:buClr>
              <a:buFont typeface="Wingdings" panose="05000000000000000000" pitchFamily="2" charset="2"/>
              <a:buChar char="Ø"/>
            </a:pPr>
            <a:r>
              <a:rPr lang="en-US" sz="1000" i="1" dirty="0">
                <a:solidFill>
                  <a:prstClr val="black"/>
                </a:solidFill>
                <a:latin typeface="Calibri"/>
              </a:rPr>
              <a:t>Communication</a:t>
            </a:r>
          </a:p>
        </p:txBody>
      </p:sp>
      <p:sp>
        <p:nvSpPr>
          <p:cNvPr id="120" name="Content Placeholder 2"/>
          <p:cNvSpPr txBox="1">
            <a:spLocks/>
          </p:cNvSpPr>
          <p:nvPr/>
        </p:nvSpPr>
        <p:spPr>
          <a:xfrm>
            <a:off x="3850989" y="3614833"/>
            <a:ext cx="2839599" cy="145405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►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►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►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►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►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Clr>
                <a:srgbClr val="640F10"/>
              </a:buClr>
            </a:pPr>
            <a:r>
              <a:rPr lang="en-US" sz="12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Process</a:t>
            </a:r>
          </a:p>
          <a:p>
            <a:pPr lvl="2">
              <a:buClr>
                <a:srgbClr val="622D0A"/>
              </a:buClr>
              <a:buFont typeface="Wingdings" panose="05000000000000000000" pitchFamily="2" charset="2"/>
              <a:buChar char="Ø"/>
            </a:pPr>
            <a:r>
              <a:rPr lang="en-US" sz="1000" i="1" dirty="0">
                <a:solidFill>
                  <a:prstClr val="black"/>
                </a:solidFill>
                <a:latin typeface="Calibri"/>
              </a:rPr>
              <a:t>Integration</a:t>
            </a:r>
          </a:p>
          <a:p>
            <a:pPr lvl="2">
              <a:buClr>
                <a:srgbClr val="622D0A"/>
              </a:buClr>
              <a:buFont typeface="Wingdings" panose="05000000000000000000" pitchFamily="2" charset="2"/>
              <a:buChar char="Ø"/>
            </a:pPr>
            <a:r>
              <a:rPr lang="en-US" sz="1000" i="1" dirty="0">
                <a:solidFill>
                  <a:prstClr val="black"/>
                </a:solidFill>
                <a:latin typeface="Calibri"/>
              </a:rPr>
              <a:t>Traceability</a:t>
            </a:r>
          </a:p>
          <a:p>
            <a:pPr lvl="2">
              <a:buClr>
                <a:srgbClr val="622D0A"/>
              </a:buClr>
              <a:buFont typeface="Wingdings" panose="05000000000000000000" pitchFamily="2" charset="2"/>
              <a:buChar char="Ø"/>
            </a:pPr>
            <a:r>
              <a:rPr lang="en-US" sz="1000" i="1" dirty="0">
                <a:solidFill>
                  <a:prstClr val="black"/>
                </a:solidFill>
                <a:latin typeface="Calibri"/>
              </a:rPr>
              <a:t>Impact Analysis</a:t>
            </a:r>
          </a:p>
          <a:p>
            <a:pPr lvl="2">
              <a:buClr>
                <a:srgbClr val="622D0A"/>
              </a:buClr>
              <a:buFont typeface="Wingdings" panose="05000000000000000000" pitchFamily="2" charset="2"/>
              <a:buChar char="Ø"/>
            </a:pPr>
            <a:r>
              <a:rPr lang="en-US" sz="1000" i="1" dirty="0">
                <a:solidFill>
                  <a:prstClr val="black"/>
                </a:solidFill>
                <a:latin typeface="Calibri"/>
              </a:rPr>
              <a:t>Validation</a:t>
            </a:r>
          </a:p>
          <a:p>
            <a:pPr lvl="2">
              <a:buClr>
                <a:srgbClr val="622D0A"/>
              </a:buClr>
              <a:buFont typeface="Wingdings" panose="05000000000000000000" pitchFamily="2" charset="2"/>
              <a:buChar char="Ø"/>
            </a:pPr>
            <a:r>
              <a:rPr lang="en-US" sz="1000" i="1" dirty="0">
                <a:solidFill>
                  <a:prstClr val="black"/>
                </a:solidFill>
                <a:latin typeface="Calibri"/>
              </a:rPr>
              <a:t>Verification</a:t>
            </a:r>
          </a:p>
          <a:p>
            <a:pPr lvl="2">
              <a:buClr>
                <a:srgbClr val="622D0A"/>
              </a:buClr>
              <a:buFont typeface="Wingdings" panose="05000000000000000000" pitchFamily="2" charset="2"/>
              <a:buChar char="Ø"/>
            </a:pPr>
            <a:r>
              <a:rPr lang="en-US" sz="1000" i="1" dirty="0">
                <a:solidFill>
                  <a:prstClr val="black"/>
                </a:solidFill>
                <a:latin typeface="Calibri"/>
              </a:rPr>
              <a:t>Unification</a:t>
            </a:r>
          </a:p>
        </p:txBody>
      </p:sp>
      <p:sp>
        <p:nvSpPr>
          <p:cNvPr id="121" name="Content Placeholder 2"/>
          <p:cNvSpPr txBox="1">
            <a:spLocks/>
          </p:cNvSpPr>
          <p:nvPr/>
        </p:nvSpPr>
        <p:spPr>
          <a:xfrm>
            <a:off x="5704450" y="3621398"/>
            <a:ext cx="2483435" cy="121183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chemeClr val="tx2"/>
              </a:buClr>
              <a:buFont typeface="Arial" pitchFamily="34" charset="0"/>
              <a:buChar char="►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►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►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►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►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Clr>
                <a:srgbClr val="640F10"/>
              </a:buClr>
            </a:pPr>
            <a:r>
              <a:rPr lang="en-US" sz="1200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</a:rPr>
              <a:t>Technology</a:t>
            </a:r>
          </a:p>
          <a:p>
            <a:pPr lvl="2">
              <a:buClr>
                <a:srgbClr val="622D0A"/>
              </a:buClr>
              <a:buFont typeface="Wingdings" panose="05000000000000000000" pitchFamily="2" charset="2"/>
              <a:buChar char="Ø"/>
            </a:pPr>
            <a:r>
              <a:rPr lang="en-US" sz="1000" i="1" dirty="0">
                <a:solidFill>
                  <a:prstClr val="black"/>
                </a:solidFill>
                <a:latin typeface="Calibri"/>
              </a:rPr>
              <a:t>Infrastructure</a:t>
            </a:r>
          </a:p>
          <a:p>
            <a:pPr lvl="2">
              <a:buClr>
                <a:srgbClr val="622D0A"/>
              </a:buClr>
              <a:buFont typeface="Wingdings" panose="05000000000000000000" pitchFamily="2" charset="2"/>
              <a:buChar char="Ø"/>
            </a:pPr>
            <a:r>
              <a:rPr lang="en-US" sz="1000" i="1" dirty="0">
                <a:solidFill>
                  <a:prstClr val="black"/>
                </a:solidFill>
                <a:latin typeface="Calibri"/>
              </a:rPr>
              <a:t>Tools</a:t>
            </a:r>
          </a:p>
          <a:p>
            <a:pPr lvl="2">
              <a:buClr>
                <a:srgbClr val="622D0A"/>
              </a:buClr>
              <a:buFont typeface="Wingdings" panose="05000000000000000000" pitchFamily="2" charset="2"/>
              <a:buChar char="Ø"/>
            </a:pPr>
            <a:r>
              <a:rPr lang="en-US" sz="1000" i="1" dirty="0">
                <a:solidFill>
                  <a:prstClr val="black"/>
                </a:solidFill>
                <a:latin typeface="Calibri"/>
              </a:rPr>
              <a:t>Common</a:t>
            </a:r>
          </a:p>
          <a:p>
            <a:pPr lvl="2">
              <a:buClr>
                <a:srgbClr val="622D0A"/>
              </a:buClr>
              <a:buFont typeface="Wingdings" panose="05000000000000000000" pitchFamily="2" charset="2"/>
              <a:buChar char="Ø"/>
            </a:pPr>
            <a:r>
              <a:rPr lang="en-US" sz="1000" i="1" dirty="0">
                <a:solidFill>
                  <a:prstClr val="black"/>
                </a:solidFill>
                <a:latin typeface="Calibri"/>
              </a:rPr>
              <a:t>Flexible</a:t>
            </a:r>
          </a:p>
          <a:p>
            <a:pPr lvl="2">
              <a:buClr>
                <a:srgbClr val="622D0A"/>
              </a:buClr>
              <a:buFont typeface="Wingdings" panose="05000000000000000000" pitchFamily="2" charset="2"/>
              <a:buChar char="Ø"/>
            </a:pPr>
            <a:r>
              <a:rPr lang="en-US" sz="1000" i="1" dirty="0">
                <a:solidFill>
                  <a:prstClr val="black"/>
                </a:solidFill>
                <a:latin typeface="Calibri"/>
              </a:rPr>
              <a:t>Advanced</a:t>
            </a:r>
          </a:p>
        </p:txBody>
      </p:sp>
      <p:sp>
        <p:nvSpPr>
          <p:cNvPr id="122" name="Rectangle 121"/>
          <p:cNvSpPr/>
          <p:nvPr/>
        </p:nvSpPr>
        <p:spPr>
          <a:xfrm>
            <a:off x="3596210" y="2815531"/>
            <a:ext cx="1059242" cy="537499"/>
          </a:xfrm>
          <a:prstGeom prst="rect">
            <a:avLst/>
          </a:prstGeom>
          <a:gradFill rotWithShape="1">
            <a:gsLst>
              <a:gs pos="0">
                <a:srgbClr val="408000">
                  <a:shade val="93000"/>
                  <a:satMod val="130000"/>
                </a:srgbClr>
              </a:gs>
              <a:gs pos="60000">
                <a:srgbClr val="408000">
                  <a:tint val="80000"/>
                  <a:shade val="93000"/>
                  <a:satMod val="130000"/>
                </a:srgbClr>
              </a:gs>
              <a:gs pos="100000">
                <a:srgbClr val="408000">
                  <a:tint val="50000"/>
                  <a:shade val="94000"/>
                  <a:alpha val="100000"/>
                  <a:satMod val="135000"/>
                </a:srgbClr>
              </a:gs>
            </a:gsLst>
            <a:lin ang="16200000" scaled="0"/>
          </a:gradFill>
          <a:ln w="12700" cap="flat" cmpd="sng" algn="ctr">
            <a:solidFill>
              <a:srgbClr val="408000">
                <a:shade val="95000"/>
                <a:satMod val="105000"/>
              </a:srgbClr>
            </a:solidFill>
            <a:prstDash val="solid"/>
          </a:ln>
          <a:effectLst>
            <a:innerShdw blurRad="50800" dist="25400" dir="13500000">
              <a:srgbClr val="C0C0C0">
                <a:alpha val="75000"/>
              </a:srgbClr>
            </a:innerShdw>
            <a:outerShdw blurRad="63500" dist="38100" dir="5400000" sx="105000" sy="105000" algn="br" rotWithShape="0">
              <a:srgbClr val="000000">
                <a:alpha val="30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Manufacturing</a:t>
            </a:r>
          </a:p>
        </p:txBody>
      </p:sp>
      <p:sp>
        <p:nvSpPr>
          <p:cNvPr id="123" name="Rectangle 122"/>
          <p:cNvSpPr/>
          <p:nvPr/>
        </p:nvSpPr>
        <p:spPr>
          <a:xfrm>
            <a:off x="4625328" y="1579341"/>
            <a:ext cx="1059242" cy="537499"/>
          </a:xfrm>
          <a:prstGeom prst="rect">
            <a:avLst/>
          </a:prstGeom>
          <a:gradFill rotWithShape="1">
            <a:gsLst>
              <a:gs pos="0">
                <a:srgbClr val="408000">
                  <a:shade val="93000"/>
                  <a:satMod val="130000"/>
                </a:srgbClr>
              </a:gs>
              <a:gs pos="60000">
                <a:srgbClr val="408000">
                  <a:tint val="80000"/>
                  <a:shade val="93000"/>
                  <a:satMod val="130000"/>
                </a:srgbClr>
              </a:gs>
              <a:gs pos="100000">
                <a:srgbClr val="408000">
                  <a:tint val="50000"/>
                  <a:shade val="94000"/>
                  <a:alpha val="100000"/>
                  <a:satMod val="135000"/>
                </a:srgbClr>
              </a:gs>
            </a:gsLst>
            <a:lin ang="16200000" scaled="0"/>
          </a:gradFill>
          <a:ln w="12700" cap="flat" cmpd="sng" algn="ctr">
            <a:solidFill>
              <a:srgbClr val="408000">
                <a:shade val="95000"/>
                <a:satMod val="105000"/>
              </a:srgbClr>
            </a:solidFill>
            <a:prstDash val="solid"/>
          </a:ln>
          <a:effectLst>
            <a:innerShdw blurRad="50800" dist="25400" dir="13500000">
              <a:srgbClr val="C0C0C0">
                <a:alpha val="75000"/>
              </a:srgbClr>
            </a:innerShdw>
            <a:outerShdw blurRad="63500" dist="38100" dir="5400000" sx="105000" sy="105000" algn="br" rotWithShape="0">
              <a:srgbClr val="000000">
                <a:alpha val="30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Logistic</a:t>
            </a:r>
          </a:p>
        </p:txBody>
      </p:sp>
      <p:sp>
        <p:nvSpPr>
          <p:cNvPr id="124" name="Rectangle 123"/>
          <p:cNvSpPr/>
          <p:nvPr/>
        </p:nvSpPr>
        <p:spPr>
          <a:xfrm>
            <a:off x="6566522" y="1566209"/>
            <a:ext cx="1059242" cy="537499"/>
          </a:xfrm>
          <a:prstGeom prst="rect">
            <a:avLst/>
          </a:prstGeom>
          <a:gradFill rotWithShape="1">
            <a:gsLst>
              <a:gs pos="0">
                <a:srgbClr val="408000">
                  <a:shade val="93000"/>
                  <a:satMod val="130000"/>
                </a:srgbClr>
              </a:gs>
              <a:gs pos="60000">
                <a:srgbClr val="408000">
                  <a:tint val="80000"/>
                  <a:shade val="93000"/>
                  <a:satMod val="130000"/>
                </a:srgbClr>
              </a:gs>
              <a:gs pos="100000">
                <a:srgbClr val="408000">
                  <a:tint val="50000"/>
                  <a:shade val="94000"/>
                  <a:alpha val="100000"/>
                  <a:satMod val="135000"/>
                </a:srgbClr>
              </a:gs>
            </a:gsLst>
            <a:lin ang="16200000" scaled="0"/>
          </a:gradFill>
          <a:ln w="12700" cap="flat" cmpd="sng" algn="ctr">
            <a:solidFill>
              <a:srgbClr val="408000">
                <a:shade val="95000"/>
                <a:satMod val="105000"/>
              </a:srgbClr>
            </a:solidFill>
            <a:prstDash val="solid"/>
          </a:ln>
          <a:effectLst>
            <a:innerShdw blurRad="50800" dist="25400" dir="13500000">
              <a:srgbClr val="C0C0C0">
                <a:alpha val="75000"/>
              </a:srgbClr>
            </a:innerShdw>
            <a:outerShdw blurRad="63500" dist="38100" dir="5400000" sx="105000" sy="105000" algn="br" rotWithShape="0">
              <a:srgbClr val="000000">
                <a:alpha val="30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Requirements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Assessment</a:t>
            </a:r>
          </a:p>
        </p:txBody>
      </p:sp>
      <p:sp>
        <p:nvSpPr>
          <p:cNvPr id="125" name="Rectangle 124"/>
          <p:cNvSpPr/>
          <p:nvPr/>
        </p:nvSpPr>
        <p:spPr>
          <a:xfrm>
            <a:off x="7476424" y="2815998"/>
            <a:ext cx="1513083" cy="537499"/>
          </a:xfrm>
          <a:prstGeom prst="rect">
            <a:avLst/>
          </a:prstGeom>
          <a:gradFill rotWithShape="1">
            <a:gsLst>
              <a:gs pos="0">
                <a:srgbClr val="408000">
                  <a:shade val="93000"/>
                  <a:satMod val="130000"/>
                </a:srgbClr>
              </a:gs>
              <a:gs pos="60000">
                <a:srgbClr val="408000">
                  <a:tint val="80000"/>
                  <a:shade val="93000"/>
                  <a:satMod val="130000"/>
                </a:srgbClr>
              </a:gs>
              <a:gs pos="100000">
                <a:srgbClr val="408000">
                  <a:tint val="50000"/>
                  <a:shade val="94000"/>
                  <a:alpha val="100000"/>
                  <a:satMod val="135000"/>
                </a:srgbClr>
              </a:gs>
            </a:gsLst>
            <a:lin ang="16200000" scaled="0"/>
          </a:gradFill>
          <a:ln w="12700" cap="flat" cmpd="sng" algn="ctr">
            <a:solidFill>
              <a:srgbClr val="408000">
                <a:shade val="95000"/>
                <a:satMod val="105000"/>
              </a:srgbClr>
            </a:solidFill>
            <a:prstDash val="solid"/>
          </a:ln>
          <a:effectLst>
            <a:innerShdw blurRad="50800" dist="25400" dir="13500000">
              <a:srgbClr val="C0C0C0">
                <a:alpha val="75000"/>
              </a:srgbClr>
            </a:innerShdw>
            <a:outerShdw blurRad="63500" dist="38100" dir="5400000" sx="105000" sy="105000" algn="br" rotWithShape="0">
              <a:srgbClr val="000000">
                <a:alpha val="30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Design &amp; Product Development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Layout</a:t>
            </a:r>
          </a:p>
        </p:txBody>
      </p:sp>
      <p:sp>
        <p:nvSpPr>
          <p:cNvPr id="126" name="Rectangle 125"/>
          <p:cNvSpPr/>
          <p:nvPr/>
        </p:nvSpPr>
        <p:spPr>
          <a:xfrm>
            <a:off x="7645736" y="4378702"/>
            <a:ext cx="1059242" cy="537499"/>
          </a:xfrm>
          <a:prstGeom prst="rect">
            <a:avLst/>
          </a:prstGeom>
          <a:gradFill rotWithShape="1">
            <a:gsLst>
              <a:gs pos="0">
                <a:srgbClr val="408000">
                  <a:shade val="93000"/>
                  <a:satMod val="130000"/>
                </a:srgbClr>
              </a:gs>
              <a:gs pos="60000">
                <a:srgbClr val="408000">
                  <a:tint val="80000"/>
                  <a:shade val="93000"/>
                  <a:satMod val="130000"/>
                </a:srgbClr>
              </a:gs>
              <a:gs pos="100000">
                <a:srgbClr val="408000">
                  <a:tint val="50000"/>
                  <a:shade val="94000"/>
                  <a:alpha val="100000"/>
                  <a:satMod val="135000"/>
                </a:srgbClr>
              </a:gs>
            </a:gsLst>
            <a:lin ang="16200000" scaled="0"/>
          </a:gradFill>
          <a:ln w="12700" cap="flat" cmpd="sng" algn="ctr">
            <a:solidFill>
              <a:srgbClr val="408000">
                <a:shade val="95000"/>
                <a:satMod val="105000"/>
              </a:srgbClr>
            </a:solidFill>
            <a:prstDash val="solid"/>
          </a:ln>
          <a:effectLst>
            <a:innerShdw blurRad="50800" dist="25400" dir="13500000">
              <a:srgbClr val="C0C0C0">
                <a:alpha val="75000"/>
              </a:srgbClr>
            </a:innerShdw>
            <a:outerShdw blurRad="63500" dist="38100" dir="5400000" sx="105000" sy="105000" algn="br" rotWithShape="0">
              <a:srgbClr val="000000">
                <a:alpha val="30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Simulation &amp;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Analysis</a:t>
            </a:r>
          </a:p>
        </p:txBody>
      </p:sp>
      <p:sp>
        <p:nvSpPr>
          <p:cNvPr id="127" name="Rectangle 126"/>
          <p:cNvSpPr/>
          <p:nvPr/>
        </p:nvSpPr>
        <p:spPr>
          <a:xfrm>
            <a:off x="6649600" y="5708329"/>
            <a:ext cx="1059242" cy="537499"/>
          </a:xfrm>
          <a:prstGeom prst="rect">
            <a:avLst/>
          </a:prstGeom>
          <a:gradFill rotWithShape="1">
            <a:gsLst>
              <a:gs pos="0">
                <a:srgbClr val="408000">
                  <a:shade val="93000"/>
                  <a:satMod val="130000"/>
                </a:srgbClr>
              </a:gs>
              <a:gs pos="60000">
                <a:srgbClr val="408000">
                  <a:tint val="80000"/>
                  <a:shade val="93000"/>
                  <a:satMod val="130000"/>
                </a:srgbClr>
              </a:gs>
              <a:gs pos="100000">
                <a:srgbClr val="408000">
                  <a:tint val="50000"/>
                  <a:shade val="94000"/>
                  <a:alpha val="100000"/>
                  <a:satMod val="135000"/>
                </a:srgbClr>
              </a:gs>
            </a:gsLst>
            <a:lin ang="16200000" scaled="0"/>
          </a:gradFill>
          <a:ln w="12700" cap="flat" cmpd="sng" algn="ctr">
            <a:solidFill>
              <a:srgbClr val="408000">
                <a:shade val="95000"/>
                <a:satMod val="105000"/>
              </a:srgbClr>
            </a:solidFill>
            <a:prstDash val="solid"/>
          </a:ln>
          <a:effectLst>
            <a:innerShdw blurRad="50800" dist="25400" dir="13500000">
              <a:srgbClr val="C0C0C0">
                <a:alpha val="75000"/>
              </a:srgbClr>
            </a:innerShdw>
            <a:outerShdw blurRad="63500" dist="38100" dir="5400000" sx="105000" sy="105000" algn="br" rotWithShape="0">
              <a:srgbClr val="000000">
                <a:alpha val="30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Prototype</a:t>
            </a:r>
          </a:p>
        </p:txBody>
      </p:sp>
      <p:sp>
        <p:nvSpPr>
          <p:cNvPr id="128" name="Rectangle 127"/>
          <p:cNvSpPr/>
          <p:nvPr/>
        </p:nvSpPr>
        <p:spPr>
          <a:xfrm>
            <a:off x="4588816" y="5735671"/>
            <a:ext cx="1059242" cy="537499"/>
          </a:xfrm>
          <a:prstGeom prst="rect">
            <a:avLst/>
          </a:prstGeom>
          <a:gradFill rotWithShape="1">
            <a:gsLst>
              <a:gs pos="0">
                <a:srgbClr val="408000">
                  <a:shade val="93000"/>
                  <a:satMod val="130000"/>
                </a:srgbClr>
              </a:gs>
              <a:gs pos="60000">
                <a:srgbClr val="408000">
                  <a:tint val="80000"/>
                  <a:shade val="93000"/>
                  <a:satMod val="130000"/>
                </a:srgbClr>
              </a:gs>
              <a:gs pos="100000">
                <a:srgbClr val="408000">
                  <a:tint val="50000"/>
                  <a:shade val="94000"/>
                  <a:alpha val="100000"/>
                  <a:satMod val="135000"/>
                </a:srgbClr>
              </a:gs>
            </a:gsLst>
            <a:lin ang="16200000" scaled="0"/>
          </a:gradFill>
          <a:ln w="12700" cap="flat" cmpd="sng" algn="ctr">
            <a:solidFill>
              <a:srgbClr val="408000">
                <a:shade val="95000"/>
                <a:satMod val="105000"/>
              </a:srgbClr>
            </a:solidFill>
            <a:prstDash val="solid"/>
          </a:ln>
          <a:effectLst>
            <a:innerShdw blurRad="50800" dist="25400" dir="13500000">
              <a:srgbClr val="C0C0C0">
                <a:alpha val="75000"/>
              </a:srgbClr>
            </a:innerShdw>
            <a:outerShdw blurRad="63500" dist="38100" dir="5400000" sx="105000" sy="105000" algn="br" rotWithShape="0">
              <a:srgbClr val="000000">
                <a:alpha val="30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Testing</a:t>
            </a:r>
          </a:p>
        </p:txBody>
      </p:sp>
      <p:sp>
        <p:nvSpPr>
          <p:cNvPr id="129" name="Rectangle 128"/>
          <p:cNvSpPr/>
          <p:nvPr/>
        </p:nvSpPr>
        <p:spPr>
          <a:xfrm>
            <a:off x="3495364" y="4380798"/>
            <a:ext cx="1059242" cy="537499"/>
          </a:xfrm>
          <a:prstGeom prst="rect">
            <a:avLst/>
          </a:prstGeom>
          <a:gradFill rotWithShape="1">
            <a:gsLst>
              <a:gs pos="0">
                <a:srgbClr val="408000">
                  <a:shade val="93000"/>
                  <a:satMod val="130000"/>
                </a:srgbClr>
              </a:gs>
              <a:gs pos="60000">
                <a:srgbClr val="408000">
                  <a:tint val="80000"/>
                  <a:shade val="93000"/>
                  <a:satMod val="130000"/>
                </a:srgbClr>
              </a:gs>
              <a:gs pos="100000">
                <a:srgbClr val="408000">
                  <a:tint val="50000"/>
                  <a:shade val="94000"/>
                  <a:alpha val="100000"/>
                  <a:satMod val="135000"/>
                </a:srgbClr>
              </a:gs>
            </a:gsLst>
            <a:lin ang="16200000" scaled="0"/>
          </a:gradFill>
          <a:ln w="12700" cap="flat" cmpd="sng" algn="ctr">
            <a:solidFill>
              <a:srgbClr val="408000">
                <a:shade val="95000"/>
                <a:satMod val="105000"/>
              </a:srgbClr>
            </a:solidFill>
            <a:prstDash val="solid"/>
          </a:ln>
          <a:effectLst>
            <a:innerShdw blurRad="50800" dist="25400" dir="13500000">
              <a:srgbClr val="C0C0C0">
                <a:alpha val="75000"/>
              </a:srgbClr>
            </a:innerShdw>
            <a:outerShdw blurRad="63500" dist="38100" dir="5400000" sx="105000" sy="105000" algn="br" rotWithShape="0">
              <a:srgbClr val="000000">
                <a:alpha val="30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Production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Release</a:t>
            </a:r>
          </a:p>
        </p:txBody>
      </p:sp>
      <p:grpSp>
        <p:nvGrpSpPr>
          <p:cNvPr id="130" name="Group 51"/>
          <p:cNvGrpSpPr>
            <a:grpSpLocks/>
          </p:cNvGrpSpPr>
          <p:nvPr/>
        </p:nvGrpSpPr>
        <p:grpSpPr bwMode="auto">
          <a:xfrm flipH="1">
            <a:off x="7157948" y="1989421"/>
            <a:ext cx="420321" cy="412221"/>
            <a:chOff x="7315200" y="4038600"/>
            <a:chExt cx="1219200" cy="1143000"/>
          </a:xfrm>
        </p:grpSpPr>
        <p:sp>
          <p:nvSpPr>
            <p:cNvPr id="131" name="Circular Arrow 130"/>
            <p:cNvSpPr/>
            <p:nvPr/>
          </p:nvSpPr>
          <p:spPr bwMode="auto">
            <a:xfrm>
              <a:off x="7315200" y="4038600"/>
              <a:ext cx="1219200" cy="1066800"/>
            </a:xfrm>
            <a:prstGeom prst="circularArrow">
              <a:avLst/>
            </a:prstGeom>
            <a:solidFill>
              <a:srgbClr val="408000">
                <a:lumMod val="60000"/>
                <a:lumOff val="40000"/>
              </a:srgbClr>
            </a:solidFill>
            <a:ln w="254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  <a:headEnd/>
              <a:tailEnd/>
            </a:ln>
            <a:effectLst/>
          </p:spPr>
          <p:txBody>
            <a:bodyPr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32" name="Circular Arrow 131"/>
            <p:cNvSpPr/>
            <p:nvPr/>
          </p:nvSpPr>
          <p:spPr bwMode="auto">
            <a:xfrm rot="10800000">
              <a:off x="7315200" y="4114800"/>
              <a:ext cx="1219200" cy="1066800"/>
            </a:xfrm>
            <a:prstGeom prst="circularArrow">
              <a:avLst>
                <a:gd name="adj1" fmla="val 12500"/>
                <a:gd name="adj2" fmla="val 1142319"/>
                <a:gd name="adj3" fmla="val 20457681"/>
                <a:gd name="adj4" fmla="val 10720970"/>
                <a:gd name="adj5" fmla="val 12500"/>
              </a:avLst>
            </a:prstGeom>
            <a:solidFill>
              <a:srgbClr val="408000">
                <a:lumMod val="60000"/>
                <a:lumOff val="40000"/>
              </a:srgbClr>
            </a:solidFill>
            <a:ln w="254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  <a:headEnd/>
              <a:tailEnd/>
            </a:ln>
            <a:effectLst/>
          </p:spPr>
          <p:txBody>
            <a:bodyPr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133" name="Group 51"/>
          <p:cNvGrpSpPr>
            <a:grpSpLocks/>
          </p:cNvGrpSpPr>
          <p:nvPr/>
        </p:nvGrpSpPr>
        <p:grpSpPr bwMode="auto">
          <a:xfrm flipH="1">
            <a:off x="7952706" y="3293818"/>
            <a:ext cx="420321" cy="412221"/>
            <a:chOff x="7315200" y="4038600"/>
            <a:chExt cx="1219200" cy="1143000"/>
          </a:xfrm>
        </p:grpSpPr>
        <p:sp>
          <p:nvSpPr>
            <p:cNvPr id="134" name="Circular Arrow 133"/>
            <p:cNvSpPr/>
            <p:nvPr/>
          </p:nvSpPr>
          <p:spPr bwMode="auto">
            <a:xfrm>
              <a:off x="7315200" y="4038600"/>
              <a:ext cx="1219200" cy="1066800"/>
            </a:xfrm>
            <a:prstGeom prst="circularArrow">
              <a:avLst/>
            </a:prstGeom>
            <a:solidFill>
              <a:srgbClr val="408000">
                <a:lumMod val="60000"/>
                <a:lumOff val="40000"/>
              </a:srgbClr>
            </a:solidFill>
            <a:ln w="254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  <a:headEnd/>
              <a:tailEnd/>
            </a:ln>
            <a:effectLst/>
          </p:spPr>
          <p:txBody>
            <a:bodyPr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35" name="Circular Arrow 134"/>
            <p:cNvSpPr/>
            <p:nvPr/>
          </p:nvSpPr>
          <p:spPr bwMode="auto">
            <a:xfrm rot="10800000">
              <a:off x="7315200" y="4114800"/>
              <a:ext cx="1219200" cy="1066800"/>
            </a:xfrm>
            <a:prstGeom prst="circularArrow">
              <a:avLst>
                <a:gd name="adj1" fmla="val 12500"/>
                <a:gd name="adj2" fmla="val 1142319"/>
                <a:gd name="adj3" fmla="val 20457681"/>
                <a:gd name="adj4" fmla="val 10720970"/>
                <a:gd name="adj5" fmla="val 12500"/>
              </a:avLst>
            </a:prstGeom>
            <a:solidFill>
              <a:srgbClr val="408000">
                <a:lumMod val="60000"/>
                <a:lumOff val="40000"/>
              </a:srgbClr>
            </a:solidFill>
            <a:ln w="254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  <a:headEnd/>
              <a:tailEnd/>
            </a:ln>
            <a:effectLst/>
          </p:spPr>
          <p:txBody>
            <a:bodyPr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136" name="Group 51"/>
          <p:cNvGrpSpPr>
            <a:grpSpLocks/>
          </p:cNvGrpSpPr>
          <p:nvPr/>
        </p:nvGrpSpPr>
        <p:grpSpPr bwMode="auto">
          <a:xfrm flipH="1">
            <a:off x="7767564" y="4825150"/>
            <a:ext cx="420321" cy="412221"/>
            <a:chOff x="7315200" y="4038600"/>
            <a:chExt cx="1219200" cy="1143000"/>
          </a:xfrm>
        </p:grpSpPr>
        <p:sp>
          <p:nvSpPr>
            <p:cNvPr id="137" name="Circular Arrow 136"/>
            <p:cNvSpPr/>
            <p:nvPr/>
          </p:nvSpPr>
          <p:spPr bwMode="auto">
            <a:xfrm>
              <a:off x="7315200" y="4038600"/>
              <a:ext cx="1219200" cy="1066800"/>
            </a:xfrm>
            <a:prstGeom prst="circularArrow">
              <a:avLst/>
            </a:prstGeom>
            <a:solidFill>
              <a:srgbClr val="408000">
                <a:lumMod val="60000"/>
                <a:lumOff val="40000"/>
              </a:srgbClr>
            </a:solidFill>
            <a:ln w="254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  <a:headEnd/>
              <a:tailEnd/>
            </a:ln>
            <a:effectLst/>
          </p:spPr>
          <p:txBody>
            <a:bodyPr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38" name="Circular Arrow 137"/>
            <p:cNvSpPr/>
            <p:nvPr/>
          </p:nvSpPr>
          <p:spPr bwMode="auto">
            <a:xfrm rot="10800000">
              <a:off x="7315200" y="4114800"/>
              <a:ext cx="1219200" cy="1066800"/>
            </a:xfrm>
            <a:prstGeom prst="circularArrow">
              <a:avLst>
                <a:gd name="adj1" fmla="val 12500"/>
                <a:gd name="adj2" fmla="val 1142319"/>
                <a:gd name="adj3" fmla="val 20457681"/>
                <a:gd name="adj4" fmla="val 10720970"/>
                <a:gd name="adj5" fmla="val 12500"/>
              </a:avLst>
            </a:prstGeom>
            <a:solidFill>
              <a:srgbClr val="408000">
                <a:lumMod val="60000"/>
                <a:lumOff val="40000"/>
              </a:srgbClr>
            </a:solidFill>
            <a:ln w="254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  <a:headEnd/>
              <a:tailEnd/>
            </a:ln>
            <a:effectLst/>
          </p:spPr>
          <p:txBody>
            <a:bodyPr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139" name="Group 51"/>
          <p:cNvGrpSpPr>
            <a:grpSpLocks/>
          </p:cNvGrpSpPr>
          <p:nvPr/>
        </p:nvGrpSpPr>
        <p:grpSpPr bwMode="auto">
          <a:xfrm flipH="1">
            <a:off x="6328882" y="5728311"/>
            <a:ext cx="420321" cy="412221"/>
            <a:chOff x="7315200" y="4038600"/>
            <a:chExt cx="1219200" cy="1143000"/>
          </a:xfrm>
        </p:grpSpPr>
        <p:sp>
          <p:nvSpPr>
            <p:cNvPr id="140" name="Circular Arrow 139"/>
            <p:cNvSpPr/>
            <p:nvPr/>
          </p:nvSpPr>
          <p:spPr bwMode="auto">
            <a:xfrm>
              <a:off x="7315200" y="4038600"/>
              <a:ext cx="1219200" cy="1066800"/>
            </a:xfrm>
            <a:prstGeom prst="circularArrow">
              <a:avLst/>
            </a:prstGeom>
            <a:solidFill>
              <a:srgbClr val="408000">
                <a:lumMod val="60000"/>
                <a:lumOff val="40000"/>
              </a:srgbClr>
            </a:solidFill>
            <a:ln w="254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  <a:headEnd/>
              <a:tailEnd/>
            </a:ln>
            <a:effectLst/>
          </p:spPr>
          <p:txBody>
            <a:bodyPr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41" name="Circular Arrow 140"/>
            <p:cNvSpPr/>
            <p:nvPr/>
          </p:nvSpPr>
          <p:spPr bwMode="auto">
            <a:xfrm rot="10800000">
              <a:off x="7315200" y="4114800"/>
              <a:ext cx="1219200" cy="1066800"/>
            </a:xfrm>
            <a:prstGeom prst="circularArrow">
              <a:avLst>
                <a:gd name="adj1" fmla="val 12500"/>
                <a:gd name="adj2" fmla="val 1142319"/>
                <a:gd name="adj3" fmla="val 20457681"/>
                <a:gd name="adj4" fmla="val 10720970"/>
                <a:gd name="adj5" fmla="val 12500"/>
              </a:avLst>
            </a:prstGeom>
            <a:solidFill>
              <a:srgbClr val="408000">
                <a:lumMod val="60000"/>
                <a:lumOff val="40000"/>
              </a:srgbClr>
            </a:solidFill>
            <a:ln w="254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  <a:headEnd/>
              <a:tailEnd/>
            </a:ln>
            <a:effectLst/>
          </p:spPr>
          <p:txBody>
            <a:bodyPr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142" name="Group 51"/>
          <p:cNvGrpSpPr>
            <a:grpSpLocks/>
          </p:cNvGrpSpPr>
          <p:nvPr/>
        </p:nvGrpSpPr>
        <p:grpSpPr bwMode="auto">
          <a:xfrm flipH="1">
            <a:off x="4737838" y="5435810"/>
            <a:ext cx="420321" cy="412221"/>
            <a:chOff x="7315200" y="4038600"/>
            <a:chExt cx="1219200" cy="1143000"/>
          </a:xfrm>
        </p:grpSpPr>
        <p:sp>
          <p:nvSpPr>
            <p:cNvPr id="143" name="Circular Arrow 142"/>
            <p:cNvSpPr/>
            <p:nvPr/>
          </p:nvSpPr>
          <p:spPr bwMode="auto">
            <a:xfrm>
              <a:off x="7315200" y="4038600"/>
              <a:ext cx="1219200" cy="1066800"/>
            </a:xfrm>
            <a:prstGeom prst="circularArrow">
              <a:avLst/>
            </a:prstGeom>
            <a:solidFill>
              <a:srgbClr val="408000">
                <a:lumMod val="60000"/>
                <a:lumOff val="40000"/>
              </a:srgbClr>
            </a:solidFill>
            <a:ln w="254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  <a:headEnd/>
              <a:tailEnd/>
            </a:ln>
            <a:effectLst/>
          </p:spPr>
          <p:txBody>
            <a:bodyPr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44" name="Circular Arrow 143"/>
            <p:cNvSpPr/>
            <p:nvPr/>
          </p:nvSpPr>
          <p:spPr bwMode="auto">
            <a:xfrm rot="10800000">
              <a:off x="7315200" y="4114800"/>
              <a:ext cx="1219200" cy="1066800"/>
            </a:xfrm>
            <a:prstGeom prst="circularArrow">
              <a:avLst>
                <a:gd name="adj1" fmla="val 12500"/>
                <a:gd name="adj2" fmla="val 1142319"/>
                <a:gd name="adj3" fmla="val 20457681"/>
                <a:gd name="adj4" fmla="val 10720970"/>
                <a:gd name="adj5" fmla="val 12500"/>
              </a:avLst>
            </a:prstGeom>
            <a:solidFill>
              <a:srgbClr val="408000">
                <a:lumMod val="60000"/>
                <a:lumOff val="40000"/>
              </a:srgbClr>
            </a:solidFill>
            <a:ln w="254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  <a:headEnd/>
              <a:tailEnd/>
            </a:ln>
            <a:effectLst/>
          </p:spPr>
          <p:txBody>
            <a:bodyPr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145" name="Group 51"/>
          <p:cNvGrpSpPr>
            <a:grpSpLocks/>
          </p:cNvGrpSpPr>
          <p:nvPr/>
        </p:nvGrpSpPr>
        <p:grpSpPr bwMode="auto">
          <a:xfrm flipH="1">
            <a:off x="3850989" y="4093095"/>
            <a:ext cx="420321" cy="412221"/>
            <a:chOff x="7315200" y="4038600"/>
            <a:chExt cx="1219200" cy="1143000"/>
          </a:xfrm>
        </p:grpSpPr>
        <p:sp>
          <p:nvSpPr>
            <p:cNvPr id="146" name="Circular Arrow 145"/>
            <p:cNvSpPr/>
            <p:nvPr/>
          </p:nvSpPr>
          <p:spPr bwMode="auto">
            <a:xfrm>
              <a:off x="7315200" y="4038600"/>
              <a:ext cx="1219200" cy="1066800"/>
            </a:xfrm>
            <a:prstGeom prst="circularArrow">
              <a:avLst/>
            </a:prstGeom>
            <a:solidFill>
              <a:srgbClr val="408000">
                <a:lumMod val="60000"/>
                <a:lumOff val="40000"/>
              </a:srgbClr>
            </a:solidFill>
            <a:ln w="254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  <a:headEnd/>
              <a:tailEnd/>
            </a:ln>
            <a:effectLst/>
          </p:spPr>
          <p:txBody>
            <a:bodyPr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47" name="Circular Arrow 146"/>
            <p:cNvSpPr/>
            <p:nvPr/>
          </p:nvSpPr>
          <p:spPr bwMode="auto">
            <a:xfrm rot="10800000">
              <a:off x="7315200" y="4114800"/>
              <a:ext cx="1219200" cy="1066800"/>
            </a:xfrm>
            <a:prstGeom prst="circularArrow">
              <a:avLst>
                <a:gd name="adj1" fmla="val 12500"/>
                <a:gd name="adj2" fmla="val 1142319"/>
                <a:gd name="adj3" fmla="val 20457681"/>
                <a:gd name="adj4" fmla="val 10720970"/>
                <a:gd name="adj5" fmla="val 12500"/>
              </a:avLst>
            </a:prstGeom>
            <a:solidFill>
              <a:srgbClr val="408000">
                <a:lumMod val="60000"/>
                <a:lumOff val="40000"/>
              </a:srgbClr>
            </a:solidFill>
            <a:ln w="254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  <a:headEnd/>
              <a:tailEnd/>
            </a:ln>
            <a:effectLst/>
          </p:spPr>
          <p:txBody>
            <a:bodyPr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148" name="Group 51"/>
          <p:cNvGrpSpPr>
            <a:grpSpLocks/>
          </p:cNvGrpSpPr>
          <p:nvPr/>
        </p:nvGrpSpPr>
        <p:grpSpPr bwMode="auto">
          <a:xfrm flipH="1">
            <a:off x="4168495" y="2494526"/>
            <a:ext cx="420321" cy="412221"/>
            <a:chOff x="7315200" y="4038600"/>
            <a:chExt cx="1219200" cy="1143000"/>
          </a:xfrm>
        </p:grpSpPr>
        <p:sp>
          <p:nvSpPr>
            <p:cNvPr id="149" name="Circular Arrow 148"/>
            <p:cNvSpPr/>
            <p:nvPr/>
          </p:nvSpPr>
          <p:spPr bwMode="auto">
            <a:xfrm>
              <a:off x="7315200" y="4038600"/>
              <a:ext cx="1219200" cy="1066800"/>
            </a:xfrm>
            <a:prstGeom prst="circularArrow">
              <a:avLst/>
            </a:prstGeom>
            <a:solidFill>
              <a:srgbClr val="408000">
                <a:lumMod val="60000"/>
                <a:lumOff val="40000"/>
              </a:srgbClr>
            </a:solidFill>
            <a:ln w="254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  <a:headEnd/>
              <a:tailEnd/>
            </a:ln>
            <a:effectLst/>
          </p:spPr>
          <p:txBody>
            <a:bodyPr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50" name="Circular Arrow 149"/>
            <p:cNvSpPr/>
            <p:nvPr/>
          </p:nvSpPr>
          <p:spPr bwMode="auto">
            <a:xfrm rot="10800000">
              <a:off x="7315200" y="4114800"/>
              <a:ext cx="1219200" cy="1066800"/>
            </a:xfrm>
            <a:prstGeom prst="circularArrow">
              <a:avLst>
                <a:gd name="adj1" fmla="val 12500"/>
                <a:gd name="adj2" fmla="val 1142319"/>
                <a:gd name="adj3" fmla="val 20457681"/>
                <a:gd name="adj4" fmla="val 10720970"/>
                <a:gd name="adj5" fmla="val 12500"/>
              </a:avLst>
            </a:prstGeom>
            <a:solidFill>
              <a:srgbClr val="408000">
                <a:lumMod val="60000"/>
                <a:lumOff val="40000"/>
              </a:srgbClr>
            </a:solidFill>
            <a:ln w="254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  <a:headEnd/>
              <a:tailEnd/>
            </a:ln>
            <a:effectLst/>
          </p:spPr>
          <p:txBody>
            <a:bodyPr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151" name="Group 51"/>
          <p:cNvGrpSpPr>
            <a:grpSpLocks/>
          </p:cNvGrpSpPr>
          <p:nvPr/>
        </p:nvGrpSpPr>
        <p:grpSpPr bwMode="auto">
          <a:xfrm flipH="1">
            <a:off x="5548240" y="1628847"/>
            <a:ext cx="420321" cy="412221"/>
            <a:chOff x="7315200" y="4038600"/>
            <a:chExt cx="1219200" cy="1143000"/>
          </a:xfrm>
        </p:grpSpPr>
        <p:sp>
          <p:nvSpPr>
            <p:cNvPr id="152" name="Circular Arrow 151"/>
            <p:cNvSpPr/>
            <p:nvPr/>
          </p:nvSpPr>
          <p:spPr bwMode="auto">
            <a:xfrm>
              <a:off x="7315200" y="4038600"/>
              <a:ext cx="1219200" cy="1066800"/>
            </a:xfrm>
            <a:prstGeom prst="circularArrow">
              <a:avLst/>
            </a:prstGeom>
            <a:solidFill>
              <a:srgbClr val="408000">
                <a:lumMod val="60000"/>
                <a:lumOff val="40000"/>
              </a:srgbClr>
            </a:solidFill>
            <a:ln w="254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  <a:headEnd/>
              <a:tailEnd/>
            </a:ln>
            <a:effectLst/>
          </p:spPr>
          <p:txBody>
            <a:bodyPr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53" name="Circular Arrow 152"/>
            <p:cNvSpPr/>
            <p:nvPr/>
          </p:nvSpPr>
          <p:spPr bwMode="auto">
            <a:xfrm rot="10800000">
              <a:off x="7315200" y="4114800"/>
              <a:ext cx="1219200" cy="1066800"/>
            </a:xfrm>
            <a:prstGeom prst="circularArrow">
              <a:avLst>
                <a:gd name="adj1" fmla="val 12500"/>
                <a:gd name="adj2" fmla="val 1142319"/>
                <a:gd name="adj3" fmla="val 20457681"/>
                <a:gd name="adj4" fmla="val 10720970"/>
                <a:gd name="adj5" fmla="val 12500"/>
              </a:avLst>
            </a:prstGeom>
            <a:solidFill>
              <a:srgbClr val="408000">
                <a:lumMod val="60000"/>
                <a:lumOff val="40000"/>
              </a:srgbClr>
            </a:solidFill>
            <a:ln w="25400" cap="flat" cmpd="sng" algn="ctr">
              <a:solidFill>
                <a:sysClr val="windowText" lastClr="000000">
                  <a:lumMod val="50000"/>
                  <a:lumOff val="50000"/>
                </a:sysClr>
              </a:solidFill>
              <a:prstDash val="solid"/>
              <a:headEnd/>
              <a:tailEnd/>
            </a:ln>
            <a:effectLst/>
          </p:spPr>
          <p:txBody>
            <a:bodyPr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15" name="TextBox 14"/>
          <p:cNvSpPr txBox="1"/>
          <p:nvPr/>
        </p:nvSpPr>
        <p:spPr>
          <a:xfrm>
            <a:off x="950769" y="1805269"/>
            <a:ext cx="10448694" cy="101566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Models ranging from 0D to 3D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1784139" y="805269"/>
            <a:ext cx="8440132" cy="101566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Model-Based Enterprise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4790988" y="4143835"/>
            <a:ext cx="2768257" cy="101566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Big Data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4097273" y="5214771"/>
            <a:ext cx="3813865" cy="1015663"/>
          </a:xfrm>
          <a:prstGeom prst="rect">
            <a:avLst/>
          </a:prstGeom>
          <a:noFill/>
        </p:spPr>
        <p:txBody>
          <a:bodyPr wrap="none" rtlCol="0" anchor="ctr" anchorCtr="0">
            <a:spAutoFit/>
          </a:bodyPr>
          <a:lstStyle/>
          <a:p>
            <a:pPr algn="ctr"/>
            <a:r>
              <a:rPr lang="en-US" sz="6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Digital Twin</a:t>
            </a:r>
          </a:p>
        </p:txBody>
      </p:sp>
      <p:sp>
        <p:nvSpPr>
          <p:cNvPr id="154" name="TextBox 153"/>
          <p:cNvSpPr txBox="1"/>
          <p:nvPr/>
        </p:nvSpPr>
        <p:spPr>
          <a:xfrm>
            <a:off x="7935582" y="6119040"/>
            <a:ext cx="1610615" cy="2938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* SMS_ThinkTank™</a:t>
            </a:r>
          </a:p>
        </p:txBody>
      </p:sp>
      <p:pic>
        <p:nvPicPr>
          <p:cNvPr id="155" name="Picture 4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013" y="4932359"/>
            <a:ext cx="1574736" cy="106805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190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04966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3" grpId="0"/>
      <p:bldP spid="44" grpId="0"/>
      <p:bldP spid="46" grpId="0"/>
      <p:bldP spid="52" grpId="0"/>
      <p:bldP spid="119" grpId="0"/>
      <p:bldP spid="120" grpId="0"/>
      <p:bldP spid="121" grpId="0"/>
      <p:bldP spid="15" grpId="0"/>
      <p:bldP spid="53" grpId="0"/>
      <p:bldP spid="51" grpId="0"/>
      <p:bldP spid="5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type of classification do we need?</a:t>
            </a:r>
            <a:br>
              <a:rPr lang="en-US" dirty="0"/>
            </a:br>
            <a:r>
              <a:rPr lang="en-US" sz="3200" i="1" dirty="0"/>
              <a:t>Type of Standard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Communication</a:t>
            </a:r>
          </a:p>
          <a:p>
            <a:r>
              <a:rPr lang="en-US" dirty="0"/>
              <a:t>Collaboration</a:t>
            </a:r>
          </a:p>
          <a:p>
            <a:r>
              <a:rPr lang="en-US" dirty="0"/>
              <a:t>Data Exchange</a:t>
            </a:r>
          </a:p>
          <a:p>
            <a:r>
              <a:rPr lang="en-US" dirty="0"/>
              <a:t>Integration</a:t>
            </a:r>
          </a:p>
          <a:p>
            <a:r>
              <a:rPr lang="en-US" dirty="0"/>
              <a:t>Process Management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8920985"/>
      </p:ext>
    </p:extLst>
  </p:cSld>
  <p:clrMapOvr>
    <a:masterClrMapping/>
  </p:clrMapOvr>
</p:sld>
</file>

<file path=ppt/theme/theme1.xml><?xml version="1.0" encoding="utf-8"?>
<a:theme xmlns:a="http://schemas.openxmlformats.org/drawingml/2006/main" name="2_Custom Design">
  <a:themeElements>
    <a:clrScheme name="2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Custom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SMS_WG_Roadmap_Draft_011416" id="{8067A828-F907-4F40-9072-67CC582A1CD4}" vid="{398B7BBB-3472-41F6-B540-2FE70883AF80}"/>
    </a:ext>
  </a:extLst>
</a:theme>
</file>

<file path=ppt/theme/theme2.xml><?xml version="1.0" encoding="utf-8"?>
<a:theme xmlns:a="http://schemas.openxmlformats.org/drawingml/2006/main" name="3_Custom Design">
  <a:themeElements>
    <a:clrScheme name="2_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Custom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SMS_WG_Roadmap_Draft_011416" id="{8067A828-F907-4F40-9072-67CC582A1CD4}" vid="{398B7BBB-3472-41F6-B540-2FE70883AF80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2_Custom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2.xml><?xml version="1.0" encoding="utf-8"?>
<a:themeOverride xmlns:a="http://schemas.openxmlformats.org/drawingml/2006/main">
  <a:clrScheme name="2_Custom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3.xml><?xml version="1.0" encoding="utf-8"?>
<a:themeOverride xmlns:a="http://schemas.openxmlformats.org/drawingml/2006/main">
  <a:clrScheme name="2_Custom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1518</TotalTime>
  <Words>723</Words>
  <Application>Microsoft Office PowerPoint</Application>
  <PresentationFormat>Widescreen</PresentationFormat>
  <Paragraphs>196</Paragraphs>
  <Slides>16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ＭＳ Ｐゴシック</vt:lpstr>
      <vt:lpstr>Arial</vt:lpstr>
      <vt:lpstr>Calibri</vt:lpstr>
      <vt:lpstr>ModelonTitilliumRegular</vt:lpstr>
      <vt:lpstr>Wingdings</vt:lpstr>
      <vt:lpstr>2_Custom Design</vt:lpstr>
      <vt:lpstr>3_Custom Design</vt:lpstr>
      <vt:lpstr>Emerging / Existing Standards  in the  System Modeling and Simulation (SMS) Environment</vt:lpstr>
      <vt:lpstr>Roadmap:  High Level*</vt:lpstr>
      <vt:lpstr>How to approach this….. ?</vt:lpstr>
      <vt:lpstr>Starting to ask questions …..</vt:lpstr>
      <vt:lpstr>SMS as iterative Process Throughout Product Life Cycle*</vt:lpstr>
      <vt:lpstr>How do we structure the SMS space: Disciplines</vt:lpstr>
      <vt:lpstr>How do we structure the SMS space: Fidelity</vt:lpstr>
      <vt:lpstr>Engineering Disciplines Throughout Product Life Cycle*</vt:lpstr>
      <vt:lpstr>What type of classification do we need? Type of Standard</vt:lpstr>
      <vt:lpstr>What type of classification do we need? Maturity of Standard</vt:lpstr>
      <vt:lpstr>What is the hierarchy?</vt:lpstr>
      <vt:lpstr>What criteria do we need? </vt:lpstr>
      <vt:lpstr>Does the Definition of SMS holds still true?</vt:lpstr>
      <vt:lpstr>Does the Definition of SMS holds still true?</vt:lpstr>
      <vt:lpstr> Proposed Definition of SMS</vt:lpstr>
      <vt:lpstr>Notes from Discussion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Frank Popielas</dc:creator>
  <cp:lastModifiedBy>Frank Popielas</cp:lastModifiedBy>
  <cp:revision>31</cp:revision>
  <dcterms:created xsi:type="dcterms:W3CDTF">2016-06-02T15:02:42Z</dcterms:created>
  <dcterms:modified xsi:type="dcterms:W3CDTF">2016-06-08T04:27:26Z</dcterms:modified>
</cp:coreProperties>
</file>