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6"/>
  </p:notesMasterIdLst>
  <p:sldIdLst>
    <p:sldId id="370" r:id="rId5"/>
    <p:sldId id="361" r:id="rId6"/>
    <p:sldId id="381" r:id="rId7"/>
    <p:sldId id="380" r:id="rId8"/>
    <p:sldId id="378" r:id="rId9"/>
    <p:sldId id="377" r:id="rId10"/>
    <p:sldId id="379" r:id="rId11"/>
    <p:sldId id="373" r:id="rId12"/>
    <p:sldId id="375" r:id="rId13"/>
    <p:sldId id="376" r:id="rId14"/>
    <p:sldId id="3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CCCC"/>
    <a:srgbClr val="F6A022"/>
    <a:srgbClr val="FFFFFF"/>
    <a:srgbClr val="0000FF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9710" autoAdjust="0"/>
  </p:normalViewPr>
  <p:slideViewPr>
    <p:cSldViewPr>
      <p:cViewPr varScale="1">
        <p:scale>
          <a:sx n="56" d="100"/>
          <a:sy n="56" d="100"/>
        </p:scale>
        <p:origin x="15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DBF0B-D018-4520-B4FB-EF9FA68BEEA1}" type="doc">
      <dgm:prSet loTypeId="urn:microsoft.com/office/officeart/2005/8/layout/cycle3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5EDE1EE-FEED-4659-AD48-1DA00D6548EA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A7DB9718-C7FC-4E66-8674-587B2BE3AA78}" type="parTrans" cxnId="{2A6650DC-0105-4FD6-BB14-D8D98B0AC5BE}">
      <dgm:prSet/>
      <dgm:spPr/>
      <dgm:t>
        <a:bodyPr/>
        <a:lstStyle/>
        <a:p>
          <a:endParaRPr lang="en-US"/>
        </a:p>
      </dgm:t>
    </dgm:pt>
    <dgm:pt modelId="{9BB29B3D-F6A1-4989-9499-673A3CFCA0E6}" type="sibTrans" cxnId="{2A6650DC-0105-4FD6-BB14-D8D98B0AC5BE}">
      <dgm:prSet/>
      <dgm:spPr/>
      <dgm:t>
        <a:bodyPr/>
        <a:lstStyle/>
        <a:p>
          <a:endParaRPr lang="en-US"/>
        </a:p>
      </dgm:t>
    </dgm:pt>
    <dgm:pt modelId="{2ABE393E-DD96-4B03-B118-39A6FE3A258E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95AC60A-4D87-47F2-83AC-B74E3074D854}" type="parTrans" cxnId="{F3985B49-4452-4756-BBFF-11F6DF169881}">
      <dgm:prSet/>
      <dgm:spPr/>
      <dgm:t>
        <a:bodyPr/>
        <a:lstStyle/>
        <a:p>
          <a:endParaRPr lang="en-US"/>
        </a:p>
      </dgm:t>
    </dgm:pt>
    <dgm:pt modelId="{ABDB3828-9C5B-4CE3-80B2-92B4FCB619E5}" type="sibTrans" cxnId="{F3985B49-4452-4756-BBFF-11F6DF169881}">
      <dgm:prSet/>
      <dgm:spPr/>
      <dgm:t>
        <a:bodyPr/>
        <a:lstStyle/>
        <a:p>
          <a:endParaRPr lang="en-US"/>
        </a:p>
      </dgm:t>
    </dgm:pt>
    <dgm:pt modelId="{63CB3272-73F3-45D6-ABD2-FA64BBE47EB0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E4CA005-E557-4AB7-B285-CDD95DB8CF84}" type="parTrans" cxnId="{FFFEFE26-5802-477D-9305-C342974AE91A}">
      <dgm:prSet/>
      <dgm:spPr/>
      <dgm:t>
        <a:bodyPr/>
        <a:lstStyle/>
        <a:p>
          <a:endParaRPr lang="en-US"/>
        </a:p>
      </dgm:t>
    </dgm:pt>
    <dgm:pt modelId="{4DA1299C-317F-47EC-B2A9-10178E1423CE}" type="sibTrans" cxnId="{FFFEFE26-5802-477D-9305-C342974AE91A}">
      <dgm:prSet/>
      <dgm:spPr/>
      <dgm:t>
        <a:bodyPr/>
        <a:lstStyle/>
        <a:p>
          <a:endParaRPr lang="en-US"/>
        </a:p>
      </dgm:t>
    </dgm:pt>
    <dgm:pt modelId="{DE65629E-0EE2-4082-889B-D7E23A23D4A1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85EA572B-381A-4C75-9CFC-027E28112389}" type="parTrans" cxnId="{24E70A62-5F0A-4121-83C2-DBAA75548862}">
      <dgm:prSet/>
      <dgm:spPr/>
      <dgm:t>
        <a:bodyPr/>
        <a:lstStyle/>
        <a:p>
          <a:endParaRPr lang="en-US"/>
        </a:p>
      </dgm:t>
    </dgm:pt>
    <dgm:pt modelId="{7247022A-21DE-4B19-BBDC-A90EAC1020D3}" type="sibTrans" cxnId="{24E70A62-5F0A-4121-83C2-DBAA75548862}">
      <dgm:prSet/>
      <dgm:spPr/>
      <dgm:t>
        <a:bodyPr/>
        <a:lstStyle/>
        <a:p>
          <a:endParaRPr lang="en-US"/>
        </a:p>
      </dgm:t>
    </dgm:pt>
    <dgm:pt modelId="{06FBDE0A-863B-44D8-AB51-613BBFE74365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7729FAB-0011-4EBF-9C72-DBF69B5C69C2}" type="parTrans" cxnId="{CDDD4B7C-D04E-47A3-9C8D-1645027D6589}">
      <dgm:prSet/>
      <dgm:spPr/>
      <dgm:t>
        <a:bodyPr/>
        <a:lstStyle/>
        <a:p>
          <a:endParaRPr lang="en-US"/>
        </a:p>
      </dgm:t>
    </dgm:pt>
    <dgm:pt modelId="{C12E5642-CAAF-4C3E-8B52-DD761C069611}" type="sibTrans" cxnId="{CDDD4B7C-D04E-47A3-9C8D-1645027D6589}">
      <dgm:prSet/>
      <dgm:spPr/>
      <dgm:t>
        <a:bodyPr/>
        <a:lstStyle/>
        <a:p>
          <a:endParaRPr lang="en-US"/>
        </a:p>
      </dgm:t>
    </dgm:pt>
    <dgm:pt modelId="{0C407A06-01DF-440F-9153-E3A6DDDCA259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C0CCB89-E8E7-4C84-BB31-0C098B07DCAA}" type="parTrans" cxnId="{6A5AED7C-C631-40B3-AA91-51C54265F3D2}">
      <dgm:prSet/>
      <dgm:spPr/>
      <dgm:t>
        <a:bodyPr/>
        <a:lstStyle/>
        <a:p>
          <a:endParaRPr lang="en-US"/>
        </a:p>
      </dgm:t>
    </dgm:pt>
    <dgm:pt modelId="{4EB0BA8A-8C29-436F-AFC3-5AF32A252672}" type="sibTrans" cxnId="{6A5AED7C-C631-40B3-AA91-51C54265F3D2}">
      <dgm:prSet/>
      <dgm:spPr/>
      <dgm:t>
        <a:bodyPr/>
        <a:lstStyle/>
        <a:p>
          <a:endParaRPr lang="en-US"/>
        </a:p>
      </dgm:t>
    </dgm:pt>
    <dgm:pt modelId="{C65255E8-58EB-47A2-B6C0-9FAAD3FD8185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3CED8AB-6542-4488-B1CB-873612A9019A}" type="parTrans" cxnId="{277ACC6D-03A9-40AA-B01B-2994FA47A702}">
      <dgm:prSet/>
      <dgm:spPr/>
      <dgm:t>
        <a:bodyPr/>
        <a:lstStyle/>
        <a:p>
          <a:endParaRPr lang="en-US"/>
        </a:p>
      </dgm:t>
    </dgm:pt>
    <dgm:pt modelId="{815842D2-7D47-48D0-9564-0B406E2BB2D7}" type="sibTrans" cxnId="{277ACC6D-03A9-40AA-B01B-2994FA47A702}">
      <dgm:prSet/>
      <dgm:spPr/>
      <dgm:t>
        <a:bodyPr/>
        <a:lstStyle/>
        <a:p>
          <a:endParaRPr lang="en-US"/>
        </a:p>
      </dgm:t>
    </dgm:pt>
    <dgm:pt modelId="{5CF3FE5F-9F9D-4FCC-AC45-29A237CBCA74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24104DE-742F-4544-8167-3A3751FD8446}" type="parTrans" cxnId="{C8526A61-59CD-498A-A6FD-48D628A97376}">
      <dgm:prSet/>
      <dgm:spPr/>
      <dgm:t>
        <a:bodyPr/>
        <a:lstStyle/>
        <a:p>
          <a:endParaRPr lang="en-US"/>
        </a:p>
      </dgm:t>
    </dgm:pt>
    <dgm:pt modelId="{B42CAD5B-0219-40C3-8078-5A3C062FBE6C}" type="sibTrans" cxnId="{C8526A61-59CD-498A-A6FD-48D628A97376}">
      <dgm:prSet/>
      <dgm:spPr/>
      <dgm:t>
        <a:bodyPr/>
        <a:lstStyle/>
        <a:p>
          <a:endParaRPr lang="en-US"/>
        </a:p>
      </dgm:t>
    </dgm:pt>
    <dgm:pt modelId="{E7AA4E07-97EF-4A4F-9055-FF1765387B80}" type="pres">
      <dgm:prSet presAssocID="{DE5DBF0B-D018-4520-B4FB-EF9FA68BEE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E7519-2CF7-4ED3-B9F4-8E98E287E08D}" type="pres">
      <dgm:prSet presAssocID="{DE5DBF0B-D018-4520-B4FB-EF9FA68BEEA1}" presName="cycle" presStyleCnt="0"/>
      <dgm:spPr/>
    </dgm:pt>
    <dgm:pt modelId="{84C415D4-2719-46A9-B960-51388DEEC18B}" type="pres">
      <dgm:prSet presAssocID="{05EDE1EE-FEED-4659-AD48-1DA00D6548E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C9700-40DD-4A63-9BC2-D33083DC49C5}" type="pres">
      <dgm:prSet presAssocID="{9BB29B3D-F6A1-4989-9499-673A3CFCA0E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AF996C3-B1B7-402A-81E0-F0EFEDBAF9A9}" type="pres">
      <dgm:prSet presAssocID="{2ABE393E-DD96-4B03-B118-39A6FE3A258E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4DC6B-E706-4F40-960A-2DE5B624FF28}" type="pres">
      <dgm:prSet presAssocID="{63CB3272-73F3-45D6-ABD2-FA64BBE47EB0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EBFEE-62D1-4AA0-9839-DB2D94C259F5}" type="pres">
      <dgm:prSet presAssocID="{DE65629E-0EE2-4082-889B-D7E23A23D4A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11DC7-DF58-4B29-84D6-BB56E12A0135}" type="pres">
      <dgm:prSet presAssocID="{06FBDE0A-863B-44D8-AB51-613BBFE74365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411CD-5C48-4AA5-A656-D90FE6E9E9E6}" type="pres">
      <dgm:prSet presAssocID="{C65255E8-58EB-47A2-B6C0-9FAAD3FD8185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FFB4F-7E21-47F5-B2DB-EE4BAF1833F3}" type="pres">
      <dgm:prSet presAssocID="{5CF3FE5F-9F9D-4FCC-AC45-29A237CBCA74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9E31-0DDD-42C9-BCD9-3DE25889CCE4}" type="pres">
      <dgm:prSet presAssocID="{0C407A06-01DF-440F-9153-E3A6DDDCA259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650DC-0105-4FD6-BB14-D8D98B0AC5BE}" srcId="{DE5DBF0B-D018-4520-B4FB-EF9FA68BEEA1}" destId="{05EDE1EE-FEED-4659-AD48-1DA00D6548EA}" srcOrd="0" destOrd="0" parTransId="{A7DB9718-C7FC-4E66-8674-587B2BE3AA78}" sibTransId="{9BB29B3D-F6A1-4989-9499-673A3CFCA0E6}"/>
    <dgm:cxn modelId="{277ACC6D-03A9-40AA-B01B-2994FA47A702}" srcId="{DE5DBF0B-D018-4520-B4FB-EF9FA68BEEA1}" destId="{C65255E8-58EB-47A2-B6C0-9FAAD3FD8185}" srcOrd="5" destOrd="0" parTransId="{C3CED8AB-6542-4488-B1CB-873612A9019A}" sibTransId="{815842D2-7D47-48D0-9564-0B406E2BB2D7}"/>
    <dgm:cxn modelId="{0285D65B-4A21-4C5C-8EEE-2B67589B922B}" type="presOf" srcId="{63CB3272-73F3-45D6-ABD2-FA64BBE47EB0}" destId="{F8F4DC6B-E706-4F40-960A-2DE5B624FF28}" srcOrd="0" destOrd="0" presId="urn:microsoft.com/office/officeart/2005/8/layout/cycle3"/>
    <dgm:cxn modelId="{1C445251-25C8-417B-9EC5-AA695D2FCBF2}" type="presOf" srcId="{05EDE1EE-FEED-4659-AD48-1DA00D6548EA}" destId="{84C415D4-2719-46A9-B960-51388DEEC18B}" srcOrd="0" destOrd="0" presId="urn:microsoft.com/office/officeart/2005/8/layout/cycle3"/>
    <dgm:cxn modelId="{A04B6AAA-124F-44FB-B490-A436785BBDF4}" type="presOf" srcId="{2ABE393E-DD96-4B03-B118-39A6FE3A258E}" destId="{BAF996C3-B1B7-402A-81E0-F0EFEDBAF9A9}" srcOrd="0" destOrd="0" presId="urn:microsoft.com/office/officeart/2005/8/layout/cycle3"/>
    <dgm:cxn modelId="{FFFEFE26-5802-477D-9305-C342974AE91A}" srcId="{DE5DBF0B-D018-4520-B4FB-EF9FA68BEEA1}" destId="{63CB3272-73F3-45D6-ABD2-FA64BBE47EB0}" srcOrd="2" destOrd="0" parTransId="{3E4CA005-E557-4AB7-B285-CDD95DB8CF84}" sibTransId="{4DA1299C-317F-47EC-B2A9-10178E1423CE}"/>
    <dgm:cxn modelId="{319ED26A-DEF2-4765-A148-932E83270E90}" type="presOf" srcId="{0C407A06-01DF-440F-9153-E3A6DDDCA259}" destId="{6A849E31-0DDD-42C9-BCD9-3DE25889CCE4}" srcOrd="0" destOrd="0" presId="urn:microsoft.com/office/officeart/2005/8/layout/cycle3"/>
    <dgm:cxn modelId="{3CFAC20B-397E-4C35-B183-DA626CEE8199}" type="presOf" srcId="{5CF3FE5F-9F9D-4FCC-AC45-29A237CBCA74}" destId="{CE6FFB4F-7E21-47F5-B2DB-EE4BAF1833F3}" srcOrd="0" destOrd="0" presId="urn:microsoft.com/office/officeart/2005/8/layout/cycle3"/>
    <dgm:cxn modelId="{116D9E1F-9438-4962-8A18-E33B124A77E0}" type="presOf" srcId="{9BB29B3D-F6A1-4989-9499-673A3CFCA0E6}" destId="{C45C9700-40DD-4A63-9BC2-D33083DC49C5}" srcOrd="0" destOrd="0" presId="urn:microsoft.com/office/officeart/2005/8/layout/cycle3"/>
    <dgm:cxn modelId="{F3985B49-4452-4756-BBFF-11F6DF169881}" srcId="{DE5DBF0B-D018-4520-B4FB-EF9FA68BEEA1}" destId="{2ABE393E-DD96-4B03-B118-39A6FE3A258E}" srcOrd="1" destOrd="0" parTransId="{695AC60A-4D87-47F2-83AC-B74E3074D854}" sibTransId="{ABDB3828-9C5B-4CE3-80B2-92B4FCB619E5}"/>
    <dgm:cxn modelId="{6A5AED7C-C631-40B3-AA91-51C54265F3D2}" srcId="{DE5DBF0B-D018-4520-B4FB-EF9FA68BEEA1}" destId="{0C407A06-01DF-440F-9153-E3A6DDDCA259}" srcOrd="7" destOrd="0" parTransId="{6C0CCB89-E8E7-4C84-BB31-0C098B07DCAA}" sibTransId="{4EB0BA8A-8C29-436F-AFC3-5AF32A252672}"/>
    <dgm:cxn modelId="{228CC6AD-7727-48F4-80B5-5B94D0237BC4}" type="presOf" srcId="{C65255E8-58EB-47A2-B6C0-9FAAD3FD8185}" destId="{AC8411CD-5C48-4AA5-A656-D90FE6E9E9E6}" srcOrd="0" destOrd="0" presId="urn:microsoft.com/office/officeart/2005/8/layout/cycle3"/>
    <dgm:cxn modelId="{7EAEF8E5-9F2C-41F8-8789-AAAD184C7560}" type="presOf" srcId="{DE65629E-0EE2-4082-889B-D7E23A23D4A1}" destId="{656EBFEE-62D1-4AA0-9839-DB2D94C259F5}" srcOrd="0" destOrd="0" presId="urn:microsoft.com/office/officeart/2005/8/layout/cycle3"/>
    <dgm:cxn modelId="{24E70A62-5F0A-4121-83C2-DBAA75548862}" srcId="{DE5DBF0B-D018-4520-B4FB-EF9FA68BEEA1}" destId="{DE65629E-0EE2-4082-889B-D7E23A23D4A1}" srcOrd="3" destOrd="0" parTransId="{85EA572B-381A-4C75-9CFC-027E28112389}" sibTransId="{7247022A-21DE-4B19-BBDC-A90EAC1020D3}"/>
    <dgm:cxn modelId="{37D8299E-A416-44EC-9EA8-C0788E0B89FC}" type="presOf" srcId="{06FBDE0A-863B-44D8-AB51-613BBFE74365}" destId="{E3511DC7-DF58-4B29-84D6-BB56E12A0135}" srcOrd="0" destOrd="0" presId="urn:microsoft.com/office/officeart/2005/8/layout/cycle3"/>
    <dgm:cxn modelId="{C8526A61-59CD-498A-A6FD-48D628A97376}" srcId="{DE5DBF0B-D018-4520-B4FB-EF9FA68BEEA1}" destId="{5CF3FE5F-9F9D-4FCC-AC45-29A237CBCA74}" srcOrd="6" destOrd="0" parTransId="{624104DE-742F-4544-8167-3A3751FD8446}" sibTransId="{B42CAD5B-0219-40C3-8078-5A3C062FBE6C}"/>
    <dgm:cxn modelId="{CDDD4B7C-D04E-47A3-9C8D-1645027D6589}" srcId="{DE5DBF0B-D018-4520-B4FB-EF9FA68BEEA1}" destId="{06FBDE0A-863B-44D8-AB51-613BBFE74365}" srcOrd="4" destOrd="0" parTransId="{E7729FAB-0011-4EBF-9C72-DBF69B5C69C2}" sibTransId="{C12E5642-CAAF-4C3E-8B52-DD761C069611}"/>
    <dgm:cxn modelId="{6F57FCB1-03FD-4F79-BD51-078D850D2CAB}" type="presOf" srcId="{DE5DBF0B-D018-4520-B4FB-EF9FA68BEEA1}" destId="{E7AA4E07-97EF-4A4F-9055-FF1765387B80}" srcOrd="0" destOrd="0" presId="urn:microsoft.com/office/officeart/2005/8/layout/cycle3"/>
    <dgm:cxn modelId="{588C285A-291C-4F43-B4A2-556283CD4EB6}" type="presParOf" srcId="{E7AA4E07-97EF-4A4F-9055-FF1765387B80}" destId="{4F2E7519-2CF7-4ED3-B9F4-8E98E287E08D}" srcOrd="0" destOrd="0" presId="urn:microsoft.com/office/officeart/2005/8/layout/cycle3"/>
    <dgm:cxn modelId="{A826480E-AE70-49AA-BEC9-0ECEC32AC4D6}" type="presParOf" srcId="{4F2E7519-2CF7-4ED3-B9F4-8E98E287E08D}" destId="{84C415D4-2719-46A9-B960-51388DEEC18B}" srcOrd="0" destOrd="0" presId="urn:microsoft.com/office/officeart/2005/8/layout/cycle3"/>
    <dgm:cxn modelId="{77AA2854-2CCB-49CB-AA50-6B9CFCFF201A}" type="presParOf" srcId="{4F2E7519-2CF7-4ED3-B9F4-8E98E287E08D}" destId="{C45C9700-40DD-4A63-9BC2-D33083DC49C5}" srcOrd="1" destOrd="0" presId="urn:microsoft.com/office/officeart/2005/8/layout/cycle3"/>
    <dgm:cxn modelId="{443D68ED-37E3-4C47-9E55-0BB705D011AD}" type="presParOf" srcId="{4F2E7519-2CF7-4ED3-B9F4-8E98E287E08D}" destId="{BAF996C3-B1B7-402A-81E0-F0EFEDBAF9A9}" srcOrd="2" destOrd="0" presId="urn:microsoft.com/office/officeart/2005/8/layout/cycle3"/>
    <dgm:cxn modelId="{9EC541DA-5E0B-438A-BA2B-1A8E3B90CBD1}" type="presParOf" srcId="{4F2E7519-2CF7-4ED3-B9F4-8E98E287E08D}" destId="{F8F4DC6B-E706-4F40-960A-2DE5B624FF28}" srcOrd="3" destOrd="0" presId="urn:microsoft.com/office/officeart/2005/8/layout/cycle3"/>
    <dgm:cxn modelId="{3FFE9B23-59F8-4C0A-8F38-3ABCE6041B3C}" type="presParOf" srcId="{4F2E7519-2CF7-4ED3-B9F4-8E98E287E08D}" destId="{656EBFEE-62D1-4AA0-9839-DB2D94C259F5}" srcOrd="4" destOrd="0" presId="urn:microsoft.com/office/officeart/2005/8/layout/cycle3"/>
    <dgm:cxn modelId="{D1F683C9-C316-477C-B6F8-E5BB691DE659}" type="presParOf" srcId="{4F2E7519-2CF7-4ED3-B9F4-8E98E287E08D}" destId="{E3511DC7-DF58-4B29-84D6-BB56E12A0135}" srcOrd="5" destOrd="0" presId="urn:microsoft.com/office/officeart/2005/8/layout/cycle3"/>
    <dgm:cxn modelId="{B45537EE-3BFD-4C49-BD6A-B3F4D3957907}" type="presParOf" srcId="{4F2E7519-2CF7-4ED3-B9F4-8E98E287E08D}" destId="{AC8411CD-5C48-4AA5-A656-D90FE6E9E9E6}" srcOrd="6" destOrd="0" presId="urn:microsoft.com/office/officeart/2005/8/layout/cycle3"/>
    <dgm:cxn modelId="{62A6373F-4EB1-4D14-90A1-3B20DBD44A0A}" type="presParOf" srcId="{4F2E7519-2CF7-4ED3-B9F4-8E98E287E08D}" destId="{CE6FFB4F-7E21-47F5-B2DB-EE4BAF1833F3}" srcOrd="7" destOrd="0" presId="urn:microsoft.com/office/officeart/2005/8/layout/cycle3"/>
    <dgm:cxn modelId="{EDEA6B25-6729-428B-A5BE-C021B908D066}" type="presParOf" srcId="{4F2E7519-2CF7-4ED3-B9F4-8E98E287E08D}" destId="{6A849E31-0DDD-42C9-BCD9-3DE25889CCE4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C9700-40DD-4A63-9BC2-D33083DC49C5}">
      <dsp:nvSpPr>
        <dsp:cNvPr id="0" name=""/>
        <dsp:cNvSpPr/>
      </dsp:nvSpPr>
      <dsp:spPr>
        <a:xfrm>
          <a:off x="1203543" y="-40631"/>
          <a:ext cx="4730312" cy="4730312"/>
        </a:xfrm>
        <a:prstGeom prst="circularArrow">
          <a:avLst>
            <a:gd name="adj1" fmla="val 5544"/>
            <a:gd name="adj2" fmla="val 330680"/>
            <a:gd name="adj3" fmla="val 14648629"/>
            <a:gd name="adj4" fmla="val 168745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415D4-2719-46A9-B960-51388DEEC18B}">
      <dsp:nvSpPr>
        <dsp:cNvPr id="0" name=""/>
        <dsp:cNvSpPr/>
      </dsp:nvSpPr>
      <dsp:spPr>
        <a:xfrm>
          <a:off x="2902182" y="2083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934719" y="34620"/>
        <a:ext cx="1267960" cy="601443"/>
      </dsp:txXfrm>
    </dsp:sp>
    <dsp:sp modelId="{BAF996C3-B1B7-402A-81E0-F0EFEDBAF9A9}">
      <dsp:nvSpPr>
        <dsp:cNvPr id="0" name=""/>
        <dsp:cNvSpPr/>
      </dsp:nvSpPr>
      <dsp:spPr>
        <a:xfrm>
          <a:off x="4328551" y="59290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61088" y="625441"/>
        <a:ext cx="1267960" cy="601443"/>
      </dsp:txXfrm>
    </dsp:sp>
    <dsp:sp modelId="{F8F4DC6B-E706-4F40-960A-2DE5B624FF28}">
      <dsp:nvSpPr>
        <dsp:cNvPr id="0" name=""/>
        <dsp:cNvSpPr/>
      </dsp:nvSpPr>
      <dsp:spPr>
        <a:xfrm>
          <a:off x="4919373" y="201927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951910" y="2051811"/>
        <a:ext cx="1267960" cy="601443"/>
      </dsp:txXfrm>
    </dsp:sp>
    <dsp:sp modelId="{656EBFEE-62D1-4AA0-9839-DB2D94C259F5}">
      <dsp:nvSpPr>
        <dsp:cNvPr id="0" name=""/>
        <dsp:cNvSpPr/>
      </dsp:nvSpPr>
      <dsp:spPr>
        <a:xfrm>
          <a:off x="4328551" y="3445643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61088" y="3478180"/>
        <a:ext cx="1267960" cy="601443"/>
      </dsp:txXfrm>
    </dsp:sp>
    <dsp:sp modelId="{E3511DC7-DF58-4B29-84D6-BB56E12A0135}">
      <dsp:nvSpPr>
        <dsp:cNvPr id="0" name=""/>
        <dsp:cNvSpPr/>
      </dsp:nvSpPr>
      <dsp:spPr>
        <a:xfrm>
          <a:off x="2902182" y="4036465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934719" y="4069002"/>
        <a:ext cx="1267960" cy="601443"/>
      </dsp:txXfrm>
    </dsp:sp>
    <dsp:sp modelId="{AC8411CD-5C48-4AA5-A656-D90FE6E9E9E6}">
      <dsp:nvSpPr>
        <dsp:cNvPr id="0" name=""/>
        <dsp:cNvSpPr/>
      </dsp:nvSpPr>
      <dsp:spPr>
        <a:xfrm>
          <a:off x="1475813" y="3445643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508350" y="3478180"/>
        <a:ext cx="1267960" cy="601443"/>
      </dsp:txXfrm>
    </dsp:sp>
    <dsp:sp modelId="{CE6FFB4F-7E21-47F5-B2DB-EE4BAF1833F3}">
      <dsp:nvSpPr>
        <dsp:cNvPr id="0" name=""/>
        <dsp:cNvSpPr/>
      </dsp:nvSpPr>
      <dsp:spPr>
        <a:xfrm>
          <a:off x="884991" y="201927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17528" y="2051811"/>
        <a:ext cx="1267960" cy="601443"/>
      </dsp:txXfrm>
    </dsp:sp>
    <dsp:sp modelId="{6A849E31-0DDD-42C9-BCD9-3DE25889CCE4}">
      <dsp:nvSpPr>
        <dsp:cNvPr id="0" name=""/>
        <dsp:cNvSpPr/>
      </dsp:nvSpPr>
      <dsp:spPr>
        <a:xfrm>
          <a:off x="1475813" y="592904"/>
          <a:ext cx="1333034" cy="66651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508350" y="625441"/>
        <a:ext cx="1267960" cy="601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86A921-1F57-4492-8FD4-3EA4463F1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6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62723-9C5A-476A-934F-E0AA4CAFE93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5B15B-23E0-466A-B6AB-8652E26A3A6A}" type="slidenum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9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48698-B20B-4641-98E7-A61D0B3FFB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Global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In-the-loop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All areas of expertise are working of a common</a:t>
            </a:r>
            <a:r>
              <a:rPr lang="en-US" baseline="0" dirty="0" smtClean="0"/>
              <a:t> framework and interact 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744CF-491D-472C-8B76-21E82D77BF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88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AFEMS logo hi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0"/>
            <a:ext cx="3387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638800" y="1143000"/>
            <a:ext cx="33623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www.nafems.org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7" descr="INCOSELogo_transpare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7788"/>
            <a:ext cx="18272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42875" y="1143000"/>
            <a:ext cx="18383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www.incose.org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8913D-D148-4602-9B16-DA06A3EF40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2014-08-20</a:t>
            </a:r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dirty="0" smtClean="0"/>
              <a:t>	Version 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212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2014-08-20</a:t>
            </a:r>
            <a:endParaRPr lang="en-US" alt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/>
              <a:t>	Version 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86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78C3C-E391-4EDC-996D-70891520DE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2014-08-20</a:t>
            </a:r>
            <a:endParaRPr lang="en-US" alt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/>
              <a:t>	Version 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2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81A89-0098-494C-8984-16B7EEAB79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2014-08-20</a:t>
            </a:r>
            <a:endParaRPr lang="en-US" alt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 smtClean="0"/>
              <a:t>	Version 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8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1123951"/>
            <a:ext cx="7848650" cy="369332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701800"/>
            <a:ext cx="7777163" cy="4223477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2D16-C3BD-44F1-9A5D-051532BE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70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1123982"/>
            <a:ext cx="7848650" cy="397032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4" y="1701800"/>
            <a:ext cx="7777163" cy="4223477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9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51CB53DD-BC0D-4E9D-A7FE-2923FD96563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800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1524000" y="62293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2014-08-20</a:t>
            </a:r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0" y="6245225"/>
            <a:ext cx="3048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dirty="0" smtClean="0"/>
              <a:t>	Version 6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6" r:id="rId2"/>
    <p:sldLayoutId id="2147483877" r:id="rId3"/>
    <p:sldLayoutId id="2147483878" r:id="rId4"/>
    <p:sldLayoutId id="2147483880" r:id="rId5"/>
    <p:sldLayoutId id="2147483881" r:id="rId6"/>
    <p:sldLayoutId id="2147483882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6.xml"/><Relationship Id="rId40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CATIA%20Systems%20&amp;%20vehicle%20dynamics%20teaser.wmv" TargetMode="External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SMSWG Meeting</a:t>
            </a:r>
            <a:br>
              <a:rPr lang="en-US" altLang="en-US" dirty="0" smtClean="0"/>
            </a:br>
            <a:r>
              <a:rPr lang="en-US" altLang="en-US" dirty="0" smtClean="0"/>
              <a:t>03/29/2016</a:t>
            </a:r>
            <a:endParaRPr lang="en-US" alt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altLang="en-US" dirty="0" smtClean="0"/>
              <a:t>Emerging Standards - Discussion</a:t>
            </a:r>
            <a:endParaRPr lang="en-US" alt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5D696-C989-4EAC-9E27-AD739B75D276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3077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2016-03-29</a:t>
            </a:r>
            <a:endParaRPr lang="en-US" altLang="en-US" sz="1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/>
          <p:cNvSpPr>
            <a:spLocks noGrp="1"/>
          </p:cNvSpPr>
          <p:nvPr>
            <p:ph type="body" sz="quarter" idx="14"/>
          </p:nvPr>
        </p:nvSpPr>
        <p:spPr>
          <a:xfrm>
            <a:off x="755798" y="1428751"/>
            <a:ext cx="7848650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2" y="304800"/>
            <a:ext cx="7920880" cy="4987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Co-Simulation </a:t>
            </a:r>
            <a:r>
              <a:rPr lang="en-US" dirty="0" smtClean="0"/>
              <a:t>Work Flow </a:t>
            </a:r>
            <a:r>
              <a:rPr lang="en-US" dirty="0"/>
              <a:t>Context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15"/>
          </p:nvPr>
        </p:nvSpPr>
        <p:spPr>
          <a:xfrm>
            <a:off x="863601" y="2006600"/>
            <a:ext cx="7777163" cy="4223477"/>
          </a:xfrm>
        </p:spPr>
        <p:txBody>
          <a:bodyPr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701040" y="2835794"/>
            <a:ext cx="3566160" cy="519313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9900"/>
                </a:solidFill>
                <a:latin typeface="Calibri"/>
                <a:ea typeface="+mn-ea"/>
                <a:cs typeface="Arial"/>
              </a:rPr>
              <a:t>M</a:t>
            </a:r>
            <a:r>
              <a:rPr lang="en-US" sz="1800" i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odel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Arial" charset="0"/>
              </a:rPr>
              <a:t>Management</a:t>
            </a:r>
            <a:endParaRPr lang="en-US" sz="18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10" name="Flowchart: Document 209"/>
          <p:cNvSpPr/>
          <p:nvPr/>
        </p:nvSpPr>
        <p:spPr>
          <a:xfrm>
            <a:off x="1371600" y="15240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defTabSz="914400"/>
            <a:r>
              <a:rPr lang="en-US" sz="1100" b="1" dirty="0" smtClean="0">
                <a:solidFill>
                  <a:srgbClr val="000000"/>
                </a:solidFill>
              </a:rPr>
              <a:t>Real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1" name="Flowchart: Document 210"/>
          <p:cNvSpPr/>
          <p:nvPr/>
        </p:nvSpPr>
        <p:spPr>
          <a:xfrm>
            <a:off x="3048000" y="15240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defTabSz="914400"/>
            <a:r>
              <a:rPr lang="en-US" sz="1100" b="1" dirty="0" smtClean="0">
                <a:solidFill>
                  <a:srgbClr val="000000"/>
                </a:solidFill>
              </a:rPr>
              <a:t>Code (HIL)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2" name="Flowchart: Document 211"/>
          <p:cNvSpPr/>
          <p:nvPr/>
        </p:nvSpPr>
        <p:spPr>
          <a:xfrm>
            <a:off x="2895600" y="17526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defTabSz="914400"/>
            <a:r>
              <a:rPr lang="en-US" sz="1100" b="1" dirty="0" smtClean="0">
                <a:solidFill>
                  <a:srgbClr val="000000"/>
                </a:solidFill>
              </a:rPr>
              <a:t>Software (SIL)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3" name="Flowchart: Document 212"/>
          <p:cNvSpPr/>
          <p:nvPr/>
        </p:nvSpPr>
        <p:spPr>
          <a:xfrm>
            <a:off x="2743200" y="19812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defTabSz="914400"/>
            <a:r>
              <a:rPr lang="en-US" sz="1100" b="1" dirty="0" smtClean="0">
                <a:solidFill>
                  <a:srgbClr val="000000"/>
                </a:solidFill>
              </a:rPr>
              <a:t>Model (MIL)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4" name="Flowchart: Document 213"/>
          <p:cNvSpPr/>
          <p:nvPr/>
        </p:nvSpPr>
        <p:spPr>
          <a:xfrm>
            <a:off x="2590800" y="2178304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b="1" dirty="0" smtClean="0">
                <a:solidFill>
                  <a:srgbClr val="000000"/>
                </a:solidFill>
              </a:rPr>
              <a:t>Controller (Discrete)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5" name="Flowchart: Document 214"/>
          <p:cNvSpPr/>
          <p:nvPr/>
        </p:nvSpPr>
        <p:spPr>
          <a:xfrm>
            <a:off x="1219200" y="17526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defTabSz="914400"/>
            <a:r>
              <a:rPr lang="en-US" sz="1100" b="1" dirty="0" smtClean="0">
                <a:solidFill>
                  <a:srgbClr val="000000"/>
                </a:solidFill>
              </a:rPr>
              <a:t>Physical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6" name="Flowchart: Document 215"/>
          <p:cNvSpPr/>
          <p:nvPr/>
        </p:nvSpPr>
        <p:spPr>
          <a:xfrm>
            <a:off x="1066800" y="1981200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 defTabSz="914400"/>
            <a:r>
              <a:rPr lang="en-US" sz="1100" b="1" dirty="0" smtClean="0">
                <a:solidFill>
                  <a:srgbClr val="000000"/>
                </a:solidFill>
              </a:rPr>
              <a:t>Logical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7" name="Flowchart: Document 216"/>
          <p:cNvSpPr/>
          <p:nvPr/>
        </p:nvSpPr>
        <p:spPr>
          <a:xfrm>
            <a:off x="914400" y="2178304"/>
            <a:ext cx="1143000" cy="79349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b="1" dirty="0" smtClean="0">
                <a:solidFill>
                  <a:srgbClr val="000000"/>
                </a:solidFill>
              </a:rPr>
              <a:t>Plant (Continuous)</a:t>
            </a:r>
          </a:p>
        </p:txBody>
      </p:sp>
      <p:cxnSp>
        <p:nvCxnSpPr>
          <p:cNvPr id="218" name="Straight Arrow Connector 217"/>
          <p:cNvCxnSpPr>
            <a:cxnSpLocks/>
          </p:cNvCxnSpPr>
          <p:nvPr/>
        </p:nvCxnSpPr>
        <p:spPr>
          <a:xfrm rot="5400000" flipH="1" flipV="1">
            <a:off x="735807" y="1574009"/>
            <a:ext cx="661987" cy="457199"/>
          </a:xfrm>
          <a:prstGeom prst="straightConnector1">
            <a:avLst/>
          </a:prstGeom>
          <a:noFill/>
          <a:ln w="25400" cap="flat" cmpd="sng" algn="ctr">
            <a:solidFill>
              <a:srgbClr val="28288A">
                <a:lumMod val="7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219" name="TextBox 218"/>
          <p:cNvSpPr txBox="1"/>
          <p:nvPr/>
        </p:nvSpPr>
        <p:spPr>
          <a:xfrm>
            <a:off x="2" y="1447801"/>
            <a:ext cx="10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srgbClr val="28288A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Hierarchical abstractions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4846320" y="2835794"/>
            <a:ext cx="3566160" cy="519313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9900"/>
                </a:solidFill>
                <a:latin typeface="Calibri"/>
                <a:ea typeface="+mn-ea"/>
                <a:cs typeface="Arial"/>
              </a:rPr>
              <a:t>S</a:t>
            </a:r>
            <a:r>
              <a:rPr lang="en-US" sz="1800" i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cenario Management</a:t>
            </a:r>
            <a:endParaRPr lang="en-US" sz="18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cxnSp>
        <p:nvCxnSpPr>
          <p:cNvPr id="221" name="Straight Arrow Connector 220"/>
          <p:cNvCxnSpPr>
            <a:stCxn id="209" idx="3"/>
            <a:endCxn id="220" idx="1"/>
          </p:cNvCxnSpPr>
          <p:nvPr/>
        </p:nvCxnSpPr>
        <p:spPr>
          <a:xfrm>
            <a:off x="4267200" y="3095451"/>
            <a:ext cx="579120" cy="158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7037896" y="1110395"/>
            <a:ext cx="1828800" cy="15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eaLnBrk="1" hangingPunct="1">
              <a:spcBef>
                <a:spcPct val="20000"/>
              </a:spcBef>
              <a:buClr>
                <a:schemeClr val="tx2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lvl2pPr marL="742950" lvl="1" indent="-285750" algn="l" eaLnBrk="1" hangingPunct="1">
              <a:spcBef>
                <a:spcPct val="20000"/>
              </a:spcBef>
              <a:buClr>
                <a:srgbClr val="4F81BD"/>
              </a:buClr>
              <a:buFont typeface="Arial" charset="0"/>
              <a:buChar char="►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eaLnBrk="1" hangingPunct="1">
              <a:spcBef>
                <a:spcPct val="20000"/>
              </a:spcBef>
              <a:buClr>
                <a:schemeClr val="hlink"/>
              </a:buClr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eaLnBrk="1" hangingPunct="1">
              <a:spcBef>
                <a:spcPct val="20000"/>
              </a:spcBef>
              <a:buClr>
                <a:srgbClr val="4BACC6"/>
              </a:buClr>
              <a:buFont typeface="Arial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►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Scientific workflow</a:t>
            </a:r>
          </a:p>
          <a:p>
            <a:pPr defTabSz="914400"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Automation</a:t>
            </a:r>
          </a:p>
          <a:p>
            <a:pPr defTabSz="914400"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Optimization / MDO</a:t>
            </a:r>
          </a:p>
          <a:p>
            <a:pPr defTabSz="914400"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Design Exploration</a:t>
            </a:r>
          </a:p>
          <a:p>
            <a:pPr defTabSz="914400"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Stochastic Drivers</a:t>
            </a:r>
          </a:p>
          <a:p>
            <a:pPr defTabSz="914400"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Quality Methods</a:t>
            </a:r>
          </a:p>
          <a:p>
            <a:pPr defTabSz="914400">
              <a:buClr>
                <a:srgbClr val="073E87"/>
              </a:buClr>
            </a:pPr>
            <a:r>
              <a:rPr lang="en-US" sz="1000" dirty="0">
                <a:solidFill>
                  <a:srgbClr val="000000"/>
                </a:solidFill>
              </a:rPr>
              <a:t>Approximations</a:t>
            </a:r>
          </a:p>
          <a:p>
            <a:pPr defTabSz="914400">
              <a:buClr>
                <a:srgbClr val="073E87"/>
              </a:buClr>
            </a:pPr>
            <a:r>
              <a:rPr lang="en-US" sz="1000" dirty="0" err="1">
                <a:solidFill>
                  <a:srgbClr val="000000"/>
                </a:solidFill>
              </a:rPr>
              <a:t>Multiphysics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>
          <a:xfrm>
            <a:off x="5181602" y="1295400"/>
            <a:ext cx="1891363" cy="1371600"/>
            <a:chOff x="91440" y="914400"/>
            <a:chExt cx="6569619" cy="4765046"/>
          </a:xfrm>
          <a:effectLst>
            <a:outerShdw blurRad="76200" dist="63500" dir="2700000" algn="tl" rotWithShape="0">
              <a:prstClr val="black">
                <a:alpha val="50000"/>
              </a:prstClr>
            </a:outerShdw>
          </a:effectLst>
          <a:scene3d>
            <a:camera prst="perspectiveContrastingRightFacing"/>
            <a:lightRig rig="threePt" dir="t"/>
          </a:scene3d>
        </p:grpSpPr>
        <p:pic>
          <p:nvPicPr>
            <p:cNvPr id="2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" y="914400"/>
              <a:ext cx="6569619" cy="476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4D0C8"/>
                </a:clrFrom>
                <a:clrTo>
                  <a:srgbClr val="D4D0C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519" y="3893695"/>
              <a:ext cx="278606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1256" y="2730813"/>
              <a:ext cx="1277832" cy="72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26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0" y="914400"/>
              <a:ext cx="6569619" cy="476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26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40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1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5967" y="4025926"/>
              <a:ext cx="253615" cy="29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76266" y="2730813"/>
              <a:ext cx="1292464" cy="147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3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48606" y="2730813"/>
              <a:ext cx="1941134" cy="147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440" y="914400"/>
              <a:ext cx="6569619" cy="476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42347" y="2128604"/>
              <a:ext cx="4901339" cy="2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6" name="Rectangle 235"/>
          <p:cNvSpPr/>
          <p:nvPr/>
        </p:nvSpPr>
        <p:spPr>
          <a:xfrm>
            <a:off x="2401242" y="5105400"/>
            <a:ext cx="3999558" cy="457200"/>
          </a:xfrm>
          <a:prstGeom prst="rect">
            <a:avLst/>
          </a:prstGeom>
          <a:solidFill>
            <a:srgbClr val="28288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Execution Engine</a:t>
            </a:r>
            <a:endParaRPr lang="en-US" sz="18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401242" y="5562600"/>
            <a:ext cx="3999558" cy="457200"/>
          </a:xfrm>
          <a:prstGeom prst="rect">
            <a:avLst/>
          </a:prstGeom>
          <a:solidFill>
            <a:srgbClr val="2828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Simulation Scheduler &amp; Backplane</a:t>
            </a:r>
            <a:endParaRPr lang="en-US" sz="18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401242" y="6019800"/>
            <a:ext cx="3999558" cy="457200"/>
          </a:xfrm>
          <a:prstGeom prst="rect">
            <a:avLst/>
          </a:prstGeom>
          <a:solidFill>
            <a:srgbClr val="28288A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HPC Solvers</a:t>
            </a:r>
            <a:endParaRPr lang="en-US" sz="18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495800" y="4419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 defTabSz="914400"/>
            <a:r>
              <a:rPr lang="en-US" sz="4000" b="1" dirty="0">
                <a:solidFill>
                  <a:srgbClr val="4F81BD"/>
                </a:solidFill>
                <a:latin typeface="Arial" pitchFamily="34" charset="0"/>
                <a:ea typeface="+mn-ea"/>
                <a:cs typeface="Arial" pitchFamily="34" charset="0"/>
              </a:rPr>
              <a:t>…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495800" y="348311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 defTabSz="914400"/>
            <a:r>
              <a:rPr lang="en-US" sz="4000" b="1" dirty="0">
                <a:solidFill>
                  <a:srgbClr val="4F81BD"/>
                </a:solidFill>
                <a:latin typeface="Arial" pitchFamily="34" charset="0"/>
                <a:ea typeface="+mn-ea"/>
                <a:cs typeface="Arial" pitchFamily="34" charset="0"/>
              </a:rPr>
              <a:t>…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701040" y="3355106"/>
            <a:ext cx="7711440" cy="378695"/>
          </a:xfrm>
          <a:prstGeom prst="rect">
            <a:avLst/>
          </a:prstGeom>
          <a:solidFill>
            <a:srgbClr val="F18E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Simulation Composition</a:t>
            </a:r>
            <a:endParaRPr lang="en-US" sz="18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105400"/>
            <a:ext cx="22488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" name="TextBox 242"/>
          <p:cNvSpPr txBox="1"/>
          <p:nvPr/>
        </p:nvSpPr>
        <p:spPr>
          <a:xfrm>
            <a:off x="152400" y="5334001"/>
            <a:ext cx="2248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i="1" dirty="0">
                <a:solidFill>
                  <a:prstClr val="white"/>
                </a:solidFill>
                <a:latin typeface="Calibri"/>
                <a:ea typeface="+mn-ea"/>
                <a:cs typeface="Arial" pitchFamily="34" charset="0"/>
              </a:rPr>
              <a:t>On premises</a:t>
            </a:r>
          </a:p>
          <a:p>
            <a:pPr algn="ctr" defTabSz="914400"/>
            <a:r>
              <a:rPr lang="en-US" sz="2000" b="1" i="1" dirty="0" smtClean="0">
                <a:solidFill>
                  <a:prstClr val="white"/>
                </a:solidFill>
                <a:latin typeface="Calibri"/>
                <a:ea typeface="+mn-ea"/>
                <a:cs typeface="Arial" pitchFamily="34" charset="0"/>
              </a:rPr>
              <a:t> On the Cloud</a:t>
            </a:r>
          </a:p>
          <a:p>
            <a:pPr algn="ctr" defTabSz="914400"/>
            <a:r>
              <a:rPr lang="en-US" sz="2000" b="1" i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Mobile</a:t>
            </a:r>
            <a:endParaRPr lang="en-US" sz="2000" b="1" i="1" dirty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6881523" y="5562600"/>
            <a:ext cx="2033879" cy="914400"/>
          </a:xfrm>
          <a:prstGeom prst="rect">
            <a:avLst/>
          </a:prstGeom>
          <a:solidFill>
            <a:srgbClr val="74B31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9900"/>
                </a:solidFill>
                <a:latin typeface="Calibri"/>
                <a:ea typeface="+mn-ea"/>
                <a:cs typeface="Arial"/>
              </a:rPr>
              <a:t>R</a:t>
            </a:r>
            <a:r>
              <a:rPr lang="en-US" sz="1800" i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esults</a:t>
            </a:r>
            <a:endParaRPr lang="en-US" sz="18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grpSp>
        <p:nvGrpSpPr>
          <p:cNvPr id="4" name="Group 58"/>
          <p:cNvGrpSpPr/>
          <p:nvPr/>
        </p:nvGrpSpPr>
        <p:grpSpPr>
          <a:xfrm>
            <a:off x="7037896" y="4524063"/>
            <a:ext cx="1737436" cy="1267137"/>
            <a:chOff x="8554715" y="4219264"/>
            <a:chExt cx="1737436" cy="1267137"/>
          </a:xfrm>
        </p:grpSpPr>
        <p:pic>
          <p:nvPicPr>
            <p:cNvPr id="24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54715" y="4219264"/>
              <a:ext cx="1737435" cy="1190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247" name="TextBox 246"/>
            <p:cNvSpPr txBox="1"/>
            <p:nvPr/>
          </p:nvSpPr>
          <p:spPr>
            <a:xfrm>
              <a:off x="8554715" y="5086291"/>
              <a:ext cx="1737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i="1" dirty="0">
                  <a:solidFill>
                    <a:prstClr val="white"/>
                  </a:solidFill>
                  <a:latin typeface="Calibri"/>
                  <a:ea typeface="+mn-ea"/>
                  <a:cs typeface="Arial" pitchFamily="34" charset="0"/>
                </a:rPr>
                <a:t>Experience</a:t>
              </a:r>
            </a:p>
          </p:txBody>
        </p:sp>
      </p:grpSp>
      <p:cxnSp>
        <p:nvCxnSpPr>
          <p:cNvPr id="248" name="Straight Connector 247"/>
          <p:cNvCxnSpPr/>
          <p:nvPr/>
        </p:nvCxnSpPr>
        <p:spPr>
          <a:xfrm flipV="1">
            <a:off x="457200" y="4357331"/>
            <a:ext cx="8229600" cy="12700"/>
          </a:xfrm>
          <a:prstGeom prst="line">
            <a:avLst/>
          </a:prstGeom>
          <a:noFill/>
          <a:ln w="31750" cap="flat" cmpd="sng" algn="ctr">
            <a:solidFill>
              <a:srgbClr val="F18E00">
                <a:lumMod val="75000"/>
              </a:srgbClr>
            </a:solidFill>
            <a:prstDash val="solid"/>
          </a:ln>
          <a:effectLst/>
        </p:spPr>
      </p:cxnSp>
      <p:sp>
        <p:nvSpPr>
          <p:cNvPr id="249" name="TextBox 248"/>
          <p:cNvSpPr txBox="1"/>
          <p:nvPr/>
        </p:nvSpPr>
        <p:spPr>
          <a:xfrm>
            <a:off x="457200" y="400038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i="1" dirty="0">
                <a:solidFill>
                  <a:srgbClr val="28288A"/>
                </a:solidFill>
                <a:latin typeface="Calibri"/>
                <a:ea typeface="+mn-ea"/>
                <a:cs typeface="Arial" pitchFamily="34" charset="0"/>
              </a:rPr>
              <a:t>Define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57200" y="432428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i="1" dirty="0">
                <a:solidFill>
                  <a:srgbClr val="28288A"/>
                </a:solidFill>
                <a:latin typeface="Calibri"/>
                <a:ea typeface="+mn-ea"/>
                <a:cs typeface="Arial" pitchFamily="34" charset="0"/>
              </a:rPr>
              <a:t>Execute</a:t>
            </a:r>
          </a:p>
        </p:txBody>
      </p:sp>
      <p:cxnSp>
        <p:nvCxnSpPr>
          <p:cNvPr id="251" name="Straight Connector 250"/>
          <p:cNvCxnSpPr>
            <a:stCxn id="253" idx="2"/>
            <a:endCxn id="252" idx="0"/>
          </p:cNvCxnSpPr>
          <p:nvPr/>
        </p:nvCxnSpPr>
        <p:spPr>
          <a:xfrm rot="5400000">
            <a:off x="2857500" y="4762500"/>
            <a:ext cx="228600" cy="0"/>
          </a:xfrm>
          <a:prstGeom prst="line">
            <a:avLst/>
          </a:prstGeom>
          <a:noFill/>
          <a:ln w="25400" cap="flat" cmpd="sng" algn="ctr">
            <a:solidFill>
              <a:srgbClr val="28288A">
                <a:shade val="95000"/>
                <a:satMod val="105000"/>
              </a:srgbClr>
            </a:solidFill>
            <a:prstDash val="sysDash"/>
            <a:headEnd type="none"/>
          </a:ln>
          <a:effectLst/>
        </p:spPr>
      </p:cxnSp>
      <p:sp>
        <p:nvSpPr>
          <p:cNvPr id="252" name="Rectangle 251"/>
          <p:cNvSpPr/>
          <p:nvPr/>
        </p:nvSpPr>
        <p:spPr>
          <a:xfrm>
            <a:off x="2590800" y="4876800"/>
            <a:ext cx="7620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  <a:cs typeface="Arial"/>
              </a:rPr>
              <a:t>Com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.1</a:t>
            </a:r>
            <a:endParaRPr lang="en-US" sz="1600" b="1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2590800" y="3657600"/>
            <a:ext cx="762000" cy="9906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Sim.1</a:t>
            </a:r>
            <a:endParaRPr lang="en-US" sz="1600" b="1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cxnSp>
        <p:nvCxnSpPr>
          <p:cNvPr id="254" name="Straight Connector 253"/>
          <p:cNvCxnSpPr>
            <a:stCxn id="256" idx="2"/>
            <a:endCxn id="255" idx="0"/>
          </p:cNvCxnSpPr>
          <p:nvPr/>
        </p:nvCxnSpPr>
        <p:spPr>
          <a:xfrm rot="5400000">
            <a:off x="3771900" y="4762500"/>
            <a:ext cx="228600" cy="0"/>
          </a:xfrm>
          <a:prstGeom prst="line">
            <a:avLst/>
          </a:prstGeom>
          <a:noFill/>
          <a:ln w="25400" cap="flat" cmpd="sng" algn="ctr">
            <a:solidFill>
              <a:srgbClr val="28288A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255" name="Rectangle 254"/>
          <p:cNvSpPr/>
          <p:nvPr/>
        </p:nvSpPr>
        <p:spPr>
          <a:xfrm>
            <a:off x="3505200" y="4876800"/>
            <a:ext cx="7620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  <a:cs typeface="Arial"/>
              </a:rPr>
              <a:t>Com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.2</a:t>
            </a:r>
            <a:endParaRPr lang="en-US" sz="1600" b="1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3505200" y="3657600"/>
            <a:ext cx="762000" cy="9906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Sim.2</a:t>
            </a:r>
            <a:endParaRPr lang="en-US" sz="1600" b="1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cxnSp>
        <p:nvCxnSpPr>
          <p:cNvPr id="257" name="Straight Connector 256"/>
          <p:cNvCxnSpPr>
            <a:stCxn id="259" idx="2"/>
            <a:endCxn id="258" idx="0"/>
          </p:cNvCxnSpPr>
          <p:nvPr/>
        </p:nvCxnSpPr>
        <p:spPr>
          <a:xfrm rot="5400000">
            <a:off x="5753100" y="4762500"/>
            <a:ext cx="228600" cy="0"/>
          </a:xfrm>
          <a:prstGeom prst="line">
            <a:avLst/>
          </a:prstGeom>
          <a:noFill/>
          <a:ln w="25400" cap="flat" cmpd="sng" algn="ctr">
            <a:solidFill>
              <a:srgbClr val="28288A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258" name="Rectangle 257"/>
          <p:cNvSpPr/>
          <p:nvPr/>
        </p:nvSpPr>
        <p:spPr>
          <a:xfrm>
            <a:off x="5486400" y="4876800"/>
            <a:ext cx="7620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lang="en-US" sz="1600" b="1" dirty="0" err="1" smtClean="0">
                <a:solidFill>
                  <a:prstClr val="white"/>
                </a:solidFill>
                <a:latin typeface="Calibri"/>
                <a:cs typeface="Arial"/>
              </a:rPr>
              <a:t>Com</a:t>
            </a:r>
            <a:r>
              <a:rPr lang="en-US" sz="1600" b="1" dirty="0" err="1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.n</a:t>
            </a:r>
            <a:endParaRPr lang="en-US" sz="1600" b="1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486400" y="3657600"/>
            <a:ext cx="762000" cy="9906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lang="en-US" sz="1600" b="1" dirty="0" err="1" smtClean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Sim.n</a:t>
            </a:r>
            <a:endParaRPr lang="en-US" sz="1600" b="1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cxnSp>
        <p:nvCxnSpPr>
          <p:cNvPr id="264" name="Straight Arrow Connector 263"/>
          <p:cNvCxnSpPr>
            <a:endCxn id="244" idx="1"/>
          </p:cNvCxnSpPr>
          <p:nvPr/>
        </p:nvCxnSpPr>
        <p:spPr>
          <a:xfrm flipV="1">
            <a:off x="6400802" y="6019801"/>
            <a:ext cx="480721" cy="158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57" name="Image 17" descr="Lockup_3DS_PPT_Whi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6540988"/>
            <a:ext cx="2359152" cy="317012"/>
          </a:xfrm>
          <a:prstGeom prst="rect">
            <a:avLst/>
          </a:prstGeom>
          <a:solidFill>
            <a:srgbClr val="6C87A4"/>
          </a:solidFill>
        </p:spPr>
      </p:pic>
    </p:spTree>
    <p:extLst>
      <p:ext uri="{BB962C8B-B14F-4D97-AF65-F5344CB8AC3E}">
        <p14:creationId xmlns:p14="http://schemas.microsoft.com/office/powerpoint/2010/main" val="4035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links between the different areas?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have already?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we make it vendor independent?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12D16-C3BD-44F1-9A5D-051532BE43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1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GB" altLang="en-US" smtClean="0"/>
              <a:t>Challenges for industry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48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/>
              <a:t>Increased product complexity</a:t>
            </a:r>
          </a:p>
          <a:p>
            <a:pPr>
              <a:defRPr/>
            </a:pPr>
            <a:r>
              <a:rPr lang="en-US" altLang="en-US" dirty="0" smtClean="0"/>
              <a:t>Reduce time-to-market</a:t>
            </a:r>
          </a:p>
          <a:p>
            <a:pPr>
              <a:defRPr/>
            </a:pPr>
            <a:r>
              <a:rPr lang="en-US" altLang="en-US" dirty="0" smtClean="0"/>
              <a:t>Promoting collaboration among </a:t>
            </a:r>
            <a:br>
              <a:rPr lang="en-US" altLang="en-US" dirty="0" smtClean="0"/>
            </a:br>
            <a:r>
              <a:rPr lang="en-US" altLang="en-US" dirty="0" smtClean="0"/>
              <a:t>multiple engineering disciplines</a:t>
            </a:r>
          </a:p>
          <a:p>
            <a:pPr>
              <a:defRPr/>
            </a:pPr>
            <a:r>
              <a:rPr lang="en-US" altLang="en-US" dirty="0" smtClean="0"/>
              <a:t>Integrating complex systems </a:t>
            </a:r>
            <a:br>
              <a:rPr lang="en-US" altLang="en-US" dirty="0" smtClean="0"/>
            </a:br>
            <a:r>
              <a:rPr lang="en-US" altLang="en-US" dirty="0" smtClean="0"/>
              <a:t>engineering processes</a:t>
            </a:r>
          </a:p>
          <a:p>
            <a:pPr>
              <a:defRPr/>
            </a:pPr>
            <a:r>
              <a:rPr lang="en-US" altLang="en-US" dirty="0" smtClean="0"/>
              <a:t>Enabling the sharing of intellectual property </a:t>
            </a:r>
            <a:br>
              <a:rPr lang="en-US" altLang="en-US" dirty="0" smtClean="0"/>
            </a:br>
            <a:r>
              <a:rPr lang="en-US" altLang="en-US" dirty="0" smtClean="0"/>
              <a:t>among globally dispersed teams, companies and industries.</a:t>
            </a:r>
          </a:p>
          <a:p>
            <a:pPr>
              <a:defRPr/>
            </a:pPr>
            <a:r>
              <a:rPr lang="en-US" altLang="en-US" dirty="0" smtClean="0"/>
              <a:t>Managing costs while still ensuring that performance objectives can be met.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0E26B4-633B-44BC-B525-71FB899ADC0F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pic>
        <p:nvPicPr>
          <p:cNvPr id="8199" name="Picture 4" descr="Mechatronics_da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52400"/>
            <a:ext cx="440213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System Modeling and </a:t>
            </a:r>
            <a:r>
              <a:rPr lang="en-US" i="1" dirty="0" smtClean="0"/>
              <a:t>Simulation</a:t>
            </a:r>
            <a:br>
              <a:rPr lang="en-US" i="1" dirty="0" smtClean="0"/>
            </a:br>
            <a:r>
              <a:rPr lang="en-US" sz="2000" i="1" dirty="0" smtClean="0"/>
              <a:t>per SMSWG Terms &amp;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51CD-29C7-46CB-8329-7E881515D6B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Content Placeholder 2"/>
          <p:cNvSpPr txBox="1">
            <a:spLocks noChangeAspect="1"/>
          </p:cNvSpPr>
          <p:nvPr/>
        </p:nvSpPr>
        <p:spPr bwMode="auto">
          <a:xfrm>
            <a:off x="304800" y="2027872"/>
            <a:ext cx="83820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38" indent="-25082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50825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258888" indent="-250825" algn="l" rtl="0" eaLnBrk="0" fontAlgn="base" hangingPunct="0">
              <a:spcBef>
                <a:spcPts val="3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511300" indent="-250825" algn="l" rtl="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2000" dirty="0"/>
              <a:t>System Modeling and Simulation (SMS) is defining a common engineering framework and virtual environment enabling upfront optimization of a product, system or process, IP management, decision making and speed of execution. This is achieved by being able to predict through simulation behavior, efficiency and performance upfront and real-time virtually. Subsets of SMS are, for example, SLM, PLM, PLE, ALM, digital manufacturing, business analytics, etc. It combines the worlds of traditional CAE and System Engineering on a new level. SMS creates an all-inclusive umbrella for bringing all engineering areas together from a product, solution and / or ecosystem point of view. 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08953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6913562" cy="1143000"/>
          </a:xfrm>
        </p:spPr>
        <p:txBody>
          <a:bodyPr/>
          <a:lstStyle/>
          <a:p>
            <a:r>
              <a:rPr lang="de-DE" smtClean="0"/>
              <a:t>Model-based SE approach *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908425"/>
            <a:ext cx="2036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" y="3971925"/>
            <a:ext cx="2984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73" name="Gruppieren 8"/>
          <p:cNvGrpSpPr>
            <a:grpSpLocks/>
          </p:cNvGrpSpPr>
          <p:nvPr/>
        </p:nvGrpSpPr>
        <p:grpSpPr bwMode="auto">
          <a:xfrm>
            <a:off x="1333500" y="1473200"/>
            <a:ext cx="6194425" cy="4810125"/>
            <a:chOff x="1777041" y="1457325"/>
            <a:chExt cx="5141344" cy="3635375"/>
          </a:xfrm>
        </p:grpSpPr>
        <p:sp>
          <p:nvSpPr>
            <p:cNvPr id="109574" name="Freeform 2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98831" y="3651250"/>
              <a:ext cx="776654" cy="1441450"/>
            </a:xfrm>
            <a:custGeom>
              <a:avLst/>
              <a:gdLst>
                <a:gd name="T0" fmla="*/ 2147483647 w 230"/>
                <a:gd name="T1" fmla="*/ 0 h 282"/>
                <a:gd name="T2" fmla="*/ 0 w 230"/>
                <a:gd name="T3" fmla="*/ 2147483647 h 282"/>
                <a:gd name="T4" fmla="*/ 2147483647 w 230"/>
                <a:gd name="T5" fmla="*/ 2147483647 h 282"/>
                <a:gd name="T6" fmla="*/ 2147483647 w 230"/>
                <a:gd name="T7" fmla="*/ 0 h 282"/>
                <a:gd name="T8" fmla="*/ 2147483647 w 230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82"/>
                <a:gd name="T17" fmla="*/ 230 w 230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82">
                  <a:moveTo>
                    <a:pt x="145" y="0"/>
                  </a:moveTo>
                  <a:lnTo>
                    <a:pt x="0" y="282"/>
                  </a:lnTo>
                  <a:lnTo>
                    <a:pt x="85" y="282"/>
                  </a:lnTo>
                  <a:lnTo>
                    <a:pt x="230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E3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75" name="Freeform 2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98831" y="3651250"/>
              <a:ext cx="776654" cy="1441450"/>
            </a:xfrm>
            <a:custGeom>
              <a:avLst/>
              <a:gdLst>
                <a:gd name="T0" fmla="*/ 2147483647 w 230"/>
                <a:gd name="T1" fmla="*/ 0 h 282"/>
                <a:gd name="T2" fmla="*/ 0 w 230"/>
                <a:gd name="T3" fmla="*/ 2147483647 h 282"/>
                <a:gd name="T4" fmla="*/ 2147483647 w 230"/>
                <a:gd name="T5" fmla="*/ 2147483647 h 282"/>
                <a:gd name="T6" fmla="*/ 2147483647 w 230"/>
                <a:gd name="T7" fmla="*/ 0 h 282"/>
                <a:gd name="T8" fmla="*/ 2147483647 w 230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82"/>
                <a:gd name="T17" fmla="*/ 230 w 230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82">
                  <a:moveTo>
                    <a:pt x="145" y="0"/>
                  </a:moveTo>
                  <a:lnTo>
                    <a:pt x="0" y="282"/>
                  </a:lnTo>
                  <a:lnTo>
                    <a:pt x="85" y="282"/>
                  </a:lnTo>
                  <a:lnTo>
                    <a:pt x="230" y="0"/>
                  </a:lnTo>
                  <a:lnTo>
                    <a:pt x="145" y="0"/>
                  </a:lnTo>
                  <a:close/>
                </a:path>
              </a:pathLst>
            </a:custGeom>
            <a:noFill/>
            <a:ln w="4763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76" name="Freeform 4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374174" y="4821238"/>
              <a:ext cx="992065" cy="271462"/>
            </a:xfrm>
            <a:custGeom>
              <a:avLst/>
              <a:gdLst>
                <a:gd name="T0" fmla="*/ 2147483647 w 294"/>
                <a:gd name="T1" fmla="*/ 0 h 53"/>
                <a:gd name="T2" fmla="*/ 0 w 294"/>
                <a:gd name="T3" fmla="*/ 0 h 53"/>
                <a:gd name="T4" fmla="*/ 0 w 294"/>
                <a:gd name="T5" fmla="*/ 2147483647 h 53"/>
                <a:gd name="T6" fmla="*/ 2147483647 w 294"/>
                <a:gd name="T7" fmla="*/ 2147483647 h 53"/>
                <a:gd name="T8" fmla="*/ 2147483647 w 29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53"/>
                <a:gd name="T17" fmla="*/ 294 w 29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53">
                  <a:moveTo>
                    <a:pt x="294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267" y="5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1E39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77" name="Freeform 4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374174" y="4821238"/>
              <a:ext cx="992065" cy="271462"/>
            </a:xfrm>
            <a:custGeom>
              <a:avLst/>
              <a:gdLst>
                <a:gd name="T0" fmla="*/ 2147483647 w 294"/>
                <a:gd name="T1" fmla="*/ 0 h 53"/>
                <a:gd name="T2" fmla="*/ 0 w 294"/>
                <a:gd name="T3" fmla="*/ 0 h 53"/>
                <a:gd name="T4" fmla="*/ 0 w 294"/>
                <a:gd name="T5" fmla="*/ 2147483647 h 53"/>
                <a:gd name="T6" fmla="*/ 2147483647 w 294"/>
                <a:gd name="T7" fmla="*/ 2147483647 h 53"/>
                <a:gd name="T8" fmla="*/ 2147483647 w 29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53"/>
                <a:gd name="T17" fmla="*/ 294 w 29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53">
                  <a:moveTo>
                    <a:pt x="294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267" y="53"/>
                  </a:lnTo>
                  <a:lnTo>
                    <a:pt x="294" y="0"/>
                  </a:lnTo>
                  <a:close/>
                </a:path>
              </a:pathLst>
            </a:custGeom>
            <a:noFill/>
            <a:ln w="4763" cap="rnd">
              <a:solidFill>
                <a:srgbClr val="1E3954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78" name="Freeform 6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30367" y="3651250"/>
              <a:ext cx="782515" cy="1441450"/>
            </a:xfrm>
            <a:custGeom>
              <a:avLst/>
              <a:gdLst>
                <a:gd name="T0" fmla="*/ 2147483647 w 231"/>
                <a:gd name="T1" fmla="*/ 0 h 282"/>
                <a:gd name="T2" fmla="*/ 2147483647 w 231"/>
                <a:gd name="T3" fmla="*/ 2147483647 h 282"/>
                <a:gd name="T4" fmla="*/ 2147483647 w 231"/>
                <a:gd name="T5" fmla="*/ 2147483647 h 282"/>
                <a:gd name="T6" fmla="*/ 0 w 231"/>
                <a:gd name="T7" fmla="*/ 0 h 282"/>
                <a:gd name="T8" fmla="*/ 2147483647 w 231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282"/>
                <a:gd name="T17" fmla="*/ 231 w 231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282">
                  <a:moveTo>
                    <a:pt x="86" y="0"/>
                  </a:moveTo>
                  <a:lnTo>
                    <a:pt x="231" y="282"/>
                  </a:lnTo>
                  <a:lnTo>
                    <a:pt x="145" y="282"/>
                  </a:ln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32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79" name="Freeform 7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338146" y="4821238"/>
              <a:ext cx="1014046" cy="271462"/>
            </a:xfrm>
            <a:custGeom>
              <a:avLst/>
              <a:gdLst>
                <a:gd name="T0" fmla="*/ 0 w 300"/>
                <a:gd name="T1" fmla="*/ 0 h 53"/>
                <a:gd name="T2" fmla="*/ 2147483647 w 300"/>
                <a:gd name="T3" fmla="*/ 0 h 53"/>
                <a:gd name="T4" fmla="*/ 2147483647 w 300"/>
                <a:gd name="T5" fmla="*/ 2147483647 h 53"/>
                <a:gd name="T6" fmla="*/ 2147483647 w 300"/>
                <a:gd name="T7" fmla="*/ 2147483647 h 53"/>
                <a:gd name="T8" fmla="*/ 0 w 300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53"/>
                <a:gd name="T17" fmla="*/ 300 w 30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53">
                  <a:moveTo>
                    <a:pt x="0" y="0"/>
                  </a:moveTo>
                  <a:lnTo>
                    <a:pt x="300" y="0"/>
                  </a:lnTo>
                  <a:lnTo>
                    <a:pt x="300" y="53"/>
                  </a:lnTo>
                  <a:lnTo>
                    <a:pt x="27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80" name="Freeform 1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897673" y="1463676"/>
              <a:ext cx="1119554" cy="658813"/>
            </a:xfrm>
            <a:custGeom>
              <a:avLst/>
              <a:gdLst>
                <a:gd name="T0" fmla="*/ 2147483647 w 331"/>
                <a:gd name="T1" fmla="*/ 0 h 129"/>
                <a:gd name="T2" fmla="*/ 2147483647 w 331"/>
                <a:gd name="T3" fmla="*/ 2147483647 h 129"/>
                <a:gd name="T4" fmla="*/ 2147483647 w 331"/>
                <a:gd name="T5" fmla="*/ 2147483647 h 129"/>
                <a:gd name="T6" fmla="*/ 0 w 331"/>
                <a:gd name="T7" fmla="*/ 0 h 129"/>
                <a:gd name="T8" fmla="*/ 2147483647 w 331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129"/>
                <a:gd name="T17" fmla="*/ 331 w 331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129">
                  <a:moveTo>
                    <a:pt x="265" y="0"/>
                  </a:moveTo>
                  <a:lnTo>
                    <a:pt x="331" y="129"/>
                  </a:lnTo>
                  <a:lnTo>
                    <a:pt x="66" y="129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81" name="Freeform 1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791201" y="1457325"/>
              <a:ext cx="1036027" cy="317500"/>
            </a:xfrm>
            <a:custGeom>
              <a:avLst/>
              <a:gdLst>
                <a:gd name="T0" fmla="*/ 2147483647 w 306"/>
                <a:gd name="T1" fmla="*/ 0 h 62"/>
                <a:gd name="T2" fmla="*/ 0 w 306"/>
                <a:gd name="T3" fmla="*/ 2147483647 h 62"/>
                <a:gd name="T4" fmla="*/ 2147483647 w 306"/>
                <a:gd name="T5" fmla="*/ 2147483647 h 62"/>
                <a:gd name="T6" fmla="*/ 2147483647 w 306"/>
                <a:gd name="T7" fmla="*/ 0 h 62"/>
                <a:gd name="T8" fmla="*/ 2147483647 w 30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62"/>
                <a:gd name="T17" fmla="*/ 306 w 30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62">
                  <a:moveTo>
                    <a:pt x="31" y="0"/>
                  </a:moveTo>
                  <a:lnTo>
                    <a:pt x="0" y="62"/>
                  </a:lnTo>
                  <a:lnTo>
                    <a:pt x="274" y="62"/>
                  </a:lnTo>
                  <a:lnTo>
                    <a:pt x="306" y="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82" name="Freeform 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672505" y="1811338"/>
              <a:ext cx="1034562" cy="317500"/>
            </a:xfrm>
            <a:custGeom>
              <a:avLst/>
              <a:gdLst>
                <a:gd name="T0" fmla="*/ 2147483647 w 306"/>
                <a:gd name="T1" fmla="*/ 0 h 62"/>
                <a:gd name="T2" fmla="*/ 0 w 306"/>
                <a:gd name="T3" fmla="*/ 2147483647 h 62"/>
                <a:gd name="T4" fmla="*/ 2147483647 w 306"/>
                <a:gd name="T5" fmla="*/ 2147483647 h 62"/>
                <a:gd name="T6" fmla="*/ 2147483647 w 306"/>
                <a:gd name="T7" fmla="*/ 0 h 62"/>
                <a:gd name="T8" fmla="*/ 2147483647 w 30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62"/>
                <a:gd name="T17" fmla="*/ 306 w 30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62">
                  <a:moveTo>
                    <a:pt x="32" y="0"/>
                  </a:moveTo>
                  <a:lnTo>
                    <a:pt x="0" y="62"/>
                  </a:lnTo>
                  <a:lnTo>
                    <a:pt x="275" y="62"/>
                  </a:lnTo>
                  <a:lnTo>
                    <a:pt x="306" y="0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grpSp>
          <p:nvGrpSpPr>
            <p:cNvPr id="19" name="Group 16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2157047" y="2209800"/>
              <a:ext cx="999392" cy="312738"/>
              <a:chOff x="2683" y="2668"/>
              <a:chExt cx="296" cy="6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2683" y="2668"/>
                <a:ext cx="296" cy="61"/>
              </a:xfrm>
              <a:custGeom>
                <a:avLst/>
                <a:gdLst>
                  <a:gd name="T0" fmla="*/ 264 w 296"/>
                  <a:gd name="T1" fmla="*/ 0 h 61"/>
                  <a:gd name="T2" fmla="*/ 296 w 296"/>
                  <a:gd name="T3" fmla="*/ 61 h 61"/>
                  <a:gd name="T4" fmla="*/ 32 w 296"/>
                  <a:gd name="T5" fmla="*/ 61 h 61"/>
                  <a:gd name="T6" fmla="*/ 0 w 296"/>
                  <a:gd name="T7" fmla="*/ 0 h 61"/>
                  <a:gd name="T8" fmla="*/ 264 w 29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61"/>
                  <a:gd name="T17" fmla="*/ 296 w 29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61">
                    <a:moveTo>
                      <a:pt x="264" y="0"/>
                    </a:moveTo>
                    <a:lnTo>
                      <a:pt x="296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4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auto">
              <a:xfrm>
                <a:off x="2683" y="2668"/>
                <a:ext cx="296" cy="61"/>
              </a:xfrm>
              <a:custGeom>
                <a:avLst/>
                <a:gdLst>
                  <a:gd name="T0" fmla="*/ 264 w 296"/>
                  <a:gd name="T1" fmla="*/ 0 h 61"/>
                  <a:gd name="T2" fmla="*/ 296 w 296"/>
                  <a:gd name="T3" fmla="*/ 61 h 61"/>
                  <a:gd name="T4" fmla="*/ 32 w 296"/>
                  <a:gd name="T5" fmla="*/ 61 h 61"/>
                  <a:gd name="T6" fmla="*/ 0 w 296"/>
                  <a:gd name="T7" fmla="*/ 0 h 61"/>
                  <a:gd name="T8" fmla="*/ 264 w 29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61"/>
                  <a:gd name="T17" fmla="*/ 296 w 29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61">
                    <a:moveTo>
                      <a:pt x="264" y="0"/>
                    </a:moveTo>
                    <a:lnTo>
                      <a:pt x="296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4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2274277" y="2562225"/>
              <a:ext cx="1005254" cy="312738"/>
              <a:chOff x="2718" y="2737"/>
              <a:chExt cx="297" cy="6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2718" y="2737"/>
                <a:ext cx="297" cy="61"/>
              </a:xfrm>
              <a:custGeom>
                <a:avLst/>
                <a:gdLst>
                  <a:gd name="T0" fmla="*/ 265 w 297"/>
                  <a:gd name="T1" fmla="*/ 0 h 61"/>
                  <a:gd name="T2" fmla="*/ 297 w 297"/>
                  <a:gd name="T3" fmla="*/ 61 h 61"/>
                  <a:gd name="T4" fmla="*/ 32 w 297"/>
                  <a:gd name="T5" fmla="*/ 61 h 61"/>
                  <a:gd name="T6" fmla="*/ 0 w 297"/>
                  <a:gd name="T7" fmla="*/ 0 h 61"/>
                  <a:gd name="T8" fmla="*/ 265 w 29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"/>
                  <a:gd name="T16" fmla="*/ 0 h 61"/>
                  <a:gd name="T17" fmla="*/ 297 w 29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" h="61">
                    <a:moveTo>
                      <a:pt x="265" y="0"/>
                    </a:moveTo>
                    <a:lnTo>
                      <a:pt x="297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73" name="Freeform 21"/>
              <p:cNvSpPr>
                <a:spLocks/>
              </p:cNvSpPr>
              <p:nvPr/>
            </p:nvSpPr>
            <p:spPr bwMode="auto">
              <a:xfrm>
                <a:off x="2718" y="2737"/>
                <a:ext cx="297" cy="61"/>
              </a:xfrm>
              <a:custGeom>
                <a:avLst/>
                <a:gdLst>
                  <a:gd name="T0" fmla="*/ 265 w 297"/>
                  <a:gd name="T1" fmla="*/ 0 h 61"/>
                  <a:gd name="T2" fmla="*/ 297 w 297"/>
                  <a:gd name="T3" fmla="*/ 61 h 61"/>
                  <a:gd name="T4" fmla="*/ 32 w 297"/>
                  <a:gd name="T5" fmla="*/ 61 h 61"/>
                  <a:gd name="T6" fmla="*/ 0 w 297"/>
                  <a:gd name="T7" fmla="*/ 0 h 61"/>
                  <a:gd name="T8" fmla="*/ 265 w 29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"/>
                  <a:gd name="T16" fmla="*/ 0 h 61"/>
                  <a:gd name="T17" fmla="*/ 297 w 29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" h="61">
                    <a:moveTo>
                      <a:pt x="265" y="0"/>
                    </a:moveTo>
                    <a:lnTo>
                      <a:pt x="297" y="61"/>
                    </a:lnTo>
                    <a:lnTo>
                      <a:pt x="32" y="61"/>
                    </a:lnTo>
                    <a:lnTo>
                      <a:pt x="0" y="0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sp>
          <p:nvSpPr>
            <p:cNvPr id="109585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395904" y="2916238"/>
              <a:ext cx="1107831" cy="633412"/>
            </a:xfrm>
            <a:custGeom>
              <a:avLst/>
              <a:gdLst>
                <a:gd name="T0" fmla="*/ 2147483647 w 328"/>
                <a:gd name="T1" fmla="*/ 0 h 124"/>
                <a:gd name="T2" fmla="*/ 2147483647 w 328"/>
                <a:gd name="T3" fmla="*/ 2147483647 h 124"/>
                <a:gd name="T4" fmla="*/ 2147483647 w 328"/>
                <a:gd name="T5" fmla="*/ 2147483647 h 124"/>
                <a:gd name="T6" fmla="*/ 0 w 328"/>
                <a:gd name="T7" fmla="*/ 0 h 124"/>
                <a:gd name="T8" fmla="*/ 2147483647 w 328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124"/>
                <a:gd name="T17" fmla="*/ 328 w 32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124">
                  <a:moveTo>
                    <a:pt x="264" y="0"/>
                  </a:moveTo>
                  <a:lnTo>
                    <a:pt x="328" y="124"/>
                  </a:lnTo>
                  <a:lnTo>
                    <a:pt x="64" y="124"/>
                  </a:lnTo>
                  <a:lnTo>
                    <a:pt x="0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6350" cap="rnd">
              <a:solidFill>
                <a:srgbClr val="1E395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grpSp>
          <p:nvGrpSpPr>
            <p:cNvPr id="22" name="Group 26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093677" y="3641726"/>
              <a:ext cx="679938" cy="1139825"/>
              <a:chOff x="3552" y="2948"/>
              <a:chExt cx="201" cy="223"/>
            </a:xfrm>
            <a:solidFill>
              <a:schemeClr val="accent2"/>
            </a:solidFill>
          </p:grpSpPr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3552" y="2948"/>
                <a:ext cx="201" cy="223"/>
              </a:xfrm>
              <a:custGeom>
                <a:avLst/>
                <a:gdLst>
                  <a:gd name="T0" fmla="*/ 115 w 201"/>
                  <a:gd name="T1" fmla="*/ 0 h 223"/>
                  <a:gd name="T2" fmla="*/ 0 w 201"/>
                  <a:gd name="T3" fmla="*/ 223 h 223"/>
                  <a:gd name="T4" fmla="*/ 86 w 201"/>
                  <a:gd name="T5" fmla="*/ 223 h 223"/>
                  <a:gd name="T6" fmla="*/ 201 w 201"/>
                  <a:gd name="T7" fmla="*/ 0 h 223"/>
                  <a:gd name="T8" fmla="*/ 115 w 201"/>
                  <a:gd name="T9" fmla="*/ 0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223"/>
                  <a:gd name="T17" fmla="*/ 201 w 201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223">
                    <a:moveTo>
                      <a:pt x="115" y="0"/>
                    </a:moveTo>
                    <a:lnTo>
                      <a:pt x="0" y="223"/>
                    </a:lnTo>
                    <a:lnTo>
                      <a:pt x="86" y="223"/>
                    </a:lnTo>
                    <a:lnTo>
                      <a:pt x="201" y="0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71" name="Freeform 28"/>
              <p:cNvSpPr>
                <a:spLocks/>
              </p:cNvSpPr>
              <p:nvPr/>
            </p:nvSpPr>
            <p:spPr bwMode="auto">
              <a:xfrm>
                <a:off x="3552" y="2948"/>
                <a:ext cx="201" cy="223"/>
              </a:xfrm>
              <a:custGeom>
                <a:avLst/>
                <a:gdLst>
                  <a:gd name="T0" fmla="*/ 115 w 201"/>
                  <a:gd name="T1" fmla="*/ 0 h 223"/>
                  <a:gd name="T2" fmla="*/ 0 w 201"/>
                  <a:gd name="T3" fmla="*/ 223 h 223"/>
                  <a:gd name="T4" fmla="*/ 86 w 201"/>
                  <a:gd name="T5" fmla="*/ 223 h 223"/>
                  <a:gd name="T6" fmla="*/ 201 w 201"/>
                  <a:gd name="T7" fmla="*/ 0 h 223"/>
                  <a:gd name="T8" fmla="*/ 115 w 201"/>
                  <a:gd name="T9" fmla="*/ 0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223"/>
                  <a:gd name="T17" fmla="*/ 201 w 201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223">
                    <a:moveTo>
                      <a:pt x="115" y="0"/>
                    </a:moveTo>
                    <a:lnTo>
                      <a:pt x="0" y="223"/>
                    </a:lnTo>
                    <a:lnTo>
                      <a:pt x="86" y="223"/>
                    </a:lnTo>
                    <a:lnTo>
                      <a:pt x="201" y="0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23" name="Group 29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4878266" y="3646488"/>
              <a:ext cx="572965" cy="823912"/>
              <a:chOff x="3488" y="2949"/>
              <a:chExt cx="170" cy="16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3488" y="2949"/>
                <a:ext cx="170" cy="161"/>
              </a:xfrm>
              <a:custGeom>
                <a:avLst/>
                <a:gdLst>
                  <a:gd name="T0" fmla="*/ 83 w 170"/>
                  <a:gd name="T1" fmla="*/ 0 h 161"/>
                  <a:gd name="T2" fmla="*/ 0 w 170"/>
                  <a:gd name="T3" fmla="*/ 161 h 161"/>
                  <a:gd name="T4" fmla="*/ 87 w 170"/>
                  <a:gd name="T5" fmla="*/ 161 h 161"/>
                  <a:gd name="T6" fmla="*/ 170 w 170"/>
                  <a:gd name="T7" fmla="*/ 0 h 161"/>
                  <a:gd name="T8" fmla="*/ 83 w 1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61"/>
                  <a:gd name="T17" fmla="*/ 170 w 1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61">
                    <a:moveTo>
                      <a:pt x="83" y="0"/>
                    </a:moveTo>
                    <a:lnTo>
                      <a:pt x="0" y="161"/>
                    </a:lnTo>
                    <a:lnTo>
                      <a:pt x="87" y="161"/>
                    </a:lnTo>
                    <a:lnTo>
                      <a:pt x="17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3488" y="2949"/>
                <a:ext cx="170" cy="161"/>
              </a:xfrm>
              <a:custGeom>
                <a:avLst/>
                <a:gdLst>
                  <a:gd name="T0" fmla="*/ 83 w 170"/>
                  <a:gd name="T1" fmla="*/ 0 h 161"/>
                  <a:gd name="T2" fmla="*/ 0 w 170"/>
                  <a:gd name="T3" fmla="*/ 161 h 161"/>
                  <a:gd name="T4" fmla="*/ 87 w 170"/>
                  <a:gd name="T5" fmla="*/ 161 h 161"/>
                  <a:gd name="T6" fmla="*/ 170 w 170"/>
                  <a:gd name="T7" fmla="*/ 0 h 161"/>
                  <a:gd name="T8" fmla="*/ 83 w 1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61"/>
                  <a:gd name="T17" fmla="*/ 170 w 1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61">
                    <a:moveTo>
                      <a:pt x="83" y="0"/>
                    </a:moveTo>
                    <a:lnTo>
                      <a:pt x="0" y="161"/>
                    </a:lnTo>
                    <a:lnTo>
                      <a:pt x="87" y="161"/>
                    </a:lnTo>
                    <a:lnTo>
                      <a:pt x="17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24" name="Group 32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537689" y="2209800"/>
              <a:ext cx="1033096" cy="312738"/>
              <a:chOff x="3683" y="2668"/>
              <a:chExt cx="306" cy="6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3683" y="2668"/>
                <a:ext cx="306" cy="61"/>
              </a:xfrm>
              <a:custGeom>
                <a:avLst/>
                <a:gdLst>
                  <a:gd name="T0" fmla="*/ 32 w 306"/>
                  <a:gd name="T1" fmla="*/ 0 h 61"/>
                  <a:gd name="T2" fmla="*/ 0 w 306"/>
                  <a:gd name="T3" fmla="*/ 61 h 61"/>
                  <a:gd name="T4" fmla="*/ 275 w 306"/>
                  <a:gd name="T5" fmla="*/ 61 h 61"/>
                  <a:gd name="T6" fmla="*/ 306 w 306"/>
                  <a:gd name="T7" fmla="*/ 0 h 61"/>
                  <a:gd name="T8" fmla="*/ 32 w 30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61"/>
                  <a:gd name="T17" fmla="*/ 306 w 30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61">
                    <a:moveTo>
                      <a:pt x="32" y="0"/>
                    </a:moveTo>
                    <a:lnTo>
                      <a:pt x="0" y="61"/>
                    </a:lnTo>
                    <a:lnTo>
                      <a:pt x="275" y="61"/>
                    </a:lnTo>
                    <a:lnTo>
                      <a:pt x="306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>
                <a:off x="3683" y="2668"/>
                <a:ext cx="306" cy="61"/>
              </a:xfrm>
              <a:custGeom>
                <a:avLst/>
                <a:gdLst>
                  <a:gd name="T0" fmla="*/ 32 w 306"/>
                  <a:gd name="T1" fmla="*/ 0 h 61"/>
                  <a:gd name="T2" fmla="*/ 0 w 306"/>
                  <a:gd name="T3" fmla="*/ 61 h 61"/>
                  <a:gd name="T4" fmla="*/ 275 w 306"/>
                  <a:gd name="T5" fmla="*/ 61 h 61"/>
                  <a:gd name="T6" fmla="*/ 306 w 306"/>
                  <a:gd name="T7" fmla="*/ 0 h 61"/>
                  <a:gd name="T8" fmla="*/ 32 w 30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61"/>
                  <a:gd name="T17" fmla="*/ 306 w 30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61">
                    <a:moveTo>
                      <a:pt x="32" y="0"/>
                    </a:moveTo>
                    <a:lnTo>
                      <a:pt x="0" y="61"/>
                    </a:lnTo>
                    <a:lnTo>
                      <a:pt x="275" y="61"/>
                    </a:lnTo>
                    <a:lnTo>
                      <a:pt x="306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183066" y="2555876"/>
              <a:ext cx="1270488" cy="1014413"/>
              <a:chOff x="3578" y="2736"/>
              <a:chExt cx="376" cy="19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3578" y="2736"/>
                <a:ext cx="376" cy="198"/>
              </a:xfrm>
              <a:custGeom>
                <a:avLst/>
                <a:gdLst>
                  <a:gd name="T0" fmla="*/ 102 w 376"/>
                  <a:gd name="T1" fmla="*/ 0 h 198"/>
                  <a:gd name="T2" fmla="*/ 0 w 376"/>
                  <a:gd name="T3" fmla="*/ 198 h 198"/>
                  <a:gd name="T4" fmla="*/ 275 w 376"/>
                  <a:gd name="T5" fmla="*/ 198 h 198"/>
                  <a:gd name="T6" fmla="*/ 376 w 376"/>
                  <a:gd name="T7" fmla="*/ 0 h 198"/>
                  <a:gd name="T8" fmla="*/ 102 w 376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198"/>
                  <a:gd name="T17" fmla="*/ 376 w 376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198">
                    <a:moveTo>
                      <a:pt x="102" y="0"/>
                    </a:moveTo>
                    <a:lnTo>
                      <a:pt x="0" y="198"/>
                    </a:lnTo>
                    <a:lnTo>
                      <a:pt x="275" y="198"/>
                    </a:lnTo>
                    <a:lnTo>
                      <a:pt x="376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3578" y="2736"/>
                <a:ext cx="376" cy="198"/>
              </a:xfrm>
              <a:custGeom>
                <a:avLst/>
                <a:gdLst>
                  <a:gd name="T0" fmla="*/ 102 w 376"/>
                  <a:gd name="T1" fmla="*/ 0 h 198"/>
                  <a:gd name="T2" fmla="*/ 0 w 376"/>
                  <a:gd name="T3" fmla="*/ 198 h 198"/>
                  <a:gd name="T4" fmla="*/ 275 w 376"/>
                  <a:gd name="T5" fmla="*/ 198 h 198"/>
                  <a:gd name="T6" fmla="*/ 376 w 376"/>
                  <a:gd name="T7" fmla="*/ 0 h 198"/>
                  <a:gd name="T8" fmla="*/ 102 w 376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"/>
                  <a:gd name="T16" fmla="*/ 0 h 198"/>
                  <a:gd name="T17" fmla="*/ 376 w 376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" h="198">
                    <a:moveTo>
                      <a:pt x="102" y="0"/>
                    </a:moveTo>
                    <a:lnTo>
                      <a:pt x="0" y="198"/>
                    </a:lnTo>
                    <a:lnTo>
                      <a:pt x="275" y="198"/>
                    </a:lnTo>
                    <a:lnTo>
                      <a:pt x="376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sp>
          <p:nvSpPr>
            <p:cNvPr id="109590" name="Freeform 3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40569" y="2870201"/>
              <a:ext cx="920262" cy="709613"/>
            </a:xfrm>
            <a:custGeom>
              <a:avLst/>
              <a:gdLst>
                <a:gd name="T0" fmla="*/ 2147483647 w 272"/>
                <a:gd name="T1" fmla="*/ 0 h 139"/>
                <a:gd name="T2" fmla="*/ 0 w 272"/>
                <a:gd name="T3" fmla="*/ 2147483647 h 139"/>
                <a:gd name="T4" fmla="*/ 2147483647 w 272"/>
                <a:gd name="T5" fmla="*/ 2147483647 h 139"/>
                <a:gd name="T6" fmla="*/ 2147483647 w 272"/>
                <a:gd name="T7" fmla="*/ 0 h 139"/>
                <a:gd name="T8" fmla="*/ 2147483647 w 272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39"/>
                <a:gd name="T17" fmla="*/ 272 w 272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39">
                  <a:moveTo>
                    <a:pt x="70" y="0"/>
                  </a:moveTo>
                  <a:lnTo>
                    <a:pt x="0" y="139"/>
                  </a:lnTo>
                  <a:lnTo>
                    <a:pt x="201" y="139"/>
                  </a:lnTo>
                  <a:lnTo>
                    <a:pt x="272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grpSp>
          <p:nvGrpSpPr>
            <p:cNvPr id="27" name="Group 39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185997" y="3263900"/>
              <a:ext cx="712177" cy="306388"/>
              <a:chOff x="3579" y="2874"/>
              <a:chExt cx="211" cy="6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3579" y="2874"/>
                <a:ext cx="211" cy="60"/>
              </a:xfrm>
              <a:custGeom>
                <a:avLst/>
                <a:gdLst>
                  <a:gd name="T0" fmla="*/ 30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30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30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3579" y="2874"/>
                <a:ext cx="211" cy="60"/>
              </a:xfrm>
              <a:custGeom>
                <a:avLst/>
                <a:gdLst>
                  <a:gd name="T0" fmla="*/ 30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30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30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28" name="Group 45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088424" y="4511676"/>
              <a:ext cx="555381" cy="265113"/>
              <a:chOff x="3255" y="3118"/>
              <a:chExt cx="164" cy="52"/>
            </a:xfrm>
            <a:solidFill>
              <a:schemeClr val="accent2"/>
            </a:solidFill>
          </p:grpSpPr>
          <p:sp>
            <p:nvSpPr>
              <p:cNvPr id="60" name="Rectangle 46"/>
              <p:cNvSpPr>
                <a:spLocks noChangeArrowheads="1"/>
              </p:cNvSpPr>
              <p:nvPr/>
            </p:nvSpPr>
            <p:spPr bwMode="auto">
              <a:xfrm>
                <a:off x="3255" y="3118"/>
                <a:ext cx="164" cy="5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61" name="Rectangle 47"/>
              <p:cNvSpPr>
                <a:spLocks noChangeArrowheads="1"/>
              </p:cNvSpPr>
              <p:nvPr/>
            </p:nvSpPr>
            <p:spPr bwMode="auto">
              <a:xfrm>
                <a:off x="3255" y="3118"/>
                <a:ext cx="164" cy="52"/>
              </a:xfrm>
              <a:prstGeom prst="rect">
                <a:avLst/>
              </a:pr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29" name="Group 48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4668715" y="4511676"/>
              <a:ext cx="486508" cy="269875"/>
              <a:chOff x="3426" y="3118"/>
              <a:chExt cx="144" cy="53"/>
            </a:xfrm>
            <a:solidFill>
              <a:schemeClr val="accent2"/>
            </a:solidFill>
          </p:grpSpPr>
          <p:sp>
            <p:nvSpPr>
              <p:cNvPr id="58" name="Freeform 49"/>
              <p:cNvSpPr>
                <a:spLocks/>
              </p:cNvSpPr>
              <p:nvPr/>
            </p:nvSpPr>
            <p:spPr bwMode="auto">
              <a:xfrm>
                <a:off x="3426" y="3118"/>
                <a:ext cx="144" cy="53"/>
              </a:xfrm>
              <a:custGeom>
                <a:avLst/>
                <a:gdLst>
                  <a:gd name="T0" fmla="*/ 0 w 144"/>
                  <a:gd name="T1" fmla="*/ 0 h 53"/>
                  <a:gd name="T2" fmla="*/ 0 w 144"/>
                  <a:gd name="T3" fmla="*/ 53 h 53"/>
                  <a:gd name="T4" fmla="*/ 118 w 144"/>
                  <a:gd name="T5" fmla="*/ 53 h 53"/>
                  <a:gd name="T6" fmla="*/ 144 w 144"/>
                  <a:gd name="T7" fmla="*/ 0 h 53"/>
                  <a:gd name="T8" fmla="*/ 0 w 144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3"/>
                  <a:gd name="T17" fmla="*/ 144 w 14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3">
                    <a:moveTo>
                      <a:pt x="0" y="0"/>
                    </a:moveTo>
                    <a:lnTo>
                      <a:pt x="0" y="53"/>
                    </a:lnTo>
                    <a:lnTo>
                      <a:pt x="118" y="53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59" name="Freeform 50"/>
              <p:cNvSpPr>
                <a:spLocks/>
              </p:cNvSpPr>
              <p:nvPr/>
            </p:nvSpPr>
            <p:spPr bwMode="auto">
              <a:xfrm>
                <a:off x="3426" y="3118"/>
                <a:ext cx="144" cy="53"/>
              </a:xfrm>
              <a:custGeom>
                <a:avLst/>
                <a:gdLst>
                  <a:gd name="T0" fmla="*/ 0 w 144"/>
                  <a:gd name="T1" fmla="*/ 0 h 53"/>
                  <a:gd name="T2" fmla="*/ 0 w 144"/>
                  <a:gd name="T3" fmla="*/ 53 h 53"/>
                  <a:gd name="T4" fmla="*/ 118 w 144"/>
                  <a:gd name="T5" fmla="*/ 53 h 53"/>
                  <a:gd name="T6" fmla="*/ 144 w 144"/>
                  <a:gd name="T7" fmla="*/ 0 h 53"/>
                  <a:gd name="T8" fmla="*/ 0 w 144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3"/>
                  <a:gd name="T17" fmla="*/ 144 w 14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3">
                    <a:moveTo>
                      <a:pt x="0" y="0"/>
                    </a:moveTo>
                    <a:lnTo>
                      <a:pt x="0" y="53"/>
                    </a:lnTo>
                    <a:lnTo>
                      <a:pt x="118" y="53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30" name="Group 51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4380036" y="4214813"/>
              <a:ext cx="553915" cy="260350"/>
              <a:chOff x="3341" y="3060"/>
              <a:chExt cx="164" cy="5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3341" y="3060"/>
                <a:ext cx="164" cy="51"/>
              </a:xfrm>
              <a:custGeom>
                <a:avLst/>
                <a:gdLst>
                  <a:gd name="T0" fmla="*/ 0 w 164"/>
                  <a:gd name="T1" fmla="*/ 0 h 51"/>
                  <a:gd name="T2" fmla="*/ 0 w 164"/>
                  <a:gd name="T3" fmla="*/ 51 h 51"/>
                  <a:gd name="T4" fmla="*/ 138 w 164"/>
                  <a:gd name="T5" fmla="*/ 51 h 51"/>
                  <a:gd name="T6" fmla="*/ 164 w 164"/>
                  <a:gd name="T7" fmla="*/ 0 h 51"/>
                  <a:gd name="T8" fmla="*/ 0 w 16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51"/>
                  <a:gd name="T17" fmla="*/ 164 w 1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51">
                    <a:moveTo>
                      <a:pt x="0" y="0"/>
                    </a:moveTo>
                    <a:lnTo>
                      <a:pt x="0" y="51"/>
                    </a:lnTo>
                    <a:lnTo>
                      <a:pt x="138" y="51"/>
                    </a:lnTo>
                    <a:lnTo>
                      <a:pt x="1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3341" y="3060"/>
                <a:ext cx="164" cy="51"/>
              </a:xfrm>
              <a:custGeom>
                <a:avLst/>
                <a:gdLst>
                  <a:gd name="T0" fmla="*/ 0 w 164"/>
                  <a:gd name="T1" fmla="*/ 0 h 51"/>
                  <a:gd name="T2" fmla="*/ 0 w 164"/>
                  <a:gd name="T3" fmla="*/ 51 h 51"/>
                  <a:gd name="T4" fmla="*/ 138 w 164"/>
                  <a:gd name="T5" fmla="*/ 51 h 51"/>
                  <a:gd name="T6" fmla="*/ 164 w 164"/>
                  <a:gd name="T7" fmla="*/ 0 h 51"/>
                  <a:gd name="T8" fmla="*/ 0 w 16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51"/>
                  <a:gd name="T17" fmla="*/ 164 w 1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51">
                    <a:moveTo>
                      <a:pt x="0" y="0"/>
                    </a:moveTo>
                    <a:lnTo>
                      <a:pt x="0" y="51"/>
                    </a:lnTo>
                    <a:lnTo>
                      <a:pt x="138" y="51"/>
                    </a:lnTo>
                    <a:lnTo>
                      <a:pt x="1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31" name="Group 57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5306158" y="2905125"/>
              <a:ext cx="713642" cy="306388"/>
              <a:chOff x="3615" y="2804"/>
              <a:chExt cx="211" cy="6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4" name="Freeform 58"/>
              <p:cNvSpPr>
                <a:spLocks/>
              </p:cNvSpPr>
              <p:nvPr/>
            </p:nvSpPr>
            <p:spPr bwMode="auto">
              <a:xfrm>
                <a:off x="3615" y="2804"/>
                <a:ext cx="211" cy="60"/>
              </a:xfrm>
              <a:custGeom>
                <a:avLst/>
                <a:gdLst>
                  <a:gd name="T0" fmla="*/ 29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29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29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55" name="Freeform 59"/>
              <p:cNvSpPr>
                <a:spLocks/>
              </p:cNvSpPr>
              <p:nvPr/>
            </p:nvSpPr>
            <p:spPr bwMode="auto">
              <a:xfrm>
                <a:off x="3615" y="2804"/>
                <a:ext cx="211" cy="60"/>
              </a:xfrm>
              <a:custGeom>
                <a:avLst/>
                <a:gdLst>
                  <a:gd name="T0" fmla="*/ 29 w 211"/>
                  <a:gd name="T1" fmla="*/ 0 h 60"/>
                  <a:gd name="T2" fmla="*/ 0 w 211"/>
                  <a:gd name="T3" fmla="*/ 60 h 60"/>
                  <a:gd name="T4" fmla="*/ 181 w 211"/>
                  <a:gd name="T5" fmla="*/ 60 h 60"/>
                  <a:gd name="T6" fmla="*/ 211 w 211"/>
                  <a:gd name="T7" fmla="*/ 0 h 60"/>
                  <a:gd name="T8" fmla="*/ 29 w 21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60"/>
                  <a:gd name="T17" fmla="*/ 211 w 21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60">
                    <a:moveTo>
                      <a:pt x="29" y="0"/>
                    </a:moveTo>
                    <a:lnTo>
                      <a:pt x="0" y="60"/>
                    </a:lnTo>
                    <a:lnTo>
                      <a:pt x="181" y="60"/>
                    </a:lnTo>
                    <a:lnTo>
                      <a:pt x="211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1E3954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sp>
          <p:nvSpPr>
            <p:cNvPr id="109596" name="Line 6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424854" y="2863850"/>
              <a:ext cx="638908" cy="0"/>
            </a:xfrm>
            <a:prstGeom prst="line">
              <a:avLst/>
            </a:prstGeom>
            <a:noFill/>
            <a:ln w="6350">
              <a:solidFill>
                <a:srgbClr val="1E3954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97" name="Line 6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5824904" y="2854326"/>
              <a:ext cx="238857" cy="720725"/>
            </a:xfrm>
            <a:prstGeom prst="line">
              <a:avLst/>
            </a:prstGeom>
            <a:noFill/>
            <a:ln w="6350">
              <a:solidFill>
                <a:srgbClr val="1E3954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98" name="Freeform 65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777042" y="2137094"/>
              <a:ext cx="5141343" cy="45719"/>
            </a:xfrm>
            <a:custGeom>
              <a:avLst/>
              <a:gdLst>
                <a:gd name="T0" fmla="*/ 0 w 1319"/>
                <a:gd name="T1" fmla="*/ 0 h 4"/>
                <a:gd name="T2" fmla="*/ 2147483647 w 1319"/>
                <a:gd name="T3" fmla="*/ 0 h 4"/>
                <a:gd name="T4" fmla="*/ 2147483647 w 1319"/>
                <a:gd name="T5" fmla="*/ 0 h 4"/>
                <a:gd name="T6" fmla="*/ 2147483647 w 1319"/>
                <a:gd name="T7" fmla="*/ 0 h 4"/>
                <a:gd name="T8" fmla="*/ 2147483647 w 1319"/>
                <a:gd name="T9" fmla="*/ 0 h 4"/>
                <a:gd name="T10" fmla="*/ 2147483647 w 1319"/>
                <a:gd name="T11" fmla="*/ 0 h 4"/>
                <a:gd name="T12" fmla="*/ 2147483647 w 1319"/>
                <a:gd name="T13" fmla="*/ 0 h 4"/>
                <a:gd name="T14" fmla="*/ 2147483647 w 1319"/>
                <a:gd name="T15" fmla="*/ 0 h 4"/>
                <a:gd name="T16" fmla="*/ 2147483647 w 1319"/>
                <a:gd name="T17" fmla="*/ 0 h 4"/>
                <a:gd name="T18" fmla="*/ 2147483647 w 1319"/>
                <a:gd name="T19" fmla="*/ 0 h 4"/>
                <a:gd name="T20" fmla="*/ 2147483647 w 1319"/>
                <a:gd name="T21" fmla="*/ 0 h 4"/>
                <a:gd name="T22" fmla="*/ 2147483647 w 1319"/>
                <a:gd name="T23" fmla="*/ 0 h 4"/>
                <a:gd name="T24" fmla="*/ 2147483647 w 1319"/>
                <a:gd name="T25" fmla="*/ 0 h 4"/>
                <a:gd name="T26" fmla="*/ 2147483647 w 1319"/>
                <a:gd name="T27" fmla="*/ 0 h 4"/>
                <a:gd name="T28" fmla="*/ 2147483647 w 1319"/>
                <a:gd name="T29" fmla="*/ 0 h 4"/>
                <a:gd name="T30" fmla="*/ 2147483647 w 1319"/>
                <a:gd name="T31" fmla="*/ 0 h 4"/>
                <a:gd name="T32" fmla="*/ 2147483647 w 1319"/>
                <a:gd name="T33" fmla="*/ 0 h 4"/>
                <a:gd name="T34" fmla="*/ 2147483647 w 1319"/>
                <a:gd name="T35" fmla="*/ 0 h 4"/>
                <a:gd name="T36" fmla="*/ 2147483647 w 1319"/>
                <a:gd name="T37" fmla="*/ 0 h 4"/>
                <a:gd name="T38" fmla="*/ 2147483647 w 1319"/>
                <a:gd name="T39" fmla="*/ 0 h 4"/>
                <a:gd name="T40" fmla="*/ 2147483647 w 1319"/>
                <a:gd name="T41" fmla="*/ 0 h 4"/>
                <a:gd name="T42" fmla="*/ 2147483647 w 1319"/>
                <a:gd name="T43" fmla="*/ 0 h 4"/>
                <a:gd name="T44" fmla="*/ 2147483647 w 1319"/>
                <a:gd name="T45" fmla="*/ 0 h 4"/>
                <a:gd name="T46" fmla="*/ 2147483647 w 1319"/>
                <a:gd name="T47" fmla="*/ 0 h 4"/>
                <a:gd name="T48" fmla="*/ 2147483647 w 1319"/>
                <a:gd name="T49" fmla="*/ 0 h 4"/>
                <a:gd name="T50" fmla="*/ 2147483647 w 1319"/>
                <a:gd name="T51" fmla="*/ 0 h 4"/>
                <a:gd name="T52" fmla="*/ 2147483647 w 1319"/>
                <a:gd name="T53" fmla="*/ 0 h 4"/>
                <a:gd name="T54" fmla="*/ 2147483647 w 1319"/>
                <a:gd name="T55" fmla="*/ 0 h 4"/>
                <a:gd name="T56" fmla="*/ 2147483647 w 1319"/>
                <a:gd name="T57" fmla="*/ 0 h 4"/>
                <a:gd name="T58" fmla="*/ 2147483647 w 1319"/>
                <a:gd name="T59" fmla="*/ 0 h 4"/>
                <a:gd name="T60" fmla="*/ 2147483647 w 1319"/>
                <a:gd name="T61" fmla="*/ 0 h 4"/>
                <a:gd name="T62" fmla="*/ 2147483647 w 1319"/>
                <a:gd name="T63" fmla="*/ 0 h 4"/>
                <a:gd name="T64" fmla="*/ 2147483647 w 1319"/>
                <a:gd name="T65" fmla="*/ 0 h 4"/>
                <a:gd name="T66" fmla="*/ 2147483647 w 1319"/>
                <a:gd name="T67" fmla="*/ 0 h 4"/>
                <a:gd name="T68" fmla="*/ 2147483647 w 1319"/>
                <a:gd name="T69" fmla="*/ 0 h 4"/>
                <a:gd name="T70" fmla="*/ 2147483647 w 1319"/>
                <a:gd name="T71" fmla="*/ 0 h 4"/>
                <a:gd name="T72" fmla="*/ 2147483647 w 1319"/>
                <a:gd name="T73" fmla="*/ 0 h 4"/>
                <a:gd name="T74" fmla="*/ 2147483647 w 1319"/>
                <a:gd name="T75" fmla="*/ 0 h 4"/>
                <a:gd name="T76" fmla="*/ 2147483647 w 1319"/>
                <a:gd name="T77" fmla="*/ 0 h 4"/>
                <a:gd name="T78" fmla="*/ 2147483647 w 1319"/>
                <a:gd name="T79" fmla="*/ 0 h 4"/>
                <a:gd name="T80" fmla="*/ 2147483647 w 1319"/>
                <a:gd name="T81" fmla="*/ 0 h 4"/>
                <a:gd name="T82" fmla="*/ 2147483647 w 1319"/>
                <a:gd name="T83" fmla="*/ 0 h 4"/>
                <a:gd name="T84" fmla="*/ 2147483647 w 1319"/>
                <a:gd name="T85" fmla="*/ 0 h 4"/>
                <a:gd name="T86" fmla="*/ 2147483647 w 1319"/>
                <a:gd name="T87" fmla="*/ 0 h 4"/>
                <a:gd name="T88" fmla="*/ 2147483647 w 1319"/>
                <a:gd name="T89" fmla="*/ 0 h 4"/>
                <a:gd name="T90" fmla="*/ 2147483647 w 1319"/>
                <a:gd name="T91" fmla="*/ 0 h 4"/>
                <a:gd name="T92" fmla="*/ 2147483647 w 1319"/>
                <a:gd name="T93" fmla="*/ 0 h 4"/>
                <a:gd name="T94" fmla="*/ 2147483647 w 1319"/>
                <a:gd name="T95" fmla="*/ 0 h 4"/>
                <a:gd name="T96" fmla="*/ 2147483647 w 1319"/>
                <a:gd name="T97" fmla="*/ 0 h 4"/>
                <a:gd name="T98" fmla="*/ 2147483647 w 1319"/>
                <a:gd name="T99" fmla="*/ 0 h 4"/>
                <a:gd name="T100" fmla="*/ 2147483647 w 1319"/>
                <a:gd name="T101" fmla="*/ 0 h 4"/>
                <a:gd name="T102" fmla="*/ 2147483647 w 1319"/>
                <a:gd name="T103" fmla="*/ 0 h 4"/>
                <a:gd name="T104" fmla="*/ 2147483647 w 1319"/>
                <a:gd name="T105" fmla="*/ 0 h 4"/>
                <a:gd name="T106" fmla="*/ 2147483647 w 1319"/>
                <a:gd name="T107" fmla="*/ 0 h 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9"/>
                <a:gd name="T163" fmla="*/ 0 h 4"/>
                <a:gd name="T164" fmla="*/ 1319 w 1319"/>
                <a:gd name="T165" fmla="*/ 4 h 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9" h="4">
                  <a:moveTo>
                    <a:pt x="0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5" y="0"/>
                  </a:moveTo>
                  <a:lnTo>
                    <a:pt x="39" y="0"/>
                  </a:lnTo>
                  <a:lnTo>
                    <a:pt x="39" y="4"/>
                  </a:lnTo>
                  <a:lnTo>
                    <a:pt x="25" y="4"/>
                  </a:lnTo>
                  <a:lnTo>
                    <a:pt x="25" y="0"/>
                  </a:lnTo>
                  <a:close/>
                  <a:moveTo>
                    <a:pt x="50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50" y="4"/>
                  </a:lnTo>
                  <a:lnTo>
                    <a:pt x="50" y="0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8" y="4"/>
                  </a:lnTo>
                  <a:lnTo>
                    <a:pt x="74" y="4"/>
                  </a:lnTo>
                  <a:lnTo>
                    <a:pt x="74" y="0"/>
                  </a:lnTo>
                  <a:close/>
                  <a:moveTo>
                    <a:pt x="99" y="0"/>
                  </a:moveTo>
                  <a:lnTo>
                    <a:pt x="113" y="0"/>
                  </a:lnTo>
                  <a:lnTo>
                    <a:pt x="113" y="4"/>
                  </a:lnTo>
                  <a:lnTo>
                    <a:pt x="99" y="4"/>
                  </a:lnTo>
                  <a:lnTo>
                    <a:pt x="99" y="0"/>
                  </a:lnTo>
                  <a:close/>
                  <a:moveTo>
                    <a:pt x="123" y="0"/>
                  </a:moveTo>
                  <a:lnTo>
                    <a:pt x="138" y="0"/>
                  </a:lnTo>
                  <a:lnTo>
                    <a:pt x="138" y="4"/>
                  </a:lnTo>
                  <a:lnTo>
                    <a:pt x="123" y="4"/>
                  </a:lnTo>
                  <a:lnTo>
                    <a:pt x="123" y="0"/>
                  </a:lnTo>
                  <a:close/>
                  <a:moveTo>
                    <a:pt x="148" y="0"/>
                  </a:moveTo>
                  <a:lnTo>
                    <a:pt x="162" y="0"/>
                  </a:lnTo>
                  <a:lnTo>
                    <a:pt x="162" y="4"/>
                  </a:lnTo>
                  <a:lnTo>
                    <a:pt x="148" y="4"/>
                  </a:lnTo>
                  <a:lnTo>
                    <a:pt x="148" y="0"/>
                  </a:lnTo>
                  <a:close/>
                  <a:moveTo>
                    <a:pt x="173" y="0"/>
                  </a:moveTo>
                  <a:lnTo>
                    <a:pt x="187" y="0"/>
                  </a:lnTo>
                  <a:lnTo>
                    <a:pt x="187" y="4"/>
                  </a:lnTo>
                  <a:lnTo>
                    <a:pt x="173" y="4"/>
                  </a:lnTo>
                  <a:lnTo>
                    <a:pt x="173" y="0"/>
                  </a:lnTo>
                  <a:close/>
                  <a:moveTo>
                    <a:pt x="197" y="0"/>
                  </a:moveTo>
                  <a:lnTo>
                    <a:pt x="211" y="0"/>
                  </a:lnTo>
                  <a:lnTo>
                    <a:pt x="211" y="4"/>
                  </a:lnTo>
                  <a:lnTo>
                    <a:pt x="197" y="4"/>
                  </a:lnTo>
                  <a:lnTo>
                    <a:pt x="197" y="0"/>
                  </a:lnTo>
                  <a:close/>
                  <a:moveTo>
                    <a:pt x="222" y="0"/>
                  </a:moveTo>
                  <a:lnTo>
                    <a:pt x="236" y="0"/>
                  </a:lnTo>
                  <a:lnTo>
                    <a:pt x="236" y="4"/>
                  </a:lnTo>
                  <a:lnTo>
                    <a:pt x="222" y="4"/>
                  </a:lnTo>
                  <a:lnTo>
                    <a:pt x="222" y="0"/>
                  </a:lnTo>
                  <a:close/>
                  <a:moveTo>
                    <a:pt x="247" y="0"/>
                  </a:moveTo>
                  <a:lnTo>
                    <a:pt x="261" y="0"/>
                  </a:lnTo>
                  <a:lnTo>
                    <a:pt x="261" y="4"/>
                  </a:lnTo>
                  <a:lnTo>
                    <a:pt x="247" y="4"/>
                  </a:lnTo>
                  <a:lnTo>
                    <a:pt x="247" y="0"/>
                  </a:lnTo>
                  <a:close/>
                  <a:moveTo>
                    <a:pt x="271" y="0"/>
                  </a:moveTo>
                  <a:lnTo>
                    <a:pt x="285" y="0"/>
                  </a:lnTo>
                  <a:lnTo>
                    <a:pt x="285" y="4"/>
                  </a:lnTo>
                  <a:lnTo>
                    <a:pt x="271" y="4"/>
                  </a:lnTo>
                  <a:lnTo>
                    <a:pt x="271" y="0"/>
                  </a:lnTo>
                  <a:close/>
                  <a:moveTo>
                    <a:pt x="296" y="0"/>
                  </a:moveTo>
                  <a:lnTo>
                    <a:pt x="310" y="0"/>
                  </a:lnTo>
                  <a:lnTo>
                    <a:pt x="310" y="4"/>
                  </a:lnTo>
                  <a:lnTo>
                    <a:pt x="296" y="4"/>
                  </a:lnTo>
                  <a:lnTo>
                    <a:pt x="296" y="0"/>
                  </a:lnTo>
                  <a:close/>
                  <a:moveTo>
                    <a:pt x="320" y="0"/>
                  </a:moveTo>
                  <a:lnTo>
                    <a:pt x="334" y="0"/>
                  </a:lnTo>
                  <a:lnTo>
                    <a:pt x="334" y="4"/>
                  </a:lnTo>
                  <a:lnTo>
                    <a:pt x="320" y="4"/>
                  </a:lnTo>
                  <a:lnTo>
                    <a:pt x="320" y="0"/>
                  </a:lnTo>
                  <a:close/>
                  <a:moveTo>
                    <a:pt x="345" y="0"/>
                  </a:moveTo>
                  <a:lnTo>
                    <a:pt x="359" y="0"/>
                  </a:lnTo>
                  <a:lnTo>
                    <a:pt x="359" y="4"/>
                  </a:lnTo>
                  <a:lnTo>
                    <a:pt x="345" y="4"/>
                  </a:lnTo>
                  <a:lnTo>
                    <a:pt x="345" y="0"/>
                  </a:lnTo>
                  <a:close/>
                  <a:moveTo>
                    <a:pt x="370" y="0"/>
                  </a:moveTo>
                  <a:lnTo>
                    <a:pt x="384" y="0"/>
                  </a:lnTo>
                  <a:lnTo>
                    <a:pt x="384" y="4"/>
                  </a:lnTo>
                  <a:lnTo>
                    <a:pt x="370" y="4"/>
                  </a:lnTo>
                  <a:lnTo>
                    <a:pt x="370" y="0"/>
                  </a:lnTo>
                  <a:close/>
                  <a:moveTo>
                    <a:pt x="394" y="0"/>
                  </a:moveTo>
                  <a:lnTo>
                    <a:pt x="408" y="0"/>
                  </a:lnTo>
                  <a:lnTo>
                    <a:pt x="408" y="4"/>
                  </a:lnTo>
                  <a:lnTo>
                    <a:pt x="394" y="4"/>
                  </a:lnTo>
                  <a:lnTo>
                    <a:pt x="394" y="0"/>
                  </a:lnTo>
                  <a:close/>
                  <a:moveTo>
                    <a:pt x="419" y="0"/>
                  </a:moveTo>
                  <a:lnTo>
                    <a:pt x="433" y="0"/>
                  </a:lnTo>
                  <a:lnTo>
                    <a:pt x="433" y="4"/>
                  </a:lnTo>
                  <a:lnTo>
                    <a:pt x="419" y="4"/>
                  </a:lnTo>
                  <a:lnTo>
                    <a:pt x="419" y="0"/>
                  </a:lnTo>
                  <a:close/>
                  <a:moveTo>
                    <a:pt x="444" y="0"/>
                  </a:moveTo>
                  <a:lnTo>
                    <a:pt x="458" y="0"/>
                  </a:lnTo>
                  <a:lnTo>
                    <a:pt x="458" y="4"/>
                  </a:lnTo>
                  <a:lnTo>
                    <a:pt x="444" y="4"/>
                  </a:lnTo>
                  <a:lnTo>
                    <a:pt x="444" y="0"/>
                  </a:lnTo>
                  <a:close/>
                  <a:moveTo>
                    <a:pt x="468" y="0"/>
                  </a:moveTo>
                  <a:lnTo>
                    <a:pt x="482" y="0"/>
                  </a:lnTo>
                  <a:lnTo>
                    <a:pt x="482" y="4"/>
                  </a:lnTo>
                  <a:lnTo>
                    <a:pt x="468" y="4"/>
                  </a:lnTo>
                  <a:lnTo>
                    <a:pt x="468" y="0"/>
                  </a:lnTo>
                  <a:close/>
                  <a:moveTo>
                    <a:pt x="493" y="0"/>
                  </a:moveTo>
                  <a:lnTo>
                    <a:pt x="507" y="0"/>
                  </a:lnTo>
                  <a:lnTo>
                    <a:pt x="507" y="4"/>
                  </a:lnTo>
                  <a:lnTo>
                    <a:pt x="493" y="4"/>
                  </a:lnTo>
                  <a:lnTo>
                    <a:pt x="493" y="0"/>
                  </a:lnTo>
                  <a:close/>
                  <a:moveTo>
                    <a:pt x="517" y="0"/>
                  </a:moveTo>
                  <a:lnTo>
                    <a:pt x="531" y="0"/>
                  </a:lnTo>
                  <a:lnTo>
                    <a:pt x="531" y="4"/>
                  </a:lnTo>
                  <a:lnTo>
                    <a:pt x="517" y="4"/>
                  </a:lnTo>
                  <a:lnTo>
                    <a:pt x="517" y="0"/>
                  </a:lnTo>
                  <a:close/>
                  <a:moveTo>
                    <a:pt x="542" y="0"/>
                  </a:moveTo>
                  <a:lnTo>
                    <a:pt x="556" y="0"/>
                  </a:lnTo>
                  <a:lnTo>
                    <a:pt x="556" y="4"/>
                  </a:lnTo>
                  <a:lnTo>
                    <a:pt x="542" y="4"/>
                  </a:lnTo>
                  <a:lnTo>
                    <a:pt x="542" y="0"/>
                  </a:lnTo>
                  <a:close/>
                  <a:moveTo>
                    <a:pt x="567" y="0"/>
                  </a:moveTo>
                  <a:lnTo>
                    <a:pt x="581" y="0"/>
                  </a:lnTo>
                  <a:lnTo>
                    <a:pt x="581" y="4"/>
                  </a:lnTo>
                  <a:lnTo>
                    <a:pt x="567" y="4"/>
                  </a:lnTo>
                  <a:lnTo>
                    <a:pt x="567" y="0"/>
                  </a:lnTo>
                  <a:close/>
                  <a:moveTo>
                    <a:pt x="591" y="0"/>
                  </a:moveTo>
                  <a:lnTo>
                    <a:pt x="605" y="0"/>
                  </a:lnTo>
                  <a:lnTo>
                    <a:pt x="605" y="4"/>
                  </a:lnTo>
                  <a:lnTo>
                    <a:pt x="591" y="4"/>
                  </a:lnTo>
                  <a:lnTo>
                    <a:pt x="591" y="0"/>
                  </a:lnTo>
                  <a:close/>
                  <a:moveTo>
                    <a:pt x="616" y="0"/>
                  </a:moveTo>
                  <a:lnTo>
                    <a:pt x="630" y="0"/>
                  </a:lnTo>
                  <a:lnTo>
                    <a:pt x="630" y="4"/>
                  </a:lnTo>
                  <a:lnTo>
                    <a:pt x="616" y="4"/>
                  </a:lnTo>
                  <a:lnTo>
                    <a:pt x="616" y="0"/>
                  </a:lnTo>
                  <a:close/>
                  <a:moveTo>
                    <a:pt x="640" y="0"/>
                  </a:moveTo>
                  <a:lnTo>
                    <a:pt x="655" y="0"/>
                  </a:lnTo>
                  <a:lnTo>
                    <a:pt x="655" y="4"/>
                  </a:lnTo>
                  <a:lnTo>
                    <a:pt x="640" y="4"/>
                  </a:lnTo>
                  <a:lnTo>
                    <a:pt x="640" y="0"/>
                  </a:lnTo>
                  <a:close/>
                  <a:moveTo>
                    <a:pt x="665" y="0"/>
                  </a:moveTo>
                  <a:lnTo>
                    <a:pt x="679" y="0"/>
                  </a:lnTo>
                  <a:lnTo>
                    <a:pt x="679" y="4"/>
                  </a:lnTo>
                  <a:lnTo>
                    <a:pt x="665" y="4"/>
                  </a:lnTo>
                  <a:lnTo>
                    <a:pt x="665" y="0"/>
                  </a:lnTo>
                  <a:close/>
                  <a:moveTo>
                    <a:pt x="690" y="0"/>
                  </a:moveTo>
                  <a:lnTo>
                    <a:pt x="704" y="0"/>
                  </a:lnTo>
                  <a:lnTo>
                    <a:pt x="704" y="4"/>
                  </a:lnTo>
                  <a:lnTo>
                    <a:pt x="690" y="4"/>
                  </a:lnTo>
                  <a:lnTo>
                    <a:pt x="690" y="0"/>
                  </a:lnTo>
                  <a:close/>
                  <a:moveTo>
                    <a:pt x="714" y="0"/>
                  </a:moveTo>
                  <a:lnTo>
                    <a:pt x="728" y="0"/>
                  </a:lnTo>
                  <a:lnTo>
                    <a:pt x="728" y="4"/>
                  </a:lnTo>
                  <a:lnTo>
                    <a:pt x="714" y="4"/>
                  </a:lnTo>
                  <a:lnTo>
                    <a:pt x="714" y="0"/>
                  </a:lnTo>
                  <a:close/>
                  <a:moveTo>
                    <a:pt x="739" y="0"/>
                  </a:moveTo>
                  <a:lnTo>
                    <a:pt x="753" y="0"/>
                  </a:lnTo>
                  <a:lnTo>
                    <a:pt x="753" y="4"/>
                  </a:lnTo>
                  <a:lnTo>
                    <a:pt x="739" y="4"/>
                  </a:lnTo>
                  <a:lnTo>
                    <a:pt x="739" y="0"/>
                  </a:lnTo>
                  <a:close/>
                  <a:moveTo>
                    <a:pt x="764" y="0"/>
                  </a:moveTo>
                  <a:lnTo>
                    <a:pt x="778" y="0"/>
                  </a:lnTo>
                  <a:lnTo>
                    <a:pt x="778" y="4"/>
                  </a:lnTo>
                  <a:lnTo>
                    <a:pt x="764" y="4"/>
                  </a:lnTo>
                  <a:lnTo>
                    <a:pt x="764" y="0"/>
                  </a:lnTo>
                  <a:close/>
                  <a:moveTo>
                    <a:pt x="788" y="0"/>
                  </a:moveTo>
                  <a:lnTo>
                    <a:pt x="802" y="0"/>
                  </a:lnTo>
                  <a:lnTo>
                    <a:pt x="802" y="4"/>
                  </a:lnTo>
                  <a:lnTo>
                    <a:pt x="788" y="4"/>
                  </a:lnTo>
                  <a:lnTo>
                    <a:pt x="788" y="0"/>
                  </a:lnTo>
                  <a:close/>
                  <a:moveTo>
                    <a:pt x="813" y="0"/>
                  </a:moveTo>
                  <a:lnTo>
                    <a:pt x="827" y="0"/>
                  </a:lnTo>
                  <a:lnTo>
                    <a:pt x="827" y="4"/>
                  </a:lnTo>
                  <a:lnTo>
                    <a:pt x="813" y="4"/>
                  </a:lnTo>
                  <a:lnTo>
                    <a:pt x="813" y="0"/>
                  </a:lnTo>
                  <a:close/>
                  <a:moveTo>
                    <a:pt x="837" y="0"/>
                  </a:moveTo>
                  <a:lnTo>
                    <a:pt x="851" y="0"/>
                  </a:lnTo>
                  <a:lnTo>
                    <a:pt x="851" y="4"/>
                  </a:lnTo>
                  <a:lnTo>
                    <a:pt x="837" y="4"/>
                  </a:lnTo>
                  <a:lnTo>
                    <a:pt x="837" y="0"/>
                  </a:lnTo>
                  <a:close/>
                  <a:moveTo>
                    <a:pt x="862" y="0"/>
                  </a:moveTo>
                  <a:lnTo>
                    <a:pt x="876" y="0"/>
                  </a:lnTo>
                  <a:lnTo>
                    <a:pt x="876" y="4"/>
                  </a:lnTo>
                  <a:lnTo>
                    <a:pt x="862" y="4"/>
                  </a:lnTo>
                  <a:lnTo>
                    <a:pt x="862" y="0"/>
                  </a:lnTo>
                  <a:close/>
                  <a:moveTo>
                    <a:pt x="887" y="0"/>
                  </a:moveTo>
                  <a:lnTo>
                    <a:pt x="901" y="0"/>
                  </a:lnTo>
                  <a:lnTo>
                    <a:pt x="901" y="4"/>
                  </a:lnTo>
                  <a:lnTo>
                    <a:pt x="887" y="4"/>
                  </a:lnTo>
                  <a:lnTo>
                    <a:pt x="887" y="0"/>
                  </a:lnTo>
                  <a:close/>
                  <a:moveTo>
                    <a:pt x="911" y="0"/>
                  </a:moveTo>
                  <a:lnTo>
                    <a:pt x="925" y="0"/>
                  </a:lnTo>
                  <a:lnTo>
                    <a:pt x="925" y="4"/>
                  </a:lnTo>
                  <a:lnTo>
                    <a:pt x="911" y="4"/>
                  </a:lnTo>
                  <a:lnTo>
                    <a:pt x="911" y="0"/>
                  </a:lnTo>
                  <a:close/>
                  <a:moveTo>
                    <a:pt x="936" y="0"/>
                  </a:moveTo>
                  <a:lnTo>
                    <a:pt x="950" y="0"/>
                  </a:lnTo>
                  <a:lnTo>
                    <a:pt x="950" y="4"/>
                  </a:lnTo>
                  <a:lnTo>
                    <a:pt x="936" y="4"/>
                  </a:lnTo>
                  <a:lnTo>
                    <a:pt x="936" y="0"/>
                  </a:lnTo>
                  <a:close/>
                  <a:moveTo>
                    <a:pt x="960" y="0"/>
                  </a:moveTo>
                  <a:lnTo>
                    <a:pt x="975" y="0"/>
                  </a:lnTo>
                  <a:lnTo>
                    <a:pt x="975" y="4"/>
                  </a:lnTo>
                  <a:lnTo>
                    <a:pt x="960" y="4"/>
                  </a:lnTo>
                  <a:lnTo>
                    <a:pt x="960" y="0"/>
                  </a:lnTo>
                  <a:close/>
                  <a:moveTo>
                    <a:pt x="985" y="0"/>
                  </a:moveTo>
                  <a:lnTo>
                    <a:pt x="999" y="0"/>
                  </a:lnTo>
                  <a:lnTo>
                    <a:pt x="999" y="4"/>
                  </a:lnTo>
                  <a:lnTo>
                    <a:pt x="985" y="4"/>
                  </a:lnTo>
                  <a:lnTo>
                    <a:pt x="985" y="0"/>
                  </a:lnTo>
                  <a:close/>
                  <a:moveTo>
                    <a:pt x="1010" y="0"/>
                  </a:moveTo>
                  <a:lnTo>
                    <a:pt x="1024" y="0"/>
                  </a:lnTo>
                  <a:lnTo>
                    <a:pt x="1024" y="4"/>
                  </a:lnTo>
                  <a:lnTo>
                    <a:pt x="1010" y="4"/>
                  </a:lnTo>
                  <a:lnTo>
                    <a:pt x="1010" y="0"/>
                  </a:lnTo>
                  <a:close/>
                  <a:moveTo>
                    <a:pt x="1034" y="0"/>
                  </a:moveTo>
                  <a:lnTo>
                    <a:pt x="1048" y="0"/>
                  </a:lnTo>
                  <a:lnTo>
                    <a:pt x="1048" y="4"/>
                  </a:lnTo>
                  <a:lnTo>
                    <a:pt x="1034" y="4"/>
                  </a:lnTo>
                  <a:lnTo>
                    <a:pt x="1034" y="0"/>
                  </a:lnTo>
                  <a:close/>
                  <a:moveTo>
                    <a:pt x="1059" y="0"/>
                  </a:moveTo>
                  <a:lnTo>
                    <a:pt x="1073" y="0"/>
                  </a:lnTo>
                  <a:lnTo>
                    <a:pt x="1073" y="4"/>
                  </a:lnTo>
                  <a:lnTo>
                    <a:pt x="1059" y="4"/>
                  </a:lnTo>
                  <a:lnTo>
                    <a:pt x="1059" y="0"/>
                  </a:lnTo>
                  <a:close/>
                  <a:moveTo>
                    <a:pt x="1084" y="0"/>
                  </a:moveTo>
                  <a:lnTo>
                    <a:pt x="1098" y="0"/>
                  </a:lnTo>
                  <a:lnTo>
                    <a:pt x="1098" y="4"/>
                  </a:lnTo>
                  <a:lnTo>
                    <a:pt x="1084" y="4"/>
                  </a:lnTo>
                  <a:lnTo>
                    <a:pt x="1084" y="0"/>
                  </a:lnTo>
                  <a:close/>
                  <a:moveTo>
                    <a:pt x="1108" y="0"/>
                  </a:moveTo>
                  <a:lnTo>
                    <a:pt x="1122" y="0"/>
                  </a:lnTo>
                  <a:lnTo>
                    <a:pt x="1122" y="4"/>
                  </a:lnTo>
                  <a:lnTo>
                    <a:pt x="1108" y="4"/>
                  </a:lnTo>
                  <a:lnTo>
                    <a:pt x="1108" y="0"/>
                  </a:lnTo>
                  <a:close/>
                  <a:moveTo>
                    <a:pt x="1133" y="0"/>
                  </a:moveTo>
                  <a:lnTo>
                    <a:pt x="1147" y="0"/>
                  </a:lnTo>
                  <a:lnTo>
                    <a:pt x="1147" y="4"/>
                  </a:lnTo>
                  <a:lnTo>
                    <a:pt x="1133" y="4"/>
                  </a:lnTo>
                  <a:lnTo>
                    <a:pt x="1133" y="0"/>
                  </a:lnTo>
                  <a:close/>
                  <a:moveTo>
                    <a:pt x="1157" y="0"/>
                  </a:moveTo>
                  <a:lnTo>
                    <a:pt x="1171" y="0"/>
                  </a:lnTo>
                  <a:lnTo>
                    <a:pt x="1171" y="4"/>
                  </a:lnTo>
                  <a:lnTo>
                    <a:pt x="1157" y="4"/>
                  </a:lnTo>
                  <a:lnTo>
                    <a:pt x="1157" y="0"/>
                  </a:lnTo>
                  <a:close/>
                  <a:moveTo>
                    <a:pt x="1182" y="0"/>
                  </a:moveTo>
                  <a:lnTo>
                    <a:pt x="1196" y="0"/>
                  </a:lnTo>
                  <a:lnTo>
                    <a:pt x="1196" y="4"/>
                  </a:lnTo>
                  <a:lnTo>
                    <a:pt x="1182" y="4"/>
                  </a:lnTo>
                  <a:lnTo>
                    <a:pt x="1182" y="0"/>
                  </a:lnTo>
                  <a:close/>
                  <a:moveTo>
                    <a:pt x="1207" y="0"/>
                  </a:moveTo>
                  <a:lnTo>
                    <a:pt x="1221" y="0"/>
                  </a:lnTo>
                  <a:lnTo>
                    <a:pt x="1221" y="4"/>
                  </a:lnTo>
                  <a:lnTo>
                    <a:pt x="1207" y="4"/>
                  </a:lnTo>
                  <a:lnTo>
                    <a:pt x="1207" y="0"/>
                  </a:lnTo>
                  <a:close/>
                  <a:moveTo>
                    <a:pt x="1231" y="0"/>
                  </a:moveTo>
                  <a:lnTo>
                    <a:pt x="1245" y="0"/>
                  </a:lnTo>
                  <a:lnTo>
                    <a:pt x="1245" y="4"/>
                  </a:lnTo>
                  <a:lnTo>
                    <a:pt x="1231" y="4"/>
                  </a:lnTo>
                  <a:lnTo>
                    <a:pt x="1231" y="0"/>
                  </a:lnTo>
                  <a:close/>
                  <a:moveTo>
                    <a:pt x="1256" y="0"/>
                  </a:moveTo>
                  <a:lnTo>
                    <a:pt x="1270" y="0"/>
                  </a:lnTo>
                  <a:lnTo>
                    <a:pt x="1270" y="4"/>
                  </a:lnTo>
                  <a:lnTo>
                    <a:pt x="1256" y="4"/>
                  </a:lnTo>
                  <a:lnTo>
                    <a:pt x="1256" y="0"/>
                  </a:lnTo>
                  <a:close/>
                  <a:moveTo>
                    <a:pt x="1280" y="0"/>
                  </a:moveTo>
                  <a:lnTo>
                    <a:pt x="1295" y="0"/>
                  </a:lnTo>
                  <a:lnTo>
                    <a:pt x="1295" y="4"/>
                  </a:lnTo>
                  <a:lnTo>
                    <a:pt x="1280" y="4"/>
                  </a:lnTo>
                  <a:lnTo>
                    <a:pt x="1280" y="0"/>
                  </a:lnTo>
                  <a:close/>
                  <a:moveTo>
                    <a:pt x="1305" y="0"/>
                  </a:moveTo>
                  <a:lnTo>
                    <a:pt x="1319" y="0"/>
                  </a:lnTo>
                  <a:lnTo>
                    <a:pt x="1319" y="4"/>
                  </a:lnTo>
                  <a:lnTo>
                    <a:pt x="1305" y="4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969696"/>
            </a:solidFill>
            <a:ln w="1588">
              <a:solidFill>
                <a:srgbClr val="969696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599" name="Freeform 66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1777041" y="3570497"/>
              <a:ext cx="5141343" cy="63501"/>
            </a:xfrm>
            <a:custGeom>
              <a:avLst/>
              <a:gdLst>
                <a:gd name="T0" fmla="*/ 0 w 1036"/>
                <a:gd name="T1" fmla="*/ 2147483647 h 4"/>
                <a:gd name="T2" fmla="*/ 2147483647 w 1036"/>
                <a:gd name="T3" fmla="*/ 2147483647 h 4"/>
                <a:gd name="T4" fmla="*/ 2147483647 w 1036"/>
                <a:gd name="T5" fmla="*/ 0 h 4"/>
                <a:gd name="T6" fmla="*/ 2147483647 w 1036"/>
                <a:gd name="T7" fmla="*/ 0 h 4"/>
                <a:gd name="T8" fmla="*/ 2147483647 w 1036"/>
                <a:gd name="T9" fmla="*/ 0 h 4"/>
                <a:gd name="T10" fmla="*/ 2147483647 w 1036"/>
                <a:gd name="T11" fmla="*/ 2147483647 h 4"/>
                <a:gd name="T12" fmla="*/ 2147483647 w 1036"/>
                <a:gd name="T13" fmla="*/ 2147483647 h 4"/>
                <a:gd name="T14" fmla="*/ 2147483647 w 1036"/>
                <a:gd name="T15" fmla="*/ 0 h 4"/>
                <a:gd name="T16" fmla="*/ 2147483647 w 1036"/>
                <a:gd name="T17" fmla="*/ 0 h 4"/>
                <a:gd name="T18" fmla="*/ 2147483647 w 1036"/>
                <a:gd name="T19" fmla="*/ 0 h 4"/>
                <a:gd name="T20" fmla="*/ 2147483647 w 1036"/>
                <a:gd name="T21" fmla="*/ 2147483647 h 4"/>
                <a:gd name="T22" fmla="*/ 2147483647 w 1036"/>
                <a:gd name="T23" fmla="*/ 2147483647 h 4"/>
                <a:gd name="T24" fmla="*/ 2147483647 w 1036"/>
                <a:gd name="T25" fmla="*/ 0 h 4"/>
                <a:gd name="T26" fmla="*/ 2147483647 w 1036"/>
                <a:gd name="T27" fmla="*/ 0 h 4"/>
                <a:gd name="T28" fmla="*/ 2147483647 w 1036"/>
                <a:gd name="T29" fmla="*/ 0 h 4"/>
                <a:gd name="T30" fmla="*/ 2147483647 w 1036"/>
                <a:gd name="T31" fmla="*/ 2147483647 h 4"/>
                <a:gd name="T32" fmla="*/ 2147483647 w 1036"/>
                <a:gd name="T33" fmla="*/ 2147483647 h 4"/>
                <a:gd name="T34" fmla="*/ 2147483647 w 1036"/>
                <a:gd name="T35" fmla="*/ 0 h 4"/>
                <a:gd name="T36" fmla="*/ 2147483647 w 1036"/>
                <a:gd name="T37" fmla="*/ 0 h 4"/>
                <a:gd name="T38" fmla="*/ 2147483647 w 1036"/>
                <a:gd name="T39" fmla="*/ 0 h 4"/>
                <a:gd name="T40" fmla="*/ 2147483647 w 1036"/>
                <a:gd name="T41" fmla="*/ 2147483647 h 4"/>
                <a:gd name="T42" fmla="*/ 2147483647 w 1036"/>
                <a:gd name="T43" fmla="*/ 2147483647 h 4"/>
                <a:gd name="T44" fmla="*/ 2147483647 w 1036"/>
                <a:gd name="T45" fmla="*/ 0 h 4"/>
                <a:gd name="T46" fmla="*/ 2147483647 w 1036"/>
                <a:gd name="T47" fmla="*/ 0 h 4"/>
                <a:gd name="T48" fmla="*/ 2147483647 w 1036"/>
                <a:gd name="T49" fmla="*/ 0 h 4"/>
                <a:gd name="T50" fmla="*/ 2147483647 w 1036"/>
                <a:gd name="T51" fmla="*/ 2147483647 h 4"/>
                <a:gd name="T52" fmla="*/ 2147483647 w 1036"/>
                <a:gd name="T53" fmla="*/ 2147483647 h 4"/>
                <a:gd name="T54" fmla="*/ 2147483647 w 1036"/>
                <a:gd name="T55" fmla="*/ 0 h 4"/>
                <a:gd name="T56" fmla="*/ 2147483647 w 1036"/>
                <a:gd name="T57" fmla="*/ 0 h 4"/>
                <a:gd name="T58" fmla="*/ 2147483647 w 1036"/>
                <a:gd name="T59" fmla="*/ 0 h 4"/>
                <a:gd name="T60" fmla="*/ 2147483647 w 1036"/>
                <a:gd name="T61" fmla="*/ 2147483647 h 4"/>
                <a:gd name="T62" fmla="*/ 2147483647 w 1036"/>
                <a:gd name="T63" fmla="*/ 2147483647 h 4"/>
                <a:gd name="T64" fmla="*/ 2147483647 w 1036"/>
                <a:gd name="T65" fmla="*/ 0 h 4"/>
                <a:gd name="T66" fmla="*/ 2147483647 w 1036"/>
                <a:gd name="T67" fmla="*/ 0 h 4"/>
                <a:gd name="T68" fmla="*/ 2147483647 w 1036"/>
                <a:gd name="T69" fmla="*/ 0 h 4"/>
                <a:gd name="T70" fmla="*/ 2147483647 w 1036"/>
                <a:gd name="T71" fmla="*/ 2147483647 h 4"/>
                <a:gd name="T72" fmla="*/ 2147483647 w 1036"/>
                <a:gd name="T73" fmla="*/ 2147483647 h 4"/>
                <a:gd name="T74" fmla="*/ 2147483647 w 1036"/>
                <a:gd name="T75" fmla="*/ 0 h 4"/>
                <a:gd name="T76" fmla="*/ 2147483647 w 1036"/>
                <a:gd name="T77" fmla="*/ 0 h 4"/>
                <a:gd name="T78" fmla="*/ 2147483647 w 1036"/>
                <a:gd name="T79" fmla="*/ 0 h 4"/>
                <a:gd name="T80" fmla="*/ 2147483647 w 1036"/>
                <a:gd name="T81" fmla="*/ 2147483647 h 4"/>
                <a:gd name="T82" fmla="*/ 2147483647 w 1036"/>
                <a:gd name="T83" fmla="*/ 2147483647 h 4"/>
                <a:gd name="T84" fmla="*/ 2147483647 w 1036"/>
                <a:gd name="T85" fmla="*/ 0 h 4"/>
                <a:gd name="T86" fmla="*/ 2147483647 w 1036"/>
                <a:gd name="T87" fmla="*/ 0 h 4"/>
                <a:gd name="T88" fmla="*/ 2147483647 w 1036"/>
                <a:gd name="T89" fmla="*/ 0 h 4"/>
                <a:gd name="T90" fmla="*/ 2147483647 w 1036"/>
                <a:gd name="T91" fmla="*/ 2147483647 h 4"/>
                <a:gd name="T92" fmla="*/ 2147483647 w 1036"/>
                <a:gd name="T93" fmla="*/ 2147483647 h 4"/>
                <a:gd name="T94" fmla="*/ 2147483647 w 1036"/>
                <a:gd name="T95" fmla="*/ 0 h 4"/>
                <a:gd name="T96" fmla="*/ 2147483647 w 1036"/>
                <a:gd name="T97" fmla="*/ 0 h 4"/>
                <a:gd name="T98" fmla="*/ 2147483647 w 1036"/>
                <a:gd name="T99" fmla="*/ 0 h 4"/>
                <a:gd name="T100" fmla="*/ 2147483647 w 1036"/>
                <a:gd name="T101" fmla="*/ 2147483647 h 4"/>
                <a:gd name="T102" fmla="*/ 2147483647 w 1036"/>
                <a:gd name="T103" fmla="*/ 2147483647 h 4"/>
                <a:gd name="T104" fmla="*/ 2147483647 w 1036"/>
                <a:gd name="T105" fmla="*/ 0 h 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6"/>
                <a:gd name="T160" fmla="*/ 0 h 4"/>
                <a:gd name="T161" fmla="*/ 1036 w 1036"/>
                <a:gd name="T162" fmla="*/ 4 h 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6" h="4">
                  <a:moveTo>
                    <a:pt x="0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4" y="0"/>
                  </a:moveTo>
                  <a:lnTo>
                    <a:pt x="38" y="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24" y="0"/>
                  </a:lnTo>
                  <a:close/>
                  <a:moveTo>
                    <a:pt x="49" y="0"/>
                  </a:moveTo>
                  <a:lnTo>
                    <a:pt x="63" y="0"/>
                  </a:lnTo>
                  <a:lnTo>
                    <a:pt x="63" y="4"/>
                  </a:lnTo>
                  <a:lnTo>
                    <a:pt x="49" y="4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88" y="0"/>
                  </a:lnTo>
                  <a:lnTo>
                    <a:pt x="88" y="4"/>
                  </a:lnTo>
                  <a:lnTo>
                    <a:pt x="73" y="4"/>
                  </a:lnTo>
                  <a:lnTo>
                    <a:pt x="73" y="0"/>
                  </a:lnTo>
                  <a:close/>
                  <a:moveTo>
                    <a:pt x="98" y="0"/>
                  </a:moveTo>
                  <a:lnTo>
                    <a:pt x="112" y="0"/>
                  </a:lnTo>
                  <a:lnTo>
                    <a:pt x="112" y="4"/>
                  </a:lnTo>
                  <a:lnTo>
                    <a:pt x="98" y="4"/>
                  </a:lnTo>
                  <a:lnTo>
                    <a:pt x="98" y="0"/>
                  </a:lnTo>
                  <a:close/>
                  <a:moveTo>
                    <a:pt x="123" y="0"/>
                  </a:moveTo>
                  <a:lnTo>
                    <a:pt x="137" y="0"/>
                  </a:lnTo>
                  <a:lnTo>
                    <a:pt x="137" y="4"/>
                  </a:lnTo>
                  <a:lnTo>
                    <a:pt x="123" y="4"/>
                  </a:lnTo>
                  <a:lnTo>
                    <a:pt x="123" y="0"/>
                  </a:lnTo>
                  <a:close/>
                  <a:moveTo>
                    <a:pt x="147" y="0"/>
                  </a:moveTo>
                  <a:lnTo>
                    <a:pt x="161" y="0"/>
                  </a:lnTo>
                  <a:lnTo>
                    <a:pt x="161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172" y="0"/>
                  </a:moveTo>
                  <a:lnTo>
                    <a:pt x="186" y="0"/>
                  </a:lnTo>
                  <a:lnTo>
                    <a:pt x="186" y="4"/>
                  </a:lnTo>
                  <a:lnTo>
                    <a:pt x="172" y="4"/>
                  </a:lnTo>
                  <a:lnTo>
                    <a:pt x="172" y="0"/>
                  </a:lnTo>
                  <a:close/>
                  <a:moveTo>
                    <a:pt x="197" y="0"/>
                  </a:moveTo>
                  <a:lnTo>
                    <a:pt x="211" y="0"/>
                  </a:lnTo>
                  <a:lnTo>
                    <a:pt x="211" y="4"/>
                  </a:lnTo>
                  <a:lnTo>
                    <a:pt x="197" y="4"/>
                  </a:lnTo>
                  <a:lnTo>
                    <a:pt x="197" y="0"/>
                  </a:lnTo>
                  <a:close/>
                  <a:moveTo>
                    <a:pt x="221" y="0"/>
                  </a:moveTo>
                  <a:lnTo>
                    <a:pt x="235" y="0"/>
                  </a:lnTo>
                  <a:lnTo>
                    <a:pt x="235" y="4"/>
                  </a:lnTo>
                  <a:lnTo>
                    <a:pt x="221" y="4"/>
                  </a:lnTo>
                  <a:lnTo>
                    <a:pt x="221" y="0"/>
                  </a:lnTo>
                  <a:close/>
                  <a:moveTo>
                    <a:pt x="246" y="0"/>
                  </a:moveTo>
                  <a:lnTo>
                    <a:pt x="260" y="0"/>
                  </a:lnTo>
                  <a:lnTo>
                    <a:pt x="260" y="4"/>
                  </a:lnTo>
                  <a:lnTo>
                    <a:pt x="246" y="4"/>
                  </a:lnTo>
                  <a:lnTo>
                    <a:pt x="246" y="0"/>
                  </a:lnTo>
                  <a:close/>
                  <a:moveTo>
                    <a:pt x="270" y="0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270" y="4"/>
                  </a:lnTo>
                  <a:lnTo>
                    <a:pt x="270" y="0"/>
                  </a:lnTo>
                  <a:close/>
                  <a:moveTo>
                    <a:pt x="295" y="0"/>
                  </a:moveTo>
                  <a:lnTo>
                    <a:pt x="309" y="0"/>
                  </a:lnTo>
                  <a:lnTo>
                    <a:pt x="309" y="4"/>
                  </a:lnTo>
                  <a:lnTo>
                    <a:pt x="295" y="4"/>
                  </a:lnTo>
                  <a:lnTo>
                    <a:pt x="295" y="0"/>
                  </a:lnTo>
                  <a:close/>
                  <a:moveTo>
                    <a:pt x="320" y="0"/>
                  </a:moveTo>
                  <a:lnTo>
                    <a:pt x="334" y="0"/>
                  </a:lnTo>
                  <a:lnTo>
                    <a:pt x="334" y="4"/>
                  </a:lnTo>
                  <a:lnTo>
                    <a:pt x="320" y="4"/>
                  </a:lnTo>
                  <a:lnTo>
                    <a:pt x="320" y="0"/>
                  </a:lnTo>
                  <a:close/>
                  <a:moveTo>
                    <a:pt x="344" y="0"/>
                  </a:moveTo>
                  <a:lnTo>
                    <a:pt x="358" y="0"/>
                  </a:lnTo>
                  <a:lnTo>
                    <a:pt x="358" y="4"/>
                  </a:lnTo>
                  <a:lnTo>
                    <a:pt x="344" y="4"/>
                  </a:lnTo>
                  <a:lnTo>
                    <a:pt x="344" y="0"/>
                  </a:lnTo>
                  <a:close/>
                  <a:moveTo>
                    <a:pt x="369" y="0"/>
                  </a:moveTo>
                  <a:lnTo>
                    <a:pt x="383" y="0"/>
                  </a:lnTo>
                  <a:lnTo>
                    <a:pt x="383" y="4"/>
                  </a:lnTo>
                  <a:lnTo>
                    <a:pt x="369" y="4"/>
                  </a:lnTo>
                  <a:lnTo>
                    <a:pt x="369" y="0"/>
                  </a:lnTo>
                  <a:close/>
                  <a:moveTo>
                    <a:pt x="393" y="0"/>
                  </a:moveTo>
                  <a:lnTo>
                    <a:pt x="408" y="0"/>
                  </a:lnTo>
                  <a:lnTo>
                    <a:pt x="408" y="4"/>
                  </a:lnTo>
                  <a:lnTo>
                    <a:pt x="393" y="4"/>
                  </a:lnTo>
                  <a:lnTo>
                    <a:pt x="393" y="0"/>
                  </a:lnTo>
                  <a:close/>
                  <a:moveTo>
                    <a:pt x="418" y="0"/>
                  </a:moveTo>
                  <a:lnTo>
                    <a:pt x="432" y="0"/>
                  </a:lnTo>
                  <a:lnTo>
                    <a:pt x="432" y="4"/>
                  </a:lnTo>
                  <a:lnTo>
                    <a:pt x="418" y="4"/>
                  </a:lnTo>
                  <a:lnTo>
                    <a:pt x="418" y="0"/>
                  </a:lnTo>
                  <a:close/>
                  <a:moveTo>
                    <a:pt x="443" y="0"/>
                  </a:moveTo>
                  <a:lnTo>
                    <a:pt x="457" y="0"/>
                  </a:lnTo>
                  <a:lnTo>
                    <a:pt x="457" y="4"/>
                  </a:lnTo>
                  <a:lnTo>
                    <a:pt x="443" y="4"/>
                  </a:lnTo>
                  <a:lnTo>
                    <a:pt x="443" y="0"/>
                  </a:lnTo>
                  <a:close/>
                  <a:moveTo>
                    <a:pt x="467" y="0"/>
                  </a:moveTo>
                  <a:lnTo>
                    <a:pt x="481" y="0"/>
                  </a:lnTo>
                  <a:lnTo>
                    <a:pt x="481" y="4"/>
                  </a:lnTo>
                  <a:lnTo>
                    <a:pt x="467" y="4"/>
                  </a:lnTo>
                  <a:lnTo>
                    <a:pt x="467" y="0"/>
                  </a:lnTo>
                  <a:close/>
                  <a:moveTo>
                    <a:pt x="492" y="0"/>
                  </a:moveTo>
                  <a:lnTo>
                    <a:pt x="506" y="0"/>
                  </a:lnTo>
                  <a:lnTo>
                    <a:pt x="506" y="4"/>
                  </a:lnTo>
                  <a:lnTo>
                    <a:pt x="492" y="4"/>
                  </a:lnTo>
                  <a:lnTo>
                    <a:pt x="492" y="0"/>
                  </a:lnTo>
                  <a:close/>
                  <a:moveTo>
                    <a:pt x="517" y="0"/>
                  </a:moveTo>
                  <a:lnTo>
                    <a:pt x="531" y="0"/>
                  </a:lnTo>
                  <a:lnTo>
                    <a:pt x="531" y="4"/>
                  </a:lnTo>
                  <a:lnTo>
                    <a:pt x="517" y="4"/>
                  </a:lnTo>
                  <a:lnTo>
                    <a:pt x="517" y="0"/>
                  </a:lnTo>
                  <a:close/>
                  <a:moveTo>
                    <a:pt x="541" y="0"/>
                  </a:moveTo>
                  <a:lnTo>
                    <a:pt x="555" y="0"/>
                  </a:lnTo>
                  <a:lnTo>
                    <a:pt x="555" y="4"/>
                  </a:lnTo>
                  <a:lnTo>
                    <a:pt x="541" y="4"/>
                  </a:lnTo>
                  <a:lnTo>
                    <a:pt x="541" y="0"/>
                  </a:lnTo>
                  <a:close/>
                  <a:moveTo>
                    <a:pt x="566" y="0"/>
                  </a:moveTo>
                  <a:lnTo>
                    <a:pt x="580" y="0"/>
                  </a:lnTo>
                  <a:lnTo>
                    <a:pt x="580" y="4"/>
                  </a:lnTo>
                  <a:lnTo>
                    <a:pt x="566" y="4"/>
                  </a:lnTo>
                  <a:lnTo>
                    <a:pt x="566" y="0"/>
                  </a:lnTo>
                  <a:close/>
                  <a:moveTo>
                    <a:pt x="590" y="0"/>
                  </a:moveTo>
                  <a:lnTo>
                    <a:pt x="604" y="0"/>
                  </a:lnTo>
                  <a:lnTo>
                    <a:pt x="604" y="4"/>
                  </a:lnTo>
                  <a:lnTo>
                    <a:pt x="590" y="4"/>
                  </a:lnTo>
                  <a:lnTo>
                    <a:pt x="590" y="0"/>
                  </a:lnTo>
                  <a:close/>
                  <a:moveTo>
                    <a:pt x="615" y="0"/>
                  </a:moveTo>
                  <a:lnTo>
                    <a:pt x="629" y="0"/>
                  </a:lnTo>
                  <a:lnTo>
                    <a:pt x="629" y="4"/>
                  </a:lnTo>
                  <a:lnTo>
                    <a:pt x="615" y="4"/>
                  </a:lnTo>
                  <a:lnTo>
                    <a:pt x="615" y="0"/>
                  </a:lnTo>
                  <a:close/>
                  <a:moveTo>
                    <a:pt x="640" y="0"/>
                  </a:moveTo>
                  <a:lnTo>
                    <a:pt x="654" y="0"/>
                  </a:lnTo>
                  <a:lnTo>
                    <a:pt x="654" y="4"/>
                  </a:lnTo>
                  <a:lnTo>
                    <a:pt x="640" y="4"/>
                  </a:lnTo>
                  <a:lnTo>
                    <a:pt x="640" y="0"/>
                  </a:lnTo>
                  <a:close/>
                  <a:moveTo>
                    <a:pt x="664" y="0"/>
                  </a:moveTo>
                  <a:lnTo>
                    <a:pt x="678" y="0"/>
                  </a:lnTo>
                  <a:lnTo>
                    <a:pt x="678" y="4"/>
                  </a:lnTo>
                  <a:lnTo>
                    <a:pt x="664" y="4"/>
                  </a:lnTo>
                  <a:lnTo>
                    <a:pt x="664" y="0"/>
                  </a:lnTo>
                  <a:close/>
                  <a:moveTo>
                    <a:pt x="689" y="0"/>
                  </a:moveTo>
                  <a:lnTo>
                    <a:pt x="703" y="0"/>
                  </a:lnTo>
                  <a:lnTo>
                    <a:pt x="703" y="4"/>
                  </a:lnTo>
                  <a:lnTo>
                    <a:pt x="689" y="4"/>
                  </a:lnTo>
                  <a:lnTo>
                    <a:pt x="689" y="0"/>
                  </a:lnTo>
                  <a:close/>
                  <a:moveTo>
                    <a:pt x="714" y="0"/>
                  </a:moveTo>
                  <a:lnTo>
                    <a:pt x="728" y="0"/>
                  </a:lnTo>
                  <a:lnTo>
                    <a:pt x="728" y="4"/>
                  </a:lnTo>
                  <a:lnTo>
                    <a:pt x="714" y="4"/>
                  </a:lnTo>
                  <a:lnTo>
                    <a:pt x="714" y="0"/>
                  </a:lnTo>
                  <a:close/>
                  <a:moveTo>
                    <a:pt x="738" y="0"/>
                  </a:moveTo>
                  <a:lnTo>
                    <a:pt x="752" y="0"/>
                  </a:lnTo>
                  <a:lnTo>
                    <a:pt x="752" y="4"/>
                  </a:lnTo>
                  <a:lnTo>
                    <a:pt x="738" y="4"/>
                  </a:lnTo>
                  <a:lnTo>
                    <a:pt x="738" y="0"/>
                  </a:lnTo>
                  <a:close/>
                  <a:moveTo>
                    <a:pt x="763" y="0"/>
                  </a:moveTo>
                  <a:lnTo>
                    <a:pt x="777" y="0"/>
                  </a:lnTo>
                  <a:lnTo>
                    <a:pt x="777" y="4"/>
                  </a:lnTo>
                  <a:lnTo>
                    <a:pt x="763" y="4"/>
                  </a:lnTo>
                  <a:lnTo>
                    <a:pt x="763" y="0"/>
                  </a:lnTo>
                  <a:close/>
                  <a:moveTo>
                    <a:pt x="787" y="0"/>
                  </a:moveTo>
                  <a:lnTo>
                    <a:pt x="801" y="0"/>
                  </a:lnTo>
                  <a:lnTo>
                    <a:pt x="801" y="4"/>
                  </a:lnTo>
                  <a:lnTo>
                    <a:pt x="787" y="4"/>
                  </a:lnTo>
                  <a:lnTo>
                    <a:pt x="787" y="0"/>
                  </a:lnTo>
                  <a:close/>
                  <a:moveTo>
                    <a:pt x="812" y="0"/>
                  </a:moveTo>
                  <a:lnTo>
                    <a:pt x="826" y="0"/>
                  </a:lnTo>
                  <a:lnTo>
                    <a:pt x="826" y="4"/>
                  </a:lnTo>
                  <a:lnTo>
                    <a:pt x="812" y="4"/>
                  </a:lnTo>
                  <a:lnTo>
                    <a:pt x="812" y="0"/>
                  </a:lnTo>
                  <a:close/>
                  <a:moveTo>
                    <a:pt x="837" y="0"/>
                  </a:moveTo>
                  <a:lnTo>
                    <a:pt x="851" y="0"/>
                  </a:lnTo>
                  <a:lnTo>
                    <a:pt x="851" y="4"/>
                  </a:lnTo>
                  <a:lnTo>
                    <a:pt x="837" y="4"/>
                  </a:lnTo>
                  <a:lnTo>
                    <a:pt x="837" y="0"/>
                  </a:lnTo>
                  <a:close/>
                  <a:moveTo>
                    <a:pt x="861" y="0"/>
                  </a:moveTo>
                  <a:lnTo>
                    <a:pt x="875" y="0"/>
                  </a:lnTo>
                  <a:lnTo>
                    <a:pt x="875" y="4"/>
                  </a:lnTo>
                  <a:lnTo>
                    <a:pt x="861" y="4"/>
                  </a:lnTo>
                  <a:lnTo>
                    <a:pt x="861" y="0"/>
                  </a:lnTo>
                  <a:close/>
                  <a:moveTo>
                    <a:pt x="886" y="0"/>
                  </a:moveTo>
                  <a:lnTo>
                    <a:pt x="900" y="0"/>
                  </a:lnTo>
                  <a:lnTo>
                    <a:pt x="900" y="4"/>
                  </a:lnTo>
                  <a:lnTo>
                    <a:pt x="886" y="4"/>
                  </a:lnTo>
                  <a:lnTo>
                    <a:pt x="886" y="0"/>
                  </a:lnTo>
                  <a:close/>
                  <a:moveTo>
                    <a:pt x="910" y="0"/>
                  </a:moveTo>
                  <a:lnTo>
                    <a:pt x="925" y="0"/>
                  </a:lnTo>
                  <a:lnTo>
                    <a:pt x="925" y="4"/>
                  </a:lnTo>
                  <a:lnTo>
                    <a:pt x="910" y="4"/>
                  </a:lnTo>
                  <a:lnTo>
                    <a:pt x="910" y="0"/>
                  </a:lnTo>
                  <a:close/>
                  <a:moveTo>
                    <a:pt x="935" y="0"/>
                  </a:moveTo>
                  <a:lnTo>
                    <a:pt x="949" y="0"/>
                  </a:lnTo>
                  <a:lnTo>
                    <a:pt x="949" y="4"/>
                  </a:lnTo>
                  <a:lnTo>
                    <a:pt x="935" y="4"/>
                  </a:lnTo>
                  <a:lnTo>
                    <a:pt x="935" y="0"/>
                  </a:lnTo>
                  <a:close/>
                  <a:moveTo>
                    <a:pt x="960" y="0"/>
                  </a:moveTo>
                  <a:lnTo>
                    <a:pt x="974" y="0"/>
                  </a:lnTo>
                  <a:lnTo>
                    <a:pt x="974" y="4"/>
                  </a:lnTo>
                  <a:lnTo>
                    <a:pt x="960" y="4"/>
                  </a:lnTo>
                  <a:lnTo>
                    <a:pt x="960" y="0"/>
                  </a:lnTo>
                  <a:close/>
                  <a:moveTo>
                    <a:pt x="984" y="0"/>
                  </a:moveTo>
                  <a:lnTo>
                    <a:pt x="998" y="0"/>
                  </a:lnTo>
                  <a:lnTo>
                    <a:pt x="998" y="4"/>
                  </a:lnTo>
                  <a:lnTo>
                    <a:pt x="984" y="4"/>
                  </a:lnTo>
                  <a:lnTo>
                    <a:pt x="984" y="0"/>
                  </a:lnTo>
                  <a:close/>
                  <a:moveTo>
                    <a:pt x="1009" y="0"/>
                  </a:moveTo>
                  <a:lnTo>
                    <a:pt x="1023" y="0"/>
                  </a:lnTo>
                  <a:lnTo>
                    <a:pt x="1023" y="4"/>
                  </a:lnTo>
                  <a:lnTo>
                    <a:pt x="1009" y="4"/>
                  </a:lnTo>
                  <a:lnTo>
                    <a:pt x="1009" y="0"/>
                  </a:lnTo>
                  <a:close/>
                  <a:moveTo>
                    <a:pt x="1034" y="0"/>
                  </a:moveTo>
                  <a:lnTo>
                    <a:pt x="1036" y="0"/>
                  </a:lnTo>
                  <a:lnTo>
                    <a:pt x="1036" y="4"/>
                  </a:lnTo>
                  <a:lnTo>
                    <a:pt x="1034" y="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969696"/>
            </a:solidFill>
            <a:ln w="1588">
              <a:solidFill>
                <a:srgbClr val="969696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grpSp>
          <p:nvGrpSpPr>
            <p:cNvPr id="36" name="Group 68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2951285" y="3652838"/>
              <a:ext cx="675543" cy="1128712"/>
              <a:chOff x="2918" y="2950"/>
              <a:chExt cx="200" cy="221"/>
            </a:xfrm>
            <a:solidFill>
              <a:schemeClr val="accent2"/>
            </a:solidFill>
          </p:grpSpPr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918" y="2950"/>
                <a:ext cx="200" cy="221"/>
              </a:xfrm>
              <a:custGeom>
                <a:avLst/>
                <a:gdLst>
                  <a:gd name="T0" fmla="*/ 86 w 200"/>
                  <a:gd name="T1" fmla="*/ 0 h 221"/>
                  <a:gd name="T2" fmla="*/ 200 w 200"/>
                  <a:gd name="T3" fmla="*/ 221 h 221"/>
                  <a:gd name="T4" fmla="*/ 114 w 200"/>
                  <a:gd name="T5" fmla="*/ 221 h 221"/>
                  <a:gd name="T6" fmla="*/ 0 w 200"/>
                  <a:gd name="T7" fmla="*/ 0 h 221"/>
                  <a:gd name="T8" fmla="*/ 86 w 200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21"/>
                  <a:gd name="T17" fmla="*/ 200 w 200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21">
                    <a:moveTo>
                      <a:pt x="86" y="0"/>
                    </a:moveTo>
                    <a:lnTo>
                      <a:pt x="200" y="221"/>
                    </a:lnTo>
                    <a:lnTo>
                      <a:pt x="114" y="221"/>
                    </a:lnTo>
                    <a:lnTo>
                      <a:pt x="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2918" y="2950"/>
                <a:ext cx="200" cy="221"/>
              </a:xfrm>
              <a:custGeom>
                <a:avLst/>
                <a:gdLst>
                  <a:gd name="T0" fmla="*/ 86 w 200"/>
                  <a:gd name="T1" fmla="*/ 0 h 221"/>
                  <a:gd name="T2" fmla="*/ 200 w 200"/>
                  <a:gd name="T3" fmla="*/ 221 h 221"/>
                  <a:gd name="T4" fmla="*/ 114 w 200"/>
                  <a:gd name="T5" fmla="*/ 221 h 221"/>
                  <a:gd name="T6" fmla="*/ 0 w 200"/>
                  <a:gd name="T7" fmla="*/ 0 h 221"/>
                  <a:gd name="T8" fmla="*/ 86 w 200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21"/>
                  <a:gd name="T17" fmla="*/ 200 w 200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21">
                    <a:moveTo>
                      <a:pt x="86" y="0"/>
                    </a:moveTo>
                    <a:lnTo>
                      <a:pt x="200" y="221"/>
                    </a:lnTo>
                    <a:lnTo>
                      <a:pt x="114" y="221"/>
                    </a:lnTo>
                    <a:lnTo>
                      <a:pt x="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37" name="Group 71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3269274" y="3652838"/>
              <a:ext cx="556846" cy="822325"/>
              <a:chOff x="3012" y="2950"/>
              <a:chExt cx="165" cy="16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3012" y="2950"/>
                <a:ext cx="165" cy="161"/>
              </a:xfrm>
              <a:custGeom>
                <a:avLst/>
                <a:gdLst>
                  <a:gd name="T0" fmla="*/ 83 w 165"/>
                  <a:gd name="T1" fmla="*/ 0 h 161"/>
                  <a:gd name="T2" fmla="*/ 165 w 165"/>
                  <a:gd name="T3" fmla="*/ 161 h 161"/>
                  <a:gd name="T4" fmla="*/ 82 w 165"/>
                  <a:gd name="T5" fmla="*/ 161 h 161"/>
                  <a:gd name="T6" fmla="*/ 0 w 165"/>
                  <a:gd name="T7" fmla="*/ 0 h 161"/>
                  <a:gd name="T8" fmla="*/ 83 w 165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161"/>
                  <a:gd name="T17" fmla="*/ 165 w 16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161">
                    <a:moveTo>
                      <a:pt x="83" y="0"/>
                    </a:moveTo>
                    <a:lnTo>
                      <a:pt x="165" y="161"/>
                    </a:lnTo>
                    <a:lnTo>
                      <a:pt x="82" y="16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51" name="Freeform 73"/>
              <p:cNvSpPr>
                <a:spLocks/>
              </p:cNvSpPr>
              <p:nvPr/>
            </p:nvSpPr>
            <p:spPr bwMode="auto">
              <a:xfrm>
                <a:off x="3012" y="2950"/>
                <a:ext cx="165" cy="161"/>
              </a:xfrm>
              <a:custGeom>
                <a:avLst/>
                <a:gdLst>
                  <a:gd name="T0" fmla="*/ 83 w 165"/>
                  <a:gd name="T1" fmla="*/ 0 h 161"/>
                  <a:gd name="T2" fmla="*/ 165 w 165"/>
                  <a:gd name="T3" fmla="*/ 161 h 161"/>
                  <a:gd name="T4" fmla="*/ 82 w 165"/>
                  <a:gd name="T5" fmla="*/ 161 h 161"/>
                  <a:gd name="T6" fmla="*/ 0 w 165"/>
                  <a:gd name="T7" fmla="*/ 0 h 161"/>
                  <a:gd name="T8" fmla="*/ 83 w 165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161"/>
                  <a:gd name="T17" fmla="*/ 165 w 16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161">
                    <a:moveTo>
                      <a:pt x="83" y="0"/>
                    </a:moveTo>
                    <a:lnTo>
                      <a:pt x="165" y="161"/>
                    </a:lnTo>
                    <a:lnTo>
                      <a:pt x="82" y="16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3559420" y="4511676"/>
              <a:ext cx="504092" cy="265113"/>
              <a:chOff x="3098" y="3118"/>
              <a:chExt cx="149" cy="52"/>
            </a:xfrm>
            <a:solidFill>
              <a:schemeClr val="accent2"/>
            </a:solidFill>
          </p:grpSpPr>
          <p:sp>
            <p:nvSpPr>
              <p:cNvPr id="48" name="Freeform 76"/>
              <p:cNvSpPr>
                <a:spLocks/>
              </p:cNvSpPr>
              <p:nvPr/>
            </p:nvSpPr>
            <p:spPr bwMode="auto">
              <a:xfrm>
                <a:off x="3098" y="3118"/>
                <a:ext cx="149" cy="52"/>
              </a:xfrm>
              <a:custGeom>
                <a:avLst/>
                <a:gdLst>
                  <a:gd name="T0" fmla="*/ 149 w 149"/>
                  <a:gd name="T1" fmla="*/ 0 h 52"/>
                  <a:gd name="T2" fmla="*/ 149 w 149"/>
                  <a:gd name="T3" fmla="*/ 52 h 52"/>
                  <a:gd name="T4" fmla="*/ 27 w 149"/>
                  <a:gd name="T5" fmla="*/ 52 h 52"/>
                  <a:gd name="T6" fmla="*/ 0 w 149"/>
                  <a:gd name="T7" fmla="*/ 0 h 52"/>
                  <a:gd name="T8" fmla="*/ 149 w 14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52"/>
                  <a:gd name="T17" fmla="*/ 149 w 14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52">
                    <a:moveTo>
                      <a:pt x="149" y="0"/>
                    </a:moveTo>
                    <a:lnTo>
                      <a:pt x="149" y="52"/>
                    </a:lnTo>
                    <a:lnTo>
                      <a:pt x="27" y="52"/>
                    </a:lnTo>
                    <a:lnTo>
                      <a:pt x="0" y="0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3098" y="3118"/>
                <a:ext cx="149" cy="52"/>
              </a:xfrm>
              <a:custGeom>
                <a:avLst/>
                <a:gdLst>
                  <a:gd name="T0" fmla="*/ 149 w 149"/>
                  <a:gd name="T1" fmla="*/ 0 h 52"/>
                  <a:gd name="T2" fmla="*/ 149 w 149"/>
                  <a:gd name="T3" fmla="*/ 52 h 52"/>
                  <a:gd name="T4" fmla="*/ 27 w 149"/>
                  <a:gd name="T5" fmla="*/ 52 h 52"/>
                  <a:gd name="T6" fmla="*/ 0 w 149"/>
                  <a:gd name="T7" fmla="*/ 0 h 52"/>
                  <a:gd name="T8" fmla="*/ 149 w 14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52"/>
                  <a:gd name="T17" fmla="*/ 149 w 14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52">
                    <a:moveTo>
                      <a:pt x="149" y="0"/>
                    </a:moveTo>
                    <a:lnTo>
                      <a:pt x="149" y="52"/>
                    </a:lnTo>
                    <a:lnTo>
                      <a:pt x="27" y="52"/>
                    </a:lnTo>
                    <a:lnTo>
                      <a:pt x="0" y="0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39" name="Group 78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3761643" y="4214813"/>
              <a:ext cx="590550" cy="260350"/>
              <a:chOff x="3158" y="3060"/>
              <a:chExt cx="175" cy="5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6" name="Freeform 79"/>
              <p:cNvSpPr>
                <a:spLocks/>
              </p:cNvSpPr>
              <p:nvPr/>
            </p:nvSpPr>
            <p:spPr bwMode="auto">
              <a:xfrm>
                <a:off x="3158" y="3060"/>
                <a:ext cx="175" cy="51"/>
              </a:xfrm>
              <a:custGeom>
                <a:avLst/>
                <a:gdLst>
                  <a:gd name="T0" fmla="*/ 175 w 175"/>
                  <a:gd name="T1" fmla="*/ 0 h 51"/>
                  <a:gd name="T2" fmla="*/ 175 w 175"/>
                  <a:gd name="T3" fmla="*/ 51 h 51"/>
                  <a:gd name="T4" fmla="*/ 27 w 175"/>
                  <a:gd name="T5" fmla="*/ 51 h 51"/>
                  <a:gd name="T6" fmla="*/ 0 w 175"/>
                  <a:gd name="T7" fmla="*/ 0 h 51"/>
                  <a:gd name="T8" fmla="*/ 175 w 17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51"/>
                  <a:gd name="T17" fmla="*/ 175 w 17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51">
                    <a:moveTo>
                      <a:pt x="175" y="0"/>
                    </a:moveTo>
                    <a:lnTo>
                      <a:pt x="175" y="51"/>
                    </a:lnTo>
                    <a:lnTo>
                      <a:pt x="27" y="51"/>
                    </a:lnTo>
                    <a:lnTo>
                      <a:pt x="0" y="0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7" name="Freeform 80"/>
              <p:cNvSpPr>
                <a:spLocks/>
              </p:cNvSpPr>
              <p:nvPr/>
            </p:nvSpPr>
            <p:spPr bwMode="auto">
              <a:xfrm>
                <a:off x="3158" y="3060"/>
                <a:ext cx="175" cy="51"/>
              </a:xfrm>
              <a:custGeom>
                <a:avLst/>
                <a:gdLst>
                  <a:gd name="T0" fmla="*/ 175 w 175"/>
                  <a:gd name="T1" fmla="*/ 0 h 51"/>
                  <a:gd name="T2" fmla="*/ 175 w 175"/>
                  <a:gd name="T3" fmla="*/ 51 h 51"/>
                  <a:gd name="T4" fmla="*/ 27 w 175"/>
                  <a:gd name="T5" fmla="*/ 51 h 51"/>
                  <a:gd name="T6" fmla="*/ 0 w 175"/>
                  <a:gd name="T7" fmla="*/ 0 h 51"/>
                  <a:gd name="T8" fmla="*/ 175 w 17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51"/>
                  <a:gd name="T17" fmla="*/ 175 w 17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51">
                    <a:moveTo>
                      <a:pt x="175" y="0"/>
                    </a:moveTo>
                    <a:lnTo>
                      <a:pt x="175" y="51"/>
                    </a:lnTo>
                    <a:lnTo>
                      <a:pt x="27" y="51"/>
                    </a:lnTo>
                    <a:lnTo>
                      <a:pt x="0" y="0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325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algn="ctr" defTabSz="914400">
                  <a:defRPr/>
                </a:pPr>
                <a:endParaRPr lang="de-DE" sz="1600">
                  <a:solidFill>
                    <a:srgbClr val="F8F8F8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sp>
          <p:nvSpPr>
            <p:cNvPr id="109604" name="Pfeil nach links und rechts 9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90851" y="1530350"/>
              <a:ext cx="2712426" cy="254000"/>
            </a:xfrm>
            <a:prstGeom prst="leftRightArrow">
              <a:avLst>
                <a:gd name="adj1" fmla="val 50000"/>
                <a:gd name="adj2" fmla="val 51812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914400"/>
              <a:r>
                <a:rPr lang="de-DE" sz="1000">
                  <a:solidFill>
                    <a:srgbClr val="31B6EB"/>
                  </a:solidFill>
                  <a:cs typeface="Arial" charset="0"/>
                </a:rPr>
                <a:t>Test cases</a:t>
              </a:r>
            </a:p>
          </p:txBody>
        </p:sp>
        <p:sp>
          <p:nvSpPr>
            <p:cNvPr id="109605" name="Pfeil nach links und rechts 9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17631" y="2739972"/>
              <a:ext cx="2051538" cy="255587"/>
            </a:xfrm>
            <a:prstGeom prst="leftRightArrow">
              <a:avLst>
                <a:gd name="adj1" fmla="val 50000"/>
                <a:gd name="adj2" fmla="val 51431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914400"/>
              <a:r>
                <a:rPr lang="de-DE" sz="1000">
                  <a:solidFill>
                    <a:srgbClr val="31B6EB"/>
                  </a:solidFill>
                  <a:cs typeface="Arial" charset="0"/>
                </a:rPr>
                <a:t>Test cases</a:t>
              </a:r>
            </a:p>
          </p:txBody>
        </p:sp>
        <p:sp>
          <p:nvSpPr>
            <p:cNvPr id="109606" name="Pfeil nach links und rechts 9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52851" y="3784600"/>
              <a:ext cx="1214803" cy="255588"/>
            </a:xfrm>
            <a:prstGeom prst="leftRightArrow">
              <a:avLst>
                <a:gd name="adj1" fmla="val 50000"/>
                <a:gd name="adj2" fmla="val 51491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914400"/>
              <a:r>
                <a:rPr lang="de-DE" sz="1000">
                  <a:solidFill>
                    <a:srgbClr val="31B6EB"/>
                  </a:solidFill>
                  <a:cs typeface="Arial" charset="0"/>
                </a:rPr>
                <a:t>Test cases</a:t>
              </a:r>
            </a:p>
          </p:txBody>
        </p:sp>
        <p:sp>
          <p:nvSpPr>
            <p:cNvPr id="109607" name="Text Box 9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4191819">
              <a:off x="2873455" y="4037832"/>
              <a:ext cx="784314" cy="23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de-DE" sz="1200" b="1">
                  <a:solidFill>
                    <a:srgbClr val="F8F8F8"/>
                  </a:solidFill>
                  <a:cs typeface="Arial" charset="0"/>
                </a:rPr>
                <a:t>Component</a:t>
              </a:r>
            </a:p>
          </p:txBody>
        </p:sp>
        <p:sp>
          <p:nvSpPr>
            <p:cNvPr id="109608" name="Text Box 9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4191819">
              <a:off x="2621403" y="4256906"/>
              <a:ext cx="784314" cy="23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de-DE" sz="1200" b="1">
                  <a:solidFill>
                    <a:srgbClr val="F8F8F8"/>
                  </a:solidFill>
                  <a:cs typeface="Arial" charset="0"/>
                </a:rPr>
                <a:t>Component</a:t>
              </a:r>
            </a:p>
          </p:txBody>
        </p:sp>
        <p:sp>
          <p:nvSpPr>
            <p:cNvPr id="109609" name="Text Box 9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4191819">
              <a:off x="3157739" y="4010844"/>
              <a:ext cx="784314" cy="23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914400"/>
              <a:r>
                <a:rPr lang="de-DE" sz="1200" b="1">
                  <a:solidFill>
                    <a:srgbClr val="F8F8F8"/>
                  </a:solidFill>
                  <a:cs typeface="Arial" charset="0"/>
                </a:rPr>
                <a:t>Component</a:t>
              </a:r>
            </a:p>
          </p:txBody>
        </p:sp>
      </p:grpSp>
      <p:grpSp>
        <p:nvGrpSpPr>
          <p:cNvPr id="109610" name="Group 5"/>
          <p:cNvGrpSpPr>
            <a:grpSpLocks/>
          </p:cNvGrpSpPr>
          <p:nvPr/>
        </p:nvGrpSpPr>
        <p:grpSpPr bwMode="auto">
          <a:xfrm>
            <a:off x="5205413" y="4691063"/>
            <a:ext cx="693737" cy="409575"/>
            <a:chOff x="3134" y="3000"/>
            <a:chExt cx="464" cy="257"/>
          </a:xfrm>
        </p:grpSpPr>
        <p:sp>
          <p:nvSpPr>
            <p:cNvPr id="109611" name="Line 6"/>
            <p:cNvSpPr>
              <a:spLocks noChangeShapeType="1"/>
            </p:cNvSpPr>
            <p:nvPr/>
          </p:nvSpPr>
          <p:spPr bwMode="auto">
            <a:xfrm flipV="1">
              <a:off x="3365" y="3155"/>
              <a:ext cx="1" cy="10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sp>
          <p:nvSpPr>
            <p:cNvPr id="109612" name="AutoShape 7"/>
            <p:cNvSpPr>
              <a:spLocks noChangeArrowheads="1"/>
            </p:cNvSpPr>
            <p:nvPr/>
          </p:nvSpPr>
          <p:spPr bwMode="auto">
            <a:xfrm>
              <a:off x="3134" y="3000"/>
              <a:ext cx="464" cy="162"/>
            </a:xfrm>
            <a:prstGeom prst="roundRect">
              <a:avLst>
                <a:gd name="adj" fmla="val 16667"/>
              </a:avLst>
            </a:prstGeom>
            <a:solidFill>
              <a:srgbClr val="00CC99"/>
            </a:solid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de-DE" sz="900">
                  <a:solidFill>
                    <a:srgbClr val="F8F8F8"/>
                  </a:solidFill>
                  <a:cs typeface="Arial" charset="0"/>
                </a:rPr>
                <a:t>Component</a:t>
              </a:r>
            </a:p>
          </p:txBody>
        </p:sp>
      </p:grpSp>
      <p:grpSp>
        <p:nvGrpSpPr>
          <p:cNvPr id="109613" name="Group 8"/>
          <p:cNvGrpSpPr>
            <a:grpSpLocks/>
          </p:cNvGrpSpPr>
          <p:nvPr/>
        </p:nvGrpSpPr>
        <p:grpSpPr bwMode="auto">
          <a:xfrm>
            <a:off x="4618038" y="4440238"/>
            <a:ext cx="2406650" cy="858837"/>
            <a:chOff x="2740" y="2852"/>
            <a:chExt cx="1612" cy="538"/>
          </a:xfrm>
        </p:grpSpPr>
        <p:sp>
          <p:nvSpPr>
            <p:cNvPr id="109614" name="Text Box 9"/>
            <p:cNvSpPr txBox="1">
              <a:spLocks noChangeArrowheads="1"/>
            </p:cNvSpPr>
            <p:nvPr/>
          </p:nvSpPr>
          <p:spPr bwMode="auto">
            <a:xfrm>
              <a:off x="3226" y="2852"/>
              <a:ext cx="7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de-DE" sz="900" b="1">
                  <a:solidFill>
                    <a:srgbClr val="F8F8F8"/>
                  </a:solidFill>
                  <a:cs typeface="Arial" charset="0"/>
                </a:rPr>
                <a:t>Early Integration</a:t>
              </a:r>
            </a:p>
          </p:txBody>
        </p:sp>
        <p:sp>
          <p:nvSpPr>
            <p:cNvPr id="109615" name="Line 10"/>
            <p:cNvSpPr>
              <a:spLocks noChangeShapeType="1"/>
            </p:cNvSpPr>
            <p:nvPr/>
          </p:nvSpPr>
          <p:spPr bwMode="auto">
            <a:xfrm>
              <a:off x="2830" y="3266"/>
              <a:ext cx="1035" cy="1"/>
            </a:xfrm>
            <a:prstGeom prst="line">
              <a:avLst/>
            </a:prstGeom>
            <a:noFill/>
            <a:ln w="57150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grpSp>
          <p:nvGrpSpPr>
            <p:cNvPr id="109616" name="Group 11"/>
            <p:cNvGrpSpPr>
              <a:grpSpLocks/>
            </p:cNvGrpSpPr>
            <p:nvPr/>
          </p:nvGrpSpPr>
          <p:grpSpPr bwMode="auto">
            <a:xfrm>
              <a:off x="2740" y="2998"/>
              <a:ext cx="367" cy="264"/>
              <a:chOff x="2120" y="1900"/>
              <a:chExt cx="490" cy="404"/>
            </a:xfrm>
          </p:grpSpPr>
          <p:sp>
            <p:nvSpPr>
              <p:cNvPr id="109617" name="AutoShape 12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Model</a:t>
                </a:r>
              </a:p>
            </p:txBody>
          </p:sp>
          <p:sp>
            <p:nvSpPr>
              <p:cNvPr id="109618" name="Line 13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</p:grpSp>
        <p:sp>
          <p:nvSpPr>
            <p:cNvPr id="109619" name="AutoShape 14"/>
            <p:cNvSpPr>
              <a:spLocks noChangeArrowheads="1"/>
            </p:cNvSpPr>
            <p:nvPr/>
          </p:nvSpPr>
          <p:spPr bwMode="auto">
            <a:xfrm>
              <a:off x="3857" y="3205"/>
              <a:ext cx="495" cy="185"/>
            </a:xfrm>
            <a:prstGeom prst="roundRect">
              <a:avLst>
                <a:gd name="adj" fmla="val 16667"/>
              </a:avLst>
            </a:prstGeom>
            <a:solidFill>
              <a:srgbClr val="4CBBE9"/>
            </a:solidFill>
            <a:ln w="28575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de-DE" sz="900">
                  <a:solidFill>
                    <a:srgbClr val="F8F8F8"/>
                  </a:solidFill>
                  <a:cs typeface="Arial" charset="0"/>
                </a:rPr>
                <a:t>Environment</a:t>
              </a:r>
            </a:p>
            <a:p>
              <a:pPr algn="ctr" defTabSz="914400"/>
              <a:r>
                <a:rPr lang="de-DE" sz="900">
                  <a:solidFill>
                    <a:srgbClr val="F8F8F8"/>
                  </a:solidFill>
                  <a:cs typeface="Arial" charset="0"/>
                </a:rPr>
                <a:t>model</a:t>
              </a:r>
            </a:p>
          </p:txBody>
        </p:sp>
        <p:grpSp>
          <p:nvGrpSpPr>
            <p:cNvPr id="109620" name="Group 15"/>
            <p:cNvGrpSpPr>
              <a:grpSpLocks/>
            </p:cNvGrpSpPr>
            <p:nvPr/>
          </p:nvGrpSpPr>
          <p:grpSpPr bwMode="auto">
            <a:xfrm>
              <a:off x="3628" y="2997"/>
              <a:ext cx="367" cy="264"/>
              <a:chOff x="2120" y="1900"/>
              <a:chExt cx="490" cy="404"/>
            </a:xfrm>
          </p:grpSpPr>
          <p:sp>
            <p:nvSpPr>
              <p:cNvPr id="109621" name="AutoShape 16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Model</a:t>
                </a:r>
              </a:p>
            </p:txBody>
          </p:sp>
          <p:sp>
            <p:nvSpPr>
              <p:cNvPr id="109622" name="Line 17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9623" name="Line 18"/>
          <p:cNvSpPr>
            <a:spLocks noChangeShapeType="1"/>
          </p:cNvSpPr>
          <p:nvPr/>
        </p:nvSpPr>
        <p:spPr bwMode="auto">
          <a:xfrm flipV="1">
            <a:off x="2651125" y="4117975"/>
            <a:ext cx="1588" cy="2381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3514725" y="1954213"/>
            <a:ext cx="1733550" cy="931862"/>
          </a:xfrm>
          <a:prstGeom prst="can">
            <a:avLst>
              <a:gd name="adj" fmla="val 25653"/>
            </a:avLst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</a:gradFill>
          <a:ln w="28575">
            <a:solidFill>
              <a:srgbClr val="2D62AA"/>
            </a:solidFill>
            <a:round/>
            <a:headEnd/>
            <a:tailEnd/>
          </a:ln>
          <a:effectLst>
            <a:outerShdw dist="76199" dir="2700000" algn="ctr" rotWithShape="0">
              <a:schemeClr val="tx2"/>
            </a:outerShdw>
          </a:effectLst>
        </p:spPr>
        <p:txBody>
          <a:bodyPr wrap="none" lIns="92075" tIns="46038" rIns="92075" bIns="46038" anchor="ctr"/>
          <a:lstStyle/>
          <a:p>
            <a:pPr algn="ctr" defTabSz="914400" eaLnBrk="0" hangingPunct="0">
              <a:lnSpc>
                <a:spcPct val="60000"/>
              </a:lnSpc>
              <a:spcBef>
                <a:spcPct val="50000"/>
              </a:spcBef>
              <a:buClr>
                <a:srgbClr val="003366"/>
              </a:buClr>
              <a:buSzPct val="75000"/>
              <a:buFont typeface="BMS Symbol" pitchFamily="2" charset="0"/>
              <a:buNone/>
              <a:defRPr/>
            </a:pPr>
            <a:endParaRPr lang="de-DE" sz="1200" dirty="0">
              <a:solidFill>
                <a:srgbClr val="F8F8F8"/>
              </a:solidFill>
              <a:cs typeface="Arial" charset="0"/>
            </a:endParaRPr>
          </a:p>
          <a:p>
            <a:pPr algn="ctr" defTabSz="914400" eaLnBrk="0" hangingPunct="0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SzPct val="75000"/>
              <a:buFont typeface="BMS Symbol" pitchFamily="2" charset="0"/>
              <a:buNone/>
              <a:defRPr/>
            </a:pPr>
            <a:r>
              <a:rPr lang="de-DE" dirty="0">
                <a:solidFill>
                  <a:srgbClr val="F8F8F8"/>
                </a:solidFill>
                <a:cs typeface="Arial" charset="0"/>
              </a:rPr>
              <a:t>Common </a:t>
            </a:r>
          </a:p>
          <a:p>
            <a:pPr algn="ctr" defTabSz="914400" eaLnBrk="0" hangingPunct="0">
              <a:lnSpc>
                <a:spcPct val="80000"/>
              </a:lnSpc>
              <a:spcBef>
                <a:spcPct val="50000"/>
              </a:spcBef>
              <a:buClr>
                <a:srgbClr val="003366"/>
              </a:buClr>
              <a:buSzPct val="75000"/>
              <a:buFont typeface="BMS Symbol" pitchFamily="2" charset="0"/>
              <a:buNone/>
              <a:defRPr/>
            </a:pPr>
            <a:r>
              <a:rPr lang="de-DE" sz="1200" dirty="0">
                <a:solidFill>
                  <a:srgbClr val="F8F8F8"/>
                </a:solidFill>
                <a:cs typeface="Arial" charset="0"/>
              </a:rPr>
              <a:t>Test </a:t>
            </a:r>
            <a:r>
              <a:rPr lang="de-DE" sz="1200" dirty="0" err="1">
                <a:solidFill>
                  <a:srgbClr val="F8F8F8"/>
                </a:solidFill>
                <a:cs typeface="Arial" charset="0"/>
              </a:rPr>
              <a:t>cases</a:t>
            </a:r>
            <a:endParaRPr lang="de-DE" sz="120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09625" name="Group 20"/>
          <p:cNvGrpSpPr>
            <a:grpSpLocks/>
          </p:cNvGrpSpPr>
          <p:nvPr/>
        </p:nvGrpSpPr>
        <p:grpSpPr bwMode="auto">
          <a:xfrm>
            <a:off x="6148388" y="2819400"/>
            <a:ext cx="2846387" cy="547688"/>
            <a:chOff x="4025" y="2296"/>
            <a:chExt cx="1652" cy="342"/>
          </a:xfrm>
        </p:grpSpPr>
        <p:sp>
          <p:nvSpPr>
            <p:cNvPr id="109626" name="AutoShape 21"/>
            <p:cNvSpPr>
              <a:spLocks noChangeArrowheads="1"/>
            </p:cNvSpPr>
            <p:nvPr/>
          </p:nvSpPr>
          <p:spPr bwMode="auto">
            <a:xfrm>
              <a:off x="4025" y="2296"/>
              <a:ext cx="1652" cy="3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ECF9"/>
                </a:gs>
                <a:gs pos="100000">
                  <a:srgbClr val="307BC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914400" eaLnBrk="0" hangingPunct="0">
                <a:spcBef>
                  <a:spcPct val="50000"/>
                </a:spcBef>
                <a:buClr>
                  <a:srgbClr val="003366"/>
                </a:buClr>
                <a:buSzPct val="75000"/>
                <a:buFont typeface="BMS Symbol"/>
                <a:buNone/>
              </a:pPr>
              <a:endParaRPr lang="en-US" sz="1200">
                <a:solidFill>
                  <a:srgbClr val="F8F8F8"/>
                </a:solidFill>
                <a:latin typeface="Frutiger 45 Light"/>
                <a:cs typeface="Arial" charset="0"/>
              </a:endParaRPr>
            </a:p>
          </p:txBody>
        </p:sp>
        <p:sp>
          <p:nvSpPr>
            <p:cNvPr id="109627" name="Text Box 24"/>
            <p:cNvSpPr txBox="1">
              <a:spLocks noChangeArrowheads="1"/>
            </p:cNvSpPr>
            <p:nvPr/>
          </p:nvSpPr>
          <p:spPr bwMode="auto">
            <a:xfrm>
              <a:off x="4136" y="2308"/>
              <a:ext cx="152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de-DE" sz="1400" b="1">
                  <a:solidFill>
                    <a:srgbClr val="BF1025"/>
                  </a:solidFill>
                  <a:cs typeface="Arial" charset="0"/>
                </a:rPr>
                <a:t>Hardware integration &amp; test</a:t>
              </a:r>
            </a:p>
            <a:p>
              <a:pPr algn="ctr" defTabSz="914400"/>
              <a:r>
                <a:rPr lang="de-DE" sz="1200" b="1">
                  <a:solidFill>
                    <a:srgbClr val="F8F8F8"/>
                  </a:solidFill>
                  <a:cs typeface="Arial" charset="0"/>
                </a:rPr>
                <a:t>Reality meets model</a:t>
              </a:r>
            </a:p>
          </p:txBody>
        </p:sp>
      </p:grpSp>
      <p:grpSp>
        <p:nvGrpSpPr>
          <p:cNvPr id="109628" name="Group 25"/>
          <p:cNvGrpSpPr>
            <a:grpSpLocks/>
          </p:cNvGrpSpPr>
          <p:nvPr/>
        </p:nvGrpSpPr>
        <p:grpSpPr bwMode="auto">
          <a:xfrm>
            <a:off x="990600" y="1890713"/>
            <a:ext cx="2254250" cy="941387"/>
            <a:chOff x="431" y="1409"/>
            <a:chExt cx="1509" cy="590"/>
          </a:xfrm>
        </p:grpSpPr>
        <p:sp>
          <p:nvSpPr>
            <p:cNvPr id="109629" name="Text Box 26"/>
            <p:cNvSpPr txBox="1">
              <a:spLocks noChangeArrowheads="1"/>
            </p:cNvSpPr>
            <p:nvPr/>
          </p:nvSpPr>
          <p:spPr bwMode="auto">
            <a:xfrm>
              <a:off x="431" y="1409"/>
              <a:ext cx="12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de-DE" sz="900" b="1">
                  <a:solidFill>
                    <a:srgbClr val="F8F8F8"/>
                  </a:solidFill>
                  <a:cs typeface="Arial" charset="0"/>
                </a:rPr>
                <a:t>Validierung der Anforderungen</a:t>
              </a:r>
            </a:p>
          </p:txBody>
        </p:sp>
        <p:sp>
          <p:nvSpPr>
            <p:cNvPr id="109630" name="Line 27"/>
            <p:cNvSpPr>
              <a:spLocks noChangeShapeType="1"/>
            </p:cNvSpPr>
            <p:nvPr/>
          </p:nvSpPr>
          <p:spPr bwMode="auto">
            <a:xfrm>
              <a:off x="468" y="1858"/>
              <a:ext cx="964" cy="0"/>
            </a:xfrm>
            <a:prstGeom prst="line">
              <a:avLst/>
            </a:prstGeom>
            <a:noFill/>
            <a:ln w="57150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>
                <a:solidFill>
                  <a:srgbClr val="F8F8F8"/>
                </a:solidFill>
                <a:cs typeface="Arial" charset="0"/>
              </a:endParaRPr>
            </a:p>
          </p:txBody>
        </p:sp>
        <p:grpSp>
          <p:nvGrpSpPr>
            <p:cNvPr id="109631" name="Group 28"/>
            <p:cNvGrpSpPr>
              <a:grpSpLocks/>
            </p:cNvGrpSpPr>
            <p:nvPr/>
          </p:nvGrpSpPr>
          <p:grpSpPr bwMode="auto">
            <a:xfrm>
              <a:off x="451" y="1563"/>
              <a:ext cx="342" cy="291"/>
              <a:chOff x="2120" y="1900"/>
              <a:chExt cx="490" cy="404"/>
            </a:xfrm>
          </p:grpSpPr>
          <p:sp>
            <p:nvSpPr>
              <p:cNvPr id="109632" name="AutoShape 29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Model</a:t>
                </a:r>
              </a:p>
            </p:txBody>
          </p:sp>
          <p:sp>
            <p:nvSpPr>
              <p:cNvPr id="109633" name="Line 30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</p:grpSp>
        <p:sp>
          <p:nvSpPr>
            <p:cNvPr id="109634" name="AutoShape 31"/>
            <p:cNvSpPr>
              <a:spLocks noChangeArrowheads="1"/>
            </p:cNvSpPr>
            <p:nvPr/>
          </p:nvSpPr>
          <p:spPr bwMode="auto">
            <a:xfrm>
              <a:off x="1425" y="1795"/>
              <a:ext cx="515" cy="204"/>
            </a:xfrm>
            <a:prstGeom prst="roundRect">
              <a:avLst>
                <a:gd name="adj" fmla="val 16667"/>
              </a:avLst>
            </a:prstGeom>
            <a:solidFill>
              <a:srgbClr val="4CBBE9"/>
            </a:solidFill>
            <a:ln w="28575">
              <a:solidFill>
                <a:srgbClr val="0764AA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de-DE" sz="900">
                  <a:solidFill>
                    <a:srgbClr val="F8F8F8"/>
                  </a:solidFill>
                  <a:cs typeface="Arial" charset="0"/>
                </a:rPr>
                <a:t>Environment</a:t>
              </a:r>
            </a:p>
            <a:p>
              <a:pPr algn="ctr" defTabSz="914400"/>
              <a:r>
                <a:rPr lang="de-DE" sz="900">
                  <a:solidFill>
                    <a:srgbClr val="F8F8F8"/>
                  </a:solidFill>
                  <a:cs typeface="Arial" charset="0"/>
                </a:rPr>
                <a:t>model</a:t>
              </a:r>
            </a:p>
          </p:txBody>
        </p:sp>
        <p:grpSp>
          <p:nvGrpSpPr>
            <p:cNvPr id="109635" name="Group 32"/>
            <p:cNvGrpSpPr>
              <a:grpSpLocks/>
            </p:cNvGrpSpPr>
            <p:nvPr/>
          </p:nvGrpSpPr>
          <p:grpSpPr bwMode="auto">
            <a:xfrm>
              <a:off x="1184" y="1566"/>
              <a:ext cx="342" cy="291"/>
              <a:chOff x="2120" y="1900"/>
              <a:chExt cx="490" cy="404"/>
            </a:xfrm>
          </p:grpSpPr>
          <p:sp>
            <p:nvSpPr>
              <p:cNvPr id="109636" name="AutoShape 33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Model</a:t>
                </a:r>
              </a:p>
            </p:txBody>
          </p:sp>
          <p:sp>
            <p:nvSpPr>
              <p:cNvPr id="109637" name="Line 34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</p:grpSp>
        <p:grpSp>
          <p:nvGrpSpPr>
            <p:cNvPr id="109638" name="Group 35"/>
            <p:cNvGrpSpPr>
              <a:grpSpLocks/>
            </p:cNvGrpSpPr>
            <p:nvPr/>
          </p:nvGrpSpPr>
          <p:grpSpPr bwMode="auto">
            <a:xfrm>
              <a:off x="818" y="1562"/>
              <a:ext cx="342" cy="291"/>
              <a:chOff x="2120" y="1900"/>
              <a:chExt cx="490" cy="404"/>
            </a:xfrm>
          </p:grpSpPr>
          <p:sp>
            <p:nvSpPr>
              <p:cNvPr id="109639" name="AutoShape 36"/>
              <p:cNvSpPr>
                <a:spLocks noChangeArrowheads="1"/>
              </p:cNvSpPr>
              <p:nvPr/>
            </p:nvSpPr>
            <p:spPr bwMode="auto">
              <a:xfrm>
                <a:off x="2120" y="1900"/>
                <a:ext cx="490" cy="247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Model</a:t>
                </a:r>
              </a:p>
            </p:txBody>
          </p:sp>
          <p:sp>
            <p:nvSpPr>
              <p:cNvPr id="109640" name="Line 37"/>
              <p:cNvSpPr>
                <a:spLocks noChangeShapeType="1"/>
              </p:cNvSpPr>
              <p:nvPr/>
            </p:nvSpPr>
            <p:spPr bwMode="auto">
              <a:xfrm flipV="1">
                <a:off x="2364" y="2148"/>
                <a:ext cx="1" cy="156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9641" name="Group 39"/>
          <p:cNvGrpSpPr>
            <a:grpSpLocks/>
          </p:cNvGrpSpPr>
          <p:nvPr/>
        </p:nvGrpSpPr>
        <p:grpSpPr bwMode="auto">
          <a:xfrm>
            <a:off x="5641975" y="5468938"/>
            <a:ext cx="3224213" cy="544512"/>
            <a:chOff x="3060" y="3518"/>
            <a:chExt cx="1729" cy="342"/>
          </a:xfrm>
        </p:grpSpPr>
        <p:sp>
          <p:nvSpPr>
            <p:cNvPr id="109642" name="AutoShape 40"/>
            <p:cNvSpPr>
              <a:spLocks noChangeArrowheads="1"/>
            </p:cNvSpPr>
            <p:nvPr/>
          </p:nvSpPr>
          <p:spPr bwMode="auto">
            <a:xfrm>
              <a:off x="3060" y="3518"/>
              <a:ext cx="1700" cy="3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ECF9"/>
                </a:gs>
                <a:gs pos="100000">
                  <a:srgbClr val="307BC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914400" eaLnBrk="0" hangingPunct="0">
                <a:spcBef>
                  <a:spcPct val="50000"/>
                </a:spcBef>
                <a:buClr>
                  <a:srgbClr val="003366"/>
                </a:buClr>
                <a:buSzPct val="75000"/>
                <a:buFont typeface="BMS Symbol"/>
                <a:buNone/>
              </a:pPr>
              <a:endParaRPr lang="en-US" sz="1200">
                <a:solidFill>
                  <a:srgbClr val="F8F8F8"/>
                </a:solidFill>
                <a:latin typeface="Frutiger 45 Light"/>
                <a:cs typeface="Arial" charset="0"/>
              </a:endParaRPr>
            </a:p>
          </p:txBody>
        </p:sp>
        <p:sp>
          <p:nvSpPr>
            <p:cNvPr id="109643" name="Text Box 41"/>
            <p:cNvSpPr txBox="1">
              <a:spLocks noChangeArrowheads="1"/>
            </p:cNvSpPr>
            <p:nvPr/>
          </p:nvSpPr>
          <p:spPr bwMode="auto">
            <a:xfrm>
              <a:off x="3115" y="3534"/>
              <a:ext cx="1674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de-DE" sz="1400" b="1">
                  <a:solidFill>
                    <a:srgbClr val="BF1025"/>
                  </a:solidFill>
                  <a:cs typeface="Arial" charset="0"/>
                </a:rPr>
                <a:t>Emulation</a:t>
              </a:r>
            </a:p>
            <a:p>
              <a:pPr algn="ctr" defTabSz="914400"/>
              <a:r>
                <a:rPr lang="de-DE" sz="1200" b="1">
                  <a:solidFill>
                    <a:srgbClr val="F8F8F8"/>
                  </a:solidFill>
                  <a:cs typeface="Arial" charset="0"/>
                </a:rPr>
                <a:t>Eg. Incoming inspection / acceptance</a:t>
              </a:r>
            </a:p>
          </p:txBody>
        </p:sp>
      </p:grpSp>
      <p:grpSp>
        <p:nvGrpSpPr>
          <p:cNvPr id="109644" name="Group 46"/>
          <p:cNvGrpSpPr>
            <a:grpSpLocks/>
          </p:cNvGrpSpPr>
          <p:nvPr/>
        </p:nvGrpSpPr>
        <p:grpSpPr bwMode="auto">
          <a:xfrm>
            <a:off x="280988" y="3206750"/>
            <a:ext cx="2660650" cy="547688"/>
            <a:chOff x="317" y="2220"/>
            <a:chExt cx="1684" cy="342"/>
          </a:xfrm>
        </p:grpSpPr>
        <p:sp>
          <p:nvSpPr>
            <p:cNvPr id="109645" name="AutoShape 47"/>
            <p:cNvSpPr>
              <a:spLocks noChangeArrowheads="1"/>
            </p:cNvSpPr>
            <p:nvPr/>
          </p:nvSpPr>
          <p:spPr bwMode="auto">
            <a:xfrm>
              <a:off x="317" y="2220"/>
              <a:ext cx="1684" cy="3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ECF9"/>
                </a:gs>
                <a:gs pos="100000">
                  <a:srgbClr val="307BC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914400" eaLnBrk="0" hangingPunct="0">
                <a:spcBef>
                  <a:spcPct val="50000"/>
                </a:spcBef>
                <a:buClr>
                  <a:srgbClr val="003366"/>
                </a:buClr>
                <a:buSzPct val="75000"/>
                <a:buFont typeface="BMS Symbol"/>
                <a:buNone/>
              </a:pPr>
              <a:endParaRPr lang="en-US" sz="1200">
                <a:solidFill>
                  <a:srgbClr val="F8F8F8"/>
                </a:solidFill>
                <a:latin typeface="Frutiger 45 Light"/>
                <a:cs typeface="Arial" charset="0"/>
              </a:endParaRPr>
            </a:p>
          </p:txBody>
        </p:sp>
        <p:sp>
          <p:nvSpPr>
            <p:cNvPr id="109646" name="Text Box 50"/>
            <p:cNvSpPr txBox="1">
              <a:spLocks noChangeArrowheads="1"/>
            </p:cNvSpPr>
            <p:nvPr/>
          </p:nvSpPr>
          <p:spPr bwMode="auto">
            <a:xfrm>
              <a:off x="423" y="2230"/>
              <a:ext cx="153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de-DE" sz="1400" b="1">
                  <a:solidFill>
                    <a:srgbClr val="BF1025"/>
                  </a:solidFill>
                  <a:cs typeface="Arial" charset="0"/>
                </a:rPr>
                <a:t>Simulation</a:t>
              </a:r>
              <a:r>
                <a:rPr lang="de-DE" sz="1200" b="1">
                  <a:solidFill>
                    <a:srgbClr val="F8F8F8"/>
                  </a:solidFill>
                  <a:cs typeface="Arial" charset="0"/>
                </a:rPr>
                <a:t> with virtual models</a:t>
              </a:r>
            </a:p>
          </p:txBody>
        </p:sp>
      </p:grpSp>
      <p:grpSp>
        <p:nvGrpSpPr>
          <p:cNvPr id="109647" name="Group 55"/>
          <p:cNvGrpSpPr>
            <a:grpSpLocks/>
          </p:cNvGrpSpPr>
          <p:nvPr/>
        </p:nvGrpSpPr>
        <p:grpSpPr bwMode="auto">
          <a:xfrm>
            <a:off x="5915025" y="1093788"/>
            <a:ext cx="2617788" cy="1200150"/>
            <a:chOff x="3426" y="1370"/>
            <a:chExt cx="1752" cy="753"/>
          </a:xfrm>
        </p:grpSpPr>
        <p:grpSp>
          <p:nvGrpSpPr>
            <p:cNvPr id="109648" name="Group 56"/>
            <p:cNvGrpSpPr>
              <a:grpSpLocks/>
            </p:cNvGrpSpPr>
            <p:nvPr/>
          </p:nvGrpSpPr>
          <p:grpSpPr bwMode="auto">
            <a:xfrm>
              <a:off x="4410" y="1516"/>
              <a:ext cx="464" cy="257"/>
              <a:chOff x="3134" y="3000"/>
              <a:chExt cx="464" cy="257"/>
            </a:xfrm>
          </p:grpSpPr>
          <p:sp>
            <p:nvSpPr>
              <p:cNvPr id="109649" name="Line 57"/>
              <p:cNvSpPr>
                <a:spLocks noChangeShapeType="1"/>
              </p:cNvSpPr>
              <p:nvPr/>
            </p:nvSpPr>
            <p:spPr bwMode="auto">
              <a:xfrm flipV="1">
                <a:off x="3365" y="3155"/>
                <a:ext cx="1" cy="10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  <p:sp>
            <p:nvSpPr>
              <p:cNvPr id="109650" name="AutoShape 58"/>
              <p:cNvSpPr>
                <a:spLocks noChangeArrowheads="1"/>
              </p:cNvSpPr>
              <p:nvPr/>
            </p:nvSpPr>
            <p:spPr bwMode="auto">
              <a:xfrm>
                <a:off x="3134" y="3000"/>
                <a:ext cx="464" cy="162"/>
              </a:xfrm>
              <a:prstGeom prst="roundRect">
                <a:avLst>
                  <a:gd name="adj" fmla="val 16667"/>
                </a:avLst>
              </a:prstGeom>
              <a:solidFill>
                <a:srgbClr val="00CC99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Component</a:t>
                </a:r>
              </a:p>
            </p:txBody>
          </p:sp>
        </p:grpSp>
        <p:grpSp>
          <p:nvGrpSpPr>
            <p:cNvPr id="109651" name="Group 59"/>
            <p:cNvGrpSpPr>
              <a:grpSpLocks/>
            </p:cNvGrpSpPr>
            <p:nvPr/>
          </p:nvGrpSpPr>
          <p:grpSpPr bwMode="auto">
            <a:xfrm>
              <a:off x="3916" y="1514"/>
              <a:ext cx="464" cy="257"/>
              <a:chOff x="3134" y="3000"/>
              <a:chExt cx="464" cy="257"/>
            </a:xfrm>
          </p:grpSpPr>
          <p:sp>
            <p:nvSpPr>
              <p:cNvPr id="109652" name="Line 60"/>
              <p:cNvSpPr>
                <a:spLocks noChangeShapeType="1"/>
              </p:cNvSpPr>
              <p:nvPr/>
            </p:nvSpPr>
            <p:spPr bwMode="auto">
              <a:xfrm flipV="1">
                <a:off x="3365" y="3155"/>
                <a:ext cx="1" cy="10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  <p:sp>
            <p:nvSpPr>
              <p:cNvPr id="109653" name="AutoShape 61"/>
              <p:cNvSpPr>
                <a:spLocks noChangeArrowheads="1"/>
              </p:cNvSpPr>
              <p:nvPr/>
            </p:nvSpPr>
            <p:spPr bwMode="auto">
              <a:xfrm>
                <a:off x="3134" y="3000"/>
                <a:ext cx="464" cy="162"/>
              </a:xfrm>
              <a:prstGeom prst="roundRect">
                <a:avLst>
                  <a:gd name="adj" fmla="val 16667"/>
                </a:avLst>
              </a:prstGeom>
              <a:solidFill>
                <a:srgbClr val="00CC99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Component</a:t>
                </a:r>
              </a:p>
            </p:txBody>
          </p:sp>
        </p:grpSp>
        <p:grpSp>
          <p:nvGrpSpPr>
            <p:cNvPr id="109654" name="Group 62"/>
            <p:cNvGrpSpPr>
              <a:grpSpLocks/>
            </p:cNvGrpSpPr>
            <p:nvPr/>
          </p:nvGrpSpPr>
          <p:grpSpPr bwMode="auto">
            <a:xfrm>
              <a:off x="3426" y="1516"/>
              <a:ext cx="464" cy="257"/>
              <a:chOff x="3134" y="3000"/>
              <a:chExt cx="464" cy="257"/>
            </a:xfrm>
          </p:grpSpPr>
          <p:sp>
            <p:nvSpPr>
              <p:cNvPr id="109655" name="Line 63"/>
              <p:cNvSpPr>
                <a:spLocks noChangeShapeType="1"/>
              </p:cNvSpPr>
              <p:nvPr/>
            </p:nvSpPr>
            <p:spPr bwMode="auto">
              <a:xfrm flipV="1">
                <a:off x="3365" y="3155"/>
                <a:ext cx="1" cy="10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  <p:sp>
            <p:nvSpPr>
              <p:cNvPr id="109656" name="AutoShape 64"/>
              <p:cNvSpPr>
                <a:spLocks noChangeArrowheads="1"/>
              </p:cNvSpPr>
              <p:nvPr/>
            </p:nvSpPr>
            <p:spPr bwMode="auto">
              <a:xfrm>
                <a:off x="3134" y="3000"/>
                <a:ext cx="464" cy="162"/>
              </a:xfrm>
              <a:prstGeom prst="roundRect">
                <a:avLst>
                  <a:gd name="adj" fmla="val 16667"/>
                </a:avLst>
              </a:prstGeom>
              <a:solidFill>
                <a:srgbClr val="00CC99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Component</a:t>
                </a:r>
              </a:p>
            </p:txBody>
          </p:sp>
        </p:grpSp>
        <p:grpSp>
          <p:nvGrpSpPr>
            <p:cNvPr id="109657" name="Group 65"/>
            <p:cNvGrpSpPr>
              <a:grpSpLocks/>
            </p:cNvGrpSpPr>
            <p:nvPr/>
          </p:nvGrpSpPr>
          <p:grpSpPr bwMode="auto">
            <a:xfrm>
              <a:off x="3491" y="1370"/>
              <a:ext cx="1687" cy="753"/>
              <a:chOff x="3491" y="1370"/>
              <a:chExt cx="1687" cy="753"/>
            </a:xfrm>
          </p:grpSpPr>
          <p:sp>
            <p:nvSpPr>
              <p:cNvPr id="109658" name="Text Box 66"/>
              <p:cNvSpPr txBox="1">
                <a:spLocks noChangeArrowheads="1"/>
              </p:cNvSpPr>
              <p:nvPr/>
            </p:nvSpPr>
            <p:spPr bwMode="auto">
              <a:xfrm>
                <a:off x="3935" y="1370"/>
                <a:ext cx="103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/>
                <a:r>
                  <a:rPr lang="de-DE" sz="900" b="1">
                    <a:solidFill>
                      <a:srgbClr val="F8F8F8"/>
                    </a:solidFill>
                    <a:cs typeface="Arial" charset="0"/>
                  </a:rPr>
                  <a:t>Verifikation des Systems</a:t>
                </a:r>
              </a:p>
            </p:txBody>
          </p:sp>
          <p:sp>
            <p:nvSpPr>
              <p:cNvPr id="109659" name="Line 67"/>
              <p:cNvSpPr>
                <a:spLocks noChangeShapeType="1"/>
              </p:cNvSpPr>
              <p:nvPr/>
            </p:nvSpPr>
            <p:spPr bwMode="auto">
              <a:xfrm>
                <a:off x="3549" y="1842"/>
                <a:ext cx="1150" cy="2"/>
              </a:xfrm>
              <a:prstGeom prst="line">
                <a:avLst/>
              </a:prstGeom>
              <a:noFill/>
              <a:ln w="57150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  <p:grpSp>
            <p:nvGrpSpPr>
              <p:cNvPr id="109660" name="Group 68"/>
              <p:cNvGrpSpPr>
                <a:grpSpLocks/>
              </p:cNvGrpSpPr>
              <p:nvPr/>
            </p:nvGrpSpPr>
            <p:grpSpPr bwMode="auto">
              <a:xfrm flipV="1">
                <a:off x="3491" y="1848"/>
                <a:ext cx="331" cy="275"/>
                <a:chOff x="2120" y="1900"/>
                <a:chExt cx="490" cy="404"/>
              </a:xfrm>
            </p:grpSpPr>
            <p:sp>
              <p:nvSpPr>
                <p:cNvPr id="109661" name="AutoShape 69"/>
                <p:cNvSpPr>
                  <a:spLocks noChangeArrowheads="1"/>
                </p:cNvSpPr>
                <p:nvPr/>
              </p:nvSpPr>
              <p:spPr bwMode="auto">
                <a:xfrm flipV="1">
                  <a:off x="2120" y="1900"/>
                  <a:ext cx="490" cy="2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CBBE9"/>
                </a:solidFill>
                <a:ln w="28575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914400"/>
                  <a:r>
                    <a:rPr lang="de-DE" sz="900">
                      <a:solidFill>
                        <a:srgbClr val="F8F8F8"/>
                      </a:solidFill>
                      <a:cs typeface="Arial" charset="0"/>
                    </a:rPr>
                    <a:t>Model</a:t>
                  </a:r>
                </a:p>
              </p:txBody>
            </p:sp>
            <p:sp>
              <p:nvSpPr>
                <p:cNvPr id="10966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364" y="2148"/>
                  <a:ext cx="1" cy="156"/>
                </a:xfrm>
                <a:prstGeom prst="line">
                  <a:avLst/>
                </a:prstGeom>
                <a:noFill/>
                <a:ln w="57150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914400"/>
                  <a:endParaRPr lang="en-US">
                    <a:solidFill>
                      <a:srgbClr val="F8F8F8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9663" name="Group 71"/>
              <p:cNvGrpSpPr>
                <a:grpSpLocks/>
              </p:cNvGrpSpPr>
              <p:nvPr/>
            </p:nvGrpSpPr>
            <p:grpSpPr bwMode="auto">
              <a:xfrm flipV="1">
                <a:off x="3978" y="1845"/>
                <a:ext cx="331" cy="275"/>
                <a:chOff x="2120" y="1900"/>
                <a:chExt cx="490" cy="404"/>
              </a:xfrm>
            </p:grpSpPr>
            <p:sp>
              <p:nvSpPr>
                <p:cNvPr id="109664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2120" y="1900"/>
                  <a:ext cx="490" cy="2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CBBE9"/>
                </a:solidFill>
                <a:ln w="28575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914400"/>
                  <a:r>
                    <a:rPr lang="de-DE" sz="900">
                      <a:solidFill>
                        <a:srgbClr val="F8F8F8"/>
                      </a:solidFill>
                      <a:cs typeface="Arial" charset="0"/>
                    </a:rPr>
                    <a:t>Model</a:t>
                  </a:r>
                </a:p>
              </p:txBody>
            </p:sp>
            <p:sp>
              <p:nvSpPr>
                <p:cNvPr id="10966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364" y="2148"/>
                  <a:ext cx="1" cy="156"/>
                </a:xfrm>
                <a:prstGeom prst="line">
                  <a:avLst/>
                </a:prstGeom>
                <a:noFill/>
                <a:ln w="57150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914400"/>
                  <a:endParaRPr lang="en-US">
                    <a:solidFill>
                      <a:srgbClr val="F8F8F8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9666" name="Group 74"/>
              <p:cNvGrpSpPr>
                <a:grpSpLocks/>
              </p:cNvGrpSpPr>
              <p:nvPr/>
            </p:nvGrpSpPr>
            <p:grpSpPr bwMode="auto">
              <a:xfrm flipV="1">
                <a:off x="4476" y="1848"/>
                <a:ext cx="331" cy="275"/>
                <a:chOff x="2120" y="1900"/>
                <a:chExt cx="490" cy="404"/>
              </a:xfrm>
            </p:grpSpPr>
            <p:sp>
              <p:nvSpPr>
                <p:cNvPr id="109667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2120" y="1900"/>
                  <a:ext cx="490" cy="2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CBBE9"/>
                </a:solidFill>
                <a:ln w="28575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914400"/>
                  <a:r>
                    <a:rPr lang="de-DE" sz="900">
                      <a:solidFill>
                        <a:srgbClr val="F8F8F8"/>
                      </a:solidFill>
                      <a:cs typeface="Arial" charset="0"/>
                    </a:rPr>
                    <a:t>Model</a:t>
                  </a:r>
                </a:p>
              </p:txBody>
            </p:sp>
            <p:sp>
              <p:nvSpPr>
                <p:cNvPr id="10966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364" y="2148"/>
                  <a:ext cx="1" cy="156"/>
                </a:xfrm>
                <a:prstGeom prst="line">
                  <a:avLst/>
                </a:prstGeom>
                <a:noFill/>
                <a:ln w="57150">
                  <a:solidFill>
                    <a:srgbClr val="0764AA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defTabSz="914400"/>
                  <a:endParaRPr lang="en-US">
                    <a:solidFill>
                      <a:srgbClr val="F8F8F8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9669" name="Line 77"/>
              <p:cNvSpPr>
                <a:spLocks noChangeShapeType="1"/>
              </p:cNvSpPr>
              <p:nvPr/>
            </p:nvSpPr>
            <p:spPr bwMode="auto">
              <a:xfrm>
                <a:off x="3546" y="1790"/>
                <a:ext cx="1151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F8F8F8"/>
                  </a:solidFill>
                  <a:cs typeface="Arial" charset="0"/>
                </a:endParaRPr>
              </a:p>
            </p:txBody>
          </p:sp>
          <p:sp>
            <p:nvSpPr>
              <p:cNvPr id="109670" name="AutoShape 78"/>
              <p:cNvSpPr>
                <a:spLocks noChangeArrowheads="1"/>
              </p:cNvSpPr>
              <p:nvPr/>
            </p:nvSpPr>
            <p:spPr bwMode="auto">
              <a:xfrm>
                <a:off x="4689" y="1715"/>
                <a:ext cx="489" cy="194"/>
              </a:xfrm>
              <a:prstGeom prst="roundRect">
                <a:avLst>
                  <a:gd name="adj" fmla="val 16667"/>
                </a:avLst>
              </a:prstGeom>
              <a:solidFill>
                <a:srgbClr val="4CBBE9"/>
              </a:solidFill>
              <a:ln w="28575">
                <a:solidFill>
                  <a:srgbClr val="0764A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Environment</a:t>
                </a:r>
              </a:p>
              <a:p>
                <a:pPr algn="ctr" defTabSz="914400"/>
                <a:r>
                  <a:rPr lang="de-DE" sz="900">
                    <a:solidFill>
                      <a:srgbClr val="F8F8F8"/>
                    </a:solidFill>
                    <a:cs typeface="Arial" charset="0"/>
                  </a:rPr>
                  <a:t>model</a:t>
                </a:r>
              </a:p>
            </p:txBody>
          </p:sp>
        </p:grpSp>
      </p:grpSp>
      <p:sp>
        <p:nvSpPr>
          <p:cNvPr id="109671" name="Text Box 103"/>
          <p:cNvSpPr txBox="1">
            <a:spLocks noChangeArrowheads="1"/>
          </p:cNvSpPr>
          <p:nvPr/>
        </p:nvSpPr>
        <p:spPr bwMode="auto">
          <a:xfrm>
            <a:off x="5763918" y="6237288"/>
            <a:ext cx="1603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srgbClr val="000000"/>
                </a:solidFill>
                <a:cs typeface="Arial" charset="0"/>
              </a:rPr>
              <a:t>* Unity AG</a:t>
            </a:r>
          </a:p>
        </p:txBody>
      </p:sp>
    </p:spTree>
    <p:extLst>
      <p:ext uri="{BB962C8B-B14F-4D97-AF65-F5344CB8AC3E}">
        <p14:creationId xmlns:p14="http://schemas.microsoft.com/office/powerpoint/2010/main" val="269344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 bwMode="auto">
          <a:xfrm>
            <a:off x="478418" y="4812416"/>
            <a:ext cx="8360795" cy="1103740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25400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69127" y="1688216"/>
            <a:ext cx="8364772" cy="3180523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25400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AutoShape 6"/>
          <p:cNvSpPr>
            <a:spLocks noChangeArrowheads="1"/>
          </p:cNvSpPr>
          <p:nvPr/>
        </p:nvSpPr>
        <p:spPr bwMode="auto">
          <a:xfrm rot="2816940">
            <a:off x="1476015" y="3327665"/>
            <a:ext cx="3852921" cy="555625"/>
          </a:xfrm>
          <a:prstGeom prst="rightArrow">
            <a:avLst>
              <a:gd name="adj1" fmla="val 56093"/>
              <a:gd name="adj2" fmla="val 112228"/>
            </a:avLst>
          </a:prstGeom>
          <a:noFill/>
          <a:ln>
            <a:solidFill>
              <a:schemeClr val="accent1"/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146" name="AutoShape 6"/>
          <p:cNvSpPr>
            <a:spLocks noChangeArrowheads="1"/>
          </p:cNvSpPr>
          <p:nvPr/>
        </p:nvSpPr>
        <p:spPr bwMode="auto">
          <a:xfrm rot="2827583">
            <a:off x="1440183" y="3308222"/>
            <a:ext cx="3896805" cy="555625"/>
          </a:xfrm>
          <a:prstGeom prst="rightArrow">
            <a:avLst>
              <a:gd name="adj1" fmla="val 56093"/>
              <a:gd name="adj2" fmla="val 112228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147" name="AutoShape 5"/>
          <p:cNvSpPr>
            <a:spLocks noChangeArrowheads="1"/>
          </p:cNvSpPr>
          <p:nvPr/>
        </p:nvSpPr>
        <p:spPr bwMode="auto">
          <a:xfrm rot="18536982">
            <a:off x="4315740" y="3432195"/>
            <a:ext cx="3729284" cy="519252"/>
          </a:xfrm>
          <a:prstGeom prst="rightArrow">
            <a:avLst>
              <a:gd name="adj1" fmla="val 56093"/>
              <a:gd name="adj2" fmla="val 110141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14"/>
          </p:nvPr>
        </p:nvSpPr>
        <p:spPr>
          <a:xfrm>
            <a:off x="755798" y="1231016"/>
            <a:ext cx="7848650" cy="397032"/>
          </a:xfrm>
        </p:spPr>
        <p:txBody>
          <a:bodyPr/>
          <a:lstStyle/>
          <a:p>
            <a:r>
              <a:rPr lang="fr-FR" dirty="0" smtClean="0"/>
              <a:t>Business Process View | Solution Approach &gt;</a:t>
            </a:r>
            <a:endParaRPr lang="fr-FR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152400" y="114403"/>
            <a:ext cx="8601075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Collaborative System Engineering *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5784" y="4737221"/>
            <a:ext cx="2133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Systems/OEM Engineering</a:t>
            </a:r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 rot="1310860">
            <a:off x="3071683" y="5546363"/>
            <a:ext cx="1919051" cy="3578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 rot="20251798">
            <a:off x="4754076" y="5512615"/>
            <a:ext cx="2015980" cy="3578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00"/>
          <p:cNvGrpSpPr/>
          <p:nvPr/>
        </p:nvGrpSpPr>
        <p:grpSpPr>
          <a:xfrm>
            <a:off x="523875" y="3825627"/>
            <a:ext cx="3133726" cy="841944"/>
            <a:chOff x="3306098" y="-1120030"/>
            <a:chExt cx="3906081" cy="1034637"/>
          </a:xfrm>
        </p:grpSpPr>
        <p:cxnSp>
          <p:nvCxnSpPr>
            <p:cNvPr id="85" name="Straight Arrow Connector 84"/>
            <p:cNvCxnSpPr>
              <a:endCxn id="86" idx="3"/>
            </p:cNvCxnSpPr>
            <p:nvPr/>
          </p:nvCxnSpPr>
          <p:spPr bwMode="auto">
            <a:xfrm flipH="1">
              <a:off x="5274142" y="-1035754"/>
              <a:ext cx="1938037" cy="433043"/>
            </a:xfrm>
            <a:prstGeom prst="straightConnector1">
              <a:avLst/>
            </a:prstGeom>
            <a:solidFill>
              <a:srgbClr val="FFE389"/>
            </a:solidFill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86" name="Rounded Rectangle 85"/>
            <p:cNvSpPr/>
            <p:nvPr/>
          </p:nvSpPr>
          <p:spPr bwMode="auto">
            <a:xfrm>
              <a:off x="3306098" y="-1120030"/>
              <a:ext cx="1968044" cy="1034637"/>
            </a:xfrm>
            <a:prstGeom prst="round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4000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Multidisciplinary</a:t>
              </a:r>
            </a:p>
            <a:p>
              <a:pPr algn="ctr" eaLnBrk="0" fontAlgn="base" hangingPunct="0">
                <a:spcBef>
                  <a:spcPct val="4000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Model Based Systems Engineering</a:t>
              </a:r>
              <a:endParaRPr lang="en-US" sz="1000" b="1" dirty="0">
                <a:solidFill>
                  <a:srgbClr val="120C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5991225" y="3741259"/>
            <a:ext cx="2762250" cy="918757"/>
            <a:chOff x="-1320297" y="6756779"/>
            <a:chExt cx="6127287" cy="3918242"/>
          </a:xfrm>
        </p:grpSpPr>
        <p:cxnSp>
          <p:nvCxnSpPr>
            <p:cNvPr id="94" name="Straight Arrow Connector 93"/>
            <p:cNvCxnSpPr>
              <a:endCxn id="95" idx="1"/>
            </p:cNvCxnSpPr>
            <p:nvPr/>
          </p:nvCxnSpPr>
          <p:spPr bwMode="auto">
            <a:xfrm>
              <a:off x="-1320297" y="7165333"/>
              <a:ext cx="2556560" cy="1550573"/>
            </a:xfrm>
            <a:prstGeom prst="straightConnector1">
              <a:avLst/>
            </a:prstGeom>
            <a:ln w="508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5" name="Rounded Rectangle 94"/>
            <p:cNvSpPr/>
            <p:nvPr/>
          </p:nvSpPr>
          <p:spPr bwMode="auto">
            <a:xfrm>
              <a:off x="1236263" y="6756779"/>
              <a:ext cx="3570727" cy="3918242"/>
            </a:xfrm>
            <a:prstGeom prst="round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Early </a:t>
              </a:r>
              <a:b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Virtual Systems Validation (Functional Mockup)</a:t>
              </a:r>
              <a:endPara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40000"/>
                </a:spcBef>
              </a:pPr>
              <a:endPara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66724" y="5785878"/>
            <a:ext cx="305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Disciplines/Supplier Engineering</a:t>
            </a:r>
            <a:b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fr-FR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Software/Electronics/Mechanical Eng.</a:t>
            </a:r>
            <a:endParaRPr lang="fr-FR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80"/>
          <p:cNvGrpSpPr/>
          <p:nvPr/>
        </p:nvGrpSpPr>
        <p:grpSpPr>
          <a:xfrm>
            <a:off x="2729266" y="4762895"/>
            <a:ext cx="1366484" cy="868367"/>
            <a:chOff x="2595916" y="4343400"/>
            <a:chExt cx="1366484" cy="723639"/>
          </a:xfrm>
        </p:grpSpPr>
        <p:sp>
          <p:nvSpPr>
            <p:cNvPr id="83" name="Right Arrow 82"/>
            <p:cNvSpPr/>
            <p:nvPr/>
          </p:nvSpPr>
          <p:spPr>
            <a:xfrm rot="16200000">
              <a:off x="3189495" y="3969529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800" dirty="0">
                <a:solidFill>
                  <a:srgbClr val="000000"/>
                </a:solidFill>
                <a:latin typeface="Century Gothic"/>
                <a:cs typeface="Arial" charset="0"/>
              </a:endParaRPr>
            </a:p>
          </p:txBody>
        </p:sp>
        <p:sp>
          <p:nvSpPr>
            <p:cNvPr id="82" name="Right Arrow 81"/>
            <p:cNvSpPr/>
            <p:nvPr/>
          </p:nvSpPr>
          <p:spPr>
            <a:xfrm rot="5400000">
              <a:off x="2969787" y="4294134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800" dirty="0">
                <a:solidFill>
                  <a:srgbClr val="000000"/>
                </a:solidFill>
                <a:latin typeface="Century Gothic"/>
                <a:cs typeface="Arial" charset="0"/>
              </a:endParaRPr>
            </a:p>
          </p:txBody>
        </p:sp>
      </p:grpSp>
      <p:grpSp>
        <p:nvGrpSpPr>
          <p:cNvPr id="5" name="Group 83"/>
          <p:cNvGrpSpPr/>
          <p:nvPr/>
        </p:nvGrpSpPr>
        <p:grpSpPr>
          <a:xfrm>
            <a:off x="5834416" y="4717175"/>
            <a:ext cx="1366484" cy="868367"/>
            <a:chOff x="2595916" y="4343400"/>
            <a:chExt cx="1366484" cy="723639"/>
          </a:xfrm>
        </p:grpSpPr>
        <p:sp>
          <p:nvSpPr>
            <p:cNvPr id="105" name="Right Arrow 104"/>
            <p:cNvSpPr/>
            <p:nvPr/>
          </p:nvSpPr>
          <p:spPr>
            <a:xfrm rot="5400000">
              <a:off x="2969787" y="4294134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800" dirty="0">
                <a:solidFill>
                  <a:srgbClr val="000000"/>
                </a:solidFill>
                <a:latin typeface="Century Gothic"/>
                <a:cs typeface="Arial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 rot="16200000">
              <a:off x="3189495" y="3969529"/>
              <a:ext cx="399034" cy="1146776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800" dirty="0">
                <a:solidFill>
                  <a:srgbClr val="000000"/>
                </a:solidFill>
                <a:latin typeface="Century Gothic"/>
                <a:cs typeface="Arial" charset="0"/>
              </a:endParaRPr>
            </a:p>
          </p:txBody>
        </p:sp>
      </p:grpSp>
      <p:sp>
        <p:nvSpPr>
          <p:cNvPr id="116" name="Line 26"/>
          <p:cNvSpPr>
            <a:spLocks noChangeShapeType="1"/>
          </p:cNvSpPr>
          <p:nvPr/>
        </p:nvSpPr>
        <p:spPr bwMode="auto">
          <a:xfrm flipV="1">
            <a:off x="2609864" y="2122563"/>
            <a:ext cx="4733925" cy="22860"/>
          </a:xfrm>
          <a:prstGeom prst="line">
            <a:avLst/>
          </a:prstGeom>
          <a:noFill/>
          <a:ln w="38100">
            <a:solidFill>
              <a:srgbClr val="FFFFFF">
                <a:lumMod val="75000"/>
              </a:srgbClr>
            </a:solidFill>
            <a:prstDash val="dash"/>
            <a:round/>
            <a:headEnd type="diamond" w="med" len="med"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pPr defTabSz="914400">
              <a:defRPr/>
            </a:pPr>
            <a:endParaRPr lang="en-US" sz="1050" kern="0" dirty="0">
              <a:solidFill>
                <a:sysClr val="windowText" lastClr="000000"/>
              </a:solidFill>
            </a:endParaRPr>
          </a:p>
        </p:txBody>
      </p:sp>
      <p:sp>
        <p:nvSpPr>
          <p:cNvPr id="158" name="AutoShape 6"/>
          <p:cNvSpPr>
            <a:spLocks noChangeArrowheads="1"/>
          </p:cNvSpPr>
          <p:nvPr/>
        </p:nvSpPr>
        <p:spPr bwMode="auto">
          <a:xfrm rot="18535956">
            <a:off x="4334465" y="3375884"/>
            <a:ext cx="3728947" cy="555625"/>
          </a:xfrm>
          <a:prstGeom prst="rightArrow">
            <a:avLst>
              <a:gd name="adj1" fmla="val 56093"/>
              <a:gd name="adj2" fmla="val 112228"/>
            </a:avLst>
          </a:prstGeom>
          <a:noFill/>
          <a:ln>
            <a:solidFill>
              <a:schemeClr val="accent1"/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740331" y="1979461"/>
            <a:ext cx="9906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Product</a:t>
            </a:r>
          </a:p>
        </p:txBody>
      </p:sp>
      <p:sp>
        <p:nvSpPr>
          <p:cNvPr id="101" name="Oval 100"/>
          <p:cNvSpPr/>
          <p:nvPr/>
        </p:nvSpPr>
        <p:spPr>
          <a:xfrm>
            <a:off x="1696651" y="1981863"/>
            <a:ext cx="990600" cy="304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Needs</a:t>
            </a:r>
          </a:p>
        </p:txBody>
      </p:sp>
      <p:sp>
        <p:nvSpPr>
          <p:cNvPr id="59" name="Text Box 68"/>
          <p:cNvSpPr txBox="1">
            <a:spLocks noChangeArrowheads="1"/>
          </p:cNvSpPr>
          <p:nvPr/>
        </p:nvSpPr>
        <p:spPr bwMode="auto">
          <a:xfrm>
            <a:off x="1699845" y="2454594"/>
            <a:ext cx="1452945" cy="553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equirements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2414220" y="3247074"/>
            <a:ext cx="1452945" cy="553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unctional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Analysis</a:t>
            </a:r>
          </a:p>
        </p:txBody>
      </p:sp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2981340" y="4049082"/>
            <a:ext cx="1743075" cy="553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ogical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Architecture</a:t>
            </a:r>
            <a:b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</a:t>
            </a:r>
          </a:p>
        </p:txBody>
      </p:sp>
      <p:sp>
        <p:nvSpPr>
          <p:cNvPr id="62" name="Text Box 68"/>
          <p:cNvSpPr txBox="1">
            <a:spLocks noChangeArrowheads="1"/>
          </p:cNvSpPr>
          <p:nvPr/>
        </p:nvSpPr>
        <p:spPr bwMode="auto">
          <a:xfrm>
            <a:off x="4246070" y="4933006"/>
            <a:ext cx="1452945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hysical Design</a:t>
            </a:r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6266786" y="2546042"/>
            <a:ext cx="1452945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Validation</a:t>
            </a:r>
          </a:p>
        </p:txBody>
      </p:sp>
      <p:sp>
        <p:nvSpPr>
          <p:cNvPr id="131" name="Text Box 68"/>
          <p:cNvSpPr txBox="1">
            <a:spLocks noChangeArrowheads="1"/>
          </p:cNvSpPr>
          <p:nvPr/>
        </p:nvSpPr>
        <p:spPr bwMode="auto">
          <a:xfrm>
            <a:off x="5804375" y="3263149"/>
            <a:ext cx="1452945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Verification</a:t>
            </a:r>
          </a:p>
        </p:txBody>
      </p:sp>
      <p:sp>
        <p:nvSpPr>
          <p:cNvPr id="132" name="Text Box 68"/>
          <p:cNvSpPr txBox="1">
            <a:spLocks noChangeArrowheads="1"/>
          </p:cNvSpPr>
          <p:nvPr/>
        </p:nvSpPr>
        <p:spPr bwMode="auto">
          <a:xfrm>
            <a:off x="5345600" y="4044283"/>
            <a:ext cx="1452945" cy="276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Integration</a:t>
            </a:r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5819" y="2575361"/>
            <a:ext cx="646317" cy="743751"/>
          </a:xfrm>
          <a:prstGeom prst="rect">
            <a:avLst/>
          </a:prstGeom>
          <a:noFill/>
        </p:spPr>
      </p:pic>
      <p:cxnSp>
        <p:nvCxnSpPr>
          <p:cNvPr id="171" name="Straight Arrow Connector 170"/>
          <p:cNvCxnSpPr/>
          <p:nvPr/>
        </p:nvCxnSpPr>
        <p:spPr>
          <a:xfrm flipH="1" flipV="1">
            <a:off x="3149772" y="2773859"/>
            <a:ext cx="1593687" cy="208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73" name="Straight Arrow Connector 172"/>
          <p:cNvCxnSpPr>
            <a:endCxn id="60" idx="3"/>
          </p:cNvCxnSpPr>
          <p:nvPr/>
        </p:nvCxnSpPr>
        <p:spPr>
          <a:xfrm flipH="1">
            <a:off x="3867165" y="3071248"/>
            <a:ext cx="876300" cy="452825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>
          <a:xfrm flipH="1">
            <a:off x="4400566" y="3208407"/>
            <a:ext cx="428623" cy="86868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81" name="Straight Arrow Connector 180"/>
          <p:cNvCxnSpPr/>
          <p:nvPr/>
        </p:nvCxnSpPr>
        <p:spPr>
          <a:xfrm flipV="1">
            <a:off x="5133975" y="2739778"/>
            <a:ext cx="1104900" cy="11429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84" name="Straight Arrow Connector 183"/>
          <p:cNvCxnSpPr>
            <a:endCxn id="131" idx="1"/>
          </p:cNvCxnSpPr>
          <p:nvPr/>
        </p:nvCxnSpPr>
        <p:spPr>
          <a:xfrm>
            <a:off x="5086364" y="3002675"/>
            <a:ext cx="718011" cy="398974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>
          <a:xfrm>
            <a:off x="5038726" y="3196977"/>
            <a:ext cx="409575" cy="880111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sp>
        <p:nvSpPr>
          <p:cNvPr id="198" name="TextBox 197"/>
          <p:cNvSpPr txBox="1"/>
          <p:nvPr/>
        </p:nvSpPr>
        <p:spPr>
          <a:xfrm>
            <a:off x="3684897" y="2179710"/>
            <a:ext cx="2430154" cy="56007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3271"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Unified Process Management &amp; Traceability (Governance)</a:t>
            </a:r>
          </a:p>
        </p:txBody>
      </p:sp>
      <p:cxnSp>
        <p:nvCxnSpPr>
          <p:cNvPr id="205" name="Straight Arrow Connector 204"/>
          <p:cNvCxnSpPr>
            <a:stCxn id="170" idx="2"/>
          </p:cNvCxnSpPr>
          <p:nvPr/>
        </p:nvCxnSpPr>
        <p:spPr>
          <a:xfrm flipH="1">
            <a:off x="4943969" y="3319111"/>
            <a:ext cx="35006" cy="1613887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ysDot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97589" y="5228859"/>
            <a:ext cx="1137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Virtual/Real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2200" y="5726816"/>
            <a:ext cx="262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RFLP: PLM for Systems</a:t>
            </a:r>
          </a:p>
        </p:txBody>
      </p:sp>
      <p:sp>
        <p:nvSpPr>
          <p:cNvPr id="47" name="Oval 46"/>
          <p:cNvSpPr/>
          <p:nvPr/>
        </p:nvSpPr>
        <p:spPr bwMode="auto">
          <a:xfrm rot="20929342">
            <a:off x="2669412" y="3301274"/>
            <a:ext cx="5053385" cy="20817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06" y="6283502"/>
            <a:ext cx="3614850" cy="3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213930" y="1451014"/>
            <a:ext cx="3194511" cy="331409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noFill/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\\dell593dsy\HOME\CATIA_V6\CATIA_System\Sales_kit\Marketing\Aircraft_Logical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154752"/>
            <a:ext cx="9143999" cy="57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e 6"/>
          <p:cNvSpPr/>
          <p:nvPr/>
        </p:nvSpPr>
        <p:spPr>
          <a:xfrm rot="12859055">
            <a:off x="2040826" y="1557939"/>
            <a:ext cx="4885502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8899593" flipH="1">
            <a:off x="2129207" y="1565632"/>
            <a:ext cx="4885502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6036853">
            <a:off x="2031659" y="1525844"/>
            <a:ext cx="4885501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9244093">
            <a:off x="2062106" y="1500175"/>
            <a:ext cx="4885502" cy="4963807"/>
          </a:xfrm>
          <a:prstGeom prst="pie">
            <a:avLst>
              <a:gd name="adj1" fmla="val 15367279"/>
              <a:gd name="adj2" fmla="val 1860647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 rot="5679915" flipH="1">
            <a:off x="2128084" y="1527588"/>
            <a:ext cx="4885501" cy="4963808"/>
          </a:xfrm>
          <a:prstGeom prst="pie">
            <a:avLst>
              <a:gd name="adj1" fmla="val 15367279"/>
              <a:gd name="adj2" fmla="val 1855009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2461162" flipH="1">
            <a:off x="2123139" y="1500853"/>
            <a:ext cx="4885502" cy="4963807"/>
          </a:xfrm>
          <a:prstGeom prst="pie">
            <a:avLst>
              <a:gd name="adj1" fmla="val 15367279"/>
              <a:gd name="adj2" fmla="val 18606477"/>
            </a:avLst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29945" y="3067479"/>
            <a:ext cx="1781879" cy="178187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3800" name="TextBox 12"/>
          <p:cNvSpPr txBox="1">
            <a:spLocks noChangeArrowheads="1"/>
          </p:cNvSpPr>
          <p:nvPr/>
        </p:nvSpPr>
        <p:spPr bwMode="auto">
          <a:xfrm>
            <a:off x="2562229" y="4929192"/>
            <a:ext cx="1298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/>
              </a:rPr>
              <a:t>Requirements</a:t>
            </a:r>
          </a:p>
        </p:txBody>
      </p:sp>
      <p:sp>
        <p:nvSpPr>
          <p:cNvPr id="203801" name="TextBox 13"/>
          <p:cNvSpPr txBox="1">
            <a:spLocks noChangeArrowheads="1"/>
          </p:cNvSpPr>
          <p:nvPr/>
        </p:nvSpPr>
        <p:spPr bwMode="auto">
          <a:xfrm>
            <a:off x="2102529" y="3509963"/>
            <a:ext cx="1140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System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Architecture</a:t>
            </a:r>
          </a:p>
        </p:txBody>
      </p:sp>
      <p:sp>
        <p:nvSpPr>
          <p:cNvPr id="203802" name="TextBox 14"/>
          <p:cNvSpPr txBox="1">
            <a:spLocks noChangeArrowheads="1"/>
          </p:cNvSpPr>
          <p:nvPr/>
        </p:nvSpPr>
        <p:spPr bwMode="auto">
          <a:xfrm>
            <a:off x="3036893" y="1985964"/>
            <a:ext cx="12795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Sub-System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&amp; Component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Development</a:t>
            </a:r>
          </a:p>
        </p:txBody>
      </p:sp>
      <p:sp>
        <p:nvSpPr>
          <p:cNvPr id="203803" name="TextBox 16"/>
          <p:cNvSpPr txBox="1">
            <a:spLocks noChangeArrowheads="1"/>
          </p:cNvSpPr>
          <p:nvPr/>
        </p:nvSpPr>
        <p:spPr bwMode="auto">
          <a:xfrm>
            <a:off x="5793975" y="3509963"/>
            <a:ext cx="1061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Test &amp;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Verification</a:t>
            </a:r>
          </a:p>
        </p:txBody>
      </p:sp>
      <p:sp>
        <p:nvSpPr>
          <p:cNvPr id="203804" name="TextBox 17"/>
          <p:cNvSpPr txBox="1">
            <a:spLocks noChangeArrowheads="1"/>
          </p:cNvSpPr>
          <p:nvPr/>
        </p:nvSpPr>
        <p:spPr bwMode="auto">
          <a:xfrm>
            <a:off x="4775204" y="4854575"/>
            <a:ext cx="2036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Calibration, Diagnostics, Manufacturing</a:t>
            </a:r>
          </a:p>
        </p:txBody>
      </p:sp>
      <p:sp>
        <p:nvSpPr>
          <p:cNvPr id="19" name="Circular Arrow 18"/>
          <p:cNvSpPr/>
          <p:nvPr/>
        </p:nvSpPr>
        <p:spPr>
          <a:xfrm>
            <a:off x="3077771" y="2526988"/>
            <a:ext cx="2906801" cy="2878985"/>
          </a:xfrm>
          <a:prstGeom prst="circularArrow">
            <a:avLst>
              <a:gd name="adj1" fmla="val 6805"/>
              <a:gd name="adj2" fmla="val 1142319"/>
              <a:gd name="adj3" fmla="val 3228441"/>
              <a:gd name="adj4" fmla="val 6846366"/>
              <a:gd name="adj5" fmla="val 11349"/>
            </a:avLst>
          </a:prstGeom>
          <a:solidFill>
            <a:srgbClr val="FFD54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3808" name="Title 1"/>
          <p:cNvSpPr txBox="1">
            <a:spLocks/>
          </p:cNvSpPr>
          <p:nvPr/>
        </p:nvSpPr>
        <p:spPr bwMode="auto">
          <a:xfrm>
            <a:off x="11901" y="64771"/>
            <a:ext cx="82296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40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2pPr>
            <a:lvl3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3pPr>
            <a:lvl4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4pPr>
            <a:lvl5pPr eaLnBrk="0" hangingPunct="0">
              <a:defRPr sz="4000">
                <a:solidFill>
                  <a:srgbClr val="CC0000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/>
              <a:t>Systems Engineering Pains (Automotive example)  </a:t>
            </a:r>
          </a:p>
        </p:txBody>
      </p:sp>
      <p:pic>
        <p:nvPicPr>
          <p:cNvPr id="2038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275" y="3733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6675" y="419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075" y="419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475" y="3733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276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3248026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75" y="4038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00426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17" name="TextBox 100"/>
          <p:cNvSpPr txBox="1">
            <a:spLocks noChangeArrowheads="1"/>
          </p:cNvSpPr>
          <p:nvPr/>
        </p:nvSpPr>
        <p:spPr bwMode="auto">
          <a:xfrm>
            <a:off x="4953319" y="2133600"/>
            <a:ext cx="105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Embedded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/>
              </a:rPr>
              <a:t>Software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76200" y="771525"/>
            <a:ext cx="8915400" cy="5800726"/>
            <a:chOff x="76200" y="771516"/>
            <a:chExt cx="8915400" cy="5800756"/>
          </a:xfrm>
        </p:grpSpPr>
        <p:sp>
          <p:nvSpPr>
            <p:cNvPr id="43" name="Rounded Rectangle 42"/>
            <p:cNvSpPr/>
            <p:nvPr/>
          </p:nvSpPr>
          <p:spPr>
            <a:xfrm>
              <a:off x="1204858" y="428625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LINSpector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276296" y="30003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Vector CANALYSER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133420" y="34290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Vector CANape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133420" y="385762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Vector CANoe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490610" y="12001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AMESim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33618" y="16287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SimPack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490742" y="12001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MathCAD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704924" y="77151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GT suite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05056" y="77151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TESIS VeDyna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633750" y="16287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MPLAB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490874" y="12001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MINT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91336" y="371475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GENTX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991336" y="421481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LABCAR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562708" y="492919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ETAS INCA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777154" y="278605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StarFrec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348262" y="62150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IVS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919766" y="57864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ITS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419832" y="535782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EDIABAS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848328" y="8429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 i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Code Editors…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934200" y="10668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 i="1" dirty="0" err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Compilators</a:t>
              </a:r>
              <a:r>
                <a:rPr lang="en-US" sz="900" b="1" i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…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001000" y="13716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 i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Flasher…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728906" y="619601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Doors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228840" y="57673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eDoc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800212" y="53387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MS Word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490610" y="214311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 err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Sodius</a:t>
              </a:r>
              <a:endParaRPr lang="en-US" sz="800" b="1" dirty="0">
                <a:solidFill>
                  <a:srgbClr val="3F007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33390" y="214787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 err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Geensys</a:t>
              </a:r>
              <a:endParaRPr lang="en-US" sz="800" b="1" dirty="0">
                <a:solidFill>
                  <a:srgbClr val="3F007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19076" y="257649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Volcano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6200" y="300512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Adams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6200" y="343375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Bus Archi.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6200" y="38623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MS Office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47638" y="429101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Core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490610" y="2571744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Entreprise Architect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585898" y="491012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Caliber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633486" y="162877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Matlab Simulink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062906" y="392906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Microgen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991468" y="335756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HIL Dspace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848460" y="3214686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Matlab Simulink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634146" y="271462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Autobox Dspace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776890" y="12715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Target link </a:t>
              </a:r>
              <a:r>
                <a:rPr lang="en-US" sz="900" b="1" dirty="0" err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Dspace</a:t>
              </a:r>
              <a:endParaRPr lang="en-US" sz="900" b="1" dirty="0">
                <a:solidFill>
                  <a:srgbClr val="3F007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776890" y="170021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Rhapsody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776758" y="1271582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Matlab Simulink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419832" y="2071678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QA-C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219200" y="61722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i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…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839044" y="54102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 i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…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2057400"/>
              <a:ext cx="928694" cy="35719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900" b="1" i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…</a:t>
              </a:r>
            </a:p>
          </p:txBody>
        </p:sp>
      </p:grpSp>
      <p:sp>
        <p:nvSpPr>
          <p:cNvPr id="203819" name="TextBox 19"/>
          <p:cNvSpPr txBox="1">
            <a:spLocks noChangeArrowheads="1"/>
          </p:cNvSpPr>
          <p:nvPr/>
        </p:nvSpPr>
        <p:spPr bwMode="auto">
          <a:xfrm>
            <a:off x="3809798" y="3657600"/>
            <a:ext cx="148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/>
              </a:rPr>
              <a:t>Heterogeneous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Arial"/>
              </a:rPr>
              <a:t>Data Bases</a:t>
            </a:r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609600" y="981076"/>
            <a:ext cx="7481888" cy="5005388"/>
            <a:chOff x="609600" y="981060"/>
            <a:chExt cx="7481894" cy="5005390"/>
          </a:xfrm>
        </p:grpSpPr>
        <p:sp>
          <p:nvSpPr>
            <p:cNvPr id="99" name="Oval 98"/>
            <p:cNvSpPr/>
            <p:nvPr/>
          </p:nvSpPr>
          <p:spPr>
            <a:xfrm>
              <a:off x="3629941" y="3057935"/>
              <a:ext cx="1781879" cy="1781879"/>
            </a:xfrm>
            <a:prstGeom prst="ellipse">
              <a:avLst/>
            </a:prstGeom>
            <a:solidFill>
              <a:srgbClr val="FFC000"/>
            </a:solidFill>
            <a:ln w="15875">
              <a:solidFill>
                <a:srgbClr val="FF99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pic>
          <p:nvPicPr>
            <p:cNvPr id="2038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3267060"/>
              <a:ext cx="117157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3825" name="TextBox 101"/>
            <p:cNvSpPr txBox="1">
              <a:spLocks noChangeArrowheads="1"/>
            </p:cNvSpPr>
            <p:nvPr/>
          </p:nvSpPr>
          <p:spPr bwMode="auto">
            <a:xfrm>
              <a:off x="3958525" y="3753964"/>
              <a:ext cx="11288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Arial"/>
                </a:rPr>
                <a:t>“The Glue”</a:t>
              </a:r>
              <a:endParaRPr lang="en-US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600200" y="56292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Requirement Central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609600" y="34956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F/L Editor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7162800" y="358140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System Experiment Manager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638800" y="12858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Logic Control Modeler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7010400" y="289560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BPA Safety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143000" y="20478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b="1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Logic Control Modeler</a:t>
              </a:r>
            </a:p>
          </p:txBody>
        </p:sp>
        <p:sp>
          <p:nvSpPr>
            <p:cNvPr id="111" name="Rounded Rectangle 110">
              <a:hlinkClick r:id="rId6" action="ppaction://hlinkfile"/>
            </p:cNvPr>
            <p:cNvSpPr/>
            <p:nvPr/>
          </p:nvSpPr>
          <p:spPr>
            <a:xfrm>
              <a:off x="1071538" y="1362060"/>
              <a:ext cx="1228756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Dynamic Behavior </a:t>
              </a:r>
              <a:r>
                <a:rPr lang="en-US" sz="800" dirty="0" err="1">
                  <a:solidFill>
                    <a:srgbClr val="3F0077"/>
                  </a:solidFill>
                  <a:latin typeface="Arial"/>
                  <a:cs typeface="Arial" pitchFamily="34" charset="0"/>
                </a:rPr>
                <a:t>Modelling</a:t>
              </a:r>
              <a:endParaRPr lang="en-US" sz="800" dirty="0">
                <a:solidFill>
                  <a:srgbClr val="3F007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286000" y="981060"/>
              <a:ext cx="928694" cy="35719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913271">
                <a:defRPr/>
              </a:pPr>
              <a:r>
                <a:rPr lang="en-US" sz="800" dirty="0">
                  <a:solidFill>
                    <a:srgbClr val="3F0077"/>
                  </a:solidFill>
                  <a:latin typeface="Arial"/>
                  <a:cs typeface="Arial" pitchFamily="34" charset="0"/>
                </a:rPr>
                <a:t>3D for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4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0" y="3405188"/>
            <a:ext cx="9144000" cy="0"/>
          </a:xfrm>
          <a:prstGeom prst="line">
            <a:avLst/>
          </a:prstGeom>
          <a:ln w="1047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6425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6438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913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800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7750" y="3700463"/>
            <a:ext cx="1382713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7288" y="3700463"/>
            <a:ext cx="1381125" cy="2976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425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FEOB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6438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CONCEPT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3913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ADV. ENG.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9800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ENG.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7750" y="831850"/>
            <a:ext cx="1382713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MFG. ENG.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07288" y="831850"/>
            <a:ext cx="1381125" cy="2276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defRPr/>
            </a:pPr>
            <a:r>
              <a:rPr lang="en-US" b="1" i="1" dirty="0">
                <a:solidFill>
                  <a:srgbClr val="4BACC6">
                    <a:lumMod val="75000"/>
                  </a:srgbClr>
                </a:solidFill>
              </a:rPr>
              <a:t>S.A.S.</a:t>
            </a:r>
          </a:p>
        </p:txBody>
      </p:sp>
      <p:sp>
        <p:nvSpPr>
          <p:cNvPr id="9217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247650" y="173356"/>
            <a:ext cx="8229600" cy="450850"/>
          </a:xfrm>
        </p:spPr>
        <p:txBody>
          <a:bodyPr lIns="0" tIns="0" rIns="0" bIns="0" anchor="b"/>
          <a:lstStyle/>
          <a:p>
            <a:pPr eaLnBrk="1" hangingPunct="1"/>
            <a:r>
              <a:rPr lang="en-US" sz="3200" dirty="0" smtClean="0"/>
              <a:t>Integration into PLM and Customer Link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31113" y="3589338"/>
            <a:ext cx="1506537" cy="5222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400" dirty="0">
                <a:cs typeface="Arial" charset="0"/>
              </a:rPr>
              <a:t>Work-in-Process</a:t>
            </a:r>
          </a:p>
          <a:p>
            <a:pPr algn="ctr" defTabSz="914400">
              <a:defRPr/>
            </a:pPr>
            <a:r>
              <a:rPr lang="en-US" sz="1400" dirty="0">
                <a:cs typeface="Arial" charset="0"/>
              </a:rPr>
              <a:t>Below the Line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45375" y="2684463"/>
            <a:ext cx="1698625" cy="5222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400" dirty="0">
                <a:cs typeface="Arial" charset="0"/>
              </a:rPr>
              <a:t>Enterprise Process</a:t>
            </a:r>
          </a:p>
          <a:p>
            <a:pPr algn="ctr" defTabSz="914400">
              <a:defRPr/>
            </a:pPr>
            <a:r>
              <a:rPr lang="en-US" sz="1400" dirty="0">
                <a:cs typeface="Arial" charset="0"/>
              </a:rPr>
              <a:t>Above the Line</a:t>
            </a:r>
          </a:p>
        </p:txBody>
      </p:sp>
      <p:grpSp>
        <p:nvGrpSpPr>
          <p:cNvPr id="92177" name="Group 73"/>
          <p:cNvGrpSpPr>
            <a:grpSpLocks/>
          </p:cNvGrpSpPr>
          <p:nvPr/>
        </p:nvGrpSpPr>
        <p:grpSpPr bwMode="auto">
          <a:xfrm>
            <a:off x="15875" y="1060450"/>
            <a:ext cx="1252538" cy="5561013"/>
            <a:chOff x="-1371642" y="1061020"/>
            <a:chExt cx="1252009" cy="5561012"/>
          </a:xfrm>
        </p:grpSpPr>
        <p:cxnSp>
          <p:nvCxnSpPr>
            <p:cNvPr id="81" name="Straight Arrow Connector 80"/>
            <p:cNvCxnSpPr/>
            <p:nvPr/>
          </p:nvCxnSpPr>
          <p:spPr>
            <a:xfrm rot="5400000">
              <a:off x="-3548360" y="3837559"/>
              <a:ext cx="5561012" cy="7935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-1203438" y="1480120"/>
              <a:ext cx="918775" cy="306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Workflow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-1000324" y="6025132"/>
              <a:ext cx="525241" cy="3079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WIP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-1371642" y="1989708"/>
              <a:ext cx="1252009" cy="3079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Transactional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-1214545" y="2537395"/>
              <a:ext cx="940989" cy="306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Released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368468" y="4532882"/>
              <a:ext cx="1229793" cy="3079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Collaborative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166940" y="5201219"/>
              <a:ext cx="821978" cy="5222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Highly</a:t>
              </a:r>
            </a:p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Iterative</a:t>
              </a:r>
            </a:p>
          </p:txBody>
        </p:sp>
      </p:grpSp>
      <p:grpSp>
        <p:nvGrpSpPr>
          <p:cNvPr id="92178" name="Group 76"/>
          <p:cNvGrpSpPr>
            <a:grpSpLocks/>
          </p:cNvGrpSpPr>
          <p:nvPr/>
        </p:nvGrpSpPr>
        <p:grpSpPr bwMode="auto">
          <a:xfrm>
            <a:off x="1765300" y="1169988"/>
            <a:ext cx="6215063" cy="2087562"/>
            <a:chOff x="1765768" y="1169272"/>
            <a:chExt cx="6214329" cy="2087795"/>
          </a:xfrm>
        </p:grpSpPr>
        <p:sp>
          <p:nvSpPr>
            <p:cNvPr id="70" name="Flowchart: Magnetic Disk 69"/>
            <p:cNvSpPr/>
            <p:nvPr/>
          </p:nvSpPr>
          <p:spPr>
            <a:xfrm>
              <a:off x="5389603" y="2056783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endParaRPr lang="en-US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4" name="Flowchart: Magnetic Disk 63"/>
            <p:cNvSpPr/>
            <p:nvPr/>
          </p:nvSpPr>
          <p:spPr>
            <a:xfrm>
              <a:off x="1765768" y="1220078"/>
              <a:ext cx="1466677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Requirements</a:t>
              </a:r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2880061" y="1599532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Finance</a:t>
              </a:r>
            </a:p>
          </p:txBody>
        </p:sp>
        <p:sp>
          <p:nvSpPr>
            <p:cNvPr id="63" name="Flowchart: Magnetic Disk 62"/>
            <p:cNvSpPr/>
            <p:nvPr/>
          </p:nvSpPr>
          <p:spPr>
            <a:xfrm>
              <a:off x="2753076" y="2196499"/>
              <a:ext cx="2049221" cy="609668"/>
            </a:xfrm>
            <a:prstGeom prst="flowChartMagneticDisk">
              <a:avLst/>
            </a:prstGeom>
            <a:solidFill>
              <a:srgbClr val="00B0F0"/>
            </a:solidFill>
            <a:ln w="31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20000"/>
            </a:bodyPr>
            <a:lstStyle/>
            <a:p>
              <a:pPr algn="ctr" defTabSz="914400">
                <a:defRPr/>
              </a:pPr>
              <a:r>
                <a:rPr lang="en-US" sz="1700" dirty="0">
                  <a:solidFill>
                    <a:srgbClr val="000000"/>
                  </a:solidFill>
                  <a:latin typeface="Calibri" pitchFamily="34" charset="0"/>
                </a:rPr>
                <a:t>PDM</a:t>
              </a:r>
            </a:p>
          </p:txBody>
        </p:sp>
        <p:sp>
          <p:nvSpPr>
            <p:cNvPr id="66" name="Flowchart: Magnetic Disk 65"/>
            <p:cNvSpPr/>
            <p:nvPr/>
          </p:nvSpPr>
          <p:spPr>
            <a:xfrm>
              <a:off x="2954666" y="2647399"/>
              <a:ext cx="1973029" cy="609668"/>
            </a:xfrm>
            <a:prstGeom prst="flowChartMagneticDisk">
              <a:avLst/>
            </a:prstGeom>
            <a:solidFill>
              <a:srgbClr val="00B0F0"/>
            </a:solidFill>
            <a:ln w="31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20000"/>
            </a:bodyPr>
            <a:lstStyle/>
            <a:p>
              <a:pPr algn="ctr" defTabSz="914400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CAD</a:t>
              </a:r>
            </a:p>
          </p:txBody>
        </p:sp>
        <p:sp>
          <p:nvSpPr>
            <p:cNvPr id="65" name="Flowchart: Magnetic Disk 64"/>
            <p:cNvSpPr/>
            <p:nvPr/>
          </p:nvSpPr>
          <p:spPr>
            <a:xfrm>
              <a:off x="2072120" y="1853560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Calibri" pitchFamily="34" charset="0"/>
                </a:rPr>
                <a:t>eBOM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" name="Flowchart: Magnetic Disk 68"/>
            <p:cNvSpPr/>
            <p:nvPr/>
          </p:nvSpPr>
          <p:spPr>
            <a:xfrm>
              <a:off x="6989614" y="1370907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Warranty</a:t>
              </a:r>
            </a:p>
          </p:txBody>
        </p:sp>
        <p:sp>
          <p:nvSpPr>
            <p:cNvPr id="71" name="Flowchart: Magnetic Disk 70"/>
            <p:cNvSpPr/>
            <p:nvPr/>
          </p:nvSpPr>
          <p:spPr>
            <a:xfrm>
              <a:off x="4854203" y="1755125"/>
              <a:ext cx="990483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2" name="Flowchart: Magnetic Disk 71"/>
            <p:cNvSpPr/>
            <p:nvPr/>
          </p:nvSpPr>
          <p:spPr>
            <a:xfrm>
              <a:off x="4929282" y="1229604"/>
              <a:ext cx="1298422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ERP</a:t>
              </a:r>
            </a:p>
          </p:txBody>
        </p:sp>
        <p:sp>
          <p:nvSpPr>
            <p:cNvPr id="90" name="Flowchart: Magnetic Disk 89"/>
            <p:cNvSpPr/>
            <p:nvPr/>
          </p:nvSpPr>
          <p:spPr>
            <a:xfrm>
              <a:off x="3629273" y="1169272"/>
              <a:ext cx="1336517" cy="785900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Program </a:t>
              </a:r>
            </a:p>
            <a:p>
              <a:pPr algn="ctr" defTabSz="9144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Mgt</a:t>
              </a:r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6322943" y="2005977"/>
              <a:ext cx="992070" cy="609668"/>
            </a:xfrm>
            <a:prstGeom prst="flowChartMagneticDisk">
              <a:avLst/>
            </a:prstGeom>
            <a:solidFill>
              <a:srgbClr val="FFC000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anchor="ctr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Calibri" pitchFamily="34" charset="0"/>
                </a:rPr>
                <a:t>mBOM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92179" name="Picture 2" descr="C:\Documents and Settings\oav.DS\Local Settings\Temporary Internet Files\Content.IE5\C80OSOOT\MC90043267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8" y="2652713"/>
            <a:ext cx="82391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0" name="Picture 2" descr="C:\Documents and Settings\oav.DS\Local Settings\Temporary Internet Files\Content.IE5\C80OSOOT\MC90043267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75" y="2789238"/>
            <a:ext cx="8223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7643821" y="2003927"/>
            <a:ext cx="13358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 cap="rnd">
            <a:beve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>
                <a:solidFill>
                  <a:srgbClr val="FFFFFF"/>
                </a:solidFill>
              </a:rPr>
              <a:t>PLM</a:t>
            </a:r>
          </a:p>
        </p:txBody>
      </p:sp>
      <p:sp>
        <p:nvSpPr>
          <p:cNvPr id="67" name="Flowchart: Magnetic Disk 66"/>
          <p:cNvSpPr/>
          <p:nvPr/>
        </p:nvSpPr>
        <p:spPr>
          <a:xfrm>
            <a:off x="1300163" y="4716463"/>
            <a:ext cx="4899025" cy="803275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/>
          </a:bodyPr>
          <a:lstStyle/>
          <a:p>
            <a:pPr algn="ctr" defTabSz="914400"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CAE</a:t>
            </a:r>
          </a:p>
        </p:txBody>
      </p:sp>
      <p:sp>
        <p:nvSpPr>
          <p:cNvPr id="68" name="Flowchart: Magnetic Disk 67"/>
          <p:cNvSpPr/>
          <p:nvPr/>
        </p:nvSpPr>
        <p:spPr>
          <a:xfrm>
            <a:off x="4668838" y="3810000"/>
            <a:ext cx="2347912" cy="898525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Test Data </a:t>
            </a:r>
          </a:p>
          <a:p>
            <a:pPr algn="ctr" defTabSz="914400">
              <a:lnSpc>
                <a:spcPct val="90000"/>
              </a:lnSpc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91" name="Flowchart: Magnetic Disk 90"/>
          <p:cNvSpPr/>
          <p:nvPr/>
        </p:nvSpPr>
        <p:spPr>
          <a:xfrm>
            <a:off x="2884488" y="550862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Methods</a:t>
            </a:r>
          </a:p>
        </p:txBody>
      </p:sp>
      <p:sp>
        <p:nvSpPr>
          <p:cNvPr id="92" name="Flowchart: Magnetic Disk 91"/>
          <p:cNvSpPr/>
          <p:nvPr/>
        </p:nvSpPr>
        <p:spPr>
          <a:xfrm>
            <a:off x="3632200" y="5969000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Templates</a:t>
            </a:r>
          </a:p>
        </p:txBody>
      </p:sp>
      <p:sp>
        <p:nvSpPr>
          <p:cNvPr id="93" name="Flowchart: Magnetic Disk 92"/>
          <p:cNvSpPr/>
          <p:nvPr/>
        </p:nvSpPr>
        <p:spPr>
          <a:xfrm>
            <a:off x="4362450" y="5467350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Scripts</a:t>
            </a:r>
          </a:p>
        </p:txBody>
      </p:sp>
      <p:sp>
        <p:nvSpPr>
          <p:cNvPr id="94" name="Flowchart: Magnetic Disk 93"/>
          <p:cNvSpPr/>
          <p:nvPr/>
        </p:nvSpPr>
        <p:spPr>
          <a:xfrm>
            <a:off x="1965325" y="590867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Statistical</a:t>
            </a:r>
          </a:p>
        </p:txBody>
      </p:sp>
      <p:sp>
        <p:nvSpPr>
          <p:cNvPr id="46" name="Flowchart: Magnetic Disk 45"/>
          <p:cNvSpPr>
            <a:spLocks noChangeArrowheads="1"/>
          </p:cNvSpPr>
          <p:nvPr/>
        </p:nvSpPr>
        <p:spPr bwMode="auto">
          <a:xfrm>
            <a:off x="757238" y="3783013"/>
            <a:ext cx="1552575" cy="673100"/>
          </a:xfrm>
          <a:prstGeom prst="flowChartMagneticDisk">
            <a:avLst/>
          </a:prstGeom>
          <a:solidFill>
            <a:srgbClr val="FF0000"/>
          </a:solidFill>
          <a:ln w="3175" algn="ctr">
            <a:solidFill>
              <a:srgbClr val="2D95FE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45720" rIns="45720" anchor="ctr"/>
          <a:lstStyle/>
          <a:p>
            <a:pPr algn="ctr"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/>
              </a:rPr>
              <a:t>Customer</a:t>
            </a:r>
          </a:p>
          <a:p>
            <a:pPr algn="ctr"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Arial"/>
              </a:rPr>
              <a:t>Content</a:t>
            </a:r>
          </a:p>
        </p:txBody>
      </p:sp>
      <p:sp>
        <p:nvSpPr>
          <p:cNvPr id="50" name="Flowchart: Magnetic Disk 49"/>
          <p:cNvSpPr/>
          <p:nvPr/>
        </p:nvSpPr>
        <p:spPr>
          <a:xfrm>
            <a:off x="2260600" y="3876675"/>
            <a:ext cx="973138" cy="852488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77500" lnSpcReduction="20000"/>
          </a:bodyPr>
          <a:lstStyle/>
          <a:p>
            <a:pPr algn="ctr" defTabSz="914400">
              <a:defRPr/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Sim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Product Structure</a:t>
            </a:r>
          </a:p>
        </p:txBody>
      </p:sp>
      <p:sp>
        <p:nvSpPr>
          <p:cNvPr id="55" name="Flowchart: Magnetic Disk 54"/>
          <p:cNvSpPr/>
          <p:nvPr/>
        </p:nvSpPr>
        <p:spPr>
          <a:xfrm>
            <a:off x="5961063" y="5473700"/>
            <a:ext cx="990600" cy="782638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70000" lnSpcReduction="20000"/>
          </a:bodyPr>
          <a:lstStyle/>
          <a:p>
            <a:pPr algn="ctr" defTabSz="914400"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Engineering</a:t>
            </a:r>
          </a:p>
          <a:p>
            <a:pPr algn="ctr" defTabSz="914400"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88" name="Flowchart: Magnetic Disk 87"/>
          <p:cNvSpPr/>
          <p:nvPr/>
        </p:nvSpPr>
        <p:spPr>
          <a:xfrm>
            <a:off x="1355725" y="539432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FEM</a:t>
            </a:r>
          </a:p>
        </p:txBody>
      </p:sp>
      <p:sp>
        <p:nvSpPr>
          <p:cNvPr id="60" name="Flowchart: Magnetic Disk 59"/>
          <p:cNvSpPr/>
          <p:nvPr/>
        </p:nvSpPr>
        <p:spPr>
          <a:xfrm>
            <a:off x="3036888" y="5661025"/>
            <a:ext cx="990600" cy="609600"/>
          </a:xfrm>
          <a:prstGeom prst="flowChartMagneticDisk">
            <a:avLst/>
          </a:prstGeom>
          <a:solidFill>
            <a:srgbClr val="FFC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92500" lnSpcReduction="10000"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Methods</a:t>
            </a:r>
          </a:p>
        </p:txBody>
      </p:sp>
      <p:sp>
        <p:nvSpPr>
          <p:cNvPr id="89" name="Flowchart: Magnetic Disk 88"/>
          <p:cNvSpPr/>
          <p:nvPr/>
        </p:nvSpPr>
        <p:spPr>
          <a:xfrm>
            <a:off x="3444875" y="3976688"/>
            <a:ext cx="990600" cy="782637"/>
          </a:xfrm>
          <a:prstGeom prst="flowChartMagneticDisk">
            <a:avLst/>
          </a:prstGeom>
          <a:solidFill>
            <a:srgbClr val="00B0F0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>
            <a:normAutofit fontScale="70000" lnSpcReduction="20000"/>
          </a:bodyPr>
          <a:lstStyle/>
          <a:p>
            <a:pPr algn="ctr" defTabSz="914400"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Abstracted</a:t>
            </a:r>
          </a:p>
          <a:p>
            <a:pPr algn="ctr" defTabSz="914400">
              <a:defRPr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</a:rPr>
              <a:t>Geometry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694756" y="4315208"/>
            <a:ext cx="125661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 cap="rnd">
            <a:beve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>
                <a:solidFill>
                  <a:srgbClr val="FFFFFF"/>
                </a:solidFill>
              </a:rPr>
              <a:t>SLM</a:t>
            </a:r>
          </a:p>
        </p:txBody>
      </p:sp>
    </p:spTree>
    <p:extLst>
      <p:ext uri="{BB962C8B-B14F-4D97-AF65-F5344CB8AC3E}">
        <p14:creationId xmlns:p14="http://schemas.microsoft.com/office/powerpoint/2010/main" val="862756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422" y="2835034"/>
            <a:ext cx="3640974" cy="16063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615" y="228600"/>
            <a:ext cx="9353025" cy="699276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Engineering Areas / Disciplines throughout the Life </a:t>
            </a:r>
            <a:r>
              <a:rPr lang="en-US" altLang="en-US" sz="2800" dirty="0" smtClean="0"/>
              <a:t>Cycle*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65" y="4782732"/>
            <a:ext cx="2483435" cy="1633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i="1" dirty="0" smtClean="0"/>
              <a:t>In-the-Loop Management</a:t>
            </a:r>
          </a:p>
          <a:p>
            <a:r>
              <a:rPr lang="en-US" sz="1200" dirty="0" smtClean="0"/>
              <a:t>Requirements</a:t>
            </a:r>
          </a:p>
          <a:p>
            <a:r>
              <a:rPr lang="en-US" sz="1200" dirty="0" smtClean="0"/>
              <a:t>Quality</a:t>
            </a:r>
          </a:p>
          <a:p>
            <a:r>
              <a:rPr lang="en-US" sz="1200" dirty="0" smtClean="0"/>
              <a:t>Change management</a:t>
            </a:r>
          </a:p>
          <a:p>
            <a:r>
              <a:rPr lang="en-US" sz="1200" dirty="0" smtClean="0"/>
              <a:t>Supply chain</a:t>
            </a:r>
          </a:p>
          <a:p>
            <a:r>
              <a:rPr lang="en-US" sz="1200" dirty="0" smtClean="0"/>
              <a:t>Program management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003300" y="1196752"/>
            <a:ext cx="7137400" cy="4977249"/>
            <a:chOff x="1075125" y="1189612"/>
            <a:chExt cx="7137862" cy="4976695"/>
          </a:xfrm>
        </p:grpSpPr>
        <p:graphicFrame>
          <p:nvGraphicFramePr>
            <p:cNvPr id="5" name="Diagram 4"/>
            <p:cNvGraphicFramePr/>
            <p:nvPr/>
          </p:nvGraphicFramePr>
          <p:xfrm>
            <a:off x="1075125" y="1380375"/>
            <a:ext cx="7137862" cy="47045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1109" y="5338129"/>
              <a:ext cx="863368" cy="81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0845" y="1189612"/>
              <a:ext cx="989478" cy="99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35652" y="4516125"/>
              <a:ext cx="911871" cy="766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402" y="1655659"/>
              <a:ext cx="882769" cy="77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4F5F7"/>
                </a:clrFrom>
                <a:clrTo>
                  <a:srgbClr val="F4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0568" y="3022734"/>
              <a:ext cx="902171" cy="92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EEEFF1"/>
                </a:clrFrom>
                <a:clrTo>
                  <a:srgbClr val="EEEFF1">
                    <a:alpha val="0"/>
                  </a:srgbClr>
                </a:clrTo>
              </a:clrChange>
            </a:blip>
            <a:srcRect l="1582" t="9137" r="4993"/>
            <a:stretch>
              <a:fillRect/>
            </a:stretch>
          </p:blipFill>
          <p:spPr bwMode="auto">
            <a:xfrm>
              <a:off x="3115152" y="5408268"/>
              <a:ext cx="879107" cy="75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7786" y="2827712"/>
              <a:ext cx="921573" cy="78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286" y="4103230"/>
              <a:ext cx="919956" cy="103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96" t="2785" r="3581"/>
            <a:stretch>
              <a:fillRect/>
            </a:stretch>
          </p:blipFill>
          <p:spPr bwMode="auto">
            <a:xfrm>
              <a:off x="2682829" y="1594033"/>
              <a:ext cx="815863" cy="72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1"/>
          <p:cNvGrpSpPr>
            <a:grpSpLocks/>
          </p:cNvGrpSpPr>
          <p:nvPr/>
        </p:nvGrpSpPr>
        <p:grpSpPr bwMode="auto">
          <a:xfrm flipH="1">
            <a:off x="2755624" y="2438998"/>
            <a:ext cx="420321" cy="412221"/>
            <a:chOff x="7315200" y="4038600"/>
            <a:chExt cx="1219200" cy="1143000"/>
          </a:xfrm>
        </p:grpSpPr>
        <p:sp>
          <p:nvSpPr>
            <p:cNvPr id="17" name="Circular Arrow 16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Circular Arrow 17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 flipH="1">
            <a:off x="2459867" y="3684340"/>
            <a:ext cx="420321" cy="412221"/>
            <a:chOff x="7315200" y="4038600"/>
            <a:chExt cx="1219200" cy="1143000"/>
          </a:xfrm>
        </p:grpSpPr>
        <p:sp>
          <p:nvSpPr>
            <p:cNvPr id="20" name="Circular Arrow 19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Circular Arrow 20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 flipH="1">
            <a:off x="3611638" y="1841488"/>
            <a:ext cx="420321" cy="412221"/>
            <a:chOff x="7315200" y="4038600"/>
            <a:chExt cx="1219200" cy="1143000"/>
          </a:xfrm>
        </p:grpSpPr>
        <p:sp>
          <p:nvSpPr>
            <p:cNvPr id="23" name="Circular Arrow 22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Circular Arrow 23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5" name="Group 51"/>
          <p:cNvGrpSpPr>
            <a:grpSpLocks/>
          </p:cNvGrpSpPr>
          <p:nvPr/>
        </p:nvGrpSpPr>
        <p:grpSpPr bwMode="auto">
          <a:xfrm flipH="1">
            <a:off x="5121870" y="1855228"/>
            <a:ext cx="420321" cy="412221"/>
            <a:chOff x="7315200" y="4038600"/>
            <a:chExt cx="1219200" cy="1143000"/>
          </a:xfrm>
        </p:grpSpPr>
        <p:sp>
          <p:nvSpPr>
            <p:cNvPr id="26" name="Circular Arrow 25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Circular Arrow 26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8" name="Group 51"/>
          <p:cNvGrpSpPr>
            <a:grpSpLocks/>
          </p:cNvGrpSpPr>
          <p:nvPr/>
        </p:nvGrpSpPr>
        <p:grpSpPr bwMode="auto">
          <a:xfrm flipH="1">
            <a:off x="6005469" y="2538591"/>
            <a:ext cx="420321" cy="412221"/>
            <a:chOff x="7315200" y="4038600"/>
            <a:chExt cx="1219200" cy="1143000"/>
          </a:xfrm>
        </p:grpSpPr>
        <p:sp>
          <p:nvSpPr>
            <p:cNvPr id="29" name="Circular Arrow 28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Circular Arrow 29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1" name="Group 51"/>
          <p:cNvGrpSpPr>
            <a:grpSpLocks/>
          </p:cNvGrpSpPr>
          <p:nvPr/>
        </p:nvGrpSpPr>
        <p:grpSpPr bwMode="auto">
          <a:xfrm flipH="1">
            <a:off x="6163494" y="4006773"/>
            <a:ext cx="420321" cy="412221"/>
            <a:chOff x="7315200" y="4038600"/>
            <a:chExt cx="1219200" cy="1143000"/>
          </a:xfrm>
        </p:grpSpPr>
        <p:sp>
          <p:nvSpPr>
            <p:cNvPr id="32" name="Circular Arrow 31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" name="Circular Arrow 32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 flipH="1">
            <a:off x="2941879" y="4811335"/>
            <a:ext cx="420321" cy="412221"/>
            <a:chOff x="7315200" y="4038600"/>
            <a:chExt cx="1219200" cy="1143000"/>
          </a:xfrm>
        </p:grpSpPr>
        <p:sp>
          <p:nvSpPr>
            <p:cNvPr id="35" name="Circular Arrow 34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Circular Arrow 35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7" name="Group 51"/>
          <p:cNvGrpSpPr>
            <a:grpSpLocks/>
          </p:cNvGrpSpPr>
          <p:nvPr/>
        </p:nvGrpSpPr>
        <p:grpSpPr bwMode="auto">
          <a:xfrm flipH="1">
            <a:off x="4173206" y="5415878"/>
            <a:ext cx="420321" cy="412221"/>
            <a:chOff x="7315200" y="4038600"/>
            <a:chExt cx="1219200" cy="1143000"/>
          </a:xfrm>
        </p:grpSpPr>
        <p:sp>
          <p:nvSpPr>
            <p:cNvPr id="38" name="Circular Arrow 37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Circular Arrow 38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0" name="Group 51"/>
          <p:cNvGrpSpPr>
            <a:grpSpLocks/>
          </p:cNvGrpSpPr>
          <p:nvPr/>
        </p:nvGrpSpPr>
        <p:grpSpPr bwMode="auto">
          <a:xfrm flipH="1">
            <a:off x="5631591" y="4877426"/>
            <a:ext cx="420321" cy="412221"/>
            <a:chOff x="7315200" y="4038600"/>
            <a:chExt cx="1219200" cy="1143000"/>
          </a:xfrm>
        </p:grpSpPr>
        <p:sp>
          <p:nvSpPr>
            <p:cNvPr id="41" name="Circular Arrow 40"/>
            <p:cNvSpPr/>
            <p:nvPr/>
          </p:nvSpPr>
          <p:spPr bwMode="auto">
            <a:xfrm>
              <a:off x="7315200" y="4038600"/>
              <a:ext cx="1219200" cy="1066800"/>
            </a:xfrm>
            <a:prstGeom prst="circularArrow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" name="Circular Arrow 41"/>
            <p:cNvSpPr/>
            <p:nvPr/>
          </p:nvSpPr>
          <p:spPr bwMode="auto">
            <a:xfrm rot="10800000">
              <a:off x="7315200" y="4114800"/>
              <a:ext cx="1219200" cy="1066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20970"/>
                <a:gd name="adj5" fmla="val 12500"/>
              </a:avLst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107365" y="1291453"/>
            <a:ext cx="2483435" cy="1395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Maturity</a:t>
            </a:r>
          </a:p>
          <a:p>
            <a:r>
              <a:rPr lang="en-US" sz="1200" dirty="0" smtClean="0"/>
              <a:t>R&amp;D</a:t>
            </a:r>
          </a:p>
          <a:p>
            <a:r>
              <a:rPr lang="en-US" sz="1200" dirty="0" smtClean="0"/>
              <a:t>Design</a:t>
            </a:r>
          </a:p>
          <a:p>
            <a:r>
              <a:rPr lang="en-US" sz="1200" dirty="0" smtClean="0"/>
              <a:t>Release</a:t>
            </a:r>
          </a:p>
          <a:p>
            <a:r>
              <a:rPr lang="en-US" sz="1200" dirty="0" smtClean="0"/>
              <a:t>Production</a:t>
            </a:r>
          </a:p>
          <a:p>
            <a:r>
              <a:rPr lang="en-US" sz="1200" dirty="0" smtClean="0"/>
              <a:t>Retire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7165516" y="4323210"/>
            <a:ext cx="2257446" cy="1415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Simulations / Analysis</a:t>
            </a:r>
          </a:p>
          <a:p>
            <a:r>
              <a:rPr lang="en-US" sz="1200" dirty="0" smtClean="0"/>
              <a:t>Virtual design</a:t>
            </a:r>
          </a:p>
          <a:p>
            <a:r>
              <a:rPr lang="en-US" sz="1200" dirty="0" smtClean="0"/>
              <a:t>Virtual Testing</a:t>
            </a:r>
          </a:p>
          <a:p>
            <a:r>
              <a:rPr lang="en-US" sz="1200" dirty="0" smtClean="0"/>
              <a:t>Virtual manufacturing</a:t>
            </a:r>
          </a:p>
          <a:p>
            <a:r>
              <a:rPr lang="en-US" sz="1200" dirty="0" smtClean="0"/>
              <a:t>Risk assessment / certification of correctness</a:t>
            </a:r>
          </a:p>
          <a:p>
            <a:r>
              <a:rPr lang="en-US" sz="1200" dirty="0" smtClean="0"/>
              <a:t>End-of-life</a:t>
            </a:r>
          </a:p>
          <a:p>
            <a:r>
              <a:rPr lang="en-US" sz="1200" dirty="0" smtClean="0"/>
              <a:t>Costing</a:t>
            </a:r>
          </a:p>
          <a:p>
            <a:r>
              <a:rPr lang="en-US" sz="1200" dirty="0" smtClean="0"/>
              <a:t>Trade-off studies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960670" y="1371384"/>
            <a:ext cx="1914175" cy="11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Assessments</a:t>
            </a:r>
          </a:p>
          <a:p>
            <a:r>
              <a:rPr lang="en-US" sz="1200" dirty="0" smtClean="0"/>
              <a:t>Market</a:t>
            </a:r>
          </a:p>
          <a:p>
            <a:r>
              <a:rPr lang="en-US" sz="1200" dirty="0" smtClean="0"/>
              <a:t>Requirements</a:t>
            </a:r>
          </a:p>
          <a:p>
            <a:r>
              <a:rPr lang="en-US" sz="1200" dirty="0" smtClean="0"/>
              <a:t>Quality</a:t>
            </a:r>
          </a:p>
          <a:p>
            <a:r>
              <a:rPr lang="en-US" sz="1200" dirty="0" smtClean="0"/>
              <a:t>Performance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261344" y="2417265"/>
            <a:ext cx="2483435" cy="106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 foundation</a:t>
            </a:r>
          </a:p>
          <a:p>
            <a:pPr lvl="1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  <a:p>
            <a:pPr lvl="2"/>
            <a:r>
              <a:rPr lang="en-US" sz="1000" i="1" dirty="0" smtClean="0"/>
              <a:t>Culture</a:t>
            </a:r>
          </a:p>
          <a:p>
            <a:pPr lvl="2"/>
            <a:r>
              <a:rPr lang="en-US" sz="1000" i="1" dirty="0" smtClean="0"/>
              <a:t>Collaboration</a:t>
            </a:r>
            <a:endParaRPr lang="en-US" sz="1000" i="1" dirty="0"/>
          </a:p>
          <a:p>
            <a:pPr lvl="2"/>
            <a:r>
              <a:rPr lang="en-US" sz="1000" i="1" dirty="0" smtClean="0"/>
              <a:t>Communication</a:t>
            </a:r>
            <a:endParaRPr lang="en-US" sz="1000" i="1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286000" y="3575147"/>
            <a:ext cx="2839599" cy="145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  <a:p>
            <a:pPr lvl="2"/>
            <a:r>
              <a:rPr lang="en-US" sz="1000" i="1" dirty="0" smtClean="0"/>
              <a:t>Integration</a:t>
            </a:r>
          </a:p>
          <a:p>
            <a:pPr lvl="2"/>
            <a:r>
              <a:rPr lang="en-US" sz="1000" i="1" dirty="0" smtClean="0"/>
              <a:t>Traceability</a:t>
            </a:r>
          </a:p>
          <a:p>
            <a:pPr lvl="2"/>
            <a:r>
              <a:rPr lang="en-US" sz="1000" i="1" dirty="0" smtClean="0"/>
              <a:t>Impact Analysis</a:t>
            </a:r>
          </a:p>
          <a:p>
            <a:pPr lvl="2"/>
            <a:r>
              <a:rPr lang="en-US" sz="1000" i="1" dirty="0" smtClean="0"/>
              <a:t>Validation</a:t>
            </a:r>
          </a:p>
          <a:p>
            <a:pPr lvl="2"/>
            <a:r>
              <a:rPr lang="en-US" sz="1000" i="1" dirty="0" smtClean="0"/>
              <a:t>Verification</a:t>
            </a:r>
          </a:p>
          <a:p>
            <a:pPr lvl="2"/>
            <a:r>
              <a:rPr lang="en-US" sz="1000" i="1" dirty="0" smtClean="0"/>
              <a:t>Unification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222165" y="3564610"/>
            <a:ext cx="2483435" cy="1211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lvl="2"/>
            <a:r>
              <a:rPr lang="en-US" sz="1000" i="1" dirty="0" smtClean="0"/>
              <a:t>Infrastructure</a:t>
            </a:r>
          </a:p>
          <a:p>
            <a:pPr lvl="2"/>
            <a:r>
              <a:rPr lang="en-US" sz="1000" i="1" dirty="0" smtClean="0"/>
              <a:t>Tools</a:t>
            </a:r>
          </a:p>
          <a:p>
            <a:pPr lvl="2"/>
            <a:r>
              <a:rPr lang="en-US" sz="1000" i="1" dirty="0" smtClean="0"/>
              <a:t>Common</a:t>
            </a:r>
          </a:p>
          <a:p>
            <a:pPr lvl="2"/>
            <a:r>
              <a:rPr lang="en-US" sz="1000" i="1" dirty="0" smtClean="0"/>
              <a:t>Flexible</a:t>
            </a:r>
          </a:p>
          <a:p>
            <a:pPr lvl="2"/>
            <a:r>
              <a:rPr lang="en-US" sz="1000" i="1" dirty="0" smtClean="0"/>
              <a:t>Advanced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3783" y="2897623"/>
            <a:ext cx="5088252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Models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63776" y="2898191"/>
            <a:ext cx="4120039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" y="2809847"/>
            <a:ext cx="8152296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of Things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7451" y="3026712"/>
            <a:ext cx="878317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Model-based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Enpterprise</a:t>
            </a:r>
            <a:endParaRPr lang="en-US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30298" y="64770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Courtesy of Dana Holding Corp.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/>
      <p:bldP spid="46" grpId="0"/>
      <p:bldP spid="47" grpId="0"/>
      <p:bldP spid="48" grpId="0"/>
      <p:bldP spid="49" grpId="0"/>
      <p:bldP spid="15" grpId="0"/>
      <p:bldP spid="15" grpId="1"/>
      <p:bldP spid="51" grpId="0"/>
      <p:bldP spid="51" grpId="1"/>
      <p:bldP spid="52" grpId="0"/>
      <p:bldP spid="53" grpId="0"/>
      <p:bldP spid="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35139"/>
            <a:ext cx="8991600" cy="673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/>
              <a:t>Overall goal of the FMI project in the </a:t>
            </a:r>
            <a:r>
              <a:rPr lang="en-US" sz="2600" dirty="0" err="1"/>
              <a:t>Modelica</a:t>
            </a:r>
            <a:r>
              <a:rPr lang="en-US" sz="2600" dirty="0"/>
              <a:t> </a:t>
            </a:r>
            <a:r>
              <a:rPr lang="en-US" sz="2600" dirty="0" smtClean="0"/>
              <a:t>Association</a:t>
            </a:r>
            <a:r>
              <a:rPr lang="en-US" sz="2600" dirty="0" smtClean="0"/>
              <a:t>: Tool </a:t>
            </a:r>
            <a:r>
              <a:rPr lang="en-US" sz="2600" dirty="0"/>
              <a:t>Interoperability</a:t>
            </a:r>
            <a:endParaRPr lang="en-GB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4" y="1084749"/>
            <a:ext cx="7420159" cy="50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42684" y="2286000"/>
            <a:ext cx="8752726" cy="3151248"/>
            <a:chOff x="391274" y="1065541"/>
            <a:chExt cx="8752726" cy="3151248"/>
          </a:xfrm>
        </p:grpSpPr>
        <p:grpSp>
          <p:nvGrpSpPr>
            <p:cNvPr id="21" name="Group 20"/>
            <p:cNvGrpSpPr/>
            <p:nvPr/>
          </p:nvGrpSpPr>
          <p:grpSpPr>
            <a:xfrm>
              <a:off x="391274" y="1065541"/>
              <a:ext cx="8752726" cy="3151248"/>
              <a:chOff x="287906" y="1039392"/>
              <a:chExt cx="8752726" cy="315124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26233" y="1039392"/>
                <a:ext cx="8314399" cy="2389608"/>
                <a:chOff x="-1431307" y="780562"/>
                <a:chExt cx="7919874" cy="2389608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-1256076" y="780562"/>
                  <a:ext cx="7744643" cy="23896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800" b="1" dirty="0" smtClean="0">
                      <a:solidFill>
                        <a:srgbClr val="FF0000"/>
                      </a:solidFill>
                    </a:rPr>
                    <a:t>Model-/Software-/</a:t>
                  </a:r>
                </a:p>
                <a:p>
                  <a:pPr algn="ctr"/>
                  <a:r>
                    <a:rPr lang="de-DE" sz="2800" b="1" dirty="0" smtClean="0">
                      <a:solidFill>
                        <a:srgbClr val="FF0000"/>
                      </a:solidFill>
                    </a:rPr>
                    <a:t>Hardware-in-the-Loop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1024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31307" y="1266332"/>
                  <a:ext cx="1666875" cy="1381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Rectangle 9"/>
              <p:cNvSpPr/>
              <p:nvPr/>
            </p:nvSpPr>
            <p:spPr>
              <a:xfrm>
                <a:off x="542825" y="1560412"/>
                <a:ext cx="8314399" cy="2630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954530"/>
                <a:r>
                  <a:rPr lang="de-DE" sz="2000" b="1" dirty="0" smtClean="0">
                    <a:solidFill>
                      <a:schemeClr val="tx1"/>
                    </a:solidFill>
                  </a:rPr>
                  <a:t>Co-Simulation &amp;</a:t>
                </a:r>
                <a:br>
                  <a:rPr lang="de-DE" sz="2000" b="1" dirty="0" smtClean="0">
                    <a:solidFill>
                      <a:schemeClr val="tx1"/>
                    </a:solidFill>
                  </a:rPr>
                </a:br>
                <a:r>
                  <a:rPr lang="de-DE" sz="2000" b="1" dirty="0" smtClean="0">
                    <a:solidFill>
                      <a:schemeClr val="tx1"/>
                    </a:solidFill>
                  </a:rPr>
                  <a:t>Tool Interoperability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Picture 11" descr="C:\Documents and Settings\johan_002\My Documents\Project\P000\Marketing\DymolaFlyers\Images\ACM_veh_11a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569"/>
              <a:stretch>
                <a:fillRect/>
              </a:stretch>
            </p:blipFill>
            <p:spPr bwMode="auto">
              <a:xfrm flipH="1">
                <a:off x="6517228" y="1572260"/>
                <a:ext cx="2417492" cy="1808327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Documents and Settings\magnus_004\Desktop\presentations\VCC20090825\AbaqusBrak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2707" y="2154430"/>
                <a:ext cx="2310113" cy="1335023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Documents and Settings\magnus_004\Desktop\presentations\VCC20090825\AbaqusWheel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20398"/>
              <a:stretch>
                <a:fillRect/>
              </a:stretch>
            </p:blipFill>
            <p:spPr bwMode="auto">
              <a:xfrm>
                <a:off x="1027463" y="2569037"/>
                <a:ext cx="1648528" cy="1191305"/>
              </a:xfrm>
              <a:prstGeom prst="rect">
                <a:avLst/>
              </a:prstGeom>
              <a:noFill/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39906" y="1208598"/>
                <a:ext cx="1264187" cy="11468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87906" y="1704672"/>
                <a:ext cx="1946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>
                    <a:solidFill>
                      <a:schemeClr val="tx1"/>
                    </a:solidFill>
                  </a:rPr>
                  <a:t>FEA of brake disc &amp; Tire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237068" y="1065220"/>
                <a:ext cx="128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>
                    <a:solidFill>
                      <a:schemeClr val="tx1"/>
                    </a:solidFill>
                  </a:rPr>
                  <a:t>Hydraulic System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68593" y="1301261"/>
                <a:ext cx="128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/>
                  <a:t>Chassis</a:t>
                </a:r>
                <a:endParaRPr lang="en-US" sz="1600" dirty="0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476143" y="1782043"/>
                <a:ext cx="1463763" cy="709194"/>
              </a:xfrm>
              <a:custGeom>
                <a:avLst/>
                <a:gdLst>
                  <a:gd name="connsiteX0" fmla="*/ 0 w 874644"/>
                  <a:gd name="connsiteY0" fmla="*/ 763325 h 763325"/>
                  <a:gd name="connsiteX1" fmla="*/ 318052 w 874644"/>
                  <a:gd name="connsiteY1" fmla="*/ 222636 h 763325"/>
                  <a:gd name="connsiteX2" fmla="*/ 874644 w 874644"/>
                  <a:gd name="connsiteY2" fmla="*/ 0 h 76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4644" h="763325">
                    <a:moveTo>
                      <a:pt x="0" y="763325"/>
                    </a:moveTo>
                    <a:cubicBezTo>
                      <a:pt x="86139" y="556591"/>
                      <a:pt x="172278" y="349857"/>
                      <a:pt x="318052" y="222636"/>
                    </a:cubicBezTo>
                    <a:cubicBezTo>
                      <a:pt x="463826" y="95415"/>
                      <a:pt x="669235" y="47707"/>
                      <a:pt x="874644" y="0"/>
                    </a:cubicBezTo>
                  </a:path>
                </a:pathLst>
              </a:custGeom>
              <a:noFill/>
              <a:ln>
                <a:headEnd type="arrow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204094" y="1759335"/>
                <a:ext cx="1392648" cy="584201"/>
              </a:xfrm>
              <a:custGeom>
                <a:avLst/>
                <a:gdLst>
                  <a:gd name="connsiteX0" fmla="*/ 0 w 1359673"/>
                  <a:gd name="connsiteY0" fmla="*/ 35195 h 400955"/>
                  <a:gd name="connsiteX1" fmla="*/ 771276 w 1359673"/>
                  <a:gd name="connsiteY1" fmla="*/ 35195 h 400955"/>
                  <a:gd name="connsiteX2" fmla="*/ 1359673 w 1359673"/>
                  <a:gd name="connsiteY2" fmla="*/ 400955 h 40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9673" h="400955">
                    <a:moveTo>
                      <a:pt x="0" y="35195"/>
                    </a:moveTo>
                    <a:cubicBezTo>
                      <a:pt x="272332" y="4715"/>
                      <a:pt x="544664" y="-25765"/>
                      <a:pt x="771276" y="35195"/>
                    </a:cubicBezTo>
                    <a:cubicBezTo>
                      <a:pt x="997888" y="96155"/>
                      <a:pt x="1178780" y="248555"/>
                      <a:pt x="1359673" y="400955"/>
                    </a:cubicBezTo>
                  </a:path>
                </a:pathLst>
              </a:custGeom>
              <a:noFill/>
              <a:ln>
                <a:headEnd type="arrow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868113" y="3315694"/>
                <a:ext cx="4141699" cy="326036"/>
              </a:xfrm>
              <a:custGeom>
                <a:avLst/>
                <a:gdLst>
                  <a:gd name="connsiteX0" fmla="*/ 0 w 3816626"/>
                  <a:gd name="connsiteY0" fmla="*/ 0 h 326036"/>
                  <a:gd name="connsiteX1" fmla="*/ 1423283 w 3816626"/>
                  <a:gd name="connsiteY1" fmla="*/ 326003 h 326036"/>
                  <a:gd name="connsiteX2" fmla="*/ 3816626 w 3816626"/>
                  <a:gd name="connsiteY2" fmla="*/ 15903 h 3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6626" h="326036">
                    <a:moveTo>
                      <a:pt x="0" y="0"/>
                    </a:moveTo>
                    <a:cubicBezTo>
                      <a:pt x="393589" y="161676"/>
                      <a:pt x="787179" y="323353"/>
                      <a:pt x="1423283" y="326003"/>
                    </a:cubicBezTo>
                    <a:cubicBezTo>
                      <a:pt x="2059387" y="328653"/>
                      <a:pt x="2938006" y="172278"/>
                      <a:pt x="3816626" y="15903"/>
                    </a:cubicBezTo>
                  </a:path>
                </a:pathLst>
              </a:custGeom>
              <a:noFill/>
              <a:ln>
                <a:headEnd type="arrow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92900" y="3456143"/>
              <a:ext cx="1514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err="1" smtClean="0">
                  <a:solidFill>
                    <a:schemeClr val="tx1"/>
                  </a:solidFill>
                </a:rPr>
                <a:t>e.g</a:t>
              </a:r>
              <a:r>
                <a:rPr lang="sv-SE" sz="1600" dirty="0" smtClean="0">
                  <a:solidFill>
                    <a:schemeClr val="tx1"/>
                  </a:solidFill>
                </a:rPr>
                <a:t>. 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Abaqus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1446943"/>
              <a:ext cx="1907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err="1" smtClean="0">
                  <a:solidFill>
                    <a:schemeClr val="tx1"/>
                  </a:solidFill>
                </a:rPr>
                <a:t>e.g</a:t>
              </a:r>
              <a:r>
                <a:rPr lang="sv-SE" sz="1600" dirty="0" smtClean="0">
                  <a:solidFill>
                    <a:schemeClr val="tx1"/>
                  </a:solidFill>
                </a:rPr>
                <a:t>. Adams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4470" y="1201261"/>
              <a:ext cx="1838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err="1" smtClean="0">
                  <a:solidFill>
                    <a:schemeClr val="tx1"/>
                  </a:solidFill>
                </a:rPr>
                <a:t>e.g</a:t>
              </a:r>
              <a:r>
                <a:rPr lang="sv-SE" sz="1600" dirty="0" smtClean="0">
                  <a:solidFill>
                    <a:schemeClr val="tx1"/>
                  </a:solidFill>
                </a:rPr>
                <a:t>. 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Dymola</a:t>
              </a:r>
              <a:r>
                <a:rPr lang="sv-SE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Date Placeholder 2"/>
          <p:cNvSpPr txBox="1">
            <a:spLocks/>
          </p:cNvSpPr>
          <p:nvPr/>
        </p:nvSpPr>
        <p:spPr>
          <a:xfrm>
            <a:off x="7637131" y="5800523"/>
            <a:ext cx="19339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  <a:latin typeface="ModelonTitilliumRegular" panose="02000000000000000000" pitchFamily="2" charset="0"/>
              </a:rPr>
              <a:t>© </a:t>
            </a:r>
            <a:r>
              <a:rPr lang="en-GB" sz="1200" dirty="0" err="1" smtClean="0">
                <a:solidFill>
                  <a:schemeClr val="tx1"/>
                </a:solidFill>
                <a:latin typeface="ModelonTitilliumRegular" panose="02000000000000000000" pitchFamily="2" charset="0"/>
              </a:rPr>
              <a:t>Modelon</a:t>
            </a:r>
            <a:endParaRPr lang="en-GB" sz="1200" dirty="0">
              <a:solidFill>
                <a:schemeClr val="tx1"/>
              </a:solidFill>
              <a:latin typeface="ModelonTitillium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6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BJTy6OiUibpKAauP3br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vbfVKZMEeLj.S9YKAm9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4Mg3kNIkCeAs.TT7SI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SBQ6nBlkGZufkfh1mb2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Se8hj4oEybzoqXgugj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YT5qZrzk2ycgzCSpmv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hujck.j0e2zjrtAwV5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UchNDhw0KYGKQJl.uDQ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oC5gYKFEiA2KzCH1wb3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nsuPK3kCECmN6sY7g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nVXsV12UOvOTvxvc_P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Syi62O8kKE28CPIbH0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k_0lbB8Eax2CXCSmlS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5g4IOuVEuFMVs7vi1p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MFUehlyU6QJgZl9e_C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GV6mGT6EK01f2Y44cm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2nfS8jtESYOyIi1koD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9r5aNjZkm3lZwF6aPn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QUcQuWJkiaI3_2mry1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xJqbicNkufC22clCQii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Ez3f_S_E2Q3KtJenNo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mbDf7U2EC8B1jaKEcz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bx7vCKKEeuiyBRE4Ss2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uf5SDyCUqMH4CRlkyF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ZtEiocCUeNswVHiFcG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.07S6ge028fksX9TlwR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GuUDDs1EWsP8jtCWkeY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64U22vV0izmurhwAijL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ohitlHj0mdujSIerrF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4Idx8fwE2OY1eNi11s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.wkU_SbUiKfkVNtCUN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3yg4TPUW6kYlDWyK2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ViUa1Z_E.NW_7cgtBp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A1_4dh7EWSCmzX3e4o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iHuDfNVkK1jSJebaql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ONlULDukW3_bWF69DRgA"/>
</p:tagLst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D36D05C61CC4C9BEE353378571754" ma:contentTypeVersion="1" ma:contentTypeDescription="Create a new document." ma:contentTypeScope="" ma:versionID="6791979522524ee6987a1c34d153ca12">
  <xsd:schema xmlns:xsd="http://www.w3.org/2001/XMLSchema" xmlns:xs="http://www.w3.org/2001/XMLSchema" xmlns:p="http://schemas.microsoft.com/office/2006/metadata/properties" xmlns:ns3="37f29cca-1843-4c53-b73d-c5541007d76c" targetNamespace="http://schemas.microsoft.com/office/2006/metadata/properties" ma:root="true" ma:fieldsID="11b9034b7b9e377ebb4c15fc01deb757" ns3:_="">
    <xsd:import namespace="37f29cca-1843-4c53-b73d-c5541007d76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29cca-1843-4c53-b73d-c5541007d7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844E4-2AD4-4930-8A2A-DA4E816ADFD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7f29cca-1843-4c53-b73d-c5541007d76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1D1287-5CA6-4557-A427-AF8FC49C3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66FEB-616E-4E84-B5EB-0B4A03D58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f29cca-1843-4c53-b73d-c5541007d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654</Words>
  <Application>Microsoft Office PowerPoint</Application>
  <PresentationFormat>On-screen Show (4:3)</PresentationFormat>
  <Paragraphs>303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BMS Symbol</vt:lpstr>
      <vt:lpstr>Calibri</vt:lpstr>
      <vt:lpstr>Century Gothic</vt:lpstr>
      <vt:lpstr>Frutiger 45 Light</vt:lpstr>
      <vt:lpstr>ModelonTitilliumRegular</vt:lpstr>
      <vt:lpstr>2_Custom Design</vt:lpstr>
      <vt:lpstr>SMSWG Meeting 03/29/2016</vt:lpstr>
      <vt:lpstr>Challenges for industry</vt:lpstr>
      <vt:lpstr>System Modeling and Simulation per SMSWG Terms &amp; Definitions</vt:lpstr>
      <vt:lpstr>Model-based SE approach *</vt:lpstr>
      <vt:lpstr>Collaborative System Engineering *</vt:lpstr>
      <vt:lpstr>PowerPoint Presentation</vt:lpstr>
      <vt:lpstr>Integration into PLM and Customer Link</vt:lpstr>
      <vt:lpstr>Engineering Areas / Disciplines throughout the Life Cycle*</vt:lpstr>
      <vt:lpstr>Overall goal of the FMI project in the Modelica Association: Tool Interoperability</vt:lpstr>
      <vt:lpstr>Co-Simulation Work Flow Context</vt:lpstr>
      <vt:lpstr>Standards</vt:lpstr>
    </vt:vector>
  </TitlesOfParts>
  <Company>Procter &amp; Gamble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SMSWG overview</dc:title>
  <dc:creator>tk9295;SMSWG steering committee</dc:creator>
  <cp:lastModifiedBy>Popielas, Frank</cp:lastModifiedBy>
  <cp:revision>296</cp:revision>
  <dcterms:created xsi:type="dcterms:W3CDTF">2009-05-12T18:47:40Z</dcterms:created>
  <dcterms:modified xsi:type="dcterms:W3CDTF">2016-03-29T14:03:34Z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0x010100FAAD36D05C61CC4C9BEE353378571754</vt:lpwstr>
  </property>
</Properties>
</file>