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361" r:id="rId1"/>
  </p:sldMasterIdLst>
  <p:notesMasterIdLst>
    <p:notesMasterId r:id="rId27"/>
  </p:notesMasterIdLst>
  <p:handoutMasterIdLst>
    <p:handoutMasterId r:id="rId28"/>
  </p:handoutMasterIdLst>
  <p:sldIdLst>
    <p:sldId id="3972" r:id="rId2"/>
    <p:sldId id="9220" r:id="rId3"/>
    <p:sldId id="9126" r:id="rId4"/>
    <p:sldId id="9202" r:id="rId5"/>
    <p:sldId id="9227" r:id="rId6"/>
    <p:sldId id="9204" r:id="rId7"/>
    <p:sldId id="9205" r:id="rId8"/>
    <p:sldId id="9206" r:id="rId9"/>
    <p:sldId id="9208" r:id="rId10"/>
    <p:sldId id="9209" r:id="rId11"/>
    <p:sldId id="9207" r:id="rId12"/>
    <p:sldId id="9221" r:id="rId13"/>
    <p:sldId id="9210" r:id="rId14"/>
    <p:sldId id="9212" r:id="rId15"/>
    <p:sldId id="9217" r:id="rId16"/>
    <p:sldId id="9213" r:id="rId17"/>
    <p:sldId id="9218" r:id="rId18"/>
    <p:sldId id="9215" r:id="rId19"/>
    <p:sldId id="9223" r:id="rId20"/>
    <p:sldId id="9225" r:id="rId21"/>
    <p:sldId id="9222" r:id="rId22"/>
    <p:sldId id="9216" r:id="rId23"/>
    <p:sldId id="9224" r:id="rId24"/>
    <p:sldId id="9226" r:id="rId25"/>
    <p:sldId id="318" r:id="rId26"/>
  </p:sldIdLst>
  <p:sldSz cx="12198350" cy="6858000"/>
  <p:notesSz cx="6858000" cy="9144000"/>
  <p:defaultTextStyle>
    <a:defPPr>
      <a:defRPr lang="en-US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E"/>
    <a:srgbClr val="414042"/>
    <a:srgbClr val="164C6C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4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216" y="58"/>
      </p:cViewPr>
      <p:guideLst>
        <p:guide orient="horz" pos="2160"/>
        <p:guide pos="3842"/>
      </p:guideLst>
    </p:cSldViewPr>
  </p:slideViewPr>
  <p:outlineViewPr>
    <p:cViewPr>
      <p:scale>
        <a:sx n="40" d="100"/>
        <a:sy n="4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06D7-4593-BC46-95A8-2D70E94DBEB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C975-A23D-1043-8329-AE888A94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C955-B8C9-7543-B8AA-5D5411F8A4E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5D96-4FDB-7148-B18B-46402D706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7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5D96-4FDB-7148-B18B-46402D7060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1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76" y="307976"/>
            <a:ext cx="11385127" cy="758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6611" y="6340476"/>
            <a:ext cx="609918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329E7-CE98-8A43-8C3E-05E80C0D9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33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20330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835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0"/>
            <a:ext cx="1219835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11995044" y="19050"/>
            <a:ext cx="20330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203306" y="2286000"/>
            <a:ext cx="11783267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207542" y="2438400"/>
            <a:ext cx="11783267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4835" y="6391276"/>
            <a:ext cx="11783267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306" y="152400"/>
            <a:ext cx="11783267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 userDrawn="1"/>
        </p:nvSpPr>
        <p:spPr bwMode="auto">
          <a:xfrm>
            <a:off x="203306" y="2438400"/>
            <a:ext cx="1178326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182" y="2667000"/>
            <a:ext cx="10368598" cy="1524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00" b="1" i="0" cap="none" baseline="0">
                <a:solidFill>
                  <a:srgbClr val="FFFFFF"/>
                </a:solidFill>
                <a:latin typeface="Corbe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D1FD31E-4E44-CA48-8C59-4780920A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D479A-78EE-0F44-BC48-E95612360B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309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8350" cy="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612" y="304801"/>
            <a:ext cx="11385127" cy="758825"/>
          </a:xfrm>
          <a:prstGeom prst="rect">
            <a:avLst/>
          </a:prstGeom>
        </p:spPr>
        <p:txBody>
          <a:bodyPr/>
          <a:lstStyle>
            <a:lvl1pPr>
              <a:defRPr sz="3600" b="1" i="0" baseline="0">
                <a:solidFill>
                  <a:schemeClr val="accent3">
                    <a:shade val="75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545" y="1527049"/>
            <a:ext cx="11344466" cy="3775323"/>
          </a:xfrm>
        </p:spPr>
        <p:txBody>
          <a:bodyPr/>
          <a:lstStyle>
            <a:lvl1pPr>
              <a:buClr>
                <a:srgbClr val="154B6D"/>
              </a:buClr>
              <a:defRPr sz="2600" baseline="0">
                <a:latin typeface="Tw Cen MT" pitchFamily="34" charset="0"/>
              </a:defRPr>
            </a:lvl1pPr>
            <a:lvl2pPr>
              <a:buClr>
                <a:srgbClr val="154B6D"/>
              </a:buClr>
              <a:defRPr baseline="0">
                <a:latin typeface="Tw Cen MT" pitchFamily="34" charset="0"/>
              </a:defRPr>
            </a:lvl2pPr>
            <a:lvl3pPr>
              <a:buFont typeface="Wingdings" pitchFamily="2" charset="2"/>
              <a:buChar char="§"/>
              <a:defRPr baseline="0">
                <a:latin typeface="Tw Cen MT" pitchFamily="34" charset="0"/>
              </a:defRPr>
            </a:lvl3pPr>
            <a:lvl4pPr>
              <a:buClr>
                <a:srgbClr val="154B6D"/>
              </a:buClr>
              <a:defRPr baseline="0">
                <a:latin typeface="Tw Cen MT" pitchFamily="34" charset="0"/>
              </a:defRPr>
            </a:lvl4pPr>
            <a:lvl5pPr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7868" y="6370636"/>
            <a:ext cx="4542615" cy="36512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i="1" dirty="0">
                <a:ea typeface="Calibri" panose="020F0502020204030204" pitchFamily="34" charset="0"/>
              </a:rPr>
              <a:t>Copyright © 2023 by Sanford Friedenthal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611" y="6340476"/>
            <a:ext cx="609918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55DD-009A-914A-92A6-5A269BE2D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98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1219835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20330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211777" y="152400"/>
            <a:ext cx="11783267" cy="22669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>
                <a:shade val="75000"/>
              </a:schemeClr>
            </a:solidFill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94835" y="6530976"/>
            <a:ext cx="11783267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7542" y="2419350"/>
            <a:ext cx="1178326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306" y="152400"/>
            <a:ext cx="11783267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8350" cy="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9753" y="2819400"/>
            <a:ext cx="8538845" cy="1752600"/>
          </a:xfrm>
        </p:spPr>
        <p:txBody>
          <a:bodyPr/>
          <a:lstStyle>
            <a:lvl1pPr marL="0" indent="0" algn="ctr">
              <a:buNone/>
              <a:defRPr sz="2400" b="0" cap="none" spc="250" baseline="0">
                <a:solidFill>
                  <a:schemeClr val="tx2"/>
                </a:solidFill>
                <a:latin typeface="Tw Cen MT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876" y="381000"/>
            <a:ext cx="10368598" cy="1752600"/>
          </a:xfrm>
          <a:prstGeom prst="rect">
            <a:avLst/>
          </a:prstGeom>
        </p:spPr>
        <p:txBody>
          <a:bodyPr/>
          <a:lstStyle>
            <a:lvl1pPr>
              <a:defRPr sz="4200" b="1" i="0" baseline="0">
                <a:solidFill>
                  <a:srgbClr val="154B6D"/>
                </a:solidFill>
                <a:latin typeface="Corbe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7928928" y="6472238"/>
            <a:ext cx="406188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09 June 2023</a:t>
            </a:r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419811" y="6435726"/>
            <a:ext cx="3504989" cy="3984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Copyright © 2023 by Sanford Friedenthal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D165C14-681C-5143-BE10-9A2C1EFE5E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46" y="228601"/>
            <a:ext cx="1300410" cy="9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49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51320"/>
            <a:ext cx="1219835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835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30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95044" y="0"/>
            <a:ext cx="20330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928928" y="6396038"/>
            <a:ext cx="406188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Arial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n-US"/>
              <a:t>09 June 2023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306" y="155575"/>
            <a:ext cx="11783267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306" y="1276350"/>
            <a:ext cx="11783267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06611" y="6324601"/>
            <a:ext cx="609918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D3D479A-78EE-0F44-BC48-E95612360B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376" y="1524000"/>
            <a:ext cx="11385127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7" name="Title Placeholder 1"/>
          <p:cNvSpPr>
            <a:spLocks noGrp="1"/>
          </p:cNvSpPr>
          <p:nvPr>
            <p:ph type="title"/>
          </p:nvPr>
        </p:nvSpPr>
        <p:spPr bwMode="auto">
          <a:xfrm>
            <a:off x="830165" y="152400"/>
            <a:ext cx="1052107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4F8A7C-4681-F845-B2FA-C07F150745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46" y="228601"/>
            <a:ext cx="1300410" cy="9366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54A01F-8D02-1643-A993-C9F56E1DD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0704" y="6356351"/>
            <a:ext cx="4116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2023 by Sanford Friedenthal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956" r:id="rId1"/>
    <p:sldLayoutId id="2147493953" r:id="rId2"/>
    <p:sldLayoutId id="2147493952" r:id="rId3"/>
    <p:sldLayoutId id="2147493951" r:id="rId4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164C6C"/>
          </a:solidFill>
          <a:latin typeface="+mn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64C6C"/>
          </a:solidFill>
          <a:latin typeface="Corbel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64C6C"/>
          </a:solidFill>
          <a:latin typeface="Corbel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64C6C"/>
          </a:solidFill>
          <a:latin typeface="Corbel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64C6C"/>
          </a:solidFill>
          <a:latin typeface="Corbel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Consolas" pitchFamily="4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Consolas" pitchFamily="4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Consolas" pitchFamily="4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164C6C"/>
          </a:solidFill>
          <a:latin typeface="Consolas" pitchFamily="49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7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"/>
        <a:defRPr sz="22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1B587C"/>
        </a:buClr>
        <a:buSzPct val="75000"/>
        <a:buFont typeface="Wingdings 2" charset="2"/>
        <a:buChar char="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70000"/>
        <a:buFont typeface="Wingdings" charset="2"/>
        <a:buChar char=""/>
        <a:defRPr sz="2000" kern="12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604878"/>
        </a:buClr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friedenthal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mg.org/news/releases/pr2023/07-10-23.htm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i-int.com/systems-engineering-newsjournal/ppi-syen-123/" TargetMode="External"/><Relationship Id="rId2" Type="http://schemas.openxmlformats.org/officeDocument/2006/relationships/hyperlink" Target="https://ime.sercuarc.org/alfresco/mmsapp/mms.html#/login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0416" y="1273830"/>
            <a:ext cx="11812044" cy="1041107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SysML v1 to SysML v2</a:t>
            </a:r>
            <a:br>
              <a:rPr lang="en-US" sz="4400" dirty="0"/>
            </a:br>
            <a:r>
              <a:rPr lang="en-US" sz="4400" dirty="0"/>
              <a:t>Model Conversion Approach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8BF1DB5-6DBA-4510-B5C6-5F826DC32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077" y="5369071"/>
            <a:ext cx="2817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Sanford Friedenthal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SAF Consulting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safriedenthal@gmail.com</a:t>
            </a:r>
            <a:endParaRPr lang="en-US" altLang="en-US" sz="1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C3600A5-0269-4F19-97E1-69DA06CF34D7}"/>
              </a:ext>
            </a:extLst>
          </p:cNvPr>
          <p:cNvSpPr txBox="1">
            <a:spLocks/>
          </p:cNvSpPr>
          <p:nvPr/>
        </p:nvSpPr>
        <p:spPr>
          <a:xfrm>
            <a:off x="3738522" y="3183924"/>
            <a:ext cx="4735831" cy="658080"/>
          </a:xfrm>
          <a:prstGeom prst="rect">
            <a:avLst/>
          </a:prstGeom>
        </p:spPr>
        <p:txBody>
          <a:bodyPr vert="horz" lIns="121954" tIns="60977" rIns="121954" bIns="60977" rtlCol="0" anchor="b">
            <a:noAutofit/>
          </a:bodyPr>
          <a:lstStyle>
            <a:lvl1pPr algn="l" defTabSz="609768" rtl="0" eaLnBrk="1" latinLnBrk="0" hangingPunct="1">
              <a:spcBef>
                <a:spcPct val="0"/>
              </a:spcBef>
              <a:buNone/>
              <a:defRPr sz="6000" kern="1200" baseline="0">
                <a:solidFill>
                  <a:srgbClr val="0071C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>
                <a:solidFill>
                  <a:schemeClr val="tx1"/>
                </a:solidFill>
              </a:rPr>
              <a:t>January 30,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708C7-BE68-4F79-BDB9-668EC17A1F14}"/>
              </a:ext>
            </a:extLst>
          </p:cNvPr>
          <p:cNvSpPr txBox="1"/>
          <p:nvPr/>
        </p:nvSpPr>
        <p:spPr>
          <a:xfrm>
            <a:off x="914401" y="4014510"/>
            <a:ext cx="10174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Sponsored by Director of Digital Engineering, Modeling and Simulation within the </a:t>
            </a:r>
          </a:p>
          <a:p>
            <a:r>
              <a:rPr lang="en-US" i="1" dirty="0"/>
              <a:t>DoD Office under Secretary of Defense for Research and Engineering (OUSD(R&amp;E)</a:t>
            </a:r>
          </a:p>
          <a:p>
            <a:r>
              <a:rPr lang="en-US" i="1" dirty="0"/>
              <a:t>and the </a:t>
            </a:r>
            <a:r>
              <a:rPr lang="en-US" i="1" dirty="0">
                <a:effectLst/>
                <a:ea typeface="Calibri" panose="020F0502020204030204" pitchFamily="34" charset="0"/>
              </a:rPr>
              <a:t>Naval Air Systems Command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03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D2BB-431B-452E-B8E7-BE3B8999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2" y="304801"/>
            <a:ext cx="11385127" cy="758825"/>
          </a:xfrm>
        </p:spPr>
        <p:txBody>
          <a:bodyPr/>
          <a:lstStyle/>
          <a:p>
            <a:r>
              <a:rPr lang="en-US" dirty="0"/>
              <a:t>Model Conversion Approach</a:t>
            </a:r>
            <a:br>
              <a:rPr lang="en-US" dirty="0"/>
            </a:br>
            <a:r>
              <a:rPr lang="en-US" dirty="0"/>
              <a:t>[2 of 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7202B-28BA-4BC4-BDFA-6660DDE011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5900" y="1318830"/>
            <a:ext cx="11344275" cy="5188070"/>
          </a:xfrm>
        </p:spPr>
        <p:txBody>
          <a:bodyPr/>
          <a:lstStyle/>
          <a:p>
            <a:r>
              <a:rPr lang="en-US" sz="2000" dirty="0"/>
              <a:t>Manually transformed the SysML v1 model to a SysML v2 model based on modeler’s best judgement rather than rigorous application of transformation rules</a:t>
            </a:r>
          </a:p>
          <a:p>
            <a:pPr lvl="1"/>
            <a:r>
              <a:rPr lang="en-US" sz="2000" dirty="0"/>
              <a:t>Package structure</a:t>
            </a:r>
          </a:p>
          <a:p>
            <a:pPr lvl="1"/>
            <a:r>
              <a:rPr lang="en-US" sz="2000" dirty="0"/>
              <a:t>Blocks and parts</a:t>
            </a:r>
          </a:p>
          <a:p>
            <a:pPr lvl="1"/>
            <a:r>
              <a:rPr lang="en-US" sz="2000" dirty="0"/>
              <a:t>Ports and connectors</a:t>
            </a:r>
          </a:p>
          <a:p>
            <a:pPr lvl="1"/>
            <a:r>
              <a:rPr lang="en-US" sz="2000" dirty="0"/>
              <a:t>Value properties and value types</a:t>
            </a:r>
          </a:p>
          <a:p>
            <a:pPr lvl="1"/>
            <a:r>
              <a:rPr lang="en-US" sz="2000" dirty="0"/>
              <a:t>Requirements and requirement hierarchy</a:t>
            </a:r>
          </a:p>
          <a:p>
            <a:pPr lvl="1"/>
            <a:r>
              <a:rPr lang="en-US" sz="2000" dirty="0"/>
              <a:t>Use cases</a:t>
            </a:r>
          </a:p>
          <a:p>
            <a:pPr lvl="1"/>
            <a:r>
              <a:rPr lang="en-US" sz="2000" dirty="0"/>
              <a:t>Activities</a:t>
            </a:r>
          </a:p>
          <a:p>
            <a:pPr lvl="1"/>
            <a:r>
              <a:rPr lang="en-US" sz="2000" dirty="0"/>
              <a:t>Interactions (sequence diagrams)</a:t>
            </a:r>
          </a:p>
          <a:p>
            <a:pPr lvl="1"/>
            <a:r>
              <a:rPr lang="en-US" sz="2000" dirty="0"/>
              <a:t>State machines (not done)</a:t>
            </a:r>
          </a:p>
          <a:p>
            <a:pPr lvl="1"/>
            <a:r>
              <a:rPr lang="en-US" sz="2000" dirty="0" err="1"/>
              <a:t>Parametrics</a:t>
            </a:r>
            <a:r>
              <a:rPr lang="en-US" sz="2000" dirty="0"/>
              <a:t> (not done)</a:t>
            </a:r>
          </a:p>
          <a:p>
            <a:pPr lvl="1"/>
            <a:r>
              <a:rPr lang="en-US" sz="2000" dirty="0"/>
              <a:t>Requirements relationships</a:t>
            </a:r>
          </a:p>
          <a:p>
            <a:pPr lvl="1"/>
            <a:r>
              <a:rPr lang="en-US" sz="2000" dirty="0"/>
              <a:t>Stereotypes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9BC23-821F-41D0-96FE-1536748B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8928" y="6396038"/>
            <a:ext cx="4061881" cy="365125"/>
          </a:xfrm>
        </p:spPr>
        <p:txBody>
          <a:bodyPr/>
          <a:lstStyle/>
          <a:p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CA6F4-4A77-4D69-940B-16B115B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7868" y="6370636"/>
            <a:ext cx="4542615" cy="365126"/>
          </a:xfrm>
        </p:spPr>
        <p:txBody>
          <a:bodyPr/>
          <a:lstStyle/>
          <a:p>
            <a:r>
              <a:rPr lang="en-US" dirty="0"/>
              <a:t>Copyright © 2019-2023 by Sanford Friedenthal </a:t>
            </a:r>
          </a:p>
        </p:txBody>
      </p:sp>
    </p:spTree>
    <p:extLst>
      <p:ext uri="{BB962C8B-B14F-4D97-AF65-F5344CB8AC3E}">
        <p14:creationId xmlns:p14="http://schemas.microsoft.com/office/powerpoint/2010/main" val="277028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D2BB-431B-452E-B8E7-BE3B8999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2" y="304801"/>
            <a:ext cx="11385127" cy="758825"/>
          </a:xfrm>
        </p:spPr>
        <p:txBody>
          <a:bodyPr/>
          <a:lstStyle/>
          <a:p>
            <a:r>
              <a:rPr lang="en-US" dirty="0"/>
              <a:t>Model Conversion Approach</a:t>
            </a:r>
            <a:br>
              <a:rPr lang="en-US" dirty="0"/>
            </a:br>
            <a:r>
              <a:rPr lang="en-US" dirty="0"/>
              <a:t>[3 of 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7202B-28BA-4BC4-BDFA-6660DDE011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8030" y="1318829"/>
            <a:ext cx="11344275" cy="3775075"/>
          </a:xfrm>
        </p:spPr>
        <p:txBody>
          <a:bodyPr/>
          <a:lstStyle/>
          <a:p>
            <a:r>
              <a:rPr lang="en-US" sz="2000" dirty="0"/>
              <a:t>Post processed the model to reorganize and refactor the model applying the usage focused paradigm</a:t>
            </a:r>
          </a:p>
          <a:p>
            <a:pPr lvl="1"/>
            <a:r>
              <a:rPr lang="en-US" sz="2000" dirty="0"/>
              <a:t>Package structure (definitions vs usages)</a:t>
            </a:r>
          </a:p>
          <a:p>
            <a:pPr lvl="1"/>
            <a:r>
              <a:rPr lang="en-US" sz="2000" dirty="0"/>
              <a:t>Part definitions in part definitions package</a:t>
            </a:r>
          </a:p>
          <a:p>
            <a:pPr lvl="1"/>
            <a:r>
              <a:rPr lang="en-US" sz="2000" dirty="0"/>
              <a:t>Refactor parts hierarchy</a:t>
            </a:r>
          </a:p>
          <a:p>
            <a:pPr lvl="1"/>
            <a:r>
              <a:rPr lang="en-US" sz="2000" dirty="0"/>
              <a:t>Refactor parts interconnection</a:t>
            </a:r>
          </a:p>
          <a:p>
            <a:pPr lvl="1"/>
            <a:r>
              <a:rPr lang="en-US" sz="2000" dirty="0"/>
              <a:t>Action definitions in action definitions package</a:t>
            </a:r>
          </a:p>
          <a:p>
            <a:pPr lvl="1"/>
            <a:r>
              <a:rPr lang="en-US" sz="2000" dirty="0"/>
              <a:t>Refactor action hierarchy</a:t>
            </a:r>
          </a:p>
          <a:p>
            <a:pPr lvl="1"/>
            <a:r>
              <a:rPr lang="en-US" sz="2000" dirty="0"/>
              <a:t>Integrate behavior (use cases, actions, sequence/messages) </a:t>
            </a:r>
          </a:p>
          <a:p>
            <a:pPr lvl="1"/>
            <a:r>
              <a:rPr lang="en-US" sz="2000" dirty="0"/>
              <a:t>Refactor the requirements hierarchy</a:t>
            </a:r>
          </a:p>
          <a:p>
            <a:pPr lvl="1"/>
            <a:r>
              <a:rPr lang="en-US" sz="2000" dirty="0"/>
              <a:t>Refactor requirements traceability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9BC23-821F-41D0-96FE-1536748B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8928" y="6396038"/>
            <a:ext cx="4061881" cy="365125"/>
          </a:xfrm>
        </p:spPr>
        <p:txBody>
          <a:bodyPr/>
          <a:lstStyle/>
          <a:p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CA6F4-4A77-4D69-940B-16B115B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7868" y="6370636"/>
            <a:ext cx="4542615" cy="365126"/>
          </a:xfrm>
        </p:spPr>
        <p:txBody>
          <a:bodyPr/>
          <a:lstStyle/>
          <a:p>
            <a:r>
              <a:rPr lang="en-US"/>
              <a:t>Copyright © 2019-2023 by Sanford Friedenthal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1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1912-2AAD-460C-85C3-1FF08D98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2" y="304801"/>
            <a:ext cx="11385127" cy="758825"/>
          </a:xfrm>
        </p:spPr>
        <p:txBody>
          <a:bodyPr/>
          <a:lstStyle/>
          <a:p>
            <a:r>
              <a:rPr lang="en-US" dirty="0"/>
              <a:t>SysML v2 Examples</a:t>
            </a:r>
            <a:br>
              <a:rPr lang="en-US" dirty="0"/>
            </a:br>
            <a:r>
              <a:rPr lang="en-US" dirty="0"/>
              <a:t>Open-Source Pilot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26CE0-3EC0-4B5E-861B-C5D36D9516D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545" y="1527049"/>
            <a:ext cx="11344466" cy="3775323"/>
          </a:xfrm>
        </p:spPr>
        <p:txBody>
          <a:bodyPr/>
          <a:lstStyle/>
          <a:p>
            <a:r>
              <a:rPr lang="en-GB" dirty="0"/>
              <a:t>SysML v2 examples are created using the open-source pilot implementation that was developed as part of the SysML v2 Submission Team effort</a:t>
            </a:r>
          </a:p>
          <a:p>
            <a:r>
              <a:rPr lang="en-GB" dirty="0"/>
              <a:t>The graphical views of the SysML v2 model were created using a prototype visualization tool called Plant UML that is integrated with the pilot implementation</a:t>
            </a:r>
          </a:p>
          <a:p>
            <a:pPr lvl="1"/>
            <a:r>
              <a:rPr lang="en-GB" sz="2600" dirty="0"/>
              <a:t>The quality of the graphical visualization is limited but will be substantially improved as commercial tools become available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D5568-AAF2-4B58-901F-02DC526B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8928" y="6396038"/>
            <a:ext cx="4061881" cy="365125"/>
          </a:xfrm>
        </p:spPr>
        <p:txBody>
          <a:bodyPr/>
          <a:lstStyle/>
          <a:p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E51B5-9AA7-4C88-9CAD-62A8CC8D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7868" y="6370636"/>
            <a:ext cx="4542615" cy="365126"/>
          </a:xfrm>
        </p:spPr>
        <p:txBody>
          <a:bodyPr/>
          <a:lstStyle/>
          <a:p>
            <a:r>
              <a:rPr lang="en-US"/>
              <a:t>Copyright © 2019-2023 by Sanford Friedenthal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8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A93B08A4-8139-415E-8D94-DDD63891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014" y="2020942"/>
            <a:ext cx="4223962" cy="2697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5DAA8-7BED-4DFE-B250-7FF1FF5C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Conversion</a:t>
            </a:r>
            <a:br>
              <a:rPr lang="en-US" dirty="0"/>
            </a:br>
            <a:r>
              <a:rPr lang="en-US" dirty="0"/>
              <a:t>Package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632D-8C85-4E47-A445-3DB2CC4D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4742-0FF1-4846-8BBE-4EA9EF2B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7C68582-7AC7-4FEC-B07D-C40C1C3F8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0" y="2020942"/>
            <a:ext cx="2697480" cy="2697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617C83-6D03-4B36-9A2E-B20E4B8F5569}"/>
              </a:ext>
            </a:extLst>
          </p:cNvPr>
          <p:cNvSpPr txBox="1"/>
          <p:nvPr/>
        </p:nvSpPr>
        <p:spPr>
          <a:xfrm>
            <a:off x="1076445" y="5196874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SysML v1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C0944-15B0-4EE7-B013-7594B76813C4}"/>
              </a:ext>
            </a:extLst>
          </p:cNvPr>
          <p:cNvSpPr txBox="1"/>
          <p:nvPr/>
        </p:nvSpPr>
        <p:spPr>
          <a:xfrm>
            <a:off x="4860695" y="4994937"/>
            <a:ext cx="1814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SysML v2</a:t>
            </a:r>
          </a:p>
          <a:p>
            <a:pPr algn="ctr"/>
            <a:r>
              <a:rPr lang="en-US" dirty="0"/>
              <a:t>Transformed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6F23E-2779-4919-AED0-2A5B16256F94}"/>
              </a:ext>
            </a:extLst>
          </p:cNvPr>
          <p:cNvSpPr txBox="1"/>
          <p:nvPr/>
        </p:nvSpPr>
        <p:spPr>
          <a:xfrm>
            <a:off x="9358795" y="5009022"/>
            <a:ext cx="1590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SysML v2</a:t>
            </a:r>
          </a:p>
          <a:p>
            <a:pPr algn="ctr"/>
            <a:r>
              <a:rPr lang="en-US" dirty="0"/>
              <a:t>Refactored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10073C5-2B19-4134-8490-60B6EFE4BA02}"/>
              </a:ext>
            </a:extLst>
          </p:cNvPr>
          <p:cNvSpPr/>
          <p:nvPr/>
        </p:nvSpPr>
        <p:spPr>
          <a:xfrm>
            <a:off x="3351364" y="3061020"/>
            <a:ext cx="611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F351F1EE-DC5E-4AB9-A3DB-1EAF488D9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668" y="2020942"/>
            <a:ext cx="3673141" cy="285472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7D636F0F-121F-4C6C-AE25-ADAD9D52EA27}"/>
              </a:ext>
            </a:extLst>
          </p:cNvPr>
          <p:cNvSpPr/>
          <p:nvPr/>
        </p:nvSpPr>
        <p:spPr>
          <a:xfrm>
            <a:off x="7879976" y="3061020"/>
            <a:ext cx="611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8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9">
            <a:extLst>
              <a:ext uri="{FF2B5EF4-FFF2-40B4-BE49-F238E27FC236}">
                <a16:creationId xmlns:a16="http://schemas.microsoft.com/office/drawing/2014/main" id="{79E36B4C-9607-4D2D-B985-51BD77C85F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749" t="-3436" r="39433" b="41458"/>
          <a:stretch/>
        </p:blipFill>
        <p:spPr bwMode="auto">
          <a:xfrm>
            <a:off x="587446" y="3223567"/>
            <a:ext cx="10755743" cy="3096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5DAA8-7BED-4DFE-B250-7FF1FF5C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Parts Hierarchy – SysML v1 to SysML v2 Transformed</a:t>
            </a:r>
            <a:br>
              <a:rPr lang="en-US" dirty="0"/>
            </a:br>
            <a:r>
              <a:rPr lang="en-US" sz="2400" dirty="0"/>
              <a:t>Mission Part Def to </a:t>
            </a:r>
            <a:r>
              <a:rPr lang="en-US" sz="2400" dirty="0" err="1"/>
              <a:t>SkyzerSystem</a:t>
            </a:r>
            <a:r>
              <a:rPr lang="en-US" sz="2400" dirty="0"/>
              <a:t> Part to </a:t>
            </a:r>
            <a:r>
              <a:rPr lang="en-US" sz="2400" dirty="0" err="1"/>
              <a:t>SkyzerSystem</a:t>
            </a:r>
            <a:r>
              <a:rPr lang="en-US" sz="2400" dirty="0"/>
              <a:t> Part Def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632D-8C85-4E47-A445-3DB2CC4D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4742-0FF1-4846-8BBE-4EA9EF2B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617C83-6D03-4B36-9A2E-B20E4B8F5569}"/>
              </a:ext>
            </a:extLst>
          </p:cNvPr>
          <p:cNvSpPr txBox="1"/>
          <p:nvPr/>
        </p:nvSpPr>
        <p:spPr>
          <a:xfrm>
            <a:off x="6355296" y="1973577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SysML v1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C0944-15B0-4EE7-B013-7594B76813C4}"/>
              </a:ext>
            </a:extLst>
          </p:cNvPr>
          <p:cNvSpPr txBox="1"/>
          <p:nvPr/>
        </p:nvSpPr>
        <p:spPr>
          <a:xfrm>
            <a:off x="7540198" y="3083135"/>
            <a:ext cx="345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SysML v2 Transformed</a:t>
            </a:r>
          </a:p>
        </p:txBody>
      </p:sp>
      <p:pic>
        <p:nvPicPr>
          <p:cNvPr id="14" name="Picture 13" descr="A diagram of a company&#10;&#10;Description automatically generated">
            <a:extLst>
              <a:ext uri="{FF2B5EF4-FFF2-40B4-BE49-F238E27FC236}">
                <a16:creationId xmlns:a16="http://schemas.microsoft.com/office/drawing/2014/main" id="{D50E113E-7624-47B3-B7EB-90D206A7C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26" y="1319476"/>
            <a:ext cx="5943600" cy="20396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E1A834-3D77-41E9-8208-024E8A065633}"/>
              </a:ext>
            </a:extLst>
          </p:cNvPr>
          <p:cNvSpPr/>
          <p:nvPr/>
        </p:nvSpPr>
        <p:spPr>
          <a:xfrm>
            <a:off x="4085863" y="3579525"/>
            <a:ext cx="123849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092A9C-9BDD-49BA-B58B-DF91BA0C37D6}"/>
              </a:ext>
            </a:extLst>
          </p:cNvPr>
          <p:cNvSpPr/>
          <p:nvPr/>
        </p:nvSpPr>
        <p:spPr>
          <a:xfrm>
            <a:off x="10185722" y="3624686"/>
            <a:ext cx="1238491" cy="40330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2AA768-3D8C-447F-B325-E8A40F1C1B17}"/>
              </a:ext>
            </a:extLst>
          </p:cNvPr>
          <p:cNvSpPr/>
          <p:nvPr/>
        </p:nvSpPr>
        <p:spPr>
          <a:xfrm>
            <a:off x="2950697" y="4239338"/>
            <a:ext cx="1505555" cy="408008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645EE-6703-48A6-970E-1FCA22D7844C}"/>
              </a:ext>
            </a:extLst>
          </p:cNvPr>
          <p:cNvSpPr/>
          <p:nvPr/>
        </p:nvSpPr>
        <p:spPr>
          <a:xfrm>
            <a:off x="1204850" y="4855179"/>
            <a:ext cx="1052214" cy="408008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E6431FF-8813-47DF-A27E-DD738A81E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207" r="37980"/>
          <a:stretch/>
        </p:blipFill>
        <p:spPr>
          <a:xfrm>
            <a:off x="580779" y="1772752"/>
            <a:ext cx="11036792" cy="3806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AD172-B228-45FA-B661-574A8E37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Parts Tree – SysML v2 Refactored</a:t>
            </a:r>
            <a:br>
              <a:rPr lang="en-US" dirty="0"/>
            </a:br>
            <a:r>
              <a:rPr lang="en-US" sz="2400" dirty="0"/>
              <a:t>Mission Part to Enterprise Part to </a:t>
            </a:r>
            <a:r>
              <a:rPr lang="en-US" sz="2400" dirty="0" err="1"/>
              <a:t>SkyzerSystem</a:t>
            </a:r>
            <a:r>
              <a:rPr lang="en-US" sz="2400" dirty="0"/>
              <a:t> Part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6615A-55D3-4ECB-A037-E2AB0AD6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9410A-28BB-4B96-97A4-E07D067C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DDE13-FD0E-49AB-8DAB-EB76558C7FCF}"/>
              </a:ext>
            </a:extLst>
          </p:cNvPr>
          <p:cNvSpPr/>
          <p:nvPr/>
        </p:nvSpPr>
        <p:spPr>
          <a:xfrm>
            <a:off x="9537537" y="1772752"/>
            <a:ext cx="1990847" cy="40330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86B8D5-5949-42E4-A06A-6D6721D8CDAC}"/>
              </a:ext>
            </a:extLst>
          </p:cNvPr>
          <p:cNvSpPr/>
          <p:nvPr/>
        </p:nvSpPr>
        <p:spPr>
          <a:xfrm>
            <a:off x="8762034" y="2380203"/>
            <a:ext cx="2048720" cy="895445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ADAFA5-D2E0-4BA9-BFA3-18F94DE8E982}"/>
              </a:ext>
            </a:extLst>
          </p:cNvPr>
          <p:cNvSpPr/>
          <p:nvPr/>
        </p:nvSpPr>
        <p:spPr>
          <a:xfrm>
            <a:off x="3970116" y="3472417"/>
            <a:ext cx="706056" cy="408008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DAA8-7BED-4DFE-B250-7FF1FF5C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Behavior – SysML v1 to SysML v2 Transformed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632D-8C85-4E47-A445-3DB2CC4D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4742-0FF1-4846-8BBE-4EA9EF2B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617C83-6D03-4B36-9A2E-B20E4B8F5569}"/>
              </a:ext>
            </a:extLst>
          </p:cNvPr>
          <p:cNvSpPr txBox="1"/>
          <p:nvPr/>
        </p:nvSpPr>
        <p:spPr>
          <a:xfrm>
            <a:off x="1978141" y="5951514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SysML v1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C0944-15B0-4EE7-B013-7594B76813C4}"/>
              </a:ext>
            </a:extLst>
          </p:cNvPr>
          <p:cNvSpPr txBox="1"/>
          <p:nvPr/>
        </p:nvSpPr>
        <p:spPr>
          <a:xfrm>
            <a:off x="6907775" y="4846214"/>
            <a:ext cx="3173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SysML v2- Transformed</a:t>
            </a:r>
          </a:p>
          <a:p>
            <a:pPr algn="ctr"/>
            <a:r>
              <a:rPr lang="en-US" dirty="0"/>
              <a:t>Removed Swim Lanes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10073C5-2B19-4134-8490-60B6EFE4BA02}"/>
              </a:ext>
            </a:extLst>
          </p:cNvPr>
          <p:cNvSpPr/>
          <p:nvPr/>
        </p:nvSpPr>
        <p:spPr>
          <a:xfrm>
            <a:off x="5053164" y="3245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 diagram of a service&#10;&#10;Description automatically generated">
            <a:extLst>
              <a:ext uri="{FF2B5EF4-FFF2-40B4-BE49-F238E27FC236}">
                <a16:creationId xmlns:a16="http://schemas.microsoft.com/office/drawing/2014/main" id="{F9B5FE11-1D12-4CD1-A103-AD7AF29DB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6" y="1417612"/>
            <a:ext cx="3169920" cy="4576445"/>
          </a:xfrm>
          <a:prstGeom prst="rect">
            <a:avLst/>
          </a:prstGeom>
        </p:spPr>
      </p:pic>
      <p:pic>
        <p:nvPicPr>
          <p:cNvPr id="16" name="Graphic 19">
            <a:extLst>
              <a:ext uri="{FF2B5EF4-FFF2-40B4-BE49-F238E27FC236}">
                <a16:creationId xmlns:a16="http://schemas.microsoft.com/office/drawing/2014/main" id="{A08E7758-176F-4464-B35E-A21BF012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240" y="2142108"/>
            <a:ext cx="2790825" cy="25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8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DAA8-7BED-4DFE-B250-7FF1FF5C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Behavior – SysML v2 Refactored</a:t>
            </a:r>
            <a:br>
              <a:rPr lang="en-US" sz="2800" dirty="0"/>
            </a:br>
            <a:r>
              <a:rPr lang="en-US" sz="2800" dirty="0"/>
              <a:t>Actions Performed by </a:t>
            </a:r>
            <a:r>
              <a:rPr lang="en-US" sz="2800" dirty="0" err="1"/>
              <a:t>Skyzer</a:t>
            </a:r>
            <a:r>
              <a:rPr lang="en-US" sz="2800" dirty="0"/>
              <a:t>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632D-8C85-4E47-A445-3DB2CC4D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4742-0FF1-4846-8BBE-4EA9EF2B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899FD3-8B4D-4BFF-82BE-9EFD6FAD3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609" y="1440657"/>
            <a:ext cx="11565131" cy="4516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518D4F-2211-49B2-AC33-3D64F97C382B}"/>
              </a:ext>
            </a:extLst>
          </p:cNvPr>
          <p:cNvSpPr txBox="1"/>
          <p:nvPr/>
        </p:nvSpPr>
        <p:spPr>
          <a:xfrm>
            <a:off x="316609" y="1773826"/>
            <a:ext cx="6609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Actions aligned with the refactored parts hierarchy</a:t>
            </a:r>
          </a:p>
          <a:p>
            <a:r>
              <a:rPr lang="en-US" dirty="0">
                <a:solidFill>
                  <a:srgbClr val="002060"/>
                </a:solidFill>
              </a:rPr>
              <a:t>enabling fully integrated structure and behavior</a:t>
            </a:r>
          </a:p>
        </p:txBody>
      </p:sp>
    </p:spTree>
    <p:extLst>
      <p:ext uri="{BB962C8B-B14F-4D97-AF65-F5344CB8AC3E}">
        <p14:creationId xmlns:p14="http://schemas.microsoft.com/office/powerpoint/2010/main" val="3334483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67AF4862-D346-456C-8CD9-C642DAA0F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76" y="3480338"/>
            <a:ext cx="8699288" cy="2467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5DAA8-7BED-4DFE-B250-7FF1FF5C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Requirements – SysML v1 to SysML v2 Transformed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632D-8C85-4E47-A445-3DB2CC4D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4742-0FF1-4846-8BBE-4EA9EF2B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617C83-6D03-4B36-9A2E-B20E4B8F5569}"/>
              </a:ext>
            </a:extLst>
          </p:cNvPr>
          <p:cNvSpPr txBox="1"/>
          <p:nvPr/>
        </p:nvSpPr>
        <p:spPr>
          <a:xfrm>
            <a:off x="4717065" y="2967335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SysML v1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C0944-15B0-4EE7-B013-7594B76813C4}"/>
              </a:ext>
            </a:extLst>
          </p:cNvPr>
          <p:cNvSpPr txBox="1"/>
          <p:nvPr/>
        </p:nvSpPr>
        <p:spPr>
          <a:xfrm>
            <a:off x="3872539" y="5867939"/>
            <a:ext cx="30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SysML v2 Transformed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A93EF52E-86F0-495F-B4AD-ECD91AD42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009" b="22737"/>
          <a:stretch/>
        </p:blipFill>
        <p:spPr>
          <a:xfrm>
            <a:off x="273367" y="1701799"/>
            <a:ext cx="11017245" cy="115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07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DAA8-7BED-4DFE-B250-7FF1FF5C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Requirements – SysML v2 Refactored</a:t>
            </a:r>
            <a:br>
              <a:rPr lang="en-US" sz="2800" dirty="0"/>
            </a:br>
            <a:r>
              <a:rPr lang="en-US" sz="2800" dirty="0"/>
              <a:t>Specification with Integrated Requirements Hierarchy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632D-8C85-4E47-A445-3DB2CC4D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4742-0FF1-4846-8BBE-4EA9EF2B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  <p:pic>
        <p:nvPicPr>
          <p:cNvPr id="8" name="Picture 7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53C67650-00F4-42C6-AF53-2035835B5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12" y="1479134"/>
            <a:ext cx="8287698" cy="47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8C01-766A-4EDA-AC53-9FEECB74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SysML v2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8072A-7353-4394-9B05-0A9E65DA51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544" y="1527049"/>
            <a:ext cx="11588265" cy="3775323"/>
          </a:xfrm>
        </p:spPr>
        <p:txBody>
          <a:bodyPr/>
          <a:lstStyle/>
          <a:p>
            <a:r>
              <a:rPr lang="en-US" sz="2400" dirty="0"/>
              <a:t>SysML v2 beta specifications (i.e., </a:t>
            </a:r>
            <a:r>
              <a:rPr lang="en-US" sz="2400" dirty="0" err="1"/>
              <a:t>KerML</a:t>
            </a:r>
            <a:r>
              <a:rPr lang="en-US" sz="2400" dirty="0"/>
              <a:t>, SysML v2, Systems Modeling API &amp; Services) approved by the OMG on June 30, 2023 and are now in the finalization phase</a:t>
            </a:r>
          </a:p>
          <a:p>
            <a:pPr lvl="1"/>
            <a:r>
              <a:rPr lang="en-US" sz="2400" dirty="0"/>
              <a:t>Finalization task force responds to issues raised by vendors as they develop their implementations</a:t>
            </a:r>
          </a:p>
          <a:p>
            <a:r>
              <a:rPr lang="en-US" sz="2400" dirty="0"/>
              <a:t>Final adopted specifications anticipated in 2024</a:t>
            </a:r>
          </a:p>
          <a:p>
            <a:r>
              <a:rPr lang="en-US" sz="2400" dirty="0"/>
              <a:t>Multiple vendors supporting the specifications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https://www.omg.org/news/releases/pr2023/07-10-23.htm</a:t>
            </a:r>
            <a:r>
              <a:rPr lang="en-US" sz="2400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BD6A8-50F0-462D-8E2C-8020B78C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426C7-B767-478C-B77A-78E463A38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ea typeface="Calibri" panose="020F0502020204030204" pitchFamily="34" charset="0"/>
              </a:rPr>
              <a:t>Copyright © 2019-2023 by Sanford Friedenthal </a:t>
            </a:r>
          </a:p>
        </p:txBody>
      </p:sp>
    </p:spTree>
    <p:extLst>
      <p:ext uri="{BB962C8B-B14F-4D97-AF65-F5344CB8AC3E}">
        <p14:creationId xmlns:p14="http://schemas.microsoft.com/office/powerpoint/2010/main" val="16704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0419-E105-4E4B-8839-808F3F3E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Requirements Satisfaction/Allocation</a:t>
            </a:r>
            <a:br>
              <a:rPr lang="en-US" sz="2800" dirty="0"/>
            </a:br>
            <a:r>
              <a:rPr lang="en-US" sz="2800" dirty="0"/>
              <a:t>SysML v1 to SysML v2 Refactored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AD249-2DB0-4711-88F9-E15FA3C8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9BC95-FA63-4E48-8583-67A16906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87BB3CD-9EF8-4C49-BF62-9611829B7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47" y="1498838"/>
            <a:ext cx="5388458" cy="423033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091C417-EE10-4416-87CC-4E059AFC912E}"/>
              </a:ext>
            </a:extLst>
          </p:cNvPr>
          <p:cNvSpPr/>
          <p:nvPr/>
        </p:nvSpPr>
        <p:spPr>
          <a:xfrm>
            <a:off x="6251579" y="3614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B8AC84-43AB-494B-844C-9E289C6900C2}"/>
              </a:ext>
            </a:extLst>
          </p:cNvPr>
          <p:cNvSpPr txBox="1"/>
          <p:nvPr/>
        </p:nvSpPr>
        <p:spPr>
          <a:xfrm>
            <a:off x="2710221" y="5819074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SysML v1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0BA0AEE-5F86-4558-8DE2-347AFCDBD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9004" y="1371550"/>
            <a:ext cx="3860033" cy="4484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3DBC9B-CBE7-4B85-959F-12D9BC834FEB}"/>
              </a:ext>
            </a:extLst>
          </p:cNvPr>
          <p:cNvSpPr txBox="1"/>
          <p:nvPr/>
        </p:nvSpPr>
        <p:spPr>
          <a:xfrm>
            <a:off x="8065983" y="5820839"/>
            <a:ext cx="2868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SysML v2 Refactored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FE7FA7-CAAE-47C2-8E13-9C8250A6AB79}"/>
              </a:ext>
            </a:extLst>
          </p:cNvPr>
          <p:cNvSpPr/>
          <p:nvPr/>
        </p:nvSpPr>
        <p:spPr>
          <a:xfrm>
            <a:off x="804581" y="2166257"/>
            <a:ext cx="1775338" cy="1828800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C74D3E-4BBF-4B18-94D6-69F078DABF28}"/>
              </a:ext>
            </a:extLst>
          </p:cNvPr>
          <p:cNvSpPr/>
          <p:nvPr/>
        </p:nvSpPr>
        <p:spPr>
          <a:xfrm>
            <a:off x="9775371" y="2351314"/>
            <a:ext cx="1457464" cy="223157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BD7EFD-7973-44B9-8BDF-F5FBD7FB67A5}"/>
              </a:ext>
            </a:extLst>
          </p:cNvPr>
          <p:cNvSpPr txBox="1"/>
          <p:nvPr/>
        </p:nvSpPr>
        <p:spPr>
          <a:xfrm>
            <a:off x="739705" y="1796925"/>
            <a:ext cx="209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Mission Moe’s Block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5C0ACB-448E-4C24-AC59-A21C2A9053F9}"/>
              </a:ext>
            </a:extLst>
          </p:cNvPr>
          <p:cNvSpPr txBox="1"/>
          <p:nvPr/>
        </p:nvSpPr>
        <p:spPr>
          <a:xfrm>
            <a:off x="9527197" y="1763985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0070C0"/>
                </a:solidFill>
              </a:rPr>
              <a:t>Skyzer</a:t>
            </a:r>
            <a:r>
              <a:rPr lang="en-US" sz="1800" dirty="0">
                <a:solidFill>
                  <a:srgbClr val="0070C0"/>
                </a:solidFill>
              </a:rPr>
              <a:t> Enterprise</a:t>
            </a:r>
          </a:p>
          <a:p>
            <a:pPr algn="ctr"/>
            <a:r>
              <a:rPr lang="en-US" sz="1800" dirty="0">
                <a:solidFill>
                  <a:srgbClr val="0070C0"/>
                </a:solidFill>
              </a:rPr>
              <a:t>Part Definition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F67331-9A2D-46DA-9F69-6AEFD635A88D}"/>
              </a:ext>
            </a:extLst>
          </p:cNvPr>
          <p:cNvSpPr txBox="1"/>
          <p:nvPr/>
        </p:nvSpPr>
        <p:spPr>
          <a:xfrm>
            <a:off x="9913010" y="4863308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requirement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</a:rPr>
              <a:t>allocation</a:t>
            </a:r>
          </a:p>
        </p:txBody>
      </p:sp>
    </p:spTree>
    <p:extLst>
      <p:ext uri="{BB962C8B-B14F-4D97-AF65-F5344CB8AC3E}">
        <p14:creationId xmlns:p14="http://schemas.microsoft.com/office/powerpoint/2010/main" val="26443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DAA8-7BED-4DFE-B250-7FF1FF5C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Requirements – SysML v2 Refactored</a:t>
            </a:r>
            <a:br>
              <a:rPr lang="en-US" sz="2800" dirty="0"/>
            </a:br>
            <a:r>
              <a:rPr lang="en-US" sz="2800" dirty="0"/>
              <a:t>Example of Performance Requirement with Constraint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E632D-8C85-4E47-A445-3DB2CC4D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4742-0FF1-4846-8BBE-4EA9EF2B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  <p:pic>
        <p:nvPicPr>
          <p:cNvPr id="10" name="Picture 9" descr="A white background with black and green text&#10;&#10;Description automatically generated">
            <a:extLst>
              <a:ext uri="{FF2B5EF4-FFF2-40B4-BE49-F238E27FC236}">
                <a16:creationId xmlns:a16="http://schemas.microsoft.com/office/drawing/2014/main" id="{4C0E0809-C96D-47D8-95AC-2289F6BBE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2" y="2031206"/>
            <a:ext cx="11557731" cy="2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05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143E-F551-45AA-B813-4AB2CF02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Refactoring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C813-D554-4A90-80E6-857FB02F9A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5544" y="1527049"/>
            <a:ext cx="11922806" cy="3775323"/>
          </a:xfrm>
        </p:spPr>
        <p:txBody>
          <a:bodyPr/>
          <a:lstStyle/>
          <a:p>
            <a:r>
              <a:rPr lang="en-US" dirty="0"/>
              <a:t>Integrated SysML v2 part hierarchy integrates SysML v1 block decomposition with swim lanes in activities,  lifelines in sequence diagrams, actors in use cases, and blocks in OV-1</a:t>
            </a:r>
          </a:p>
          <a:p>
            <a:r>
              <a:rPr lang="en-US" dirty="0"/>
              <a:t>Integrated SysML v2 behavior integrates use cases, actions flow, and message sequence</a:t>
            </a:r>
          </a:p>
          <a:p>
            <a:r>
              <a:rPr lang="en-US" dirty="0"/>
              <a:t>May need to refactor the requirements allocations/satisfactions based on the revised structure and behavior</a:t>
            </a:r>
          </a:p>
          <a:p>
            <a:r>
              <a:rPr lang="en-US" dirty="0"/>
              <a:t>Selected requirements may be formalized with constraints to make them more precise</a:t>
            </a:r>
          </a:p>
          <a:p>
            <a:r>
              <a:rPr lang="en-US" dirty="0"/>
              <a:t>Many opportunities to leverage SysML v2 to further refine the model (e.g., short name and aliases, stakeholder concerns, metadata, …)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310EA-B849-49E4-A1B6-99C10B5B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D02B-17FD-4AF3-B00C-DE984DA0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2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143E-F551-45AA-B813-4AB2CF02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C813-D554-4A90-80E6-857FB02F9A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Converting a SysML v1 model to a SysML v2 model should include pre-processing, transformation, post-processing and validation</a:t>
            </a:r>
          </a:p>
          <a:p>
            <a:r>
              <a:rPr lang="en-US" dirty="0"/>
              <a:t>Conversion process should be performed incrementally and validated at each step</a:t>
            </a:r>
          </a:p>
          <a:p>
            <a:r>
              <a:rPr lang="en-US" dirty="0"/>
              <a:t>Post-processing, which includes reorganizing and refactoring the model, is needed to leverage SysML v2 capabilities and benefits</a:t>
            </a:r>
          </a:p>
          <a:p>
            <a:pPr lvl="1"/>
            <a:r>
              <a:rPr lang="en-US" sz="2600" dirty="0"/>
              <a:t>Apply usage focused paradigm </a:t>
            </a:r>
          </a:p>
          <a:p>
            <a:r>
              <a:rPr lang="en-US" dirty="0"/>
              <a:t>The benefit is a much more integrated and precise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310EA-B849-49E4-A1B6-99C10B5B9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D02B-17FD-4AF3-B00C-DE984DA0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7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4EB9-83AA-48BB-8A7A-C7E8C44E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2" y="304801"/>
            <a:ext cx="11385127" cy="75882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61888-4C7A-47D4-ADE9-784343AD40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3225" y="1264082"/>
            <a:ext cx="11344275" cy="4653706"/>
          </a:xfrm>
        </p:spPr>
        <p:txBody>
          <a:bodyPr/>
          <a:lstStyle/>
          <a:p>
            <a:r>
              <a:rPr lang="en-US" altLang="en-US" sz="2400" dirty="0" err="1"/>
              <a:t>Skyzer</a:t>
            </a:r>
            <a:r>
              <a:rPr lang="en-US" altLang="en-US" sz="2400" dirty="0"/>
              <a:t> Model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Developed by the Systems Engineering Research Center (SERC) </a:t>
            </a:r>
            <a:r>
              <a:rPr lang="en-US" sz="24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under </a:t>
            </a:r>
            <a:r>
              <a:rPr lang="en-US" sz="2400" dirty="0">
                <a:effectLst/>
                <a:ea typeface="Calibri" panose="020F0502020204030204" pitchFamily="34" charset="0"/>
              </a:rPr>
              <a:t>Task Order 0802 with the Naval Air Systems Command, under contract HQ0034-19-D-0003 with Office of the Under Secretary of Defense for Research &amp; Engineering</a:t>
            </a:r>
          </a:p>
          <a:p>
            <a:pPr marL="549275" lvl="2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https://ime.sercuarc.org/alfresco/mmsapp/mms.html#/login</a:t>
            </a:r>
            <a:endParaRPr lang="en-US" sz="24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marL="823913" lvl="3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User: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openmbeeguest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823913" lvl="3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PW: guest</a:t>
            </a:r>
            <a:endParaRPr lang="en-US" altLang="en-US" sz="2400" dirty="0"/>
          </a:p>
          <a:p>
            <a:r>
              <a:rPr lang="en-US" sz="2400" dirty="0"/>
              <a:t>Comparing SysML v2 with SysML v1 by S Friedenthal                                            Presentation to SE DSIG on March 21, 2023 (omg doc # </a:t>
            </a:r>
            <a:r>
              <a:rPr lang="en-US" sz="2400" dirty="0" err="1"/>
              <a:t>syseng</a:t>
            </a:r>
            <a:r>
              <a:rPr lang="en-US" sz="2400" dirty="0"/>
              <a:t>/2023-03-02) </a:t>
            </a:r>
          </a:p>
          <a:p>
            <a:r>
              <a:rPr lang="en-US" altLang="en-US" sz="2400" dirty="0"/>
              <a:t>SysML v2: Highlighting the Differences with SysML v1 by S Friedenthal and E Seidewitz         PPI </a:t>
            </a:r>
            <a:r>
              <a:rPr lang="en-US" altLang="en-US" sz="2400" dirty="0" err="1"/>
              <a:t>SyEn</a:t>
            </a:r>
            <a:r>
              <a:rPr lang="en-US" altLang="en-US" sz="2400" dirty="0"/>
              <a:t> Edition 123 April 2023                                                                               </a:t>
            </a:r>
            <a:r>
              <a:rPr lang="en-US" alt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https://www.ppi-int.com/systems-engineering-newsjournal</a:t>
            </a:r>
            <a:r>
              <a:rPr lang="en-US" alt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/ppi-syen-123/</a:t>
            </a:r>
            <a:r>
              <a:rPr lang="en-US" altLang="en-US" dirty="0"/>
              <a:t> </a:t>
            </a:r>
          </a:p>
          <a:p>
            <a:r>
              <a:rPr lang="en-US" dirty="0"/>
              <a:t>Report: SysML v1 to SysML v2 Model Conversion Approach (to be provided)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FA86F-42A8-476C-B68C-743AE531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8928" y="6396038"/>
            <a:ext cx="4061881" cy="365125"/>
          </a:xfrm>
        </p:spPr>
        <p:txBody>
          <a:bodyPr/>
          <a:lstStyle/>
          <a:p>
            <a:r>
              <a:rPr lang="en-US"/>
              <a:t>09 June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59E55-B0E3-449E-9791-CF6850E0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7868" y="6370636"/>
            <a:ext cx="4542615" cy="365126"/>
          </a:xfrm>
        </p:spPr>
        <p:txBody>
          <a:bodyPr/>
          <a:lstStyle/>
          <a:p>
            <a:r>
              <a:rPr lang="en-US"/>
              <a:t>Copyright © 2019-2023 by Sanford Friedenthal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42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4C8D00-0758-4150-9FC9-484F763E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F3E29-0621-4233-836C-DF41AA82AA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</p:spTree>
    <p:extLst>
      <p:ext uri="{BB962C8B-B14F-4D97-AF65-F5344CB8AC3E}">
        <p14:creationId xmlns:p14="http://schemas.microsoft.com/office/powerpoint/2010/main" val="241689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64EB9-83AA-48BB-8A7A-C7E8C44E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2" y="304801"/>
            <a:ext cx="11385127" cy="758825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61888-4C7A-47D4-ADE9-784343AD40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545" y="1527049"/>
            <a:ext cx="11344466" cy="3775323"/>
          </a:xfrm>
        </p:spPr>
        <p:txBody>
          <a:bodyPr/>
          <a:lstStyle/>
          <a:p>
            <a:r>
              <a:rPr lang="en-US" altLang="en-US" dirty="0"/>
              <a:t>Summarize results from converting a SysML v1 model to a SysML v2 model</a:t>
            </a:r>
          </a:p>
          <a:p>
            <a:pPr lvl="1"/>
            <a:r>
              <a:rPr lang="en-US" altLang="en-US" dirty="0"/>
              <a:t>Documented in a Model Conversion Guidance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FA86F-42A8-476C-B68C-743AE531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8928" y="6396038"/>
            <a:ext cx="4061881" cy="365125"/>
          </a:xfrm>
        </p:spPr>
        <p:txBody>
          <a:bodyPr/>
          <a:lstStyle/>
          <a:p>
            <a:r>
              <a:rPr lang="en-US"/>
              <a:t>09 June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59E55-B0E3-449E-9791-CF6850E0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7868" y="6370636"/>
            <a:ext cx="4542615" cy="365126"/>
          </a:xfrm>
        </p:spPr>
        <p:txBody>
          <a:bodyPr/>
          <a:lstStyle/>
          <a:p>
            <a:r>
              <a:rPr lang="en-US"/>
              <a:t>Copyright © 2019-2023 by Sanford Friedenthal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3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4EB4-6E72-45CA-BAA9-901EB4F4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Project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6FB44-797C-4CC2-8B2B-F51E06BF4E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DoD SysML v1 to SysML v2 Transition Guide Project</a:t>
            </a:r>
          </a:p>
          <a:p>
            <a:pPr lvl="1"/>
            <a:r>
              <a:rPr lang="en-US" dirty="0"/>
              <a:t>Phase 1 initiated December, 2022 and planned through March 2024</a:t>
            </a:r>
          </a:p>
          <a:p>
            <a:pPr lvl="1"/>
            <a:r>
              <a:rPr lang="en-US" dirty="0"/>
              <a:t>Goal: Provide guidance on how an organization and project can transition their MBSE efforts from SysML v1 to SysML v2</a:t>
            </a:r>
          </a:p>
          <a:p>
            <a:pPr lvl="1"/>
            <a:r>
              <a:rPr lang="en-US" dirty="0"/>
              <a:t>Key deliverables</a:t>
            </a:r>
          </a:p>
          <a:p>
            <a:pPr lvl="2"/>
            <a:r>
              <a:rPr lang="en-US" dirty="0"/>
              <a:t>SysML v1 to v2 Transition Frequently Asked Questions (FAQ)</a:t>
            </a:r>
          </a:p>
          <a:p>
            <a:pPr lvl="2"/>
            <a:r>
              <a:rPr lang="en-US" dirty="0"/>
              <a:t>SysML v1 to v2 Transition Plan Template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SysML V1 to V2 Model Conversion Guidance</a:t>
            </a:r>
          </a:p>
          <a:p>
            <a:pPr lvl="2"/>
            <a:r>
              <a:rPr lang="en-US" dirty="0"/>
              <a:t>SysML v2 Starter Model</a:t>
            </a:r>
          </a:p>
          <a:p>
            <a:pPr lvl="2"/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87767-7D5B-46FE-AF2A-67857C5A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8BE11-5892-4E60-AED2-3F362212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6834-8F14-452B-84A6-3FC49FEB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SysML v1 to SysML v2</a:t>
            </a:r>
            <a:br>
              <a:rPr lang="en-US" dirty="0"/>
            </a:br>
            <a:r>
              <a:rPr lang="en-US" dirty="0"/>
              <a:t>Transition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8D06E-D11E-4E50-9954-2FA96E3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72157-126A-4509-89D8-EE0414E4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83FA1-09F7-4DDC-B801-940CA5146F2B}"/>
              </a:ext>
            </a:extLst>
          </p:cNvPr>
          <p:cNvSpPr txBox="1"/>
          <p:nvPr/>
        </p:nvSpPr>
        <p:spPr>
          <a:xfrm>
            <a:off x="3827868" y="5331957"/>
            <a:ext cx="5988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Implement Strategy and Plan Incrementally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0FCD8-E146-493B-8B55-27B73EEC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57" y="2262317"/>
            <a:ext cx="11403773" cy="24950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F3B3C0-0E96-9DB7-7832-3FB1F374569E}"/>
              </a:ext>
            </a:extLst>
          </p:cNvPr>
          <p:cNvSpPr/>
          <p:nvPr/>
        </p:nvSpPr>
        <p:spPr>
          <a:xfrm>
            <a:off x="9815918" y="3548743"/>
            <a:ext cx="1570539" cy="206828"/>
          </a:xfrm>
          <a:prstGeom prst="rect">
            <a:avLst/>
          </a:prstGeom>
          <a:noFill/>
          <a:ln w="28575">
            <a:solidFill>
              <a:srgbClr val="0071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C81D-6F2F-4FD7-A8D8-19B6606D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Conversion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B79A3-115D-4E14-90B2-5D929A1121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2074" y="1422878"/>
            <a:ext cx="11738735" cy="1192088"/>
          </a:xfrm>
        </p:spPr>
        <p:txBody>
          <a:bodyPr/>
          <a:lstStyle/>
          <a:p>
            <a:r>
              <a:rPr lang="en-US" dirty="0" err="1"/>
              <a:t>Skyzer</a:t>
            </a:r>
            <a:r>
              <a:rPr lang="en-US" dirty="0"/>
              <a:t> Mission Model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Developed by the Systems Engineering Research Center (SERC) (citation included on </a:t>
            </a:r>
            <a:r>
              <a:rPr lang="en-US" sz="2000" i="1" dirty="0">
                <a:solidFill>
                  <a:schemeClr val="tx1"/>
                </a:solidFill>
              </a:rPr>
              <a:t>reference slide #24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endParaRPr lang="en-US" sz="2000" dirty="0"/>
          </a:p>
          <a:p>
            <a:pPr lvl="1"/>
            <a:r>
              <a:rPr lang="en-US" sz="2000" dirty="0"/>
              <a:t>SysML v1 model in Cameo</a:t>
            </a:r>
          </a:p>
          <a:p>
            <a:pPr lvl="1"/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Mission: UAV launched from a ship to perform a search and rescue mission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Approximately 5300 elements</a:t>
            </a: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Includes 6 of 9 diagrams and </a:t>
            </a:r>
            <a:r>
              <a:rPr lang="en-US" sz="2000" dirty="0" err="1">
                <a:cs typeface="Times New Roman" panose="02020603050405020304" pitchFamily="18" charset="0"/>
              </a:rPr>
              <a:t>req’ts</a:t>
            </a:r>
            <a:r>
              <a:rPr lang="en-US" sz="2000" dirty="0">
                <a:cs typeface="Times New Roman" panose="02020603050405020304" pitchFamily="18" charset="0"/>
              </a:rPr>
              <a:t> table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 does not include par, req, </a:t>
            </a:r>
            <a:r>
              <a:rPr lang="en-US" dirty="0" err="1">
                <a:cs typeface="Times New Roman" panose="02020603050405020304" pitchFamily="18" charset="0"/>
              </a:rPr>
              <a:t>stm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cs typeface="Times New Roman" panose="02020603050405020304" pitchFamily="18" charset="0"/>
              </a:rPr>
              <a:t>Includes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packages, dependencies, blocks, attributes, parts, ports, connections, associations, use cases, actors, activities, actions, swim lanes, control flows, object flows, lifelines, messages, requirements, constraints, and trace and satisfy relationships</a:t>
            </a:r>
          </a:p>
          <a:p>
            <a:pPr lvl="2"/>
            <a:r>
              <a:rPr lang="en-US" dirty="0">
                <a:cs typeface="Times New Roman" panose="02020603050405020304" pitchFamily="18" charset="0"/>
              </a:rPr>
              <a:t>does not include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proxy and full ports, interface blocks, states, transitions, test cases, and derive and verify relationships, constraint blocks, constraint properties, and binding connections, …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19F56-3851-4405-8491-19396961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F28D-FEE6-42B3-81E4-BB36AF4A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3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8591-66A0-4930-9E3C-3484E5BE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Skyzer</a:t>
            </a:r>
            <a:r>
              <a:rPr lang="en-US" dirty="0"/>
              <a:t> v1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2E023-D739-4A5D-8560-D5742813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8A7C1-B47A-4E76-9BC6-F0B5D16E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  <p:pic>
        <p:nvPicPr>
          <p:cNvPr id="6" name="Picture 5" descr="A map of a land with a satellite and a boat&#10;&#10;Description automatically generated">
            <a:extLst>
              <a:ext uri="{FF2B5EF4-FFF2-40B4-BE49-F238E27FC236}">
                <a16:creationId xmlns:a16="http://schemas.microsoft.com/office/drawing/2014/main" id="{2073896D-03AF-46D6-BB53-4F069F88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707" y="1988979"/>
            <a:ext cx="5943600" cy="348170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D8B1891-4614-4AA9-9101-B95D34FAE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43" y="1847832"/>
            <a:ext cx="3756958" cy="37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7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EE81-1550-4F7B-B591-02CA780D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3C1E2-A820-44C2-8EE5-63F00A3BCD0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545" y="1399728"/>
            <a:ext cx="11344466" cy="57881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Pre-process the SysML v1 model</a:t>
            </a:r>
          </a:p>
          <a:p>
            <a:pPr lvl="1"/>
            <a:r>
              <a:rPr lang="en-US" sz="2000" dirty="0"/>
              <a:t>Ensure model conforms to SysML v1 specification</a:t>
            </a:r>
          </a:p>
          <a:p>
            <a:pPr lvl="1"/>
            <a:r>
              <a:rPr lang="en-US" sz="2000" dirty="0"/>
              <a:t>May need to remove customizations, ensure model is well-formed, and adheres to standard guidelines (e.g., naming conventions)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Transform the SysML v1 model to a SysML v2 model</a:t>
            </a:r>
          </a:p>
          <a:p>
            <a:pPr lvl="1"/>
            <a:r>
              <a:rPr lang="en-US" sz="2000" dirty="0"/>
              <a:t>Tool automation executes standard transformation specification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Post-process the SysML v2 model</a:t>
            </a:r>
          </a:p>
          <a:p>
            <a:pPr lvl="1"/>
            <a:r>
              <a:rPr lang="en-US" sz="2000" dirty="0"/>
              <a:t>Reorganize, refactor, and refine model to leverage SysML v2 capabilities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Validate the model</a:t>
            </a:r>
          </a:p>
          <a:p>
            <a:pPr lvl="1"/>
            <a:r>
              <a:rPr lang="en-US" sz="2000" dirty="0"/>
              <a:t>Evaluate how well it satisfies model objectives and update as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Additional activities outside of the scope of the model conversion</a:t>
            </a:r>
          </a:p>
          <a:p>
            <a:pPr lvl="1"/>
            <a:r>
              <a:rPr lang="en-US" sz="2000" dirty="0"/>
              <a:t>Assess impact on SysML v1 derived artifacts</a:t>
            </a:r>
          </a:p>
          <a:p>
            <a:pPr lvl="1"/>
            <a:r>
              <a:rPr lang="en-US" sz="2000" dirty="0"/>
              <a:t>Regenerate the SysML v2 derived artifacts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04E48-0A42-4632-9C00-FA2C8A54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41B9D-4F30-41BF-A46C-0BAF118B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>
                <a:ea typeface="Calibri" panose="020F0502020204030204" pitchFamily="34" charset="0"/>
              </a:rPr>
              <a:t>Copyright © 2019-2023 by Sanford Friedenthal </a:t>
            </a:r>
            <a:endParaRPr lang="en-US" i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8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0D2BB-431B-452E-B8E7-BE3B8999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12" y="304801"/>
            <a:ext cx="11385127" cy="758825"/>
          </a:xfrm>
        </p:spPr>
        <p:txBody>
          <a:bodyPr/>
          <a:lstStyle/>
          <a:p>
            <a:r>
              <a:rPr lang="en-US" dirty="0"/>
              <a:t>Model Conversion Approach</a:t>
            </a:r>
            <a:br>
              <a:rPr lang="en-US" dirty="0"/>
            </a:br>
            <a:r>
              <a:rPr lang="en-US" dirty="0"/>
              <a:t>[1 of 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7202B-28BA-4BC4-BDFA-6660DDE011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545" y="1527049"/>
            <a:ext cx="11344466" cy="3775323"/>
          </a:xfrm>
        </p:spPr>
        <p:txBody>
          <a:bodyPr/>
          <a:lstStyle/>
          <a:p>
            <a:r>
              <a:rPr lang="en-US" dirty="0"/>
              <a:t>Used pilot implementation (</a:t>
            </a:r>
            <a:r>
              <a:rPr lang="en-US" dirty="0" err="1"/>
              <a:t>Jupyter</a:t>
            </a:r>
            <a:r>
              <a:rPr lang="en-US" dirty="0"/>
              <a:t> with Plant UML)</a:t>
            </a:r>
          </a:p>
          <a:p>
            <a:r>
              <a:rPr lang="en-US" dirty="0"/>
              <a:t>Performed steps 2 and 3 using an incremental approach</a:t>
            </a:r>
          </a:p>
          <a:p>
            <a:pPr lvl="1"/>
            <a:r>
              <a:rPr lang="en-US" sz="2400" dirty="0"/>
              <a:t>Transform the SysML v1 model to a SysML v2 model</a:t>
            </a:r>
          </a:p>
          <a:p>
            <a:pPr lvl="1"/>
            <a:r>
              <a:rPr lang="en-US" sz="2400" dirty="0"/>
              <a:t>Post-process the SysML v2 model</a:t>
            </a:r>
          </a:p>
          <a:p>
            <a:r>
              <a:rPr lang="en-US" dirty="0"/>
              <a:t>Transform sufficient portion of the model to demonstrate approach and gain lessons learned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9BC23-821F-41D0-96FE-1536748BC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8928" y="6396038"/>
            <a:ext cx="4061881" cy="365125"/>
          </a:xfrm>
        </p:spPr>
        <p:txBody>
          <a:bodyPr/>
          <a:lstStyle/>
          <a:p>
            <a:r>
              <a:rPr lang="en-US"/>
              <a:t>09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CA6F4-4A77-4D69-940B-16B115B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7868" y="6370636"/>
            <a:ext cx="4542615" cy="365126"/>
          </a:xfrm>
        </p:spPr>
        <p:txBody>
          <a:bodyPr/>
          <a:lstStyle/>
          <a:p>
            <a:r>
              <a:rPr lang="en-US"/>
              <a:t>Copyright © 2019-2023 by Sanford Friedenthal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4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ML v2 Presentation Template" id="{A684029E-EEEC-9441-9842-5B96E84BCBFA}" vid="{22B33614-AD8A-2943-A030-4CA8B5CBD8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iw2022-slide</Template>
  <TotalTime>3243</TotalTime>
  <Words>1443</Words>
  <Application>Microsoft Office PowerPoint</Application>
  <PresentationFormat>Custom</PresentationFormat>
  <Paragraphs>190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Consolas</vt:lpstr>
      <vt:lpstr>Corbel</vt:lpstr>
      <vt:lpstr>Times New Roman</vt:lpstr>
      <vt:lpstr>Tw Cen MT</vt:lpstr>
      <vt:lpstr>Wingdings</vt:lpstr>
      <vt:lpstr>Wingdings 2</vt:lpstr>
      <vt:lpstr>Civic</vt:lpstr>
      <vt:lpstr>SysML v1 to SysML v2 Model Conversion Approach</vt:lpstr>
      <vt:lpstr>SysML v2 Status</vt:lpstr>
      <vt:lpstr>Purpose</vt:lpstr>
      <vt:lpstr>Transition Project Background</vt:lpstr>
      <vt:lpstr>SysML v1 to SysML v2 Transition Process</vt:lpstr>
      <vt:lpstr>Model Conversion Example</vt:lpstr>
      <vt:lpstr>Skyzer v1 Model</vt:lpstr>
      <vt:lpstr>Conversion Process</vt:lpstr>
      <vt:lpstr>Model Conversion Approach [1 of 3]</vt:lpstr>
      <vt:lpstr>Model Conversion Approach [2 of 3]</vt:lpstr>
      <vt:lpstr>Model Conversion Approach [3 of 3]</vt:lpstr>
      <vt:lpstr>SysML v2 Examples Open-Source Pilot Implementation</vt:lpstr>
      <vt:lpstr>Model Conversion Package Structure</vt:lpstr>
      <vt:lpstr>Parts Hierarchy – SysML v1 to SysML v2 Transformed Mission Part Def to SkyzerSystem Part to SkyzerSystem Part Def</vt:lpstr>
      <vt:lpstr>Parts Tree – SysML v2 Refactored Mission Part to Enterprise Part to SkyzerSystem Part</vt:lpstr>
      <vt:lpstr>Behavior – SysML v1 to SysML v2 Transformed</vt:lpstr>
      <vt:lpstr>Behavior – SysML v2 Refactored Actions Performed by Skyzer System</vt:lpstr>
      <vt:lpstr>Requirements – SysML v1 to SysML v2 Transformed</vt:lpstr>
      <vt:lpstr>Requirements – SysML v2 Refactored Specification with Integrated Requirements Hierarchy</vt:lpstr>
      <vt:lpstr>Requirements Satisfaction/Allocation SysML v1 to SysML v2 Refactored</vt:lpstr>
      <vt:lpstr>Requirements – SysML v2 Refactored Example of Performance Requirement with Constraint</vt:lpstr>
      <vt:lpstr>Some Refactoring Observations</vt:lpstr>
      <vt:lpstr>Summary</vt:lpstr>
      <vt:lpstr>References</vt:lpstr>
      <vt:lpstr>Thank You!!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Sanford Friedenthal</dc:creator>
  <cp:keywords/>
  <dc:description/>
  <cp:lastModifiedBy>15712</cp:lastModifiedBy>
  <cp:revision>154</cp:revision>
  <dcterms:created xsi:type="dcterms:W3CDTF">2022-01-25T11:59:47Z</dcterms:created>
  <dcterms:modified xsi:type="dcterms:W3CDTF">2024-01-30T01:09:48Z</dcterms:modified>
  <cp:category/>
</cp:coreProperties>
</file>