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notesMasterIdLst>
    <p:notesMasterId r:id="rId22"/>
  </p:notesMasterIdLst>
  <p:sldIdLst>
    <p:sldId id="370" r:id="rId5"/>
    <p:sldId id="259" r:id="rId6"/>
    <p:sldId id="260" r:id="rId7"/>
    <p:sldId id="261" r:id="rId8"/>
    <p:sldId id="264" r:id="rId9"/>
    <p:sldId id="1017" r:id="rId10"/>
    <p:sldId id="1018" r:id="rId11"/>
    <p:sldId id="1020" r:id="rId12"/>
    <p:sldId id="1022" r:id="rId13"/>
    <p:sldId id="1021" r:id="rId14"/>
    <p:sldId id="1023" r:id="rId15"/>
    <p:sldId id="1016" r:id="rId16"/>
    <p:sldId id="1019" r:id="rId17"/>
    <p:sldId id="1014" r:id="rId18"/>
    <p:sldId id="265" r:id="rId19"/>
    <p:sldId id="268" r:id="rId20"/>
    <p:sldId id="258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F6A022"/>
    <a:srgbClr val="FFFFFF"/>
    <a:srgbClr val="0000FF"/>
    <a:srgbClr val="CC3300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D5E1CA-C8B4-4C27-A62A-3D4650A7E84D}" v="214" dt="2018-11-12T23:10:36.1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6" autoAdjust="0"/>
    <p:restoredTop sz="89708" autoAdjust="0"/>
  </p:normalViewPr>
  <p:slideViewPr>
    <p:cSldViewPr>
      <p:cViewPr varScale="1">
        <p:scale>
          <a:sx n="103" d="100"/>
          <a:sy n="103" d="100"/>
        </p:scale>
        <p:origin x="82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86A921-1F57-4492-8FD4-3EA4463F12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068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Statistics: typically an automotive engineer in CAE spends </a:t>
            </a:r>
            <a:r>
              <a:rPr lang="en-US" b="1" dirty="0"/>
              <a:t>70%</a:t>
            </a:r>
            <a:r>
              <a:rPr lang="en-US" dirty="0"/>
              <a:t> of her working time with </a:t>
            </a:r>
            <a:r>
              <a:rPr lang="en-US" b="1" dirty="0"/>
              <a:t>fighting data issues</a:t>
            </a:r>
            <a:r>
              <a:rPr lang="en-US" dirty="0"/>
              <a:t>, and 30% of the time with actually working the analysis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B47F8-CF5A-4FF9-AEF3-8917BA2887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92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B47F8-CF5A-4FF9-AEF3-8917BA2887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16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B47F8-CF5A-4FF9-AEF3-8917BA2887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95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architecture to use?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define software components for each of the components/aspects of the total problem. After all, this is an example of coupling with different types of analyses (including field simulation). Therefore, can assemble solution outside “pure Modelica”.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software components talk via an API (Application programming interface) to each other. We selected NASA’s OpenMDAO API for this (open standard!)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Additionally, want to conduct multi-entity collaboration with strong protection of intellectual property. Therefore, we select Functional Mockup Interface to encapsulate and hide system modeling details/IP (open standard!).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This is the TRADE design environment!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E1FD8-C78A-46E5-8C38-58F00DDF62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69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B47F8-CF5A-4FF9-AEF3-8917BA2887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57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8915400" y="1143003"/>
            <a:ext cx="308610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prstClr val="black"/>
                </a:solidFill>
              </a:rPr>
              <a:t>www.nafems.org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90502" y="1143003"/>
            <a:ext cx="24511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prstClr val="black"/>
                </a:solidFill>
              </a:rPr>
              <a:t>www.incose.org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A8913D-D148-4602-9B16-DA06A3EF40B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/>
              <a:t>2014-08-20</a:t>
            </a: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dirty="0"/>
              <a:t>	Version 6</a:t>
            </a:r>
            <a:endParaRPr lang="en-US" altLang="en-US" dirty="0"/>
          </a:p>
        </p:txBody>
      </p:sp>
      <p:pic>
        <p:nvPicPr>
          <p:cNvPr id="11" name="Picture 8" descr="NAFEMS logo hi res.JPG">
            <a:extLst>
              <a:ext uri="{FF2B5EF4-FFF2-40B4-BE49-F238E27FC236}">
                <a16:creationId xmlns:a16="http://schemas.microsoft.com/office/drawing/2014/main" id="{E5BE2CEB-7BE9-4886-9BB9-2D8B832E40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105" y="28578"/>
            <a:ext cx="33877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INCOSELogo_transparent">
            <a:extLst>
              <a:ext uri="{FF2B5EF4-FFF2-40B4-BE49-F238E27FC236}">
                <a16:creationId xmlns:a16="http://schemas.microsoft.com/office/drawing/2014/main" id="{0F73607F-071C-4919-88F9-6FB1D275B9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285"/>
            <a:ext cx="1827212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12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B451CD-29C7-46CB-8329-7E881515D6B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2014-08-20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	Version 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867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78C3C-E391-4EDC-996D-70891520DE3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2014-08-20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	Version 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226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81A89-0098-494C-8984-16B7EEAB797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2014-08-20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	Version 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289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SSESS_pptbackground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58289" y="2572467"/>
            <a:ext cx="7599259" cy="1613453"/>
          </a:xfrm>
        </p:spPr>
        <p:txBody>
          <a:bodyPr>
            <a:normAutofit/>
          </a:bodyPr>
          <a:lstStyle>
            <a:lvl1pPr algn="l">
              <a:defRPr sz="3733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1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64209" y="364361"/>
            <a:ext cx="10809820" cy="83490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64210" y="1530774"/>
            <a:ext cx="5282777" cy="4108609"/>
          </a:xfrm>
        </p:spPr>
        <p:txBody>
          <a:bodyPr/>
          <a:lstStyle>
            <a:lvl1pPr>
              <a:buClr>
                <a:srgbClr val="A3CA45"/>
              </a:buClr>
              <a:buFont typeface="Arial"/>
              <a:buChar char="•"/>
              <a:defRPr sz="2667">
                <a:solidFill>
                  <a:srgbClr val="595959"/>
                </a:solidFill>
                <a:latin typeface="Helvetica"/>
                <a:cs typeface="Helvetica"/>
              </a:defRPr>
            </a:lvl1pPr>
            <a:lvl2pPr>
              <a:buClr>
                <a:srgbClr val="A3CA45"/>
              </a:buClr>
              <a:buFont typeface="Arial"/>
              <a:buChar char="•"/>
              <a:defRPr sz="2667">
                <a:solidFill>
                  <a:srgbClr val="595959"/>
                </a:solidFill>
                <a:latin typeface="Helvetica"/>
                <a:cs typeface="Helvetica"/>
              </a:defRPr>
            </a:lvl2pPr>
            <a:lvl3pPr>
              <a:buClr>
                <a:srgbClr val="A3CA45"/>
              </a:buClr>
              <a:buFont typeface="Arial"/>
              <a:buChar char="•"/>
              <a:defRPr sz="2667">
                <a:solidFill>
                  <a:srgbClr val="595959"/>
                </a:solidFill>
                <a:latin typeface="Helvetica"/>
                <a:cs typeface="Helvetica"/>
              </a:defRPr>
            </a:lvl3pPr>
            <a:lvl4pPr>
              <a:buClr>
                <a:srgbClr val="A3CA45"/>
              </a:buClr>
              <a:buFont typeface="Arial"/>
              <a:buChar char="•"/>
              <a:defRPr sz="2667">
                <a:solidFill>
                  <a:srgbClr val="595959"/>
                </a:solidFill>
                <a:latin typeface="Helvetica"/>
                <a:cs typeface="Helvetica"/>
              </a:defRPr>
            </a:lvl4pPr>
            <a:lvl5pPr>
              <a:buClr>
                <a:srgbClr val="A3CA45"/>
              </a:buClr>
              <a:buFont typeface="Arial"/>
              <a:buChar char="•"/>
              <a:defRPr sz="2667">
                <a:solidFill>
                  <a:srgbClr val="595959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151034" y="1530351"/>
            <a:ext cx="5323417" cy="3807883"/>
          </a:xfrm>
        </p:spPr>
        <p:txBody>
          <a:bodyPr/>
          <a:lstStyle/>
          <a:p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64209" y="1262759"/>
            <a:ext cx="1080982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96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1200" y="6245225"/>
            <a:ext cx="182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51CB53DD-BC0D-4E9D-A7FE-2923FD9656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2"/>
          </p:nvPr>
        </p:nvSpPr>
        <p:spPr>
          <a:xfrm>
            <a:off x="2032000" y="6229350"/>
            <a:ext cx="18288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/>
              <a:t>2014-08-20</a:t>
            </a: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64000" y="6245225"/>
            <a:ext cx="40640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dirty="0"/>
              <a:t>	Version 6</a:t>
            </a:r>
            <a:endParaRPr lang="en-US" alt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0CA07CF-4723-4DE4-8FF5-4B879DEBB4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6295679"/>
            <a:ext cx="12906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INCOSELogo_transparent">
            <a:extLst>
              <a:ext uri="{FF2B5EF4-FFF2-40B4-BE49-F238E27FC236}">
                <a16:creationId xmlns:a16="http://schemas.microsoft.com/office/drawing/2014/main" id="{19FC6150-B7DB-4263-A747-F0FEC9F13E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09" y="6213475"/>
            <a:ext cx="8191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76" r:id="rId2"/>
    <p:sldLayoutId id="2147483877" r:id="rId3"/>
    <p:sldLayoutId id="2147483878" r:id="rId4"/>
    <p:sldLayoutId id="2147483880" r:id="rId5"/>
    <p:sldLayoutId id="2147483881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ts val="6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03238" indent="-250825" algn="l" rtl="0" eaLnBrk="0" fontAlgn="base" hangingPunct="0">
        <a:spcBef>
          <a:spcPts val="6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006475" indent="-250825" algn="l" rtl="0" eaLnBrk="0" fontAlgn="base" hangingPunct="0">
        <a:spcBef>
          <a:spcPts val="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258888" indent="-250825" algn="l" rtl="0" eaLnBrk="0" fontAlgn="base" hangingPunct="0">
        <a:spcBef>
          <a:spcPts val="3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511300" indent="-250825" algn="l" rtl="0" eaLnBrk="0" fontAlgn="base" hangingPunct="0">
        <a:spcBef>
          <a:spcPts val="3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3.jpeg"/><Relationship Id="rId2" Type="http://schemas.openxmlformats.org/officeDocument/2006/relationships/tags" Target="../tags/tag2.xml"/><Relationship Id="rId16" Type="http://schemas.openxmlformats.org/officeDocument/2006/relationships/image" Target="../media/image27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2.jpeg"/><Relationship Id="rId5" Type="http://schemas.openxmlformats.org/officeDocument/2006/relationships/tags" Target="../tags/tag5.xml"/><Relationship Id="rId15" Type="http://schemas.openxmlformats.org/officeDocument/2006/relationships/image" Target="../media/image26.emf"/><Relationship Id="rId10" Type="http://schemas.openxmlformats.org/officeDocument/2006/relationships/image" Target="../media/image21.jpe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microsoft.com/office/2007/relationships/media" Target="file:///\\rm-samba01\USERDIR\heckma_a\Ablage\Projects\FlexibleBodies\MAP\Video_ModelicaThermoElasticBrake_HotSpot_ISO_ColorMap.avi" TargetMode="External"/><Relationship Id="rId7" Type="http://schemas.openxmlformats.org/officeDocument/2006/relationships/image" Target="../media/image45.png"/><Relationship Id="rId2" Type="http://schemas.openxmlformats.org/officeDocument/2006/relationships/video" Target="file:///\\rm-samba01\USERDIR\heckma_a\Ablage\Projects\FlexibleBodies\MAP\RoMoSuspension.wmv" TargetMode="External"/><Relationship Id="rId1" Type="http://schemas.microsoft.com/office/2007/relationships/media" Target="file:///\\rm-samba01\USERDIR\heckma_a\Ablage\Projects\FlexibleBodies\MAP\RoMoSuspension.wmv" TargetMode="External"/><Relationship Id="rId6" Type="http://schemas.openxmlformats.org/officeDocument/2006/relationships/image" Target="../media/image44.png"/><Relationship Id="rId5" Type="http://schemas.openxmlformats.org/officeDocument/2006/relationships/slideLayout" Target="../slideLayouts/slideLayout2.xml"/><Relationship Id="rId4" Type="http://schemas.openxmlformats.org/officeDocument/2006/relationships/video" Target="file:///\\rm-samba01\USERDIR\heckma_a\Ablage\Projects\FlexibleBodies\MAP\Video_ModelicaThermoElasticBrake_HotSpot_ISO_ColorMap.av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otter-noBackup\_CDs\Movies\EUROSYSLIB\DLR-not-on-svn-HybridVehicle-Salzburgring(xvid).avi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NAFEMS / INCOSE</a:t>
            </a:r>
            <a:br>
              <a:rPr lang="en-US" altLang="en-US"/>
            </a:br>
            <a:r>
              <a:rPr lang="en-US" altLang="en-US"/>
              <a:t>Systems Modeling &amp; Simulation Working Group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2324100" y="4051204"/>
            <a:ext cx="7543800" cy="1752600"/>
          </a:xfrm>
        </p:spPr>
        <p:txBody>
          <a:bodyPr/>
          <a:lstStyle/>
          <a:p>
            <a:r>
              <a:rPr lang="en-GB" altLang="en-US" dirty="0"/>
              <a:t>Free and Open Standards for the Simulation Community by the Modelica Association</a:t>
            </a:r>
          </a:p>
          <a:p>
            <a:endParaRPr lang="en-US" altLang="en-US" dirty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275D696-C989-4EAC-9E27-AD739B75D276}" type="slidenum">
              <a:rPr lang="en-US" altLang="en-US" sz="120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3077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2018-11-12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F581D0-30C5-45D9-90B3-123F3157B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Co-simulation Protocol DCP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DE27BFE6-5F25-40A0-98D4-6353A08E7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2831" y="1530352"/>
            <a:ext cx="2731197" cy="410844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F608586-0994-49D8-9E8D-2CBB078F1B27}"/>
              </a:ext>
            </a:extLst>
          </p:cNvPr>
          <p:cNvSpPr txBox="1">
            <a:spLocks/>
          </p:cNvSpPr>
          <p:nvPr/>
        </p:nvSpPr>
        <p:spPr bwMode="auto">
          <a:xfrm>
            <a:off x="664209" y="1652694"/>
            <a:ext cx="7604185" cy="410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CA45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Helvetica"/>
                <a:ea typeface="ＭＳ Ｐゴシック" pitchFamily="-1" charset="-128"/>
                <a:cs typeface="Helvetic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CA45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Helvetica"/>
                <a:ea typeface="ＭＳ Ｐゴシック" pitchFamily="-1" charset="-128"/>
                <a:cs typeface="Helvetic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CA45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Helvetica"/>
                <a:ea typeface="ＭＳ Ｐゴシック" pitchFamily="-1" charset="-128"/>
                <a:cs typeface="Helvetic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CA45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Helvetica"/>
                <a:ea typeface="ＭＳ Ｐゴシック" pitchFamily="-1" charset="-128"/>
                <a:cs typeface="Helvetic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CA45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Helvetica"/>
                <a:ea typeface="ＭＳ Ｐゴシック" pitchFamily="-1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67" dirty="0"/>
              <a:t>What: standardization of data exchange protocol for distributed co-simulation, real-time and non real-time, also connecting real hardware testbeds with virtual parts</a:t>
            </a:r>
          </a:p>
          <a:p>
            <a:r>
              <a:rPr lang="en-US" sz="2667" dirty="0"/>
              <a:t>Who: Developed by automotive OEM, and suppliers, test hardware vendors and simulation software vendors </a:t>
            </a:r>
          </a:p>
          <a:p>
            <a:r>
              <a:rPr lang="en-US" sz="2667" dirty="0"/>
              <a:t>Continuation of EU research project ACOSAR</a:t>
            </a:r>
          </a:p>
          <a:p>
            <a:r>
              <a:rPr lang="en-US" sz="2667" dirty="0"/>
              <a:t>Public review of draft standard planned to start in Q4 2018</a:t>
            </a:r>
          </a:p>
        </p:txBody>
      </p:sp>
    </p:spTree>
    <p:extLst>
      <p:ext uri="{BB962C8B-B14F-4D97-AF65-F5344CB8AC3E}">
        <p14:creationId xmlns:p14="http://schemas.microsoft.com/office/powerpoint/2010/main" val="3319787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F9D73F-9A52-40F2-B389-9DF62EFC0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Summary: Coordinated </a:t>
            </a:r>
            <a:r>
              <a:rPr lang="en-US" dirty="0"/>
              <a:t>standards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B7E297B-E5A5-4AC2-A467-E7B56ACFF815}"/>
              </a:ext>
            </a:extLst>
          </p:cNvPr>
          <p:cNvGrpSpPr/>
          <p:nvPr/>
        </p:nvGrpSpPr>
        <p:grpSpPr>
          <a:xfrm>
            <a:off x="4981678" y="1713202"/>
            <a:ext cx="5385488" cy="2273717"/>
            <a:chOff x="2531882" y="2281090"/>
            <a:chExt cx="6358771" cy="2684630"/>
          </a:xfrm>
        </p:grpSpPr>
        <p:sp>
          <p:nvSpPr>
            <p:cNvPr id="7" name="Höger 41">
              <a:extLst>
                <a:ext uri="{FF2B5EF4-FFF2-40B4-BE49-F238E27FC236}">
                  <a16:creationId xmlns:a16="http://schemas.microsoft.com/office/drawing/2014/main" id="{CC8C7396-E710-43F7-9503-ED36C96568B1}"/>
                </a:ext>
              </a:extLst>
            </p:cNvPr>
            <p:cNvSpPr/>
            <p:nvPr/>
          </p:nvSpPr>
          <p:spPr>
            <a:xfrm>
              <a:off x="2531882" y="3430741"/>
              <a:ext cx="2129408" cy="1082912"/>
            </a:xfrm>
            <a:prstGeom prst="rightArrow">
              <a:avLst>
                <a:gd name="adj1" fmla="val 60566"/>
                <a:gd name="adj2" fmla="val 67328"/>
              </a:avLst>
            </a:prstGeom>
            <a:solidFill>
              <a:srgbClr val="FFC000"/>
            </a:solidFill>
            <a:ln>
              <a:solidFill>
                <a:srgbClr val="D968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v-SE" sz="2400" dirty="0">
                <a:solidFill>
                  <a:prstClr val="white"/>
                </a:solidFill>
                <a:latin typeface="ModelonTitilliumRegular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6886282-970E-4FF9-B95E-3F3E0F442314}"/>
                </a:ext>
              </a:extLst>
            </p:cNvPr>
            <p:cNvGrpSpPr/>
            <p:nvPr/>
          </p:nvGrpSpPr>
          <p:grpSpPr>
            <a:xfrm>
              <a:off x="2992205" y="2281090"/>
              <a:ext cx="5898448" cy="2684630"/>
              <a:chOff x="2992205" y="2281090"/>
              <a:chExt cx="5898448" cy="268463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A1FAF90-89C7-4720-B23F-CB9A9EB97B2C}"/>
                  </a:ext>
                </a:extLst>
              </p:cNvPr>
              <p:cNvGrpSpPr/>
              <p:nvPr/>
            </p:nvGrpSpPr>
            <p:grpSpPr>
              <a:xfrm>
                <a:off x="5785052" y="2435230"/>
                <a:ext cx="3105601" cy="2530490"/>
                <a:chOff x="5310958" y="2599919"/>
                <a:chExt cx="3081239" cy="2510639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B4E577AF-B84E-4988-939D-7BC2F1A600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10958" y="2599919"/>
                  <a:ext cx="3081239" cy="2510639"/>
                </a:xfrm>
                <a:prstGeom prst="rect">
                  <a:avLst/>
                </a:prstGeom>
                <a:ln w="25400">
                  <a:solidFill>
                    <a:srgbClr val="E16B2A"/>
                  </a:solidFill>
                </a:ln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16AAAA69-9B4C-411B-9225-D4E03C0905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22815" y="2603604"/>
                  <a:ext cx="962606" cy="1037307"/>
                </a:xfrm>
                <a:prstGeom prst="rect">
                  <a:avLst/>
                </a:prstGeom>
                <a:ln w="25400">
                  <a:noFill/>
                </a:ln>
              </p:spPr>
            </p:pic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20C70B-2836-4ED5-B57D-04D091B7461A}"/>
                  </a:ext>
                </a:extLst>
              </p:cNvPr>
              <p:cNvSpPr txBox="1"/>
              <p:nvPr/>
            </p:nvSpPr>
            <p:spPr>
              <a:xfrm>
                <a:off x="2992205" y="2281090"/>
                <a:ext cx="2839432" cy="8841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133" dirty="0">
                    <a:solidFill>
                      <a:prstClr val="black"/>
                    </a:solidFill>
                    <a:latin typeface="ModelonTitilliumRegular"/>
                    <a:cs typeface="+mn-cs"/>
                  </a:rPr>
                  <a:t>FMI: interface </a:t>
                </a:r>
              </a:p>
              <a:p>
                <a:pPr algn="ctr"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133" dirty="0">
                    <a:solidFill>
                      <a:prstClr val="black"/>
                    </a:solidFill>
                    <a:latin typeface="ModelonTitilliumRegular"/>
                    <a:cs typeface="+mn-cs"/>
                  </a:rPr>
                  <a:t>and deploy models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9F090C0-861F-4D52-B2CA-B95628BDE72C}"/>
              </a:ext>
            </a:extLst>
          </p:cNvPr>
          <p:cNvGrpSpPr/>
          <p:nvPr/>
        </p:nvGrpSpPr>
        <p:grpSpPr>
          <a:xfrm>
            <a:off x="1346013" y="1327196"/>
            <a:ext cx="2652499" cy="2460497"/>
            <a:chOff x="498156" y="853862"/>
            <a:chExt cx="1989374" cy="18453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C9F4817-5353-4BFE-A321-463BC54395E2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156" y="1462098"/>
              <a:ext cx="1989374" cy="123713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8C1F13-3D3E-4291-83CB-14135200424E}"/>
                </a:ext>
              </a:extLst>
            </p:cNvPr>
            <p:cNvSpPr txBox="1"/>
            <p:nvPr/>
          </p:nvSpPr>
          <p:spPr>
            <a:xfrm>
              <a:off x="647986" y="853862"/>
              <a:ext cx="1529506" cy="561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33" dirty="0">
                  <a:solidFill>
                    <a:prstClr val="black"/>
                  </a:solidFill>
                  <a:latin typeface="ModelonTitilliumRegular"/>
                  <a:cs typeface="+mn-cs"/>
                </a:rPr>
                <a:t>Modelica:</a:t>
              </a:r>
            </a:p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33" dirty="0">
                  <a:solidFill>
                    <a:prstClr val="black"/>
                  </a:solidFill>
                  <a:latin typeface="ModelonTitilliumRegular"/>
                  <a:cs typeface="+mn-cs"/>
                </a:rPr>
                <a:t>Build the model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0C4768-CA89-4479-AF93-AC924B510A65}"/>
              </a:ext>
            </a:extLst>
          </p:cNvPr>
          <p:cNvGrpSpPr/>
          <p:nvPr/>
        </p:nvGrpSpPr>
        <p:grpSpPr>
          <a:xfrm>
            <a:off x="836166" y="2588987"/>
            <a:ext cx="5994637" cy="3636399"/>
            <a:chOff x="3243171" y="1603632"/>
            <a:chExt cx="4495978" cy="2727299"/>
          </a:xfrm>
          <a:effectLst/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4C8901-C827-4A52-BD8D-6EE102A849D0}"/>
                </a:ext>
              </a:extLst>
            </p:cNvPr>
            <p:cNvSpPr/>
            <p:nvPr/>
          </p:nvSpPr>
          <p:spPr>
            <a:xfrm>
              <a:off x="3243171" y="1603632"/>
              <a:ext cx="4495978" cy="27272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43830F2-A0B6-446B-9F18-EC555FB3D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39592" y="2326617"/>
              <a:ext cx="4103136" cy="189443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A321DC1-ACD8-404F-B2C0-B312DEEFBF0A}"/>
                </a:ext>
              </a:extLst>
            </p:cNvPr>
            <p:cNvSpPr txBox="1"/>
            <p:nvPr/>
          </p:nvSpPr>
          <p:spPr>
            <a:xfrm>
              <a:off x="3338379" y="1702644"/>
              <a:ext cx="2986635" cy="561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33" dirty="0">
                  <a:solidFill>
                    <a:prstClr val="black"/>
                  </a:solidFill>
                  <a:latin typeface="ModelonTitilliumRegular"/>
                  <a:cs typeface="+mn-cs"/>
                </a:rPr>
                <a:t>SSP: model-based collaboration </a:t>
              </a:r>
              <a:br>
                <a:rPr lang="en-US" sz="2133" dirty="0">
                  <a:solidFill>
                    <a:prstClr val="black"/>
                  </a:solidFill>
                  <a:latin typeface="ModelonTitilliumRegular"/>
                  <a:cs typeface="+mn-cs"/>
                </a:rPr>
              </a:br>
              <a:r>
                <a:rPr lang="en-US" sz="2133" dirty="0">
                  <a:solidFill>
                    <a:prstClr val="black"/>
                  </a:solidFill>
                  <a:latin typeface="ModelonTitilliumRegular"/>
                  <a:cs typeface="+mn-cs"/>
                </a:rPr>
                <a:t>across the extended enterprise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4B265B7-6064-4697-893F-FC5AF299D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484" y="1824268"/>
              <a:ext cx="1092699" cy="36577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9CF51F2-962D-485E-AE97-DEE68329FEEC}"/>
              </a:ext>
            </a:extLst>
          </p:cNvPr>
          <p:cNvGrpSpPr/>
          <p:nvPr/>
        </p:nvGrpSpPr>
        <p:grpSpPr>
          <a:xfrm>
            <a:off x="5646569" y="2683974"/>
            <a:ext cx="6106869" cy="3601937"/>
            <a:chOff x="2474406" y="2121603"/>
            <a:chExt cx="4580152" cy="270145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34A2E37-9471-410B-895F-F21BF6247B02}"/>
                </a:ext>
              </a:extLst>
            </p:cNvPr>
            <p:cNvSpPr/>
            <p:nvPr/>
          </p:nvSpPr>
          <p:spPr>
            <a:xfrm>
              <a:off x="2474406" y="2121603"/>
              <a:ext cx="4446792" cy="27014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E282966-51D6-4A8D-9614-E69A8146A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58580" y="3100070"/>
              <a:ext cx="4495978" cy="131618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9B2C7C-DA71-42E4-8499-7EFC033AE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9269" y="2596697"/>
              <a:ext cx="1092699" cy="36577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D19C73-1593-4991-B914-F49E8203C84F}"/>
                </a:ext>
              </a:extLst>
            </p:cNvPr>
            <p:cNvSpPr txBox="1"/>
            <p:nvPr/>
          </p:nvSpPr>
          <p:spPr>
            <a:xfrm>
              <a:off x="2558580" y="2266543"/>
              <a:ext cx="3600986" cy="561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dirty="0"/>
                <a:t>Distributed Co-simulation: Let models </a:t>
              </a:r>
            </a:p>
            <a:p>
              <a:r>
                <a:rPr lang="en-US" sz="2133" dirty="0"/>
                <a:t>talk to one another and hardware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786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4922F0-296B-45D3-AC08-1538F24B9A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Ongoing Research</a:t>
            </a:r>
          </a:p>
        </p:txBody>
      </p:sp>
    </p:spTree>
    <p:extLst>
      <p:ext uri="{BB962C8B-B14F-4D97-AF65-F5344CB8AC3E}">
        <p14:creationId xmlns:p14="http://schemas.microsoft.com/office/powerpoint/2010/main" val="625760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09600" y="148000"/>
            <a:ext cx="1097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DE" sz="5333" dirty="0"/>
              <a:t>EMPHYSIS (FMI </a:t>
            </a:r>
            <a:r>
              <a:rPr lang="de-DE" sz="5333" dirty="0" err="1"/>
              <a:t>for</a:t>
            </a:r>
            <a:r>
              <a:rPr lang="de-DE" sz="5333" dirty="0"/>
              <a:t> </a:t>
            </a:r>
            <a:r>
              <a:rPr lang="de-DE" sz="5333" dirty="0" err="1"/>
              <a:t>embedded</a:t>
            </a:r>
            <a:r>
              <a:rPr lang="de-DE" sz="5333" dirty="0"/>
              <a:t> </a:t>
            </a:r>
            <a:r>
              <a:rPr lang="de-DE" sz="5333" dirty="0" err="1"/>
              <a:t>targets</a:t>
            </a:r>
            <a:r>
              <a:rPr lang="de-DE" sz="5333" dirty="0"/>
              <a:t>)</a:t>
            </a:r>
            <a:br>
              <a:rPr lang="de-DE" sz="5333" dirty="0"/>
            </a:b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Embedded systems with physical models in the production code software)</a:t>
            </a:r>
          </a:p>
        </p:txBody>
      </p:sp>
      <p:sp>
        <p:nvSpPr>
          <p:cNvPr id="27" name="Inhaltsplatzhalter 26"/>
          <p:cNvSpPr>
            <a:spLocks noGrp="1"/>
          </p:cNvSpPr>
          <p:nvPr>
            <p:ph idx="1"/>
          </p:nvPr>
        </p:nvSpPr>
        <p:spPr>
          <a:xfrm>
            <a:off x="610315" y="2061159"/>
            <a:ext cx="11246325" cy="3950099"/>
          </a:xfrm>
        </p:spPr>
        <p:txBody>
          <a:bodyPr/>
          <a:lstStyle/>
          <a:p>
            <a:r>
              <a:rPr lang="de-DE" sz="2133" dirty="0"/>
              <a:t>Extension of FMI. </a:t>
            </a:r>
            <a:r>
              <a:rPr lang="de-DE" sz="2133" dirty="0" err="1"/>
              <a:t>Provisional</a:t>
            </a:r>
            <a:r>
              <a:rPr lang="de-DE" sz="2133" dirty="0"/>
              <a:t> </a:t>
            </a:r>
            <a:r>
              <a:rPr lang="de-DE" sz="2133" dirty="0" err="1"/>
              <a:t>name</a:t>
            </a:r>
            <a:r>
              <a:rPr lang="de-DE" sz="2133" dirty="0"/>
              <a:t>: </a:t>
            </a:r>
            <a:r>
              <a:rPr lang="de-DE" sz="2133" b="1" dirty="0">
                <a:solidFill>
                  <a:srgbClr val="009900"/>
                </a:solidFill>
              </a:rPr>
              <a:t>FMI </a:t>
            </a:r>
            <a:r>
              <a:rPr lang="de-DE" sz="2133" b="1" dirty="0" err="1">
                <a:solidFill>
                  <a:srgbClr val="009900"/>
                </a:solidFill>
              </a:rPr>
              <a:t>for</a:t>
            </a:r>
            <a:r>
              <a:rPr lang="de-DE" sz="2133" b="1" dirty="0">
                <a:solidFill>
                  <a:srgbClr val="009900"/>
                </a:solidFill>
              </a:rPr>
              <a:t> Embedded Systems (</a:t>
            </a:r>
            <a:r>
              <a:rPr lang="de-DE" sz="2133" b="1" dirty="0" err="1">
                <a:solidFill>
                  <a:srgbClr val="009900"/>
                </a:solidFill>
              </a:rPr>
              <a:t>eFMI</a:t>
            </a:r>
            <a:r>
              <a:rPr lang="de-DE" sz="2133" b="1" dirty="0">
                <a:solidFill>
                  <a:srgbClr val="009900"/>
                </a:solidFill>
              </a:rPr>
              <a:t>)</a:t>
            </a:r>
            <a:endParaRPr lang="en-US" sz="2133" b="1" dirty="0">
              <a:solidFill>
                <a:srgbClr val="009900"/>
              </a:solidFill>
            </a:endParaRPr>
          </a:p>
          <a:p>
            <a:r>
              <a:rPr lang="en-US" sz="2133" dirty="0"/>
              <a:t>Use physical models in control and diagnosis functions in </a:t>
            </a:r>
            <a:r>
              <a:rPr lang="en-US" sz="2133" b="1" dirty="0">
                <a:solidFill>
                  <a:srgbClr val="009900"/>
                </a:solidFill>
              </a:rPr>
              <a:t>production code of automotive ECUs</a:t>
            </a:r>
          </a:p>
          <a:p>
            <a:r>
              <a:rPr lang="en-US" sz="2133" dirty="0"/>
              <a:t>Seamless and easy re-use of physical models both for offline simulation and on the ECU</a:t>
            </a:r>
          </a:p>
          <a:p>
            <a:r>
              <a:rPr lang="en-US" sz="2133" dirty="0"/>
              <a:t>Collaborative development of advanced ECU-software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58AE0-A669-4E51-8240-F823BF8C08BD}" type="slidenum">
              <a:rPr lang="en-US" smtClean="0"/>
              <a:t>13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1C0A026-D492-4A07-B41F-28B7875B71AB}"/>
              </a:ext>
            </a:extLst>
          </p:cNvPr>
          <p:cNvGrpSpPr/>
          <p:nvPr/>
        </p:nvGrpSpPr>
        <p:grpSpPr>
          <a:xfrm>
            <a:off x="1122341" y="4059083"/>
            <a:ext cx="9202699" cy="2364520"/>
            <a:chOff x="939024" y="2648307"/>
            <a:chExt cx="6902024" cy="1773390"/>
          </a:xfrm>
        </p:grpSpPr>
        <p:grpSp>
          <p:nvGrpSpPr>
            <p:cNvPr id="5" name="Group 2"/>
            <p:cNvGrpSpPr/>
            <p:nvPr/>
          </p:nvGrpSpPr>
          <p:grpSpPr>
            <a:xfrm>
              <a:off x="939024" y="2648307"/>
              <a:ext cx="6804756" cy="1773390"/>
              <a:chOff x="1055440" y="3368736"/>
              <a:chExt cx="9073008" cy="2364520"/>
            </a:xfrm>
          </p:grpSpPr>
          <p:sp>
            <p:nvSpPr>
              <p:cNvPr id="6" name="Pfeil nach rechts 23"/>
              <p:cNvSpPr/>
              <p:nvPr>
                <p:custDataLst>
                  <p:tags r:id="rId1"/>
                </p:custDataLst>
              </p:nvPr>
            </p:nvSpPr>
            <p:spPr>
              <a:xfrm>
                <a:off x="6193480" y="4187023"/>
                <a:ext cx="550592" cy="561292"/>
              </a:xfrm>
              <a:prstGeom prst="right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Pfeil nach rechts 24"/>
              <p:cNvSpPr/>
              <p:nvPr>
                <p:custDataLst>
                  <p:tags r:id="rId2"/>
                </p:custDataLst>
              </p:nvPr>
            </p:nvSpPr>
            <p:spPr>
              <a:xfrm>
                <a:off x="3719736" y="4187023"/>
                <a:ext cx="550592" cy="561292"/>
              </a:xfrm>
              <a:prstGeom prst="right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8" name="Group 5"/>
              <p:cNvGrpSpPr/>
              <p:nvPr/>
            </p:nvGrpSpPr>
            <p:grpSpPr>
              <a:xfrm>
                <a:off x="4617087" y="4059840"/>
                <a:ext cx="1261152" cy="876287"/>
                <a:chOff x="5447928" y="3501008"/>
                <a:chExt cx="1261152" cy="876287"/>
              </a:xfrm>
            </p:grpSpPr>
            <p:grpSp>
              <p:nvGrpSpPr>
                <p:cNvPr id="20" name="Group 6"/>
                <p:cNvGrpSpPr/>
                <p:nvPr userDrawn="1"/>
              </p:nvGrpSpPr>
              <p:grpSpPr>
                <a:xfrm>
                  <a:off x="5463284" y="3501008"/>
                  <a:ext cx="1245796" cy="876287"/>
                  <a:chOff x="5359152" y="2792492"/>
                  <a:chExt cx="1245796" cy="876287"/>
                </a:xfrm>
              </p:grpSpPr>
              <p:sp>
                <p:nvSpPr>
                  <p:cNvPr id="22" name="Abgerundetes Rechteck 21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5359152" y="2792492"/>
                    <a:ext cx="1245796" cy="876287"/>
                  </a:xfrm>
                  <a:prstGeom prst="round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lIns="0" tIns="144000" rIns="0" anchor="ctr"/>
                  <a:lstStyle/>
                  <a:p>
                    <a:pPr>
                      <a:defRPr/>
                    </a:pPr>
                    <a:r>
                      <a:rPr lang="en-US" sz="2800" b="1" dirty="0"/>
                      <a:t> </a:t>
                    </a:r>
                  </a:p>
                </p:txBody>
              </p:sp>
              <p:pic>
                <p:nvPicPr>
                  <p:cNvPr id="23" name="Picture 2" descr="Klicken Sie hier, um die Startseite der Community anzuzeigen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 b="36594"/>
                  <a:stretch>
                    <a:fillRect/>
                  </a:stretch>
                </p:blipFill>
                <p:spPr bwMode="auto">
                  <a:xfrm>
                    <a:off x="5681406" y="2991315"/>
                    <a:ext cx="792088" cy="502228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21" name="Rectangle 7"/>
                <p:cNvSpPr/>
                <p:nvPr userDrawn="1"/>
              </p:nvSpPr>
              <p:spPr>
                <a:xfrm>
                  <a:off x="5447928" y="3628189"/>
                  <a:ext cx="470000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>
                    <a:defRPr/>
                  </a:pPr>
                  <a:r>
                    <a:rPr lang="en-US" sz="4000" b="1" dirty="0">
                      <a:solidFill>
                        <a:schemeClr val="lt1"/>
                      </a:solidFill>
                      <a:latin typeface="+mn-lt"/>
                      <a:cs typeface="+mn-cs"/>
                    </a:rPr>
                    <a:t>e</a:t>
                  </a:r>
                </a:p>
              </p:txBody>
            </p:sp>
          </p:grpSp>
          <p:grpSp>
            <p:nvGrpSpPr>
              <p:cNvPr id="9" name="Group 11"/>
              <p:cNvGrpSpPr/>
              <p:nvPr/>
            </p:nvGrpSpPr>
            <p:grpSpPr>
              <a:xfrm>
                <a:off x="7032104" y="3627792"/>
                <a:ext cx="3096344" cy="1728192"/>
                <a:chOff x="7608168" y="3068960"/>
                <a:chExt cx="3096344" cy="1728192"/>
              </a:xfrm>
            </p:grpSpPr>
            <p:pic>
              <p:nvPicPr>
                <p:cNvPr id="14" name="Inhaltsplatzhalter 55_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86" t="36524" r="8409" b="13779"/>
                <a:stretch/>
              </p:blipFill>
              <p:spPr>
                <a:xfrm>
                  <a:off x="7608168" y="3068960"/>
                  <a:ext cx="3096344" cy="1728192"/>
                </a:xfrm>
                <a:prstGeom prst="rect">
                  <a:avLst/>
                </a:prstGeom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rotWithShape="0">
                          <a:scrgbClr r="0" g="0" b="0"/>
                        </a:outerShdw>
                      </a:effectLst>
                    </a14:hiddenEffects>
                  </a:ex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grpSp>
              <p:nvGrpSpPr>
                <p:cNvPr id="15" name="Group 13"/>
                <p:cNvGrpSpPr/>
                <p:nvPr/>
              </p:nvGrpSpPr>
              <p:grpSpPr>
                <a:xfrm>
                  <a:off x="7677134" y="3212976"/>
                  <a:ext cx="1296848" cy="760464"/>
                  <a:chOff x="5834086" y="5046222"/>
                  <a:chExt cx="1296848" cy="760464"/>
                </a:xfrm>
              </p:grpSpPr>
              <p:pic>
                <p:nvPicPr>
                  <p:cNvPr id="18" name="Picture 16"/>
                  <p:cNvPicPr>
                    <a:picLocks noChangeAspect="1"/>
                  </p:cNvPicPr>
                  <p:nvPr>
                    <p:custDataLst>
                      <p:tags r:id="rId6"/>
                    </p:custDataLst>
                  </p:nvPr>
                </p:nvPicPr>
                <p:blipFill rotWithShape="1"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5421" t="19126" r="16602" b="25183"/>
                  <a:stretch/>
                </p:blipFill>
                <p:spPr>
                  <a:xfrm>
                    <a:off x="6004425" y="5219160"/>
                    <a:ext cx="956170" cy="587526"/>
                  </a:xfrm>
                  <a:prstGeom prst="rect">
                    <a:avLst/>
                  </a:prstGeom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</p:pic>
              <p:pic>
                <p:nvPicPr>
                  <p:cNvPr id="19" name="Picture 60" descr="Datei:Autosar Logo.svg"/>
                  <p:cNvPicPr>
                    <a:picLocks noChangeArrowheads="1"/>
                  </p:cNvPicPr>
                  <p:nvPr>
                    <p:custDataLst>
                      <p:tags r:id="rId7"/>
                    </p:custDataLst>
                  </p:nvPr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5834086" y="5046222"/>
                    <a:ext cx="1296848" cy="1330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cxnSp>
              <p:nvCxnSpPr>
                <p:cNvPr id="16" name="Straight Connector 14"/>
                <p:cNvCxnSpPr/>
                <p:nvPr/>
              </p:nvCxnSpPr>
              <p:spPr>
                <a:xfrm>
                  <a:off x="8803643" y="3385914"/>
                  <a:ext cx="889715" cy="803568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5"/>
                <p:cNvCxnSpPr/>
                <p:nvPr/>
              </p:nvCxnSpPr>
              <p:spPr>
                <a:xfrm>
                  <a:off x="7847473" y="3982133"/>
                  <a:ext cx="1845885" cy="205407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18"/>
              <p:cNvGrpSpPr/>
              <p:nvPr/>
            </p:nvGrpSpPr>
            <p:grpSpPr>
              <a:xfrm>
                <a:off x="1055440" y="3368736"/>
                <a:ext cx="2485515" cy="2364520"/>
                <a:chOff x="2263817" y="2809904"/>
                <a:chExt cx="2485515" cy="2364520"/>
              </a:xfrm>
            </p:grpSpPr>
            <p:pic>
              <p:nvPicPr>
                <p:cNvPr id="11" name="Grafik 1" descr="2015_05_11_stiff_mass_spring_damper_system.emf"/>
                <p:cNvPicPr>
                  <a:picLocks noChangeAspect="1" noChangeArrowheads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4" cstate="print"/>
                <a:srcRect l="9358" t="53114" r="22726" b="35350"/>
                <a:stretch>
                  <a:fillRect/>
                </a:stretch>
              </p:blipFill>
              <p:spPr bwMode="auto">
                <a:xfrm>
                  <a:off x="2944572" y="3066131"/>
                  <a:ext cx="1152128" cy="367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" name="Picture 1"/>
                <p:cNvPicPr>
                  <a:picLocks noChangeAspect="1" noChangeArrowheads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2944573" y="3426171"/>
                  <a:ext cx="1223739" cy="4374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" name="Picture 21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63817" y="2809904"/>
                  <a:ext cx="2485515" cy="2364520"/>
                </a:xfrm>
                <a:prstGeom prst="rect">
                  <a:avLst/>
                </a:prstGeom>
              </p:spPr>
            </p:pic>
          </p:grpSp>
        </p:grpSp>
        <p:sp>
          <p:nvSpPr>
            <p:cNvPr id="28" name="Text Box 33"/>
            <p:cNvSpPr txBox="1">
              <a:spLocks noChangeArrowheads="1"/>
            </p:cNvSpPr>
            <p:nvPr/>
          </p:nvSpPr>
          <p:spPr bwMode="auto">
            <a:xfrm>
              <a:off x="6868940" y="4225489"/>
              <a:ext cx="972108" cy="173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900"/>
                <a:t>courtesy Bosch</a:t>
              </a:r>
            </a:p>
          </p:txBody>
        </p:sp>
      </p:grpSp>
      <p:sp>
        <p:nvSpPr>
          <p:cNvPr id="30" name="Textfeld 29"/>
          <p:cNvSpPr txBox="1"/>
          <p:nvPr/>
        </p:nvSpPr>
        <p:spPr>
          <a:xfrm>
            <a:off x="609600" y="1460749"/>
            <a:ext cx="1124632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67" dirty="0"/>
              <a:t>ITEA </a:t>
            </a:r>
            <a:r>
              <a:rPr lang="de-DE" sz="1867" dirty="0" err="1"/>
              <a:t>project</a:t>
            </a:r>
            <a:r>
              <a:rPr lang="de-DE" sz="1867" dirty="0"/>
              <a:t>, 2017-2020, 14 Mill. Euro, </a:t>
            </a:r>
            <a:r>
              <a:rPr lang="de-DE" sz="1867" dirty="0" err="1"/>
              <a:t>project</a:t>
            </a:r>
            <a:r>
              <a:rPr lang="de-DE" sz="1867" dirty="0"/>
              <a:t> </a:t>
            </a:r>
            <a:r>
              <a:rPr lang="de-DE" sz="1867" dirty="0" err="1"/>
              <a:t>leader</a:t>
            </a:r>
            <a:r>
              <a:rPr lang="de-DE" sz="1867" dirty="0"/>
              <a:t>: Bosch (</a:t>
            </a:r>
            <a:r>
              <a:rPr lang="de-DE" sz="1867" dirty="0" err="1"/>
              <a:t>contact</a:t>
            </a:r>
            <a:r>
              <a:rPr lang="de-DE" sz="1867" dirty="0"/>
              <a:t>: Oliver Lenord, Christian Bertsch)</a:t>
            </a:r>
          </a:p>
        </p:txBody>
      </p:sp>
    </p:spTree>
    <p:extLst>
      <p:ext uri="{BB962C8B-B14F-4D97-AF65-F5344CB8AC3E}">
        <p14:creationId xmlns:p14="http://schemas.microsoft.com/office/powerpoint/2010/main" val="324063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9719B758-0CE2-4996-B373-960243C6DEF0}"/>
              </a:ext>
            </a:extLst>
          </p:cNvPr>
          <p:cNvSpPr/>
          <p:nvPr/>
        </p:nvSpPr>
        <p:spPr>
          <a:xfrm>
            <a:off x="6716906" y="5505419"/>
            <a:ext cx="5475095" cy="96508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Image result for front view boeing 787">
            <a:extLst>
              <a:ext uri="{FF2B5EF4-FFF2-40B4-BE49-F238E27FC236}">
                <a16:creationId xmlns:a16="http://schemas.microsoft.com/office/drawing/2014/main" id="{DADE1194-0700-4B9D-A9C4-3C63F716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72" y="3348618"/>
            <a:ext cx="12437883" cy="435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787303B-E477-48B9-823A-3ECBC382E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91" y="185914"/>
            <a:ext cx="10809820" cy="834905"/>
          </a:xfrm>
        </p:spPr>
        <p:txBody>
          <a:bodyPr/>
          <a:lstStyle/>
          <a:p>
            <a:r>
              <a:rPr lang="en-US" dirty="0"/>
              <a:t>Design environment for turbo-electric aircraft: TRADE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7E87F2-C607-436C-8E70-A17A72C21E58}"/>
              </a:ext>
            </a:extLst>
          </p:cNvPr>
          <p:cNvSpPr/>
          <p:nvPr/>
        </p:nvSpPr>
        <p:spPr>
          <a:xfrm>
            <a:off x="0" y="6710363"/>
            <a:ext cx="12192000" cy="5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itilliumText22L Lt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CF98F98-E7CC-46E7-AF1D-A5CB67373B11}"/>
              </a:ext>
            </a:extLst>
          </p:cNvPr>
          <p:cNvGrpSpPr/>
          <p:nvPr/>
        </p:nvGrpSpPr>
        <p:grpSpPr>
          <a:xfrm>
            <a:off x="436788" y="3928702"/>
            <a:ext cx="3617384" cy="1189588"/>
            <a:chOff x="389653" y="3909847"/>
            <a:chExt cx="3617384" cy="1189588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9AE8EAA-AEE0-4711-BC07-DC2CB9EE2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4735" y="4309645"/>
              <a:ext cx="1932302" cy="78979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EAB98F1-26AB-44EE-8AE8-CD6394DE5870}"/>
                </a:ext>
              </a:extLst>
            </p:cNvPr>
            <p:cNvGrpSpPr/>
            <p:nvPr/>
          </p:nvGrpSpPr>
          <p:grpSpPr>
            <a:xfrm>
              <a:off x="389653" y="3909847"/>
              <a:ext cx="2572657" cy="957680"/>
              <a:chOff x="1131039" y="1640375"/>
              <a:chExt cx="2572657" cy="95768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9C2B96-2E23-4C22-A7F3-6927585DE070}"/>
                  </a:ext>
                </a:extLst>
              </p:cNvPr>
              <p:cNvSpPr txBox="1"/>
              <p:nvPr/>
            </p:nvSpPr>
            <p:spPr>
              <a:xfrm>
                <a:off x="1131039" y="1951724"/>
                <a:ext cx="257265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377" font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ModelonTitilliumRegular" panose="02000000000000000000" pitchFamily="2" charset="0"/>
                    <a:cs typeface="+mn-cs"/>
                  </a:rPr>
                  <a:t>Primary masses</a:t>
                </a:r>
              </a:p>
              <a:p>
                <a:pPr defTabSz="914377" font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ModelonTitilliumRegular" panose="02000000000000000000" pitchFamily="2" charset="0"/>
                    <a:cs typeface="+mn-cs"/>
                  </a:rPr>
                  <a:t>Spars and r</a:t>
                </a:r>
                <a:r>
                  <a:rPr lang="en-US" sz="1200" err="1">
                    <a:solidFill>
                      <a:srgbClr val="000000"/>
                    </a:solidFill>
                    <a:latin typeface="ModelonTitilliumRegular" panose="02000000000000000000" pitchFamily="2" charset="0"/>
                  </a:rPr>
                  <a:t>ibs</a:t>
                </a:r>
                <a:endParaRPr lang="en-US" sz="1200">
                  <a:solidFill>
                    <a:srgbClr val="000000"/>
                  </a:solidFill>
                  <a:latin typeface="ModelonTitilliumRegular" panose="02000000000000000000" pitchFamily="2" charset="0"/>
                  <a:cs typeface="+mn-cs"/>
                </a:endParaRPr>
              </a:p>
              <a:p>
                <a:pPr defTabSz="914377" font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ModelonTitilliumRegular" panose="02000000000000000000" pitchFamily="2" charset="0"/>
                  </a:rPr>
                  <a:t>Skin and stiffeners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E7778E-9F05-4FE2-AC75-C2FE1990A8C0}"/>
                  </a:ext>
                </a:extLst>
              </p:cNvPr>
              <p:cNvSpPr txBox="1"/>
              <p:nvPr/>
            </p:nvSpPr>
            <p:spPr>
              <a:xfrm>
                <a:off x="1202671" y="1640375"/>
                <a:ext cx="2179194" cy="338554"/>
              </a:xfrm>
              <a:prstGeom prst="rect">
                <a:avLst/>
              </a:prstGeom>
              <a:solidFill>
                <a:srgbClr val="000000">
                  <a:alpha val="6509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cap="all">
                    <a:solidFill>
                      <a:prstClr val="white"/>
                    </a:solidFill>
                    <a:latin typeface="ModelonTitilliumBold" panose="02000000000000000000" pitchFamily="2" charset="0"/>
                    <a:cs typeface="+mn-cs"/>
                  </a:rPr>
                  <a:t>Structural sizing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E079EA1-7B29-497C-B859-B0CB0852748F}"/>
              </a:ext>
            </a:extLst>
          </p:cNvPr>
          <p:cNvGrpSpPr/>
          <p:nvPr/>
        </p:nvGrpSpPr>
        <p:grpSpPr>
          <a:xfrm>
            <a:off x="7957475" y="2222336"/>
            <a:ext cx="3168340" cy="1165037"/>
            <a:chOff x="7303185" y="3206656"/>
            <a:chExt cx="3168340" cy="116503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1587695-F399-4DE4-9A61-BDCFD48F6DE1}"/>
                </a:ext>
              </a:extLst>
            </p:cNvPr>
            <p:cNvGrpSpPr/>
            <p:nvPr/>
          </p:nvGrpSpPr>
          <p:grpSpPr>
            <a:xfrm>
              <a:off x="8426604" y="3206656"/>
              <a:ext cx="2044921" cy="1146582"/>
              <a:chOff x="1150690" y="1630484"/>
              <a:chExt cx="2044921" cy="114658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41FD871-06AF-4B91-BC65-3FC391AA32BA}"/>
                  </a:ext>
                </a:extLst>
              </p:cNvPr>
              <p:cNvSpPr txBox="1"/>
              <p:nvPr/>
            </p:nvSpPr>
            <p:spPr>
              <a:xfrm>
                <a:off x="1150690" y="1946069"/>
                <a:ext cx="2044921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 defTabSz="914377" font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ModelonTitilliumRegular" panose="02000000000000000000" pitchFamily="2" charset="0"/>
                    <a:cs typeface="+mn-cs"/>
                  </a:rPr>
                  <a:t>Core</a:t>
                </a:r>
              </a:p>
              <a:p>
                <a:pPr algn="r" defTabSz="914377" font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ModelonTitilliumRegular" panose="02000000000000000000" pitchFamily="2" charset="0"/>
                  </a:rPr>
                  <a:t>F</a:t>
                </a:r>
                <a:r>
                  <a:rPr lang="en-US" sz="1200">
                    <a:solidFill>
                      <a:srgbClr val="000000"/>
                    </a:solidFill>
                    <a:latin typeface="ModelonTitilliumRegular" panose="02000000000000000000" pitchFamily="2" charset="0"/>
                    <a:cs typeface="+mn-cs"/>
                  </a:rPr>
                  <a:t>an/propeller</a:t>
                </a:r>
              </a:p>
              <a:p>
                <a:pPr algn="r" defTabSz="914377" font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ModelonTitilliumRegular" panose="02000000000000000000" pitchFamily="2" charset="0"/>
                  </a:rPr>
                  <a:t>Gear</a:t>
                </a:r>
              </a:p>
              <a:p>
                <a:pPr algn="r" defTabSz="914377" font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ModelonTitilliumRegular" panose="02000000000000000000" pitchFamily="2" charset="0"/>
                    <a:cs typeface="+mn-cs"/>
                  </a:rPr>
                  <a:t>Accessories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3BF0775-7B1A-4B78-9639-3579C0007A80}"/>
                  </a:ext>
                </a:extLst>
              </p:cNvPr>
              <p:cNvSpPr txBox="1"/>
              <p:nvPr/>
            </p:nvSpPr>
            <p:spPr>
              <a:xfrm>
                <a:off x="1438850" y="1630484"/>
                <a:ext cx="1698382" cy="338554"/>
              </a:xfrm>
              <a:prstGeom prst="rect">
                <a:avLst/>
              </a:prstGeom>
              <a:solidFill>
                <a:srgbClr val="000000">
                  <a:alpha val="6509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cap="all">
                    <a:solidFill>
                      <a:prstClr val="white"/>
                    </a:solidFill>
                    <a:latin typeface="ModelonTitilliumBold" panose="02000000000000000000" pitchFamily="2" charset="0"/>
                    <a:cs typeface="+mn-cs"/>
                  </a:rPr>
                  <a:t>Gas turbine</a:t>
                </a:r>
              </a:p>
            </p:txBody>
          </p:sp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12F30F2-5DA2-4192-9DE2-3A0C65359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649244" y="2872106"/>
              <a:ext cx="1153528" cy="184564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5D5992A-8DC7-475D-94A1-24EC3C700869}"/>
              </a:ext>
            </a:extLst>
          </p:cNvPr>
          <p:cNvGrpSpPr/>
          <p:nvPr/>
        </p:nvGrpSpPr>
        <p:grpSpPr>
          <a:xfrm>
            <a:off x="5236553" y="1480458"/>
            <a:ext cx="2095167" cy="1732601"/>
            <a:chOff x="6383247" y="1782082"/>
            <a:chExt cx="2176832" cy="1858065"/>
          </a:xfrm>
        </p:grpSpPr>
        <p:pic>
          <p:nvPicPr>
            <p:cNvPr id="45" name="Picture 2" descr="C:\Projects\P000-Internal\Products\Genre Images\shutterstock_72738205.jpg">
              <a:extLst>
                <a:ext uri="{FF2B5EF4-FFF2-40B4-BE49-F238E27FC236}">
                  <a16:creationId xmlns:a16="http://schemas.microsoft.com/office/drawing/2014/main" id="{F584BBDF-0EDD-48BF-929B-F11AF66E88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1"/>
            <a:stretch/>
          </p:blipFill>
          <p:spPr bwMode="auto">
            <a:xfrm flipH="1">
              <a:off x="6383247" y="2494965"/>
              <a:ext cx="1351913" cy="1145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01D4723-969B-4011-931C-5FB88FDDC5F1}"/>
                </a:ext>
              </a:extLst>
            </p:cNvPr>
            <p:cNvGrpSpPr/>
            <p:nvPr/>
          </p:nvGrpSpPr>
          <p:grpSpPr>
            <a:xfrm>
              <a:off x="6464913" y="1782082"/>
              <a:ext cx="2095166" cy="1010561"/>
              <a:chOff x="2062464" y="1640375"/>
              <a:chExt cx="2095166" cy="1010561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B49875E-D1B3-4764-8390-9E2379FBD4DC}"/>
                  </a:ext>
                </a:extLst>
              </p:cNvPr>
              <p:cNvSpPr txBox="1"/>
              <p:nvPr/>
            </p:nvSpPr>
            <p:spPr>
              <a:xfrm>
                <a:off x="2097099" y="1957802"/>
                <a:ext cx="2060531" cy="693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 defTabSz="914377" font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ModelonTitilliumRegular" panose="02000000000000000000" pitchFamily="2" charset="0"/>
                    <a:cs typeface="+mn-cs"/>
                  </a:rPr>
                  <a:t>Vapor cycle</a:t>
                </a:r>
              </a:p>
              <a:p>
                <a:pPr algn="r" defTabSz="914377" font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ModelonTitilliumRegular" panose="02000000000000000000" pitchFamily="2" charset="0"/>
                    <a:cs typeface="+mn-cs"/>
                  </a:rPr>
                  <a:t>Liquid and oil cooling</a:t>
                </a:r>
              </a:p>
              <a:p>
                <a:pPr algn="r" defTabSz="914377" font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ModelonTitilliumRegular" panose="02000000000000000000" pitchFamily="2" charset="0"/>
                    <a:cs typeface="+mn-cs"/>
                  </a:rPr>
                  <a:t>Ram air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5C6EDDC-531E-4913-A194-D11F7B306767}"/>
                  </a:ext>
                </a:extLst>
              </p:cNvPr>
              <p:cNvSpPr txBox="1"/>
              <p:nvPr/>
            </p:nvSpPr>
            <p:spPr>
              <a:xfrm>
                <a:off x="2062464" y="1640375"/>
                <a:ext cx="2060531" cy="363070"/>
              </a:xfrm>
              <a:prstGeom prst="rect">
                <a:avLst/>
              </a:prstGeom>
              <a:solidFill>
                <a:srgbClr val="000000">
                  <a:alpha val="6509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cap="all">
                    <a:solidFill>
                      <a:prstClr val="white"/>
                    </a:solidFill>
                    <a:latin typeface="ModelonTitilliumBold" panose="02000000000000000000" pitchFamily="2" charset="0"/>
                    <a:cs typeface="+mn-cs"/>
                  </a:rPr>
                  <a:t>Thermal </a:t>
                </a:r>
                <a:r>
                  <a:rPr lang="en-US" sz="1600" cap="all" err="1">
                    <a:solidFill>
                      <a:prstClr val="white"/>
                    </a:solidFill>
                    <a:latin typeface="ModelonTitilliumBold" panose="02000000000000000000" pitchFamily="2" charset="0"/>
                    <a:cs typeface="+mn-cs"/>
                  </a:rPr>
                  <a:t>Mgmt</a:t>
                </a:r>
                <a:endParaRPr lang="en-US" sz="1600" cap="all">
                  <a:solidFill>
                    <a:prstClr val="white"/>
                  </a:solidFill>
                  <a:latin typeface="ModelonTitilliumBold" panose="02000000000000000000" pitchFamily="2" charset="0"/>
                  <a:cs typeface="+mn-cs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A52ACB-6DE3-403D-B2CF-1609CDAB4659}"/>
              </a:ext>
            </a:extLst>
          </p:cNvPr>
          <p:cNvGrpSpPr/>
          <p:nvPr/>
        </p:nvGrpSpPr>
        <p:grpSpPr>
          <a:xfrm>
            <a:off x="693325" y="2216954"/>
            <a:ext cx="3888699" cy="1164440"/>
            <a:chOff x="725884" y="1560766"/>
            <a:chExt cx="3888698" cy="116443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B3CC768-7A28-45CF-90B1-198D327DCBAC}"/>
                </a:ext>
              </a:extLst>
            </p:cNvPr>
            <p:cNvGrpSpPr/>
            <p:nvPr/>
          </p:nvGrpSpPr>
          <p:grpSpPr>
            <a:xfrm>
              <a:off x="2750111" y="1560766"/>
              <a:ext cx="1864471" cy="1164438"/>
              <a:chOff x="1115508" y="1640375"/>
              <a:chExt cx="1864471" cy="1164438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AE9A8F-8FFC-42CD-BF6A-8EB2212696A7}"/>
                  </a:ext>
                </a:extLst>
              </p:cNvPr>
              <p:cNvSpPr txBox="1"/>
              <p:nvPr/>
            </p:nvSpPr>
            <p:spPr>
              <a:xfrm>
                <a:off x="1115508" y="1973817"/>
                <a:ext cx="1864471" cy="830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377" font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ModelonTitilliumRegular" panose="02000000000000000000" pitchFamily="2" charset="0"/>
                    <a:cs typeface="+mn-cs"/>
                  </a:rPr>
                  <a:t>Electric drives</a:t>
                </a:r>
              </a:p>
              <a:p>
                <a:pPr defTabSz="914377" font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ModelonTitilliumRegular" panose="02000000000000000000" pitchFamily="2" charset="0"/>
                    <a:cs typeface="+mn-cs"/>
                  </a:rPr>
                  <a:t>Power electronics</a:t>
                </a:r>
              </a:p>
              <a:p>
                <a:pPr defTabSz="914377" font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ModelonTitilliumRegular" panose="02000000000000000000" pitchFamily="2" charset="0"/>
                    <a:cs typeface="+mn-cs"/>
                  </a:rPr>
                  <a:t>Batteries</a:t>
                </a:r>
              </a:p>
              <a:p>
                <a:pPr defTabSz="914377" font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ModelonTitilliumRegular" panose="02000000000000000000" pitchFamily="2" charset="0"/>
                  </a:rPr>
                  <a:t>Super caps</a:t>
                </a:r>
                <a:endParaRPr lang="en-US" sz="1200">
                  <a:solidFill>
                    <a:srgbClr val="000000"/>
                  </a:solidFill>
                  <a:latin typeface="ModelonTitilliumRegular" panose="02000000000000000000" pitchFamily="2" charset="0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D4C97E7-2F4D-45C8-95CA-5CC8793A173A}"/>
                  </a:ext>
                </a:extLst>
              </p:cNvPr>
              <p:cNvSpPr txBox="1"/>
              <p:nvPr/>
            </p:nvSpPr>
            <p:spPr>
              <a:xfrm>
                <a:off x="1159065" y="1640375"/>
                <a:ext cx="1750051" cy="338553"/>
              </a:xfrm>
              <a:prstGeom prst="rect">
                <a:avLst/>
              </a:prstGeom>
              <a:solidFill>
                <a:srgbClr val="000000">
                  <a:alpha val="6509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cap="all">
                    <a:solidFill>
                      <a:prstClr val="white"/>
                    </a:solidFill>
                    <a:latin typeface="ModelonTitilliumBold" panose="02000000000000000000" pitchFamily="2" charset="0"/>
                    <a:cs typeface="+mn-cs"/>
                  </a:rPr>
                  <a:t>Electric Power</a:t>
                </a: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3603B95-1EEC-4EE8-BF1F-E97A1AB610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8" t="29062" r="26864" b="21156"/>
            <a:stretch/>
          </p:blipFill>
          <p:spPr>
            <a:xfrm>
              <a:off x="725884" y="1628154"/>
              <a:ext cx="1864872" cy="102529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95EEFF3-6418-4CA9-A6D7-54738D46DA0C}"/>
              </a:ext>
            </a:extLst>
          </p:cNvPr>
          <p:cNvGrpSpPr/>
          <p:nvPr/>
        </p:nvGrpSpPr>
        <p:grpSpPr>
          <a:xfrm>
            <a:off x="7886549" y="3976733"/>
            <a:ext cx="3565203" cy="1009800"/>
            <a:chOff x="7528330" y="4212407"/>
            <a:chExt cx="3565202" cy="10098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1ED0A22-9A8C-44E2-BEA8-725A5082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7528330" y="4579846"/>
              <a:ext cx="2095041" cy="642361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1DD840E-C9FD-4748-9B4F-920052147092}"/>
                </a:ext>
              </a:extLst>
            </p:cNvPr>
            <p:cNvGrpSpPr/>
            <p:nvPr/>
          </p:nvGrpSpPr>
          <p:grpSpPr>
            <a:xfrm>
              <a:off x="8578468" y="4212407"/>
              <a:ext cx="2515064" cy="969226"/>
              <a:chOff x="422845" y="1640375"/>
              <a:chExt cx="2515064" cy="969226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425FD4-93AD-40FC-8F42-CD616F5CCE2D}"/>
                  </a:ext>
                </a:extLst>
              </p:cNvPr>
              <p:cNvSpPr txBox="1"/>
              <p:nvPr/>
            </p:nvSpPr>
            <p:spPr>
              <a:xfrm>
                <a:off x="1224125" y="1963270"/>
                <a:ext cx="171378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 defTabSz="914377" font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ModelonTitilliumRegular" panose="02000000000000000000" pitchFamily="2" charset="0"/>
                    <a:cs typeface="+mn-cs"/>
                  </a:rPr>
                  <a:t>Other masses</a:t>
                </a:r>
              </a:p>
              <a:p>
                <a:pPr algn="r" defTabSz="914377" font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ModelonTitilliumRegular" panose="02000000000000000000" pitchFamily="2" charset="0"/>
                    <a:cs typeface="+mn-cs"/>
                  </a:rPr>
                  <a:t>Aerodynamics</a:t>
                </a:r>
              </a:p>
              <a:p>
                <a:pPr algn="r" defTabSz="914377" font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ModelonTitilliumRegular" panose="02000000000000000000" pitchFamily="2" charset="0"/>
                    <a:cs typeface="+mn-cs"/>
                  </a:rPr>
                  <a:t>Mission performance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D0B2F76-30C8-40D0-8801-850100F8F4FE}"/>
                  </a:ext>
                </a:extLst>
              </p:cNvPr>
              <p:cNvSpPr txBox="1"/>
              <p:nvPr/>
            </p:nvSpPr>
            <p:spPr>
              <a:xfrm>
                <a:off x="422845" y="1640375"/>
                <a:ext cx="2437031" cy="338554"/>
              </a:xfrm>
              <a:prstGeom prst="rect">
                <a:avLst/>
              </a:prstGeom>
              <a:solidFill>
                <a:srgbClr val="000000">
                  <a:alpha val="6509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defTabSz="91437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cap="all">
                    <a:solidFill>
                      <a:prstClr val="white"/>
                    </a:solidFill>
                    <a:latin typeface="ModelonTitilliumBold" panose="02000000000000000000" pitchFamily="2" charset="0"/>
                    <a:cs typeface="+mn-cs"/>
                  </a:rPr>
                  <a:t>Airframe and mission</a:t>
                </a:r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7D708E4-27AD-4C41-9AE7-1EB2BC59C645}"/>
              </a:ext>
            </a:extLst>
          </p:cNvPr>
          <p:cNvSpPr/>
          <p:nvPr/>
        </p:nvSpPr>
        <p:spPr>
          <a:xfrm>
            <a:off x="389653" y="3789575"/>
            <a:ext cx="3824128" cy="1434652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8940C3-E65F-4903-8CF7-1166A5DAF7CE}"/>
              </a:ext>
            </a:extLst>
          </p:cNvPr>
          <p:cNvSpPr/>
          <p:nvPr/>
        </p:nvSpPr>
        <p:spPr>
          <a:xfrm>
            <a:off x="7717732" y="3789575"/>
            <a:ext cx="3824128" cy="1434652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5683A5-142A-49A2-9932-E352859C6F34}"/>
              </a:ext>
            </a:extLst>
          </p:cNvPr>
          <p:cNvSpPr/>
          <p:nvPr/>
        </p:nvSpPr>
        <p:spPr>
          <a:xfrm>
            <a:off x="587615" y="2062331"/>
            <a:ext cx="4051972" cy="1434652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5F46D5-8663-4202-95E1-5F7156E01DC3}"/>
              </a:ext>
            </a:extLst>
          </p:cNvPr>
          <p:cNvSpPr/>
          <p:nvPr/>
        </p:nvSpPr>
        <p:spPr>
          <a:xfrm>
            <a:off x="7786540" y="2062331"/>
            <a:ext cx="3508371" cy="1434652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CD28F08-32AD-4A9F-902E-91D5EE940993}"/>
              </a:ext>
            </a:extLst>
          </p:cNvPr>
          <p:cNvSpPr/>
          <p:nvPr/>
        </p:nvSpPr>
        <p:spPr>
          <a:xfrm>
            <a:off x="4965989" y="1359655"/>
            <a:ext cx="2567575" cy="1949975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1189E89-6BF6-44AA-B265-EA89F6481B6E}"/>
              </a:ext>
            </a:extLst>
          </p:cNvPr>
          <p:cNvCxnSpPr>
            <a:cxnSpLocks/>
          </p:cNvCxnSpPr>
          <p:nvPr/>
        </p:nvCxnSpPr>
        <p:spPr>
          <a:xfrm flipV="1">
            <a:off x="4523862" y="4483839"/>
            <a:ext cx="631023" cy="135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80D0772-5FBA-4DD0-BF21-4BB0338E5CE0}"/>
              </a:ext>
            </a:extLst>
          </p:cNvPr>
          <p:cNvCxnSpPr>
            <a:cxnSpLocks/>
          </p:cNvCxnSpPr>
          <p:nvPr/>
        </p:nvCxnSpPr>
        <p:spPr>
          <a:xfrm>
            <a:off x="7078736" y="4435193"/>
            <a:ext cx="454827" cy="68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64ABE6-CA3B-42B9-9498-593231B5F136}"/>
              </a:ext>
            </a:extLst>
          </p:cNvPr>
          <p:cNvCxnSpPr/>
          <p:nvPr/>
        </p:nvCxnSpPr>
        <p:spPr>
          <a:xfrm>
            <a:off x="4694528" y="3587737"/>
            <a:ext cx="661363" cy="492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B479ACE-A372-42A6-84E3-BEE4CD7C716C}"/>
              </a:ext>
            </a:extLst>
          </p:cNvPr>
          <p:cNvCxnSpPr/>
          <p:nvPr/>
        </p:nvCxnSpPr>
        <p:spPr>
          <a:xfrm>
            <a:off x="6052433" y="3496982"/>
            <a:ext cx="0" cy="459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DCAB541-18B3-4289-8557-EE3DFC9BD0CC}"/>
              </a:ext>
            </a:extLst>
          </p:cNvPr>
          <p:cNvCxnSpPr/>
          <p:nvPr/>
        </p:nvCxnSpPr>
        <p:spPr>
          <a:xfrm flipH="1">
            <a:off x="6818216" y="3587737"/>
            <a:ext cx="715347" cy="492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0676CC6-ABDF-432A-836C-D175193C1D5A}"/>
              </a:ext>
            </a:extLst>
          </p:cNvPr>
          <p:cNvGrpSpPr/>
          <p:nvPr/>
        </p:nvGrpSpPr>
        <p:grpSpPr>
          <a:xfrm>
            <a:off x="4863091" y="3816908"/>
            <a:ext cx="2378684" cy="1380652"/>
            <a:chOff x="4863091" y="3816907"/>
            <a:chExt cx="2378684" cy="138065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24C585A-81F0-4415-B80C-DC3DC2C40A4D}"/>
                </a:ext>
              </a:extLst>
            </p:cNvPr>
            <p:cNvGrpSpPr/>
            <p:nvPr/>
          </p:nvGrpSpPr>
          <p:grpSpPr>
            <a:xfrm>
              <a:off x="4863091" y="3816907"/>
              <a:ext cx="2378684" cy="1380652"/>
              <a:chOff x="4863091" y="3816907"/>
              <a:chExt cx="2378684" cy="1380652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2B11E894-64A8-4EE0-9316-0B360E1743D4}"/>
                  </a:ext>
                </a:extLst>
              </p:cNvPr>
              <p:cNvSpPr/>
              <p:nvPr/>
            </p:nvSpPr>
            <p:spPr>
              <a:xfrm rot="21262468">
                <a:off x="5032727" y="3816907"/>
                <a:ext cx="2182086" cy="1380652"/>
              </a:xfrm>
              <a:prstGeom prst="ellipse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50A931A-55F6-4961-B381-F5C9E544D309}"/>
                  </a:ext>
                </a:extLst>
              </p:cNvPr>
              <p:cNvSpPr/>
              <p:nvPr/>
            </p:nvSpPr>
            <p:spPr>
              <a:xfrm>
                <a:off x="4863091" y="4534187"/>
                <a:ext cx="2378684" cy="52322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1400">
                    <a:latin typeface="ModelonTitilliumRegular" panose="02000000000000000000" pitchFamily="2" charset="0"/>
                  </a:rPr>
                  <a:t>Turbo </a:t>
                </a:r>
                <a:r>
                  <a:rPr lang="en-US" sz="1400" err="1">
                    <a:latin typeface="ModelonTitilliumRegular" panose="02000000000000000000" pitchFamily="2" charset="0"/>
                  </a:rPr>
                  <a:t>electRic</a:t>
                </a:r>
                <a:r>
                  <a:rPr lang="en-US" sz="1400">
                    <a:latin typeface="ModelonTitilliumRegular" panose="02000000000000000000" pitchFamily="2" charset="0"/>
                  </a:rPr>
                  <a:t> Aircraft Design Environment</a:t>
                </a: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E6FB4B4-5FA2-461C-9A13-880176293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818" y="4163745"/>
              <a:ext cx="1063863" cy="385788"/>
            </a:xfrm>
            <a:prstGeom prst="rect">
              <a:avLst/>
            </a:prstGeom>
          </p:spPr>
        </p:pic>
        <p:pic>
          <p:nvPicPr>
            <p:cNvPr id="36" name="Picture 2" descr="OpenMDAO Logo">
              <a:extLst>
                <a:ext uri="{FF2B5EF4-FFF2-40B4-BE49-F238E27FC236}">
                  <a16:creationId xmlns:a16="http://schemas.microsoft.com/office/drawing/2014/main" id="{96E1097B-F1AF-4B64-9F34-6AECA3F378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8184" y="4019368"/>
              <a:ext cx="1368233" cy="202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196F25E-0EB6-4633-821F-B41F8DFDE906}"/>
              </a:ext>
            </a:extLst>
          </p:cNvPr>
          <p:cNvSpPr txBox="1"/>
          <p:nvPr/>
        </p:nvSpPr>
        <p:spPr>
          <a:xfrm rot="20803181">
            <a:off x="4518036" y="4251975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ModelonTitilliumRegular" panose="02000000000000000000" pitchFamily="2" charset="0"/>
              </a:rPr>
              <a:t>API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6A4BF0B-329E-4C18-8DE5-10BF0B883C0D}"/>
              </a:ext>
            </a:extLst>
          </p:cNvPr>
          <p:cNvSpPr txBox="1"/>
          <p:nvPr/>
        </p:nvSpPr>
        <p:spPr>
          <a:xfrm rot="2278476">
            <a:off x="4837128" y="3552403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ModelonTitilliumRegular" panose="02000000000000000000" pitchFamily="2" charset="0"/>
              </a:rPr>
              <a:t>API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531C497-FD14-4037-AC91-FDD4531F8B37}"/>
              </a:ext>
            </a:extLst>
          </p:cNvPr>
          <p:cNvSpPr txBox="1"/>
          <p:nvPr/>
        </p:nvSpPr>
        <p:spPr>
          <a:xfrm rot="5400000">
            <a:off x="5939716" y="3442098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ModelonTitilliumRegular" panose="02000000000000000000" pitchFamily="2" charset="0"/>
              </a:rPr>
              <a:t>API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A8E5A3B-055D-4BD4-B8AA-D77F0D7C8989}"/>
              </a:ext>
            </a:extLst>
          </p:cNvPr>
          <p:cNvSpPr txBox="1"/>
          <p:nvPr/>
        </p:nvSpPr>
        <p:spPr>
          <a:xfrm rot="19529493">
            <a:off x="6882130" y="3529023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ModelonTitilliumRegular" panose="02000000000000000000" pitchFamily="2" charset="0"/>
              </a:rPr>
              <a:t>API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0AA3AD-8BF4-4AA2-A5F4-6140C44559E3}"/>
              </a:ext>
            </a:extLst>
          </p:cNvPr>
          <p:cNvSpPr txBox="1"/>
          <p:nvPr/>
        </p:nvSpPr>
        <p:spPr>
          <a:xfrm rot="543720">
            <a:off x="7175352" y="4189991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ModelonTitilliumRegular" panose="02000000000000000000" pitchFamily="2" charset="0"/>
              </a:rPr>
              <a:t>API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CCF6E4B5-5EB7-4153-AF90-52B82E325B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37315" y="1329502"/>
            <a:ext cx="1863476" cy="538836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F146173A-8084-44CE-8340-BB5E5E6672A0}"/>
              </a:ext>
            </a:extLst>
          </p:cNvPr>
          <p:cNvGrpSpPr/>
          <p:nvPr/>
        </p:nvGrpSpPr>
        <p:grpSpPr>
          <a:xfrm>
            <a:off x="895536" y="1367671"/>
            <a:ext cx="3241136" cy="526253"/>
            <a:chOff x="5035748" y="1206273"/>
            <a:chExt cx="3694510" cy="581025"/>
          </a:xfrm>
        </p:grpSpPr>
        <p:pic>
          <p:nvPicPr>
            <p:cNvPr id="57" name="Picture 3" descr="TU_Logo_lang_4c_rot">
              <a:extLst>
                <a:ext uri="{FF2B5EF4-FFF2-40B4-BE49-F238E27FC236}">
                  <a16:creationId xmlns:a16="http://schemas.microsoft.com/office/drawing/2014/main" id="{CEBBBBE4-97FA-4497-8A57-E98C2DA53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748" y="1206273"/>
              <a:ext cx="10382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4">
              <a:extLst>
                <a:ext uri="{FF2B5EF4-FFF2-40B4-BE49-F238E27FC236}">
                  <a16:creationId xmlns:a16="http://schemas.microsoft.com/office/drawing/2014/main" id="{D9D19C1B-7FB3-4C04-981A-B5498885EA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2478" y="1215798"/>
              <a:ext cx="67627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9">
              <a:extLst>
                <a:ext uri="{FF2B5EF4-FFF2-40B4-BE49-F238E27FC236}">
                  <a16:creationId xmlns:a16="http://schemas.microsoft.com/office/drawing/2014/main" id="{14250AF3-189B-42A5-9A02-44AED161EA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7258" y="1258660"/>
              <a:ext cx="114300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0" name="Picture 2" descr="data:image/jpeg;base64,/9j/4AAQSkZJRgABAQAAAQABAAD/2wCEAAkGBxIREhISEhEVFhMWFxkWGBgYFxgXGhgYGBcXGBkaFxcYHSggGB0mGxYVIjEhJyorLjAuGB8zODMtNygtLisBCgoKDg0OGxAQGy0lICYyLS0vLTUyLS01LS0vLS8tKy0vLy0tLS0tLS0tLS0tLS0tLS0tLS0tLS0tLS0tLS0tL//AABEIAKcBLgMBEQACEQEDEQH/xAAcAAEAAwADAQEAAAAAAAAAAAAABAUGAgMHAQj/xABJEAABAwIDBQYCBAoHCAMAAAABAAIDBBEFEiEGMUFRYQcTInGBkTKhFDRisTNCcnSCsrPB0fAjRVJUc5LTFSVDZJOi0uEXJFP/xAAaAQEAAwEBAQAAAAAAAAAAAAAAAgMEBQEG/8QAMhEAAgIBAgMFBgYDAQAAAAAAAAECAxEEIRIxUQUTQWFxMjNCgaGxFCJywdHwI5Hh8f/aAAwDAQACEQMRAD8A9xQBAEAQBAEAQBAEAQBAEAQBAEBFqq1sfxXF9xtce6xarX1aXHe5WfJstrplZ7JBw/FRYh18xcbAAnQ6209Vyez+2q2nGzPE5PCSb2e/h0NN2laeY8sFuCvok8own1egXQBAEAQBAEAQBAEAQBAEAQBAEAQBAEAQBAEAQBAEAQBAEAQBAEB8JXj5ApcTxM2yBrmuDgTmtwN+B5gL5jtPtdpd1GEoyTT3xyTz4N838joafTJ/mbTRYUVd3u5jgOZtb79V19F2gtXvCEkurxj77mW2l182iWuiUkXEYnPYWtAu6w13AcSsXaFM7qHVDnLbfw6stpkozUn4EWjw4xSAg5mkWOliDvv5afNc7RdlS0eoU4vii1h9U+vp/dy63UK2GHsy0XeMhwleQLhpPQWv81XZNwi5JN+S/wCnsVl4zgpZ8X/pGODXBrbgg2vr69Avl7+3F+JhJRajHPEnjO/z8DoQ0j7trKy+RbUtR3gvlc0cM1tfmvotLqXqIcfA4rzxuYrIcDxnJ3rUVhAEAQBAEAQBAEAQBAEAQBAEAQBAEAQBAEAQBAEAQBAEAQBAV9Vh3evLnkhoFmgfefU/JcfV9lrV38dssRSwkvv/AM8jTXqO7hiK3O+ghLG5Cb2JseY3rZoaJ0UqqTzjk/LwKrZqcuJeJJWwrCAIAgPhQFVJhGfO5zrPcbi24cgeell89b2J37nZZLE5PKxyXT1NsdXwYjFbIs4b5Rm321813auLgXHzxv6mOWM7HNWHgQBAEAQBAEAQBAEAQBAEAQBAEAQBAEAQBAEAQBAEAQBAdEFQHOe0fim3y/jceiy0amNtlkF8Lx9P/V8iydbik34netRWEAQFLjW0sNO5sWslQ8gNhZYuJO7MTowdTw1VcrFHbxM9uohW1Hm34FVtVtq3Do2iVrX1LxdsLDo0c3vIvlvcXsL20GhI2abTTu8kezu4Fvz6HnNR2pYi5xLTEwf2Wx3Hu4kldNdn1eZklrJLoTMP7XKxh/poYZG/ZzRu97uHyUJ9nQfstr6nsda/HBvtmdv6OtIYHGKY6COSwzH7Dh4XeW/osF2ksr3e6Ndd8ZmrWYuCA+ONhcrxtJZYxk6qScSMa4cf5Ko0mojqKY2x5MnZBwk4s7loIBAEAQBAEAQBAEAQBAEAQBAEAQBAEAQBAEAQBAEBDxKEFhdmc0tBNwSPccVzu0qYzplNycXFN5Ta+niXUSaklhPJR0MLi9ocXtD+IuM3Hf8AzvXyeg09zvgrHKCn47rPjz/3zOldOPA+HDx9DTRsAAA++/zK+7hBQior+TkN5eRnF7X11Nugtf7x7qR4ZTb/AGq+hxiOIjv5BpxyN3ZyOd9B68rGm2zhWFzMOt1fcxxHmzN9llGHyVFZKSSwWDnG5zOBc9xJ45ba/aKrojl5MnZsOJytl/ep5vjWIPrKiWofe8jiQD+K3c1vo2wX2FNSrgooovvc5NnS2nV2DI7A6nTAVhGkisotGiu3B6b2b9oDg5lJWPzNNmxSuOoPBkhO8HcHHW+/mOTq9H8cF6o61F+dpHra5ZtKjHIrDMHOBJy5QTZ1+i+e7cp4a+8hKSbeMJvDz5f3Jt0ksy4WljnnoR8HpyXua8vblsctyAb8Vi7G0s3bKu1yjw4fDlpPPjzLdVYuFOKTz4l+vrjmhAEAQBAEAQBAEAQBAEAQBAEAQBAEAQBAEAQBAEBxewEWIuFGUFJYksnqbXIPYDvF+PqElCMlhoJtcjkpHhi/9vA4yICfA2F0I5d47JK4+zGt8wqOP/JgwfiF+L4PLHz5mA2mqDU1c8h1Gctb0aw5W28wL+qx3W/mZzb07bXJ+n+jX7Cx3oa6JvxkPt+nFlb82laez7E3v1R0dJHhqkl/djyimj3L7ZHBskT44VLBllMSQpgRmQaiNRZphIr3t4KDOjRLKwe79lu0ZrKXJI680FmOJ3uaR4HnqQCCeJaTxXB1lPdzyuTOxRZxR35mxLASDbUbul1icItptbovy+QyC97ajS6cEeLixv1GXjByUjwIAgCAIAgCAIAgCAIAgCAIAgCAIAgCAIAgCAIAgPgdw4rzKzgH1egID8/TVjn1Uk7XEOMrpGnkc5c23loubOTTyfMcTlc5rrkmRMuSTvJv7rBZM2wjk02yGIfRpgXaMeMrunJ3ofkSvdLqVVZ+bk+ZtofCyk252aNJOZGD/wCvK4uaRua46lh5cSOnkV9/odSrYcL5r+5OR2jpnXPiXJlNCQuijjTQmIXjEEytqSos11lZLvUJHR0/M2HZLiJixBjL+GZjozyuAZGn/sI/SWDXQ4qs9Do6eWJ46nvC4h0D4SjeAAV4nncH1egIAgCAIAgCAIAgCAIAgCAIAgCAIAgCAIAgCA6KqR7RdrM3MXsfTTVZtVbbXDiqhxeWcf62ZOuMZPEngpIMTd3rnBl89hlvy3a28/dfK6ftm16qU1DLlhcOeny9fA6M9LFVpN8vEv4S4gFwAPIG9vVfX1SnKKc1h9M5+uxzJJJ7HIlWHh+eqaItJad7SQfMGy5Fp8zTHhbTLimCwWM6NaLGFqxTZpijRYXi7O7NNVND4HC2ovlHI8bDgRqPu6fZ3akqWoze3g+n/P7yLXwyXDPdGb2r2OfTAz05MtN8WmrmDrb4m/a9+a+90faEbUlLn9zhazs11/nhvH7GOknXRyc6MCFPKos0QiQiVBnRpjhZLjY15bX0ZH/7xj/M4NPyJWfUL/FL0NNXto/SS+eOmVWK1r2BzSzRwIDg7n0toV8/2v2hfRCVbr2lspJ9flszZpqYTaeeXgfMKrXvDWiO4aAC4utu6W1Nl52R2hffCNar2isOWf8AnMammEG3nn4FsvoTGEAQBAEAQBAEAQBAEAQBAEAQBAEAQBAEAQBAcJQSCAbG2h5KFik4NR2fgerGdyA3CGtDS0kPab359COS5EexKa1GVbanF5z19fL0NL1UpZUuT8CyXaMpQbU4p9ENPUG5izmKW2tmSC+a3RzG+5HFV2S4cMz3291ib5Zw/meabXUQhq3uYQYp/wCmjcDcEP1dY7viv6ELDqI4exyb4cFza5PdfuR6d65tkS+EiwilWScDRGRzfKoKBJyJ2CbSPpXWPihJ8TOV95ZyPTcfmunpNRKnbw6fweK7g58ip7RtmmRMbXUljTSWzNbuY524t5NJ0twOnGw+30Gs71cMnv4PqY9Vo4r/ACV8meeufddFsqrp6nFRNBo+zqlMuJUgto15kPQMa51/cNHqs+rlimRbSs2I/RC4B0iLV0YlLcx8I1tzP8P4rDq9DHVSirH+Vb46v+P5La7XWnjmxSUYiLsp8Ltbcj0P87l5o9DHSyl3b/K98dH5eTFtrsS4uaJS3lQQBAEAQBAEAQBAEAQBAEAQBAEAQBAEAQBAEAQBAEBWbS4WKqmmg4ub4TyePE0/5gFGceKOCm+pW1uHU8IfUSNHcuJyscfAfxHbnW/s67wN9uiwPdYPmXZOP5HyXgSaeoWWcDVVamTmVCzSrNUbDkaheKs9dhGmqFdCspnYjX9n8oq6esoZNYy246CS4dblYhrh1JXW0U3B7eG5q0NneRlB8v5PIZIywlrviaS0+YNj8wvsE8rKIYwcUB6p2J4Mbz1jhpbuY+uodIR7MF+jlzO0beVa9f4NWlhzkerrlmwIAgCAIAgCAIAgCAIAgCAIAgCAIAgCAIAgCAIAgCAIDrfM1u9wHmQFXO6uvackvV4JKMpckRKXEGudIC4AA6XIFxa2nPUH3XO0valVttkZSSUXt4ZWP5yXWaeUYxaXMmseCLggjounGSksxeUUNNPDPNu0vZMkurIG34zNHT/iAeW/35qi6v4kcbtHSZ/yw+f8nm7XWWdrJxk2uR3tqioOtFqvaPpq153SJPUM6ZJSVNRSKZTcj0LsggsamY6NDWsvwvq53sA33Wmhbs6/ZUX+aXyPKq6cSSyyDc973jyc4u/evr4rEUibeXkl7PYJLWzsgiGp1c62jGDe53ly4mw4qFtsao8UiUIObwj9G4RhsdLDHBELMjblHM8yeZJuT1JXz05ucnJ+J04xUVhHdLVMbe7m3HC4v7LJbq6a0+KSyvDKyWRrlLGEdFDXtcxpc5odxBIGqy6HtGu6iM5ySl4rKW5ZdRKE2ktiaumUBAEAQBAEAQBAEAQBAEAQBAEAQBAEAQBAEAQBAEBFxJjTG7M2+mg433C3qsPaNdc9PLjjxbbLz8MfMtpk1NYeCnpsOcx7DI0Fp38bHhm9bdF8zpOyLKbq5XwzF8/J+Gfn8jfbqYyjJQe/39DQgL7NLGyOWfV6DA7VdnbJS6WkLY3nUxnRhP2SPgPTd5LPOnO8Tmars5T/ADV7Pp4Hm2J4RPTHLPE9nUjQ+ThofQqhprmca3T2Vv8AMiCvCkm4VhktTIIoWFzj7Ac3H8UdV6k28ItppnbLhijb7YYjFhVAMPieDUStPeEbw1+j3nlceFo5a8F2uz9K21J8l9Wd/hjp6lWnv/dzDbM7G1dcQY48kXGV4IZb7PGQ+WnMhdS7U11c3l9CuFUp8j3DZbZmDD4u7iF3GxfIfieRz5Aa2A0HuTxrrpWyzI3wrUFhF0qSZWY1T5w0Nbd5NgeQ43PLd7rh9taVXwioQzNvZ9F45fT16mvS2cDbb2OnC6HJIQ9oJtdp3jrbrqFl7K7Oem1ElfHLxmL5rzx58vMs1N/eQTg9vFFyvpjAEAQBAEAQBAEAQBAEAQBAEAQBAEAQBAEAQBAEAQBAEAQBAEBxewEWIBB4HVBgrJtmqN5u6khvz7to97BQdcX4FL09T3cV/omUtBFE3JFG2Np4MAZ+rbXqpJJciyMIxWIrBAp9l6JjzIKaMyE3L3jvH35533dfrdXO+xrGdjzu45zguFUTCAIAgCAIAgCAIAgCAIAgCAIAgCAIAgCAIAgOuonZG1z3uDWNF3OcQAAOJJ0AXqTbwg3gxVR2jNke6Ogo56twNi5oLIx+kQSPUALYtG0s2SUfuZ3fnaCycHbWYqzxSYK4t+xMHO9mtJPlZPw9D5WfQd5YvgLPZ3bulq39z4oai9u6mGRxPJp3E9N/RV26Wda4ua6onC6MnjkydtPtCKL6NeMv7+dkOhtlzX8W7W1t3zUKae8zvyWSU58OPPYu1STCAIAgCAIAgCAIAgCAIAgOisq2QsMkjg1jd5P86nooykorLIykorLM2NqJ5vqlE+RnB7zkB8r6fNZvxE5exHJk/Ezn7uDa68g7aWqh1qaFzWcXRuD7eYFx7kJ39kfbgPxNkN5w28ty+wvFYalueJ4cOI3EeYOoV9dkZrMWaa7YWLMWRsVxoQTU0OQu75xF72y2yjdx1cFGy3glGOOZGy5QnGOOZbK4uCAIAgCAIAgCAIAgCAIAgCAIDzaVjsdq5GFxGG0z8pDSR38o6jh14CxGrrjoJrS1p/G/ojL76WPhX1PQqKkjhY2OJjWMboGtAAHoFglJyeWaUktkd68PSqxfZ2lqnRvmha58bg5jtWuBabgFzSCRf8U6KyF04JqL5kJQjJptGa7VP6t/PYv3rRo/j/Syu/4fVG6WMvPjnAC5NhzKA4xTNdq1wI6EH7kaaGTmgCA4Pma3QuAJ5kBe4YOa8B8a4HUG46IACgPmcXtcX5X19kByQBAEBktpYxPXUdPJ+CIdIRwc4B1gf8tv0isd647YwfIxahcd0IS5czWNaAAALAaADgthtPqAgUuDQRSumjjDZHDKSLgEXv8ADuBuAq41RjLiSK40wjJzS3ZQ7WfXcN/Ld+tGs+o97D+9DLqffV/P9jWrYbjrnnbG0ue4NaNSXEADzJXjkorLPHJJZZ9ErdDmHi3ajXjpz0TKGUc16egoDixwIuCCDxCA5ICNLXwsdldLG13IvaD7EqLnFbNkXOKeGySCpEggCAIAgCAqtq6t0NFVSt+JkMhaeTshsfeyspjxWRT6ohY8RbKzszomw4bSho+NveHqXku+QIHordXLiul/ojQsVo1CzFoQBAYXtU/q389i/etmj+P9LKL/AIfVGi2sx9lBTPneMxHhY29s7z8Lb+hJ6Aqimp2zUUWWTUI5MpQbES14FRi00j3O8TadriyOIHcCB+NblrzLt61S1Uavy0L5+LKVS572P5HfWdmcEf8ASUEstLOPhc17nNJ5PBN7evodyitbJ7WJSR69Ol7Dwyx2H2jlqO+pqpoZWU5yyAaB44Pb58baag7iAq9RSoYnD2Xy/glVY5ZUuaIm1uN1MtS3DaBwbM5ueabf3Mem77RBH+ZttTcToqhGHe2cvBdWeWTk5cEOf2OMHZbQWvP3s8p+KR8jg4nn4SPnfzKPXW/DhLpgfh4eO5VYth9TgjTLTyyT0B8MkMhu6IO0Do3cBcjdbhe97iyE4an8sliXg+pCSlVut10LrshFsLgHJ0v7V6q13v38vsWaf3aMhRMrKjEcRo6WUwskqHPnlF8zWNJaGtPAm/Cx032BWqXdwphOay8bIoXHKcopmn/+KaDLqZzJv73vPHfnuy39Fn/H2+WOmC38NDzOGAV9Th9YzDquUzQzAmmmd8V2743k7/UnUt4Os1bCFtfewWGua/cQcoS4JPOeRvliNAQFRtFggqmtIeWSxnNG8cDyPTQewVN1PeLo1yZRdT3iWHhrkyqZjVdT+GppDKB/xIdb9S0D/wAVSrbYe3HPmilXXV7WRz5olUe2dI85XOdE7lI3L7kXA9Spx1db2e3qTjrKm8N4fmaCN4cAWkEHUEG4PkQtCeTSnkym1n13Dfy3frRrJqPew/vQxan31fz/AGNRVVDI2Oe9wa1ouSeAWuUlFZZtlJRWWY1jJMWkzOzMomHQbjIR/Ppu36rCuLUS6RX1OfiWqlvtBfUk7VRhtThjWizWyWAG4AOiAA9FO9YnWvP+CzULFla8/wCDXLYbSHjP1ef/AAn/AKhULPYfoyFvsP0ZWbCfUYf0/wBo9U6T3SKdH7lFvXQOkYWtkcy9rub8Vr6gHgSNL8FfKOVjJfKPEsZwdcGFQMbkbCzLxGUG/PMTq49SvFXFLCR4q4pYSIVPD9GnZGz8BKHZWX0jkaM1mcmubmNtwLdN6glwSwuT+jK0u7mork/oy5VxeEAQBAEBAx6h+kU08HGSJ7AeRc0gH3IU658E1LoRksxaM92V4l3tAyM6S05ML2ne0tJy3H5JA8weS0a2HDa34PdFWnlmGOmxsFkLwgCAwvap/Vv57F+9bNH8f6WUX/D6oh9qhmdU4XHE1jnGV72tkvkdIwxZA+xGmruPFT0XCoTcun0I354opEz6XtD/AHeg95P9VR4dJ1l9CWbuiH0vaH+70HvJ/qpjSdZfQZu6I6cBwbEjiba2qjp4x3Rif3Tj4hvb4SXEm+XW9rNC9ttp7nu4Ze+dzyEJ95xSwdvZ4M9ZjErvwn0kx9Qxjnhny+4LzVbV1pcsCneUn5m7WI0EHHIGyU87H/A6J4d5Fpup1tqSaPJLKZmuyE/7rg/Kl/avWnXe/fy+xTpvdo6Oz9o+m4yba/SQL9AZP4le6n3dfoKvbl6m6WIvMJ2k6VGEHj9NjF+hcy4+QW3SezZ+lme/nH1N2sRoCAIAgI1dh8UwyyxteOouR5HePRQlCMvaRCdcZrElky0UJw2qhjY4mmqCWhhN8j9LW9SPS99wKypOixJeyzGovT2KK9mX0Z92zmayrw97jZrXOcTyAdHdNS0rIN/3kNVJRtrb5b/sUmOYs+rLJXxyCgbIG+HQu5k9fkN17qi212Yk1+Qz3WytxJp8Gf7/AH9z0WgMZjZ3WXu8oyZd2XhZdKPDhcPI6sOHhXDyM1tf9aw3/FP60Szaj3kPX+DJqfe1+v8ABrFrNpDxr6vP/hP/AFCoWew/RldvsS9GVmwn1KHzf+0eqdL7pfP7lWj90i/Wk0hAU8En0idsjfwMIcGu4SSO8JLObWtzC+4l2m5Up8c8rkvuUp8c01yX1f8AwuFcXBAEAQBAEBgdo8HqaGqdiVAzvA/6zTi/jH9tgHHjoLg3NjdwW2qyFsO6s26MzzjKEuOHzRdYBtvRVYGSZrJOMchDHg8QAdHfokqm3TWV81t1JwuhLky9mrYmNzPkY1vNzgB7kqlRb2SLMoylT2gQuqIqajjdVvc4B7ozZkbL2Ls9iHWvfl9palpJKDnY+H9yl3py4Y7kftU/q389i/evdH8f6WL/AIfVFj2hYFJVU7XwaVNO8TRbtXN3t156EdWhQ0tqhLEuT2ZK6Dktua3OWym2lPWsAc4RVI0khecrg4aOyh2rhf1HGxXl+mnU+q8GK7YzXn0LPGtoKakYXzzNaANBcFzujWjUlV11TseIolKcYrLZXbE4rVVbJaieMRwvdenZaz+7F/E48b6W9eBCs1FcK2oxeX4+pGqUpLL+RQY1I7CMQfW5XOoqsNbOWi/dSDRrrDgdT1zO45Qb60tRUq/ijy80Vy/xz4vB8zcUOKQTsEkUzHsPFrgR68j0KxShKLxJF6knumYzbrakTNdh9CRNUSgteWG7Yo7eMucNL2uOl9dbA7NNRw/5bNkvqU22Z/JHn9ib2Rn/AHZB+VL+1eoa737+X2PdP7tHT2f/AFzGfzkffIvdT7uv0FXtS9TcLGXmE7S/w+Efnsf67Ft0fKz9LM9/OPqbtYjQEBncYxuelmLpIc1IQLPZq5htrn1tv8uGt9FmstnXLLX5epltunXLLX5evQtMPxiCcXilY7pexHm06hWwthPky6FsJrMXk7azEIohmkkY0dSB7DivZTjFZbPZTjFZbMvBMcRq4pWNIpackhxFs79N3qG+QGtr2WVN32KS9lfVmOMnqLVJezH6s47b0zZaqgjd8LnOabaaF0d9eCaqKlZBP+8jzVxUra4vz/Y1b6GMxdyWN7vLly20y8lr4I8PDjY3OEXHhxsZHD534ZP9HlcTSyG8Tz+ISdxPDfr6HiVjg3RPgl7L5GGEnp58EvZfJ9Cx23oZHxxTxC8lO/vAN926E2HHVrT5AqzUwbSlHmty3Vwk4qcecdywwjaCCpYHNkaHW1YSA5p8jvHUaKyu+E1lMtqvhYsplRthtFG2J8ETg+WQFpDfEGtI8RJHG19PVU6m+Ki4x3bKNVqIqLhHdsm7CfUofN/7R6s0vul8/uT0fuUXr3hoJJAAFyToABxJV7eDU3gpvFW820vqHT/vbF83dBvp3t/T9/8An39DPvb+n7/8+/pzuWMAAAAAAsANAAOAV6WDQckAQBAEAQBAEBRY1sfQ1ZLp6Zhed723Y4+bmEE+t1dXqLa/ZZXKqEuaKeLsswtpv3Lz0Mj7fIgq56+9+JD8NX0NThmFQUzckELI28Q1oF+pO8nqVlnOU3mTyWxio7JHVjGCw1Xdd80nupGyss4iz27r23jXcvYWShnh8VgSipcyxUCRQ49sdQ1pzT07S/8AttJY4+ZaRm9bq+rU217RZXOqE+aIWF9neG07g9tOHOG4yOc8D9EnLfrZSnrLprDZGNEIvKRq1mLjhNE17S1zQ5pFiCAQQd4IO8InjkDI1fZjhkjs30ctvvDXvDfQX09LLXHXXpYyUPT1vwL3B9nqWkYY4IWsa4Wda5c4faefEfUqiy6djzJ5LIwjFYSO3A8Iio4WwQNIjbewJLj4nFxuTrvJXllkrJcUuZ7GKisI+Ybg0NO+eSJpDp395ISSbu6A7t590lZKSSfgFFJtrxLBQJFdiuCw1LoHStJMEgljsSLPbuvbeL206KcLJQzw+OxGUVLGSxUCQQHwi6Ao67ZGjlNzCGnmwlvyGnyWeWmrk84M09JVN5aOql2Ko2G/dlx+04kewsD6ryOkqXgeR0dKecZNBFGGgNaAANAALAeQC0JJcjSljZEStwqKaSKV4JfESWakam28cdw9lCVcZSUn4EJ1RlJSfNciarCwh4phsdTGY5W3adeRBHEHgVCyuM1iRCyuNkeGRIghDGtY34WgNHHQCw1UksLBJLCwU2IbJUkzi90VnHeWEtv5gafJUz01cnloz2aSqby0VmO0lLh9NJ3UYEsrTG0klzzmFjYnUAA3003Km2NdMHwrdlVsatPW+FbvZdS82YojBSwxuFnBtyORcS4j0vb0WiiDjWkzRp4cFaiyRimHMqGBjy4NuHeE2vbcDzHG3QKU61NYZOytTWGdH+yP+YqP+p/6Ue683/sj3Xm/9ndTYdkcHd9M63Bz7j1FlKMMPOWexhh5yyaplgQBAEAQBAEAQBAEAQBAEAQBAEAQBAEAQBAEAQBAEAQBAEAQBAEB1VURex7WuLC5pAcN7SRa48l5JZWEeSWVgy4wvFWeFlZG5vBzx4vmx33lZO71C2UkY+61K2U0yRhWy2WQT1MpnmG6/wALbbrA77cNwHJSr02JcU3lkq9LiXHY8s0q1GsIAgCAIAgCAIAgCAIAgCAIAgCAIAgCAIAgCAIAgCAIAgCAIAgCAIAgCAIAgCAIAgCAIAgCAIAgCA//2Q==">
            <a:extLst>
              <a:ext uri="{FF2B5EF4-FFF2-40B4-BE49-F238E27FC236}">
                <a16:creationId xmlns:a16="http://schemas.microsoft.com/office/drawing/2014/main" id="{FEF40451-3372-4A4B-B195-9D13D4F06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32" y="5628744"/>
            <a:ext cx="1297685" cy="71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928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IBPSA Project 1: Framework for building and community energy system design and operation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58AE0-A669-4E51-8240-F823BF8C08BD}" type="slidenum">
              <a:rPr lang="en-US" smtClean="0"/>
              <a:t>15</a:t>
            </a:fld>
            <a:endParaRPr lang="en-US"/>
          </a:p>
        </p:txBody>
      </p:sp>
      <p:pic>
        <p:nvPicPr>
          <p:cNvPr id="6" name="project_schedule.png" descr="project_schedul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5248" y="1673583"/>
            <a:ext cx="4536504" cy="183813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08/17: Kick-off meeting at San Francisco, CA"/>
          <p:cNvSpPr/>
          <p:nvPr/>
        </p:nvSpPr>
        <p:spPr>
          <a:xfrm>
            <a:off x="1642391" y="3498526"/>
            <a:ext cx="3672408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spcBef>
                <a:spcPts val="1200"/>
              </a:spcBef>
            </a:lvl1pPr>
          </a:lstStyle>
          <a:p>
            <a:pPr algn="ctr"/>
            <a:r>
              <a:rPr sz="1400" dirty="0">
                <a:solidFill>
                  <a:srgbClr val="4D4D4D"/>
                </a:solidFill>
              </a:rPr>
              <a:t>08/17: Kick-off meeting at San Francisco, CA</a:t>
            </a:r>
          </a:p>
        </p:txBody>
      </p:sp>
      <p:sp>
        <p:nvSpPr>
          <p:cNvPr id="8" name="Line"/>
          <p:cNvSpPr/>
          <p:nvPr/>
        </p:nvSpPr>
        <p:spPr>
          <a:xfrm flipV="1">
            <a:off x="3925634" y="3110172"/>
            <a:ext cx="1" cy="27613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4000"/>
          </a:p>
        </p:txBody>
      </p:sp>
      <p:sp>
        <p:nvSpPr>
          <p:cNvPr id="9" name="Textfeld 8"/>
          <p:cNvSpPr txBox="1"/>
          <p:nvPr/>
        </p:nvSpPr>
        <p:spPr>
          <a:xfrm>
            <a:off x="775709" y="4005064"/>
            <a:ext cx="59683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1: Modelica libraries for design, operation and MPC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2: Mapping from IFC and </a:t>
            </a:r>
            <a:r>
              <a:rPr lang="en-US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CityGML</a:t>
            </a:r>
            <a:r>
              <a:rPr lang="en-US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Modelica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3: Application and dissemination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679160" y="4239252"/>
            <a:ext cx="3438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4D4D4D"/>
                </a:solidFill>
              </a:rPr>
              <a:t>Contact: Michael Wetter (LBNL)</a:t>
            </a:r>
          </a:p>
          <a:p>
            <a:r>
              <a:rPr lang="en-US" sz="1400" dirty="0">
                <a:solidFill>
                  <a:srgbClr val="4D4D4D"/>
                </a:solidFill>
              </a:rPr>
              <a:t>               https://ibpsa.github.io/project1/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32931" y="5325252"/>
            <a:ext cx="3129383" cy="929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indent="-285744" eaLnBrk="0" hangingPunct="0">
              <a:spcBef>
                <a:spcPct val="20000"/>
              </a:spcBef>
              <a:buFontTx/>
              <a:buChar char="–"/>
            </a:pPr>
            <a:r>
              <a:rPr lang="de-DE" altLang="en-US" sz="1600" kern="0">
                <a:solidFill>
                  <a:srgbClr val="4D4D4D"/>
                </a:solidFill>
              </a:rPr>
              <a:t>5 years (2017-2022)</a:t>
            </a:r>
          </a:p>
          <a:p>
            <a:pPr marL="0" lvl="1" indent="-285744" eaLnBrk="0" hangingPunct="0">
              <a:spcBef>
                <a:spcPct val="20000"/>
              </a:spcBef>
              <a:buFontTx/>
              <a:buChar char="–"/>
            </a:pPr>
            <a:r>
              <a:rPr lang="de-DE" altLang="en-US" sz="1600" kern="0">
                <a:solidFill>
                  <a:srgbClr val="4D4D4D"/>
                </a:solidFill>
              </a:rPr>
              <a:t>&gt; 60 PY, &gt; 20 organizations</a:t>
            </a:r>
          </a:p>
          <a:p>
            <a:pPr marL="0" lvl="1" indent="-285744" eaLnBrk="0" hangingPunct="0">
              <a:spcBef>
                <a:spcPct val="20000"/>
              </a:spcBef>
              <a:buFontTx/>
              <a:buChar char="–"/>
            </a:pPr>
            <a:r>
              <a:rPr lang="de-DE" altLang="en-US" sz="1600" kern="0">
                <a:solidFill>
                  <a:srgbClr val="4D4D4D"/>
                </a:solidFill>
              </a:rPr>
              <a:t>Open source, freely available</a:t>
            </a:r>
          </a:p>
        </p:txBody>
      </p:sp>
      <p:pic>
        <p:nvPicPr>
          <p:cNvPr id="12" name="Picture 2" descr="D:\otter\_\Publications\2017\Modelica-Conference\Slides\wetter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333" y="1239578"/>
            <a:ext cx="4023227" cy="268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416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2403301" y="6110790"/>
            <a:ext cx="3860800" cy="365125"/>
          </a:xfrm>
        </p:spPr>
        <p:txBody>
          <a:bodyPr/>
          <a:lstStyle/>
          <a:p>
            <a:r>
              <a:rPr lang="en-US" dirty="0"/>
              <a:t>Martin Otter: Ongoing Research, Coming Projects and Outlook for the Modelica Association, Boston, October 11, 2018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78301"/>
          </a:xfrm>
        </p:spPr>
        <p:txBody>
          <a:bodyPr>
            <a:noAutofit/>
          </a:bodyPr>
          <a:lstStyle/>
          <a:p>
            <a:pPr algn="l"/>
            <a:r>
              <a:rPr lang="en-US" sz="4800" dirty="0"/>
              <a:t>Future MA Project Ideas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94804" y="2089267"/>
            <a:ext cx="7010352" cy="2985196"/>
          </a:xfrm>
        </p:spPr>
        <p:txBody>
          <a:bodyPr>
            <a:noAutofit/>
          </a:bodyPr>
          <a:lstStyle/>
          <a:p>
            <a:r>
              <a:rPr lang="en-US" sz="2133" dirty="0"/>
              <a:t>Goal:</a:t>
            </a:r>
            <a:br>
              <a:rPr lang="en-US" sz="2133" dirty="0"/>
            </a:br>
            <a:r>
              <a:rPr lang="en-US" sz="2133" dirty="0"/>
              <a:t>Utilization of reduced order models originating from </a:t>
            </a:r>
            <a:br>
              <a:rPr lang="en-US" sz="2133" dirty="0"/>
            </a:br>
            <a:r>
              <a:rPr lang="en-US" sz="2133" dirty="0"/>
              <a:t>semi-discretized </a:t>
            </a:r>
            <a:r>
              <a:rPr lang="en-US" sz="2133" b="1" dirty="0">
                <a:solidFill>
                  <a:srgbClr val="009900"/>
                </a:solidFill>
              </a:rPr>
              <a:t>PDE</a:t>
            </a:r>
            <a:br>
              <a:rPr lang="en-US" sz="2133" dirty="0"/>
            </a:br>
            <a:r>
              <a:rPr lang="en-US" sz="2133" dirty="0"/>
              <a:t>(finite element/finite difference/finite volume models) </a:t>
            </a:r>
            <a:br>
              <a:rPr lang="en-US" sz="2133" dirty="0"/>
            </a:br>
            <a:r>
              <a:rPr lang="en-US" sz="2133" dirty="0"/>
              <a:t>from various physical domains in </a:t>
            </a:r>
            <a:r>
              <a:rPr lang="en-US" sz="2133" b="1" dirty="0">
                <a:solidFill>
                  <a:srgbClr val="009900"/>
                </a:solidFill>
              </a:rPr>
              <a:t>system simulations </a:t>
            </a:r>
            <a:r>
              <a:rPr lang="en-US" sz="2133" dirty="0"/>
              <a:t>in a</a:t>
            </a:r>
            <a:br>
              <a:rPr lang="en-US" sz="2133" dirty="0"/>
            </a:br>
            <a:r>
              <a:rPr lang="en-US" sz="2133" dirty="0"/>
              <a:t>standardized, tool-independent way. </a:t>
            </a:r>
          </a:p>
          <a:p>
            <a:r>
              <a:rPr lang="de-DE" sz="2133" dirty="0" err="1"/>
              <a:t>Currently</a:t>
            </a:r>
            <a:r>
              <a:rPr lang="de-DE" sz="2133" dirty="0"/>
              <a:t>, </a:t>
            </a:r>
            <a:r>
              <a:rPr lang="de-DE" sz="2133" dirty="0" err="1"/>
              <a:t>collecting</a:t>
            </a:r>
            <a:r>
              <a:rPr lang="de-DE" sz="2133" dirty="0"/>
              <a:t> </a:t>
            </a:r>
            <a:r>
              <a:rPr lang="de-DE" sz="2133" dirty="0" err="1"/>
              <a:t>use</a:t>
            </a:r>
            <a:r>
              <a:rPr lang="de-DE" sz="2133" dirty="0"/>
              <a:t> </a:t>
            </a:r>
            <a:r>
              <a:rPr lang="de-DE" sz="2133" dirty="0" err="1"/>
              <a:t>cases</a:t>
            </a:r>
            <a:r>
              <a:rPr lang="de-DE" sz="2133" dirty="0"/>
              <a:t>, </a:t>
            </a:r>
            <a:r>
              <a:rPr lang="de-DE" sz="2133" dirty="0" err="1"/>
              <a:t>requirements</a:t>
            </a:r>
            <a:r>
              <a:rPr lang="de-DE" sz="2133" dirty="0"/>
              <a:t>,</a:t>
            </a:r>
            <a:br>
              <a:rPr lang="de-DE" sz="2133" dirty="0"/>
            </a:br>
            <a:r>
              <a:rPr lang="de-DE" sz="2133" dirty="0" err="1"/>
              <a:t>interested</a:t>
            </a:r>
            <a:r>
              <a:rPr lang="de-DE" sz="2133" dirty="0"/>
              <a:t> </a:t>
            </a:r>
            <a:r>
              <a:rPr lang="de-DE" sz="2133" dirty="0" err="1"/>
              <a:t>people</a:t>
            </a:r>
            <a:r>
              <a:rPr lang="de-DE" sz="2133" dirty="0"/>
              <a:t>.</a:t>
            </a:r>
            <a:endParaRPr lang="en-US" sz="2133" dirty="0"/>
          </a:p>
          <a:p>
            <a:r>
              <a:rPr lang="en-US" sz="2133" dirty="0"/>
              <a:t>https://github.com/modelica/pde-for-systems</a:t>
            </a:r>
          </a:p>
          <a:p>
            <a:r>
              <a:rPr lang="de-DE" sz="2133" dirty="0"/>
              <a:t>Contact: Andreas Heckmann (DLR)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58AE0-A669-4E51-8240-F823BF8C08BD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327" y="1296907"/>
            <a:ext cx="37242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8431777" y="2592770"/>
            <a:ext cx="2999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Health Monitoring of Composite </a:t>
            </a:r>
            <a:r>
              <a:rPr lang="de-DE" sz="1200" dirty="0" err="1"/>
              <a:t>Structure</a:t>
            </a:r>
            <a:endParaRPr lang="en-US" sz="1200" dirty="0"/>
          </a:p>
        </p:txBody>
      </p:sp>
      <p:pic>
        <p:nvPicPr>
          <p:cNvPr id="11" name="RoMoSuspensio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20136" y="3107063"/>
            <a:ext cx="2678787" cy="1736095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9912424" y="3284984"/>
            <a:ext cx="2124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altLang="en-US" sz="1200"/>
              <a:t>Monitor dynamic load accumulation of lower A-arm in operation 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altLang="en-US" sz="1200"/>
              <a:t>Predict fatigue online with real life data in Electronic Control Unit (ECU)</a:t>
            </a:r>
          </a:p>
        </p:txBody>
      </p:sp>
      <p:pic>
        <p:nvPicPr>
          <p:cNvPr id="14" name="Video_ModelicaThermoElasticBrake_HotSpot_ISO_ColorMap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33387" y="4843157"/>
            <a:ext cx="1595215" cy="1450195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6744074" y="5099854"/>
            <a:ext cx="345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/>
              <a:t>Estimate disc, pad and e.g. hydraulic fluid </a:t>
            </a:r>
            <a:br>
              <a:rPr lang="en-US" sz="1200"/>
            </a:br>
            <a:r>
              <a:rPr lang="en-US" sz="1200"/>
              <a:t>temperature online in ECU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200"/>
              <a:t>control cooperative operation with redundant</a:t>
            </a:r>
            <a:br>
              <a:rPr lang="en-US" sz="1200"/>
            </a:br>
            <a:r>
              <a:rPr lang="en-US" sz="1200"/>
              <a:t>actuators, e.g. electric drives, magnet track brake, … accordingly (brake blending) </a:t>
            </a:r>
          </a:p>
          <a:p>
            <a:endParaRPr lang="en-US" sz="1200"/>
          </a:p>
        </p:txBody>
      </p:sp>
      <p:sp>
        <p:nvSpPr>
          <p:cNvPr id="16" name="Titel 2">
            <a:extLst>
              <a:ext uri="{FF2B5EF4-FFF2-40B4-BE49-F238E27FC236}">
                <a16:creationId xmlns:a16="http://schemas.microsoft.com/office/drawing/2014/main" id="{DF24BE6E-83F4-49F2-A249-1471413C3282}"/>
              </a:ext>
            </a:extLst>
          </p:cNvPr>
          <p:cNvSpPr txBox="1">
            <a:spLocks/>
          </p:cNvSpPr>
          <p:nvPr/>
        </p:nvSpPr>
        <p:spPr bwMode="auto">
          <a:xfrm>
            <a:off x="664208" y="1133744"/>
            <a:ext cx="7360347" cy="80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Helvetica"/>
                <a:ea typeface="ＭＳ Ｐゴシック" pitchFamily="-1" charset="-128"/>
                <a:cs typeface="Helvetic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 b="1" dirty="0">
                <a:solidFill>
                  <a:srgbClr val="79BD46"/>
                </a:solidFill>
              </a:rPr>
              <a:t>PDE for Systems – Partial Differential Equations for Systems</a:t>
            </a:r>
          </a:p>
        </p:txBody>
      </p:sp>
    </p:spTree>
    <p:extLst>
      <p:ext uri="{BB962C8B-B14F-4D97-AF65-F5344CB8AC3E}">
        <p14:creationId xmlns:p14="http://schemas.microsoft.com/office/powerpoint/2010/main" val="323685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A4C1A3-B0B3-4237-86C1-32547ECD3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sz="2000" dirty="0"/>
              <a:t>Email: Hubertus.Tummescheit@modelon.com</a:t>
            </a:r>
          </a:p>
        </p:txBody>
      </p:sp>
      <p:pic>
        <p:nvPicPr>
          <p:cNvPr id="11" name="Picture 16" descr="modelica_5">
            <a:extLst>
              <a:ext uri="{FF2B5EF4-FFF2-40B4-BE49-F238E27FC236}">
                <a16:creationId xmlns:a16="http://schemas.microsoft.com/office/drawing/2014/main" id="{61C30381-A694-4603-8F0C-36F17442E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045" y="3200400"/>
            <a:ext cx="3130549" cy="164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mage result for FMI functional mockup logo large">
            <a:extLst>
              <a:ext uri="{FF2B5EF4-FFF2-40B4-BE49-F238E27FC236}">
                <a16:creationId xmlns:a16="http://schemas.microsoft.com/office/drawing/2014/main" id="{A7E482C9-FBD1-464C-B7CB-B0CFB7B6B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0"/>
            <a:ext cx="33432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163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88015-CE40-4971-A225-A09ECEB2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B9C4E-5ABA-4BA2-AEE9-156B0B046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91" y="1703494"/>
            <a:ext cx="10809819" cy="4108609"/>
          </a:xfrm>
        </p:spPr>
        <p:txBody>
          <a:bodyPr/>
          <a:lstStyle/>
          <a:p>
            <a:r>
              <a:rPr lang="en-US" dirty="0"/>
              <a:t>The Modelica Association (MA): mission and goals</a:t>
            </a:r>
          </a:p>
          <a:p>
            <a:r>
              <a:rPr lang="en-US" dirty="0"/>
              <a:t>How does the Modelica Association work? </a:t>
            </a:r>
          </a:p>
          <a:p>
            <a:r>
              <a:rPr lang="en-US" dirty="0"/>
              <a:t>Modelica Association Projects</a:t>
            </a:r>
          </a:p>
          <a:p>
            <a:r>
              <a:rPr lang="en-US" dirty="0"/>
              <a:t>Ongoing Research Projects</a:t>
            </a:r>
          </a:p>
          <a:p>
            <a:r>
              <a:rPr lang="en-US" dirty="0"/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66899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94051-2196-4B28-AB5A-93FA7190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Modelica Association: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4D021-3733-41FB-BB9E-A256A6706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Bylaws: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scope of business comprises </a:t>
            </a:r>
            <a:r>
              <a:rPr lang="en-US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coordinated standardization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development of </a:t>
            </a:r>
            <a:r>
              <a:rPr lang="en-US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en-US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technology and methods in the area of </a:t>
            </a:r>
            <a:r>
              <a:rPr lang="en-US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physical-systems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engineering.</a:t>
            </a:r>
            <a:br>
              <a:rPr lang="en-US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in bylaws, but a fundamental principle: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results of the Modelica Association, standard texts + software, are open source under a </a:t>
            </a:r>
            <a:r>
              <a:rPr lang="en-US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permissive license</a:t>
            </a:r>
            <a:r>
              <a:rPr lang="en-US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can be downloaded and used </a:t>
            </a:r>
            <a:r>
              <a:rPr lang="en-US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fees</a:t>
            </a:r>
            <a:r>
              <a:rPr lang="en-US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73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8AC0E-FCF3-4AB1-AF7E-E52F5540A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Modelica Association: Quick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4D1FF-D798-4499-91A9-136468FAB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08" y="1530774"/>
            <a:ext cx="11436352" cy="4108609"/>
          </a:xfrm>
        </p:spPr>
        <p:txBody>
          <a:bodyPr/>
          <a:lstStyle/>
          <a:p>
            <a:r>
              <a:rPr lang="en-US" dirty="0"/>
              <a:t>Non-profit organization registered in Sweden</a:t>
            </a:r>
          </a:p>
          <a:p>
            <a:r>
              <a:rPr lang="en-US" dirty="0"/>
              <a:t>Founded in 2000, after release of Modelica language specification 1.0</a:t>
            </a:r>
          </a:p>
          <a:p>
            <a:r>
              <a:rPr lang="en-US" dirty="0"/>
              <a:t>Organized around projects: </a:t>
            </a:r>
          </a:p>
          <a:p>
            <a:pPr lvl="1"/>
            <a:r>
              <a:rPr lang="en-US" dirty="0"/>
              <a:t>Modelica language, and free Modelica libraries</a:t>
            </a:r>
          </a:p>
          <a:p>
            <a:pPr lvl="1"/>
            <a:r>
              <a:rPr lang="en-US" dirty="0"/>
              <a:t>Functional Mockup Interface, FMI, </a:t>
            </a:r>
          </a:p>
          <a:p>
            <a:pPr lvl="1"/>
            <a:r>
              <a:rPr lang="en-US" dirty="0"/>
              <a:t>System structure and parameterization, SSP</a:t>
            </a:r>
          </a:p>
          <a:p>
            <a:pPr lvl="1"/>
            <a:r>
              <a:rPr lang="en-US" dirty="0"/>
              <a:t>Distributed Co-simulation Protocol, DCP (new in 2018)</a:t>
            </a:r>
          </a:p>
          <a:p>
            <a:r>
              <a:rPr lang="en-US" dirty="0"/>
              <a:t>Financed by member fees, and through EU research projects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256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67062-918C-40C5-A3F2-41D431E12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Projects supporting MA goals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C18149D-C5A9-4485-A597-57D16EC4C3A6}"/>
              </a:ext>
            </a:extLst>
          </p:cNvPr>
          <p:cNvGrpSpPr/>
          <p:nvPr/>
        </p:nvGrpSpPr>
        <p:grpSpPr>
          <a:xfrm>
            <a:off x="628716" y="1387505"/>
            <a:ext cx="5214269" cy="2526529"/>
            <a:chOff x="377447" y="920425"/>
            <a:chExt cx="3910702" cy="1894897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37A422AD-0366-4761-BB69-8323B790CCE5}"/>
                </a:ext>
              </a:extLst>
            </p:cNvPr>
            <p:cNvSpPr txBox="1"/>
            <p:nvPr/>
          </p:nvSpPr>
          <p:spPr>
            <a:xfrm>
              <a:off x="439739" y="920425"/>
              <a:ext cx="3848410" cy="2461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133" b="1" dirty="0">
                  <a:solidFill>
                    <a:srgbClr val="009900"/>
                  </a:solidFill>
                </a:rPr>
                <a:t>EUROSYSLIB 2007 – 2010, 16 Mill. Euro</a:t>
              </a:r>
              <a:endParaRPr lang="en-US" sz="2133" b="1" dirty="0">
                <a:solidFill>
                  <a:srgbClr val="009900"/>
                </a:solidFill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3328049-AC6C-4B36-9956-AB869CEA38B0}"/>
                </a:ext>
              </a:extLst>
            </p:cNvPr>
            <p:cNvSpPr txBox="1"/>
            <p:nvPr/>
          </p:nvSpPr>
          <p:spPr>
            <a:xfrm>
              <a:off x="424499" y="1217463"/>
              <a:ext cx="3342261" cy="49234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133" dirty="0" err="1"/>
                <a:t>Advanced</a:t>
              </a:r>
              <a:r>
                <a:rPr lang="de-DE" sz="2133" dirty="0"/>
                <a:t> Modelica Libraries + Tools</a:t>
              </a:r>
              <a:br>
                <a:rPr lang="de-DE" sz="2133" dirty="0"/>
              </a:br>
              <a:r>
                <a:rPr lang="de-DE" sz="2133" dirty="0"/>
                <a:t>(13 open source, 18 </a:t>
              </a:r>
              <a:r>
                <a:rPr lang="de-DE" sz="2133" dirty="0" err="1"/>
                <a:t>commercial</a:t>
              </a:r>
              <a:r>
                <a:rPr lang="de-DE" sz="2133" dirty="0"/>
                <a:t>)</a:t>
              </a:r>
              <a:endParaRPr lang="en-US" sz="2133" dirty="0"/>
            </a:p>
          </p:txBody>
        </p:sp>
        <p:pic>
          <p:nvPicPr>
            <p:cNvPr id="7" name="Picture 3" descr="Engine_CATIA.png">
              <a:extLst>
                <a:ext uri="{FF2B5EF4-FFF2-40B4-BE49-F238E27FC236}">
                  <a16:creationId xmlns:a16="http://schemas.microsoft.com/office/drawing/2014/main" id="{5E5E60FA-DF6F-4384-B3AE-50CC01C1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447" y="1712226"/>
              <a:ext cx="1613649" cy="105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DLR-not-on-svn-HybridVehicle-Salzburgring(xvid).avi">
              <a:hlinkClick r:id="" action="ppaction://media"/>
              <a:extLst>
                <a:ext uri="{FF2B5EF4-FFF2-40B4-BE49-F238E27FC236}">
                  <a16:creationId xmlns:a16="http://schemas.microsoft.com/office/drawing/2014/main" id="{E1D6FA51-DCC5-49F2-84AC-0C2EF369DF99}"/>
                </a:ext>
              </a:extLst>
            </p:cNvPr>
            <p:cNvPicPr>
              <a:picLocks noRot="1" noChangeAspect="1" noChangeArrowheads="1"/>
            </p:cNvPicPr>
            <p:nvPr>
              <a:videoFile r:link="rId1"/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55" y="1712226"/>
              <a:ext cx="1402857" cy="105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3" descr="Fittings">
              <a:extLst>
                <a:ext uri="{FF2B5EF4-FFF2-40B4-BE49-F238E27FC236}">
                  <a16:creationId xmlns:a16="http://schemas.microsoft.com/office/drawing/2014/main" id="{320448D7-FC13-4BAF-8F6B-7774DB86A6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4" t="34257" r="46283" b="33237"/>
            <a:stretch/>
          </p:blipFill>
          <p:spPr bwMode="auto">
            <a:xfrm>
              <a:off x="2520825" y="2135565"/>
              <a:ext cx="1215524" cy="6797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1">
              <a:extLst>
                <a:ext uri="{FF2B5EF4-FFF2-40B4-BE49-F238E27FC236}">
                  <a16:creationId xmlns:a16="http://schemas.microsoft.com/office/drawing/2014/main" id="{38B73B4A-7277-456D-9746-8D633C6AF6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89" t="39551" b="34602"/>
            <a:stretch/>
          </p:blipFill>
          <p:spPr bwMode="auto">
            <a:xfrm>
              <a:off x="2537687" y="1677489"/>
              <a:ext cx="1242139" cy="4196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AEA701-DD42-4568-BD04-61B38839FCE4}"/>
              </a:ext>
            </a:extLst>
          </p:cNvPr>
          <p:cNvGrpSpPr/>
          <p:nvPr/>
        </p:nvGrpSpPr>
        <p:grpSpPr>
          <a:xfrm>
            <a:off x="6184128" y="1387504"/>
            <a:ext cx="5192462" cy="2299123"/>
            <a:chOff x="479544" y="3057805"/>
            <a:chExt cx="3894347" cy="1724342"/>
          </a:xfrm>
        </p:grpSpPr>
        <p:sp>
          <p:nvSpPr>
            <p:cNvPr id="12" name="Textfeld 10">
              <a:extLst>
                <a:ext uri="{FF2B5EF4-FFF2-40B4-BE49-F238E27FC236}">
                  <a16:creationId xmlns:a16="http://schemas.microsoft.com/office/drawing/2014/main" id="{AD664CEA-7117-4CBE-A1A6-43C4ECF694E0}"/>
                </a:ext>
              </a:extLst>
            </p:cNvPr>
            <p:cNvSpPr txBox="1"/>
            <p:nvPr/>
          </p:nvSpPr>
          <p:spPr>
            <a:xfrm>
              <a:off x="485459" y="3057805"/>
              <a:ext cx="3733715" cy="2461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133" b="1" dirty="0">
                  <a:solidFill>
                    <a:srgbClr val="009900"/>
                  </a:solidFill>
                </a:rPr>
                <a:t>MODELISAR 2008 – 2011, 27 Mill. Euro</a:t>
              </a:r>
              <a:endParaRPr lang="en-US" sz="2133" b="1" dirty="0">
                <a:solidFill>
                  <a:srgbClr val="009900"/>
                </a:solidFill>
              </a:endParaRPr>
            </a:p>
          </p:txBody>
        </p: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EA88EA31-4A49-4D52-9F43-A953809A3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44" y="3379217"/>
              <a:ext cx="3894347" cy="1214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feld 20">
              <a:extLst>
                <a:ext uri="{FF2B5EF4-FFF2-40B4-BE49-F238E27FC236}">
                  <a16:creationId xmlns:a16="http://schemas.microsoft.com/office/drawing/2014/main" id="{E931CD1A-3801-41B7-9BB6-6D9B058E19D1}"/>
                </a:ext>
              </a:extLst>
            </p:cNvPr>
            <p:cNvSpPr txBox="1"/>
            <p:nvPr/>
          </p:nvSpPr>
          <p:spPr>
            <a:xfrm>
              <a:off x="576152" y="4539775"/>
              <a:ext cx="2520280" cy="242372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r>
                <a:rPr lang="de-DE" sz="1300" dirty="0"/>
                <a:t>MA </a:t>
              </a:r>
              <a:r>
                <a:rPr lang="de-DE" sz="1300" dirty="0" err="1"/>
                <a:t>benefit</a:t>
              </a:r>
              <a:r>
                <a:rPr lang="de-DE" sz="1300" dirty="0"/>
                <a:t>: FMI 1.0 + Modelica/FMI </a:t>
              </a:r>
              <a:r>
                <a:rPr lang="de-DE" sz="1300" dirty="0" err="1"/>
                <a:t>tools</a:t>
              </a:r>
              <a:endParaRPr lang="en-US" sz="1300" dirty="0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17C2361-EAC6-44EB-A127-0E60D2468E7F}"/>
              </a:ext>
            </a:extLst>
          </p:cNvPr>
          <p:cNvSpPr/>
          <p:nvPr/>
        </p:nvSpPr>
        <p:spPr>
          <a:xfrm>
            <a:off x="9347200" y="5538870"/>
            <a:ext cx="2611120" cy="7905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11FAD3A-F645-419E-B30E-F7AE2AA4BEF2}"/>
              </a:ext>
            </a:extLst>
          </p:cNvPr>
          <p:cNvGrpSpPr/>
          <p:nvPr/>
        </p:nvGrpSpPr>
        <p:grpSpPr>
          <a:xfrm>
            <a:off x="6184128" y="4022363"/>
            <a:ext cx="6272153" cy="2392569"/>
            <a:chOff x="5400005" y="3053666"/>
            <a:chExt cx="4704115" cy="1794427"/>
          </a:xfrm>
        </p:grpSpPr>
        <p:sp>
          <p:nvSpPr>
            <p:cNvPr id="23" name="Textfeld 16">
              <a:extLst>
                <a:ext uri="{FF2B5EF4-FFF2-40B4-BE49-F238E27FC236}">
                  <a16:creationId xmlns:a16="http://schemas.microsoft.com/office/drawing/2014/main" id="{CBE0E01E-EA69-4203-A239-69403DCA7024}"/>
                </a:ext>
              </a:extLst>
            </p:cNvPr>
            <p:cNvSpPr txBox="1"/>
            <p:nvPr/>
          </p:nvSpPr>
          <p:spPr>
            <a:xfrm>
              <a:off x="5435389" y="3053666"/>
              <a:ext cx="2837315" cy="2077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b="1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MODRIO 2012 – 2016, 22 Mill. Euro</a:t>
              </a:r>
              <a:endParaRPr lang="en-US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A93A07A6-BE04-4E2B-A5E5-739702A65F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0013" y="3851824"/>
              <a:ext cx="2290784" cy="823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33">
              <a:extLst>
                <a:ext uri="{FF2B5EF4-FFF2-40B4-BE49-F238E27FC236}">
                  <a16:creationId xmlns:a16="http://schemas.microsoft.com/office/drawing/2014/main" id="{B0FBD3AB-CD99-4F93-B352-1C770DD92E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0005" y="4674969"/>
              <a:ext cx="972108" cy="173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900" dirty="0"/>
                <a:t>courtesy ABB</a:t>
              </a:r>
            </a:p>
          </p:txBody>
        </p:sp>
        <p:sp>
          <p:nvSpPr>
            <p:cNvPr id="26" name="Textfeld 22">
              <a:extLst>
                <a:ext uri="{FF2B5EF4-FFF2-40B4-BE49-F238E27FC236}">
                  <a16:creationId xmlns:a16="http://schemas.microsoft.com/office/drawing/2014/main" id="{99606802-D679-4DFE-8D40-20603819C149}"/>
                </a:ext>
              </a:extLst>
            </p:cNvPr>
            <p:cNvSpPr txBox="1"/>
            <p:nvPr/>
          </p:nvSpPr>
          <p:spPr>
            <a:xfrm>
              <a:off x="7824226" y="3843313"/>
              <a:ext cx="1713926" cy="900245"/>
            </a:xfrm>
            <a:prstGeom prst="rect">
              <a:avLst/>
            </a:prstGeom>
            <a:noFill/>
          </p:spPr>
          <p:txBody>
            <a:bodyPr wrap="none" lIns="121917" tIns="60959" rIns="121917" bIns="60959" rtlCol="0">
              <a:spAutoFit/>
            </a:bodyPr>
            <a:lstStyle/>
            <a:p>
              <a:r>
                <a:rPr lang="de-DE" sz="1400" dirty="0"/>
                <a:t>MA </a:t>
              </a:r>
              <a:r>
                <a:rPr lang="de-DE" sz="1400" dirty="0" err="1"/>
                <a:t>benefit</a:t>
              </a:r>
              <a:r>
                <a:rPr lang="de-DE" sz="1400" dirty="0"/>
                <a:t>: </a:t>
              </a:r>
              <a:br>
                <a:rPr lang="de-DE" sz="1400" dirty="0"/>
              </a:br>
              <a:r>
                <a:rPr lang="de-DE" sz="1400" dirty="0"/>
                <a:t>- FMI 2.0</a:t>
              </a:r>
              <a:br>
                <a:rPr lang="de-DE" sz="1400" dirty="0"/>
              </a:br>
              <a:r>
                <a:rPr lang="de-DE" sz="1400" dirty="0"/>
                <a:t>- </a:t>
              </a:r>
              <a:r>
                <a:rPr lang="de-DE" sz="1400" dirty="0" err="1"/>
                <a:t>Modelica_Requirements</a:t>
              </a:r>
              <a:br>
                <a:rPr lang="de-DE" sz="1400" dirty="0"/>
              </a:br>
              <a:r>
                <a:rPr lang="de-DE" sz="1400" dirty="0"/>
                <a:t>- Modelica/FMI </a:t>
              </a:r>
              <a:r>
                <a:rPr lang="de-DE" sz="1400" dirty="0" err="1"/>
                <a:t>tools</a:t>
              </a:r>
              <a:r>
                <a:rPr lang="de-DE" sz="1400" dirty="0"/>
                <a:t> </a:t>
              </a:r>
              <a:r>
                <a:rPr lang="de-DE" sz="1400" dirty="0" err="1"/>
                <a:t>for</a:t>
              </a:r>
              <a:br>
                <a:rPr lang="de-DE" sz="1400" dirty="0"/>
              </a:br>
              <a:r>
                <a:rPr lang="de-DE" sz="1400" dirty="0"/>
                <a:t>  online </a:t>
              </a:r>
              <a:r>
                <a:rPr lang="de-DE" sz="1400" dirty="0" err="1"/>
                <a:t>operations</a:t>
              </a:r>
              <a:r>
                <a:rPr lang="de-DE" sz="1400" dirty="0"/>
                <a:t> </a:t>
              </a:r>
              <a:endParaRPr lang="en-US" sz="1400" dirty="0"/>
            </a:p>
          </p:txBody>
        </p:sp>
        <p:sp>
          <p:nvSpPr>
            <p:cNvPr id="27" name="Textfeld 23">
              <a:extLst>
                <a:ext uri="{FF2B5EF4-FFF2-40B4-BE49-F238E27FC236}">
                  <a16:creationId xmlns:a16="http://schemas.microsoft.com/office/drawing/2014/main" id="{AE5B2EE3-C972-44DB-86FC-F3363E2C96D5}"/>
                </a:ext>
              </a:extLst>
            </p:cNvPr>
            <p:cNvSpPr txBox="1"/>
            <p:nvPr/>
          </p:nvSpPr>
          <p:spPr>
            <a:xfrm>
              <a:off x="5417474" y="3340246"/>
              <a:ext cx="4686646" cy="4923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133" dirty="0"/>
                <a:t>Nonlinear models for online operations</a:t>
              </a:r>
              <a:br>
                <a:rPr lang="en-US" sz="2133" dirty="0"/>
              </a:br>
              <a:r>
                <a:rPr lang="en-US" sz="2133" dirty="0"/>
                <a:t>(state estimation, model predictive control, ...)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B0E4F7-C455-4A3C-81C1-C2BE922C2331}"/>
              </a:ext>
            </a:extLst>
          </p:cNvPr>
          <p:cNvGrpSpPr/>
          <p:nvPr/>
        </p:nvGrpSpPr>
        <p:grpSpPr>
          <a:xfrm>
            <a:off x="546586" y="4047920"/>
            <a:ext cx="5106609" cy="2445720"/>
            <a:chOff x="485655" y="953485"/>
            <a:chExt cx="3829957" cy="1834290"/>
          </a:xfrm>
        </p:grpSpPr>
        <p:pic>
          <p:nvPicPr>
            <p:cNvPr id="29" name="Grafik 4">
              <a:extLst>
                <a:ext uri="{FF2B5EF4-FFF2-40B4-BE49-F238E27FC236}">
                  <a16:creationId xmlns:a16="http://schemas.microsoft.com/office/drawing/2014/main" id="{FBC8F5F4-FA82-4279-BA77-B3FC133E9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9188" y="1705635"/>
              <a:ext cx="3816424" cy="1082140"/>
            </a:xfrm>
            <a:prstGeom prst="rect">
              <a:avLst/>
            </a:prstGeom>
          </p:spPr>
        </p:pic>
        <p:sp>
          <p:nvSpPr>
            <p:cNvPr id="30" name="Textfeld 5">
              <a:extLst>
                <a:ext uri="{FF2B5EF4-FFF2-40B4-BE49-F238E27FC236}">
                  <a16:creationId xmlns:a16="http://schemas.microsoft.com/office/drawing/2014/main" id="{DE387D85-5B73-44FF-ADAC-3F69101140D4}"/>
                </a:ext>
              </a:extLst>
            </p:cNvPr>
            <p:cNvSpPr txBox="1"/>
            <p:nvPr/>
          </p:nvSpPr>
          <p:spPr>
            <a:xfrm>
              <a:off x="485656" y="953485"/>
              <a:ext cx="3826577" cy="4654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133" b="1" dirty="0">
                  <a:solidFill>
                    <a:srgbClr val="009900"/>
                  </a:solidFill>
                </a:rPr>
                <a:t>ACOSAR 2015 – 2018, 8 Mill. Euro</a:t>
              </a:r>
              <a:br>
                <a:rPr lang="de-DE" b="1" dirty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1900" dirty="0">
                  <a:solidFill>
                    <a:prstClr val="black"/>
                  </a:solidFill>
                </a:rPr>
                <a:t>Project </a:t>
              </a:r>
              <a:r>
                <a:rPr lang="de-DE" sz="1900" dirty="0" err="1">
                  <a:solidFill>
                    <a:prstClr val="black"/>
                  </a:solidFill>
                </a:rPr>
                <a:t>leader</a:t>
              </a:r>
              <a:r>
                <a:rPr lang="de-DE" sz="1900" dirty="0">
                  <a:solidFill>
                    <a:prstClr val="black"/>
                  </a:solidFill>
                </a:rPr>
                <a:t>: Virtual Vehicle Research Center</a:t>
              </a:r>
              <a:endParaRPr lang="en-US" sz="1900" dirty="0">
                <a:solidFill>
                  <a:prstClr val="black"/>
                </a:solidFill>
              </a:endParaRPr>
            </a:p>
          </p:txBody>
        </p:sp>
        <p:sp>
          <p:nvSpPr>
            <p:cNvPr id="31" name="Textfeld 6">
              <a:extLst>
                <a:ext uri="{FF2B5EF4-FFF2-40B4-BE49-F238E27FC236}">
                  <a16:creationId xmlns:a16="http://schemas.microsoft.com/office/drawing/2014/main" id="{AFAE334D-FE5A-4BFD-96D7-6970CB50C7A2}"/>
                </a:ext>
              </a:extLst>
            </p:cNvPr>
            <p:cNvSpPr txBox="1"/>
            <p:nvPr/>
          </p:nvSpPr>
          <p:spPr>
            <a:xfrm>
              <a:off x="485655" y="1463557"/>
              <a:ext cx="3736600" cy="2192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900" dirty="0">
                  <a:solidFill>
                    <a:prstClr val="black"/>
                  </a:solidFill>
                </a:rPr>
                <a:t>Network </a:t>
              </a:r>
              <a:r>
                <a:rPr lang="de-DE" sz="1900" dirty="0" err="1">
                  <a:solidFill>
                    <a:prstClr val="black"/>
                  </a:solidFill>
                </a:rPr>
                <a:t>communication</a:t>
              </a:r>
              <a:r>
                <a:rPr lang="de-DE" sz="1900" dirty="0">
                  <a:solidFill>
                    <a:prstClr val="black"/>
                  </a:solidFill>
                </a:rPr>
                <a:t> </a:t>
              </a:r>
              <a:r>
                <a:rPr lang="de-DE" sz="1900" dirty="0" err="1">
                  <a:solidFill>
                    <a:prstClr val="black"/>
                  </a:solidFill>
                </a:rPr>
                <a:t>protocol</a:t>
              </a:r>
              <a:r>
                <a:rPr lang="de-DE" sz="1900" dirty="0">
                  <a:solidFill>
                    <a:prstClr val="black"/>
                  </a:solidFill>
                </a:rPr>
                <a:t> </a:t>
              </a:r>
              <a:r>
                <a:rPr lang="de-DE" sz="1900" dirty="0" err="1">
                  <a:solidFill>
                    <a:prstClr val="black"/>
                  </a:solidFill>
                </a:rPr>
                <a:t>for</a:t>
              </a:r>
              <a:r>
                <a:rPr lang="de-DE" sz="1900" dirty="0">
                  <a:solidFill>
                    <a:prstClr val="black"/>
                  </a:solidFill>
                </a:rPr>
                <a:t> FMI et al.</a:t>
              </a:r>
              <a:endParaRPr lang="en-US" sz="19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0192975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F581D0-30C5-45D9-90B3-123F3157B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Modelica Language and Libraries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05BB5-1229-4D1C-B696-33B9CF0B6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09" y="1530773"/>
            <a:ext cx="10809819" cy="4422987"/>
          </a:xfrm>
        </p:spPr>
        <p:txBody>
          <a:bodyPr/>
          <a:lstStyle/>
          <a:p>
            <a:r>
              <a:rPr lang="en-US" dirty="0"/>
              <a:t>For equation based systems, object-oriented modeling</a:t>
            </a:r>
          </a:p>
          <a:p>
            <a:r>
              <a:rPr lang="en-US" dirty="0"/>
              <a:t>Coherent graphical and textual modeling</a:t>
            </a:r>
          </a:p>
          <a:p>
            <a:r>
              <a:rPr lang="en-US" dirty="0"/>
              <a:t>Since 1997, mature and widely adopted</a:t>
            </a:r>
          </a:p>
          <a:p>
            <a:r>
              <a:rPr lang="en-US" dirty="0"/>
              <a:t>Ecosystem of tools, libraries and service providers</a:t>
            </a:r>
          </a:p>
          <a:p>
            <a:r>
              <a:rPr lang="en-US" dirty="0"/>
              <a:t>Adoption in US lagging compared to Europe and Asia</a:t>
            </a:r>
          </a:p>
          <a:p>
            <a:r>
              <a:rPr lang="en-US" dirty="0"/>
              <a:t>CAE companies with Modelica support (alphabetically): </a:t>
            </a:r>
            <a:br>
              <a:rPr lang="en-US" dirty="0"/>
            </a:br>
            <a:r>
              <a:rPr lang="en-US" dirty="0"/>
              <a:t>Altair, ANSYS, Dassault </a:t>
            </a:r>
            <a:r>
              <a:rPr lang="en-US" dirty="0" err="1"/>
              <a:t>Systèmes</a:t>
            </a:r>
            <a:r>
              <a:rPr lang="en-US" dirty="0"/>
              <a:t>, ESI-ITI, </a:t>
            </a:r>
            <a:r>
              <a:rPr lang="en-US" dirty="0" err="1"/>
              <a:t>Maplesoft</a:t>
            </a:r>
            <a:r>
              <a:rPr lang="en-US" dirty="0"/>
              <a:t>, Modelon, Ricardo Software, Siemens LMS, Wolfram Research </a:t>
            </a:r>
          </a:p>
          <a:p>
            <a:r>
              <a:rPr lang="en-US" dirty="0"/>
              <a:t>Ideal technology for system level digital twin</a:t>
            </a:r>
          </a:p>
        </p:txBody>
      </p:sp>
    </p:spTree>
    <p:extLst>
      <p:ext uri="{BB962C8B-B14F-4D97-AF65-F5344CB8AC3E}">
        <p14:creationId xmlns:p14="http://schemas.microsoft.com/office/powerpoint/2010/main" val="133787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F581D0-30C5-45D9-90B3-123F3157B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Functional Mockup Interface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05BB5-1229-4D1C-B696-33B9CF0B6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10" y="1530774"/>
            <a:ext cx="6609828" cy="4108609"/>
          </a:xfrm>
        </p:spPr>
        <p:txBody>
          <a:bodyPr/>
          <a:lstStyle/>
          <a:p>
            <a:r>
              <a:rPr lang="en-US" dirty="0"/>
              <a:t>What: Widely adopted API for executable system level models</a:t>
            </a:r>
          </a:p>
          <a:p>
            <a:r>
              <a:rPr lang="en-US" dirty="0"/>
              <a:t>Released FMI 1.0 in 2010, 2.0 in 2014</a:t>
            </a:r>
          </a:p>
          <a:p>
            <a:r>
              <a:rPr lang="en-US" dirty="0"/>
              <a:t>Adopted by &gt; 100 tools</a:t>
            </a:r>
          </a:p>
          <a:p>
            <a:r>
              <a:rPr lang="en-US" dirty="0"/>
              <a:t>Interoperability testing through MA </a:t>
            </a:r>
          </a:p>
          <a:p>
            <a:r>
              <a:rPr lang="en-US" dirty="0"/>
              <a:t>Governed by FMI steering committee</a:t>
            </a:r>
          </a:p>
          <a:p>
            <a:r>
              <a:rPr lang="en-US" dirty="0"/>
              <a:t>Working on FMI 3.0 based on industrial user feedback</a:t>
            </a:r>
          </a:p>
          <a:p>
            <a:endParaRPr lang="en-US" dirty="0"/>
          </a:p>
        </p:txBody>
      </p:sp>
      <p:pic>
        <p:nvPicPr>
          <p:cNvPr id="1026" name="Picture 2" descr="Functional Mock-up Interface illustration">
            <a:extLst>
              <a:ext uri="{FF2B5EF4-FFF2-40B4-BE49-F238E27FC236}">
                <a16:creationId xmlns:a16="http://schemas.microsoft.com/office/drawing/2014/main" id="{3C936B47-6300-4F2F-A183-EA567A18C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038" y="1496130"/>
            <a:ext cx="4729540" cy="193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12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F581D0-30C5-45D9-90B3-123F3157B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Structure and </a:t>
            </a:r>
            <a:r>
              <a:rPr lang="en-US" dirty="0" err="1"/>
              <a:t>Paramterization</a:t>
            </a:r>
            <a:r>
              <a:rPr lang="en-US" dirty="0"/>
              <a:t>: SSP</a:t>
            </a:r>
          </a:p>
        </p:txBody>
      </p:sp>
      <p:sp>
        <p:nvSpPr>
          <p:cNvPr id="6" name="Rechteck 3">
            <a:extLst>
              <a:ext uri="{FF2B5EF4-FFF2-40B4-BE49-F238E27FC236}">
                <a16:creationId xmlns:a16="http://schemas.microsoft.com/office/drawing/2014/main" id="{D0CD8626-3493-440C-BF44-644E7540F2AB}"/>
              </a:ext>
            </a:extLst>
          </p:cNvPr>
          <p:cNvSpPr/>
          <p:nvPr/>
        </p:nvSpPr>
        <p:spPr>
          <a:xfrm>
            <a:off x="479999" y="1440001"/>
            <a:ext cx="1912909" cy="501994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endParaRPr lang="en-US" sz="1867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id="{8CE88D45-6B21-4B12-8B17-416D8E68B8EF}"/>
              </a:ext>
            </a:extLst>
          </p:cNvPr>
          <p:cNvSpPr txBox="1"/>
          <p:nvPr/>
        </p:nvSpPr>
        <p:spPr>
          <a:xfrm>
            <a:off x="514915" y="1447054"/>
            <a:ext cx="1210268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67" dirty="0" err="1"/>
              <a:t>Enviroment</a:t>
            </a:r>
            <a:endParaRPr lang="en-US" sz="1867" dirty="0"/>
          </a:p>
        </p:txBody>
      </p:sp>
      <p:sp>
        <p:nvSpPr>
          <p:cNvPr id="8" name="Rechteck 6">
            <a:extLst>
              <a:ext uri="{FF2B5EF4-FFF2-40B4-BE49-F238E27FC236}">
                <a16:creationId xmlns:a16="http://schemas.microsoft.com/office/drawing/2014/main" id="{B4984294-D73E-4C0B-A3F3-582886FC664F}"/>
              </a:ext>
            </a:extLst>
          </p:cNvPr>
          <p:cNvSpPr/>
          <p:nvPr/>
        </p:nvSpPr>
        <p:spPr>
          <a:xfrm>
            <a:off x="9809003" y="1440001"/>
            <a:ext cx="1912909" cy="501994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endParaRPr lang="en-US" sz="1867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7">
            <a:extLst>
              <a:ext uri="{FF2B5EF4-FFF2-40B4-BE49-F238E27FC236}">
                <a16:creationId xmlns:a16="http://schemas.microsoft.com/office/drawing/2014/main" id="{B1E12784-9647-4B3B-BA50-8D4382188997}"/>
              </a:ext>
            </a:extLst>
          </p:cNvPr>
          <p:cNvSpPr txBox="1"/>
          <p:nvPr/>
        </p:nvSpPr>
        <p:spPr>
          <a:xfrm>
            <a:off x="9867225" y="1466416"/>
            <a:ext cx="1676741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67" dirty="0"/>
              <a:t>ADAS functions</a:t>
            </a:r>
          </a:p>
        </p:txBody>
      </p:sp>
      <p:sp>
        <p:nvSpPr>
          <p:cNvPr id="10" name="Rechteck 8">
            <a:extLst>
              <a:ext uri="{FF2B5EF4-FFF2-40B4-BE49-F238E27FC236}">
                <a16:creationId xmlns:a16="http://schemas.microsoft.com/office/drawing/2014/main" id="{88844CBD-3AEA-453D-A272-65BDB1C84AB2}"/>
              </a:ext>
            </a:extLst>
          </p:cNvPr>
          <p:cNvSpPr/>
          <p:nvPr/>
        </p:nvSpPr>
        <p:spPr>
          <a:xfrm>
            <a:off x="3002508" y="1440001"/>
            <a:ext cx="6123296" cy="114594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endParaRPr lang="en-US" sz="1867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hteck 9">
            <a:extLst>
              <a:ext uri="{FF2B5EF4-FFF2-40B4-BE49-F238E27FC236}">
                <a16:creationId xmlns:a16="http://schemas.microsoft.com/office/drawing/2014/main" id="{6524D1A2-CDB2-4EDB-9541-46E9F18196F3}"/>
              </a:ext>
            </a:extLst>
          </p:cNvPr>
          <p:cNvSpPr/>
          <p:nvPr/>
        </p:nvSpPr>
        <p:spPr>
          <a:xfrm>
            <a:off x="3002508" y="3207136"/>
            <a:ext cx="6123296" cy="325280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endParaRPr lang="en-US" sz="1867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0">
            <a:extLst>
              <a:ext uri="{FF2B5EF4-FFF2-40B4-BE49-F238E27FC236}">
                <a16:creationId xmlns:a16="http://schemas.microsoft.com/office/drawing/2014/main" id="{FF4D19C9-FBEE-4BF3-A20F-14395604A1DB}"/>
              </a:ext>
            </a:extLst>
          </p:cNvPr>
          <p:cNvSpPr txBox="1"/>
          <p:nvPr/>
        </p:nvSpPr>
        <p:spPr>
          <a:xfrm>
            <a:off x="3002509" y="1435098"/>
            <a:ext cx="639599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67" dirty="0"/>
              <a:t>Driver</a:t>
            </a:r>
          </a:p>
        </p:txBody>
      </p:sp>
      <p:sp>
        <p:nvSpPr>
          <p:cNvPr id="13" name="Textfeld 11">
            <a:extLst>
              <a:ext uri="{FF2B5EF4-FFF2-40B4-BE49-F238E27FC236}">
                <a16:creationId xmlns:a16="http://schemas.microsoft.com/office/drawing/2014/main" id="{79437DB8-87B7-4C6B-8CAF-225EAE4A9B10}"/>
              </a:ext>
            </a:extLst>
          </p:cNvPr>
          <p:cNvSpPr txBox="1"/>
          <p:nvPr/>
        </p:nvSpPr>
        <p:spPr>
          <a:xfrm>
            <a:off x="3003408" y="6172605"/>
            <a:ext cx="127881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67" dirty="0"/>
              <a:t>Ego-Vehicle</a:t>
            </a: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A8F7ACE7-F1DC-4AE7-A755-62C5ACE3D2B5}"/>
              </a:ext>
            </a:extLst>
          </p:cNvPr>
          <p:cNvSpPr/>
          <p:nvPr/>
        </p:nvSpPr>
        <p:spPr>
          <a:xfrm>
            <a:off x="5463828" y="1707568"/>
            <a:ext cx="1200661" cy="5421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r>
              <a:rPr lang="en-US" sz="13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Human mechanics</a:t>
            </a: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755ABD8A-6AC8-4F9D-AE0B-360DC02EB5E9}"/>
              </a:ext>
            </a:extLst>
          </p:cNvPr>
          <p:cNvSpPr/>
          <p:nvPr/>
        </p:nvSpPr>
        <p:spPr>
          <a:xfrm>
            <a:off x="3336558" y="1707566"/>
            <a:ext cx="1200661" cy="5421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r>
              <a:rPr lang="en-US" sz="13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Behavior</a:t>
            </a:r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D6B82832-50BB-43B4-8F29-B22A9C11602F}"/>
              </a:ext>
            </a:extLst>
          </p:cNvPr>
          <p:cNvSpPr/>
          <p:nvPr/>
        </p:nvSpPr>
        <p:spPr>
          <a:xfrm>
            <a:off x="3165926" y="3558193"/>
            <a:ext cx="1543869" cy="26021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endParaRPr lang="en-US" sz="1333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C45DA62C-1FF8-407E-9E7A-5FBE27C7FA5C}"/>
              </a:ext>
            </a:extLst>
          </p:cNvPr>
          <p:cNvSpPr/>
          <p:nvPr/>
        </p:nvSpPr>
        <p:spPr>
          <a:xfrm>
            <a:off x="5293196" y="3558193"/>
            <a:ext cx="1543869" cy="26021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endParaRPr lang="en-US" sz="1333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feld 18">
            <a:extLst>
              <a:ext uri="{FF2B5EF4-FFF2-40B4-BE49-F238E27FC236}">
                <a16:creationId xmlns:a16="http://schemas.microsoft.com/office/drawing/2014/main" id="{5EAB4A7F-446C-4EF4-925B-95F04C9B6364}"/>
              </a:ext>
            </a:extLst>
          </p:cNvPr>
          <p:cNvSpPr txBox="1"/>
          <p:nvPr/>
        </p:nvSpPr>
        <p:spPr>
          <a:xfrm>
            <a:off x="3321946" y="3593325"/>
            <a:ext cx="730969" cy="2257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67" dirty="0"/>
              <a:t>Driveline</a:t>
            </a:r>
            <a:endParaRPr lang="en-US" sz="1867" dirty="0"/>
          </a:p>
        </p:txBody>
      </p:sp>
      <p:sp>
        <p:nvSpPr>
          <p:cNvPr id="19" name="Abgerundetes Rechteck 19">
            <a:extLst>
              <a:ext uri="{FF2B5EF4-FFF2-40B4-BE49-F238E27FC236}">
                <a16:creationId xmlns:a16="http://schemas.microsoft.com/office/drawing/2014/main" id="{7E2C1624-754F-4360-925A-9B4ECEC00D45}"/>
              </a:ext>
            </a:extLst>
          </p:cNvPr>
          <p:cNvSpPr/>
          <p:nvPr/>
        </p:nvSpPr>
        <p:spPr>
          <a:xfrm>
            <a:off x="7451448" y="3558192"/>
            <a:ext cx="1543869" cy="25833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endParaRPr lang="en-US" sz="1333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feld 20">
            <a:extLst>
              <a:ext uri="{FF2B5EF4-FFF2-40B4-BE49-F238E27FC236}">
                <a16:creationId xmlns:a16="http://schemas.microsoft.com/office/drawing/2014/main" id="{64528E18-D4D9-4D28-804C-83C34920BE5F}"/>
              </a:ext>
            </a:extLst>
          </p:cNvPr>
          <p:cNvSpPr txBox="1"/>
          <p:nvPr/>
        </p:nvSpPr>
        <p:spPr>
          <a:xfrm>
            <a:off x="5464801" y="3576967"/>
            <a:ext cx="670055" cy="2257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67" dirty="0"/>
              <a:t>Chassis</a:t>
            </a:r>
            <a:endParaRPr lang="en-US" sz="1867" dirty="0"/>
          </a:p>
        </p:txBody>
      </p:sp>
      <p:sp>
        <p:nvSpPr>
          <p:cNvPr id="21" name="Textfeld 21">
            <a:extLst>
              <a:ext uri="{FF2B5EF4-FFF2-40B4-BE49-F238E27FC236}">
                <a16:creationId xmlns:a16="http://schemas.microsoft.com/office/drawing/2014/main" id="{C0FE0001-9E55-401C-9620-998F405C240D}"/>
              </a:ext>
            </a:extLst>
          </p:cNvPr>
          <p:cNvSpPr txBox="1"/>
          <p:nvPr/>
        </p:nvSpPr>
        <p:spPr>
          <a:xfrm>
            <a:off x="7578517" y="3593326"/>
            <a:ext cx="689291" cy="2257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67" dirty="0"/>
              <a:t>Sensors</a:t>
            </a:r>
            <a:endParaRPr lang="en-US" sz="1867" dirty="0"/>
          </a:p>
        </p:txBody>
      </p:sp>
      <p:sp>
        <p:nvSpPr>
          <p:cNvPr id="22" name="Abgerundetes Rechteck 22">
            <a:extLst>
              <a:ext uri="{FF2B5EF4-FFF2-40B4-BE49-F238E27FC236}">
                <a16:creationId xmlns:a16="http://schemas.microsoft.com/office/drawing/2014/main" id="{E741BE18-9610-4BB5-B6D2-74B982A21B85}"/>
              </a:ext>
            </a:extLst>
          </p:cNvPr>
          <p:cNvSpPr/>
          <p:nvPr/>
        </p:nvSpPr>
        <p:spPr>
          <a:xfrm>
            <a:off x="7700173" y="1720116"/>
            <a:ext cx="1044471" cy="5421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r>
              <a:rPr lang="en-US" sz="13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HMI</a:t>
            </a:r>
          </a:p>
        </p:txBody>
      </p:sp>
      <p:sp>
        <p:nvSpPr>
          <p:cNvPr id="23" name="Abgerundetes Rechteck 23">
            <a:extLst>
              <a:ext uri="{FF2B5EF4-FFF2-40B4-BE49-F238E27FC236}">
                <a16:creationId xmlns:a16="http://schemas.microsoft.com/office/drawing/2014/main" id="{57983887-427E-46CE-AB64-AF356D292012}"/>
              </a:ext>
            </a:extLst>
          </p:cNvPr>
          <p:cNvSpPr/>
          <p:nvPr/>
        </p:nvSpPr>
        <p:spPr>
          <a:xfrm>
            <a:off x="5542895" y="3925783"/>
            <a:ext cx="1044471" cy="5421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r>
              <a:rPr lang="en-US" sz="13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Actuators</a:t>
            </a:r>
          </a:p>
        </p:txBody>
      </p:sp>
      <p:sp>
        <p:nvSpPr>
          <p:cNvPr id="24" name="Abgerundetes Rechteck 24">
            <a:extLst>
              <a:ext uri="{FF2B5EF4-FFF2-40B4-BE49-F238E27FC236}">
                <a16:creationId xmlns:a16="http://schemas.microsoft.com/office/drawing/2014/main" id="{D110D6DF-0A19-4A7D-972F-3E1B9346D971}"/>
              </a:ext>
            </a:extLst>
          </p:cNvPr>
          <p:cNvSpPr/>
          <p:nvPr/>
        </p:nvSpPr>
        <p:spPr>
          <a:xfrm>
            <a:off x="5542894" y="5524205"/>
            <a:ext cx="1044471" cy="5421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r>
              <a:rPr lang="en-US" sz="13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Wheels</a:t>
            </a:r>
          </a:p>
        </p:txBody>
      </p:sp>
      <p:sp>
        <p:nvSpPr>
          <p:cNvPr id="25" name="Abgerundetes Rechteck 25">
            <a:extLst>
              <a:ext uri="{FF2B5EF4-FFF2-40B4-BE49-F238E27FC236}">
                <a16:creationId xmlns:a16="http://schemas.microsoft.com/office/drawing/2014/main" id="{83AB2A8B-73B6-426A-95ED-A3C8611BF949}"/>
              </a:ext>
            </a:extLst>
          </p:cNvPr>
          <p:cNvSpPr/>
          <p:nvPr/>
        </p:nvSpPr>
        <p:spPr>
          <a:xfrm>
            <a:off x="5542895" y="4719021"/>
            <a:ext cx="1044471" cy="5421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r>
              <a:rPr lang="en-US" sz="13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Axles</a:t>
            </a:r>
          </a:p>
        </p:txBody>
      </p:sp>
      <p:sp>
        <p:nvSpPr>
          <p:cNvPr id="26" name="Abgerundetes Rechteck 26">
            <a:extLst>
              <a:ext uri="{FF2B5EF4-FFF2-40B4-BE49-F238E27FC236}">
                <a16:creationId xmlns:a16="http://schemas.microsoft.com/office/drawing/2014/main" id="{A6219AE4-D412-4A91-A3D9-6EEB847CB4F4}"/>
              </a:ext>
            </a:extLst>
          </p:cNvPr>
          <p:cNvSpPr/>
          <p:nvPr/>
        </p:nvSpPr>
        <p:spPr>
          <a:xfrm>
            <a:off x="7701147" y="3877888"/>
            <a:ext cx="1044471" cy="5421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r>
              <a:rPr lang="en-US" sz="13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Cameras</a:t>
            </a:r>
          </a:p>
        </p:txBody>
      </p:sp>
      <p:sp>
        <p:nvSpPr>
          <p:cNvPr id="27" name="Abgerundetes Rechteck 27">
            <a:extLst>
              <a:ext uri="{FF2B5EF4-FFF2-40B4-BE49-F238E27FC236}">
                <a16:creationId xmlns:a16="http://schemas.microsoft.com/office/drawing/2014/main" id="{7C4D8F1A-2138-4767-96E0-7DD934041F07}"/>
              </a:ext>
            </a:extLst>
          </p:cNvPr>
          <p:cNvSpPr/>
          <p:nvPr/>
        </p:nvSpPr>
        <p:spPr>
          <a:xfrm>
            <a:off x="7701146" y="5476311"/>
            <a:ext cx="1044471" cy="5421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r>
              <a:rPr lang="en-US" sz="13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Lidar</a:t>
            </a:r>
          </a:p>
        </p:txBody>
      </p:sp>
      <p:sp>
        <p:nvSpPr>
          <p:cNvPr id="28" name="Abgerundetes Rechteck 28">
            <a:extLst>
              <a:ext uri="{FF2B5EF4-FFF2-40B4-BE49-F238E27FC236}">
                <a16:creationId xmlns:a16="http://schemas.microsoft.com/office/drawing/2014/main" id="{89D4C956-6C90-40E2-87A8-338E0C07ACBE}"/>
              </a:ext>
            </a:extLst>
          </p:cNvPr>
          <p:cNvSpPr/>
          <p:nvPr/>
        </p:nvSpPr>
        <p:spPr>
          <a:xfrm>
            <a:off x="7701147" y="4671127"/>
            <a:ext cx="1044471" cy="5421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r>
              <a:rPr lang="en-US" sz="13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Radar</a:t>
            </a:r>
          </a:p>
        </p:txBody>
      </p:sp>
      <p:sp>
        <p:nvSpPr>
          <p:cNvPr id="29" name="Abgerundetes Rechteck 29">
            <a:extLst>
              <a:ext uri="{FF2B5EF4-FFF2-40B4-BE49-F238E27FC236}">
                <a16:creationId xmlns:a16="http://schemas.microsoft.com/office/drawing/2014/main" id="{604D0D84-8E86-4A5A-8E38-DF9DF1D6068B}"/>
              </a:ext>
            </a:extLst>
          </p:cNvPr>
          <p:cNvSpPr/>
          <p:nvPr/>
        </p:nvSpPr>
        <p:spPr>
          <a:xfrm>
            <a:off x="3415625" y="3877888"/>
            <a:ext cx="1044471" cy="5421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r>
              <a:rPr lang="en-US" sz="13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Gearbox</a:t>
            </a:r>
          </a:p>
        </p:txBody>
      </p:sp>
      <p:sp>
        <p:nvSpPr>
          <p:cNvPr id="30" name="Abgerundetes Rechteck 30">
            <a:extLst>
              <a:ext uri="{FF2B5EF4-FFF2-40B4-BE49-F238E27FC236}">
                <a16:creationId xmlns:a16="http://schemas.microsoft.com/office/drawing/2014/main" id="{85C974C9-D5B7-4900-BB57-5F1A5CD36060}"/>
              </a:ext>
            </a:extLst>
          </p:cNvPr>
          <p:cNvSpPr/>
          <p:nvPr/>
        </p:nvSpPr>
        <p:spPr>
          <a:xfrm>
            <a:off x="3415623" y="5476311"/>
            <a:ext cx="1044471" cy="5421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r>
              <a:rPr lang="en-US" sz="13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Driveline</a:t>
            </a:r>
          </a:p>
        </p:txBody>
      </p:sp>
      <p:sp>
        <p:nvSpPr>
          <p:cNvPr id="31" name="Abgerundetes Rechteck 31">
            <a:extLst>
              <a:ext uri="{FF2B5EF4-FFF2-40B4-BE49-F238E27FC236}">
                <a16:creationId xmlns:a16="http://schemas.microsoft.com/office/drawing/2014/main" id="{CD8BB0B6-94C5-460C-9834-C1B7A2096CF8}"/>
              </a:ext>
            </a:extLst>
          </p:cNvPr>
          <p:cNvSpPr/>
          <p:nvPr/>
        </p:nvSpPr>
        <p:spPr>
          <a:xfrm>
            <a:off x="3415625" y="4671127"/>
            <a:ext cx="1044471" cy="5421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r>
              <a:rPr lang="en-US" sz="13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Actuators</a:t>
            </a:r>
          </a:p>
        </p:txBody>
      </p:sp>
      <p:sp>
        <p:nvSpPr>
          <p:cNvPr id="32" name="Abgerundetes Rechteck 32">
            <a:extLst>
              <a:ext uri="{FF2B5EF4-FFF2-40B4-BE49-F238E27FC236}">
                <a16:creationId xmlns:a16="http://schemas.microsoft.com/office/drawing/2014/main" id="{B20BE604-CF7B-4E68-BA9A-2577191B6C9C}"/>
              </a:ext>
            </a:extLst>
          </p:cNvPr>
          <p:cNvSpPr/>
          <p:nvPr/>
        </p:nvSpPr>
        <p:spPr>
          <a:xfrm>
            <a:off x="659454" y="1929716"/>
            <a:ext cx="1360409" cy="5421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r>
              <a:rPr lang="en-US" sz="13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Infrastructure</a:t>
            </a:r>
          </a:p>
        </p:txBody>
      </p:sp>
      <p:sp>
        <p:nvSpPr>
          <p:cNvPr id="33" name="Abgerundetes Rechteck 33">
            <a:extLst>
              <a:ext uri="{FF2B5EF4-FFF2-40B4-BE49-F238E27FC236}">
                <a16:creationId xmlns:a16="http://schemas.microsoft.com/office/drawing/2014/main" id="{BBE64A9E-7F57-47B4-90A5-CA4591F3F6EF}"/>
              </a:ext>
            </a:extLst>
          </p:cNvPr>
          <p:cNvSpPr/>
          <p:nvPr/>
        </p:nvSpPr>
        <p:spPr>
          <a:xfrm>
            <a:off x="659454" y="3195348"/>
            <a:ext cx="1360409" cy="5421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r>
              <a:rPr lang="en-US" sz="13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Car2X</a:t>
            </a:r>
          </a:p>
        </p:txBody>
      </p:sp>
      <p:sp>
        <p:nvSpPr>
          <p:cNvPr id="34" name="Abgerundetes Rechteck 34">
            <a:extLst>
              <a:ext uri="{FF2B5EF4-FFF2-40B4-BE49-F238E27FC236}">
                <a16:creationId xmlns:a16="http://schemas.microsoft.com/office/drawing/2014/main" id="{EAA88D2A-3127-4253-8D0A-2015FFF101AF}"/>
              </a:ext>
            </a:extLst>
          </p:cNvPr>
          <p:cNvSpPr/>
          <p:nvPr/>
        </p:nvSpPr>
        <p:spPr>
          <a:xfrm>
            <a:off x="659454" y="4460980"/>
            <a:ext cx="1360409" cy="5421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r>
              <a:rPr lang="en-US" sz="13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Traffic</a:t>
            </a:r>
          </a:p>
        </p:txBody>
      </p:sp>
      <p:sp>
        <p:nvSpPr>
          <p:cNvPr id="35" name="Abgerundetes Rechteck 35">
            <a:extLst>
              <a:ext uri="{FF2B5EF4-FFF2-40B4-BE49-F238E27FC236}">
                <a16:creationId xmlns:a16="http://schemas.microsoft.com/office/drawing/2014/main" id="{28D14B21-3439-4CA0-8750-B5B9763D8110}"/>
              </a:ext>
            </a:extLst>
          </p:cNvPr>
          <p:cNvSpPr/>
          <p:nvPr/>
        </p:nvSpPr>
        <p:spPr>
          <a:xfrm>
            <a:off x="659454" y="5726613"/>
            <a:ext cx="1360409" cy="5421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r>
              <a:rPr lang="en-US" sz="13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Weather</a:t>
            </a:r>
          </a:p>
        </p:txBody>
      </p:sp>
      <p:sp>
        <p:nvSpPr>
          <p:cNvPr id="36" name="Abgerundetes Rechteck 36">
            <a:extLst>
              <a:ext uri="{FF2B5EF4-FFF2-40B4-BE49-F238E27FC236}">
                <a16:creationId xmlns:a16="http://schemas.microsoft.com/office/drawing/2014/main" id="{B60B86C4-83C9-4E34-8DCE-7ABCE5CA51FA}"/>
              </a:ext>
            </a:extLst>
          </p:cNvPr>
          <p:cNvSpPr/>
          <p:nvPr/>
        </p:nvSpPr>
        <p:spPr>
          <a:xfrm>
            <a:off x="10188633" y="1947397"/>
            <a:ext cx="1360409" cy="5421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r>
              <a:rPr lang="en-US" sz="13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Sensing</a:t>
            </a:r>
          </a:p>
        </p:txBody>
      </p:sp>
      <p:sp>
        <p:nvSpPr>
          <p:cNvPr id="37" name="Abgerundetes Rechteck 37">
            <a:extLst>
              <a:ext uri="{FF2B5EF4-FFF2-40B4-BE49-F238E27FC236}">
                <a16:creationId xmlns:a16="http://schemas.microsoft.com/office/drawing/2014/main" id="{6FDA5DEE-7F88-49FC-B037-4D2F6ED64670}"/>
              </a:ext>
            </a:extLst>
          </p:cNvPr>
          <p:cNvSpPr/>
          <p:nvPr/>
        </p:nvSpPr>
        <p:spPr>
          <a:xfrm>
            <a:off x="10188633" y="3207136"/>
            <a:ext cx="1360409" cy="5421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r>
              <a:rPr lang="en-US" sz="13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Perception</a:t>
            </a:r>
          </a:p>
        </p:txBody>
      </p:sp>
      <p:sp>
        <p:nvSpPr>
          <p:cNvPr id="38" name="Abgerundetes Rechteck 38">
            <a:extLst>
              <a:ext uri="{FF2B5EF4-FFF2-40B4-BE49-F238E27FC236}">
                <a16:creationId xmlns:a16="http://schemas.microsoft.com/office/drawing/2014/main" id="{DED5F74E-D568-4304-B820-F749E0513BF7}"/>
              </a:ext>
            </a:extLst>
          </p:cNvPr>
          <p:cNvSpPr/>
          <p:nvPr/>
        </p:nvSpPr>
        <p:spPr>
          <a:xfrm>
            <a:off x="10188633" y="4466875"/>
            <a:ext cx="1360409" cy="5421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r>
              <a:rPr lang="en-US" sz="13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Planning</a:t>
            </a:r>
          </a:p>
        </p:txBody>
      </p:sp>
      <p:sp>
        <p:nvSpPr>
          <p:cNvPr id="39" name="Abgerundetes Rechteck 39">
            <a:extLst>
              <a:ext uri="{FF2B5EF4-FFF2-40B4-BE49-F238E27FC236}">
                <a16:creationId xmlns:a16="http://schemas.microsoft.com/office/drawing/2014/main" id="{195F4ECF-B212-4E36-85D7-58C612670656}"/>
              </a:ext>
            </a:extLst>
          </p:cNvPr>
          <p:cNvSpPr/>
          <p:nvPr/>
        </p:nvSpPr>
        <p:spPr>
          <a:xfrm>
            <a:off x="10188633" y="5726613"/>
            <a:ext cx="1360409" cy="5421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r>
              <a:rPr lang="en-US" sz="1333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Actuating</a:t>
            </a:r>
          </a:p>
        </p:txBody>
      </p:sp>
      <p:cxnSp>
        <p:nvCxnSpPr>
          <p:cNvPr id="40" name="Gerade Verbindung mit Pfeil 41">
            <a:extLst>
              <a:ext uri="{FF2B5EF4-FFF2-40B4-BE49-F238E27FC236}">
                <a16:creationId xmlns:a16="http://schemas.microsoft.com/office/drawing/2014/main" id="{D7CC2FA3-8980-440D-949F-6B2E4CD41875}"/>
              </a:ext>
            </a:extLst>
          </p:cNvPr>
          <p:cNvCxnSpPr/>
          <p:nvPr/>
        </p:nvCxnSpPr>
        <p:spPr>
          <a:xfrm>
            <a:off x="3639438" y="2249711"/>
            <a:ext cx="1796" cy="3362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2">
            <a:extLst>
              <a:ext uri="{FF2B5EF4-FFF2-40B4-BE49-F238E27FC236}">
                <a16:creationId xmlns:a16="http://schemas.microsoft.com/office/drawing/2014/main" id="{97952B04-F367-4AA0-BF9D-116A4A154F00}"/>
              </a:ext>
            </a:extLst>
          </p:cNvPr>
          <p:cNvCxnSpPr/>
          <p:nvPr/>
        </p:nvCxnSpPr>
        <p:spPr>
          <a:xfrm flipV="1">
            <a:off x="4274852" y="2249713"/>
            <a:ext cx="4205" cy="3362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6">
            <a:extLst>
              <a:ext uri="{FF2B5EF4-FFF2-40B4-BE49-F238E27FC236}">
                <a16:creationId xmlns:a16="http://schemas.microsoft.com/office/drawing/2014/main" id="{2AA8CD53-EF70-4006-9157-4088E404EC3F}"/>
              </a:ext>
            </a:extLst>
          </p:cNvPr>
          <p:cNvCxnSpPr/>
          <p:nvPr/>
        </p:nvCxnSpPr>
        <p:spPr>
          <a:xfrm>
            <a:off x="5716929" y="2249711"/>
            <a:ext cx="0" cy="3362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7">
            <a:extLst>
              <a:ext uri="{FF2B5EF4-FFF2-40B4-BE49-F238E27FC236}">
                <a16:creationId xmlns:a16="http://schemas.microsoft.com/office/drawing/2014/main" id="{BFC0DC19-71E4-4931-A5EA-211413243B1B}"/>
              </a:ext>
            </a:extLst>
          </p:cNvPr>
          <p:cNvCxnSpPr/>
          <p:nvPr/>
        </p:nvCxnSpPr>
        <p:spPr>
          <a:xfrm flipV="1">
            <a:off x="6356549" y="2249713"/>
            <a:ext cx="0" cy="3362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8">
            <a:extLst>
              <a:ext uri="{FF2B5EF4-FFF2-40B4-BE49-F238E27FC236}">
                <a16:creationId xmlns:a16="http://schemas.microsoft.com/office/drawing/2014/main" id="{778032E5-1B31-4C5C-8BA3-63966C75696E}"/>
              </a:ext>
            </a:extLst>
          </p:cNvPr>
          <p:cNvCxnSpPr/>
          <p:nvPr/>
        </p:nvCxnSpPr>
        <p:spPr>
          <a:xfrm>
            <a:off x="7913348" y="2249713"/>
            <a:ext cx="897" cy="3362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9">
            <a:extLst>
              <a:ext uri="{FF2B5EF4-FFF2-40B4-BE49-F238E27FC236}">
                <a16:creationId xmlns:a16="http://schemas.microsoft.com/office/drawing/2014/main" id="{EB663DDF-1449-4876-9A3D-F141472D146D}"/>
              </a:ext>
            </a:extLst>
          </p:cNvPr>
          <p:cNvCxnSpPr/>
          <p:nvPr/>
        </p:nvCxnSpPr>
        <p:spPr>
          <a:xfrm flipV="1">
            <a:off x="8552518" y="2249713"/>
            <a:ext cx="449" cy="3362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50">
            <a:extLst>
              <a:ext uri="{FF2B5EF4-FFF2-40B4-BE49-F238E27FC236}">
                <a16:creationId xmlns:a16="http://schemas.microsoft.com/office/drawing/2014/main" id="{F913F5C2-7473-4599-BB7C-DB82D4D8FB01}"/>
              </a:ext>
            </a:extLst>
          </p:cNvPr>
          <p:cNvCxnSpPr/>
          <p:nvPr/>
        </p:nvCxnSpPr>
        <p:spPr>
          <a:xfrm>
            <a:off x="2019863" y="2051758"/>
            <a:ext cx="373045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53">
            <a:extLst>
              <a:ext uri="{FF2B5EF4-FFF2-40B4-BE49-F238E27FC236}">
                <a16:creationId xmlns:a16="http://schemas.microsoft.com/office/drawing/2014/main" id="{3B500321-FFD8-4E7E-B3C4-FFD8308E0D31}"/>
              </a:ext>
            </a:extLst>
          </p:cNvPr>
          <p:cNvCxnSpPr/>
          <p:nvPr/>
        </p:nvCxnSpPr>
        <p:spPr>
          <a:xfrm flipH="1">
            <a:off x="2019863" y="2335380"/>
            <a:ext cx="3730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58">
            <a:extLst>
              <a:ext uri="{FF2B5EF4-FFF2-40B4-BE49-F238E27FC236}">
                <a16:creationId xmlns:a16="http://schemas.microsoft.com/office/drawing/2014/main" id="{D8460DF8-2F3B-4CEB-8356-13EADB65CA42}"/>
              </a:ext>
            </a:extLst>
          </p:cNvPr>
          <p:cNvCxnSpPr/>
          <p:nvPr/>
        </p:nvCxnSpPr>
        <p:spPr>
          <a:xfrm>
            <a:off x="2019863" y="3346778"/>
            <a:ext cx="373045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59">
            <a:extLst>
              <a:ext uri="{FF2B5EF4-FFF2-40B4-BE49-F238E27FC236}">
                <a16:creationId xmlns:a16="http://schemas.microsoft.com/office/drawing/2014/main" id="{F3F2DBDD-1B8E-4783-9E35-D19FE19724C1}"/>
              </a:ext>
            </a:extLst>
          </p:cNvPr>
          <p:cNvCxnSpPr/>
          <p:nvPr/>
        </p:nvCxnSpPr>
        <p:spPr>
          <a:xfrm flipH="1">
            <a:off x="2019863" y="3630400"/>
            <a:ext cx="3730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60">
            <a:extLst>
              <a:ext uri="{FF2B5EF4-FFF2-40B4-BE49-F238E27FC236}">
                <a16:creationId xmlns:a16="http://schemas.microsoft.com/office/drawing/2014/main" id="{E45F0D33-CEA3-49C4-BB68-61BB52F265C4}"/>
              </a:ext>
            </a:extLst>
          </p:cNvPr>
          <p:cNvCxnSpPr/>
          <p:nvPr/>
        </p:nvCxnSpPr>
        <p:spPr>
          <a:xfrm>
            <a:off x="2019863" y="4605193"/>
            <a:ext cx="373045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61">
            <a:extLst>
              <a:ext uri="{FF2B5EF4-FFF2-40B4-BE49-F238E27FC236}">
                <a16:creationId xmlns:a16="http://schemas.microsoft.com/office/drawing/2014/main" id="{219F61D6-9681-4C36-8EB1-AA268E8863BB}"/>
              </a:ext>
            </a:extLst>
          </p:cNvPr>
          <p:cNvCxnSpPr/>
          <p:nvPr/>
        </p:nvCxnSpPr>
        <p:spPr>
          <a:xfrm flipH="1">
            <a:off x="2019863" y="4888815"/>
            <a:ext cx="3730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62">
            <a:extLst>
              <a:ext uri="{FF2B5EF4-FFF2-40B4-BE49-F238E27FC236}">
                <a16:creationId xmlns:a16="http://schemas.microsoft.com/office/drawing/2014/main" id="{DF363CB9-5542-4C83-92D7-0C4AE78834FE}"/>
              </a:ext>
            </a:extLst>
          </p:cNvPr>
          <p:cNvCxnSpPr/>
          <p:nvPr/>
        </p:nvCxnSpPr>
        <p:spPr>
          <a:xfrm>
            <a:off x="2019863" y="5857968"/>
            <a:ext cx="373045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63">
            <a:extLst>
              <a:ext uri="{FF2B5EF4-FFF2-40B4-BE49-F238E27FC236}">
                <a16:creationId xmlns:a16="http://schemas.microsoft.com/office/drawing/2014/main" id="{474E8AEE-C866-482E-88BC-0E0AF4C7FBF1}"/>
              </a:ext>
            </a:extLst>
          </p:cNvPr>
          <p:cNvCxnSpPr/>
          <p:nvPr/>
        </p:nvCxnSpPr>
        <p:spPr>
          <a:xfrm flipH="1">
            <a:off x="2019863" y="6141589"/>
            <a:ext cx="3730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64">
            <a:extLst>
              <a:ext uri="{FF2B5EF4-FFF2-40B4-BE49-F238E27FC236}">
                <a16:creationId xmlns:a16="http://schemas.microsoft.com/office/drawing/2014/main" id="{54BD9964-9533-41D7-B43D-B4F2EB1FF8CE}"/>
              </a:ext>
            </a:extLst>
          </p:cNvPr>
          <p:cNvCxnSpPr/>
          <p:nvPr/>
        </p:nvCxnSpPr>
        <p:spPr>
          <a:xfrm flipH="1">
            <a:off x="3636129" y="3207137"/>
            <a:ext cx="5104" cy="3423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65">
            <a:extLst>
              <a:ext uri="{FF2B5EF4-FFF2-40B4-BE49-F238E27FC236}">
                <a16:creationId xmlns:a16="http://schemas.microsoft.com/office/drawing/2014/main" id="{5FB165EA-BF22-41C8-BC50-882D6126E258}"/>
              </a:ext>
            </a:extLst>
          </p:cNvPr>
          <p:cNvCxnSpPr/>
          <p:nvPr/>
        </p:nvCxnSpPr>
        <p:spPr>
          <a:xfrm flipV="1">
            <a:off x="4273956" y="3207137"/>
            <a:ext cx="897" cy="3423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70">
            <a:extLst>
              <a:ext uri="{FF2B5EF4-FFF2-40B4-BE49-F238E27FC236}">
                <a16:creationId xmlns:a16="http://schemas.microsoft.com/office/drawing/2014/main" id="{AB003272-3DF0-410F-A809-611DD1F73454}"/>
              </a:ext>
            </a:extLst>
          </p:cNvPr>
          <p:cNvCxnSpPr/>
          <p:nvPr/>
        </p:nvCxnSpPr>
        <p:spPr>
          <a:xfrm flipH="1">
            <a:off x="5716929" y="3207137"/>
            <a:ext cx="5104" cy="3423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71">
            <a:extLst>
              <a:ext uri="{FF2B5EF4-FFF2-40B4-BE49-F238E27FC236}">
                <a16:creationId xmlns:a16="http://schemas.microsoft.com/office/drawing/2014/main" id="{0BCC4475-CFB4-499A-AE0D-5ADC30663ADE}"/>
              </a:ext>
            </a:extLst>
          </p:cNvPr>
          <p:cNvCxnSpPr/>
          <p:nvPr/>
        </p:nvCxnSpPr>
        <p:spPr>
          <a:xfrm flipV="1">
            <a:off x="6354756" y="3207137"/>
            <a:ext cx="897" cy="3423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72">
            <a:extLst>
              <a:ext uri="{FF2B5EF4-FFF2-40B4-BE49-F238E27FC236}">
                <a16:creationId xmlns:a16="http://schemas.microsoft.com/office/drawing/2014/main" id="{D39D2884-2CBA-4511-91E3-E6B085D600E0}"/>
              </a:ext>
            </a:extLst>
          </p:cNvPr>
          <p:cNvCxnSpPr/>
          <p:nvPr/>
        </p:nvCxnSpPr>
        <p:spPr>
          <a:xfrm flipH="1">
            <a:off x="7924384" y="3207137"/>
            <a:ext cx="5104" cy="3423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73">
            <a:extLst>
              <a:ext uri="{FF2B5EF4-FFF2-40B4-BE49-F238E27FC236}">
                <a16:creationId xmlns:a16="http://schemas.microsoft.com/office/drawing/2014/main" id="{4625F45E-C11D-4D9F-B7C8-EE4631E44A82}"/>
              </a:ext>
            </a:extLst>
          </p:cNvPr>
          <p:cNvCxnSpPr/>
          <p:nvPr/>
        </p:nvCxnSpPr>
        <p:spPr>
          <a:xfrm flipV="1">
            <a:off x="8562210" y="3207137"/>
            <a:ext cx="897" cy="3423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74">
            <a:extLst>
              <a:ext uri="{FF2B5EF4-FFF2-40B4-BE49-F238E27FC236}">
                <a16:creationId xmlns:a16="http://schemas.microsoft.com/office/drawing/2014/main" id="{B33D13B3-9916-4D53-AEB9-A04F4A92232E}"/>
              </a:ext>
            </a:extLst>
          </p:cNvPr>
          <p:cNvCxnSpPr/>
          <p:nvPr/>
        </p:nvCxnSpPr>
        <p:spPr>
          <a:xfrm>
            <a:off x="9809003" y="2084372"/>
            <a:ext cx="373045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75">
            <a:extLst>
              <a:ext uri="{FF2B5EF4-FFF2-40B4-BE49-F238E27FC236}">
                <a16:creationId xmlns:a16="http://schemas.microsoft.com/office/drawing/2014/main" id="{016BBA4F-CA3A-474C-BDDC-02994A5E3FE7}"/>
              </a:ext>
            </a:extLst>
          </p:cNvPr>
          <p:cNvCxnSpPr/>
          <p:nvPr/>
        </p:nvCxnSpPr>
        <p:spPr>
          <a:xfrm flipH="1">
            <a:off x="9809003" y="2367993"/>
            <a:ext cx="3730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76">
            <a:extLst>
              <a:ext uri="{FF2B5EF4-FFF2-40B4-BE49-F238E27FC236}">
                <a16:creationId xmlns:a16="http://schemas.microsoft.com/office/drawing/2014/main" id="{4D77251C-BE39-40F7-BC3D-59901C41A57A}"/>
              </a:ext>
            </a:extLst>
          </p:cNvPr>
          <p:cNvCxnSpPr/>
          <p:nvPr/>
        </p:nvCxnSpPr>
        <p:spPr>
          <a:xfrm>
            <a:off x="9803534" y="3374638"/>
            <a:ext cx="373045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77">
            <a:extLst>
              <a:ext uri="{FF2B5EF4-FFF2-40B4-BE49-F238E27FC236}">
                <a16:creationId xmlns:a16="http://schemas.microsoft.com/office/drawing/2014/main" id="{2B8D33B0-7D8A-4645-AA80-70A03CF257D9}"/>
              </a:ext>
            </a:extLst>
          </p:cNvPr>
          <p:cNvCxnSpPr/>
          <p:nvPr/>
        </p:nvCxnSpPr>
        <p:spPr>
          <a:xfrm flipH="1">
            <a:off x="9803534" y="3658260"/>
            <a:ext cx="3730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78">
            <a:extLst>
              <a:ext uri="{FF2B5EF4-FFF2-40B4-BE49-F238E27FC236}">
                <a16:creationId xmlns:a16="http://schemas.microsoft.com/office/drawing/2014/main" id="{CAD3C44D-1348-4E8A-BF8D-2B388EBD1B56}"/>
              </a:ext>
            </a:extLst>
          </p:cNvPr>
          <p:cNvCxnSpPr/>
          <p:nvPr/>
        </p:nvCxnSpPr>
        <p:spPr>
          <a:xfrm>
            <a:off x="9809003" y="4607161"/>
            <a:ext cx="373045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79">
            <a:extLst>
              <a:ext uri="{FF2B5EF4-FFF2-40B4-BE49-F238E27FC236}">
                <a16:creationId xmlns:a16="http://schemas.microsoft.com/office/drawing/2014/main" id="{03772580-B10D-4581-BF56-A1D43E0963E0}"/>
              </a:ext>
            </a:extLst>
          </p:cNvPr>
          <p:cNvCxnSpPr/>
          <p:nvPr/>
        </p:nvCxnSpPr>
        <p:spPr>
          <a:xfrm flipH="1">
            <a:off x="9809003" y="4890783"/>
            <a:ext cx="3730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80">
            <a:extLst>
              <a:ext uri="{FF2B5EF4-FFF2-40B4-BE49-F238E27FC236}">
                <a16:creationId xmlns:a16="http://schemas.microsoft.com/office/drawing/2014/main" id="{BFB25E3E-39FC-4922-8D48-F2D44259389A}"/>
              </a:ext>
            </a:extLst>
          </p:cNvPr>
          <p:cNvCxnSpPr/>
          <p:nvPr/>
        </p:nvCxnSpPr>
        <p:spPr>
          <a:xfrm>
            <a:off x="9809003" y="5876742"/>
            <a:ext cx="373045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81">
            <a:extLst>
              <a:ext uri="{FF2B5EF4-FFF2-40B4-BE49-F238E27FC236}">
                <a16:creationId xmlns:a16="http://schemas.microsoft.com/office/drawing/2014/main" id="{4A9C1A6E-4878-4403-A8EB-1E5E20EB9C02}"/>
              </a:ext>
            </a:extLst>
          </p:cNvPr>
          <p:cNvCxnSpPr/>
          <p:nvPr/>
        </p:nvCxnSpPr>
        <p:spPr>
          <a:xfrm flipH="1">
            <a:off x="9809003" y="6160364"/>
            <a:ext cx="3730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hteck 82">
            <a:extLst>
              <a:ext uri="{FF2B5EF4-FFF2-40B4-BE49-F238E27FC236}">
                <a16:creationId xmlns:a16="http://schemas.microsoft.com/office/drawing/2014/main" id="{00A04D45-D36E-44A3-9889-CF429A943312}"/>
              </a:ext>
            </a:extLst>
          </p:cNvPr>
          <p:cNvSpPr/>
          <p:nvPr/>
        </p:nvSpPr>
        <p:spPr>
          <a:xfrm>
            <a:off x="2392908" y="1447054"/>
            <a:ext cx="109181" cy="5012887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endParaRPr lang="en-US" sz="1867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hteck 83">
            <a:extLst>
              <a:ext uri="{FF2B5EF4-FFF2-40B4-BE49-F238E27FC236}">
                <a16:creationId xmlns:a16="http://schemas.microsoft.com/office/drawing/2014/main" id="{CD01AF5F-A788-49AD-97B6-10BA4B5593D0}"/>
              </a:ext>
            </a:extLst>
          </p:cNvPr>
          <p:cNvSpPr/>
          <p:nvPr/>
        </p:nvSpPr>
        <p:spPr>
          <a:xfrm>
            <a:off x="3002508" y="2585945"/>
            <a:ext cx="6123296" cy="99667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endParaRPr lang="en-US" sz="1867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hteck 90">
            <a:extLst>
              <a:ext uri="{FF2B5EF4-FFF2-40B4-BE49-F238E27FC236}">
                <a16:creationId xmlns:a16="http://schemas.microsoft.com/office/drawing/2014/main" id="{7477B3B2-4C36-49E2-9784-CF8F734DCC0A}"/>
              </a:ext>
            </a:extLst>
          </p:cNvPr>
          <p:cNvSpPr/>
          <p:nvPr/>
        </p:nvSpPr>
        <p:spPr>
          <a:xfrm>
            <a:off x="3003409" y="3104779"/>
            <a:ext cx="6122395" cy="102357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endParaRPr lang="en-US" sz="1867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hteck 91">
            <a:extLst>
              <a:ext uri="{FF2B5EF4-FFF2-40B4-BE49-F238E27FC236}">
                <a16:creationId xmlns:a16="http://schemas.microsoft.com/office/drawing/2014/main" id="{5C3D6418-DDEB-4464-B0C1-BFC763060271}"/>
              </a:ext>
            </a:extLst>
          </p:cNvPr>
          <p:cNvSpPr/>
          <p:nvPr/>
        </p:nvSpPr>
        <p:spPr>
          <a:xfrm>
            <a:off x="9703451" y="1447053"/>
            <a:ext cx="109181" cy="5024843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endParaRPr lang="en-US" sz="1867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Pfeil nach rechts 93">
            <a:extLst>
              <a:ext uri="{FF2B5EF4-FFF2-40B4-BE49-F238E27FC236}">
                <a16:creationId xmlns:a16="http://schemas.microsoft.com/office/drawing/2014/main" id="{CC00D377-D530-4BF3-A14E-77D43739CED7}"/>
              </a:ext>
            </a:extLst>
          </p:cNvPr>
          <p:cNvSpPr/>
          <p:nvPr/>
        </p:nvSpPr>
        <p:spPr>
          <a:xfrm>
            <a:off x="2502089" y="1866152"/>
            <a:ext cx="500419" cy="250073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endParaRPr lang="en-US" sz="1867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Pfeil nach rechts 94">
            <a:extLst>
              <a:ext uri="{FF2B5EF4-FFF2-40B4-BE49-F238E27FC236}">
                <a16:creationId xmlns:a16="http://schemas.microsoft.com/office/drawing/2014/main" id="{740C10BD-1468-433D-BCD9-A53DD5479818}"/>
              </a:ext>
            </a:extLst>
          </p:cNvPr>
          <p:cNvSpPr/>
          <p:nvPr/>
        </p:nvSpPr>
        <p:spPr>
          <a:xfrm>
            <a:off x="2502989" y="4546090"/>
            <a:ext cx="500419" cy="250073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endParaRPr lang="en-US" sz="1867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Pfeil nach rechts 95">
            <a:extLst>
              <a:ext uri="{FF2B5EF4-FFF2-40B4-BE49-F238E27FC236}">
                <a16:creationId xmlns:a16="http://schemas.microsoft.com/office/drawing/2014/main" id="{68871099-1886-415D-8FE6-463BC3DD8AE8}"/>
              </a:ext>
            </a:extLst>
          </p:cNvPr>
          <p:cNvSpPr/>
          <p:nvPr/>
        </p:nvSpPr>
        <p:spPr>
          <a:xfrm rot="16200000">
            <a:off x="4859547" y="2759129"/>
            <a:ext cx="460015" cy="250073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endParaRPr lang="en-US" sz="1867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Pfeil nach rechts 96">
            <a:extLst>
              <a:ext uri="{FF2B5EF4-FFF2-40B4-BE49-F238E27FC236}">
                <a16:creationId xmlns:a16="http://schemas.microsoft.com/office/drawing/2014/main" id="{F4DFEFBE-90DC-4AC5-AF94-C65BC80DC1ED}"/>
              </a:ext>
            </a:extLst>
          </p:cNvPr>
          <p:cNvSpPr/>
          <p:nvPr/>
        </p:nvSpPr>
        <p:spPr>
          <a:xfrm rot="5400000">
            <a:off x="6927941" y="2761917"/>
            <a:ext cx="460015" cy="250073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endParaRPr lang="en-US" sz="1867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Pfeil nach rechts 97">
            <a:extLst>
              <a:ext uri="{FF2B5EF4-FFF2-40B4-BE49-F238E27FC236}">
                <a16:creationId xmlns:a16="http://schemas.microsoft.com/office/drawing/2014/main" id="{3299929A-456B-41C5-B9D4-2E744F0BE7CA}"/>
              </a:ext>
            </a:extLst>
          </p:cNvPr>
          <p:cNvSpPr/>
          <p:nvPr/>
        </p:nvSpPr>
        <p:spPr>
          <a:xfrm rot="10800000">
            <a:off x="9125803" y="1887934"/>
            <a:ext cx="577647" cy="250073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endParaRPr lang="en-US" sz="1867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Pfeil nach rechts 98">
            <a:extLst>
              <a:ext uri="{FF2B5EF4-FFF2-40B4-BE49-F238E27FC236}">
                <a16:creationId xmlns:a16="http://schemas.microsoft.com/office/drawing/2014/main" id="{C71F0F85-0486-411A-90C6-416701605537}"/>
              </a:ext>
            </a:extLst>
          </p:cNvPr>
          <p:cNvSpPr/>
          <p:nvPr/>
        </p:nvSpPr>
        <p:spPr>
          <a:xfrm>
            <a:off x="9125805" y="3053089"/>
            <a:ext cx="577647" cy="250073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endParaRPr lang="en-US" sz="1867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Pfeil nach rechts 99">
            <a:extLst>
              <a:ext uri="{FF2B5EF4-FFF2-40B4-BE49-F238E27FC236}">
                <a16:creationId xmlns:a16="http://schemas.microsoft.com/office/drawing/2014/main" id="{22ADE435-B2F1-4E9A-BDE8-8D44DDC588D1}"/>
              </a:ext>
            </a:extLst>
          </p:cNvPr>
          <p:cNvSpPr/>
          <p:nvPr/>
        </p:nvSpPr>
        <p:spPr>
          <a:xfrm rot="10800000">
            <a:off x="9125802" y="5524206"/>
            <a:ext cx="577647" cy="250073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endParaRPr lang="en-US" sz="1867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Pfeil nach rechts 100">
            <a:extLst>
              <a:ext uri="{FF2B5EF4-FFF2-40B4-BE49-F238E27FC236}">
                <a16:creationId xmlns:a16="http://schemas.microsoft.com/office/drawing/2014/main" id="{B345A5E1-C214-4CFE-AB54-054AC2EFECFE}"/>
              </a:ext>
            </a:extLst>
          </p:cNvPr>
          <p:cNvSpPr/>
          <p:nvPr/>
        </p:nvSpPr>
        <p:spPr>
          <a:xfrm>
            <a:off x="9125805" y="2500708"/>
            <a:ext cx="577647" cy="250073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0000" tIns="120000" rIns="12000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67"/>
              </a:lnSpc>
              <a:spcBef>
                <a:spcPts val="1120"/>
              </a:spcBef>
            </a:pPr>
            <a:endParaRPr lang="en-US" sz="1867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feld 101">
            <a:extLst>
              <a:ext uri="{FF2B5EF4-FFF2-40B4-BE49-F238E27FC236}">
                <a16:creationId xmlns:a16="http://schemas.microsoft.com/office/drawing/2014/main" id="{2DC33BC3-77BA-41D5-8AD9-98D2C0567E4F}"/>
              </a:ext>
            </a:extLst>
          </p:cNvPr>
          <p:cNvSpPr txBox="1"/>
          <p:nvPr/>
        </p:nvSpPr>
        <p:spPr>
          <a:xfrm>
            <a:off x="7465457" y="1318989"/>
            <a:ext cx="1687643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/>
              <a:t>Signal dictionaries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CC3601-63B9-4F2E-A940-1EDADA0C8753}"/>
              </a:ext>
            </a:extLst>
          </p:cNvPr>
          <p:cNvSpPr txBox="1"/>
          <p:nvPr/>
        </p:nvSpPr>
        <p:spPr>
          <a:xfrm>
            <a:off x="2619020" y="6479176"/>
            <a:ext cx="1062093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/>
              <a:t>Usage of SSP in defining Simulation Architecture for ADAS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94A92D1-566A-4499-9814-296913036F39}"/>
              </a:ext>
            </a:extLst>
          </p:cNvPr>
          <p:cNvGrpSpPr/>
          <p:nvPr/>
        </p:nvGrpSpPr>
        <p:grpSpPr>
          <a:xfrm>
            <a:off x="228600" y="1328645"/>
            <a:ext cx="11734800" cy="5529355"/>
            <a:chOff x="171449" y="996484"/>
            <a:chExt cx="8801100" cy="4147016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A46D477-7784-414A-AB0B-6BFD31487084}"/>
                </a:ext>
              </a:extLst>
            </p:cNvPr>
            <p:cNvSpPr/>
            <p:nvPr/>
          </p:nvSpPr>
          <p:spPr>
            <a:xfrm>
              <a:off x="171449" y="996484"/>
              <a:ext cx="8801100" cy="4147016"/>
            </a:xfrm>
            <a:prstGeom prst="rect">
              <a:avLst/>
            </a:prstGeom>
            <a:solidFill>
              <a:schemeClr val="lt1">
                <a:alpha val="8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1648B039-ED37-42EC-B678-05683A1F68D2}"/>
                </a:ext>
              </a:extLst>
            </p:cNvPr>
            <p:cNvSpPr/>
            <p:nvPr/>
          </p:nvSpPr>
          <p:spPr>
            <a:xfrm>
              <a:off x="1416037" y="1928457"/>
              <a:ext cx="6076505" cy="1668665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/>
                <a:t>Purpose of SSP: Standardize interconnected system of components and controls, including parameterization and variants handling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908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8D888-9B14-4FAC-BF05-B70B7ADB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Structure and </a:t>
            </a:r>
            <a:r>
              <a:rPr lang="en-US" dirty="0" err="1"/>
              <a:t>Paramterization</a:t>
            </a:r>
            <a:r>
              <a:rPr lang="en-US" dirty="0"/>
              <a:t>: SSP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40079-C510-425D-8300-0AA4F2FD2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What: One level “above” an FMU, a hierarchical system of</a:t>
            </a:r>
          </a:p>
          <a:p>
            <a:pPr lvl="1"/>
            <a:r>
              <a:rPr lang="en-US" dirty="0"/>
              <a:t>simulation components, </a:t>
            </a:r>
          </a:p>
          <a:p>
            <a:pPr lvl="1"/>
            <a:r>
              <a:rPr lang="en-US" dirty="0"/>
              <a:t>their interaction structure</a:t>
            </a:r>
          </a:p>
          <a:p>
            <a:pPr lvl="1"/>
            <a:r>
              <a:rPr lang="en-US" dirty="0"/>
              <a:t>structured parameters and variants of the system</a:t>
            </a:r>
          </a:p>
          <a:p>
            <a:r>
              <a:rPr lang="en-US" dirty="0"/>
              <a:t>Public release candidate expected in Q1 2019</a:t>
            </a:r>
          </a:p>
        </p:txBody>
      </p:sp>
    </p:spTree>
    <p:extLst>
      <p:ext uri="{BB962C8B-B14F-4D97-AF65-F5344CB8AC3E}">
        <p14:creationId xmlns:p14="http://schemas.microsoft.com/office/powerpoint/2010/main" val="22127908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White;-1;White;-1;-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White;-1;White;-1;-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-1;-2;-2;White;Black"/>
</p:tagLst>
</file>

<file path=ppt/theme/theme1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AD36D05C61CC4C9BEE353378571754" ma:contentTypeVersion="1" ma:contentTypeDescription="Create a new document." ma:contentTypeScope="" ma:versionID="6791979522524ee6987a1c34d153ca12">
  <xsd:schema xmlns:xsd="http://www.w3.org/2001/XMLSchema" xmlns:xs="http://www.w3.org/2001/XMLSchema" xmlns:p="http://schemas.microsoft.com/office/2006/metadata/properties" xmlns:ns3="37f29cca-1843-4c53-b73d-c5541007d76c" targetNamespace="http://schemas.microsoft.com/office/2006/metadata/properties" ma:root="true" ma:fieldsID="11b9034b7b9e377ebb4c15fc01deb757" ns3:_="">
    <xsd:import namespace="37f29cca-1843-4c53-b73d-c5541007d76c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f29cca-1843-4c53-b73d-c5541007d7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1D1287-5CA6-4557-A427-AF8FC49C34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D66FEB-616E-4E84-B5EB-0B4A03D58A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f29cca-1843-4c53-b73d-c5541007d7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5844E4-2AD4-4930-8A2A-DA4E816ADFDE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7f29cca-1843-4c53-b73d-c5541007d76c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977</Words>
  <Application>Microsoft Office PowerPoint</Application>
  <PresentationFormat>Widescreen</PresentationFormat>
  <Paragraphs>181</Paragraphs>
  <Slides>17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Gill Sans</vt:lpstr>
      <vt:lpstr>Helvetica</vt:lpstr>
      <vt:lpstr>ModelonTitilliumBold</vt:lpstr>
      <vt:lpstr>ModelonTitilliumRegular</vt:lpstr>
      <vt:lpstr>TitilliumText22L Lt</vt:lpstr>
      <vt:lpstr>Wingdings</vt:lpstr>
      <vt:lpstr>2_Custom Design</vt:lpstr>
      <vt:lpstr>NAFEMS / INCOSE Systems Modeling &amp; Simulation Working Group</vt:lpstr>
      <vt:lpstr>Overview</vt:lpstr>
      <vt:lpstr>The Modelica Association: Mission</vt:lpstr>
      <vt:lpstr>Modelica Association: Quick overview</vt:lpstr>
      <vt:lpstr>Research Projects supporting MA goals</vt:lpstr>
      <vt:lpstr>The Modelica Language and Libraries</vt:lpstr>
      <vt:lpstr>The Functional Mockup Interface</vt:lpstr>
      <vt:lpstr>System Structure and Paramterization: SSP</vt:lpstr>
      <vt:lpstr>System Structure and Paramterization: SSP</vt:lpstr>
      <vt:lpstr>Distributed Co-simulation Protocol DCP</vt:lpstr>
      <vt:lpstr> Summary: Coordinated standards</vt:lpstr>
      <vt:lpstr>Ongoing Research</vt:lpstr>
      <vt:lpstr>EMPHYSIS (FMI for embedded targets) (Embedded systems with physical models in the production code software)</vt:lpstr>
      <vt:lpstr>Design environment for turbo-electric aircraft: TRADE</vt:lpstr>
      <vt:lpstr>IBPSA Project 1: Framework for building and community energy system design and operation</vt:lpstr>
      <vt:lpstr>Future MA Project Ideas</vt:lpstr>
      <vt:lpstr>Questions? </vt:lpstr>
    </vt:vector>
  </TitlesOfParts>
  <Company>Procter &amp; Gamble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SMSWG overview</dc:title>
  <dc:creator>tk9295;SMSWG steering committee</dc:creator>
  <cp:lastModifiedBy>Hubertus Tummescheit</cp:lastModifiedBy>
  <cp:revision>320</cp:revision>
  <dcterms:created xsi:type="dcterms:W3CDTF">2009-05-12T18:47:40Z</dcterms:created>
  <dcterms:modified xsi:type="dcterms:W3CDTF">2018-11-12T23:10:36Z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0x010100FAAD36D05C61CC4C9BEE353378571754</vt:lpwstr>
  </property>
</Properties>
</file>