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4"/>
    <p:sldMasterId id="2147483939" r:id="rId5"/>
    <p:sldMasterId id="2147483946" r:id="rId6"/>
  </p:sldMasterIdLst>
  <p:notesMasterIdLst>
    <p:notesMasterId r:id="rId17"/>
  </p:notesMasterIdLst>
  <p:handoutMasterIdLst>
    <p:handoutMasterId r:id="rId18"/>
  </p:handoutMasterIdLst>
  <p:sldIdLst>
    <p:sldId id="640" r:id="rId7"/>
    <p:sldId id="655" r:id="rId8"/>
    <p:sldId id="643" r:id="rId9"/>
    <p:sldId id="649" r:id="rId10"/>
    <p:sldId id="651" r:id="rId11"/>
    <p:sldId id="652" r:id="rId12"/>
    <p:sldId id="656" r:id="rId13"/>
    <p:sldId id="654" r:id="rId14"/>
    <p:sldId id="641" r:id="rId15"/>
    <p:sldId id="65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6918" algn="l" rtl="0" fontAlgn="base">
      <a:spcBef>
        <a:spcPct val="0"/>
      </a:spcBef>
      <a:spcAft>
        <a:spcPct val="0"/>
      </a:spcAft>
      <a:defRPr kern="1200">
        <a:solidFill>
          <a:schemeClr val="tx1"/>
        </a:solidFill>
        <a:latin typeface="Arial" pitchFamily="34" charset="0"/>
        <a:ea typeface="+mn-ea"/>
        <a:cs typeface="+mn-cs"/>
      </a:defRPr>
    </a:lvl2pPr>
    <a:lvl3pPr marL="913837" algn="l" rtl="0" fontAlgn="base">
      <a:spcBef>
        <a:spcPct val="0"/>
      </a:spcBef>
      <a:spcAft>
        <a:spcPct val="0"/>
      </a:spcAft>
      <a:defRPr kern="1200">
        <a:solidFill>
          <a:schemeClr val="tx1"/>
        </a:solidFill>
        <a:latin typeface="Arial" pitchFamily="34" charset="0"/>
        <a:ea typeface="+mn-ea"/>
        <a:cs typeface="+mn-cs"/>
      </a:defRPr>
    </a:lvl3pPr>
    <a:lvl4pPr marL="1370757" algn="l" rtl="0" fontAlgn="base">
      <a:spcBef>
        <a:spcPct val="0"/>
      </a:spcBef>
      <a:spcAft>
        <a:spcPct val="0"/>
      </a:spcAft>
      <a:defRPr kern="1200">
        <a:solidFill>
          <a:schemeClr val="tx1"/>
        </a:solidFill>
        <a:latin typeface="Arial" pitchFamily="34" charset="0"/>
        <a:ea typeface="+mn-ea"/>
        <a:cs typeface="+mn-cs"/>
      </a:defRPr>
    </a:lvl4pPr>
    <a:lvl5pPr marL="1827673" algn="l" rtl="0" fontAlgn="base">
      <a:spcBef>
        <a:spcPct val="0"/>
      </a:spcBef>
      <a:spcAft>
        <a:spcPct val="0"/>
      </a:spcAft>
      <a:defRPr kern="1200">
        <a:solidFill>
          <a:schemeClr val="tx1"/>
        </a:solidFill>
        <a:latin typeface="Arial" pitchFamily="34" charset="0"/>
        <a:ea typeface="+mn-ea"/>
        <a:cs typeface="+mn-cs"/>
      </a:defRPr>
    </a:lvl5pPr>
    <a:lvl6pPr marL="2284592" algn="l" defTabSz="913837" rtl="0" eaLnBrk="1" latinLnBrk="0" hangingPunct="1">
      <a:defRPr kern="1200">
        <a:solidFill>
          <a:schemeClr val="tx1"/>
        </a:solidFill>
        <a:latin typeface="Arial" pitchFamily="34" charset="0"/>
        <a:ea typeface="+mn-ea"/>
        <a:cs typeface="+mn-cs"/>
      </a:defRPr>
    </a:lvl6pPr>
    <a:lvl7pPr marL="2741511" algn="l" defTabSz="913837" rtl="0" eaLnBrk="1" latinLnBrk="0" hangingPunct="1">
      <a:defRPr kern="1200">
        <a:solidFill>
          <a:schemeClr val="tx1"/>
        </a:solidFill>
        <a:latin typeface="Arial" pitchFamily="34" charset="0"/>
        <a:ea typeface="+mn-ea"/>
        <a:cs typeface="+mn-cs"/>
      </a:defRPr>
    </a:lvl7pPr>
    <a:lvl8pPr marL="3198430" algn="l" defTabSz="913837" rtl="0" eaLnBrk="1" latinLnBrk="0" hangingPunct="1">
      <a:defRPr kern="1200">
        <a:solidFill>
          <a:schemeClr val="tx1"/>
        </a:solidFill>
        <a:latin typeface="Arial" pitchFamily="34" charset="0"/>
        <a:ea typeface="+mn-ea"/>
        <a:cs typeface="+mn-cs"/>
      </a:defRPr>
    </a:lvl8pPr>
    <a:lvl9pPr marL="3655347" algn="l" defTabSz="913837"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28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26"/>
    <a:srgbClr val="AFDC7E"/>
    <a:srgbClr val="FFFF99"/>
    <a:srgbClr val="FF9900"/>
    <a:srgbClr val="000099"/>
    <a:srgbClr val="0000FF"/>
    <a:srgbClr val="C0C0C0"/>
    <a:srgbClr val="0079A4"/>
    <a:srgbClr val="85DFFF"/>
    <a:srgbClr val="EEF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3910" autoAdjust="0"/>
  </p:normalViewPr>
  <p:slideViewPr>
    <p:cSldViewPr snapToGrid="0" snapToObjects="1">
      <p:cViewPr varScale="1">
        <p:scale>
          <a:sx n="88" d="100"/>
          <a:sy n="88" d="100"/>
        </p:scale>
        <p:origin x="1824" y="96"/>
      </p:cViewPr>
      <p:guideLst>
        <p:guide orient="horz" pos="840"/>
        <p:guide pos="2856"/>
      </p:guideLst>
    </p:cSldViewPr>
  </p:slideViewPr>
  <p:outlineViewPr>
    <p:cViewPr>
      <p:scale>
        <a:sx n="33" d="100"/>
        <a:sy n="33" d="100"/>
      </p:scale>
      <p:origin x="53" y="2822"/>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p:cViewPr varScale="1">
        <p:scale>
          <a:sx n="73" d="100"/>
          <a:sy n="73" d="100"/>
        </p:scale>
        <p:origin x="210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628" cy="464184"/>
          </a:xfrm>
          <a:prstGeom prst="rect">
            <a:avLst/>
          </a:prstGeom>
        </p:spPr>
        <p:txBody>
          <a:bodyPr vert="horz" lIns="91550" tIns="45776" rIns="91550" bIns="45776" rtlCol="0"/>
          <a:lstStyle>
            <a:lvl1pPr algn="l">
              <a:defRPr sz="1200" dirty="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1184" y="0"/>
            <a:ext cx="3037628" cy="464184"/>
          </a:xfrm>
          <a:prstGeom prst="rect">
            <a:avLst/>
          </a:prstGeom>
        </p:spPr>
        <p:txBody>
          <a:bodyPr vert="horz" lIns="91550" tIns="45776" rIns="91550" bIns="45776" rtlCol="0"/>
          <a:lstStyle>
            <a:lvl1pPr algn="r">
              <a:defRPr sz="1200">
                <a:latin typeface="Arial" pitchFamily="34" charset="0"/>
              </a:defRPr>
            </a:lvl1pPr>
          </a:lstStyle>
          <a:p>
            <a:pPr>
              <a:defRPr/>
            </a:pPr>
            <a:fld id="{4FE32B22-597F-4C77-A355-7506E6A4371D}" type="datetimeFigureOut">
              <a:rPr lang="en-US"/>
              <a:pPr>
                <a:defRPr/>
              </a:pPr>
              <a:t>1/21/2018</a:t>
            </a:fld>
            <a:endParaRPr lang="en-US" dirty="0"/>
          </a:p>
        </p:txBody>
      </p:sp>
      <p:sp>
        <p:nvSpPr>
          <p:cNvPr id="4" name="Footer Placeholder 3"/>
          <p:cNvSpPr>
            <a:spLocks noGrp="1"/>
          </p:cNvSpPr>
          <p:nvPr>
            <p:ph type="ftr" sz="quarter" idx="2"/>
          </p:nvPr>
        </p:nvSpPr>
        <p:spPr>
          <a:xfrm>
            <a:off x="3" y="8830629"/>
            <a:ext cx="3037628" cy="464184"/>
          </a:xfrm>
          <a:prstGeom prst="rect">
            <a:avLst/>
          </a:prstGeom>
        </p:spPr>
        <p:txBody>
          <a:bodyPr vert="horz" lIns="91550" tIns="45776" rIns="91550" bIns="45776" rtlCol="0" anchor="b"/>
          <a:lstStyle>
            <a:lvl1pPr algn="l">
              <a:defRPr sz="1200" dirty="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1184" y="8830629"/>
            <a:ext cx="3037628" cy="464184"/>
          </a:xfrm>
          <a:prstGeom prst="rect">
            <a:avLst/>
          </a:prstGeom>
        </p:spPr>
        <p:txBody>
          <a:bodyPr vert="horz" lIns="91550" tIns="45776" rIns="91550" bIns="45776" rtlCol="0" anchor="b"/>
          <a:lstStyle>
            <a:lvl1pPr algn="r">
              <a:defRPr sz="1200">
                <a:latin typeface="Arial" pitchFamily="34" charset="0"/>
              </a:defRPr>
            </a:lvl1pPr>
          </a:lstStyle>
          <a:p>
            <a:pPr>
              <a:defRPr/>
            </a:pPr>
            <a:fld id="{9E526855-EE30-4F0D-952F-87E2B3B94471}" type="slidenum">
              <a:rPr lang="en-US"/>
              <a:pPr>
                <a:defRPr/>
              </a:pPr>
              <a:t>‹#›</a:t>
            </a:fld>
            <a:endParaRPr lang="en-US" dirty="0"/>
          </a:p>
        </p:txBody>
      </p:sp>
    </p:spTree>
    <p:extLst>
      <p:ext uri="{BB962C8B-B14F-4D97-AF65-F5344CB8AC3E}">
        <p14:creationId xmlns:p14="http://schemas.microsoft.com/office/powerpoint/2010/main" val="365216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628" cy="464184"/>
          </a:xfrm>
          <a:prstGeom prst="rect">
            <a:avLst/>
          </a:prstGeom>
        </p:spPr>
        <p:txBody>
          <a:bodyPr vert="horz" lIns="93144" tIns="46573" rIns="93144" bIns="46573"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1184" y="0"/>
            <a:ext cx="3037628" cy="464184"/>
          </a:xfrm>
          <a:prstGeom prst="rect">
            <a:avLst/>
          </a:prstGeom>
        </p:spPr>
        <p:txBody>
          <a:bodyPr vert="horz" lIns="93144" tIns="46573" rIns="93144" bIns="46573" rtlCol="0"/>
          <a:lstStyle>
            <a:lvl1pPr algn="r" fontAlgn="auto">
              <a:spcBef>
                <a:spcPts val="0"/>
              </a:spcBef>
              <a:spcAft>
                <a:spcPts val="0"/>
              </a:spcAft>
              <a:defRPr sz="1200">
                <a:latin typeface="+mn-lt"/>
              </a:defRPr>
            </a:lvl1pPr>
          </a:lstStyle>
          <a:p>
            <a:pPr>
              <a:defRPr/>
            </a:pPr>
            <a:fld id="{F14EB96C-F891-4E88-8C61-054437C8E8E2}" type="datetimeFigureOut">
              <a:rPr lang="en-US"/>
              <a:pPr>
                <a:defRPr/>
              </a:pPr>
              <a:t>1/21/2018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4" tIns="46573" rIns="93144" bIns="46573" rtlCol="0" anchor="ctr"/>
          <a:lstStyle/>
          <a:p>
            <a:pPr lvl="0"/>
            <a:endParaRPr lang="en-US" noProof="0" dirty="0"/>
          </a:p>
        </p:txBody>
      </p:sp>
      <p:sp>
        <p:nvSpPr>
          <p:cNvPr id="5" name="Notes Placeholder 4"/>
          <p:cNvSpPr>
            <a:spLocks noGrp="1"/>
          </p:cNvSpPr>
          <p:nvPr>
            <p:ph type="body" sz="quarter" idx="3"/>
          </p:nvPr>
        </p:nvSpPr>
        <p:spPr>
          <a:xfrm>
            <a:off x="701359" y="4416112"/>
            <a:ext cx="5607684" cy="4182427"/>
          </a:xfrm>
          <a:prstGeom prst="rect">
            <a:avLst/>
          </a:prstGeom>
        </p:spPr>
        <p:txBody>
          <a:bodyPr vert="horz" lIns="93144" tIns="46573" rIns="93144" bIns="465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30629"/>
            <a:ext cx="3037628" cy="464184"/>
          </a:xfrm>
          <a:prstGeom prst="rect">
            <a:avLst/>
          </a:prstGeom>
        </p:spPr>
        <p:txBody>
          <a:bodyPr vert="horz" lIns="93144" tIns="46573" rIns="93144" bIns="46573"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1184" y="8830629"/>
            <a:ext cx="3037628" cy="464184"/>
          </a:xfrm>
          <a:prstGeom prst="rect">
            <a:avLst/>
          </a:prstGeom>
        </p:spPr>
        <p:txBody>
          <a:bodyPr vert="horz" lIns="93144" tIns="46573" rIns="93144" bIns="46573" rtlCol="0" anchor="b"/>
          <a:lstStyle>
            <a:lvl1pPr algn="r" fontAlgn="auto">
              <a:spcBef>
                <a:spcPts val="0"/>
              </a:spcBef>
              <a:spcAft>
                <a:spcPts val="0"/>
              </a:spcAft>
              <a:defRPr sz="1200">
                <a:latin typeface="+mn-lt"/>
              </a:defRPr>
            </a:lvl1pPr>
          </a:lstStyle>
          <a:p>
            <a:pPr>
              <a:defRPr/>
            </a:pPr>
            <a:fld id="{6FD0C6BE-01F5-4ABD-AD5E-96359A0C9B0E}" type="slidenum">
              <a:rPr lang="en-US"/>
              <a:pPr>
                <a:defRPr/>
              </a:pPr>
              <a:t>‹#›</a:t>
            </a:fld>
            <a:endParaRPr lang="en-US" dirty="0"/>
          </a:p>
        </p:txBody>
      </p:sp>
    </p:spTree>
    <p:extLst>
      <p:ext uri="{BB962C8B-B14F-4D97-AF65-F5344CB8AC3E}">
        <p14:creationId xmlns:p14="http://schemas.microsoft.com/office/powerpoint/2010/main" val="1706021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18" algn="l" rtl="0" eaLnBrk="0" fontAlgn="base" hangingPunct="0">
      <a:spcBef>
        <a:spcPct val="30000"/>
      </a:spcBef>
      <a:spcAft>
        <a:spcPct val="0"/>
      </a:spcAft>
      <a:defRPr sz="1200" kern="1200">
        <a:solidFill>
          <a:schemeClr val="tx1"/>
        </a:solidFill>
        <a:latin typeface="+mn-lt"/>
        <a:ea typeface="+mn-ea"/>
        <a:cs typeface="+mn-cs"/>
      </a:defRPr>
    </a:lvl2pPr>
    <a:lvl3pPr marL="913837" algn="l" rtl="0" eaLnBrk="0" fontAlgn="base" hangingPunct="0">
      <a:spcBef>
        <a:spcPct val="30000"/>
      </a:spcBef>
      <a:spcAft>
        <a:spcPct val="0"/>
      </a:spcAft>
      <a:defRPr sz="1200" kern="1200">
        <a:solidFill>
          <a:schemeClr val="tx1"/>
        </a:solidFill>
        <a:latin typeface="+mn-lt"/>
        <a:ea typeface="+mn-ea"/>
        <a:cs typeface="+mn-cs"/>
      </a:defRPr>
    </a:lvl3pPr>
    <a:lvl4pPr marL="1370757" algn="l" rtl="0" eaLnBrk="0" fontAlgn="base" hangingPunct="0">
      <a:spcBef>
        <a:spcPct val="30000"/>
      </a:spcBef>
      <a:spcAft>
        <a:spcPct val="0"/>
      </a:spcAft>
      <a:defRPr sz="1200" kern="1200">
        <a:solidFill>
          <a:schemeClr val="tx1"/>
        </a:solidFill>
        <a:latin typeface="+mn-lt"/>
        <a:ea typeface="+mn-ea"/>
        <a:cs typeface="+mn-cs"/>
      </a:defRPr>
    </a:lvl4pPr>
    <a:lvl5pPr marL="1827673" algn="l" rtl="0" eaLnBrk="0" fontAlgn="base" hangingPunct="0">
      <a:spcBef>
        <a:spcPct val="30000"/>
      </a:spcBef>
      <a:spcAft>
        <a:spcPct val="0"/>
      </a:spcAft>
      <a:defRPr sz="1200" kern="1200">
        <a:solidFill>
          <a:schemeClr val="tx1"/>
        </a:solidFill>
        <a:latin typeface="+mn-lt"/>
        <a:ea typeface="+mn-ea"/>
        <a:cs typeface="+mn-cs"/>
      </a:defRPr>
    </a:lvl5pPr>
    <a:lvl6pPr marL="2284592" algn="l" defTabSz="913837" rtl="0" eaLnBrk="1" latinLnBrk="0" hangingPunct="1">
      <a:defRPr sz="1200" kern="1200">
        <a:solidFill>
          <a:schemeClr val="tx1"/>
        </a:solidFill>
        <a:latin typeface="+mn-lt"/>
        <a:ea typeface="+mn-ea"/>
        <a:cs typeface="+mn-cs"/>
      </a:defRPr>
    </a:lvl6pPr>
    <a:lvl7pPr marL="2741511" algn="l" defTabSz="913837" rtl="0" eaLnBrk="1" latinLnBrk="0" hangingPunct="1">
      <a:defRPr sz="1200" kern="1200">
        <a:solidFill>
          <a:schemeClr val="tx1"/>
        </a:solidFill>
        <a:latin typeface="+mn-lt"/>
        <a:ea typeface="+mn-ea"/>
        <a:cs typeface="+mn-cs"/>
      </a:defRPr>
    </a:lvl7pPr>
    <a:lvl8pPr marL="3198430" algn="l" defTabSz="913837" rtl="0" eaLnBrk="1" latinLnBrk="0" hangingPunct="1">
      <a:defRPr sz="1200" kern="1200">
        <a:solidFill>
          <a:schemeClr val="tx1"/>
        </a:solidFill>
        <a:latin typeface="+mn-lt"/>
        <a:ea typeface="+mn-ea"/>
        <a:cs typeface="+mn-cs"/>
      </a:defRPr>
    </a:lvl8pPr>
    <a:lvl9pPr marL="3655347" algn="l" defTabSz="9138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22795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26947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94100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pPr>
                <a:defRPr/>
              </a:pPr>
              <a:t>10</a:t>
            </a:fld>
            <a:endParaRPr lang="en-US" dirty="0"/>
          </a:p>
        </p:txBody>
      </p:sp>
    </p:spTree>
    <p:extLst>
      <p:ext uri="{BB962C8B-B14F-4D97-AF65-F5344CB8AC3E}">
        <p14:creationId xmlns:p14="http://schemas.microsoft.com/office/powerpoint/2010/main" val="4152976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27641"/>
          </a:xfrm>
          <a:prstGeom prst="rect">
            <a:avLst/>
          </a:prstGeom>
        </p:spPr>
      </p:pic>
      <p:sp>
        <p:nvSpPr>
          <p:cNvPr id="6" name="Rectangle 5"/>
          <p:cNvSpPr/>
          <p:nvPr userDrawn="1"/>
        </p:nvSpPr>
        <p:spPr>
          <a:xfrm>
            <a:off x="-1976" y="4953000"/>
            <a:ext cx="9145975" cy="1898067"/>
          </a:xfrm>
          <a:prstGeom prst="rect">
            <a:avLst/>
          </a:prstGeom>
          <a:gradFill flip="none" rotWithShape="1">
            <a:gsLst>
              <a:gs pos="0">
                <a:schemeClr val="tx1"/>
              </a:gs>
              <a:gs pos="95000">
                <a:schemeClr val="accent1">
                  <a:shade val="67500"/>
                  <a:satMod val="115000"/>
                </a:schemeClr>
              </a:gs>
              <a:gs pos="100000">
                <a:schemeClr val="accent1">
                  <a:shade val="100000"/>
                  <a:satMod val="115000"/>
                </a:schemeClr>
              </a:gs>
            </a:gsLst>
            <a:lin ang="54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6640" y="4855322"/>
            <a:ext cx="9150640" cy="126217"/>
          </a:xfrm>
          <a:prstGeom prst="rect">
            <a:avLst/>
          </a:prstGeom>
          <a:solidFill>
            <a:srgbClr val="1E72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152400" y="5201473"/>
            <a:ext cx="3844849" cy="1351727"/>
            <a:chOff x="152400" y="5346412"/>
            <a:chExt cx="3844849" cy="1351727"/>
          </a:xfrm>
          <a:effectLst>
            <a:outerShdw blurRad="50800" dist="38100" dir="2700000" algn="tl" rotWithShape="0">
              <a:prstClr val="black">
                <a:alpha val="40000"/>
              </a:prstClr>
            </a:outerShdw>
          </a:effectLst>
        </p:grpSpPr>
        <p:sp>
          <p:nvSpPr>
            <p:cNvPr id="9" name="Rectangle 8"/>
            <p:cNvSpPr/>
            <p:nvPr/>
          </p:nvSpPr>
          <p:spPr>
            <a:xfrm>
              <a:off x="238271" y="6482695"/>
              <a:ext cx="3758978" cy="215444"/>
            </a:xfrm>
            <a:prstGeom prst="rect">
              <a:avLst/>
            </a:prstGeom>
          </p:spPr>
          <p:txBody>
            <a:bodyPr wrap="none" lIns="0" tIns="0" rIns="0" bIns="0">
              <a:spAutoFit/>
            </a:bodyPr>
            <a:lstStyle/>
            <a:p>
              <a:pPr>
                <a:spcAft>
                  <a:spcPts val="2000"/>
                </a:spcAft>
              </a:pPr>
              <a:r>
                <a:rPr lang="en-US" sz="1400" i="1" dirty="0">
                  <a:solidFill>
                    <a:prstClr val="white"/>
                  </a:solidFill>
                  <a:latin typeface="Arial" charset="0"/>
                  <a:cs typeface="Arial" charset="0"/>
                </a:rPr>
                <a:t>Act like someone’s life depends on what we do.</a:t>
              </a:r>
            </a:p>
          </p:txBody>
        </p:sp>
        <p:sp>
          <p:nvSpPr>
            <p:cNvPr id="10" name="Rectangle 9"/>
            <p:cNvSpPr/>
            <p:nvPr/>
          </p:nvSpPr>
          <p:spPr>
            <a:xfrm>
              <a:off x="171450" y="5346412"/>
              <a:ext cx="2155526" cy="292388"/>
            </a:xfrm>
            <a:prstGeom prst="rect">
              <a:avLst/>
            </a:prstGeom>
          </p:spPr>
          <p:txBody>
            <a:bodyPr wrap="none" lIns="0" tIns="0" rIns="0" bIns="0">
              <a:spAutoFit/>
            </a:bodyPr>
            <a:lstStyle/>
            <a:p>
              <a:pPr>
                <a:spcAft>
                  <a:spcPts val="2000"/>
                </a:spcAft>
              </a:pPr>
              <a:r>
                <a:rPr lang="en-US" sz="1900" dirty="0" smtClean="0">
                  <a:solidFill>
                    <a:srgbClr val="1E72B9"/>
                  </a:solidFill>
                  <a:latin typeface="Arial Black" panose="020B0A04020102090204" pitchFamily="34" charset="0"/>
                  <a:cs typeface="Arial" charset="0"/>
                </a:rPr>
                <a:t>UNPARALLELED</a:t>
              </a:r>
              <a:endParaRPr lang="en-US" sz="1900" dirty="0">
                <a:solidFill>
                  <a:srgbClr val="1E72B9"/>
                </a:solidFill>
                <a:latin typeface="Arial Black" panose="020B0A04020102090204" pitchFamily="34" charset="0"/>
                <a:cs typeface="Arial" charset="0"/>
              </a:endParaRPr>
            </a:p>
          </p:txBody>
        </p:sp>
        <p:sp>
          <p:nvSpPr>
            <p:cNvPr id="11" name="Rectangle 10"/>
            <p:cNvSpPr/>
            <p:nvPr/>
          </p:nvSpPr>
          <p:spPr>
            <a:xfrm>
              <a:off x="152400" y="5548858"/>
              <a:ext cx="3816750" cy="584775"/>
            </a:xfrm>
            <a:prstGeom prst="rect">
              <a:avLst/>
            </a:prstGeom>
          </p:spPr>
          <p:txBody>
            <a:bodyPr wrap="none" lIns="0" tIns="0" rIns="0" bIns="0">
              <a:spAutoFit/>
            </a:bodyPr>
            <a:lstStyle/>
            <a:p>
              <a:pPr>
                <a:spcAft>
                  <a:spcPts val="2000"/>
                </a:spcAft>
              </a:pPr>
              <a:r>
                <a:rPr lang="en-US" sz="3800" dirty="0" smtClean="0">
                  <a:solidFill>
                    <a:srgbClr val="1E72B9"/>
                  </a:solidFill>
                  <a:latin typeface="Arial Black" panose="020B0A04020102090204" pitchFamily="34" charset="0"/>
                  <a:cs typeface="Arial" charset="0"/>
                </a:rPr>
                <a:t>COMMITMENT</a:t>
              </a:r>
              <a:endParaRPr lang="en-US" sz="3800" dirty="0">
                <a:solidFill>
                  <a:srgbClr val="1E72B9"/>
                </a:solidFill>
                <a:latin typeface="Arial Black" panose="020B0A04020102090204" pitchFamily="34" charset="0"/>
                <a:cs typeface="Arial" charset="0"/>
              </a:endParaRPr>
            </a:p>
          </p:txBody>
        </p:sp>
        <p:sp>
          <p:nvSpPr>
            <p:cNvPr id="12" name="Rectangle 11"/>
            <p:cNvSpPr/>
            <p:nvPr/>
          </p:nvSpPr>
          <p:spPr>
            <a:xfrm>
              <a:off x="152400" y="6149064"/>
              <a:ext cx="285335" cy="384721"/>
            </a:xfrm>
            <a:prstGeom prst="rect">
              <a:avLst/>
            </a:prstGeom>
          </p:spPr>
          <p:txBody>
            <a:bodyPr wrap="none" lIns="0" tIns="0" rIns="0" bIns="0">
              <a:spAutoFit/>
            </a:bodyPr>
            <a:lstStyle/>
            <a:p>
              <a:pPr>
                <a:spcAft>
                  <a:spcPts val="2000"/>
                </a:spcAft>
              </a:pPr>
              <a:r>
                <a:rPr lang="en-US" sz="2500" dirty="0" smtClean="0">
                  <a:solidFill>
                    <a:srgbClr val="1E72B9"/>
                  </a:solidFill>
                  <a:latin typeface="Arial Black" panose="020B0A04020102090204" pitchFamily="34" charset="0"/>
                  <a:cs typeface="Arial" charset="0"/>
                </a:rPr>
                <a:t>&amp;</a:t>
              </a:r>
              <a:endParaRPr lang="en-US" sz="2500" dirty="0">
                <a:solidFill>
                  <a:srgbClr val="1E72B9"/>
                </a:solidFill>
                <a:latin typeface="Arial Black" panose="020B0A04020102090204" pitchFamily="34" charset="0"/>
                <a:cs typeface="Arial" charset="0"/>
              </a:endParaRPr>
            </a:p>
          </p:txBody>
        </p:sp>
        <p:sp>
          <p:nvSpPr>
            <p:cNvPr id="13" name="Rectangle 12"/>
            <p:cNvSpPr/>
            <p:nvPr/>
          </p:nvSpPr>
          <p:spPr>
            <a:xfrm>
              <a:off x="480596" y="5949295"/>
              <a:ext cx="3505640" cy="646331"/>
            </a:xfrm>
            <a:prstGeom prst="rect">
              <a:avLst/>
            </a:prstGeom>
          </p:spPr>
          <p:txBody>
            <a:bodyPr wrap="none" lIns="0" tIns="0" rIns="0" bIns="0">
              <a:spAutoFit/>
            </a:bodyPr>
            <a:lstStyle/>
            <a:p>
              <a:pPr>
                <a:spcAft>
                  <a:spcPts val="2000"/>
                </a:spcAft>
              </a:pPr>
              <a:r>
                <a:rPr lang="en-US" sz="4200" dirty="0" smtClean="0">
                  <a:solidFill>
                    <a:srgbClr val="1E72B9"/>
                  </a:solidFill>
                  <a:latin typeface="Arial Black" panose="020B0A04020102090204" pitchFamily="34" charset="0"/>
                  <a:cs typeface="Arial" charset="0"/>
                </a:rPr>
                <a:t>SOLUTIONS</a:t>
              </a:r>
              <a:endParaRPr lang="en-US" sz="4200" dirty="0">
                <a:solidFill>
                  <a:srgbClr val="1E72B9"/>
                </a:solidFill>
                <a:latin typeface="Arial Black" panose="020B0A04020102090204" pitchFamily="34" charset="0"/>
                <a:cs typeface="Arial" charset="0"/>
              </a:endParaRPr>
            </a:p>
          </p:txBody>
        </p:sp>
      </p:grpSp>
      <p:sp>
        <p:nvSpPr>
          <p:cNvPr id="14" name="Footer Placeholder 4"/>
          <p:cNvSpPr txBox="1">
            <a:spLocks/>
          </p:cNvSpPr>
          <p:nvPr userDrawn="1"/>
        </p:nvSpPr>
        <p:spPr>
          <a:xfrm>
            <a:off x="3124200" y="6657975"/>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smtClean="0">
                <a:solidFill>
                  <a:prstClr val="white"/>
                </a:solidFill>
                <a:latin typeface="Arial"/>
                <a:cs typeface="Arial" charset="0"/>
              </a:rPr>
              <a:t>UNCLASSIFIED</a:t>
            </a:r>
          </a:p>
        </p:txBody>
      </p:sp>
      <p:sp>
        <p:nvSpPr>
          <p:cNvPr id="15" name="Footer Placeholder 4"/>
          <p:cNvSpPr txBox="1">
            <a:spLocks/>
          </p:cNvSpPr>
          <p:nvPr userDrawn="1"/>
        </p:nvSpPr>
        <p:spPr>
          <a:xfrm>
            <a:off x="3124200" y="0"/>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smtClean="0">
                <a:solidFill>
                  <a:prstClr val="white"/>
                </a:solidFill>
                <a:latin typeface="Arial"/>
                <a:cs typeface="Arial" charset="0"/>
              </a:rPr>
              <a:t>UNCLASSIFIED</a:t>
            </a:r>
          </a:p>
        </p:txBody>
      </p:sp>
      <p:sp>
        <p:nvSpPr>
          <p:cNvPr id="16" name="TextBox 15"/>
          <p:cNvSpPr txBox="1"/>
          <p:nvPr userDrawn="1"/>
        </p:nvSpPr>
        <p:spPr>
          <a:xfrm>
            <a:off x="5412259" y="6584792"/>
            <a:ext cx="3962400" cy="215444"/>
          </a:xfrm>
          <a:prstGeom prst="rect">
            <a:avLst/>
          </a:prstGeom>
          <a:noFill/>
        </p:spPr>
        <p:txBody>
          <a:bodyPr wrap="square" rtlCol="0">
            <a:spAutoFit/>
          </a:bodyPr>
          <a:lstStyle/>
          <a:p>
            <a:r>
              <a:rPr lang="en-US" sz="800" dirty="0" smtClean="0">
                <a:solidFill>
                  <a:prstClr val="white"/>
                </a:solidFill>
                <a:latin typeface="Arial" charset="0"/>
                <a:cs typeface="Arial" charset="0"/>
              </a:rPr>
              <a:t>Distribution Statement A. Approved for Public Release: distribution unlimited</a:t>
            </a:r>
            <a:endParaRPr lang="en-US" sz="800" dirty="0">
              <a:solidFill>
                <a:prstClr val="white"/>
              </a:solidFill>
              <a:latin typeface="Arial" charset="0"/>
              <a:cs typeface="Arial" charset="0"/>
            </a:endParaRPr>
          </a:p>
        </p:txBody>
      </p:sp>
    </p:spTree>
    <p:extLst>
      <p:ext uri="{BB962C8B-B14F-4D97-AF65-F5344CB8AC3E}">
        <p14:creationId xmlns:p14="http://schemas.microsoft.com/office/powerpoint/2010/main" val="2960875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999" y="152400"/>
            <a:ext cx="4970585" cy="533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219200"/>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6799" y="6569077"/>
            <a:ext cx="466025" cy="288923"/>
          </a:xfrm>
          <a:prstGeom prst="rect">
            <a:avLst/>
          </a:prstGeom>
        </p:spPr>
        <p:txBody>
          <a:bodyPr/>
          <a:lstStyle/>
          <a:p>
            <a:fld id="{EB4DB47B-D4FC-4831-A032-6A9AB1CC3639}" type="slidenum">
              <a:rPr lang="en-US" smtClean="0">
                <a:solidFill>
                  <a:srgbClr val="000000"/>
                </a:solidFill>
                <a:latin typeface="Arial" charset="0"/>
                <a:cs typeface="Arial" charset="0"/>
              </a: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0521911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19050" y="6557963"/>
            <a:ext cx="9144000" cy="44450"/>
            <a:chOff x="0" y="741"/>
            <a:chExt cx="5760" cy="28"/>
          </a:xfrm>
        </p:grpSpPr>
        <p:sp>
          <p:nvSpPr>
            <p:cNvPr id="5"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6"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7" name="Picture 24" descr="DODlogo"/>
          <p:cNvPicPr>
            <a:picLocks noChangeAspect="1" noChangeArrowheads="1"/>
          </p:cNvPicPr>
          <p:nvPr userDrawn="1"/>
        </p:nvPicPr>
        <p:blipFill>
          <a:blip r:embed="rId2" cstate="print"/>
          <a:srcRect/>
          <a:stretch>
            <a:fillRect/>
          </a:stretch>
        </p:blipFill>
        <p:spPr bwMode="auto">
          <a:xfrm>
            <a:off x="3333750" y="307975"/>
            <a:ext cx="2457450" cy="2441575"/>
          </a:xfrm>
          <a:prstGeom prst="rect">
            <a:avLst/>
          </a:prstGeom>
          <a:noFill/>
          <a:ln w="9525">
            <a:noFill/>
            <a:miter lim="800000"/>
            <a:headEnd/>
            <a:tailEnd/>
          </a:ln>
        </p:spPr>
      </p:pic>
      <p:sp>
        <p:nvSpPr>
          <p:cNvPr id="165897" name="Rectangle 2"/>
          <p:cNvSpPr>
            <a:spLocks noGrp="1" noChangeArrowheads="1"/>
          </p:cNvSpPr>
          <p:nvPr>
            <p:ph type="ctrTitle"/>
          </p:nvPr>
        </p:nvSpPr>
        <p:spPr>
          <a:xfrm>
            <a:off x="40716" y="2803468"/>
            <a:ext cx="9045575" cy="1470025"/>
          </a:xfrm>
        </p:spPr>
        <p:txBody>
          <a:bodyPr lIns="91440" tIns="45720" rIns="91440" bIns="45720" anchor="ctr" anchorCtr="0">
            <a:normAutofit/>
          </a:bodyPr>
          <a:lstStyle>
            <a:lvl1pPr>
              <a:defRPr sz="3600" smtClean="0"/>
            </a:lvl1pPr>
          </a:lstStyle>
          <a:p>
            <a:r>
              <a:rPr lang="en-US" smtClean="0"/>
              <a:t>Click to edit Master title style</a:t>
            </a:r>
            <a:endParaRPr lang="en-US" dirty="0" smtClean="0"/>
          </a:p>
        </p:txBody>
      </p:sp>
      <p:sp>
        <p:nvSpPr>
          <p:cNvPr id="165898" name="Rectangle 3"/>
          <p:cNvSpPr>
            <a:spLocks noGrp="1" noChangeArrowheads="1"/>
          </p:cNvSpPr>
          <p:nvPr>
            <p:ph type="subTitle" idx="1"/>
          </p:nvPr>
        </p:nvSpPr>
        <p:spPr>
          <a:xfrm>
            <a:off x="40717" y="4534931"/>
            <a:ext cx="9045574" cy="2023032"/>
          </a:xfrm>
        </p:spPr>
        <p:txBody>
          <a:bodyPr lIns="91440" tIns="45720" rIns="91440" bIns="45720">
            <a:normAutofit/>
          </a:bodyPr>
          <a:lstStyle>
            <a:lvl1pPr marL="0" indent="0" algn="ctr">
              <a:spcBef>
                <a:spcPts val="0"/>
              </a:spcBef>
              <a:buFontTx/>
              <a:buNone/>
              <a:defRPr sz="2400" smtClean="0"/>
            </a:lvl1pPr>
          </a:lstStyle>
          <a:p>
            <a:r>
              <a:rPr lang="en-US" smtClean="0"/>
              <a:t>Click to edit Master subtitle style</a:t>
            </a:r>
            <a:endParaRPr lang="en-US" dirty="0" smtClean="0"/>
          </a:p>
        </p:txBody>
      </p:sp>
      <p:sp>
        <p:nvSpPr>
          <p:cNvPr id="10" name="Text Box 28"/>
          <p:cNvSpPr txBox="1">
            <a:spLocks noChangeArrowheads="1"/>
          </p:cNvSpPr>
          <p:nvPr userDrawn="1"/>
        </p:nvSpPr>
        <p:spPr bwMode="auto">
          <a:xfrm>
            <a:off x="77788" y="6584950"/>
            <a:ext cx="1882775" cy="307777"/>
          </a:xfrm>
          <a:prstGeom prst="rect">
            <a:avLst/>
          </a:prstGeom>
          <a:noFill/>
          <a:ln w="9525">
            <a:noFill/>
            <a:miter lim="800000"/>
            <a:headEnd/>
            <a:tailEnd/>
          </a:ln>
          <a:effectLst/>
        </p:spPr>
        <p:txBody>
          <a:bodyPr lIns="0">
            <a:spAutoFit/>
          </a:bodyPr>
          <a:lstStyle/>
          <a:p>
            <a:pPr>
              <a:defRPr/>
            </a:pPr>
            <a:r>
              <a:rPr lang="en-US" sz="700" b="1" dirty="0" smtClean="0">
                <a:solidFill>
                  <a:srgbClr val="000000"/>
                </a:solidFill>
              </a:rPr>
              <a:t>INCOSE International Workshop </a:t>
            </a:r>
          </a:p>
          <a:p>
            <a:pPr>
              <a:defRPr/>
            </a:pPr>
            <a:r>
              <a:rPr lang="en-US" sz="700" b="1" dirty="0" smtClean="0">
                <a:solidFill>
                  <a:srgbClr val="000000"/>
                </a:solidFill>
              </a:rPr>
              <a:t>January 20 – 23,</a:t>
            </a:r>
            <a:r>
              <a:rPr lang="en-US" sz="700" b="1" baseline="0" dirty="0" smtClean="0">
                <a:solidFill>
                  <a:srgbClr val="000000"/>
                </a:solidFill>
              </a:rPr>
              <a:t> 2018</a:t>
            </a:r>
            <a:r>
              <a:rPr lang="en-US" sz="700" b="1" dirty="0" smtClean="0">
                <a:solidFill>
                  <a:srgbClr val="000000"/>
                </a:solidFill>
              </a:rPr>
              <a:t> | Page-</a:t>
            </a:r>
            <a:fld id="{84B11902-0773-4D78-AD66-0A76B460534C}" type="slidenum">
              <a:rPr lang="en-US" sz="700" b="1" smtClean="0">
                <a:solidFill>
                  <a:srgbClr val="000000"/>
                </a:solidFill>
              </a:rPr>
              <a:pPr>
                <a:defRPr/>
              </a:pPr>
              <a:t>‹#›</a:t>
            </a:fld>
            <a:endParaRPr lang="en-US" sz="700" b="1" dirty="0">
              <a:solidFill>
                <a:srgbClr val="000000"/>
              </a:solidFill>
            </a:endParaRPr>
          </a:p>
        </p:txBody>
      </p:sp>
      <p:sp>
        <p:nvSpPr>
          <p:cNvPr id="13" name="Text Box 11"/>
          <p:cNvSpPr txBox="1">
            <a:spLocks noChangeArrowheads="1"/>
          </p:cNvSpPr>
          <p:nvPr userDrawn="1"/>
        </p:nvSpPr>
        <p:spPr bwMode="auto">
          <a:xfrm>
            <a:off x="1511166" y="6629399"/>
            <a:ext cx="6535554" cy="215444"/>
          </a:xfrm>
          <a:prstGeom prst="rect">
            <a:avLst/>
          </a:prstGeom>
          <a:noFill/>
          <a:ln w="9525">
            <a:noFill/>
            <a:miter lim="800000"/>
            <a:headEnd/>
            <a:tailEnd/>
          </a:ln>
        </p:spPr>
        <p:txBody>
          <a:bodyPr wrap="square">
            <a:spAutoFit/>
          </a:bodyPr>
          <a:lstStyle/>
          <a:p>
            <a:pPr algn="ctr">
              <a:defRPr/>
            </a:pPr>
            <a:r>
              <a:rPr lang="en-US" sz="800" dirty="0" smtClean="0">
                <a:solidFill>
                  <a:srgbClr val="0000CC"/>
                </a:solidFill>
              </a:rPr>
              <a:t>Distribution Statement A – Approved for public release by DOPSR on MM/DD/2016, SR Case # 17-S-#### applies. Distribution is unlimited.</a:t>
            </a:r>
            <a:endParaRPr lang="en-US" sz="800" dirty="0">
              <a:solidFill>
                <a:srgbClr val="0000CC"/>
              </a:solidFill>
            </a:endParaRPr>
          </a:p>
        </p:txBody>
      </p:sp>
    </p:spTree>
    <p:extLst>
      <p:ext uri="{BB962C8B-B14F-4D97-AF65-F5344CB8AC3E}">
        <p14:creationId xmlns:p14="http://schemas.microsoft.com/office/powerpoint/2010/main" val="9824761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nner Over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userDrawn="1">
            <p:ph type="body" idx="1"/>
          </p:nvPr>
        </p:nvSpPr>
        <p:spPr>
          <a:xfrm>
            <a:off x="457200" y="1841157"/>
            <a:ext cx="8167816" cy="4534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7"/>
          <p:cNvSpPr>
            <a:spLocks noGrp="1"/>
          </p:cNvSpPr>
          <p:nvPr>
            <p:ph sz="quarter" idx="10" hasCustomPrompt="1"/>
          </p:nvPr>
        </p:nvSpPr>
        <p:spPr>
          <a:xfrm>
            <a:off x="457200" y="1236135"/>
            <a:ext cx="8167688" cy="456741"/>
          </a:xfrm>
          <a:solidFill>
            <a:srgbClr val="0000CC"/>
          </a:solidFill>
        </p:spPr>
        <p:txBody>
          <a:bodyPr anchor="ctr"/>
          <a:lstStyle>
            <a:lvl1pPr marL="342900" marR="0" indent="-342900" algn="ctr" defTabSz="914400" rtl="0" eaLnBrk="1" fontAlgn="base" latinLnBrk="0" hangingPunct="1">
              <a:lnSpc>
                <a:spcPct val="100000"/>
              </a:lnSpc>
              <a:spcBef>
                <a:spcPts val="600"/>
              </a:spcBef>
              <a:spcAft>
                <a:spcPts val="600"/>
              </a:spcAft>
              <a:buClrTx/>
              <a:buSzTx/>
              <a:buFontTx/>
              <a:buNone/>
              <a:tabLst/>
              <a:defRPr>
                <a:solidFill>
                  <a:schemeClr val="bg1"/>
                </a:solidFill>
              </a:defRPr>
            </a:lvl1pPr>
            <a:lvl2pPr algn="ctr">
              <a:buNone/>
              <a:defRPr/>
            </a:lvl2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lang="en-US" dirty="0" smtClean="0"/>
              <a:t>Bumper Sticker Arial 20 pt White on Standard Blue 204</a:t>
            </a:r>
          </a:p>
        </p:txBody>
      </p:sp>
    </p:spTree>
    <p:extLst>
      <p:ext uri="{BB962C8B-B14F-4D97-AF65-F5344CB8AC3E}">
        <p14:creationId xmlns:p14="http://schemas.microsoft.com/office/powerpoint/2010/main" val="27884626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with Banner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userDrawn="1">
            <p:ph type="body" idx="1"/>
          </p:nvPr>
        </p:nvSpPr>
        <p:spPr>
          <a:xfrm>
            <a:off x="457200" y="1246909"/>
            <a:ext cx="8167816" cy="45607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7"/>
          <p:cNvSpPr>
            <a:spLocks noGrp="1"/>
          </p:cNvSpPr>
          <p:nvPr>
            <p:ph sz="quarter" idx="10" hasCustomPrompt="1"/>
          </p:nvPr>
        </p:nvSpPr>
        <p:spPr>
          <a:xfrm>
            <a:off x="457200" y="5968312"/>
            <a:ext cx="8167688"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smtClean="0"/>
              <a:t>Bumper Sticker Arial 20 pt White on Standard Blue 204</a:t>
            </a:r>
            <a:endParaRPr lang="en-US" dirty="0"/>
          </a:p>
        </p:txBody>
      </p:sp>
    </p:spTree>
    <p:extLst>
      <p:ext uri="{BB962C8B-B14F-4D97-AF65-F5344CB8AC3E}">
        <p14:creationId xmlns:p14="http://schemas.microsoft.com/office/powerpoint/2010/main" val="38958569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hand Box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531166" y="1321611"/>
            <a:ext cx="1952541" cy="1248594"/>
          </a:xfrm>
          <a:solidFill>
            <a:srgbClr val="FF3300"/>
          </a:solidFill>
        </p:spPr>
        <p:txBody>
          <a:bodyPr anchor="ctr">
            <a:normAutofit/>
          </a:bodyPr>
          <a:lstStyle>
            <a:lvl1pPr marL="0" indent="0" algn="ctr">
              <a:buNone/>
              <a:defRPr sz="2000">
                <a:solidFill>
                  <a:schemeClr val="bg1"/>
                </a:solidFill>
              </a:defRPr>
            </a:lvl1pPr>
          </a:lstStyle>
          <a:p>
            <a:pPr algn="ctr">
              <a:spcBef>
                <a:spcPct val="50000"/>
              </a:spcBef>
            </a:pPr>
            <a:r>
              <a:rPr lang="en-US" sz="2000" b="1" dirty="0" smtClean="0">
                <a:solidFill>
                  <a:schemeClr val="bg1"/>
                </a:solidFill>
              </a:rPr>
              <a:t>Note </a:t>
            </a:r>
            <a:br>
              <a:rPr lang="en-US" sz="2000" b="1" dirty="0" smtClean="0">
                <a:solidFill>
                  <a:schemeClr val="bg1"/>
                </a:solidFill>
              </a:rPr>
            </a:br>
            <a:r>
              <a:rPr lang="en-US" sz="2000" b="1" dirty="0" smtClean="0">
                <a:solidFill>
                  <a:schemeClr val="bg1"/>
                </a:solidFill>
              </a:rPr>
              <a:t>White on Red R255 / G51</a:t>
            </a:r>
            <a:r>
              <a:rPr lang="en-US" b="1" dirty="0" smtClean="0">
                <a:solidFill>
                  <a:schemeClr val="bg1"/>
                </a:solidFill>
              </a:rPr>
              <a:t> </a:t>
            </a:r>
            <a:endParaRPr lang="en-US" b="1" dirty="0">
              <a:solidFill>
                <a:schemeClr val="bg1"/>
              </a:solidFill>
            </a:endParaRPr>
          </a:p>
        </p:txBody>
      </p:sp>
      <p:sp>
        <p:nvSpPr>
          <p:cNvPr id="6" name="Text Placeholder 5"/>
          <p:cNvSpPr>
            <a:spLocks noGrp="1"/>
          </p:cNvSpPr>
          <p:nvPr>
            <p:ph type="body" sz="quarter" idx="11"/>
          </p:nvPr>
        </p:nvSpPr>
        <p:spPr>
          <a:xfrm>
            <a:off x="2669059" y="1123940"/>
            <a:ext cx="5943600" cy="5005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98391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34221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30554"/>
            <a:ext cx="8167816" cy="53567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061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557" y="1136820"/>
            <a:ext cx="3962400"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7923" y="1136820"/>
            <a:ext cx="3966519"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96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1070"/>
            <a:ext cx="4040188" cy="76959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90663"/>
            <a:ext cx="4040188"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21070"/>
            <a:ext cx="4041775" cy="76959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90663"/>
            <a:ext cx="4041775"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1034117" y="18472"/>
            <a:ext cx="7087749"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993180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588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Interior)">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944208" cy="533400"/>
          </a:xfrm>
          <a:prstGeom prst="rect">
            <a:avLst/>
          </a:prstGeom>
        </p:spPr>
        <p:txBody>
          <a:bodyPr/>
          <a:lstStyle>
            <a:lvl1pPr>
              <a:lnSpc>
                <a:spcPts val="2500"/>
              </a:lnSpc>
              <a:defRPr/>
            </a:lvl1pPr>
          </a:lstStyle>
          <a:p>
            <a:r>
              <a:rPr lang="en-US" dirty="0" smtClean="0"/>
              <a:t>Click to edit Master title style</a:t>
            </a:r>
            <a:endParaRPr lang="en-US" dirty="0"/>
          </a:p>
        </p:txBody>
      </p:sp>
      <p:sp>
        <p:nvSpPr>
          <p:cNvPr id="3" name="Text Placeholder 3"/>
          <p:cNvSpPr>
            <a:spLocks noGrp="1"/>
          </p:cNvSpPr>
          <p:nvPr>
            <p:ph idx="1"/>
          </p:nvPr>
        </p:nvSpPr>
        <p:spPr>
          <a:xfrm>
            <a:off x="628650" y="1219200"/>
            <a:ext cx="7886700" cy="4351338"/>
          </a:xfrm>
          <a:prstGeom prst="rect">
            <a:avLst/>
          </a:prstGeom>
        </p:spPr>
        <p:txBody>
          <a:bodyPr vert="horz" lIns="0" tIns="0" rIns="0" bIns="0" rtlCol="0">
            <a:normAutofit/>
          </a:bodyPr>
          <a:lstStyle>
            <a:lvl1pPr>
              <a:defRPr sz="2200"/>
            </a:lvl1pPr>
            <a:lvl2pPr>
              <a:defRPr sz="2200"/>
            </a:lvl2pPr>
            <a:lvl3pPr>
              <a:defRPr sz="2200"/>
            </a:lvl3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7"/>
            <a:r>
              <a:rPr lang="en-US" dirty="0" smtClean="0"/>
              <a:t>Fourth level</a:t>
            </a:r>
          </a:p>
          <a:p>
            <a:pPr lvl="8"/>
            <a:r>
              <a:rPr lang="en-US" dirty="0" smtClean="0"/>
              <a:t>Fifth level</a:t>
            </a:r>
            <a:endParaRPr lang="en-US" dirty="0"/>
          </a:p>
        </p:txBody>
      </p:sp>
    </p:spTree>
    <p:extLst>
      <p:ext uri="{BB962C8B-B14F-4D97-AF65-F5344CB8AC3E}">
        <p14:creationId xmlns:p14="http://schemas.microsoft.com/office/powerpoint/2010/main" val="2489804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09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0"/>
            <a:ext cx="7772400" cy="10287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75706"/>
            <a:ext cx="3810000" cy="21624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375706"/>
            <a:ext cx="3810000" cy="2162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31732"/>
            <a:ext cx="3810000" cy="21624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731732"/>
            <a:ext cx="3810000" cy="21624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115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smtClean="0"/>
              <a:t>Title of Slide (Arial Bold, 28pt) </a:t>
            </a:r>
            <a:endParaRPr lang="en-US" dirty="0"/>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2240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Interior Slide">
    <p:bg>
      <p:bgPr>
        <a:blipFill dpi="0" rotWithShape="1">
          <a:blip r:embed="rId2">
            <a:alphaModFix amt="50000"/>
            <a:lum/>
          </a:blip>
          <a:srcRect/>
          <a:stretch>
            <a:fillRect l="-17000" t="-3000" r="-17000" b="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smtClean="0"/>
              <a:t>Title of Slide (Arial Bold, 28pt) </a:t>
            </a:r>
            <a:endParaRPr lang="en-US" dirty="0"/>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3571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999" y="152400"/>
            <a:ext cx="4970585" cy="533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219200"/>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6799" y="6569077"/>
            <a:ext cx="466025" cy="288923"/>
          </a:xfrm>
          <a:prstGeom prst="rect">
            <a:avLst/>
          </a:prstGeom>
        </p:spPr>
        <p:txBody>
          <a:bodyPr/>
          <a:lstStyle/>
          <a:p>
            <a:fld id="{EB4DB47B-D4FC-4831-A032-6A9AB1CC3639}" type="slidenum">
              <a:rPr lang="en-US" smtClean="0">
                <a:solidFill>
                  <a:srgbClr val="000000"/>
                </a:solidFill>
                <a:latin typeface="Arial" charset="0"/>
                <a:cs typeface="Arial" charset="0"/>
              </a: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033544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27641"/>
          </a:xfrm>
          <a:prstGeom prst="rect">
            <a:avLst/>
          </a:prstGeom>
        </p:spPr>
      </p:pic>
      <p:sp>
        <p:nvSpPr>
          <p:cNvPr id="6" name="Rectangle 5"/>
          <p:cNvSpPr/>
          <p:nvPr userDrawn="1"/>
        </p:nvSpPr>
        <p:spPr>
          <a:xfrm>
            <a:off x="-1976" y="4953000"/>
            <a:ext cx="9145975" cy="1898067"/>
          </a:xfrm>
          <a:prstGeom prst="rect">
            <a:avLst/>
          </a:prstGeom>
          <a:gradFill flip="none" rotWithShape="1">
            <a:gsLst>
              <a:gs pos="0">
                <a:schemeClr val="tx1"/>
              </a:gs>
              <a:gs pos="95000">
                <a:schemeClr val="accent1">
                  <a:shade val="67500"/>
                  <a:satMod val="115000"/>
                </a:schemeClr>
              </a:gs>
              <a:gs pos="100000">
                <a:schemeClr val="accent1">
                  <a:shade val="100000"/>
                  <a:satMod val="115000"/>
                </a:schemeClr>
              </a:gs>
            </a:gsLst>
            <a:lin ang="54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6640" y="4855322"/>
            <a:ext cx="9150640" cy="126217"/>
          </a:xfrm>
          <a:prstGeom prst="rect">
            <a:avLst/>
          </a:prstGeom>
          <a:solidFill>
            <a:srgbClr val="1E72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152400" y="5201473"/>
            <a:ext cx="3844849" cy="1351727"/>
            <a:chOff x="152400" y="5346412"/>
            <a:chExt cx="3844849" cy="1351727"/>
          </a:xfrm>
          <a:effectLst>
            <a:outerShdw blurRad="50800" dist="38100" dir="2700000" algn="tl" rotWithShape="0">
              <a:prstClr val="black">
                <a:alpha val="40000"/>
              </a:prstClr>
            </a:outerShdw>
          </a:effectLst>
        </p:grpSpPr>
        <p:sp>
          <p:nvSpPr>
            <p:cNvPr id="9" name="Rectangle 8"/>
            <p:cNvSpPr/>
            <p:nvPr/>
          </p:nvSpPr>
          <p:spPr>
            <a:xfrm>
              <a:off x="238271" y="6482695"/>
              <a:ext cx="3758978" cy="215444"/>
            </a:xfrm>
            <a:prstGeom prst="rect">
              <a:avLst/>
            </a:prstGeom>
          </p:spPr>
          <p:txBody>
            <a:bodyPr wrap="none" lIns="0" tIns="0" rIns="0" bIns="0">
              <a:spAutoFit/>
            </a:bodyPr>
            <a:lstStyle/>
            <a:p>
              <a:pPr>
                <a:spcAft>
                  <a:spcPts val="2000"/>
                </a:spcAft>
              </a:pPr>
              <a:r>
                <a:rPr lang="en-US" sz="1400" i="1" dirty="0">
                  <a:solidFill>
                    <a:prstClr val="white"/>
                  </a:solidFill>
                  <a:latin typeface="Arial" charset="0"/>
                  <a:cs typeface="Arial" charset="0"/>
                </a:rPr>
                <a:t>Act like someone’s life depends on what we do.</a:t>
              </a:r>
            </a:p>
          </p:txBody>
        </p:sp>
        <p:sp>
          <p:nvSpPr>
            <p:cNvPr id="10" name="Rectangle 9"/>
            <p:cNvSpPr/>
            <p:nvPr/>
          </p:nvSpPr>
          <p:spPr>
            <a:xfrm>
              <a:off x="171450" y="5346412"/>
              <a:ext cx="2155526" cy="292388"/>
            </a:xfrm>
            <a:prstGeom prst="rect">
              <a:avLst/>
            </a:prstGeom>
          </p:spPr>
          <p:txBody>
            <a:bodyPr wrap="none" lIns="0" tIns="0" rIns="0" bIns="0">
              <a:spAutoFit/>
            </a:bodyPr>
            <a:lstStyle/>
            <a:p>
              <a:pPr>
                <a:spcAft>
                  <a:spcPts val="2000"/>
                </a:spcAft>
              </a:pPr>
              <a:r>
                <a:rPr lang="en-US" sz="1900" dirty="0" smtClean="0">
                  <a:solidFill>
                    <a:srgbClr val="1E72B9"/>
                  </a:solidFill>
                  <a:latin typeface="Arial Black" panose="020B0A04020102090204" pitchFamily="34" charset="0"/>
                  <a:cs typeface="Arial" charset="0"/>
                </a:rPr>
                <a:t>UNPARALLELED</a:t>
              </a:r>
              <a:endParaRPr lang="en-US" sz="1900" dirty="0">
                <a:solidFill>
                  <a:srgbClr val="1E72B9"/>
                </a:solidFill>
                <a:latin typeface="Arial Black" panose="020B0A04020102090204" pitchFamily="34" charset="0"/>
                <a:cs typeface="Arial" charset="0"/>
              </a:endParaRPr>
            </a:p>
          </p:txBody>
        </p:sp>
        <p:sp>
          <p:nvSpPr>
            <p:cNvPr id="11" name="Rectangle 10"/>
            <p:cNvSpPr/>
            <p:nvPr/>
          </p:nvSpPr>
          <p:spPr>
            <a:xfrm>
              <a:off x="152400" y="5548858"/>
              <a:ext cx="3816750" cy="584775"/>
            </a:xfrm>
            <a:prstGeom prst="rect">
              <a:avLst/>
            </a:prstGeom>
          </p:spPr>
          <p:txBody>
            <a:bodyPr wrap="none" lIns="0" tIns="0" rIns="0" bIns="0">
              <a:spAutoFit/>
            </a:bodyPr>
            <a:lstStyle/>
            <a:p>
              <a:pPr>
                <a:spcAft>
                  <a:spcPts val="2000"/>
                </a:spcAft>
              </a:pPr>
              <a:r>
                <a:rPr lang="en-US" sz="3800" dirty="0" smtClean="0">
                  <a:solidFill>
                    <a:srgbClr val="1E72B9"/>
                  </a:solidFill>
                  <a:latin typeface="Arial Black" panose="020B0A04020102090204" pitchFamily="34" charset="0"/>
                  <a:cs typeface="Arial" charset="0"/>
                </a:rPr>
                <a:t>COMMITMENT</a:t>
              </a:r>
              <a:endParaRPr lang="en-US" sz="3800" dirty="0">
                <a:solidFill>
                  <a:srgbClr val="1E72B9"/>
                </a:solidFill>
                <a:latin typeface="Arial Black" panose="020B0A04020102090204" pitchFamily="34" charset="0"/>
                <a:cs typeface="Arial" charset="0"/>
              </a:endParaRPr>
            </a:p>
          </p:txBody>
        </p:sp>
        <p:sp>
          <p:nvSpPr>
            <p:cNvPr id="12" name="Rectangle 11"/>
            <p:cNvSpPr/>
            <p:nvPr/>
          </p:nvSpPr>
          <p:spPr>
            <a:xfrm>
              <a:off x="152400" y="6149064"/>
              <a:ext cx="285335" cy="384721"/>
            </a:xfrm>
            <a:prstGeom prst="rect">
              <a:avLst/>
            </a:prstGeom>
          </p:spPr>
          <p:txBody>
            <a:bodyPr wrap="none" lIns="0" tIns="0" rIns="0" bIns="0">
              <a:spAutoFit/>
            </a:bodyPr>
            <a:lstStyle/>
            <a:p>
              <a:pPr>
                <a:spcAft>
                  <a:spcPts val="2000"/>
                </a:spcAft>
              </a:pPr>
              <a:r>
                <a:rPr lang="en-US" sz="2500" dirty="0" smtClean="0">
                  <a:solidFill>
                    <a:srgbClr val="1E72B9"/>
                  </a:solidFill>
                  <a:latin typeface="Arial Black" panose="020B0A04020102090204" pitchFamily="34" charset="0"/>
                  <a:cs typeface="Arial" charset="0"/>
                </a:rPr>
                <a:t>&amp;</a:t>
              </a:r>
              <a:endParaRPr lang="en-US" sz="2500" dirty="0">
                <a:solidFill>
                  <a:srgbClr val="1E72B9"/>
                </a:solidFill>
                <a:latin typeface="Arial Black" panose="020B0A04020102090204" pitchFamily="34" charset="0"/>
                <a:cs typeface="Arial" charset="0"/>
              </a:endParaRPr>
            </a:p>
          </p:txBody>
        </p:sp>
        <p:sp>
          <p:nvSpPr>
            <p:cNvPr id="13" name="Rectangle 12"/>
            <p:cNvSpPr/>
            <p:nvPr/>
          </p:nvSpPr>
          <p:spPr>
            <a:xfrm>
              <a:off x="480596" y="5949295"/>
              <a:ext cx="3505640" cy="646331"/>
            </a:xfrm>
            <a:prstGeom prst="rect">
              <a:avLst/>
            </a:prstGeom>
          </p:spPr>
          <p:txBody>
            <a:bodyPr wrap="none" lIns="0" tIns="0" rIns="0" bIns="0">
              <a:spAutoFit/>
            </a:bodyPr>
            <a:lstStyle/>
            <a:p>
              <a:pPr>
                <a:spcAft>
                  <a:spcPts val="2000"/>
                </a:spcAft>
              </a:pPr>
              <a:r>
                <a:rPr lang="en-US" sz="4200" dirty="0" smtClean="0">
                  <a:solidFill>
                    <a:srgbClr val="1E72B9"/>
                  </a:solidFill>
                  <a:latin typeface="Arial Black" panose="020B0A04020102090204" pitchFamily="34" charset="0"/>
                  <a:cs typeface="Arial" charset="0"/>
                </a:rPr>
                <a:t>SOLUTIONS</a:t>
              </a:r>
              <a:endParaRPr lang="en-US" sz="4200" dirty="0">
                <a:solidFill>
                  <a:srgbClr val="1E72B9"/>
                </a:solidFill>
                <a:latin typeface="Arial Black" panose="020B0A04020102090204" pitchFamily="34" charset="0"/>
                <a:cs typeface="Arial" charset="0"/>
              </a:endParaRPr>
            </a:p>
          </p:txBody>
        </p:sp>
      </p:grpSp>
      <p:sp>
        <p:nvSpPr>
          <p:cNvPr id="14" name="Footer Placeholder 4"/>
          <p:cNvSpPr txBox="1">
            <a:spLocks/>
          </p:cNvSpPr>
          <p:nvPr userDrawn="1"/>
        </p:nvSpPr>
        <p:spPr>
          <a:xfrm>
            <a:off x="3124200" y="6657975"/>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smtClean="0">
                <a:solidFill>
                  <a:prstClr val="white"/>
                </a:solidFill>
                <a:latin typeface="Arial"/>
                <a:cs typeface="Arial" charset="0"/>
              </a:rPr>
              <a:t>UNCLASSIFIED</a:t>
            </a:r>
          </a:p>
        </p:txBody>
      </p:sp>
      <p:sp>
        <p:nvSpPr>
          <p:cNvPr id="15" name="Footer Placeholder 4"/>
          <p:cNvSpPr txBox="1">
            <a:spLocks/>
          </p:cNvSpPr>
          <p:nvPr userDrawn="1"/>
        </p:nvSpPr>
        <p:spPr>
          <a:xfrm>
            <a:off x="3124200" y="0"/>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smtClean="0">
                <a:solidFill>
                  <a:prstClr val="white"/>
                </a:solidFill>
                <a:latin typeface="Arial"/>
                <a:cs typeface="Arial" charset="0"/>
              </a:rPr>
              <a:t>UNCLASSIFIED</a:t>
            </a:r>
          </a:p>
        </p:txBody>
      </p:sp>
      <p:sp>
        <p:nvSpPr>
          <p:cNvPr id="16" name="TextBox 15"/>
          <p:cNvSpPr txBox="1"/>
          <p:nvPr userDrawn="1"/>
        </p:nvSpPr>
        <p:spPr>
          <a:xfrm>
            <a:off x="5412259" y="6584792"/>
            <a:ext cx="3962400" cy="215444"/>
          </a:xfrm>
          <a:prstGeom prst="rect">
            <a:avLst/>
          </a:prstGeom>
          <a:noFill/>
        </p:spPr>
        <p:txBody>
          <a:bodyPr wrap="square" rtlCol="0">
            <a:spAutoFit/>
          </a:bodyPr>
          <a:lstStyle/>
          <a:p>
            <a:r>
              <a:rPr lang="en-US" sz="800" dirty="0" smtClean="0">
                <a:solidFill>
                  <a:prstClr val="white"/>
                </a:solidFill>
                <a:latin typeface="Arial" charset="0"/>
                <a:cs typeface="Arial" charset="0"/>
              </a:rPr>
              <a:t>Distribution Statement A. Approved for Public Release: distribution unlimited</a:t>
            </a:r>
            <a:endParaRPr lang="en-US" sz="800" dirty="0">
              <a:solidFill>
                <a:prstClr val="white"/>
              </a:solidFill>
              <a:latin typeface="Arial" charset="0"/>
              <a:cs typeface="Arial" charset="0"/>
            </a:endParaRPr>
          </a:p>
        </p:txBody>
      </p:sp>
    </p:spTree>
    <p:extLst>
      <p:ext uri="{BB962C8B-B14F-4D97-AF65-F5344CB8AC3E}">
        <p14:creationId xmlns:p14="http://schemas.microsoft.com/office/powerpoint/2010/main" val="13388755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Interior)">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944208" cy="533400"/>
          </a:xfrm>
          <a:prstGeom prst="rect">
            <a:avLst/>
          </a:prstGeom>
        </p:spPr>
        <p:txBody>
          <a:bodyPr/>
          <a:lstStyle>
            <a:lvl1pPr>
              <a:lnSpc>
                <a:spcPts val="2500"/>
              </a:lnSpc>
              <a:defRPr/>
            </a:lvl1pPr>
          </a:lstStyle>
          <a:p>
            <a:r>
              <a:rPr lang="en-US" dirty="0" smtClean="0"/>
              <a:t>Click to edit Master title style</a:t>
            </a:r>
            <a:endParaRPr lang="en-US" dirty="0"/>
          </a:p>
        </p:txBody>
      </p:sp>
      <p:sp>
        <p:nvSpPr>
          <p:cNvPr id="3" name="Text Placeholder 3"/>
          <p:cNvSpPr>
            <a:spLocks noGrp="1"/>
          </p:cNvSpPr>
          <p:nvPr>
            <p:ph idx="1"/>
          </p:nvPr>
        </p:nvSpPr>
        <p:spPr>
          <a:xfrm>
            <a:off x="628650" y="1219200"/>
            <a:ext cx="7886700" cy="4351338"/>
          </a:xfrm>
          <a:prstGeom prst="rect">
            <a:avLst/>
          </a:prstGeom>
        </p:spPr>
        <p:txBody>
          <a:bodyPr vert="horz" lIns="0" tIns="0" rIns="0" bIns="0" rtlCol="0">
            <a:normAutofit/>
          </a:bodyPr>
          <a:lstStyle>
            <a:lvl1pPr>
              <a:defRPr sz="2200"/>
            </a:lvl1pPr>
            <a:lvl2pPr>
              <a:defRPr sz="2200"/>
            </a:lvl2pPr>
            <a:lvl3pPr>
              <a:defRPr sz="2200"/>
            </a:lvl3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7"/>
            <a:r>
              <a:rPr lang="en-US" dirty="0" smtClean="0"/>
              <a:t>Fourth level</a:t>
            </a:r>
          </a:p>
          <a:p>
            <a:pPr lvl="8"/>
            <a:r>
              <a:rPr lang="en-US" dirty="0" smtClean="0"/>
              <a:t>Fifth level</a:t>
            </a:r>
            <a:endParaRPr lang="en-US" dirty="0"/>
          </a:p>
        </p:txBody>
      </p:sp>
    </p:spTree>
    <p:extLst>
      <p:ext uri="{BB962C8B-B14F-4D97-AF65-F5344CB8AC3E}">
        <p14:creationId xmlns:p14="http://schemas.microsoft.com/office/powerpoint/2010/main" val="1053484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smtClean="0"/>
              <a:t>Title of Slide (Arial Bold, 28pt) </a:t>
            </a:r>
            <a:endParaRPr lang="en-US" dirty="0"/>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9815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Interior Slide">
    <p:bg>
      <p:bgPr>
        <a:blipFill dpi="0" rotWithShape="1">
          <a:blip r:embed="rId2">
            <a:alphaModFix amt="50000"/>
            <a:lum/>
          </a:blip>
          <a:srcRect/>
          <a:stretch>
            <a:fillRect l="-17000" t="-3000" r="-17000" b="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smtClean="0"/>
              <a:t>Title of Slide (Arial Bold, 28pt) </a:t>
            </a:r>
            <a:endParaRPr lang="en-US" dirty="0"/>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3037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Footer Placeholder 4"/>
          <p:cNvSpPr txBox="1">
            <a:spLocks/>
          </p:cNvSpPr>
          <p:nvPr userDrawn="1"/>
        </p:nvSpPr>
        <p:spPr>
          <a:xfrm>
            <a:off x="8850536" y="6664925"/>
            <a:ext cx="141064" cy="138499"/>
          </a:xfrm>
          <a:prstGeom prst="rect">
            <a:avLst/>
          </a:prstGeom>
        </p:spPr>
        <p:txBody>
          <a:bodyPr vert="horz" wrap="none" lIns="0" tIns="0" rIns="0" bIns="0" rtlCol="0" anchor="ctr">
            <a:spAutoFit/>
          </a:bodyPr>
          <a:lstStyle>
            <a:lvl1pPr algn="ctr">
              <a:defRPr sz="1000" b="1">
                <a:solidFill>
                  <a:schemeClr val="tx1"/>
                </a:solidFill>
              </a:defRPr>
            </a:lvl1pPr>
          </a:lstStyle>
          <a:p>
            <a:pPr algn="r" fontAlgn="auto">
              <a:spcBef>
                <a:spcPts val="0"/>
              </a:spcBef>
              <a:spcAft>
                <a:spcPts val="0"/>
              </a:spcAft>
              <a:defRPr/>
            </a:pPr>
            <a:fld id="{C9BD80DC-0334-41D2-B532-92124DB82AAF}" type="slidenum">
              <a:rPr lang="en-US" sz="900" b="0" smtClean="0">
                <a:solidFill>
                  <a:prstClr val="white"/>
                </a:solidFill>
                <a:latin typeface="Arial"/>
                <a:cs typeface="Arial" charset="0"/>
              </a:rPr>
              <a:pPr algn="r" fontAlgn="auto">
                <a:spcBef>
                  <a:spcPts val="0"/>
                </a:spcBef>
                <a:spcAft>
                  <a:spcPts val="0"/>
                </a:spcAft>
                <a:defRPr/>
              </a:pPr>
              <a:t>‹#›</a:t>
            </a:fld>
            <a:endParaRPr lang="en-US" sz="900" b="0" dirty="0" smtClean="0">
              <a:solidFill>
                <a:prstClr val="white"/>
              </a:solidFill>
              <a:latin typeface="Arial"/>
              <a:cs typeface="Arial" charset="0"/>
            </a:endParaRPr>
          </a:p>
        </p:txBody>
      </p:sp>
    </p:spTree>
    <p:extLst>
      <p:ext uri="{BB962C8B-B14F-4D97-AF65-F5344CB8AC3E}">
        <p14:creationId xmlns:p14="http://schemas.microsoft.com/office/powerpoint/2010/main" val="245834659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6" r:id="rId3"/>
    <p:sldLayoutId id="2147483937" r:id="rId4"/>
    <p:sldLayoutId id="2147483938" r:id="rId5"/>
  </p:sldLayoutIdLst>
  <p:timing>
    <p:tnLst>
      <p:par>
        <p:cTn id="1" dur="indefinite" restart="never" nodeType="tmRoot"/>
      </p:par>
    </p:tnLst>
  </p:timing>
  <p:txStyles>
    <p:titleStyle>
      <a:lvl1pPr algn="ctr" defTabSz="914400" rtl="0" eaLnBrk="1" latinLnBrk="0" hangingPunct="1">
        <a:spcBef>
          <a:spcPct val="0"/>
        </a:spcBef>
        <a:buNone/>
        <a:defRPr sz="2200" kern="1200" cap="small" baseline="0">
          <a:solidFill>
            <a:schemeClr val="bg1"/>
          </a:solidFill>
          <a:effectLst>
            <a:outerShdw blurRad="38100" dist="38100" dir="2700000" algn="tl">
              <a:srgbClr val="000000">
                <a:alpha val="43137"/>
              </a:srgbClr>
            </a:outerShdw>
          </a:effectLst>
          <a:latin typeface="+mj-lt"/>
          <a:ea typeface="+mj-ea"/>
          <a:cs typeface="+mj-cs"/>
        </a:defRPr>
      </a:lvl1pPr>
    </p:titleStyle>
    <p:bodyStyle>
      <a:lvl1pPr marL="174625"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1pPr>
      <a:lvl2pPr marL="6858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2pPr>
      <a:lvl3pPr marL="1143000"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3pPr>
      <a:lvl4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4pPr>
      <a:lvl5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6002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8pPr>
      <a:lvl9pPr marL="2057400" indent="-228600"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Footer Placeholder 4"/>
          <p:cNvSpPr txBox="1">
            <a:spLocks/>
          </p:cNvSpPr>
          <p:nvPr/>
        </p:nvSpPr>
        <p:spPr>
          <a:xfrm>
            <a:off x="4145601" y="6664925"/>
            <a:ext cx="852798" cy="138499"/>
          </a:xfrm>
          <a:prstGeom prst="rect">
            <a:avLst/>
          </a:prstGeom>
        </p:spPr>
        <p:txBody>
          <a:bodyPr vert="horz" wrap="none" lIns="0" tIns="0" rIns="0" bIns="0" rtlCol="0" anchor="ctr">
            <a:spAutoFit/>
          </a:bodyPr>
          <a:lstStyle>
            <a:lvl1pPr algn="ctr">
              <a:defRPr sz="1000" b="1">
                <a:solidFill>
                  <a:schemeClr val="tx1"/>
                </a:solidFill>
              </a:defRPr>
            </a:lvl1pPr>
          </a:lstStyle>
          <a:p>
            <a:pPr fontAlgn="auto">
              <a:spcBef>
                <a:spcPts val="0"/>
              </a:spcBef>
              <a:spcAft>
                <a:spcPts val="0"/>
              </a:spcAft>
              <a:defRPr/>
            </a:pPr>
            <a:r>
              <a:rPr lang="en-US" sz="900" dirty="0" smtClean="0">
                <a:solidFill>
                  <a:prstClr val="white"/>
                </a:solidFill>
                <a:latin typeface="Arial"/>
                <a:cs typeface="Arial" charset="0"/>
              </a:rPr>
              <a:t>UNCLASSIFIED</a:t>
            </a:r>
          </a:p>
        </p:txBody>
      </p:sp>
      <p:sp>
        <p:nvSpPr>
          <p:cNvPr id="22" name="Footer Placeholder 4"/>
          <p:cNvSpPr txBox="1">
            <a:spLocks/>
          </p:cNvSpPr>
          <p:nvPr userDrawn="1"/>
        </p:nvSpPr>
        <p:spPr>
          <a:xfrm>
            <a:off x="8850536" y="6664925"/>
            <a:ext cx="141064" cy="138499"/>
          </a:xfrm>
          <a:prstGeom prst="rect">
            <a:avLst/>
          </a:prstGeom>
        </p:spPr>
        <p:txBody>
          <a:bodyPr vert="horz" wrap="none" lIns="0" tIns="0" rIns="0" bIns="0" rtlCol="0" anchor="ctr">
            <a:spAutoFit/>
          </a:bodyPr>
          <a:lstStyle>
            <a:lvl1pPr algn="ctr">
              <a:defRPr sz="1000" b="1">
                <a:solidFill>
                  <a:schemeClr val="tx1"/>
                </a:solidFill>
              </a:defRPr>
            </a:lvl1pPr>
          </a:lstStyle>
          <a:p>
            <a:pPr algn="r" fontAlgn="auto">
              <a:spcBef>
                <a:spcPts val="0"/>
              </a:spcBef>
              <a:spcAft>
                <a:spcPts val="0"/>
              </a:spcAft>
              <a:defRPr/>
            </a:pPr>
            <a:fld id="{C9BD80DC-0334-41D2-B532-92124DB82AAF}" type="slidenum">
              <a:rPr lang="en-US" sz="900" b="0" smtClean="0">
                <a:solidFill>
                  <a:prstClr val="white"/>
                </a:solidFill>
                <a:latin typeface="Arial"/>
                <a:cs typeface="Arial" charset="0"/>
              </a:rPr>
              <a:pPr algn="r" fontAlgn="auto">
                <a:spcBef>
                  <a:spcPts val="0"/>
                </a:spcBef>
                <a:spcAft>
                  <a:spcPts val="0"/>
                </a:spcAft>
                <a:defRPr/>
              </a:pPr>
              <a:t>‹#›</a:t>
            </a:fld>
            <a:endParaRPr lang="en-US" sz="900" b="0" dirty="0" smtClean="0">
              <a:solidFill>
                <a:prstClr val="white"/>
              </a:solidFill>
              <a:latin typeface="Arial"/>
              <a:cs typeface="Arial" charset="0"/>
            </a:endParaRPr>
          </a:p>
        </p:txBody>
      </p:sp>
    </p:spTree>
    <p:extLst>
      <p:ext uri="{BB962C8B-B14F-4D97-AF65-F5344CB8AC3E}">
        <p14:creationId xmlns:p14="http://schemas.microsoft.com/office/powerpoint/2010/main" val="275843983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3" r:id="rId3"/>
    <p:sldLayoutId id="2147483944" r:id="rId4"/>
    <p:sldLayoutId id="2147483945" r:id="rId5"/>
  </p:sldLayoutIdLst>
  <p:timing>
    <p:tnLst>
      <p:par>
        <p:cTn id="1" dur="indefinite" restart="never" nodeType="tmRoot"/>
      </p:par>
    </p:tnLst>
  </p:timing>
  <p:txStyles>
    <p:titleStyle>
      <a:lvl1pPr algn="ctr" defTabSz="914400" rtl="0" eaLnBrk="1" latinLnBrk="0" hangingPunct="1">
        <a:spcBef>
          <a:spcPct val="0"/>
        </a:spcBef>
        <a:buNone/>
        <a:defRPr sz="2200" kern="1200" cap="small" baseline="0">
          <a:solidFill>
            <a:schemeClr val="bg1"/>
          </a:solidFill>
          <a:effectLst>
            <a:outerShdw blurRad="38100" dist="38100" dir="2700000" algn="tl">
              <a:srgbClr val="000000">
                <a:alpha val="43137"/>
              </a:srgbClr>
            </a:outerShdw>
          </a:effectLst>
          <a:latin typeface="+mj-lt"/>
          <a:ea typeface="+mj-ea"/>
          <a:cs typeface="+mj-cs"/>
        </a:defRPr>
      </a:lvl1pPr>
    </p:titleStyle>
    <p:bodyStyle>
      <a:lvl1pPr marL="174625"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1pPr>
      <a:lvl2pPr marL="6858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2pPr>
      <a:lvl3pPr marL="1143000"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3pPr>
      <a:lvl4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4pPr>
      <a:lvl5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6002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8pPr>
      <a:lvl9pPr marL="2057400" indent="-228600"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34117" y="18472"/>
            <a:ext cx="7087749"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2051" name="Rectangle 3"/>
          <p:cNvSpPr>
            <a:spLocks noGrp="1" noChangeArrowheads="1"/>
          </p:cNvSpPr>
          <p:nvPr>
            <p:ph type="body" idx="1"/>
          </p:nvPr>
        </p:nvSpPr>
        <p:spPr bwMode="auto">
          <a:xfrm>
            <a:off x="457200" y="1200727"/>
            <a:ext cx="8167816" cy="528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052" name="Group 7"/>
          <p:cNvGrpSpPr>
            <a:grpSpLocks/>
          </p:cNvGrpSpPr>
          <p:nvPr/>
        </p:nvGrpSpPr>
        <p:grpSpPr bwMode="auto">
          <a:xfrm>
            <a:off x="0" y="1076325"/>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grpSp>
        <p:nvGrpSpPr>
          <p:cNvPr id="2053" name="Group 7"/>
          <p:cNvGrpSpPr>
            <a:grpSpLocks/>
          </p:cNvGrpSpPr>
          <p:nvPr/>
        </p:nvGrpSpPr>
        <p:grpSpPr bwMode="auto">
          <a:xfrm>
            <a:off x="-4763" y="6557963"/>
            <a:ext cx="9144001" cy="44450"/>
            <a:chOff x="0" y="741"/>
            <a:chExt cx="5760" cy="28"/>
          </a:xfrm>
        </p:grpSpPr>
        <p:sp>
          <p:nvSpPr>
            <p:cNvPr id="103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2054" name="Picture 28" descr="1"/>
          <p:cNvPicPr>
            <a:picLocks noChangeAspect="1" noChangeArrowheads="1"/>
          </p:cNvPicPr>
          <p:nvPr/>
        </p:nvPicPr>
        <p:blipFill>
          <a:blip r:embed="rId13" cstate="print"/>
          <a:srcRect/>
          <a:stretch>
            <a:fillRect/>
          </a:stretch>
        </p:blipFill>
        <p:spPr bwMode="auto">
          <a:xfrm>
            <a:off x="77788" y="30163"/>
            <a:ext cx="954087" cy="949325"/>
          </a:xfrm>
          <a:prstGeom prst="rect">
            <a:avLst/>
          </a:prstGeom>
          <a:noFill/>
          <a:ln w="9525">
            <a:noFill/>
            <a:miter lim="800000"/>
            <a:headEnd/>
            <a:tailEnd/>
          </a:ln>
        </p:spPr>
      </p:pic>
      <p:pic>
        <p:nvPicPr>
          <p:cNvPr id="15" name="Picture 14" descr="ASD(RE) coin OUTPUT side B.jpg"/>
          <p:cNvPicPr>
            <a:picLocks noChangeAspect="1"/>
          </p:cNvPicPr>
          <p:nvPr/>
        </p:nvPicPr>
        <p:blipFill>
          <a:blip r:embed="rId14" cstate="print"/>
          <a:stretch>
            <a:fillRect/>
          </a:stretch>
        </p:blipFill>
        <p:spPr>
          <a:xfrm>
            <a:off x="8121866" y="65088"/>
            <a:ext cx="914400" cy="914400"/>
          </a:xfrm>
          <a:prstGeom prst="rect">
            <a:avLst/>
          </a:prstGeom>
        </p:spPr>
      </p:pic>
      <p:sp>
        <p:nvSpPr>
          <p:cNvPr id="14" name="Text Box 28"/>
          <p:cNvSpPr txBox="1">
            <a:spLocks noChangeArrowheads="1"/>
          </p:cNvSpPr>
          <p:nvPr userDrawn="1"/>
        </p:nvSpPr>
        <p:spPr bwMode="auto">
          <a:xfrm>
            <a:off x="77788" y="6584950"/>
            <a:ext cx="1882775" cy="307777"/>
          </a:xfrm>
          <a:prstGeom prst="rect">
            <a:avLst/>
          </a:prstGeom>
          <a:noFill/>
          <a:ln w="9525">
            <a:noFill/>
            <a:miter lim="800000"/>
            <a:headEnd/>
            <a:tailEnd/>
          </a:ln>
          <a:effectLst/>
        </p:spPr>
        <p:txBody>
          <a:bodyPr lIns="0">
            <a:spAutoFit/>
          </a:bodyPr>
          <a:lstStyle/>
          <a:p>
            <a:pPr>
              <a:defRPr/>
            </a:pPr>
            <a:r>
              <a:rPr lang="en-US" sz="700" b="1" dirty="0" smtClean="0">
                <a:solidFill>
                  <a:srgbClr val="000000"/>
                </a:solidFill>
              </a:rPr>
              <a:t>INCOSE International Workshop </a:t>
            </a:r>
          </a:p>
          <a:p>
            <a:pPr>
              <a:defRPr/>
            </a:pPr>
            <a:r>
              <a:rPr lang="en-US" sz="700" b="1" dirty="0" smtClean="0">
                <a:solidFill>
                  <a:srgbClr val="000000"/>
                </a:solidFill>
              </a:rPr>
              <a:t>January 20 – 23,</a:t>
            </a:r>
            <a:r>
              <a:rPr lang="en-US" sz="700" b="1" baseline="0" dirty="0" smtClean="0">
                <a:solidFill>
                  <a:srgbClr val="000000"/>
                </a:solidFill>
              </a:rPr>
              <a:t> 2018</a:t>
            </a:r>
            <a:r>
              <a:rPr lang="en-US" sz="700" b="1" dirty="0" smtClean="0">
                <a:solidFill>
                  <a:srgbClr val="000000"/>
                </a:solidFill>
              </a:rPr>
              <a:t> | Page-</a:t>
            </a:r>
            <a:fld id="{84B11902-0773-4D78-AD66-0A76B460534C}" type="slidenum">
              <a:rPr lang="en-US" sz="700" b="1" smtClean="0">
                <a:solidFill>
                  <a:srgbClr val="000000"/>
                </a:solidFill>
              </a:rPr>
              <a:pPr>
                <a:defRPr/>
              </a:pPr>
              <a:t>‹#›</a:t>
            </a:fld>
            <a:endParaRPr lang="en-US" sz="700" b="1" dirty="0">
              <a:solidFill>
                <a:srgbClr val="000000"/>
              </a:solidFill>
            </a:endParaRPr>
          </a:p>
        </p:txBody>
      </p:sp>
      <p:sp>
        <p:nvSpPr>
          <p:cNvPr id="18" name="Text Box 11"/>
          <p:cNvSpPr txBox="1">
            <a:spLocks noChangeArrowheads="1"/>
          </p:cNvSpPr>
          <p:nvPr userDrawn="1"/>
        </p:nvSpPr>
        <p:spPr bwMode="auto">
          <a:xfrm>
            <a:off x="1491916" y="6623119"/>
            <a:ext cx="6629950" cy="215444"/>
          </a:xfrm>
          <a:prstGeom prst="rect">
            <a:avLst/>
          </a:prstGeom>
          <a:noFill/>
          <a:ln w="9525">
            <a:noFill/>
            <a:miter lim="800000"/>
            <a:headEnd/>
            <a:tailEnd/>
          </a:ln>
        </p:spPr>
        <p:txBody>
          <a:bodyPr wrap="square">
            <a:spAutoFit/>
          </a:bodyPr>
          <a:lstStyle/>
          <a:p>
            <a:pPr algn="ctr">
              <a:defRPr/>
            </a:pPr>
            <a:r>
              <a:rPr lang="en-US" sz="800" dirty="0" smtClean="0">
                <a:solidFill>
                  <a:srgbClr val="0000CC"/>
                </a:solidFill>
              </a:rPr>
              <a:t>Distribution Statement A – Approved for public release by DOPSR on MM/DD/2016, SR Case # 17-S-#### applies. Distribution is unlimited.</a:t>
            </a:r>
            <a:endParaRPr lang="en-US" sz="800" dirty="0">
              <a:solidFill>
                <a:srgbClr val="0000CC"/>
              </a:solidFill>
            </a:endParaRPr>
          </a:p>
        </p:txBody>
      </p:sp>
    </p:spTree>
    <p:extLst>
      <p:ext uri="{BB962C8B-B14F-4D97-AF65-F5344CB8AC3E}">
        <p14:creationId xmlns:p14="http://schemas.microsoft.com/office/powerpoint/2010/main" val="338753105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par>
    </p:tnLst>
  </p:timing>
  <p:hf sldNum="0"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152400" y="5322888"/>
            <a:ext cx="8991600" cy="735012"/>
          </a:xfrm>
          <a:prstGeom prst="rect">
            <a:avLst/>
          </a:prstGeom>
          <a:noFill/>
          <a:ln w="9525">
            <a:noFill/>
            <a:miter lim="800000"/>
            <a:headEnd/>
            <a:tailEnd/>
          </a:ln>
        </p:spPr>
        <p:txBody>
          <a:bodyPr lIns="92064" tIns="46033" rIns="92064" bIns="46033"/>
          <a:lstStyle/>
          <a:p>
            <a:pPr algn="ctr"/>
            <a:endParaRPr lang="en-US" dirty="0">
              <a:solidFill>
                <a:srgbClr val="000000"/>
              </a:solidFill>
            </a:endParaRPr>
          </a:p>
        </p:txBody>
      </p:sp>
      <p:sp>
        <p:nvSpPr>
          <p:cNvPr id="3075" name="Title 6"/>
          <p:cNvSpPr>
            <a:spLocks noGrp="1"/>
          </p:cNvSpPr>
          <p:nvPr>
            <p:ph type="ctrTitle"/>
          </p:nvPr>
        </p:nvSpPr>
        <p:spPr>
          <a:xfrm>
            <a:off x="40716" y="2670927"/>
            <a:ext cx="9045575" cy="1470025"/>
          </a:xfrm>
        </p:spPr>
        <p:txBody>
          <a:bodyPr>
            <a:normAutofit/>
          </a:bodyPr>
          <a:lstStyle/>
          <a:p>
            <a:pPr>
              <a:lnSpc>
                <a:spcPct val="100000"/>
              </a:lnSpc>
            </a:pPr>
            <a:r>
              <a:rPr lang="en-US" dirty="0"/>
              <a:t>INCOSE Digital Artifacts Challenge Team </a:t>
            </a:r>
            <a:endParaRPr lang="en-US" dirty="0" smtClean="0"/>
          </a:p>
        </p:txBody>
      </p:sp>
      <p:sp>
        <p:nvSpPr>
          <p:cNvPr id="3076" name="Subtitle 7"/>
          <p:cNvSpPr>
            <a:spLocks noGrp="1"/>
          </p:cNvSpPr>
          <p:nvPr>
            <p:ph type="subTitle" idx="1"/>
          </p:nvPr>
        </p:nvSpPr>
        <p:spPr>
          <a:xfrm>
            <a:off x="40717" y="4311372"/>
            <a:ext cx="9045574" cy="2023032"/>
          </a:xfrm>
        </p:spPr>
        <p:txBody>
          <a:bodyPr>
            <a:normAutofit fontScale="62500" lnSpcReduction="20000"/>
          </a:bodyPr>
          <a:lstStyle/>
          <a:p>
            <a:pPr>
              <a:lnSpc>
                <a:spcPct val="120000"/>
              </a:lnSpc>
            </a:pPr>
            <a:r>
              <a:rPr lang="en-US" sz="3200" dirty="0"/>
              <a:t>Team Lead: Ms. Philomena Zimmerman</a:t>
            </a:r>
          </a:p>
          <a:p>
            <a:pPr lvl="0">
              <a:lnSpc>
                <a:spcPct val="120000"/>
              </a:lnSpc>
              <a:defRPr/>
            </a:pPr>
            <a:r>
              <a:rPr lang="en-US" sz="2000" dirty="0">
                <a:latin typeface="Arial" charset="0"/>
              </a:rPr>
              <a:t>Deputy Director, Engineering Tools and Environments</a:t>
            </a:r>
          </a:p>
          <a:p>
            <a:pPr lvl="0">
              <a:lnSpc>
                <a:spcPct val="120000"/>
              </a:lnSpc>
              <a:defRPr/>
            </a:pPr>
            <a:r>
              <a:rPr lang="en-US" sz="2000" dirty="0">
                <a:latin typeface="Arial" charset="0"/>
              </a:rPr>
              <a:t>ODASD(SE</a:t>
            </a:r>
            <a:r>
              <a:rPr lang="en-US" sz="2000" dirty="0" smtClean="0">
                <a:latin typeface="Arial" charset="0"/>
              </a:rPr>
              <a:t>) / Engineering </a:t>
            </a:r>
            <a:r>
              <a:rPr lang="en-US" sz="2000" dirty="0">
                <a:latin typeface="Arial" charset="0"/>
              </a:rPr>
              <a:t>Enterprise</a:t>
            </a:r>
          </a:p>
          <a:p>
            <a:pPr lvl="0">
              <a:lnSpc>
                <a:spcPct val="120000"/>
              </a:lnSpc>
              <a:defRPr/>
            </a:pPr>
            <a:endParaRPr lang="en-US" sz="1100" dirty="0">
              <a:latin typeface="Arial" charset="0"/>
            </a:endParaRPr>
          </a:p>
          <a:p>
            <a:pPr lvl="0">
              <a:lnSpc>
                <a:spcPct val="120000"/>
              </a:lnSpc>
              <a:defRPr/>
            </a:pPr>
            <a:r>
              <a:rPr lang="en-US" dirty="0">
                <a:latin typeface="Arial" charset="0"/>
              </a:rPr>
              <a:t>Workshop Team:</a:t>
            </a:r>
          </a:p>
          <a:p>
            <a:pPr lvl="0">
              <a:lnSpc>
                <a:spcPct val="120000"/>
              </a:lnSpc>
              <a:defRPr/>
            </a:pPr>
            <a:r>
              <a:rPr lang="en-US" dirty="0">
                <a:latin typeface="Arial" charset="0"/>
              </a:rPr>
              <a:t>Frank Salvatore, Dr. John Coleman, Dr. Tracee Gilbert, </a:t>
            </a:r>
          </a:p>
          <a:p>
            <a:pPr lvl="0">
              <a:lnSpc>
                <a:spcPct val="120000"/>
              </a:lnSpc>
              <a:defRPr/>
            </a:pPr>
            <a:r>
              <a:rPr lang="en-US" dirty="0">
                <a:latin typeface="Arial" charset="0"/>
              </a:rPr>
              <a:t>Darryl Howell, Nathaniel Barley</a:t>
            </a:r>
          </a:p>
          <a:p>
            <a:pPr lvl="0">
              <a:defRPr/>
            </a:pPr>
            <a:endParaRPr lang="en-US" sz="1000" dirty="0">
              <a:latin typeface="Arial" charset="0"/>
            </a:endParaRPr>
          </a:p>
          <a:p>
            <a:pPr>
              <a:lnSpc>
                <a:spcPct val="120000"/>
              </a:lnSpc>
            </a:pPr>
            <a:r>
              <a:rPr lang="en-US" sz="1800" dirty="0"/>
              <a:t>January 21-22, 2018</a:t>
            </a:r>
          </a:p>
          <a:p>
            <a:endParaRPr lang="en-US" dirty="0"/>
          </a:p>
          <a:p>
            <a:endParaRPr lang="en-US" dirty="0" smtClean="0"/>
          </a:p>
        </p:txBody>
      </p:sp>
    </p:spTree>
    <p:extLst>
      <p:ext uri="{BB962C8B-B14F-4D97-AF65-F5344CB8AC3E}">
        <p14:creationId xmlns:p14="http://schemas.microsoft.com/office/powerpoint/2010/main" val="888765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Information</a:t>
            </a:r>
            <a:endParaRPr lang="en-US" dirty="0"/>
          </a:p>
        </p:txBody>
      </p:sp>
      <p:sp>
        <p:nvSpPr>
          <p:cNvPr id="3" name="Content Placeholder 2"/>
          <p:cNvSpPr>
            <a:spLocks noGrp="1"/>
          </p:cNvSpPr>
          <p:nvPr>
            <p:ph idx="1"/>
          </p:nvPr>
        </p:nvSpPr>
        <p:spPr>
          <a:xfrm>
            <a:off x="653142" y="1414139"/>
            <a:ext cx="7826829" cy="2058404"/>
          </a:xfrm>
        </p:spPr>
        <p:txBody>
          <a:bodyPr/>
          <a:lstStyle/>
          <a:p>
            <a:pPr>
              <a:buNone/>
            </a:pPr>
            <a:r>
              <a:rPr lang="en-US" dirty="0" smtClean="0"/>
              <a:t>Name: </a:t>
            </a:r>
            <a:r>
              <a:rPr lang="en-US" b="0" dirty="0" smtClean="0"/>
              <a:t>Frank Salvatore</a:t>
            </a:r>
          </a:p>
          <a:p>
            <a:pPr>
              <a:buNone/>
            </a:pPr>
            <a:r>
              <a:rPr lang="en-US" dirty="0" smtClean="0"/>
              <a:t>Phone:</a:t>
            </a:r>
            <a:r>
              <a:rPr lang="en-US" b="0" dirty="0" smtClean="0"/>
              <a:t>(973</a:t>
            </a:r>
            <a:r>
              <a:rPr lang="en-US" b="0" dirty="0" smtClean="0"/>
              <a:t>) </a:t>
            </a:r>
            <a:r>
              <a:rPr lang="en-US" b="0" dirty="0" smtClean="0"/>
              <a:t>634-2957</a:t>
            </a:r>
          </a:p>
          <a:p>
            <a:pPr>
              <a:buNone/>
            </a:pPr>
            <a:r>
              <a:rPr lang="en-US" dirty="0"/>
              <a:t>e</a:t>
            </a:r>
            <a:r>
              <a:rPr lang="en-US" dirty="0" smtClean="0"/>
              <a:t>mail1: </a:t>
            </a:r>
            <a:r>
              <a:rPr lang="en-US" b="0" dirty="0" smtClean="0"/>
              <a:t>frank.salvatore@engility.com</a:t>
            </a:r>
          </a:p>
          <a:p>
            <a:pPr>
              <a:buNone/>
            </a:pPr>
            <a:r>
              <a:rPr lang="en-US" dirty="0" smtClean="0"/>
              <a:t>email 2: </a:t>
            </a:r>
            <a:r>
              <a:rPr lang="en-US" b="0" dirty="0" smtClean="0"/>
              <a:t>frank.j.salvatore.ctr@mail.mil</a:t>
            </a:r>
            <a:endParaRPr lang="en-US" b="0" dirty="0" smtClean="0"/>
          </a:p>
          <a:p>
            <a:pPr algn="ctr">
              <a:buNone/>
            </a:pPr>
            <a:endParaRPr lang="en-US" sz="1600" dirty="0" smtClean="0"/>
          </a:p>
          <a:p>
            <a:pPr algn="ctr">
              <a:spcBef>
                <a:spcPts val="0"/>
              </a:spcBef>
              <a:spcAft>
                <a:spcPts val="0"/>
              </a:spcAft>
              <a:buNone/>
            </a:pPr>
            <a:endParaRPr lang="en-US" dirty="0" smtClean="0"/>
          </a:p>
        </p:txBody>
      </p:sp>
      <p:pic>
        <p:nvPicPr>
          <p:cNvPr id="4" name="Picture 4" descr="question_mark_pers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6562" y="3363685"/>
            <a:ext cx="2875669" cy="2862943"/>
          </a:xfrm>
          <a:prstGeom prst="rect">
            <a:avLst/>
          </a:prstGeom>
          <a:noFill/>
          <a:ln w="9525">
            <a:noFill/>
            <a:miter lim="800000"/>
            <a:headEnd/>
            <a:tailEnd/>
          </a:ln>
        </p:spPr>
      </p:pic>
    </p:spTree>
    <p:extLst>
      <p:ext uri="{BB962C8B-B14F-4D97-AF65-F5344CB8AC3E}">
        <p14:creationId xmlns:p14="http://schemas.microsoft.com/office/powerpoint/2010/main" val="4094561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424468"/>
            <a:ext cx="8167816" cy="5356743"/>
          </a:xfrm>
        </p:spPr>
        <p:txBody>
          <a:bodyPr/>
          <a:lstStyle/>
          <a:p>
            <a:r>
              <a:rPr lang="en-US" sz="3200" b="0" dirty="0" smtClean="0"/>
              <a:t>Digital Artifacts Challenge Team </a:t>
            </a:r>
          </a:p>
          <a:p>
            <a:r>
              <a:rPr lang="en-US" sz="3200" b="0" dirty="0" smtClean="0"/>
              <a:t>Workshop Activities</a:t>
            </a:r>
            <a:endParaRPr lang="en-US" sz="3200" b="0" dirty="0"/>
          </a:p>
        </p:txBody>
      </p:sp>
    </p:spTree>
    <p:extLst>
      <p:ext uri="{BB962C8B-B14F-4D97-AF65-F5344CB8AC3E}">
        <p14:creationId xmlns:p14="http://schemas.microsoft.com/office/powerpoint/2010/main" val="129517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DASD, Systems </a:t>
            </a:r>
            <a:r>
              <a:rPr lang="en-US" dirty="0" smtClean="0"/>
              <a:t>Engineering</a:t>
            </a:r>
            <a:endParaRPr lang="en-US" dirty="0"/>
          </a:p>
        </p:txBody>
      </p:sp>
      <p:sp>
        <p:nvSpPr>
          <p:cNvPr id="4" name="Rectangle 3"/>
          <p:cNvSpPr>
            <a:spLocks noChangeArrowheads="1"/>
          </p:cNvSpPr>
          <p:nvPr/>
        </p:nvSpPr>
        <p:spPr bwMode="auto">
          <a:xfrm>
            <a:off x="2170830" y="1239881"/>
            <a:ext cx="4796460" cy="932688"/>
          </a:xfrm>
          <a:prstGeom prst="rect">
            <a:avLst/>
          </a:prstGeom>
          <a:gradFill flip="none" rotWithShape="1">
            <a:gsLst>
              <a:gs pos="0">
                <a:srgbClr val="D3E0FD"/>
              </a:gs>
              <a:gs pos="100000">
                <a:srgbClr val="AFC7FB"/>
              </a:gs>
            </a:gsLst>
            <a:lin ang="5400000" scaled="1"/>
            <a:tileRect/>
          </a:gradFill>
          <a:ln w="19050">
            <a:solidFill>
              <a:schemeClr val="tx1"/>
            </a:solidFill>
            <a:miter lim="800000"/>
            <a:headEnd/>
            <a:tailEnd/>
          </a:ln>
          <a:effectLst/>
        </p:spPr>
        <p:txBody>
          <a:bodyPr wrap="none" tIns="91440"/>
          <a:lstStyle/>
          <a:p>
            <a:pPr marL="682625">
              <a:defRPr/>
            </a:pPr>
            <a:r>
              <a:rPr lang="en-US" sz="1400" dirty="0" smtClean="0">
                <a:solidFill>
                  <a:srgbClr val="000000"/>
                </a:solidFill>
              </a:rPr>
              <a:t>Acting Deputy Assistant Secretary of Defense</a:t>
            </a:r>
            <a:br>
              <a:rPr lang="en-US" sz="1400" dirty="0" smtClean="0">
                <a:solidFill>
                  <a:srgbClr val="000000"/>
                </a:solidFill>
              </a:rPr>
            </a:br>
            <a:r>
              <a:rPr lang="en-US" sz="1400" dirty="0" smtClean="0">
                <a:solidFill>
                  <a:srgbClr val="000000"/>
                </a:solidFill>
              </a:rPr>
              <a:t>and </a:t>
            </a:r>
            <a:r>
              <a:rPr lang="en-US" sz="1400" dirty="0">
                <a:solidFill>
                  <a:srgbClr val="000000"/>
                </a:solidFill>
              </a:rPr>
              <a:t>Principal Deputy, Systems Engineering </a:t>
            </a:r>
            <a:r>
              <a:rPr lang="en-US" sz="1400" dirty="0" smtClean="0">
                <a:solidFill>
                  <a:srgbClr val="000000"/>
                </a:solidFill>
              </a:rPr>
              <a:t/>
            </a:r>
            <a:br>
              <a:rPr lang="en-US" sz="1400" dirty="0" smtClean="0">
                <a:solidFill>
                  <a:srgbClr val="000000"/>
                </a:solidFill>
              </a:rPr>
            </a:br>
            <a:r>
              <a:rPr lang="en-US" sz="1400" i="1" dirty="0" smtClean="0">
                <a:solidFill>
                  <a:srgbClr val="000000"/>
                </a:solidFill>
              </a:rPr>
              <a:t>Kristen Baldwin</a:t>
            </a:r>
            <a:endParaRPr lang="en-US" sz="1400" i="1" dirty="0">
              <a:solidFill>
                <a:srgbClr val="000000"/>
              </a:solidFill>
            </a:endParaRPr>
          </a:p>
        </p:txBody>
      </p:sp>
      <p:pic>
        <p:nvPicPr>
          <p:cNvPr id="5" name="Picture 18" descr="Baldwin-HiRes.jpg"/>
          <p:cNvPicPr>
            <a:picLocks noChangeAspect="1"/>
          </p:cNvPicPr>
          <p:nvPr/>
        </p:nvPicPr>
        <p:blipFill>
          <a:blip r:embed="rId3" cstate="print"/>
          <a:srcRect/>
          <a:stretch>
            <a:fillRect/>
          </a:stretch>
        </p:blipFill>
        <p:spPr bwMode="auto">
          <a:xfrm>
            <a:off x="2177666" y="1248549"/>
            <a:ext cx="700088" cy="914400"/>
          </a:xfrm>
          <a:prstGeom prst="rect">
            <a:avLst/>
          </a:prstGeom>
          <a:noFill/>
          <a:ln w="9525">
            <a:solidFill>
              <a:schemeClr val="tx1"/>
            </a:solidFill>
            <a:miter lim="800000"/>
            <a:headEnd/>
            <a:tailEnd/>
          </a:ln>
        </p:spPr>
      </p:pic>
      <p:sp>
        <p:nvSpPr>
          <p:cNvPr id="6" name="Text Box 21"/>
          <p:cNvSpPr txBox="1">
            <a:spLocks noChangeArrowheads="1"/>
          </p:cNvSpPr>
          <p:nvPr/>
        </p:nvSpPr>
        <p:spPr bwMode="auto">
          <a:xfrm>
            <a:off x="4594548" y="3069315"/>
            <a:ext cx="4389120" cy="2795637"/>
          </a:xfrm>
          <a:prstGeom prst="rect">
            <a:avLst/>
          </a:prstGeom>
          <a:noFill/>
          <a:ln w="9525">
            <a:noFill/>
            <a:miter lim="800000"/>
            <a:headEnd/>
            <a:tailEnd/>
          </a:ln>
        </p:spPr>
        <p:txBody>
          <a:bodyPr wrap="square">
            <a:spAutoFit/>
          </a:bodyPr>
          <a:lstStyle/>
          <a:p>
            <a:pPr algn="ctr">
              <a:spcBef>
                <a:spcPts val="300"/>
              </a:spcBef>
              <a:spcAft>
                <a:spcPts val="400"/>
              </a:spcAft>
            </a:pPr>
            <a:r>
              <a:rPr lang="en-US" sz="1400" i="1" dirty="0">
                <a:solidFill>
                  <a:srgbClr val="000000"/>
                </a:solidFill>
              </a:rPr>
              <a:t>Leading Systems Engineering Practice </a:t>
            </a:r>
            <a:r>
              <a:rPr lang="en-US" sz="1400" i="1" dirty="0" smtClean="0">
                <a:solidFill>
                  <a:srgbClr val="000000"/>
                </a:solidFill>
              </a:rPr>
              <a:t/>
            </a:r>
            <a:br>
              <a:rPr lang="en-US" sz="1400" i="1" dirty="0" smtClean="0">
                <a:solidFill>
                  <a:srgbClr val="000000"/>
                </a:solidFill>
              </a:rPr>
            </a:br>
            <a:r>
              <a:rPr lang="en-US" sz="1400" i="1" dirty="0" smtClean="0">
                <a:solidFill>
                  <a:srgbClr val="000000"/>
                </a:solidFill>
              </a:rPr>
              <a:t>in </a:t>
            </a:r>
            <a:r>
              <a:rPr lang="en-US" sz="1400" i="1" dirty="0">
                <a:solidFill>
                  <a:srgbClr val="000000"/>
                </a:solidFill>
              </a:rPr>
              <a:t>DoD and Industry</a:t>
            </a:r>
          </a:p>
          <a:p>
            <a:pPr marL="179388" indent="-179388">
              <a:spcBef>
                <a:spcPts val="0"/>
              </a:spcBef>
              <a:buFont typeface="Wingdings" panose="05000000000000000000" pitchFamily="2" charset="2"/>
              <a:buChar char="§"/>
            </a:pPr>
            <a:r>
              <a:rPr lang="en-US" sz="1400" dirty="0">
                <a:solidFill>
                  <a:srgbClr val="000000"/>
                </a:solidFill>
              </a:rPr>
              <a:t>Systems Engineering Policy </a:t>
            </a:r>
            <a:r>
              <a:rPr lang="en-US" sz="1400" dirty="0" smtClean="0">
                <a:solidFill>
                  <a:srgbClr val="000000"/>
                </a:solidFill>
              </a:rPr>
              <a:t>and </a:t>
            </a:r>
            <a:r>
              <a:rPr lang="en-US" sz="1400" dirty="0">
                <a:solidFill>
                  <a:srgbClr val="000000"/>
                </a:solidFill>
              </a:rPr>
              <a:t>Guidance</a:t>
            </a:r>
          </a:p>
          <a:p>
            <a:pPr marL="179388" indent="-179388">
              <a:spcBef>
                <a:spcPts val="400"/>
              </a:spcBef>
              <a:buFont typeface="Wingdings" panose="05000000000000000000" pitchFamily="2" charset="2"/>
              <a:buChar char="§"/>
            </a:pPr>
            <a:r>
              <a:rPr lang="en-US" sz="1400" dirty="0" smtClean="0">
                <a:solidFill>
                  <a:srgbClr val="000000"/>
                </a:solidFill>
              </a:rPr>
              <a:t>Technical Workforce Development</a:t>
            </a:r>
          </a:p>
          <a:p>
            <a:pPr marL="179388" indent="-179388">
              <a:spcBef>
                <a:spcPts val="400"/>
              </a:spcBef>
              <a:buFont typeface="Wingdings" panose="05000000000000000000" pitchFamily="2" charset="2"/>
              <a:buChar char="§"/>
            </a:pPr>
            <a:r>
              <a:rPr lang="en-US" sz="1400" dirty="0" smtClean="0">
                <a:solidFill>
                  <a:srgbClr val="000000"/>
                </a:solidFill>
              </a:rPr>
              <a:t>Specialty </a:t>
            </a:r>
            <a:r>
              <a:rPr lang="en-US" sz="1400" dirty="0">
                <a:solidFill>
                  <a:srgbClr val="000000"/>
                </a:solidFill>
              </a:rPr>
              <a:t>Engineering (System Safety, Reliability </a:t>
            </a:r>
            <a:r>
              <a:rPr lang="en-US" sz="1400" dirty="0" smtClean="0">
                <a:solidFill>
                  <a:srgbClr val="000000"/>
                </a:solidFill>
              </a:rPr>
              <a:t>and Maintainability, Quality</a:t>
            </a:r>
            <a:r>
              <a:rPr lang="en-US" sz="1400" dirty="0">
                <a:solidFill>
                  <a:srgbClr val="000000"/>
                </a:solidFill>
              </a:rPr>
              <a:t>, </a:t>
            </a:r>
            <a:r>
              <a:rPr lang="en-US" sz="1400" dirty="0" smtClean="0">
                <a:solidFill>
                  <a:srgbClr val="000000"/>
                </a:solidFill>
              </a:rPr>
              <a:t>Manufacturing, Producibility, Human </a:t>
            </a:r>
            <a:r>
              <a:rPr lang="en-US" sz="1400" dirty="0">
                <a:solidFill>
                  <a:srgbClr val="000000"/>
                </a:solidFill>
              </a:rPr>
              <a:t>Systems </a:t>
            </a:r>
            <a:r>
              <a:rPr lang="en-US" sz="1400" dirty="0" smtClean="0">
                <a:solidFill>
                  <a:srgbClr val="000000"/>
                </a:solidFill>
              </a:rPr>
              <a:t>Integration)</a:t>
            </a:r>
          </a:p>
          <a:p>
            <a:pPr marL="179388" indent="-179388">
              <a:spcBef>
                <a:spcPts val="400"/>
              </a:spcBef>
              <a:buFont typeface="Wingdings" panose="05000000000000000000" pitchFamily="2" charset="2"/>
              <a:buChar char="§"/>
            </a:pPr>
            <a:r>
              <a:rPr lang="en-US" sz="1400" dirty="0" smtClean="0">
                <a:solidFill>
                  <a:srgbClr val="000000"/>
                </a:solidFill>
              </a:rPr>
              <a:t>Security, Anti-Tamper, Counterfeit </a:t>
            </a:r>
            <a:r>
              <a:rPr lang="en-US" sz="1400" dirty="0">
                <a:solidFill>
                  <a:srgbClr val="000000"/>
                </a:solidFill>
              </a:rPr>
              <a:t>Prevention</a:t>
            </a:r>
          </a:p>
          <a:p>
            <a:pPr marL="179388" indent="-179388">
              <a:spcBef>
                <a:spcPts val="400"/>
              </a:spcBef>
              <a:buFont typeface="Wingdings" panose="05000000000000000000" pitchFamily="2" charset="2"/>
              <a:buChar char="§"/>
            </a:pPr>
            <a:r>
              <a:rPr lang="en-US" sz="1400" dirty="0" smtClean="0">
                <a:solidFill>
                  <a:srgbClr val="000000"/>
                </a:solidFill>
              </a:rPr>
              <a:t>Standardization</a:t>
            </a:r>
          </a:p>
          <a:p>
            <a:pPr marL="179388" indent="-179388">
              <a:spcBef>
                <a:spcPts val="400"/>
              </a:spcBef>
              <a:buFont typeface="Wingdings" panose="05000000000000000000" pitchFamily="2" charset="2"/>
              <a:buChar char="§"/>
            </a:pPr>
            <a:r>
              <a:rPr lang="en-US" sz="1400" dirty="0" smtClean="0">
                <a:solidFill>
                  <a:srgbClr val="000000"/>
                </a:solidFill>
              </a:rPr>
              <a:t>Engineering Tools and Environments</a:t>
            </a:r>
            <a:endParaRPr lang="en-US" sz="1400" dirty="0">
              <a:solidFill>
                <a:srgbClr val="000000"/>
              </a:solidFill>
            </a:endParaRPr>
          </a:p>
        </p:txBody>
      </p:sp>
      <p:sp>
        <p:nvSpPr>
          <p:cNvPr id="8" name="Rectangle 13"/>
          <p:cNvSpPr>
            <a:spLocks noChangeArrowheads="1"/>
          </p:cNvSpPr>
          <p:nvPr/>
        </p:nvSpPr>
        <p:spPr bwMode="auto">
          <a:xfrm>
            <a:off x="5540213" y="2549510"/>
            <a:ext cx="2520093" cy="539496"/>
          </a:xfrm>
          <a:prstGeom prst="rect">
            <a:avLst/>
          </a:prstGeom>
          <a:gradFill rotWithShape="0">
            <a:gsLst>
              <a:gs pos="0">
                <a:srgbClr val="CDF3D5"/>
              </a:gs>
              <a:gs pos="100000">
                <a:srgbClr val="ABEBB9"/>
              </a:gs>
            </a:gsLst>
            <a:lin ang="5400000" scaled="1"/>
          </a:gradFill>
          <a:ln w="19050">
            <a:solidFill>
              <a:schemeClr val="tx1"/>
            </a:solidFill>
            <a:miter lim="800000"/>
            <a:headEnd/>
            <a:tailEnd/>
          </a:ln>
        </p:spPr>
        <p:txBody>
          <a:bodyPr wrap="none" anchor="ctr"/>
          <a:lstStyle/>
          <a:p>
            <a:pPr marL="398463" indent="-4763"/>
            <a:r>
              <a:rPr lang="en-US" sz="1400" dirty="0" smtClean="0">
                <a:solidFill>
                  <a:srgbClr val="000000"/>
                </a:solidFill>
              </a:rPr>
              <a:t>Engineering Enterprise</a:t>
            </a:r>
            <a:r>
              <a:rPr lang="en-US" sz="1400" dirty="0">
                <a:solidFill>
                  <a:srgbClr val="000000"/>
                </a:solidFill>
              </a:rPr>
              <a:t/>
            </a:r>
            <a:br>
              <a:rPr lang="en-US" sz="1400" dirty="0">
                <a:solidFill>
                  <a:srgbClr val="000000"/>
                </a:solidFill>
              </a:rPr>
            </a:br>
            <a:r>
              <a:rPr lang="en-US" sz="1400" i="1" dirty="0" smtClean="0">
                <a:solidFill>
                  <a:srgbClr val="000000"/>
                </a:solidFill>
              </a:rPr>
              <a:t>Robert Gold</a:t>
            </a:r>
            <a:endParaRPr lang="en-US" sz="1400" i="1" dirty="0">
              <a:solidFill>
                <a:srgbClr val="00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2161" y="2559414"/>
            <a:ext cx="424281" cy="530352"/>
          </a:xfrm>
          <a:prstGeom prst="rect">
            <a:avLst/>
          </a:prstGeom>
          <a:ln>
            <a:noFill/>
          </a:ln>
        </p:spPr>
      </p:pic>
      <p:sp>
        <p:nvSpPr>
          <p:cNvPr id="10" name="Text Box 3"/>
          <p:cNvSpPr txBox="1">
            <a:spLocks noChangeArrowheads="1"/>
          </p:cNvSpPr>
          <p:nvPr/>
        </p:nvSpPr>
        <p:spPr bwMode="auto">
          <a:xfrm>
            <a:off x="79166" y="3069315"/>
            <a:ext cx="4621925" cy="2847959"/>
          </a:xfrm>
          <a:prstGeom prst="rect">
            <a:avLst/>
          </a:prstGeom>
          <a:noFill/>
          <a:ln w="9525">
            <a:noFill/>
            <a:miter lim="800000"/>
            <a:headEnd/>
            <a:tailEnd/>
          </a:ln>
          <a:effectLst/>
        </p:spPr>
        <p:txBody>
          <a:bodyPr wrap="square">
            <a:spAutoFit/>
          </a:bodyPr>
          <a:lstStyle/>
          <a:p>
            <a:pPr algn="ctr">
              <a:spcBef>
                <a:spcPts val="300"/>
              </a:spcBef>
              <a:spcAft>
                <a:spcPts val="400"/>
              </a:spcAft>
              <a:defRPr/>
            </a:pPr>
            <a:r>
              <a:rPr lang="en-US" sz="1400" i="1" dirty="0">
                <a:solidFill>
                  <a:srgbClr val="000000"/>
                </a:solidFill>
              </a:rPr>
              <a:t>Supporting USD(AT&amp;L) Decisions with Independent Engineering Expertise</a:t>
            </a:r>
          </a:p>
          <a:p>
            <a:pPr marL="401638" indent="-173038">
              <a:spcBef>
                <a:spcPts val="0"/>
              </a:spcBef>
              <a:buFont typeface="Wingdings" panose="05000000000000000000" pitchFamily="2" charset="2"/>
              <a:buChar char="§"/>
              <a:defRPr/>
            </a:pPr>
            <a:r>
              <a:rPr lang="en-US" sz="1400" dirty="0">
                <a:solidFill>
                  <a:srgbClr val="000000"/>
                </a:solidFill>
              </a:rPr>
              <a:t>Engineering Assessment / Mentoring  of  Major Defense Programs</a:t>
            </a:r>
          </a:p>
          <a:p>
            <a:pPr marL="401638" indent="-173038">
              <a:spcBef>
                <a:spcPts val="400"/>
              </a:spcBef>
              <a:buFont typeface="Wingdings" panose="05000000000000000000" pitchFamily="2" charset="2"/>
              <a:buChar char="§"/>
              <a:defRPr/>
            </a:pPr>
            <a:r>
              <a:rPr lang="en-US" sz="1400" dirty="0">
                <a:solidFill>
                  <a:srgbClr val="000000"/>
                </a:solidFill>
              </a:rPr>
              <a:t>Program Support </a:t>
            </a:r>
            <a:r>
              <a:rPr lang="en-US" sz="1400" dirty="0" smtClean="0">
                <a:solidFill>
                  <a:srgbClr val="000000"/>
                </a:solidFill>
              </a:rPr>
              <a:t>Assessments</a:t>
            </a:r>
            <a:endParaRPr lang="en-US" sz="1400" dirty="0">
              <a:solidFill>
                <a:srgbClr val="000000"/>
              </a:solidFill>
            </a:endParaRPr>
          </a:p>
          <a:p>
            <a:pPr marL="401638" indent="-173038">
              <a:spcBef>
                <a:spcPts val="400"/>
              </a:spcBef>
              <a:buFont typeface="Wingdings" panose="05000000000000000000" pitchFamily="2" charset="2"/>
              <a:buChar char="§"/>
              <a:defRPr/>
            </a:pPr>
            <a:r>
              <a:rPr lang="en-US" sz="1400" dirty="0" smtClean="0">
                <a:solidFill>
                  <a:srgbClr val="000000"/>
                </a:solidFill>
              </a:rPr>
              <a:t>Overarching Integrated Product Team and Defense Acquisition Board Support</a:t>
            </a:r>
            <a:endParaRPr lang="en-US" sz="1400" dirty="0">
              <a:solidFill>
                <a:srgbClr val="000000"/>
              </a:solidFill>
            </a:endParaRPr>
          </a:p>
          <a:p>
            <a:pPr marL="401638" indent="-173038">
              <a:spcBef>
                <a:spcPts val="400"/>
              </a:spcBef>
              <a:buFont typeface="Wingdings" panose="05000000000000000000" pitchFamily="2" charset="2"/>
              <a:buChar char="§"/>
              <a:defRPr/>
            </a:pPr>
            <a:r>
              <a:rPr lang="en-US" sz="1400" dirty="0">
                <a:solidFill>
                  <a:srgbClr val="000000"/>
                </a:solidFill>
              </a:rPr>
              <a:t>Systems Engineering Plans</a:t>
            </a:r>
          </a:p>
          <a:p>
            <a:pPr marL="401638" indent="-173038">
              <a:spcBef>
                <a:spcPts val="400"/>
              </a:spcBef>
              <a:buFont typeface="Wingdings" panose="05000000000000000000" pitchFamily="2" charset="2"/>
              <a:buChar char="§"/>
              <a:defRPr/>
            </a:pPr>
            <a:r>
              <a:rPr lang="en-US" sz="1400" dirty="0">
                <a:solidFill>
                  <a:srgbClr val="000000"/>
                </a:solidFill>
              </a:rPr>
              <a:t>Systemic Root Cause Analysis</a:t>
            </a:r>
          </a:p>
          <a:p>
            <a:pPr marL="401638" indent="-173038">
              <a:spcBef>
                <a:spcPct val="30000"/>
              </a:spcBef>
              <a:buFont typeface="Wingdings" panose="05000000000000000000" pitchFamily="2" charset="2"/>
              <a:buChar char="§"/>
              <a:defRPr/>
            </a:pPr>
            <a:r>
              <a:rPr lang="en-US" sz="1400" dirty="0" smtClean="0">
                <a:solidFill>
                  <a:srgbClr val="000000"/>
                </a:solidFill>
              </a:rPr>
              <a:t>Development Planning/Early Systems Engineering</a:t>
            </a:r>
          </a:p>
          <a:p>
            <a:pPr marL="401638" indent="-173038">
              <a:spcBef>
                <a:spcPct val="30000"/>
              </a:spcBef>
              <a:buFont typeface="Wingdings" panose="05000000000000000000" pitchFamily="2" charset="2"/>
              <a:buChar char="§"/>
              <a:defRPr/>
            </a:pPr>
            <a:r>
              <a:rPr lang="en-US" sz="1400" dirty="0" smtClean="0">
                <a:solidFill>
                  <a:srgbClr val="000000"/>
                </a:solidFill>
              </a:rPr>
              <a:t>Program Protection</a:t>
            </a:r>
            <a:endParaRPr lang="en-US" sz="1400" dirty="0">
              <a:solidFill>
                <a:srgbClr val="000000"/>
              </a:solidFill>
            </a:endParaRPr>
          </a:p>
        </p:txBody>
      </p:sp>
      <p:sp>
        <p:nvSpPr>
          <p:cNvPr id="11" name="Rectangle 14"/>
          <p:cNvSpPr>
            <a:spLocks noChangeArrowheads="1"/>
          </p:cNvSpPr>
          <p:nvPr/>
        </p:nvSpPr>
        <p:spPr bwMode="auto">
          <a:xfrm>
            <a:off x="994996" y="2549510"/>
            <a:ext cx="2557462" cy="539496"/>
          </a:xfrm>
          <a:prstGeom prst="rect">
            <a:avLst/>
          </a:prstGeom>
          <a:gradFill rotWithShape="0">
            <a:gsLst>
              <a:gs pos="0">
                <a:srgbClr val="CDF3D5"/>
              </a:gs>
              <a:gs pos="100000">
                <a:srgbClr val="ABEBB9"/>
              </a:gs>
            </a:gsLst>
            <a:lin ang="5400000" scaled="1"/>
          </a:gradFill>
          <a:ln w="19050">
            <a:solidFill>
              <a:schemeClr val="tx1"/>
            </a:solidFill>
            <a:miter lim="800000"/>
            <a:headEnd/>
            <a:tailEnd/>
          </a:ln>
        </p:spPr>
        <p:txBody>
          <a:bodyPr wrap="none" anchor="ctr"/>
          <a:lstStyle/>
          <a:p>
            <a:pPr marL="401638"/>
            <a:r>
              <a:rPr lang="en-US" sz="1400" dirty="0">
                <a:solidFill>
                  <a:srgbClr val="000000"/>
                </a:solidFill>
              </a:rPr>
              <a:t>Major Program Support</a:t>
            </a:r>
            <a:br>
              <a:rPr lang="en-US" sz="1400" dirty="0">
                <a:solidFill>
                  <a:srgbClr val="000000"/>
                </a:solidFill>
              </a:rPr>
            </a:br>
            <a:r>
              <a:rPr lang="en-US" sz="1400" i="1" dirty="0">
                <a:solidFill>
                  <a:srgbClr val="000000"/>
                </a:solidFill>
              </a:rPr>
              <a:t>James Thompson</a:t>
            </a:r>
          </a:p>
        </p:txBody>
      </p:sp>
      <p:pic>
        <p:nvPicPr>
          <p:cNvPr id="12" name="Picture 19" descr="Thompson.jpg"/>
          <p:cNvPicPr>
            <a:picLocks noChangeAspect="1"/>
          </p:cNvPicPr>
          <p:nvPr/>
        </p:nvPicPr>
        <p:blipFill>
          <a:blip r:embed="rId5" cstate="print"/>
          <a:srcRect/>
          <a:stretch>
            <a:fillRect/>
          </a:stretch>
        </p:blipFill>
        <p:spPr bwMode="auto">
          <a:xfrm>
            <a:off x="1004521" y="2553844"/>
            <a:ext cx="398166" cy="530352"/>
          </a:xfrm>
          <a:prstGeom prst="rect">
            <a:avLst/>
          </a:prstGeom>
          <a:noFill/>
          <a:ln w="19050">
            <a:noFill/>
            <a:miter lim="800000"/>
            <a:headEnd/>
            <a:tailEnd/>
          </a:ln>
        </p:spPr>
      </p:pic>
      <p:sp>
        <p:nvSpPr>
          <p:cNvPr id="13" name="Text Box 63"/>
          <p:cNvSpPr txBox="1">
            <a:spLocks noChangeArrowheads="1"/>
          </p:cNvSpPr>
          <p:nvPr/>
        </p:nvSpPr>
        <p:spPr bwMode="auto">
          <a:xfrm>
            <a:off x="524435" y="5913972"/>
            <a:ext cx="8081683" cy="584775"/>
          </a:xfrm>
          <a:prstGeom prst="rect">
            <a:avLst/>
          </a:prstGeom>
          <a:solidFill>
            <a:srgbClr val="0000CC"/>
          </a:solidFill>
          <a:ln w="9525">
            <a:noFill/>
            <a:miter lim="800000"/>
            <a:headEnd/>
            <a:tailEnd/>
          </a:ln>
        </p:spPr>
        <p:txBody>
          <a:bodyPr wrap="square">
            <a:spAutoFit/>
          </a:bodyPr>
          <a:lstStyle/>
          <a:p>
            <a:pPr algn="ctr"/>
            <a:r>
              <a:rPr lang="en-US" sz="1600" b="1" dirty="0">
                <a:solidFill>
                  <a:schemeClr val="bg1"/>
                </a:solidFill>
              </a:rPr>
              <a:t>Providing technical support and systems engineering leadership and oversight to USD(AT&amp;L) in support of planned and ongoing acquisition programs</a:t>
            </a:r>
          </a:p>
        </p:txBody>
      </p:sp>
      <p:cxnSp>
        <p:nvCxnSpPr>
          <p:cNvPr id="14" name="Elbow Connector 13"/>
          <p:cNvCxnSpPr>
            <a:stCxn id="11" idx="0"/>
            <a:endCxn id="4" idx="2"/>
          </p:cNvCxnSpPr>
          <p:nvPr/>
        </p:nvCxnSpPr>
        <p:spPr bwMode="auto">
          <a:xfrm rot="5400000" flipH="1" flipV="1">
            <a:off x="3232923" y="1213374"/>
            <a:ext cx="376941" cy="2295333"/>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Elbow Connector 14"/>
          <p:cNvCxnSpPr>
            <a:stCxn id="8" idx="0"/>
            <a:endCxn id="4" idx="2"/>
          </p:cNvCxnSpPr>
          <p:nvPr/>
        </p:nvCxnSpPr>
        <p:spPr bwMode="auto">
          <a:xfrm rot="16200000" flipV="1">
            <a:off x="5496190" y="1245440"/>
            <a:ext cx="376941" cy="2231200"/>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Elbow Connector 15"/>
          <p:cNvCxnSpPr/>
          <p:nvPr/>
        </p:nvCxnSpPr>
        <p:spPr bwMode="auto">
          <a:xfrm rot="10800000" flipV="1">
            <a:off x="4561982" y="2258275"/>
            <a:ext cx="2672832" cy="2"/>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sp>
        <p:nvSpPr>
          <p:cNvPr id="17" name="Rectangle 14"/>
          <p:cNvSpPr>
            <a:spLocks noChangeArrowheads="1"/>
          </p:cNvSpPr>
          <p:nvPr/>
        </p:nvSpPr>
        <p:spPr bwMode="auto">
          <a:xfrm>
            <a:off x="7224765" y="1567539"/>
            <a:ext cx="1848897" cy="873885"/>
          </a:xfrm>
          <a:prstGeom prst="rect">
            <a:avLst/>
          </a:prstGeom>
          <a:gradFill rotWithShape="0">
            <a:gsLst>
              <a:gs pos="0">
                <a:srgbClr val="CDF3D5"/>
              </a:gs>
              <a:gs pos="100000">
                <a:srgbClr val="ABEBB9"/>
              </a:gs>
            </a:gsLst>
            <a:lin ang="5400000" scaled="1"/>
          </a:gradFill>
          <a:ln w="19050">
            <a:solidFill>
              <a:schemeClr val="tx1"/>
            </a:solidFill>
            <a:miter lim="800000"/>
            <a:headEnd/>
            <a:tailEnd/>
          </a:ln>
        </p:spPr>
        <p:txBody>
          <a:bodyPr wrap="square" anchor="ctr"/>
          <a:lstStyle/>
          <a:p>
            <a:pPr algn="ctr"/>
            <a:r>
              <a:rPr lang="en-US" sz="1400" dirty="0"/>
              <a:t>Homeland </a:t>
            </a:r>
            <a:r>
              <a:rPr lang="en-US" sz="1400" dirty="0" smtClean="0"/>
              <a:t>Defense</a:t>
            </a:r>
            <a:br>
              <a:rPr lang="en-US" sz="1400" dirty="0" smtClean="0"/>
            </a:br>
            <a:r>
              <a:rPr lang="en-US" sz="1400" dirty="0" smtClean="0"/>
              <a:t>Capability Development</a:t>
            </a:r>
          </a:p>
          <a:p>
            <a:pPr algn="ctr"/>
            <a:r>
              <a:rPr lang="en-US" sz="1400" i="1" dirty="0" smtClean="0">
                <a:solidFill>
                  <a:srgbClr val="000000"/>
                </a:solidFill>
              </a:rPr>
              <a:t>Robin Hicks</a:t>
            </a:r>
            <a:endParaRPr lang="en-US" sz="1400" i="1" dirty="0">
              <a:solidFill>
                <a:srgbClr val="000000"/>
              </a:solidFill>
            </a:endParaRPr>
          </a:p>
        </p:txBody>
      </p:sp>
      <p:sp>
        <p:nvSpPr>
          <p:cNvPr id="3" name="Oval 2"/>
          <p:cNvSpPr/>
          <p:nvPr/>
        </p:nvSpPr>
        <p:spPr bwMode="auto">
          <a:xfrm>
            <a:off x="4561117" y="5246916"/>
            <a:ext cx="3331835" cy="39188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119665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Digital Artifacts Challenge Team History</a:t>
            </a:r>
          </a:p>
        </p:txBody>
      </p:sp>
      <p:sp>
        <p:nvSpPr>
          <p:cNvPr id="3" name="Content Placeholder 2"/>
          <p:cNvSpPr>
            <a:spLocks noGrp="1"/>
          </p:cNvSpPr>
          <p:nvPr>
            <p:ph idx="1"/>
          </p:nvPr>
        </p:nvSpPr>
        <p:spPr>
          <a:xfrm>
            <a:off x="457200" y="1337785"/>
            <a:ext cx="8167816" cy="4280170"/>
          </a:xfrm>
        </p:spPr>
        <p:txBody>
          <a:bodyPr>
            <a:noAutofit/>
          </a:bodyPr>
          <a:lstStyle/>
          <a:p>
            <a:pPr>
              <a:spcBef>
                <a:spcPts val="2400"/>
              </a:spcBef>
            </a:pPr>
            <a:r>
              <a:rPr lang="en-US" b="0" dirty="0"/>
              <a:t>The International Council on Systems Engineering’s (INCOSE) International Workshop (IW) 2017 highlighted the need to establish an accepted set of Digital Artifacts to help the Systems Engineering (SE) practice transform to a more model-based </a:t>
            </a:r>
            <a:r>
              <a:rPr lang="en-US" b="0" dirty="0" smtClean="0"/>
              <a:t>discipline</a:t>
            </a:r>
            <a:endParaRPr lang="en-US" b="0" dirty="0"/>
          </a:p>
          <a:p>
            <a:pPr>
              <a:spcBef>
                <a:spcPts val="2400"/>
              </a:spcBef>
            </a:pPr>
            <a:r>
              <a:rPr lang="en-US" b="0" dirty="0"/>
              <a:t>Participants made requests to the INCOSE SE Transformation Team and the Model-Based Systems Engineering (MBSE) Initiative to </a:t>
            </a:r>
            <a:r>
              <a:rPr lang="en-US" b="0" dirty="0" smtClean="0"/>
              <a:t>start a </a:t>
            </a:r>
            <a:r>
              <a:rPr lang="en-US" b="0" dirty="0"/>
              <a:t>more enduring “Digital Artifacts” </a:t>
            </a:r>
            <a:r>
              <a:rPr lang="en-US" b="0" dirty="0" smtClean="0"/>
              <a:t>effort</a:t>
            </a:r>
            <a:endParaRPr lang="en-US" b="0" dirty="0"/>
          </a:p>
          <a:p>
            <a:pPr>
              <a:spcBef>
                <a:spcPts val="2400"/>
              </a:spcBef>
            </a:pPr>
            <a:r>
              <a:rPr lang="en-US" b="0" dirty="0"/>
              <a:t>INCOSE SE recommended standing up a Digital Artifacts Challenge </a:t>
            </a:r>
            <a:r>
              <a:rPr lang="en-US" b="0" dirty="0" smtClean="0"/>
              <a:t>Team</a:t>
            </a:r>
            <a:endParaRPr lang="en-US" b="0" dirty="0"/>
          </a:p>
        </p:txBody>
      </p:sp>
      <p:sp>
        <p:nvSpPr>
          <p:cNvPr id="4" name="TextBox 3">
            <a:extLst>
              <a:ext uri="{FF2B5EF4-FFF2-40B4-BE49-F238E27FC236}">
                <a16:creationId xmlns:a16="http://schemas.microsoft.com/office/drawing/2014/main" xmlns="" id="{E86E0FDE-1524-4A34-9CD2-9728D81FD3FB}"/>
              </a:ext>
            </a:extLst>
          </p:cNvPr>
          <p:cNvSpPr txBox="1"/>
          <p:nvPr/>
        </p:nvSpPr>
        <p:spPr>
          <a:xfrm>
            <a:off x="457200" y="6126762"/>
            <a:ext cx="8167815" cy="369332"/>
          </a:xfrm>
          <a:prstGeom prst="rect">
            <a:avLst/>
          </a:prstGeom>
          <a:solidFill>
            <a:srgbClr val="000099"/>
          </a:solidFill>
          <a:scene3d>
            <a:camera prst="obliqueTopRight"/>
            <a:lightRig rig="threePt" dir="t"/>
          </a:scene3d>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Digital Artifacts Challenge Team is a result of INCOSE IW 2017 activities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62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56" y="18472"/>
            <a:ext cx="7087749" cy="1028700"/>
          </a:xfrm>
        </p:spPr>
        <p:txBody>
          <a:bodyPr/>
          <a:lstStyle/>
          <a:p>
            <a:r>
              <a:rPr lang="en-US" dirty="0"/>
              <a:t>Digital Artifact </a:t>
            </a:r>
            <a:r>
              <a:rPr lang="en-US" dirty="0" smtClean="0"/>
              <a:t>Challenge Objectives</a:t>
            </a:r>
            <a:r>
              <a:rPr lang="en-US" dirty="0"/>
              <a:t>	</a:t>
            </a:r>
          </a:p>
        </p:txBody>
      </p:sp>
      <p:sp>
        <p:nvSpPr>
          <p:cNvPr id="3" name="Content Placeholder 2"/>
          <p:cNvSpPr>
            <a:spLocks noGrp="1"/>
          </p:cNvSpPr>
          <p:nvPr>
            <p:ph idx="1"/>
          </p:nvPr>
        </p:nvSpPr>
        <p:spPr/>
        <p:txBody>
          <a:bodyPr/>
          <a:lstStyle/>
          <a:p>
            <a:r>
              <a:rPr lang="en-US" b="0" dirty="0"/>
              <a:t>Advance understanding &amp; acceptance of a finite set of Digital Artifacts that industry can institutionalize</a:t>
            </a:r>
          </a:p>
          <a:p>
            <a:endParaRPr lang="en-US" b="0" dirty="0"/>
          </a:p>
          <a:p>
            <a:r>
              <a:rPr lang="en-US" b="0" dirty="0" smtClean="0"/>
              <a:t>Identify </a:t>
            </a:r>
            <a:r>
              <a:rPr lang="en-US" b="0" dirty="0"/>
              <a:t>and describe Digital Artifacts required to support </a:t>
            </a:r>
            <a:r>
              <a:rPr lang="en-US" b="0" dirty="0" smtClean="0"/>
              <a:t>the entire </a:t>
            </a:r>
            <a:r>
              <a:rPr lang="en-US" b="0" dirty="0"/>
              <a:t>life cycle of a system or product to include:  </a:t>
            </a:r>
          </a:p>
          <a:p>
            <a:pPr lvl="1"/>
            <a:r>
              <a:rPr lang="en-US" dirty="0"/>
              <a:t>Engineering activities</a:t>
            </a:r>
          </a:p>
          <a:p>
            <a:pPr lvl="1"/>
            <a:r>
              <a:rPr lang="en-US" dirty="0"/>
              <a:t>Life cycle phase transition</a:t>
            </a:r>
          </a:p>
          <a:p>
            <a:pPr lvl="1"/>
            <a:r>
              <a:rPr lang="en-US" dirty="0"/>
              <a:t>Manufacturing process</a:t>
            </a:r>
          </a:p>
          <a:p>
            <a:pPr lvl="1"/>
            <a:r>
              <a:rPr lang="en-US" dirty="0"/>
              <a:t>Collaboration between domains</a:t>
            </a:r>
          </a:p>
          <a:p>
            <a:pPr lvl="1"/>
            <a:r>
              <a:rPr lang="en-US" dirty="0"/>
              <a:t>Business </a:t>
            </a:r>
            <a:r>
              <a:rPr lang="en-US" dirty="0" smtClean="0"/>
              <a:t>processes</a:t>
            </a:r>
          </a:p>
          <a:p>
            <a:pPr lvl="1"/>
            <a:r>
              <a:rPr lang="en-US" dirty="0" smtClean="0"/>
              <a:t>Etc.</a:t>
            </a:r>
            <a:endParaRPr lang="en-US" dirty="0"/>
          </a:p>
          <a:p>
            <a:endParaRPr lang="en-US" dirty="0"/>
          </a:p>
        </p:txBody>
      </p:sp>
    </p:spTree>
    <p:extLst>
      <p:ext uri="{BB962C8B-B14F-4D97-AF65-F5344CB8AC3E}">
        <p14:creationId xmlns:p14="http://schemas.microsoft.com/office/powerpoint/2010/main" val="167193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Artifacts </a:t>
            </a:r>
            <a:r>
              <a:rPr lang="en-US" dirty="0" smtClean="0"/>
              <a:t>Concepts</a:t>
            </a:r>
            <a:endParaRPr lang="en-US" dirty="0"/>
          </a:p>
        </p:txBody>
      </p:sp>
      <p:sp>
        <p:nvSpPr>
          <p:cNvPr id="3" name="Content Placeholder 2"/>
          <p:cNvSpPr>
            <a:spLocks noGrp="1"/>
          </p:cNvSpPr>
          <p:nvPr>
            <p:ph idx="1"/>
          </p:nvPr>
        </p:nvSpPr>
        <p:spPr>
          <a:xfrm>
            <a:off x="457200" y="1272070"/>
            <a:ext cx="8167816" cy="5356743"/>
          </a:xfrm>
        </p:spPr>
        <p:txBody>
          <a:bodyPr/>
          <a:lstStyle/>
          <a:p>
            <a:r>
              <a:rPr lang="en-US" b="0" dirty="0"/>
              <a:t>Digital Artifacts (DAs) are produced within, or generated from, the activities with a digital engineering ecosystem. </a:t>
            </a:r>
          </a:p>
          <a:p>
            <a:r>
              <a:rPr lang="en-US" b="0" dirty="0"/>
              <a:t>These artifacts provide data, algorithms and/or processes </a:t>
            </a:r>
            <a:r>
              <a:rPr lang="en-US" b="0" dirty="0" smtClean="0"/>
              <a:t>used to visualize</a:t>
            </a:r>
            <a:r>
              <a:rPr lang="en-US" b="0" dirty="0"/>
              <a:t>, communicate, </a:t>
            </a:r>
            <a:r>
              <a:rPr lang="en-US" b="0" dirty="0" smtClean="0"/>
              <a:t>deliver information </a:t>
            </a:r>
            <a:r>
              <a:rPr lang="en-US" b="0" dirty="0"/>
              <a:t>and knowledge to </a:t>
            </a:r>
            <a:r>
              <a:rPr lang="en-US" b="0" dirty="0" smtClean="0"/>
              <a:t>stakeholders, and are used to aid in making decisions.  </a:t>
            </a:r>
            <a:endParaRPr lang="en-US" b="0" dirty="0"/>
          </a:p>
          <a:p>
            <a:r>
              <a:rPr lang="en-US" b="0" dirty="0"/>
              <a:t>Digital artifacts can be thought of as those elements that describe any aspect of a system (physical, functional, analytical) and which can be executed in, or used in execution in a computing environment.  </a:t>
            </a:r>
          </a:p>
        </p:txBody>
      </p:sp>
      <p:sp>
        <p:nvSpPr>
          <p:cNvPr id="4" name="TextBox 3">
            <a:extLst>
              <a:ext uri="{FF2B5EF4-FFF2-40B4-BE49-F238E27FC236}">
                <a16:creationId xmlns="" xmlns:a16="http://schemas.microsoft.com/office/drawing/2014/main" id="{76EFF7E4-966D-421F-8AE3-B5093496058F}"/>
              </a:ext>
            </a:extLst>
          </p:cNvPr>
          <p:cNvSpPr txBox="1"/>
          <p:nvPr/>
        </p:nvSpPr>
        <p:spPr>
          <a:xfrm>
            <a:off x="578618" y="5792928"/>
            <a:ext cx="7909399" cy="646331"/>
          </a:xfrm>
          <a:prstGeom prst="rect">
            <a:avLst/>
          </a:prstGeom>
          <a:solidFill>
            <a:srgbClr val="000099"/>
          </a:solidFill>
        </p:spPr>
        <p:txBody>
          <a:bodyPr wrap="square" rtlCol="0">
            <a:spAutoFit/>
          </a:bodyPr>
          <a:lstStyle/>
          <a:p>
            <a:pPr algn="ctr"/>
            <a:r>
              <a:rPr lang="en-US" dirty="0" smtClean="0">
                <a:solidFill>
                  <a:schemeClr val="bg1"/>
                </a:solidFill>
              </a:rPr>
              <a:t>Shift the emphasis in Systems Engineering away from documents and towards digital artifacts.</a:t>
            </a:r>
            <a:endParaRPr lang="en-US" dirty="0">
              <a:solidFill>
                <a:schemeClr val="bg1"/>
              </a:solidFill>
            </a:endParaRPr>
          </a:p>
        </p:txBody>
      </p:sp>
    </p:spTree>
    <p:extLst>
      <p:ext uri="{BB962C8B-B14F-4D97-AF65-F5344CB8AC3E}">
        <p14:creationId xmlns:p14="http://schemas.microsoft.com/office/powerpoint/2010/main" val="270790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Digital Artifact Concepts</a:t>
            </a:r>
            <a:endParaRPr lang="en-US" dirty="0"/>
          </a:p>
        </p:txBody>
      </p:sp>
      <p:pic>
        <p:nvPicPr>
          <p:cNvPr id="7" name="Picture 6"/>
          <p:cNvPicPr>
            <a:picLocks noChangeAspect="1"/>
          </p:cNvPicPr>
          <p:nvPr/>
        </p:nvPicPr>
        <p:blipFill>
          <a:blip r:embed="rId2"/>
          <a:stretch>
            <a:fillRect/>
          </a:stretch>
        </p:blipFill>
        <p:spPr>
          <a:xfrm>
            <a:off x="334559" y="1186543"/>
            <a:ext cx="8578277" cy="5279572"/>
          </a:xfrm>
          <a:prstGeom prst="rect">
            <a:avLst/>
          </a:prstGeom>
        </p:spPr>
      </p:pic>
    </p:spTree>
    <p:extLst>
      <p:ext uri="{BB962C8B-B14F-4D97-AF65-F5344CB8AC3E}">
        <p14:creationId xmlns:p14="http://schemas.microsoft.com/office/powerpoint/2010/main" val="91036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Overview / Description</a:t>
            </a:r>
          </a:p>
        </p:txBody>
      </p:sp>
      <p:sp>
        <p:nvSpPr>
          <p:cNvPr id="3" name="Content Placeholder 2"/>
          <p:cNvSpPr>
            <a:spLocks noGrp="1"/>
          </p:cNvSpPr>
          <p:nvPr>
            <p:ph idx="1"/>
          </p:nvPr>
        </p:nvSpPr>
        <p:spPr>
          <a:xfrm>
            <a:off x="457200" y="1163213"/>
            <a:ext cx="8167816" cy="4892387"/>
          </a:xfrm>
        </p:spPr>
        <p:txBody>
          <a:bodyPr/>
          <a:lstStyle/>
          <a:p>
            <a:pPr marL="914400" lvl="1" indent="-457200">
              <a:buFont typeface="+mj-lt"/>
              <a:buAutoNum type="arabicPeriod"/>
            </a:pPr>
            <a:r>
              <a:rPr lang="en-US" sz="2400" dirty="0" smtClean="0"/>
              <a:t>Supplement start-up team membership with other interested team members, sharing and refining charter and gaining team buy-in to this plan</a:t>
            </a:r>
          </a:p>
          <a:p>
            <a:pPr marL="914400" lvl="1" indent="-457200">
              <a:buFont typeface="+mj-lt"/>
              <a:buAutoNum type="arabicPeriod"/>
            </a:pPr>
            <a:r>
              <a:rPr lang="en-US" sz="2400" dirty="0" smtClean="0"/>
              <a:t>Bring </a:t>
            </a:r>
            <a:r>
              <a:rPr lang="en-US" sz="2400" dirty="0"/>
              <a:t>team membership to a common level of Digital Artifacts understanding</a:t>
            </a:r>
          </a:p>
          <a:p>
            <a:pPr marL="914400" lvl="1" indent="-457200">
              <a:buFont typeface="+mj-lt"/>
              <a:buAutoNum type="arabicPeriod"/>
            </a:pPr>
            <a:r>
              <a:rPr lang="en-US" sz="2400" dirty="0"/>
              <a:t>Hold Digital Artifact working sessions and collaborate with other working groups to elicit Digital Artifacts</a:t>
            </a:r>
          </a:p>
          <a:p>
            <a:pPr marL="914400" lvl="1" indent="-457200">
              <a:buFont typeface="+mj-lt"/>
              <a:buAutoNum type="arabicPeriod" startAt="4"/>
            </a:pPr>
            <a:r>
              <a:rPr lang="en-US" sz="2400" dirty="0" smtClean="0"/>
              <a:t>Create </a:t>
            </a:r>
            <a:r>
              <a:rPr lang="en-US" sz="2400" dirty="0"/>
              <a:t>and validate targeted Challenge Team products, prioritized from above </a:t>
            </a:r>
          </a:p>
          <a:p>
            <a:pPr marL="914400" lvl="1" indent="-457200">
              <a:buFont typeface="+mj-lt"/>
              <a:buAutoNum type="arabicPeriod" startAt="5"/>
            </a:pPr>
            <a:r>
              <a:rPr lang="en-US" sz="2400" dirty="0" smtClean="0"/>
              <a:t>Make </a:t>
            </a:r>
            <a:r>
              <a:rPr lang="en-US" sz="2400" dirty="0"/>
              <a:t>Challenge Team products available to INCOSE membership, extending </a:t>
            </a:r>
            <a:r>
              <a:rPr lang="en-US" sz="2400" dirty="0" smtClean="0"/>
              <a:t>benefits</a:t>
            </a:r>
            <a:endParaRPr lang="en-US" sz="2400" dirty="0"/>
          </a:p>
        </p:txBody>
      </p:sp>
      <p:sp>
        <p:nvSpPr>
          <p:cNvPr id="4" name="TextBox 3">
            <a:extLst>
              <a:ext uri="{FF2B5EF4-FFF2-40B4-BE49-F238E27FC236}">
                <a16:creationId xmlns="" xmlns:a16="http://schemas.microsoft.com/office/drawing/2014/main" id="{76EFF7E4-966D-421F-8AE3-B5093496058F}"/>
              </a:ext>
            </a:extLst>
          </p:cNvPr>
          <p:cNvSpPr txBox="1"/>
          <p:nvPr/>
        </p:nvSpPr>
        <p:spPr>
          <a:xfrm>
            <a:off x="578618" y="6055600"/>
            <a:ext cx="7909399" cy="369332"/>
          </a:xfrm>
          <a:prstGeom prst="rect">
            <a:avLst/>
          </a:prstGeom>
          <a:solidFill>
            <a:srgbClr val="000099"/>
          </a:solidFill>
        </p:spPr>
        <p:txBody>
          <a:bodyPr wrap="square" rtlCol="0">
            <a:spAutoFit/>
          </a:bodyPr>
          <a:lstStyle/>
          <a:p>
            <a:pPr algn="ctr"/>
            <a:r>
              <a:rPr lang="en-US" dirty="0" smtClean="0">
                <a:solidFill>
                  <a:schemeClr val="bg1"/>
                </a:solidFill>
              </a:rPr>
              <a:t>At the IW we will spend time to work on this.  We need your help!</a:t>
            </a:r>
            <a:endParaRPr lang="en-US" dirty="0">
              <a:solidFill>
                <a:schemeClr val="bg1"/>
              </a:solidFill>
            </a:endParaRPr>
          </a:p>
        </p:txBody>
      </p:sp>
    </p:spTree>
    <p:extLst>
      <p:ext uri="{BB962C8B-B14F-4D97-AF65-F5344CB8AC3E}">
        <p14:creationId xmlns:p14="http://schemas.microsoft.com/office/powerpoint/2010/main" val="237487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Artifacts </a:t>
            </a:r>
            <a:r>
              <a:rPr lang="en-US" dirty="0" smtClean="0"/>
              <a:t>Workshop </a:t>
            </a:r>
            <a:r>
              <a:rPr lang="en-US" dirty="0"/>
              <a:t>Agenda</a:t>
            </a:r>
          </a:p>
        </p:txBody>
      </p:sp>
      <p:sp>
        <p:nvSpPr>
          <p:cNvPr id="7" name="Content Placeholder 2"/>
          <p:cNvSpPr>
            <a:spLocks noGrp="1"/>
          </p:cNvSpPr>
          <p:nvPr>
            <p:ph idx="1"/>
          </p:nvPr>
        </p:nvSpPr>
        <p:spPr>
          <a:xfrm>
            <a:off x="476655" y="1388155"/>
            <a:ext cx="8667345" cy="4432782"/>
          </a:xfrm>
        </p:spPr>
        <p:txBody>
          <a:bodyPr>
            <a:noAutofit/>
          </a:bodyPr>
          <a:lstStyle/>
          <a:p>
            <a:pPr marL="0" lvl="0" indent="0">
              <a:spcBef>
                <a:spcPts val="0"/>
              </a:spcBef>
              <a:spcAft>
                <a:spcPts val="0"/>
              </a:spcAft>
              <a:buNone/>
            </a:pPr>
            <a:r>
              <a:rPr lang="en-US" sz="2000" dirty="0" smtClean="0"/>
              <a:t>Sunday 1/21/2018</a:t>
            </a:r>
          </a:p>
          <a:p>
            <a:pPr marL="457200" lvl="0" indent="0">
              <a:spcBef>
                <a:spcPts val="0"/>
              </a:spcBef>
              <a:spcAft>
                <a:spcPts val="0"/>
              </a:spcAft>
              <a:buNone/>
            </a:pPr>
            <a:r>
              <a:rPr lang="en-US" sz="2000" b="0" dirty="0" smtClean="0"/>
              <a:t>1300 </a:t>
            </a:r>
            <a:r>
              <a:rPr lang="en-US" sz="2000" b="0" dirty="0"/>
              <a:t>- 1315 Welcome &amp; Introductions</a:t>
            </a:r>
          </a:p>
          <a:p>
            <a:pPr marL="457200" lvl="0" indent="0">
              <a:spcBef>
                <a:spcPts val="0"/>
              </a:spcBef>
              <a:spcAft>
                <a:spcPts val="0"/>
              </a:spcAft>
              <a:buNone/>
            </a:pPr>
            <a:r>
              <a:rPr lang="en-US" sz="2000" b="0" dirty="0"/>
              <a:t>1315 - 1330 Define Digital Artifacts Challenge Overview</a:t>
            </a:r>
          </a:p>
          <a:p>
            <a:pPr marL="457200" lvl="0" indent="0">
              <a:spcBef>
                <a:spcPts val="0"/>
              </a:spcBef>
              <a:spcAft>
                <a:spcPts val="0"/>
              </a:spcAft>
              <a:buNone/>
            </a:pPr>
            <a:r>
              <a:rPr lang="en-US" sz="2000" b="0" dirty="0"/>
              <a:t>1330 - 1500 Part-I Breakout: Architecture Decomposition &amp; Definition</a:t>
            </a:r>
          </a:p>
          <a:p>
            <a:pPr marL="457200" lvl="0" indent="0">
              <a:spcBef>
                <a:spcPts val="0"/>
              </a:spcBef>
              <a:spcAft>
                <a:spcPts val="0"/>
              </a:spcAft>
              <a:buNone/>
            </a:pPr>
            <a:r>
              <a:rPr lang="en-US" sz="2000" b="0" dirty="0"/>
              <a:t>1500 - 1530 Break</a:t>
            </a:r>
          </a:p>
          <a:p>
            <a:pPr marL="457200" lvl="0" indent="0">
              <a:spcBef>
                <a:spcPts val="0"/>
              </a:spcBef>
              <a:spcAft>
                <a:spcPts val="0"/>
              </a:spcAft>
              <a:buNone/>
            </a:pPr>
            <a:r>
              <a:rPr lang="en-US" sz="2000" b="0" dirty="0"/>
              <a:t>1530 - 1600 Prepare for Brief-outs</a:t>
            </a:r>
          </a:p>
          <a:p>
            <a:pPr marL="457200" lvl="0" indent="0">
              <a:spcBef>
                <a:spcPts val="0"/>
              </a:spcBef>
              <a:spcAft>
                <a:spcPts val="0"/>
              </a:spcAft>
              <a:buNone/>
            </a:pPr>
            <a:r>
              <a:rPr lang="en-US" sz="2000" b="0" dirty="0"/>
              <a:t>1600 - 1700 Brief results for Architecture Decomposition &amp; Definition</a:t>
            </a:r>
          </a:p>
          <a:p>
            <a:pPr marL="457200" lvl="0" indent="0">
              <a:spcBef>
                <a:spcPts val="0"/>
              </a:spcBef>
              <a:spcAft>
                <a:spcPts val="0"/>
              </a:spcAft>
              <a:buNone/>
            </a:pPr>
            <a:r>
              <a:rPr lang="en-US" sz="2000" b="0" dirty="0"/>
              <a:t>1700 - 1715 Wrap </a:t>
            </a:r>
            <a:r>
              <a:rPr lang="en-US" sz="2000" b="0" dirty="0" smtClean="0"/>
              <a:t>up</a:t>
            </a:r>
          </a:p>
          <a:p>
            <a:pPr marL="0" lvl="0" indent="0">
              <a:spcBef>
                <a:spcPts val="0"/>
              </a:spcBef>
              <a:spcAft>
                <a:spcPts val="0"/>
              </a:spcAft>
              <a:buNone/>
            </a:pPr>
            <a:r>
              <a:rPr lang="en-US" sz="2000" dirty="0" smtClean="0"/>
              <a:t>Monday 1/22/2018</a:t>
            </a:r>
            <a:endParaRPr lang="en-US" sz="2000" dirty="0" smtClean="0"/>
          </a:p>
          <a:p>
            <a:pPr marL="457200" indent="0">
              <a:spcBef>
                <a:spcPts val="0"/>
              </a:spcBef>
              <a:spcAft>
                <a:spcPts val="0"/>
              </a:spcAft>
              <a:buNone/>
            </a:pPr>
            <a:r>
              <a:rPr lang="en-US" sz="2000" b="0" dirty="0"/>
              <a:t>1300 - 1315 Welcome &amp; Introductions</a:t>
            </a:r>
          </a:p>
          <a:p>
            <a:pPr marL="457200" indent="0">
              <a:spcBef>
                <a:spcPts val="0"/>
              </a:spcBef>
              <a:spcAft>
                <a:spcPts val="0"/>
              </a:spcAft>
              <a:buNone/>
            </a:pPr>
            <a:r>
              <a:rPr lang="en-US" sz="2000" b="0" dirty="0"/>
              <a:t>1315 - 1330 Summary &amp; Breakout Group Refresher</a:t>
            </a:r>
          </a:p>
          <a:p>
            <a:pPr marL="457200" indent="0">
              <a:spcBef>
                <a:spcPts val="0"/>
              </a:spcBef>
              <a:spcAft>
                <a:spcPts val="0"/>
              </a:spcAft>
              <a:buNone/>
            </a:pPr>
            <a:r>
              <a:rPr lang="en-US" sz="2000" b="0" dirty="0"/>
              <a:t>1330 - 1500 Part-II Breakout: Architecture Integration &amp; Verification</a:t>
            </a:r>
          </a:p>
          <a:p>
            <a:pPr marL="457200" indent="0">
              <a:spcBef>
                <a:spcPts val="0"/>
              </a:spcBef>
              <a:spcAft>
                <a:spcPts val="0"/>
              </a:spcAft>
              <a:buNone/>
            </a:pPr>
            <a:r>
              <a:rPr lang="en-US" sz="2000" b="0" dirty="0"/>
              <a:t>1500 - 1530 Break</a:t>
            </a:r>
          </a:p>
          <a:p>
            <a:pPr marL="457200" indent="0">
              <a:spcBef>
                <a:spcPts val="0"/>
              </a:spcBef>
              <a:spcAft>
                <a:spcPts val="0"/>
              </a:spcAft>
              <a:buNone/>
            </a:pPr>
            <a:r>
              <a:rPr lang="en-US" sz="2000" b="0" dirty="0"/>
              <a:t>1530 - 1600 Prepare for Brief-outs</a:t>
            </a:r>
          </a:p>
          <a:p>
            <a:pPr marL="457200" indent="0">
              <a:spcBef>
                <a:spcPts val="0"/>
              </a:spcBef>
              <a:spcAft>
                <a:spcPts val="0"/>
              </a:spcAft>
              <a:buNone/>
            </a:pPr>
            <a:r>
              <a:rPr lang="en-US" sz="2000" b="0" dirty="0"/>
              <a:t>1600 - 1645 Brief results of Architecture Integration &amp; Verification</a:t>
            </a:r>
          </a:p>
          <a:p>
            <a:pPr marL="457200" indent="0">
              <a:spcBef>
                <a:spcPts val="0"/>
              </a:spcBef>
              <a:spcAft>
                <a:spcPts val="0"/>
              </a:spcAft>
              <a:buNone/>
            </a:pPr>
            <a:r>
              <a:rPr lang="en-US" sz="2000" b="0" dirty="0"/>
              <a:t>1645 - 1700 Wrap up</a:t>
            </a:r>
          </a:p>
          <a:p>
            <a:pPr marL="0" lvl="0" indent="0">
              <a:spcBef>
                <a:spcPts val="1200"/>
              </a:spcBef>
              <a:spcAft>
                <a:spcPts val="600"/>
              </a:spcAft>
              <a:buNone/>
            </a:pPr>
            <a:endParaRPr lang="en-US" sz="2000" dirty="0"/>
          </a:p>
          <a:p>
            <a:endParaRPr lang="en-US" sz="2800" dirty="0" smtClean="0"/>
          </a:p>
        </p:txBody>
      </p:sp>
    </p:spTree>
    <p:extLst>
      <p:ext uri="{BB962C8B-B14F-4D97-AF65-F5344CB8AC3E}">
        <p14:creationId xmlns:p14="http://schemas.microsoft.com/office/powerpoint/2010/main" val="30910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 OFFICIAL USE ONLY">
  <a:themeElements>
    <a:clrScheme name="AMC Color Scheme">
      <a:dk1>
        <a:srgbClr val="000000"/>
      </a:dk1>
      <a:lt1>
        <a:sysClr val="window" lastClr="FFFFFF"/>
      </a:lt1>
      <a:dk2>
        <a:srgbClr val="004990"/>
      </a:dk2>
      <a:lt2>
        <a:srgbClr val="EEECE1"/>
      </a:lt2>
      <a:accent1>
        <a:srgbClr val="6D6E70"/>
      </a:accent1>
      <a:accent2>
        <a:srgbClr val="C41230"/>
      </a:accent2>
      <a:accent3>
        <a:srgbClr val="001CA8"/>
      </a:accent3>
      <a:accent4>
        <a:srgbClr val="60390B"/>
      </a:accent4>
      <a:accent5>
        <a:srgbClr val="BCBEC0"/>
      </a:accent5>
      <a:accent6>
        <a:srgbClr val="DC291E"/>
      </a:accent6>
      <a:hlink>
        <a:srgbClr val="001CA8"/>
      </a:hlink>
      <a:folHlink>
        <a:srgbClr val="000000"/>
      </a:folHlink>
    </a:clrScheme>
    <a:fontScheme name="AMC Defaul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6350">
          <a:solidFill>
            <a:schemeClr val="tx1"/>
          </a:solid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nchor="t">
        <a:noAutofit/>
      </a:bodyPr>
      <a:lstStyle>
        <a:defPPr fontAlgn="auto">
          <a:spcBef>
            <a:spcPct val="20000"/>
          </a:spcBef>
          <a:spcAft>
            <a:spcPts val="0"/>
          </a:spcAft>
          <a:defRPr sz="2000" dirty="0" smtClean="0">
            <a:solidFill>
              <a:srgbClr val="000000"/>
            </a:solidFill>
            <a:latin typeface="Arial Narrow" panose="020B0606020202030204" pitchFamily="34" charset="0"/>
          </a:defRPr>
        </a:defPPr>
      </a:lstStyle>
    </a:txDef>
  </a:objectDefaults>
  <a:extraClrSchemeLst/>
</a:theme>
</file>

<file path=ppt/theme/theme2.xml><?xml version="1.0" encoding="utf-8"?>
<a:theme xmlns:a="http://schemas.openxmlformats.org/drawingml/2006/main" name="1_FOR OFFICIAL USE ONLY">
  <a:themeElements>
    <a:clrScheme name="AMC Color Scheme">
      <a:dk1>
        <a:srgbClr val="000000"/>
      </a:dk1>
      <a:lt1>
        <a:sysClr val="window" lastClr="FFFFFF"/>
      </a:lt1>
      <a:dk2>
        <a:srgbClr val="004990"/>
      </a:dk2>
      <a:lt2>
        <a:srgbClr val="EEECE1"/>
      </a:lt2>
      <a:accent1>
        <a:srgbClr val="6D6E70"/>
      </a:accent1>
      <a:accent2>
        <a:srgbClr val="C41230"/>
      </a:accent2>
      <a:accent3>
        <a:srgbClr val="001CA8"/>
      </a:accent3>
      <a:accent4>
        <a:srgbClr val="60390B"/>
      </a:accent4>
      <a:accent5>
        <a:srgbClr val="BCBEC0"/>
      </a:accent5>
      <a:accent6>
        <a:srgbClr val="DC291E"/>
      </a:accent6>
      <a:hlink>
        <a:srgbClr val="001CA8"/>
      </a:hlink>
      <a:folHlink>
        <a:srgbClr val="000000"/>
      </a:folHlink>
    </a:clrScheme>
    <a:fontScheme name="AMC Defaul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6350">
          <a:solidFill>
            <a:schemeClr val="tx1"/>
          </a:solid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nchor="t">
        <a:noAutofit/>
      </a:bodyPr>
      <a:lstStyle>
        <a:defPPr fontAlgn="auto">
          <a:spcBef>
            <a:spcPct val="20000"/>
          </a:spcBef>
          <a:spcAft>
            <a:spcPts val="0"/>
          </a:spcAft>
          <a:defRPr sz="2000" dirty="0" smtClean="0">
            <a:solidFill>
              <a:srgbClr val="000000"/>
            </a:solidFill>
            <a:latin typeface="Arial Narrow" panose="020B0606020202030204" pitchFamily="34" charset="0"/>
          </a:defRPr>
        </a:defPPr>
      </a:lstStyle>
    </a:txDef>
  </a:objectDefaults>
  <a:extraClrSchemeLst/>
</a:theme>
</file>

<file path=ppt/theme/theme3.xml><?xml version="1.0" encoding="utf-8"?>
<a:theme xmlns:a="http://schemas.openxmlformats.org/drawingml/2006/main" name="1_ASD(R&amp;E)-rev-17Mar2011">
  <a:themeElements>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0B4EA887A9C44B2AAC3D954B8FE11" ma:contentTypeVersion="0" ma:contentTypeDescription="Create a new document." ma:contentTypeScope="" ma:versionID="5cc2b4ac6577196eef3004271a00ba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D11852-9D36-44A1-AB6A-D44DA3CA8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FCE86C1-34F7-418D-B7AF-C2C73970C784}">
  <ds:schemaRefs>
    <ds:schemaRef ds:uri="http://schemas.microsoft.com/sharepoint/v3/contenttype/forms"/>
  </ds:schemaRefs>
</ds:datastoreItem>
</file>

<file path=customXml/itemProps3.xml><?xml version="1.0" encoding="utf-8"?>
<ds:datastoreItem xmlns:ds="http://schemas.openxmlformats.org/officeDocument/2006/customXml" ds:itemID="{AA4208C3-0B51-42F3-B8D2-6BF83F7C752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13806</TotalTime>
  <Words>617</Words>
  <Application>Microsoft Office PowerPoint</Application>
  <PresentationFormat>On-screen Show (4:3)</PresentationFormat>
  <Paragraphs>88</Paragraphs>
  <Slides>10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Black</vt:lpstr>
      <vt:lpstr>Arial Bold</vt:lpstr>
      <vt:lpstr>Calibri</vt:lpstr>
      <vt:lpstr>Courier New</vt:lpstr>
      <vt:lpstr>Wingdings</vt:lpstr>
      <vt:lpstr>FOR OFFICIAL USE ONLY</vt:lpstr>
      <vt:lpstr>1_FOR OFFICIAL USE ONLY</vt:lpstr>
      <vt:lpstr>1_ASD(R&amp;E)-rev-17Mar2011</vt:lpstr>
      <vt:lpstr>INCOSE Digital Artifacts Challenge Team </vt:lpstr>
      <vt:lpstr>Topics</vt:lpstr>
      <vt:lpstr>DASD, Systems Engineering</vt:lpstr>
      <vt:lpstr>Digital Artifacts Challenge Team History</vt:lpstr>
      <vt:lpstr>Digital Artifact Challenge Objectives </vt:lpstr>
      <vt:lpstr>Digital Artifacts Concepts</vt:lpstr>
      <vt:lpstr>Generic Digital Artifact Concepts</vt:lpstr>
      <vt:lpstr>Plan Overview / Description</vt:lpstr>
      <vt:lpstr>Digital Artifacts Workshop Agenda</vt:lpstr>
      <vt:lpstr>For Additional Information</vt:lpstr>
    </vt:vector>
  </TitlesOfParts>
  <Company>OSD-CIO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IW</dc:title>
  <dc:subject>18th NDIA SE Conference</dc:subject>
  <dc:creator>DASD(SE)</dc:creator>
  <dc:description>Revised 3/17/2011</dc:description>
  <cp:lastModifiedBy>Salvatore, Frank @ EngilityCorp</cp:lastModifiedBy>
  <cp:revision>621</cp:revision>
  <cp:lastPrinted>2018-01-16T20:09:38Z</cp:lastPrinted>
  <dcterms:created xsi:type="dcterms:W3CDTF">2011-03-23T20:15:01Z</dcterms:created>
  <dcterms:modified xsi:type="dcterms:W3CDTF">2018-01-21T14:12:13Z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0x0101001A40B4EA887A9C44B2AAC3D954B8FE11</vt:lpwstr>
  </property>
</Properties>
</file>