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4" r:id="rId1"/>
  </p:sldMasterIdLst>
  <p:notesMasterIdLst>
    <p:notesMasterId r:id="rId18"/>
  </p:notesMasterIdLst>
  <p:handoutMasterIdLst>
    <p:handoutMasterId r:id="rId19"/>
  </p:handoutMasterIdLst>
  <p:sldIdLst>
    <p:sldId id="500" r:id="rId2"/>
    <p:sldId id="537" r:id="rId3"/>
    <p:sldId id="539" r:id="rId4"/>
    <p:sldId id="540" r:id="rId5"/>
    <p:sldId id="538" r:id="rId6"/>
    <p:sldId id="543" r:id="rId7"/>
    <p:sldId id="542" r:id="rId8"/>
    <p:sldId id="546" r:id="rId9"/>
    <p:sldId id="547" r:id="rId10"/>
    <p:sldId id="516" r:id="rId11"/>
    <p:sldId id="518" r:id="rId12"/>
    <p:sldId id="545" r:id="rId13"/>
    <p:sldId id="548" r:id="rId14"/>
    <p:sldId id="501" r:id="rId15"/>
    <p:sldId id="528" r:id="rId16"/>
    <p:sldId id="529" r:id="rId17"/>
  </p:sldIdLst>
  <p:sldSz cx="9144000" cy="6858000" type="screen4x3"/>
  <p:notesSz cx="6699250" cy="9836150"/>
  <p:defaultTextStyle>
    <a:defPPr>
      <a:defRPr lang="nl-NL"/>
    </a:defPPr>
    <a:lvl1pPr algn="ctr" rtl="0" eaLnBrk="0" fontAlgn="base" hangingPunct="0">
      <a:spcBef>
        <a:spcPct val="20000"/>
      </a:spcBef>
      <a:spcAft>
        <a:spcPct val="0"/>
      </a:spcAft>
      <a:defRPr b="1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20000"/>
      </a:spcBef>
      <a:spcAft>
        <a:spcPct val="0"/>
      </a:spcAft>
      <a:defRPr b="1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20000"/>
      </a:spcBef>
      <a:spcAft>
        <a:spcPct val="0"/>
      </a:spcAft>
      <a:defRPr b="1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20000"/>
      </a:spcBef>
      <a:spcAft>
        <a:spcPct val="0"/>
      </a:spcAft>
      <a:defRPr b="1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20000"/>
      </a:spcBef>
      <a:spcAft>
        <a:spcPct val="0"/>
      </a:spcAft>
      <a:defRPr b="1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ja Schuitemaker" initials="K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ABF"/>
    <a:srgbClr val="F5ECD7"/>
    <a:srgbClr val="33CC33"/>
    <a:srgbClr val="B48FFF"/>
    <a:srgbClr val="9966FF"/>
    <a:srgbClr val="16165D"/>
    <a:srgbClr val="0000FF"/>
    <a:srgbClr val="EAEAEA"/>
    <a:srgbClr val="C0C0C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8" autoAdjust="0"/>
    <p:restoredTop sz="95378" autoAdjust="0"/>
  </p:normalViewPr>
  <p:slideViewPr>
    <p:cSldViewPr>
      <p:cViewPr varScale="1">
        <p:scale>
          <a:sx n="103" d="100"/>
          <a:sy n="103" d="100"/>
        </p:scale>
        <p:origin x="-125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46"/>
    </p:cViewPr>
  </p:sorterViewPr>
  <p:notesViewPr>
    <p:cSldViewPr>
      <p:cViewPr>
        <p:scale>
          <a:sx n="100" d="100"/>
          <a:sy n="100" d="100"/>
        </p:scale>
        <p:origin x="-1608" y="1013"/>
      </p:cViewPr>
      <p:guideLst>
        <p:guide orient="horz" pos="3098"/>
        <p:guide pos="2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86375" y="9344025"/>
            <a:ext cx="14128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51" tIns="45476" rIns="90951" bIns="45476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 b="0">
                <a:latin typeface="Verdana" pitchFamily="34" charset="0"/>
              </a:defRPr>
            </a:lvl1pPr>
          </a:lstStyle>
          <a:p>
            <a:fld id="{795D07B0-4E50-4644-A3E4-AF719DFEFD60}" type="slidenum">
              <a:rPr lang="nl-NL">
                <a:solidFill>
                  <a:srgbClr val="16165D"/>
                </a:solidFill>
              </a:rPr>
              <a:pPr/>
              <a:t>‹#›</a:t>
            </a:fld>
            <a:endParaRPr lang="nl-NL">
              <a:solidFill>
                <a:srgbClr val="1616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7167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1950" cy="26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7" tIns="46549" rIns="89517" bIns="46549" numCol="1" anchor="t" anchorCtr="0" compatLnSpc="1">
            <a:prstTxWarp prst="textNoShape">
              <a:avLst/>
            </a:prstTxWarp>
            <a:spAutoFit/>
          </a:bodyPr>
          <a:lstStyle>
            <a:lvl1pPr algn="l" defTabSz="906463">
              <a:spcBef>
                <a:spcPct val="50000"/>
              </a:spcBef>
              <a:defRPr sz="1100" b="0">
                <a:solidFill>
                  <a:srgbClr val="1616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97300" y="0"/>
            <a:ext cx="2901950" cy="26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7" tIns="46549" rIns="89517" bIns="46549" numCol="1" anchor="t" anchorCtr="0" compatLnSpc="1">
            <a:prstTxWarp prst="textNoShape">
              <a:avLst/>
            </a:prstTxWarp>
            <a:spAutoFit/>
          </a:bodyPr>
          <a:lstStyle>
            <a:lvl1pPr algn="r" defTabSz="906463">
              <a:spcBef>
                <a:spcPct val="50000"/>
              </a:spcBef>
              <a:defRPr sz="1100" b="0">
                <a:solidFill>
                  <a:srgbClr val="1616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0" y="736600"/>
            <a:ext cx="4922838" cy="3692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2175" y="4672013"/>
            <a:ext cx="4914900" cy="92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7" tIns="46549" rIns="89517" bIns="46549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2"/>
            <a:endParaRPr lang="nl-NL" dirty="0" smtClean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88255"/>
            <a:ext cx="2901950" cy="24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7" tIns="46549" rIns="89517" bIns="46549" numCol="1" anchor="b" anchorCtr="0" compatLnSpc="1">
            <a:prstTxWarp prst="textNoShape">
              <a:avLst/>
            </a:prstTxWarp>
            <a:spAutoFit/>
          </a:bodyPr>
          <a:lstStyle>
            <a:lvl1pPr algn="l" defTabSz="906463">
              <a:spcBef>
                <a:spcPct val="50000"/>
              </a:spcBef>
              <a:defRPr sz="1000">
                <a:solidFill>
                  <a:srgbClr val="16165D"/>
                </a:solidFill>
              </a:defRPr>
            </a:lvl1pPr>
          </a:lstStyle>
          <a:p>
            <a:r>
              <a:rPr lang="nl-NL" dirty="0" smtClean="0"/>
              <a:t>© ADSE BV</a:t>
            </a:r>
            <a:endParaRPr lang="nl-NL" dirty="0">
              <a:latin typeface="Verdana" pitchFamily="34" charset="0"/>
            </a:endParaRP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97300" y="9588255"/>
            <a:ext cx="2901950" cy="24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7" tIns="46549" rIns="89517" bIns="46549" numCol="1" anchor="b" anchorCtr="0" compatLnSpc="1">
            <a:prstTxWarp prst="textNoShape">
              <a:avLst/>
            </a:prstTxWarp>
            <a:spAutoFit/>
          </a:bodyPr>
          <a:lstStyle>
            <a:lvl1pPr algn="r" defTabSz="906463">
              <a:spcBef>
                <a:spcPct val="50000"/>
              </a:spcBef>
              <a:defRPr sz="1000" b="0">
                <a:solidFill>
                  <a:srgbClr val="16165D"/>
                </a:solidFill>
              </a:defRPr>
            </a:lvl1pPr>
          </a:lstStyle>
          <a:p>
            <a:r>
              <a:rPr lang="nl-NL" smtClean="0"/>
              <a:t> </a:t>
            </a:r>
            <a:fld id="{CC9AA4F2-17A0-47DD-A9AE-B5CE885F13D2}" type="slidenum">
              <a:rPr lang="nl-NL" smtClean="0"/>
              <a:pPr/>
              <a:t>‹#›</a:t>
            </a:fld>
            <a:endParaRPr lang="nl-NL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86184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114300" indent="-114300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sz="1100" kern="1200" baseline="0">
        <a:solidFill>
          <a:schemeClr val="accent6">
            <a:lumMod val="50000"/>
          </a:schemeClr>
        </a:solidFill>
        <a:latin typeface="Arial" charset="0"/>
        <a:ea typeface="+mn-ea"/>
        <a:cs typeface="+mn-cs"/>
      </a:defRPr>
    </a:lvl1pPr>
    <a:lvl2pPr marL="228600" indent="-114300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-"/>
      <a:defRPr sz="1100" kern="1200">
        <a:solidFill>
          <a:schemeClr val="accent6">
            <a:lumMod val="50000"/>
          </a:schemeClr>
        </a:solidFill>
        <a:latin typeface="Arial" charset="0"/>
        <a:ea typeface="+mn-ea"/>
        <a:cs typeface="+mn-cs"/>
      </a:defRPr>
    </a:lvl2pPr>
    <a:lvl3pPr marL="400050" indent="-171450" algn="l" rtl="0" eaLnBrk="0" fontAlgn="base" hangingPunct="0">
      <a:spcBef>
        <a:spcPct val="30000"/>
      </a:spcBef>
      <a:spcAft>
        <a:spcPct val="0"/>
      </a:spcAft>
      <a:buFont typeface="Courier New" panose="02070309020205020404" pitchFamily="49" charset="0"/>
      <a:buChar char="o"/>
      <a:defRPr sz="1100" kern="1200">
        <a:solidFill>
          <a:schemeClr val="accent6">
            <a:lumMod val="50000"/>
          </a:schemeClr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97300" y="9588255"/>
            <a:ext cx="2901950" cy="247895"/>
          </a:xfrm>
          <a:noFill/>
        </p:spPr>
        <p:txBody>
          <a:bodyPr/>
          <a:lstStyle>
            <a:lvl1pPr defTabSz="902747">
              <a:defRPr sz="1600" b="1">
                <a:solidFill>
                  <a:schemeClr val="bg2"/>
                </a:solidFill>
                <a:latin typeface="Arial" charset="0"/>
              </a:defRPr>
            </a:lvl1pPr>
            <a:lvl2pPr marL="739904" indent="-284578" defTabSz="902747">
              <a:defRPr sz="1600" b="1">
                <a:solidFill>
                  <a:schemeClr val="bg2"/>
                </a:solidFill>
                <a:latin typeface="Arial" charset="0"/>
              </a:defRPr>
            </a:lvl2pPr>
            <a:lvl3pPr marL="1138314" indent="-227663" defTabSz="902747">
              <a:defRPr sz="1600" b="1">
                <a:solidFill>
                  <a:schemeClr val="bg2"/>
                </a:solidFill>
                <a:latin typeface="Arial" charset="0"/>
              </a:defRPr>
            </a:lvl3pPr>
            <a:lvl4pPr marL="1593639" indent="-227663" defTabSz="902747">
              <a:defRPr sz="1600" b="1">
                <a:solidFill>
                  <a:schemeClr val="bg2"/>
                </a:solidFill>
                <a:latin typeface="Arial" charset="0"/>
              </a:defRPr>
            </a:lvl4pPr>
            <a:lvl5pPr marL="2048965" indent="-227663" defTabSz="902747">
              <a:defRPr sz="1600" b="1">
                <a:solidFill>
                  <a:schemeClr val="bg2"/>
                </a:solidFill>
                <a:latin typeface="Arial" charset="0"/>
              </a:defRPr>
            </a:lvl5pPr>
            <a:lvl6pPr marL="2504290" indent="-227663" algn="ctr" defTabSz="902747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</a:defRPr>
            </a:lvl6pPr>
            <a:lvl7pPr marL="2959616" indent="-227663" algn="ctr" defTabSz="902747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</a:defRPr>
            </a:lvl7pPr>
            <a:lvl8pPr marL="3414941" indent="-227663" algn="ctr" defTabSz="902747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</a:defRPr>
            </a:lvl8pPr>
            <a:lvl9pPr marL="3870267" indent="-227663" algn="ctr" defTabSz="902747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GB" sz="1000" b="0" dirty="0">
                <a:solidFill>
                  <a:srgbClr val="16165D"/>
                </a:solidFill>
              </a:rPr>
              <a:t> </a:t>
            </a:r>
            <a:fld id="{E9C85228-C216-4F53-840C-D2AB7ED60918}" type="slidenum">
              <a:rPr lang="en-GB" sz="1000" b="0">
                <a:solidFill>
                  <a:srgbClr val="16165D"/>
                </a:solidFill>
              </a:rPr>
              <a:pPr/>
              <a:t>1</a:t>
            </a:fld>
            <a:endParaRPr lang="en-GB" sz="1200" b="0" dirty="0">
              <a:solidFill>
                <a:srgbClr val="16165D"/>
              </a:solidFill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2175" y="738188"/>
            <a:ext cx="4916488" cy="368935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077" y="4671973"/>
            <a:ext cx="4915098" cy="1143525"/>
          </a:xfrm>
          <a:noFill/>
        </p:spPr>
        <p:txBody>
          <a:bodyPr/>
          <a:lstStyle/>
          <a:p>
            <a:pPr marL="0" indent="0">
              <a:buNone/>
            </a:pPr>
            <a:r>
              <a:rPr lang="nl-NL" sz="1100" dirty="0" smtClean="0"/>
              <a:t>Opmerkingen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endParaRPr lang="nl-NL" dirty="0"/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nl-NL" sz="1100" dirty="0" smtClean="0"/>
              <a:t>Eerste niveau</a:t>
            </a:r>
            <a:endParaRPr lang="en-US" sz="1100" dirty="0"/>
          </a:p>
          <a:p>
            <a:pPr marL="228600" lvl="1" indent="-114300">
              <a:buFont typeface="Arial" panose="020B0604020202020204" pitchFamily="34" charset="0"/>
              <a:buChar char="-"/>
            </a:pPr>
            <a:r>
              <a:rPr lang="nl-NL" sz="1100" dirty="0" smtClean="0"/>
              <a:t>Tweede niveau</a:t>
            </a:r>
          </a:p>
          <a:p>
            <a:pPr marL="400050" lvl="2" indent="-171450">
              <a:buFont typeface="Courier New" panose="02070309020205020404" pitchFamily="49" charset="0"/>
              <a:buChar char="o"/>
            </a:pPr>
            <a:r>
              <a:rPr lang="nl-NL" sz="1100" dirty="0" smtClean="0"/>
              <a:t>Derde niveau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 smtClean="0"/>
              <a:t>© ADSE BV</a:t>
            </a:r>
            <a:endParaRPr lang="nl-NL" dirty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97300" y="9588255"/>
            <a:ext cx="2901950" cy="247895"/>
          </a:xfrm>
          <a:noFill/>
        </p:spPr>
        <p:txBody>
          <a:bodyPr/>
          <a:lstStyle>
            <a:lvl1pPr defTabSz="902747">
              <a:defRPr sz="1600" b="1">
                <a:solidFill>
                  <a:schemeClr val="bg2"/>
                </a:solidFill>
                <a:latin typeface="Arial" charset="0"/>
              </a:defRPr>
            </a:lvl1pPr>
            <a:lvl2pPr marL="739904" indent="-284578" defTabSz="902747">
              <a:defRPr sz="1600" b="1">
                <a:solidFill>
                  <a:schemeClr val="bg2"/>
                </a:solidFill>
                <a:latin typeface="Arial" charset="0"/>
              </a:defRPr>
            </a:lvl2pPr>
            <a:lvl3pPr marL="1138314" indent="-227663" defTabSz="902747">
              <a:defRPr sz="1600" b="1">
                <a:solidFill>
                  <a:schemeClr val="bg2"/>
                </a:solidFill>
                <a:latin typeface="Arial" charset="0"/>
              </a:defRPr>
            </a:lvl3pPr>
            <a:lvl4pPr marL="1593639" indent="-227663" defTabSz="902747">
              <a:defRPr sz="1600" b="1">
                <a:solidFill>
                  <a:schemeClr val="bg2"/>
                </a:solidFill>
                <a:latin typeface="Arial" charset="0"/>
              </a:defRPr>
            </a:lvl4pPr>
            <a:lvl5pPr marL="2048965" indent="-227663" defTabSz="902747">
              <a:defRPr sz="1600" b="1">
                <a:solidFill>
                  <a:schemeClr val="bg2"/>
                </a:solidFill>
                <a:latin typeface="Arial" charset="0"/>
              </a:defRPr>
            </a:lvl5pPr>
            <a:lvl6pPr marL="2504290" indent="-227663" algn="ctr" defTabSz="902747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</a:defRPr>
            </a:lvl6pPr>
            <a:lvl7pPr marL="2959616" indent="-227663" algn="ctr" defTabSz="902747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</a:defRPr>
            </a:lvl7pPr>
            <a:lvl8pPr marL="3414941" indent="-227663" algn="ctr" defTabSz="902747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</a:defRPr>
            </a:lvl8pPr>
            <a:lvl9pPr marL="3870267" indent="-227663" algn="ctr" defTabSz="902747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GB" sz="1000" b="0">
                <a:solidFill>
                  <a:srgbClr val="EEECE1"/>
                </a:solidFill>
              </a:rPr>
              <a:t> </a:t>
            </a:r>
            <a:fld id="{E9C85228-C216-4F53-840C-D2AB7ED60918}" type="slidenum">
              <a:rPr lang="en-GB" sz="1000" b="0">
                <a:solidFill>
                  <a:srgbClr val="EEECE1"/>
                </a:solidFill>
              </a:rPr>
              <a:pPr/>
              <a:t>14</a:t>
            </a:fld>
            <a:endParaRPr lang="en-GB" sz="1200" b="0">
              <a:solidFill>
                <a:srgbClr val="EEECE1"/>
              </a:solidFill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076" y="4671973"/>
            <a:ext cx="4915098" cy="284876"/>
          </a:xfrm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© ADSE BV</a:t>
            </a:r>
            <a:endParaRPr lang="nl-NL" dirty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0"/>
          <p:cNvSpPr>
            <a:spLocks noChangeArrowheads="1"/>
          </p:cNvSpPr>
          <p:nvPr userDrawn="1"/>
        </p:nvSpPr>
        <p:spPr bwMode="auto">
          <a:xfrm>
            <a:off x="0" y="6453188"/>
            <a:ext cx="9144000" cy="404812"/>
          </a:xfrm>
          <a:prstGeom prst="rect">
            <a:avLst/>
          </a:prstGeom>
          <a:gradFill rotWithShape="1">
            <a:gsLst>
              <a:gs pos="0">
                <a:srgbClr val="00093E"/>
              </a:gs>
              <a:gs pos="100000">
                <a:srgbClr val="08376B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sz="1600">
              <a:solidFill>
                <a:srgbClr val="808080"/>
              </a:solidFill>
            </a:endParaRPr>
          </a:p>
        </p:txBody>
      </p:sp>
      <p:sp>
        <p:nvSpPr>
          <p:cNvPr id="5" name="Rectangle 10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alpha val="24001"/>
                      </a:schemeClr>
                    </a:gs>
                    <a:gs pos="100000">
                      <a:srgbClr val="CCCCFF">
                        <a:alpha val="50998"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sz="1600">
              <a:solidFill>
                <a:srgbClr val="808080"/>
              </a:solidFill>
            </a:endParaRPr>
          </a:p>
        </p:txBody>
      </p:sp>
      <p:sp>
        <p:nvSpPr>
          <p:cNvPr id="6" name="Rectangle 93"/>
          <p:cNvSpPr>
            <a:spLocks noChangeArrowheads="1"/>
          </p:cNvSpPr>
          <p:nvPr userDrawn="1"/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sz="1600">
              <a:solidFill>
                <a:srgbClr val="808080"/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838200" y="76200"/>
            <a:ext cx="0" cy="5486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nl-NL" sz="1600">
              <a:solidFill>
                <a:srgbClr val="808080"/>
              </a:solidFill>
            </a:endParaRPr>
          </a:p>
        </p:txBody>
      </p:sp>
      <p:graphicFrame>
        <p:nvGraphicFramePr>
          <p:cNvPr id="8" name="Group 108"/>
          <p:cNvGraphicFramePr>
            <a:graphicFrameLocks noGrp="1"/>
          </p:cNvGraphicFramePr>
          <p:nvPr userDrawn="1"/>
        </p:nvGraphicFramePr>
        <p:xfrm>
          <a:off x="1054100" y="6384925"/>
          <a:ext cx="8089900" cy="431800"/>
        </p:xfrm>
        <a:graphic>
          <a:graphicData uri="http://schemas.openxmlformats.org/drawingml/2006/table">
            <a:tbl>
              <a:tblPr/>
              <a:tblGrid>
                <a:gridCol w="8089900"/>
              </a:tblGrid>
              <a:tr h="25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6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47" marB="45747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6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47" marB="45747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92" descr="Afbeelding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2575"/>
            <a:ext cx="273685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4"/>
          <p:cNvSpPr txBox="1">
            <a:spLocks noChangeArrowheads="1"/>
          </p:cNvSpPr>
          <p:nvPr userDrawn="1"/>
        </p:nvSpPr>
        <p:spPr bwMode="auto">
          <a:xfrm>
            <a:off x="179388" y="6597650"/>
            <a:ext cx="11445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nl-NL" sz="900" b="0" smtClean="0">
                <a:solidFill>
                  <a:srgbClr val="FFFFFF"/>
                </a:solidFill>
                <a:latin typeface="Arial" charset="0"/>
              </a:rPr>
              <a:t>© 2015 </a:t>
            </a:r>
            <a:r>
              <a:rPr lang="nl-NL" sz="900" b="0" dirty="0" smtClean="0">
                <a:solidFill>
                  <a:srgbClr val="FFFFFF"/>
                </a:solidFill>
                <a:latin typeface="Arial" charset="0"/>
              </a:rPr>
              <a:t>ADSE B.V.</a:t>
            </a:r>
            <a:endParaRPr lang="en-US" sz="900" b="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Text Box 109"/>
          <p:cNvSpPr txBox="1">
            <a:spLocks noChangeArrowheads="1"/>
          </p:cNvSpPr>
          <p:nvPr userDrawn="1"/>
        </p:nvSpPr>
        <p:spPr bwMode="auto">
          <a:xfrm>
            <a:off x="8788400" y="6597650"/>
            <a:ext cx="323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7F62E230-6103-4B36-B9E7-AE2B1A238AF1}" type="slidenum">
              <a:rPr lang="nl-NL" sz="900" b="0" smtClean="0">
                <a:solidFill>
                  <a:srgbClr val="FFFFFF"/>
                </a:solidFill>
                <a:latin typeface="Arial" charset="0"/>
              </a:rPr>
              <a:pPr>
                <a:spcBef>
                  <a:spcPct val="20000"/>
                </a:spcBef>
                <a:defRPr/>
              </a:pPr>
              <a:t>‹#›</a:t>
            </a:fld>
            <a:endParaRPr lang="en-US" sz="900" b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91582" name="Rectangle 94"/>
          <p:cNvSpPr>
            <a:spLocks noGrp="1" noChangeArrowheads="1"/>
          </p:cNvSpPr>
          <p:nvPr>
            <p:ph type="ctrTitle" sz="quarter"/>
          </p:nvPr>
        </p:nvSpPr>
        <p:spPr>
          <a:xfrm>
            <a:off x="468313" y="2205038"/>
            <a:ext cx="5040312" cy="720725"/>
          </a:xfrm>
        </p:spPr>
        <p:txBody>
          <a:bodyPr anchor="ctr"/>
          <a:lstStyle>
            <a:lvl1pPr algn="l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91583" name="Rectangle 9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68313" y="3548063"/>
            <a:ext cx="5040312" cy="17526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defRPr b="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34950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1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8868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9713" y="260350"/>
            <a:ext cx="1871662" cy="6121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260350"/>
            <a:ext cx="5465763" cy="6121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1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5137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260350"/>
            <a:ext cx="6119813" cy="7191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557338"/>
            <a:ext cx="3668713" cy="4824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92663" y="1557338"/>
            <a:ext cx="3668712" cy="233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92663" y="4044950"/>
            <a:ext cx="3668712" cy="233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Rectangle 1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5633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Rectangle 1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6367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653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557338"/>
            <a:ext cx="3668713" cy="482441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663" y="1557338"/>
            <a:ext cx="3668712" cy="482441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5" name="Rectangle 1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9904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7" name="Rectangle 1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7684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Rectangle 1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261082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662335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6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623402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843487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5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gradFill rotWithShape="1">
            <a:gsLst>
              <a:gs pos="0">
                <a:srgbClr val="00093E"/>
              </a:gs>
              <a:gs pos="100000">
                <a:srgbClr val="08376B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sz="16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39975" y="260350"/>
            <a:ext cx="611981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557338"/>
            <a:ext cx="7489825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pic>
        <p:nvPicPr>
          <p:cNvPr id="1029" name="Picture 117" descr="Afbeelding 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4962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584" name="Text Box 120"/>
          <p:cNvSpPr txBox="1">
            <a:spLocks noChangeArrowheads="1"/>
          </p:cNvSpPr>
          <p:nvPr/>
        </p:nvSpPr>
        <p:spPr bwMode="auto">
          <a:xfrm>
            <a:off x="179388" y="6597650"/>
            <a:ext cx="1154483" cy="2308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nl-NL" sz="900" b="0" smtClean="0">
                <a:solidFill>
                  <a:schemeClr val="bg1"/>
                </a:solidFill>
                <a:latin typeface="Arial" charset="0"/>
              </a:rPr>
              <a:t>© 2015 </a:t>
            </a:r>
            <a:r>
              <a:rPr lang="nl-NL" sz="900" b="0" dirty="0" smtClean="0">
                <a:solidFill>
                  <a:schemeClr val="bg1"/>
                </a:solidFill>
                <a:latin typeface="Arial" charset="0"/>
              </a:rPr>
              <a:t>ADSE B.V</a:t>
            </a:r>
            <a:r>
              <a:rPr lang="nl-NL" sz="900" b="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.</a:t>
            </a:r>
            <a:endParaRPr lang="en-US" sz="900" b="0" dirty="0" smtClean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90585" name="Text Box 121"/>
          <p:cNvSpPr txBox="1">
            <a:spLocks noChangeArrowheads="1"/>
          </p:cNvSpPr>
          <p:nvPr/>
        </p:nvSpPr>
        <p:spPr bwMode="auto">
          <a:xfrm>
            <a:off x="8788400" y="6597650"/>
            <a:ext cx="323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889DDDD2-B39B-4FF5-9237-EB9ED6C281B4}" type="slidenum">
              <a:rPr lang="nl-NL" sz="900" b="0" smtClean="0">
                <a:solidFill>
                  <a:schemeClr val="bg1"/>
                </a:solidFill>
                <a:latin typeface="Arial" charset="0"/>
              </a:rPr>
              <a:pPr>
                <a:spcBef>
                  <a:spcPct val="20000"/>
                </a:spcBef>
                <a:defRPr/>
              </a:pPr>
              <a:t>‹#›</a:t>
            </a:fld>
            <a:endParaRPr lang="en-US" sz="900" b="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0588" name="Rectangle 1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597650"/>
            <a:ext cx="67691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3" name="Line 126"/>
          <p:cNvSpPr>
            <a:spLocks noChangeShapeType="1"/>
          </p:cNvSpPr>
          <p:nvPr/>
        </p:nvSpPr>
        <p:spPr bwMode="auto">
          <a:xfrm>
            <a:off x="2339975" y="765175"/>
            <a:ext cx="6192838" cy="0"/>
          </a:xfrm>
          <a:prstGeom prst="line">
            <a:avLst/>
          </a:prstGeom>
          <a:noFill/>
          <a:ln w="25400">
            <a:solidFill>
              <a:srgbClr val="EAEAE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sz="16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34" name="Line 127"/>
          <p:cNvSpPr>
            <a:spLocks noChangeShapeType="1"/>
          </p:cNvSpPr>
          <p:nvPr/>
        </p:nvSpPr>
        <p:spPr bwMode="auto">
          <a:xfrm>
            <a:off x="2339975" y="260350"/>
            <a:ext cx="6192838" cy="0"/>
          </a:xfrm>
          <a:prstGeom prst="line">
            <a:avLst/>
          </a:prstGeom>
          <a:noFill/>
          <a:ln w="25400">
            <a:solidFill>
              <a:srgbClr val="EAEAE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sz="160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Picture 10" descr="C:\Users\jasper.braakhuis\Desktop\INCOSE IW 2015\logoMetTekstGroot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6" y="620712"/>
            <a:ext cx="1487193" cy="6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38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9pPr>
    </p:titleStyle>
    <p:bodyStyle>
      <a:lvl1pPr marL="231775" indent="-2317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404813" indent="-1730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>
          <a:solidFill>
            <a:schemeClr val="tx1"/>
          </a:solidFill>
          <a:latin typeface="+mn-lt"/>
        </a:defRPr>
      </a:lvl2pPr>
      <a:lvl3pPr marL="566738" indent="-16192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>
          <a:solidFill>
            <a:schemeClr val="tx1"/>
          </a:solidFill>
          <a:latin typeface="+mn-lt"/>
        </a:defRPr>
      </a:lvl3pPr>
      <a:lvl4pPr marL="741363" indent="-17462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4pPr>
      <a:lvl5pPr marL="914400" indent="-1730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~"/>
        <a:defRPr sz="1600">
          <a:solidFill>
            <a:schemeClr val="tx1"/>
          </a:solidFill>
          <a:latin typeface="+mn-lt"/>
        </a:defRPr>
      </a:lvl5pPr>
      <a:lvl6pPr marL="2171700" indent="-1905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defRPr sz="1500">
          <a:solidFill>
            <a:schemeClr val="bg2"/>
          </a:solidFill>
          <a:latin typeface="+mn-lt"/>
        </a:defRPr>
      </a:lvl6pPr>
      <a:lvl7pPr marL="2628900" indent="-1905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defRPr sz="1500">
          <a:solidFill>
            <a:schemeClr val="bg2"/>
          </a:solidFill>
          <a:latin typeface="+mn-lt"/>
        </a:defRPr>
      </a:lvl7pPr>
      <a:lvl8pPr marL="3086100" indent="-1905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defRPr sz="1500">
          <a:solidFill>
            <a:schemeClr val="bg2"/>
          </a:solidFill>
          <a:latin typeface="+mn-lt"/>
        </a:defRPr>
      </a:lvl8pPr>
      <a:lvl9pPr marL="3543300" indent="-1905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defRPr sz="1500">
          <a:solidFill>
            <a:schemeClr val="bg2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png"/><Relationship Id="rId5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2.jpg"/><Relationship Id="rId5" Type="http://schemas.openxmlformats.org/officeDocument/2006/relationships/image" Target="../media/image16.jp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nl/url?sa=i&amp;rct=j&amp;q=&amp;esrc=s&amp;frm=1&amp;source=images&amp;cd=&amp;cad=rja&amp;uact=8&amp;ved=0CAcQjRw&amp;url=https://beeldbank.rws.nl/MediaObject/Details/Kanaal_van_Gent_naar_Terneuzen__open_draaibrug__Sas_van_Gent__Oostpoortweg_406711&amp;ei=3G--VJKwDcisPYuTgKAO&amp;bvm=bv.83829542,d.ZWU&amp;psig=AFQjCNHCBYUvpPhKoNiJ9HyXYTG2xIuX8g&amp;ust=1421853003784998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0" y="4365104"/>
            <a:ext cx="9144000" cy="1676400"/>
          </a:xfrm>
        </p:spPr>
        <p:txBody>
          <a:bodyPr>
            <a:noAutofit/>
          </a:bodyPr>
          <a:lstStyle/>
          <a:p>
            <a:pPr algn="ctr"/>
            <a:r>
              <a:rPr lang="en-US" sz="4000"/>
              <a:t>Infrastructure modelling </a:t>
            </a:r>
            <a:r>
              <a:rPr lang="en-US" sz="4000" smtClean="0"/>
              <a:t>of</a:t>
            </a:r>
            <a:br>
              <a:rPr lang="en-US" sz="4000" smtClean="0"/>
            </a:br>
            <a:r>
              <a:rPr lang="en-US" sz="4000" smtClean="0"/>
              <a:t>public </a:t>
            </a:r>
            <a:r>
              <a:rPr lang="en-US" sz="4000"/>
              <a:t>works and waterways</a:t>
            </a:r>
            <a:r>
              <a:rPr lang="nl-NL" sz="3600" smtClean="0"/>
              <a:t/>
            </a:r>
            <a:br>
              <a:rPr lang="nl-NL" sz="3600" smtClean="0"/>
            </a:br>
            <a:r>
              <a:rPr lang="nl-NL" sz="2400" i="1" smtClean="0"/>
              <a:t>INCOSE Int. Workshop, January 25, 2014</a:t>
            </a:r>
            <a:r>
              <a:rPr lang="nl-NL" sz="2400" i="1" dirty="0" smtClean="0"/>
              <a:t/>
            </a:r>
            <a:br>
              <a:rPr lang="nl-NL" sz="2400" i="1" dirty="0" smtClean="0"/>
            </a:br>
            <a:r>
              <a:rPr lang="nl-NL" sz="1600" smtClean="0"/>
              <a:t/>
            </a:r>
            <a:br>
              <a:rPr lang="nl-NL" sz="1600" smtClean="0"/>
            </a:br>
            <a:r>
              <a:rPr lang="nl-NL" sz="1600" smtClean="0"/>
              <a:t>Jasper Braakhuis (ADSE), Cees Michielsen (R&amp;D STUDIO)</a:t>
            </a:r>
            <a:endParaRPr lang="nl-NL" b="0" i="1" dirty="0" smtClean="0"/>
          </a:p>
        </p:txBody>
      </p:sp>
      <p:pic>
        <p:nvPicPr>
          <p:cNvPr id="4" name="Picture 3" descr="C:\Users\jasper.braakhuis\Desktop\INCOSE IW 2015\logoMetTekstGroo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872" y="214735"/>
            <a:ext cx="2378763" cy="107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1" b="40593"/>
          <a:stretch/>
        </p:blipFill>
        <p:spPr>
          <a:xfrm>
            <a:off x="-17721" y="1600200"/>
            <a:ext cx="9172112" cy="252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439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Representing infrastructure in BIM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48" y="1557338"/>
            <a:ext cx="3457327" cy="4824412"/>
          </a:xfrm>
        </p:spPr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 descr="H:\BIM\Beweegbare brug compac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t="5032" r="2045" b="2883"/>
          <a:stretch/>
        </p:blipFill>
        <p:spPr bwMode="auto">
          <a:xfrm>
            <a:off x="0" y="1113137"/>
            <a:ext cx="9144000" cy="574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277215" y="888279"/>
            <a:ext cx="1610042" cy="1429655"/>
            <a:chOff x="7277215" y="888279"/>
            <a:chExt cx="1610042" cy="142965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0508" y="888279"/>
              <a:ext cx="1095269" cy="106919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277215" y="1917824"/>
              <a:ext cx="16100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0">
                  <a:solidFill>
                    <a:srgbClr val="16165D"/>
                  </a:solidFill>
                </a:rPr>
                <a:t>SysML</a:t>
              </a:r>
              <a:r>
                <a:rPr lang="nl-NL" sz="2000" b="1" smtClean="0">
                  <a:solidFill>
                    <a:schemeClr val="tx1"/>
                  </a:solidFill>
                </a:rPr>
                <a:t> </a:t>
              </a:r>
              <a:r>
                <a:rPr lang="nl-NL" b="0">
                  <a:solidFill>
                    <a:srgbClr val="16165D"/>
                  </a:solidFill>
                </a:rPr>
                <a:t>model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55520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Bouwwerk Informatie Model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Voor het toepassen van het Bouwwerk Informatie Model (BIM) </a:t>
            </a:r>
            <a:r>
              <a:rPr lang="nl-NL" smtClean="0"/>
              <a:t>ontwikkelt Rijkswaterstaat verschillende </a:t>
            </a:r>
            <a:r>
              <a:rPr lang="nl-NL"/>
              <a:t>producten die het mogelijk maken om eenmalige, uniforme en betrouwbare informatie tussen bouwpartners uit te wisselen.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" t="16493" r="3197" b="1804"/>
          <a:stretch/>
        </p:blipFill>
        <p:spPr bwMode="auto">
          <a:xfrm>
            <a:off x="0" y="1124744"/>
            <a:ext cx="9144000" cy="575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516216" y="1268760"/>
            <a:ext cx="2126315" cy="1885658"/>
            <a:chOff x="6243259" y="2379419"/>
            <a:chExt cx="2126315" cy="1885658"/>
          </a:xfrm>
        </p:grpSpPr>
        <p:sp>
          <p:nvSpPr>
            <p:cNvPr id="11" name="Flowchart: Magnetic Disk 10"/>
            <p:cNvSpPr/>
            <p:nvPr/>
          </p:nvSpPr>
          <p:spPr>
            <a:xfrm>
              <a:off x="6243259" y="2379419"/>
              <a:ext cx="2126315" cy="1872208"/>
            </a:xfrm>
            <a:prstGeom prst="flowChartMagneticDisk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62026" y="3003193"/>
              <a:ext cx="1944217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200" b="1" smtClean="0">
                  <a:solidFill>
                    <a:schemeClr val="tx1"/>
                  </a:solidFill>
                </a:rPr>
                <a:t>BIM</a:t>
              </a:r>
            </a:p>
            <a:p>
              <a:pPr algn="ctr"/>
              <a:r>
                <a:rPr lang="nl-NL" sz="2000" smtClean="0">
                  <a:solidFill>
                    <a:schemeClr val="tx1"/>
                  </a:solidFill>
                </a:rPr>
                <a:t>object type library</a:t>
              </a:r>
              <a:endParaRPr lang="nl-NL" sz="2000" b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54849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nut 4"/>
          <p:cNvSpPr/>
          <p:nvPr/>
        </p:nvSpPr>
        <p:spPr bwMode="auto">
          <a:xfrm>
            <a:off x="2627784" y="1102855"/>
            <a:ext cx="3888432" cy="5062449"/>
          </a:xfrm>
          <a:prstGeom prst="donut">
            <a:avLst>
              <a:gd name="adj" fmla="val 19825"/>
            </a:avLst>
          </a:prstGeom>
          <a:pattFill prst="lgConfetti">
            <a:fgClr>
              <a:schemeClr val="tx1">
                <a:lumMod val="20000"/>
                <a:lumOff val="80000"/>
              </a:schemeClr>
            </a:fgClr>
            <a:bgClr>
              <a:srgbClr val="F9EABF"/>
            </a:bgClr>
          </a:pattFill>
          <a:ln w="28575">
            <a:solidFill>
              <a:srgbClr val="FFC000"/>
            </a:solidFill>
          </a:ln>
          <a:extLst/>
        </p:spPr>
        <p:txBody>
          <a:bodyPr wrap="square" rtlCol="0">
            <a:spAutoFit/>
          </a:bodyPr>
          <a:lstStyle/>
          <a:p>
            <a:endParaRPr lang="nl-NL" sz="4400" b="0" dirty="0" err="1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687277" y="1109372"/>
            <a:ext cx="1803370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r>
              <a:rPr lang="nl-NL" sz="2400" b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SE meta model</a:t>
            </a:r>
            <a:endParaRPr lang="nl-NL" sz="2400" b="0" dirty="0" err="1" smtClean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From documents to models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27487" y="3013864"/>
            <a:ext cx="1749426" cy="1673464"/>
            <a:chOff x="1238398" y="3204988"/>
            <a:chExt cx="1749426" cy="167346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0931" y="3204988"/>
              <a:ext cx="1424360" cy="142436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238398" y="4509120"/>
              <a:ext cx="17494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0" smtClean="0">
                  <a:solidFill>
                    <a:srgbClr val="16165D"/>
                  </a:solidFill>
                </a:rPr>
                <a:t>requirements</a:t>
              </a:r>
              <a:endParaRPr lang="nl-NL" b="0" dirty="0" err="1" smtClean="0">
                <a:solidFill>
                  <a:srgbClr val="16165D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88924" y="4687328"/>
            <a:ext cx="1749426" cy="1598451"/>
            <a:chOff x="1310406" y="4879334"/>
            <a:chExt cx="1749426" cy="1598451"/>
          </a:xfrm>
        </p:grpSpPr>
        <p:sp>
          <p:nvSpPr>
            <p:cNvPr id="28" name="TextBox 27"/>
            <p:cNvSpPr txBox="1"/>
            <p:nvPr/>
          </p:nvSpPr>
          <p:spPr>
            <a:xfrm>
              <a:off x="1310406" y="6108453"/>
              <a:ext cx="17494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0" smtClean="0">
                  <a:solidFill>
                    <a:srgbClr val="16165D"/>
                  </a:solidFill>
                </a:rPr>
                <a:t>diagrams</a:t>
              </a:r>
              <a:endParaRPr lang="nl-NL" b="0" dirty="0" err="1" smtClean="0">
                <a:solidFill>
                  <a:srgbClr val="16165D"/>
                </a:solidFill>
              </a:endParaRPr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9" t="3206" r="5469" b="6416"/>
            <a:stretch/>
          </p:blipFill>
          <p:spPr bwMode="auto">
            <a:xfrm>
              <a:off x="1577251" y="4879334"/>
              <a:ext cx="1050533" cy="1260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Right Arrow 44"/>
          <p:cNvSpPr/>
          <p:nvPr/>
        </p:nvSpPr>
        <p:spPr bwMode="auto">
          <a:xfrm rot="21165041">
            <a:off x="1875253" y="3594283"/>
            <a:ext cx="996307" cy="458306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b="0" smtClean="0">
                <a:solidFill>
                  <a:schemeClr val="tx1"/>
                </a:solidFill>
              </a:rPr>
              <a:t>import</a:t>
            </a:r>
            <a:endParaRPr lang="nl-NL" b="0" dirty="0" err="1" smtClean="0">
              <a:solidFill>
                <a:schemeClr val="tx1"/>
              </a:solidFill>
            </a:endParaRPr>
          </a:p>
        </p:txBody>
      </p:sp>
      <p:sp>
        <p:nvSpPr>
          <p:cNvPr id="49" name="Right Arrow 48"/>
          <p:cNvSpPr/>
          <p:nvPr/>
        </p:nvSpPr>
        <p:spPr bwMode="auto">
          <a:xfrm rot="1944293">
            <a:off x="2008995" y="2585186"/>
            <a:ext cx="996307" cy="458306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b="0" smtClean="0">
                <a:solidFill>
                  <a:schemeClr val="tx1"/>
                </a:solidFill>
              </a:rPr>
              <a:t>import</a:t>
            </a:r>
            <a:endParaRPr lang="nl-NL" b="0" dirty="0" err="1" smtClean="0">
              <a:solidFill>
                <a:schemeClr val="tx1"/>
              </a:solidFill>
            </a:endParaRPr>
          </a:p>
        </p:txBody>
      </p:sp>
      <p:sp>
        <p:nvSpPr>
          <p:cNvPr id="54" name="Right Arrow 53"/>
          <p:cNvSpPr/>
          <p:nvPr/>
        </p:nvSpPr>
        <p:spPr bwMode="auto">
          <a:xfrm rot="19736126">
            <a:off x="2045768" y="4542181"/>
            <a:ext cx="996307" cy="458306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b="0" smtClean="0">
                <a:solidFill>
                  <a:schemeClr val="tx1"/>
                </a:solidFill>
              </a:rPr>
              <a:t>import</a:t>
            </a:r>
            <a:endParaRPr lang="nl-NL" b="0" dirty="0" err="1" smtClean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910181" y="2771037"/>
            <a:ext cx="2126315" cy="1872208"/>
            <a:chOff x="6910181" y="2771037"/>
            <a:chExt cx="2126315" cy="1872208"/>
          </a:xfrm>
        </p:grpSpPr>
        <p:sp>
          <p:nvSpPr>
            <p:cNvPr id="41" name="Flowchart: Magnetic Disk 40"/>
            <p:cNvSpPr/>
            <p:nvPr/>
          </p:nvSpPr>
          <p:spPr>
            <a:xfrm>
              <a:off x="6910181" y="2771037"/>
              <a:ext cx="2126315" cy="1872208"/>
            </a:xfrm>
            <a:prstGeom prst="flowChartMagneticDisk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038177" y="3691573"/>
              <a:ext cx="19442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smtClean="0">
                  <a:solidFill>
                    <a:schemeClr val="tx1"/>
                  </a:solidFill>
                </a:rPr>
                <a:t>SE database</a:t>
              </a:r>
              <a:endParaRPr lang="nl-NL" sz="2000" b="1">
                <a:solidFill>
                  <a:schemeClr val="tx1"/>
                </a:solidFill>
              </a:endParaRPr>
            </a:p>
          </p:txBody>
        </p:sp>
      </p:grpSp>
      <p:sp>
        <p:nvSpPr>
          <p:cNvPr id="44" name="Right Arrow 43"/>
          <p:cNvSpPr/>
          <p:nvPr/>
        </p:nvSpPr>
        <p:spPr bwMode="auto">
          <a:xfrm>
            <a:off x="6168343" y="3477988"/>
            <a:ext cx="996307" cy="458306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b="0" smtClean="0">
                <a:solidFill>
                  <a:schemeClr val="tx1"/>
                </a:solidFill>
              </a:rPr>
              <a:t>export</a:t>
            </a:r>
            <a:endParaRPr lang="nl-NL" b="0" dirty="0" err="1" smtClean="0">
              <a:solidFill>
                <a:schemeClr val="tx1"/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3525804" y="2636912"/>
            <a:ext cx="2126315" cy="1885658"/>
            <a:chOff x="6243259" y="2379419"/>
            <a:chExt cx="2126315" cy="1885658"/>
          </a:xfrm>
        </p:grpSpPr>
        <p:sp>
          <p:nvSpPr>
            <p:cNvPr id="60" name="Flowchart: Magnetic Disk 59"/>
            <p:cNvSpPr/>
            <p:nvPr/>
          </p:nvSpPr>
          <p:spPr>
            <a:xfrm>
              <a:off x="6243259" y="2379419"/>
              <a:ext cx="2126315" cy="1872208"/>
            </a:xfrm>
            <a:prstGeom prst="flowChartMagneticDisk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362026" y="3003193"/>
              <a:ext cx="1944217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200" b="1" smtClean="0">
                  <a:solidFill>
                    <a:schemeClr val="tx1"/>
                  </a:solidFill>
                </a:rPr>
                <a:t>BIM</a:t>
              </a:r>
            </a:p>
            <a:p>
              <a:pPr algn="ctr"/>
              <a:r>
                <a:rPr lang="nl-NL" sz="2000" smtClean="0">
                  <a:solidFill>
                    <a:schemeClr val="tx1"/>
                  </a:solidFill>
                </a:rPr>
                <a:t>object type library</a:t>
              </a:r>
              <a:endParaRPr lang="nl-NL" sz="20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14223" y="1423215"/>
            <a:ext cx="1610042" cy="1429655"/>
            <a:chOff x="7277215" y="888279"/>
            <a:chExt cx="1610042" cy="1429655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0508" y="888279"/>
              <a:ext cx="1095269" cy="1069191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277215" y="1917824"/>
              <a:ext cx="16100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0">
                  <a:solidFill>
                    <a:srgbClr val="16165D"/>
                  </a:solidFill>
                </a:rPr>
                <a:t>SysML</a:t>
              </a:r>
              <a:r>
                <a:rPr lang="nl-NL" sz="2000" b="1" smtClean="0">
                  <a:solidFill>
                    <a:schemeClr val="tx1"/>
                  </a:solidFill>
                </a:rPr>
                <a:t> </a:t>
              </a:r>
              <a:r>
                <a:rPr lang="nl-NL" b="0">
                  <a:solidFill>
                    <a:srgbClr val="16165D"/>
                  </a:solidFill>
                </a:rPr>
                <a:t>model</a:t>
              </a:r>
            </a:p>
          </p:txBody>
        </p:sp>
      </p:grpSp>
      <p:sp>
        <p:nvSpPr>
          <p:cNvPr id="56" name="Rectangle 55"/>
          <p:cNvSpPr/>
          <p:nvPr/>
        </p:nvSpPr>
        <p:spPr bwMode="auto">
          <a:xfrm>
            <a:off x="4182967" y="5028694"/>
            <a:ext cx="1397911" cy="576064"/>
          </a:xfrm>
          <a:prstGeom prst="rect">
            <a:avLst/>
          </a:prstGeom>
          <a:solidFill>
            <a:srgbClr val="B48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600" b="0" smtClean="0">
                <a:solidFill>
                  <a:schemeClr val="tx1"/>
                </a:solidFill>
              </a:rPr>
              <a:t>movable bridge</a:t>
            </a:r>
            <a:endParaRPr lang="nl-NL" sz="1600" b="0" dirty="0" err="1" smtClean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3653801" y="4483302"/>
            <a:ext cx="1397911" cy="576064"/>
          </a:xfrm>
          <a:prstGeom prst="rect">
            <a:avLst/>
          </a:prstGeom>
          <a:solidFill>
            <a:srgbClr val="F5ECD7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600" b="0" smtClean="0">
                <a:solidFill>
                  <a:schemeClr val="tx1"/>
                </a:solidFill>
              </a:rPr>
              <a:t>movable bridge (type)</a:t>
            </a:r>
            <a:endParaRPr lang="nl-NL" sz="1600" b="0" dirty="0" err="1" smtClean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6192688" y="4531075"/>
            <a:ext cx="2843808" cy="576064"/>
          </a:xfrm>
          <a:prstGeom prst="rect">
            <a:avLst/>
          </a:prstGeom>
          <a:solidFill>
            <a:srgbClr val="33CC3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600" b="0" smtClean="0">
                <a:solidFill>
                  <a:schemeClr val="tx1"/>
                </a:solidFill>
              </a:rPr>
              <a:t>Brug kanaal Gent-Terneuzen : movable bridge (type)</a:t>
            </a:r>
            <a:endParaRPr lang="nl-NL" sz="1600" b="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9022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SE database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3268"/>
            <a:ext cx="9144000" cy="510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516216" y="1975632"/>
            <a:ext cx="2126315" cy="1872208"/>
            <a:chOff x="6910181" y="2771037"/>
            <a:chExt cx="2126315" cy="1872208"/>
          </a:xfrm>
        </p:grpSpPr>
        <p:sp>
          <p:nvSpPr>
            <p:cNvPr id="9" name="Flowchart: Magnetic Disk 8"/>
            <p:cNvSpPr/>
            <p:nvPr/>
          </p:nvSpPr>
          <p:spPr>
            <a:xfrm>
              <a:off x="6910181" y="2771037"/>
              <a:ext cx="2126315" cy="1872208"/>
            </a:xfrm>
            <a:prstGeom prst="flowChartMagneticDisk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38177" y="3691573"/>
              <a:ext cx="19442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smtClean="0">
                  <a:solidFill>
                    <a:schemeClr val="tx1"/>
                  </a:solidFill>
                </a:rPr>
                <a:t>SE database</a:t>
              </a:r>
              <a:endParaRPr lang="nl-NL" sz="2000" b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79151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equityhomeloans.eu/wp-content/uploads/2013/04/stepping-stone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23"/>
          <a:stretch/>
        </p:blipFill>
        <p:spPr bwMode="auto">
          <a:xfrm>
            <a:off x="0" y="1447800"/>
            <a:ext cx="9144001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86000" y="4221087"/>
            <a:ext cx="4572000" cy="1692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90500" indent="-190500">
              <a:lnSpc>
                <a:spcPct val="90000"/>
              </a:lnSpc>
              <a:spcBef>
                <a:spcPct val="0"/>
              </a:spcBef>
            </a:pPr>
            <a:r>
              <a:rPr lang="en-GB" sz="1600" dirty="0">
                <a:solidFill>
                  <a:schemeClr val="tx1"/>
                </a:solidFill>
              </a:rPr>
              <a:t>ADSE </a:t>
            </a:r>
            <a:r>
              <a:rPr lang="en-GB" sz="1600" dirty="0" smtClean="0">
                <a:solidFill>
                  <a:schemeClr val="tx1"/>
                </a:solidFill>
              </a:rPr>
              <a:t>Consulting </a:t>
            </a:r>
            <a:r>
              <a:rPr lang="en-GB" sz="1600" dirty="0">
                <a:solidFill>
                  <a:schemeClr val="tx1"/>
                </a:solidFill>
              </a:rPr>
              <a:t>and </a:t>
            </a:r>
            <a:r>
              <a:rPr lang="en-GB" sz="1600" dirty="0" smtClean="0">
                <a:solidFill>
                  <a:schemeClr val="tx1"/>
                </a:solidFill>
              </a:rPr>
              <a:t>Engineering </a:t>
            </a:r>
            <a:r>
              <a:rPr lang="en-GB" sz="1600" dirty="0">
                <a:solidFill>
                  <a:schemeClr val="tx1"/>
                </a:solidFill>
              </a:rPr>
              <a:t>BV</a:t>
            </a:r>
          </a:p>
          <a:p>
            <a:pPr marL="190500" indent="-190500">
              <a:lnSpc>
                <a:spcPct val="90000"/>
              </a:lnSpc>
              <a:spcBef>
                <a:spcPct val="0"/>
              </a:spcBef>
            </a:pPr>
            <a:endParaRPr lang="en-GB" sz="1600" b="0" dirty="0">
              <a:solidFill>
                <a:schemeClr val="tx1"/>
              </a:solidFill>
            </a:endParaRPr>
          </a:p>
          <a:p>
            <a:pPr marL="190500" indent="-190500">
              <a:lnSpc>
                <a:spcPct val="90000"/>
              </a:lnSpc>
              <a:spcBef>
                <a:spcPct val="0"/>
              </a:spcBef>
            </a:pPr>
            <a:endParaRPr lang="en-GB" sz="100" b="0" dirty="0">
              <a:solidFill>
                <a:schemeClr val="tx1"/>
              </a:solidFill>
            </a:endParaRPr>
          </a:p>
          <a:p>
            <a:pPr marL="190500" indent="-190500"/>
            <a:r>
              <a:rPr lang="en-GB" sz="1200" b="0" dirty="0" err="1">
                <a:solidFill>
                  <a:schemeClr val="tx1"/>
                </a:solidFill>
              </a:rPr>
              <a:t>Scorpius</a:t>
            </a:r>
            <a:r>
              <a:rPr lang="en-GB" sz="1200" b="0" dirty="0">
                <a:solidFill>
                  <a:schemeClr val="tx1"/>
                </a:solidFill>
              </a:rPr>
              <a:t> 90, </a:t>
            </a:r>
            <a:r>
              <a:rPr lang="en-GB" sz="1200" b="0" dirty="0" err="1">
                <a:solidFill>
                  <a:schemeClr val="tx1"/>
                </a:solidFill>
              </a:rPr>
              <a:t>Hoofddorp</a:t>
            </a:r>
            <a:endParaRPr lang="en-GB" sz="1200" b="0" dirty="0">
              <a:solidFill>
                <a:schemeClr val="tx1"/>
              </a:solidFill>
            </a:endParaRPr>
          </a:p>
          <a:p>
            <a:pPr marL="190500" indent="-190500"/>
            <a:r>
              <a:rPr lang="en-GB" sz="1200" b="0" dirty="0" smtClean="0">
                <a:solidFill>
                  <a:schemeClr val="tx1"/>
                </a:solidFill>
              </a:rPr>
              <a:t>Postbus 3083</a:t>
            </a:r>
            <a:r>
              <a:rPr lang="en-GB" sz="1200" b="0" dirty="0">
                <a:solidFill>
                  <a:schemeClr val="tx1"/>
                </a:solidFill>
              </a:rPr>
              <a:t>, 2130 KB </a:t>
            </a:r>
            <a:r>
              <a:rPr lang="en-GB" sz="1200" b="0" dirty="0" err="1" smtClean="0">
                <a:solidFill>
                  <a:schemeClr val="tx1"/>
                </a:solidFill>
              </a:rPr>
              <a:t>Hoofddorp</a:t>
            </a:r>
            <a:endParaRPr lang="en-GB" sz="1200" b="0" dirty="0">
              <a:solidFill>
                <a:schemeClr val="tx1"/>
              </a:solidFill>
            </a:endParaRPr>
          </a:p>
          <a:p>
            <a:pPr marL="190500" indent="-190500"/>
            <a:r>
              <a:rPr lang="en-GB" sz="1200" b="0" dirty="0" smtClean="0">
                <a:solidFill>
                  <a:schemeClr val="tx1"/>
                </a:solidFill>
              </a:rPr>
              <a:t>Nederland</a:t>
            </a:r>
            <a:endParaRPr lang="en-GB" sz="1200" b="0" dirty="0">
              <a:solidFill>
                <a:schemeClr val="tx1"/>
              </a:solidFill>
            </a:endParaRPr>
          </a:p>
          <a:p>
            <a:pPr marL="190500" indent="-190500"/>
            <a:r>
              <a:rPr lang="en-GB" sz="1200" b="0" dirty="0">
                <a:solidFill>
                  <a:schemeClr val="tx1"/>
                </a:solidFill>
              </a:rPr>
              <a:t>Tel. +31-(0)23-554 22 55 – Fax +31-(0)23- 557 10 69</a:t>
            </a:r>
          </a:p>
          <a:p>
            <a:pPr marL="190500" indent="-190500"/>
            <a:r>
              <a:rPr lang="en-GB" sz="1200" b="0" dirty="0">
                <a:solidFill>
                  <a:schemeClr val="tx1"/>
                </a:solidFill>
              </a:rPr>
              <a:t>E-mail: </a:t>
            </a:r>
            <a:r>
              <a:rPr lang="en-GB" sz="1200" b="0" dirty="0" smtClean="0">
                <a:solidFill>
                  <a:schemeClr val="tx1"/>
                </a:solidFill>
              </a:rPr>
              <a:t>info@adse.eu   </a:t>
            </a:r>
            <a:r>
              <a:rPr lang="en-GB" sz="1200" b="0" dirty="0">
                <a:solidFill>
                  <a:schemeClr val="tx1"/>
                </a:solidFill>
              </a:rPr>
              <a:t>Website: www.adse.nl</a:t>
            </a:r>
          </a:p>
        </p:txBody>
      </p:sp>
      <p:pic>
        <p:nvPicPr>
          <p:cNvPr id="5" name="Picture 4" descr="C:\Users\jasper.braakhuis\Desktop\INCOSE IW 2015\logoMetTekstGroo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872" y="214735"/>
            <a:ext cx="2378763" cy="107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9768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Portfolio of Products &amp; Services</a:t>
            </a:r>
            <a:endParaRPr lang="nl-N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018" y="1295400"/>
            <a:ext cx="4544422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1371600"/>
            <a:ext cx="7978040" cy="501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Experience </a:t>
            </a:r>
          </a:p>
          <a:p>
            <a:pPr algn="l"/>
            <a:r>
              <a:rPr lang="en-US" sz="1200" b="0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We provide highly skilled and experienced </a:t>
            </a:r>
            <a:r>
              <a:rPr lang="en-US" sz="1200" b="0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200" b="0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1200" b="0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experts </a:t>
            </a:r>
            <a:r>
              <a:rPr lang="en-US" sz="1200" b="0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and specialists to support your project </a:t>
            </a:r>
            <a:r>
              <a:rPr lang="en-US" sz="1200" b="0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200" b="0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1200" b="0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if </a:t>
            </a:r>
            <a:r>
              <a:rPr lang="en-US" sz="1200" b="0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you lack capacity or knowledge. We get the </a:t>
            </a:r>
            <a:r>
              <a:rPr lang="en-US" sz="1200" b="0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200" b="0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1200" b="0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job </a:t>
            </a:r>
            <a:r>
              <a:rPr lang="en-US" sz="1200" b="0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done!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algn="l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Expertise</a:t>
            </a:r>
          </a:p>
          <a:p>
            <a:pPr algn="l"/>
            <a:r>
              <a:rPr lang="en-US" sz="1200" b="0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We support </a:t>
            </a:r>
            <a:r>
              <a:rPr lang="en-US" sz="1200" b="0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you in taking the </a:t>
            </a:r>
            <a:r>
              <a:rPr lang="en-US" sz="1200" b="0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next </a:t>
            </a:r>
            <a:r>
              <a:rPr lang="en-US" sz="1200" b="0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step in </a:t>
            </a:r>
            <a:r>
              <a:rPr lang="en-US" sz="1200" b="0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200" b="0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1200" b="0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your </a:t>
            </a:r>
            <a:r>
              <a:rPr lang="en-US" sz="1200" b="0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development. </a:t>
            </a:r>
            <a:r>
              <a:rPr lang="en-US" sz="1200" b="0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With our assistance,</a:t>
            </a:r>
            <a:br>
              <a:rPr lang="en-US" sz="1200" b="0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1200" b="0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your organization creates and implements </a:t>
            </a:r>
            <a:br>
              <a:rPr lang="en-US" sz="1200" b="0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1200" b="0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solutions </a:t>
            </a:r>
            <a:r>
              <a:rPr lang="en-US" sz="1200" b="0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to become best in </a:t>
            </a:r>
            <a:r>
              <a:rPr lang="en-US" sz="1200" b="0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class.</a:t>
            </a:r>
            <a:endParaRPr lang="en-US" sz="1200" b="0" i="1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l"/>
            <a:endParaRPr lang="en-US" sz="1200" b="0" i="1" dirty="0"/>
          </a:p>
          <a:p>
            <a:pPr algn="l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Product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Development</a:t>
            </a:r>
          </a:p>
          <a:p>
            <a:pPr algn="l"/>
            <a:r>
              <a:rPr lang="en-US" sz="1200" b="0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We develop, produce and bring to market </a:t>
            </a:r>
            <a:r>
              <a:rPr lang="en-US" sz="1200" b="0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200" b="0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1200" b="0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high </a:t>
            </a:r>
            <a:r>
              <a:rPr lang="en-US" sz="1200" b="0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tech innovative products. From concept </a:t>
            </a:r>
            <a:r>
              <a:rPr lang="en-US" sz="1200" b="0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200" b="0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1200" b="0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design </a:t>
            </a:r>
            <a:r>
              <a:rPr lang="en-US" sz="1200" b="0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to actual prototypes we combine our </a:t>
            </a:r>
            <a:r>
              <a:rPr lang="en-US" sz="1200" b="0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200" b="0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1200" b="0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experience </a:t>
            </a:r>
            <a:r>
              <a:rPr lang="en-US" sz="1200" b="0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and expertise to create solutions </a:t>
            </a:r>
            <a:r>
              <a:rPr lang="en-US" sz="1200" b="0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200" b="0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1200" b="0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for </a:t>
            </a:r>
            <a:r>
              <a:rPr lang="en-US" sz="1200" b="0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real world problems. </a:t>
            </a:r>
            <a:endParaRPr lang="en-US" sz="1200" b="0" i="1" dirty="0" smtClean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l"/>
            <a:endParaRPr lang="en-US" sz="1200" b="0" i="1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r"/>
            <a:endParaRPr lang="en-US" sz="1600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	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		       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ADSE strategic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partner for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our customers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			        Aerospace,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Defence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and Mobility markets</a:t>
            </a:r>
            <a:endParaRPr lang="en-US" sz="1200" b="0" i="1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4522420" y="5410200"/>
            <a:ext cx="278180" cy="228600"/>
          </a:xfrm>
          <a:prstGeom prst="downArrow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6100139" y="5410200"/>
            <a:ext cx="278180" cy="228600"/>
          </a:xfrm>
          <a:prstGeom prst="downArrow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7696200" y="5410200"/>
            <a:ext cx="278180" cy="228600"/>
          </a:xfrm>
          <a:prstGeom prst="downArrow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2448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Contact Details</a:t>
            </a: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0" y="4113213"/>
            <a:ext cx="4572000" cy="1692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90500" indent="-190500">
              <a:lnSpc>
                <a:spcPct val="90000"/>
              </a:lnSpc>
              <a:spcBef>
                <a:spcPct val="0"/>
              </a:spcBef>
            </a:pPr>
            <a:r>
              <a:rPr lang="en-GB" sz="1600" dirty="0">
                <a:solidFill>
                  <a:srgbClr val="002060"/>
                </a:solidFill>
              </a:rPr>
              <a:t>ADSE </a:t>
            </a:r>
            <a:r>
              <a:rPr lang="en-GB" sz="1600" dirty="0" smtClean="0">
                <a:solidFill>
                  <a:srgbClr val="002060"/>
                </a:solidFill>
              </a:rPr>
              <a:t>Consulting </a:t>
            </a:r>
            <a:r>
              <a:rPr lang="en-GB" sz="1600" dirty="0">
                <a:solidFill>
                  <a:srgbClr val="002060"/>
                </a:solidFill>
              </a:rPr>
              <a:t>and </a:t>
            </a:r>
            <a:r>
              <a:rPr lang="en-GB" sz="1600" dirty="0" smtClean="0">
                <a:solidFill>
                  <a:srgbClr val="002060"/>
                </a:solidFill>
              </a:rPr>
              <a:t>Engineering </a:t>
            </a:r>
            <a:r>
              <a:rPr lang="en-GB" sz="1600" dirty="0">
                <a:solidFill>
                  <a:srgbClr val="002060"/>
                </a:solidFill>
              </a:rPr>
              <a:t>BV</a:t>
            </a:r>
          </a:p>
          <a:p>
            <a:pPr marL="190500" indent="-190500">
              <a:lnSpc>
                <a:spcPct val="90000"/>
              </a:lnSpc>
              <a:spcBef>
                <a:spcPct val="0"/>
              </a:spcBef>
            </a:pPr>
            <a:endParaRPr lang="en-GB" sz="1600" b="0" dirty="0">
              <a:solidFill>
                <a:srgbClr val="0290D8"/>
              </a:solidFill>
            </a:endParaRPr>
          </a:p>
          <a:p>
            <a:pPr marL="190500" indent="-190500">
              <a:lnSpc>
                <a:spcPct val="90000"/>
              </a:lnSpc>
              <a:spcBef>
                <a:spcPct val="0"/>
              </a:spcBef>
            </a:pPr>
            <a:endParaRPr lang="en-GB" sz="100" b="0" dirty="0"/>
          </a:p>
          <a:p>
            <a:pPr marL="190500" indent="-190500"/>
            <a:r>
              <a:rPr lang="en-GB" sz="1200" b="0" dirty="0" err="1">
                <a:solidFill>
                  <a:srgbClr val="5F5F5F"/>
                </a:solidFill>
              </a:rPr>
              <a:t>Scorpius</a:t>
            </a:r>
            <a:r>
              <a:rPr lang="en-GB" sz="1200" b="0" dirty="0">
                <a:solidFill>
                  <a:srgbClr val="5F5F5F"/>
                </a:solidFill>
              </a:rPr>
              <a:t> 90, </a:t>
            </a:r>
            <a:r>
              <a:rPr lang="en-GB" sz="1200" b="0" dirty="0" err="1">
                <a:solidFill>
                  <a:srgbClr val="5F5F5F"/>
                </a:solidFill>
              </a:rPr>
              <a:t>Hoofddorp</a:t>
            </a:r>
            <a:endParaRPr lang="en-GB" sz="1200" b="0" dirty="0">
              <a:solidFill>
                <a:srgbClr val="5F5F5F"/>
              </a:solidFill>
            </a:endParaRPr>
          </a:p>
          <a:p>
            <a:pPr marL="190500" indent="-190500"/>
            <a:r>
              <a:rPr lang="en-GB" sz="1200" b="0" dirty="0">
                <a:solidFill>
                  <a:srgbClr val="5F5F5F"/>
                </a:solidFill>
              </a:rPr>
              <a:t>P.O. Box 3083, 2130 KB </a:t>
            </a:r>
            <a:r>
              <a:rPr lang="en-GB" sz="1200" b="0" dirty="0" err="1" smtClean="0">
                <a:solidFill>
                  <a:srgbClr val="5F5F5F"/>
                </a:solidFill>
              </a:rPr>
              <a:t>Hoofddorp</a:t>
            </a:r>
            <a:endParaRPr lang="en-GB" sz="1200" b="0" dirty="0">
              <a:solidFill>
                <a:srgbClr val="5F5F5F"/>
              </a:solidFill>
            </a:endParaRPr>
          </a:p>
          <a:p>
            <a:pPr marL="190500" indent="-190500"/>
            <a:r>
              <a:rPr lang="en-GB" sz="1200" b="0" dirty="0">
                <a:solidFill>
                  <a:srgbClr val="5F5F5F"/>
                </a:solidFill>
              </a:rPr>
              <a:t>The Netherlands</a:t>
            </a:r>
          </a:p>
          <a:p>
            <a:pPr marL="190500" indent="-190500"/>
            <a:r>
              <a:rPr lang="en-GB" sz="1200" b="0" dirty="0" smtClean="0">
                <a:solidFill>
                  <a:srgbClr val="5F5F5F"/>
                </a:solidFill>
              </a:rPr>
              <a:t>Tel: </a:t>
            </a:r>
            <a:r>
              <a:rPr lang="en-GB" sz="1200" b="0" dirty="0">
                <a:solidFill>
                  <a:srgbClr val="5F5F5F"/>
                </a:solidFill>
              </a:rPr>
              <a:t>+</a:t>
            </a:r>
            <a:r>
              <a:rPr lang="en-GB" sz="1200" b="0" dirty="0" smtClean="0">
                <a:solidFill>
                  <a:srgbClr val="5F5F5F"/>
                </a:solidFill>
              </a:rPr>
              <a:t>31 23 5542255   Fax: </a:t>
            </a:r>
            <a:r>
              <a:rPr lang="en-GB" sz="1200" b="0" dirty="0">
                <a:solidFill>
                  <a:srgbClr val="5F5F5F"/>
                </a:solidFill>
              </a:rPr>
              <a:t>+</a:t>
            </a:r>
            <a:r>
              <a:rPr lang="en-GB" sz="1200" b="0" dirty="0" smtClean="0">
                <a:solidFill>
                  <a:srgbClr val="5F5F5F"/>
                </a:solidFill>
              </a:rPr>
              <a:t>31 23 5571069</a:t>
            </a:r>
            <a:endParaRPr lang="en-GB" sz="1200" b="0" dirty="0">
              <a:solidFill>
                <a:srgbClr val="5F5F5F"/>
              </a:solidFill>
            </a:endParaRPr>
          </a:p>
          <a:p>
            <a:pPr marL="190500" indent="-190500"/>
            <a:r>
              <a:rPr lang="en-GB" sz="1200" b="0" dirty="0">
                <a:solidFill>
                  <a:srgbClr val="5F5F5F"/>
                </a:solidFill>
              </a:rPr>
              <a:t>E-mail</a:t>
            </a:r>
            <a:r>
              <a:rPr lang="en-GB" sz="1200" b="0">
                <a:solidFill>
                  <a:srgbClr val="5F5F5F"/>
                </a:solidFill>
              </a:rPr>
              <a:t>: </a:t>
            </a:r>
            <a:r>
              <a:rPr lang="en-GB" sz="1200" b="0" smtClean="0">
                <a:solidFill>
                  <a:srgbClr val="5F5F5F"/>
                </a:solidFill>
              </a:rPr>
              <a:t>info@adse.eu   </a:t>
            </a:r>
            <a:r>
              <a:rPr lang="en-GB" sz="1200" b="0" dirty="0">
                <a:solidFill>
                  <a:srgbClr val="5F5F5F"/>
                </a:solidFill>
              </a:rPr>
              <a:t>Website</a:t>
            </a:r>
            <a:r>
              <a:rPr lang="en-GB" sz="1200" b="0">
                <a:solidFill>
                  <a:srgbClr val="5F5F5F"/>
                </a:solidFill>
              </a:rPr>
              <a:t>: </a:t>
            </a:r>
            <a:r>
              <a:rPr lang="en-GB" sz="1200" b="0" smtClean="0">
                <a:solidFill>
                  <a:srgbClr val="5F5F5F"/>
                </a:solidFill>
              </a:rPr>
              <a:t>www.adse.eu</a:t>
            </a:r>
            <a:endParaRPr lang="en-GB" sz="1200" b="0" dirty="0">
              <a:solidFill>
                <a:srgbClr val="5F5F5F"/>
              </a:solidFill>
            </a:endParaRPr>
          </a:p>
        </p:txBody>
      </p:sp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4572000" y="4113212"/>
            <a:ext cx="4514850" cy="16920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90500" indent="-1905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rgbClr val="002060"/>
                </a:solidFill>
              </a:rPr>
              <a:t>R&amp;D Studio BV</a:t>
            </a:r>
            <a:endParaRPr lang="en-GB" sz="1600" dirty="0">
              <a:solidFill>
                <a:srgbClr val="002060"/>
              </a:solidFill>
            </a:endParaRPr>
          </a:p>
          <a:p>
            <a:pPr marL="190500" indent="-190500">
              <a:lnSpc>
                <a:spcPct val="90000"/>
              </a:lnSpc>
              <a:spcBef>
                <a:spcPct val="0"/>
              </a:spcBef>
            </a:pPr>
            <a:endParaRPr lang="en-GB" sz="1600" dirty="0">
              <a:solidFill>
                <a:srgbClr val="002060"/>
              </a:solidFill>
            </a:endParaRPr>
          </a:p>
          <a:p>
            <a:pPr marL="190500" indent="-190500"/>
            <a:r>
              <a:rPr lang="en-US" sz="1200" b="0" dirty="0" smtClean="0">
                <a:solidFill>
                  <a:srgbClr val="5F5F5F"/>
                </a:solidFill>
              </a:rPr>
              <a:t>High Tech Campus 9</a:t>
            </a:r>
          </a:p>
          <a:p>
            <a:pPr marL="190500" indent="-190500"/>
            <a:r>
              <a:rPr lang="en-US" sz="1200" b="0" dirty="0" smtClean="0">
                <a:solidFill>
                  <a:srgbClr val="5F5F5F"/>
                </a:solidFill>
              </a:rPr>
              <a:t>5656 AE Eindhoven</a:t>
            </a:r>
          </a:p>
          <a:p>
            <a:pPr marL="190500" indent="-190500"/>
            <a:r>
              <a:rPr lang="en-US" sz="1200" b="0" dirty="0" smtClean="0">
                <a:solidFill>
                  <a:srgbClr val="5F5F5F"/>
                </a:solidFill>
              </a:rPr>
              <a:t>The Netherlands</a:t>
            </a:r>
            <a:endParaRPr lang="en-US" sz="1200" b="0" dirty="0">
              <a:solidFill>
                <a:srgbClr val="5F5F5F"/>
              </a:solidFill>
            </a:endParaRPr>
          </a:p>
          <a:p>
            <a:pPr marL="190500" indent="-190500"/>
            <a:r>
              <a:rPr lang="en-US" sz="1200" b="0" dirty="0" smtClean="0">
                <a:solidFill>
                  <a:srgbClr val="5F5F5F"/>
                </a:solidFill>
              </a:rPr>
              <a:t>+31 651194572</a:t>
            </a:r>
            <a:endParaRPr lang="nl-NL" sz="1200" b="0" dirty="0">
              <a:solidFill>
                <a:srgbClr val="5F5F5F"/>
              </a:solidFill>
            </a:endParaRPr>
          </a:p>
          <a:p>
            <a:pPr marL="190500" indent="-190500"/>
            <a:r>
              <a:rPr lang="nl-NL" sz="1200" b="0" dirty="0">
                <a:solidFill>
                  <a:srgbClr val="5F5F5F"/>
                </a:solidFill>
              </a:rPr>
              <a:t>Email: </a:t>
            </a:r>
            <a:r>
              <a:rPr lang="nl-NL" sz="1200" b="0" dirty="0" err="1">
                <a:solidFill>
                  <a:srgbClr val="5F5F5F"/>
                </a:solidFill>
              </a:rPr>
              <a:t>info</a:t>
            </a:r>
            <a:r>
              <a:rPr lang="nl-NL" sz="1200" b="0" dirty="0" err="1" smtClean="0">
                <a:solidFill>
                  <a:srgbClr val="5F5F5F"/>
                </a:solidFill>
              </a:rPr>
              <a:t>@rnd-studio.com</a:t>
            </a:r>
            <a:r>
              <a:rPr lang="nl-NL" sz="1200" b="0" dirty="0" smtClean="0">
                <a:solidFill>
                  <a:srgbClr val="5F5F5F"/>
                </a:solidFill>
              </a:rPr>
              <a:t>    </a:t>
            </a:r>
            <a:r>
              <a:rPr lang="nl-NL" sz="1200" b="0" dirty="0">
                <a:solidFill>
                  <a:srgbClr val="5F5F5F"/>
                </a:solidFill>
              </a:rPr>
              <a:t>Website: </a:t>
            </a:r>
            <a:r>
              <a:rPr lang="nl-NL" sz="1200" b="0" dirty="0" err="1" smtClean="0">
                <a:solidFill>
                  <a:srgbClr val="5F5F5F"/>
                </a:solidFill>
              </a:rPr>
              <a:t>www.rnd-studio.com</a:t>
            </a:r>
            <a:endParaRPr lang="nl-NL" sz="1200" b="0" dirty="0">
              <a:solidFill>
                <a:srgbClr val="5F5F5F"/>
              </a:solidFill>
            </a:endParaRPr>
          </a:p>
        </p:txBody>
      </p:sp>
      <p:pic>
        <p:nvPicPr>
          <p:cNvPr id="32775" name="Picture 6" descr="Kant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75469"/>
            <a:ext cx="2843213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33531" y="3244334"/>
            <a:ext cx="876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bg.jpg</a:t>
            </a:r>
            <a:endParaRPr lang="en-US" dirty="0"/>
          </a:p>
        </p:txBody>
      </p:sp>
      <p:pic>
        <p:nvPicPr>
          <p:cNvPr id="3" name="Picture 2" descr="bg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9" r="17787"/>
          <a:stretch/>
        </p:blipFill>
        <p:spPr>
          <a:xfrm>
            <a:off x="5129147" y="1340768"/>
            <a:ext cx="3156399" cy="234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7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Modelling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 descr="C:\Users\jasper.braakhuis\Desktop\INCOSE IW 2015\Magritte - Ceci n'est pas une pi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63" y="1412776"/>
            <a:ext cx="7114063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0190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Public works and waterways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 descr="H:\BIM\HVW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" t="4226" r="3451" b="4074"/>
          <a:stretch/>
        </p:blipFill>
        <p:spPr bwMode="auto">
          <a:xfrm>
            <a:off x="4067944" y="3140968"/>
            <a:ext cx="1614966" cy="216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BIM\HW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" t="3305" r="3661" b="3240"/>
          <a:stretch/>
        </p:blipFill>
        <p:spPr bwMode="auto">
          <a:xfrm>
            <a:off x="107504" y="3142878"/>
            <a:ext cx="1632492" cy="216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BIM\HW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" t="3833" r="3937" b="3391"/>
          <a:stretch/>
        </p:blipFill>
        <p:spPr bwMode="auto">
          <a:xfrm>
            <a:off x="2123728" y="3142878"/>
            <a:ext cx="1647825" cy="216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4341"/>
            <a:ext cx="3172963" cy="124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1282" y="5362351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0" smtClean="0">
                <a:solidFill>
                  <a:srgbClr val="16165D"/>
                </a:solidFill>
              </a:rPr>
              <a:t>Highways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77528" y="5371876"/>
            <a:ext cx="1702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0" smtClean="0">
                <a:solidFill>
                  <a:srgbClr val="16165D"/>
                </a:solidFill>
              </a:rPr>
              <a:t>Water systems</a:t>
            </a:r>
            <a:endParaRPr lang="nl-NL" b="0" dirty="0" err="1" smtClean="0">
              <a:solidFill>
                <a:srgbClr val="16165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3928" y="537703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0" smtClean="0">
                <a:solidFill>
                  <a:srgbClr val="16165D"/>
                </a:solidFill>
              </a:rPr>
              <a:t>Waterways</a:t>
            </a:r>
            <a:endParaRPr lang="nl-NL" b="0" dirty="0" err="1" smtClean="0">
              <a:solidFill>
                <a:srgbClr val="16165D"/>
              </a:solidFill>
            </a:endParaRPr>
          </a:p>
        </p:txBody>
      </p:sp>
      <p:cxnSp>
        <p:nvCxnSpPr>
          <p:cNvPr id="7" name="Elbow Connector 6"/>
          <p:cNvCxnSpPr>
            <a:stCxn id="1027" idx="0"/>
            <a:endCxn id="8" idx="2"/>
          </p:cNvCxnSpPr>
          <p:nvPr/>
        </p:nvCxnSpPr>
        <p:spPr bwMode="auto">
          <a:xfrm rot="5400000" flipH="1" flipV="1">
            <a:off x="1753453" y="1762185"/>
            <a:ext cx="550990" cy="2210396"/>
          </a:xfrm>
          <a:prstGeom prst="bentConnector3">
            <a:avLst/>
          </a:prstGeom>
          <a:solidFill>
            <a:srgbClr val="EAEAEA"/>
          </a:solidFill>
          <a:ln w="381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Elbow Connector 11"/>
          <p:cNvCxnSpPr>
            <a:stCxn id="1028" idx="0"/>
            <a:endCxn id="8" idx="2"/>
          </p:cNvCxnSpPr>
          <p:nvPr/>
        </p:nvCxnSpPr>
        <p:spPr bwMode="auto">
          <a:xfrm rot="5400000" flipH="1" flipV="1">
            <a:off x="2765398" y="2774131"/>
            <a:ext cx="550990" cy="186505"/>
          </a:xfrm>
          <a:prstGeom prst="bentConnector3">
            <a:avLst/>
          </a:prstGeom>
          <a:solidFill>
            <a:srgbClr val="EAEAEA"/>
          </a:solidFill>
          <a:ln w="381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Elbow Connector 13"/>
          <p:cNvCxnSpPr>
            <a:stCxn id="1026" idx="0"/>
            <a:endCxn id="8" idx="2"/>
          </p:cNvCxnSpPr>
          <p:nvPr/>
        </p:nvCxnSpPr>
        <p:spPr bwMode="auto">
          <a:xfrm rot="16200000" flipV="1">
            <a:off x="3730247" y="1995787"/>
            <a:ext cx="549080" cy="1741281"/>
          </a:xfrm>
          <a:prstGeom prst="bentConnector3">
            <a:avLst/>
          </a:prstGeom>
          <a:solidFill>
            <a:srgbClr val="EAEAEA"/>
          </a:solidFill>
          <a:ln w="381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" name="Group 17"/>
          <p:cNvGrpSpPr/>
          <p:nvPr/>
        </p:nvGrpSpPr>
        <p:grpSpPr>
          <a:xfrm>
            <a:off x="6924722" y="1968114"/>
            <a:ext cx="2126315" cy="1885658"/>
            <a:chOff x="6243259" y="2379419"/>
            <a:chExt cx="2126315" cy="1885658"/>
          </a:xfrm>
        </p:grpSpPr>
        <p:sp>
          <p:nvSpPr>
            <p:cNvPr id="19" name="Flowchart: Magnetic Disk 18"/>
            <p:cNvSpPr/>
            <p:nvPr/>
          </p:nvSpPr>
          <p:spPr>
            <a:xfrm>
              <a:off x="6243259" y="2379419"/>
              <a:ext cx="2126315" cy="1872208"/>
            </a:xfrm>
            <a:prstGeom prst="flowChartMagneticDisk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62026" y="3003193"/>
              <a:ext cx="1944217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200" b="1" smtClean="0">
                  <a:solidFill>
                    <a:schemeClr val="tx1"/>
                  </a:solidFill>
                </a:rPr>
                <a:t>BIM</a:t>
              </a:r>
            </a:p>
            <a:p>
              <a:pPr algn="ctr"/>
              <a:r>
                <a:rPr lang="nl-NL" sz="2000" smtClean="0">
                  <a:solidFill>
                    <a:schemeClr val="tx1"/>
                  </a:solidFill>
                </a:rPr>
                <a:t>object type library</a:t>
              </a:r>
              <a:endParaRPr lang="nl-NL" sz="2000" b="1">
                <a:solidFill>
                  <a:schemeClr val="tx1"/>
                </a:solidFill>
              </a:endParaRPr>
            </a:p>
          </p:txBody>
        </p:sp>
      </p:grp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836712"/>
            <a:ext cx="3470925" cy="190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8436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Who is who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946920" y="1556792"/>
            <a:ext cx="4968602" cy="4752404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Jasper Braakhuis</a:t>
            </a:r>
          </a:p>
          <a:p>
            <a:r>
              <a:rPr lang="nl-NL" dirty="0" smtClean="0"/>
              <a:t>Technical Consultant at ADSE</a:t>
            </a:r>
          </a:p>
          <a:p>
            <a:r>
              <a:rPr lang="nl-NL" dirty="0" err="1" smtClean="0"/>
              <a:t>jasper.braakhuis@adse.eu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Cees Michielsen</a:t>
            </a:r>
          </a:p>
          <a:p>
            <a:r>
              <a:rPr lang="nl-NL" dirty="0" err="1" smtClean="0"/>
              <a:t>Owner</a:t>
            </a:r>
            <a:r>
              <a:rPr lang="nl-NL" dirty="0" smtClean="0"/>
              <a:t> R&amp;D STUDIO</a:t>
            </a:r>
          </a:p>
          <a:p>
            <a:r>
              <a:rPr lang="nl-NL" dirty="0" smtClean="0"/>
              <a:t>President Dutch </a:t>
            </a:r>
            <a:r>
              <a:rPr lang="nl-NL" dirty="0" err="1" smtClean="0"/>
              <a:t>chapter</a:t>
            </a:r>
            <a:r>
              <a:rPr lang="nl-NL" dirty="0" smtClean="0"/>
              <a:t> INCOSE</a:t>
            </a:r>
          </a:p>
          <a:p>
            <a:r>
              <a:rPr lang="nl-NL" dirty="0" err="1" smtClean="0"/>
              <a:t>cees.michielsen</a:t>
            </a:r>
            <a:r>
              <a:rPr lang="nl-NL" dirty="0" err="1" smtClean="0"/>
              <a:t>@rnd-studio.com</a:t>
            </a:r>
            <a:endParaRPr lang="nl-NL" dirty="0"/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3" b="26372"/>
          <a:stretch/>
        </p:blipFill>
        <p:spPr bwMode="auto">
          <a:xfrm>
            <a:off x="107504" y="1484784"/>
            <a:ext cx="1839416" cy="1897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0f18c3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3717032"/>
            <a:ext cx="1841485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324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907223"/>
            <a:ext cx="1328269" cy="13282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BIM is not about infrastructure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899592" y="2852936"/>
            <a:ext cx="1944216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b="0" dirty="0" err="1" smtClean="0">
              <a:solidFill>
                <a:schemeClr val="tx1"/>
              </a:solidFill>
            </a:endParaRPr>
          </a:p>
        </p:txBody>
      </p:sp>
      <p:pic>
        <p:nvPicPr>
          <p:cNvPr id="3074" name="Picture 2" descr="H:\BIM\DTB Eef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35" y="3604017"/>
            <a:ext cx="6058152" cy="277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21" y="1180607"/>
            <a:ext cx="5669841" cy="34262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23887" y="835020"/>
            <a:ext cx="1868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0" smtClean="0">
                <a:solidFill>
                  <a:srgbClr val="16165D"/>
                </a:solidFill>
              </a:rPr>
              <a:t>It's about representing infrastructure</a:t>
            </a:r>
            <a:endParaRPr lang="nl-NL" b="0" dirty="0" err="1" smtClean="0">
              <a:solidFill>
                <a:srgbClr val="16165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595086" y="1910107"/>
            <a:ext cx="2126315" cy="1885658"/>
            <a:chOff x="6243259" y="2379419"/>
            <a:chExt cx="2126315" cy="1885658"/>
          </a:xfrm>
        </p:grpSpPr>
        <p:sp>
          <p:nvSpPr>
            <p:cNvPr id="15" name="Flowchart: Magnetic Disk 14"/>
            <p:cNvSpPr/>
            <p:nvPr/>
          </p:nvSpPr>
          <p:spPr>
            <a:xfrm>
              <a:off x="6243259" y="2379419"/>
              <a:ext cx="2126315" cy="1872208"/>
            </a:xfrm>
            <a:prstGeom prst="flowChartMagneticDisk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62026" y="3003193"/>
              <a:ext cx="1944217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200" b="1" smtClean="0">
                  <a:solidFill>
                    <a:schemeClr val="tx1"/>
                  </a:solidFill>
                </a:rPr>
                <a:t>BIM</a:t>
              </a:r>
            </a:p>
            <a:p>
              <a:pPr algn="ctr"/>
              <a:r>
                <a:rPr lang="nl-NL" sz="2000" smtClean="0">
                  <a:solidFill>
                    <a:schemeClr val="tx1"/>
                  </a:solidFill>
                </a:rPr>
                <a:t>object type library</a:t>
              </a:r>
              <a:endParaRPr lang="nl-NL" sz="2000" b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85656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From documents to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9953" y="836712"/>
            <a:ext cx="4608512" cy="5688632"/>
          </a:xfrm>
        </p:spPr>
        <p:txBody>
          <a:bodyPr/>
          <a:lstStyle/>
          <a:p>
            <a:pPr marL="0" indent="0">
              <a:buNone/>
            </a:pPr>
            <a:r>
              <a:rPr lang="nl-NL" smtClean="0"/>
              <a:t>Definitions</a:t>
            </a:r>
          </a:p>
          <a:p>
            <a:pPr marL="0" indent="0">
              <a:buNone/>
            </a:pPr>
            <a:r>
              <a:rPr lang="nl-NL" smtClean="0"/>
              <a:t>Standard requirements specifications</a:t>
            </a:r>
          </a:p>
          <a:p>
            <a:r>
              <a:rPr lang="nl-NL" i="1" smtClean="0"/>
              <a:t>Functions</a:t>
            </a:r>
          </a:p>
          <a:p>
            <a:pPr lvl="1"/>
            <a:r>
              <a:rPr lang="nl-NL" i="1" smtClean="0"/>
              <a:t>function requirements</a:t>
            </a:r>
          </a:p>
          <a:p>
            <a:r>
              <a:rPr lang="nl-NL" i="1" smtClean="0"/>
              <a:t>Properties</a:t>
            </a:r>
          </a:p>
          <a:p>
            <a:pPr lvl="1"/>
            <a:r>
              <a:rPr lang="nl-NL" i="1" smtClean="0"/>
              <a:t>property requirements</a:t>
            </a:r>
          </a:p>
          <a:p>
            <a:r>
              <a:rPr lang="nl-NL" i="1" smtClean="0"/>
              <a:t>Constraints</a:t>
            </a:r>
          </a:p>
          <a:p>
            <a:pPr lvl="1"/>
            <a:r>
              <a:rPr lang="nl-NL" i="1" smtClean="0"/>
              <a:t>constraint requirements</a:t>
            </a:r>
          </a:p>
          <a:p>
            <a:pPr marL="0" indent="0">
              <a:buNone/>
            </a:pPr>
            <a:endParaRPr lang="nl-NL" smtClean="0"/>
          </a:p>
          <a:p>
            <a:pPr marL="0" indent="0">
              <a:buNone/>
            </a:pPr>
            <a:r>
              <a:rPr lang="nl-NL" smtClean="0"/>
              <a:t>Template designs</a:t>
            </a:r>
          </a:p>
          <a:p>
            <a:r>
              <a:rPr lang="nl-NL" i="1" smtClean="0"/>
              <a:t>Variants</a:t>
            </a:r>
          </a:p>
          <a:p>
            <a:pPr lvl="1"/>
            <a:r>
              <a:rPr lang="nl-NL" i="1" smtClean="0"/>
              <a:t>Decomposition</a:t>
            </a:r>
          </a:p>
          <a:p>
            <a:pPr lvl="1"/>
            <a:r>
              <a:rPr lang="nl-NL" i="1" smtClean="0"/>
              <a:t>Design decisions</a:t>
            </a:r>
          </a:p>
          <a:p>
            <a:endParaRPr lang="nl-NL" smtClean="0"/>
          </a:p>
          <a:p>
            <a:pPr marL="0" indent="0">
              <a:buNone/>
            </a:pPr>
            <a:r>
              <a:rPr lang="nl-NL" smtClean="0"/>
              <a:t>Additional information</a:t>
            </a:r>
          </a:p>
          <a:p>
            <a:r>
              <a:rPr lang="nl-NL" i="1" smtClean="0"/>
              <a:t>References</a:t>
            </a:r>
          </a:p>
          <a:p>
            <a:r>
              <a:rPr lang="nl-NL" i="1" smtClean="0"/>
              <a:t>Involved stakeholders</a:t>
            </a:r>
          </a:p>
          <a:p>
            <a:r>
              <a:rPr lang="nl-NL" i="1" smtClean="0"/>
              <a:t>etc.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1721" y="2937848"/>
            <a:ext cx="1605410" cy="1862546"/>
            <a:chOff x="-10370" y="2572825"/>
            <a:chExt cx="1605410" cy="1862546"/>
          </a:xfrm>
        </p:grpSpPr>
        <p:sp>
          <p:nvSpPr>
            <p:cNvPr id="6" name="TextBox 5"/>
            <p:cNvSpPr txBox="1"/>
            <p:nvPr/>
          </p:nvSpPr>
          <p:spPr>
            <a:xfrm>
              <a:off x="-10370" y="3789040"/>
              <a:ext cx="16054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0" smtClean="0">
                  <a:solidFill>
                    <a:srgbClr val="16165D"/>
                  </a:solidFill>
                </a:rPr>
                <a:t>standard specifications</a:t>
              </a:r>
              <a:endParaRPr lang="nl-NL" b="0" dirty="0" err="1" smtClean="0">
                <a:solidFill>
                  <a:srgbClr val="16165D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92" y="2572825"/>
              <a:ext cx="1328269" cy="1328269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35496" y="2504866"/>
            <a:ext cx="1768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0" smtClean="0">
                <a:solidFill>
                  <a:srgbClr val="16165D"/>
                </a:solidFill>
              </a:rPr>
              <a:t>&gt;80 documents</a:t>
            </a:r>
            <a:endParaRPr lang="nl-NL" b="0" dirty="0" err="1" smtClean="0">
              <a:solidFill>
                <a:srgbClr val="16165D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000071" y="2631662"/>
            <a:ext cx="2519362" cy="2160588"/>
            <a:chOff x="323205" y="1424371"/>
            <a:chExt cx="2519362" cy="2160588"/>
          </a:xfrm>
        </p:grpSpPr>
        <p:sp>
          <p:nvSpPr>
            <p:cNvPr id="10" name="Oval 9"/>
            <p:cNvSpPr/>
            <p:nvPr/>
          </p:nvSpPr>
          <p:spPr>
            <a:xfrm>
              <a:off x="683567" y="1424371"/>
              <a:ext cx="2159000" cy="1081088"/>
            </a:xfrm>
            <a:prstGeom prst="ellipse">
              <a:avLst/>
            </a:prstGeom>
            <a:solidFill>
              <a:srgbClr val="4F81BD">
                <a:lumMod val="40000"/>
                <a:lumOff val="60000"/>
                <a:alpha val="33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216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23205" y="1699009"/>
              <a:ext cx="1368425" cy="1885950"/>
            </a:xfrm>
            <a:prstGeom prst="ellipse">
              <a:avLst/>
            </a:prstGeom>
            <a:solidFill>
              <a:srgbClr val="F79646">
                <a:lumMod val="60000"/>
                <a:lumOff val="40000"/>
                <a:alpha val="33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216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0905" y="1856171"/>
              <a:ext cx="360362" cy="26193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lIns="0" tIns="0" rIns="0" bIns="216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1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</a:rPr>
                <a:t>Sys</a:t>
              </a:r>
              <a:endParaRPr kumimoji="0" lang="nl-NL" sz="1100" b="0" i="0" u="none" strike="noStrike" kern="0" cap="none" spc="0" normalizeH="0" baseline="0" noProof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618605" y="1568834"/>
              <a:ext cx="360362" cy="26035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lIns="0" tIns="0" rIns="0" bIns="216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1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</a:rPr>
                <a:t>Fun</a:t>
              </a:r>
              <a:endParaRPr kumimoji="0" lang="nl-NL" sz="1100" b="0" i="0" u="none" strike="noStrike" kern="0" cap="none" spc="0" normalizeH="0" baseline="0" noProof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618605" y="1856171"/>
              <a:ext cx="360362" cy="26193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lIns="0" tIns="0" rIns="0" bIns="216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1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</a:rPr>
                <a:t>Pty</a:t>
              </a:r>
              <a:endParaRPr kumimoji="0" lang="nl-NL" sz="1100" b="0" i="0" u="none" strike="noStrike" kern="0" cap="none" spc="0" normalizeH="0" baseline="0" noProof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618605" y="2145096"/>
              <a:ext cx="360362" cy="26035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lIns="0" tIns="0" rIns="0" bIns="216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1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</a:rPr>
                <a:t>Con</a:t>
              </a:r>
              <a:endParaRPr kumimoji="0" lang="nl-NL" sz="1100" b="0" i="0" u="none" strike="noStrike" kern="0" cap="none" spc="0" normalizeH="0" baseline="0" noProof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16" name="Curved Connector 15"/>
            <p:cNvCxnSpPr>
              <a:stCxn id="13" idx="2"/>
              <a:endCxn id="12" idx="7"/>
            </p:cNvCxnSpPr>
            <p:nvPr/>
          </p:nvCxnSpPr>
          <p:spPr>
            <a:xfrm rot="10800000" flipV="1">
              <a:off x="1278880" y="1699009"/>
              <a:ext cx="339725" cy="195262"/>
            </a:xfrm>
            <a:prstGeom prst="curvedConnector2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  <a:tailEnd type="arrow" w="sm" len="sm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7" name="Curved Connector 9"/>
            <p:cNvCxnSpPr>
              <a:stCxn id="14" idx="2"/>
              <a:endCxn id="12" idx="6"/>
            </p:cNvCxnSpPr>
            <p:nvPr/>
          </p:nvCxnSpPr>
          <p:spPr>
            <a:xfrm flipH="1">
              <a:off x="1331267" y="1987934"/>
              <a:ext cx="287338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  <a:tailEnd type="arrow" w="sm" len="sm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" name="Curved Connector 17"/>
            <p:cNvCxnSpPr>
              <a:stCxn id="15" idx="2"/>
              <a:endCxn id="12" idx="5"/>
            </p:cNvCxnSpPr>
            <p:nvPr/>
          </p:nvCxnSpPr>
          <p:spPr>
            <a:xfrm rot="10800000">
              <a:off x="1278880" y="2080009"/>
              <a:ext cx="339725" cy="195262"/>
            </a:xfrm>
            <a:prstGeom prst="curvedConnector2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  <a:tailEnd type="arrow" w="sm" len="sm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9" name="Oval 18"/>
            <p:cNvSpPr/>
            <p:nvPr/>
          </p:nvSpPr>
          <p:spPr>
            <a:xfrm>
              <a:off x="467667" y="2576896"/>
              <a:ext cx="358775" cy="26035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lIns="0" tIns="0" rIns="0" bIns="216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1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</a:rPr>
                <a:t>Dec</a:t>
              </a:r>
              <a:endParaRPr kumimoji="0" lang="nl-NL" sz="1100" b="0" i="0" u="none" strike="noStrike" kern="0" cap="none" spc="0" normalizeH="0" baseline="0" noProof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20" name="Curved Connector 19"/>
            <p:cNvCxnSpPr>
              <a:stCxn id="26" idx="0"/>
              <a:endCxn id="12" idx="4"/>
            </p:cNvCxnSpPr>
            <p:nvPr/>
          </p:nvCxnSpPr>
          <p:spPr>
            <a:xfrm rot="5400000" flipH="1" flipV="1">
              <a:off x="922486" y="2347503"/>
              <a:ext cx="458787" cy="0"/>
            </a:xfrm>
            <a:prstGeom prst="curvedConnector3">
              <a:avLst>
                <a:gd name="adj1" fmla="val 50000"/>
              </a:avLst>
            </a:prstGeom>
            <a:noFill/>
            <a:ln w="12700" cap="flat" cmpd="sng" algn="ctr">
              <a:solidFill>
                <a:srgbClr val="4F81BD"/>
              </a:solidFill>
              <a:prstDash val="solid"/>
              <a:tailEnd type="arrow" w="sm" len="sm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1" name="Oval 20"/>
            <p:cNvSpPr/>
            <p:nvPr/>
          </p:nvSpPr>
          <p:spPr>
            <a:xfrm>
              <a:off x="2267892" y="1856171"/>
              <a:ext cx="358775" cy="26193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lIns="0" tIns="0" rIns="0" bIns="216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1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</a:rPr>
                <a:t>Req</a:t>
              </a:r>
              <a:endParaRPr kumimoji="0" lang="nl-NL" sz="1100" b="0" i="0" u="none" strike="noStrike" kern="0" cap="none" spc="0" normalizeH="0" baseline="0" noProof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22" name="Curved Connector 9"/>
            <p:cNvCxnSpPr>
              <a:stCxn id="21" idx="2"/>
              <a:endCxn id="14" idx="6"/>
            </p:cNvCxnSpPr>
            <p:nvPr/>
          </p:nvCxnSpPr>
          <p:spPr>
            <a:xfrm flipH="1">
              <a:off x="1978967" y="1987934"/>
              <a:ext cx="288925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  <a:tailEnd type="arrow" w="sm" len="sm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3" name="Curved Connector 22"/>
            <p:cNvCxnSpPr>
              <a:stCxn id="21" idx="3"/>
              <a:endCxn id="15" idx="6"/>
            </p:cNvCxnSpPr>
            <p:nvPr/>
          </p:nvCxnSpPr>
          <p:spPr>
            <a:xfrm rot="5400000">
              <a:off x="2051993" y="2006983"/>
              <a:ext cx="195262" cy="341313"/>
            </a:xfrm>
            <a:prstGeom prst="curvedConnector2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  <a:tailEnd type="arrow" w="sm" len="sm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4" name="Curved Connector 23"/>
            <p:cNvCxnSpPr>
              <a:stCxn id="21" idx="1"/>
              <a:endCxn id="13" idx="6"/>
            </p:cNvCxnSpPr>
            <p:nvPr/>
          </p:nvCxnSpPr>
          <p:spPr>
            <a:xfrm rot="16200000" flipV="1">
              <a:off x="2051993" y="1625983"/>
              <a:ext cx="195262" cy="341313"/>
            </a:xfrm>
            <a:prstGeom prst="curvedConnector2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  <a:tailEnd type="arrow" w="sm" len="sm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5" name="Oval 24"/>
            <p:cNvSpPr/>
            <p:nvPr/>
          </p:nvSpPr>
          <p:spPr>
            <a:xfrm>
              <a:off x="970905" y="3153159"/>
              <a:ext cx="360362" cy="26035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lIns="0" tIns="0" rIns="0" bIns="216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1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</a:rPr>
                <a:t>Des</a:t>
              </a:r>
              <a:endParaRPr kumimoji="0" lang="nl-NL" sz="1100" b="0" i="0" u="none" strike="noStrike" kern="0" cap="none" spc="0" normalizeH="0" baseline="0" noProof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970905" y="2576896"/>
              <a:ext cx="360362" cy="26035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lIns="0" tIns="0" rIns="0" bIns="216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1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</a:rPr>
                <a:t>Var</a:t>
              </a:r>
              <a:endParaRPr kumimoji="0" lang="nl-NL" sz="1100" b="0" i="0" u="none" strike="noStrike" kern="0" cap="none" spc="0" normalizeH="0" baseline="0" noProof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27" name="Curved Connector 9"/>
            <p:cNvCxnSpPr>
              <a:stCxn id="19" idx="6"/>
              <a:endCxn id="26" idx="2"/>
            </p:cNvCxnSpPr>
            <p:nvPr/>
          </p:nvCxnSpPr>
          <p:spPr>
            <a:xfrm>
              <a:off x="826442" y="2707071"/>
              <a:ext cx="144463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  <a:tailEnd type="arrow" w="sm" len="sm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8" name="Curved Connector 27"/>
            <p:cNvCxnSpPr>
              <a:stCxn id="25" idx="0"/>
              <a:endCxn id="21" idx="4"/>
            </p:cNvCxnSpPr>
            <p:nvPr/>
          </p:nvCxnSpPr>
          <p:spPr>
            <a:xfrm rot="5400000" flipH="1" flipV="1">
              <a:off x="1282055" y="1987934"/>
              <a:ext cx="1035050" cy="1295400"/>
            </a:xfrm>
            <a:prstGeom prst="curved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C0504D"/>
              </a:solidFill>
              <a:prstDash val="solid"/>
              <a:tailEnd type="arrow" w="sm" len="sm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9" name="Curved Connector 28"/>
            <p:cNvCxnSpPr>
              <a:stCxn id="25" idx="0"/>
              <a:endCxn id="26" idx="4"/>
            </p:cNvCxnSpPr>
            <p:nvPr/>
          </p:nvCxnSpPr>
          <p:spPr>
            <a:xfrm rot="5400000" flipH="1" flipV="1">
              <a:off x="993923" y="2995203"/>
              <a:ext cx="315913" cy="12700"/>
            </a:xfrm>
            <a:prstGeom prst="curvedConnector3">
              <a:avLst>
                <a:gd name="adj1" fmla="val 50000"/>
              </a:avLst>
            </a:prstGeom>
            <a:noFill/>
            <a:ln w="12700" cap="flat" cmpd="sng" algn="ctr">
              <a:solidFill>
                <a:srgbClr val="4F81BD"/>
              </a:solidFill>
              <a:prstDash val="solid"/>
              <a:tailEnd type="arrow" w="sm" len="sm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31" name="Left Brace 30"/>
          <p:cNvSpPr/>
          <p:nvPr/>
        </p:nvSpPr>
        <p:spPr bwMode="auto">
          <a:xfrm>
            <a:off x="1693889" y="764704"/>
            <a:ext cx="648072" cy="5616624"/>
          </a:xfrm>
          <a:prstGeom prst="leftBrace">
            <a:avLst>
              <a:gd name="adj1" fmla="val 43753"/>
              <a:gd name="adj2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7" name="Group 36"/>
          <p:cNvGrpSpPr/>
          <p:nvPr/>
        </p:nvGrpSpPr>
        <p:grpSpPr>
          <a:xfrm>
            <a:off x="7326162" y="831402"/>
            <a:ext cx="1749426" cy="1673464"/>
            <a:chOff x="1238398" y="3204988"/>
            <a:chExt cx="1749426" cy="1673464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0931" y="3204988"/>
              <a:ext cx="1424360" cy="1424360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1238398" y="4509120"/>
              <a:ext cx="17494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0" smtClean="0">
                  <a:solidFill>
                    <a:srgbClr val="16165D"/>
                  </a:solidFill>
                </a:rPr>
                <a:t>requirements</a:t>
              </a:r>
              <a:endParaRPr lang="nl-NL" b="0" dirty="0" err="1" smtClean="0">
                <a:solidFill>
                  <a:srgbClr val="16165D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308304" y="2766653"/>
            <a:ext cx="1749426" cy="1598451"/>
            <a:chOff x="1310406" y="4879334"/>
            <a:chExt cx="1749426" cy="1598451"/>
          </a:xfrm>
        </p:grpSpPr>
        <p:sp>
          <p:nvSpPr>
            <p:cNvPr id="41" name="TextBox 40"/>
            <p:cNvSpPr txBox="1"/>
            <p:nvPr/>
          </p:nvSpPr>
          <p:spPr>
            <a:xfrm>
              <a:off x="1310406" y="6108453"/>
              <a:ext cx="17494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0" smtClean="0">
                  <a:solidFill>
                    <a:srgbClr val="16165D"/>
                  </a:solidFill>
                </a:rPr>
                <a:t>diagrams</a:t>
              </a:r>
              <a:endParaRPr lang="nl-NL" b="0" dirty="0" err="1" smtClean="0">
                <a:solidFill>
                  <a:srgbClr val="16165D"/>
                </a:solidFill>
              </a:endParaRPr>
            </a:p>
          </p:txBody>
        </p:sp>
        <p:pic>
          <p:nvPicPr>
            <p:cNvPr id="42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9" t="3206" r="5469" b="6416"/>
            <a:stretch/>
          </p:blipFill>
          <p:spPr bwMode="auto">
            <a:xfrm>
              <a:off x="1577251" y="4879334"/>
              <a:ext cx="1050533" cy="1260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" name="Group 42"/>
          <p:cNvGrpSpPr/>
          <p:nvPr/>
        </p:nvGrpSpPr>
        <p:grpSpPr>
          <a:xfrm>
            <a:off x="7243560" y="4653136"/>
            <a:ext cx="1749426" cy="1798459"/>
            <a:chOff x="1310406" y="1340768"/>
            <a:chExt cx="1749426" cy="1798459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0985" y="1340768"/>
              <a:ext cx="1296144" cy="1296144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310406" y="2492896"/>
              <a:ext cx="17494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0" smtClean="0">
                  <a:solidFill>
                    <a:srgbClr val="16165D"/>
                  </a:solidFill>
                </a:rPr>
                <a:t>std spec with annotations</a:t>
              </a:r>
              <a:endParaRPr lang="nl-NL" b="0" dirty="0" err="1" smtClean="0">
                <a:solidFill>
                  <a:srgbClr val="16165D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327096" y="2289422"/>
            <a:ext cx="1936749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nl-NL" sz="2000" b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SE meta model</a:t>
            </a:r>
            <a:endParaRPr lang="nl-NL" sz="2000" b="0" dirty="0" err="1" smtClean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0247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/>
          <p:cNvSpPr txBox="1"/>
          <p:nvPr/>
        </p:nvSpPr>
        <p:spPr>
          <a:xfrm rot="16200000">
            <a:off x="4104209" y="3131609"/>
            <a:ext cx="4044697" cy="769441"/>
          </a:xfrm>
          <a:prstGeom prst="rect">
            <a:avLst/>
          </a:prstGeom>
          <a:pattFill prst="lgConfetti">
            <a:fgClr>
              <a:schemeClr val="tx1">
                <a:lumMod val="20000"/>
                <a:lumOff val="80000"/>
              </a:schemeClr>
            </a:fgClr>
            <a:bgClr>
              <a:srgbClr val="F9EABF"/>
            </a:bgClr>
          </a:pattFill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nl-NL" sz="4400" b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SE meta model</a:t>
            </a:r>
            <a:endParaRPr lang="nl-NL" sz="4400" b="0" dirty="0" err="1" smtClean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From documents to models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265193" y="3013864"/>
            <a:ext cx="1749426" cy="1673464"/>
            <a:chOff x="1238398" y="3204988"/>
            <a:chExt cx="1749426" cy="167346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0931" y="3204988"/>
              <a:ext cx="1424360" cy="142436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238398" y="4509120"/>
              <a:ext cx="17494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0" smtClean="0">
                  <a:solidFill>
                    <a:srgbClr val="16165D"/>
                  </a:solidFill>
                </a:rPr>
                <a:t>requirements</a:t>
              </a:r>
              <a:endParaRPr lang="nl-NL" b="0" dirty="0" err="1" smtClean="0">
                <a:solidFill>
                  <a:srgbClr val="16165D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923" y="1198256"/>
            <a:ext cx="1095269" cy="106919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26630" y="2227801"/>
            <a:ext cx="1610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0">
                <a:solidFill>
                  <a:srgbClr val="16165D"/>
                </a:solidFill>
              </a:rPr>
              <a:t>SysML</a:t>
            </a:r>
            <a:r>
              <a:rPr lang="nl-NL" sz="2000" b="1" smtClean="0">
                <a:solidFill>
                  <a:schemeClr val="tx1"/>
                </a:solidFill>
              </a:rPr>
              <a:t> </a:t>
            </a:r>
            <a:r>
              <a:rPr lang="nl-NL" b="0">
                <a:solidFill>
                  <a:srgbClr val="16165D"/>
                </a:solidFill>
              </a:rPr>
              <a:t>model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80541" y="1412223"/>
            <a:ext cx="1605410" cy="1862546"/>
            <a:chOff x="-10370" y="2572825"/>
            <a:chExt cx="1605410" cy="1862546"/>
          </a:xfrm>
        </p:grpSpPr>
        <p:sp>
          <p:nvSpPr>
            <p:cNvPr id="10" name="TextBox 9"/>
            <p:cNvSpPr txBox="1"/>
            <p:nvPr/>
          </p:nvSpPr>
          <p:spPr>
            <a:xfrm>
              <a:off x="-10370" y="3789040"/>
              <a:ext cx="16054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0" smtClean="0">
                  <a:solidFill>
                    <a:srgbClr val="16165D"/>
                  </a:solidFill>
                </a:rPr>
                <a:t>standard specifications</a:t>
              </a:r>
              <a:endParaRPr lang="nl-NL" b="0" dirty="0" err="1" smtClean="0">
                <a:solidFill>
                  <a:srgbClr val="16165D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92" y="2572825"/>
              <a:ext cx="1328269" cy="1328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421021" y="4261708"/>
            <a:ext cx="1749426" cy="1798459"/>
            <a:chOff x="1310406" y="1340768"/>
            <a:chExt cx="1749426" cy="179845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0985" y="1340768"/>
              <a:ext cx="1296144" cy="129614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310406" y="2492896"/>
              <a:ext cx="17494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0" smtClean="0">
                  <a:solidFill>
                    <a:srgbClr val="16165D"/>
                  </a:solidFill>
                </a:rPr>
                <a:t>std spec with annotations</a:t>
              </a:r>
              <a:endParaRPr lang="nl-NL" b="0" dirty="0" err="1" smtClean="0">
                <a:solidFill>
                  <a:srgbClr val="16165D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326630" y="4687328"/>
            <a:ext cx="1749426" cy="1598451"/>
            <a:chOff x="1310406" y="4879334"/>
            <a:chExt cx="1749426" cy="1598451"/>
          </a:xfrm>
        </p:grpSpPr>
        <p:sp>
          <p:nvSpPr>
            <p:cNvPr id="28" name="TextBox 27"/>
            <p:cNvSpPr txBox="1"/>
            <p:nvPr/>
          </p:nvSpPr>
          <p:spPr>
            <a:xfrm>
              <a:off x="1310406" y="6108453"/>
              <a:ext cx="17494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0" smtClean="0">
                  <a:solidFill>
                    <a:srgbClr val="16165D"/>
                  </a:solidFill>
                </a:rPr>
                <a:t>diagrams</a:t>
              </a:r>
              <a:endParaRPr lang="nl-NL" b="0" dirty="0" err="1" smtClean="0">
                <a:solidFill>
                  <a:srgbClr val="16165D"/>
                </a:solidFill>
              </a:endParaRPr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9" t="3206" r="5469" b="6416"/>
            <a:stretch/>
          </p:blipFill>
          <p:spPr bwMode="auto">
            <a:xfrm>
              <a:off x="1577251" y="4879334"/>
              <a:ext cx="1050533" cy="1260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Right Arrow 44"/>
          <p:cNvSpPr/>
          <p:nvPr/>
        </p:nvSpPr>
        <p:spPr bwMode="auto">
          <a:xfrm rot="21165041">
            <a:off x="4812959" y="3594283"/>
            <a:ext cx="996307" cy="458306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b="0" smtClean="0">
                <a:solidFill>
                  <a:schemeClr val="tx1"/>
                </a:solidFill>
              </a:rPr>
              <a:t>import</a:t>
            </a:r>
            <a:endParaRPr lang="nl-NL" b="0" dirty="0" err="1" smtClean="0">
              <a:solidFill>
                <a:schemeClr val="tx1"/>
              </a:solidFill>
            </a:endParaRPr>
          </a:p>
        </p:txBody>
      </p:sp>
      <p:sp>
        <p:nvSpPr>
          <p:cNvPr id="49" name="Right Arrow 48"/>
          <p:cNvSpPr/>
          <p:nvPr/>
        </p:nvSpPr>
        <p:spPr bwMode="auto">
          <a:xfrm rot="1944293">
            <a:off x="4946701" y="2585186"/>
            <a:ext cx="996307" cy="458306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b="0" smtClean="0">
                <a:solidFill>
                  <a:schemeClr val="tx1"/>
                </a:solidFill>
              </a:rPr>
              <a:t>import</a:t>
            </a:r>
            <a:endParaRPr lang="nl-NL" b="0" dirty="0" err="1" smtClean="0">
              <a:solidFill>
                <a:schemeClr val="tx1"/>
              </a:solidFill>
            </a:endParaRPr>
          </a:p>
        </p:txBody>
      </p:sp>
      <p:sp>
        <p:nvSpPr>
          <p:cNvPr id="50" name="Right Arrow 49"/>
          <p:cNvSpPr/>
          <p:nvPr/>
        </p:nvSpPr>
        <p:spPr bwMode="auto">
          <a:xfrm rot="20814371">
            <a:off x="2104472" y="1720257"/>
            <a:ext cx="996307" cy="458306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b="0" smtClean="0">
                <a:solidFill>
                  <a:schemeClr val="tx1"/>
                </a:solidFill>
              </a:rPr>
              <a:t>model</a:t>
            </a:r>
            <a:endParaRPr lang="nl-NL" b="0" dirty="0" err="1" smtClean="0">
              <a:solidFill>
                <a:schemeClr val="tx1"/>
              </a:solidFill>
            </a:endParaRPr>
          </a:p>
        </p:txBody>
      </p:sp>
      <p:sp>
        <p:nvSpPr>
          <p:cNvPr id="51" name="Right Arrow 50"/>
          <p:cNvSpPr/>
          <p:nvPr/>
        </p:nvSpPr>
        <p:spPr bwMode="auto">
          <a:xfrm rot="855063">
            <a:off x="2230668" y="4930537"/>
            <a:ext cx="996307" cy="458306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b="0" smtClean="0">
                <a:solidFill>
                  <a:schemeClr val="tx1"/>
                </a:solidFill>
              </a:rPr>
              <a:t>extract</a:t>
            </a:r>
            <a:endParaRPr lang="nl-NL" b="0" dirty="0" err="1" smtClean="0">
              <a:solidFill>
                <a:schemeClr val="tx1"/>
              </a:solidFill>
            </a:endParaRPr>
          </a:p>
        </p:txBody>
      </p:sp>
      <p:sp>
        <p:nvSpPr>
          <p:cNvPr id="52" name="Right Arrow 51"/>
          <p:cNvSpPr/>
          <p:nvPr/>
        </p:nvSpPr>
        <p:spPr bwMode="auto">
          <a:xfrm rot="20620269">
            <a:off x="2307224" y="3888757"/>
            <a:ext cx="996307" cy="458306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b="0" smtClean="0">
                <a:solidFill>
                  <a:schemeClr val="tx1"/>
                </a:solidFill>
              </a:rPr>
              <a:t>extract</a:t>
            </a:r>
            <a:endParaRPr lang="nl-NL" b="0" dirty="0" err="1" smtClean="0">
              <a:solidFill>
                <a:schemeClr val="tx1"/>
              </a:solidFill>
            </a:endParaRPr>
          </a:p>
        </p:txBody>
      </p:sp>
      <p:sp>
        <p:nvSpPr>
          <p:cNvPr id="53" name="Right Arrow 52"/>
          <p:cNvSpPr/>
          <p:nvPr/>
        </p:nvSpPr>
        <p:spPr bwMode="auto">
          <a:xfrm rot="5400000">
            <a:off x="641167" y="3647168"/>
            <a:ext cx="1277010" cy="458306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b="0" smtClean="0">
                <a:solidFill>
                  <a:schemeClr val="tx1"/>
                </a:solidFill>
              </a:rPr>
              <a:t>convert</a:t>
            </a:r>
            <a:endParaRPr lang="nl-NL" b="0" dirty="0" err="1" smtClean="0">
              <a:solidFill>
                <a:schemeClr val="tx1"/>
              </a:solidFill>
            </a:endParaRPr>
          </a:p>
        </p:txBody>
      </p:sp>
      <p:sp>
        <p:nvSpPr>
          <p:cNvPr id="54" name="Right Arrow 53"/>
          <p:cNvSpPr/>
          <p:nvPr/>
        </p:nvSpPr>
        <p:spPr bwMode="auto">
          <a:xfrm rot="19736126">
            <a:off x="4983474" y="4542181"/>
            <a:ext cx="996307" cy="458306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b="0" smtClean="0">
                <a:solidFill>
                  <a:schemeClr val="tx1"/>
                </a:solidFill>
              </a:rPr>
              <a:t>import</a:t>
            </a:r>
            <a:endParaRPr lang="nl-NL" b="0" dirty="0" err="1" smtClean="0">
              <a:solidFill>
                <a:schemeClr val="tx1"/>
              </a:solidFill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6444208" y="2629168"/>
            <a:ext cx="2126315" cy="1885658"/>
            <a:chOff x="6243259" y="2379419"/>
            <a:chExt cx="2126315" cy="1885658"/>
          </a:xfrm>
        </p:grpSpPr>
        <p:sp>
          <p:nvSpPr>
            <p:cNvPr id="101" name="Flowchart: Magnetic Disk 100"/>
            <p:cNvSpPr/>
            <p:nvPr/>
          </p:nvSpPr>
          <p:spPr>
            <a:xfrm>
              <a:off x="6243259" y="2379419"/>
              <a:ext cx="2126315" cy="1872208"/>
            </a:xfrm>
            <a:prstGeom prst="flowChartMagneticDisk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6362026" y="3003193"/>
              <a:ext cx="1944217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200" b="1" smtClean="0">
                  <a:solidFill>
                    <a:schemeClr val="tx1"/>
                  </a:solidFill>
                </a:rPr>
                <a:t>BIM</a:t>
              </a:r>
            </a:p>
            <a:p>
              <a:pPr algn="ctr"/>
              <a:r>
                <a:rPr lang="nl-NL" sz="2000" smtClean="0">
                  <a:solidFill>
                    <a:schemeClr val="tx1"/>
                  </a:solidFill>
                </a:rPr>
                <a:t>object type library</a:t>
              </a:r>
              <a:endParaRPr lang="nl-NL" sz="2000" b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1486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Representing infrastructure in BIM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146" name="Picture 2" descr="https://beeldbank.rws.nl/Home/DisplayDetail/40671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6803403" cy="452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277215" y="888279"/>
            <a:ext cx="1610042" cy="1429655"/>
            <a:chOff x="7277215" y="888279"/>
            <a:chExt cx="1610042" cy="142965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0508" y="888279"/>
              <a:ext cx="1095269" cy="106919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277215" y="1917824"/>
              <a:ext cx="16100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0">
                  <a:solidFill>
                    <a:srgbClr val="16165D"/>
                  </a:solidFill>
                </a:rPr>
                <a:t>SysML</a:t>
              </a:r>
              <a:r>
                <a:rPr lang="nl-NL" sz="2000" b="1" smtClean="0">
                  <a:solidFill>
                    <a:schemeClr val="tx1"/>
                  </a:solidFill>
                </a:rPr>
                <a:t> </a:t>
              </a:r>
              <a:r>
                <a:rPr lang="nl-NL" b="0">
                  <a:solidFill>
                    <a:srgbClr val="16165D"/>
                  </a:solidFill>
                </a:rPr>
                <a:t>model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50199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Representing infrastructure in BIM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635895" y="2989337"/>
            <a:ext cx="1397911" cy="576064"/>
          </a:xfrm>
          <a:prstGeom prst="rect">
            <a:avLst/>
          </a:prstGeom>
          <a:solidFill>
            <a:srgbClr val="B48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600" b="0" smtClean="0">
                <a:solidFill>
                  <a:schemeClr val="tx1"/>
                </a:solidFill>
              </a:rPr>
              <a:t>movable bridge</a:t>
            </a:r>
            <a:endParaRPr lang="nl-NL" sz="1600" b="0" dirty="0" err="1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152832" y="2996952"/>
            <a:ext cx="2843808" cy="576064"/>
          </a:xfrm>
          <a:prstGeom prst="rect">
            <a:avLst/>
          </a:prstGeom>
          <a:solidFill>
            <a:srgbClr val="33CC3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600" b="0" smtClean="0">
                <a:solidFill>
                  <a:schemeClr val="tx1"/>
                </a:solidFill>
              </a:rPr>
              <a:t>Brug kanaal Gent-Terneuzen : movable bridge (type)</a:t>
            </a:r>
            <a:endParaRPr lang="nl-NL" sz="1600" b="0" dirty="0" err="1" smtClean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 bwMode="auto">
          <a:xfrm flipH="1" flipV="1">
            <a:off x="5033807" y="3277370"/>
            <a:ext cx="1119025" cy="7614"/>
          </a:xfrm>
          <a:prstGeom prst="straightConnector1">
            <a:avLst/>
          </a:prstGeom>
          <a:solidFill>
            <a:srgbClr val="EAEAEA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9"/>
          <p:cNvSpPr/>
          <p:nvPr/>
        </p:nvSpPr>
        <p:spPr bwMode="auto">
          <a:xfrm>
            <a:off x="968256" y="2996952"/>
            <a:ext cx="1397911" cy="576064"/>
          </a:xfrm>
          <a:prstGeom prst="rect">
            <a:avLst/>
          </a:prstGeom>
          <a:solidFill>
            <a:srgbClr val="F5ECD7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600" b="0" smtClean="0">
                <a:solidFill>
                  <a:schemeClr val="tx1"/>
                </a:solidFill>
              </a:rPr>
              <a:t>movable bridge (type)</a:t>
            </a:r>
            <a:endParaRPr lang="nl-NL" sz="1600" b="0" dirty="0" err="1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347864" y="1772816"/>
            <a:ext cx="1944216" cy="576064"/>
          </a:xfrm>
          <a:prstGeom prst="rect">
            <a:avLst/>
          </a:prstGeom>
          <a:solidFill>
            <a:srgbClr val="B48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600" b="0" smtClean="0">
                <a:solidFill>
                  <a:schemeClr val="tx1"/>
                </a:solidFill>
              </a:rPr>
              <a:t>movable bridge complex</a:t>
            </a:r>
            <a:endParaRPr lang="nl-NL" sz="1600" b="0" dirty="0" err="1" smtClean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7" idx="0"/>
            <a:endCxn id="13" idx="2"/>
          </p:cNvCxnSpPr>
          <p:nvPr/>
        </p:nvCxnSpPr>
        <p:spPr bwMode="auto">
          <a:xfrm flipH="1" flipV="1">
            <a:off x="4319972" y="2348880"/>
            <a:ext cx="14879" cy="640457"/>
          </a:xfrm>
          <a:prstGeom prst="straightConnector1">
            <a:avLst/>
          </a:prstGeom>
          <a:solidFill>
            <a:srgbClr val="EAEAEA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14"/>
          <p:cNvSpPr/>
          <p:nvPr/>
        </p:nvSpPr>
        <p:spPr bwMode="auto">
          <a:xfrm rot="2700000">
            <a:off x="4226837" y="2393620"/>
            <a:ext cx="216024" cy="216024"/>
          </a:xfrm>
          <a:prstGeom prst="rect">
            <a:avLst/>
          </a:prstGeom>
          <a:solidFill>
            <a:srgbClr val="F5ECD7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b="0" dirty="0" err="1" smtClean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621016" y="4211979"/>
            <a:ext cx="1397911" cy="576064"/>
          </a:xfrm>
          <a:prstGeom prst="rect">
            <a:avLst/>
          </a:prstGeom>
          <a:solidFill>
            <a:srgbClr val="B48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600" b="0" smtClean="0">
                <a:solidFill>
                  <a:schemeClr val="tx1"/>
                </a:solidFill>
              </a:rPr>
              <a:t>upper construction</a:t>
            </a:r>
            <a:endParaRPr lang="nl-NL" sz="1600" b="0" dirty="0" err="1" smtClean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stCxn id="16" idx="0"/>
          </p:cNvCxnSpPr>
          <p:nvPr/>
        </p:nvCxnSpPr>
        <p:spPr bwMode="auto">
          <a:xfrm flipH="1" flipV="1">
            <a:off x="4305093" y="3571522"/>
            <a:ext cx="14879" cy="640457"/>
          </a:xfrm>
          <a:prstGeom prst="straightConnector1">
            <a:avLst/>
          </a:prstGeom>
          <a:solidFill>
            <a:srgbClr val="EAEAEA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 rot="2700000">
            <a:off x="4211958" y="3616262"/>
            <a:ext cx="216024" cy="216024"/>
          </a:xfrm>
          <a:prstGeom prst="rect">
            <a:avLst/>
          </a:prstGeom>
          <a:solidFill>
            <a:srgbClr val="F5ECD7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b="0" dirty="0" err="1" smtClean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628455" y="5517232"/>
            <a:ext cx="1397911" cy="576064"/>
          </a:xfrm>
          <a:prstGeom prst="rect">
            <a:avLst/>
          </a:prstGeom>
          <a:solidFill>
            <a:srgbClr val="F5ECD7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600" b="0" smtClean="0">
                <a:solidFill>
                  <a:schemeClr val="tx1"/>
                </a:solidFill>
              </a:rPr>
              <a:t>deck</a:t>
            </a:r>
            <a:endParaRPr lang="nl-NL" sz="1600" b="0" dirty="0" err="1" smtClean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9" idx="0"/>
            <a:endCxn id="16" idx="2"/>
          </p:cNvCxnSpPr>
          <p:nvPr/>
        </p:nvCxnSpPr>
        <p:spPr bwMode="auto">
          <a:xfrm flipH="1" flipV="1">
            <a:off x="4319972" y="4788043"/>
            <a:ext cx="7439" cy="729189"/>
          </a:xfrm>
          <a:prstGeom prst="straightConnector1">
            <a:avLst/>
          </a:prstGeom>
          <a:solidFill>
            <a:srgbClr val="EAEAEA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20"/>
          <p:cNvSpPr/>
          <p:nvPr/>
        </p:nvSpPr>
        <p:spPr bwMode="auto">
          <a:xfrm rot="2700000">
            <a:off x="4211957" y="4803420"/>
            <a:ext cx="216024" cy="216024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b="0" dirty="0" err="1" smtClean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81529" y="2754149"/>
            <a:ext cx="1246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0" smtClean="0">
                <a:solidFill>
                  <a:srgbClr val="16165D"/>
                </a:solidFill>
              </a:rPr>
              <a:t>is designed according to</a:t>
            </a:r>
            <a:endParaRPr lang="nl-NL" sz="1400" b="0" dirty="0" err="1" smtClean="0">
              <a:solidFill>
                <a:srgbClr val="16165D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14198" y="5045699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0" smtClean="0">
                <a:solidFill>
                  <a:srgbClr val="16165D"/>
                </a:solidFill>
              </a:rPr>
              <a:t>contains</a:t>
            </a:r>
            <a:endParaRPr lang="nl-NL" sz="1400" b="0" dirty="0" err="1" smtClean="0">
              <a:solidFill>
                <a:srgbClr val="16165D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38734" y="3876306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0" smtClean="0">
                <a:solidFill>
                  <a:srgbClr val="16165D"/>
                </a:solidFill>
              </a:rPr>
              <a:t>includes</a:t>
            </a:r>
            <a:endParaRPr lang="nl-NL" sz="1400" b="0" dirty="0" err="1" smtClean="0">
              <a:solidFill>
                <a:srgbClr val="16165D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63154" y="3851301"/>
            <a:ext cx="1203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0">
                <a:solidFill>
                  <a:srgbClr val="16165D"/>
                </a:solidFill>
              </a:rPr>
              <a:t>inherits and specialises</a:t>
            </a:r>
            <a:endParaRPr lang="nl-NL" sz="1400" b="0" dirty="0" err="1">
              <a:solidFill>
                <a:srgbClr val="16165D"/>
              </a:solidFill>
            </a:endParaRPr>
          </a:p>
        </p:txBody>
      </p:sp>
      <p:sp>
        <p:nvSpPr>
          <p:cNvPr id="5" name="Isosceles Triangle 4"/>
          <p:cNvSpPr/>
          <p:nvPr/>
        </p:nvSpPr>
        <p:spPr bwMode="auto">
          <a:xfrm rot="13601659">
            <a:off x="639336" y="4221731"/>
            <a:ext cx="271007" cy="276142"/>
          </a:xfrm>
          <a:prstGeom prst="triangle">
            <a:avLst/>
          </a:prstGeom>
          <a:solidFill>
            <a:srgbClr val="F5ECD7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b="0" dirty="0" err="1" smtClean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5496" y="4470647"/>
            <a:ext cx="1397911" cy="576064"/>
          </a:xfrm>
          <a:prstGeom prst="rect">
            <a:avLst/>
          </a:prstGeom>
          <a:solidFill>
            <a:srgbClr val="F5ECD7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600" b="0" smtClean="0">
                <a:solidFill>
                  <a:schemeClr val="tx1"/>
                </a:solidFill>
              </a:rPr>
              <a:t>bridge (type)</a:t>
            </a:r>
            <a:endParaRPr lang="nl-NL" sz="1600" b="0" dirty="0" err="1" smtClean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>
            <a:stCxn id="10" idx="2"/>
            <a:endCxn id="5" idx="3"/>
          </p:cNvCxnSpPr>
          <p:nvPr/>
        </p:nvCxnSpPr>
        <p:spPr bwMode="auto">
          <a:xfrm flipH="1">
            <a:off x="875314" y="3573016"/>
            <a:ext cx="791898" cy="692084"/>
          </a:xfrm>
          <a:prstGeom prst="straightConnector1">
            <a:avLst/>
          </a:prstGeom>
          <a:solidFill>
            <a:srgbClr val="EAEAEA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4269430" y="2654385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0" smtClean="0">
                <a:solidFill>
                  <a:srgbClr val="16165D"/>
                </a:solidFill>
              </a:rPr>
              <a:t>includes</a:t>
            </a:r>
            <a:endParaRPr lang="nl-NL" sz="1400" b="0" dirty="0" err="1" smtClean="0">
              <a:solidFill>
                <a:srgbClr val="16165D"/>
              </a:solidFill>
            </a:endParaRPr>
          </a:p>
        </p:txBody>
      </p:sp>
      <p:cxnSp>
        <p:nvCxnSpPr>
          <p:cNvPr id="30" name="Straight Arrow Connector 29"/>
          <p:cNvCxnSpPr>
            <a:stCxn id="7" idx="1"/>
          </p:cNvCxnSpPr>
          <p:nvPr/>
        </p:nvCxnSpPr>
        <p:spPr bwMode="auto">
          <a:xfrm flipH="1">
            <a:off x="2366168" y="3277369"/>
            <a:ext cx="1269727" cy="16128"/>
          </a:xfrm>
          <a:prstGeom prst="straightConnector1">
            <a:avLst/>
          </a:prstGeom>
          <a:solidFill>
            <a:srgbClr val="EAEAEA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/>
          <p:cNvSpPr txBox="1"/>
          <p:nvPr/>
        </p:nvSpPr>
        <p:spPr>
          <a:xfrm>
            <a:off x="2699577" y="2762662"/>
            <a:ext cx="1004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0">
                <a:solidFill>
                  <a:srgbClr val="16165D"/>
                </a:solidFill>
              </a:rPr>
              <a:t>is a variant of</a:t>
            </a:r>
            <a:endParaRPr lang="nl-NL" sz="1400" b="0" dirty="0" err="1">
              <a:solidFill>
                <a:srgbClr val="16165D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 bwMode="auto">
          <a:xfrm rot="16200000">
            <a:off x="2392375" y="3155425"/>
            <a:ext cx="271007" cy="276142"/>
          </a:xfrm>
          <a:prstGeom prst="triangle">
            <a:avLst/>
          </a:prstGeom>
          <a:solidFill>
            <a:srgbClr val="F5ECD7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b="0" dirty="0" err="1" smtClean="0">
              <a:solidFill>
                <a:schemeClr val="tx2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277215" y="888279"/>
            <a:ext cx="1610042" cy="1429655"/>
            <a:chOff x="7277215" y="888279"/>
            <a:chExt cx="1610042" cy="1429655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0508" y="888279"/>
              <a:ext cx="1095269" cy="1069191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277215" y="1917824"/>
              <a:ext cx="16100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0">
                  <a:solidFill>
                    <a:srgbClr val="16165D"/>
                  </a:solidFill>
                </a:rPr>
                <a:t>SysML</a:t>
              </a:r>
              <a:r>
                <a:rPr lang="nl-NL" sz="2000" b="1" smtClean="0">
                  <a:solidFill>
                    <a:schemeClr val="tx1"/>
                  </a:solidFill>
                </a:rPr>
                <a:t> </a:t>
              </a:r>
              <a:r>
                <a:rPr lang="nl-NL" b="0">
                  <a:solidFill>
                    <a:srgbClr val="16165D"/>
                  </a:solidFill>
                </a:rPr>
                <a:t>model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2336" y="1354796"/>
            <a:ext cx="2155017" cy="1526166"/>
            <a:chOff x="6732240" y="3919058"/>
            <a:chExt cx="2155017" cy="1526166"/>
          </a:xfrm>
        </p:grpSpPr>
        <p:sp>
          <p:nvSpPr>
            <p:cNvPr id="6" name="Rectangle 5"/>
            <p:cNvSpPr/>
            <p:nvPr/>
          </p:nvSpPr>
          <p:spPr bwMode="auto">
            <a:xfrm>
              <a:off x="6732240" y="3919058"/>
              <a:ext cx="2088232" cy="15261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l-NL" b="0" smtClean="0">
                  <a:solidFill>
                    <a:schemeClr val="tx1"/>
                  </a:solidFill>
                </a:rPr>
                <a:t>Legend</a:t>
              </a:r>
              <a:endParaRPr lang="nl-NL" b="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6876260" y="4264256"/>
              <a:ext cx="698955" cy="288855"/>
            </a:xfrm>
            <a:prstGeom prst="rect">
              <a:avLst/>
            </a:prstGeom>
            <a:solidFill>
              <a:srgbClr val="F5ECD7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1600" b="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876258" y="4657165"/>
              <a:ext cx="698956" cy="288032"/>
            </a:xfrm>
            <a:prstGeom prst="rect">
              <a:avLst/>
            </a:prstGeom>
            <a:solidFill>
              <a:srgbClr val="B48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1600" b="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876256" y="5046711"/>
              <a:ext cx="698957" cy="288032"/>
            </a:xfrm>
            <a:prstGeom prst="rect">
              <a:avLst/>
            </a:prstGeom>
            <a:solidFill>
              <a:srgbClr val="33CC33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1600" b="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569667" y="4265100"/>
              <a:ext cx="5723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1400" b="0" smtClean="0">
                  <a:solidFill>
                    <a:srgbClr val="16165D"/>
                  </a:solidFill>
                </a:rPr>
                <a:t>Type</a:t>
              </a:r>
              <a:endParaRPr lang="nl-NL" sz="1400" b="0" dirty="0" err="1" smtClean="0">
                <a:solidFill>
                  <a:srgbClr val="16165D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558047" y="4642973"/>
              <a:ext cx="13292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1400" b="0" smtClean="0">
                  <a:solidFill>
                    <a:srgbClr val="16165D"/>
                  </a:solidFill>
                </a:rPr>
                <a:t>Design variant</a:t>
              </a:r>
              <a:endParaRPr lang="nl-NL" sz="1400" b="0" dirty="0" err="1" smtClean="0">
                <a:solidFill>
                  <a:srgbClr val="16165D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589295" y="5046711"/>
              <a:ext cx="8611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1400" b="0" smtClean="0">
                  <a:solidFill>
                    <a:srgbClr val="16165D"/>
                  </a:solidFill>
                </a:rPr>
                <a:t>Instance</a:t>
              </a:r>
              <a:endParaRPr lang="nl-NL" sz="1400" b="0" dirty="0" err="1" smtClean="0">
                <a:solidFill>
                  <a:srgbClr val="16165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67708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DSE_Powerpoint_NL - nieuwe huisstijl">
  <a:themeElements>
    <a:clrScheme name="ADSE Template">
      <a:dk1>
        <a:srgbClr val="16165C"/>
      </a:dk1>
      <a:lt1>
        <a:srgbClr val="FFFFFF"/>
      </a:lt1>
      <a:dk2>
        <a:srgbClr val="16165C"/>
      </a:dk2>
      <a:lt2>
        <a:srgbClr val="FFFFFF"/>
      </a:lt2>
      <a:accent1>
        <a:srgbClr val="16165C"/>
      </a:accent1>
      <a:accent2>
        <a:srgbClr val="16165C"/>
      </a:accent2>
      <a:accent3>
        <a:srgbClr val="7F7FE0"/>
      </a:accent3>
      <a:accent4>
        <a:srgbClr val="BFBFEF"/>
      </a:accent4>
      <a:accent5>
        <a:srgbClr val="16165C"/>
      </a:accent5>
      <a:accent6>
        <a:srgbClr val="FFFFFF"/>
      </a:accent6>
      <a:hlink>
        <a:srgbClr val="5959FE"/>
      </a:hlink>
      <a:folHlink>
        <a:srgbClr val="5959FE"/>
      </a:folHlink>
    </a:clrScheme>
    <a:fontScheme name="ADS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 err="1" smtClean="0">
            <a:solidFill>
              <a:schemeClr val="tx1"/>
            </a:solidFill>
          </a:defRPr>
        </a:defPPr>
      </a:lstStyle>
    </a:spDef>
    <a:lnDef>
      <a:spPr bwMode="auto">
        <a:solidFill>
          <a:srgbClr val="EAEAEA"/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b="0" dirty="0" err="1" smtClean="0">
            <a:solidFill>
              <a:srgbClr val="16165D"/>
            </a:solidFill>
          </a:defRPr>
        </a:defPPr>
      </a:lstStyle>
    </a:txDef>
  </a:objectDefaults>
  <a:extraClrSchemeLst>
    <a:extraClrScheme>
      <a:clrScheme name="ADS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SE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SE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SE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SE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SE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SE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ADSE_Powerpoint_NL - nieuwe huisstijl</Template>
  <TotalTime>1932</TotalTime>
  <Words>438</Words>
  <Application>Microsoft Macintosh PowerPoint</Application>
  <PresentationFormat>On-screen Show (4:3)</PresentationFormat>
  <Paragraphs>164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ADSE_Powerpoint_NL - nieuwe huisstijl</vt:lpstr>
      <vt:lpstr>Infrastructure modelling of public works and waterways INCOSE Int. Workshop, January 25, 2014  Jasper Braakhuis (ADSE), Cees Michielsen (R&amp;D STUDIO)</vt:lpstr>
      <vt:lpstr>Modelling</vt:lpstr>
      <vt:lpstr>Public works and waterways</vt:lpstr>
      <vt:lpstr>Who is who</vt:lpstr>
      <vt:lpstr>BIM is not about infrastructure</vt:lpstr>
      <vt:lpstr>From documents to models</vt:lpstr>
      <vt:lpstr>From documents to models</vt:lpstr>
      <vt:lpstr>Representing infrastructure in BIM</vt:lpstr>
      <vt:lpstr>Representing infrastructure in BIM</vt:lpstr>
      <vt:lpstr>Representing infrastructure in BIM</vt:lpstr>
      <vt:lpstr>Bouwwerk Informatie Model</vt:lpstr>
      <vt:lpstr>From documents to models</vt:lpstr>
      <vt:lpstr>SE database</vt:lpstr>
      <vt:lpstr>PowerPoint Presentation</vt:lpstr>
      <vt:lpstr>Portfolio of Products &amp; Services</vt:lpstr>
      <vt:lpstr>Contact Details</vt:lpstr>
    </vt:vector>
  </TitlesOfParts>
  <Company>ADSE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Based Systems Engineering 15 oktober 2014  Jasper Braakhuis</dc:title>
  <dc:creator>Jasper Braakhuis</dc:creator>
  <cp:lastModifiedBy>Cees Michielsen</cp:lastModifiedBy>
  <cp:revision>94</cp:revision>
  <cp:lastPrinted>1999-07-06T12:45:10Z</cp:lastPrinted>
  <dcterms:created xsi:type="dcterms:W3CDTF">2014-10-09T15:00:58Z</dcterms:created>
  <dcterms:modified xsi:type="dcterms:W3CDTF">2015-01-20T18:21:04Z</dcterms:modified>
</cp:coreProperties>
</file>