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9"/>
  </p:notesMasterIdLst>
  <p:sldIdLst>
    <p:sldId id="291" r:id="rId3"/>
    <p:sldId id="303" r:id="rId4"/>
    <p:sldId id="260" r:id="rId5"/>
    <p:sldId id="304" r:id="rId6"/>
    <p:sldId id="312" r:id="rId7"/>
    <p:sldId id="262" r:id="rId8"/>
    <p:sldId id="306" r:id="rId9"/>
    <p:sldId id="333" r:id="rId10"/>
    <p:sldId id="324" r:id="rId11"/>
    <p:sldId id="325" r:id="rId12"/>
    <p:sldId id="311" r:id="rId13"/>
    <p:sldId id="314" r:id="rId14"/>
    <p:sldId id="309" r:id="rId15"/>
    <p:sldId id="310" r:id="rId16"/>
    <p:sldId id="330" r:id="rId17"/>
    <p:sldId id="329" r:id="rId18"/>
    <p:sldId id="323" r:id="rId19"/>
    <p:sldId id="332" r:id="rId20"/>
    <p:sldId id="305" r:id="rId21"/>
    <p:sldId id="322" r:id="rId22"/>
    <p:sldId id="319" r:id="rId23"/>
    <p:sldId id="320" r:id="rId24"/>
    <p:sldId id="321" r:id="rId25"/>
    <p:sldId id="263" r:id="rId26"/>
    <p:sldId id="327" r:id="rId27"/>
    <p:sldId id="30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k Steiner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66FF"/>
    <a:srgbClr val="00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5" autoAdjust="0"/>
    <p:restoredTop sz="99824" autoAdjust="0"/>
  </p:normalViewPr>
  <p:slideViewPr>
    <p:cSldViewPr snapToGrid="0">
      <p:cViewPr>
        <p:scale>
          <a:sx n="100" d="100"/>
          <a:sy n="100" d="100"/>
        </p:scale>
        <p:origin x="-1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05A859-8B30-439C-B9E0-F93D52569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6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9DBDF-490B-4DC8-B6D9-158977DB3D5E}" type="slidenum">
              <a:rPr lang="en-US"/>
              <a:pPr/>
              <a:t>1</a:t>
            </a:fld>
            <a:endParaRPr lang="en-US"/>
          </a:p>
        </p:txBody>
      </p:sp>
      <p:sp>
        <p:nvSpPr>
          <p:cNvPr id="129026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eaLnBrk="0" hangingPunct="0"/>
            <a:r>
              <a:rPr lang="en-US" sz="1000" b="1"/>
              <a:t>Presentation Title</a:t>
            </a:r>
          </a:p>
        </p:txBody>
      </p:sp>
      <p:sp>
        <p:nvSpPr>
          <p:cNvPr id="129027" name="Rectangle 5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r" eaLnBrk="0" hangingPunct="0"/>
            <a:fld id="{F9BF7596-E3B2-435B-B61C-4DF30BEB6E5D}" type="datetime4">
              <a:rPr lang="en-US" sz="1000" b="1"/>
              <a:pPr algn="r" eaLnBrk="0" hangingPunct="0"/>
              <a:t>January 26, 2014</a:t>
            </a:fld>
            <a:endParaRPr lang="en-US" sz="1000" b="1"/>
          </a:p>
        </p:txBody>
      </p:sp>
      <p:sp>
        <p:nvSpPr>
          <p:cNvPr id="129028" name="Rectangle 6"/>
          <p:cNvSpPr txBox="1">
            <a:spLocks noGrp="1" noChangeArrowheads="1"/>
          </p:cNvSpPr>
          <p:nvPr/>
        </p:nvSpPr>
        <p:spPr bwMode="auto">
          <a:xfrm>
            <a:off x="0" y="8688388"/>
            <a:ext cx="2971800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eaLnBrk="0" hangingPunct="0"/>
            <a:r>
              <a:rPr lang="en-US" sz="1000" b="1"/>
              <a:t>Speaker Name</a:t>
            </a:r>
          </a:p>
        </p:txBody>
      </p:sp>
      <p:sp>
        <p:nvSpPr>
          <p:cNvPr id="12902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eaLnBrk="0" hangingPunct="0"/>
            <a:fld id="{79004C20-CA30-401A-9921-186B93AB04AF}" type="slidenum">
              <a:rPr lang="en-US" sz="1000" b="1"/>
              <a:pPr algn="r" eaLnBrk="0" hangingPunct="0"/>
              <a:t>1</a:t>
            </a:fld>
            <a:endParaRPr lang="en-US" sz="1000" b="1"/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3212"/>
          </a:xfrm>
        </p:spPr>
        <p:txBody>
          <a:bodyPr lIns="93648" tIns="46030" rIns="93648" bIns="46030"/>
          <a:lstStyle/>
          <a:p>
            <a:pPr marL="233363" indent="-233363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8A891-AB27-4425-BBBA-ED861253BB83}" type="slidenum">
              <a:rPr lang="en-US"/>
              <a:pPr/>
              <a:t>25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87C17-186F-47A1-B4C8-B9F7870A8EF6}" type="slidenum">
              <a:rPr lang="en-US"/>
              <a:pPr/>
              <a:t>26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70540-4663-4771-8181-003E4E2EACC2}" type="slidenum">
              <a:rPr lang="en-US"/>
              <a:pPr/>
              <a:t>3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1432" tIns="45716" rIns="91432" bIns="45716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76DE8-C954-43C4-AAD9-69F241E19066}" type="slidenum">
              <a:rPr lang="en-US"/>
              <a:pPr/>
              <a:t>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7D6AC-B526-410D-B556-E0D0615B6748}" type="slidenum">
              <a:rPr lang="en-US"/>
              <a:pPr/>
              <a:t>6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90091-42C9-4611-B19B-B45DBD2F98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5FDC0-4352-4791-A588-13B8C971831A}" type="slidenum">
              <a:rPr lang="en-US"/>
              <a:pPr/>
              <a:t>22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24" tIns="45712" rIns="91424" bIns="45712"/>
          <a:lstStyle/>
          <a:p>
            <a:pPr defTabSz="762000"/>
            <a:r>
              <a:rPr lang="en-US"/>
              <a:t>Structure</a:t>
            </a:r>
          </a:p>
          <a:p>
            <a:pPr lvl="1" defTabSz="762000"/>
            <a:r>
              <a:rPr lang="en-US"/>
              <a:t>e.g., system hierarchies, interconnections</a:t>
            </a:r>
          </a:p>
          <a:p>
            <a:pPr defTabSz="762000"/>
            <a:r>
              <a:rPr lang="en-US"/>
              <a:t>Behavior</a:t>
            </a:r>
          </a:p>
          <a:p>
            <a:pPr lvl="1" defTabSz="762000"/>
            <a:r>
              <a:rPr lang="en-US"/>
              <a:t>e.g., function-based behaviors, state-based behaviors</a:t>
            </a:r>
          </a:p>
          <a:p>
            <a:pPr defTabSz="762000"/>
            <a:r>
              <a:rPr lang="en-US"/>
              <a:t>Properties</a:t>
            </a:r>
          </a:p>
          <a:p>
            <a:pPr lvl="1" defTabSz="762000"/>
            <a:r>
              <a:rPr lang="en-US"/>
              <a:t>e.g.,  parametric models, time variable attributes</a:t>
            </a:r>
          </a:p>
          <a:p>
            <a:pPr defTabSz="762000"/>
            <a:r>
              <a:rPr lang="en-US"/>
              <a:t>Requirements</a:t>
            </a:r>
          </a:p>
          <a:p>
            <a:pPr lvl="1" defTabSz="762000"/>
            <a:r>
              <a:rPr lang="en-US"/>
              <a:t> e.g., requirements hierarchies, traceability</a:t>
            </a:r>
          </a:p>
          <a:p>
            <a:pPr defTabSz="76200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82A15-FB33-4687-B489-5DC386FC4621}" type="slidenum">
              <a:rPr lang="en-US"/>
              <a:pPr/>
              <a:t>23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24" tIns="45712" rIns="91424" bIns="45712"/>
          <a:lstStyle/>
          <a:p>
            <a:pPr marL="228600" indent="-228600"/>
            <a:r>
              <a:rPr lang="en-US"/>
              <a:t>4 types of cross-connecting principles: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Allocation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Requirement satisfaction/derivation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Value Binding/Parametrics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Requirement Verification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FB206-2C3D-4471-BE00-91E0EA37D77F}" type="slidenum">
              <a:rPr lang="en-US"/>
              <a:pPr/>
              <a:t>24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01600"/>
            <a:ext cx="2133600" cy="578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1600"/>
            <a:ext cx="6248400" cy="578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702468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95375"/>
            <a:ext cx="8534400" cy="231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65525"/>
            <a:ext cx="8534400" cy="231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65975" y="6630988"/>
            <a:ext cx="1187450" cy="177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95375"/>
            <a:ext cx="41910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5375"/>
            <a:ext cx="41910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01600"/>
            <a:ext cx="2133600" cy="578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1600"/>
            <a:ext cx="6248400" cy="578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95375"/>
            <a:ext cx="41910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5375"/>
            <a:ext cx="41910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95375"/>
            <a:ext cx="85344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957263"/>
            <a:ext cx="913765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10000"/>
              <a:defRPr/>
            </a:pPr>
            <a:endParaRPr lang="en-US" sz="240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1600"/>
            <a:ext cx="7024688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5975" y="6630988"/>
            <a:ext cx="11874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8499475" y="6630988"/>
            <a:ext cx="6445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000"/>
              <a:t>Page </a:t>
            </a:r>
            <a:fld id="{E1E74075-4534-4371-A2FC-818D4B08EC33}" type="slidenum">
              <a:rPr lang="en-US" sz="1000"/>
              <a:pPr eaLnBrk="0" hangingPunct="0">
                <a:defRPr/>
              </a:pPr>
              <a:t>‹#›</a:t>
            </a:fld>
            <a:endParaRPr lang="en-US" sz="1000"/>
          </a:p>
        </p:txBody>
      </p:sp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8428038" y="6608763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10000"/>
              <a:defRPr/>
            </a:pPr>
            <a:endParaRPr lang="en-US" sz="2400"/>
          </a:p>
        </p:txBody>
      </p:sp>
      <p:pic>
        <p:nvPicPr>
          <p:cNvPr id="2" name="Picture 1" descr="skygazer consult logo.2.ps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90" y="70557"/>
            <a:ext cx="1585365" cy="838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ransition xmlns:p14="http://schemas.microsoft.com/office/powerpoint/2010/main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3838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Char char="–"/>
        <a:defRPr sz="2000">
          <a:solidFill>
            <a:schemeClr val="tx1"/>
          </a:solidFill>
          <a:latin typeface="+mn-lt"/>
        </a:defRPr>
      </a:lvl2pPr>
      <a:lvl3pPr marL="679450" indent="-20955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10000"/>
        <a:buChar char="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95375"/>
            <a:ext cx="85344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698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1600"/>
            <a:ext cx="7024688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" name="Picture 4" descr="skygazer consult logo.2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90" y="70557"/>
            <a:ext cx="1585365" cy="838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>
    <p:fade/>
  </p:transition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3838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Char char="–"/>
        <a:defRPr sz="2000">
          <a:solidFill>
            <a:schemeClr val="tx1"/>
          </a:solidFill>
          <a:latin typeface="+mn-lt"/>
        </a:defRPr>
      </a:lvl2pPr>
      <a:lvl3pPr marL="679450" indent="-20955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10000"/>
        <a:buChar char="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ick@ricksteiner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15.wmf"/><Relationship Id="rId8" Type="http://schemas.openxmlformats.org/officeDocument/2006/relationships/image" Target="../media/image16.wmf"/><Relationship Id="rId9" Type="http://schemas.openxmlformats.org/officeDocument/2006/relationships/image" Target="../media/image17.png"/><Relationship Id="rId10" Type="http://schemas.openxmlformats.org/officeDocument/2006/relationships/image" Target="../media/image18.jpeg"/><Relationship Id="rId11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28.jpeg"/><Relationship Id="rId13" Type="http://schemas.openxmlformats.org/officeDocument/2006/relationships/image" Target="../media/image29.jpeg"/><Relationship Id="rId1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Relationship Id="rId4" Type="http://schemas.openxmlformats.org/officeDocument/2006/relationships/image" Target="../media/image21.wmf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19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.org/technology/documents/UML_for_Systems_Engineering_RFI.htm" TargetMode="External"/><Relationship Id="rId4" Type="http://schemas.openxmlformats.org/officeDocument/2006/relationships/hyperlink" Target="http://syseng.omg.org/SE_Conceptual%20Model/SE_Conceptual_Model.htm" TargetMode="External"/><Relationship Id="rId5" Type="http://schemas.openxmlformats.org/officeDocument/2006/relationships/hyperlink" Target="http://syseng.omg.org/SE_UML_Reqts_Analysis/SE_UML_Reqts_Analysis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5213" y="2119313"/>
            <a:ext cx="7407275" cy="919162"/>
          </a:xfrm>
          <a:noFill/>
        </p:spPr>
        <p:txBody>
          <a:bodyPr anchor="t"/>
          <a:lstStyle/>
          <a:p>
            <a:r>
              <a:rPr lang="en-US" dirty="0" smtClean="0"/>
              <a:t>Common SysML</a:t>
            </a:r>
            <a:br>
              <a:rPr lang="en-US" dirty="0" smtClean="0"/>
            </a:br>
            <a:r>
              <a:rPr lang="en-US" dirty="0" smtClean="0"/>
              <a:t>Conceptual Stumbling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8003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9975" y="3937000"/>
            <a:ext cx="7402513" cy="1400175"/>
          </a:xfrm>
          <a:noFill/>
          <a:ln/>
        </p:spPr>
        <p:txBody>
          <a:bodyPr tIns="44450" rIns="90487" bIns="44450"/>
          <a:lstStyle/>
          <a:p>
            <a:pPr marL="0" indent="0">
              <a:buNone/>
            </a:pPr>
            <a:r>
              <a:rPr lang="en-US" sz="2000" dirty="0" smtClean="0"/>
              <a:t>San Diego INCOSE Mini-Conference 2013.11.02</a:t>
            </a:r>
          </a:p>
          <a:p>
            <a:pPr marL="0" indent="0">
              <a:buNone/>
            </a:pPr>
            <a:r>
              <a:rPr lang="en-US" sz="2000" dirty="0" smtClean="0"/>
              <a:t>INCOSE MBSE Workshop 2014.01.27</a:t>
            </a:r>
          </a:p>
          <a:p>
            <a:pPr marL="0" indent="0">
              <a:buNone/>
            </a:pPr>
            <a:r>
              <a:rPr lang="en-US" sz="2000" dirty="0" smtClean="0"/>
              <a:t>Rick </a:t>
            </a:r>
            <a:r>
              <a:rPr lang="en-US" sz="2000" dirty="0"/>
              <a:t>Steiner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hlinkClick r:id="rId3"/>
              </a:rPr>
              <a:t>rick@ricksteiner.net</a:t>
            </a:r>
            <a:endParaRPr lang="en-US" sz="2000" dirty="0" smtClean="0"/>
          </a:p>
          <a:p>
            <a:pPr marL="0" indent="0">
              <a:buFont typeface="Wingdings" pitchFamily="2" charset="2"/>
              <a:buNone/>
            </a:pPr>
            <a:endParaRPr lang="en-US" sz="2000" dirty="0"/>
          </a:p>
          <a:p>
            <a:pPr marL="0" indent="0">
              <a:buFont typeface="Wingdings" pitchFamily="2" charset="2"/>
              <a:buNone/>
            </a:pPr>
            <a:endParaRPr lang="en-US" sz="2000" dirty="0"/>
          </a:p>
          <a:p>
            <a:pPr marL="0" indent="0">
              <a:buFont typeface="Wingdings" pitchFamily="2" charset="2"/>
              <a:buNone/>
            </a:pPr>
            <a:endParaRPr lang="en-US" sz="2000" dirty="0"/>
          </a:p>
          <a:p>
            <a:pPr marL="0" indent="0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28004" name="Text Box 21"/>
          <p:cNvSpPr txBox="1">
            <a:spLocks noChangeArrowheads="1"/>
          </p:cNvSpPr>
          <p:nvPr/>
        </p:nvSpPr>
        <p:spPr bwMode="auto">
          <a:xfrm>
            <a:off x="3402477" y="6497638"/>
            <a:ext cx="545736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30188" indent="-230188" algn="r" eaLnBrk="0" hangingPunct="0">
              <a:spcBef>
                <a:spcPct val="20000"/>
              </a:spcBef>
              <a:buClr>
                <a:schemeClr val="tx1"/>
              </a:buClr>
              <a:buSzPct val="110000"/>
            </a:pPr>
            <a:r>
              <a:rPr lang="en-US" sz="900" dirty="0" smtClean="0"/>
              <a:t>Portions Copyright 2013, Raytheon;</a:t>
            </a:r>
            <a:r>
              <a:rPr lang="en-US" sz="900" dirty="0" smtClean="0"/>
              <a:t> Copyright 2014, Rick </a:t>
            </a:r>
            <a:r>
              <a:rPr lang="en-US" sz="900" dirty="0"/>
              <a:t>Steiner/</a:t>
            </a:r>
            <a:r>
              <a:rPr lang="en-US" sz="900" dirty="0" err="1"/>
              <a:t>Skygazer</a:t>
            </a:r>
            <a:r>
              <a:rPr lang="en-US" sz="900" dirty="0"/>
              <a:t> </a:t>
            </a:r>
            <a:r>
              <a:rPr lang="en-US" sz="900" dirty="0" smtClean="0"/>
              <a:t>Consulting. Unpublished </a:t>
            </a:r>
            <a:r>
              <a:rPr lang="en-US" sz="900" dirty="0"/>
              <a:t>Work</a:t>
            </a:r>
            <a:r>
              <a:rPr lang="en-US" sz="900" dirty="0" smtClean="0"/>
              <a:t>.</a:t>
            </a:r>
            <a:endParaRPr lang="en-US" sz="9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" y="5737860"/>
            <a:ext cx="833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Portions of this work are from the book </a:t>
            </a:r>
            <a:r>
              <a:rPr lang="en-US" sz="1200" i="1" dirty="0" smtClean="0"/>
              <a:t>Practical Guide to the Systems Modeling Language (</a:t>
            </a:r>
            <a:r>
              <a:rPr lang="en-US" sz="1200" i="1" dirty="0" err="1" smtClean="0"/>
              <a:t>SysML</a:t>
            </a:r>
            <a:r>
              <a:rPr lang="en-US" sz="1200" i="1" dirty="0" smtClean="0"/>
              <a:t>), </a:t>
            </a:r>
            <a:r>
              <a:rPr lang="en-US" sz="1200" dirty="0" smtClean="0"/>
              <a:t>by Sanford </a:t>
            </a:r>
            <a:r>
              <a:rPr lang="en-US" sz="1200" dirty="0" err="1" smtClean="0"/>
              <a:t>Friedenthal</a:t>
            </a:r>
            <a:r>
              <a:rPr lang="en-US" sz="1200" dirty="0" smtClean="0"/>
              <a:t>, Alan Moore, and Rick Steiner, published by Morgan Kaufmann Publishers, Copyright 2008, 2012 Elsevier Inc. All rights reserved.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559136" y="6473536"/>
            <a:ext cx="2202873" cy="307571"/>
          </a:xfrm>
        </p:spPr>
        <p:txBody>
          <a:bodyPr/>
          <a:lstStyle/>
          <a:p>
            <a:r>
              <a:rPr lang="en-US" sz="600" dirty="0">
                <a:solidFill>
                  <a:srgbClr val="000000"/>
                </a:solidFill>
              </a:rPr>
              <a:t>Companion site for A Practical Guide to </a:t>
            </a:r>
            <a:r>
              <a:rPr lang="en-US" sz="600" dirty="0" err="1">
                <a:solidFill>
                  <a:srgbClr val="000000"/>
                </a:solidFill>
              </a:rPr>
              <a:t>SysML</a:t>
            </a:r>
            <a:r>
              <a:rPr lang="en-US" sz="600" dirty="0">
                <a:solidFill>
                  <a:srgbClr val="000000"/>
                </a:solidFill>
              </a:rPr>
              <a:t>.</a:t>
            </a:r>
            <a:r>
              <a:rPr lang="en-GB" sz="600" dirty="0">
                <a:solidFill>
                  <a:srgbClr val="000000"/>
                </a:solidFill>
              </a:rPr>
              <a:t> by </a:t>
            </a:r>
            <a:r>
              <a:rPr lang="en-US" sz="600" dirty="0" err="1">
                <a:solidFill>
                  <a:srgbClr val="000000"/>
                </a:solidFill>
              </a:rPr>
              <a:t>Friedenthal</a:t>
            </a:r>
            <a:r>
              <a:rPr lang="en-GB" sz="600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600" dirty="0">
                <a:solidFill>
                  <a:srgbClr val="000000"/>
                </a:solidFill>
              </a:rPr>
              <a:t>Copyright © 2008 by Elsevier,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27988" y="6245225"/>
            <a:ext cx="658812" cy="476250"/>
          </a:xfrm>
          <a:prstGeom prst="rect">
            <a:avLst/>
          </a:prstGeom>
        </p:spPr>
        <p:txBody>
          <a:bodyPr/>
          <a:lstStyle/>
          <a:p>
            <a:fld id="{69CE896D-A595-46E1-9820-D8B26E7B0E7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0439" name="Picture 23" descr="g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45" y="1033738"/>
            <a:ext cx="7786347" cy="3039497"/>
          </a:xfrm>
          <a:prstGeom prst="rect">
            <a:avLst/>
          </a:prstGeom>
          <a:noFill/>
        </p:spPr>
      </p:pic>
      <p:pic>
        <p:nvPicPr>
          <p:cNvPr id="6" name="Picture 14" descr="g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435" y="4213164"/>
            <a:ext cx="5476009" cy="2290553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r>
              <a:rPr lang="en-US" baseline="0" dirty="0" smtClean="0"/>
              <a:t> Model &amp; Functional Hierarchy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#4: Containment vs.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common issue for even experienced modelers</a:t>
            </a:r>
          </a:p>
          <a:p>
            <a:r>
              <a:rPr lang="en-US" dirty="0" smtClean="0"/>
              <a:t>Containment relation is seldom seen on diagrams (crosshair), but is the basis for the model browser.</a:t>
            </a:r>
          </a:p>
          <a:p>
            <a:pPr lvl="1"/>
            <a:r>
              <a:rPr lang="en-US" dirty="0" smtClean="0"/>
              <a:t>Packages exist as “containers” for organizing the model</a:t>
            </a:r>
          </a:p>
          <a:p>
            <a:pPr lvl="1"/>
            <a:r>
              <a:rPr lang="en-US" dirty="0" smtClean="0"/>
              <a:t>Blocks, Requirements can also be “containers”… but I advise against it!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Composition (black diamond) is a way of representing </a:t>
            </a:r>
            <a:r>
              <a:rPr lang="en-US" b="1" dirty="0" smtClean="0">
                <a:solidFill>
                  <a:srgbClr val="00B050"/>
                </a:solidFill>
              </a:rPr>
              <a:t>Use</a:t>
            </a:r>
            <a:r>
              <a:rPr lang="en-US" dirty="0" smtClean="0"/>
              <a:t> on a </a:t>
            </a:r>
            <a:r>
              <a:rPr lang="en-US" b="1" dirty="0" smtClean="0">
                <a:solidFill>
                  <a:srgbClr val="9966FF"/>
                </a:solidFill>
              </a:rPr>
              <a:t>Definition</a:t>
            </a:r>
            <a:r>
              <a:rPr lang="en-US" dirty="0" smtClean="0"/>
              <a:t> diagram. </a:t>
            </a:r>
          </a:p>
          <a:p>
            <a:pPr lvl="1"/>
            <a:r>
              <a:rPr lang="en-US" dirty="0" smtClean="0"/>
              <a:t>Composition role names on the </a:t>
            </a:r>
            <a:r>
              <a:rPr lang="en-US" b="1" dirty="0" err="1" smtClean="0"/>
              <a:t>bdd</a:t>
            </a:r>
            <a:r>
              <a:rPr lang="en-US" dirty="0" smtClean="0"/>
              <a:t> correspond to part/action names on the </a:t>
            </a:r>
            <a:r>
              <a:rPr lang="en-US" b="1" dirty="0" err="1" smtClean="0"/>
              <a:t>ibd</a:t>
            </a:r>
            <a:r>
              <a:rPr lang="en-US" b="1" dirty="0" smtClean="0"/>
              <a:t>/act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in Browser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&amp; Package Diagram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773863" y="5975350"/>
            <a:ext cx="2370137" cy="306388"/>
          </a:xfrm>
          <a:prstGeom prst="rect">
            <a:avLst/>
          </a:prstGeom>
        </p:spPr>
        <p:txBody>
          <a:bodyPr/>
          <a:lstStyle/>
          <a:p>
            <a:r>
              <a:rPr lang="en-US" sz="600" dirty="0">
                <a:solidFill>
                  <a:srgbClr val="000000"/>
                </a:solidFill>
              </a:rPr>
              <a:t>Companion site for A Practical Guide to </a:t>
            </a:r>
            <a:r>
              <a:rPr lang="en-US" sz="600" dirty="0" err="1">
                <a:solidFill>
                  <a:srgbClr val="000000"/>
                </a:solidFill>
              </a:rPr>
              <a:t>SysML</a:t>
            </a:r>
            <a:r>
              <a:rPr lang="en-US" sz="600" dirty="0">
                <a:solidFill>
                  <a:srgbClr val="000000"/>
                </a:solidFill>
              </a:rPr>
              <a:t>.</a:t>
            </a:r>
            <a:r>
              <a:rPr lang="en-GB" sz="600" dirty="0">
                <a:solidFill>
                  <a:srgbClr val="000000"/>
                </a:solidFill>
              </a:rPr>
              <a:t> by </a:t>
            </a:r>
            <a:r>
              <a:rPr lang="en-US" sz="600" dirty="0" err="1">
                <a:solidFill>
                  <a:srgbClr val="000000"/>
                </a:solidFill>
              </a:rPr>
              <a:t>Friedenthal</a:t>
            </a:r>
            <a:r>
              <a:rPr lang="en-GB" sz="600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600" dirty="0">
                <a:solidFill>
                  <a:srgbClr val="000000"/>
                </a:solidFill>
              </a:rPr>
              <a:t>Copyright © 2008 by Elsevier, Inc. All rights reserved.</a:t>
            </a:r>
          </a:p>
        </p:txBody>
      </p:sp>
      <p:pic>
        <p:nvPicPr>
          <p:cNvPr id="7" name="Picture 5" descr="g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28" y="1692276"/>
            <a:ext cx="5202541" cy="4095460"/>
          </a:xfrm>
          <a:prstGeom prst="rect">
            <a:avLst/>
          </a:prstGeom>
          <a:noFill/>
        </p:spPr>
      </p:pic>
      <p:pic>
        <p:nvPicPr>
          <p:cNvPr id="171013" name="Picture 5" descr="g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704" y="1774680"/>
            <a:ext cx="5496380" cy="218425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Containment/Package Structure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Structural hierarchy:</a:t>
            </a:r>
          </a:p>
          <a:p>
            <a:pPr lvl="1"/>
            <a:r>
              <a:rPr lang="en-US" sz="1800" dirty="0" smtClean="0"/>
              <a:t>Treat every block as reusable</a:t>
            </a:r>
          </a:p>
          <a:p>
            <a:pPr lvl="2"/>
            <a:r>
              <a:rPr lang="en-US" sz="1600" dirty="0" smtClean="0"/>
              <a:t>Put them in a package where modelers can find them… based on what they are, not how they are used</a:t>
            </a:r>
          </a:p>
          <a:p>
            <a:pPr lvl="1"/>
            <a:r>
              <a:rPr lang="en-US" sz="1800" dirty="0" smtClean="0"/>
              <a:t>Build </a:t>
            </a:r>
            <a:r>
              <a:rPr lang="en-US" sz="1800" b="1" dirty="0" err="1" smtClean="0"/>
              <a:t>ibd’s</a:t>
            </a:r>
            <a:r>
              <a:rPr lang="en-US" sz="1800" dirty="0" smtClean="0"/>
              <a:t> from blocks in the browser (drag &amp; drop).  </a:t>
            </a:r>
            <a:r>
              <a:rPr lang="en-US" sz="1800" dirty="0" err="1" smtClean="0"/>
              <a:t>Autorender</a:t>
            </a:r>
            <a:r>
              <a:rPr lang="en-US" sz="1800" dirty="0" smtClean="0"/>
              <a:t> the </a:t>
            </a:r>
            <a:r>
              <a:rPr lang="en-US" sz="1800" b="1" dirty="0" err="1" smtClean="0"/>
              <a:t>bdd’s</a:t>
            </a:r>
            <a:r>
              <a:rPr lang="en-US" sz="1800" dirty="0" smtClean="0"/>
              <a:t> after the </a:t>
            </a:r>
            <a:r>
              <a:rPr lang="en-US" sz="1800" b="1" dirty="0" err="1" smtClean="0"/>
              <a:t>ibd’s</a:t>
            </a:r>
            <a:r>
              <a:rPr lang="en-US" sz="1800" dirty="0" smtClean="0"/>
              <a:t> have been built.</a:t>
            </a:r>
          </a:p>
          <a:p>
            <a:pPr lvl="2"/>
            <a:r>
              <a:rPr lang="en-US" sz="1600" dirty="0" err="1" smtClean="0"/>
              <a:t>Untyped</a:t>
            </a:r>
            <a:r>
              <a:rPr lang="en-US" sz="1600" dirty="0" smtClean="0"/>
              <a:t> parts are poor modeling form</a:t>
            </a:r>
          </a:p>
          <a:p>
            <a:r>
              <a:rPr lang="en-US" sz="2000" dirty="0" smtClean="0"/>
              <a:t>Functional </a:t>
            </a:r>
            <a:r>
              <a:rPr lang="en-US" sz="2000" dirty="0" smtClean="0"/>
              <a:t>hierarchy</a:t>
            </a:r>
          </a:p>
          <a:p>
            <a:pPr lvl="1"/>
            <a:r>
              <a:rPr lang="en-US" sz="1800" dirty="0" smtClean="0"/>
              <a:t>Treat every activity as reusable</a:t>
            </a:r>
          </a:p>
          <a:p>
            <a:pPr lvl="1"/>
            <a:r>
              <a:rPr lang="en-US" sz="1800" dirty="0" smtClean="0"/>
              <a:t>Build </a:t>
            </a:r>
            <a:r>
              <a:rPr lang="en-US" sz="1800" b="1" dirty="0" smtClean="0"/>
              <a:t>act’s</a:t>
            </a:r>
            <a:r>
              <a:rPr lang="en-US" sz="1800" dirty="0" smtClean="0"/>
              <a:t> from activities in the browser.  Most tools won’t </a:t>
            </a:r>
            <a:r>
              <a:rPr lang="en-US" sz="1800" dirty="0" err="1" smtClean="0"/>
              <a:t>autorender</a:t>
            </a:r>
            <a:r>
              <a:rPr lang="en-US" sz="1800" dirty="0" smtClean="0"/>
              <a:t> </a:t>
            </a:r>
            <a:r>
              <a:rPr lang="en-US" sz="1800" dirty="0" err="1" smtClean="0"/>
              <a:t>bdd’s</a:t>
            </a:r>
            <a:r>
              <a:rPr lang="en-US" sz="1800" dirty="0" smtClean="0"/>
              <a:t>, so this will be a little more work.</a:t>
            </a:r>
          </a:p>
          <a:p>
            <a:r>
              <a:rPr lang="en-US" sz="2000" dirty="0" smtClean="0"/>
              <a:t>Data/Info Model</a:t>
            </a:r>
          </a:p>
          <a:p>
            <a:pPr lvl="1"/>
            <a:r>
              <a:rPr lang="en-US" sz="1800" dirty="0" smtClean="0"/>
              <a:t>Enforce all data types in one convenient containment hierarchy</a:t>
            </a:r>
          </a:p>
          <a:p>
            <a:pPr lvl="1"/>
            <a:r>
              <a:rPr lang="en-US" sz="1800" dirty="0" smtClean="0"/>
              <a:t>Put </a:t>
            </a:r>
            <a:r>
              <a:rPr lang="en-US" sz="1800" dirty="0" err="1" smtClean="0"/>
              <a:t>FlowSpecifications</a:t>
            </a:r>
            <a:r>
              <a:rPr lang="en-US" sz="1800" dirty="0" smtClean="0"/>
              <a:t> or </a:t>
            </a:r>
            <a:r>
              <a:rPr lang="en-US" sz="1800" dirty="0" err="1" smtClean="0"/>
              <a:t>InterfaceBlocks</a:t>
            </a:r>
            <a:r>
              <a:rPr lang="en-US" sz="1800" dirty="0" smtClean="0"/>
              <a:t> in the hierarchy too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Package Diagram</a:t>
            </a:r>
            <a:br>
              <a:rPr lang="en-US" dirty="0" smtClean="0"/>
            </a:br>
            <a:r>
              <a:rPr lang="en-US" dirty="0" smtClean="0"/>
              <a:t>Organizing the Model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9300" y="1246188"/>
            <a:ext cx="7716838" cy="5093116"/>
            <a:chOff x="749300" y="1246188"/>
            <a:chExt cx="7716838" cy="5093116"/>
          </a:xfrm>
        </p:grpSpPr>
        <p:sp>
          <p:nvSpPr>
            <p:cNvPr id="35846" name="Text Box 8"/>
            <p:cNvSpPr txBox="1">
              <a:spLocks noChangeArrowheads="1"/>
            </p:cNvSpPr>
            <p:nvPr/>
          </p:nvSpPr>
          <p:spPr bwMode="auto">
            <a:xfrm>
              <a:off x="885453" y="5999163"/>
              <a:ext cx="23359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en-US" sz="1600" dirty="0">
                  <a:latin typeface="Tahoma" pitchFamily="34" charset="0"/>
                </a:rPr>
                <a:t>By </a:t>
              </a:r>
              <a:r>
                <a:rPr lang="en-US" sz="1600" dirty="0" smtClean="0">
                  <a:latin typeface="Tahoma" pitchFamily="34" charset="0"/>
                </a:rPr>
                <a:t>Diagram/Model </a:t>
              </a:r>
              <a:r>
                <a:rPr lang="en-US" sz="1600" dirty="0">
                  <a:latin typeface="Tahoma" pitchFamily="34" charset="0"/>
                </a:rPr>
                <a:t>Type</a:t>
              </a:r>
            </a:p>
          </p:txBody>
        </p:sp>
        <p:sp>
          <p:nvSpPr>
            <p:cNvPr id="35847" name="Text Box 9"/>
            <p:cNvSpPr txBox="1">
              <a:spLocks noChangeArrowheads="1"/>
            </p:cNvSpPr>
            <p:nvPr/>
          </p:nvSpPr>
          <p:spPr bwMode="auto">
            <a:xfrm>
              <a:off x="3726361" y="6000750"/>
              <a:ext cx="20119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en-US" sz="1600" dirty="0">
                  <a:latin typeface="Tahoma" pitchFamily="34" charset="0"/>
                </a:rPr>
                <a:t>By </a:t>
              </a:r>
              <a:r>
                <a:rPr lang="en-US" sz="1600" dirty="0" smtClean="0">
                  <a:latin typeface="Tahoma" pitchFamily="34" charset="0"/>
                </a:rPr>
                <a:t>Abstraction Level</a:t>
              </a:r>
              <a:endParaRPr lang="en-US" sz="1600" dirty="0">
                <a:latin typeface="Tahoma" pitchFamily="34" charset="0"/>
              </a:endParaRPr>
            </a:p>
          </p:txBody>
        </p:sp>
        <p:sp>
          <p:nvSpPr>
            <p:cNvPr id="35848" name="Text Box 10"/>
            <p:cNvSpPr txBox="1">
              <a:spLocks noChangeArrowheads="1"/>
            </p:cNvSpPr>
            <p:nvPr/>
          </p:nvSpPr>
          <p:spPr bwMode="auto">
            <a:xfrm>
              <a:off x="6891338" y="6000750"/>
              <a:ext cx="7762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en-US" sz="1600">
                  <a:latin typeface="Tahoma" pitchFamily="34" charset="0"/>
                </a:rPr>
                <a:t>By IPT</a:t>
              </a:r>
            </a:p>
          </p:txBody>
        </p:sp>
        <p:sp>
          <p:nvSpPr>
            <p:cNvPr id="3584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749300" y="1246188"/>
              <a:ext cx="7716838" cy="478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50" name="Rectangle 18"/>
            <p:cNvSpPr>
              <a:spLocks noChangeArrowheads="1"/>
            </p:cNvSpPr>
            <p:nvPr/>
          </p:nvSpPr>
          <p:spPr bwMode="auto">
            <a:xfrm>
              <a:off x="768350" y="1265238"/>
              <a:ext cx="2408238" cy="4746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51" name="Rectangle 19"/>
            <p:cNvSpPr>
              <a:spLocks noChangeArrowheads="1"/>
            </p:cNvSpPr>
            <p:nvPr/>
          </p:nvSpPr>
          <p:spPr bwMode="auto">
            <a:xfrm>
              <a:off x="768350" y="1265238"/>
              <a:ext cx="2408238" cy="47466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52" name="Freeform 28"/>
            <p:cNvSpPr>
              <a:spLocks/>
            </p:cNvSpPr>
            <p:nvPr/>
          </p:nvSpPr>
          <p:spPr bwMode="auto">
            <a:xfrm>
              <a:off x="768350" y="1265238"/>
              <a:ext cx="2293938" cy="279400"/>
            </a:xfrm>
            <a:custGeom>
              <a:avLst/>
              <a:gdLst>
                <a:gd name="T0" fmla="*/ 0 w 1445"/>
                <a:gd name="T1" fmla="*/ 2147483647 h 176"/>
                <a:gd name="T2" fmla="*/ 2147483647 w 1445"/>
                <a:gd name="T3" fmla="*/ 2147483647 h 176"/>
                <a:gd name="T4" fmla="*/ 2147483647 w 1445"/>
                <a:gd name="T5" fmla="*/ 2147483647 h 176"/>
                <a:gd name="T6" fmla="*/ 2147483647 w 1445"/>
                <a:gd name="T7" fmla="*/ 0 h 176"/>
                <a:gd name="T8" fmla="*/ 0 w 1445"/>
                <a:gd name="T9" fmla="*/ 0 h 176"/>
                <a:gd name="T10" fmla="*/ 0 w 1445"/>
                <a:gd name="T11" fmla="*/ 2147483647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5"/>
                <a:gd name="T19" fmla="*/ 0 h 176"/>
                <a:gd name="T20" fmla="*/ 1445 w 1445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5" h="176">
                  <a:moveTo>
                    <a:pt x="0" y="176"/>
                  </a:moveTo>
                  <a:lnTo>
                    <a:pt x="1357" y="176"/>
                  </a:lnTo>
                  <a:lnTo>
                    <a:pt x="1445" y="88"/>
                  </a:lnTo>
                  <a:lnTo>
                    <a:pt x="1445" y="0"/>
                  </a:lnTo>
                  <a:lnTo>
                    <a:pt x="0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53" name="Freeform 29"/>
            <p:cNvSpPr>
              <a:spLocks/>
            </p:cNvSpPr>
            <p:nvPr/>
          </p:nvSpPr>
          <p:spPr bwMode="auto">
            <a:xfrm>
              <a:off x="768350" y="1265238"/>
              <a:ext cx="2293938" cy="279400"/>
            </a:xfrm>
            <a:custGeom>
              <a:avLst/>
              <a:gdLst>
                <a:gd name="T0" fmla="*/ 0 w 1445"/>
                <a:gd name="T1" fmla="*/ 2147483647 h 176"/>
                <a:gd name="T2" fmla="*/ 2147483647 w 1445"/>
                <a:gd name="T3" fmla="*/ 2147483647 h 176"/>
                <a:gd name="T4" fmla="*/ 2147483647 w 1445"/>
                <a:gd name="T5" fmla="*/ 2147483647 h 176"/>
                <a:gd name="T6" fmla="*/ 2147483647 w 1445"/>
                <a:gd name="T7" fmla="*/ 0 h 176"/>
                <a:gd name="T8" fmla="*/ 0 w 1445"/>
                <a:gd name="T9" fmla="*/ 0 h 176"/>
                <a:gd name="T10" fmla="*/ 0 w 1445"/>
                <a:gd name="T11" fmla="*/ 2147483647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5"/>
                <a:gd name="T19" fmla="*/ 0 h 176"/>
                <a:gd name="T20" fmla="*/ 1445 w 1445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5" h="176">
                  <a:moveTo>
                    <a:pt x="0" y="176"/>
                  </a:moveTo>
                  <a:lnTo>
                    <a:pt x="1357" y="176"/>
                  </a:lnTo>
                  <a:lnTo>
                    <a:pt x="1445" y="88"/>
                  </a:lnTo>
                  <a:lnTo>
                    <a:pt x="1445" y="0"/>
                  </a:lnTo>
                  <a:lnTo>
                    <a:pt x="0" y="0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54" name="Rectangle 30"/>
            <p:cNvSpPr>
              <a:spLocks noChangeArrowheads="1"/>
            </p:cNvSpPr>
            <p:nvPr/>
          </p:nvSpPr>
          <p:spPr bwMode="auto">
            <a:xfrm>
              <a:off x="912813" y="1328738"/>
              <a:ext cx="2603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pkg 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55" name="Rectangle 31"/>
            <p:cNvSpPr>
              <a:spLocks noChangeArrowheads="1"/>
            </p:cNvSpPr>
            <p:nvPr/>
          </p:nvSpPr>
          <p:spPr bwMode="auto">
            <a:xfrm>
              <a:off x="1168400" y="1328738"/>
              <a:ext cx="8080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SampleModel 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56" name="Rectangle 32"/>
            <p:cNvSpPr>
              <a:spLocks noChangeArrowheads="1"/>
            </p:cNvSpPr>
            <p:nvPr/>
          </p:nvSpPr>
          <p:spPr bwMode="auto">
            <a:xfrm>
              <a:off x="1958975" y="1328738"/>
              <a:ext cx="34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[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57" name="Rectangle 33"/>
            <p:cNvSpPr>
              <a:spLocks noChangeArrowheads="1"/>
            </p:cNvSpPr>
            <p:nvPr/>
          </p:nvSpPr>
          <p:spPr bwMode="auto">
            <a:xfrm>
              <a:off x="1993900" y="1328738"/>
              <a:ext cx="8985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by diagram type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58" name="Rectangle 34"/>
            <p:cNvSpPr>
              <a:spLocks noChangeArrowheads="1"/>
            </p:cNvSpPr>
            <p:nvPr/>
          </p:nvSpPr>
          <p:spPr bwMode="auto">
            <a:xfrm>
              <a:off x="2878138" y="1328738"/>
              <a:ext cx="34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]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59" name="Freeform 35"/>
            <p:cNvSpPr>
              <a:spLocks/>
            </p:cNvSpPr>
            <p:nvPr/>
          </p:nvSpPr>
          <p:spPr bwMode="auto">
            <a:xfrm>
              <a:off x="2549525" y="3498850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60" name="Freeform 36"/>
            <p:cNvSpPr>
              <a:spLocks/>
            </p:cNvSpPr>
            <p:nvPr/>
          </p:nvSpPr>
          <p:spPr bwMode="auto">
            <a:xfrm>
              <a:off x="1431925" y="40576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61" name="Freeform 37"/>
            <p:cNvSpPr>
              <a:spLocks/>
            </p:cNvSpPr>
            <p:nvPr/>
          </p:nvSpPr>
          <p:spPr bwMode="auto">
            <a:xfrm>
              <a:off x="1431925" y="40576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62" name="Freeform 38"/>
            <p:cNvSpPr>
              <a:spLocks/>
            </p:cNvSpPr>
            <p:nvPr/>
          </p:nvSpPr>
          <p:spPr bwMode="auto">
            <a:xfrm>
              <a:off x="1431925" y="40576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63" name="Freeform 39"/>
            <p:cNvSpPr>
              <a:spLocks noEditPoints="1"/>
            </p:cNvSpPr>
            <p:nvPr/>
          </p:nvSpPr>
          <p:spPr bwMode="auto">
            <a:xfrm>
              <a:off x="1431925" y="3359150"/>
              <a:ext cx="1117600" cy="698500"/>
            </a:xfrm>
            <a:custGeom>
              <a:avLst/>
              <a:gdLst>
                <a:gd name="T0" fmla="*/ 2147483647 w 704"/>
                <a:gd name="T1" fmla="*/ 2147483647 h 440"/>
                <a:gd name="T2" fmla="*/ 2147483647 w 704"/>
                <a:gd name="T3" fmla="*/ 2147483647 h 440"/>
                <a:gd name="T4" fmla="*/ 0 w 704"/>
                <a:gd name="T5" fmla="*/ 2147483647 h 440"/>
                <a:gd name="T6" fmla="*/ 0 w 704"/>
                <a:gd name="T7" fmla="*/ 2147483647 h 440"/>
                <a:gd name="T8" fmla="*/ 2147483647 w 704"/>
                <a:gd name="T9" fmla="*/ 2147483647 h 440"/>
                <a:gd name="T10" fmla="*/ 0 w 704"/>
                <a:gd name="T11" fmla="*/ 2147483647 h 440"/>
                <a:gd name="T12" fmla="*/ 2147483647 w 704"/>
                <a:gd name="T13" fmla="*/ 2147483647 h 440"/>
                <a:gd name="T14" fmla="*/ 2147483647 w 704"/>
                <a:gd name="T15" fmla="*/ 0 h 440"/>
                <a:gd name="T16" fmla="*/ 0 w 704"/>
                <a:gd name="T17" fmla="*/ 0 h 440"/>
                <a:gd name="T18" fmla="*/ 0 w 704"/>
                <a:gd name="T19" fmla="*/ 2147483647 h 440"/>
                <a:gd name="T20" fmla="*/ 0 w 704"/>
                <a:gd name="T21" fmla="*/ 2147483647 h 440"/>
                <a:gd name="T22" fmla="*/ 0 w 704"/>
                <a:gd name="T23" fmla="*/ 0 h 440"/>
                <a:gd name="T24" fmla="*/ 0 w 704"/>
                <a:gd name="T25" fmla="*/ 2147483647 h 440"/>
                <a:gd name="T26" fmla="*/ 2147483647 w 704"/>
                <a:gd name="T27" fmla="*/ 2147483647 h 440"/>
                <a:gd name="T28" fmla="*/ 2147483647 w 704"/>
                <a:gd name="T29" fmla="*/ 2147483647 h 440"/>
                <a:gd name="T30" fmla="*/ 2147483647 w 704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4"/>
                <a:gd name="T49" fmla="*/ 0 h 440"/>
                <a:gd name="T50" fmla="*/ 704 w 704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4" h="440">
                  <a:moveTo>
                    <a:pt x="704" y="440"/>
                  </a:moveTo>
                  <a:lnTo>
                    <a:pt x="704" y="88"/>
                  </a:lnTo>
                  <a:lnTo>
                    <a:pt x="0" y="88"/>
                  </a:lnTo>
                  <a:lnTo>
                    <a:pt x="0" y="440"/>
                  </a:lnTo>
                  <a:lnTo>
                    <a:pt x="704" y="440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  <a:close/>
                  <a:moveTo>
                    <a:pt x="704" y="440"/>
                  </a:moveTo>
                  <a:lnTo>
                    <a:pt x="704" y="88"/>
                  </a:lnTo>
                  <a:lnTo>
                    <a:pt x="704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64" name="Rectangle 40"/>
            <p:cNvSpPr>
              <a:spLocks noChangeArrowheads="1"/>
            </p:cNvSpPr>
            <p:nvPr/>
          </p:nvSpPr>
          <p:spPr bwMode="auto">
            <a:xfrm>
              <a:off x="1431925" y="3498850"/>
              <a:ext cx="1117600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65" name="Rectangle 41"/>
            <p:cNvSpPr>
              <a:spLocks noChangeArrowheads="1"/>
            </p:cNvSpPr>
            <p:nvPr/>
          </p:nvSpPr>
          <p:spPr bwMode="auto">
            <a:xfrm>
              <a:off x="1431925" y="3359150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66" name="Freeform 42"/>
            <p:cNvSpPr>
              <a:spLocks/>
            </p:cNvSpPr>
            <p:nvPr/>
          </p:nvSpPr>
          <p:spPr bwMode="auto">
            <a:xfrm>
              <a:off x="1431925" y="3359150"/>
              <a:ext cx="1588" cy="698500"/>
            </a:xfrm>
            <a:custGeom>
              <a:avLst/>
              <a:gdLst>
                <a:gd name="T0" fmla="*/ 0 w 1588"/>
                <a:gd name="T1" fmla="*/ 2147483647 h 440"/>
                <a:gd name="T2" fmla="*/ 0 w 1588"/>
                <a:gd name="T3" fmla="*/ 0 h 440"/>
                <a:gd name="T4" fmla="*/ 0 w 1588"/>
                <a:gd name="T5" fmla="*/ 2147483647 h 440"/>
                <a:gd name="T6" fmla="*/ 0 60000 65536"/>
                <a:gd name="T7" fmla="*/ 0 60000 65536"/>
                <a:gd name="T8" fmla="*/ 0 60000 65536"/>
                <a:gd name="T9" fmla="*/ 0 w 1588"/>
                <a:gd name="T10" fmla="*/ 0 h 440"/>
                <a:gd name="T11" fmla="*/ 1588 w 1588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40"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67" name="Freeform 43"/>
            <p:cNvSpPr>
              <a:spLocks/>
            </p:cNvSpPr>
            <p:nvPr/>
          </p:nvSpPr>
          <p:spPr bwMode="auto">
            <a:xfrm>
              <a:off x="2549525" y="3498850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68" name="Rectangle 44"/>
            <p:cNvSpPr>
              <a:spLocks noChangeArrowheads="1"/>
            </p:cNvSpPr>
            <p:nvPr/>
          </p:nvSpPr>
          <p:spPr bwMode="auto">
            <a:xfrm>
              <a:off x="1727200" y="3700463"/>
              <a:ext cx="5413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Behavior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69" name="Freeform 45"/>
            <p:cNvSpPr>
              <a:spLocks/>
            </p:cNvSpPr>
            <p:nvPr/>
          </p:nvSpPr>
          <p:spPr bwMode="auto">
            <a:xfrm>
              <a:off x="2549525" y="4337050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0" name="Freeform 46"/>
            <p:cNvSpPr>
              <a:spLocks/>
            </p:cNvSpPr>
            <p:nvPr/>
          </p:nvSpPr>
          <p:spPr bwMode="auto">
            <a:xfrm>
              <a:off x="1431925" y="48958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1" name="Freeform 47"/>
            <p:cNvSpPr>
              <a:spLocks/>
            </p:cNvSpPr>
            <p:nvPr/>
          </p:nvSpPr>
          <p:spPr bwMode="auto">
            <a:xfrm>
              <a:off x="1431925" y="48958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2" name="Freeform 48"/>
            <p:cNvSpPr>
              <a:spLocks/>
            </p:cNvSpPr>
            <p:nvPr/>
          </p:nvSpPr>
          <p:spPr bwMode="auto">
            <a:xfrm>
              <a:off x="1431925" y="48958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3" name="Freeform 49"/>
            <p:cNvSpPr>
              <a:spLocks noEditPoints="1"/>
            </p:cNvSpPr>
            <p:nvPr/>
          </p:nvSpPr>
          <p:spPr bwMode="auto">
            <a:xfrm>
              <a:off x="1431925" y="4197350"/>
              <a:ext cx="1117600" cy="698500"/>
            </a:xfrm>
            <a:custGeom>
              <a:avLst/>
              <a:gdLst>
                <a:gd name="T0" fmla="*/ 2147483647 w 704"/>
                <a:gd name="T1" fmla="*/ 2147483647 h 440"/>
                <a:gd name="T2" fmla="*/ 2147483647 w 704"/>
                <a:gd name="T3" fmla="*/ 2147483647 h 440"/>
                <a:gd name="T4" fmla="*/ 0 w 704"/>
                <a:gd name="T5" fmla="*/ 2147483647 h 440"/>
                <a:gd name="T6" fmla="*/ 0 w 704"/>
                <a:gd name="T7" fmla="*/ 2147483647 h 440"/>
                <a:gd name="T8" fmla="*/ 2147483647 w 704"/>
                <a:gd name="T9" fmla="*/ 2147483647 h 440"/>
                <a:gd name="T10" fmla="*/ 0 w 704"/>
                <a:gd name="T11" fmla="*/ 2147483647 h 440"/>
                <a:gd name="T12" fmla="*/ 2147483647 w 704"/>
                <a:gd name="T13" fmla="*/ 2147483647 h 440"/>
                <a:gd name="T14" fmla="*/ 2147483647 w 704"/>
                <a:gd name="T15" fmla="*/ 0 h 440"/>
                <a:gd name="T16" fmla="*/ 0 w 704"/>
                <a:gd name="T17" fmla="*/ 0 h 440"/>
                <a:gd name="T18" fmla="*/ 0 w 704"/>
                <a:gd name="T19" fmla="*/ 2147483647 h 440"/>
                <a:gd name="T20" fmla="*/ 0 w 704"/>
                <a:gd name="T21" fmla="*/ 2147483647 h 440"/>
                <a:gd name="T22" fmla="*/ 0 w 704"/>
                <a:gd name="T23" fmla="*/ 0 h 440"/>
                <a:gd name="T24" fmla="*/ 0 w 704"/>
                <a:gd name="T25" fmla="*/ 2147483647 h 440"/>
                <a:gd name="T26" fmla="*/ 2147483647 w 704"/>
                <a:gd name="T27" fmla="*/ 2147483647 h 440"/>
                <a:gd name="T28" fmla="*/ 2147483647 w 704"/>
                <a:gd name="T29" fmla="*/ 2147483647 h 440"/>
                <a:gd name="T30" fmla="*/ 2147483647 w 704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4"/>
                <a:gd name="T49" fmla="*/ 0 h 440"/>
                <a:gd name="T50" fmla="*/ 704 w 704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4" h="440">
                  <a:moveTo>
                    <a:pt x="704" y="440"/>
                  </a:moveTo>
                  <a:lnTo>
                    <a:pt x="704" y="88"/>
                  </a:lnTo>
                  <a:lnTo>
                    <a:pt x="0" y="88"/>
                  </a:lnTo>
                  <a:lnTo>
                    <a:pt x="0" y="440"/>
                  </a:lnTo>
                  <a:lnTo>
                    <a:pt x="704" y="440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  <a:close/>
                  <a:moveTo>
                    <a:pt x="704" y="440"/>
                  </a:moveTo>
                  <a:lnTo>
                    <a:pt x="704" y="88"/>
                  </a:lnTo>
                  <a:lnTo>
                    <a:pt x="704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4" name="Rectangle 50"/>
            <p:cNvSpPr>
              <a:spLocks noChangeArrowheads="1"/>
            </p:cNvSpPr>
            <p:nvPr/>
          </p:nvSpPr>
          <p:spPr bwMode="auto">
            <a:xfrm>
              <a:off x="1431925" y="4337050"/>
              <a:ext cx="1117600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5" name="Rectangle 51"/>
            <p:cNvSpPr>
              <a:spLocks noChangeArrowheads="1"/>
            </p:cNvSpPr>
            <p:nvPr/>
          </p:nvSpPr>
          <p:spPr bwMode="auto">
            <a:xfrm>
              <a:off x="1431925" y="4197350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6" name="Freeform 52"/>
            <p:cNvSpPr>
              <a:spLocks/>
            </p:cNvSpPr>
            <p:nvPr/>
          </p:nvSpPr>
          <p:spPr bwMode="auto">
            <a:xfrm>
              <a:off x="1431925" y="4197350"/>
              <a:ext cx="1588" cy="698500"/>
            </a:xfrm>
            <a:custGeom>
              <a:avLst/>
              <a:gdLst>
                <a:gd name="T0" fmla="*/ 0 w 1588"/>
                <a:gd name="T1" fmla="*/ 2147483647 h 440"/>
                <a:gd name="T2" fmla="*/ 0 w 1588"/>
                <a:gd name="T3" fmla="*/ 0 h 440"/>
                <a:gd name="T4" fmla="*/ 0 w 1588"/>
                <a:gd name="T5" fmla="*/ 2147483647 h 440"/>
                <a:gd name="T6" fmla="*/ 0 60000 65536"/>
                <a:gd name="T7" fmla="*/ 0 60000 65536"/>
                <a:gd name="T8" fmla="*/ 0 60000 65536"/>
                <a:gd name="T9" fmla="*/ 0 w 1588"/>
                <a:gd name="T10" fmla="*/ 0 h 440"/>
                <a:gd name="T11" fmla="*/ 1588 w 1588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40"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7" name="Freeform 53"/>
            <p:cNvSpPr>
              <a:spLocks/>
            </p:cNvSpPr>
            <p:nvPr/>
          </p:nvSpPr>
          <p:spPr bwMode="auto">
            <a:xfrm>
              <a:off x="2549525" y="4337050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8" name="Rectangle 54"/>
            <p:cNvSpPr>
              <a:spLocks noChangeArrowheads="1"/>
            </p:cNvSpPr>
            <p:nvPr/>
          </p:nvSpPr>
          <p:spPr bwMode="auto">
            <a:xfrm>
              <a:off x="1714500" y="4538663"/>
              <a:ext cx="56356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Structure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79" name="Freeform 55"/>
            <p:cNvSpPr>
              <a:spLocks/>
            </p:cNvSpPr>
            <p:nvPr/>
          </p:nvSpPr>
          <p:spPr bwMode="auto">
            <a:xfrm>
              <a:off x="2549525" y="2662238"/>
              <a:ext cx="1588" cy="557212"/>
            </a:xfrm>
            <a:custGeom>
              <a:avLst/>
              <a:gdLst>
                <a:gd name="T0" fmla="*/ 0 w 1588"/>
                <a:gd name="T1" fmla="*/ 2147483647 h 351"/>
                <a:gd name="T2" fmla="*/ 0 w 1588"/>
                <a:gd name="T3" fmla="*/ 0 h 351"/>
                <a:gd name="T4" fmla="*/ 0 w 1588"/>
                <a:gd name="T5" fmla="*/ 2147483647 h 351"/>
                <a:gd name="T6" fmla="*/ 0 60000 65536"/>
                <a:gd name="T7" fmla="*/ 0 60000 65536"/>
                <a:gd name="T8" fmla="*/ 0 60000 65536"/>
                <a:gd name="T9" fmla="*/ 0 w 1588"/>
                <a:gd name="T10" fmla="*/ 0 h 351"/>
                <a:gd name="T11" fmla="*/ 1588 w 1588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1">
                  <a:moveTo>
                    <a:pt x="0" y="351"/>
                  </a:moveTo>
                  <a:lnTo>
                    <a:pt x="0" y="0"/>
                  </a:lnTo>
                  <a:lnTo>
                    <a:pt x="0" y="35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0" name="Freeform 56"/>
            <p:cNvSpPr>
              <a:spLocks/>
            </p:cNvSpPr>
            <p:nvPr/>
          </p:nvSpPr>
          <p:spPr bwMode="auto">
            <a:xfrm>
              <a:off x="1431925" y="32194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1" name="Freeform 57"/>
            <p:cNvSpPr>
              <a:spLocks/>
            </p:cNvSpPr>
            <p:nvPr/>
          </p:nvSpPr>
          <p:spPr bwMode="auto">
            <a:xfrm>
              <a:off x="1431925" y="32194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2" name="Freeform 58"/>
            <p:cNvSpPr>
              <a:spLocks/>
            </p:cNvSpPr>
            <p:nvPr/>
          </p:nvSpPr>
          <p:spPr bwMode="auto">
            <a:xfrm>
              <a:off x="1431925" y="32194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3" name="Freeform 59"/>
            <p:cNvSpPr>
              <a:spLocks noEditPoints="1"/>
            </p:cNvSpPr>
            <p:nvPr/>
          </p:nvSpPr>
          <p:spPr bwMode="auto">
            <a:xfrm>
              <a:off x="1431925" y="2522538"/>
              <a:ext cx="1117600" cy="696912"/>
            </a:xfrm>
            <a:custGeom>
              <a:avLst/>
              <a:gdLst>
                <a:gd name="T0" fmla="*/ 2147483647 w 704"/>
                <a:gd name="T1" fmla="*/ 2147483647 h 439"/>
                <a:gd name="T2" fmla="*/ 2147483647 w 704"/>
                <a:gd name="T3" fmla="*/ 2147483647 h 439"/>
                <a:gd name="T4" fmla="*/ 0 w 704"/>
                <a:gd name="T5" fmla="*/ 2147483647 h 439"/>
                <a:gd name="T6" fmla="*/ 0 w 704"/>
                <a:gd name="T7" fmla="*/ 2147483647 h 439"/>
                <a:gd name="T8" fmla="*/ 2147483647 w 704"/>
                <a:gd name="T9" fmla="*/ 2147483647 h 439"/>
                <a:gd name="T10" fmla="*/ 0 w 704"/>
                <a:gd name="T11" fmla="*/ 2147483647 h 439"/>
                <a:gd name="T12" fmla="*/ 2147483647 w 704"/>
                <a:gd name="T13" fmla="*/ 2147483647 h 439"/>
                <a:gd name="T14" fmla="*/ 2147483647 w 704"/>
                <a:gd name="T15" fmla="*/ 0 h 439"/>
                <a:gd name="T16" fmla="*/ 0 w 704"/>
                <a:gd name="T17" fmla="*/ 0 h 439"/>
                <a:gd name="T18" fmla="*/ 0 w 704"/>
                <a:gd name="T19" fmla="*/ 2147483647 h 439"/>
                <a:gd name="T20" fmla="*/ 0 w 704"/>
                <a:gd name="T21" fmla="*/ 2147483647 h 439"/>
                <a:gd name="T22" fmla="*/ 0 w 704"/>
                <a:gd name="T23" fmla="*/ 0 h 439"/>
                <a:gd name="T24" fmla="*/ 0 w 704"/>
                <a:gd name="T25" fmla="*/ 2147483647 h 439"/>
                <a:gd name="T26" fmla="*/ 2147483647 w 704"/>
                <a:gd name="T27" fmla="*/ 2147483647 h 439"/>
                <a:gd name="T28" fmla="*/ 2147483647 w 704"/>
                <a:gd name="T29" fmla="*/ 2147483647 h 439"/>
                <a:gd name="T30" fmla="*/ 2147483647 w 704"/>
                <a:gd name="T31" fmla="*/ 2147483647 h 4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4"/>
                <a:gd name="T49" fmla="*/ 0 h 439"/>
                <a:gd name="T50" fmla="*/ 704 w 704"/>
                <a:gd name="T51" fmla="*/ 439 h 4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4" h="439">
                  <a:moveTo>
                    <a:pt x="704" y="439"/>
                  </a:moveTo>
                  <a:lnTo>
                    <a:pt x="704" y="88"/>
                  </a:lnTo>
                  <a:lnTo>
                    <a:pt x="0" y="88"/>
                  </a:lnTo>
                  <a:lnTo>
                    <a:pt x="0" y="439"/>
                  </a:lnTo>
                  <a:lnTo>
                    <a:pt x="704" y="439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  <a:close/>
                  <a:moveTo>
                    <a:pt x="704" y="439"/>
                  </a:moveTo>
                  <a:lnTo>
                    <a:pt x="704" y="88"/>
                  </a:lnTo>
                  <a:lnTo>
                    <a:pt x="704" y="4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4" name="Rectangle 60"/>
            <p:cNvSpPr>
              <a:spLocks noChangeArrowheads="1"/>
            </p:cNvSpPr>
            <p:nvPr/>
          </p:nvSpPr>
          <p:spPr bwMode="auto">
            <a:xfrm>
              <a:off x="1431925" y="2662238"/>
              <a:ext cx="1117600" cy="55721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5" name="Rectangle 61"/>
            <p:cNvSpPr>
              <a:spLocks noChangeArrowheads="1"/>
            </p:cNvSpPr>
            <p:nvPr/>
          </p:nvSpPr>
          <p:spPr bwMode="auto">
            <a:xfrm>
              <a:off x="1431925" y="2522538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6" name="Freeform 62"/>
            <p:cNvSpPr>
              <a:spLocks/>
            </p:cNvSpPr>
            <p:nvPr/>
          </p:nvSpPr>
          <p:spPr bwMode="auto">
            <a:xfrm>
              <a:off x="1431925" y="2522538"/>
              <a:ext cx="1588" cy="696912"/>
            </a:xfrm>
            <a:custGeom>
              <a:avLst/>
              <a:gdLst>
                <a:gd name="T0" fmla="*/ 0 w 1588"/>
                <a:gd name="T1" fmla="*/ 2147483647 h 439"/>
                <a:gd name="T2" fmla="*/ 0 w 1588"/>
                <a:gd name="T3" fmla="*/ 0 h 439"/>
                <a:gd name="T4" fmla="*/ 0 w 1588"/>
                <a:gd name="T5" fmla="*/ 2147483647 h 439"/>
                <a:gd name="T6" fmla="*/ 0 60000 65536"/>
                <a:gd name="T7" fmla="*/ 0 60000 65536"/>
                <a:gd name="T8" fmla="*/ 0 60000 65536"/>
                <a:gd name="T9" fmla="*/ 0 w 1588"/>
                <a:gd name="T10" fmla="*/ 0 h 439"/>
                <a:gd name="T11" fmla="*/ 1588 w 1588"/>
                <a:gd name="T12" fmla="*/ 439 h 4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39"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7" name="Freeform 63"/>
            <p:cNvSpPr>
              <a:spLocks/>
            </p:cNvSpPr>
            <p:nvPr/>
          </p:nvSpPr>
          <p:spPr bwMode="auto">
            <a:xfrm>
              <a:off x="2549525" y="2662238"/>
              <a:ext cx="1588" cy="557212"/>
            </a:xfrm>
            <a:custGeom>
              <a:avLst/>
              <a:gdLst>
                <a:gd name="T0" fmla="*/ 0 w 1588"/>
                <a:gd name="T1" fmla="*/ 2147483647 h 351"/>
                <a:gd name="T2" fmla="*/ 0 w 1588"/>
                <a:gd name="T3" fmla="*/ 0 h 351"/>
                <a:gd name="T4" fmla="*/ 0 w 1588"/>
                <a:gd name="T5" fmla="*/ 2147483647 h 351"/>
                <a:gd name="T6" fmla="*/ 0 60000 65536"/>
                <a:gd name="T7" fmla="*/ 0 60000 65536"/>
                <a:gd name="T8" fmla="*/ 0 60000 65536"/>
                <a:gd name="T9" fmla="*/ 0 w 1588"/>
                <a:gd name="T10" fmla="*/ 0 h 351"/>
                <a:gd name="T11" fmla="*/ 1588 w 1588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1">
                  <a:moveTo>
                    <a:pt x="0" y="351"/>
                  </a:moveTo>
                  <a:lnTo>
                    <a:pt x="0" y="0"/>
                  </a:lnTo>
                  <a:lnTo>
                    <a:pt x="0" y="3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8" name="Rectangle 64"/>
            <p:cNvSpPr>
              <a:spLocks noChangeArrowheads="1"/>
            </p:cNvSpPr>
            <p:nvPr/>
          </p:nvSpPr>
          <p:spPr bwMode="auto">
            <a:xfrm>
              <a:off x="1574800" y="2863850"/>
              <a:ext cx="8445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Requirements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89" name="Freeform 65"/>
            <p:cNvSpPr>
              <a:spLocks/>
            </p:cNvSpPr>
            <p:nvPr/>
          </p:nvSpPr>
          <p:spPr bwMode="auto">
            <a:xfrm>
              <a:off x="2549525" y="1824038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0" name="Freeform 66"/>
            <p:cNvSpPr>
              <a:spLocks/>
            </p:cNvSpPr>
            <p:nvPr/>
          </p:nvSpPr>
          <p:spPr bwMode="auto">
            <a:xfrm>
              <a:off x="1431925" y="2382838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1" name="Freeform 67"/>
            <p:cNvSpPr>
              <a:spLocks/>
            </p:cNvSpPr>
            <p:nvPr/>
          </p:nvSpPr>
          <p:spPr bwMode="auto">
            <a:xfrm>
              <a:off x="1431925" y="2382838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2" name="Freeform 68"/>
            <p:cNvSpPr>
              <a:spLocks/>
            </p:cNvSpPr>
            <p:nvPr/>
          </p:nvSpPr>
          <p:spPr bwMode="auto">
            <a:xfrm>
              <a:off x="1431925" y="2382838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3" name="Freeform 69"/>
            <p:cNvSpPr>
              <a:spLocks noEditPoints="1"/>
            </p:cNvSpPr>
            <p:nvPr/>
          </p:nvSpPr>
          <p:spPr bwMode="auto">
            <a:xfrm>
              <a:off x="1431925" y="1684338"/>
              <a:ext cx="1117600" cy="698500"/>
            </a:xfrm>
            <a:custGeom>
              <a:avLst/>
              <a:gdLst>
                <a:gd name="T0" fmla="*/ 2147483647 w 704"/>
                <a:gd name="T1" fmla="*/ 2147483647 h 440"/>
                <a:gd name="T2" fmla="*/ 2147483647 w 704"/>
                <a:gd name="T3" fmla="*/ 2147483647 h 440"/>
                <a:gd name="T4" fmla="*/ 0 w 704"/>
                <a:gd name="T5" fmla="*/ 2147483647 h 440"/>
                <a:gd name="T6" fmla="*/ 0 w 704"/>
                <a:gd name="T7" fmla="*/ 2147483647 h 440"/>
                <a:gd name="T8" fmla="*/ 2147483647 w 704"/>
                <a:gd name="T9" fmla="*/ 2147483647 h 440"/>
                <a:gd name="T10" fmla="*/ 0 w 704"/>
                <a:gd name="T11" fmla="*/ 2147483647 h 440"/>
                <a:gd name="T12" fmla="*/ 2147483647 w 704"/>
                <a:gd name="T13" fmla="*/ 2147483647 h 440"/>
                <a:gd name="T14" fmla="*/ 2147483647 w 704"/>
                <a:gd name="T15" fmla="*/ 0 h 440"/>
                <a:gd name="T16" fmla="*/ 0 w 704"/>
                <a:gd name="T17" fmla="*/ 0 h 440"/>
                <a:gd name="T18" fmla="*/ 0 w 704"/>
                <a:gd name="T19" fmla="*/ 2147483647 h 440"/>
                <a:gd name="T20" fmla="*/ 0 w 704"/>
                <a:gd name="T21" fmla="*/ 2147483647 h 440"/>
                <a:gd name="T22" fmla="*/ 0 w 704"/>
                <a:gd name="T23" fmla="*/ 0 h 440"/>
                <a:gd name="T24" fmla="*/ 0 w 704"/>
                <a:gd name="T25" fmla="*/ 2147483647 h 440"/>
                <a:gd name="T26" fmla="*/ 2147483647 w 704"/>
                <a:gd name="T27" fmla="*/ 2147483647 h 440"/>
                <a:gd name="T28" fmla="*/ 2147483647 w 704"/>
                <a:gd name="T29" fmla="*/ 2147483647 h 440"/>
                <a:gd name="T30" fmla="*/ 2147483647 w 704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4"/>
                <a:gd name="T49" fmla="*/ 0 h 440"/>
                <a:gd name="T50" fmla="*/ 704 w 704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4" h="440">
                  <a:moveTo>
                    <a:pt x="704" y="440"/>
                  </a:moveTo>
                  <a:lnTo>
                    <a:pt x="704" y="88"/>
                  </a:lnTo>
                  <a:lnTo>
                    <a:pt x="0" y="88"/>
                  </a:lnTo>
                  <a:lnTo>
                    <a:pt x="0" y="440"/>
                  </a:lnTo>
                  <a:lnTo>
                    <a:pt x="704" y="440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  <a:close/>
                  <a:moveTo>
                    <a:pt x="704" y="440"/>
                  </a:moveTo>
                  <a:lnTo>
                    <a:pt x="704" y="88"/>
                  </a:lnTo>
                  <a:lnTo>
                    <a:pt x="704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4" name="Rectangle 70"/>
            <p:cNvSpPr>
              <a:spLocks noChangeArrowheads="1"/>
            </p:cNvSpPr>
            <p:nvPr/>
          </p:nvSpPr>
          <p:spPr bwMode="auto">
            <a:xfrm>
              <a:off x="1431925" y="1824038"/>
              <a:ext cx="1117600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5" name="Rectangle 71"/>
            <p:cNvSpPr>
              <a:spLocks noChangeArrowheads="1"/>
            </p:cNvSpPr>
            <p:nvPr/>
          </p:nvSpPr>
          <p:spPr bwMode="auto">
            <a:xfrm>
              <a:off x="1431925" y="1684338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6" name="Freeform 72"/>
            <p:cNvSpPr>
              <a:spLocks/>
            </p:cNvSpPr>
            <p:nvPr/>
          </p:nvSpPr>
          <p:spPr bwMode="auto">
            <a:xfrm>
              <a:off x="1431925" y="1684338"/>
              <a:ext cx="1588" cy="698500"/>
            </a:xfrm>
            <a:custGeom>
              <a:avLst/>
              <a:gdLst>
                <a:gd name="T0" fmla="*/ 0 w 1588"/>
                <a:gd name="T1" fmla="*/ 2147483647 h 440"/>
                <a:gd name="T2" fmla="*/ 0 w 1588"/>
                <a:gd name="T3" fmla="*/ 0 h 440"/>
                <a:gd name="T4" fmla="*/ 0 w 1588"/>
                <a:gd name="T5" fmla="*/ 2147483647 h 440"/>
                <a:gd name="T6" fmla="*/ 0 60000 65536"/>
                <a:gd name="T7" fmla="*/ 0 60000 65536"/>
                <a:gd name="T8" fmla="*/ 0 60000 65536"/>
                <a:gd name="T9" fmla="*/ 0 w 1588"/>
                <a:gd name="T10" fmla="*/ 0 h 440"/>
                <a:gd name="T11" fmla="*/ 1588 w 1588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40"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7" name="Freeform 73"/>
            <p:cNvSpPr>
              <a:spLocks/>
            </p:cNvSpPr>
            <p:nvPr/>
          </p:nvSpPr>
          <p:spPr bwMode="auto">
            <a:xfrm>
              <a:off x="2549525" y="1824038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8" name="Rectangle 74"/>
            <p:cNvSpPr>
              <a:spLocks noChangeArrowheads="1"/>
            </p:cNvSpPr>
            <p:nvPr/>
          </p:nvSpPr>
          <p:spPr bwMode="auto">
            <a:xfrm>
              <a:off x="1679575" y="2025650"/>
              <a:ext cx="6381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Use Cases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99" name="Rectangle 75"/>
            <p:cNvSpPr>
              <a:spLocks noChangeArrowheads="1"/>
            </p:cNvSpPr>
            <p:nvPr/>
          </p:nvSpPr>
          <p:spPr bwMode="auto">
            <a:xfrm>
              <a:off x="3671888" y="1265238"/>
              <a:ext cx="2082800" cy="4746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00" name="Rectangle 76"/>
            <p:cNvSpPr>
              <a:spLocks noChangeArrowheads="1"/>
            </p:cNvSpPr>
            <p:nvPr/>
          </p:nvSpPr>
          <p:spPr bwMode="auto">
            <a:xfrm>
              <a:off x="3671888" y="1265238"/>
              <a:ext cx="2082800" cy="47466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01" name="Freeform 85"/>
            <p:cNvSpPr>
              <a:spLocks/>
            </p:cNvSpPr>
            <p:nvPr/>
          </p:nvSpPr>
          <p:spPr bwMode="auto">
            <a:xfrm>
              <a:off x="3671888" y="1265238"/>
              <a:ext cx="1804987" cy="279400"/>
            </a:xfrm>
            <a:custGeom>
              <a:avLst/>
              <a:gdLst>
                <a:gd name="T0" fmla="*/ 0 w 1137"/>
                <a:gd name="T1" fmla="*/ 2147483647 h 176"/>
                <a:gd name="T2" fmla="*/ 2147483647 w 1137"/>
                <a:gd name="T3" fmla="*/ 2147483647 h 176"/>
                <a:gd name="T4" fmla="*/ 2147483647 w 1137"/>
                <a:gd name="T5" fmla="*/ 2147483647 h 176"/>
                <a:gd name="T6" fmla="*/ 2147483647 w 1137"/>
                <a:gd name="T7" fmla="*/ 0 h 176"/>
                <a:gd name="T8" fmla="*/ 0 w 1137"/>
                <a:gd name="T9" fmla="*/ 0 h 176"/>
                <a:gd name="T10" fmla="*/ 0 w 1137"/>
                <a:gd name="T11" fmla="*/ 2147483647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7"/>
                <a:gd name="T19" fmla="*/ 0 h 176"/>
                <a:gd name="T20" fmla="*/ 1137 w 1137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7" h="176">
                  <a:moveTo>
                    <a:pt x="0" y="176"/>
                  </a:moveTo>
                  <a:lnTo>
                    <a:pt x="1050" y="176"/>
                  </a:lnTo>
                  <a:lnTo>
                    <a:pt x="1137" y="88"/>
                  </a:lnTo>
                  <a:lnTo>
                    <a:pt x="1137" y="0"/>
                  </a:lnTo>
                  <a:lnTo>
                    <a:pt x="0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02" name="Freeform 86"/>
            <p:cNvSpPr>
              <a:spLocks/>
            </p:cNvSpPr>
            <p:nvPr/>
          </p:nvSpPr>
          <p:spPr bwMode="auto">
            <a:xfrm>
              <a:off x="3671888" y="1265238"/>
              <a:ext cx="1804987" cy="279400"/>
            </a:xfrm>
            <a:custGeom>
              <a:avLst/>
              <a:gdLst>
                <a:gd name="T0" fmla="*/ 0 w 1137"/>
                <a:gd name="T1" fmla="*/ 2147483647 h 176"/>
                <a:gd name="T2" fmla="*/ 2147483647 w 1137"/>
                <a:gd name="T3" fmla="*/ 2147483647 h 176"/>
                <a:gd name="T4" fmla="*/ 2147483647 w 1137"/>
                <a:gd name="T5" fmla="*/ 2147483647 h 176"/>
                <a:gd name="T6" fmla="*/ 2147483647 w 1137"/>
                <a:gd name="T7" fmla="*/ 0 h 176"/>
                <a:gd name="T8" fmla="*/ 0 w 1137"/>
                <a:gd name="T9" fmla="*/ 0 h 176"/>
                <a:gd name="T10" fmla="*/ 0 w 1137"/>
                <a:gd name="T11" fmla="*/ 2147483647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7"/>
                <a:gd name="T19" fmla="*/ 0 h 176"/>
                <a:gd name="T20" fmla="*/ 1137 w 1137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7" h="176">
                  <a:moveTo>
                    <a:pt x="0" y="176"/>
                  </a:moveTo>
                  <a:lnTo>
                    <a:pt x="1050" y="176"/>
                  </a:lnTo>
                  <a:lnTo>
                    <a:pt x="1137" y="88"/>
                  </a:lnTo>
                  <a:lnTo>
                    <a:pt x="1137" y="0"/>
                  </a:lnTo>
                  <a:lnTo>
                    <a:pt x="0" y="0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03" name="Rectangle 87"/>
            <p:cNvSpPr>
              <a:spLocks noChangeArrowheads="1"/>
            </p:cNvSpPr>
            <p:nvPr/>
          </p:nvSpPr>
          <p:spPr bwMode="auto">
            <a:xfrm>
              <a:off x="3808413" y="1328738"/>
              <a:ext cx="2603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pkg 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04" name="Rectangle 88"/>
            <p:cNvSpPr>
              <a:spLocks noChangeArrowheads="1"/>
            </p:cNvSpPr>
            <p:nvPr/>
          </p:nvSpPr>
          <p:spPr bwMode="auto">
            <a:xfrm>
              <a:off x="4065588" y="1328738"/>
              <a:ext cx="8080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SampleModel 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05" name="Rectangle 89"/>
            <p:cNvSpPr>
              <a:spLocks noChangeArrowheads="1"/>
            </p:cNvSpPr>
            <p:nvPr/>
          </p:nvSpPr>
          <p:spPr bwMode="auto">
            <a:xfrm>
              <a:off x="4856163" y="1328738"/>
              <a:ext cx="34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[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06" name="Rectangle 90"/>
            <p:cNvSpPr>
              <a:spLocks noChangeArrowheads="1"/>
            </p:cNvSpPr>
            <p:nvPr/>
          </p:nvSpPr>
          <p:spPr bwMode="auto">
            <a:xfrm>
              <a:off x="4891088" y="1328738"/>
              <a:ext cx="4286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by level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07" name="Rectangle 91"/>
            <p:cNvSpPr>
              <a:spLocks noChangeArrowheads="1"/>
            </p:cNvSpPr>
            <p:nvPr/>
          </p:nvSpPr>
          <p:spPr bwMode="auto">
            <a:xfrm>
              <a:off x="5310188" y="1328738"/>
              <a:ext cx="34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]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08" name="Freeform 92"/>
            <p:cNvSpPr>
              <a:spLocks/>
            </p:cNvSpPr>
            <p:nvPr/>
          </p:nvSpPr>
          <p:spPr bwMode="auto">
            <a:xfrm>
              <a:off x="5286375" y="1824038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09" name="Freeform 93"/>
            <p:cNvSpPr>
              <a:spLocks/>
            </p:cNvSpPr>
            <p:nvPr/>
          </p:nvSpPr>
          <p:spPr bwMode="auto">
            <a:xfrm>
              <a:off x="4168775" y="2382838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10" name="Freeform 94"/>
            <p:cNvSpPr>
              <a:spLocks/>
            </p:cNvSpPr>
            <p:nvPr/>
          </p:nvSpPr>
          <p:spPr bwMode="auto">
            <a:xfrm>
              <a:off x="4168775" y="2382838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11" name="Freeform 95"/>
            <p:cNvSpPr>
              <a:spLocks/>
            </p:cNvSpPr>
            <p:nvPr/>
          </p:nvSpPr>
          <p:spPr bwMode="auto">
            <a:xfrm>
              <a:off x="4168775" y="2382838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12" name="Freeform 96"/>
            <p:cNvSpPr>
              <a:spLocks noEditPoints="1"/>
            </p:cNvSpPr>
            <p:nvPr/>
          </p:nvSpPr>
          <p:spPr bwMode="auto">
            <a:xfrm>
              <a:off x="4168775" y="1684338"/>
              <a:ext cx="1117600" cy="698500"/>
            </a:xfrm>
            <a:custGeom>
              <a:avLst/>
              <a:gdLst>
                <a:gd name="T0" fmla="*/ 2147483647 w 704"/>
                <a:gd name="T1" fmla="*/ 2147483647 h 440"/>
                <a:gd name="T2" fmla="*/ 2147483647 w 704"/>
                <a:gd name="T3" fmla="*/ 2147483647 h 440"/>
                <a:gd name="T4" fmla="*/ 0 w 704"/>
                <a:gd name="T5" fmla="*/ 2147483647 h 440"/>
                <a:gd name="T6" fmla="*/ 0 w 704"/>
                <a:gd name="T7" fmla="*/ 2147483647 h 440"/>
                <a:gd name="T8" fmla="*/ 2147483647 w 704"/>
                <a:gd name="T9" fmla="*/ 2147483647 h 440"/>
                <a:gd name="T10" fmla="*/ 0 w 704"/>
                <a:gd name="T11" fmla="*/ 2147483647 h 440"/>
                <a:gd name="T12" fmla="*/ 2147483647 w 704"/>
                <a:gd name="T13" fmla="*/ 2147483647 h 440"/>
                <a:gd name="T14" fmla="*/ 2147483647 w 704"/>
                <a:gd name="T15" fmla="*/ 0 h 440"/>
                <a:gd name="T16" fmla="*/ 0 w 704"/>
                <a:gd name="T17" fmla="*/ 0 h 440"/>
                <a:gd name="T18" fmla="*/ 0 w 704"/>
                <a:gd name="T19" fmla="*/ 2147483647 h 440"/>
                <a:gd name="T20" fmla="*/ 0 w 704"/>
                <a:gd name="T21" fmla="*/ 2147483647 h 440"/>
                <a:gd name="T22" fmla="*/ 0 w 704"/>
                <a:gd name="T23" fmla="*/ 0 h 440"/>
                <a:gd name="T24" fmla="*/ 0 w 704"/>
                <a:gd name="T25" fmla="*/ 2147483647 h 440"/>
                <a:gd name="T26" fmla="*/ 2147483647 w 704"/>
                <a:gd name="T27" fmla="*/ 2147483647 h 440"/>
                <a:gd name="T28" fmla="*/ 2147483647 w 704"/>
                <a:gd name="T29" fmla="*/ 2147483647 h 440"/>
                <a:gd name="T30" fmla="*/ 2147483647 w 704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4"/>
                <a:gd name="T49" fmla="*/ 0 h 440"/>
                <a:gd name="T50" fmla="*/ 704 w 704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4" h="440">
                  <a:moveTo>
                    <a:pt x="704" y="440"/>
                  </a:moveTo>
                  <a:lnTo>
                    <a:pt x="704" y="88"/>
                  </a:lnTo>
                  <a:lnTo>
                    <a:pt x="0" y="88"/>
                  </a:lnTo>
                  <a:lnTo>
                    <a:pt x="0" y="440"/>
                  </a:lnTo>
                  <a:lnTo>
                    <a:pt x="704" y="440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  <a:close/>
                  <a:moveTo>
                    <a:pt x="704" y="440"/>
                  </a:moveTo>
                  <a:lnTo>
                    <a:pt x="704" y="88"/>
                  </a:lnTo>
                  <a:lnTo>
                    <a:pt x="704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13" name="Rectangle 97"/>
            <p:cNvSpPr>
              <a:spLocks noChangeArrowheads="1"/>
            </p:cNvSpPr>
            <p:nvPr/>
          </p:nvSpPr>
          <p:spPr bwMode="auto">
            <a:xfrm>
              <a:off x="4168775" y="1824038"/>
              <a:ext cx="1117600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14" name="Rectangle 98"/>
            <p:cNvSpPr>
              <a:spLocks noChangeArrowheads="1"/>
            </p:cNvSpPr>
            <p:nvPr/>
          </p:nvSpPr>
          <p:spPr bwMode="auto">
            <a:xfrm>
              <a:off x="4168775" y="1684338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15" name="Freeform 99"/>
            <p:cNvSpPr>
              <a:spLocks/>
            </p:cNvSpPr>
            <p:nvPr/>
          </p:nvSpPr>
          <p:spPr bwMode="auto">
            <a:xfrm>
              <a:off x="4168775" y="1684338"/>
              <a:ext cx="1588" cy="698500"/>
            </a:xfrm>
            <a:custGeom>
              <a:avLst/>
              <a:gdLst>
                <a:gd name="T0" fmla="*/ 0 w 1588"/>
                <a:gd name="T1" fmla="*/ 2147483647 h 440"/>
                <a:gd name="T2" fmla="*/ 0 w 1588"/>
                <a:gd name="T3" fmla="*/ 0 h 440"/>
                <a:gd name="T4" fmla="*/ 0 w 1588"/>
                <a:gd name="T5" fmla="*/ 2147483647 h 440"/>
                <a:gd name="T6" fmla="*/ 0 60000 65536"/>
                <a:gd name="T7" fmla="*/ 0 60000 65536"/>
                <a:gd name="T8" fmla="*/ 0 60000 65536"/>
                <a:gd name="T9" fmla="*/ 0 w 1588"/>
                <a:gd name="T10" fmla="*/ 0 h 440"/>
                <a:gd name="T11" fmla="*/ 1588 w 1588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40"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16" name="Freeform 100"/>
            <p:cNvSpPr>
              <a:spLocks/>
            </p:cNvSpPr>
            <p:nvPr/>
          </p:nvSpPr>
          <p:spPr bwMode="auto">
            <a:xfrm>
              <a:off x="5286375" y="1824038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17" name="Rectangle 101"/>
            <p:cNvSpPr>
              <a:spLocks noChangeArrowheads="1"/>
            </p:cNvSpPr>
            <p:nvPr/>
          </p:nvSpPr>
          <p:spPr bwMode="auto">
            <a:xfrm>
              <a:off x="4425950" y="2025650"/>
              <a:ext cx="6254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Enterprise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18" name="Freeform 102"/>
            <p:cNvSpPr>
              <a:spLocks/>
            </p:cNvSpPr>
            <p:nvPr/>
          </p:nvSpPr>
          <p:spPr bwMode="auto">
            <a:xfrm>
              <a:off x="5286375" y="2662238"/>
              <a:ext cx="1588" cy="557212"/>
            </a:xfrm>
            <a:custGeom>
              <a:avLst/>
              <a:gdLst>
                <a:gd name="T0" fmla="*/ 0 w 1588"/>
                <a:gd name="T1" fmla="*/ 2147483647 h 351"/>
                <a:gd name="T2" fmla="*/ 0 w 1588"/>
                <a:gd name="T3" fmla="*/ 0 h 351"/>
                <a:gd name="T4" fmla="*/ 0 w 1588"/>
                <a:gd name="T5" fmla="*/ 2147483647 h 351"/>
                <a:gd name="T6" fmla="*/ 0 60000 65536"/>
                <a:gd name="T7" fmla="*/ 0 60000 65536"/>
                <a:gd name="T8" fmla="*/ 0 60000 65536"/>
                <a:gd name="T9" fmla="*/ 0 w 1588"/>
                <a:gd name="T10" fmla="*/ 0 h 351"/>
                <a:gd name="T11" fmla="*/ 1588 w 1588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1">
                  <a:moveTo>
                    <a:pt x="0" y="351"/>
                  </a:moveTo>
                  <a:lnTo>
                    <a:pt x="0" y="0"/>
                  </a:lnTo>
                  <a:lnTo>
                    <a:pt x="0" y="35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19" name="Freeform 103"/>
            <p:cNvSpPr>
              <a:spLocks/>
            </p:cNvSpPr>
            <p:nvPr/>
          </p:nvSpPr>
          <p:spPr bwMode="auto">
            <a:xfrm>
              <a:off x="4168775" y="32194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0" name="Freeform 104"/>
            <p:cNvSpPr>
              <a:spLocks/>
            </p:cNvSpPr>
            <p:nvPr/>
          </p:nvSpPr>
          <p:spPr bwMode="auto">
            <a:xfrm>
              <a:off x="4168775" y="32194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1" name="Freeform 105"/>
            <p:cNvSpPr>
              <a:spLocks/>
            </p:cNvSpPr>
            <p:nvPr/>
          </p:nvSpPr>
          <p:spPr bwMode="auto">
            <a:xfrm>
              <a:off x="4168775" y="32194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2" name="Freeform 106"/>
            <p:cNvSpPr>
              <a:spLocks noEditPoints="1"/>
            </p:cNvSpPr>
            <p:nvPr/>
          </p:nvSpPr>
          <p:spPr bwMode="auto">
            <a:xfrm>
              <a:off x="4168775" y="2522538"/>
              <a:ext cx="1117600" cy="696912"/>
            </a:xfrm>
            <a:custGeom>
              <a:avLst/>
              <a:gdLst>
                <a:gd name="T0" fmla="*/ 2147483647 w 704"/>
                <a:gd name="T1" fmla="*/ 2147483647 h 439"/>
                <a:gd name="T2" fmla="*/ 2147483647 w 704"/>
                <a:gd name="T3" fmla="*/ 2147483647 h 439"/>
                <a:gd name="T4" fmla="*/ 0 w 704"/>
                <a:gd name="T5" fmla="*/ 2147483647 h 439"/>
                <a:gd name="T6" fmla="*/ 0 w 704"/>
                <a:gd name="T7" fmla="*/ 2147483647 h 439"/>
                <a:gd name="T8" fmla="*/ 2147483647 w 704"/>
                <a:gd name="T9" fmla="*/ 2147483647 h 439"/>
                <a:gd name="T10" fmla="*/ 0 w 704"/>
                <a:gd name="T11" fmla="*/ 2147483647 h 439"/>
                <a:gd name="T12" fmla="*/ 2147483647 w 704"/>
                <a:gd name="T13" fmla="*/ 2147483647 h 439"/>
                <a:gd name="T14" fmla="*/ 2147483647 w 704"/>
                <a:gd name="T15" fmla="*/ 0 h 439"/>
                <a:gd name="T16" fmla="*/ 0 w 704"/>
                <a:gd name="T17" fmla="*/ 0 h 439"/>
                <a:gd name="T18" fmla="*/ 0 w 704"/>
                <a:gd name="T19" fmla="*/ 2147483647 h 439"/>
                <a:gd name="T20" fmla="*/ 0 w 704"/>
                <a:gd name="T21" fmla="*/ 2147483647 h 439"/>
                <a:gd name="T22" fmla="*/ 0 w 704"/>
                <a:gd name="T23" fmla="*/ 0 h 439"/>
                <a:gd name="T24" fmla="*/ 0 w 704"/>
                <a:gd name="T25" fmla="*/ 2147483647 h 439"/>
                <a:gd name="T26" fmla="*/ 2147483647 w 704"/>
                <a:gd name="T27" fmla="*/ 2147483647 h 439"/>
                <a:gd name="T28" fmla="*/ 2147483647 w 704"/>
                <a:gd name="T29" fmla="*/ 2147483647 h 439"/>
                <a:gd name="T30" fmla="*/ 2147483647 w 704"/>
                <a:gd name="T31" fmla="*/ 2147483647 h 4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4"/>
                <a:gd name="T49" fmla="*/ 0 h 439"/>
                <a:gd name="T50" fmla="*/ 704 w 704"/>
                <a:gd name="T51" fmla="*/ 439 h 4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4" h="439">
                  <a:moveTo>
                    <a:pt x="704" y="439"/>
                  </a:moveTo>
                  <a:lnTo>
                    <a:pt x="704" y="88"/>
                  </a:lnTo>
                  <a:lnTo>
                    <a:pt x="0" y="88"/>
                  </a:lnTo>
                  <a:lnTo>
                    <a:pt x="0" y="439"/>
                  </a:lnTo>
                  <a:lnTo>
                    <a:pt x="704" y="439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  <a:close/>
                  <a:moveTo>
                    <a:pt x="704" y="439"/>
                  </a:moveTo>
                  <a:lnTo>
                    <a:pt x="704" y="88"/>
                  </a:lnTo>
                  <a:lnTo>
                    <a:pt x="704" y="4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3" name="Rectangle 107"/>
            <p:cNvSpPr>
              <a:spLocks noChangeArrowheads="1"/>
            </p:cNvSpPr>
            <p:nvPr/>
          </p:nvSpPr>
          <p:spPr bwMode="auto">
            <a:xfrm>
              <a:off x="4168775" y="2662238"/>
              <a:ext cx="1117600" cy="55721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4" name="Rectangle 108"/>
            <p:cNvSpPr>
              <a:spLocks noChangeArrowheads="1"/>
            </p:cNvSpPr>
            <p:nvPr/>
          </p:nvSpPr>
          <p:spPr bwMode="auto">
            <a:xfrm>
              <a:off x="4168775" y="2522538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5" name="Freeform 109"/>
            <p:cNvSpPr>
              <a:spLocks/>
            </p:cNvSpPr>
            <p:nvPr/>
          </p:nvSpPr>
          <p:spPr bwMode="auto">
            <a:xfrm>
              <a:off x="4168775" y="2522538"/>
              <a:ext cx="1588" cy="696912"/>
            </a:xfrm>
            <a:custGeom>
              <a:avLst/>
              <a:gdLst>
                <a:gd name="T0" fmla="*/ 0 w 1588"/>
                <a:gd name="T1" fmla="*/ 2147483647 h 439"/>
                <a:gd name="T2" fmla="*/ 0 w 1588"/>
                <a:gd name="T3" fmla="*/ 0 h 439"/>
                <a:gd name="T4" fmla="*/ 0 w 1588"/>
                <a:gd name="T5" fmla="*/ 2147483647 h 439"/>
                <a:gd name="T6" fmla="*/ 0 60000 65536"/>
                <a:gd name="T7" fmla="*/ 0 60000 65536"/>
                <a:gd name="T8" fmla="*/ 0 60000 65536"/>
                <a:gd name="T9" fmla="*/ 0 w 1588"/>
                <a:gd name="T10" fmla="*/ 0 h 439"/>
                <a:gd name="T11" fmla="*/ 1588 w 1588"/>
                <a:gd name="T12" fmla="*/ 439 h 4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39"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6" name="Freeform 110"/>
            <p:cNvSpPr>
              <a:spLocks/>
            </p:cNvSpPr>
            <p:nvPr/>
          </p:nvSpPr>
          <p:spPr bwMode="auto">
            <a:xfrm>
              <a:off x="5286375" y="2662238"/>
              <a:ext cx="1588" cy="557212"/>
            </a:xfrm>
            <a:custGeom>
              <a:avLst/>
              <a:gdLst>
                <a:gd name="T0" fmla="*/ 0 w 1588"/>
                <a:gd name="T1" fmla="*/ 2147483647 h 351"/>
                <a:gd name="T2" fmla="*/ 0 w 1588"/>
                <a:gd name="T3" fmla="*/ 0 h 351"/>
                <a:gd name="T4" fmla="*/ 0 w 1588"/>
                <a:gd name="T5" fmla="*/ 2147483647 h 351"/>
                <a:gd name="T6" fmla="*/ 0 60000 65536"/>
                <a:gd name="T7" fmla="*/ 0 60000 65536"/>
                <a:gd name="T8" fmla="*/ 0 60000 65536"/>
                <a:gd name="T9" fmla="*/ 0 w 1588"/>
                <a:gd name="T10" fmla="*/ 0 h 351"/>
                <a:gd name="T11" fmla="*/ 1588 w 1588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1">
                  <a:moveTo>
                    <a:pt x="0" y="351"/>
                  </a:moveTo>
                  <a:lnTo>
                    <a:pt x="0" y="0"/>
                  </a:lnTo>
                  <a:lnTo>
                    <a:pt x="0" y="3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7" name="Rectangle 111"/>
            <p:cNvSpPr>
              <a:spLocks noChangeArrowheads="1"/>
            </p:cNvSpPr>
            <p:nvPr/>
          </p:nvSpPr>
          <p:spPr bwMode="auto">
            <a:xfrm>
              <a:off x="4506913" y="2863850"/>
              <a:ext cx="44926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System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8" name="Freeform 112"/>
            <p:cNvSpPr>
              <a:spLocks/>
            </p:cNvSpPr>
            <p:nvPr/>
          </p:nvSpPr>
          <p:spPr bwMode="auto">
            <a:xfrm>
              <a:off x="5286375" y="3498850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29" name="Freeform 113"/>
            <p:cNvSpPr>
              <a:spLocks/>
            </p:cNvSpPr>
            <p:nvPr/>
          </p:nvSpPr>
          <p:spPr bwMode="auto">
            <a:xfrm>
              <a:off x="4168775" y="40576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30" name="Freeform 114"/>
            <p:cNvSpPr>
              <a:spLocks/>
            </p:cNvSpPr>
            <p:nvPr/>
          </p:nvSpPr>
          <p:spPr bwMode="auto">
            <a:xfrm>
              <a:off x="4168775" y="40576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31" name="Freeform 115"/>
            <p:cNvSpPr>
              <a:spLocks/>
            </p:cNvSpPr>
            <p:nvPr/>
          </p:nvSpPr>
          <p:spPr bwMode="auto">
            <a:xfrm>
              <a:off x="4168775" y="40576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32" name="Freeform 116"/>
            <p:cNvSpPr>
              <a:spLocks noEditPoints="1"/>
            </p:cNvSpPr>
            <p:nvPr/>
          </p:nvSpPr>
          <p:spPr bwMode="auto">
            <a:xfrm>
              <a:off x="4168775" y="3359150"/>
              <a:ext cx="1117600" cy="698500"/>
            </a:xfrm>
            <a:custGeom>
              <a:avLst/>
              <a:gdLst>
                <a:gd name="T0" fmla="*/ 2147483647 w 704"/>
                <a:gd name="T1" fmla="*/ 2147483647 h 440"/>
                <a:gd name="T2" fmla="*/ 2147483647 w 704"/>
                <a:gd name="T3" fmla="*/ 2147483647 h 440"/>
                <a:gd name="T4" fmla="*/ 0 w 704"/>
                <a:gd name="T5" fmla="*/ 2147483647 h 440"/>
                <a:gd name="T6" fmla="*/ 0 w 704"/>
                <a:gd name="T7" fmla="*/ 2147483647 h 440"/>
                <a:gd name="T8" fmla="*/ 2147483647 w 704"/>
                <a:gd name="T9" fmla="*/ 2147483647 h 440"/>
                <a:gd name="T10" fmla="*/ 0 w 704"/>
                <a:gd name="T11" fmla="*/ 2147483647 h 440"/>
                <a:gd name="T12" fmla="*/ 2147483647 w 704"/>
                <a:gd name="T13" fmla="*/ 2147483647 h 440"/>
                <a:gd name="T14" fmla="*/ 2147483647 w 704"/>
                <a:gd name="T15" fmla="*/ 0 h 440"/>
                <a:gd name="T16" fmla="*/ 0 w 704"/>
                <a:gd name="T17" fmla="*/ 0 h 440"/>
                <a:gd name="T18" fmla="*/ 0 w 704"/>
                <a:gd name="T19" fmla="*/ 2147483647 h 440"/>
                <a:gd name="T20" fmla="*/ 0 w 704"/>
                <a:gd name="T21" fmla="*/ 2147483647 h 440"/>
                <a:gd name="T22" fmla="*/ 0 w 704"/>
                <a:gd name="T23" fmla="*/ 0 h 440"/>
                <a:gd name="T24" fmla="*/ 0 w 704"/>
                <a:gd name="T25" fmla="*/ 2147483647 h 440"/>
                <a:gd name="T26" fmla="*/ 2147483647 w 704"/>
                <a:gd name="T27" fmla="*/ 2147483647 h 440"/>
                <a:gd name="T28" fmla="*/ 2147483647 w 704"/>
                <a:gd name="T29" fmla="*/ 2147483647 h 440"/>
                <a:gd name="T30" fmla="*/ 2147483647 w 704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4"/>
                <a:gd name="T49" fmla="*/ 0 h 440"/>
                <a:gd name="T50" fmla="*/ 704 w 704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4" h="440">
                  <a:moveTo>
                    <a:pt x="704" y="440"/>
                  </a:moveTo>
                  <a:lnTo>
                    <a:pt x="704" y="88"/>
                  </a:lnTo>
                  <a:lnTo>
                    <a:pt x="0" y="88"/>
                  </a:lnTo>
                  <a:lnTo>
                    <a:pt x="0" y="440"/>
                  </a:lnTo>
                  <a:lnTo>
                    <a:pt x="704" y="440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  <a:close/>
                  <a:moveTo>
                    <a:pt x="704" y="440"/>
                  </a:moveTo>
                  <a:lnTo>
                    <a:pt x="704" y="88"/>
                  </a:lnTo>
                  <a:lnTo>
                    <a:pt x="704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33" name="Rectangle 117"/>
            <p:cNvSpPr>
              <a:spLocks noChangeArrowheads="1"/>
            </p:cNvSpPr>
            <p:nvPr/>
          </p:nvSpPr>
          <p:spPr bwMode="auto">
            <a:xfrm>
              <a:off x="4168775" y="3498850"/>
              <a:ext cx="1117600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34" name="Rectangle 118"/>
            <p:cNvSpPr>
              <a:spLocks noChangeArrowheads="1"/>
            </p:cNvSpPr>
            <p:nvPr/>
          </p:nvSpPr>
          <p:spPr bwMode="auto">
            <a:xfrm>
              <a:off x="4168775" y="3359150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35" name="Freeform 119"/>
            <p:cNvSpPr>
              <a:spLocks/>
            </p:cNvSpPr>
            <p:nvPr/>
          </p:nvSpPr>
          <p:spPr bwMode="auto">
            <a:xfrm>
              <a:off x="4168775" y="3359150"/>
              <a:ext cx="1588" cy="698500"/>
            </a:xfrm>
            <a:custGeom>
              <a:avLst/>
              <a:gdLst>
                <a:gd name="T0" fmla="*/ 0 w 1588"/>
                <a:gd name="T1" fmla="*/ 2147483647 h 440"/>
                <a:gd name="T2" fmla="*/ 0 w 1588"/>
                <a:gd name="T3" fmla="*/ 0 h 440"/>
                <a:gd name="T4" fmla="*/ 0 w 1588"/>
                <a:gd name="T5" fmla="*/ 2147483647 h 440"/>
                <a:gd name="T6" fmla="*/ 0 60000 65536"/>
                <a:gd name="T7" fmla="*/ 0 60000 65536"/>
                <a:gd name="T8" fmla="*/ 0 60000 65536"/>
                <a:gd name="T9" fmla="*/ 0 w 1588"/>
                <a:gd name="T10" fmla="*/ 0 h 440"/>
                <a:gd name="T11" fmla="*/ 1588 w 1588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40"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36" name="Freeform 120"/>
            <p:cNvSpPr>
              <a:spLocks/>
            </p:cNvSpPr>
            <p:nvPr/>
          </p:nvSpPr>
          <p:spPr bwMode="auto">
            <a:xfrm>
              <a:off x="5286375" y="3498850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37" name="Rectangle 121"/>
            <p:cNvSpPr>
              <a:spLocks noChangeArrowheads="1"/>
            </p:cNvSpPr>
            <p:nvPr/>
          </p:nvSpPr>
          <p:spPr bwMode="auto">
            <a:xfrm>
              <a:off x="4286250" y="3700463"/>
              <a:ext cx="9001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Logical Design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38" name="Freeform 122"/>
            <p:cNvSpPr>
              <a:spLocks/>
            </p:cNvSpPr>
            <p:nvPr/>
          </p:nvSpPr>
          <p:spPr bwMode="auto">
            <a:xfrm>
              <a:off x="5286375" y="4337050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39" name="Freeform 123"/>
            <p:cNvSpPr>
              <a:spLocks/>
            </p:cNvSpPr>
            <p:nvPr/>
          </p:nvSpPr>
          <p:spPr bwMode="auto">
            <a:xfrm>
              <a:off x="4168775" y="48958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40" name="Freeform 124"/>
            <p:cNvSpPr>
              <a:spLocks/>
            </p:cNvSpPr>
            <p:nvPr/>
          </p:nvSpPr>
          <p:spPr bwMode="auto">
            <a:xfrm>
              <a:off x="4168775" y="48958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41" name="Freeform 125"/>
            <p:cNvSpPr>
              <a:spLocks/>
            </p:cNvSpPr>
            <p:nvPr/>
          </p:nvSpPr>
          <p:spPr bwMode="auto">
            <a:xfrm>
              <a:off x="4168775" y="4895850"/>
              <a:ext cx="1117600" cy="1588"/>
            </a:xfrm>
            <a:custGeom>
              <a:avLst/>
              <a:gdLst>
                <a:gd name="T0" fmla="*/ 2147483647 w 704"/>
                <a:gd name="T1" fmla="*/ 0 h 1588"/>
                <a:gd name="T2" fmla="*/ 0 w 704"/>
                <a:gd name="T3" fmla="*/ 0 h 1588"/>
                <a:gd name="T4" fmla="*/ 2147483647 w 704"/>
                <a:gd name="T5" fmla="*/ 0 h 1588"/>
                <a:gd name="T6" fmla="*/ 0 60000 65536"/>
                <a:gd name="T7" fmla="*/ 0 60000 65536"/>
                <a:gd name="T8" fmla="*/ 0 60000 65536"/>
                <a:gd name="T9" fmla="*/ 0 w 704"/>
                <a:gd name="T10" fmla="*/ 0 h 1588"/>
                <a:gd name="T11" fmla="*/ 704 w 70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8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42" name="Freeform 126"/>
            <p:cNvSpPr>
              <a:spLocks noEditPoints="1"/>
            </p:cNvSpPr>
            <p:nvPr/>
          </p:nvSpPr>
          <p:spPr bwMode="auto">
            <a:xfrm>
              <a:off x="4168775" y="4197350"/>
              <a:ext cx="1117600" cy="698500"/>
            </a:xfrm>
            <a:custGeom>
              <a:avLst/>
              <a:gdLst>
                <a:gd name="T0" fmla="*/ 2147483647 w 704"/>
                <a:gd name="T1" fmla="*/ 2147483647 h 440"/>
                <a:gd name="T2" fmla="*/ 2147483647 w 704"/>
                <a:gd name="T3" fmla="*/ 2147483647 h 440"/>
                <a:gd name="T4" fmla="*/ 0 w 704"/>
                <a:gd name="T5" fmla="*/ 2147483647 h 440"/>
                <a:gd name="T6" fmla="*/ 0 w 704"/>
                <a:gd name="T7" fmla="*/ 2147483647 h 440"/>
                <a:gd name="T8" fmla="*/ 2147483647 w 704"/>
                <a:gd name="T9" fmla="*/ 2147483647 h 440"/>
                <a:gd name="T10" fmla="*/ 0 w 704"/>
                <a:gd name="T11" fmla="*/ 2147483647 h 440"/>
                <a:gd name="T12" fmla="*/ 2147483647 w 704"/>
                <a:gd name="T13" fmla="*/ 2147483647 h 440"/>
                <a:gd name="T14" fmla="*/ 2147483647 w 704"/>
                <a:gd name="T15" fmla="*/ 0 h 440"/>
                <a:gd name="T16" fmla="*/ 0 w 704"/>
                <a:gd name="T17" fmla="*/ 0 h 440"/>
                <a:gd name="T18" fmla="*/ 0 w 704"/>
                <a:gd name="T19" fmla="*/ 2147483647 h 440"/>
                <a:gd name="T20" fmla="*/ 0 w 704"/>
                <a:gd name="T21" fmla="*/ 2147483647 h 440"/>
                <a:gd name="T22" fmla="*/ 0 w 704"/>
                <a:gd name="T23" fmla="*/ 0 h 440"/>
                <a:gd name="T24" fmla="*/ 0 w 704"/>
                <a:gd name="T25" fmla="*/ 2147483647 h 440"/>
                <a:gd name="T26" fmla="*/ 2147483647 w 704"/>
                <a:gd name="T27" fmla="*/ 2147483647 h 440"/>
                <a:gd name="T28" fmla="*/ 2147483647 w 704"/>
                <a:gd name="T29" fmla="*/ 2147483647 h 440"/>
                <a:gd name="T30" fmla="*/ 2147483647 w 704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4"/>
                <a:gd name="T49" fmla="*/ 0 h 440"/>
                <a:gd name="T50" fmla="*/ 704 w 704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4" h="440">
                  <a:moveTo>
                    <a:pt x="704" y="440"/>
                  </a:moveTo>
                  <a:lnTo>
                    <a:pt x="704" y="88"/>
                  </a:lnTo>
                  <a:lnTo>
                    <a:pt x="0" y="88"/>
                  </a:lnTo>
                  <a:lnTo>
                    <a:pt x="0" y="440"/>
                  </a:lnTo>
                  <a:lnTo>
                    <a:pt x="704" y="440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  <a:close/>
                  <a:moveTo>
                    <a:pt x="704" y="440"/>
                  </a:moveTo>
                  <a:lnTo>
                    <a:pt x="704" y="88"/>
                  </a:lnTo>
                  <a:lnTo>
                    <a:pt x="704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43" name="Rectangle 127"/>
            <p:cNvSpPr>
              <a:spLocks noChangeArrowheads="1"/>
            </p:cNvSpPr>
            <p:nvPr/>
          </p:nvSpPr>
          <p:spPr bwMode="auto">
            <a:xfrm>
              <a:off x="4168775" y="4337050"/>
              <a:ext cx="1117600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44" name="Rectangle 128"/>
            <p:cNvSpPr>
              <a:spLocks noChangeArrowheads="1"/>
            </p:cNvSpPr>
            <p:nvPr/>
          </p:nvSpPr>
          <p:spPr bwMode="auto">
            <a:xfrm>
              <a:off x="4168775" y="4197350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45" name="Freeform 129"/>
            <p:cNvSpPr>
              <a:spLocks/>
            </p:cNvSpPr>
            <p:nvPr/>
          </p:nvSpPr>
          <p:spPr bwMode="auto">
            <a:xfrm>
              <a:off x="4168775" y="4197350"/>
              <a:ext cx="1588" cy="698500"/>
            </a:xfrm>
            <a:custGeom>
              <a:avLst/>
              <a:gdLst>
                <a:gd name="T0" fmla="*/ 0 w 1588"/>
                <a:gd name="T1" fmla="*/ 2147483647 h 440"/>
                <a:gd name="T2" fmla="*/ 0 w 1588"/>
                <a:gd name="T3" fmla="*/ 0 h 440"/>
                <a:gd name="T4" fmla="*/ 0 w 1588"/>
                <a:gd name="T5" fmla="*/ 2147483647 h 440"/>
                <a:gd name="T6" fmla="*/ 0 60000 65536"/>
                <a:gd name="T7" fmla="*/ 0 60000 65536"/>
                <a:gd name="T8" fmla="*/ 0 60000 65536"/>
                <a:gd name="T9" fmla="*/ 0 w 1588"/>
                <a:gd name="T10" fmla="*/ 0 h 440"/>
                <a:gd name="T11" fmla="*/ 1588 w 1588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40"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46" name="Freeform 130"/>
            <p:cNvSpPr>
              <a:spLocks/>
            </p:cNvSpPr>
            <p:nvPr/>
          </p:nvSpPr>
          <p:spPr bwMode="auto">
            <a:xfrm>
              <a:off x="5286375" y="4337050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47" name="Rectangle 131"/>
            <p:cNvSpPr>
              <a:spLocks noChangeArrowheads="1"/>
            </p:cNvSpPr>
            <p:nvPr/>
          </p:nvSpPr>
          <p:spPr bwMode="auto">
            <a:xfrm>
              <a:off x="4448175" y="4457700"/>
              <a:ext cx="5461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Physical 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48" name="Rectangle 132"/>
            <p:cNvSpPr>
              <a:spLocks noChangeArrowheads="1"/>
            </p:cNvSpPr>
            <p:nvPr/>
          </p:nvSpPr>
          <p:spPr bwMode="auto">
            <a:xfrm>
              <a:off x="4518025" y="4608513"/>
              <a:ext cx="4222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Design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49" name="Freeform 133"/>
            <p:cNvSpPr>
              <a:spLocks/>
            </p:cNvSpPr>
            <p:nvPr/>
          </p:nvSpPr>
          <p:spPr bwMode="auto">
            <a:xfrm>
              <a:off x="2549525" y="5173663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50" name="Freeform 134"/>
            <p:cNvSpPr>
              <a:spLocks/>
            </p:cNvSpPr>
            <p:nvPr/>
          </p:nvSpPr>
          <p:spPr bwMode="auto">
            <a:xfrm>
              <a:off x="1431925" y="5732463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51" name="Freeform 135"/>
            <p:cNvSpPr>
              <a:spLocks/>
            </p:cNvSpPr>
            <p:nvPr/>
          </p:nvSpPr>
          <p:spPr bwMode="auto">
            <a:xfrm>
              <a:off x="1431925" y="5732463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52" name="Freeform 136"/>
            <p:cNvSpPr>
              <a:spLocks/>
            </p:cNvSpPr>
            <p:nvPr/>
          </p:nvSpPr>
          <p:spPr bwMode="auto">
            <a:xfrm>
              <a:off x="1431925" y="5732463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53" name="Freeform 137"/>
            <p:cNvSpPr>
              <a:spLocks noEditPoints="1"/>
            </p:cNvSpPr>
            <p:nvPr/>
          </p:nvSpPr>
          <p:spPr bwMode="auto">
            <a:xfrm>
              <a:off x="1431925" y="5035550"/>
              <a:ext cx="1117600" cy="696913"/>
            </a:xfrm>
            <a:custGeom>
              <a:avLst/>
              <a:gdLst>
                <a:gd name="T0" fmla="*/ 2147483647 w 704"/>
                <a:gd name="T1" fmla="*/ 2147483647 h 439"/>
                <a:gd name="T2" fmla="*/ 2147483647 w 704"/>
                <a:gd name="T3" fmla="*/ 2147483647 h 439"/>
                <a:gd name="T4" fmla="*/ 0 w 704"/>
                <a:gd name="T5" fmla="*/ 2147483647 h 439"/>
                <a:gd name="T6" fmla="*/ 0 w 704"/>
                <a:gd name="T7" fmla="*/ 2147483647 h 439"/>
                <a:gd name="T8" fmla="*/ 2147483647 w 704"/>
                <a:gd name="T9" fmla="*/ 2147483647 h 439"/>
                <a:gd name="T10" fmla="*/ 0 w 704"/>
                <a:gd name="T11" fmla="*/ 2147483647 h 439"/>
                <a:gd name="T12" fmla="*/ 2147483647 w 704"/>
                <a:gd name="T13" fmla="*/ 2147483647 h 439"/>
                <a:gd name="T14" fmla="*/ 2147483647 w 704"/>
                <a:gd name="T15" fmla="*/ 0 h 439"/>
                <a:gd name="T16" fmla="*/ 0 w 704"/>
                <a:gd name="T17" fmla="*/ 0 h 439"/>
                <a:gd name="T18" fmla="*/ 0 w 704"/>
                <a:gd name="T19" fmla="*/ 2147483647 h 439"/>
                <a:gd name="T20" fmla="*/ 0 w 704"/>
                <a:gd name="T21" fmla="*/ 2147483647 h 439"/>
                <a:gd name="T22" fmla="*/ 0 w 704"/>
                <a:gd name="T23" fmla="*/ 0 h 439"/>
                <a:gd name="T24" fmla="*/ 0 w 704"/>
                <a:gd name="T25" fmla="*/ 2147483647 h 439"/>
                <a:gd name="T26" fmla="*/ 2147483647 w 704"/>
                <a:gd name="T27" fmla="*/ 2147483647 h 439"/>
                <a:gd name="T28" fmla="*/ 2147483647 w 704"/>
                <a:gd name="T29" fmla="*/ 2147483647 h 439"/>
                <a:gd name="T30" fmla="*/ 2147483647 w 704"/>
                <a:gd name="T31" fmla="*/ 2147483647 h 4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4"/>
                <a:gd name="T49" fmla="*/ 0 h 439"/>
                <a:gd name="T50" fmla="*/ 704 w 704"/>
                <a:gd name="T51" fmla="*/ 439 h 4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4" h="439">
                  <a:moveTo>
                    <a:pt x="704" y="439"/>
                  </a:moveTo>
                  <a:lnTo>
                    <a:pt x="704" y="87"/>
                  </a:lnTo>
                  <a:lnTo>
                    <a:pt x="0" y="87"/>
                  </a:lnTo>
                  <a:lnTo>
                    <a:pt x="0" y="439"/>
                  </a:lnTo>
                  <a:lnTo>
                    <a:pt x="704" y="439"/>
                  </a:lnTo>
                  <a:close/>
                  <a:moveTo>
                    <a:pt x="0" y="87"/>
                  </a:moveTo>
                  <a:lnTo>
                    <a:pt x="264" y="87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  <a:close/>
                  <a:moveTo>
                    <a:pt x="704" y="439"/>
                  </a:moveTo>
                  <a:lnTo>
                    <a:pt x="704" y="87"/>
                  </a:lnTo>
                  <a:lnTo>
                    <a:pt x="704" y="4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54" name="Rectangle 138"/>
            <p:cNvSpPr>
              <a:spLocks noChangeArrowheads="1"/>
            </p:cNvSpPr>
            <p:nvPr/>
          </p:nvSpPr>
          <p:spPr bwMode="auto">
            <a:xfrm>
              <a:off x="1431925" y="5173663"/>
              <a:ext cx="1117600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55" name="Rectangle 139"/>
            <p:cNvSpPr>
              <a:spLocks noChangeArrowheads="1"/>
            </p:cNvSpPr>
            <p:nvPr/>
          </p:nvSpPr>
          <p:spPr bwMode="auto">
            <a:xfrm>
              <a:off x="1431925" y="5035550"/>
              <a:ext cx="419100" cy="138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56" name="Freeform 140"/>
            <p:cNvSpPr>
              <a:spLocks/>
            </p:cNvSpPr>
            <p:nvPr/>
          </p:nvSpPr>
          <p:spPr bwMode="auto">
            <a:xfrm>
              <a:off x="1431925" y="5035550"/>
              <a:ext cx="1588" cy="696913"/>
            </a:xfrm>
            <a:custGeom>
              <a:avLst/>
              <a:gdLst>
                <a:gd name="T0" fmla="*/ 0 w 1588"/>
                <a:gd name="T1" fmla="*/ 2147483647 h 439"/>
                <a:gd name="T2" fmla="*/ 0 w 1588"/>
                <a:gd name="T3" fmla="*/ 0 h 439"/>
                <a:gd name="T4" fmla="*/ 0 w 1588"/>
                <a:gd name="T5" fmla="*/ 2147483647 h 439"/>
                <a:gd name="T6" fmla="*/ 0 60000 65536"/>
                <a:gd name="T7" fmla="*/ 0 60000 65536"/>
                <a:gd name="T8" fmla="*/ 0 60000 65536"/>
                <a:gd name="T9" fmla="*/ 0 w 1588"/>
                <a:gd name="T10" fmla="*/ 0 h 439"/>
                <a:gd name="T11" fmla="*/ 1588 w 1588"/>
                <a:gd name="T12" fmla="*/ 439 h 4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39"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57" name="Freeform 141"/>
            <p:cNvSpPr>
              <a:spLocks/>
            </p:cNvSpPr>
            <p:nvPr/>
          </p:nvSpPr>
          <p:spPr bwMode="auto">
            <a:xfrm>
              <a:off x="2549525" y="5173663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58" name="Rectangle 142"/>
            <p:cNvSpPr>
              <a:spLocks noChangeArrowheads="1"/>
            </p:cNvSpPr>
            <p:nvPr/>
          </p:nvSpPr>
          <p:spPr bwMode="auto">
            <a:xfrm>
              <a:off x="1598613" y="5376863"/>
              <a:ext cx="8080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EngrAnalysis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59" name="Freeform 143"/>
            <p:cNvSpPr>
              <a:spLocks/>
            </p:cNvSpPr>
            <p:nvPr/>
          </p:nvSpPr>
          <p:spPr bwMode="auto">
            <a:xfrm>
              <a:off x="5276850" y="5173663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60" name="Freeform 144"/>
            <p:cNvSpPr>
              <a:spLocks/>
            </p:cNvSpPr>
            <p:nvPr/>
          </p:nvSpPr>
          <p:spPr bwMode="auto">
            <a:xfrm>
              <a:off x="4160838" y="5732463"/>
              <a:ext cx="1116012" cy="1587"/>
            </a:xfrm>
            <a:custGeom>
              <a:avLst/>
              <a:gdLst>
                <a:gd name="T0" fmla="*/ 2147483647 w 703"/>
                <a:gd name="T1" fmla="*/ 0 h 1587"/>
                <a:gd name="T2" fmla="*/ 0 w 703"/>
                <a:gd name="T3" fmla="*/ 0 h 1587"/>
                <a:gd name="T4" fmla="*/ 2147483647 w 703"/>
                <a:gd name="T5" fmla="*/ 0 h 1587"/>
                <a:gd name="T6" fmla="*/ 0 60000 65536"/>
                <a:gd name="T7" fmla="*/ 0 60000 65536"/>
                <a:gd name="T8" fmla="*/ 0 60000 65536"/>
                <a:gd name="T9" fmla="*/ 0 w 703"/>
                <a:gd name="T10" fmla="*/ 0 h 1587"/>
                <a:gd name="T11" fmla="*/ 703 w 703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7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61" name="Freeform 145"/>
            <p:cNvSpPr>
              <a:spLocks/>
            </p:cNvSpPr>
            <p:nvPr/>
          </p:nvSpPr>
          <p:spPr bwMode="auto">
            <a:xfrm>
              <a:off x="4160838" y="5732463"/>
              <a:ext cx="1116012" cy="1587"/>
            </a:xfrm>
            <a:custGeom>
              <a:avLst/>
              <a:gdLst>
                <a:gd name="T0" fmla="*/ 2147483647 w 703"/>
                <a:gd name="T1" fmla="*/ 0 h 1587"/>
                <a:gd name="T2" fmla="*/ 0 w 703"/>
                <a:gd name="T3" fmla="*/ 0 h 1587"/>
                <a:gd name="T4" fmla="*/ 2147483647 w 703"/>
                <a:gd name="T5" fmla="*/ 0 h 1587"/>
                <a:gd name="T6" fmla="*/ 0 60000 65536"/>
                <a:gd name="T7" fmla="*/ 0 60000 65536"/>
                <a:gd name="T8" fmla="*/ 0 60000 65536"/>
                <a:gd name="T9" fmla="*/ 0 w 703"/>
                <a:gd name="T10" fmla="*/ 0 h 1587"/>
                <a:gd name="T11" fmla="*/ 703 w 703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7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62" name="Freeform 146"/>
            <p:cNvSpPr>
              <a:spLocks/>
            </p:cNvSpPr>
            <p:nvPr/>
          </p:nvSpPr>
          <p:spPr bwMode="auto">
            <a:xfrm>
              <a:off x="4160838" y="5732463"/>
              <a:ext cx="1116012" cy="1587"/>
            </a:xfrm>
            <a:custGeom>
              <a:avLst/>
              <a:gdLst>
                <a:gd name="T0" fmla="*/ 2147483647 w 703"/>
                <a:gd name="T1" fmla="*/ 0 h 1587"/>
                <a:gd name="T2" fmla="*/ 0 w 703"/>
                <a:gd name="T3" fmla="*/ 0 h 1587"/>
                <a:gd name="T4" fmla="*/ 2147483647 w 703"/>
                <a:gd name="T5" fmla="*/ 0 h 1587"/>
                <a:gd name="T6" fmla="*/ 0 60000 65536"/>
                <a:gd name="T7" fmla="*/ 0 60000 65536"/>
                <a:gd name="T8" fmla="*/ 0 60000 65536"/>
                <a:gd name="T9" fmla="*/ 0 w 703"/>
                <a:gd name="T10" fmla="*/ 0 h 1587"/>
                <a:gd name="T11" fmla="*/ 703 w 703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7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63" name="Freeform 147"/>
            <p:cNvSpPr>
              <a:spLocks noEditPoints="1"/>
            </p:cNvSpPr>
            <p:nvPr/>
          </p:nvSpPr>
          <p:spPr bwMode="auto">
            <a:xfrm>
              <a:off x="4160838" y="5035550"/>
              <a:ext cx="1116012" cy="696913"/>
            </a:xfrm>
            <a:custGeom>
              <a:avLst/>
              <a:gdLst>
                <a:gd name="T0" fmla="*/ 2147483647 w 703"/>
                <a:gd name="T1" fmla="*/ 2147483647 h 439"/>
                <a:gd name="T2" fmla="*/ 2147483647 w 703"/>
                <a:gd name="T3" fmla="*/ 2147483647 h 439"/>
                <a:gd name="T4" fmla="*/ 0 w 703"/>
                <a:gd name="T5" fmla="*/ 2147483647 h 439"/>
                <a:gd name="T6" fmla="*/ 0 w 703"/>
                <a:gd name="T7" fmla="*/ 2147483647 h 439"/>
                <a:gd name="T8" fmla="*/ 2147483647 w 703"/>
                <a:gd name="T9" fmla="*/ 2147483647 h 439"/>
                <a:gd name="T10" fmla="*/ 0 w 703"/>
                <a:gd name="T11" fmla="*/ 2147483647 h 439"/>
                <a:gd name="T12" fmla="*/ 2147483647 w 703"/>
                <a:gd name="T13" fmla="*/ 2147483647 h 439"/>
                <a:gd name="T14" fmla="*/ 2147483647 w 703"/>
                <a:gd name="T15" fmla="*/ 0 h 439"/>
                <a:gd name="T16" fmla="*/ 0 w 703"/>
                <a:gd name="T17" fmla="*/ 0 h 439"/>
                <a:gd name="T18" fmla="*/ 0 w 703"/>
                <a:gd name="T19" fmla="*/ 2147483647 h 439"/>
                <a:gd name="T20" fmla="*/ 0 w 703"/>
                <a:gd name="T21" fmla="*/ 2147483647 h 439"/>
                <a:gd name="T22" fmla="*/ 0 w 703"/>
                <a:gd name="T23" fmla="*/ 0 h 439"/>
                <a:gd name="T24" fmla="*/ 0 w 703"/>
                <a:gd name="T25" fmla="*/ 2147483647 h 439"/>
                <a:gd name="T26" fmla="*/ 2147483647 w 703"/>
                <a:gd name="T27" fmla="*/ 2147483647 h 439"/>
                <a:gd name="T28" fmla="*/ 2147483647 w 703"/>
                <a:gd name="T29" fmla="*/ 2147483647 h 439"/>
                <a:gd name="T30" fmla="*/ 2147483647 w 703"/>
                <a:gd name="T31" fmla="*/ 2147483647 h 4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3"/>
                <a:gd name="T49" fmla="*/ 0 h 439"/>
                <a:gd name="T50" fmla="*/ 703 w 703"/>
                <a:gd name="T51" fmla="*/ 439 h 4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3" h="439">
                  <a:moveTo>
                    <a:pt x="703" y="439"/>
                  </a:moveTo>
                  <a:lnTo>
                    <a:pt x="703" y="87"/>
                  </a:lnTo>
                  <a:lnTo>
                    <a:pt x="0" y="87"/>
                  </a:lnTo>
                  <a:lnTo>
                    <a:pt x="0" y="439"/>
                  </a:lnTo>
                  <a:lnTo>
                    <a:pt x="703" y="439"/>
                  </a:lnTo>
                  <a:close/>
                  <a:moveTo>
                    <a:pt x="0" y="87"/>
                  </a:moveTo>
                  <a:lnTo>
                    <a:pt x="263" y="87"/>
                  </a:lnTo>
                  <a:lnTo>
                    <a:pt x="263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  <a:close/>
                  <a:moveTo>
                    <a:pt x="703" y="439"/>
                  </a:moveTo>
                  <a:lnTo>
                    <a:pt x="703" y="87"/>
                  </a:lnTo>
                  <a:lnTo>
                    <a:pt x="703" y="4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64" name="Rectangle 148"/>
            <p:cNvSpPr>
              <a:spLocks noChangeArrowheads="1"/>
            </p:cNvSpPr>
            <p:nvPr/>
          </p:nvSpPr>
          <p:spPr bwMode="auto">
            <a:xfrm>
              <a:off x="4160838" y="5173663"/>
              <a:ext cx="1116012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65" name="Rectangle 149"/>
            <p:cNvSpPr>
              <a:spLocks noChangeArrowheads="1"/>
            </p:cNvSpPr>
            <p:nvPr/>
          </p:nvSpPr>
          <p:spPr bwMode="auto">
            <a:xfrm>
              <a:off x="4160838" y="5035550"/>
              <a:ext cx="417512" cy="138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66" name="Freeform 150"/>
            <p:cNvSpPr>
              <a:spLocks/>
            </p:cNvSpPr>
            <p:nvPr/>
          </p:nvSpPr>
          <p:spPr bwMode="auto">
            <a:xfrm>
              <a:off x="4160838" y="5035550"/>
              <a:ext cx="1587" cy="696913"/>
            </a:xfrm>
            <a:custGeom>
              <a:avLst/>
              <a:gdLst>
                <a:gd name="T0" fmla="*/ 0 w 1587"/>
                <a:gd name="T1" fmla="*/ 2147483647 h 439"/>
                <a:gd name="T2" fmla="*/ 0 w 1587"/>
                <a:gd name="T3" fmla="*/ 0 h 439"/>
                <a:gd name="T4" fmla="*/ 0 w 1587"/>
                <a:gd name="T5" fmla="*/ 2147483647 h 439"/>
                <a:gd name="T6" fmla="*/ 0 60000 65536"/>
                <a:gd name="T7" fmla="*/ 0 60000 65536"/>
                <a:gd name="T8" fmla="*/ 0 60000 65536"/>
                <a:gd name="T9" fmla="*/ 0 w 1587"/>
                <a:gd name="T10" fmla="*/ 0 h 439"/>
                <a:gd name="T11" fmla="*/ 1587 w 1587"/>
                <a:gd name="T12" fmla="*/ 439 h 4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39"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67" name="Freeform 151"/>
            <p:cNvSpPr>
              <a:spLocks/>
            </p:cNvSpPr>
            <p:nvPr/>
          </p:nvSpPr>
          <p:spPr bwMode="auto">
            <a:xfrm>
              <a:off x="5276850" y="5173663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68" name="Rectangle 152"/>
            <p:cNvSpPr>
              <a:spLocks noChangeArrowheads="1"/>
            </p:cNvSpPr>
            <p:nvPr/>
          </p:nvSpPr>
          <p:spPr bwMode="auto">
            <a:xfrm>
              <a:off x="4378325" y="5376863"/>
              <a:ext cx="6889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Verification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69" name="Rectangle 153"/>
            <p:cNvSpPr>
              <a:spLocks noChangeArrowheads="1"/>
            </p:cNvSpPr>
            <p:nvPr/>
          </p:nvSpPr>
          <p:spPr bwMode="auto">
            <a:xfrm>
              <a:off x="6178550" y="1265238"/>
              <a:ext cx="2268538" cy="4746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70" name="Rectangle 154"/>
            <p:cNvSpPr>
              <a:spLocks noChangeArrowheads="1"/>
            </p:cNvSpPr>
            <p:nvPr/>
          </p:nvSpPr>
          <p:spPr bwMode="auto">
            <a:xfrm>
              <a:off x="6178550" y="1265238"/>
              <a:ext cx="2268538" cy="47466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71" name="Freeform 163"/>
            <p:cNvSpPr>
              <a:spLocks/>
            </p:cNvSpPr>
            <p:nvPr/>
          </p:nvSpPr>
          <p:spPr bwMode="auto">
            <a:xfrm>
              <a:off x="6178550" y="1265238"/>
              <a:ext cx="1714500" cy="279400"/>
            </a:xfrm>
            <a:custGeom>
              <a:avLst/>
              <a:gdLst>
                <a:gd name="T0" fmla="*/ 0 w 1080"/>
                <a:gd name="T1" fmla="*/ 2147483647 h 176"/>
                <a:gd name="T2" fmla="*/ 2147483647 w 1080"/>
                <a:gd name="T3" fmla="*/ 2147483647 h 176"/>
                <a:gd name="T4" fmla="*/ 2147483647 w 1080"/>
                <a:gd name="T5" fmla="*/ 2147483647 h 176"/>
                <a:gd name="T6" fmla="*/ 2147483647 w 1080"/>
                <a:gd name="T7" fmla="*/ 0 h 176"/>
                <a:gd name="T8" fmla="*/ 0 w 1080"/>
                <a:gd name="T9" fmla="*/ 0 h 176"/>
                <a:gd name="T10" fmla="*/ 0 w 1080"/>
                <a:gd name="T11" fmla="*/ 2147483647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0"/>
                <a:gd name="T19" fmla="*/ 0 h 176"/>
                <a:gd name="T20" fmla="*/ 1080 w 1080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0" h="176">
                  <a:moveTo>
                    <a:pt x="0" y="176"/>
                  </a:moveTo>
                  <a:lnTo>
                    <a:pt x="992" y="176"/>
                  </a:lnTo>
                  <a:lnTo>
                    <a:pt x="1080" y="88"/>
                  </a:lnTo>
                  <a:lnTo>
                    <a:pt x="1080" y="0"/>
                  </a:lnTo>
                  <a:lnTo>
                    <a:pt x="0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72" name="Freeform 164"/>
            <p:cNvSpPr>
              <a:spLocks/>
            </p:cNvSpPr>
            <p:nvPr/>
          </p:nvSpPr>
          <p:spPr bwMode="auto">
            <a:xfrm>
              <a:off x="6178550" y="1265238"/>
              <a:ext cx="1714500" cy="279400"/>
            </a:xfrm>
            <a:custGeom>
              <a:avLst/>
              <a:gdLst>
                <a:gd name="T0" fmla="*/ 0 w 1080"/>
                <a:gd name="T1" fmla="*/ 2147483647 h 176"/>
                <a:gd name="T2" fmla="*/ 2147483647 w 1080"/>
                <a:gd name="T3" fmla="*/ 2147483647 h 176"/>
                <a:gd name="T4" fmla="*/ 2147483647 w 1080"/>
                <a:gd name="T5" fmla="*/ 2147483647 h 176"/>
                <a:gd name="T6" fmla="*/ 2147483647 w 1080"/>
                <a:gd name="T7" fmla="*/ 0 h 176"/>
                <a:gd name="T8" fmla="*/ 0 w 1080"/>
                <a:gd name="T9" fmla="*/ 0 h 176"/>
                <a:gd name="T10" fmla="*/ 0 w 1080"/>
                <a:gd name="T11" fmla="*/ 2147483647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0"/>
                <a:gd name="T19" fmla="*/ 0 h 176"/>
                <a:gd name="T20" fmla="*/ 1080 w 1080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0" h="176">
                  <a:moveTo>
                    <a:pt x="0" y="176"/>
                  </a:moveTo>
                  <a:lnTo>
                    <a:pt x="992" y="176"/>
                  </a:lnTo>
                  <a:lnTo>
                    <a:pt x="1080" y="88"/>
                  </a:lnTo>
                  <a:lnTo>
                    <a:pt x="1080" y="0"/>
                  </a:lnTo>
                  <a:lnTo>
                    <a:pt x="0" y="0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73" name="Rectangle 165"/>
            <p:cNvSpPr>
              <a:spLocks noChangeArrowheads="1"/>
            </p:cNvSpPr>
            <p:nvPr/>
          </p:nvSpPr>
          <p:spPr bwMode="auto">
            <a:xfrm>
              <a:off x="6299200" y="1328738"/>
              <a:ext cx="2603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pkg 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74" name="Rectangle 166"/>
            <p:cNvSpPr>
              <a:spLocks noChangeArrowheads="1"/>
            </p:cNvSpPr>
            <p:nvPr/>
          </p:nvSpPr>
          <p:spPr bwMode="auto">
            <a:xfrm>
              <a:off x="6554788" y="1328738"/>
              <a:ext cx="8080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SampleModel 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75" name="Rectangle 167"/>
            <p:cNvSpPr>
              <a:spLocks noChangeArrowheads="1"/>
            </p:cNvSpPr>
            <p:nvPr/>
          </p:nvSpPr>
          <p:spPr bwMode="auto">
            <a:xfrm>
              <a:off x="7345363" y="1328738"/>
              <a:ext cx="34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[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76" name="Rectangle 168"/>
            <p:cNvSpPr>
              <a:spLocks noChangeArrowheads="1"/>
            </p:cNvSpPr>
            <p:nvPr/>
          </p:nvSpPr>
          <p:spPr bwMode="auto">
            <a:xfrm>
              <a:off x="7380288" y="1328738"/>
              <a:ext cx="3651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by IPT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77" name="Rectangle 169"/>
            <p:cNvSpPr>
              <a:spLocks noChangeArrowheads="1"/>
            </p:cNvSpPr>
            <p:nvPr/>
          </p:nvSpPr>
          <p:spPr bwMode="auto">
            <a:xfrm>
              <a:off x="7740650" y="1328738"/>
              <a:ext cx="34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]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78" name="Freeform 170"/>
            <p:cNvSpPr>
              <a:spLocks/>
            </p:cNvSpPr>
            <p:nvPr/>
          </p:nvSpPr>
          <p:spPr bwMode="auto">
            <a:xfrm>
              <a:off x="7818438" y="1824038"/>
              <a:ext cx="1587" cy="558800"/>
            </a:xfrm>
            <a:custGeom>
              <a:avLst/>
              <a:gdLst>
                <a:gd name="T0" fmla="*/ 0 w 1587"/>
                <a:gd name="T1" fmla="*/ 2147483647 h 352"/>
                <a:gd name="T2" fmla="*/ 0 w 1587"/>
                <a:gd name="T3" fmla="*/ 0 h 352"/>
                <a:gd name="T4" fmla="*/ 0 w 1587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7"/>
                <a:gd name="T10" fmla="*/ 0 h 352"/>
                <a:gd name="T11" fmla="*/ 1587 w 1587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79" name="Freeform 171"/>
            <p:cNvSpPr>
              <a:spLocks/>
            </p:cNvSpPr>
            <p:nvPr/>
          </p:nvSpPr>
          <p:spPr bwMode="auto">
            <a:xfrm>
              <a:off x="6702425" y="2382838"/>
              <a:ext cx="1116013" cy="1587"/>
            </a:xfrm>
            <a:custGeom>
              <a:avLst/>
              <a:gdLst>
                <a:gd name="T0" fmla="*/ 2147483647 w 703"/>
                <a:gd name="T1" fmla="*/ 0 h 1587"/>
                <a:gd name="T2" fmla="*/ 0 w 703"/>
                <a:gd name="T3" fmla="*/ 0 h 1587"/>
                <a:gd name="T4" fmla="*/ 2147483647 w 703"/>
                <a:gd name="T5" fmla="*/ 0 h 1587"/>
                <a:gd name="T6" fmla="*/ 0 60000 65536"/>
                <a:gd name="T7" fmla="*/ 0 60000 65536"/>
                <a:gd name="T8" fmla="*/ 0 60000 65536"/>
                <a:gd name="T9" fmla="*/ 0 w 703"/>
                <a:gd name="T10" fmla="*/ 0 h 1587"/>
                <a:gd name="T11" fmla="*/ 703 w 703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7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80" name="Freeform 172"/>
            <p:cNvSpPr>
              <a:spLocks/>
            </p:cNvSpPr>
            <p:nvPr/>
          </p:nvSpPr>
          <p:spPr bwMode="auto">
            <a:xfrm>
              <a:off x="6702425" y="2382838"/>
              <a:ext cx="1116013" cy="1587"/>
            </a:xfrm>
            <a:custGeom>
              <a:avLst/>
              <a:gdLst>
                <a:gd name="T0" fmla="*/ 2147483647 w 703"/>
                <a:gd name="T1" fmla="*/ 0 h 1587"/>
                <a:gd name="T2" fmla="*/ 0 w 703"/>
                <a:gd name="T3" fmla="*/ 0 h 1587"/>
                <a:gd name="T4" fmla="*/ 2147483647 w 703"/>
                <a:gd name="T5" fmla="*/ 0 h 1587"/>
                <a:gd name="T6" fmla="*/ 0 60000 65536"/>
                <a:gd name="T7" fmla="*/ 0 60000 65536"/>
                <a:gd name="T8" fmla="*/ 0 60000 65536"/>
                <a:gd name="T9" fmla="*/ 0 w 703"/>
                <a:gd name="T10" fmla="*/ 0 h 1587"/>
                <a:gd name="T11" fmla="*/ 703 w 703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7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81" name="Freeform 173"/>
            <p:cNvSpPr>
              <a:spLocks/>
            </p:cNvSpPr>
            <p:nvPr/>
          </p:nvSpPr>
          <p:spPr bwMode="auto">
            <a:xfrm>
              <a:off x="6702425" y="2382838"/>
              <a:ext cx="1116013" cy="1587"/>
            </a:xfrm>
            <a:custGeom>
              <a:avLst/>
              <a:gdLst>
                <a:gd name="T0" fmla="*/ 2147483647 w 703"/>
                <a:gd name="T1" fmla="*/ 0 h 1587"/>
                <a:gd name="T2" fmla="*/ 0 w 703"/>
                <a:gd name="T3" fmla="*/ 0 h 1587"/>
                <a:gd name="T4" fmla="*/ 2147483647 w 703"/>
                <a:gd name="T5" fmla="*/ 0 h 1587"/>
                <a:gd name="T6" fmla="*/ 0 60000 65536"/>
                <a:gd name="T7" fmla="*/ 0 60000 65536"/>
                <a:gd name="T8" fmla="*/ 0 60000 65536"/>
                <a:gd name="T9" fmla="*/ 0 w 703"/>
                <a:gd name="T10" fmla="*/ 0 h 1587"/>
                <a:gd name="T11" fmla="*/ 703 w 703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7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82" name="Freeform 174"/>
            <p:cNvSpPr>
              <a:spLocks noEditPoints="1"/>
            </p:cNvSpPr>
            <p:nvPr/>
          </p:nvSpPr>
          <p:spPr bwMode="auto">
            <a:xfrm>
              <a:off x="6702425" y="1684338"/>
              <a:ext cx="1116013" cy="698500"/>
            </a:xfrm>
            <a:custGeom>
              <a:avLst/>
              <a:gdLst>
                <a:gd name="T0" fmla="*/ 2147483647 w 703"/>
                <a:gd name="T1" fmla="*/ 2147483647 h 440"/>
                <a:gd name="T2" fmla="*/ 2147483647 w 703"/>
                <a:gd name="T3" fmla="*/ 2147483647 h 440"/>
                <a:gd name="T4" fmla="*/ 0 w 703"/>
                <a:gd name="T5" fmla="*/ 2147483647 h 440"/>
                <a:gd name="T6" fmla="*/ 0 w 703"/>
                <a:gd name="T7" fmla="*/ 2147483647 h 440"/>
                <a:gd name="T8" fmla="*/ 2147483647 w 703"/>
                <a:gd name="T9" fmla="*/ 2147483647 h 440"/>
                <a:gd name="T10" fmla="*/ 0 w 703"/>
                <a:gd name="T11" fmla="*/ 2147483647 h 440"/>
                <a:gd name="T12" fmla="*/ 2147483647 w 703"/>
                <a:gd name="T13" fmla="*/ 2147483647 h 440"/>
                <a:gd name="T14" fmla="*/ 2147483647 w 703"/>
                <a:gd name="T15" fmla="*/ 0 h 440"/>
                <a:gd name="T16" fmla="*/ 0 w 703"/>
                <a:gd name="T17" fmla="*/ 0 h 440"/>
                <a:gd name="T18" fmla="*/ 0 w 703"/>
                <a:gd name="T19" fmla="*/ 2147483647 h 440"/>
                <a:gd name="T20" fmla="*/ 0 w 703"/>
                <a:gd name="T21" fmla="*/ 2147483647 h 440"/>
                <a:gd name="T22" fmla="*/ 0 w 703"/>
                <a:gd name="T23" fmla="*/ 0 h 440"/>
                <a:gd name="T24" fmla="*/ 0 w 703"/>
                <a:gd name="T25" fmla="*/ 2147483647 h 440"/>
                <a:gd name="T26" fmla="*/ 2147483647 w 703"/>
                <a:gd name="T27" fmla="*/ 2147483647 h 440"/>
                <a:gd name="T28" fmla="*/ 2147483647 w 703"/>
                <a:gd name="T29" fmla="*/ 2147483647 h 440"/>
                <a:gd name="T30" fmla="*/ 2147483647 w 703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3"/>
                <a:gd name="T49" fmla="*/ 0 h 440"/>
                <a:gd name="T50" fmla="*/ 703 w 703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3" h="440">
                  <a:moveTo>
                    <a:pt x="703" y="440"/>
                  </a:moveTo>
                  <a:lnTo>
                    <a:pt x="703" y="88"/>
                  </a:lnTo>
                  <a:lnTo>
                    <a:pt x="0" y="88"/>
                  </a:lnTo>
                  <a:lnTo>
                    <a:pt x="0" y="440"/>
                  </a:lnTo>
                  <a:lnTo>
                    <a:pt x="703" y="440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  <a:close/>
                  <a:moveTo>
                    <a:pt x="703" y="440"/>
                  </a:moveTo>
                  <a:lnTo>
                    <a:pt x="703" y="88"/>
                  </a:lnTo>
                  <a:lnTo>
                    <a:pt x="703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83" name="Rectangle 175"/>
            <p:cNvSpPr>
              <a:spLocks noChangeArrowheads="1"/>
            </p:cNvSpPr>
            <p:nvPr/>
          </p:nvSpPr>
          <p:spPr bwMode="auto">
            <a:xfrm>
              <a:off x="6702425" y="1824038"/>
              <a:ext cx="1116013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84" name="Rectangle 176"/>
            <p:cNvSpPr>
              <a:spLocks noChangeArrowheads="1"/>
            </p:cNvSpPr>
            <p:nvPr/>
          </p:nvSpPr>
          <p:spPr bwMode="auto">
            <a:xfrm>
              <a:off x="6702425" y="1684338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85" name="Freeform 177"/>
            <p:cNvSpPr>
              <a:spLocks/>
            </p:cNvSpPr>
            <p:nvPr/>
          </p:nvSpPr>
          <p:spPr bwMode="auto">
            <a:xfrm>
              <a:off x="6702425" y="1684338"/>
              <a:ext cx="1588" cy="698500"/>
            </a:xfrm>
            <a:custGeom>
              <a:avLst/>
              <a:gdLst>
                <a:gd name="T0" fmla="*/ 0 w 1588"/>
                <a:gd name="T1" fmla="*/ 2147483647 h 440"/>
                <a:gd name="T2" fmla="*/ 0 w 1588"/>
                <a:gd name="T3" fmla="*/ 0 h 440"/>
                <a:gd name="T4" fmla="*/ 0 w 1588"/>
                <a:gd name="T5" fmla="*/ 2147483647 h 440"/>
                <a:gd name="T6" fmla="*/ 0 60000 65536"/>
                <a:gd name="T7" fmla="*/ 0 60000 65536"/>
                <a:gd name="T8" fmla="*/ 0 60000 65536"/>
                <a:gd name="T9" fmla="*/ 0 w 1588"/>
                <a:gd name="T10" fmla="*/ 0 h 440"/>
                <a:gd name="T11" fmla="*/ 1588 w 1588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40"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86" name="Freeform 178"/>
            <p:cNvSpPr>
              <a:spLocks/>
            </p:cNvSpPr>
            <p:nvPr/>
          </p:nvSpPr>
          <p:spPr bwMode="auto">
            <a:xfrm>
              <a:off x="7818438" y="1824038"/>
              <a:ext cx="1587" cy="558800"/>
            </a:xfrm>
            <a:custGeom>
              <a:avLst/>
              <a:gdLst>
                <a:gd name="T0" fmla="*/ 0 w 1587"/>
                <a:gd name="T1" fmla="*/ 2147483647 h 352"/>
                <a:gd name="T2" fmla="*/ 0 w 1587"/>
                <a:gd name="T3" fmla="*/ 0 h 352"/>
                <a:gd name="T4" fmla="*/ 0 w 1587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7"/>
                <a:gd name="T10" fmla="*/ 0 h 352"/>
                <a:gd name="T11" fmla="*/ 1587 w 1587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87" name="Rectangle 179"/>
            <p:cNvSpPr>
              <a:spLocks noChangeArrowheads="1"/>
            </p:cNvSpPr>
            <p:nvPr/>
          </p:nvSpPr>
          <p:spPr bwMode="auto">
            <a:xfrm>
              <a:off x="6891338" y="1944688"/>
              <a:ext cx="781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Architecture 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88" name="Rectangle 180"/>
            <p:cNvSpPr>
              <a:spLocks noChangeArrowheads="1"/>
            </p:cNvSpPr>
            <p:nvPr/>
          </p:nvSpPr>
          <p:spPr bwMode="auto">
            <a:xfrm>
              <a:off x="7100888" y="2095500"/>
              <a:ext cx="3302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Team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89" name="Freeform 181"/>
            <p:cNvSpPr>
              <a:spLocks/>
            </p:cNvSpPr>
            <p:nvPr/>
          </p:nvSpPr>
          <p:spPr bwMode="auto">
            <a:xfrm>
              <a:off x="7818438" y="2662238"/>
              <a:ext cx="1587" cy="557212"/>
            </a:xfrm>
            <a:custGeom>
              <a:avLst/>
              <a:gdLst>
                <a:gd name="T0" fmla="*/ 0 w 1587"/>
                <a:gd name="T1" fmla="*/ 2147483647 h 351"/>
                <a:gd name="T2" fmla="*/ 0 w 1587"/>
                <a:gd name="T3" fmla="*/ 0 h 351"/>
                <a:gd name="T4" fmla="*/ 0 w 1587"/>
                <a:gd name="T5" fmla="*/ 2147483647 h 351"/>
                <a:gd name="T6" fmla="*/ 0 60000 65536"/>
                <a:gd name="T7" fmla="*/ 0 60000 65536"/>
                <a:gd name="T8" fmla="*/ 0 60000 65536"/>
                <a:gd name="T9" fmla="*/ 0 w 1587"/>
                <a:gd name="T10" fmla="*/ 0 h 351"/>
                <a:gd name="T11" fmla="*/ 1587 w 1587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351">
                  <a:moveTo>
                    <a:pt x="0" y="351"/>
                  </a:moveTo>
                  <a:lnTo>
                    <a:pt x="0" y="0"/>
                  </a:lnTo>
                  <a:lnTo>
                    <a:pt x="0" y="35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90" name="Freeform 182"/>
            <p:cNvSpPr>
              <a:spLocks/>
            </p:cNvSpPr>
            <p:nvPr/>
          </p:nvSpPr>
          <p:spPr bwMode="auto">
            <a:xfrm>
              <a:off x="6702425" y="3219450"/>
              <a:ext cx="1116013" cy="1588"/>
            </a:xfrm>
            <a:custGeom>
              <a:avLst/>
              <a:gdLst>
                <a:gd name="T0" fmla="*/ 2147483647 w 703"/>
                <a:gd name="T1" fmla="*/ 0 h 1588"/>
                <a:gd name="T2" fmla="*/ 0 w 703"/>
                <a:gd name="T3" fmla="*/ 0 h 1588"/>
                <a:gd name="T4" fmla="*/ 2147483647 w 703"/>
                <a:gd name="T5" fmla="*/ 0 h 1588"/>
                <a:gd name="T6" fmla="*/ 0 60000 65536"/>
                <a:gd name="T7" fmla="*/ 0 60000 65536"/>
                <a:gd name="T8" fmla="*/ 0 60000 65536"/>
                <a:gd name="T9" fmla="*/ 0 w 703"/>
                <a:gd name="T10" fmla="*/ 0 h 1588"/>
                <a:gd name="T11" fmla="*/ 703 w 70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8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91" name="Freeform 183"/>
            <p:cNvSpPr>
              <a:spLocks/>
            </p:cNvSpPr>
            <p:nvPr/>
          </p:nvSpPr>
          <p:spPr bwMode="auto">
            <a:xfrm>
              <a:off x="6702425" y="3219450"/>
              <a:ext cx="1116013" cy="1588"/>
            </a:xfrm>
            <a:custGeom>
              <a:avLst/>
              <a:gdLst>
                <a:gd name="T0" fmla="*/ 2147483647 w 703"/>
                <a:gd name="T1" fmla="*/ 0 h 1588"/>
                <a:gd name="T2" fmla="*/ 0 w 703"/>
                <a:gd name="T3" fmla="*/ 0 h 1588"/>
                <a:gd name="T4" fmla="*/ 2147483647 w 703"/>
                <a:gd name="T5" fmla="*/ 0 h 1588"/>
                <a:gd name="T6" fmla="*/ 0 60000 65536"/>
                <a:gd name="T7" fmla="*/ 0 60000 65536"/>
                <a:gd name="T8" fmla="*/ 0 60000 65536"/>
                <a:gd name="T9" fmla="*/ 0 w 703"/>
                <a:gd name="T10" fmla="*/ 0 h 1588"/>
                <a:gd name="T11" fmla="*/ 703 w 70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8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92" name="Freeform 184"/>
            <p:cNvSpPr>
              <a:spLocks/>
            </p:cNvSpPr>
            <p:nvPr/>
          </p:nvSpPr>
          <p:spPr bwMode="auto">
            <a:xfrm>
              <a:off x="6702425" y="3219450"/>
              <a:ext cx="1116013" cy="1588"/>
            </a:xfrm>
            <a:custGeom>
              <a:avLst/>
              <a:gdLst>
                <a:gd name="T0" fmla="*/ 2147483647 w 703"/>
                <a:gd name="T1" fmla="*/ 0 h 1588"/>
                <a:gd name="T2" fmla="*/ 0 w 703"/>
                <a:gd name="T3" fmla="*/ 0 h 1588"/>
                <a:gd name="T4" fmla="*/ 2147483647 w 703"/>
                <a:gd name="T5" fmla="*/ 0 h 1588"/>
                <a:gd name="T6" fmla="*/ 0 60000 65536"/>
                <a:gd name="T7" fmla="*/ 0 60000 65536"/>
                <a:gd name="T8" fmla="*/ 0 60000 65536"/>
                <a:gd name="T9" fmla="*/ 0 w 703"/>
                <a:gd name="T10" fmla="*/ 0 h 1588"/>
                <a:gd name="T11" fmla="*/ 703 w 70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8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93" name="Freeform 185"/>
            <p:cNvSpPr>
              <a:spLocks noEditPoints="1"/>
            </p:cNvSpPr>
            <p:nvPr/>
          </p:nvSpPr>
          <p:spPr bwMode="auto">
            <a:xfrm>
              <a:off x="6702425" y="2522538"/>
              <a:ext cx="1116013" cy="696912"/>
            </a:xfrm>
            <a:custGeom>
              <a:avLst/>
              <a:gdLst>
                <a:gd name="T0" fmla="*/ 2147483647 w 703"/>
                <a:gd name="T1" fmla="*/ 2147483647 h 439"/>
                <a:gd name="T2" fmla="*/ 2147483647 w 703"/>
                <a:gd name="T3" fmla="*/ 2147483647 h 439"/>
                <a:gd name="T4" fmla="*/ 0 w 703"/>
                <a:gd name="T5" fmla="*/ 2147483647 h 439"/>
                <a:gd name="T6" fmla="*/ 0 w 703"/>
                <a:gd name="T7" fmla="*/ 2147483647 h 439"/>
                <a:gd name="T8" fmla="*/ 2147483647 w 703"/>
                <a:gd name="T9" fmla="*/ 2147483647 h 439"/>
                <a:gd name="T10" fmla="*/ 0 w 703"/>
                <a:gd name="T11" fmla="*/ 2147483647 h 439"/>
                <a:gd name="T12" fmla="*/ 2147483647 w 703"/>
                <a:gd name="T13" fmla="*/ 2147483647 h 439"/>
                <a:gd name="T14" fmla="*/ 2147483647 w 703"/>
                <a:gd name="T15" fmla="*/ 0 h 439"/>
                <a:gd name="T16" fmla="*/ 0 w 703"/>
                <a:gd name="T17" fmla="*/ 0 h 439"/>
                <a:gd name="T18" fmla="*/ 0 w 703"/>
                <a:gd name="T19" fmla="*/ 2147483647 h 439"/>
                <a:gd name="T20" fmla="*/ 0 w 703"/>
                <a:gd name="T21" fmla="*/ 2147483647 h 439"/>
                <a:gd name="T22" fmla="*/ 0 w 703"/>
                <a:gd name="T23" fmla="*/ 0 h 439"/>
                <a:gd name="T24" fmla="*/ 0 w 703"/>
                <a:gd name="T25" fmla="*/ 2147483647 h 439"/>
                <a:gd name="T26" fmla="*/ 2147483647 w 703"/>
                <a:gd name="T27" fmla="*/ 2147483647 h 439"/>
                <a:gd name="T28" fmla="*/ 2147483647 w 703"/>
                <a:gd name="T29" fmla="*/ 2147483647 h 439"/>
                <a:gd name="T30" fmla="*/ 2147483647 w 703"/>
                <a:gd name="T31" fmla="*/ 2147483647 h 4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3"/>
                <a:gd name="T49" fmla="*/ 0 h 439"/>
                <a:gd name="T50" fmla="*/ 703 w 703"/>
                <a:gd name="T51" fmla="*/ 439 h 4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3" h="439">
                  <a:moveTo>
                    <a:pt x="703" y="439"/>
                  </a:moveTo>
                  <a:lnTo>
                    <a:pt x="703" y="88"/>
                  </a:lnTo>
                  <a:lnTo>
                    <a:pt x="0" y="88"/>
                  </a:lnTo>
                  <a:lnTo>
                    <a:pt x="0" y="439"/>
                  </a:lnTo>
                  <a:lnTo>
                    <a:pt x="703" y="439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  <a:close/>
                  <a:moveTo>
                    <a:pt x="703" y="439"/>
                  </a:moveTo>
                  <a:lnTo>
                    <a:pt x="703" y="88"/>
                  </a:lnTo>
                  <a:lnTo>
                    <a:pt x="703" y="4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94" name="Rectangle 186"/>
            <p:cNvSpPr>
              <a:spLocks noChangeArrowheads="1"/>
            </p:cNvSpPr>
            <p:nvPr/>
          </p:nvSpPr>
          <p:spPr bwMode="auto">
            <a:xfrm>
              <a:off x="6702425" y="2662238"/>
              <a:ext cx="1116013" cy="55721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95" name="Rectangle 187"/>
            <p:cNvSpPr>
              <a:spLocks noChangeArrowheads="1"/>
            </p:cNvSpPr>
            <p:nvPr/>
          </p:nvSpPr>
          <p:spPr bwMode="auto">
            <a:xfrm>
              <a:off x="6702425" y="2522538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96" name="Freeform 188"/>
            <p:cNvSpPr>
              <a:spLocks/>
            </p:cNvSpPr>
            <p:nvPr/>
          </p:nvSpPr>
          <p:spPr bwMode="auto">
            <a:xfrm>
              <a:off x="6702425" y="2522538"/>
              <a:ext cx="1588" cy="696912"/>
            </a:xfrm>
            <a:custGeom>
              <a:avLst/>
              <a:gdLst>
                <a:gd name="T0" fmla="*/ 0 w 1588"/>
                <a:gd name="T1" fmla="*/ 2147483647 h 439"/>
                <a:gd name="T2" fmla="*/ 0 w 1588"/>
                <a:gd name="T3" fmla="*/ 0 h 439"/>
                <a:gd name="T4" fmla="*/ 0 w 1588"/>
                <a:gd name="T5" fmla="*/ 2147483647 h 439"/>
                <a:gd name="T6" fmla="*/ 0 60000 65536"/>
                <a:gd name="T7" fmla="*/ 0 60000 65536"/>
                <a:gd name="T8" fmla="*/ 0 60000 65536"/>
                <a:gd name="T9" fmla="*/ 0 w 1588"/>
                <a:gd name="T10" fmla="*/ 0 h 439"/>
                <a:gd name="T11" fmla="*/ 1588 w 1588"/>
                <a:gd name="T12" fmla="*/ 439 h 4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39"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97" name="Freeform 189"/>
            <p:cNvSpPr>
              <a:spLocks/>
            </p:cNvSpPr>
            <p:nvPr/>
          </p:nvSpPr>
          <p:spPr bwMode="auto">
            <a:xfrm>
              <a:off x="7818438" y="2662238"/>
              <a:ext cx="1587" cy="557212"/>
            </a:xfrm>
            <a:custGeom>
              <a:avLst/>
              <a:gdLst>
                <a:gd name="T0" fmla="*/ 0 w 1587"/>
                <a:gd name="T1" fmla="*/ 2147483647 h 351"/>
                <a:gd name="T2" fmla="*/ 0 w 1587"/>
                <a:gd name="T3" fmla="*/ 0 h 351"/>
                <a:gd name="T4" fmla="*/ 0 w 1587"/>
                <a:gd name="T5" fmla="*/ 2147483647 h 351"/>
                <a:gd name="T6" fmla="*/ 0 60000 65536"/>
                <a:gd name="T7" fmla="*/ 0 60000 65536"/>
                <a:gd name="T8" fmla="*/ 0 60000 65536"/>
                <a:gd name="T9" fmla="*/ 0 w 1587"/>
                <a:gd name="T10" fmla="*/ 0 h 351"/>
                <a:gd name="T11" fmla="*/ 1587 w 1587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351">
                  <a:moveTo>
                    <a:pt x="0" y="351"/>
                  </a:moveTo>
                  <a:lnTo>
                    <a:pt x="0" y="0"/>
                  </a:lnTo>
                  <a:lnTo>
                    <a:pt x="0" y="3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98" name="Rectangle 190"/>
            <p:cNvSpPr>
              <a:spLocks noChangeArrowheads="1"/>
            </p:cNvSpPr>
            <p:nvPr/>
          </p:nvSpPr>
          <p:spPr bwMode="auto">
            <a:xfrm>
              <a:off x="6845300" y="2782888"/>
              <a:ext cx="8794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Requirements 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999" name="Rectangle 191"/>
            <p:cNvSpPr>
              <a:spLocks noChangeArrowheads="1"/>
            </p:cNvSpPr>
            <p:nvPr/>
          </p:nvSpPr>
          <p:spPr bwMode="auto">
            <a:xfrm>
              <a:off x="7100888" y="2933700"/>
              <a:ext cx="3302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Team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00" name="Freeform 192"/>
            <p:cNvSpPr>
              <a:spLocks/>
            </p:cNvSpPr>
            <p:nvPr/>
          </p:nvSpPr>
          <p:spPr bwMode="auto">
            <a:xfrm>
              <a:off x="7818438" y="3498850"/>
              <a:ext cx="1587" cy="558800"/>
            </a:xfrm>
            <a:custGeom>
              <a:avLst/>
              <a:gdLst>
                <a:gd name="T0" fmla="*/ 0 w 1587"/>
                <a:gd name="T1" fmla="*/ 2147483647 h 352"/>
                <a:gd name="T2" fmla="*/ 0 w 1587"/>
                <a:gd name="T3" fmla="*/ 0 h 352"/>
                <a:gd name="T4" fmla="*/ 0 w 1587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7"/>
                <a:gd name="T10" fmla="*/ 0 h 352"/>
                <a:gd name="T11" fmla="*/ 1587 w 1587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01" name="Freeform 193"/>
            <p:cNvSpPr>
              <a:spLocks/>
            </p:cNvSpPr>
            <p:nvPr/>
          </p:nvSpPr>
          <p:spPr bwMode="auto">
            <a:xfrm>
              <a:off x="6702425" y="4057650"/>
              <a:ext cx="1116013" cy="1588"/>
            </a:xfrm>
            <a:custGeom>
              <a:avLst/>
              <a:gdLst>
                <a:gd name="T0" fmla="*/ 2147483647 w 703"/>
                <a:gd name="T1" fmla="*/ 0 h 1588"/>
                <a:gd name="T2" fmla="*/ 0 w 703"/>
                <a:gd name="T3" fmla="*/ 0 h 1588"/>
                <a:gd name="T4" fmla="*/ 2147483647 w 703"/>
                <a:gd name="T5" fmla="*/ 0 h 1588"/>
                <a:gd name="T6" fmla="*/ 0 60000 65536"/>
                <a:gd name="T7" fmla="*/ 0 60000 65536"/>
                <a:gd name="T8" fmla="*/ 0 60000 65536"/>
                <a:gd name="T9" fmla="*/ 0 w 703"/>
                <a:gd name="T10" fmla="*/ 0 h 1588"/>
                <a:gd name="T11" fmla="*/ 703 w 70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8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02" name="Freeform 194"/>
            <p:cNvSpPr>
              <a:spLocks/>
            </p:cNvSpPr>
            <p:nvPr/>
          </p:nvSpPr>
          <p:spPr bwMode="auto">
            <a:xfrm>
              <a:off x="6702425" y="4057650"/>
              <a:ext cx="1116013" cy="1588"/>
            </a:xfrm>
            <a:custGeom>
              <a:avLst/>
              <a:gdLst>
                <a:gd name="T0" fmla="*/ 2147483647 w 703"/>
                <a:gd name="T1" fmla="*/ 0 h 1588"/>
                <a:gd name="T2" fmla="*/ 0 w 703"/>
                <a:gd name="T3" fmla="*/ 0 h 1588"/>
                <a:gd name="T4" fmla="*/ 2147483647 w 703"/>
                <a:gd name="T5" fmla="*/ 0 h 1588"/>
                <a:gd name="T6" fmla="*/ 0 60000 65536"/>
                <a:gd name="T7" fmla="*/ 0 60000 65536"/>
                <a:gd name="T8" fmla="*/ 0 60000 65536"/>
                <a:gd name="T9" fmla="*/ 0 w 703"/>
                <a:gd name="T10" fmla="*/ 0 h 1588"/>
                <a:gd name="T11" fmla="*/ 703 w 70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8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03" name="Freeform 195"/>
            <p:cNvSpPr>
              <a:spLocks/>
            </p:cNvSpPr>
            <p:nvPr/>
          </p:nvSpPr>
          <p:spPr bwMode="auto">
            <a:xfrm>
              <a:off x="6702425" y="4057650"/>
              <a:ext cx="1116013" cy="1588"/>
            </a:xfrm>
            <a:custGeom>
              <a:avLst/>
              <a:gdLst>
                <a:gd name="T0" fmla="*/ 2147483647 w 703"/>
                <a:gd name="T1" fmla="*/ 0 h 1588"/>
                <a:gd name="T2" fmla="*/ 0 w 703"/>
                <a:gd name="T3" fmla="*/ 0 h 1588"/>
                <a:gd name="T4" fmla="*/ 2147483647 w 703"/>
                <a:gd name="T5" fmla="*/ 0 h 1588"/>
                <a:gd name="T6" fmla="*/ 0 60000 65536"/>
                <a:gd name="T7" fmla="*/ 0 60000 65536"/>
                <a:gd name="T8" fmla="*/ 0 60000 65536"/>
                <a:gd name="T9" fmla="*/ 0 w 703"/>
                <a:gd name="T10" fmla="*/ 0 h 1588"/>
                <a:gd name="T11" fmla="*/ 703 w 70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8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04" name="Freeform 196"/>
            <p:cNvSpPr>
              <a:spLocks noEditPoints="1"/>
            </p:cNvSpPr>
            <p:nvPr/>
          </p:nvSpPr>
          <p:spPr bwMode="auto">
            <a:xfrm>
              <a:off x="6702425" y="3359150"/>
              <a:ext cx="1116013" cy="698500"/>
            </a:xfrm>
            <a:custGeom>
              <a:avLst/>
              <a:gdLst>
                <a:gd name="T0" fmla="*/ 2147483647 w 703"/>
                <a:gd name="T1" fmla="*/ 2147483647 h 440"/>
                <a:gd name="T2" fmla="*/ 2147483647 w 703"/>
                <a:gd name="T3" fmla="*/ 2147483647 h 440"/>
                <a:gd name="T4" fmla="*/ 0 w 703"/>
                <a:gd name="T5" fmla="*/ 2147483647 h 440"/>
                <a:gd name="T6" fmla="*/ 0 w 703"/>
                <a:gd name="T7" fmla="*/ 2147483647 h 440"/>
                <a:gd name="T8" fmla="*/ 2147483647 w 703"/>
                <a:gd name="T9" fmla="*/ 2147483647 h 440"/>
                <a:gd name="T10" fmla="*/ 0 w 703"/>
                <a:gd name="T11" fmla="*/ 2147483647 h 440"/>
                <a:gd name="T12" fmla="*/ 2147483647 w 703"/>
                <a:gd name="T13" fmla="*/ 2147483647 h 440"/>
                <a:gd name="T14" fmla="*/ 2147483647 w 703"/>
                <a:gd name="T15" fmla="*/ 0 h 440"/>
                <a:gd name="T16" fmla="*/ 0 w 703"/>
                <a:gd name="T17" fmla="*/ 0 h 440"/>
                <a:gd name="T18" fmla="*/ 0 w 703"/>
                <a:gd name="T19" fmla="*/ 2147483647 h 440"/>
                <a:gd name="T20" fmla="*/ 0 w 703"/>
                <a:gd name="T21" fmla="*/ 2147483647 h 440"/>
                <a:gd name="T22" fmla="*/ 0 w 703"/>
                <a:gd name="T23" fmla="*/ 0 h 440"/>
                <a:gd name="T24" fmla="*/ 0 w 703"/>
                <a:gd name="T25" fmla="*/ 2147483647 h 440"/>
                <a:gd name="T26" fmla="*/ 2147483647 w 703"/>
                <a:gd name="T27" fmla="*/ 2147483647 h 440"/>
                <a:gd name="T28" fmla="*/ 2147483647 w 703"/>
                <a:gd name="T29" fmla="*/ 2147483647 h 440"/>
                <a:gd name="T30" fmla="*/ 2147483647 w 703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3"/>
                <a:gd name="T49" fmla="*/ 0 h 440"/>
                <a:gd name="T50" fmla="*/ 703 w 703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3" h="440">
                  <a:moveTo>
                    <a:pt x="703" y="440"/>
                  </a:moveTo>
                  <a:lnTo>
                    <a:pt x="703" y="88"/>
                  </a:lnTo>
                  <a:lnTo>
                    <a:pt x="0" y="88"/>
                  </a:lnTo>
                  <a:lnTo>
                    <a:pt x="0" y="440"/>
                  </a:lnTo>
                  <a:lnTo>
                    <a:pt x="703" y="440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  <a:close/>
                  <a:moveTo>
                    <a:pt x="703" y="440"/>
                  </a:moveTo>
                  <a:lnTo>
                    <a:pt x="703" y="88"/>
                  </a:lnTo>
                  <a:lnTo>
                    <a:pt x="703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05" name="Rectangle 197"/>
            <p:cNvSpPr>
              <a:spLocks noChangeArrowheads="1"/>
            </p:cNvSpPr>
            <p:nvPr/>
          </p:nvSpPr>
          <p:spPr bwMode="auto">
            <a:xfrm>
              <a:off x="6702425" y="3498850"/>
              <a:ext cx="1116013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06" name="Rectangle 198"/>
            <p:cNvSpPr>
              <a:spLocks noChangeArrowheads="1"/>
            </p:cNvSpPr>
            <p:nvPr/>
          </p:nvSpPr>
          <p:spPr bwMode="auto">
            <a:xfrm>
              <a:off x="6702425" y="3359150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07" name="Freeform 199"/>
            <p:cNvSpPr>
              <a:spLocks/>
            </p:cNvSpPr>
            <p:nvPr/>
          </p:nvSpPr>
          <p:spPr bwMode="auto">
            <a:xfrm>
              <a:off x="6702425" y="3359150"/>
              <a:ext cx="1588" cy="698500"/>
            </a:xfrm>
            <a:custGeom>
              <a:avLst/>
              <a:gdLst>
                <a:gd name="T0" fmla="*/ 0 w 1588"/>
                <a:gd name="T1" fmla="*/ 2147483647 h 440"/>
                <a:gd name="T2" fmla="*/ 0 w 1588"/>
                <a:gd name="T3" fmla="*/ 0 h 440"/>
                <a:gd name="T4" fmla="*/ 0 w 1588"/>
                <a:gd name="T5" fmla="*/ 2147483647 h 440"/>
                <a:gd name="T6" fmla="*/ 0 60000 65536"/>
                <a:gd name="T7" fmla="*/ 0 60000 65536"/>
                <a:gd name="T8" fmla="*/ 0 60000 65536"/>
                <a:gd name="T9" fmla="*/ 0 w 1588"/>
                <a:gd name="T10" fmla="*/ 0 h 440"/>
                <a:gd name="T11" fmla="*/ 1588 w 1588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40"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08" name="Freeform 200"/>
            <p:cNvSpPr>
              <a:spLocks/>
            </p:cNvSpPr>
            <p:nvPr/>
          </p:nvSpPr>
          <p:spPr bwMode="auto">
            <a:xfrm>
              <a:off x="7818438" y="3498850"/>
              <a:ext cx="1587" cy="558800"/>
            </a:xfrm>
            <a:custGeom>
              <a:avLst/>
              <a:gdLst>
                <a:gd name="T0" fmla="*/ 0 w 1587"/>
                <a:gd name="T1" fmla="*/ 2147483647 h 352"/>
                <a:gd name="T2" fmla="*/ 0 w 1587"/>
                <a:gd name="T3" fmla="*/ 0 h 352"/>
                <a:gd name="T4" fmla="*/ 0 w 1587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7"/>
                <a:gd name="T10" fmla="*/ 0 h 352"/>
                <a:gd name="T11" fmla="*/ 1587 w 1587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09" name="Rectangle 201"/>
            <p:cNvSpPr>
              <a:spLocks noChangeArrowheads="1"/>
            </p:cNvSpPr>
            <p:nvPr/>
          </p:nvSpPr>
          <p:spPr bwMode="auto">
            <a:xfrm>
              <a:off x="7100888" y="3700463"/>
              <a:ext cx="3238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IPT A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10" name="Freeform 202"/>
            <p:cNvSpPr>
              <a:spLocks/>
            </p:cNvSpPr>
            <p:nvPr/>
          </p:nvSpPr>
          <p:spPr bwMode="auto">
            <a:xfrm>
              <a:off x="7818438" y="4337050"/>
              <a:ext cx="1587" cy="558800"/>
            </a:xfrm>
            <a:custGeom>
              <a:avLst/>
              <a:gdLst>
                <a:gd name="T0" fmla="*/ 0 w 1587"/>
                <a:gd name="T1" fmla="*/ 2147483647 h 352"/>
                <a:gd name="T2" fmla="*/ 0 w 1587"/>
                <a:gd name="T3" fmla="*/ 0 h 352"/>
                <a:gd name="T4" fmla="*/ 0 w 1587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7"/>
                <a:gd name="T10" fmla="*/ 0 h 352"/>
                <a:gd name="T11" fmla="*/ 1587 w 1587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11" name="Freeform 203"/>
            <p:cNvSpPr>
              <a:spLocks/>
            </p:cNvSpPr>
            <p:nvPr/>
          </p:nvSpPr>
          <p:spPr bwMode="auto">
            <a:xfrm>
              <a:off x="6702425" y="4895850"/>
              <a:ext cx="1116013" cy="1588"/>
            </a:xfrm>
            <a:custGeom>
              <a:avLst/>
              <a:gdLst>
                <a:gd name="T0" fmla="*/ 2147483647 w 703"/>
                <a:gd name="T1" fmla="*/ 0 h 1588"/>
                <a:gd name="T2" fmla="*/ 0 w 703"/>
                <a:gd name="T3" fmla="*/ 0 h 1588"/>
                <a:gd name="T4" fmla="*/ 2147483647 w 703"/>
                <a:gd name="T5" fmla="*/ 0 h 1588"/>
                <a:gd name="T6" fmla="*/ 0 60000 65536"/>
                <a:gd name="T7" fmla="*/ 0 60000 65536"/>
                <a:gd name="T8" fmla="*/ 0 60000 65536"/>
                <a:gd name="T9" fmla="*/ 0 w 703"/>
                <a:gd name="T10" fmla="*/ 0 h 1588"/>
                <a:gd name="T11" fmla="*/ 703 w 70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8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12" name="Freeform 204"/>
            <p:cNvSpPr>
              <a:spLocks/>
            </p:cNvSpPr>
            <p:nvPr/>
          </p:nvSpPr>
          <p:spPr bwMode="auto">
            <a:xfrm>
              <a:off x="6702425" y="4895850"/>
              <a:ext cx="1116013" cy="1588"/>
            </a:xfrm>
            <a:custGeom>
              <a:avLst/>
              <a:gdLst>
                <a:gd name="T0" fmla="*/ 2147483647 w 703"/>
                <a:gd name="T1" fmla="*/ 0 h 1588"/>
                <a:gd name="T2" fmla="*/ 0 w 703"/>
                <a:gd name="T3" fmla="*/ 0 h 1588"/>
                <a:gd name="T4" fmla="*/ 2147483647 w 703"/>
                <a:gd name="T5" fmla="*/ 0 h 1588"/>
                <a:gd name="T6" fmla="*/ 0 60000 65536"/>
                <a:gd name="T7" fmla="*/ 0 60000 65536"/>
                <a:gd name="T8" fmla="*/ 0 60000 65536"/>
                <a:gd name="T9" fmla="*/ 0 w 703"/>
                <a:gd name="T10" fmla="*/ 0 h 1588"/>
                <a:gd name="T11" fmla="*/ 703 w 70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8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13" name="Freeform 205"/>
            <p:cNvSpPr>
              <a:spLocks/>
            </p:cNvSpPr>
            <p:nvPr/>
          </p:nvSpPr>
          <p:spPr bwMode="auto">
            <a:xfrm>
              <a:off x="6702425" y="4895850"/>
              <a:ext cx="1116013" cy="1588"/>
            </a:xfrm>
            <a:custGeom>
              <a:avLst/>
              <a:gdLst>
                <a:gd name="T0" fmla="*/ 2147483647 w 703"/>
                <a:gd name="T1" fmla="*/ 0 h 1588"/>
                <a:gd name="T2" fmla="*/ 0 w 703"/>
                <a:gd name="T3" fmla="*/ 0 h 1588"/>
                <a:gd name="T4" fmla="*/ 2147483647 w 703"/>
                <a:gd name="T5" fmla="*/ 0 h 1588"/>
                <a:gd name="T6" fmla="*/ 0 60000 65536"/>
                <a:gd name="T7" fmla="*/ 0 60000 65536"/>
                <a:gd name="T8" fmla="*/ 0 60000 65536"/>
                <a:gd name="T9" fmla="*/ 0 w 703"/>
                <a:gd name="T10" fmla="*/ 0 h 1588"/>
                <a:gd name="T11" fmla="*/ 703 w 70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88">
                  <a:moveTo>
                    <a:pt x="703" y="0"/>
                  </a:moveTo>
                  <a:lnTo>
                    <a:pt x="0" y="0"/>
                  </a:lnTo>
                  <a:lnTo>
                    <a:pt x="70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14" name="Freeform 206"/>
            <p:cNvSpPr>
              <a:spLocks noEditPoints="1"/>
            </p:cNvSpPr>
            <p:nvPr/>
          </p:nvSpPr>
          <p:spPr bwMode="auto">
            <a:xfrm>
              <a:off x="6702425" y="4197350"/>
              <a:ext cx="1116013" cy="698500"/>
            </a:xfrm>
            <a:custGeom>
              <a:avLst/>
              <a:gdLst>
                <a:gd name="T0" fmla="*/ 2147483647 w 703"/>
                <a:gd name="T1" fmla="*/ 2147483647 h 440"/>
                <a:gd name="T2" fmla="*/ 2147483647 w 703"/>
                <a:gd name="T3" fmla="*/ 2147483647 h 440"/>
                <a:gd name="T4" fmla="*/ 0 w 703"/>
                <a:gd name="T5" fmla="*/ 2147483647 h 440"/>
                <a:gd name="T6" fmla="*/ 0 w 703"/>
                <a:gd name="T7" fmla="*/ 2147483647 h 440"/>
                <a:gd name="T8" fmla="*/ 2147483647 w 703"/>
                <a:gd name="T9" fmla="*/ 2147483647 h 440"/>
                <a:gd name="T10" fmla="*/ 0 w 703"/>
                <a:gd name="T11" fmla="*/ 2147483647 h 440"/>
                <a:gd name="T12" fmla="*/ 2147483647 w 703"/>
                <a:gd name="T13" fmla="*/ 2147483647 h 440"/>
                <a:gd name="T14" fmla="*/ 2147483647 w 703"/>
                <a:gd name="T15" fmla="*/ 0 h 440"/>
                <a:gd name="T16" fmla="*/ 0 w 703"/>
                <a:gd name="T17" fmla="*/ 0 h 440"/>
                <a:gd name="T18" fmla="*/ 0 w 703"/>
                <a:gd name="T19" fmla="*/ 2147483647 h 440"/>
                <a:gd name="T20" fmla="*/ 0 w 703"/>
                <a:gd name="T21" fmla="*/ 2147483647 h 440"/>
                <a:gd name="T22" fmla="*/ 0 w 703"/>
                <a:gd name="T23" fmla="*/ 0 h 440"/>
                <a:gd name="T24" fmla="*/ 0 w 703"/>
                <a:gd name="T25" fmla="*/ 2147483647 h 440"/>
                <a:gd name="T26" fmla="*/ 2147483647 w 703"/>
                <a:gd name="T27" fmla="*/ 2147483647 h 440"/>
                <a:gd name="T28" fmla="*/ 2147483647 w 703"/>
                <a:gd name="T29" fmla="*/ 2147483647 h 440"/>
                <a:gd name="T30" fmla="*/ 2147483647 w 703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3"/>
                <a:gd name="T49" fmla="*/ 0 h 440"/>
                <a:gd name="T50" fmla="*/ 703 w 703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3" h="440">
                  <a:moveTo>
                    <a:pt x="703" y="440"/>
                  </a:moveTo>
                  <a:lnTo>
                    <a:pt x="703" y="88"/>
                  </a:lnTo>
                  <a:lnTo>
                    <a:pt x="0" y="88"/>
                  </a:lnTo>
                  <a:lnTo>
                    <a:pt x="0" y="440"/>
                  </a:lnTo>
                  <a:lnTo>
                    <a:pt x="703" y="440"/>
                  </a:lnTo>
                  <a:close/>
                  <a:moveTo>
                    <a:pt x="0" y="88"/>
                  </a:moveTo>
                  <a:lnTo>
                    <a:pt x="264" y="88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  <a:close/>
                  <a:moveTo>
                    <a:pt x="703" y="440"/>
                  </a:moveTo>
                  <a:lnTo>
                    <a:pt x="703" y="88"/>
                  </a:lnTo>
                  <a:lnTo>
                    <a:pt x="703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15" name="Rectangle 207"/>
            <p:cNvSpPr>
              <a:spLocks noChangeArrowheads="1"/>
            </p:cNvSpPr>
            <p:nvPr/>
          </p:nvSpPr>
          <p:spPr bwMode="auto">
            <a:xfrm>
              <a:off x="6702425" y="4337050"/>
              <a:ext cx="1116013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16" name="Rectangle 208"/>
            <p:cNvSpPr>
              <a:spLocks noChangeArrowheads="1"/>
            </p:cNvSpPr>
            <p:nvPr/>
          </p:nvSpPr>
          <p:spPr bwMode="auto">
            <a:xfrm>
              <a:off x="6702425" y="4197350"/>
              <a:ext cx="419100" cy="1397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17" name="Freeform 209"/>
            <p:cNvSpPr>
              <a:spLocks/>
            </p:cNvSpPr>
            <p:nvPr/>
          </p:nvSpPr>
          <p:spPr bwMode="auto">
            <a:xfrm>
              <a:off x="6702425" y="4197350"/>
              <a:ext cx="1588" cy="698500"/>
            </a:xfrm>
            <a:custGeom>
              <a:avLst/>
              <a:gdLst>
                <a:gd name="T0" fmla="*/ 0 w 1588"/>
                <a:gd name="T1" fmla="*/ 2147483647 h 440"/>
                <a:gd name="T2" fmla="*/ 0 w 1588"/>
                <a:gd name="T3" fmla="*/ 0 h 440"/>
                <a:gd name="T4" fmla="*/ 0 w 1588"/>
                <a:gd name="T5" fmla="*/ 2147483647 h 440"/>
                <a:gd name="T6" fmla="*/ 0 60000 65536"/>
                <a:gd name="T7" fmla="*/ 0 60000 65536"/>
                <a:gd name="T8" fmla="*/ 0 60000 65536"/>
                <a:gd name="T9" fmla="*/ 0 w 1588"/>
                <a:gd name="T10" fmla="*/ 0 h 440"/>
                <a:gd name="T11" fmla="*/ 1588 w 1588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40">
                  <a:moveTo>
                    <a:pt x="0" y="440"/>
                  </a:moveTo>
                  <a:lnTo>
                    <a:pt x="0" y="0"/>
                  </a:lnTo>
                  <a:lnTo>
                    <a:pt x="0" y="44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18" name="Freeform 210"/>
            <p:cNvSpPr>
              <a:spLocks/>
            </p:cNvSpPr>
            <p:nvPr/>
          </p:nvSpPr>
          <p:spPr bwMode="auto">
            <a:xfrm>
              <a:off x="7818438" y="4337050"/>
              <a:ext cx="1587" cy="558800"/>
            </a:xfrm>
            <a:custGeom>
              <a:avLst/>
              <a:gdLst>
                <a:gd name="T0" fmla="*/ 0 w 1587"/>
                <a:gd name="T1" fmla="*/ 2147483647 h 352"/>
                <a:gd name="T2" fmla="*/ 0 w 1587"/>
                <a:gd name="T3" fmla="*/ 0 h 352"/>
                <a:gd name="T4" fmla="*/ 0 w 1587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7"/>
                <a:gd name="T10" fmla="*/ 0 h 352"/>
                <a:gd name="T11" fmla="*/ 1587 w 1587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19" name="Rectangle 211"/>
            <p:cNvSpPr>
              <a:spLocks noChangeArrowheads="1"/>
            </p:cNvSpPr>
            <p:nvPr/>
          </p:nvSpPr>
          <p:spPr bwMode="auto">
            <a:xfrm>
              <a:off x="7100888" y="4538663"/>
              <a:ext cx="3238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IPT B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20" name="Freeform 212"/>
            <p:cNvSpPr>
              <a:spLocks/>
            </p:cNvSpPr>
            <p:nvPr/>
          </p:nvSpPr>
          <p:spPr bwMode="auto">
            <a:xfrm>
              <a:off x="7810500" y="5173663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21" name="Freeform 213"/>
            <p:cNvSpPr>
              <a:spLocks/>
            </p:cNvSpPr>
            <p:nvPr/>
          </p:nvSpPr>
          <p:spPr bwMode="auto">
            <a:xfrm>
              <a:off x="6692900" y="5732463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22" name="Freeform 214"/>
            <p:cNvSpPr>
              <a:spLocks/>
            </p:cNvSpPr>
            <p:nvPr/>
          </p:nvSpPr>
          <p:spPr bwMode="auto">
            <a:xfrm>
              <a:off x="6692900" y="5732463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23" name="Freeform 215"/>
            <p:cNvSpPr>
              <a:spLocks/>
            </p:cNvSpPr>
            <p:nvPr/>
          </p:nvSpPr>
          <p:spPr bwMode="auto">
            <a:xfrm>
              <a:off x="6692900" y="5732463"/>
              <a:ext cx="1117600" cy="1587"/>
            </a:xfrm>
            <a:custGeom>
              <a:avLst/>
              <a:gdLst>
                <a:gd name="T0" fmla="*/ 2147483647 w 704"/>
                <a:gd name="T1" fmla="*/ 0 h 1587"/>
                <a:gd name="T2" fmla="*/ 0 w 704"/>
                <a:gd name="T3" fmla="*/ 0 h 1587"/>
                <a:gd name="T4" fmla="*/ 2147483647 w 704"/>
                <a:gd name="T5" fmla="*/ 0 h 1587"/>
                <a:gd name="T6" fmla="*/ 0 60000 65536"/>
                <a:gd name="T7" fmla="*/ 0 60000 65536"/>
                <a:gd name="T8" fmla="*/ 0 60000 65536"/>
                <a:gd name="T9" fmla="*/ 0 w 704"/>
                <a:gd name="T10" fmla="*/ 0 h 1587"/>
                <a:gd name="T11" fmla="*/ 704 w 704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587">
                  <a:moveTo>
                    <a:pt x="704" y="0"/>
                  </a:moveTo>
                  <a:lnTo>
                    <a:pt x="0" y="0"/>
                  </a:lnTo>
                  <a:lnTo>
                    <a:pt x="70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24" name="Freeform 216"/>
            <p:cNvSpPr>
              <a:spLocks noEditPoints="1"/>
            </p:cNvSpPr>
            <p:nvPr/>
          </p:nvSpPr>
          <p:spPr bwMode="auto">
            <a:xfrm>
              <a:off x="6692900" y="5035550"/>
              <a:ext cx="1117600" cy="696913"/>
            </a:xfrm>
            <a:custGeom>
              <a:avLst/>
              <a:gdLst>
                <a:gd name="T0" fmla="*/ 2147483647 w 704"/>
                <a:gd name="T1" fmla="*/ 2147483647 h 439"/>
                <a:gd name="T2" fmla="*/ 2147483647 w 704"/>
                <a:gd name="T3" fmla="*/ 2147483647 h 439"/>
                <a:gd name="T4" fmla="*/ 0 w 704"/>
                <a:gd name="T5" fmla="*/ 2147483647 h 439"/>
                <a:gd name="T6" fmla="*/ 0 w 704"/>
                <a:gd name="T7" fmla="*/ 2147483647 h 439"/>
                <a:gd name="T8" fmla="*/ 2147483647 w 704"/>
                <a:gd name="T9" fmla="*/ 2147483647 h 439"/>
                <a:gd name="T10" fmla="*/ 0 w 704"/>
                <a:gd name="T11" fmla="*/ 2147483647 h 439"/>
                <a:gd name="T12" fmla="*/ 2147483647 w 704"/>
                <a:gd name="T13" fmla="*/ 2147483647 h 439"/>
                <a:gd name="T14" fmla="*/ 2147483647 w 704"/>
                <a:gd name="T15" fmla="*/ 0 h 439"/>
                <a:gd name="T16" fmla="*/ 0 w 704"/>
                <a:gd name="T17" fmla="*/ 0 h 439"/>
                <a:gd name="T18" fmla="*/ 0 w 704"/>
                <a:gd name="T19" fmla="*/ 2147483647 h 439"/>
                <a:gd name="T20" fmla="*/ 0 w 704"/>
                <a:gd name="T21" fmla="*/ 2147483647 h 439"/>
                <a:gd name="T22" fmla="*/ 0 w 704"/>
                <a:gd name="T23" fmla="*/ 0 h 439"/>
                <a:gd name="T24" fmla="*/ 0 w 704"/>
                <a:gd name="T25" fmla="*/ 2147483647 h 439"/>
                <a:gd name="T26" fmla="*/ 2147483647 w 704"/>
                <a:gd name="T27" fmla="*/ 2147483647 h 439"/>
                <a:gd name="T28" fmla="*/ 2147483647 w 704"/>
                <a:gd name="T29" fmla="*/ 2147483647 h 439"/>
                <a:gd name="T30" fmla="*/ 2147483647 w 704"/>
                <a:gd name="T31" fmla="*/ 2147483647 h 4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4"/>
                <a:gd name="T49" fmla="*/ 0 h 439"/>
                <a:gd name="T50" fmla="*/ 704 w 704"/>
                <a:gd name="T51" fmla="*/ 439 h 4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4" h="439">
                  <a:moveTo>
                    <a:pt x="704" y="439"/>
                  </a:moveTo>
                  <a:lnTo>
                    <a:pt x="704" y="87"/>
                  </a:lnTo>
                  <a:lnTo>
                    <a:pt x="0" y="87"/>
                  </a:lnTo>
                  <a:lnTo>
                    <a:pt x="0" y="439"/>
                  </a:lnTo>
                  <a:lnTo>
                    <a:pt x="704" y="439"/>
                  </a:lnTo>
                  <a:close/>
                  <a:moveTo>
                    <a:pt x="0" y="87"/>
                  </a:moveTo>
                  <a:lnTo>
                    <a:pt x="264" y="87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  <a:close/>
                  <a:moveTo>
                    <a:pt x="704" y="439"/>
                  </a:moveTo>
                  <a:lnTo>
                    <a:pt x="704" y="87"/>
                  </a:lnTo>
                  <a:lnTo>
                    <a:pt x="704" y="4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25" name="Rectangle 217"/>
            <p:cNvSpPr>
              <a:spLocks noChangeArrowheads="1"/>
            </p:cNvSpPr>
            <p:nvPr/>
          </p:nvSpPr>
          <p:spPr bwMode="auto">
            <a:xfrm>
              <a:off x="6692900" y="5173663"/>
              <a:ext cx="1117600" cy="558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26" name="Rectangle 219"/>
            <p:cNvSpPr>
              <a:spLocks noChangeArrowheads="1"/>
            </p:cNvSpPr>
            <p:nvPr/>
          </p:nvSpPr>
          <p:spPr bwMode="auto">
            <a:xfrm>
              <a:off x="6692900" y="5035550"/>
              <a:ext cx="419100" cy="138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27" name="Freeform 220"/>
            <p:cNvSpPr>
              <a:spLocks/>
            </p:cNvSpPr>
            <p:nvPr/>
          </p:nvSpPr>
          <p:spPr bwMode="auto">
            <a:xfrm>
              <a:off x="6692900" y="5035550"/>
              <a:ext cx="1588" cy="696913"/>
            </a:xfrm>
            <a:custGeom>
              <a:avLst/>
              <a:gdLst>
                <a:gd name="T0" fmla="*/ 0 w 1588"/>
                <a:gd name="T1" fmla="*/ 2147483647 h 439"/>
                <a:gd name="T2" fmla="*/ 0 w 1588"/>
                <a:gd name="T3" fmla="*/ 0 h 439"/>
                <a:gd name="T4" fmla="*/ 0 w 1588"/>
                <a:gd name="T5" fmla="*/ 2147483647 h 439"/>
                <a:gd name="T6" fmla="*/ 0 60000 65536"/>
                <a:gd name="T7" fmla="*/ 0 60000 65536"/>
                <a:gd name="T8" fmla="*/ 0 60000 65536"/>
                <a:gd name="T9" fmla="*/ 0 w 1588"/>
                <a:gd name="T10" fmla="*/ 0 h 439"/>
                <a:gd name="T11" fmla="*/ 1588 w 1588"/>
                <a:gd name="T12" fmla="*/ 439 h 4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39">
                  <a:moveTo>
                    <a:pt x="0" y="439"/>
                  </a:moveTo>
                  <a:lnTo>
                    <a:pt x="0" y="0"/>
                  </a:lnTo>
                  <a:lnTo>
                    <a:pt x="0" y="439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28" name="Freeform 221"/>
            <p:cNvSpPr>
              <a:spLocks/>
            </p:cNvSpPr>
            <p:nvPr/>
          </p:nvSpPr>
          <p:spPr bwMode="auto">
            <a:xfrm>
              <a:off x="7810500" y="5173663"/>
              <a:ext cx="1588" cy="558800"/>
            </a:xfrm>
            <a:custGeom>
              <a:avLst/>
              <a:gdLst>
                <a:gd name="T0" fmla="*/ 0 w 1588"/>
                <a:gd name="T1" fmla="*/ 2147483647 h 352"/>
                <a:gd name="T2" fmla="*/ 0 w 1588"/>
                <a:gd name="T3" fmla="*/ 0 h 352"/>
                <a:gd name="T4" fmla="*/ 0 w 1588"/>
                <a:gd name="T5" fmla="*/ 2147483647 h 352"/>
                <a:gd name="T6" fmla="*/ 0 60000 65536"/>
                <a:gd name="T7" fmla="*/ 0 60000 65536"/>
                <a:gd name="T8" fmla="*/ 0 60000 65536"/>
                <a:gd name="T9" fmla="*/ 0 w 1588"/>
                <a:gd name="T10" fmla="*/ 0 h 352"/>
                <a:gd name="T11" fmla="*/ 1588 w 1588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352">
                  <a:moveTo>
                    <a:pt x="0" y="352"/>
                  </a:moveTo>
                  <a:lnTo>
                    <a:pt x="0" y="0"/>
                  </a:lnTo>
                  <a:lnTo>
                    <a:pt x="0" y="35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029" name="Rectangle 222"/>
            <p:cNvSpPr>
              <a:spLocks noChangeArrowheads="1"/>
            </p:cNvSpPr>
            <p:nvPr/>
          </p:nvSpPr>
          <p:spPr bwMode="auto">
            <a:xfrm>
              <a:off x="7089775" y="5376863"/>
              <a:ext cx="3238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IPT C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#5: </a:t>
            </a:r>
            <a:r>
              <a:rPr lang="en-US" dirty="0" err="1" smtClean="0"/>
              <a:t>SysML</a:t>
            </a:r>
            <a:r>
              <a:rPr lang="en-US" dirty="0" smtClean="0"/>
              <a:t> vs.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9933"/>
                </a:solidFill>
              </a:rPr>
              <a:t>(Descriptive vs. Analytical Models)</a:t>
            </a:r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SysML</a:t>
            </a:r>
            <a:r>
              <a:rPr lang="en-US" dirty="0" smtClean="0"/>
              <a:t> models are descriptive</a:t>
            </a:r>
          </a:p>
          <a:p>
            <a:r>
              <a:rPr lang="en-US" dirty="0" smtClean="0"/>
              <a:t>Performance models (like </a:t>
            </a:r>
            <a:r>
              <a:rPr lang="en-US" dirty="0" err="1" smtClean="0"/>
              <a:t>Matlab</a:t>
            </a:r>
            <a:r>
              <a:rPr lang="en-US" dirty="0" smtClean="0"/>
              <a:t>) are analytical</a:t>
            </a:r>
            <a:endParaRPr lang="en-US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49" y="3113446"/>
            <a:ext cx="4414377" cy="352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3684" y="2320412"/>
            <a:ext cx="5093669" cy="300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 bwMode="auto">
          <a:xfrm>
            <a:off x="685800" y="1570696"/>
            <a:ext cx="7543800" cy="396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70" name="AutoShape 66"/>
          <p:cNvSpPr>
            <a:spLocks noChangeArrowheads="1"/>
          </p:cNvSpPr>
          <p:nvPr/>
        </p:nvSpPr>
        <p:spPr bwMode="auto">
          <a:xfrm rot="-2377397">
            <a:off x="2438400" y="5228296"/>
            <a:ext cx="914400" cy="381000"/>
          </a:xfrm>
          <a:prstGeom prst="leftRightArrow">
            <a:avLst>
              <a:gd name="adj1" fmla="val 50000"/>
              <a:gd name="adj2" fmla="val 48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</a:pP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21571" name="AutoShape 67"/>
          <p:cNvSpPr>
            <a:spLocks noChangeArrowheads="1"/>
          </p:cNvSpPr>
          <p:nvPr/>
        </p:nvSpPr>
        <p:spPr bwMode="auto">
          <a:xfrm rot="-3902631">
            <a:off x="3486150" y="5285446"/>
            <a:ext cx="723900" cy="381000"/>
          </a:xfrm>
          <a:prstGeom prst="leftRightArrow">
            <a:avLst>
              <a:gd name="adj1" fmla="val 55204"/>
              <a:gd name="adj2" fmla="val 4255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</a:pP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21572" name="AutoShape 68"/>
          <p:cNvSpPr>
            <a:spLocks noChangeArrowheads="1"/>
          </p:cNvSpPr>
          <p:nvPr/>
        </p:nvSpPr>
        <p:spPr bwMode="auto">
          <a:xfrm rot="3902631" flipH="1">
            <a:off x="4629150" y="5285446"/>
            <a:ext cx="723900" cy="381000"/>
          </a:xfrm>
          <a:prstGeom prst="leftRightArrow">
            <a:avLst>
              <a:gd name="adj1" fmla="val 55204"/>
              <a:gd name="adj2" fmla="val 4255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</a:pP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21573" name="AutoShape 69"/>
          <p:cNvSpPr>
            <a:spLocks noChangeArrowheads="1"/>
          </p:cNvSpPr>
          <p:nvPr/>
        </p:nvSpPr>
        <p:spPr bwMode="auto">
          <a:xfrm rot="2377397" flipH="1">
            <a:off x="5562600" y="5228296"/>
            <a:ext cx="914400" cy="381000"/>
          </a:xfrm>
          <a:prstGeom prst="leftRightArrow">
            <a:avLst>
              <a:gd name="adj1" fmla="val 50000"/>
              <a:gd name="adj2" fmla="val 48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</a:pP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Descriptive Models &amp; Analysis Models</a:t>
            </a:r>
            <a:endParaRPr lang="en-US" sz="2400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0" y="1646896"/>
            <a:ext cx="1905000" cy="3733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</a:pPr>
            <a:endParaRPr lang="en-US" sz="1600" smtClean="0">
              <a:solidFill>
                <a:srgbClr val="000000"/>
              </a:solidFill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971800" y="2072346"/>
          <a:ext cx="2895600" cy="249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2" name="Visio" r:id="rId4" imgW="8017002" imgH="6846856" progId="Visio.Drawing.11">
                  <p:embed/>
                </p:oleObj>
              </mc:Choice>
              <mc:Fallback>
                <p:oleObj name="Visio" r:id="rId4" imgW="8017002" imgH="684685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72346"/>
                        <a:ext cx="2895600" cy="249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772474" y="4510130"/>
            <a:ext cx="327685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Descriptive/Specification Model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33600" y="3431246"/>
            <a:ext cx="762000" cy="882650"/>
            <a:chOff x="1488" y="1652"/>
            <a:chExt cx="480" cy="556"/>
          </a:xfrm>
        </p:grpSpPr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>
              <a:off x="1488" y="1968"/>
              <a:ext cx="480" cy="240"/>
            </a:xfrm>
            <a:prstGeom prst="left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9412"/>
                    <a:invGamma/>
                  </a:schemeClr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10000"/>
              </a:pPr>
              <a:endParaRPr 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1558" y="1652"/>
              <a:ext cx="395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</a:rPr>
                <a:t>view-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</a:rPr>
                <a:t>point</a:t>
              </a:r>
            </a:p>
          </p:txBody>
        </p:sp>
      </p:grp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287338" y="2104096"/>
            <a:ext cx="1600200" cy="609600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External Requirements</a:t>
            </a:r>
            <a:endParaRPr lang="en-US" sz="1600" b="1" smtClean="0">
              <a:solidFill>
                <a:srgbClr val="95A289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890406" y="2246459"/>
            <a:ext cx="1168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traceability,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rationale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920659" y="2846000"/>
            <a:ext cx="8826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analysis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needs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221538" y="1723096"/>
            <a:ext cx="1235075" cy="990600"/>
            <a:chOff x="1392" y="1536"/>
            <a:chExt cx="778" cy="624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488" y="1536"/>
              <a:ext cx="480" cy="432"/>
              <a:chOff x="3264" y="1536"/>
              <a:chExt cx="480" cy="432"/>
            </a:xfrm>
          </p:grpSpPr>
          <p:sp>
            <p:nvSpPr>
              <p:cNvPr id="21520" name="Line 16"/>
              <p:cNvSpPr>
                <a:spLocks noChangeShapeType="1"/>
              </p:cNvSpPr>
              <p:nvPr/>
            </p:nvSpPr>
            <p:spPr bwMode="auto">
              <a:xfrm>
                <a:off x="3456" y="153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1" name="Line 17"/>
              <p:cNvSpPr>
                <a:spLocks noChangeShapeType="1"/>
              </p:cNvSpPr>
              <p:nvPr/>
            </p:nvSpPr>
            <p:spPr bwMode="auto">
              <a:xfrm>
                <a:off x="3456" y="182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2" name="Line 18"/>
              <p:cNvSpPr>
                <a:spLocks noChangeShapeType="1"/>
              </p:cNvSpPr>
              <p:nvPr/>
            </p:nvSpPr>
            <p:spPr bwMode="auto">
              <a:xfrm flipV="1">
                <a:off x="3264" y="1824"/>
                <a:ext cx="192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3" name="Freeform 19"/>
              <p:cNvSpPr>
                <a:spLocks/>
              </p:cNvSpPr>
              <p:nvPr/>
            </p:nvSpPr>
            <p:spPr bwMode="auto">
              <a:xfrm>
                <a:off x="3360" y="1632"/>
                <a:ext cx="371" cy="28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63" y="34"/>
                  </a:cxn>
                  <a:cxn ang="0">
                    <a:pos x="257" y="103"/>
                  </a:cxn>
                  <a:cxn ang="0">
                    <a:pos x="275" y="120"/>
                  </a:cxn>
                  <a:cxn ang="0">
                    <a:pos x="134" y="240"/>
                  </a:cxn>
                  <a:cxn ang="0">
                    <a:pos x="60" y="163"/>
                  </a:cxn>
                  <a:cxn ang="0">
                    <a:pos x="0" y="137"/>
                  </a:cxn>
                  <a:cxn ang="0">
                    <a:pos x="38" y="0"/>
                  </a:cxn>
                </a:cxnLst>
                <a:rect l="0" t="0" r="r" b="b"/>
                <a:pathLst>
                  <a:path w="275" h="240">
                    <a:moveTo>
                      <a:pt x="38" y="0"/>
                    </a:moveTo>
                    <a:cubicBezTo>
                      <a:pt x="83" y="10"/>
                      <a:pt x="120" y="21"/>
                      <a:pt x="163" y="34"/>
                    </a:cubicBezTo>
                    <a:cubicBezTo>
                      <a:pt x="185" y="48"/>
                      <a:pt x="243" y="90"/>
                      <a:pt x="257" y="103"/>
                    </a:cubicBezTo>
                    <a:cubicBezTo>
                      <a:pt x="263" y="109"/>
                      <a:pt x="275" y="120"/>
                      <a:pt x="275" y="120"/>
                    </a:cubicBezTo>
                    <a:lnTo>
                      <a:pt x="134" y="240"/>
                    </a:lnTo>
                    <a:cubicBezTo>
                      <a:pt x="114" y="203"/>
                      <a:pt x="101" y="176"/>
                      <a:pt x="60" y="163"/>
                    </a:cubicBezTo>
                    <a:cubicBezTo>
                      <a:pt x="41" y="150"/>
                      <a:pt x="24" y="137"/>
                      <a:pt x="0" y="137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9CCFF">
                  <a:alpha val="50000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1392" y="1948"/>
              <a:ext cx="77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closed form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992938" y="2866096"/>
            <a:ext cx="1676400" cy="762000"/>
            <a:chOff x="1296" y="2592"/>
            <a:chExt cx="1056" cy="48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296" y="2592"/>
              <a:ext cx="1056" cy="288"/>
              <a:chOff x="1296" y="2592"/>
              <a:chExt cx="1056" cy="288"/>
            </a:xfrm>
          </p:grpSpPr>
          <p:sp>
            <p:nvSpPr>
              <p:cNvPr id="21527" name="Rectangle 23"/>
              <p:cNvSpPr>
                <a:spLocks noChangeArrowheads="1"/>
              </p:cNvSpPr>
              <p:nvPr/>
            </p:nvSpPr>
            <p:spPr bwMode="auto">
              <a:xfrm>
                <a:off x="1296" y="2688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8" name="Rectangle 24"/>
              <p:cNvSpPr>
                <a:spLocks noChangeArrowheads="1"/>
              </p:cNvSpPr>
              <p:nvPr/>
            </p:nvSpPr>
            <p:spPr bwMode="auto">
              <a:xfrm>
                <a:off x="1680" y="2784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9" name="Rectangle 25"/>
              <p:cNvSpPr>
                <a:spLocks noChangeArrowheads="1"/>
              </p:cNvSpPr>
              <p:nvPr/>
            </p:nvSpPr>
            <p:spPr bwMode="auto">
              <a:xfrm>
                <a:off x="1680" y="2592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1530" name="AutoShape 26"/>
              <p:cNvCxnSpPr>
                <a:cxnSpLocks noChangeShapeType="1"/>
                <a:stCxn id="21527" idx="3"/>
                <a:endCxn id="21529" idx="1"/>
              </p:cNvCxnSpPr>
              <p:nvPr/>
            </p:nvCxnSpPr>
            <p:spPr bwMode="auto">
              <a:xfrm flipV="1">
                <a:off x="1440" y="2640"/>
                <a:ext cx="240" cy="96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1531" name="AutoShape 27"/>
              <p:cNvCxnSpPr>
                <a:cxnSpLocks noChangeShapeType="1"/>
                <a:stCxn id="21527" idx="3"/>
                <a:endCxn id="21528" idx="1"/>
              </p:cNvCxnSpPr>
              <p:nvPr/>
            </p:nvCxnSpPr>
            <p:spPr bwMode="auto">
              <a:xfrm>
                <a:off x="1440" y="2736"/>
                <a:ext cx="240" cy="96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21532" name="Rectangle 28"/>
              <p:cNvSpPr>
                <a:spLocks noChangeArrowheads="1"/>
              </p:cNvSpPr>
              <p:nvPr/>
            </p:nvSpPr>
            <p:spPr bwMode="auto">
              <a:xfrm>
                <a:off x="1920" y="2592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3" name="Rectangle 29"/>
              <p:cNvSpPr>
                <a:spLocks noChangeArrowheads="1"/>
              </p:cNvSpPr>
              <p:nvPr/>
            </p:nvSpPr>
            <p:spPr bwMode="auto">
              <a:xfrm>
                <a:off x="2208" y="2688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1534" name="AutoShape 30"/>
              <p:cNvCxnSpPr>
                <a:cxnSpLocks noChangeShapeType="1"/>
                <a:stCxn id="21529" idx="3"/>
                <a:endCxn id="21532" idx="1"/>
              </p:cNvCxnSpPr>
              <p:nvPr/>
            </p:nvCxnSpPr>
            <p:spPr bwMode="auto">
              <a:xfrm>
                <a:off x="1824" y="2640"/>
                <a:ext cx="96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1535" name="AutoShape 31"/>
              <p:cNvCxnSpPr>
                <a:cxnSpLocks noChangeShapeType="1"/>
                <a:stCxn id="21528" idx="3"/>
                <a:endCxn id="21533" idx="1"/>
              </p:cNvCxnSpPr>
              <p:nvPr/>
            </p:nvCxnSpPr>
            <p:spPr bwMode="auto">
              <a:xfrm flipV="1">
                <a:off x="1824" y="2736"/>
                <a:ext cx="384" cy="96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1536" name="AutoShape 32"/>
              <p:cNvCxnSpPr>
                <a:cxnSpLocks noChangeShapeType="1"/>
                <a:stCxn id="21532" idx="3"/>
                <a:endCxn id="21533" idx="1"/>
              </p:cNvCxnSpPr>
              <p:nvPr/>
            </p:nvCxnSpPr>
            <p:spPr bwMode="auto">
              <a:xfrm>
                <a:off x="2064" y="2640"/>
                <a:ext cx="144" cy="96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sp>
          <p:nvSpPr>
            <p:cNvPr id="21537" name="Text Box 33"/>
            <p:cNvSpPr txBox="1">
              <a:spLocks noChangeArrowheads="1"/>
            </p:cNvSpPr>
            <p:nvPr/>
          </p:nvSpPr>
          <p:spPr bwMode="auto">
            <a:xfrm>
              <a:off x="1327" y="2860"/>
              <a:ext cx="91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discrete event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373938" y="3704296"/>
            <a:ext cx="946150" cy="1098550"/>
            <a:chOff x="3600" y="2016"/>
            <a:chExt cx="596" cy="692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3600" y="2016"/>
              <a:ext cx="576" cy="480"/>
              <a:chOff x="3600" y="2016"/>
              <a:chExt cx="576" cy="480"/>
            </a:xfrm>
          </p:grpSpPr>
          <p:sp>
            <p:nvSpPr>
              <p:cNvPr id="21540" name="Oval 36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1" name="Oval 37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2" name="Oval 38"/>
              <p:cNvSpPr>
                <a:spLocks noChangeArrowheads="1"/>
              </p:cNvSpPr>
              <p:nvPr/>
            </p:nvSpPr>
            <p:spPr bwMode="auto">
              <a:xfrm>
                <a:off x="3888" y="22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3" name="Oval 39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4" name="Oval 40"/>
              <p:cNvSpPr>
                <a:spLocks noChangeArrowheads="1"/>
              </p:cNvSpPr>
              <p:nvPr/>
            </p:nvSpPr>
            <p:spPr bwMode="auto">
              <a:xfrm>
                <a:off x="4080" y="240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10000"/>
                </a:pPr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1545" name="AutoShape 41"/>
              <p:cNvCxnSpPr>
                <a:cxnSpLocks noChangeShapeType="1"/>
                <a:stCxn id="21540" idx="7"/>
                <a:endCxn id="21541" idx="3"/>
              </p:cNvCxnSpPr>
              <p:nvPr/>
            </p:nvCxnSpPr>
            <p:spPr bwMode="auto">
              <a:xfrm flipV="1">
                <a:off x="3682" y="2098"/>
                <a:ext cx="172" cy="12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1546" name="AutoShape 42"/>
              <p:cNvCxnSpPr>
                <a:cxnSpLocks noChangeShapeType="1"/>
                <a:stCxn id="21542" idx="0"/>
                <a:endCxn id="21541" idx="4"/>
              </p:cNvCxnSpPr>
              <p:nvPr/>
            </p:nvCxnSpPr>
            <p:spPr bwMode="auto">
              <a:xfrm flipH="1" flipV="1">
                <a:off x="3888" y="2112"/>
                <a:ext cx="48" cy="9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1547" name="AutoShape 43"/>
              <p:cNvCxnSpPr>
                <a:cxnSpLocks noChangeShapeType="1"/>
                <a:stCxn id="21544" idx="1"/>
                <a:endCxn id="21542" idx="5"/>
              </p:cNvCxnSpPr>
              <p:nvPr/>
            </p:nvCxnSpPr>
            <p:spPr bwMode="auto">
              <a:xfrm flipH="1" flipV="1">
                <a:off x="3970" y="2290"/>
                <a:ext cx="124" cy="12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1548" name="AutoShape 44"/>
              <p:cNvCxnSpPr>
                <a:cxnSpLocks noChangeShapeType="1"/>
                <a:stCxn id="21540" idx="6"/>
                <a:endCxn id="21542" idx="2"/>
              </p:cNvCxnSpPr>
              <p:nvPr/>
            </p:nvCxnSpPr>
            <p:spPr bwMode="auto">
              <a:xfrm>
                <a:off x="3696" y="2256"/>
                <a:ext cx="192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1549" name="AutoShape 45"/>
              <p:cNvCxnSpPr>
                <a:cxnSpLocks noChangeShapeType="1"/>
                <a:stCxn id="21540" idx="4"/>
                <a:endCxn id="21543" idx="1"/>
              </p:cNvCxnSpPr>
              <p:nvPr/>
            </p:nvCxnSpPr>
            <p:spPr bwMode="auto">
              <a:xfrm>
                <a:off x="3648" y="2304"/>
                <a:ext cx="110" cy="11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1550" name="AutoShape 46"/>
              <p:cNvCxnSpPr>
                <a:cxnSpLocks noChangeShapeType="1"/>
                <a:stCxn id="21543" idx="7"/>
                <a:endCxn id="21542" idx="4"/>
              </p:cNvCxnSpPr>
              <p:nvPr/>
            </p:nvCxnSpPr>
            <p:spPr bwMode="auto">
              <a:xfrm flipV="1">
                <a:off x="3826" y="2304"/>
                <a:ext cx="110" cy="11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21551" name="Text Box 47"/>
            <p:cNvSpPr txBox="1">
              <a:spLocks noChangeArrowheads="1"/>
            </p:cNvSpPr>
            <p:nvPr/>
          </p:nvSpPr>
          <p:spPr bwMode="auto">
            <a:xfrm>
              <a:off x="3632" y="2496"/>
              <a:ext cx="56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network</a:t>
              </a:r>
            </a:p>
          </p:txBody>
        </p:sp>
      </p:grp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6934200" y="4723184"/>
            <a:ext cx="1808804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Analysis Models &amp; Simulations</a:t>
            </a:r>
          </a:p>
        </p:txBody>
      </p:sp>
      <p:sp>
        <p:nvSpPr>
          <p:cNvPr id="21553" name="AutoShape 49"/>
          <p:cNvSpPr>
            <a:spLocks noChangeArrowheads="1"/>
          </p:cNvSpPr>
          <p:nvPr/>
        </p:nvSpPr>
        <p:spPr bwMode="auto">
          <a:xfrm>
            <a:off x="287338" y="3652672"/>
            <a:ext cx="1846262" cy="914400"/>
          </a:xfrm>
          <a:prstGeom prst="foldedCorner">
            <a:avLst>
              <a:gd name="adj" fmla="val 12500"/>
            </a:avLst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System  Documentation &amp; Specifications</a:t>
            </a:r>
            <a:endParaRPr lang="en-US" sz="1600" b="1" smtClean="0">
              <a:solidFill>
                <a:srgbClr val="95A289"/>
              </a:solidFill>
            </a:endParaRPr>
          </a:p>
        </p:txBody>
      </p:sp>
      <p:sp>
        <p:nvSpPr>
          <p:cNvPr id="21560" name="AutoShape 56"/>
          <p:cNvSpPr>
            <a:spLocks noChangeArrowheads="1"/>
          </p:cNvSpPr>
          <p:nvPr/>
        </p:nvSpPr>
        <p:spPr bwMode="auto">
          <a:xfrm rot="1969971">
            <a:off x="1872735" y="2881185"/>
            <a:ext cx="1093724" cy="381000"/>
          </a:xfrm>
          <a:prstGeom prst="leftRightArrow">
            <a:avLst>
              <a:gd name="adj1" fmla="val 50000"/>
              <a:gd name="adj2" fmla="val 48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0000"/>
            </a:pP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5611761" y="3880389"/>
            <a:ext cx="1509713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per-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00"/>
                </a:solidFill>
              </a:rPr>
              <a:t>formance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estimates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14600" y="1570696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Based Engineering Discipline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7592" y="465064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Arrows indicate interactions that could potentially be  automated</a:t>
            </a:r>
            <a:endParaRPr lang="en-US" sz="1200" dirty="0"/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657972" y="5837896"/>
            <a:ext cx="343311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Linkage to Other Disciplines/IPTs</a:t>
            </a:r>
          </a:p>
        </p:txBody>
      </p:sp>
      <p:sp>
        <p:nvSpPr>
          <p:cNvPr id="61" name="Curved Down Arrow 60"/>
          <p:cNvSpPr/>
          <p:nvPr/>
        </p:nvSpPr>
        <p:spPr>
          <a:xfrm>
            <a:off x="5673213" y="2812018"/>
            <a:ext cx="1425677" cy="530941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Curved Down Arrow 61"/>
          <p:cNvSpPr/>
          <p:nvPr/>
        </p:nvSpPr>
        <p:spPr>
          <a:xfrm rot="10800000">
            <a:off x="5609303" y="4173786"/>
            <a:ext cx="1425677" cy="530941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Modeling Links Descriptive &amp; Analytical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engineers tend not to build parametric models</a:t>
            </a:r>
          </a:p>
          <a:p>
            <a:pPr lvl="1"/>
            <a:r>
              <a:rPr lang="en-US" dirty="0" smtClean="0"/>
              <a:t>Powerful, unique capability to check model consistency and integrity</a:t>
            </a:r>
          </a:p>
          <a:p>
            <a:pPr lvl="1"/>
            <a:r>
              <a:rPr lang="en-US" dirty="0" smtClean="0"/>
              <a:t>Linkage to external analysis capabilities/simulations/models</a:t>
            </a:r>
          </a:p>
          <a:p>
            <a:pPr lvl="1"/>
            <a:r>
              <a:rPr lang="en-US" dirty="0" smtClean="0"/>
              <a:t>Test and validation implications</a:t>
            </a:r>
          </a:p>
          <a:p>
            <a:r>
              <a:rPr lang="en-US" dirty="0" smtClean="0"/>
              <a:t>This is changing with better vendor support</a:t>
            </a:r>
          </a:p>
          <a:p>
            <a:pPr lvl="1"/>
            <a:r>
              <a:rPr lang="en-US" dirty="0" smtClean="0"/>
              <a:t>Phoenix </a:t>
            </a:r>
            <a:r>
              <a:rPr lang="en-US" dirty="0" err="1" smtClean="0"/>
              <a:t>ModelCenter</a:t>
            </a:r>
            <a:r>
              <a:rPr lang="en-US" dirty="0" smtClean="0"/>
              <a:t> “MBSE Pak” </a:t>
            </a:r>
            <a:r>
              <a:rPr lang="en-US" dirty="0" err="1" smtClean="0"/>
              <a:t>plugin</a:t>
            </a:r>
            <a:endParaRPr lang="en-US" dirty="0" smtClean="0"/>
          </a:p>
          <a:p>
            <a:pPr lvl="1"/>
            <a:r>
              <a:rPr lang="en-US" dirty="0" err="1" smtClean="0"/>
              <a:t>InterCAX</a:t>
            </a:r>
            <a:r>
              <a:rPr lang="en-US" dirty="0" smtClean="0"/>
              <a:t> </a:t>
            </a:r>
            <a:r>
              <a:rPr lang="en-US" dirty="0" err="1" smtClean="0"/>
              <a:t>plugin</a:t>
            </a:r>
            <a:r>
              <a:rPr lang="en-US" dirty="0" smtClean="0"/>
              <a:t> for </a:t>
            </a:r>
            <a:r>
              <a:rPr lang="en-US" dirty="0" err="1" smtClean="0"/>
              <a:t>MagicDraw</a:t>
            </a:r>
            <a:r>
              <a:rPr lang="en-US" dirty="0" smtClean="0"/>
              <a:t> and Rhapsody</a:t>
            </a:r>
          </a:p>
          <a:p>
            <a:r>
              <a:rPr lang="en-US" dirty="0" smtClean="0"/>
              <a:t>When this capability works, it is more impressive, meaningful,  and powerful than animating the </a:t>
            </a:r>
            <a:r>
              <a:rPr lang="en-US" dirty="0" err="1" smtClean="0"/>
              <a:t>SysML</a:t>
            </a:r>
            <a:r>
              <a:rPr lang="en-US" dirty="0" smtClean="0"/>
              <a:t> model!</a:t>
            </a:r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742993" y="4386100"/>
            <a:ext cx="2579626" cy="2898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000000"/>
                </a:solidFill>
              </a:rPr>
              <a:t>Copyright © 2012, Elsevier Inc. All rights Reserved.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8096" y="1656737"/>
            <a:ext cx="3693683" cy="3029564"/>
            <a:chOff x="1143000" y="304800"/>
            <a:chExt cx="6931025" cy="5684838"/>
          </a:xfrm>
        </p:grpSpPr>
        <p:pic>
          <p:nvPicPr>
            <p:cNvPr id="13315" name="Picture 4" descr="f03-11-978012385206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04800"/>
              <a:ext cx="6931025" cy="514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6" name="Rectangle 5"/>
            <p:cNvSpPr>
              <a:spLocks noChangeArrowheads="1"/>
            </p:cNvSpPr>
            <p:nvPr/>
          </p:nvSpPr>
          <p:spPr bwMode="auto">
            <a:xfrm>
              <a:off x="4276725" y="5715000"/>
              <a:ext cx="9890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Figure 3.11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33338" y="472172"/>
            <a:ext cx="4095025" cy="6185782"/>
            <a:chOff x="2438400" y="304800"/>
            <a:chExt cx="4346575" cy="5684838"/>
          </a:xfrm>
        </p:grpSpPr>
        <p:pic>
          <p:nvPicPr>
            <p:cNvPr id="7" name="Picture 4" descr="f03-12-97801238520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4346575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276725" y="5715000"/>
              <a:ext cx="9890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2"/>
                  </a:solidFill>
                </a:rPr>
                <a:t>Figure 3.12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Parametric Example: Air Compressor</a:t>
            </a:r>
            <a:br>
              <a:rPr lang="en-US" dirty="0" smtClean="0"/>
            </a:br>
            <a:r>
              <a:rPr lang="en-US" dirty="0" smtClean="0"/>
              <a:t>– Definition &amp; Use</a:t>
            </a:r>
            <a:endParaRPr lang="en-US" dirty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6176447" y="6086745"/>
            <a:ext cx="2579626" cy="2898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Copyright © 2012, Elsevier Inc.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2834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#6: Values, Value Types, Units and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think about adding specific values until the performance analysis has already started.</a:t>
            </a:r>
          </a:p>
          <a:p>
            <a:pPr lvl="1"/>
            <a:r>
              <a:rPr lang="en-US" dirty="0" smtClean="0"/>
              <a:t>Once we start adding values, we discover that we need units and dimensions too.   This adds considerable work for the modeler.</a:t>
            </a:r>
          </a:p>
          <a:p>
            <a:r>
              <a:rPr lang="en-US" dirty="0" smtClean="0"/>
              <a:t>Default values can be added to the block, but actual values require instance specifications</a:t>
            </a:r>
          </a:p>
          <a:p>
            <a:pPr lvl="1"/>
            <a:r>
              <a:rPr lang="en-US" dirty="0" smtClean="0"/>
              <a:t>Modelers tend to have initial difficulty with instances.  Most tools don’t support this well</a:t>
            </a:r>
          </a:p>
          <a:p>
            <a:r>
              <a:rPr lang="en-US" dirty="0" smtClean="0"/>
              <a:t>Standard units and dimensions can be imported as library</a:t>
            </a:r>
          </a:p>
          <a:p>
            <a:pPr lvl="1"/>
            <a:r>
              <a:rPr lang="en-US" dirty="0" smtClean="0"/>
              <a:t>But custom units and dimensions are almost always required for a new domain</a:t>
            </a:r>
          </a:p>
          <a:p>
            <a:pPr lvl="1"/>
            <a:r>
              <a:rPr lang="en-US" dirty="0" err="1" smtClean="0"/>
              <a:t>ValueTypes</a:t>
            </a:r>
            <a:r>
              <a:rPr lang="en-US" dirty="0" smtClean="0"/>
              <a:t> must be built from the Units and Dimensions before they can be used.  Not a big job, but often overlooked.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416" y="6048897"/>
            <a:ext cx="8514319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“A model without values has no value” – Dr. Darren Kelly</a:t>
            </a:r>
            <a:endParaRPr lang="en-US" sz="2400" b="1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</a:t>
            </a:r>
            <a:r>
              <a:rPr lang="en-US"/>
              <a:t>d</a:t>
            </a:r>
            <a:r>
              <a:rPr lang="en-US" smtClean="0"/>
              <a:t>o </a:t>
            </a:r>
            <a:r>
              <a:rPr lang="en-US" dirty="0" smtClean="0"/>
              <a:t>Systems Engineers have problems with when learning </a:t>
            </a:r>
            <a:r>
              <a:rPr lang="en-US" dirty="0" err="1" smtClean="0"/>
              <a:t>SysML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200" b="1" i="1" dirty="0" smtClean="0"/>
              <a:t>SysML is too complex! </a:t>
            </a:r>
            <a:r>
              <a:rPr lang="en-US" sz="2200" dirty="0" smtClean="0"/>
              <a:t>(flexibility vs. complexity)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200" b="1" i="1" dirty="0" smtClean="0"/>
              <a:t>What does that darn diagram header mean? </a:t>
            </a:r>
            <a:r>
              <a:rPr lang="en-US" sz="2200" dirty="0" smtClean="0"/>
              <a:t>(models vs. diagrams)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200" dirty="0" smtClean="0"/>
              <a:t>Why do I need </a:t>
            </a:r>
            <a:r>
              <a:rPr lang="en-US" sz="2200" b="1" i="1" dirty="0" smtClean="0"/>
              <a:t>both</a:t>
            </a:r>
            <a:r>
              <a:rPr lang="en-US" sz="2200" dirty="0" smtClean="0"/>
              <a:t> </a:t>
            </a:r>
            <a:r>
              <a:rPr lang="en-US" sz="2200" dirty="0" err="1" smtClean="0"/>
              <a:t>ibds</a:t>
            </a:r>
            <a:r>
              <a:rPr lang="en-US" sz="2200" dirty="0" smtClean="0"/>
              <a:t> </a:t>
            </a:r>
            <a:r>
              <a:rPr lang="en-US" sz="2200" b="1" i="1" dirty="0" smtClean="0"/>
              <a:t>and</a:t>
            </a:r>
            <a:r>
              <a:rPr lang="en-US" sz="2200" i="1" dirty="0" smtClean="0"/>
              <a:t> </a:t>
            </a:r>
            <a:r>
              <a:rPr lang="en-US" sz="2200" dirty="0" err="1" smtClean="0"/>
              <a:t>bdds</a:t>
            </a:r>
            <a:r>
              <a:rPr lang="en-US" sz="2200" dirty="0" smtClean="0"/>
              <a:t>? (definition vs. use)</a:t>
            </a:r>
          </a:p>
          <a:p>
            <a:pPr marL="682625" lvl="1" indent="-457200">
              <a:buSzPct val="100000"/>
              <a:buFont typeface="+mj-lt"/>
              <a:buAutoNum type="alphaLcPeriod"/>
            </a:pPr>
            <a:r>
              <a:rPr lang="en-US" sz="1800" b="1" i="1" dirty="0" smtClean="0"/>
              <a:t>Activity diagrams have no activities on them!* </a:t>
            </a:r>
            <a:r>
              <a:rPr lang="en-US" sz="1800" dirty="0" smtClean="0"/>
              <a:t>(activity modeling vs. functional hierarchy)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200" b="1" i="1" dirty="0" smtClean="0"/>
              <a:t>Why not use packages for my product breakdown structure? </a:t>
            </a:r>
            <a:r>
              <a:rPr lang="en-US" sz="2200" dirty="0" smtClean="0"/>
              <a:t>(composition vs. containment)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200" dirty="0" smtClean="0"/>
              <a:t>How is </a:t>
            </a:r>
            <a:r>
              <a:rPr lang="en-US" sz="2200" dirty="0" err="1" smtClean="0"/>
              <a:t>SysML</a:t>
            </a:r>
            <a:r>
              <a:rPr lang="en-US" sz="2200" dirty="0" smtClean="0"/>
              <a:t> different than </a:t>
            </a:r>
            <a:r>
              <a:rPr lang="en-US" sz="2200" dirty="0" err="1" smtClean="0"/>
              <a:t>Matlab</a:t>
            </a:r>
            <a:r>
              <a:rPr lang="en-US" sz="2200" dirty="0" smtClean="0"/>
              <a:t>? (parametric modeling)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200" dirty="0" smtClean="0"/>
              <a:t>Why do I care about Units? (values, value types, units and quantity kinds/dimensions)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200" dirty="0" smtClean="0"/>
              <a:t>Why isn’t </a:t>
            </a:r>
            <a:r>
              <a:rPr lang="en-US" sz="2200" dirty="0" err="1" smtClean="0"/>
              <a:t>SysML</a:t>
            </a:r>
            <a:r>
              <a:rPr lang="en-US" sz="2200" dirty="0" smtClean="0"/>
              <a:t> executable? (functionality vs. model execution)</a:t>
            </a:r>
          </a:p>
          <a:p>
            <a:pPr lvl="1"/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#7: Modeling Functionality vs. Model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Model execution is becoming important for checking dynamic consistency of the system design.</a:t>
            </a:r>
          </a:p>
          <a:p>
            <a:r>
              <a:rPr lang="en-US" sz="1800" dirty="0" smtClean="0"/>
              <a:t>“</a:t>
            </a:r>
            <a:r>
              <a:rPr lang="en-US" sz="1800" dirty="0" err="1" smtClean="0"/>
              <a:t>SysML</a:t>
            </a:r>
            <a:r>
              <a:rPr lang="en-US" sz="1800" dirty="0" smtClean="0"/>
              <a:t> doesn’t execute”</a:t>
            </a:r>
          </a:p>
          <a:p>
            <a:pPr lvl="1"/>
            <a:r>
              <a:rPr lang="en-US" sz="1600" dirty="0" smtClean="0"/>
              <a:t>It was never intended to!  Nor does it calculate.</a:t>
            </a:r>
          </a:p>
          <a:p>
            <a:pPr lvl="1"/>
            <a:r>
              <a:rPr lang="en-US" sz="1600" dirty="0" smtClean="0"/>
              <a:t>Some tools provide execution capability, if you follow their modeling rules (Rhapsody, </a:t>
            </a:r>
            <a:r>
              <a:rPr lang="en-US" sz="1600" dirty="0" err="1" smtClean="0"/>
              <a:t>MagicDraw</a:t>
            </a:r>
            <a:r>
              <a:rPr lang="en-US" sz="1600" dirty="0" smtClean="0"/>
              <a:t> Cameo, etc.)</a:t>
            </a:r>
          </a:p>
          <a:p>
            <a:r>
              <a:rPr lang="en-US" sz="1800" dirty="0" err="1" smtClean="0"/>
              <a:t>SysML</a:t>
            </a:r>
            <a:r>
              <a:rPr lang="en-US" sz="1800" dirty="0" smtClean="0"/>
              <a:t> is compatible with foundational UML (</a:t>
            </a:r>
            <a:r>
              <a:rPr lang="en-US" sz="1800" dirty="0" err="1" smtClean="0"/>
              <a:t>fUML</a:t>
            </a:r>
            <a:r>
              <a:rPr lang="en-US" sz="1800" dirty="0" smtClean="0"/>
              <a:t>) and its action language (ALF)</a:t>
            </a:r>
          </a:p>
          <a:p>
            <a:r>
              <a:rPr lang="en-US" sz="1800" dirty="0" smtClean="0"/>
              <a:t>The burden of model execution: In addition to a semantically correct behavioral model, there needs to be:</a:t>
            </a:r>
          </a:p>
          <a:p>
            <a:pPr lvl="1"/>
            <a:r>
              <a:rPr lang="en-US" sz="1600" dirty="0" smtClean="0"/>
              <a:t>A simulation environment, including keeping track of model time</a:t>
            </a:r>
          </a:p>
          <a:p>
            <a:pPr lvl="1"/>
            <a:r>
              <a:rPr lang="en-US" sz="1600" dirty="0" smtClean="0"/>
              <a:t>A stimulus or input file</a:t>
            </a:r>
          </a:p>
          <a:p>
            <a:pPr lvl="1"/>
            <a:r>
              <a:rPr lang="en-US" sz="1600" dirty="0" smtClean="0"/>
              <a:t>A visualization/animation capability</a:t>
            </a:r>
          </a:p>
          <a:p>
            <a:pPr lvl="1"/>
            <a:r>
              <a:rPr lang="en-US" sz="1600" dirty="0" smtClean="0"/>
              <a:t>Resource constraint/utilization based on allocation to structure</a:t>
            </a:r>
          </a:p>
          <a:p>
            <a:r>
              <a:rPr lang="en-US" sz="1800" dirty="0" smtClean="0"/>
              <a:t>Some of the value of model execution may be gained using linked external models, e.g. Extend</a:t>
            </a:r>
          </a:p>
          <a:p>
            <a:r>
              <a:rPr lang="en-US" sz="1800" dirty="0" smtClean="0"/>
              <a:t>System model execution is not a substitute for MS&amp;A. </a:t>
            </a:r>
          </a:p>
          <a:p>
            <a:r>
              <a:rPr lang="en-US" sz="1800" dirty="0" smtClean="0"/>
              <a:t>Choose, but choose wisely!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514475"/>
            <a:ext cx="3533775" cy="2133600"/>
            <a:chOff x="240" y="954"/>
            <a:chExt cx="2226" cy="1344"/>
          </a:xfrm>
        </p:grpSpPr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954"/>
              <a:ext cx="2226" cy="1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2708" name="Text Box 4"/>
            <p:cNvSpPr txBox="1">
              <a:spLocks noChangeArrowheads="1"/>
            </p:cNvSpPr>
            <p:nvPr/>
          </p:nvSpPr>
          <p:spPr bwMode="auto">
            <a:xfrm>
              <a:off x="240" y="2106"/>
              <a:ext cx="61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3399"/>
                  </a:solidFill>
                </a:rPr>
                <a:t>definition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81125" y="2143125"/>
            <a:ext cx="3052763" cy="1504950"/>
            <a:chOff x="870" y="1350"/>
            <a:chExt cx="1923" cy="948"/>
          </a:xfrm>
        </p:grpSpPr>
        <p:sp>
          <p:nvSpPr>
            <p:cNvPr id="72710" name="Text Box 6"/>
            <p:cNvSpPr txBox="1">
              <a:spLocks noChangeArrowheads="1"/>
            </p:cNvSpPr>
            <p:nvPr/>
          </p:nvSpPr>
          <p:spPr bwMode="auto">
            <a:xfrm>
              <a:off x="870" y="2106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3399"/>
                  </a:solidFill>
                </a:rPr>
                <a:t>use</a:t>
              </a:r>
            </a:p>
          </p:txBody>
        </p:sp>
        <p:pic>
          <p:nvPicPr>
            <p:cNvPr id="7271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1393" t="2461" r="4820" b="7765"/>
            <a:stretch>
              <a:fillRect/>
            </a:stretch>
          </p:blipFill>
          <p:spPr bwMode="auto">
            <a:xfrm>
              <a:off x="1178" y="1350"/>
              <a:ext cx="1615" cy="9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Pillars of SysML – </a:t>
            </a:r>
            <a:br>
              <a:rPr lang="en-US"/>
            </a:br>
            <a:r>
              <a:rPr lang="en-US"/>
              <a:t>ABS Example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159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3399"/>
                </a:solidFill>
              </a:rPr>
              <a:t>1. Structure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362825" y="1143000"/>
            <a:ext cx="15525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3399"/>
                </a:solidFill>
              </a:rPr>
              <a:t>2. Behavior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815975" y="6384925"/>
            <a:ext cx="2159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3399"/>
                </a:solidFill>
              </a:rPr>
              <a:t>3. Requirements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5592763" y="6384925"/>
            <a:ext cx="1917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3399"/>
                </a:solidFill>
              </a:rPr>
              <a:t>4. Parametrics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038600" y="1295400"/>
            <a:ext cx="4822825" cy="3116263"/>
            <a:chOff x="2544" y="816"/>
            <a:chExt cx="3038" cy="1963"/>
          </a:xfrm>
        </p:grpSpPr>
        <p:graphicFrame>
          <p:nvGraphicFramePr>
            <p:cNvPr id="72718" name="Object 14"/>
            <p:cNvGraphicFramePr>
              <a:graphicFrameLocks noChangeAspect="1"/>
            </p:cNvGraphicFramePr>
            <p:nvPr/>
          </p:nvGraphicFramePr>
          <p:xfrm>
            <a:off x="2544" y="816"/>
            <a:ext cx="2017" cy="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86" name="Visio" r:id="rId6" imgW="3203280" imgH="3117600" progId="Visio.Drawing.11">
                    <p:embed/>
                  </p:oleObj>
                </mc:Choice>
                <mc:Fallback>
                  <p:oleObj name="Visio" r:id="rId6" imgW="3203280" imgH="3117600" progId="Visio.Drawing.11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816"/>
                          <a:ext cx="2017" cy="1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AEAEA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fol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4896" y="1008"/>
              <a:ext cx="68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3399"/>
                  </a:solidFill>
                </a:rPr>
                <a:t>interaction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279900" y="1600200"/>
            <a:ext cx="4395788" cy="1455738"/>
            <a:chOff x="2696" y="1008"/>
            <a:chExt cx="2769" cy="917"/>
          </a:xfrm>
        </p:grpSpPr>
        <p:sp>
          <p:nvSpPr>
            <p:cNvPr id="72721" name="Text Box 17"/>
            <p:cNvSpPr txBox="1">
              <a:spLocks noChangeArrowheads="1"/>
            </p:cNvSpPr>
            <p:nvPr/>
          </p:nvSpPr>
          <p:spPr bwMode="auto">
            <a:xfrm>
              <a:off x="4896" y="1200"/>
              <a:ext cx="569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3399"/>
                  </a:solidFill>
                </a:rPr>
                <a:t>state </a:t>
              </a:r>
            </a:p>
            <a:p>
              <a:pPr eaLnBrk="0" hangingPunct="0"/>
              <a:r>
                <a:rPr lang="en-US" sz="1400" b="1">
                  <a:solidFill>
                    <a:srgbClr val="003399"/>
                  </a:solidFill>
                </a:rPr>
                <a:t>machine</a:t>
              </a:r>
            </a:p>
          </p:txBody>
        </p:sp>
        <p:pic>
          <p:nvPicPr>
            <p:cNvPr id="72722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6" y="1008"/>
              <a:ext cx="2085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2723" name="Picture 19"/>
          <p:cNvPicPr>
            <a:picLocks noChangeAspect="1" noChangeArrowheads="1"/>
          </p:cNvPicPr>
          <p:nvPr/>
        </p:nvPicPr>
        <p:blipFill>
          <a:blip r:embed="rId9" cstate="print"/>
          <a:srcRect l="1094" t="1845" r="3206" b="5467"/>
          <a:stretch>
            <a:fillRect/>
          </a:stretch>
        </p:blipFill>
        <p:spPr bwMode="auto">
          <a:xfrm>
            <a:off x="250825" y="4086225"/>
            <a:ext cx="4029075" cy="223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497388" y="1905000"/>
            <a:ext cx="4156075" cy="2028825"/>
            <a:chOff x="2833" y="1200"/>
            <a:chExt cx="2618" cy="1278"/>
          </a:xfrm>
        </p:grpSpPr>
        <p:pic>
          <p:nvPicPr>
            <p:cNvPr id="72725" name="Picture 2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33" y="1200"/>
              <a:ext cx="2064" cy="1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4896" y="1584"/>
              <a:ext cx="555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3399"/>
                  </a:solidFill>
                </a:rPr>
                <a:t>activity/</a:t>
              </a:r>
            </a:p>
            <a:p>
              <a:pPr eaLnBrk="0" hangingPunct="0"/>
              <a:r>
                <a:rPr lang="en-US" sz="1400" b="1">
                  <a:solidFill>
                    <a:srgbClr val="003399"/>
                  </a:solidFill>
                </a:rPr>
                <a:t>function</a:t>
              </a:r>
            </a:p>
          </p:txBody>
        </p:sp>
      </p:grpSp>
      <p:pic>
        <p:nvPicPr>
          <p:cNvPr id="72727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10100" y="3648075"/>
            <a:ext cx="4057650" cy="280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225" y="3760788"/>
            <a:ext cx="3228975" cy="225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813" y="3756025"/>
            <a:ext cx="3227387" cy="276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225" y="3760788"/>
            <a:ext cx="3228975" cy="276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1100" y="1704975"/>
            <a:ext cx="28956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381125"/>
            <a:ext cx="3114675" cy="217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7250" y="3476625"/>
            <a:ext cx="4057650" cy="280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7250" y="2849563"/>
            <a:ext cx="4057650" cy="378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7250" y="2846388"/>
            <a:ext cx="4057650" cy="378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7500" y="1828800"/>
            <a:ext cx="1666875" cy="127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4425" y="1427163"/>
            <a:ext cx="234315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4425" y="1427163"/>
            <a:ext cx="234315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9188" y="1427163"/>
            <a:ext cx="2338387" cy="215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 Connecting </a:t>
            </a:r>
            <a:br>
              <a:rPr lang="en-US"/>
            </a:br>
            <a:r>
              <a:rPr lang="en-US"/>
              <a:t>Model Elements in ABS example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1614488" y="1066800"/>
            <a:ext cx="159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3399"/>
                </a:solidFill>
              </a:rPr>
              <a:t>1. Structure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6132513" y="1066800"/>
            <a:ext cx="15525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3399"/>
                </a:solidFill>
              </a:rPr>
              <a:t>2. Behavior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1309688" y="6400800"/>
            <a:ext cx="2159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3399"/>
                </a:solidFill>
              </a:rPr>
              <a:t>3. Requirements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5732463" y="6400800"/>
            <a:ext cx="1917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3399"/>
                </a:solidFill>
              </a:rPr>
              <a:t>4. Parametrics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76600" y="1828800"/>
            <a:ext cx="3276600" cy="1143000"/>
            <a:chOff x="2064" y="1152"/>
            <a:chExt cx="2064" cy="720"/>
          </a:xfrm>
        </p:grpSpPr>
        <p:sp>
          <p:nvSpPr>
            <p:cNvPr id="75796" name="Text Box 20"/>
            <p:cNvSpPr txBox="1">
              <a:spLocks noChangeArrowheads="1"/>
            </p:cNvSpPr>
            <p:nvPr/>
          </p:nvSpPr>
          <p:spPr bwMode="auto">
            <a:xfrm rot="-1059805">
              <a:off x="2347" y="1381"/>
              <a:ext cx="59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66"/>
                  </a:solidFill>
                </a:rPr>
                <a:t>allocate</a:t>
              </a:r>
            </a:p>
          </p:txBody>
        </p:sp>
        <p:sp>
          <p:nvSpPr>
            <p:cNvPr id="75797" name="Line 21"/>
            <p:cNvSpPr>
              <a:spLocks noChangeShapeType="1"/>
            </p:cNvSpPr>
            <p:nvPr/>
          </p:nvSpPr>
          <p:spPr bwMode="auto">
            <a:xfrm flipV="1">
              <a:off x="2064" y="1152"/>
              <a:ext cx="1173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Line 22"/>
            <p:cNvSpPr>
              <a:spLocks noChangeShapeType="1"/>
            </p:cNvSpPr>
            <p:nvPr/>
          </p:nvSpPr>
          <p:spPr bwMode="auto">
            <a:xfrm flipV="1">
              <a:off x="2064" y="1152"/>
              <a:ext cx="2064" cy="72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57400" y="1828800"/>
            <a:ext cx="838200" cy="3733800"/>
            <a:chOff x="1296" y="1152"/>
            <a:chExt cx="528" cy="2352"/>
          </a:xfrm>
        </p:grpSpPr>
        <p:sp>
          <p:nvSpPr>
            <p:cNvPr id="75800" name="Text Box 24"/>
            <p:cNvSpPr txBox="1">
              <a:spLocks noChangeArrowheads="1"/>
            </p:cNvSpPr>
            <p:nvPr/>
          </p:nvSpPr>
          <p:spPr bwMode="auto">
            <a:xfrm>
              <a:off x="1302" y="2208"/>
              <a:ext cx="52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3366FF"/>
                  </a:solidFill>
                </a:rPr>
                <a:t>satisfy</a:t>
              </a:r>
            </a:p>
          </p:txBody>
        </p:sp>
        <p:sp>
          <p:nvSpPr>
            <p:cNvPr id="75801" name="Freeform 25"/>
            <p:cNvSpPr>
              <a:spLocks/>
            </p:cNvSpPr>
            <p:nvPr/>
          </p:nvSpPr>
          <p:spPr bwMode="auto">
            <a:xfrm>
              <a:off x="1296" y="1152"/>
              <a:ext cx="384" cy="2352"/>
            </a:xfrm>
            <a:custGeom>
              <a:avLst/>
              <a:gdLst/>
              <a:ahLst/>
              <a:cxnLst>
                <a:cxn ang="0">
                  <a:pos x="720" y="2352"/>
                </a:cxn>
                <a:cxn ang="0">
                  <a:pos x="0" y="1200"/>
                </a:cxn>
                <a:cxn ang="0">
                  <a:pos x="720" y="0"/>
                </a:cxn>
              </a:cxnLst>
              <a:rect l="0" t="0" r="r" b="b"/>
              <a:pathLst>
                <a:path w="720" h="2352">
                  <a:moveTo>
                    <a:pt x="720" y="2352"/>
                  </a:moveTo>
                  <a:cubicBezTo>
                    <a:pt x="360" y="1972"/>
                    <a:pt x="0" y="1592"/>
                    <a:pt x="0" y="1200"/>
                  </a:cubicBezTo>
                  <a:cubicBezTo>
                    <a:pt x="0" y="808"/>
                    <a:pt x="360" y="404"/>
                    <a:pt x="720" y="0"/>
                  </a:cubicBezTo>
                </a:path>
              </a:pathLst>
            </a:custGeom>
            <a:noFill/>
            <a:ln w="28575" cap="sq" cmpd="sng">
              <a:solidFill>
                <a:srgbClr val="3366FF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346450" y="2971800"/>
            <a:ext cx="2547938" cy="947738"/>
            <a:chOff x="2108" y="1872"/>
            <a:chExt cx="1605" cy="597"/>
          </a:xfrm>
        </p:grpSpPr>
        <p:sp>
          <p:nvSpPr>
            <p:cNvPr id="75803" name="Text Box 27"/>
            <p:cNvSpPr txBox="1">
              <a:spLocks noChangeArrowheads="1"/>
            </p:cNvSpPr>
            <p:nvPr/>
          </p:nvSpPr>
          <p:spPr bwMode="auto">
            <a:xfrm rot="-10208">
              <a:off x="2256" y="1872"/>
              <a:ext cx="578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CC6600"/>
                  </a:solidFill>
                </a:rPr>
                <a:t>value </a:t>
              </a:r>
              <a:br>
                <a:rPr lang="en-US" sz="1600" b="1">
                  <a:solidFill>
                    <a:srgbClr val="CC6600"/>
                  </a:solidFill>
                </a:rPr>
              </a:br>
              <a:r>
                <a:rPr lang="en-US" sz="1600" b="1">
                  <a:solidFill>
                    <a:srgbClr val="CC6600"/>
                  </a:solidFill>
                </a:rPr>
                <a:t>binding</a:t>
              </a:r>
            </a:p>
          </p:txBody>
        </p:sp>
        <p:sp>
          <p:nvSpPr>
            <p:cNvPr id="75804" name="Freeform 28"/>
            <p:cNvSpPr>
              <a:spLocks/>
            </p:cNvSpPr>
            <p:nvPr/>
          </p:nvSpPr>
          <p:spPr bwMode="auto">
            <a:xfrm>
              <a:off x="2108" y="2011"/>
              <a:ext cx="1605" cy="458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56" y="66"/>
                </a:cxn>
                <a:cxn ang="0">
                  <a:pos x="1605" y="458"/>
                </a:cxn>
              </a:cxnLst>
              <a:rect l="0" t="0" r="r" b="b"/>
              <a:pathLst>
                <a:path w="1605" h="458">
                  <a:moveTo>
                    <a:pt x="0" y="60"/>
                  </a:moveTo>
                  <a:cubicBezTo>
                    <a:pt x="110" y="61"/>
                    <a:pt x="389" y="0"/>
                    <a:pt x="656" y="66"/>
                  </a:cubicBezTo>
                  <a:cubicBezTo>
                    <a:pt x="923" y="132"/>
                    <a:pt x="1407" y="376"/>
                    <a:pt x="1605" y="458"/>
                  </a:cubicBezTo>
                </a:path>
              </a:pathLst>
            </a:custGeom>
            <a:noFill/>
            <a:ln w="28575" cap="sq" cmpd="sng">
              <a:solidFill>
                <a:srgbClr val="CC66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343150" y="5886450"/>
            <a:ext cx="2984500" cy="914400"/>
            <a:chOff x="1476" y="3708"/>
            <a:chExt cx="1880" cy="576"/>
          </a:xfrm>
        </p:grpSpPr>
        <p:sp>
          <p:nvSpPr>
            <p:cNvPr id="75806" name="Text Box 30"/>
            <p:cNvSpPr txBox="1">
              <a:spLocks noChangeArrowheads="1"/>
            </p:cNvSpPr>
            <p:nvPr/>
          </p:nvSpPr>
          <p:spPr bwMode="auto">
            <a:xfrm rot="45421">
              <a:off x="2285" y="3918"/>
              <a:ext cx="1071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9900"/>
                  </a:solidFill>
                </a:rPr>
                <a:t>Verify </a:t>
              </a:r>
            </a:p>
            <a:p>
              <a:pPr algn="ctr" eaLnBrk="0" hangingPunct="0"/>
              <a:r>
                <a:rPr lang="en-US" sz="1600" b="1">
                  <a:solidFill>
                    <a:srgbClr val="009900"/>
                  </a:solidFill>
                </a:rPr>
                <a:t>(via interaction)</a:t>
              </a:r>
            </a:p>
          </p:txBody>
        </p:sp>
        <p:sp>
          <p:nvSpPr>
            <p:cNvPr id="75807" name="Freeform 31"/>
            <p:cNvSpPr>
              <a:spLocks/>
            </p:cNvSpPr>
            <p:nvPr/>
          </p:nvSpPr>
          <p:spPr bwMode="auto">
            <a:xfrm>
              <a:off x="1476" y="3708"/>
              <a:ext cx="1800" cy="411"/>
            </a:xfrm>
            <a:custGeom>
              <a:avLst/>
              <a:gdLst/>
              <a:ahLst/>
              <a:cxnLst>
                <a:cxn ang="0">
                  <a:pos x="1800" y="240"/>
                </a:cxn>
                <a:cxn ang="0">
                  <a:pos x="1488" y="396"/>
                </a:cxn>
                <a:cxn ang="0">
                  <a:pos x="846" y="330"/>
                </a:cxn>
                <a:cxn ang="0">
                  <a:pos x="0" y="0"/>
                </a:cxn>
              </a:cxnLst>
              <a:rect l="0" t="0" r="r" b="b"/>
              <a:pathLst>
                <a:path w="1800" h="411">
                  <a:moveTo>
                    <a:pt x="1800" y="240"/>
                  </a:moveTo>
                  <a:cubicBezTo>
                    <a:pt x="1748" y="266"/>
                    <a:pt x="1647" y="381"/>
                    <a:pt x="1488" y="396"/>
                  </a:cubicBezTo>
                  <a:cubicBezTo>
                    <a:pt x="1329" y="411"/>
                    <a:pt x="1094" y="396"/>
                    <a:pt x="846" y="330"/>
                  </a:cubicBezTo>
                  <a:cubicBezTo>
                    <a:pt x="598" y="264"/>
                    <a:pt x="176" y="69"/>
                    <a:pt x="0" y="0"/>
                  </a:cubicBezTo>
                </a:path>
              </a:pathLst>
            </a:custGeom>
            <a:noFill/>
            <a:ln w="28575" cap="sq" cmpd="sng">
              <a:solidFill>
                <a:srgbClr val="0099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/>
        <p:txBody>
          <a:bodyPr tIns="0" rIns="0" bIns="0" anchor="ctr"/>
          <a:lstStyle/>
          <a:p>
            <a:r>
              <a:rPr lang="en-US"/>
              <a:t>“SysML Light” (Basic Capability)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914400"/>
            <a:ext cx="8356600" cy="568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900738" y="6400800"/>
            <a:ext cx="2854949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30188" indent="-230188" eaLnBrk="0" hangingPunct="0">
              <a:spcBef>
                <a:spcPct val="20000"/>
              </a:spcBef>
              <a:buClr>
                <a:schemeClr val="tx1"/>
              </a:buClr>
              <a:buSzPct val="110000"/>
            </a:pPr>
            <a:r>
              <a:rPr lang="en-US" sz="1000" dirty="0">
                <a:cs typeface="Arial" charset="0"/>
              </a:rPr>
              <a:t>© </a:t>
            </a:r>
            <a:r>
              <a:rPr lang="en-US" sz="1000" dirty="0" smtClean="0">
                <a:cs typeface="Arial" charset="0"/>
              </a:rPr>
              <a:t>2012 Elsevier </a:t>
            </a:r>
            <a:r>
              <a:rPr lang="en-US" sz="1000" dirty="0">
                <a:cs typeface="Arial" charset="0"/>
              </a:rPr>
              <a:t>Inc</a:t>
            </a:r>
            <a:r>
              <a:rPr lang="en-US" sz="1000" dirty="0" smtClean="0">
                <a:cs typeface="Arial" charset="0"/>
              </a:rPr>
              <a:t>, “A Practical Guide to </a:t>
            </a:r>
            <a:r>
              <a:rPr lang="en-US" sz="1000" dirty="0" err="1" smtClean="0">
                <a:cs typeface="Arial" charset="0"/>
              </a:rPr>
              <a:t>SysML</a:t>
            </a:r>
            <a:r>
              <a:rPr lang="en-US" sz="1000" dirty="0" smtClean="0">
                <a:cs typeface="Arial" charset="0"/>
              </a:rPr>
              <a:t>” </a:t>
            </a:r>
            <a:endParaRPr lang="en-US" sz="1000" dirty="0">
              <a:cs typeface="Arial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85800" y="2590800"/>
            <a:ext cx="1295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09600" y="2590800"/>
            <a:ext cx="1600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1"/>
              <a:t>req</a:t>
            </a:r>
            <a:r>
              <a:rPr lang="en-US" sz="800"/>
              <a:t> [Package] Requirements 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4953000" y="2590800"/>
            <a:ext cx="1447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876800" y="259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/>
              <a:t>bdd</a:t>
            </a:r>
            <a:r>
              <a:rPr lang="en-US" sz="900"/>
              <a:t> [Package] Structure 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6858000" y="2590800"/>
            <a:ext cx="1371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781800" y="259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/>
              <a:t>par</a:t>
            </a:r>
            <a:r>
              <a:rPr lang="en-US" sz="900"/>
              <a:t> [Block] Analysis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Activities – Georgia Tech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0"/>
            <a:ext cx="87630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46063" y="6556375"/>
            <a:ext cx="34115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10000"/>
            </a:pPr>
            <a:r>
              <a:rPr lang="en-US" sz="1200">
                <a:solidFill>
                  <a:schemeClr val="hlink"/>
                </a:solidFill>
              </a:rPr>
              <a:t>Copyright Georgia Tech - slide used by permission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Three Ways to Model Behavior:</a:t>
            </a:r>
            <a:br>
              <a:rPr lang="en-US" sz="2400"/>
            </a:br>
            <a:r>
              <a:rPr lang="en-US" sz="2400"/>
              <a:t>Each Invokes Activities</a:t>
            </a:r>
          </a:p>
        </p:txBody>
      </p:sp>
      <p:sp>
        <p:nvSpPr>
          <p:cNvPr id="69635" name="Freeform 3"/>
          <p:cNvSpPr>
            <a:spLocks/>
          </p:cNvSpPr>
          <p:nvPr/>
        </p:nvSpPr>
        <p:spPr bwMode="auto">
          <a:xfrm>
            <a:off x="4703763" y="6000750"/>
            <a:ext cx="307975" cy="309563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2" y="164"/>
              </a:cxn>
              <a:cxn ang="0">
                <a:pos x="5" y="146"/>
              </a:cxn>
              <a:cxn ang="0">
                <a:pos x="12" y="127"/>
              </a:cxn>
              <a:cxn ang="0">
                <a:pos x="24" y="102"/>
              </a:cxn>
              <a:cxn ang="0">
                <a:pos x="44" y="71"/>
              </a:cxn>
              <a:cxn ang="0">
                <a:pos x="70" y="44"/>
              </a:cxn>
              <a:cxn ang="0">
                <a:pos x="101" y="24"/>
              </a:cxn>
              <a:cxn ang="0">
                <a:pos x="127" y="12"/>
              </a:cxn>
              <a:cxn ang="0">
                <a:pos x="146" y="5"/>
              </a:cxn>
              <a:cxn ang="0">
                <a:pos x="164" y="2"/>
              </a:cxn>
              <a:cxn ang="0">
                <a:pos x="184" y="0"/>
              </a:cxn>
              <a:cxn ang="0">
                <a:pos x="204" y="0"/>
              </a:cxn>
              <a:cxn ang="0">
                <a:pos x="224" y="2"/>
              </a:cxn>
              <a:cxn ang="0">
                <a:pos x="243" y="5"/>
              </a:cxn>
              <a:cxn ang="0">
                <a:pos x="261" y="12"/>
              </a:cxn>
              <a:cxn ang="0">
                <a:pos x="286" y="24"/>
              </a:cxn>
              <a:cxn ang="0">
                <a:pos x="318" y="44"/>
              </a:cxn>
              <a:cxn ang="0">
                <a:pos x="345" y="71"/>
              </a:cxn>
              <a:cxn ang="0">
                <a:pos x="365" y="102"/>
              </a:cxn>
              <a:cxn ang="0">
                <a:pos x="377" y="127"/>
              </a:cxn>
              <a:cxn ang="0">
                <a:pos x="382" y="146"/>
              </a:cxn>
              <a:cxn ang="0">
                <a:pos x="387" y="164"/>
              </a:cxn>
              <a:cxn ang="0">
                <a:pos x="388" y="184"/>
              </a:cxn>
              <a:cxn ang="0">
                <a:pos x="388" y="194"/>
              </a:cxn>
              <a:cxn ang="0">
                <a:pos x="388" y="214"/>
              </a:cxn>
              <a:cxn ang="0">
                <a:pos x="385" y="234"/>
              </a:cxn>
              <a:cxn ang="0">
                <a:pos x="380" y="253"/>
              </a:cxn>
              <a:cxn ang="0">
                <a:pos x="373" y="269"/>
              </a:cxn>
              <a:cxn ang="0">
                <a:pos x="355" y="303"/>
              </a:cxn>
              <a:cxn ang="0">
                <a:pos x="331" y="331"/>
              </a:cxn>
              <a:cxn ang="0">
                <a:pos x="303" y="356"/>
              </a:cxn>
              <a:cxn ang="0">
                <a:pos x="270" y="373"/>
              </a:cxn>
              <a:cxn ang="0">
                <a:pos x="251" y="380"/>
              </a:cxn>
              <a:cxn ang="0">
                <a:pos x="233" y="385"/>
              </a:cxn>
              <a:cxn ang="0">
                <a:pos x="214" y="388"/>
              </a:cxn>
              <a:cxn ang="0">
                <a:pos x="194" y="390"/>
              </a:cxn>
              <a:cxn ang="0">
                <a:pos x="174" y="388"/>
              </a:cxn>
              <a:cxn ang="0">
                <a:pos x="154" y="385"/>
              </a:cxn>
              <a:cxn ang="0">
                <a:pos x="136" y="380"/>
              </a:cxn>
              <a:cxn ang="0">
                <a:pos x="119" y="373"/>
              </a:cxn>
              <a:cxn ang="0">
                <a:pos x="85" y="356"/>
              </a:cxn>
              <a:cxn ang="0">
                <a:pos x="57" y="331"/>
              </a:cxn>
              <a:cxn ang="0">
                <a:pos x="32" y="303"/>
              </a:cxn>
              <a:cxn ang="0">
                <a:pos x="15" y="269"/>
              </a:cxn>
              <a:cxn ang="0">
                <a:pos x="8" y="253"/>
              </a:cxn>
              <a:cxn ang="0">
                <a:pos x="3" y="234"/>
              </a:cxn>
              <a:cxn ang="0">
                <a:pos x="0" y="214"/>
              </a:cxn>
              <a:cxn ang="0">
                <a:pos x="0" y="194"/>
              </a:cxn>
            </a:cxnLst>
            <a:rect l="0" t="0" r="r" b="b"/>
            <a:pathLst>
              <a:path w="388" h="390">
                <a:moveTo>
                  <a:pt x="0" y="194"/>
                </a:moveTo>
                <a:lnTo>
                  <a:pt x="0" y="184"/>
                </a:lnTo>
                <a:lnTo>
                  <a:pt x="0" y="174"/>
                </a:lnTo>
                <a:lnTo>
                  <a:pt x="2" y="164"/>
                </a:lnTo>
                <a:lnTo>
                  <a:pt x="3" y="156"/>
                </a:lnTo>
                <a:lnTo>
                  <a:pt x="5" y="146"/>
                </a:lnTo>
                <a:lnTo>
                  <a:pt x="8" y="136"/>
                </a:lnTo>
                <a:lnTo>
                  <a:pt x="12" y="127"/>
                </a:lnTo>
                <a:lnTo>
                  <a:pt x="15" y="119"/>
                </a:lnTo>
                <a:lnTo>
                  <a:pt x="24" y="102"/>
                </a:lnTo>
                <a:lnTo>
                  <a:pt x="32" y="86"/>
                </a:lnTo>
                <a:lnTo>
                  <a:pt x="44" y="71"/>
                </a:lnTo>
                <a:lnTo>
                  <a:pt x="57" y="57"/>
                </a:lnTo>
                <a:lnTo>
                  <a:pt x="70" y="44"/>
                </a:lnTo>
                <a:lnTo>
                  <a:pt x="85" y="34"/>
                </a:lnTo>
                <a:lnTo>
                  <a:pt x="101" y="24"/>
                </a:lnTo>
                <a:lnTo>
                  <a:pt x="119" y="16"/>
                </a:lnTo>
                <a:lnTo>
                  <a:pt x="127" y="12"/>
                </a:lnTo>
                <a:lnTo>
                  <a:pt x="136" y="9"/>
                </a:lnTo>
                <a:lnTo>
                  <a:pt x="146" y="5"/>
                </a:lnTo>
                <a:lnTo>
                  <a:pt x="154" y="4"/>
                </a:lnTo>
                <a:lnTo>
                  <a:pt x="164" y="2"/>
                </a:lnTo>
                <a:lnTo>
                  <a:pt x="174" y="0"/>
                </a:lnTo>
                <a:lnTo>
                  <a:pt x="184" y="0"/>
                </a:lnTo>
                <a:lnTo>
                  <a:pt x="194" y="0"/>
                </a:lnTo>
                <a:lnTo>
                  <a:pt x="204" y="0"/>
                </a:lnTo>
                <a:lnTo>
                  <a:pt x="214" y="0"/>
                </a:lnTo>
                <a:lnTo>
                  <a:pt x="224" y="2"/>
                </a:lnTo>
                <a:lnTo>
                  <a:pt x="233" y="4"/>
                </a:lnTo>
                <a:lnTo>
                  <a:pt x="243" y="5"/>
                </a:lnTo>
                <a:lnTo>
                  <a:pt x="251" y="9"/>
                </a:lnTo>
                <a:lnTo>
                  <a:pt x="261" y="12"/>
                </a:lnTo>
                <a:lnTo>
                  <a:pt x="270" y="16"/>
                </a:lnTo>
                <a:lnTo>
                  <a:pt x="286" y="24"/>
                </a:lnTo>
                <a:lnTo>
                  <a:pt x="303" y="34"/>
                </a:lnTo>
                <a:lnTo>
                  <a:pt x="318" y="44"/>
                </a:lnTo>
                <a:lnTo>
                  <a:pt x="331" y="57"/>
                </a:lnTo>
                <a:lnTo>
                  <a:pt x="345" y="71"/>
                </a:lnTo>
                <a:lnTo>
                  <a:pt x="355" y="86"/>
                </a:lnTo>
                <a:lnTo>
                  <a:pt x="365" y="102"/>
                </a:lnTo>
                <a:lnTo>
                  <a:pt x="373" y="119"/>
                </a:lnTo>
                <a:lnTo>
                  <a:pt x="377" y="127"/>
                </a:lnTo>
                <a:lnTo>
                  <a:pt x="380" y="136"/>
                </a:lnTo>
                <a:lnTo>
                  <a:pt x="382" y="146"/>
                </a:lnTo>
                <a:lnTo>
                  <a:pt x="385" y="156"/>
                </a:lnTo>
                <a:lnTo>
                  <a:pt x="387" y="164"/>
                </a:lnTo>
                <a:lnTo>
                  <a:pt x="388" y="174"/>
                </a:lnTo>
                <a:lnTo>
                  <a:pt x="388" y="184"/>
                </a:lnTo>
                <a:lnTo>
                  <a:pt x="388" y="194"/>
                </a:lnTo>
                <a:lnTo>
                  <a:pt x="388" y="194"/>
                </a:lnTo>
                <a:lnTo>
                  <a:pt x="388" y="204"/>
                </a:lnTo>
                <a:lnTo>
                  <a:pt x="388" y="214"/>
                </a:lnTo>
                <a:lnTo>
                  <a:pt x="387" y="224"/>
                </a:lnTo>
                <a:lnTo>
                  <a:pt x="385" y="234"/>
                </a:lnTo>
                <a:lnTo>
                  <a:pt x="382" y="243"/>
                </a:lnTo>
                <a:lnTo>
                  <a:pt x="380" y="253"/>
                </a:lnTo>
                <a:lnTo>
                  <a:pt x="377" y="261"/>
                </a:lnTo>
                <a:lnTo>
                  <a:pt x="373" y="269"/>
                </a:lnTo>
                <a:lnTo>
                  <a:pt x="365" y="288"/>
                </a:lnTo>
                <a:lnTo>
                  <a:pt x="355" y="303"/>
                </a:lnTo>
                <a:lnTo>
                  <a:pt x="345" y="318"/>
                </a:lnTo>
                <a:lnTo>
                  <a:pt x="331" y="331"/>
                </a:lnTo>
                <a:lnTo>
                  <a:pt x="318" y="345"/>
                </a:lnTo>
                <a:lnTo>
                  <a:pt x="303" y="356"/>
                </a:lnTo>
                <a:lnTo>
                  <a:pt x="286" y="365"/>
                </a:lnTo>
                <a:lnTo>
                  <a:pt x="270" y="373"/>
                </a:lnTo>
                <a:lnTo>
                  <a:pt x="261" y="376"/>
                </a:lnTo>
                <a:lnTo>
                  <a:pt x="251" y="380"/>
                </a:lnTo>
                <a:lnTo>
                  <a:pt x="243" y="383"/>
                </a:lnTo>
                <a:lnTo>
                  <a:pt x="233" y="385"/>
                </a:lnTo>
                <a:lnTo>
                  <a:pt x="224" y="386"/>
                </a:lnTo>
                <a:lnTo>
                  <a:pt x="214" y="388"/>
                </a:lnTo>
                <a:lnTo>
                  <a:pt x="204" y="388"/>
                </a:lnTo>
                <a:lnTo>
                  <a:pt x="194" y="390"/>
                </a:lnTo>
                <a:lnTo>
                  <a:pt x="184" y="388"/>
                </a:lnTo>
                <a:lnTo>
                  <a:pt x="174" y="388"/>
                </a:lnTo>
                <a:lnTo>
                  <a:pt x="164" y="386"/>
                </a:lnTo>
                <a:lnTo>
                  <a:pt x="154" y="385"/>
                </a:lnTo>
                <a:lnTo>
                  <a:pt x="146" y="383"/>
                </a:lnTo>
                <a:lnTo>
                  <a:pt x="136" y="380"/>
                </a:lnTo>
                <a:lnTo>
                  <a:pt x="127" y="376"/>
                </a:lnTo>
                <a:lnTo>
                  <a:pt x="119" y="373"/>
                </a:lnTo>
                <a:lnTo>
                  <a:pt x="101" y="365"/>
                </a:lnTo>
                <a:lnTo>
                  <a:pt x="85" y="356"/>
                </a:lnTo>
                <a:lnTo>
                  <a:pt x="70" y="345"/>
                </a:lnTo>
                <a:lnTo>
                  <a:pt x="57" y="331"/>
                </a:lnTo>
                <a:lnTo>
                  <a:pt x="44" y="318"/>
                </a:lnTo>
                <a:lnTo>
                  <a:pt x="32" y="303"/>
                </a:lnTo>
                <a:lnTo>
                  <a:pt x="24" y="288"/>
                </a:lnTo>
                <a:lnTo>
                  <a:pt x="15" y="269"/>
                </a:lnTo>
                <a:lnTo>
                  <a:pt x="12" y="261"/>
                </a:lnTo>
                <a:lnTo>
                  <a:pt x="8" y="253"/>
                </a:lnTo>
                <a:lnTo>
                  <a:pt x="5" y="243"/>
                </a:lnTo>
                <a:lnTo>
                  <a:pt x="3" y="234"/>
                </a:lnTo>
                <a:lnTo>
                  <a:pt x="2" y="224"/>
                </a:lnTo>
                <a:lnTo>
                  <a:pt x="0" y="214"/>
                </a:lnTo>
                <a:lnTo>
                  <a:pt x="0" y="204"/>
                </a:lnTo>
                <a:lnTo>
                  <a:pt x="0" y="194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6" name="Freeform 4"/>
          <p:cNvSpPr>
            <a:spLocks/>
          </p:cNvSpPr>
          <p:nvPr/>
        </p:nvSpPr>
        <p:spPr bwMode="auto">
          <a:xfrm>
            <a:off x="4703763" y="6000750"/>
            <a:ext cx="307975" cy="309563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2" y="164"/>
              </a:cxn>
              <a:cxn ang="0">
                <a:pos x="5" y="146"/>
              </a:cxn>
              <a:cxn ang="0">
                <a:pos x="12" y="127"/>
              </a:cxn>
              <a:cxn ang="0">
                <a:pos x="24" y="102"/>
              </a:cxn>
              <a:cxn ang="0">
                <a:pos x="44" y="71"/>
              </a:cxn>
              <a:cxn ang="0">
                <a:pos x="70" y="44"/>
              </a:cxn>
              <a:cxn ang="0">
                <a:pos x="101" y="24"/>
              </a:cxn>
              <a:cxn ang="0">
                <a:pos x="127" y="12"/>
              </a:cxn>
              <a:cxn ang="0">
                <a:pos x="146" y="5"/>
              </a:cxn>
              <a:cxn ang="0">
                <a:pos x="164" y="2"/>
              </a:cxn>
              <a:cxn ang="0">
                <a:pos x="184" y="0"/>
              </a:cxn>
              <a:cxn ang="0">
                <a:pos x="204" y="0"/>
              </a:cxn>
              <a:cxn ang="0">
                <a:pos x="224" y="2"/>
              </a:cxn>
              <a:cxn ang="0">
                <a:pos x="243" y="5"/>
              </a:cxn>
              <a:cxn ang="0">
                <a:pos x="261" y="12"/>
              </a:cxn>
              <a:cxn ang="0">
                <a:pos x="286" y="24"/>
              </a:cxn>
              <a:cxn ang="0">
                <a:pos x="318" y="44"/>
              </a:cxn>
              <a:cxn ang="0">
                <a:pos x="345" y="71"/>
              </a:cxn>
              <a:cxn ang="0">
                <a:pos x="365" y="102"/>
              </a:cxn>
              <a:cxn ang="0">
                <a:pos x="377" y="127"/>
              </a:cxn>
              <a:cxn ang="0">
                <a:pos x="382" y="146"/>
              </a:cxn>
              <a:cxn ang="0">
                <a:pos x="387" y="164"/>
              </a:cxn>
              <a:cxn ang="0">
                <a:pos x="388" y="184"/>
              </a:cxn>
              <a:cxn ang="0">
                <a:pos x="388" y="194"/>
              </a:cxn>
              <a:cxn ang="0">
                <a:pos x="388" y="214"/>
              </a:cxn>
              <a:cxn ang="0">
                <a:pos x="385" y="234"/>
              </a:cxn>
              <a:cxn ang="0">
                <a:pos x="380" y="253"/>
              </a:cxn>
              <a:cxn ang="0">
                <a:pos x="373" y="269"/>
              </a:cxn>
              <a:cxn ang="0">
                <a:pos x="355" y="303"/>
              </a:cxn>
              <a:cxn ang="0">
                <a:pos x="331" y="331"/>
              </a:cxn>
              <a:cxn ang="0">
                <a:pos x="303" y="356"/>
              </a:cxn>
              <a:cxn ang="0">
                <a:pos x="270" y="373"/>
              </a:cxn>
              <a:cxn ang="0">
                <a:pos x="251" y="380"/>
              </a:cxn>
              <a:cxn ang="0">
                <a:pos x="233" y="385"/>
              </a:cxn>
              <a:cxn ang="0">
                <a:pos x="214" y="388"/>
              </a:cxn>
              <a:cxn ang="0">
                <a:pos x="194" y="390"/>
              </a:cxn>
              <a:cxn ang="0">
                <a:pos x="174" y="388"/>
              </a:cxn>
              <a:cxn ang="0">
                <a:pos x="154" y="385"/>
              </a:cxn>
              <a:cxn ang="0">
                <a:pos x="136" y="380"/>
              </a:cxn>
              <a:cxn ang="0">
                <a:pos x="119" y="373"/>
              </a:cxn>
              <a:cxn ang="0">
                <a:pos x="85" y="356"/>
              </a:cxn>
              <a:cxn ang="0">
                <a:pos x="57" y="331"/>
              </a:cxn>
              <a:cxn ang="0">
                <a:pos x="32" y="303"/>
              </a:cxn>
              <a:cxn ang="0">
                <a:pos x="15" y="269"/>
              </a:cxn>
              <a:cxn ang="0">
                <a:pos x="8" y="253"/>
              </a:cxn>
              <a:cxn ang="0">
                <a:pos x="3" y="234"/>
              </a:cxn>
              <a:cxn ang="0">
                <a:pos x="0" y="214"/>
              </a:cxn>
              <a:cxn ang="0">
                <a:pos x="0" y="194"/>
              </a:cxn>
            </a:cxnLst>
            <a:rect l="0" t="0" r="r" b="b"/>
            <a:pathLst>
              <a:path w="388" h="390">
                <a:moveTo>
                  <a:pt x="0" y="194"/>
                </a:moveTo>
                <a:lnTo>
                  <a:pt x="0" y="184"/>
                </a:lnTo>
                <a:lnTo>
                  <a:pt x="0" y="174"/>
                </a:lnTo>
                <a:lnTo>
                  <a:pt x="2" y="164"/>
                </a:lnTo>
                <a:lnTo>
                  <a:pt x="3" y="156"/>
                </a:lnTo>
                <a:lnTo>
                  <a:pt x="5" y="146"/>
                </a:lnTo>
                <a:lnTo>
                  <a:pt x="8" y="136"/>
                </a:lnTo>
                <a:lnTo>
                  <a:pt x="12" y="127"/>
                </a:lnTo>
                <a:lnTo>
                  <a:pt x="15" y="119"/>
                </a:lnTo>
                <a:lnTo>
                  <a:pt x="24" y="102"/>
                </a:lnTo>
                <a:lnTo>
                  <a:pt x="32" y="86"/>
                </a:lnTo>
                <a:lnTo>
                  <a:pt x="44" y="71"/>
                </a:lnTo>
                <a:lnTo>
                  <a:pt x="57" y="57"/>
                </a:lnTo>
                <a:lnTo>
                  <a:pt x="70" y="44"/>
                </a:lnTo>
                <a:lnTo>
                  <a:pt x="85" y="34"/>
                </a:lnTo>
                <a:lnTo>
                  <a:pt x="101" y="24"/>
                </a:lnTo>
                <a:lnTo>
                  <a:pt x="119" y="16"/>
                </a:lnTo>
                <a:lnTo>
                  <a:pt x="127" y="12"/>
                </a:lnTo>
                <a:lnTo>
                  <a:pt x="136" y="9"/>
                </a:lnTo>
                <a:lnTo>
                  <a:pt x="146" y="5"/>
                </a:lnTo>
                <a:lnTo>
                  <a:pt x="154" y="4"/>
                </a:lnTo>
                <a:lnTo>
                  <a:pt x="164" y="2"/>
                </a:lnTo>
                <a:lnTo>
                  <a:pt x="174" y="0"/>
                </a:lnTo>
                <a:lnTo>
                  <a:pt x="184" y="0"/>
                </a:lnTo>
                <a:lnTo>
                  <a:pt x="194" y="0"/>
                </a:lnTo>
                <a:lnTo>
                  <a:pt x="204" y="0"/>
                </a:lnTo>
                <a:lnTo>
                  <a:pt x="214" y="0"/>
                </a:lnTo>
                <a:lnTo>
                  <a:pt x="224" y="2"/>
                </a:lnTo>
                <a:lnTo>
                  <a:pt x="233" y="4"/>
                </a:lnTo>
                <a:lnTo>
                  <a:pt x="243" y="5"/>
                </a:lnTo>
                <a:lnTo>
                  <a:pt x="251" y="9"/>
                </a:lnTo>
                <a:lnTo>
                  <a:pt x="261" y="12"/>
                </a:lnTo>
                <a:lnTo>
                  <a:pt x="270" y="16"/>
                </a:lnTo>
                <a:lnTo>
                  <a:pt x="286" y="24"/>
                </a:lnTo>
                <a:lnTo>
                  <a:pt x="303" y="34"/>
                </a:lnTo>
                <a:lnTo>
                  <a:pt x="318" y="44"/>
                </a:lnTo>
                <a:lnTo>
                  <a:pt x="331" y="57"/>
                </a:lnTo>
                <a:lnTo>
                  <a:pt x="345" y="71"/>
                </a:lnTo>
                <a:lnTo>
                  <a:pt x="355" y="86"/>
                </a:lnTo>
                <a:lnTo>
                  <a:pt x="365" y="102"/>
                </a:lnTo>
                <a:lnTo>
                  <a:pt x="373" y="119"/>
                </a:lnTo>
                <a:lnTo>
                  <a:pt x="377" y="127"/>
                </a:lnTo>
                <a:lnTo>
                  <a:pt x="380" y="136"/>
                </a:lnTo>
                <a:lnTo>
                  <a:pt x="382" y="146"/>
                </a:lnTo>
                <a:lnTo>
                  <a:pt x="385" y="156"/>
                </a:lnTo>
                <a:lnTo>
                  <a:pt x="387" y="164"/>
                </a:lnTo>
                <a:lnTo>
                  <a:pt x="388" y="174"/>
                </a:lnTo>
                <a:lnTo>
                  <a:pt x="388" y="184"/>
                </a:lnTo>
                <a:lnTo>
                  <a:pt x="388" y="194"/>
                </a:lnTo>
                <a:lnTo>
                  <a:pt x="388" y="194"/>
                </a:lnTo>
                <a:lnTo>
                  <a:pt x="388" y="204"/>
                </a:lnTo>
                <a:lnTo>
                  <a:pt x="388" y="214"/>
                </a:lnTo>
                <a:lnTo>
                  <a:pt x="387" y="224"/>
                </a:lnTo>
                <a:lnTo>
                  <a:pt x="385" y="234"/>
                </a:lnTo>
                <a:lnTo>
                  <a:pt x="382" y="243"/>
                </a:lnTo>
                <a:lnTo>
                  <a:pt x="380" y="253"/>
                </a:lnTo>
                <a:lnTo>
                  <a:pt x="377" y="261"/>
                </a:lnTo>
                <a:lnTo>
                  <a:pt x="373" y="269"/>
                </a:lnTo>
                <a:lnTo>
                  <a:pt x="365" y="288"/>
                </a:lnTo>
                <a:lnTo>
                  <a:pt x="355" y="303"/>
                </a:lnTo>
                <a:lnTo>
                  <a:pt x="345" y="318"/>
                </a:lnTo>
                <a:lnTo>
                  <a:pt x="331" y="331"/>
                </a:lnTo>
                <a:lnTo>
                  <a:pt x="318" y="345"/>
                </a:lnTo>
                <a:lnTo>
                  <a:pt x="303" y="356"/>
                </a:lnTo>
                <a:lnTo>
                  <a:pt x="286" y="365"/>
                </a:lnTo>
                <a:lnTo>
                  <a:pt x="270" y="373"/>
                </a:lnTo>
                <a:lnTo>
                  <a:pt x="261" y="376"/>
                </a:lnTo>
                <a:lnTo>
                  <a:pt x="251" y="380"/>
                </a:lnTo>
                <a:lnTo>
                  <a:pt x="243" y="383"/>
                </a:lnTo>
                <a:lnTo>
                  <a:pt x="233" y="385"/>
                </a:lnTo>
                <a:lnTo>
                  <a:pt x="224" y="386"/>
                </a:lnTo>
                <a:lnTo>
                  <a:pt x="214" y="388"/>
                </a:lnTo>
                <a:lnTo>
                  <a:pt x="204" y="388"/>
                </a:lnTo>
                <a:lnTo>
                  <a:pt x="194" y="390"/>
                </a:lnTo>
                <a:lnTo>
                  <a:pt x="184" y="388"/>
                </a:lnTo>
                <a:lnTo>
                  <a:pt x="174" y="388"/>
                </a:lnTo>
                <a:lnTo>
                  <a:pt x="164" y="386"/>
                </a:lnTo>
                <a:lnTo>
                  <a:pt x="154" y="385"/>
                </a:lnTo>
                <a:lnTo>
                  <a:pt x="146" y="383"/>
                </a:lnTo>
                <a:lnTo>
                  <a:pt x="136" y="380"/>
                </a:lnTo>
                <a:lnTo>
                  <a:pt x="127" y="376"/>
                </a:lnTo>
                <a:lnTo>
                  <a:pt x="119" y="373"/>
                </a:lnTo>
                <a:lnTo>
                  <a:pt x="101" y="365"/>
                </a:lnTo>
                <a:lnTo>
                  <a:pt x="85" y="356"/>
                </a:lnTo>
                <a:lnTo>
                  <a:pt x="70" y="345"/>
                </a:lnTo>
                <a:lnTo>
                  <a:pt x="57" y="331"/>
                </a:lnTo>
                <a:lnTo>
                  <a:pt x="44" y="318"/>
                </a:lnTo>
                <a:lnTo>
                  <a:pt x="32" y="303"/>
                </a:lnTo>
                <a:lnTo>
                  <a:pt x="24" y="288"/>
                </a:lnTo>
                <a:lnTo>
                  <a:pt x="15" y="269"/>
                </a:lnTo>
                <a:lnTo>
                  <a:pt x="12" y="261"/>
                </a:lnTo>
                <a:lnTo>
                  <a:pt x="8" y="253"/>
                </a:lnTo>
                <a:lnTo>
                  <a:pt x="5" y="243"/>
                </a:lnTo>
                <a:lnTo>
                  <a:pt x="3" y="234"/>
                </a:lnTo>
                <a:lnTo>
                  <a:pt x="2" y="224"/>
                </a:lnTo>
                <a:lnTo>
                  <a:pt x="0" y="214"/>
                </a:lnTo>
                <a:lnTo>
                  <a:pt x="0" y="204"/>
                </a:lnTo>
                <a:lnTo>
                  <a:pt x="0" y="194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Freeform 5"/>
          <p:cNvSpPr>
            <a:spLocks/>
          </p:cNvSpPr>
          <p:nvPr/>
        </p:nvSpPr>
        <p:spPr bwMode="auto">
          <a:xfrm>
            <a:off x="4760913" y="6057900"/>
            <a:ext cx="193675" cy="193675"/>
          </a:xfrm>
          <a:custGeom>
            <a:avLst/>
            <a:gdLst/>
            <a:ahLst/>
            <a:cxnLst>
              <a:cxn ang="0">
                <a:pos x="2" y="111"/>
              </a:cxn>
              <a:cxn ang="0">
                <a:pos x="7" y="85"/>
              </a:cxn>
              <a:cxn ang="0">
                <a:pos x="15" y="64"/>
              </a:cxn>
              <a:cxn ang="0">
                <a:pos x="29" y="45"/>
              </a:cxn>
              <a:cxn ang="0">
                <a:pos x="45" y="29"/>
              </a:cxn>
              <a:cxn ang="0">
                <a:pos x="64" y="15"/>
              </a:cxn>
              <a:cxn ang="0">
                <a:pos x="85" y="7"/>
              </a:cxn>
              <a:cxn ang="0">
                <a:pos x="109" y="2"/>
              </a:cxn>
              <a:cxn ang="0">
                <a:pos x="134" y="2"/>
              </a:cxn>
              <a:cxn ang="0">
                <a:pos x="157" y="7"/>
              </a:cxn>
              <a:cxn ang="0">
                <a:pos x="181" y="15"/>
              </a:cxn>
              <a:cxn ang="0">
                <a:pos x="199" y="29"/>
              </a:cxn>
              <a:cxn ang="0">
                <a:pos x="216" y="45"/>
              </a:cxn>
              <a:cxn ang="0">
                <a:pos x="229" y="64"/>
              </a:cxn>
              <a:cxn ang="0">
                <a:pos x="238" y="85"/>
              </a:cxn>
              <a:cxn ang="0">
                <a:pos x="243" y="111"/>
              </a:cxn>
              <a:cxn ang="0">
                <a:pos x="244" y="122"/>
              </a:cxn>
              <a:cxn ang="0">
                <a:pos x="241" y="147"/>
              </a:cxn>
              <a:cxn ang="0">
                <a:pos x="234" y="169"/>
              </a:cxn>
              <a:cxn ang="0">
                <a:pos x="223" y="191"/>
              </a:cxn>
              <a:cxn ang="0">
                <a:pos x="208" y="207"/>
              </a:cxn>
              <a:cxn ang="0">
                <a:pos x="191" y="222"/>
              </a:cxn>
              <a:cxn ang="0">
                <a:pos x="169" y="234"/>
              </a:cxn>
              <a:cxn ang="0">
                <a:pos x="147" y="241"/>
              </a:cxn>
              <a:cxn ang="0">
                <a:pos x="122" y="244"/>
              </a:cxn>
              <a:cxn ang="0">
                <a:pos x="97" y="241"/>
              </a:cxn>
              <a:cxn ang="0">
                <a:pos x="75" y="234"/>
              </a:cxn>
              <a:cxn ang="0">
                <a:pos x="54" y="222"/>
              </a:cxn>
              <a:cxn ang="0">
                <a:pos x="37" y="207"/>
              </a:cxn>
              <a:cxn ang="0">
                <a:pos x="22" y="191"/>
              </a:cxn>
              <a:cxn ang="0">
                <a:pos x="10" y="169"/>
              </a:cxn>
              <a:cxn ang="0">
                <a:pos x="3" y="147"/>
              </a:cxn>
              <a:cxn ang="0">
                <a:pos x="0" y="122"/>
              </a:cxn>
            </a:cxnLst>
            <a:rect l="0" t="0" r="r" b="b"/>
            <a:pathLst>
              <a:path w="244" h="244">
                <a:moveTo>
                  <a:pt x="0" y="122"/>
                </a:moveTo>
                <a:lnTo>
                  <a:pt x="2" y="111"/>
                </a:lnTo>
                <a:lnTo>
                  <a:pt x="3" y="97"/>
                </a:lnTo>
                <a:lnTo>
                  <a:pt x="7" y="85"/>
                </a:lnTo>
                <a:lnTo>
                  <a:pt x="10" y="75"/>
                </a:lnTo>
                <a:lnTo>
                  <a:pt x="15" y="64"/>
                </a:lnTo>
                <a:lnTo>
                  <a:pt x="22" y="54"/>
                </a:lnTo>
                <a:lnTo>
                  <a:pt x="29" y="45"/>
                </a:lnTo>
                <a:lnTo>
                  <a:pt x="37" y="37"/>
                </a:lnTo>
                <a:lnTo>
                  <a:pt x="45" y="29"/>
                </a:lnTo>
                <a:lnTo>
                  <a:pt x="54" y="22"/>
                </a:lnTo>
                <a:lnTo>
                  <a:pt x="64" y="15"/>
                </a:lnTo>
                <a:lnTo>
                  <a:pt x="75" y="10"/>
                </a:lnTo>
                <a:lnTo>
                  <a:pt x="85" y="7"/>
                </a:lnTo>
                <a:lnTo>
                  <a:pt x="97" y="4"/>
                </a:lnTo>
                <a:lnTo>
                  <a:pt x="109" y="2"/>
                </a:lnTo>
                <a:lnTo>
                  <a:pt x="122" y="0"/>
                </a:lnTo>
                <a:lnTo>
                  <a:pt x="134" y="2"/>
                </a:lnTo>
                <a:lnTo>
                  <a:pt x="147" y="4"/>
                </a:lnTo>
                <a:lnTo>
                  <a:pt x="157" y="7"/>
                </a:lnTo>
                <a:lnTo>
                  <a:pt x="169" y="10"/>
                </a:lnTo>
                <a:lnTo>
                  <a:pt x="181" y="15"/>
                </a:lnTo>
                <a:lnTo>
                  <a:pt x="191" y="22"/>
                </a:lnTo>
                <a:lnTo>
                  <a:pt x="199" y="29"/>
                </a:lnTo>
                <a:lnTo>
                  <a:pt x="208" y="37"/>
                </a:lnTo>
                <a:lnTo>
                  <a:pt x="216" y="45"/>
                </a:lnTo>
                <a:lnTo>
                  <a:pt x="223" y="54"/>
                </a:lnTo>
                <a:lnTo>
                  <a:pt x="229" y="64"/>
                </a:lnTo>
                <a:lnTo>
                  <a:pt x="234" y="75"/>
                </a:lnTo>
                <a:lnTo>
                  <a:pt x="238" y="85"/>
                </a:lnTo>
                <a:lnTo>
                  <a:pt x="241" y="97"/>
                </a:lnTo>
                <a:lnTo>
                  <a:pt x="243" y="111"/>
                </a:lnTo>
                <a:lnTo>
                  <a:pt x="244" y="122"/>
                </a:lnTo>
                <a:lnTo>
                  <a:pt x="244" y="122"/>
                </a:lnTo>
                <a:lnTo>
                  <a:pt x="243" y="134"/>
                </a:lnTo>
                <a:lnTo>
                  <a:pt x="241" y="147"/>
                </a:lnTo>
                <a:lnTo>
                  <a:pt x="238" y="159"/>
                </a:lnTo>
                <a:lnTo>
                  <a:pt x="234" y="169"/>
                </a:lnTo>
                <a:lnTo>
                  <a:pt x="229" y="181"/>
                </a:lnTo>
                <a:lnTo>
                  <a:pt x="223" y="191"/>
                </a:lnTo>
                <a:lnTo>
                  <a:pt x="216" y="199"/>
                </a:lnTo>
                <a:lnTo>
                  <a:pt x="208" y="207"/>
                </a:lnTo>
                <a:lnTo>
                  <a:pt x="199" y="216"/>
                </a:lnTo>
                <a:lnTo>
                  <a:pt x="191" y="222"/>
                </a:lnTo>
                <a:lnTo>
                  <a:pt x="181" y="229"/>
                </a:lnTo>
                <a:lnTo>
                  <a:pt x="169" y="234"/>
                </a:lnTo>
                <a:lnTo>
                  <a:pt x="157" y="239"/>
                </a:lnTo>
                <a:lnTo>
                  <a:pt x="147" y="241"/>
                </a:lnTo>
                <a:lnTo>
                  <a:pt x="134" y="242"/>
                </a:lnTo>
                <a:lnTo>
                  <a:pt x="122" y="244"/>
                </a:lnTo>
                <a:lnTo>
                  <a:pt x="109" y="242"/>
                </a:lnTo>
                <a:lnTo>
                  <a:pt x="97" y="241"/>
                </a:lnTo>
                <a:lnTo>
                  <a:pt x="85" y="239"/>
                </a:lnTo>
                <a:lnTo>
                  <a:pt x="75" y="234"/>
                </a:lnTo>
                <a:lnTo>
                  <a:pt x="64" y="229"/>
                </a:lnTo>
                <a:lnTo>
                  <a:pt x="54" y="222"/>
                </a:lnTo>
                <a:lnTo>
                  <a:pt x="45" y="216"/>
                </a:lnTo>
                <a:lnTo>
                  <a:pt x="37" y="207"/>
                </a:lnTo>
                <a:lnTo>
                  <a:pt x="29" y="199"/>
                </a:lnTo>
                <a:lnTo>
                  <a:pt x="22" y="191"/>
                </a:lnTo>
                <a:lnTo>
                  <a:pt x="15" y="181"/>
                </a:lnTo>
                <a:lnTo>
                  <a:pt x="10" y="169"/>
                </a:lnTo>
                <a:lnTo>
                  <a:pt x="7" y="159"/>
                </a:lnTo>
                <a:lnTo>
                  <a:pt x="3" y="147"/>
                </a:lnTo>
                <a:lnTo>
                  <a:pt x="2" y="134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Freeform 6"/>
          <p:cNvSpPr>
            <a:spLocks/>
          </p:cNvSpPr>
          <p:nvPr/>
        </p:nvSpPr>
        <p:spPr bwMode="auto">
          <a:xfrm>
            <a:off x="4760913" y="6057900"/>
            <a:ext cx="193675" cy="193675"/>
          </a:xfrm>
          <a:custGeom>
            <a:avLst/>
            <a:gdLst/>
            <a:ahLst/>
            <a:cxnLst>
              <a:cxn ang="0">
                <a:pos x="2" y="111"/>
              </a:cxn>
              <a:cxn ang="0">
                <a:pos x="7" y="85"/>
              </a:cxn>
              <a:cxn ang="0">
                <a:pos x="15" y="64"/>
              </a:cxn>
              <a:cxn ang="0">
                <a:pos x="29" y="45"/>
              </a:cxn>
              <a:cxn ang="0">
                <a:pos x="45" y="29"/>
              </a:cxn>
              <a:cxn ang="0">
                <a:pos x="64" y="15"/>
              </a:cxn>
              <a:cxn ang="0">
                <a:pos x="85" y="7"/>
              </a:cxn>
              <a:cxn ang="0">
                <a:pos x="109" y="2"/>
              </a:cxn>
              <a:cxn ang="0">
                <a:pos x="134" y="2"/>
              </a:cxn>
              <a:cxn ang="0">
                <a:pos x="157" y="7"/>
              </a:cxn>
              <a:cxn ang="0">
                <a:pos x="181" y="15"/>
              </a:cxn>
              <a:cxn ang="0">
                <a:pos x="199" y="29"/>
              </a:cxn>
              <a:cxn ang="0">
                <a:pos x="216" y="45"/>
              </a:cxn>
              <a:cxn ang="0">
                <a:pos x="229" y="64"/>
              </a:cxn>
              <a:cxn ang="0">
                <a:pos x="238" y="85"/>
              </a:cxn>
              <a:cxn ang="0">
                <a:pos x="243" y="111"/>
              </a:cxn>
              <a:cxn ang="0">
                <a:pos x="244" y="122"/>
              </a:cxn>
              <a:cxn ang="0">
                <a:pos x="241" y="147"/>
              </a:cxn>
              <a:cxn ang="0">
                <a:pos x="234" y="169"/>
              </a:cxn>
              <a:cxn ang="0">
                <a:pos x="223" y="191"/>
              </a:cxn>
              <a:cxn ang="0">
                <a:pos x="208" y="207"/>
              </a:cxn>
              <a:cxn ang="0">
                <a:pos x="191" y="222"/>
              </a:cxn>
              <a:cxn ang="0">
                <a:pos x="169" y="234"/>
              </a:cxn>
              <a:cxn ang="0">
                <a:pos x="147" y="241"/>
              </a:cxn>
              <a:cxn ang="0">
                <a:pos x="122" y="244"/>
              </a:cxn>
              <a:cxn ang="0">
                <a:pos x="97" y="241"/>
              </a:cxn>
              <a:cxn ang="0">
                <a:pos x="75" y="234"/>
              </a:cxn>
              <a:cxn ang="0">
                <a:pos x="54" y="222"/>
              </a:cxn>
              <a:cxn ang="0">
                <a:pos x="37" y="207"/>
              </a:cxn>
              <a:cxn ang="0">
                <a:pos x="22" y="191"/>
              </a:cxn>
              <a:cxn ang="0">
                <a:pos x="10" y="169"/>
              </a:cxn>
              <a:cxn ang="0">
                <a:pos x="3" y="147"/>
              </a:cxn>
              <a:cxn ang="0">
                <a:pos x="0" y="122"/>
              </a:cxn>
            </a:cxnLst>
            <a:rect l="0" t="0" r="r" b="b"/>
            <a:pathLst>
              <a:path w="244" h="244">
                <a:moveTo>
                  <a:pt x="0" y="122"/>
                </a:moveTo>
                <a:lnTo>
                  <a:pt x="2" y="111"/>
                </a:lnTo>
                <a:lnTo>
                  <a:pt x="3" y="97"/>
                </a:lnTo>
                <a:lnTo>
                  <a:pt x="7" y="85"/>
                </a:lnTo>
                <a:lnTo>
                  <a:pt x="10" y="75"/>
                </a:lnTo>
                <a:lnTo>
                  <a:pt x="15" y="64"/>
                </a:lnTo>
                <a:lnTo>
                  <a:pt x="22" y="54"/>
                </a:lnTo>
                <a:lnTo>
                  <a:pt x="29" y="45"/>
                </a:lnTo>
                <a:lnTo>
                  <a:pt x="37" y="37"/>
                </a:lnTo>
                <a:lnTo>
                  <a:pt x="45" y="29"/>
                </a:lnTo>
                <a:lnTo>
                  <a:pt x="54" y="22"/>
                </a:lnTo>
                <a:lnTo>
                  <a:pt x="64" y="15"/>
                </a:lnTo>
                <a:lnTo>
                  <a:pt x="75" y="10"/>
                </a:lnTo>
                <a:lnTo>
                  <a:pt x="85" y="7"/>
                </a:lnTo>
                <a:lnTo>
                  <a:pt x="97" y="4"/>
                </a:lnTo>
                <a:lnTo>
                  <a:pt x="109" y="2"/>
                </a:lnTo>
                <a:lnTo>
                  <a:pt x="122" y="0"/>
                </a:lnTo>
                <a:lnTo>
                  <a:pt x="134" y="2"/>
                </a:lnTo>
                <a:lnTo>
                  <a:pt x="147" y="4"/>
                </a:lnTo>
                <a:lnTo>
                  <a:pt x="157" y="7"/>
                </a:lnTo>
                <a:lnTo>
                  <a:pt x="169" y="10"/>
                </a:lnTo>
                <a:lnTo>
                  <a:pt x="181" y="15"/>
                </a:lnTo>
                <a:lnTo>
                  <a:pt x="191" y="22"/>
                </a:lnTo>
                <a:lnTo>
                  <a:pt x="199" y="29"/>
                </a:lnTo>
                <a:lnTo>
                  <a:pt x="208" y="37"/>
                </a:lnTo>
                <a:lnTo>
                  <a:pt x="216" y="45"/>
                </a:lnTo>
                <a:lnTo>
                  <a:pt x="223" y="54"/>
                </a:lnTo>
                <a:lnTo>
                  <a:pt x="229" y="64"/>
                </a:lnTo>
                <a:lnTo>
                  <a:pt x="234" y="75"/>
                </a:lnTo>
                <a:lnTo>
                  <a:pt x="238" y="85"/>
                </a:lnTo>
                <a:lnTo>
                  <a:pt x="241" y="97"/>
                </a:lnTo>
                <a:lnTo>
                  <a:pt x="243" y="111"/>
                </a:lnTo>
                <a:lnTo>
                  <a:pt x="244" y="122"/>
                </a:lnTo>
                <a:lnTo>
                  <a:pt x="244" y="122"/>
                </a:lnTo>
                <a:lnTo>
                  <a:pt x="243" y="134"/>
                </a:lnTo>
                <a:lnTo>
                  <a:pt x="241" y="147"/>
                </a:lnTo>
                <a:lnTo>
                  <a:pt x="238" y="159"/>
                </a:lnTo>
                <a:lnTo>
                  <a:pt x="234" y="169"/>
                </a:lnTo>
                <a:lnTo>
                  <a:pt x="229" y="181"/>
                </a:lnTo>
                <a:lnTo>
                  <a:pt x="223" y="191"/>
                </a:lnTo>
                <a:lnTo>
                  <a:pt x="216" y="199"/>
                </a:lnTo>
                <a:lnTo>
                  <a:pt x="208" y="207"/>
                </a:lnTo>
                <a:lnTo>
                  <a:pt x="199" y="216"/>
                </a:lnTo>
                <a:lnTo>
                  <a:pt x="191" y="222"/>
                </a:lnTo>
                <a:lnTo>
                  <a:pt x="181" y="229"/>
                </a:lnTo>
                <a:lnTo>
                  <a:pt x="169" y="234"/>
                </a:lnTo>
                <a:lnTo>
                  <a:pt x="157" y="239"/>
                </a:lnTo>
                <a:lnTo>
                  <a:pt x="147" y="241"/>
                </a:lnTo>
                <a:lnTo>
                  <a:pt x="134" y="242"/>
                </a:lnTo>
                <a:lnTo>
                  <a:pt x="122" y="244"/>
                </a:lnTo>
                <a:lnTo>
                  <a:pt x="109" y="242"/>
                </a:lnTo>
                <a:lnTo>
                  <a:pt x="97" y="241"/>
                </a:lnTo>
                <a:lnTo>
                  <a:pt x="85" y="239"/>
                </a:lnTo>
                <a:lnTo>
                  <a:pt x="75" y="234"/>
                </a:lnTo>
                <a:lnTo>
                  <a:pt x="64" y="229"/>
                </a:lnTo>
                <a:lnTo>
                  <a:pt x="54" y="222"/>
                </a:lnTo>
                <a:lnTo>
                  <a:pt x="45" y="216"/>
                </a:lnTo>
                <a:lnTo>
                  <a:pt x="37" y="207"/>
                </a:lnTo>
                <a:lnTo>
                  <a:pt x="29" y="199"/>
                </a:lnTo>
                <a:lnTo>
                  <a:pt x="22" y="191"/>
                </a:lnTo>
                <a:lnTo>
                  <a:pt x="15" y="181"/>
                </a:lnTo>
                <a:lnTo>
                  <a:pt x="10" y="169"/>
                </a:lnTo>
                <a:lnTo>
                  <a:pt x="7" y="159"/>
                </a:lnTo>
                <a:lnTo>
                  <a:pt x="3" y="147"/>
                </a:lnTo>
                <a:lnTo>
                  <a:pt x="2" y="134"/>
                </a:lnTo>
                <a:lnTo>
                  <a:pt x="0" y="122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 flipH="1">
            <a:off x="4559300" y="1270000"/>
            <a:ext cx="962025" cy="320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2100" b="1">
                <a:solidFill>
                  <a:srgbClr val="000000"/>
                </a:solidFill>
              </a:rPr>
              <a:t>Activity</a:t>
            </a:r>
            <a:endParaRPr lang="en-US" sz="36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>
            <a:off x="2063750" y="1681163"/>
            <a:ext cx="2555875" cy="255270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 flipH="1">
            <a:off x="4479925" y="1679575"/>
            <a:ext cx="139700" cy="139700"/>
          </a:xfrm>
          <a:custGeom>
            <a:avLst/>
            <a:gdLst/>
            <a:ahLst/>
            <a:cxnLst>
              <a:cxn ang="0">
                <a:pos x="175" y="88"/>
              </a:cxn>
              <a:cxn ang="0">
                <a:pos x="0" y="0"/>
              </a:cxn>
              <a:cxn ang="0">
                <a:pos x="87" y="175"/>
              </a:cxn>
            </a:cxnLst>
            <a:rect l="0" t="0" r="r" b="b"/>
            <a:pathLst>
              <a:path w="175" h="175">
                <a:moveTo>
                  <a:pt x="175" y="88"/>
                </a:moveTo>
                <a:lnTo>
                  <a:pt x="0" y="0"/>
                </a:lnTo>
                <a:lnTo>
                  <a:pt x="87" y="175"/>
                </a:lnTo>
              </a:path>
            </a:pathLst>
          </a:custGeom>
          <a:noFill/>
          <a:ln w="25400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 flipH="1">
            <a:off x="2754313" y="3006725"/>
            <a:ext cx="788987" cy="2889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900" b="1">
                <a:solidFill>
                  <a:srgbClr val="0066FF"/>
                </a:solidFill>
              </a:rPr>
              <a:t>+effect</a:t>
            </a:r>
            <a:endParaRPr lang="en-US" sz="3200" b="1">
              <a:solidFill>
                <a:srgbClr val="0066FF"/>
              </a:solidFill>
              <a:latin typeface="Tahoma" charset="0"/>
            </a:endParaRPr>
          </a:p>
        </p:txBody>
      </p:sp>
      <p:sp>
        <p:nvSpPr>
          <p:cNvPr id="69643" name="Freeform 11"/>
          <p:cNvSpPr>
            <a:spLocks/>
          </p:cNvSpPr>
          <p:nvPr/>
        </p:nvSpPr>
        <p:spPr bwMode="auto">
          <a:xfrm flipH="1">
            <a:off x="4540250" y="4054475"/>
            <a:ext cx="6381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5" y="0"/>
              </a:cxn>
              <a:cxn ang="0">
                <a:pos x="0" y="0"/>
              </a:cxn>
            </a:cxnLst>
            <a:rect l="0" t="0" r="r" b="b"/>
            <a:pathLst>
              <a:path w="805">
                <a:moveTo>
                  <a:pt x="0" y="0"/>
                </a:moveTo>
                <a:lnTo>
                  <a:pt x="805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Freeform 12"/>
          <p:cNvSpPr>
            <a:spLocks/>
          </p:cNvSpPr>
          <p:nvPr/>
        </p:nvSpPr>
        <p:spPr bwMode="auto">
          <a:xfrm flipH="1">
            <a:off x="4540250" y="4054475"/>
            <a:ext cx="6381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5" y="0"/>
              </a:cxn>
              <a:cxn ang="0">
                <a:pos x="0" y="0"/>
              </a:cxn>
            </a:cxnLst>
            <a:rect l="0" t="0" r="r" b="b"/>
            <a:pathLst>
              <a:path w="805">
                <a:moveTo>
                  <a:pt x="0" y="0"/>
                </a:moveTo>
                <a:lnTo>
                  <a:pt x="805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5" name="Freeform 13"/>
          <p:cNvSpPr>
            <a:spLocks/>
          </p:cNvSpPr>
          <p:nvPr/>
        </p:nvSpPr>
        <p:spPr bwMode="auto">
          <a:xfrm flipH="1">
            <a:off x="4219575" y="3416300"/>
            <a:ext cx="1277938" cy="638175"/>
          </a:xfrm>
          <a:custGeom>
            <a:avLst/>
            <a:gdLst/>
            <a:ahLst/>
            <a:cxnLst>
              <a:cxn ang="0">
                <a:pos x="2" y="361"/>
              </a:cxn>
              <a:cxn ang="0">
                <a:pos x="12" y="303"/>
              </a:cxn>
              <a:cxn ang="0">
                <a:pos x="32" y="246"/>
              </a:cxn>
              <a:cxn ang="0">
                <a:pos x="59" y="194"/>
              </a:cxn>
              <a:cxn ang="0">
                <a:pos x="92" y="147"/>
              </a:cxn>
              <a:cxn ang="0">
                <a:pos x="132" y="104"/>
              </a:cxn>
              <a:cxn ang="0">
                <a:pos x="178" y="69"/>
              </a:cxn>
              <a:cxn ang="0">
                <a:pos x="228" y="41"/>
              </a:cxn>
              <a:cxn ang="0">
                <a:pos x="283" y="19"/>
              </a:cxn>
              <a:cxn ang="0">
                <a:pos x="342" y="5"/>
              </a:cxn>
              <a:cxn ang="0">
                <a:pos x="402" y="0"/>
              </a:cxn>
              <a:cxn ang="0">
                <a:pos x="1207" y="0"/>
              </a:cxn>
              <a:cxn ang="0">
                <a:pos x="1269" y="5"/>
              </a:cxn>
              <a:cxn ang="0">
                <a:pos x="1327" y="19"/>
              </a:cxn>
              <a:cxn ang="0">
                <a:pos x="1383" y="41"/>
              </a:cxn>
              <a:cxn ang="0">
                <a:pos x="1433" y="69"/>
              </a:cxn>
              <a:cxn ang="0">
                <a:pos x="1478" y="104"/>
              </a:cxn>
              <a:cxn ang="0">
                <a:pos x="1518" y="147"/>
              </a:cxn>
              <a:cxn ang="0">
                <a:pos x="1552" y="194"/>
              </a:cxn>
              <a:cxn ang="0">
                <a:pos x="1578" y="246"/>
              </a:cxn>
              <a:cxn ang="0">
                <a:pos x="1597" y="303"/>
              </a:cxn>
              <a:cxn ang="0">
                <a:pos x="1609" y="361"/>
              </a:cxn>
              <a:cxn ang="0">
                <a:pos x="1610" y="403"/>
              </a:cxn>
              <a:cxn ang="0">
                <a:pos x="1605" y="463"/>
              </a:cxn>
              <a:cxn ang="0">
                <a:pos x="1592" y="522"/>
              </a:cxn>
              <a:cxn ang="0">
                <a:pos x="1570" y="577"/>
              </a:cxn>
              <a:cxn ang="0">
                <a:pos x="1542" y="627"/>
              </a:cxn>
              <a:cxn ang="0">
                <a:pos x="1505" y="674"/>
              </a:cxn>
              <a:cxn ang="0">
                <a:pos x="1463" y="714"/>
              </a:cxn>
              <a:cxn ang="0">
                <a:pos x="1416" y="747"/>
              </a:cxn>
              <a:cxn ang="0">
                <a:pos x="1364" y="774"/>
              </a:cxn>
              <a:cxn ang="0">
                <a:pos x="1307" y="792"/>
              </a:cxn>
              <a:cxn ang="0">
                <a:pos x="1249" y="802"/>
              </a:cxn>
              <a:cxn ang="0">
                <a:pos x="402" y="805"/>
              </a:cxn>
              <a:cxn ang="0">
                <a:pos x="342" y="800"/>
              </a:cxn>
              <a:cxn ang="0">
                <a:pos x="283" y="787"/>
              </a:cxn>
              <a:cxn ang="0">
                <a:pos x="228" y="765"/>
              </a:cxn>
              <a:cxn ang="0">
                <a:pos x="178" y="735"/>
              </a:cxn>
              <a:cxn ang="0">
                <a:pos x="132" y="700"/>
              </a:cxn>
              <a:cxn ang="0">
                <a:pos x="92" y="658"/>
              </a:cxn>
              <a:cxn ang="0">
                <a:pos x="59" y="612"/>
              </a:cxn>
              <a:cxn ang="0">
                <a:pos x="32" y="558"/>
              </a:cxn>
              <a:cxn ang="0">
                <a:pos x="12" y="503"/>
              </a:cxn>
              <a:cxn ang="0">
                <a:pos x="2" y="443"/>
              </a:cxn>
              <a:cxn ang="0">
                <a:pos x="0" y="403"/>
              </a:cxn>
            </a:cxnLst>
            <a:rect l="0" t="0" r="r" b="b"/>
            <a:pathLst>
              <a:path w="1610" h="805">
                <a:moveTo>
                  <a:pt x="0" y="403"/>
                </a:moveTo>
                <a:lnTo>
                  <a:pt x="0" y="381"/>
                </a:lnTo>
                <a:lnTo>
                  <a:pt x="2" y="361"/>
                </a:lnTo>
                <a:lnTo>
                  <a:pt x="5" y="341"/>
                </a:lnTo>
                <a:lnTo>
                  <a:pt x="9" y="321"/>
                </a:lnTo>
                <a:lnTo>
                  <a:pt x="12" y="303"/>
                </a:lnTo>
                <a:lnTo>
                  <a:pt x="19" y="283"/>
                </a:lnTo>
                <a:lnTo>
                  <a:pt x="24" y="264"/>
                </a:lnTo>
                <a:lnTo>
                  <a:pt x="32" y="246"/>
                </a:lnTo>
                <a:lnTo>
                  <a:pt x="40" y="228"/>
                </a:lnTo>
                <a:lnTo>
                  <a:pt x="49" y="211"/>
                </a:lnTo>
                <a:lnTo>
                  <a:pt x="59" y="194"/>
                </a:lnTo>
                <a:lnTo>
                  <a:pt x="69" y="178"/>
                </a:lnTo>
                <a:lnTo>
                  <a:pt x="81" y="162"/>
                </a:lnTo>
                <a:lnTo>
                  <a:pt x="92" y="147"/>
                </a:lnTo>
                <a:lnTo>
                  <a:pt x="104" y="132"/>
                </a:lnTo>
                <a:lnTo>
                  <a:pt x="117" y="117"/>
                </a:lnTo>
                <a:lnTo>
                  <a:pt x="132" y="104"/>
                </a:lnTo>
                <a:lnTo>
                  <a:pt x="146" y="92"/>
                </a:lnTo>
                <a:lnTo>
                  <a:pt x="163" y="81"/>
                </a:lnTo>
                <a:lnTo>
                  <a:pt x="178" y="69"/>
                </a:lnTo>
                <a:lnTo>
                  <a:pt x="194" y="59"/>
                </a:lnTo>
                <a:lnTo>
                  <a:pt x="211" y="49"/>
                </a:lnTo>
                <a:lnTo>
                  <a:pt x="228" y="41"/>
                </a:lnTo>
                <a:lnTo>
                  <a:pt x="246" y="32"/>
                </a:lnTo>
                <a:lnTo>
                  <a:pt x="265" y="26"/>
                </a:lnTo>
                <a:lnTo>
                  <a:pt x="283" y="19"/>
                </a:lnTo>
                <a:lnTo>
                  <a:pt x="302" y="12"/>
                </a:lnTo>
                <a:lnTo>
                  <a:pt x="322" y="9"/>
                </a:lnTo>
                <a:lnTo>
                  <a:pt x="342" y="5"/>
                </a:lnTo>
                <a:lnTo>
                  <a:pt x="362" y="2"/>
                </a:lnTo>
                <a:lnTo>
                  <a:pt x="382" y="0"/>
                </a:lnTo>
                <a:lnTo>
                  <a:pt x="402" y="0"/>
                </a:lnTo>
                <a:lnTo>
                  <a:pt x="402" y="0"/>
                </a:lnTo>
                <a:lnTo>
                  <a:pt x="1207" y="0"/>
                </a:lnTo>
                <a:lnTo>
                  <a:pt x="1207" y="0"/>
                </a:lnTo>
                <a:lnTo>
                  <a:pt x="1229" y="0"/>
                </a:lnTo>
                <a:lnTo>
                  <a:pt x="1249" y="2"/>
                </a:lnTo>
                <a:lnTo>
                  <a:pt x="1269" y="5"/>
                </a:lnTo>
                <a:lnTo>
                  <a:pt x="1289" y="9"/>
                </a:lnTo>
                <a:lnTo>
                  <a:pt x="1307" y="12"/>
                </a:lnTo>
                <a:lnTo>
                  <a:pt x="1327" y="19"/>
                </a:lnTo>
                <a:lnTo>
                  <a:pt x="1346" y="26"/>
                </a:lnTo>
                <a:lnTo>
                  <a:pt x="1364" y="32"/>
                </a:lnTo>
                <a:lnTo>
                  <a:pt x="1383" y="41"/>
                </a:lnTo>
                <a:lnTo>
                  <a:pt x="1399" y="49"/>
                </a:lnTo>
                <a:lnTo>
                  <a:pt x="1416" y="59"/>
                </a:lnTo>
                <a:lnTo>
                  <a:pt x="1433" y="69"/>
                </a:lnTo>
                <a:lnTo>
                  <a:pt x="1448" y="81"/>
                </a:lnTo>
                <a:lnTo>
                  <a:pt x="1463" y="92"/>
                </a:lnTo>
                <a:lnTo>
                  <a:pt x="1478" y="104"/>
                </a:lnTo>
                <a:lnTo>
                  <a:pt x="1491" y="117"/>
                </a:lnTo>
                <a:lnTo>
                  <a:pt x="1505" y="132"/>
                </a:lnTo>
                <a:lnTo>
                  <a:pt x="1518" y="147"/>
                </a:lnTo>
                <a:lnTo>
                  <a:pt x="1530" y="162"/>
                </a:lnTo>
                <a:lnTo>
                  <a:pt x="1542" y="178"/>
                </a:lnTo>
                <a:lnTo>
                  <a:pt x="1552" y="194"/>
                </a:lnTo>
                <a:lnTo>
                  <a:pt x="1562" y="211"/>
                </a:lnTo>
                <a:lnTo>
                  <a:pt x="1570" y="228"/>
                </a:lnTo>
                <a:lnTo>
                  <a:pt x="1578" y="246"/>
                </a:lnTo>
                <a:lnTo>
                  <a:pt x="1585" y="264"/>
                </a:lnTo>
                <a:lnTo>
                  <a:pt x="1592" y="283"/>
                </a:lnTo>
                <a:lnTo>
                  <a:pt x="1597" y="303"/>
                </a:lnTo>
                <a:lnTo>
                  <a:pt x="1602" y="321"/>
                </a:lnTo>
                <a:lnTo>
                  <a:pt x="1605" y="341"/>
                </a:lnTo>
                <a:lnTo>
                  <a:pt x="1609" y="361"/>
                </a:lnTo>
                <a:lnTo>
                  <a:pt x="1610" y="381"/>
                </a:lnTo>
                <a:lnTo>
                  <a:pt x="1610" y="403"/>
                </a:lnTo>
                <a:lnTo>
                  <a:pt x="1610" y="403"/>
                </a:lnTo>
                <a:lnTo>
                  <a:pt x="1610" y="423"/>
                </a:lnTo>
                <a:lnTo>
                  <a:pt x="1609" y="443"/>
                </a:lnTo>
                <a:lnTo>
                  <a:pt x="1605" y="463"/>
                </a:lnTo>
                <a:lnTo>
                  <a:pt x="1602" y="483"/>
                </a:lnTo>
                <a:lnTo>
                  <a:pt x="1597" y="503"/>
                </a:lnTo>
                <a:lnTo>
                  <a:pt x="1592" y="522"/>
                </a:lnTo>
                <a:lnTo>
                  <a:pt x="1585" y="542"/>
                </a:lnTo>
                <a:lnTo>
                  <a:pt x="1578" y="558"/>
                </a:lnTo>
                <a:lnTo>
                  <a:pt x="1570" y="577"/>
                </a:lnTo>
                <a:lnTo>
                  <a:pt x="1562" y="595"/>
                </a:lnTo>
                <a:lnTo>
                  <a:pt x="1552" y="612"/>
                </a:lnTo>
                <a:lnTo>
                  <a:pt x="1542" y="627"/>
                </a:lnTo>
                <a:lnTo>
                  <a:pt x="1530" y="643"/>
                </a:lnTo>
                <a:lnTo>
                  <a:pt x="1518" y="658"/>
                </a:lnTo>
                <a:lnTo>
                  <a:pt x="1505" y="674"/>
                </a:lnTo>
                <a:lnTo>
                  <a:pt x="1491" y="687"/>
                </a:lnTo>
                <a:lnTo>
                  <a:pt x="1478" y="700"/>
                </a:lnTo>
                <a:lnTo>
                  <a:pt x="1463" y="714"/>
                </a:lnTo>
                <a:lnTo>
                  <a:pt x="1448" y="725"/>
                </a:lnTo>
                <a:lnTo>
                  <a:pt x="1433" y="735"/>
                </a:lnTo>
                <a:lnTo>
                  <a:pt x="1416" y="747"/>
                </a:lnTo>
                <a:lnTo>
                  <a:pt x="1399" y="755"/>
                </a:lnTo>
                <a:lnTo>
                  <a:pt x="1383" y="765"/>
                </a:lnTo>
                <a:lnTo>
                  <a:pt x="1364" y="774"/>
                </a:lnTo>
                <a:lnTo>
                  <a:pt x="1346" y="780"/>
                </a:lnTo>
                <a:lnTo>
                  <a:pt x="1327" y="787"/>
                </a:lnTo>
                <a:lnTo>
                  <a:pt x="1307" y="792"/>
                </a:lnTo>
                <a:lnTo>
                  <a:pt x="1289" y="797"/>
                </a:lnTo>
                <a:lnTo>
                  <a:pt x="1269" y="800"/>
                </a:lnTo>
                <a:lnTo>
                  <a:pt x="1249" y="802"/>
                </a:lnTo>
                <a:lnTo>
                  <a:pt x="1229" y="804"/>
                </a:lnTo>
                <a:lnTo>
                  <a:pt x="1207" y="805"/>
                </a:lnTo>
                <a:lnTo>
                  <a:pt x="402" y="805"/>
                </a:lnTo>
                <a:lnTo>
                  <a:pt x="382" y="804"/>
                </a:lnTo>
                <a:lnTo>
                  <a:pt x="362" y="802"/>
                </a:lnTo>
                <a:lnTo>
                  <a:pt x="342" y="800"/>
                </a:lnTo>
                <a:lnTo>
                  <a:pt x="322" y="797"/>
                </a:lnTo>
                <a:lnTo>
                  <a:pt x="302" y="792"/>
                </a:lnTo>
                <a:lnTo>
                  <a:pt x="283" y="787"/>
                </a:lnTo>
                <a:lnTo>
                  <a:pt x="265" y="780"/>
                </a:lnTo>
                <a:lnTo>
                  <a:pt x="246" y="774"/>
                </a:lnTo>
                <a:lnTo>
                  <a:pt x="228" y="765"/>
                </a:lnTo>
                <a:lnTo>
                  <a:pt x="211" y="755"/>
                </a:lnTo>
                <a:lnTo>
                  <a:pt x="194" y="747"/>
                </a:lnTo>
                <a:lnTo>
                  <a:pt x="178" y="735"/>
                </a:lnTo>
                <a:lnTo>
                  <a:pt x="163" y="725"/>
                </a:lnTo>
                <a:lnTo>
                  <a:pt x="146" y="714"/>
                </a:lnTo>
                <a:lnTo>
                  <a:pt x="132" y="700"/>
                </a:lnTo>
                <a:lnTo>
                  <a:pt x="117" y="687"/>
                </a:lnTo>
                <a:lnTo>
                  <a:pt x="104" y="674"/>
                </a:lnTo>
                <a:lnTo>
                  <a:pt x="92" y="658"/>
                </a:lnTo>
                <a:lnTo>
                  <a:pt x="81" y="643"/>
                </a:lnTo>
                <a:lnTo>
                  <a:pt x="69" y="627"/>
                </a:lnTo>
                <a:lnTo>
                  <a:pt x="59" y="612"/>
                </a:lnTo>
                <a:lnTo>
                  <a:pt x="49" y="595"/>
                </a:lnTo>
                <a:lnTo>
                  <a:pt x="40" y="577"/>
                </a:lnTo>
                <a:lnTo>
                  <a:pt x="32" y="558"/>
                </a:lnTo>
                <a:lnTo>
                  <a:pt x="24" y="542"/>
                </a:lnTo>
                <a:lnTo>
                  <a:pt x="19" y="522"/>
                </a:lnTo>
                <a:lnTo>
                  <a:pt x="12" y="503"/>
                </a:lnTo>
                <a:lnTo>
                  <a:pt x="9" y="483"/>
                </a:lnTo>
                <a:lnTo>
                  <a:pt x="5" y="463"/>
                </a:lnTo>
                <a:lnTo>
                  <a:pt x="2" y="443"/>
                </a:lnTo>
                <a:lnTo>
                  <a:pt x="0" y="423"/>
                </a:lnTo>
                <a:lnTo>
                  <a:pt x="0" y="403"/>
                </a:lnTo>
                <a:lnTo>
                  <a:pt x="0" y="403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Freeform 14"/>
          <p:cNvSpPr>
            <a:spLocks/>
          </p:cNvSpPr>
          <p:nvPr/>
        </p:nvSpPr>
        <p:spPr bwMode="auto">
          <a:xfrm flipH="1">
            <a:off x="4219575" y="3416300"/>
            <a:ext cx="1277938" cy="638175"/>
          </a:xfrm>
          <a:custGeom>
            <a:avLst/>
            <a:gdLst/>
            <a:ahLst/>
            <a:cxnLst>
              <a:cxn ang="0">
                <a:pos x="2" y="361"/>
              </a:cxn>
              <a:cxn ang="0">
                <a:pos x="12" y="303"/>
              </a:cxn>
              <a:cxn ang="0">
                <a:pos x="32" y="246"/>
              </a:cxn>
              <a:cxn ang="0">
                <a:pos x="59" y="194"/>
              </a:cxn>
              <a:cxn ang="0">
                <a:pos x="92" y="147"/>
              </a:cxn>
              <a:cxn ang="0">
                <a:pos x="132" y="104"/>
              </a:cxn>
              <a:cxn ang="0">
                <a:pos x="178" y="69"/>
              </a:cxn>
              <a:cxn ang="0">
                <a:pos x="228" y="41"/>
              </a:cxn>
              <a:cxn ang="0">
                <a:pos x="283" y="19"/>
              </a:cxn>
              <a:cxn ang="0">
                <a:pos x="342" y="5"/>
              </a:cxn>
              <a:cxn ang="0">
                <a:pos x="402" y="0"/>
              </a:cxn>
              <a:cxn ang="0">
                <a:pos x="1207" y="0"/>
              </a:cxn>
              <a:cxn ang="0">
                <a:pos x="1269" y="5"/>
              </a:cxn>
              <a:cxn ang="0">
                <a:pos x="1327" y="19"/>
              </a:cxn>
              <a:cxn ang="0">
                <a:pos x="1383" y="41"/>
              </a:cxn>
              <a:cxn ang="0">
                <a:pos x="1433" y="69"/>
              </a:cxn>
              <a:cxn ang="0">
                <a:pos x="1478" y="104"/>
              </a:cxn>
              <a:cxn ang="0">
                <a:pos x="1518" y="147"/>
              </a:cxn>
              <a:cxn ang="0">
                <a:pos x="1552" y="194"/>
              </a:cxn>
              <a:cxn ang="0">
                <a:pos x="1578" y="246"/>
              </a:cxn>
              <a:cxn ang="0">
                <a:pos x="1597" y="303"/>
              </a:cxn>
              <a:cxn ang="0">
                <a:pos x="1609" y="361"/>
              </a:cxn>
              <a:cxn ang="0">
                <a:pos x="1610" y="403"/>
              </a:cxn>
              <a:cxn ang="0">
                <a:pos x="1605" y="463"/>
              </a:cxn>
              <a:cxn ang="0">
                <a:pos x="1592" y="522"/>
              </a:cxn>
              <a:cxn ang="0">
                <a:pos x="1570" y="577"/>
              </a:cxn>
              <a:cxn ang="0">
                <a:pos x="1542" y="627"/>
              </a:cxn>
              <a:cxn ang="0">
                <a:pos x="1505" y="674"/>
              </a:cxn>
              <a:cxn ang="0">
                <a:pos x="1463" y="714"/>
              </a:cxn>
              <a:cxn ang="0">
                <a:pos x="1416" y="747"/>
              </a:cxn>
              <a:cxn ang="0">
                <a:pos x="1364" y="774"/>
              </a:cxn>
              <a:cxn ang="0">
                <a:pos x="1307" y="792"/>
              </a:cxn>
              <a:cxn ang="0">
                <a:pos x="1249" y="802"/>
              </a:cxn>
              <a:cxn ang="0">
                <a:pos x="402" y="805"/>
              </a:cxn>
              <a:cxn ang="0">
                <a:pos x="342" y="800"/>
              </a:cxn>
              <a:cxn ang="0">
                <a:pos x="283" y="787"/>
              </a:cxn>
              <a:cxn ang="0">
                <a:pos x="228" y="765"/>
              </a:cxn>
              <a:cxn ang="0">
                <a:pos x="178" y="735"/>
              </a:cxn>
              <a:cxn ang="0">
                <a:pos x="132" y="700"/>
              </a:cxn>
              <a:cxn ang="0">
                <a:pos x="92" y="658"/>
              </a:cxn>
              <a:cxn ang="0">
                <a:pos x="59" y="612"/>
              </a:cxn>
              <a:cxn ang="0">
                <a:pos x="32" y="558"/>
              </a:cxn>
              <a:cxn ang="0">
                <a:pos x="12" y="503"/>
              </a:cxn>
              <a:cxn ang="0">
                <a:pos x="2" y="443"/>
              </a:cxn>
              <a:cxn ang="0">
                <a:pos x="0" y="403"/>
              </a:cxn>
            </a:cxnLst>
            <a:rect l="0" t="0" r="r" b="b"/>
            <a:pathLst>
              <a:path w="1610" h="805">
                <a:moveTo>
                  <a:pt x="0" y="403"/>
                </a:moveTo>
                <a:lnTo>
                  <a:pt x="0" y="381"/>
                </a:lnTo>
                <a:lnTo>
                  <a:pt x="2" y="361"/>
                </a:lnTo>
                <a:lnTo>
                  <a:pt x="5" y="341"/>
                </a:lnTo>
                <a:lnTo>
                  <a:pt x="9" y="321"/>
                </a:lnTo>
                <a:lnTo>
                  <a:pt x="12" y="303"/>
                </a:lnTo>
                <a:lnTo>
                  <a:pt x="19" y="283"/>
                </a:lnTo>
                <a:lnTo>
                  <a:pt x="24" y="264"/>
                </a:lnTo>
                <a:lnTo>
                  <a:pt x="32" y="246"/>
                </a:lnTo>
                <a:lnTo>
                  <a:pt x="40" y="228"/>
                </a:lnTo>
                <a:lnTo>
                  <a:pt x="49" y="211"/>
                </a:lnTo>
                <a:lnTo>
                  <a:pt x="59" y="194"/>
                </a:lnTo>
                <a:lnTo>
                  <a:pt x="69" y="178"/>
                </a:lnTo>
                <a:lnTo>
                  <a:pt x="81" y="162"/>
                </a:lnTo>
                <a:lnTo>
                  <a:pt x="92" y="147"/>
                </a:lnTo>
                <a:lnTo>
                  <a:pt x="104" y="132"/>
                </a:lnTo>
                <a:lnTo>
                  <a:pt x="117" y="117"/>
                </a:lnTo>
                <a:lnTo>
                  <a:pt x="132" y="104"/>
                </a:lnTo>
                <a:lnTo>
                  <a:pt x="146" y="92"/>
                </a:lnTo>
                <a:lnTo>
                  <a:pt x="163" y="81"/>
                </a:lnTo>
                <a:lnTo>
                  <a:pt x="178" y="69"/>
                </a:lnTo>
                <a:lnTo>
                  <a:pt x="194" y="59"/>
                </a:lnTo>
                <a:lnTo>
                  <a:pt x="211" y="49"/>
                </a:lnTo>
                <a:lnTo>
                  <a:pt x="228" y="41"/>
                </a:lnTo>
                <a:lnTo>
                  <a:pt x="246" y="32"/>
                </a:lnTo>
                <a:lnTo>
                  <a:pt x="265" y="26"/>
                </a:lnTo>
                <a:lnTo>
                  <a:pt x="283" y="19"/>
                </a:lnTo>
                <a:lnTo>
                  <a:pt x="302" y="12"/>
                </a:lnTo>
                <a:lnTo>
                  <a:pt x="322" y="9"/>
                </a:lnTo>
                <a:lnTo>
                  <a:pt x="342" y="5"/>
                </a:lnTo>
                <a:lnTo>
                  <a:pt x="362" y="2"/>
                </a:lnTo>
                <a:lnTo>
                  <a:pt x="382" y="0"/>
                </a:lnTo>
                <a:lnTo>
                  <a:pt x="402" y="0"/>
                </a:lnTo>
                <a:lnTo>
                  <a:pt x="402" y="0"/>
                </a:lnTo>
                <a:lnTo>
                  <a:pt x="1207" y="0"/>
                </a:lnTo>
                <a:lnTo>
                  <a:pt x="1207" y="0"/>
                </a:lnTo>
                <a:lnTo>
                  <a:pt x="1229" y="0"/>
                </a:lnTo>
                <a:lnTo>
                  <a:pt x="1249" y="2"/>
                </a:lnTo>
                <a:lnTo>
                  <a:pt x="1269" y="5"/>
                </a:lnTo>
                <a:lnTo>
                  <a:pt x="1289" y="9"/>
                </a:lnTo>
                <a:lnTo>
                  <a:pt x="1307" y="12"/>
                </a:lnTo>
                <a:lnTo>
                  <a:pt x="1327" y="19"/>
                </a:lnTo>
                <a:lnTo>
                  <a:pt x="1346" y="26"/>
                </a:lnTo>
                <a:lnTo>
                  <a:pt x="1364" y="32"/>
                </a:lnTo>
                <a:lnTo>
                  <a:pt x="1383" y="41"/>
                </a:lnTo>
                <a:lnTo>
                  <a:pt x="1399" y="49"/>
                </a:lnTo>
                <a:lnTo>
                  <a:pt x="1416" y="59"/>
                </a:lnTo>
                <a:lnTo>
                  <a:pt x="1433" y="69"/>
                </a:lnTo>
                <a:lnTo>
                  <a:pt x="1448" y="81"/>
                </a:lnTo>
                <a:lnTo>
                  <a:pt x="1463" y="92"/>
                </a:lnTo>
                <a:lnTo>
                  <a:pt x="1478" y="104"/>
                </a:lnTo>
                <a:lnTo>
                  <a:pt x="1491" y="117"/>
                </a:lnTo>
                <a:lnTo>
                  <a:pt x="1505" y="132"/>
                </a:lnTo>
                <a:lnTo>
                  <a:pt x="1518" y="147"/>
                </a:lnTo>
                <a:lnTo>
                  <a:pt x="1530" y="162"/>
                </a:lnTo>
                <a:lnTo>
                  <a:pt x="1542" y="178"/>
                </a:lnTo>
                <a:lnTo>
                  <a:pt x="1552" y="194"/>
                </a:lnTo>
                <a:lnTo>
                  <a:pt x="1562" y="211"/>
                </a:lnTo>
                <a:lnTo>
                  <a:pt x="1570" y="228"/>
                </a:lnTo>
                <a:lnTo>
                  <a:pt x="1578" y="246"/>
                </a:lnTo>
                <a:lnTo>
                  <a:pt x="1585" y="264"/>
                </a:lnTo>
                <a:lnTo>
                  <a:pt x="1592" y="283"/>
                </a:lnTo>
                <a:lnTo>
                  <a:pt x="1597" y="303"/>
                </a:lnTo>
                <a:lnTo>
                  <a:pt x="1602" y="321"/>
                </a:lnTo>
                <a:lnTo>
                  <a:pt x="1605" y="341"/>
                </a:lnTo>
                <a:lnTo>
                  <a:pt x="1609" y="361"/>
                </a:lnTo>
                <a:lnTo>
                  <a:pt x="1610" y="381"/>
                </a:lnTo>
                <a:lnTo>
                  <a:pt x="1610" y="403"/>
                </a:lnTo>
                <a:lnTo>
                  <a:pt x="1610" y="403"/>
                </a:lnTo>
                <a:lnTo>
                  <a:pt x="1610" y="423"/>
                </a:lnTo>
                <a:lnTo>
                  <a:pt x="1609" y="443"/>
                </a:lnTo>
                <a:lnTo>
                  <a:pt x="1605" y="463"/>
                </a:lnTo>
                <a:lnTo>
                  <a:pt x="1602" y="483"/>
                </a:lnTo>
                <a:lnTo>
                  <a:pt x="1597" y="503"/>
                </a:lnTo>
                <a:lnTo>
                  <a:pt x="1592" y="522"/>
                </a:lnTo>
                <a:lnTo>
                  <a:pt x="1585" y="542"/>
                </a:lnTo>
                <a:lnTo>
                  <a:pt x="1578" y="558"/>
                </a:lnTo>
                <a:lnTo>
                  <a:pt x="1570" y="577"/>
                </a:lnTo>
                <a:lnTo>
                  <a:pt x="1562" y="595"/>
                </a:lnTo>
                <a:lnTo>
                  <a:pt x="1552" y="612"/>
                </a:lnTo>
                <a:lnTo>
                  <a:pt x="1542" y="627"/>
                </a:lnTo>
                <a:lnTo>
                  <a:pt x="1530" y="643"/>
                </a:lnTo>
                <a:lnTo>
                  <a:pt x="1518" y="658"/>
                </a:lnTo>
                <a:lnTo>
                  <a:pt x="1505" y="674"/>
                </a:lnTo>
                <a:lnTo>
                  <a:pt x="1491" y="687"/>
                </a:lnTo>
                <a:lnTo>
                  <a:pt x="1478" y="700"/>
                </a:lnTo>
                <a:lnTo>
                  <a:pt x="1463" y="714"/>
                </a:lnTo>
                <a:lnTo>
                  <a:pt x="1448" y="725"/>
                </a:lnTo>
                <a:lnTo>
                  <a:pt x="1433" y="735"/>
                </a:lnTo>
                <a:lnTo>
                  <a:pt x="1416" y="747"/>
                </a:lnTo>
                <a:lnTo>
                  <a:pt x="1399" y="755"/>
                </a:lnTo>
                <a:lnTo>
                  <a:pt x="1383" y="765"/>
                </a:lnTo>
                <a:lnTo>
                  <a:pt x="1364" y="774"/>
                </a:lnTo>
                <a:lnTo>
                  <a:pt x="1346" y="780"/>
                </a:lnTo>
                <a:lnTo>
                  <a:pt x="1327" y="787"/>
                </a:lnTo>
                <a:lnTo>
                  <a:pt x="1307" y="792"/>
                </a:lnTo>
                <a:lnTo>
                  <a:pt x="1289" y="797"/>
                </a:lnTo>
                <a:lnTo>
                  <a:pt x="1269" y="800"/>
                </a:lnTo>
                <a:lnTo>
                  <a:pt x="1249" y="802"/>
                </a:lnTo>
                <a:lnTo>
                  <a:pt x="1229" y="804"/>
                </a:lnTo>
                <a:lnTo>
                  <a:pt x="1207" y="805"/>
                </a:lnTo>
                <a:lnTo>
                  <a:pt x="402" y="805"/>
                </a:lnTo>
                <a:lnTo>
                  <a:pt x="382" y="804"/>
                </a:lnTo>
                <a:lnTo>
                  <a:pt x="362" y="802"/>
                </a:lnTo>
                <a:lnTo>
                  <a:pt x="342" y="800"/>
                </a:lnTo>
                <a:lnTo>
                  <a:pt x="322" y="797"/>
                </a:lnTo>
                <a:lnTo>
                  <a:pt x="302" y="792"/>
                </a:lnTo>
                <a:lnTo>
                  <a:pt x="283" y="787"/>
                </a:lnTo>
                <a:lnTo>
                  <a:pt x="265" y="780"/>
                </a:lnTo>
                <a:lnTo>
                  <a:pt x="246" y="774"/>
                </a:lnTo>
                <a:lnTo>
                  <a:pt x="228" y="765"/>
                </a:lnTo>
                <a:lnTo>
                  <a:pt x="211" y="755"/>
                </a:lnTo>
                <a:lnTo>
                  <a:pt x="194" y="747"/>
                </a:lnTo>
                <a:lnTo>
                  <a:pt x="178" y="735"/>
                </a:lnTo>
                <a:lnTo>
                  <a:pt x="163" y="725"/>
                </a:lnTo>
                <a:lnTo>
                  <a:pt x="146" y="714"/>
                </a:lnTo>
                <a:lnTo>
                  <a:pt x="132" y="700"/>
                </a:lnTo>
                <a:lnTo>
                  <a:pt x="117" y="687"/>
                </a:lnTo>
                <a:lnTo>
                  <a:pt x="104" y="674"/>
                </a:lnTo>
                <a:lnTo>
                  <a:pt x="92" y="658"/>
                </a:lnTo>
                <a:lnTo>
                  <a:pt x="81" y="643"/>
                </a:lnTo>
                <a:lnTo>
                  <a:pt x="69" y="627"/>
                </a:lnTo>
                <a:lnTo>
                  <a:pt x="59" y="612"/>
                </a:lnTo>
                <a:lnTo>
                  <a:pt x="49" y="595"/>
                </a:lnTo>
                <a:lnTo>
                  <a:pt x="40" y="577"/>
                </a:lnTo>
                <a:lnTo>
                  <a:pt x="32" y="558"/>
                </a:lnTo>
                <a:lnTo>
                  <a:pt x="24" y="542"/>
                </a:lnTo>
                <a:lnTo>
                  <a:pt x="19" y="522"/>
                </a:lnTo>
                <a:lnTo>
                  <a:pt x="12" y="503"/>
                </a:lnTo>
                <a:lnTo>
                  <a:pt x="9" y="483"/>
                </a:lnTo>
                <a:lnTo>
                  <a:pt x="5" y="463"/>
                </a:lnTo>
                <a:lnTo>
                  <a:pt x="2" y="443"/>
                </a:lnTo>
                <a:lnTo>
                  <a:pt x="0" y="423"/>
                </a:lnTo>
                <a:lnTo>
                  <a:pt x="0" y="403"/>
                </a:lnTo>
                <a:lnTo>
                  <a:pt x="0" y="403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 flipH="1">
            <a:off x="4449763" y="3587750"/>
            <a:ext cx="852487" cy="258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700" b="1">
                <a:solidFill>
                  <a:srgbClr val="000000"/>
                </a:solidFill>
              </a:rPr>
              <a:t>Action 1</a:t>
            </a:r>
            <a:endParaRPr lang="en-US" sz="28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648" name="Freeform 16"/>
          <p:cNvSpPr>
            <a:spLocks/>
          </p:cNvSpPr>
          <p:nvPr/>
        </p:nvSpPr>
        <p:spPr bwMode="auto">
          <a:xfrm flipH="1">
            <a:off x="4540250" y="5691188"/>
            <a:ext cx="638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5" y="0"/>
              </a:cxn>
              <a:cxn ang="0">
                <a:pos x="0" y="0"/>
              </a:cxn>
            </a:cxnLst>
            <a:rect l="0" t="0" r="r" b="b"/>
            <a:pathLst>
              <a:path w="805">
                <a:moveTo>
                  <a:pt x="0" y="0"/>
                </a:moveTo>
                <a:lnTo>
                  <a:pt x="805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9" name="Freeform 17"/>
          <p:cNvSpPr>
            <a:spLocks/>
          </p:cNvSpPr>
          <p:nvPr/>
        </p:nvSpPr>
        <p:spPr bwMode="auto">
          <a:xfrm flipH="1">
            <a:off x="4540250" y="5691188"/>
            <a:ext cx="638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5" y="0"/>
              </a:cxn>
              <a:cxn ang="0">
                <a:pos x="0" y="0"/>
              </a:cxn>
            </a:cxnLst>
            <a:rect l="0" t="0" r="r" b="b"/>
            <a:pathLst>
              <a:path w="805">
                <a:moveTo>
                  <a:pt x="0" y="0"/>
                </a:moveTo>
                <a:lnTo>
                  <a:pt x="805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0" name="Freeform 18"/>
          <p:cNvSpPr>
            <a:spLocks/>
          </p:cNvSpPr>
          <p:nvPr/>
        </p:nvSpPr>
        <p:spPr bwMode="auto">
          <a:xfrm flipH="1">
            <a:off x="4219575" y="5051425"/>
            <a:ext cx="1277938" cy="639763"/>
          </a:xfrm>
          <a:custGeom>
            <a:avLst/>
            <a:gdLst/>
            <a:ahLst/>
            <a:cxnLst>
              <a:cxn ang="0">
                <a:pos x="2" y="361"/>
              </a:cxn>
              <a:cxn ang="0">
                <a:pos x="12" y="303"/>
              </a:cxn>
              <a:cxn ang="0">
                <a:pos x="32" y="246"/>
              </a:cxn>
              <a:cxn ang="0">
                <a:pos x="59" y="194"/>
              </a:cxn>
              <a:cxn ang="0">
                <a:pos x="92" y="147"/>
              </a:cxn>
              <a:cxn ang="0">
                <a:pos x="132" y="106"/>
              </a:cxn>
              <a:cxn ang="0">
                <a:pos x="178" y="69"/>
              </a:cxn>
              <a:cxn ang="0">
                <a:pos x="228" y="40"/>
              </a:cxn>
              <a:cxn ang="0">
                <a:pos x="283" y="19"/>
              </a:cxn>
              <a:cxn ang="0">
                <a:pos x="342" y="5"/>
              </a:cxn>
              <a:cxn ang="0">
                <a:pos x="402" y="0"/>
              </a:cxn>
              <a:cxn ang="0">
                <a:pos x="1229" y="0"/>
              </a:cxn>
              <a:cxn ang="0">
                <a:pos x="1289" y="9"/>
              </a:cxn>
              <a:cxn ang="0">
                <a:pos x="1346" y="25"/>
              </a:cxn>
              <a:cxn ang="0">
                <a:pos x="1399" y="49"/>
              </a:cxn>
              <a:cxn ang="0">
                <a:pos x="1448" y="81"/>
              </a:cxn>
              <a:cxn ang="0">
                <a:pos x="1491" y="119"/>
              </a:cxn>
              <a:cxn ang="0">
                <a:pos x="1530" y="162"/>
              </a:cxn>
              <a:cxn ang="0">
                <a:pos x="1562" y="211"/>
              </a:cxn>
              <a:cxn ang="0">
                <a:pos x="1585" y="264"/>
              </a:cxn>
              <a:cxn ang="0">
                <a:pos x="1602" y="321"/>
              </a:cxn>
              <a:cxn ang="0">
                <a:pos x="1610" y="383"/>
              </a:cxn>
              <a:cxn ang="0">
                <a:pos x="1610" y="423"/>
              </a:cxn>
              <a:cxn ang="0">
                <a:pos x="1602" y="485"/>
              </a:cxn>
              <a:cxn ang="0">
                <a:pos x="1585" y="541"/>
              </a:cxn>
              <a:cxn ang="0">
                <a:pos x="1562" y="595"/>
              </a:cxn>
              <a:cxn ang="0">
                <a:pos x="1530" y="643"/>
              </a:cxn>
              <a:cxn ang="0">
                <a:pos x="1491" y="687"/>
              </a:cxn>
              <a:cxn ang="0">
                <a:pos x="1448" y="725"/>
              </a:cxn>
              <a:cxn ang="0">
                <a:pos x="1399" y="757"/>
              </a:cxn>
              <a:cxn ang="0">
                <a:pos x="1346" y="780"/>
              </a:cxn>
              <a:cxn ang="0">
                <a:pos x="1289" y="797"/>
              </a:cxn>
              <a:cxn ang="0">
                <a:pos x="1229" y="804"/>
              </a:cxn>
              <a:cxn ang="0">
                <a:pos x="382" y="804"/>
              </a:cxn>
              <a:cxn ang="0">
                <a:pos x="322" y="797"/>
              </a:cxn>
              <a:cxn ang="0">
                <a:pos x="265" y="780"/>
              </a:cxn>
              <a:cxn ang="0">
                <a:pos x="211" y="757"/>
              </a:cxn>
              <a:cxn ang="0">
                <a:pos x="163" y="725"/>
              </a:cxn>
              <a:cxn ang="0">
                <a:pos x="117" y="687"/>
              </a:cxn>
              <a:cxn ang="0">
                <a:pos x="81" y="643"/>
              </a:cxn>
              <a:cxn ang="0">
                <a:pos x="49" y="595"/>
              </a:cxn>
              <a:cxn ang="0">
                <a:pos x="24" y="541"/>
              </a:cxn>
              <a:cxn ang="0">
                <a:pos x="9" y="485"/>
              </a:cxn>
              <a:cxn ang="0">
                <a:pos x="0" y="423"/>
              </a:cxn>
            </a:cxnLst>
            <a:rect l="0" t="0" r="r" b="b"/>
            <a:pathLst>
              <a:path w="1610" h="805">
                <a:moveTo>
                  <a:pt x="0" y="403"/>
                </a:moveTo>
                <a:lnTo>
                  <a:pt x="0" y="383"/>
                </a:lnTo>
                <a:lnTo>
                  <a:pt x="2" y="361"/>
                </a:lnTo>
                <a:lnTo>
                  <a:pt x="5" y="341"/>
                </a:lnTo>
                <a:lnTo>
                  <a:pt x="9" y="321"/>
                </a:lnTo>
                <a:lnTo>
                  <a:pt x="12" y="303"/>
                </a:lnTo>
                <a:lnTo>
                  <a:pt x="19" y="283"/>
                </a:lnTo>
                <a:lnTo>
                  <a:pt x="24" y="264"/>
                </a:lnTo>
                <a:lnTo>
                  <a:pt x="32" y="246"/>
                </a:lnTo>
                <a:lnTo>
                  <a:pt x="40" y="229"/>
                </a:lnTo>
                <a:lnTo>
                  <a:pt x="49" y="211"/>
                </a:lnTo>
                <a:lnTo>
                  <a:pt x="59" y="194"/>
                </a:lnTo>
                <a:lnTo>
                  <a:pt x="69" y="177"/>
                </a:lnTo>
                <a:lnTo>
                  <a:pt x="81" y="162"/>
                </a:lnTo>
                <a:lnTo>
                  <a:pt x="92" y="147"/>
                </a:lnTo>
                <a:lnTo>
                  <a:pt x="104" y="132"/>
                </a:lnTo>
                <a:lnTo>
                  <a:pt x="117" y="119"/>
                </a:lnTo>
                <a:lnTo>
                  <a:pt x="132" y="106"/>
                </a:lnTo>
                <a:lnTo>
                  <a:pt x="146" y="92"/>
                </a:lnTo>
                <a:lnTo>
                  <a:pt x="163" y="81"/>
                </a:lnTo>
                <a:lnTo>
                  <a:pt x="178" y="69"/>
                </a:lnTo>
                <a:lnTo>
                  <a:pt x="194" y="59"/>
                </a:lnTo>
                <a:lnTo>
                  <a:pt x="211" y="49"/>
                </a:lnTo>
                <a:lnTo>
                  <a:pt x="228" y="40"/>
                </a:lnTo>
                <a:lnTo>
                  <a:pt x="246" y="32"/>
                </a:lnTo>
                <a:lnTo>
                  <a:pt x="265" y="25"/>
                </a:lnTo>
                <a:lnTo>
                  <a:pt x="283" y="19"/>
                </a:lnTo>
                <a:lnTo>
                  <a:pt x="302" y="14"/>
                </a:lnTo>
                <a:lnTo>
                  <a:pt x="322" y="9"/>
                </a:lnTo>
                <a:lnTo>
                  <a:pt x="342" y="5"/>
                </a:lnTo>
                <a:lnTo>
                  <a:pt x="362" y="2"/>
                </a:lnTo>
                <a:lnTo>
                  <a:pt x="382" y="0"/>
                </a:lnTo>
                <a:lnTo>
                  <a:pt x="402" y="0"/>
                </a:lnTo>
                <a:lnTo>
                  <a:pt x="402" y="0"/>
                </a:lnTo>
                <a:lnTo>
                  <a:pt x="1207" y="0"/>
                </a:lnTo>
                <a:lnTo>
                  <a:pt x="1229" y="0"/>
                </a:lnTo>
                <a:lnTo>
                  <a:pt x="1249" y="2"/>
                </a:lnTo>
                <a:lnTo>
                  <a:pt x="1269" y="5"/>
                </a:lnTo>
                <a:lnTo>
                  <a:pt x="1289" y="9"/>
                </a:lnTo>
                <a:lnTo>
                  <a:pt x="1307" y="14"/>
                </a:lnTo>
                <a:lnTo>
                  <a:pt x="1327" y="19"/>
                </a:lnTo>
                <a:lnTo>
                  <a:pt x="1346" y="25"/>
                </a:lnTo>
                <a:lnTo>
                  <a:pt x="1364" y="32"/>
                </a:lnTo>
                <a:lnTo>
                  <a:pt x="1383" y="40"/>
                </a:lnTo>
                <a:lnTo>
                  <a:pt x="1399" y="49"/>
                </a:lnTo>
                <a:lnTo>
                  <a:pt x="1416" y="59"/>
                </a:lnTo>
                <a:lnTo>
                  <a:pt x="1433" y="69"/>
                </a:lnTo>
                <a:lnTo>
                  <a:pt x="1448" y="81"/>
                </a:lnTo>
                <a:lnTo>
                  <a:pt x="1463" y="92"/>
                </a:lnTo>
                <a:lnTo>
                  <a:pt x="1478" y="106"/>
                </a:lnTo>
                <a:lnTo>
                  <a:pt x="1491" y="119"/>
                </a:lnTo>
                <a:lnTo>
                  <a:pt x="1505" y="132"/>
                </a:lnTo>
                <a:lnTo>
                  <a:pt x="1518" y="147"/>
                </a:lnTo>
                <a:lnTo>
                  <a:pt x="1530" y="162"/>
                </a:lnTo>
                <a:lnTo>
                  <a:pt x="1542" y="177"/>
                </a:lnTo>
                <a:lnTo>
                  <a:pt x="1552" y="194"/>
                </a:lnTo>
                <a:lnTo>
                  <a:pt x="1562" y="211"/>
                </a:lnTo>
                <a:lnTo>
                  <a:pt x="1570" y="229"/>
                </a:lnTo>
                <a:lnTo>
                  <a:pt x="1578" y="246"/>
                </a:lnTo>
                <a:lnTo>
                  <a:pt x="1585" y="264"/>
                </a:lnTo>
                <a:lnTo>
                  <a:pt x="1592" y="283"/>
                </a:lnTo>
                <a:lnTo>
                  <a:pt x="1597" y="303"/>
                </a:lnTo>
                <a:lnTo>
                  <a:pt x="1602" y="321"/>
                </a:lnTo>
                <a:lnTo>
                  <a:pt x="1605" y="341"/>
                </a:lnTo>
                <a:lnTo>
                  <a:pt x="1609" y="361"/>
                </a:lnTo>
                <a:lnTo>
                  <a:pt x="1610" y="383"/>
                </a:lnTo>
                <a:lnTo>
                  <a:pt x="1610" y="403"/>
                </a:lnTo>
                <a:lnTo>
                  <a:pt x="1610" y="403"/>
                </a:lnTo>
                <a:lnTo>
                  <a:pt x="1610" y="423"/>
                </a:lnTo>
                <a:lnTo>
                  <a:pt x="1609" y="445"/>
                </a:lnTo>
                <a:lnTo>
                  <a:pt x="1605" y="465"/>
                </a:lnTo>
                <a:lnTo>
                  <a:pt x="1602" y="485"/>
                </a:lnTo>
                <a:lnTo>
                  <a:pt x="1597" y="503"/>
                </a:lnTo>
                <a:lnTo>
                  <a:pt x="1592" y="523"/>
                </a:lnTo>
                <a:lnTo>
                  <a:pt x="1585" y="541"/>
                </a:lnTo>
                <a:lnTo>
                  <a:pt x="1578" y="560"/>
                </a:lnTo>
                <a:lnTo>
                  <a:pt x="1570" y="577"/>
                </a:lnTo>
                <a:lnTo>
                  <a:pt x="1562" y="595"/>
                </a:lnTo>
                <a:lnTo>
                  <a:pt x="1552" y="612"/>
                </a:lnTo>
                <a:lnTo>
                  <a:pt x="1542" y="628"/>
                </a:lnTo>
                <a:lnTo>
                  <a:pt x="1530" y="643"/>
                </a:lnTo>
                <a:lnTo>
                  <a:pt x="1518" y="658"/>
                </a:lnTo>
                <a:lnTo>
                  <a:pt x="1505" y="673"/>
                </a:lnTo>
                <a:lnTo>
                  <a:pt x="1491" y="687"/>
                </a:lnTo>
                <a:lnTo>
                  <a:pt x="1478" y="700"/>
                </a:lnTo>
                <a:lnTo>
                  <a:pt x="1463" y="713"/>
                </a:lnTo>
                <a:lnTo>
                  <a:pt x="1448" y="725"/>
                </a:lnTo>
                <a:lnTo>
                  <a:pt x="1433" y="737"/>
                </a:lnTo>
                <a:lnTo>
                  <a:pt x="1416" y="747"/>
                </a:lnTo>
                <a:lnTo>
                  <a:pt x="1399" y="757"/>
                </a:lnTo>
                <a:lnTo>
                  <a:pt x="1383" y="765"/>
                </a:lnTo>
                <a:lnTo>
                  <a:pt x="1364" y="774"/>
                </a:lnTo>
                <a:lnTo>
                  <a:pt x="1346" y="780"/>
                </a:lnTo>
                <a:lnTo>
                  <a:pt x="1327" y="787"/>
                </a:lnTo>
                <a:lnTo>
                  <a:pt x="1307" y="792"/>
                </a:lnTo>
                <a:lnTo>
                  <a:pt x="1289" y="797"/>
                </a:lnTo>
                <a:lnTo>
                  <a:pt x="1269" y="800"/>
                </a:lnTo>
                <a:lnTo>
                  <a:pt x="1249" y="804"/>
                </a:lnTo>
                <a:lnTo>
                  <a:pt x="1229" y="804"/>
                </a:lnTo>
                <a:lnTo>
                  <a:pt x="1207" y="805"/>
                </a:lnTo>
                <a:lnTo>
                  <a:pt x="402" y="805"/>
                </a:lnTo>
                <a:lnTo>
                  <a:pt x="382" y="804"/>
                </a:lnTo>
                <a:lnTo>
                  <a:pt x="362" y="804"/>
                </a:lnTo>
                <a:lnTo>
                  <a:pt x="342" y="800"/>
                </a:lnTo>
                <a:lnTo>
                  <a:pt x="322" y="797"/>
                </a:lnTo>
                <a:lnTo>
                  <a:pt x="302" y="792"/>
                </a:lnTo>
                <a:lnTo>
                  <a:pt x="283" y="787"/>
                </a:lnTo>
                <a:lnTo>
                  <a:pt x="265" y="780"/>
                </a:lnTo>
                <a:lnTo>
                  <a:pt x="246" y="774"/>
                </a:lnTo>
                <a:lnTo>
                  <a:pt x="228" y="765"/>
                </a:lnTo>
                <a:lnTo>
                  <a:pt x="211" y="757"/>
                </a:lnTo>
                <a:lnTo>
                  <a:pt x="194" y="747"/>
                </a:lnTo>
                <a:lnTo>
                  <a:pt x="178" y="737"/>
                </a:lnTo>
                <a:lnTo>
                  <a:pt x="163" y="725"/>
                </a:lnTo>
                <a:lnTo>
                  <a:pt x="146" y="713"/>
                </a:lnTo>
                <a:lnTo>
                  <a:pt x="132" y="700"/>
                </a:lnTo>
                <a:lnTo>
                  <a:pt x="117" y="687"/>
                </a:lnTo>
                <a:lnTo>
                  <a:pt x="104" y="673"/>
                </a:lnTo>
                <a:lnTo>
                  <a:pt x="92" y="658"/>
                </a:lnTo>
                <a:lnTo>
                  <a:pt x="81" y="643"/>
                </a:lnTo>
                <a:lnTo>
                  <a:pt x="69" y="628"/>
                </a:lnTo>
                <a:lnTo>
                  <a:pt x="59" y="612"/>
                </a:lnTo>
                <a:lnTo>
                  <a:pt x="49" y="595"/>
                </a:lnTo>
                <a:lnTo>
                  <a:pt x="40" y="577"/>
                </a:lnTo>
                <a:lnTo>
                  <a:pt x="32" y="560"/>
                </a:lnTo>
                <a:lnTo>
                  <a:pt x="24" y="541"/>
                </a:lnTo>
                <a:lnTo>
                  <a:pt x="19" y="523"/>
                </a:lnTo>
                <a:lnTo>
                  <a:pt x="12" y="503"/>
                </a:lnTo>
                <a:lnTo>
                  <a:pt x="9" y="485"/>
                </a:lnTo>
                <a:lnTo>
                  <a:pt x="5" y="465"/>
                </a:lnTo>
                <a:lnTo>
                  <a:pt x="2" y="445"/>
                </a:lnTo>
                <a:lnTo>
                  <a:pt x="0" y="423"/>
                </a:lnTo>
                <a:lnTo>
                  <a:pt x="0" y="403"/>
                </a:lnTo>
                <a:lnTo>
                  <a:pt x="0" y="403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 flipH="1">
            <a:off x="4449763" y="5251450"/>
            <a:ext cx="852487" cy="258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700" b="1">
                <a:solidFill>
                  <a:srgbClr val="000000"/>
                </a:solidFill>
              </a:rPr>
              <a:t>Action 2</a:t>
            </a:r>
            <a:endParaRPr lang="en-US" sz="28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652" name="Freeform 20"/>
          <p:cNvSpPr>
            <a:spLocks/>
          </p:cNvSpPr>
          <p:nvPr/>
        </p:nvSpPr>
        <p:spPr bwMode="auto">
          <a:xfrm flipH="1">
            <a:off x="3340100" y="4213225"/>
            <a:ext cx="1588" cy="639763"/>
          </a:xfrm>
          <a:custGeom>
            <a:avLst/>
            <a:gdLst/>
            <a:ahLst/>
            <a:cxnLst>
              <a:cxn ang="0">
                <a:pos x="0" y="805"/>
              </a:cxn>
              <a:cxn ang="0">
                <a:pos x="0" y="0"/>
              </a:cxn>
              <a:cxn ang="0">
                <a:pos x="0" y="805"/>
              </a:cxn>
            </a:cxnLst>
            <a:rect l="0" t="0" r="r" b="b"/>
            <a:pathLst>
              <a:path h="805">
                <a:moveTo>
                  <a:pt x="0" y="805"/>
                </a:moveTo>
                <a:lnTo>
                  <a:pt x="0" y="0"/>
                </a:lnTo>
                <a:lnTo>
                  <a:pt x="0" y="805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3" name="Freeform 21"/>
          <p:cNvSpPr>
            <a:spLocks/>
          </p:cNvSpPr>
          <p:nvPr/>
        </p:nvSpPr>
        <p:spPr bwMode="auto">
          <a:xfrm flipH="1">
            <a:off x="3341688" y="4852988"/>
            <a:ext cx="1277937" cy="1587"/>
          </a:xfrm>
          <a:custGeom>
            <a:avLst/>
            <a:gdLst/>
            <a:ahLst/>
            <a:cxnLst>
              <a:cxn ang="0">
                <a:pos x="1610" y="0"/>
              </a:cxn>
              <a:cxn ang="0">
                <a:pos x="0" y="0"/>
              </a:cxn>
              <a:cxn ang="0">
                <a:pos x="1610" y="0"/>
              </a:cxn>
            </a:cxnLst>
            <a:rect l="0" t="0" r="r" b="b"/>
            <a:pathLst>
              <a:path w="1610">
                <a:moveTo>
                  <a:pt x="1610" y="0"/>
                </a:moveTo>
                <a:lnTo>
                  <a:pt x="0" y="0"/>
                </a:lnTo>
                <a:lnTo>
                  <a:pt x="161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4" name="Freeform 22"/>
          <p:cNvSpPr>
            <a:spLocks/>
          </p:cNvSpPr>
          <p:nvPr/>
        </p:nvSpPr>
        <p:spPr bwMode="auto">
          <a:xfrm flipH="1">
            <a:off x="3341688" y="4852988"/>
            <a:ext cx="1277937" cy="1587"/>
          </a:xfrm>
          <a:custGeom>
            <a:avLst/>
            <a:gdLst/>
            <a:ahLst/>
            <a:cxnLst>
              <a:cxn ang="0">
                <a:pos x="1610" y="0"/>
              </a:cxn>
              <a:cxn ang="0">
                <a:pos x="0" y="0"/>
              </a:cxn>
              <a:cxn ang="0">
                <a:pos x="1610" y="0"/>
              </a:cxn>
            </a:cxnLst>
            <a:rect l="0" t="0" r="r" b="b"/>
            <a:pathLst>
              <a:path w="1610">
                <a:moveTo>
                  <a:pt x="1610" y="0"/>
                </a:moveTo>
                <a:lnTo>
                  <a:pt x="0" y="0"/>
                </a:lnTo>
                <a:lnTo>
                  <a:pt x="161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5" name="Freeform 23"/>
          <p:cNvSpPr>
            <a:spLocks/>
          </p:cNvSpPr>
          <p:nvPr/>
        </p:nvSpPr>
        <p:spPr bwMode="auto">
          <a:xfrm flipH="1">
            <a:off x="3341688" y="4852988"/>
            <a:ext cx="1277937" cy="1587"/>
          </a:xfrm>
          <a:custGeom>
            <a:avLst/>
            <a:gdLst/>
            <a:ahLst/>
            <a:cxnLst>
              <a:cxn ang="0">
                <a:pos x="1610" y="0"/>
              </a:cxn>
              <a:cxn ang="0">
                <a:pos x="0" y="0"/>
              </a:cxn>
              <a:cxn ang="0">
                <a:pos x="1610" y="0"/>
              </a:cxn>
            </a:cxnLst>
            <a:rect l="0" t="0" r="r" b="b"/>
            <a:pathLst>
              <a:path w="1610">
                <a:moveTo>
                  <a:pt x="1610" y="0"/>
                </a:moveTo>
                <a:lnTo>
                  <a:pt x="0" y="0"/>
                </a:lnTo>
                <a:lnTo>
                  <a:pt x="161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 flipH="1">
            <a:off x="3341688" y="4213225"/>
            <a:ext cx="1277937" cy="639763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 flipH="1">
            <a:off x="3341688" y="4213225"/>
            <a:ext cx="1277937" cy="6397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 flipH="1">
            <a:off x="3341688" y="4213225"/>
            <a:ext cx="1277937" cy="6397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9" name="Freeform 27"/>
          <p:cNvSpPr>
            <a:spLocks/>
          </p:cNvSpPr>
          <p:nvPr/>
        </p:nvSpPr>
        <p:spPr bwMode="auto">
          <a:xfrm flipH="1">
            <a:off x="4760913" y="2840038"/>
            <a:ext cx="193675" cy="192087"/>
          </a:xfrm>
          <a:custGeom>
            <a:avLst/>
            <a:gdLst/>
            <a:ahLst/>
            <a:cxnLst>
              <a:cxn ang="0">
                <a:pos x="2" y="108"/>
              </a:cxn>
              <a:cxn ang="0">
                <a:pos x="7" y="85"/>
              </a:cxn>
              <a:cxn ang="0">
                <a:pos x="15" y="63"/>
              </a:cxn>
              <a:cxn ang="0">
                <a:pos x="29" y="43"/>
              </a:cxn>
              <a:cxn ang="0">
                <a:pos x="45" y="28"/>
              </a:cxn>
              <a:cxn ang="0">
                <a:pos x="64" y="15"/>
              </a:cxn>
              <a:cxn ang="0">
                <a:pos x="85" y="5"/>
              </a:cxn>
              <a:cxn ang="0">
                <a:pos x="109" y="0"/>
              </a:cxn>
              <a:cxn ang="0">
                <a:pos x="134" y="0"/>
              </a:cxn>
              <a:cxn ang="0">
                <a:pos x="157" y="5"/>
              </a:cxn>
              <a:cxn ang="0">
                <a:pos x="181" y="15"/>
              </a:cxn>
              <a:cxn ang="0">
                <a:pos x="199" y="28"/>
              </a:cxn>
              <a:cxn ang="0">
                <a:pos x="216" y="43"/>
              </a:cxn>
              <a:cxn ang="0">
                <a:pos x="229" y="63"/>
              </a:cxn>
              <a:cxn ang="0">
                <a:pos x="238" y="85"/>
              </a:cxn>
              <a:cxn ang="0">
                <a:pos x="243" y="108"/>
              </a:cxn>
              <a:cxn ang="0">
                <a:pos x="244" y="122"/>
              </a:cxn>
              <a:cxn ang="0">
                <a:pos x="241" y="145"/>
              </a:cxn>
              <a:cxn ang="0">
                <a:pos x="234" y="168"/>
              </a:cxn>
              <a:cxn ang="0">
                <a:pos x="223" y="188"/>
              </a:cxn>
              <a:cxn ang="0">
                <a:pos x="208" y="207"/>
              </a:cxn>
              <a:cxn ang="0">
                <a:pos x="191" y="222"/>
              </a:cxn>
              <a:cxn ang="0">
                <a:pos x="169" y="233"/>
              </a:cxn>
              <a:cxn ang="0">
                <a:pos x="147" y="240"/>
              </a:cxn>
              <a:cxn ang="0">
                <a:pos x="122" y="242"/>
              </a:cxn>
              <a:cxn ang="0">
                <a:pos x="97" y="240"/>
              </a:cxn>
              <a:cxn ang="0">
                <a:pos x="75" y="233"/>
              </a:cxn>
              <a:cxn ang="0">
                <a:pos x="54" y="222"/>
              </a:cxn>
              <a:cxn ang="0">
                <a:pos x="37" y="207"/>
              </a:cxn>
              <a:cxn ang="0">
                <a:pos x="22" y="188"/>
              </a:cxn>
              <a:cxn ang="0">
                <a:pos x="10" y="168"/>
              </a:cxn>
              <a:cxn ang="0">
                <a:pos x="3" y="145"/>
              </a:cxn>
              <a:cxn ang="0">
                <a:pos x="0" y="122"/>
              </a:cxn>
            </a:cxnLst>
            <a:rect l="0" t="0" r="r" b="b"/>
            <a:pathLst>
              <a:path w="244" h="242">
                <a:moveTo>
                  <a:pt x="0" y="122"/>
                </a:moveTo>
                <a:lnTo>
                  <a:pt x="2" y="108"/>
                </a:lnTo>
                <a:lnTo>
                  <a:pt x="3" y="97"/>
                </a:lnTo>
                <a:lnTo>
                  <a:pt x="7" y="85"/>
                </a:lnTo>
                <a:lnTo>
                  <a:pt x="10" y="73"/>
                </a:lnTo>
                <a:lnTo>
                  <a:pt x="15" y="63"/>
                </a:lnTo>
                <a:lnTo>
                  <a:pt x="22" y="53"/>
                </a:lnTo>
                <a:lnTo>
                  <a:pt x="29" y="43"/>
                </a:lnTo>
                <a:lnTo>
                  <a:pt x="37" y="35"/>
                </a:lnTo>
                <a:lnTo>
                  <a:pt x="45" y="28"/>
                </a:lnTo>
                <a:lnTo>
                  <a:pt x="54" y="20"/>
                </a:lnTo>
                <a:lnTo>
                  <a:pt x="64" y="15"/>
                </a:lnTo>
                <a:lnTo>
                  <a:pt x="75" y="10"/>
                </a:lnTo>
                <a:lnTo>
                  <a:pt x="85" y="5"/>
                </a:lnTo>
                <a:lnTo>
                  <a:pt x="97" y="1"/>
                </a:lnTo>
                <a:lnTo>
                  <a:pt x="109" y="0"/>
                </a:lnTo>
                <a:lnTo>
                  <a:pt x="122" y="0"/>
                </a:lnTo>
                <a:lnTo>
                  <a:pt x="134" y="0"/>
                </a:lnTo>
                <a:lnTo>
                  <a:pt x="147" y="1"/>
                </a:lnTo>
                <a:lnTo>
                  <a:pt x="157" y="5"/>
                </a:lnTo>
                <a:lnTo>
                  <a:pt x="169" y="10"/>
                </a:lnTo>
                <a:lnTo>
                  <a:pt x="181" y="15"/>
                </a:lnTo>
                <a:lnTo>
                  <a:pt x="191" y="20"/>
                </a:lnTo>
                <a:lnTo>
                  <a:pt x="199" y="28"/>
                </a:lnTo>
                <a:lnTo>
                  <a:pt x="208" y="35"/>
                </a:lnTo>
                <a:lnTo>
                  <a:pt x="216" y="43"/>
                </a:lnTo>
                <a:lnTo>
                  <a:pt x="223" y="53"/>
                </a:lnTo>
                <a:lnTo>
                  <a:pt x="229" y="63"/>
                </a:lnTo>
                <a:lnTo>
                  <a:pt x="234" y="73"/>
                </a:lnTo>
                <a:lnTo>
                  <a:pt x="238" y="85"/>
                </a:lnTo>
                <a:lnTo>
                  <a:pt x="241" y="97"/>
                </a:lnTo>
                <a:lnTo>
                  <a:pt x="243" y="108"/>
                </a:lnTo>
                <a:lnTo>
                  <a:pt x="244" y="122"/>
                </a:lnTo>
                <a:lnTo>
                  <a:pt x="244" y="122"/>
                </a:lnTo>
                <a:lnTo>
                  <a:pt x="243" y="133"/>
                </a:lnTo>
                <a:lnTo>
                  <a:pt x="241" y="145"/>
                </a:lnTo>
                <a:lnTo>
                  <a:pt x="238" y="157"/>
                </a:lnTo>
                <a:lnTo>
                  <a:pt x="234" y="168"/>
                </a:lnTo>
                <a:lnTo>
                  <a:pt x="229" y="178"/>
                </a:lnTo>
                <a:lnTo>
                  <a:pt x="223" y="188"/>
                </a:lnTo>
                <a:lnTo>
                  <a:pt x="216" y="198"/>
                </a:lnTo>
                <a:lnTo>
                  <a:pt x="208" y="207"/>
                </a:lnTo>
                <a:lnTo>
                  <a:pt x="199" y="215"/>
                </a:lnTo>
                <a:lnTo>
                  <a:pt x="191" y="222"/>
                </a:lnTo>
                <a:lnTo>
                  <a:pt x="181" y="228"/>
                </a:lnTo>
                <a:lnTo>
                  <a:pt x="169" y="233"/>
                </a:lnTo>
                <a:lnTo>
                  <a:pt x="157" y="237"/>
                </a:lnTo>
                <a:lnTo>
                  <a:pt x="147" y="240"/>
                </a:lnTo>
                <a:lnTo>
                  <a:pt x="134" y="242"/>
                </a:lnTo>
                <a:lnTo>
                  <a:pt x="122" y="242"/>
                </a:lnTo>
                <a:lnTo>
                  <a:pt x="109" y="242"/>
                </a:lnTo>
                <a:lnTo>
                  <a:pt x="97" y="240"/>
                </a:lnTo>
                <a:lnTo>
                  <a:pt x="85" y="237"/>
                </a:lnTo>
                <a:lnTo>
                  <a:pt x="75" y="233"/>
                </a:lnTo>
                <a:lnTo>
                  <a:pt x="64" y="228"/>
                </a:lnTo>
                <a:lnTo>
                  <a:pt x="54" y="222"/>
                </a:lnTo>
                <a:lnTo>
                  <a:pt x="45" y="215"/>
                </a:lnTo>
                <a:lnTo>
                  <a:pt x="37" y="207"/>
                </a:lnTo>
                <a:lnTo>
                  <a:pt x="29" y="198"/>
                </a:lnTo>
                <a:lnTo>
                  <a:pt x="22" y="188"/>
                </a:lnTo>
                <a:lnTo>
                  <a:pt x="15" y="178"/>
                </a:lnTo>
                <a:lnTo>
                  <a:pt x="10" y="168"/>
                </a:lnTo>
                <a:lnTo>
                  <a:pt x="7" y="157"/>
                </a:lnTo>
                <a:lnTo>
                  <a:pt x="3" y="145"/>
                </a:lnTo>
                <a:lnTo>
                  <a:pt x="2" y="133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0" name="Freeform 28"/>
          <p:cNvSpPr>
            <a:spLocks/>
          </p:cNvSpPr>
          <p:nvPr/>
        </p:nvSpPr>
        <p:spPr bwMode="auto">
          <a:xfrm flipH="1">
            <a:off x="4760913" y="2840038"/>
            <a:ext cx="193675" cy="192087"/>
          </a:xfrm>
          <a:custGeom>
            <a:avLst/>
            <a:gdLst/>
            <a:ahLst/>
            <a:cxnLst>
              <a:cxn ang="0">
                <a:pos x="2" y="108"/>
              </a:cxn>
              <a:cxn ang="0">
                <a:pos x="7" y="85"/>
              </a:cxn>
              <a:cxn ang="0">
                <a:pos x="15" y="63"/>
              </a:cxn>
              <a:cxn ang="0">
                <a:pos x="29" y="43"/>
              </a:cxn>
              <a:cxn ang="0">
                <a:pos x="45" y="28"/>
              </a:cxn>
              <a:cxn ang="0">
                <a:pos x="64" y="15"/>
              </a:cxn>
              <a:cxn ang="0">
                <a:pos x="85" y="5"/>
              </a:cxn>
              <a:cxn ang="0">
                <a:pos x="109" y="0"/>
              </a:cxn>
              <a:cxn ang="0">
                <a:pos x="134" y="0"/>
              </a:cxn>
              <a:cxn ang="0">
                <a:pos x="157" y="5"/>
              </a:cxn>
              <a:cxn ang="0">
                <a:pos x="181" y="15"/>
              </a:cxn>
              <a:cxn ang="0">
                <a:pos x="199" y="28"/>
              </a:cxn>
              <a:cxn ang="0">
                <a:pos x="216" y="43"/>
              </a:cxn>
              <a:cxn ang="0">
                <a:pos x="229" y="63"/>
              </a:cxn>
              <a:cxn ang="0">
                <a:pos x="238" y="85"/>
              </a:cxn>
              <a:cxn ang="0">
                <a:pos x="243" y="108"/>
              </a:cxn>
              <a:cxn ang="0">
                <a:pos x="244" y="122"/>
              </a:cxn>
              <a:cxn ang="0">
                <a:pos x="241" y="145"/>
              </a:cxn>
              <a:cxn ang="0">
                <a:pos x="234" y="168"/>
              </a:cxn>
              <a:cxn ang="0">
                <a:pos x="223" y="188"/>
              </a:cxn>
              <a:cxn ang="0">
                <a:pos x="208" y="207"/>
              </a:cxn>
              <a:cxn ang="0">
                <a:pos x="191" y="222"/>
              </a:cxn>
              <a:cxn ang="0">
                <a:pos x="169" y="233"/>
              </a:cxn>
              <a:cxn ang="0">
                <a:pos x="147" y="240"/>
              </a:cxn>
              <a:cxn ang="0">
                <a:pos x="122" y="242"/>
              </a:cxn>
              <a:cxn ang="0">
                <a:pos x="97" y="240"/>
              </a:cxn>
              <a:cxn ang="0">
                <a:pos x="75" y="233"/>
              </a:cxn>
              <a:cxn ang="0">
                <a:pos x="54" y="222"/>
              </a:cxn>
              <a:cxn ang="0">
                <a:pos x="37" y="207"/>
              </a:cxn>
              <a:cxn ang="0">
                <a:pos x="22" y="188"/>
              </a:cxn>
              <a:cxn ang="0">
                <a:pos x="10" y="168"/>
              </a:cxn>
              <a:cxn ang="0">
                <a:pos x="3" y="145"/>
              </a:cxn>
              <a:cxn ang="0">
                <a:pos x="0" y="122"/>
              </a:cxn>
            </a:cxnLst>
            <a:rect l="0" t="0" r="r" b="b"/>
            <a:pathLst>
              <a:path w="244" h="242">
                <a:moveTo>
                  <a:pt x="0" y="122"/>
                </a:moveTo>
                <a:lnTo>
                  <a:pt x="2" y="108"/>
                </a:lnTo>
                <a:lnTo>
                  <a:pt x="3" y="97"/>
                </a:lnTo>
                <a:lnTo>
                  <a:pt x="7" y="85"/>
                </a:lnTo>
                <a:lnTo>
                  <a:pt x="10" y="73"/>
                </a:lnTo>
                <a:lnTo>
                  <a:pt x="15" y="63"/>
                </a:lnTo>
                <a:lnTo>
                  <a:pt x="22" y="53"/>
                </a:lnTo>
                <a:lnTo>
                  <a:pt x="29" y="43"/>
                </a:lnTo>
                <a:lnTo>
                  <a:pt x="37" y="35"/>
                </a:lnTo>
                <a:lnTo>
                  <a:pt x="45" y="28"/>
                </a:lnTo>
                <a:lnTo>
                  <a:pt x="54" y="20"/>
                </a:lnTo>
                <a:lnTo>
                  <a:pt x="64" y="15"/>
                </a:lnTo>
                <a:lnTo>
                  <a:pt x="75" y="10"/>
                </a:lnTo>
                <a:lnTo>
                  <a:pt x="85" y="5"/>
                </a:lnTo>
                <a:lnTo>
                  <a:pt x="97" y="1"/>
                </a:lnTo>
                <a:lnTo>
                  <a:pt x="109" y="0"/>
                </a:lnTo>
                <a:lnTo>
                  <a:pt x="122" y="0"/>
                </a:lnTo>
                <a:lnTo>
                  <a:pt x="134" y="0"/>
                </a:lnTo>
                <a:lnTo>
                  <a:pt x="147" y="1"/>
                </a:lnTo>
                <a:lnTo>
                  <a:pt x="157" y="5"/>
                </a:lnTo>
                <a:lnTo>
                  <a:pt x="169" y="10"/>
                </a:lnTo>
                <a:lnTo>
                  <a:pt x="181" y="15"/>
                </a:lnTo>
                <a:lnTo>
                  <a:pt x="191" y="20"/>
                </a:lnTo>
                <a:lnTo>
                  <a:pt x="199" y="28"/>
                </a:lnTo>
                <a:lnTo>
                  <a:pt x="208" y="35"/>
                </a:lnTo>
                <a:lnTo>
                  <a:pt x="216" y="43"/>
                </a:lnTo>
                <a:lnTo>
                  <a:pt x="223" y="53"/>
                </a:lnTo>
                <a:lnTo>
                  <a:pt x="229" y="63"/>
                </a:lnTo>
                <a:lnTo>
                  <a:pt x="234" y="73"/>
                </a:lnTo>
                <a:lnTo>
                  <a:pt x="238" y="85"/>
                </a:lnTo>
                <a:lnTo>
                  <a:pt x="241" y="97"/>
                </a:lnTo>
                <a:lnTo>
                  <a:pt x="243" y="108"/>
                </a:lnTo>
                <a:lnTo>
                  <a:pt x="244" y="122"/>
                </a:lnTo>
                <a:lnTo>
                  <a:pt x="244" y="122"/>
                </a:lnTo>
                <a:lnTo>
                  <a:pt x="243" y="133"/>
                </a:lnTo>
                <a:lnTo>
                  <a:pt x="241" y="145"/>
                </a:lnTo>
                <a:lnTo>
                  <a:pt x="238" y="157"/>
                </a:lnTo>
                <a:lnTo>
                  <a:pt x="234" y="168"/>
                </a:lnTo>
                <a:lnTo>
                  <a:pt x="229" y="178"/>
                </a:lnTo>
                <a:lnTo>
                  <a:pt x="223" y="188"/>
                </a:lnTo>
                <a:lnTo>
                  <a:pt x="216" y="198"/>
                </a:lnTo>
                <a:lnTo>
                  <a:pt x="208" y="207"/>
                </a:lnTo>
                <a:lnTo>
                  <a:pt x="199" y="215"/>
                </a:lnTo>
                <a:lnTo>
                  <a:pt x="191" y="222"/>
                </a:lnTo>
                <a:lnTo>
                  <a:pt x="181" y="228"/>
                </a:lnTo>
                <a:lnTo>
                  <a:pt x="169" y="233"/>
                </a:lnTo>
                <a:lnTo>
                  <a:pt x="157" y="237"/>
                </a:lnTo>
                <a:lnTo>
                  <a:pt x="147" y="240"/>
                </a:lnTo>
                <a:lnTo>
                  <a:pt x="134" y="242"/>
                </a:lnTo>
                <a:lnTo>
                  <a:pt x="122" y="242"/>
                </a:lnTo>
                <a:lnTo>
                  <a:pt x="109" y="242"/>
                </a:lnTo>
                <a:lnTo>
                  <a:pt x="97" y="240"/>
                </a:lnTo>
                <a:lnTo>
                  <a:pt x="85" y="237"/>
                </a:lnTo>
                <a:lnTo>
                  <a:pt x="75" y="233"/>
                </a:lnTo>
                <a:lnTo>
                  <a:pt x="64" y="228"/>
                </a:lnTo>
                <a:lnTo>
                  <a:pt x="54" y="222"/>
                </a:lnTo>
                <a:lnTo>
                  <a:pt x="45" y="215"/>
                </a:lnTo>
                <a:lnTo>
                  <a:pt x="37" y="207"/>
                </a:lnTo>
                <a:lnTo>
                  <a:pt x="29" y="198"/>
                </a:lnTo>
                <a:lnTo>
                  <a:pt x="22" y="188"/>
                </a:lnTo>
                <a:lnTo>
                  <a:pt x="15" y="178"/>
                </a:lnTo>
                <a:lnTo>
                  <a:pt x="10" y="168"/>
                </a:lnTo>
                <a:lnTo>
                  <a:pt x="7" y="157"/>
                </a:lnTo>
                <a:lnTo>
                  <a:pt x="3" y="145"/>
                </a:lnTo>
                <a:lnTo>
                  <a:pt x="2" y="133"/>
                </a:lnTo>
                <a:lnTo>
                  <a:pt x="0" y="122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H="1">
            <a:off x="4856163" y="2936875"/>
            <a:ext cx="1587" cy="4794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2" name="Freeform 30"/>
          <p:cNvSpPr>
            <a:spLocks/>
          </p:cNvSpPr>
          <p:nvPr/>
        </p:nvSpPr>
        <p:spPr bwMode="auto">
          <a:xfrm flipH="1">
            <a:off x="4808538" y="3268663"/>
            <a:ext cx="98425" cy="147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185"/>
              </a:cxn>
              <a:cxn ang="0">
                <a:pos x="124" y="0"/>
              </a:cxn>
            </a:cxnLst>
            <a:rect l="0" t="0" r="r" b="b"/>
            <a:pathLst>
              <a:path w="124" h="185">
                <a:moveTo>
                  <a:pt x="0" y="0"/>
                </a:moveTo>
                <a:lnTo>
                  <a:pt x="62" y="185"/>
                </a:lnTo>
                <a:lnTo>
                  <a:pt x="124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3" name="Freeform 31"/>
          <p:cNvSpPr>
            <a:spLocks noEditPoints="1"/>
          </p:cNvSpPr>
          <p:nvPr/>
        </p:nvSpPr>
        <p:spPr bwMode="auto">
          <a:xfrm flipH="1">
            <a:off x="3978275" y="3732213"/>
            <a:ext cx="244475" cy="484187"/>
          </a:xfrm>
          <a:custGeom>
            <a:avLst/>
            <a:gdLst/>
            <a:ahLst/>
            <a:cxnLst>
              <a:cxn ang="0">
                <a:pos x="22" y="5"/>
              </a:cxn>
              <a:cxn ang="0">
                <a:pos x="0" y="1"/>
              </a:cxn>
              <a:cxn ang="0">
                <a:pos x="53" y="1"/>
              </a:cxn>
              <a:cxn ang="0">
                <a:pos x="35" y="5"/>
              </a:cxn>
              <a:cxn ang="0">
                <a:pos x="35" y="0"/>
              </a:cxn>
              <a:cxn ang="0">
                <a:pos x="85" y="5"/>
              </a:cxn>
              <a:cxn ang="0">
                <a:pos x="65" y="1"/>
              </a:cxn>
              <a:cxn ang="0">
                <a:pos x="117" y="1"/>
              </a:cxn>
              <a:cxn ang="0">
                <a:pos x="97" y="3"/>
              </a:cxn>
              <a:cxn ang="0">
                <a:pos x="149" y="0"/>
              </a:cxn>
              <a:cxn ang="0">
                <a:pos x="130" y="5"/>
              </a:cxn>
              <a:cxn ang="0">
                <a:pos x="169" y="1"/>
              </a:cxn>
              <a:cxn ang="0">
                <a:pos x="169" y="6"/>
              </a:cxn>
              <a:cxn ang="0">
                <a:pos x="164" y="1"/>
              </a:cxn>
              <a:cxn ang="0">
                <a:pos x="214" y="13"/>
              </a:cxn>
              <a:cxn ang="0">
                <a:pos x="192" y="10"/>
              </a:cxn>
              <a:cxn ang="0">
                <a:pos x="239" y="26"/>
              </a:cxn>
              <a:cxn ang="0">
                <a:pos x="224" y="23"/>
              </a:cxn>
              <a:cxn ang="0">
                <a:pos x="228" y="18"/>
              </a:cxn>
              <a:cxn ang="0">
                <a:pos x="261" y="51"/>
              </a:cxn>
              <a:cxn ang="0">
                <a:pos x="254" y="36"/>
              </a:cxn>
              <a:cxn ang="0">
                <a:pos x="283" y="78"/>
              </a:cxn>
              <a:cxn ang="0">
                <a:pos x="276" y="61"/>
              </a:cxn>
              <a:cxn ang="0">
                <a:pos x="296" y="107"/>
              </a:cxn>
              <a:cxn ang="0">
                <a:pos x="291" y="86"/>
              </a:cxn>
              <a:cxn ang="0">
                <a:pos x="306" y="137"/>
              </a:cxn>
              <a:cxn ang="0">
                <a:pos x="299" y="118"/>
              </a:cxn>
              <a:cxn ang="0">
                <a:pos x="308" y="155"/>
              </a:cxn>
              <a:cxn ang="0">
                <a:pos x="303" y="152"/>
              </a:cxn>
              <a:cxn ang="0">
                <a:pos x="308" y="153"/>
              </a:cxn>
              <a:cxn ang="0">
                <a:pos x="303" y="153"/>
              </a:cxn>
              <a:cxn ang="0">
                <a:pos x="306" y="202"/>
              </a:cxn>
              <a:cxn ang="0">
                <a:pos x="305" y="182"/>
              </a:cxn>
              <a:cxn ang="0">
                <a:pos x="306" y="233"/>
              </a:cxn>
              <a:cxn ang="0">
                <a:pos x="305" y="213"/>
              </a:cxn>
              <a:cxn ang="0">
                <a:pos x="306" y="267"/>
              </a:cxn>
              <a:cxn ang="0">
                <a:pos x="305" y="245"/>
              </a:cxn>
              <a:cxn ang="0">
                <a:pos x="306" y="299"/>
              </a:cxn>
              <a:cxn ang="0">
                <a:pos x="305" y="279"/>
              </a:cxn>
              <a:cxn ang="0">
                <a:pos x="306" y="330"/>
              </a:cxn>
              <a:cxn ang="0">
                <a:pos x="305" y="310"/>
              </a:cxn>
              <a:cxn ang="0">
                <a:pos x="306" y="362"/>
              </a:cxn>
              <a:cxn ang="0">
                <a:pos x="306" y="342"/>
              </a:cxn>
              <a:cxn ang="0">
                <a:pos x="303" y="394"/>
              </a:cxn>
              <a:cxn ang="0">
                <a:pos x="308" y="377"/>
              </a:cxn>
              <a:cxn ang="0">
                <a:pos x="303" y="409"/>
              </a:cxn>
              <a:cxn ang="0">
                <a:pos x="306" y="459"/>
              </a:cxn>
              <a:cxn ang="0">
                <a:pos x="305" y="439"/>
              </a:cxn>
              <a:cxn ang="0">
                <a:pos x="305" y="492"/>
              </a:cxn>
              <a:cxn ang="0">
                <a:pos x="306" y="471"/>
              </a:cxn>
              <a:cxn ang="0">
                <a:pos x="305" y="524"/>
              </a:cxn>
              <a:cxn ang="0">
                <a:pos x="306" y="502"/>
              </a:cxn>
              <a:cxn ang="0">
                <a:pos x="305" y="556"/>
              </a:cxn>
              <a:cxn ang="0">
                <a:pos x="306" y="534"/>
              </a:cxn>
              <a:cxn ang="0">
                <a:pos x="305" y="587"/>
              </a:cxn>
              <a:cxn ang="0">
                <a:pos x="306" y="567"/>
              </a:cxn>
              <a:cxn ang="0">
                <a:pos x="305" y="609"/>
              </a:cxn>
              <a:cxn ang="0">
                <a:pos x="306" y="599"/>
              </a:cxn>
            </a:cxnLst>
            <a:rect l="0" t="0" r="r" b="b"/>
            <a:pathLst>
              <a:path w="308" h="609">
                <a:moveTo>
                  <a:pt x="3" y="0"/>
                </a:moveTo>
                <a:lnTo>
                  <a:pt x="20" y="0"/>
                </a:lnTo>
                <a:lnTo>
                  <a:pt x="20" y="0"/>
                </a:lnTo>
                <a:lnTo>
                  <a:pt x="22" y="1"/>
                </a:lnTo>
                <a:lnTo>
                  <a:pt x="22" y="1"/>
                </a:lnTo>
                <a:lnTo>
                  <a:pt x="22" y="3"/>
                </a:lnTo>
                <a:lnTo>
                  <a:pt x="22" y="3"/>
                </a:lnTo>
                <a:lnTo>
                  <a:pt x="22" y="5"/>
                </a:lnTo>
                <a:lnTo>
                  <a:pt x="20" y="5"/>
                </a:lnTo>
                <a:lnTo>
                  <a:pt x="20" y="5"/>
                </a:lnTo>
                <a:lnTo>
                  <a:pt x="3" y="5"/>
                </a:lnTo>
                <a:lnTo>
                  <a:pt x="2" y="5"/>
                </a:lnTo>
                <a:lnTo>
                  <a:pt x="2" y="5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close/>
                <a:moveTo>
                  <a:pt x="35" y="0"/>
                </a:moveTo>
                <a:lnTo>
                  <a:pt x="52" y="0"/>
                </a:lnTo>
                <a:lnTo>
                  <a:pt x="52" y="0"/>
                </a:lnTo>
                <a:lnTo>
                  <a:pt x="53" y="1"/>
                </a:lnTo>
                <a:lnTo>
                  <a:pt x="53" y="1"/>
                </a:lnTo>
                <a:lnTo>
                  <a:pt x="53" y="3"/>
                </a:lnTo>
                <a:lnTo>
                  <a:pt x="53" y="3"/>
                </a:lnTo>
                <a:lnTo>
                  <a:pt x="53" y="5"/>
                </a:lnTo>
                <a:lnTo>
                  <a:pt x="52" y="5"/>
                </a:lnTo>
                <a:lnTo>
                  <a:pt x="52" y="5"/>
                </a:lnTo>
                <a:lnTo>
                  <a:pt x="35" y="5"/>
                </a:lnTo>
                <a:lnTo>
                  <a:pt x="35" y="5"/>
                </a:lnTo>
                <a:lnTo>
                  <a:pt x="33" y="5"/>
                </a:lnTo>
                <a:lnTo>
                  <a:pt x="33" y="3"/>
                </a:lnTo>
                <a:lnTo>
                  <a:pt x="33" y="3"/>
                </a:lnTo>
                <a:lnTo>
                  <a:pt x="33" y="1"/>
                </a:lnTo>
                <a:lnTo>
                  <a:pt x="33" y="1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close/>
                <a:moveTo>
                  <a:pt x="67" y="0"/>
                </a:moveTo>
                <a:lnTo>
                  <a:pt x="84" y="0"/>
                </a:lnTo>
                <a:lnTo>
                  <a:pt x="85" y="0"/>
                </a:lnTo>
                <a:lnTo>
                  <a:pt x="85" y="1"/>
                </a:lnTo>
                <a:lnTo>
                  <a:pt x="87" y="1"/>
                </a:lnTo>
                <a:lnTo>
                  <a:pt x="87" y="3"/>
                </a:lnTo>
                <a:lnTo>
                  <a:pt x="87" y="3"/>
                </a:lnTo>
                <a:lnTo>
                  <a:pt x="85" y="5"/>
                </a:lnTo>
                <a:lnTo>
                  <a:pt x="85" y="5"/>
                </a:lnTo>
                <a:lnTo>
                  <a:pt x="84" y="5"/>
                </a:lnTo>
                <a:lnTo>
                  <a:pt x="67" y="5"/>
                </a:lnTo>
                <a:lnTo>
                  <a:pt x="67" y="5"/>
                </a:lnTo>
                <a:lnTo>
                  <a:pt x="65" y="5"/>
                </a:lnTo>
                <a:lnTo>
                  <a:pt x="65" y="3"/>
                </a:lnTo>
                <a:lnTo>
                  <a:pt x="65" y="3"/>
                </a:lnTo>
                <a:lnTo>
                  <a:pt x="65" y="1"/>
                </a:lnTo>
                <a:lnTo>
                  <a:pt x="65" y="1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close/>
                <a:moveTo>
                  <a:pt x="100" y="0"/>
                </a:moveTo>
                <a:lnTo>
                  <a:pt x="115" y="0"/>
                </a:lnTo>
                <a:lnTo>
                  <a:pt x="117" y="0"/>
                </a:lnTo>
                <a:lnTo>
                  <a:pt x="117" y="1"/>
                </a:lnTo>
                <a:lnTo>
                  <a:pt x="119" y="3"/>
                </a:lnTo>
                <a:lnTo>
                  <a:pt x="117" y="5"/>
                </a:lnTo>
                <a:lnTo>
                  <a:pt x="117" y="5"/>
                </a:lnTo>
                <a:lnTo>
                  <a:pt x="115" y="5"/>
                </a:lnTo>
                <a:lnTo>
                  <a:pt x="100" y="5"/>
                </a:lnTo>
                <a:lnTo>
                  <a:pt x="99" y="5"/>
                </a:lnTo>
                <a:lnTo>
                  <a:pt x="99" y="5"/>
                </a:lnTo>
                <a:lnTo>
                  <a:pt x="97" y="3"/>
                </a:lnTo>
                <a:lnTo>
                  <a:pt x="97" y="3"/>
                </a:lnTo>
                <a:lnTo>
                  <a:pt x="97" y="1"/>
                </a:lnTo>
                <a:lnTo>
                  <a:pt x="99" y="1"/>
                </a:lnTo>
                <a:lnTo>
                  <a:pt x="99" y="0"/>
                </a:lnTo>
                <a:lnTo>
                  <a:pt x="100" y="0"/>
                </a:lnTo>
                <a:lnTo>
                  <a:pt x="100" y="0"/>
                </a:lnTo>
                <a:close/>
                <a:moveTo>
                  <a:pt x="132" y="0"/>
                </a:moveTo>
                <a:lnTo>
                  <a:pt x="149" y="0"/>
                </a:lnTo>
                <a:lnTo>
                  <a:pt x="149" y="0"/>
                </a:lnTo>
                <a:lnTo>
                  <a:pt x="151" y="1"/>
                </a:lnTo>
                <a:lnTo>
                  <a:pt x="151" y="3"/>
                </a:lnTo>
                <a:lnTo>
                  <a:pt x="151" y="5"/>
                </a:lnTo>
                <a:lnTo>
                  <a:pt x="149" y="5"/>
                </a:lnTo>
                <a:lnTo>
                  <a:pt x="149" y="5"/>
                </a:lnTo>
                <a:lnTo>
                  <a:pt x="132" y="5"/>
                </a:lnTo>
                <a:lnTo>
                  <a:pt x="130" y="5"/>
                </a:lnTo>
                <a:lnTo>
                  <a:pt x="130" y="5"/>
                </a:lnTo>
                <a:lnTo>
                  <a:pt x="129" y="3"/>
                </a:lnTo>
                <a:lnTo>
                  <a:pt x="130" y="1"/>
                </a:lnTo>
                <a:lnTo>
                  <a:pt x="130" y="0"/>
                </a:lnTo>
                <a:lnTo>
                  <a:pt x="132" y="0"/>
                </a:lnTo>
                <a:lnTo>
                  <a:pt x="132" y="0"/>
                </a:lnTo>
                <a:close/>
                <a:moveTo>
                  <a:pt x="164" y="0"/>
                </a:moveTo>
                <a:lnTo>
                  <a:pt x="169" y="1"/>
                </a:lnTo>
                <a:lnTo>
                  <a:pt x="181" y="3"/>
                </a:lnTo>
                <a:lnTo>
                  <a:pt x="182" y="3"/>
                </a:lnTo>
                <a:lnTo>
                  <a:pt x="182" y="5"/>
                </a:lnTo>
                <a:lnTo>
                  <a:pt x="182" y="5"/>
                </a:lnTo>
                <a:lnTo>
                  <a:pt x="182" y="6"/>
                </a:lnTo>
                <a:lnTo>
                  <a:pt x="181" y="8"/>
                </a:lnTo>
                <a:lnTo>
                  <a:pt x="179" y="8"/>
                </a:lnTo>
                <a:lnTo>
                  <a:pt x="169" y="6"/>
                </a:lnTo>
                <a:lnTo>
                  <a:pt x="164" y="6"/>
                </a:lnTo>
                <a:lnTo>
                  <a:pt x="162" y="6"/>
                </a:lnTo>
                <a:lnTo>
                  <a:pt x="162" y="5"/>
                </a:lnTo>
                <a:lnTo>
                  <a:pt x="162" y="5"/>
                </a:lnTo>
                <a:lnTo>
                  <a:pt x="162" y="3"/>
                </a:lnTo>
                <a:lnTo>
                  <a:pt x="162" y="1"/>
                </a:lnTo>
                <a:lnTo>
                  <a:pt x="162" y="1"/>
                </a:lnTo>
                <a:lnTo>
                  <a:pt x="164" y="1"/>
                </a:lnTo>
                <a:lnTo>
                  <a:pt x="164" y="0"/>
                </a:lnTo>
                <a:lnTo>
                  <a:pt x="164" y="0"/>
                </a:lnTo>
                <a:close/>
                <a:moveTo>
                  <a:pt x="196" y="6"/>
                </a:moveTo>
                <a:lnTo>
                  <a:pt x="199" y="6"/>
                </a:lnTo>
                <a:lnTo>
                  <a:pt x="212" y="11"/>
                </a:lnTo>
                <a:lnTo>
                  <a:pt x="212" y="11"/>
                </a:lnTo>
                <a:lnTo>
                  <a:pt x="214" y="13"/>
                </a:lnTo>
                <a:lnTo>
                  <a:pt x="214" y="13"/>
                </a:lnTo>
                <a:lnTo>
                  <a:pt x="214" y="15"/>
                </a:lnTo>
                <a:lnTo>
                  <a:pt x="212" y="16"/>
                </a:lnTo>
                <a:lnTo>
                  <a:pt x="212" y="16"/>
                </a:lnTo>
                <a:lnTo>
                  <a:pt x="211" y="16"/>
                </a:lnTo>
                <a:lnTo>
                  <a:pt x="199" y="11"/>
                </a:lnTo>
                <a:lnTo>
                  <a:pt x="196" y="11"/>
                </a:lnTo>
                <a:lnTo>
                  <a:pt x="194" y="10"/>
                </a:lnTo>
                <a:lnTo>
                  <a:pt x="192" y="10"/>
                </a:lnTo>
                <a:lnTo>
                  <a:pt x="192" y="8"/>
                </a:lnTo>
                <a:lnTo>
                  <a:pt x="194" y="6"/>
                </a:lnTo>
                <a:lnTo>
                  <a:pt x="196" y="6"/>
                </a:lnTo>
                <a:lnTo>
                  <a:pt x="196" y="6"/>
                </a:lnTo>
                <a:lnTo>
                  <a:pt x="196" y="6"/>
                </a:lnTo>
                <a:close/>
                <a:moveTo>
                  <a:pt x="228" y="18"/>
                </a:moveTo>
                <a:lnTo>
                  <a:pt x="228" y="18"/>
                </a:lnTo>
                <a:lnTo>
                  <a:pt x="239" y="26"/>
                </a:lnTo>
                <a:lnTo>
                  <a:pt x="241" y="26"/>
                </a:lnTo>
                <a:lnTo>
                  <a:pt x="243" y="28"/>
                </a:lnTo>
                <a:lnTo>
                  <a:pt x="241" y="31"/>
                </a:lnTo>
                <a:lnTo>
                  <a:pt x="239" y="31"/>
                </a:lnTo>
                <a:lnTo>
                  <a:pt x="238" y="31"/>
                </a:lnTo>
                <a:lnTo>
                  <a:pt x="238" y="31"/>
                </a:lnTo>
                <a:lnTo>
                  <a:pt x="224" y="23"/>
                </a:lnTo>
                <a:lnTo>
                  <a:pt x="224" y="23"/>
                </a:lnTo>
                <a:lnTo>
                  <a:pt x="224" y="23"/>
                </a:lnTo>
                <a:lnTo>
                  <a:pt x="223" y="21"/>
                </a:lnTo>
                <a:lnTo>
                  <a:pt x="223" y="20"/>
                </a:lnTo>
                <a:lnTo>
                  <a:pt x="223" y="20"/>
                </a:lnTo>
                <a:lnTo>
                  <a:pt x="224" y="18"/>
                </a:lnTo>
                <a:lnTo>
                  <a:pt x="226" y="18"/>
                </a:lnTo>
                <a:lnTo>
                  <a:pt x="228" y="18"/>
                </a:lnTo>
                <a:lnTo>
                  <a:pt x="228" y="18"/>
                </a:lnTo>
                <a:close/>
                <a:moveTo>
                  <a:pt x="254" y="36"/>
                </a:moveTo>
                <a:lnTo>
                  <a:pt x="263" y="45"/>
                </a:lnTo>
                <a:lnTo>
                  <a:pt x="266" y="48"/>
                </a:lnTo>
                <a:lnTo>
                  <a:pt x="266" y="50"/>
                </a:lnTo>
                <a:lnTo>
                  <a:pt x="266" y="51"/>
                </a:lnTo>
                <a:lnTo>
                  <a:pt x="264" y="53"/>
                </a:lnTo>
                <a:lnTo>
                  <a:pt x="263" y="53"/>
                </a:lnTo>
                <a:lnTo>
                  <a:pt x="261" y="51"/>
                </a:lnTo>
                <a:lnTo>
                  <a:pt x="259" y="48"/>
                </a:lnTo>
                <a:lnTo>
                  <a:pt x="251" y="41"/>
                </a:lnTo>
                <a:lnTo>
                  <a:pt x="249" y="40"/>
                </a:lnTo>
                <a:lnTo>
                  <a:pt x="249" y="38"/>
                </a:lnTo>
                <a:lnTo>
                  <a:pt x="249" y="36"/>
                </a:lnTo>
                <a:lnTo>
                  <a:pt x="253" y="36"/>
                </a:lnTo>
                <a:lnTo>
                  <a:pt x="253" y="36"/>
                </a:lnTo>
                <a:lnTo>
                  <a:pt x="254" y="36"/>
                </a:lnTo>
                <a:lnTo>
                  <a:pt x="254" y="36"/>
                </a:lnTo>
                <a:close/>
                <a:moveTo>
                  <a:pt x="276" y="61"/>
                </a:moveTo>
                <a:lnTo>
                  <a:pt x="281" y="68"/>
                </a:lnTo>
                <a:lnTo>
                  <a:pt x="286" y="75"/>
                </a:lnTo>
                <a:lnTo>
                  <a:pt x="286" y="76"/>
                </a:lnTo>
                <a:lnTo>
                  <a:pt x="284" y="76"/>
                </a:lnTo>
                <a:lnTo>
                  <a:pt x="284" y="78"/>
                </a:lnTo>
                <a:lnTo>
                  <a:pt x="283" y="78"/>
                </a:lnTo>
                <a:lnTo>
                  <a:pt x="281" y="78"/>
                </a:lnTo>
                <a:lnTo>
                  <a:pt x="281" y="76"/>
                </a:lnTo>
                <a:lnTo>
                  <a:pt x="278" y="71"/>
                </a:lnTo>
                <a:lnTo>
                  <a:pt x="271" y="63"/>
                </a:lnTo>
                <a:lnTo>
                  <a:pt x="271" y="61"/>
                </a:lnTo>
                <a:lnTo>
                  <a:pt x="273" y="60"/>
                </a:lnTo>
                <a:lnTo>
                  <a:pt x="274" y="60"/>
                </a:lnTo>
                <a:lnTo>
                  <a:pt x="276" y="61"/>
                </a:lnTo>
                <a:lnTo>
                  <a:pt x="276" y="61"/>
                </a:lnTo>
                <a:close/>
                <a:moveTo>
                  <a:pt x="293" y="88"/>
                </a:moveTo>
                <a:lnTo>
                  <a:pt x="296" y="93"/>
                </a:lnTo>
                <a:lnTo>
                  <a:pt x="299" y="103"/>
                </a:lnTo>
                <a:lnTo>
                  <a:pt x="299" y="105"/>
                </a:lnTo>
                <a:lnTo>
                  <a:pt x="298" y="107"/>
                </a:lnTo>
                <a:lnTo>
                  <a:pt x="298" y="107"/>
                </a:lnTo>
                <a:lnTo>
                  <a:pt x="296" y="107"/>
                </a:lnTo>
                <a:lnTo>
                  <a:pt x="294" y="107"/>
                </a:lnTo>
                <a:lnTo>
                  <a:pt x="294" y="105"/>
                </a:lnTo>
                <a:lnTo>
                  <a:pt x="291" y="96"/>
                </a:lnTo>
                <a:lnTo>
                  <a:pt x="288" y="91"/>
                </a:lnTo>
                <a:lnTo>
                  <a:pt x="288" y="90"/>
                </a:lnTo>
                <a:lnTo>
                  <a:pt x="288" y="88"/>
                </a:lnTo>
                <a:lnTo>
                  <a:pt x="289" y="86"/>
                </a:lnTo>
                <a:lnTo>
                  <a:pt x="291" y="86"/>
                </a:lnTo>
                <a:lnTo>
                  <a:pt x="291" y="86"/>
                </a:lnTo>
                <a:lnTo>
                  <a:pt x="293" y="88"/>
                </a:lnTo>
                <a:lnTo>
                  <a:pt x="293" y="88"/>
                </a:lnTo>
                <a:close/>
                <a:moveTo>
                  <a:pt x="303" y="120"/>
                </a:moveTo>
                <a:lnTo>
                  <a:pt x="305" y="123"/>
                </a:lnTo>
                <a:lnTo>
                  <a:pt x="306" y="135"/>
                </a:lnTo>
                <a:lnTo>
                  <a:pt x="306" y="137"/>
                </a:lnTo>
                <a:lnTo>
                  <a:pt x="306" y="137"/>
                </a:lnTo>
                <a:lnTo>
                  <a:pt x="305" y="138"/>
                </a:lnTo>
                <a:lnTo>
                  <a:pt x="303" y="138"/>
                </a:lnTo>
                <a:lnTo>
                  <a:pt x="303" y="138"/>
                </a:lnTo>
                <a:lnTo>
                  <a:pt x="301" y="137"/>
                </a:lnTo>
                <a:lnTo>
                  <a:pt x="299" y="123"/>
                </a:lnTo>
                <a:lnTo>
                  <a:pt x="298" y="120"/>
                </a:lnTo>
                <a:lnTo>
                  <a:pt x="298" y="120"/>
                </a:lnTo>
                <a:lnTo>
                  <a:pt x="299" y="118"/>
                </a:lnTo>
                <a:lnTo>
                  <a:pt x="301" y="117"/>
                </a:lnTo>
                <a:lnTo>
                  <a:pt x="303" y="118"/>
                </a:lnTo>
                <a:lnTo>
                  <a:pt x="303" y="118"/>
                </a:lnTo>
                <a:lnTo>
                  <a:pt x="303" y="120"/>
                </a:lnTo>
                <a:lnTo>
                  <a:pt x="303" y="120"/>
                </a:lnTo>
                <a:close/>
                <a:moveTo>
                  <a:pt x="308" y="152"/>
                </a:moveTo>
                <a:lnTo>
                  <a:pt x="308" y="153"/>
                </a:lnTo>
                <a:lnTo>
                  <a:pt x="308" y="155"/>
                </a:lnTo>
                <a:lnTo>
                  <a:pt x="306" y="155"/>
                </a:lnTo>
                <a:lnTo>
                  <a:pt x="306" y="157"/>
                </a:lnTo>
                <a:lnTo>
                  <a:pt x="305" y="157"/>
                </a:lnTo>
                <a:lnTo>
                  <a:pt x="305" y="157"/>
                </a:lnTo>
                <a:lnTo>
                  <a:pt x="303" y="155"/>
                </a:lnTo>
                <a:lnTo>
                  <a:pt x="303" y="155"/>
                </a:lnTo>
                <a:lnTo>
                  <a:pt x="303" y="153"/>
                </a:lnTo>
                <a:lnTo>
                  <a:pt x="303" y="152"/>
                </a:lnTo>
                <a:lnTo>
                  <a:pt x="303" y="150"/>
                </a:lnTo>
                <a:lnTo>
                  <a:pt x="305" y="148"/>
                </a:lnTo>
                <a:lnTo>
                  <a:pt x="306" y="150"/>
                </a:lnTo>
                <a:lnTo>
                  <a:pt x="306" y="150"/>
                </a:lnTo>
                <a:lnTo>
                  <a:pt x="308" y="150"/>
                </a:lnTo>
                <a:lnTo>
                  <a:pt x="308" y="152"/>
                </a:lnTo>
                <a:lnTo>
                  <a:pt x="308" y="152"/>
                </a:lnTo>
                <a:close/>
                <a:moveTo>
                  <a:pt x="308" y="153"/>
                </a:moveTo>
                <a:lnTo>
                  <a:pt x="308" y="168"/>
                </a:lnTo>
                <a:lnTo>
                  <a:pt x="306" y="170"/>
                </a:lnTo>
                <a:lnTo>
                  <a:pt x="306" y="170"/>
                </a:lnTo>
                <a:lnTo>
                  <a:pt x="305" y="170"/>
                </a:lnTo>
                <a:lnTo>
                  <a:pt x="305" y="170"/>
                </a:lnTo>
                <a:lnTo>
                  <a:pt x="303" y="170"/>
                </a:lnTo>
                <a:lnTo>
                  <a:pt x="303" y="168"/>
                </a:lnTo>
                <a:lnTo>
                  <a:pt x="303" y="153"/>
                </a:lnTo>
                <a:lnTo>
                  <a:pt x="303" y="152"/>
                </a:lnTo>
                <a:lnTo>
                  <a:pt x="305" y="152"/>
                </a:lnTo>
                <a:lnTo>
                  <a:pt x="306" y="152"/>
                </a:lnTo>
                <a:lnTo>
                  <a:pt x="308" y="153"/>
                </a:lnTo>
                <a:lnTo>
                  <a:pt x="308" y="153"/>
                </a:lnTo>
                <a:close/>
                <a:moveTo>
                  <a:pt x="308" y="183"/>
                </a:moveTo>
                <a:lnTo>
                  <a:pt x="308" y="200"/>
                </a:lnTo>
                <a:lnTo>
                  <a:pt x="306" y="202"/>
                </a:lnTo>
                <a:lnTo>
                  <a:pt x="306" y="202"/>
                </a:lnTo>
                <a:lnTo>
                  <a:pt x="305" y="203"/>
                </a:lnTo>
                <a:lnTo>
                  <a:pt x="305" y="202"/>
                </a:lnTo>
                <a:lnTo>
                  <a:pt x="303" y="202"/>
                </a:lnTo>
                <a:lnTo>
                  <a:pt x="303" y="200"/>
                </a:lnTo>
                <a:lnTo>
                  <a:pt x="303" y="183"/>
                </a:lnTo>
                <a:lnTo>
                  <a:pt x="303" y="182"/>
                </a:lnTo>
                <a:lnTo>
                  <a:pt x="305" y="182"/>
                </a:lnTo>
                <a:lnTo>
                  <a:pt x="305" y="182"/>
                </a:lnTo>
                <a:lnTo>
                  <a:pt x="306" y="182"/>
                </a:lnTo>
                <a:lnTo>
                  <a:pt x="306" y="182"/>
                </a:lnTo>
                <a:lnTo>
                  <a:pt x="308" y="183"/>
                </a:lnTo>
                <a:lnTo>
                  <a:pt x="308" y="183"/>
                </a:lnTo>
                <a:close/>
                <a:moveTo>
                  <a:pt x="308" y="217"/>
                </a:moveTo>
                <a:lnTo>
                  <a:pt x="308" y="232"/>
                </a:lnTo>
                <a:lnTo>
                  <a:pt x="306" y="233"/>
                </a:lnTo>
                <a:lnTo>
                  <a:pt x="306" y="235"/>
                </a:lnTo>
                <a:lnTo>
                  <a:pt x="305" y="235"/>
                </a:lnTo>
                <a:lnTo>
                  <a:pt x="305" y="235"/>
                </a:lnTo>
                <a:lnTo>
                  <a:pt x="303" y="233"/>
                </a:lnTo>
                <a:lnTo>
                  <a:pt x="303" y="232"/>
                </a:lnTo>
                <a:lnTo>
                  <a:pt x="303" y="217"/>
                </a:lnTo>
                <a:lnTo>
                  <a:pt x="303" y="213"/>
                </a:lnTo>
                <a:lnTo>
                  <a:pt x="305" y="213"/>
                </a:lnTo>
                <a:lnTo>
                  <a:pt x="305" y="213"/>
                </a:lnTo>
                <a:lnTo>
                  <a:pt x="306" y="213"/>
                </a:lnTo>
                <a:lnTo>
                  <a:pt x="306" y="213"/>
                </a:lnTo>
                <a:lnTo>
                  <a:pt x="308" y="217"/>
                </a:lnTo>
                <a:lnTo>
                  <a:pt x="308" y="217"/>
                </a:lnTo>
                <a:close/>
                <a:moveTo>
                  <a:pt x="308" y="248"/>
                </a:moveTo>
                <a:lnTo>
                  <a:pt x="308" y="263"/>
                </a:lnTo>
                <a:lnTo>
                  <a:pt x="306" y="267"/>
                </a:lnTo>
                <a:lnTo>
                  <a:pt x="306" y="267"/>
                </a:lnTo>
                <a:lnTo>
                  <a:pt x="305" y="267"/>
                </a:lnTo>
                <a:lnTo>
                  <a:pt x="305" y="267"/>
                </a:lnTo>
                <a:lnTo>
                  <a:pt x="303" y="267"/>
                </a:lnTo>
                <a:lnTo>
                  <a:pt x="303" y="263"/>
                </a:lnTo>
                <a:lnTo>
                  <a:pt x="303" y="248"/>
                </a:lnTo>
                <a:lnTo>
                  <a:pt x="303" y="247"/>
                </a:lnTo>
                <a:lnTo>
                  <a:pt x="305" y="245"/>
                </a:lnTo>
                <a:lnTo>
                  <a:pt x="305" y="245"/>
                </a:lnTo>
                <a:lnTo>
                  <a:pt x="306" y="245"/>
                </a:lnTo>
                <a:lnTo>
                  <a:pt x="306" y="247"/>
                </a:lnTo>
                <a:lnTo>
                  <a:pt x="308" y="248"/>
                </a:lnTo>
                <a:lnTo>
                  <a:pt x="308" y="248"/>
                </a:lnTo>
                <a:close/>
                <a:moveTo>
                  <a:pt x="308" y="280"/>
                </a:moveTo>
                <a:lnTo>
                  <a:pt x="308" y="297"/>
                </a:lnTo>
                <a:lnTo>
                  <a:pt x="306" y="299"/>
                </a:lnTo>
                <a:lnTo>
                  <a:pt x="306" y="299"/>
                </a:lnTo>
                <a:lnTo>
                  <a:pt x="305" y="299"/>
                </a:lnTo>
                <a:lnTo>
                  <a:pt x="305" y="299"/>
                </a:lnTo>
                <a:lnTo>
                  <a:pt x="303" y="299"/>
                </a:lnTo>
                <a:lnTo>
                  <a:pt x="303" y="297"/>
                </a:lnTo>
                <a:lnTo>
                  <a:pt x="303" y="280"/>
                </a:lnTo>
                <a:lnTo>
                  <a:pt x="303" y="279"/>
                </a:lnTo>
                <a:lnTo>
                  <a:pt x="305" y="279"/>
                </a:lnTo>
                <a:lnTo>
                  <a:pt x="305" y="277"/>
                </a:lnTo>
                <a:lnTo>
                  <a:pt x="306" y="279"/>
                </a:lnTo>
                <a:lnTo>
                  <a:pt x="306" y="279"/>
                </a:lnTo>
                <a:lnTo>
                  <a:pt x="308" y="280"/>
                </a:lnTo>
                <a:lnTo>
                  <a:pt x="308" y="280"/>
                </a:lnTo>
                <a:close/>
                <a:moveTo>
                  <a:pt x="308" y="312"/>
                </a:moveTo>
                <a:lnTo>
                  <a:pt x="308" y="329"/>
                </a:lnTo>
                <a:lnTo>
                  <a:pt x="306" y="330"/>
                </a:lnTo>
                <a:lnTo>
                  <a:pt x="306" y="330"/>
                </a:lnTo>
                <a:lnTo>
                  <a:pt x="305" y="332"/>
                </a:lnTo>
                <a:lnTo>
                  <a:pt x="305" y="330"/>
                </a:lnTo>
                <a:lnTo>
                  <a:pt x="303" y="330"/>
                </a:lnTo>
                <a:lnTo>
                  <a:pt x="303" y="329"/>
                </a:lnTo>
                <a:lnTo>
                  <a:pt x="303" y="312"/>
                </a:lnTo>
                <a:lnTo>
                  <a:pt x="303" y="310"/>
                </a:lnTo>
                <a:lnTo>
                  <a:pt x="305" y="310"/>
                </a:lnTo>
                <a:lnTo>
                  <a:pt x="305" y="310"/>
                </a:lnTo>
                <a:lnTo>
                  <a:pt x="306" y="310"/>
                </a:lnTo>
                <a:lnTo>
                  <a:pt x="306" y="310"/>
                </a:lnTo>
                <a:lnTo>
                  <a:pt x="308" y="312"/>
                </a:lnTo>
                <a:lnTo>
                  <a:pt x="308" y="312"/>
                </a:lnTo>
                <a:close/>
                <a:moveTo>
                  <a:pt x="308" y="345"/>
                </a:moveTo>
                <a:lnTo>
                  <a:pt x="308" y="360"/>
                </a:lnTo>
                <a:lnTo>
                  <a:pt x="306" y="362"/>
                </a:lnTo>
                <a:lnTo>
                  <a:pt x="305" y="364"/>
                </a:lnTo>
                <a:lnTo>
                  <a:pt x="303" y="362"/>
                </a:lnTo>
                <a:lnTo>
                  <a:pt x="303" y="360"/>
                </a:lnTo>
                <a:lnTo>
                  <a:pt x="303" y="345"/>
                </a:lnTo>
                <a:lnTo>
                  <a:pt x="303" y="342"/>
                </a:lnTo>
                <a:lnTo>
                  <a:pt x="305" y="342"/>
                </a:lnTo>
                <a:lnTo>
                  <a:pt x="305" y="342"/>
                </a:lnTo>
                <a:lnTo>
                  <a:pt x="306" y="342"/>
                </a:lnTo>
                <a:lnTo>
                  <a:pt x="306" y="342"/>
                </a:lnTo>
                <a:lnTo>
                  <a:pt x="308" y="345"/>
                </a:lnTo>
                <a:lnTo>
                  <a:pt x="308" y="345"/>
                </a:lnTo>
                <a:close/>
                <a:moveTo>
                  <a:pt x="308" y="377"/>
                </a:moveTo>
                <a:lnTo>
                  <a:pt x="308" y="392"/>
                </a:lnTo>
                <a:lnTo>
                  <a:pt x="306" y="394"/>
                </a:lnTo>
                <a:lnTo>
                  <a:pt x="305" y="395"/>
                </a:lnTo>
                <a:lnTo>
                  <a:pt x="303" y="394"/>
                </a:lnTo>
                <a:lnTo>
                  <a:pt x="303" y="392"/>
                </a:lnTo>
                <a:lnTo>
                  <a:pt x="303" y="377"/>
                </a:lnTo>
                <a:lnTo>
                  <a:pt x="303" y="375"/>
                </a:lnTo>
                <a:lnTo>
                  <a:pt x="305" y="374"/>
                </a:lnTo>
                <a:lnTo>
                  <a:pt x="305" y="374"/>
                </a:lnTo>
                <a:lnTo>
                  <a:pt x="306" y="374"/>
                </a:lnTo>
                <a:lnTo>
                  <a:pt x="306" y="375"/>
                </a:lnTo>
                <a:lnTo>
                  <a:pt x="308" y="377"/>
                </a:lnTo>
                <a:lnTo>
                  <a:pt x="308" y="377"/>
                </a:lnTo>
                <a:close/>
                <a:moveTo>
                  <a:pt x="308" y="409"/>
                </a:moveTo>
                <a:lnTo>
                  <a:pt x="308" y="425"/>
                </a:lnTo>
                <a:lnTo>
                  <a:pt x="306" y="427"/>
                </a:lnTo>
                <a:lnTo>
                  <a:pt x="305" y="427"/>
                </a:lnTo>
                <a:lnTo>
                  <a:pt x="303" y="427"/>
                </a:lnTo>
                <a:lnTo>
                  <a:pt x="303" y="425"/>
                </a:lnTo>
                <a:lnTo>
                  <a:pt x="303" y="409"/>
                </a:lnTo>
                <a:lnTo>
                  <a:pt x="303" y="407"/>
                </a:lnTo>
                <a:lnTo>
                  <a:pt x="305" y="405"/>
                </a:lnTo>
                <a:lnTo>
                  <a:pt x="306" y="407"/>
                </a:lnTo>
                <a:lnTo>
                  <a:pt x="308" y="409"/>
                </a:lnTo>
                <a:lnTo>
                  <a:pt x="308" y="409"/>
                </a:lnTo>
                <a:close/>
                <a:moveTo>
                  <a:pt x="308" y="441"/>
                </a:moveTo>
                <a:lnTo>
                  <a:pt x="308" y="457"/>
                </a:lnTo>
                <a:lnTo>
                  <a:pt x="306" y="459"/>
                </a:lnTo>
                <a:lnTo>
                  <a:pt x="306" y="459"/>
                </a:lnTo>
                <a:lnTo>
                  <a:pt x="305" y="459"/>
                </a:lnTo>
                <a:lnTo>
                  <a:pt x="305" y="459"/>
                </a:lnTo>
                <a:lnTo>
                  <a:pt x="303" y="459"/>
                </a:lnTo>
                <a:lnTo>
                  <a:pt x="303" y="457"/>
                </a:lnTo>
                <a:lnTo>
                  <a:pt x="303" y="441"/>
                </a:lnTo>
                <a:lnTo>
                  <a:pt x="303" y="439"/>
                </a:lnTo>
                <a:lnTo>
                  <a:pt x="305" y="439"/>
                </a:lnTo>
                <a:lnTo>
                  <a:pt x="306" y="439"/>
                </a:lnTo>
                <a:lnTo>
                  <a:pt x="308" y="441"/>
                </a:lnTo>
                <a:lnTo>
                  <a:pt x="308" y="441"/>
                </a:lnTo>
                <a:close/>
                <a:moveTo>
                  <a:pt x="308" y="472"/>
                </a:moveTo>
                <a:lnTo>
                  <a:pt x="308" y="489"/>
                </a:lnTo>
                <a:lnTo>
                  <a:pt x="306" y="491"/>
                </a:lnTo>
                <a:lnTo>
                  <a:pt x="306" y="492"/>
                </a:lnTo>
                <a:lnTo>
                  <a:pt x="305" y="492"/>
                </a:lnTo>
                <a:lnTo>
                  <a:pt x="305" y="492"/>
                </a:lnTo>
                <a:lnTo>
                  <a:pt x="303" y="491"/>
                </a:lnTo>
                <a:lnTo>
                  <a:pt x="303" y="489"/>
                </a:lnTo>
                <a:lnTo>
                  <a:pt x="303" y="472"/>
                </a:lnTo>
                <a:lnTo>
                  <a:pt x="303" y="471"/>
                </a:lnTo>
                <a:lnTo>
                  <a:pt x="305" y="471"/>
                </a:lnTo>
                <a:lnTo>
                  <a:pt x="305" y="471"/>
                </a:lnTo>
                <a:lnTo>
                  <a:pt x="306" y="471"/>
                </a:lnTo>
                <a:lnTo>
                  <a:pt x="306" y="471"/>
                </a:lnTo>
                <a:lnTo>
                  <a:pt x="308" y="472"/>
                </a:lnTo>
                <a:lnTo>
                  <a:pt x="308" y="472"/>
                </a:lnTo>
                <a:close/>
                <a:moveTo>
                  <a:pt x="308" y="506"/>
                </a:moveTo>
                <a:lnTo>
                  <a:pt x="308" y="521"/>
                </a:lnTo>
                <a:lnTo>
                  <a:pt x="306" y="522"/>
                </a:lnTo>
                <a:lnTo>
                  <a:pt x="306" y="524"/>
                </a:lnTo>
                <a:lnTo>
                  <a:pt x="305" y="524"/>
                </a:lnTo>
                <a:lnTo>
                  <a:pt x="305" y="524"/>
                </a:lnTo>
                <a:lnTo>
                  <a:pt x="303" y="522"/>
                </a:lnTo>
                <a:lnTo>
                  <a:pt x="303" y="521"/>
                </a:lnTo>
                <a:lnTo>
                  <a:pt x="303" y="506"/>
                </a:lnTo>
                <a:lnTo>
                  <a:pt x="303" y="504"/>
                </a:lnTo>
                <a:lnTo>
                  <a:pt x="305" y="502"/>
                </a:lnTo>
                <a:lnTo>
                  <a:pt x="305" y="502"/>
                </a:lnTo>
                <a:lnTo>
                  <a:pt x="306" y="502"/>
                </a:lnTo>
                <a:lnTo>
                  <a:pt x="306" y="504"/>
                </a:lnTo>
                <a:lnTo>
                  <a:pt x="308" y="506"/>
                </a:lnTo>
                <a:lnTo>
                  <a:pt x="308" y="506"/>
                </a:lnTo>
                <a:close/>
                <a:moveTo>
                  <a:pt x="308" y="537"/>
                </a:moveTo>
                <a:lnTo>
                  <a:pt x="308" y="554"/>
                </a:lnTo>
                <a:lnTo>
                  <a:pt x="306" y="556"/>
                </a:lnTo>
                <a:lnTo>
                  <a:pt x="306" y="556"/>
                </a:lnTo>
                <a:lnTo>
                  <a:pt x="305" y="556"/>
                </a:lnTo>
                <a:lnTo>
                  <a:pt x="305" y="556"/>
                </a:lnTo>
                <a:lnTo>
                  <a:pt x="303" y="556"/>
                </a:lnTo>
                <a:lnTo>
                  <a:pt x="303" y="554"/>
                </a:lnTo>
                <a:lnTo>
                  <a:pt x="303" y="537"/>
                </a:lnTo>
                <a:lnTo>
                  <a:pt x="303" y="536"/>
                </a:lnTo>
                <a:lnTo>
                  <a:pt x="305" y="534"/>
                </a:lnTo>
                <a:lnTo>
                  <a:pt x="305" y="534"/>
                </a:lnTo>
                <a:lnTo>
                  <a:pt x="306" y="534"/>
                </a:lnTo>
                <a:lnTo>
                  <a:pt x="306" y="536"/>
                </a:lnTo>
                <a:lnTo>
                  <a:pt x="308" y="537"/>
                </a:lnTo>
                <a:lnTo>
                  <a:pt x="308" y="537"/>
                </a:lnTo>
                <a:close/>
                <a:moveTo>
                  <a:pt x="308" y="569"/>
                </a:moveTo>
                <a:lnTo>
                  <a:pt x="308" y="586"/>
                </a:lnTo>
                <a:lnTo>
                  <a:pt x="306" y="587"/>
                </a:lnTo>
                <a:lnTo>
                  <a:pt x="306" y="587"/>
                </a:lnTo>
                <a:lnTo>
                  <a:pt x="305" y="587"/>
                </a:lnTo>
                <a:lnTo>
                  <a:pt x="305" y="587"/>
                </a:lnTo>
                <a:lnTo>
                  <a:pt x="303" y="587"/>
                </a:lnTo>
                <a:lnTo>
                  <a:pt x="303" y="586"/>
                </a:lnTo>
                <a:lnTo>
                  <a:pt x="303" y="569"/>
                </a:lnTo>
                <a:lnTo>
                  <a:pt x="303" y="567"/>
                </a:lnTo>
                <a:lnTo>
                  <a:pt x="305" y="567"/>
                </a:lnTo>
                <a:lnTo>
                  <a:pt x="305" y="567"/>
                </a:lnTo>
                <a:lnTo>
                  <a:pt x="306" y="567"/>
                </a:lnTo>
                <a:lnTo>
                  <a:pt x="306" y="567"/>
                </a:lnTo>
                <a:lnTo>
                  <a:pt x="308" y="569"/>
                </a:lnTo>
                <a:lnTo>
                  <a:pt x="308" y="569"/>
                </a:lnTo>
                <a:close/>
                <a:moveTo>
                  <a:pt x="308" y="601"/>
                </a:moveTo>
                <a:lnTo>
                  <a:pt x="308" y="606"/>
                </a:lnTo>
                <a:lnTo>
                  <a:pt x="306" y="608"/>
                </a:lnTo>
                <a:lnTo>
                  <a:pt x="306" y="609"/>
                </a:lnTo>
                <a:lnTo>
                  <a:pt x="305" y="609"/>
                </a:lnTo>
                <a:lnTo>
                  <a:pt x="305" y="609"/>
                </a:lnTo>
                <a:lnTo>
                  <a:pt x="303" y="608"/>
                </a:lnTo>
                <a:lnTo>
                  <a:pt x="303" y="606"/>
                </a:lnTo>
                <a:lnTo>
                  <a:pt x="303" y="601"/>
                </a:lnTo>
                <a:lnTo>
                  <a:pt x="303" y="599"/>
                </a:lnTo>
                <a:lnTo>
                  <a:pt x="305" y="599"/>
                </a:lnTo>
                <a:lnTo>
                  <a:pt x="305" y="599"/>
                </a:lnTo>
                <a:lnTo>
                  <a:pt x="306" y="599"/>
                </a:lnTo>
                <a:lnTo>
                  <a:pt x="306" y="599"/>
                </a:lnTo>
                <a:lnTo>
                  <a:pt x="308" y="601"/>
                </a:lnTo>
                <a:lnTo>
                  <a:pt x="308" y="601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4" name="Freeform 32"/>
          <p:cNvSpPr>
            <a:spLocks/>
          </p:cNvSpPr>
          <p:nvPr/>
        </p:nvSpPr>
        <p:spPr bwMode="auto">
          <a:xfrm flipH="1">
            <a:off x="3930650" y="4067175"/>
            <a:ext cx="98425" cy="146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186"/>
              </a:cxn>
              <a:cxn ang="0">
                <a:pos x="123" y="0"/>
              </a:cxn>
            </a:cxnLst>
            <a:rect l="0" t="0" r="r" b="b"/>
            <a:pathLst>
              <a:path w="123" h="186">
                <a:moveTo>
                  <a:pt x="0" y="0"/>
                </a:moveTo>
                <a:lnTo>
                  <a:pt x="62" y="186"/>
                </a:lnTo>
                <a:lnTo>
                  <a:pt x="123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5" name="Freeform 33"/>
          <p:cNvSpPr>
            <a:spLocks noEditPoints="1"/>
          </p:cNvSpPr>
          <p:nvPr/>
        </p:nvSpPr>
        <p:spPr bwMode="auto">
          <a:xfrm flipH="1">
            <a:off x="3978275" y="4849813"/>
            <a:ext cx="279400" cy="363537"/>
          </a:xfrm>
          <a:custGeom>
            <a:avLst/>
            <a:gdLst/>
            <a:ahLst/>
            <a:cxnLst>
              <a:cxn ang="0">
                <a:pos x="350" y="22"/>
              </a:cxn>
              <a:cxn ang="0">
                <a:pos x="350" y="0"/>
              </a:cxn>
              <a:cxn ang="0">
                <a:pos x="353" y="52"/>
              </a:cxn>
              <a:cxn ang="0">
                <a:pos x="348" y="52"/>
              </a:cxn>
              <a:cxn ang="0">
                <a:pos x="351" y="34"/>
              </a:cxn>
              <a:cxn ang="0">
                <a:pos x="351" y="86"/>
              </a:cxn>
              <a:cxn ang="0">
                <a:pos x="348" y="66"/>
              </a:cxn>
              <a:cxn ang="0">
                <a:pos x="353" y="67"/>
              </a:cxn>
              <a:cxn ang="0">
                <a:pos x="348" y="116"/>
              </a:cxn>
              <a:cxn ang="0">
                <a:pos x="351" y="97"/>
              </a:cxn>
              <a:cxn ang="0">
                <a:pos x="350" y="151"/>
              </a:cxn>
              <a:cxn ang="0">
                <a:pos x="351" y="129"/>
              </a:cxn>
              <a:cxn ang="0">
                <a:pos x="350" y="183"/>
              </a:cxn>
              <a:cxn ang="0">
                <a:pos x="351" y="162"/>
              </a:cxn>
              <a:cxn ang="0">
                <a:pos x="351" y="214"/>
              </a:cxn>
              <a:cxn ang="0">
                <a:pos x="348" y="194"/>
              </a:cxn>
              <a:cxn ang="0">
                <a:pos x="353" y="244"/>
              </a:cxn>
              <a:cxn ang="0">
                <a:pos x="348" y="244"/>
              </a:cxn>
              <a:cxn ang="0">
                <a:pos x="351" y="226"/>
              </a:cxn>
              <a:cxn ang="0">
                <a:pos x="351" y="279"/>
              </a:cxn>
              <a:cxn ang="0">
                <a:pos x="348" y="258"/>
              </a:cxn>
              <a:cxn ang="0">
                <a:pos x="353" y="261"/>
              </a:cxn>
              <a:cxn ang="0">
                <a:pos x="348" y="311"/>
              </a:cxn>
              <a:cxn ang="0">
                <a:pos x="346" y="296"/>
              </a:cxn>
              <a:cxn ang="0">
                <a:pos x="351" y="293"/>
              </a:cxn>
              <a:cxn ang="0">
                <a:pos x="338" y="341"/>
              </a:cxn>
              <a:cxn ang="0">
                <a:pos x="343" y="321"/>
              </a:cxn>
              <a:cxn ang="0">
                <a:pos x="346" y="324"/>
              </a:cxn>
              <a:cxn ang="0">
                <a:pos x="324" y="371"/>
              </a:cxn>
              <a:cxn ang="0">
                <a:pos x="331" y="351"/>
              </a:cxn>
              <a:cxn ang="0">
                <a:pos x="318" y="383"/>
              </a:cxn>
              <a:cxn ang="0">
                <a:pos x="304" y="395"/>
              </a:cxn>
              <a:cxn ang="0">
                <a:pos x="316" y="380"/>
              </a:cxn>
              <a:cxn ang="0">
                <a:pos x="298" y="408"/>
              </a:cxn>
              <a:cxn ang="0">
                <a:pos x="281" y="415"/>
              </a:cxn>
              <a:cxn ang="0">
                <a:pos x="298" y="406"/>
              </a:cxn>
              <a:cxn ang="0">
                <a:pos x="256" y="436"/>
              </a:cxn>
              <a:cxn ang="0">
                <a:pos x="256" y="431"/>
              </a:cxn>
              <a:cxn ang="0">
                <a:pos x="273" y="426"/>
              </a:cxn>
              <a:cxn ang="0">
                <a:pos x="226" y="450"/>
              </a:cxn>
              <a:cxn ang="0">
                <a:pos x="241" y="440"/>
              </a:cxn>
              <a:cxn ang="0">
                <a:pos x="242" y="443"/>
              </a:cxn>
              <a:cxn ang="0">
                <a:pos x="194" y="455"/>
              </a:cxn>
              <a:cxn ang="0">
                <a:pos x="207" y="450"/>
              </a:cxn>
              <a:cxn ang="0">
                <a:pos x="212" y="453"/>
              </a:cxn>
              <a:cxn ang="0">
                <a:pos x="160" y="456"/>
              </a:cxn>
              <a:cxn ang="0">
                <a:pos x="179" y="453"/>
              </a:cxn>
              <a:cxn ang="0">
                <a:pos x="180" y="458"/>
              </a:cxn>
              <a:cxn ang="0">
                <a:pos x="129" y="456"/>
              </a:cxn>
              <a:cxn ang="0">
                <a:pos x="150" y="455"/>
              </a:cxn>
              <a:cxn ang="0">
                <a:pos x="115" y="458"/>
              </a:cxn>
              <a:cxn ang="0">
                <a:pos x="97" y="453"/>
              </a:cxn>
              <a:cxn ang="0">
                <a:pos x="117" y="456"/>
              </a:cxn>
              <a:cxn ang="0">
                <a:pos x="65" y="458"/>
              </a:cxn>
              <a:cxn ang="0">
                <a:pos x="85" y="455"/>
              </a:cxn>
              <a:cxn ang="0">
                <a:pos x="50" y="458"/>
              </a:cxn>
              <a:cxn ang="0">
                <a:pos x="50" y="453"/>
              </a:cxn>
              <a:cxn ang="0">
                <a:pos x="18" y="458"/>
              </a:cxn>
              <a:cxn ang="0">
                <a:pos x="1" y="453"/>
              </a:cxn>
              <a:cxn ang="0">
                <a:pos x="18" y="458"/>
              </a:cxn>
            </a:cxnLst>
            <a:rect l="0" t="0" r="r" b="b"/>
            <a:pathLst>
              <a:path w="353" h="458">
                <a:moveTo>
                  <a:pt x="353" y="4"/>
                </a:moveTo>
                <a:lnTo>
                  <a:pt x="353" y="19"/>
                </a:lnTo>
                <a:lnTo>
                  <a:pt x="351" y="21"/>
                </a:lnTo>
                <a:lnTo>
                  <a:pt x="351" y="22"/>
                </a:lnTo>
                <a:lnTo>
                  <a:pt x="350" y="22"/>
                </a:lnTo>
                <a:lnTo>
                  <a:pt x="350" y="22"/>
                </a:lnTo>
                <a:lnTo>
                  <a:pt x="348" y="21"/>
                </a:lnTo>
                <a:lnTo>
                  <a:pt x="348" y="19"/>
                </a:lnTo>
                <a:lnTo>
                  <a:pt x="348" y="4"/>
                </a:lnTo>
                <a:lnTo>
                  <a:pt x="348" y="2"/>
                </a:lnTo>
                <a:lnTo>
                  <a:pt x="350" y="0"/>
                </a:lnTo>
                <a:lnTo>
                  <a:pt x="350" y="0"/>
                </a:lnTo>
                <a:lnTo>
                  <a:pt x="351" y="0"/>
                </a:lnTo>
                <a:lnTo>
                  <a:pt x="351" y="2"/>
                </a:lnTo>
                <a:lnTo>
                  <a:pt x="353" y="4"/>
                </a:lnTo>
                <a:lnTo>
                  <a:pt x="353" y="4"/>
                </a:lnTo>
                <a:close/>
                <a:moveTo>
                  <a:pt x="353" y="36"/>
                </a:moveTo>
                <a:lnTo>
                  <a:pt x="353" y="52"/>
                </a:lnTo>
                <a:lnTo>
                  <a:pt x="351" y="54"/>
                </a:lnTo>
                <a:lnTo>
                  <a:pt x="351" y="54"/>
                </a:lnTo>
                <a:lnTo>
                  <a:pt x="350" y="54"/>
                </a:lnTo>
                <a:lnTo>
                  <a:pt x="350" y="54"/>
                </a:lnTo>
                <a:lnTo>
                  <a:pt x="348" y="54"/>
                </a:lnTo>
                <a:lnTo>
                  <a:pt x="348" y="52"/>
                </a:lnTo>
                <a:lnTo>
                  <a:pt x="348" y="36"/>
                </a:lnTo>
                <a:lnTo>
                  <a:pt x="348" y="34"/>
                </a:lnTo>
                <a:lnTo>
                  <a:pt x="350" y="32"/>
                </a:lnTo>
                <a:lnTo>
                  <a:pt x="350" y="32"/>
                </a:lnTo>
                <a:lnTo>
                  <a:pt x="351" y="32"/>
                </a:lnTo>
                <a:lnTo>
                  <a:pt x="351" y="34"/>
                </a:lnTo>
                <a:lnTo>
                  <a:pt x="353" y="36"/>
                </a:lnTo>
                <a:lnTo>
                  <a:pt x="353" y="36"/>
                </a:lnTo>
                <a:close/>
                <a:moveTo>
                  <a:pt x="353" y="67"/>
                </a:moveTo>
                <a:lnTo>
                  <a:pt x="353" y="84"/>
                </a:lnTo>
                <a:lnTo>
                  <a:pt x="351" y="86"/>
                </a:lnTo>
                <a:lnTo>
                  <a:pt x="351" y="86"/>
                </a:lnTo>
                <a:lnTo>
                  <a:pt x="350" y="86"/>
                </a:lnTo>
                <a:lnTo>
                  <a:pt x="350" y="86"/>
                </a:lnTo>
                <a:lnTo>
                  <a:pt x="348" y="86"/>
                </a:lnTo>
                <a:lnTo>
                  <a:pt x="348" y="84"/>
                </a:lnTo>
                <a:lnTo>
                  <a:pt x="348" y="67"/>
                </a:lnTo>
                <a:lnTo>
                  <a:pt x="348" y="66"/>
                </a:lnTo>
                <a:lnTo>
                  <a:pt x="350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6"/>
                </a:lnTo>
                <a:lnTo>
                  <a:pt x="353" y="67"/>
                </a:lnTo>
                <a:lnTo>
                  <a:pt x="353" y="67"/>
                </a:lnTo>
                <a:close/>
                <a:moveTo>
                  <a:pt x="353" y="99"/>
                </a:moveTo>
                <a:lnTo>
                  <a:pt x="353" y="116"/>
                </a:lnTo>
                <a:lnTo>
                  <a:pt x="351" y="117"/>
                </a:lnTo>
                <a:lnTo>
                  <a:pt x="350" y="119"/>
                </a:lnTo>
                <a:lnTo>
                  <a:pt x="348" y="117"/>
                </a:lnTo>
                <a:lnTo>
                  <a:pt x="348" y="116"/>
                </a:lnTo>
                <a:lnTo>
                  <a:pt x="348" y="99"/>
                </a:lnTo>
                <a:lnTo>
                  <a:pt x="348" y="97"/>
                </a:lnTo>
                <a:lnTo>
                  <a:pt x="350" y="97"/>
                </a:lnTo>
                <a:lnTo>
                  <a:pt x="350" y="97"/>
                </a:lnTo>
                <a:lnTo>
                  <a:pt x="351" y="97"/>
                </a:lnTo>
                <a:lnTo>
                  <a:pt x="351" y="97"/>
                </a:lnTo>
                <a:lnTo>
                  <a:pt x="353" y="99"/>
                </a:lnTo>
                <a:lnTo>
                  <a:pt x="353" y="99"/>
                </a:lnTo>
                <a:close/>
                <a:moveTo>
                  <a:pt x="353" y="132"/>
                </a:moveTo>
                <a:lnTo>
                  <a:pt x="353" y="147"/>
                </a:lnTo>
                <a:lnTo>
                  <a:pt x="351" y="149"/>
                </a:lnTo>
                <a:lnTo>
                  <a:pt x="350" y="151"/>
                </a:lnTo>
                <a:lnTo>
                  <a:pt x="348" y="149"/>
                </a:lnTo>
                <a:lnTo>
                  <a:pt x="348" y="147"/>
                </a:lnTo>
                <a:lnTo>
                  <a:pt x="348" y="132"/>
                </a:lnTo>
                <a:lnTo>
                  <a:pt x="348" y="129"/>
                </a:lnTo>
                <a:lnTo>
                  <a:pt x="350" y="129"/>
                </a:lnTo>
                <a:lnTo>
                  <a:pt x="351" y="129"/>
                </a:lnTo>
                <a:lnTo>
                  <a:pt x="353" y="132"/>
                </a:lnTo>
                <a:lnTo>
                  <a:pt x="353" y="132"/>
                </a:lnTo>
                <a:close/>
                <a:moveTo>
                  <a:pt x="353" y="164"/>
                </a:moveTo>
                <a:lnTo>
                  <a:pt x="353" y="179"/>
                </a:lnTo>
                <a:lnTo>
                  <a:pt x="351" y="183"/>
                </a:lnTo>
                <a:lnTo>
                  <a:pt x="350" y="183"/>
                </a:lnTo>
                <a:lnTo>
                  <a:pt x="348" y="183"/>
                </a:lnTo>
                <a:lnTo>
                  <a:pt x="348" y="179"/>
                </a:lnTo>
                <a:lnTo>
                  <a:pt x="348" y="164"/>
                </a:lnTo>
                <a:lnTo>
                  <a:pt x="348" y="162"/>
                </a:lnTo>
                <a:lnTo>
                  <a:pt x="350" y="161"/>
                </a:lnTo>
                <a:lnTo>
                  <a:pt x="351" y="162"/>
                </a:lnTo>
                <a:lnTo>
                  <a:pt x="353" y="164"/>
                </a:lnTo>
                <a:lnTo>
                  <a:pt x="353" y="164"/>
                </a:lnTo>
                <a:close/>
                <a:moveTo>
                  <a:pt x="353" y="196"/>
                </a:moveTo>
                <a:lnTo>
                  <a:pt x="353" y="213"/>
                </a:lnTo>
                <a:lnTo>
                  <a:pt x="351" y="214"/>
                </a:lnTo>
                <a:lnTo>
                  <a:pt x="351" y="214"/>
                </a:lnTo>
                <a:lnTo>
                  <a:pt x="350" y="214"/>
                </a:lnTo>
                <a:lnTo>
                  <a:pt x="350" y="214"/>
                </a:lnTo>
                <a:lnTo>
                  <a:pt x="348" y="214"/>
                </a:lnTo>
                <a:lnTo>
                  <a:pt x="348" y="213"/>
                </a:lnTo>
                <a:lnTo>
                  <a:pt x="348" y="196"/>
                </a:lnTo>
                <a:lnTo>
                  <a:pt x="348" y="194"/>
                </a:lnTo>
                <a:lnTo>
                  <a:pt x="350" y="194"/>
                </a:lnTo>
                <a:lnTo>
                  <a:pt x="351" y="194"/>
                </a:lnTo>
                <a:lnTo>
                  <a:pt x="353" y="196"/>
                </a:lnTo>
                <a:lnTo>
                  <a:pt x="353" y="196"/>
                </a:lnTo>
                <a:close/>
                <a:moveTo>
                  <a:pt x="353" y="228"/>
                </a:moveTo>
                <a:lnTo>
                  <a:pt x="353" y="244"/>
                </a:lnTo>
                <a:lnTo>
                  <a:pt x="351" y="246"/>
                </a:lnTo>
                <a:lnTo>
                  <a:pt x="351" y="246"/>
                </a:lnTo>
                <a:lnTo>
                  <a:pt x="350" y="248"/>
                </a:lnTo>
                <a:lnTo>
                  <a:pt x="350" y="246"/>
                </a:lnTo>
                <a:lnTo>
                  <a:pt x="348" y="246"/>
                </a:lnTo>
                <a:lnTo>
                  <a:pt x="348" y="244"/>
                </a:lnTo>
                <a:lnTo>
                  <a:pt x="348" y="228"/>
                </a:lnTo>
                <a:lnTo>
                  <a:pt x="348" y="226"/>
                </a:lnTo>
                <a:lnTo>
                  <a:pt x="350" y="226"/>
                </a:lnTo>
                <a:lnTo>
                  <a:pt x="350" y="226"/>
                </a:lnTo>
                <a:lnTo>
                  <a:pt x="351" y="226"/>
                </a:lnTo>
                <a:lnTo>
                  <a:pt x="351" y="226"/>
                </a:lnTo>
                <a:lnTo>
                  <a:pt x="353" y="228"/>
                </a:lnTo>
                <a:lnTo>
                  <a:pt x="353" y="228"/>
                </a:lnTo>
                <a:close/>
                <a:moveTo>
                  <a:pt x="353" y="261"/>
                </a:moveTo>
                <a:lnTo>
                  <a:pt x="353" y="276"/>
                </a:lnTo>
                <a:lnTo>
                  <a:pt x="351" y="278"/>
                </a:lnTo>
                <a:lnTo>
                  <a:pt x="351" y="279"/>
                </a:lnTo>
                <a:lnTo>
                  <a:pt x="350" y="279"/>
                </a:lnTo>
                <a:lnTo>
                  <a:pt x="350" y="279"/>
                </a:lnTo>
                <a:lnTo>
                  <a:pt x="348" y="278"/>
                </a:lnTo>
                <a:lnTo>
                  <a:pt x="348" y="276"/>
                </a:lnTo>
                <a:lnTo>
                  <a:pt x="348" y="261"/>
                </a:lnTo>
                <a:lnTo>
                  <a:pt x="348" y="258"/>
                </a:lnTo>
                <a:lnTo>
                  <a:pt x="350" y="258"/>
                </a:lnTo>
                <a:lnTo>
                  <a:pt x="350" y="258"/>
                </a:lnTo>
                <a:lnTo>
                  <a:pt x="351" y="258"/>
                </a:lnTo>
                <a:lnTo>
                  <a:pt x="351" y="258"/>
                </a:lnTo>
                <a:lnTo>
                  <a:pt x="353" y="261"/>
                </a:lnTo>
                <a:lnTo>
                  <a:pt x="353" y="261"/>
                </a:lnTo>
                <a:close/>
                <a:moveTo>
                  <a:pt x="351" y="293"/>
                </a:moveTo>
                <a:lnTo>
                  <a:pt x="351" y="296"/>
                </a:lnTo>
                <a:lnTo>
                  <a:pt x="350" y="309"/>
                </a:lnTo>
                <a:lnTo>
                  <a:pt x="350" y="309"/>
                </a:lnTo>
                <a:lnTo>
                  <a:pt x="348" y="311"/>
                </a:lnTo>
                <a:lnTo>
                  <a:pt x="348" y="311"/>
                </a:lnTo>
                <a:lnTo>
                  <a:pt x="346" y="311"/>
                </a:lnTo>
                <a:lnTo>
                  <a:pt x="346" y="311"/>
                </a:lnTo>
                <a:lnTo>
                  <a:pt x="344" y="309"/>
                </a:lnTo>
                <a:lnTo>
                  <a:pt x="344" y="309"/>
                </a:lnTo>
                <a:lnTo>
                  <a:pt x="344" y="308"/>
                </a:lnTo>
                <a:lnTo>
                  <a:pt x="346" y="296"/>
                </a:lnTo>
                <a:lnTo>
                  <a:pt x="346" y="293"/>
                </a:lnTo>
                <a:lnTo>
                  <a:pt x="346" y="291"/>
                </a:lnTo>
                <a:lnTo>
                  <a:pt x="348" y="291"/>
                </a:lnTo>
                <a:lnTo>
                  <a:pt x="350" y="289"/>
                </a:lnTo>
                <a:lnTo>
                  <a:pt x="351" y="291"/>
                </a:lnTo>
                <a:lnTo>
                  <a:pt x="351" y="293"/>
                </a:lnTo>
                <a:lnTo>
                  <a:pt x="351" y="293"/>
                </a:lnTo>
                <a:close/>
                <a:moveTo>
                  <a:pt x="346" y="324"/>
                </a:moveTo>
                <a:lnTo>
                  <a:pt x="344" y="331"/>
                </a:lnTo>
                <a:lnTo>
                  <a:pt x="341" y="340"/>
                </a:lnTo>
                <a:lnTo>
                  <a:pt x="339" y="341"/>
                </a:lnTo>
                <a:lnTo>
                  <a:pt x="338" y="341"/>
                </a:lnTo>
                <a:lnTo>
                  <a:pt x="336" y="341"/>
                </a:lnTo>
                <a:lnTo>
                  <a:pt x="336" y="340"/>
                </a:lnTo>
                <a:lnTo>
                  <a:pt x="336" y="338"/>
                </a:lnTo>
                <a:lnTo>
                  <a:pt x="339" y="329"/>
                </a:lnTo>
                <a:lnTo>
                  <a:pt x="341" y="323"/>
                </a:lnTo>
                <a:lnTo>
                  <a:pt x="343" y="321"/>
                </a:lnTo>
                <a:lnTo>
                  <a:pt x="343" y="321"/>
                </a:lnTo>
                <a:lnTo>
                  <a:pt x="344" y="321"/>
                </a:lnTo>
                <a:lnTo>
                  <a:pt x="346" y="323"/>
                </a:lnTo>
                <a:lnTo>
                  <a:pt x="346" y="323"/>
                </a:lnTo>
                <a:lnTo>
                  <a:pt x="346" y="324"/>
                </a:lnTo>
                <a:lnTo>
                  <a:pt x="346" y="324"/>
                </a:lnTo>
                <a:close/>
                <a:moveTo>
                  <a:pt x="334" y="355"/>
                </a:moveTo>
                <a:lnTo>
                  <a:pt x="331" y="365"/>
                </a:lnTo>
                <a:lnTo>
                  <a:pt x="328" y="370"/>
                </a:lnTo>
                <a:lnTo>
                  <a:pt x="326" y="371"/>
                </a:lnTo>
                <a:lnTo>
                  <a:pt x="324" y="371"/>
                </a:lnTo>
                <a:lnTo>
                  <a:pt x="324" y="371"/>
                </a:lnTo>
                <a:lnTo>
                  <a:pt x="323" y="370"/>
                </a:lnTo>
                <a:lnTo>
                  <a:pt x="323" y="368"/>
                </a:lnTo>
                <a:lnTo>
                  <a:pt x="323" y="366"/>
                </a:lnTo>
                <a:lnTo>
                  <a:pt x="326" y="361"/>
                </a:lnTo>
                <a:lnTo>
                  <a:pt x="329" y="353"/>
                </a:lnTo>
                <a:lnTo>
                  <a:pt x="331" y="351"/>
                </a:lnTo>
                <a:lnTo>
                  <a:pt x="333" y="351"/>
                </a:lnTo>
                <a:lnTo>
                  <a:pt x="334" y="351"/>
                </a:lnTo>
                <a:lnTo>
                  <a:pt x="334" y="353"/>
                </a:lnTo>
                <a:lnTo>
                  <a:pt x="334" y="355"/>
                </a:lnTo>
                <a:lnTo>
                  <a:pt x="334" y="355"/>
                </a:lnTo>
                <a:close/>
                <a:moveTo>
                  <a:pt x="318" y="383"/>
                </a:moveTo>
                <a:lnTo>
                  <a:pt x="311" y="393"/>
                </a:lnTo>
                <a:lnTo>
                  <a:pt x="308" y="396"/>
                </a:lnTo>
                <a:lnTo>
                  <a:pt x="306" y="396"/>
                </a:lnTo>
                <a:lnTo>
                  <a:pt x="304" y="396"/>
                </a:lnTo>
                <a:lnTo>
                  <a:pt x="304" y="395"/>
                </a:lnTo>
                <a:lnTo>
                  <a:pt x="304" y="395"/>
                </a:lnTo>
                <a:lnTo>
                  <a:pt x="304" y="393"/>
                </a:lnTo>
                <a:lnTo>
                  <a:pt x="304" y="393"/>
                </a:lnTo>
                <a:lnTo>
                  <a:pt x="308" y="390"/>
                </a:lnTo>
                <a:lnTo>
                  <a:pt x="314" y="380"/>
                </a:lnTo>
                <a:lnTo>
                  <a:pt x="314" y="380"/>
                </a:lnTo>
                <a:lnTo>
                  <a:pt x="316" y="380"/>
                </a:lnTo>
                <a:lnTo>
                  <a:pt x="318" y="380"/>
                </a:lnTo>
                <a:lnTo>
                  <a:pt x="318" y="380"/>
                </a:lnTo>
                <a:lnTo>
                  <a:pt x="319" y="381"/>
                </a:lnTo>
                <a:lnTo>
                  <a:pt x="318" y="383"/>
                </a:lnTo>
                <a:lnTo>
                  <a:pt x="318" y="383"/>
                </a:lnTo>
                <a:close/>
                <a:moveTo>
                  <a:pt x="298" y="408"/>
                </a:moveTo>
                <a:lnTo>
                  <a:pt x="288" y="416"/>
                </a:lnTo>
                <a:lnTo>
                  <a:pt x="284" y="418"/>
                </a:lnTo>
                <a:lnTo>
                  <a:pt x="283" y="420"/>
                </a:lnTo>
                <a:lnTo>
                  <a:pt x="281" y="418"/>
                </a:lnTo>
                <a:lnTo>
                  <a:pt x="281" y="416"/>
                </a:lnTo>
                <a:lnTo>
                  <a:pt x="281" y="415"/>
                </a:lnTo>
                <a:lnTo>
                  <a:pt x="283" y="413"/>
                </a:lnTo>
                <a:lnTo>
                  <a:pt x="294" y="405"/>
                </a:lnTo>
                <a:lnTo>
                  <a:pt x="296" y="403"/>
                </a:lnTo>
                <a:lnTo>
                  <a:pt x="298" y="405"/>
                </a:lnTo>
                <a:lnTo>
                  <a:pt x="298" y="405"/>
                </a:lnTo>
                <a:lnTo>
                  <a:pt x="298" y="406"/>
                </a:lnTo>
                <a:lnTo>
                  <a:pt x="298" y="408"/>
                </a:lnTo>
                <a:lnTo>
                  <a:pt x="298" y="408"/>
                </a:lnTo>
                <a:close/>
                <a:moveTo>
                  <a:pt x="273" y="428"/>
                </a:moveTo>
                <a:lnTo>
                  <a:pt x="257" y="436"/>
                </a:lnTo>
                <a:lnTo>
                  <a:pt x="257" y="436"/>
                </a:lnTo>
                <a:lnTo>
                  <a:pt x="256" y="436"/>
                </a:lnTo>
                <a:lnTo>
                  <a:pt x="254" y="436"/>
                </a:lnTo>
                <a:lnTo>
                  <a:pt x="254" y="435"/>
                </a:lnTo>
                <a:lnTo>
                  <a:pt x="254" y="433"/>
                </a:lnTo>
                <a:lnTo>
                  <a:pt x="254" y="433"/>
                </a:lnTo>
                <a:lnTo>
                  <a:pt x="256" y="431"/>
                </a:lnTo>
                <a:lnTo>
                  <a:pt x="256" y="431"/>
                </a:lnTo>
                <a:lnTo>
                  <a:pt x="269" y="425"/>
                </a:lnTo>
                <a:lnTo>
                  <a:pt x="269" y="423"/>
                </a:lnTo>
                <a:lnTo>
                  <a:pt x="271" y="423"/>
                </a:lnTo>
                <a:lnTo>
                  <a:pt x="273" y="425"/>
                </a:lnTo>
                <a:lnTo>
                  <a:pt x="273" y="426"/>
                </a:lnTo>
                <a:lnTo>
                  <a:pt x="273" y="426"/>
                </a:lnTo>
                <a:lnTo>
                  <a:pt x="273" y="428"/>
                </a:lnTo>
                <a:lnTo>
                  <a:pt x="273" y="428"/>
                </a:lnTo>
                <a:close/>
                <a:moveTo>
                  <a:pt x="242" y="443"/>
                </a:moveTo>
                <a:lnTo>
                  <a:pt x="242" y="445"/>
                </a:lnTo>
                <a:lnTo>
                  <a:pt x="227" y="450"/>
                </a:lnTo>
                <a:lnTo>
                  <a:pt x="226" y="450"/>
                </a:lnTo>
                <a:lnTo>
                  <a:pt x="224" y="448"/>
                </a:lnTo>
                <a:lnTo>
                  <a:pt x="224" y="446"/>
                </a:lnTo>
                <a:lnTo>
                  <a:pt x="224" y="446"/>
                </a:lnTo>
                <a:lnTo>
                  <a:pt x="226" y="445"/>
                </a:lnTo>
                <a:lnTo>
                  <a:pt x="241" y="440"/>
                </a:lnTo>
                <a:lnTo>
                  <a:pt x="241" y="440"/>
                </a:lnTo>
                <a:lnTo>
                  <a:pt x="242" y="438"/>
                </a:lnTo>
                <a:lnTo>
                  <a:pt x="242" y="438"/>
                </a:lnTo>
                <a:lnTo>
                  <a:pt x="244" y="440"/>
                </a:lnTo>
                <a:lnTo>
                  <a:pt x="244" y="443"/>
                </a:lnTo>
                <a:lnTo>
                  <a:pt x="242" y="443"/>
                </a:lnTo>
                <a:lnTo>
                  <a:pt x="242" y="443"/>
                </a:lnTo>
                <a:close/>
                <a:moveTo>
                  <a:pt x="212" y="453"/>
                </a:moveTo>
                <a:lnTo>
                  <a:pt x="209" y="455"/>
                </a:lnTo>
                <a:lnTo>
                  <a:pt x="196" y="456"/>
                </a:lnTo>
                <a:lnTo>
                  <a:pt x="196" y="456"/>
                </a:lnTo>
                <a:lnTo>
                  <a:pt x="194" y="456"/>
                </a:lnTo>
                <a:lnTo>
                  <a:pt x="194" y="455"/>
                </a:lnTo>
                <a:lnTo>
                  <a:pt x="192" y="455"/>
                </a:lnTo>
                <a:lnTo>
                  <a:pt x="192" y="453"/>
                </a:lnTo>
                <a:lnTo>
                  <a:pt x="194" y="453"/>
                </a:lnTo>
                <a:lnTo>
                  <a:pt x="194" y="451"/>
                </a:lnTo>
                <a:lnTo>
                  <a:pt x="196" y="451"/>
                </a:lnTo>
                <a:lnTo>
                  <a:pt x="207" y="450"/>
                </a:lnTo>
                <a:lnTo>
                  <a:pt x="211" y="448"/>
                </a:lnTo>
                <a:lnTo>
                  <a:pt x="212" y="450"/>
                </a:lnTo>
                <a:lnTo>
                  <a:pt x="214" y="451"/>
                </a:lnTo>
                <a:lnTo>
                  <a:pt x="214" y="451"/>
                </a:lnTo>
                <a:lnTo>
                  <a:pt x="214" y="453"/>
                </a:lnTo>
                <a:lnTo>
                  <a:pt x="212" y="453"/>
                </a:lnTo>
                <a:lnTo>
                  <a:pt x="212" y="453"/>
                </a:lnTo>
                <a:close/>
                <a:moveTo>
                  <a:pt x="180" y="458"/>
                </a:moveTo>
                <a:lnTo>
                  <a:pt x="172" y="458"/>
                </a:lnTo>
                <a:lnTo>
                  <a:pt x="164" y="458"/>
                </a:lnTo>
                <a:lnTo>
                  <a:pt x="162" y="458"/>
                </a:lnTo>
                <a:lnTo>
                  <a:pt x="160" y="456"/>
                </a:lnTo>
                <a:lnTo>
                  <a:pt x="160" y="456"/>
                </a:lnTo>
                <a:lnTo>
                  <a:pt x="160" y="455"/>
                </a:lnTo>
                <a:lnTo>
                  <a:pt x="162" y="453"/>
                </a:lnTo>
                <a:lnTo>
                  <a:pt x="164" y="453"/>
                </a:lnTo>
                <a:lnTo>
                  <a:pt x="172" y="453"/>
                </a:lnTo>
                <a:lnTo>
                  <a:pt x="179" y="453"/>
                </a:lnTo>
                <a:lnTo>
                  <a:pt x="180" y="453"/>
                </a:lnTo>
                <a:lnTo>
                  <a:pt x="180" y="453"/>
                </a:lnTo>
                <a:lnTo>
                  <a:pt x="182" y="455"/>
                </a:lnTo>
                <a:lnTo>
                  <a:pt x="182" y="456"/>
                </a:lnTo>
                <a:lnTo>
                  <a:pt x="180" y="458"/>
                </a:lnTo>
                <a:lnTo>
                  <a:pt x="180" y="458"/>
                </a:lnTo>
                <a:lnTo>
                  <a:pt x="180" y="458"/>
                </a:lnTo>
                <a:close/>
                <a:moveTo>
                  <a:pt x="147" y="458"/>
                </a:moveTo>
                <a:lnTo>
                  <a:pt x="132" y="458"/>
                </a:lnTo>
                <a:lnTo>
                  <a:pt x="129" y="458"/>
                </a:lnTo>
                <a:lnTo>
                  <a:pt x="129" y="456"/>
                </a:lnTo>
                <a:lnTo>
                  <a:pt x="129" y="456"/>
                </a:lnTo>
                <a:lnTo>
                  <a:pt x="129" y="455"/>
                </a:lnTo>
                <a:lnTo>
                  <a:pt x="129" y="453"/>
                </a:lnTo>
                <a:lnTo>
                  <a:pt x="132" y="453"/>
                </a:lnTo>
                <a:lnTo>
                  <a:pt x="147" y="453"/>
                </a:lnTo>
                <a:lnTo>
                  <a:pt x="149" y="453"/>
                </a:lnTo>
                <a:lnTo>
                  <a:pt x="150" y="455"/>
                </a:lnTo>
                <a:lnTo>
                  <a:pt x="150" y="456"/>
                </a:lnTo>
                <a:lnTo>
                  <a:pt x="150" y="456"/>
                </a:lnTo>
                <a:lnTo>
                  <a:pt x="149" y="458"/>
                </a:lnTo>
                <a:lnTo>
                  <a:pt x="147" y="458"/>
                </a:lnTo>
                <a:lnTo>
                  <a:pt x="147" y="458"/>
                </a:lnTo>
                <a:close/>
                <a:moveTo>
                  <a:pt x="115" y="458"/>
                </a:moveTo>
                <a:lnTo>
                  <a:pt x="98" y="458"/>
                </a:lnTo>
                <a:lnTo>
                  <a:pt x="97" y="458"/>
                </a:lnTo>
                <a:lnTo>
                  <a:pt x="97" y="456"/>
                </a:lnTo>
                <a:lnTo>
                  <a:pt x="97" y="456"/>
                </a:lnTo>
                <a:lnTo>
                  <a:pt x="97" y="455"/>
                </a:lnTo>
                <a:lnTo>
                  <a:pt x="97" y="453"/>
                </a:lnTo>
                <a:lnTo>
                  <a:pt x="98" y="453"/>
                </a:lnTo>
                <a:lnTo>
                  <a:pt x="115" y="453"/>
                </a:lnTo>
                <a:lnTo>
                  <a:pt x="117" y="453"/>
                </a:lnTo>
                <a:lnTo>
                  <a:pt x="117" y="455"/>
                </a:lnTo>
                <a:lnTo>
                  <a:pt x="119" y="456"/>
                </a:lnTo>
                <a:lnTo>
                  <a:pt x="117" y="456"/>
                </a:lnTo>
                <a:lnTo>
                  <a:pt x="117" y="458"/>
                </a:lnTo>
                <a:lnTo>
                  <a:pt x="115" y="458"/>
                </a:lnTo>
                <a:lnTo>
                  <a:pt x="115" y="458"/>
                </a:lnTo>
                <a:close/>
                <a:moveTo>
                  <a:pt x="83" y="458"/>
                </a:moveTo>
                <a:lnTo>
                  <a:pt x="67" y="458"/>
                </a:lnTo>
                <a:lnTo>
                  <a:pt x="65" y="458"/>
                </a:lnTo>
                <a:lnTo>
                  <a:pt x="65" y="456"/>
                </a:lnTo>
                <a:lnTo>
                  <a:pt x="65" y="453"/>
                </a:lnTo>
                <a:lnTo>
                  <a:pt x="67" y="453"/>
                </a:lnTo>
                <a:lnTo>
                  <a:pt x="83" y="453"/>
                </a:lnTo>
                <a:lnTo>
                  <a:pt x="85" y="453"/>
                </a:lnTo>
                <a:lnTo>
                  <a:pt x="85" y="455"/>
                </a:lnTo>
                <a:lnTo>
                  <a:pt x="85" y="456"/>
                </a:lnTo>
                <a:lnTo>
                  <a:pt x="85" y="456"/>
                </a:lnTo>
                <a:lnTo>
                  <a:pt x="85" y="458"/>
                </a:lnTo>
                <a:lnTo>
                  <a:pt x="83" y="458"/>
                </a:lnTo>
                <a:lnTo>
                  <a:pt x="83" y="458"/>
                </a:lnTo>
                <a:close/>
                <a:moveTo>
                  <a:pt x="50" y="458"/>
                </a:moveTo>
                <a:lnTo>
                  <a:pt x="35" y="458"/>
                </a:lnTo>
                <a:lnTo>
                  <a:pt x="33" y="458"/>
                </a:lnTo>
                <a:lnTo>
                  <a:pt x="32" y="456"/>
                </a:lnTo>
                <a:lnTo>
                  <a:pt x="33" y="453"/>
                </a:lnTo>
                <a:lnTo>
                  <a:pt x="35" y="453"/>
                </a:lnTo>
                <a:lnTo>
                  <a:pt x="50" y="453"/>
                </a:lnTo>
                <a:lnTo>
                  <a:pt x="53" y="453"/>
                </a:lnTo>
                <a:lnTo>
                  <a:pt x="53" y="456"/>
                </a:lnTo>
                <a:lnTo>
                  <a:pt x="53" y="458"/>
                </a:lnTo>
                <a:lnTo>
                  <a:pt x="50" y="458"/>
                </a:lnTo>
                <a:lnTo>
                  <a:pt x="50" y="458"/>
                </a:lnTo>
                <a:close/>
                <a:moveTo>
                  <a:pt x="18" y="458"/>
                </a:moveTo>
                <a:lnTo>
                  <a:pt x="3" y="458"/>
                </a:lnTo>
                <a:lnTo>
                  <a:pt x="1" y="458"/>
                </a:lnTo>
                <a:lnTo>
                  <a:pt x="0" y="456"/>
                </a:lnTo>
                <a:lnTo>
                  <a:pt x="0" y="456"/>
                </a:lnTo>
                <a:lnTo>
                  <a:pt x="0" y="455"/>
                </a:lnTo>
                <a:lnTo>
                  <a:pt x="1" y="453"/>
                </a:lnTo>
                <a:lnTo>
                  <a:pt x="3" y="453"/>
                </a:lnTo>
                <a:lnTo>
                  <a:pt x="18" y="453"/>
                </a:lnTo>
                <a:lnTo>
                  <a:pt x="20" y="453"/>
                </a:lnTo>
                <a:lnTo>
                  <a:pt x="21" y="456"/>
                </a:lnTo>
                <a:lnTo>
                  <a:pt x="20" y="458"/>
                </a:lnTo>
                <a:lnTo>
                  <a:pt x="18" y="458"/>
                </a:lnTo>
                <a:lnTo>
                  <a:pt x="18" y="458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6" name="Freeform 34"/>
          <p:cNvSpPr>
            <a:spLocks/>
          </p:cNvSpPr>
          <p:nvPr/>
        </p:nvSpPr>
        <p:spPr bwMode="auto">
          <a:xfrm flipH="1">
            <a:off x="4116388" y="5162550"/>
            <a:ext cx="146050" cy="98425"/>
          </a:xfrm>
          <a:custGeom>
            <a:avLst/>
            <a:gdLst/>
            <a:ahLst/>
            <a:cxnLst>
              <a:cxn ang="0">
                <a:pos x="184" y="0"/>
              </a:cxn>
              <a:cxn ang="0">
                <a:pos x="0" y="61"/>
              </a:cxn>
              <a:cxn ang="0">
                <a:pos x="184" y="123"/>
              </a:cxn>
            </a:cxnLst>
            <a:rect l="0" t="0" r="r" b="b"/>
            <a:pathLst>
              <a:path w="184" h="123">
                <a:moveTo>
                  <a:pt x="184" y="0"/>
                </a:moveTo>
                <a:lnTo>
                  <a:pt x="0" y="61"/>
                </a:lnTo>
                <a:lnTo>
                  <a:pt x="184" y="123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7" name="Line 35"/>
          <p:cNvSpPr>
            <a:spLocks noChangeShapeType="1"/>
          </p:cNvSpPr>
          <p:nvPr/>
        </p:nvSpPr>
        <p:spPr bwMode="auto">
          <a:xfrm flipH="1">
            <a:off x="4856163" y="4054475"/>
            <a:ext cx="1587" cy="9969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8" name="Freeform 36"/>
          <p:cNvSpPr>
            <a:spLocks/>
          </p:cNvSpPr>
          <p:nvPr/>
        </p:nvSpPr>
        <p:spPr bwMode="auto">
          <a:xfrm flipH="1">
            <a:off x="4808538" y="4903788"/>
            <a:ext cx="98425" cy="147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185"/>
              </a:cxn>
              <a:cxn ang="0">
                <a:pos x="124" y="0"/>
              </a:cxn>
            </a:cxnLst>
            <a:rect l="0" t="0" r="r" b="b"/>
            <a:pathLst>
              <a:path w="124" h="185">
                <a:moveTo>
                  <a:pt x="0" y="0"/>
                </a:moveTo>
                <a:lnTo>
                  <a:pt x="62" y="185"/>
                </a:lnTo>
                <a:lnTo>
                  <a:pt x="124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9" name="Line 37"/>
          <p:cNvSpPr>
            <a:spLocks noChangeShapeType="1"/>
          </p:cNvSpPr>
          <p:nvPr/>
        </p:nvSpPr>
        <p:spPr bwMode="auto">
          <a:xfrm flipH="1">
            <a:off x="4856163" y="5691188"/>
            <a:ext cx="1587" cy="323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0" name="Freeform 38"/>
          <p:cNvSpPr>
            <a:spLocks/>
          </p:cNvSpPr>
          <p:nvPr/>
        </p:nvSpPr>
        <p:spPr bwMode="auto">
          <a:xfrm flipH="1">
            <a:off x="4808538" y="5868988"/>
            <a:ext cx="98425" cy="146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185"/>
              </a:cxn>
              <a:cxn ang="0">
                <a:pos x="124" y="0"/>
              </a:cxn>
            </a:cxnLst>
            <a:rect l="0" t="0" r="r" b="b"/>
            <a:pathLst>
              <a:path w="124" h="185">
                <a:moveTo>
                  <a:pt x="0" y="0"/>
                </a:moveTo>
                <a:lnTo>
                  <a:pt x="62" y="185"/>
                </a:lnTo>
                <a:lnTo>
                  <a:pt x="124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1" name="Freeform 39"/>
          <p:cNvSpPr>
            <a:spLocks/>
          </p:cNvSpPr>
          <p:nvPr/>
        </p:nvSpPr>
        <p:spPr bwMode="auto">
          <a:xfrm flipH="1">
            <a:off x="465138" y="3963988"/>
            <a:ext cx="63976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5" y="0"/>
              </a:cxn>
              <a:cxn ang="0">
                <a:pos x="0" y="0"/>
              </a:cxn>
            </a:cxnLst>
            <a:rect l="0" t="0" r="r" b="b"/>
            <a:pathLst>
              <a:path w="805">
                <a:moveTo>
                  <a:pt x="0" y="0"/>
                </a:moveTo>
                <a:lnTo>
                  <a:pt x="805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2" name="Freeform 40"/>
          <p:cNvSpPr>
            <a:spLocks/>
          </p:cNvSpPr>
          <p:nvPr/>
        </p:nvSpPr>
        <p:spPr bwMode="auto">
          <a:xfrm flipH="1">
            <a:off x="146050" y="3644900"/>
            <a:ext cx="1277938" cy="319088"/>
          </a:xfrm>
          <a:custGeom>
            <a:avLst/>
            <a:gdLst/>
            <a:ahLst/>
            <a:cxnLst>
              <a:cxn ang="0">
                <a:pos x="1610" y="0"/>
              </a:cxn>
              <a:cxn ang="0">
                <a:pos x="1608" y="42"/>
              </a:cxn>
              <a:cxn ang="0">
                <a:pos x="1601" y="82"/>
              </a:cxn>
              <a:cxn ang="0">
                <a:pos x="1591" y="121"/>
              </a:cxn>
              <a:cxn ang="0">
                <a:pos x="1578" y="157"/>
              </a:cxn>
              <a:cxn ang="0">
                <a:pos x="1561" y="192"/>
              </a:cxn>
              <a:cxn ang="0">
                <a:pos x="1541" y="226"/>
              </a:cxn>
              <a:cxn ang="0">
                <a:pos x="1518" y="256"/>
              </a:cxn>
              <a:cxn ang="0">
                <a:pos x="1492" y="284"/>
              </a:cxn>
              <a:cxn ang="0">
                <a:pos x="1462" y="311"/>
              </a:cxn>
              <a:cxn ang="0">
                <a:pos x="1432" y="334"/>
              </a:cxn>
              <a:cxn ang="0">
                <a:pos x="1399" y="354"/>
              </a:cxn>
              <a:cxn ang="0">
                <a:pos x="1364" y="371"/>
              </a:cxn>
              <a:cxn ang="0">
                <a:pos x="1327" y="385"/>
              </a:cxn>
              <a:cxn ang="0">
                <a:pos x="1288" y="395"/>
              </a:cxn>
              <a:cxn ang="0">
                <a:pos x="1248" y="401"/>
              </a:cxn>
              <a:cxn ang="0">
                <a:pos x="1208" y="403"/>
              </a:cxn>
              <a:cxn ang="0">
                <a:pos x="381" y="401"/>
              </a:cxn>
              <a:cxn ang="0">
                <a:pos x="341" y="398"/>
              </a:cxn>
              <a:cxn ang="0">
                <a:pos x="301" y="390"/>
              </a:cxn>
              <a:cxn ang="0">
                <a:pos x="264" y="378"/>
              </a:cxn>
              <a:cxn ang="0">
                <a:pos x="227" y="363"/>
              </a:cxn>
              <a:cxn ang="0">
                <a:pos x="194" y="344"/>
              </a:cxn>
              <a:cxn ang="0">
                <a:pos x="162" y="323"/>
              </a:cxn>
              <a:cxn ang="0">
                <a:pos x="132" y="298"/>
              </a:cxn>
              <a:cxn ang="0">
                <a:pos x="105" y="271"/>
              </a:cxn>
              <a:cxn ang="0">
                <a:pos x="80" y="241"/>
              </a:cxn>
              <a:cxn ang="0">
                <a:pos x="58" y="209"/>
              </a:cxn>
              <a:cxn ang="0">
                <a:pos x="40" y="174"/>
              </a:cxn>
              <a:cxn ang="0">
                <a:pos x="25" y="139"/>
              </a:cxn>
              <a:cxn ang="0">
                <a:pos x="13" y="101"/>
              </a:cxn>
              <a:cxn ang="0">
                <a:pos x="5" y="62"/>
              </a:cxn>
              <a:cxn ang="0">
                <a:pos x="0" y="20"/>
              </a:cxn>
              <a:cxn ang="0">
                <a:pos x="0" y="0"/>
              </a:cxn>
            </a:cxnLst>
            <a:rect l="0" t="0" r="r" b="b"/>
            <a:pathLst>
              <a:path w="1610" h="403">
                <a:moveTo>
                  <a:pt x="0" y="0"/>
                </a:moveTo>
                <a:lnTo>
                  <a:pt x="1610" y="0"/>
                </a:lnTo>
                <a:lnTo>
                  <a:pt x="1610" y="20"/>
                </a:lnTo>
                <a:lnTo>
                  <a:pt x="1608" y="42"/>
                </a:lnTo>
                <a:lnTo>
                  <a:pt x="1605" y="62"/>
                </a:lnTo>
                <a:lnTo>
                  <a:pt x="1601" y="82"/>
                </a:lnTo>
                <a:lnTo>
                  <a:pt x="1596" y="101"/>
                </a:lnTo>
                <a:lnTo>
                  <a:pt x="1591" y="121"/>
                </a:lnTo>
                <a:lnTo>
                  <a:pt x="1584" y="139"/>
                </a:lnTo>
                <a:lnTo>
                  <a:pt x="1578" y="157"/>
                </a:lnTo>
                <a:lnTo>
                  <a:pt x="1569" y="174"/>
                </a:lnTo>
                <a:lnTo>
                  <a:pt x="1561" y="192"/>
                </a:lnTo>
                <a:lnTo>
                  <a:pt x="1551" y="209"/>
                </a:lnTo>
                <a:lnTo>
                  <a:pt x="1541" y="226"/>
                </a:lnTo>
                <a:lnTo>
                  <a:pt x="1529" y="241"/>
                </a:lnTo>
                <a:lnTo>
                  <a:pt x="1518" y="256"/>
                </a:lnTo>
                <a:lnTo>
                  <a:pt x="1506" y="271"/>
                </a:lnTo>
                <a:lnTo>
                  <a:pt x="1492" y="284"/>
                </a:lnTo>
                <a:lnTo>
                  <a:pt x="1477" y="298"/>
                </a:lnTo>
                <a:lnTo>
                  <a:pt x="1462" y="311"/>
                </a:lnTo>
                <a:lnTo>
                  <a:pt x="1447" y="323"/>
                </a:lnTo>
                <a:lnTo>
                  <a:pt x="1432" y="334"/>
                </a:lnTo>
                <a:lnTo>
                  <a:pt x="1415" y="344"/>
                </a:lnTo>
                <a:lnTo>
                  <a:pt x="1399" y="354"/>
                </a:lnTo>
                <a:lnTo>
                  <a:pt x="1382" y="363"/>
                </a:lnTo>
                <a:lnTo>
                  <a:pt x="1364" y="371"/>
                </a:lnTo>
                <a:lnTo>
                  <a:pt x="1345" y="378"/>
                </a:lnTo>
                <a:lnTo>
                  <a:pt x="1327" y="385"/>
                </a:lnTo>
                <a:lnTo>
                  <a:pt x="1308" y="390"/>
                </a:lnTo>
                <a:lnTo>
                  <a:pt x="1288" y="395"/>
                </a:lnTo>
                <a:lnTo>
                  <a:pt x="1268" y="398"/>
                </a:lnTo>
                <a:lnTo>
                  <a:pt x="1248" y="401"/>
                </a:lnTo>
                <a:lnTo>
                  <a:pt x="1228" y="401"/>
                </a:lnTo>
                <a:lnTo>
                  <a:pt x="1208" y="403"/>
                </a:lnTo>
                <a:lnTo>
                  <a:pt x="403" y="403"/>
                </a:lnTo>
                <a:lnTo>
                  <a:pt x="381" y="401"/>
                </a:lnTo>
                <a:lnTo>
                  <a:pt x="361" y="401"/>
                </a:lnTo>
                <a:lnTo>
                  <a:pt x="341" y="398"/>
                </a:lnTo>
                <a:lnTo>
                  <a:pt x="321" y="395"/>
                </a:lnTo>
                <a:lnTo>
                  <a:pt x="301" y="390"/>
                </a:lnTo>
                <a:lnTo>
                  <a:pt x="282" y="385"/>
                </a:lnTo>
                <a:lnTo>
                  <a:pt x="264" y="378"/>
                </a:lnTo>
                <a:lnTo>
                  <a:pt x="246" y="371"/>
                </a:lnTo>
                <a:lnTo>
                  <a:pt x="227" y="363"/>
                </a:lnTo>
                <a:lnTo>
                  <a:pt x="210" y="354"/>
                </a:lnTo>
                <a:lnTo>
                  <a:pt x="194" y="344"/>
                </a:lnTo>
                <a:lnTo>
                  <a:pt x="177" y="334"/>
                </a:lnTo>
                <a:lnTo>
                  <a:pt x="162" y="323"/>
                </a:lnTo>
                <a:lnTo>
                  <a:pt x="147" y="311"/>
                </a:lnTo>
                <a:lnTo>
                  <a:pt x="132" y="298"/>
                </a:lnTo>
                <a:lnTo>
                  <a:pt x="117" y="284"/>
                </a:lnTo>
                <a:lnTo>
                  <a:pt x="105" y="271"/>
                </a:lnTo>
                <a:lnTo>
                  <a:pt x="92" y="256"/>
                </a:lnTo>
                <a:lnTo>
                  <a:pt x="80" y="241"/>
                </a:lnTo>
                <a:lnTo>
                  <a:pt x="68" y="226"/>
                </a:lnTo>
                <a:lnTo>
                  <a:pt x="58" y="209"/>
                </a:lnTo>
                <a:lnTo>
                  <a:pt x="48" y="192"/>
                </a:lnTo>
                <a:lnTo>
                  <a:pt x="40" y="174"/>
                </a:lnTo>
                <a:lnTo>
                  <a:pt x="31" y="157"/>
                </a:lnTo>
                <a:lnTo>
                  <a:pt x="25" y="139"/>
                </a:lnTo>
                <a:lnTo>
                  <a:pt x="18" y="121"/>
                </a:lnTo>
                <a:lnTo>
                  <a:pt x="13" y="101"/>
                </a:lnTo>
                <a:lnTo>
                  <a:pt x="8" y="82"/>
                </a:lnTo>
                <a:lnTo>
                  <a:pt x="5" y="62"/>
                </a:lnTo>
                <a:lnTo>
                  <a:pt x="1" y="42"/>
                </a:lnTo>
                <a:lnTo>
                  <a:pt x="0" y="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3" name="Freeform 41"/>
          <p:cNvSpPr>
            <a:spLocks/>
          </p:cNvSpPr>
          <p:nvPr/>
        </p:nvSpPr>
        <p:spPr bwMode="auto">
          <a:xfrm flipH="1">
            <a:off x="146050" y="3644900"/>
            <a:ext cx="1277938" cy="319088"/>
          </a:xfrm>
          <a:custGeom>
            <a:avLst/>
            <a:gdLst/>
            <a:ahLst/>
            <a:cxnLst>
              <a:cxn ang="0">
                <a:pos x="1610" y="0"/>
              </a:cxn>
              <a:cxn ang="0">
                <a:pos x="1608" y="42"/>
              </a:cxn>
              <a:cxn ang="0">
                <a:pos x="1601" y="82"/>
              </a:cxn>
              <a:cxn ang="0">
                <a:pos x="1591" y="121"/>
              </a:cxn>
              <a:cxn ang="0">
                <a:pos x="1578" y="157"/>
              </a:cxn>
              <a:cxn ang="0">
                <a:pos x="1561" y="192"/>
              </a:cxn>
              <a:cxn ang="0">
                <a:pos x="1541" y="226"/>
              </a:cxn>
              <a:cxn ang="0">
                <a:pos x="1518" y="256"/>
              </a:cxn>
              <a:cxn ang="0">
                <a:pos x="1492" y="284"/>
              </a:cxn>
              <a:cxn ang="0">
                <a:pos x="1462" y="311"/>
              </a:cxn>
              <a:cxn ang="0">
                <a:pos x="1432" y="334"/>
              </a:cxn>
              <a:cxn ang="0">
                <a:pos x="1399" y="354"/>
              </a:cxn>
              <a:cxn ang="0">
                <a:pos x="1364" y="371"/>
              </a:cxn>
              <a:cxn ang="0">
                <a:pos x="1327" y="385"/>
              </a:cxn>
              <a:cxn ang="0">
                <a:pos x="1288" y="395"/>
              </a:cxn>
              <a:cxn ang="0">
                <a:pos x="1248" y="401"/>
              </a:cxn>
              <a:cxn ang="0">
                <a:pos x="1208" y="403"/>
              </a:cxn>
              <a:cxn ang="0">
                <a:pos x="381" y="401"/>
              </a:cxn>
              <a:cxn ang="0">
                <a:pos x="341" y="398"/>
              </a:cxn>
              <a:cxn ang="0">
                <a:pos x="301" y="390"/>
              </a:cxn>
              <a:cxn ang="0">
                <a:pos x="264" y="378"/>
              </a:cxn>
              <a:cxn ang="0">
                <a:pos x="227" y="363"/>
              </a:cxn>
              <a:cxn ang="0">
                <a:pos x="194" y="344"/>
              </a:cxn>
              <a:cxn ang="0">
                <a:pos x="162" y="323"/>
              </a:cxn>
              <a:cxn ang="0">
                <a:pos x="132" y="298"/>
              </a:cxn>
              <a:cxn ang="0">
                <a:pos x="105" y="271"/>
              </a:cxn>
              <a:cxn ang="0">
                <a:pos x="80" y="241"/>
              </a:cxn>
              <a:cxn ang="0">
                <a:pos x="58" y="209"/>
              </a:cxn>
              <a:cxn ang="0">
                <a:pos x="40" y="174"/>
              </a:cxn>
              <a:cxn ang="0">
                <a:pos x="25" y="139"/>
              </a:cxn>
              <a:cxn ang="0">
                <a:pos x="13" y="101"/>
              </a:cxn>
              <a:cxn ang="0">
                <a:pos x="5" y="62"/>
              </a:cxn>
              <a:cxn ang="0">
                <a:pos x="0" y="20"/>
              </a:cxn>
              <a:cxn ang="0">
                <a:pos x="0" y="0"/>
              </a:cxn>
            </a:cxnLst>
            <a:rect l="0" t="0" r="r" b="b"/>
            <a:pathLst>
              <a:path w="1610" h="403">
                <a:moveTo>
                  <a:pt x="0" y="0"/>
                </a:moveTo>
                <a:lnTo>
                  <a:pt x="1610" y="0"/>
                </a:lnTo>
                <a:lnTo>
                  <a:pt x="1610" y="20"/>
                </a:lnTo>
                <a:lnTo>
                  <a:pt x="1608" y="42"/>
                </a:lnTo>
                <a:lnTo>
                  <a:pt x="1605" y="62"/>
                </a:lnTo>
                <a:lnTo>
                  <a:pt x="1601" y="82"/>
                </a:lnTo>
                <a:lnTo>
                  <a:pt x="1596" y="101"/>
                </a:lnTo>
                <a:lnTo>
                  <a:pt x="1591" y="121"/>
                </a:lnTo>
                <a:lnTo>
                  <a:pt x="1584" y="139"/>
                </a:lnTo>
                <a:lnTo>
                  <a:pt x="1578" y="157"/>
                </a:lnTo>
                <a:lnTo>
                  <a:pt x="1569" y="174"/>
                </a:lnTo>
                <a:lnTo>
                  <a:pt x="1561" y="192"/>
                </a:lnTo>
                <a:lnTo>
                  <a:pt x="1551" y="209"/>
                </a:lnTo>
                <a:lnTo>
                  <a:pt x="1541" y="226"/>
                </a:lnTo>
                <a:lnTo>
                  <a:pt x="1529" y="241"/>
                </a:lnTo>
                <a:lnTo>
                  <a:pt x="1518" y="256"/>
                </a:lnTo>
                <a:lnTo>
                  <a:pt x="1506" y="271"/>
                </a:lnTo>
                <a:lnTo>
                  <a:pt x="1492" y="284"/>
                </a:lnTo>
                <a:lnTo>
                  <a:pt x="1477" y="298"/>
                </a:lnTo>
                <a:lnTo>
                  <a:pt x="1462" y="311"/>
                </a:lnTo>
                <a:lnTo>
                  <a:pt x="1447" y="323"/>
                </a:lnTo>
                <a:lnTo>
                  <a:pt x="1432" y="334"/>
                </a:lnTo>
                <a:lnTo>
                  <a:pt x="1415" y="344"/>
                </a:lnTo>
                <a:lnTo>
                  <a:pt x="1399" y="354"/>
                </a:lnTo>
                <a:lnTo>
                  <a:pt x="1382" y="363"/>
                </a:lnTo>
                <a:lnTo>
                  <a:pt x="1364" y="371"/>
                </a:lnTo>
                <a:lnTo>
                  <a:pt x="1345" y="378"/>
                </a:lnTo>
                <a:lnTo>
                  <a:pt x="1327" y="385"/>
                </a:lnTo>
                <a:lnTo>
                  <a:pt x="1308" y="390"/>
                </a:lnTo>
                <a:lnTo>
                  <a:pt x="1288" y="395"/>
                </a:lnTo>
                <a:lnTo>
                  <a:pt x="1268" y="398"/>
                </a:lnTo>
                <a:lnTo>
                  <a:pt x="1248" y="401"/>
                </a:lnTo>
                <a:lnTo>
                  <a:pt x="1228" y="401"/>
                </a:lnTo>
                <a:lnTo>
                  <a:pt x="1208" y="403"/>
                </a:lnTo>
                <a:lnTo>
                  <a:pt x="403" y="403"/>
                </a:lnTo>
                <a:lnTo>
                  <a:pt x="381" y="401"/>
                </a:lnTo>
                <a:lnTo>
                  <a:pt x="361" y="401"/>
                </a:lnTo>
                <a:lnTo>
                  <a:pt x="341" y="398"/>
                </a:lnTo>
                <a:lnTo>
                  <a:pt x="321" y="395"/>
                </a:lnTo>
                <a:lnTo>
                  <a:pt x="301" y="390"/>
                </a:lnTo>
                <a:lnTo>
                  <a:pt x="282" y="385"/>
                </a:lnTo>
                <a:lnTo>
                  <a:pt x="264" y="378"/>
                </a:lnTo>
                <a:lnTo>
                  <a:pt x="246" y="371"/>
                </a:lnTo>
                <a:lnTo>
                  <a:pt x="227" y="363"/>
                </a:lnTo>
                <a:lnTo>
                  <a:pt x="210" y="354"/>
                </a:lnTo>
                <a:lnTo>
                  <a:pt x="194" y="344"/>
                </a:lnTo>
                <a:lnTo>
                  <a:pt x="177" y="334"/>
                </a:lnTo>
                <a:lnTo>
                  <a:pt x="162" y="323"/>
                </a:lnTo>
                <a:lnTo>
                  <a:pt x="147" y="311"/>
                </a:lnTo>
                <a:lnTo>
                  <a:pt x="132" y="298"/>
                </a:lnTo>
                <a:lnTo>
                  <a:pt x="117" y="284"/>
                </a:lnTo>
                <a:lnTo>
                  <a:pt x="105" y="271"/>
                </a:lnTo>
                <a:lnTo>
                  <a:pt x="92" y="256"/>
                </a:lnTo>
                <a:lnTo>
                  <a:pt x="80" y="241"/>
                </a:lnTo>
                <a:lnTo>
                  <a:pt x="68" y="226"/>
                </a:lnTo>
                <a:lnTo>
                  <a:pt x="58" y="209"/>
                </a:lnTo>
                <a:lnTo>
                  <a:pt x="48" y="192"/>
                </a:lnTo>
                <a:lnTo>
                  <a:pt x="40" y="174"/>
                </a:lnTo>
                <a:lnTo>
                  <a:pt x="31" y="157"/>
                </a:lnTo>
                <a:lnTo>
                  <a:pt x="25" y="139"/>
                </a:lnTo>
                <a:lnTo>
                  <a:pt x="18" y="121"/>
                </a:lnTo>
                <a:lnTo>
                  <a:pt x="13" y="101"/>
                </a:lnTo>
                <a:lnTo>
                  <a:pt x="8" y="82"/>
                </a:lnTo>
                <a:lnTo>
                  <a:pt x="5" y="62"/>
                </a:lnTo>
                <a:lnTo>
                  <a:pt x="1" y="42"/>
                </a:lnTo>
                <a:lnTo>
                  <a:pt x="0" y="2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 flipH="1">
            <a:off x="461963" y="3716338"/>
            <a:ext cx="846137" cy="198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300" b="1">
                <a:solidFill>
                  <a:srgbClr val="000000"/>
                </a:solidFill>
              </a:rPr>
              <a:t>Activity X1</a:t>
            </a:r>
            <a:endParaRPr lang="en-US" sz="20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675" name="Freeform 43"/>
          <p:cNvSpPr>
            <a:spLocks/>
          </p:cNvSpPr>
          <p:nvPr/>
        </p:nvSpPr>
        <p:spPr bwMode="auto">
          <a:xfrm flipH="1">
            <a:off x="146050" y="3206750"/>
            <a:ext cx="1277938" cy="438150"/>
          </a:xfrm>
          <a:custGeom>
            <a:avLst/>
            <a:gdLst/>
            <a:ahLst/>
            <a:cxnLst>
              <a:cxn ang="0">
                <a:pos x="0" y="380"/>
              </a:cxn>
              <a:cxn ang="0">
                <a:pos x="5" y="340"/>
              </a:cxn>
              <a:cxn ang="0">
                <a:pos x="13" y="302"/>
              </a:cxn>
              <a:cxn ang="0">
                <a:pos x="25" y="263"/>
              </a:cxn>
              <a:cxn ang="0">
                <a:pos x="40" y="227"/>
              </a:cxn>
              <a:cxn ang="0">
                <a:pos x="58" y="193"/>
              </a:cxn>
              <a:cxn ang="0">
                <a:pos x="80" y="162"/>
              </a:cxn>
              <a:cxn ang="0">
                <a:pos x="105" y="132"/>
              </a:cxn>
              <a:cxn ang="0">
                <a:pos x="132" y="105"/>
              </a:cxn>
              <a:cxn ang="0">
                <a:pos x="162" y="80"/>
              </a:cxn>
              <a:cxn ang="0">
                <a:pos x="194" y="58"/>
              </a:cxn>
              <a:cxn ang="0">
                <a:pos x="227" y="40"/>
              </a:cxn>
              <a:cxn ang="0">
                <a:pos x="264" y="25"/>
              </a:cxn>
              <a:cxn ang="0">
                <a:pos x="301" y="13"/>
              </a:cxn>
              <a:cxn ang="0">
                <a:pos x="341" y="5"/>
              </a:cxn>
              <a:cxn ang="0">
                <a:pos x="381" y="0"/>
              </a:cxn>
              <a:cxn ang="0">
                <a:pos x="403" y="0"/>
              </a:cxn>
              <a:cxn ang="0">
                <a:pos x="1228" y="0"/>
              </a:cxn>
              <a:cxn ang="0">
                <a:pos x="1268" y="5"/>
              </a:cxn>
              <a:cxn ang="0">
                <a:pos x="1308" y="13"/>
              </a:cxn>
              <a:cxn ang="0">
                <a:pos x="1345" y="25"/>
              </a:cxn>
              <a:cxn ang="0">
                <a:pos x="1382" y="40"/>
              </a:cxn>
              <a:cxn ang="0">
                <a:pos x="1415" y="58"/>
              </a:cxn>
              <a:cxn ang="0">
                <a:pos x="1447" y="80"/>
              </a:cxn>
              <a:cxn ang="0">
                <a:pos x="1477" y="105"/>
              </a:cxn>
              <a:cxn ang="0">
                <a:pos x="1506" y="132"/>
              </a:cxn>
              <a:cxn ang="0">
                <a:pos x="1529" y="162"/>
              </a:cxn>
              <a:cxn ang="0">
                <a:pos x="1551" y="193"/>
              </a:cxn>
              <a:cxn ang="0">
                <a:pos x="1569" y="227"/>
              </a:cxn>
              <a:cxn ang="0">
                <a:pos x="1584" y="263"/>
              </a:cxn>
              <a:cxn ang="0">
                <a:pos x="1596" y="302"/>
              </a:cxn>
              <a:cxn ang="0">
                <a:pos x="1605" y="340"/>
              </a:cxn>
              <a:cxn ang="0">
                <a:pos x="1610" y="380"/>
              </a:cxn>
              <a:cxn ang="0">
                <a:pos x="1610" y="402"/>
              </a:cxn>
              <a:cxn ang="0">
                <a:pos x="0" y="552"/>
              </a:cxn>
              <a:cxn ang="0">
                <a:pos x="0" y="402"/>
              </a:cxn>
            </a:cxnLst>
            <a:rect l="0" t="0" r="r" b="b"/>
            <a:pathLst>
              <a:path w="1610" h="552">
                <a:moveTo>
                  <a:pt x="0" y="402"/>
                </a:moveTo>
                <a:lnTo>
                  <a:pt x="0" y="380"/>
                </a:lnTo>
                <a:lnTo>
                  <a:pt x="1" y="360"/>
                </a:lnTo>
                <a:lnTo>
                  <a:pt x="5" y="340"/>
                </a:lnTo>
                <a:lnTo>
                  <a:pt x="8" y="320"/>
                </a:lnTo>
                <a:lnTo>
                  <a:pt x="13" y="302"/>
                </a:lnTo>
                <a:lnTo>
                  <a:pt x="18" y="282"/>
                </a:lnTo>
                <a:lnTo>
                  <a:pt x="25" y="263"/>
                </a:lnTo>
                <a:lnTo>
                  <a:pt x="31" y="245"/>
                </a:lnTo>
                <a:lnTo>
                  <a:pt x="40" y="227"/>
                </a:lnTo>
                <a:lnTo>
                  <a:pt x="48" y="210"/>
                </a:lnTo>
                <a:lnTo>
                  <a:pt x="58" y="193"/>
                </a:lnTo>
                <a:lnTo>
                  <a:pt x="68" y="177"/>
                </a:lnTo>
                <a:lnTo>
                  <a:pt x="80" y="162"/>
                </a:lnTo>
                <a:lnTo>
                  <a:pt x="92" y="147"/>
                </a:lnTo>
                <a:lnTo>
                  <a:pt x="105" y="132"/>
                </a:lnTo>
                <a:lnTo>
                  <a:pt x="117" y="118"/>
                </a:lnTo>
                <a:lnTo>
                  <a:pt x="132" y="105"/>
                </a:lnTo>
                <a:lnTo>
                  <a:pt x="147" y="91"/>
                </a:lnTo>
                <a:lnTo>
                  <a:pt x="162" y="80"/>
                </a:lnTo>
                <a:lnTo>
                  <a:pt x="177" y="68"/>
                </a:lnTo>
                <a:lnTo>
                  <a:pt x="194" y="58"/>
                </a:lnTo>
                <a:lnTo>
                  <a:pt x="210" y="48"/>
                </a:lnTo>
                <a:lnTo>
                  <a:pt x="227" y="40"/>
                </a:lnTo>
                <a:lnTo>
                  <a:pt x="246" y="31"/>
                </a:lnTo>
                <a:lnTo>
                  <a:pt x="264" y="25"/>
                </a:lnTo>
                <a:lnTo>
                  <a:pt x="282" y="18"/>
                </a:lnTo>
                <a:lnTo>
                  <a:pt x="301" y="13"/>
                </a:lnTo>
                <a:lnTo>
                  <a:pt x="321" y="8"/>
                </a:lnTo>
                <a:lnTo>
                  <a:pt x="341" y="5"/>
                </a:lnTo>
                <a:lnTo>
                  <a:pt x="361" y="1"/>
                </a:lnTo>
                <a:lnTo>
                  <a:pt x="381" y="0"/>
                </a:lnTo>
                <a:lnTo>
                  <a:pt x="403" y="0"/>
                </a:lnTo>
                <a:lnTo>
                  <a:pt x="403" y="0"/>
                </a:lnTo>
                <a:lnTo>
                  <a:pt x="1208" y="0"/>
                </a:lnTo>
                <a:lnTo>
                  <a:pt x="1228" y="0"/>
                </a:lnTo>
                <a:lnTo>
                  <a:pt x="1248" y="1"/>
                </a:lnTo>
                <a:lnTo>
                  <a:pt x="1268" y="5"/>
                </a:lnTo>
                <a:lnTo>
                  <a:pt x="1288" y="8"/>
                </a:lnTo>
                <a:lnTo>
                  <a:pt x="1308" y="13"/>
                </a:lnTo>
                <a:lnTo>
                  <a:pt x="1327" y="18"/>
                </a:lnTo>
                <a:lnTo>
                  <a:pt x="1345" y="25"/>
                </a:lnTo>
                <a:lnTo>
                  <a:pt x="1364" y="31"/>
                </a:lnTo>
                <a:lnTo>
                  <a:pt x="1382" y="40"/>
                </a:lnTo>
                <a:lnTo>
                  <a:pt x="1399" y="48"/>
                </a:lnTo>
                <a:lnTo>
                  <a:pt x="1415" y="58"/>
                </a:lnTo>
                <a:lnTo>
                  <a:pt x="1432" y="68"/>
                </a:lnTo>
                <a:lnTo>
                  <a:pt x="1447" y="80"/>
                </a:lnTo>
                <a:lnTo>
                  <a:pt x="1462" y="91"/>
                </a:lnTo>
                <a:lnTo>
                  <a:pt x="1477" y="105"/>
                </a:lnTo>
                <a:lnTo>
                  <a:pt x="1492" y="118"/>
                </a:lnTo>
                <a:lnTo>
                  <a:pt x="1506" y="132"/>
                </a:lnTo>
                <a:lnTo>
                  <a:pt x="1518" y="147"/>
                </a:lnTo>
                <a:lnTo>
                  <a:pt x="1529" y="162"/>
                </a:lnTo>
                <a:lnTo>
                  <a:pt x="1541" y="177"/>
                </a:lnTo>
                <a:lnTo>
                  <a:pt x="1551" y="193"/>
                </a:lnTo>
                <a:lnTo>
                  <a:pt x="1561" y="210"/>
                </a:lnTo>
                <a:lnTo>
                  <a:pt x="1569" y="227"/>
                </a:lnTo>
                <a:lnTo>
                  <a:pt x="1578" y="245"/>
                </a:lnTo>
                <a:lnTo>
                  <a:pt x="1584" y="263"/>
                </a:lnTo>
                <a:lnTo>
                  <a:pt x="1591" y="282"/>
                </a:lnTo>
                <a:lnTo>
                  <a:pt x="1596" y="302"/>
                </a:lnTo>
                <a:lnTo>
                  <a:pt x="1601" y="320"/>
                </a:lnTo>
                <a:lnTo>
                  <a:pt x="1605" y="340"/>
                </a:lnTo>
                <a:lnTo>
                  <a:pt x="1608" y="360"/>
                </a:lnTo>
                <a:lnTo>
                  <a:pt x="1610" y="380"/>
                </a:lnTo>
                <a:lnTo>
                  <a:pt x="1610" y="402"/>
                </a:lnTo>
                <a:lnTo>
                  <a:pt x="1610" y="402"/>
                </a:lnTo>
                <a:lnTo>
                  <a:pt x="1610" y="552"/>
                </a:lnTo>
                <a:lnTo>
                  <a:pt x="0" y="552"/>
                </a:lnTo>
                <a:lnTo>
                  <a:pt x="0" y="402"/>
                </a:lnTo>
                <a:lnTo>
                  <a:pt x="0" y="402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6" name="Freeform 44"/>
          <p:cNvSpPr>
            <a:spLocks/>
          </p:cNvSpPr>
          <p:nvPr/>
        </p:nvSpPr>
        <p:spPr bwMode="auto">
          <a:xfrm flipH="1">
            <a:off x="146050" y="3206750"/>
            <a:ext cx="1277938" cy="438150"/>
          </a:xfrm>
          <a:custGeom>
            <a:avLst/>
            <a:gdLst/>
            <a:ahLst/>
            <a:cxnLst>
              <a:cxn ang="0">
                <a:pos x="0" y="380"/>
              </a:cxn>
              <a:cxn ang="0">
                <a:pos x="5" y="340"/>
              </a:cxn>
              <a:cxn ang="0">
                <a:pos x="13" y="302"/>
              </a:cxn>
              <a:cxn ang="0">
                <a:pos x="25" y="263"/>
              </a:cxn>
              <a:cxn ang="0">
                <a:pos x="40" y="227"/>
              </a:cxn>
              <a:cxn ang="0">
                <a:pos x="58" y="193"/>
              </a:cxn>
              <a:cxn ang="0">
                <a:pos x="80" y="162"/>
              </a:cxn>
              <a:cxn ang="0">
                <a:pos x="105" y="132"/>
              </a:cxn>
              <a:cxn ang="0">
                <a:pos x="132" y="105"/>
              </a:cxn>
              <a:cxn ang="0">
                <a:pos x="162" y="80"/>
              </a:cxn>
              <a:cxn ang="0">
                <a:pos x="194" y="58"/>
              </a:cxn>
              <a:cxn ang="0">
                <a:pos x="227" y="40"/>
              </a:cxn>
              <a:cxn ang="0">
                <a:pos x="264" y="25"/>
              </a:cxn>
              <a:cxn ang="0">
                <a:pos x="301" y="13"/>
              </a:cxn>
              <a:cxn ang="0">
                <a:pos x="341" y="5"/>
              </a:cxn>
              <a:cxn ang="0">
                <a:pos x="381" y="0"/>
              </a:cxn>
              <a:cxn ang="0">
                <a:pos x="403" y="0"/>
              </a:cxn>
              <a:cxn ang="0">
                <a:pos x="1228" y="0"/>
              </a:cxn>
              <a:cxn ang="0">
                <a:pos x="1268" y="5"/>
              </a:cxn>
              <a:cxn ang="0">
                <a:pos x="1308" y="13"/>
              </a:cxn>
              <a:cxn ang="0">
                <a:pos x="1345" y="25"/>
              </a:cxn>
              <a:cxn ang="0">
                <a:pos x="1382" y="40"/>
              </a:cxn>
              <a:cxn ang="0">
                <a:pos x="1415" y="58"/>
              </a:cxn>
              <a:cxn ang="0">
                <a:pos x="1447" y="80"/>
              </a:cxn>
              <a:cxn ang="0">
                <a:pos x="1477" y="105"/>
              </a:cxn>
              <a:cxn ang="0">
                <a:pos x="1506" y="132"/>
              </a:cxn>
              <a:cxn ang="0">
                <a:pos x="1529" y="162"/>
              </a:cxn>
              <a:cxn ang="0">
                <a:pos x="1551" y="193"/>
              </a:cxn>
              <a:cxn ang="0">
                <a:pos x="1569" y="227"/>
              </a:cxn>
              <a:cxn ang="0">
                <a:pos x="1584" y="263"/>
              </a:cxn>
              <a:cxn ang="0">
                <a:pos x="1596" y="302"/>
              </a:cxn>
              <a:cxn ang="0">
                <a:pos x="1605" y="340"/>
              </a:cxn>
              <a:cxn ang="0">
                <a:pos x="1610" y="380"/>
              </a:cxn>
              <a:cxn ang="0">
                <a:pos x="1610" y="402"/>
              </a:cxn>
              <a:cxn ang="0">
                <a:pos x="0" y="552"/>
              </a:cxn>
              <a:cxn ang="0">
                <a:pos x="0" y="402"/>
              </a:cxn>
            </a:cxnLst>
            <a:rect l="0" t="0" r="r" b="b"/>
            <a:pathLst>
              <a:path w="1610" h="552">
                <a:moveTo>
                  <a:pt x="0" y="402"/>
                </a:moveTo>
                <a:lnTo>
                  <a:pt x="0" y="380"/>
                </a:lnTo>
                <a:lnTo>
                  <a:pt x="1" y="360"/>
                </a:lnTo>
                <a:lnTo>
                  <a:pt x="5" y="340"/>
                </a:lnTo>
                <a:lnTo>
                  <a:pt x="8" y="320"/>
                </a:lnTo>
                <a:lnTo>
                  <a:pt x="13" y="302"/>
                </a:lnTo>
                <a:lnTo>
                  <a:pt x="18" y="282"/>
                </a:lnTo>
                <a:lnTo>
                  <a:pt x="25" y="263"/>
                </a:lnTo>
                <a:lnTo>
                  <a:pt x="31" y="245"/>
                </a:lnTo>
                <a:lnTo>
                  <a:pt x="40" y="227"/>
                </a:lnTo>
                <a:lnTo>
                  <a:pt x="48" y="210"/>
                </a:lnTo>
                <a:lnTo>
                  <a:pt x="58" y="193"/>
                </a:lnTo>
                <a:lnTo>
                  <a:pt x="68" y="177"/>
                </a:lnTo>
                <a:lnTo>
                  <a:pt x="80" y="162"/>
                </a:lnTo>
                <a:lnTo>
                  <a:pt x="92" y="147"/>
                </a:lnTo>
                <a:lnTo>
                  <a:pt x="105" y="132"/>
                </a:lnTo>
                <a:lnTo>
                  <a:pt x="117" y="118"/>
                </a:lnTo>
                <a:lnTo>
                  <a:pt x="132" y="105"/>
                </a:lnTo>
                <a:lnTo>
                  <a:pt x="147" y="91"/>
                </a:lnTo>
                <a:lnTo>
                  <a:pt x="162" y="80"/>
                </a:lnTo>
                <a:lnTo>
                  <a:pt x="177" y="68"/>
                </a:lnTo>
                <a:lnTo>
                  <a:pt x="194" y="58"/>
                </a:lnTo>
                <a:lnTo>
                  <a:pt x="210" y="48"/>
                </a:lnTo>
                <a:lnTo>
                  <a:pt x="227" y="40"/>
                </a:lnTo>
                <a:lnTo>
                  <a:pt x="246" y="31"/>
                </a:lnTo>
                <a:lnTo>
                  <a:pt x="264" y="25"/>
                </a:lnTo>
                <a:lnTo>
                  <a:pt x="282" y="18"/>
                </a:lnTo>
                <a:lnTo>
                  <a:pt x="301" y="13"/>
                </a:lnTo>
                <a:lnTo>
                  <a:pt x="321" y="8"/>
                </a:lnTo>
                <a:lnTo>
                  <a:pt x="341" y="5"/>
                </a:lnTo>
                <a:lnTo>
                  <a:pt x="361" y="1"/>
                </a:lnTo>
                <a:lnTo>
                  <a:pt x="381" y="0"/>
                </a:lnTo>
                <a:lnTo>
                  <a:pt x="403" y="0"/>
                </a:lnTo>
                <a:lnTo>
                  <a:pt x="403" y="0"/>
                </a:lnTo>
                <a:lnTo>
                  <a:pt x="1208" y="0"/>
                </a:lnTo>
                <a:lnTo>
                  <a:pt x="1228" y="0"/>
                </a:lnTo>
                <a:lnTo>
                  <a:pt x="1248" y="1"/>
                </a:lnTo>
                <a:lnTo>
                  <a:pt x="1268" y="5"/>
                </a:lnTo>
                <a:lnTo>
                  <a:pt x="1288" y="8"/>
                </a:lnTo>
                <a:lnTo>
                  <a:pt x="1308" y="13"/>
                </a:lnTo>
                <a:lnTo>
                  <a:pt x="1327" y="18"/>
                </a:lnTo>
                <a:lnTo>
                  <a:pt x="1345" y="25"/>
                </a:lnTo>
                <a:lnTo>
                  <a:pt x="1364" y="31"/>
                </a:lnTo>
                <a:lnTo>
                  <a:pt x="1382" y="40"/>
                </a:lnTo>
                <a:lnTo>
                  <a:pt x="1399" y="48"/>
                </a:lnTo>
                <a:lnTo>
                  <a:pt x="1415" y="58"/>
                </a:lnTo>
                <a:lnTo>
                  <a:pt x="1432" y="68"/>
                </a:lnTo>
                <a:lnTo>
                  <a:pt x="1447" y="80"/>
                </a:lnTo>
                <a:lnTo>
                  <a:pt x="1462" y="91"/>
                </a:lnTo>
                <a:lnTo>
                  <a:pt x="1477" y="105"/>
                </a:lnTo>
                <a:lnTo>
                  <a:pt x="1492" y="118"/>
                </a:lnTo>
                <a:lnTo>
                  <a:pt x="1506" y="132"/>
                </a:lnTo>
                <a:lnTo>
                  <a:pt x="1518" y="147"/>
                </a:lnTo>
                <a:lnTo>
                  <a:pt x="1529" y="162"/>
                </a:lnTo>
                <a:lnTo>
                  <a:pt x="1541" y="177"/>
                </a:lnTo>
                <a:lnTo>
                  <a:pt x="1551" y="193"/>
                </a:lnTo>
                <a:lnTo>
                  <a:pt x="1561" y="210"/>
                </a:lnTo>
                <a:lnTo>
                  <a:pt x="1569" y="227"/>
                </a:lnTo>
                <a:lnTo>
                  <a:pt x="1578" y="245"/>
                </a:lnTo>
                <a:lnTo>
                  <a:pt x="1584" y="263"/>
                </a:lnTo>
                <a:lnTo>
                  <a:pt x="1591" y="282"/>
                </a:lnTo>
                <a:lnTo>
                  <a:pt x="1596" y="302"/>
                </a:lnTo>
                <a:lnTo>
                  <a:pt x="1601" y="320"/>
                </a:lnTo>
                <a:lnTo>
                  <a:pt x="1605" y="340"/>
                </a:lnTo>
                <a:lnTo>
                  <a:pt x="1608" y="360"/>
                </a:lnTo>
                <a:lnTo>
                  <a:pt x="1610" y="380"/>
                </a:lnTo>
                <a:lnTo>
                  <a:pt x="1610" y="402"/>
                </a:lnTo>
                <a:lnTo>
                  <a:pt x="1610" y="402"/>
                </a:lnTo>
                <a:lnTo>
                  <a:pt x="1610" y="552"/>
                </a:lnTo>
                <a:lnTo>
                  <a:pt x="0" y="552"/>
                </a:lnTo>
                <a:lnTo>
                  <a:pt x="0" y="402"/>
                </a:lnTo>
                <a:lnTo>
                  <a:pt x="0" y="402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 flipH="1">
            <a:off x="422275" y="3290888"/>
            <a:ext cx="733425" cy="258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700" b="1">
                <a:solidFill>
                  <a:srgbClr val="000000"/>
                </a:solidFill>
              </a:rPr>
              <a:t>State X</a:t>
            </a:r>
            <a:endParaRPr lang="en-US" sz="28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678" name="Freeform 46"/>
          <p:cNvSpPr>
            <a:spLocks/>
          </p:cNvSpPr>
          <p:nvPr/>
        </p:nvSpPr>
        <p:spPr bwMode="auto">
          <a:xfrm flipH="1">
            <a:off x="465138" y="5461000"/>
            <a:ext cx="63976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5" y="0"/>
              </a:cxn>
              <a:cxn ang="0">
                <a:pos x="0" y="0"/>
              </a:cxn>
            </a:cxnLst>
            <a:rect l="0" t="0" r="r" b="b"/>
            <a:pathLst>
              <a:path w="805">
                <a:moveTo>
                  <a:pt x="0" y="0"/>
                </a:moveTo>
                <a:lnTo>
                  <a:pt x="805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9" name="Freeform 47"/>
          <p:cNvSpPr>
            <a:spLocks/>
          </p:cNvSpPr>
          <p:nvPr/>
        </p:nvSpPr>
        <p:spPr bwMode="auto">
          <a:xfrm flipH="1">
            <a:off x="146050" y="4962525"/>
            <a:ext cx="1277938" cy="498475"/>
          </a:xfrm>
          <a:custGeom>
            <a:avLst/>
            <a:gdLst/>
            <a:ahLst/>
            <a:cxnLst>
              <a:cxn ang="0">
                <a:pos x="1610" y="0"/>
              </a:cxn>
              <a:cxn ang="0">
                <a:pos x="1610" y="246"/>
              </a:cxn>
              <a:cxn ang="0">
                <a:pos x="1605" y="288"/>
              </a:cxn>
              <a:cxn ang="0">
                <a:pos x="1596" y="326"/>
              </a:cxn>
              <a:cxn ang="0">
                <a:pos x="1584" y="365"/>
              </a:cxn>
              <a:cxn ang="0">
                <a:pos x="1569" y="400"/>
              </a:cxn>
              <a:cxn ang="0">
                <a:pos x="1551" y="435"/>
              </a:cxn>
              <a:cxn ang="0">
                <a:pos x="1529" y="466"/>
              </a:cxn>
              <a:cxn ang="0">
                <a:pos x="1506" y="496"/>
              </a:cxn>
              <a:cxn ang="0">
                <a:pos x="1477" y="523"/>
              </a:cxn>
              <a:cxn ang="0">
                <a:pos x="1447" y="548"/>
              </a:cxn>
              <a:cxn ang="0">
                <a:pos x="1415" y="570"/>
              </a:cxn>
              <a:cxn ang="0">
                <a:pos x="1382" y="588"/>
              </a:cxn>
              <a:cxn ang="0">
                <a:pos x="1345" y="603"/>
              </a:cxn>
              <a:cxn ang="0">
                <a:pos x="1308" y="615"/>
              </a:cxn>
              <a:cxn ang="0">
                <a:pos x="1268" y="623"/>
              </a:cxn>
              <a:cxn ang="0">
                <a:pos x="1228" y="627"/>
              </a:cxn>
              <a:cxn ang="0">
                <a:pos x="403" y="628"/>
              </a:cxn>
              <a:cxn ang="0">
                <a:pos x="361" y="627"/>
              </a:cxn>
              <a:cxn ang="0">
                <a:pos x="321" y="620"/>
              </a:cxn>
              <a:cxn ang="0">
                <a:pos x="282" y="610"/>
              </a:cxn>
              <a:cxn ang="0">
                <a:pos x="246" y="597"/>
              </a:cxn>
              <a:cxn ang="0">
                <a:pos x="210" y="580"/>
              </a:cxn>
              <a:cxn ang="0">
                <a:pos x="177" y="560"/>
              </a:cxn>
              <a:cxn ang="0">
                <a:pos x="147" y="537"/>
              </a:cxn>
              <a:cxn ang="0">
                <a:pos x="117" y="510"/>
              </a:cxn>
              <a:cxn ang="0">
                <a:pos x="92" y="481"/>
              </a:cxn>
              <a:cxn ang="0">
                <a:pos x="68" y="451"/>
              </a:cxn>
              <a:cxn ang="0">
                <a:pos x="48" y="418"/>
              </a:cxn>
              <a:cxn ang="0">
                <a:pos x="31" y="383"/>
              </a:cxn>
              <a:cxn ang="0">
                <a:pos x="18" y="346"/>
              </a:cxn>
              <a:cxn ang="0">
                <a:pos x="8" y="308"/>
              </a:cxn>
              <a:cxn ang="0">
                <a:pos x="1" y="268"/>
              </a:cxn>
              <a:cxn ang="0">
                <a:pos x="0" y="226"/>
              </a:cxn>
              <a:cxn ang="0">
                <a:pos x="0" y="0"/>
              </a:cxn>
            </a:cxnLst>
            <a:rect l="0" t="0" r="r" b="b"/>
            <a:pathLst>
              <a:path w="1610" h="628">
                <a:moveTo>
                  <a:pt x="0" y="0"/>
                </a:moveTo>
                <a:lnTo>
                  <a:pt x="1610" y="0"/>
                </a:lnTo>
                <a:lnTo>
                  <a:pt x="1610" y="226"/>
                </a:lnTo>
                <a:lnTo>
                  <a:pt x="1610" y="246"/>
                </a:lnTo>
                <a:lnTo>
                  <a:pt x="1608" y="268"/>
                </a:lnTo>
                <a:lnTo>
                  <a:pt x="1605" y="288"/>
                </a:lnTo>
                <a:lnTo>
                  <a:pt x="1601" y="308"/>
                </a:lnTo>
                <a:lnTo>
                  <a:pt x="1596" y="326"/>
                </a:lnTo>
                <a:lnTo>
                  <a:pt x="1591" y="346"/>
                </a:lnTo>
                <a:lnTo>
                  <a:pt x="1584" y="365"/>
                </a:lnTo>
                <a:lnTo>
                  <a:pt x="1578" y="383"/>
                </a:lnTo>
                <a:lnTo>
                  <a:pt x="1569" y="400"/>
                </a:lnTo>
                <a:lnTo>
                  <a:pt x="1561" y="418"/>
                </a:lnTo>
                <a:lnTo>
                  <a:pt x="1551" y="435"/>
                </a:lnTo>
                <a:lnTo>
                  <a:pt x="1541" y="451"/>
                </a:lnTo>
                <a:lnTo>
                  <a:pt x="1529" y="466"/>
                </a:lnTo>
                <a:lnTo>
                  <a:pt x="1518" y="481"/>
                </a:lnTo>
                <a:lnTo>
                  <a:pt x="1506" y="496"/>
                </a:lnTo>
                <a:lnTo>
                  <a:pt x="1492" y="510"/>
                </a:lnTo>
                <a:lnTo>
                  <a:pt x="1477" y="523"/>
                </a:lnTo>
                <a:lnTo>
                  <a:pt x="1462" y="537"/>
                </a:lnTo>
                <a:lnTo>
                  <a:pt x="1447" y="548"/>
                </a:lnTo>
                <a:lnTo>
                  <a:pt x="1432" y="560"/>
                </a:lnTo>
                <a:lnTo>
                  <a:pt x="1415" y="570"/>
                </a:lnTo>
                <a:lnTo>
                  <a:pt x="1399" y="580"/>
                </a:lnTo>
                <a:lnTo>
                  <a:pt x="1382" y="588"/>
                </a:lnTo>
                <a:lnTo>
                  <a:pt x="1364" y="597"/>
                </a:lnTo>
                <a:lnTo>
                  <a:pt x="1345" y="603"/>
                </a:lnTo>
                <a:lnTo>
                  <a:pt x="1327" y="610"/>
                </a:lnTo>
                <a:lnTo>
                  <a:pt x="1308" y="615"/>
                </a:lnTo>
                <a:lnTo>
                  <a:pt x="1288" y="620"/>
                </a:lnTo>
                <a:lnTo>
                  <a:pt x="1268" y="623"/>
                </a:lnTo>
                <a:lnTo>
                  <a:pt x="1248" y="627"/>
                </a:lnTo>
                <a:lnTo>
                  <a:pt x="1228" y="627"/>
                </a:lnTo>
                <a:lnTo>
                  <a:pt x="1208" y="628"/>
                </a:lnTo>
                <a:lnTo>
                  <a:pt x="403" y="628"/>
                </a:lnTo>
                <a:lnTo>
                  <a:pt x="381" y="627"/>
                </a:lnTo>
                <a:lnTo>
                  <a:pt x="361" y="627"/>
                </a:lnTo>
                <a:lnTo>
                  <a:pt x="341" y="623"/>
                </a:lnTo>
                <a:lnTo>
                  <a:pt x="321" y="620"/>
                </a:lnTo>
                <a:lnTo>
                  <a:pt x="301" y="615"/>
                </a:lnTo>
                <a:lnTo>
                  <a:pt x="282" y="610"/>
                </a:lnTo>
                <a:lnTo>
                  <a:pt x="264" y="603"/>
                </a:lnTo>
                <a:lnTo>
                  <a:pt x="246" y="597"/>
                </a:lnTo>
                <a:lnTo>
                  <a:pt x="227" y="588"/>
                </a:lnTo>
                <a:lnTo>
                  <a:pt x="210" y="580"/>
                </a:lnTo>
                <a:lnTo>
                  <a:pt x="194" y="570"/>
                </a:lnTo>
                <a:lnTo>
                  <a:pt x="177" y="560"/>
                </a:lnTo>
                <a:lnTo>
                  <a:pt x="162" y="548"/>
                </a:lnTo>
                <a:lnTo>
                  <a:pt x="147" y="537"/>
                </a:lnTo>
                <a:lnTo>
                  <a:pt x="132" y="523"/>
                </a:lnTo>
                <a:lnTo>
                  <a:pt x="117" y="510"/>
                </a:lnTo>
                <a:lnTo>
                  <a:pt x="105" y="496"/>
                </a:lnTo>
                <a:lnTo>
                  <a:pt x="92" y="481"/>
                </a:lnTo>
                <a:lnTo>
                  <a:pt x="80" y="466"/>
                </a:lnTo>
                <a:lnTo>
                  <a:pt x="68" y="451"/>
                </a:lnTo>
                <a:lnTo>
                  <a:pt x="58" y="435"/>
                </a:lnTo>
                <a:lnTo>
                  <a:pt x="48" y="418"/>
                </a:lnTo>
                <a:lnTo>
                  <a:pt x="40" y="400"/>
                </a:lnTo>
                <a:lnTo>
                  <a:pt x="31" y="383"/>
                </a:lnTo>
                <a:lnTo>
                  <a:pt x="25" y="365"/>
                </a:lnTo>
                <a:lnTo>
                  <a:pt x="18" y="346"/>
                </a:lnTo>
                <a:lnTo>
                  <a:pt x="13" y="326"/>
                </a:lnTo>
                <a:lnTo>
                  <a:pt x="8" y="308"/>
                </a:lnTo>
                <a:lnTo>
                  <a:pt x="5" y="288"/>
                </a:lnTo>
                <a:lnTo>
                  <a:pt x="1" y="268"/>
                </a:lnTo>
                <a:lnTo>
                  <a:pt x="0" y="246"/>
                </a:lnTo>
                <a:lnTo>
                  <a:pt x="0" y="22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0" name="Freeform 48"/>
          <p:cNvSpPr>
            <a:spLocks/>
          </p:cNvSpPr>
          <p:nvPr/>
        </p:nvSpPr>
        <p:spPr bwMode="auto">
          <a:xfrm flipH="1">
            <a:off x="146050" y="4962525"/>
            <a:ext cx="1277938" cy="498475"/>
          </a:xfrm>
          <a:custGeom>
            <a:avLst/>
            <a:gdLst/>
            <a:ahLst/>
            <a:cxnLst>
              <a:cxn ang="0">
                <a:pos x="1610" y="0"/>
              </a:cxn>
              <a:cxn ang="0">
                <a:pos x="1610" y="246"/>
              </a:cxn>
              <a:cxn ang="0">
                <a:pos x="1605" y="288"/>
              </a:cxn>
              <a:cxn ang="0">
                <a:pos x="1596" y="326"/>
              </a:cxn>
              <a:cxn ang="0">
                <a:pos x="1584" y="365"/>
              </a:cxn>
              <a:cxn ang="0">
                <a:pos x="1569" y="400"/>
              </a:cxn>
              <a:cxn ang="0">
                <a:pos x="1551" y="435"/>
              </a:cxn>
              <a:cxn ang="0">
                <a:pos x="1529" y="466"/>
              </a:cxn>
              <a:cxn ang="0">
                <a:pos x="1506" y="496"/>
              </a:cxn>
              <a:cxn ang="0">
                <a:pos x="1477" y="523"/>
              </a:cxn>
              <a:cxn ang="0">
                <a:pos x="1447" y="548"/>
              </a:cxn>
              <a:cxn ang="0">
                <a:pos x="1415" y="570"/>
              </a:cxn>
              <a:cxn ang="0">
                <a:pos x="1382" y="588"/>
              </a:cxn>
              <a:cxn ang="0">
                <a:pos x="1345" y="603"/>
              </a:cxn>
              <a:cxn ang="0">
                <a:pos x="1308" y="615"/>
              </a:cxn>
              <a:cxn ang="0">
                <a:pos x="1268" y="623"/>
              </a:cxn>
              <a:cxn ang="0">
                <a:pos x="1228" y="627"/>
              </a:cxn>
              <a:cxn ang="0">
                <a:pos x="403" y="628"/>
              </a:cxn>
              <a:cxn ang="0">
                <a:pos x="361" y="627"/>
              </a:cxn>
              <a:cxn ang="0">
                <a:pos x="321" y="620"/>
              </a:cxn>
              <a:cxn ang="0">
                <a:pos x="282" y="610"/>
              </a:cxn>
              <a:cxn ang="0">
                <a:pos x="246" y="597"/>
              </a:cxn>
              <a:cxn ang="0">
                <a:pos x="210" y="580"/>
              </a:cxn>
              <a:cxn ang="0">
                <a:pos x="177" y="560"/>
              </a:cxn>
              <a:cxn ang="0">
                <a:pos x="147" y="537"/>
              </a:cxn>
              <a:cxn ang="0">
                <a:pos x="117" y="510"/>
              </a:cxn>
              <a:cxn ang="0">
                <a:pos x="92" y="481"/>
              </a:cxn>
              <a:cxn ang="0">
                <a:pos x="68" y="451"/>
              </a:cxn>
              <a:cxn ang="0">
                <a:pos x="48" y="418"/>
              </a:cxn>
              <a:cxn ang="0">
                <a:pos x="31" y="383"/>
              </a:cxn>
              <a:cxn ang="0">
                <a:pos x="18" y="346"/>
              </a:cxn>
              <a:cxn ang="0">
                <a:pos x="8" y="308"/>
              </a:cxn>
              <a:cxn ang="0">
                <a:pos x="1" y="268"/>
              </a:cxn>
              <a:cxn ang="0">
                <a:pos x="0" y="226"/>
              </a:cxn>
              <a:cxn ang="0">
                <a:pos x="0" y="0"/>
              </a:cxn>
            </a:cxnLst>
            <a:rect l="0" t="0" r="r" b="b"/>
            <a:pathLst>
              <a:path w="1610" h="628">
                <a:moveTo>
                  <a:pt x="0" y="0"/>
                </a:moveTo>
                <a:lnTo>
                  <a:pt x="1610" y="0"/>
                </a:lnTo>
                <a:lnTo>
                  <a:pt x="1610" y="226"/>
                </a:lnTo>
                <a:lnTo>
                  <a:pt x="1610" y="246"/>
                </a:lnTo>
                <a:lnTo>
                  <a:pt x="1608" y="268"/>
                </a:lnTo>
                <a:lnTo>
                  <a:pt x="1605" y="288"/>
                </a:lnTo>
                <a:lnTo>
                  <a:pt x="1601" y="308"/>
                </a:lnTo>
                <a:lnTo>
                  <a:pt x="1596" y="326"/>
                </a:lnTo>
                <a:lnTo>
                  <a:pt x="1591" y="346"/>
                </a:lnTo>
                <a:lnTo>
                  <a:pt x="1584" y="365"/>
                </a:lnTo>
                <a:lnTo>
                  <a:pt x="1578" y="383"/>
                </a:lnTo>
                <a:lnTo>
                  <a:pt x="1569" y="400"/>
                </a:lnTo>
                <a:lnTo>
                  <a:pt x="1561" y="418"/>
                </a:lnTo>
                <a:lnTo>
                  <a:pt x="1551" y="435"/>
                </a:lnTo>
                <a:lnTo>
                  <a:pt x="1541" y="451"/>
                </a:lnTo>
                <a:lnTo>
                  <a:pt x="1529" y="466"/>
                </a:lnTo>
                <a:lnTo>
                  <a:pt x="1518" y="481"/>
                </a:lnTo>
                <a:lnTo>
                  <a:pt x="1506" y="496"/>
                </a:lnTo>
                <a:lnTo>
                  <a:pt x="1492" y="510"/>
                </a:lnTo>
                <a:lnTo>
                  <a:pt x="1477" y="523"/>
                </a:lnTo>
                <a:lnTo>
                  <a:pt x="1462" y="537"/>
                </a:lnTo>
                <a:lnTo>
                  <a:pt x="1447" y="548"/>
                </a:lnTo>
                <a:lnTo>
                  <a:pt x="1432" y="560"/>
                </a:lnTo>
                <a:lnTo>
                  <a:pt x="1415" y="570"/>
                </a:lnTo>
                <a:lnTo>
                  <a:pt x="1399" y="580"/>
                </a:lnTo>
                <a:lnTo>
                  <a:pt x="1382" y="588"/>
                </a:lnTo>
                <a:lnTo>
                  <a:pt x="1364" y="597"/>
                </a:lnTo>
                <a:lnTo>
                  <a:pt x="1345" y="603"/>
                </a:lnTo>
                <a:lnTo>
                  <a:pt x="1327" y="610"/>
                </a:lnTo>
                <a:lnTo>
                  <a:pt x="1308" y="615"/>
                </a:lnTo>
                <a:lnTo>
                  <a:pt x="1288" y="620"/>
                </a:lnTo>
                <a:lnTo>
                  <a:pt x="1268" y="623"/>
                </a:lnTo>
                <a:lnTo>
                  <a:pt x="1248" y="627"/>
                </a:lnTo>
                <a:lnTo>
                  <a:pt x="1228" y="627"/>
                </a:lnTo>
                <a:lnTo>
                  <a:pt x="1208" y="628"/>
                </a:lnTo>
                <a:lnTo>
                  <a:pt x="403" y="628"/>
                </a:lnTo>
                <a:lnTo>
                  <a:pt x="381" y="627"/>
                </a:lnTo>
                <a:lnTo>
                  <a:pt x="361" y="627"/>
                </a:lnTo>
                <a:lnTo>
                  <a:pt x="341" y="623"/>
                </a:lnTo>
                <a:lnTo>
                  <a:pt x="321" y="620"/>
                </a:lnTo>
                <a:lnTo>
                  <a:pt x="301" y="615"/>
                </a:lnTo>
                <a:lnTo>
                  <a:pt x="282" y="610"/>
                </a:lnTo>
                <a:lnTo>
                  <a:pt x="264" y="603"/>
                </a:lnTo>
                <a:lnTo>
                  <a:pt x="246" y="597"/>
                </a:lnTo>
                <a:lnTo>
                  <a:pt x="227" y="588"/>
                </a:lnTo>
                <a:lnTo>
                  <a:pt x="210" y="580"/>
                </a:lnTo>
                <a:lnTo>
                  <a:pt x="194" y="570"/>
                </a:lnTo>
                <a:lnTo>
                  <a:pt x="177" y="560"/>
                </a:lnTo>
                <a:lnTo>
                  <a:pt x="162" y="548"/>
                </a:lnTo>
                <a:lnTo>
                  <a:pt x="147" y="537"/>
                </a:lnTo>
                <a:lnTo>
                  <a:pt x="132" y="523"/>
                </a:lnTo>
                <a:lnTo>
                  <a:pt x="117" y="510"/>
                </a:lnTo>
                <a:lnTo>
                  <a:pt x="105" y="496"/>
                </a:lnTo>
                <a:lnTo>
                  <a:pt x="92" y="481"/>
                </a:lnTo>
                <a:lnTo>
                  <a:pt x="80" y="466"/>
                </a:lnTo>
                <a:lnTo>
                  <a:pt x="68" y="451"/>
                </a:lnTo>
                <a:lnTo>
                  <a:pt x="58" y="435"/>
                </a:lnTo>
                <a:lnTo>
                  <a:pt x="48" y="418"/>
                </a:lnTo>
                <a:lnTo>
                  <a:pt x="40" y="400"/>
                </a:lnTo>
                <a:lnTo>
                  <a:pt x="31" y="383"/>
                </a:lnTo>
                <a:lnTo>
                  <a:pt x="25" y="365"/>
                </a:lnTo>
                <a:lnTo>
                  <a:pt x="18" y="346"/>
                </a:lnTo>
                <a:lnTo>
                  <a:pt x="13" y="326"/>
                </a:lnTo>
                <a:lnTo>
                  <a:pt x="8" y="308"/>
                </a:lnTo>
                <a:lnTo>
                  <a:pt x="5" y="288"/>
                </a:lnTo>
                <a:lnTo>
                  <a:pt x="1" y="268"/>
                </a:lnTo>
                <a:lnTo>
                  <a:pt x="0" y="246"/>
                </a:lnTo>
                <a:lnTo>
                  <a:pt x="0" y="22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1" name="Rectangle 49"/>
          <p:cNvSpPr>
            <a:spLocks noChangeArrowheads="1"/>
          </p:cNvSpPr>
          <p:nvPr/>
        </p:nvSpPr>
        <p:spPr bwMode="auto">
          <a:xfrm flipH="1">
            <a:off x="463550" y="5033963"/>
            <a:ext cx="846138" cy="198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300" b="1">
                <a:solidFill>
                  <a:srgbClr val="000000"/>
                </a:solidFill>
              </a:rPr>
              <a:t>Activity Y1</a:t>
            </a:r>
            <a:endParaRPr lang="en-US" sz="20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682" name="Rectangle 50"/>
          <p:cNvSpPr>
            <a:spLocks noChangeArrowheads="1"/>
          </p:cNvSpPr>
          <p:nvPr/>
        </p:nvSpPr>
        <p:spPr bwMode="auto">
          <a:xfrm flipH="1">
            <a:off x="463550" y="5203825"/>
            <a:ext cx="846138" cy="198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300" b="1">
                <a:solidFill>
                  <a:srgbClr val="000000"/>
                </a:solidFill>
              </a:rPr>
              <a:t>Activity Y2</a:t>
            </a:r>
            <a:endParaRPr lang="en-US" sz="20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683" name="Freeform 51"/>
          <p:cNvSpPr>
            <a:spLocks/>
          </p:cNvSpPr>
          <p:nvPr/>
        </p:nvSpPr>
        <p:spPr bwMode="auto">
          <a:xfrm flipH="1">
            <a:off x="146050" y="4522788"/>
            <a:ext cx="1277938" cy="439737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5" y="342"/>
              </a:cxn>
              <a:cxn ang="0">
                <a:pos x="13" y="302"/>
              </a:cxn>
              <a:cxn ang="0">
                <a:pos x="25" y="264"/>
              </a:cxn>
              <a:cxn ang="0">
                <a:pos x="40" y="229"/>
              </a:cxn>
              <a:cxn ang="0">
                <a:pos x="58" y="194"/>
              </a:cxn>
              <a:cxn ang="0">
                <a:pos x="80" y="162"/>
              </a:cxn>
              <a:cxn ang="0">
                <a:pos x="105" y="132"/>
              </a:cxn>
              <a:cxn ang="0">
                <a:pos x="132" y="105"/>
              </a:cxn>
              <a:cxn ang="0">
                <a:pos x="162" y="80"/>
              </a:cxn>
              <a:cxn ang="0">
                <a:pos x="194" y="58"/>
              </a:cxn>
              <a:cxn ang="0">
                <a:pos x="227" y="40"/>
              </a:cxn>
              <a:cxn ang="0">
                <a:pos x="264" y="25"/>
              </a:cxn>
              <a:cxn ang="0">
                <a:pos x="301" y="13"/>
              </a:cxn>
              <a:cxn ang="0">
                <a:pos x="341" y="5"/>
              </a:cxn>
              <a:cxn ang="0">
                <a:pos x="381" y="2"/>
              </a:cxn>
              <a:cxn ang="0">
                <a:pos x="403" y="0"/>
              </a:cxn>
              <a:cxn ang="0">
                <a:pos x="1228" y="2"/>
              </a:cxn>
              <a:cxn ang="0">
                <a:pos x="1268" y="5"/>
              </a:cxn>
              <a:cxn ang="0">
                <a:pos x="1308" y="13"/>
              </a:cxn>
              <a:cxn ang="0">
                <a:pos x="1345" y="25"/>
              </a:cxn>
              <a:cxn ang="0">
                <a:pos x="1382" y="40"/>
              </a:cxn>
              <a:cxn ang="0">
                <a:pos x="1415" y="58"/>
              </a:cxn>
              <a:cxn ang="0">
                <a:pos x="1447" y="80"/>
              </a:cxn>
              <a:cxn ang="0">
                <a:pos x="1477" y="105"/>
              </a:cxn>
              <a:cxn ang="0">
                <a:pos x="1506" y="132"/>
              </a:cxn>
              <a:cxn ang="0">
                <a:pos x="1529" y="162"/>
              </a:cxn>
              <a:cxn ang="0">
                <a:pos x="1551" y="194"/>
              </a:cxn>
              <a:cxn ang="0">
                <a:pos x="1569" y="229"/>
              </a:cxn>
              <a:cxn ang="0">
                <a:pos x="1584" y="264"/>
              </a:cxn>
              <a:cxn ang="0">
                <a:pos x="1596" y="302"/>
              </a:cxn>
              <a:cxn ang="0">
                <a:pos x="1605" y="342"/>
              </a:cxn>
              <a:cxn ang="0">
                <a:pos x="1610" y="382"/>
              </a:cxn>
              <a:cxn ang="0">
                <a:pos x="1610" y="402"/>
              </a:cxn>
              <a:cxn ang="0">
                <a:pos x="0" y="554"/>
              </a:cxn>
              <a:cxn ang="0">
                <a:pos x="0" y="402"/>
              </a:cxn>
            </a:cxnLst>
            <a:rect l="0" t="0" r="r" b="b"/>
            <a:pathLst>
              <a:path w="1610" h="554">
                <a:moveTo>
                  <a:pt x="0" y="402"/>
                </a:moveTo>
                <a:lnTo>
                  <a:pt x="0" y="382"/>
                </a:lnTo>
                <a:lnTo>
                  <a:pt x="1" y="362"/>
                </a:lnTo>
                <a:lnTo>
                  <a:pt x="5" y="342"/>
                </a:lnTo>
                <a:lnTo>
                  <a:pt x="8" y="322"/>
                </a:lnTo>
                <a:lnTo>
                  <a:pt x="13" y="302"/>
                </a:lnTo>
                <a:lnTo>
                  <a:pt x="18" y="284"/>
                </a:lnTo>
                <a:lnTo>
                  <a:pt x="25" y="264"/>
                </a:lnTo>
                <a:lnTo>
                  <a:pt x="31" y="247"/>
                </a:lnTo>
                <a:lnTo>
                  <a:pt x="40" y="229"/>
                </a:lnTo>
                <a:lnTo>
                  <a:pt x="48" y="210"/>
                </a:lnTo>
                <a:lnTo>
                  <a:pt x="58" y="194"/>
                </a:lnTo>
                <a:lnTo>
                  <a:pt x="68" y="179"/>
                </a:lnTo>
                <a:lnTo>
                  <a:pt x="80" y="162"/>
                </a:lnTo>
                <a:lnTo>
                  <a:pt x="92" y="147"/>
                </a:lnTo>
                <a:lnTo>
                  <a:pt x="105" y="132"/>
                </a:lnTo>
                <a:lnTo>
                  <a:pt x="117" y="119"/>
                </a:lnTo>
                <a:lnTo>
                  <a:pt x="132" y="105"/>
                </a:lnTo>
                <a:lnTo>
                  <a:pt x="147" y="92"/>
                </a:lnTo>
                <a:lnTo>
                  <a:pt x="162" y="80"/>
                </a:lnTo>
                <a:lnTo>
                  <a:pt x="177" y="68"/>
                </a:lnTo>
                <a:lnTo>
                  <a:pt x="194" y="58"/>
                </a:lnTo>
                <a:lnTo>
                  <a:pt x="210" y="48"/>
                </a:lnTo>
                <a:lnTo>
                  <a:pt x="227" y="40"/>
                </a:lnTo>
                <a:lnTo>
                  <a:pt x="246" y="32"/>
                </a:lnTo>
                <a:lnTo>
                  <a:pt x="264" y="25"/>
                </a:lnTo>
                <a:lnTo>
                  <a:pt x="282" y="18"/>
                </a:lnTo>
                <a:lnTo>
                  <a:pt x="301" y="13"/>
                </a:lnTo>
                <a:lnTo>
                  <a:pt x="321" y="8"/>
                </a:lnTo>
                <a:lnTo>
                  <a:pt x="341" y="5"/>
                </a:lnTo>
                <a:lnTo>
                  <a:pt x="361" y="3"/>
                </a:lnTo>
                <a:lnTo>
                  <a:pt x="381" y="2"/>
                </a:lnTo>
                <a:lnTo>
                  <a:pt x="403" y="0"/>
                </a:lnTo>
                <a:lnTo>
                  <a:pt x="403" y="0"/>
                </a:lnTo>
                <a:lnTo>
                  <a:pt x="1208" y="0"/>
                </a:lnTo>
                <a:lnTo>
                  <a:pt x="1228" y="2"/>
                </a:lnTo>
                <a:lnTo>
                  <a:pt x="1248" y="3"/>
                </a:lnTo>
                <a:lnTo>
                  <a:pt x="1268" y="5"/>
                </a:lnTo>
                <a:lnTo>
                  <a:pt x="1288" y="8"/>
                </a:lnTo>
                <a:lnTo>
                  <a:pt x="1308" y="13"/>
                </a:lnTo>
                <a:lnTo>
                  <a:pt x="1327" y="18"/>
                </a:lnTo>
                <a:lnTo>
                  <a:pt x="1345" y="25"/>
                </a:lnTo>
                <a:lnTo>
                  <a:pt x="1364" y="32"/>
                </a:lnTo>
                <a:lnTo>
                  <a:pt x="1382" y="40"/>
                </a:lnTo>
                <a:lnTo>
                  <a:pt x="1399" y="48"/>
                </a:lnTo>
                <a:lnTo>
                  <a:pt x="1415" y="58"/>
                </a:lnTo>
                <a:lnTo>
                  <a:pt x="1432" y="68"/>
                </a:lnTo>
                <a:lnTo>
                  <a:pt x="1447" y="80"/>
                </a:lnTo>
                <a:lnTo>
                  <a:pt x="1462" y="92"/>
                </a:lnTo>
                <a:lnTo>
                  <a:pt x="1477" y="105"/>
                </a:lnTo>
                <a:lnTo>
                  <a:pt x="1492" y="119"/>
                </a:lnTo>
                <a:lnTo>
                  <a:pt x="1506" y="132"/>
                </a:lnTo>
                <a:lnTo>
                  <a:pt x="1518" y="147"/>
                </a:lnTo>
                <a:lnTo>
                  <a:pt x="1529" y="162"/>
                </a:lnTo>
                <a:lnTo>
                  <a:pt x="1541" y="179"/>
                </a:lnTo>
                <a:lnTo>
                  <a:pt x="1551" y="194"/>
                </a:lnTo>
                <a:lnTo>
                  <a:pt x="1561" y="210"/>
                </a:lnTo>
                <a:lnTo>
                  <a:pt x="1569" y="229"/>
                </a:lnTo>
                <a:lnTo>
                  <a:pt x="1578" y="247"/>
                </a:lnTo>
                <a:lnTo>
                  <a:pt x="1584" y="264"/>
                </a:lnTo>
                <a:lnTo>
                  <a:pt x="1591" y="284"/>
                </a:lnTo>
                <a:lnTo>
                  <a:pt x="1596" y="302"/>
                </a:lnTo>
                <a:lnTo>
                  <a:pt x="1601" y="322"/>
                </a:lnTo>
                <a:lnTo>
                  <a:pt x="1605" y="342"/>
                </a:lnTo>
                <a:lnTo>
                  <a:pt x="1608" y="362"/>
                </a:lnTo>
                <a:lnTo>
                  <a:pt x="1610" y="382"/>
                </a:lnTo>
                <a:lnTo>
                  <a:pt x="1610" y="402"/>
                </a:lnTo>
                <a:lnTo>
                  <a:pt x="1610" y="402"/>
                </a:lnTo>
                <a:lnTo>
                  <a:pt x="1610" y="554"/>
                </a:lnTo>
                <a:lnTo>
                  <a:pt x="0" y="554"/>
                </a:lnTo>
                <a:lnTo>
                  <a:pt x="0" y="402"/>
                </a:lnTo>
                <a:lnTo>
                  <a:pt x="0" y="402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4" name="Freeform 52"/>
          <p:cNvSpPr>
            <a:spLocks/>
          </p:cNvSpPr>
          <p:nvPr/>
        </p:nvSpPr>
        <p:spPr bwMode="auto">
          <a:xfrm flipH="1">
            <a:off x="146050" y="4522788"/>
            <a:ext cx="1277938" cy="439737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5" y="342"/>
              </a:cxn>
              <a:cxn ang="0">
                <a:pos x="13" y="302"/>
              </a:cxn>
              <a:cxn ang="0">
                <a:pos x="25" y="264"/>
              </a:cxn>
              <a:cxn ang="0">
                <a:pos x="40" y="229"/>
              </a:cxn>
              <a:cxn ang="0">
                <a:pos x="58" y="194"/>
              </a:cxn>
              <a:cxn ang="0">
                <a:pos x="80" y="162"/>
              </a:cxn>
              <a:cxn ang="0">
                <a:pos x="105" y="132"/>
              </a:cxn>
              <a:cxn ang="0">
                <a:pos x="132" y="105"/>
              </a:cxn>
              <a:cxn ang="0">
                <a:pos x="162" y="80"/>
              </a:cxn>
              <a:cxn ang="0">
                <a:pos x="194" y="58"/>
              </a:cxn>
              <a:cxn ang="0">
                <a:pos x="227" y="40"/>
              </a:cxn>
              <a:cxn ang="0">
                <a:pos x="264" y="25"/>
              </a:cxn>
              <a:cxn ang="0">
                <a:pos x="301" y="13"/>
              </a:cxn>
              <a:cxn ang="0">
                <a:pos x="341" y="5"/>
              </a:cxn>
              <a:cxn ang="0">
                <a:pos x="381" y="2"/>
              </a:cxn>
              <a:cxn ang="0">
                <a:pos x="403" y="0"/>
              </a:cxn>
              <a:cxn ang="0">
                <a:pos x="1228" y="2"/>
              </a:cxn>
              <a:cxn ang="0">
                <a:pos x="1268" y="5"/>
              </a:cxn>
              <a:cxn ang="0">
                <a:pos x="1308" y="13"/>
              </a:cxn>
              <a:cxn ang="0">
                <a:pos x="1345" y="25"/>
              </a:cxn>
              <a:cxn ang="0">
                <a:pos x="1382" y="40"/>
              </a:cxn>
              <a:cxn ang="0">
                <a:pos x="1415" y="58"/>
              </a:cxn>
              <a:cxn ang="0">
                <a:pos x="1447" y="80"/>
              </a:cxn>
              <a:cxn ang="0">
                <a:pos x="1477" y="105"/>
              </a:cxn>
              <a:cxn ang="0">
                <a:pos x="1506" y="132"/>
              </a:cxn>
              <a:cxn ang="0">
                <a:pos x="1529" y="162"/>
              </a:cxn>
              <a:cxn ang="0">
                <a:pos x="1551" y="194"/>
              </a:cxn>
              <a:cxn ang="0">
                <a:pos x="1569" y="229"/>
              </a:cxn>
              <a:cxn ang="0">
                <a:pos x="1584" y="264"/>
              </a:cxn>
              <a:cxn ang="0">
                <a:pos x="1596" y="302"/>
              </a:cxn>
              <a:cxn ang="0">
                <a:pos x="1605" y="342"/>
              </a:cxn>
              <a:cxn ang="0">
                <a:pos x="1610" y="382"/>
              </a:cxn>
              <a:cxn ang="0">
                <a:pos x="1610" y="402"/>
              </a:cxn>
              <a:cxn ang="0">
                <a:pos x="0" y="554"/>
              </a:cxn>
              <a:cxn ang="0">
                <a:pos x="0" y="402"/>
              </a:cxn>
            </a:cxnLst>
            <a:rect l="0" t="0" r="r" b="b"/>
            <a:pathLst>
              <a:path w="1610" h="554">
                <a:moveTo>
                  <a:pt x="0" y="402"/>
                </a:moveTo>
                <a:lnTo>
                  <a:pt x="0" y="382"/>
                </a:lnTo>
                <a:lnTo>
                  <a:pt x="1" y="362"/>
                </a:lnTo>
                <a:lnTo>
                  <a:pt x="5" y="342"/>
                </a:lnTo>
                <a:lnTo>
                  <a:pt x="8" y="322"/>
                </a:lnTo>
                <a:lnTo>
                  <a:pt x="13" y="302"/>
                </a:lnTo>
                <a:lnTo>
                  <a:pt x="18" y="284"/>
                </a:lnTo>
                <a:lnTo>
                  <a:pt x="25" y="264"/>
                </a:lnTo>
                <a:lnTo>
                  <a:pt x="31" y="247"/>
                </a:lnTo>
                <a:lnTo>
                  <a:pt x="40" y="229"/>
                </a:lnTo>
                <a:lnTo>
                  <a:pt x="48" y="210"/>
                </a:lnTo>
                <a:lnTo>
                  <a:pt x="58" y="194"/>
                </a:lnTo>
                <a:lnTo>
                  <a:pt x="68" y="179"/>
                </a:lnTo>
                <a:lnTo>
                  <a:pt x="80" y="162"/>
                </a:lnTo>
                <a:lnTo>
                  <a:pt x="92" y="147"/>
                </a:lnTo>
                <a:lnTo>
                  <a:pt x="105" y="132"/>
                </a:lnTo>
                <a:lnTo>
                  <a:pt x="117" y="119"/>
                </a:lnTo>
                <a:lnTo>
                  <a:pt x="132" y="105"/>
                </a:lnTo>
                <a:lnTo>
                  <a:pt x="147" y="92"/>
                </a:lnTo>
                <a:lnTo>
                  <a:pt x="162" y="80"/>
                </a:lnTo>
                <a:lnTo>
                  <a:pt x="177" y="68"/>
                </a:lnTo>
                <a:lnTo>
                  <a:pt x="194" y="58"/>
                </a:lnTo>
                <a:lnTo>
                  <a:pt x="210" y="48"/>
                </a:lnTo>
                <a:lnTo>
                  <a:pt x="227" y="40"/>
                </a:lnTo>
                <a:lnTo>
                  <a:pt x="246" y="32"/>
                </a:lnTo>
                <a:lnTo>
                  <a:pt x="264" y="25"/>
                </a:lnTo>
                <a:lnTo>
                  <a:pt x="282" y="18"/>
                </a:lnTo>
                <a:lnTo>
                  <a:pt x="301" y="13"/>
                </a:lnTo>
                <a:lnTo>
                  <a:pt x="321" y="8"/>
                </a:lnTo>
                <a:lnTo>
                  <a:pt x="341" y="5"/>
                </a:lnTo>
                <a:lnTo>
                  <a:pt x="361" y="3"/>
                </a:lnTo>
                <a:lnTo>
                  <a:pt x="381" y="2"/>
                </a:lnTo>
                <a:lnTo>
                  <a:pt x="403" y="0"/>
                </a:lnTo>
                <a:lnTo>
                  <a:pt x="403" y="0"/>
                </a:lnTo>
                <a:lnTo>
                  <a:pt x="1208" y="0"/>
                </a:lnTo>
                <a:lnTo>
                  <a:pt x="1228" y="2"/>
                </a:lnTo>
                <a:lnTo>
                  <a:pt x="1248" y="3"/>
                </a:lnTo>
                <a:lnTo>
                  <a:pt x="1268" y="5"/>
                </a:lnTo>
                <a:lnTo>
                  <a:pt x="1288" y="8"/>
                </a:lnTo>
                <a:lnTo>
                  <a:pt x="1308" y="13"/>
                </a:lnTo>
                <a:lnTo>
                  <a:pt x="1327" y="18"/>
                </a:lnTo>
                <a:lnTo>
                  <a:pt x="1345" y="25"/>
                </a:lnTo>
                <a:lnTo>
                  <a:pt x="1364" y="32"/>
                </a:lnTo>
                <a:lnTo>
                  <a:pt x="1382" y="40"/>
                </a:lnTo>
                <a:lnTo>
                  <a:pt x="1399" y="48"/>
                </a:lnTo>
                <a:lnTo>
                  <a:pt x="1415" y="58"/>
                </a:lnTo>
                <a:lnTo>
                  <a:pt x="1432" y="68"/>
                </a:lnTo>
                <a:lnTo>
                  <a:pt x="1447" y="80"/>
                </a:lnTo>
                <a:lnTo>
                  <a:pt x="1462" y="92"/>
                </a:lnTo>
                <a:lnTo>
                  <a:pt x="1477" y="105"/>
                </a:lnTo>
                <a:lnTo>
                  <a:pt x="1492" y="119"/>
                </a:lnTo>
                <a:lnTo>
                  <a:pt x="1506" y="132"/>
                </a:lnTo>
                <a:lnTo>
                  <a:pt x="1518" y="147"/>
                </a:lnTo>
                <a:lnTo>
                  <a:pt x="1529" y="162"/>
                </a:lnTo>
                <a:lnTo>
                  <a:pt x="1541" y="179"/>
                </a:lnTo>
                <a:lnTo>
                  <a:pt x="1551" y="194"/>
                </a:lnTo>
                <a:lnTo>
                  <a:pt x="1561" y="210"/>
                </a:lnTo>
                <a:lnTo>
                  <a:pt x="1569" y="229"/>
                </a:lnTo>
                <a:lnTo>
                  <a:pt x="1578" y="247"/>
                </a:lnTo>
                <a:lnTo>
                  <a:pt x="1584" y="264"/>
                </a:lnTo>
                <a:lnTo>
                  <a:pt x="1591" y="284"/>
                </a:lnTo>
                <a:lnTo>
                  <a:pt x="1596" y="302"/>
                </a:lnTo>
                <a:lnTo>
                  <a:pt x="1601" y="322"/>
                </a:lnTo>
                <a:lnTo>
                  <a:pt x="1605" y="342"/>
                </a:lnTo>
                <a:lnTo>
                  <a:pt x="1608" y="362"/>
                </a:lnTo>
                <a:lnTo>
                  <a:pt x="1610" y="382"/>
                </a:lnTo>
                <a:lnTo>
                  <a:pt x="1610" y="402"/>
                </a:lnTo>
                <a:lnTo>
                  <a:pt x="1610" y="402"/>
                </a:lnTo>
                <a:lnTo>
                  <a:pt x="1610" y="554"/>
                </a:lnTo>
                <a:lnTo>
                  <a:pt x="0" y="554"/>
                </a:lnTo>
                <a:lnTo>
                  <a:pt x="0" y="402"/>
                </a:lnTo>
                <a:lnTo>
                  <a:pt x="0" y="402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5" name="Rectangle 53"/>
          <p:cNvSpPr>
            <a:spLocks noChangeArrowheads="1"/>
          </p:cNvSpPr>
          <p:nvPr/>
        </p:nvSpPr>
        <p:spPr bwMode="auto">
          <a:xfrm flipH="1">
            <a:off x="422275" y="4608513"/>
            <a:ext cx="733425" cy="258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700" b="1">
                <a:solidFill>
                  <a:srgbClr val="000000"/>
                </a:solidFill>
              </a:rPr>
              <a:t>State Y</a:t>
            </a:r>
            <a:endParaRPr lang="en-US" sz="28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686" name="Freeform 54"/>
          <p:cNvSpPr>
            <a:spLocks/>
          </p:cNvSpPr>
          <p:nvPr/>
        </p:nvSpPr>
        <p:spPr bwMode="auto">
          <a:xfrm flipH="1">
            <a:off x="1381125" y="3805238"/>
            <a:ext cx="282575" cy="1187450"/>
          </a:xfrm>
          <a:custGeom>
            <a:avLst/>
            <a:gdLst/>
            <a:ahLst/>
            <a:cxnLst>
              <a:cxn ang="0">
                <a:pos x="355" y="0"/>
              </a:cxn>
              <a:cxn ang="0">
                <a:pos x="178" y="0"/>
              </a:cxn>
              <a:cxn ang="0">
                <a:pos x="169" y="0"/>
              </a:cxn>
              <a:cxn ang="0">
                <a:pos x="159" y="0"/>
              </a:cxn>
              <a:cxn ang="0">
                <a:pos x="151" y="2"/>
              </a:cxn>
              <a:cxn ang="0">
                <a:pos x="143" y="4"/>
              </a:cxn>
              <a:cxn ang="0">
                <a:pos x="133" y="5"/>
              </a:cxn>
              <a:cxn ang="0">
                <a:pos x="124" y="7"/>
              </a:cxn>
              <a:cxn ang="0">
                <a:pos x="109" y="14"/>
              </a:cxn>
              <a:cxn ang="0">
                <a:pos x="92" y="21"/>
              </a:cxn>
              <a:cxn ang="0">
                <a:pos x="79" y="31"/>
              </a:cxn>
              <a:cxn ang="0">
                <a:pos x="64" y="41"/>
              </a:cxn>
              <a:cxn ang="0">
                <a:pos x="52" y="52"/>
              </a:cxn>
              <a:cxn ang="0">
                <a:pos x="40" y="64"/>
              </a:cxn>
              <a:cxn ang="0">
                <a:pos x="30" y="77"/>
              </a:cxn>
              <a:cxn ang="0">
                <a:pos x="22" y="92"/>
              </a:cxn>
              <a:cxn ang="0">
                <a:pos x="14" y="107"/>
              </a:cxn>
              <a:cxn ang="0">
                <a:pos x="9" y="124"/>
              </a:cxn>
              <a:cxn ang="0">
                <a:pos x="5" y="132"/>
              </a:cxn>
              <a:cxn ang="0">
                <a:pos x="4" y="142"/>
              </a:cxn>
              <a:cxn ang="0">
                <a:pos x="2" y="151"/>
              </a:cxn>
              <a:cxn ang="0">
                <a:pos x="0" y="159"/>
              </a:cxn>
              <a:cxn ang="0">
                <a:pos x="0" y="169"/>
              </a:cxn>
              <a:cxn ang="0">
                <a:pos x="0" y="178"/>
              </a:cxn>
              <a:cxn ang="0">
                <a:pos x="0" y="178"/>
              </a:cxn>
              <a:cxn ang="0">
                <a:pos x="0" y="1345"/>
              </a:cxn>
              <a:cxn ang="0">
                <a:pos x="0" y="1360"/>
              </a:cxn>
              <a:cxn ang="0">
                <a:pos x="4" y="1375"/>
              </a:cxn>
              <a:cxn ang="0">
                <a:pos x="7" y="1390"/>
              </a:cxn>
              <a:cxn ang="0">
                <a:pos x="12" y="1403"/>
              </a:cxn>
              <a:cxn ang="0">
                <a:pos x="19" y="1417"/>
              </a:cxn>
              <a:cxn ang="0">
                <a:pos x="25" y="1428"/>
              </a:cxn>
              <a:cxn ang="0">
                <a:pos x="34" y="1440"/>
              </a:cxn>
              <a:cxn ang="0">
                <a:pos x="44" y="1452"/>
              </a:cxn>
              <a:cxn ang="0">
                <a:pos x="56" y="1460"/>
              </a:cxn>
              <a:cxn ang="0">
                <a:pos x="66" y="1470"/>
              </a:cxn>
              <a:cxn ang="0">
                <a:pos x="79" y="1477"/>
              </a:cxn>
              <a:cxn ang="0">
                <a:pos x="92" y="1484"/>
              </a:cxn>
              <a:cxn ang="0">
                <a:pos x="106" y="1489"/>
              </a:cxn>
              <a:cxn ang="0">
                <a:pos x="121" y="1492"/>
              </a:cxn>
              <a:cxn ang="0">
                <a:pos x="136" y="1495"/>
              </a:cxn>
              <a:cxn ang="0">
                <a:pos x="151" y="1495"/>
              </a:cxn>
              <a:cxn ang="0">
                <a:pos x="151" y="1495"/>
              </a:cxn>
              <a:cxn ang="0">
                <a:pos x="302" y="1495"/>
              </a:cxn>
            </a:cxnLst>
            <a:rect l="0" t="0" r="r" b="b"/>
            <a:pathLst>
              <a:path w="355" h="1495">
                <a:moveTo>
                  <a:pt x="355" y="0"/>
                </a:moveTo>
                <a:lnTo>
                  <a:pt x="178" y="0"/>
                </a:lnTo>
                <a:lnTo>
                  <a:pt x="169" y="0"/>
                </a:lnTo>
                <a:lnTo>
                  <a:pt x="159" y="0"/>
                </a:lnTo>
                <a:lnTo>
                  <a:pt x="151" y="2"/>
                </a:lnTo>
                <a:lnTo>
                  <a:pt x="143" y="4"/>
                </a:lnTo>
                <a:lnTo>
                  <a:pt x="133" y="5"/>
                </a:lnTo>
                <a:lnTo>
                  <a:pt x="124" y="7"/>
                </a:lnTo>
                <a:lnTo>
                  <a:pt x="109" y="14"/>
                </a:lnTo>
                <a:lnTo>
                  <a:pt x="92" y="21"/>
                </a:lnTo>
                <a:lnTo>
                  <a:pt x="79" y="31"/>
                </a:lnTo>
                <a:lnTo>
                  <a:pt x="64" y="41"/>
                </a:lnTo>
                <a:lnTo>
                  <a:pt x="52" y="52"/>
                </a:lnTo>
                <a:lnTo>
                  <a:pt x="40" y="64"/>
                </a:lnTo>
                <a:lnTo>
                  <a:pt x="30" y="77"/>
                </a:lnTo>
                <a:lnTo>
                  <a:pt x="22" y="92"/>
                </a:lnTo>
                <a:lnTo>
                  <a:pt x="14" y="107"/>
                </a:lnTo>
                <a:lnTo>
                  <a:pt x="9" y="124"/>
                </a:lnTo>
                <a:lnTo>
                  <a:pt x="5" y="132"/>
                </a:lnTo>
                <a:lnTo>
                  <a:pt x="4" y="142"/>
                </a:lnTo>
                <a:lnTo>
                  <a:pt x="2" y="151"/>
                </a:lnTo>
                <a:lnTo>
                  <a:pt x="0" y="159"/>
                </a:lnTo>
                <a:lnTo>
                  <a:pt x="0" y="169"/>
                </a:lnTo>
                <a:lnTo>
                  <a:pt x="0" y="178"/>
                </a:lnTo>
                <a:lnTo>
                  <a:pt x="0" y="178"/>
                </a:lnTo>
                <a:lnTo>
                  <a:pt x="0" y="1345"/>
                </a:lnTo>
                <a:lnTo>
                  <a:pt x="0" y="1360"/>
                </a:lnTo>
                <a:lnTo>
                  <a:pt x="4" y="1375"/>
                </a:lnTo>
                <a:lnTo>
                  <a:pt x="7" y="1390"/>
                </a:lnTo>
                <a:lnTo>
                  <a:pt x="12" y="1403"/>
                </a:lnTo>
                <a:lnTo>
                  <a:pt x="19" y="1417"/>
                </a:lnTo>
                <a:lnTo>
                  <a:pt x="25" y="1428"/>
                </a:lnTo>
                <a:lnTo>
                  <a:pt x="34" y="1440"/>
                </a:lnTo>
                <a:lnTo>
                  <a:pt x="44" y="1452"/>
                </a:lnTo>
                <a:lnTo>
                  <a:pt x="56" y="1460"/>
                </a:lnTo>
                <a:lnTo>
                  <a:pt x="66" y="1470"/>
                </a:lnTo>
                <a:lnTo>
                  <a:pt x="79" y="1477"/>
                </a:lnTo>
                <a:lnTo>
                  <a:pt x="92" y="1484"/>
                </a:lnTo>
                <a:lnTo>
                  <a:pt x="106" y="1489"/>
                </a:lnTo>
                <a:lnTo>
                  <a:pt x="121" y="1492"/>
                </a:lnTo>
                <a:lnTo>
                  <a:pt x="136" y="1495"/>
                </a:lnTo>
                <a:lnTo>
                  <a:pt x="151" y="1495"/>
                </a:lnTo>
                <a:lnTo>
                  <a:pt x="151" y="1495"/>
                </a:lnTo>
                <a:lnTo>
                  <a:pt x="302" y="1495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7" name="Freeform 55"/>
          <p:cNvSpPr>
            <a:spLocks/>
          </p:cNvSpPr>
          <p:nvPr/>
        </p:nvSpPr>
        <p:spPr bwMode="auto">
          <a:xfrm flipH="1">
            <a:off x="1423988" y="4943475"/>
            <a:ext cx="146050" cy="96838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185" y="62"/>
              </a:cxn>
              <a:cxn ang="0">
                <a:pos x="0" y="0"/>
              </a:cxn>
            </a:cxnLst>
            <a:rect l="0" t="0" r="r" b="b"/>
            <a:pathLst>
              <a:path w="185" h="124">
                <a:moveTo>
                  <a:pt x="0" y="124"/>
                </a:moveTo>
                <a:lnTo>
                  <a:pt x="185" y="6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8" name="Rectangle 56"/>
          <p:cNvSpPr>
            <a:spLocks noChangeArrowheads="1"/>
          </p:cNvSpPr>
          <p:nvPr/>
        </p:nvSpPr>
        <p:spPr bwMode="auto">
          <a:xfrm flipH="1">
            <a:off x="987425" y="4270375"/>
            <a:ext cx="1352550" cy="206375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9" name="Rectangle 57"/>
          <p:cNvSpPr>
            <a:spLocks noChangeArrowheads="1"/>
          </p:cNvSpPr>
          <p:nvPr/>
        </p:nvSpPr>
        <p:spPr bwMode="auto">
          <a:xfrm flipH="1">
            <a:off x="735013" y="4298950"/>
            <a:ext cx="1685925" cy="198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300" b="1">
                <a:solidFill>
                  <a:srgbClr val="000000"/>
                </a:solidFill>
              </a:rPr>
              <a:t>Transition Activity T1</a:t>
            </a:r>
            <a:endParaRPr lang="en-US" sz="20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690" name="Freeform 58"/>
          <p:cNvSpPr>
            <a:spLocks/>
          </p:cNvSpPr>
          <p:nvPr/>
        </p:nvSpPr>
        <p:spPr bwMode="auto">
          <a:xfrm flipH="1">
            <a:off x="1647825" y="2911475"/>
            <a:ext cx="192088" cy="192088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5" y="85"/>
              </a:cxn>
              <a:cxn ang="0">
                <a:pos x="15" y="64"/>
              </a:cxn>
              <a:cxn ang="0">
                <a:pos x="28" y="44"/>
              </a:cxn>
              <a:cxn ang="0">
                <a:pos x="43" y="27"/>
              </a:cxn>
              <a:cxn ang="0">
                <a:pos x="63" y="15"/>
              </a:cxn>
              <a:cxn ang="0">
                <a:pos x="85" y="5"/>
              </a:cxn>
              <a:cxn ang="0">
                <a:pos x="108" y="0"/>
              </a:cxn>
              <a:cxn ang="0">
                <a:pos x="134" y="0"/>
              </a:cxn>
              <a:cxn ang="0">
                <a:pos x="157" y="5"/>
              </a:cxn>
              <a:cxn ang="0">
                <a:pos x="179" y="15"/>
              </a:cxn>
              <a:cxn ang="0">
                <a:pos x="199" y="27"/>
              </a:cxn>
              <a:cxn ang="0">
                <a:pos x="216" y="44"/>
              </a:cxn>
              <a:cxn ang="0">
                <a:pos x="229" y="64"/>
              </a:cxn>
              <a:cxn ang="0">
                <a:pos x="237" y="85"/>
              </a:cxn>
              <a:cxn ang="0">
                <a:pos x="242" y="109"/>
              </a:cxn>
              <a:cxn ang="0">
                <a:pos x="242" y="122"/>
              </a:cxn>
              <a:cxn ang="0">
                <a:pos x="241" y="145"/>
              </a:cxn>
              <a:cxn ang="0">
                <a:pos x="234" y="169"/>
              </a:cxn>
              <a:cxn ang="0">
                <a:pos x="222" y="189"/>
              </a:cxn>
              <a:cxn ang="0">
                <a:pos x="207" y="207"/>
              </a:cxn>
              <a:cxn ang="0">
                <a:pos x="189" y="222"/>
              </a:cxn>
              <a:cxn ang="0">
                <a:pos x="169" y="234"/>
              </a:cxn>
              <a:cxn ang="0">
                <a:pos x="145" y="241"/>
              </a:cxn>
              <a:cxn ang="0">
                <a:pos x="122" y="242"/>
              </a:cxn>
              <a:cxn ang="0">
                <a:pos x="97" y="241"/>
              </a:cxn>
              <a:cxn ang="0">
                <a:pos x="73" y="234"/>
              </a:cxn>
              <a:cxn ang="0">
                <a:pos x="53" y="222"/>
              </a:cxn>
              <a:cxn ang="0">
                <a:pos x="35" y="207"/>
              </a:cxn>
              <a:cxn ang="0">
                <a:pos x="20" y="189"/>
              </a:cxn>
              <a:cxn ang="0">
                <a:pos x="10" y="169"/>
              </a:cxn>
              <a:cxn ang="0">
                <a:pos x="1" y="145"/>
              </a:cxn>
              <a:cxn ang="0">
                <a:pos x="0" y="122"/>
              </a:cxn>
            </a:cxnLst>
            <a:rect l="0" t="0" r="r" b="b"/>
            <a:pathLst>
              <a:path w="242" h="242">
                <a:moveTo>
                  <a:pt x="0" y="122"/>
                </a:moveTo>
                <a:lnTo>
                  <a:pt x="0" y="109"/>
                </a:lnTo>
                <a:lnTo>
                  <a:pt x="1" y="97"/>
                </a:lnTo>
                <a:lnTo>
                  <a:pt x="5" y="85"/>
                </a:lnTo>
                <a:lnTo>
                  <a:pt x="10" y="74"/>
                </a:lnTo>
                <a:lnTo>
                  <a:pt x="15" y="64"/>
                </a:lnTo>
                <a:lnTo>
                  <a:pt x="20" y="54"/>
                </a:lnTo>
                <a:lnTo>
                  <a:pt x="28" y="44"/>
                </a:lnTo>
                <a:lnTo>
                  <a:pt x="35" y="35"/>
                </a:lnTo>
                <a:lnTo>
                  <a:pt x="43" y="27"/>
                </a:lnTo>
                <a:lnTo>
                  <a:pt x="53" y="20"/>
                </a:lnTo>
                <a:lnTo>
                  <a:pt x="63" y="15"/>
                </a:lnTo>
                <a:lnTo>
                  <a:pt x="73" y="9"/>
                </a:lnTo>
                <a:lnTo>
                  <a:pt x="85" y="5"/>
                </a:lnTo>
                <a:lnTo>
                  <a:pt x="97" y="2"/>
                </a:lnTo>
                <a:lnTo>
                  <a:pt x="108" y="0"/>
                </a:lnTo>
                <a:lnTo>
                  <a:pt x="122" y="0"/>
                </a:lnTo>
                <a:lnTo>
                  <a:pt x="134" y="0"/>
                </a:lnTo>
                <a:lnTo>
                  <a:pt x="145" y="2"/>
                </a:lnTo>
                <a:lnTo>
                  <a:pt x="157" y="5"/>
                </a:lnTo>
                <a:lnTo>
                  <a:pt x="169" y="9"/>
                </a:lnTo>
                <a:lnTo>
                  <a:pt x="179" y="15"/>
                </a:lnTo>
                <a:lnTo>
                  <a:pt x="189" y="20"/>
                </a:lnTo>
                <a:lnTo>
                  <a:pt x="199" y="27"/>
                </a:lnTo>
                <a:lnTo>
                  <a:pt x="207" y="35"/>
                </a:lnTo>
                <a:lnTo>
                  <a:pt x="216" y="44"/>
                </a:lnTo>
                <a:lnTo>
                  <a:pt x="222" y="54"/>
                </a:lnTo>
                <a:lnTo>
                  <a:pt x="229" y="64"/>
                </a:lnTo>
                <a:lnTo>
                  <a:pt x="234" y="74"/>
                </a:lnTo>
                <a:lnTo>
                  <a:pt x="237" y="85"/>
                </a:lnTo>
                <a:lnTo>
                  <a:pt x="241" y="97"/>
                </a:lnTo>
                <a:lnTo>
                  <a:pt x="242" y="109"/>
                </a:lnTo>
                <a:lnTo>
                  <a:pt x="242" y="122"/>
                </a:lnTo>
                <a:lnTo>
                  <a:pt x="242" y="122"/>
                </a:lnTo>
                <a:lnTo>
                  <a:pt x="242" y="134"/>
                </a:lnTo>
                <a:lnTo>
                  <a:pt x="241" y="145"/>
                </a:lnTo>
                <a:lnTo>
                  <a:pt x="237" y="157"/>
                </a:lnTo>
                <a:lnTo>
                  <a:pt x="234" y="169"/>
                </a:lnTo>
                <a:lnTo>
                  <a:pt x="229" y="179"/>
                </a:lnTo>
                <a:lnTo>
                  <a:pt x="222" y="189"/>
                </a:lnTo>
                <a:lnTo>
                  <a:pt x="216" y="199"/>
                </a:lnTo>
                <a:lnTo>
                  <a:pt x="207" y="207"/>
                </a:lnTo>
                <a:lnTo>
                  <a:pt x="199" y="216"/>
                </a:lnTo>
                <a:lnTo>
                  <a:pt x="189" y="222"/>
                </a:lnTo>
                <a:lnTo>
                  <a:pt x="179" y="227"/>
                </a:lnTo>
                <a:lnTo>
                  <a:pt x="169" y="234"/>
                </a:lnTo>
                <a:lnTo>
                  <a:pt x="157" y="237"/>
                </a:lnTo>
                <a:lnTo>
                  <a:pt x="145" y="241"/>
                </a:lnTo>
                <a:lnTo>
                  <a:pt x="134" y="242"/>
                </a:lnTo>
                <a:lnTo>
                  <a:pt x="122" y="242"/>
                </a:lnTo>
                <a:lnTo>
                  <a:pt x="108" y="242"/>
                </a:lnTo>
                <a:lnTo>
                  <a:pt x="97" y="241"/>
                </a:lnTo>
                <a:lnTo>
                  <a:pt x="85" y="237"/>
                </a:lnTo>
                <a:lnTo>
                  <a:pt x="73" y="234"/>
                </a:lnTo>
                <a:lnTo>
                  <a:pt x="63" y="227"/>
                </a:lnTo>
                <a:lnTo>
                  <a:pt x="53" y="222"/>
                </a:lnTo>
                <a:lnTo>
                  <a:pt x="43" y="216"/>
                </a:lnTo>
                <a:lnTo>
                  <a:pt x="35" y="207"/>
                </a:lnTo>
                <a:lnTo>
                  <a:pt x="28" y="199"/>
                </a:lnTo>
                <a:lnTo>
                  <a:pt x="20" y="189"/>
                </a:lnTo>
                <a:lnTo>
                  <a:pt x="15" y="179"/>
                </a:lnTo>
                <a:lnTo>
                  <a:pt x="10" y="169"/>
                </a:lnTo>
                <a:lnTo>
                  <a:pt x="5" y="157"/>
                </a:lnTo>
                <a:lnTo>
                  <a:pt x="1" y="145"/>
                </a:lnTo>
                <a:lnTo>
                  <a:pt x="0" y="134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1" name="Freeform 59"/>
          <p:cNvSpPr>
            <a:spLocks/>
          </p:cNvSpPr>
          <p:nvPr/>
        </p:nvSpPr>
        <p:spPr bwMode="auto">
          <a:xfrm flipH="1">
            <a:off x="1647825" y="2911475"/>
            <a:ext cx="192088" cy="192088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5" y="85"/>
              </a:cxn>
              <a:cxn ang="0">
                <a:pos x="15" y="64"/>
              </a:cxn>
              <a:cxn ang="0">
                <a:pos x="28" y="44"/>
              </a:cxn>
              <a:cxn ang="0">
                <a:pos x="43" y="27"/>
              </a:cxn>
              <a:cxn ang="0">
                <a:pos x="63" y="15"/>
              </a:cxn>
              <a:cxn ang="0">
                <a:pos x="85" y="5"/>
              </a:cxn>
              <a:cxn ang="0">
                <a:pos x="108" y="0"/>
              </a:cxn>
              <a:cxn ang="0">
                <a:pos x="134" y="0"/>
              </a:cxn>
              <a:cxn ang="0">
                <a:pos x="157" y="5"/>
              </a:cxn>
              <a:cxn ang="0">
                <a:pos x="179" y="15"/>
              </a:cxn>
              <a:cxn ang="0">
                <a:pos x="199" y="27"/>
              </a:cxn>
              <a:cxn ang="0">
                <a:pos x="216" y="44"/>
              </a:cxn>
              <a:cxn ang="0">
                <a:pos x="229" y="64"/>
              </a:cxn>
              <a:cxn ang="0">
                <a:pos x="237" y="85"/>
              </a:cxn>
              <a:cxn ang="0">
                <a:pos x="242" y="109"/>
              </a:cxn>
              <a:cxn ang="0">
                <a:pos x="242" y="122"/>
              </a:cxn>
              <a:cxn ang="0">
                <a:pos x="241" y="145"/>
              </a:cxn>
              <a:cxn ang="0">
                <a:pos x="234" y="169"/>
              </a:cxn>
              <a:cxn ang="0">
                <a:pos x="222" y="189"/>
              </a:cxn>
              <a:cxn ang="0">
                <a:pos x="207" y="207"/>
              </a:cxn>
              <a:cxn ang="0">
                <a:pos x="189" y="222"/>
              </a:cxn>
              <a:cxn ang="0">
                <a:pos x="169" y="234"/>
              </a:cxn>
              <a:cxn ang="0">
                <a:pos x="145" y="241"/>
              </a:cxn>
              <a:cxn ang="0">
                <a:pos x="122" y="242"/>
              </a:cxn>
              <a:cxn ang="0">
                <a:pos x="97" y="241"/>
              </a:cxn>
              <a:cxn ang="0">
                <a:pos x="73" y="234"/>
              </a:cxn>
              <a:cxn ang="0">
                <a:pos x="53" y="222"/>
              </a:cxn>
              <a:cxn ang="0">
                <a:pos x="35" y="207"/>
              </a:cxn>
              <a:cxn ang="0">
                <a:pos x="20" y="189"/>
              </a:cxn>
              <a:cxn ang="0">
                <a:pos x="10" y="169"/>
              </a:cxn>
              <a:cxn ang="0">
                <a:pos x="1" y="145"/>
              </a:cxn>
              <a:cxn ang="0">
                <a:pos x="0" y="122"/>
              </a:cxn>
            </a:cxnLst>
            <a:rect l="0" t="0" r="r" b="b"/>
            <a:pathLst>
              <a:path w="242" h="242">
                <a:moveTo>
                  <a:pt x="0" y="122"/>
                </a:moveTo>
                <a:lnTo>
                  <a:pt x="0" y="109"/>
                </a:lnTo>
                <a:lnTo>
                  <a:pt x="1" y="97"/>
                </a:lnTo>
                <a:lnTo>
                  <a:pt x="5" y="85"/>
                </a:lnTo>
                <a:lnTo>
                  <a:pt x="10" y="74"/>
                </a:lnTo>
                <a:lnTo>
                  <a:pt x="15" y="64"/>
                </a:lnTo>
                <a:lnTo>
                  <a:pt x="20" y="54"/>
                </a:lnTo>
                <a:lnTo>
                  <a:pt x="28" y="44"/>
                </a:lnTo>
                <a:lnTo>
                  <a:pt x="35" y="35"/>
                </a:lnTo>
                <a:lnTo>
                  <a:pt x="43" y="27"/>
                </a:lnTo>
                <a:lnTo>
                  <a:pt x="53" y="20"/>
                </a:lnTo>
                <a:lnTo>
                  <a:pt x="63" y="15"/>
                </a:lnTo>
                <a:lnTo>
                  <a:pt x="73" y="9"/>
                </a:lnTo>
                <a:lnTo>
                  <a:pt x="85" y="5"/>
                </a:lnTo>
                <a:lnTo>
                  <a:pt x="97" y="2"/>
                </a:lnTo>
                <a:lnTo>
                  <a:pt x="108" y="0"/>
                </a:lnTo>
                <a:lnTo>
                  <a:pt x="122" y="0"/>
                </a:lnTo>
                <a:lnTo>
                  <a:pt x="134" y="0"/>
                </a:lnTo>
                <a:lnTo>
                  <a:pt x="145" y="2"/>
                </a:lnTo>
                <a:lnTo>
                  <a:pt x="157" y="5"/>
                </a:lnTo>
                <a:lnTo>
                  <a:pt x="169" y="9"/>
                </a:lnTo>
                <a:lnTo>
                  <a:pt x="179" y="15"/>
                </a:lnTo>
                <a:lnTo>
                  <a:pt x="189" y="20"/>
                </a:lnTo>
                <a:lnTo>
                  <a:pt x="199" y="27"/>
                </a:lnTo>
                <a:lnTo>
                  <a:pt x="207" y="35"/>
                </a:lnTo>
                <a:lnTo>
                  <a:pt x="216" y="44"/>
                </a:lnTo>
                <a:lnTo>
                  <a:pt x="222" y="54"/>
                </a:lnTo>
                <a:lnTo>
                  <a:pt x="229" y="64"/>
                </a:lnTo>
                <a:lnTo>
                  <a:pt x="234" y="74"/>
                </a:lnTo>
                <a:lnTo>
                  <a:pt x="237" y="85"/>
                </a:lnTo>
                <a:lnTo>
                  <a:pt x="241" y="97"/>
                </a:lnTo>
                <a:lnTo>
                  <a:pt x="242" y="109"/>
                </a:lnTo>
                <a:lnTo>
                  <a:pt x="242" y="122"/>
                </a:lnTo>
                <a:lnTo>
                  <a:pt x="242" y="122"/>
                </a:lnTo>
                <a:lnTo>
                  <a:pt x="242" y="134"/>
                </a:lnTo>
                <a:lnTo>
                  <a:pt x="241" y="145"/>
                </a:lnTo>
                <a:lnTo>
                  <a:pt x="237" y="157"/>
                </a:lnTo>
                <a:lnTo>
                  <a:pt x="234" y="169"/>
                </a:lnTo>
                <a:lnTo>
                  <a:pt x="229" y="179"/>
                </a:lnTo>
                <a:lnTo>
                  <a:pt x="222" y="189"/>
                </a:lnTo>
                <a:lnTo>
                  <a:pt x="216" y="199"/>
                </a:lnTo>
                <a:lnTo>
                  <a:pt x="207" y="207"/>
                </a:lnTo>
                <a:lnTo>
                  <a:pt x="199" y="216"/>
                </a:lnTo>
                <a:lnTo>
                  <a:pt x="189" y="222"/>
                </a:lnTo>
                <a:lnTo>
                  <a:pt x="179" y="227"/>
                </a:lnTo>
                <a:lnTo>
                  <a:pt x="169" y="234"/>
                </a:lnTo>
                <a:lnTo>
                  <a:pt x="157" y="237"/>
                </a:lnTo>
                <a:lnTo>
                  <a:pt x="145" y="241"/>
                </a:lnTo>
                <a:lnTo>
                  <a:pt x="134" y="242"/>
                </a:lnTo>
                <a:lnTo>
                  <a:pt x="122" y="242"/>
                </a:lnTo>
                <a:lnTo>
                  <a:pt x="108" y="242"/>
                </a:lnTo>
                <a:lnTo>
                  <a:pt x="97" y="241"/>
                </a:lnTo>
                <a:lnTo>
                  <a:pt x="85" y="237"/>
                </a:lnTo>
                <a:lnTo>
                  <a:pt x="73" y="234"/>
                </a:lnTo>
                <a:lnTo>
                  <a:pt x="63" y="227"/>
                </a:lnTo>
                <a:lnTo>
                  <a:pt x="53" y="222"/>
                </a:lnTo>
                <a:lnTo>
                  <a:pt x="43" y="216"/>
                </a:lnTo>
                <a:lnTo>
                  <a:pt x="35" y="207"/>
                </a:lnTo>
                <a:lnTo>
                  <a:pt x="28" y="199"/>
                </a:lnTo>
                <a:lnTo>
                  <a:pt x="20" y="189"/>
                </a:lnTo>
                <a:lnTo>
                  <a:pt x="15" y="179"/>
                </a:lnTo>
                <a:lnTo>
                  <a:pt x="10" y="169"/>
                </a:lnTo>
                <a:lnTo>
                  <a:pt x="5" y="157"/>
                </a:lnTo>
                <a:lnTo>
                  <a:pt x="1" y="145"/>
                </a:lnTo>
                <a:lnTo>
                  <a:pt x="0" y="134"/>
                </a:lnTo>
                <a:lnTo>
                  <a:pt x="0" y="122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2" name="Line 60"/>
          <p:cNvSpPr>
            <a:spLocks noChangeShapeType="1"/>
          </p:cNvSpPr>
          <p:nvPr/>
        </p:nvSpPr>
        <p:spPr bwMode="auto">
          <a:xfrm flipH="1">
            <a:off x="1381125" y="3008313"/>
            <a:ext cx="361950" cy="3571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3" name="Freeform 61"/>
          <p:cNvSpPr>
            <a:spLocks/>
          </p:cNvSpPr>
          <p:nvPr/>
        </p:nvSpPr>
        <p:spPr bwMode="auto">
          <a:xfrm flipH="1">
            <a:off x="1381125" y="3227388"/>
            <a:ext cx="138113" cy="138112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174" y="174"/>
              </a:cxn>
              <a:cxn ang="0">
                <a:pos x="87" y="0"/>
              </a:cxn>
            </a:cxnLst>
            <a:rect l="0" t="0" r="r" b="b"/>
            <a:pathLst>
              <a:path w="174" h="174">
                <a:moveTo>
                  <a:pt x="0" y="89"/>
                </a:moveTo>
                <a:lnTo>
                  <a:pt x="174" y="174"/>
                </a:lnTo>
                <a:lnTo>
                  <a:pt x="87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4" name="Freeform 62"/>
          <p:cNvSpPr>
            <a:spLocks/>
          </p:cNvSpPr>
          <p:nvPr/>
        </p:nvSpPr>
        <p:spPr bwMode="auto">
          <a:xfrm flipH="1">
            <a:off x="8231188" y="3257550"/>
            <a:ext cx="1587" cy="636588"/>
          </a:xfrm>
          <a:custGeom>
            <a:avLst/>
            <a:gdLst/>
            <a:ahLst/>
            <a:cxnLst>
              <a:cxn ang="0">
                <a:pos x="0" y="803"/>
              </a:cxn>
              <a:cxn ang="0">
                <a:pos x="0" y="0"/>
              </a:cxn>
              <a:cxn ang="0">
                <a:pos x="0" y="803"/>
              </a:cxn>
            </a:cxnLst>
            <a:rect l="0" t="0" r="r" b="b"/>
            <a:pathLst>
              <a:path h="803">
                <a:moveTo>
                  <a:pt x="0" y="803"/>
                </a:moveTo>
                <a:lnTo>
                  <a:pt x="0" y="0"/>
                </a:lnTo>
                <a:lnTo>
                  <a:pt x="0" y="803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5" name="Freeform 63"/>
          <p:cNvSpPr>
            <a:spLocks/>
          </p:cNvSpPr>
          <p:nvPr/>
        </p:nvSpPr>
        <p:spPr bwMode="auto">
          <a:xfrm flipH="1">
            <a:off x="8232775" y="3894138"/>
            <a:ext cx="798513" cy="1587"/>
          </a:xfrm>
          <a:custGeom>
            <a:avLst/>
            <a:gdLst/>
            <a:ahLst/>
            <a:cxnLst>
              <a:cxn ang="0">
                <a:pos x="1006" y="0"/>
              </a:cxn>
              <a:cxn ang="0">
                <a:pos x="0" y="0"/>
              </a:cxn>
              <a:cxn ang="0">
                <a:pos x="1006" y="0"/>
              </a:cxn>
            </a:cxnLst>
            <a:rect l="0" t="0" r="r" b="b"/>
            <a:pathLst>
              <a:path w="1006">
                <a:moveTo>
                  <a:pt x="1006" y="0"/>
                </a:moveTo>
                <a:lnTo>
                  <a:pt x="0" y="0"/>
                </a:lnTo>
                <a:lnTo>
                  <a:pt x="1006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6" name="Freeform 64"/>
          <p:cNvSpPr>
            <a:spLocks/>
          </p:cNvSpPr>
          <p:nvPr/>
        </p:nvSpPr>
        <p:spPr bwMode="auto">
          <a:xfrm flipH="1">
            <a:off x="8232775" y="3894138"/>
            <a:ext cx="798513" cy="1587"/>
          </a:xfrm>
          <a:custGeom>
            <a:avLst/>
            <a:gdLst/>
            <a:ahLst/>
            <a:cxnLst>
              <a:cxn ang="0">
                <a:pos x="1006" y="0"/>
              </a:cxn>
              <a:cxn ang="0">
                <a:pos x="0" y="0"/>
              </a:cxn>
              <a:cxn ang="0">
                <a:pos x="1006" y="0"/>
              </a:cxn>
            </a:cxnLst>
            <a:rect l="0" t="0" r="r" b="b"/>
            <a:pathLst>
              <a:path w="1006">
                <a:moveTo>
                  <a:pt x="1006" y="0"/>
                </a:moveTo>
                <a:lnTo>
                  <a:pt x="0" y="0"/>
                </a:lnTo>
                <a:lnTo>
                  <a:pt x="1006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7" name="Freeform 65"/>
          <p:cNvSpPr>
            <a:spLocks/>
          </p:cNvSpPr>
          <p:nvPr/>
        </p:nvSpPr>
        <p:spPr bwMode="auto">
          <a:xfrm flipH="1">
            <a:off x="8232775" y="3894138"/>
            <a:ext cx="798513" cy="1587"/>
          </a:xfrm>
          <a:custGeom>
            <a:avLst/>
            <a:gdLst/>
            <a:ahLst/>
            <a:cxnLst>
              <a:cxn ang="0">
                <a:pos x="1006" y="0"/>
              </a:cxn>
              <a:cxn ang="0">
                <a:pos x="0" y="0"/>
              </a:cxn>
              <a:cxn ang="0">
                <a:pos x="1006" y="0"/>
              </a:cxn>
            </a:cxnLst>
            <a:rect l="0" t="0" r="r" b="b"/>
            <a:pathLst>
              <a:path w="1006">
                <a:moveTo>
                  <a:pt x="1006" y="0"/>
                </a:moveTo>
                <a:lnTo>
                  <a:pt x="0" y="0"/>
                </a:lnTo>
                <a:lnTo>
                  <a:pt x="1006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8" name="Rectangle 66"/>
          <p:cNvSpPr>
            <a:spLocks noChangeArrowheads="1"/>
          </p:cNvSpPr>
          <p:nvPr/>
        </p:nvSpPr>
        <p:spPr bwMode="auto">
          <a:xfrm flipH="1">
            <a:off x="8232775" y="3257550"/>
            <a:ext cx="798513" cy="63658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9" name="Rectangle 67"/>
          <p:cNvSpPr>
            <a:spLocks noChangeArrowheads="1"/>
          </p:cNvSpPr>
          <p:nvPr/>
        </p:nvSpPr>
        <p:spPr bwMode="auto">
          <a:xfrm flipH="1">
            <a:off x="8232775" y="3257550"/>
            <a:ext cx="798513" cy="6365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0" name="Rectangle 68"/>
          <p:cNvSpPr>
            <a:spLocks noChangeArrowheads="1"/>
          </p:cNvSpPr>
          <p:nvPr/>
        </p:nvSpPr>
        <p:spPr bwMode="auto">
          <a:xfrm flipH="1">
            <a:off x="8232775" y="3257550"/>
            <a:ext cx="798513" cy="6365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1" name="Freeform 69"/>
          <p:cNvSpPr>
            <a:spLocks/>
          </p:cNvSpPr>
          <p:nvPr/>
        </p:nvSpPr>
        <p:spPr bwMode="auto">
          <a:xfrm flipH="1">
            <a:off x="6594475" y="3257550"/>
            <a:ext cx="1588" cy="636588"/>
          </a:xfrm>
          <a:custGeom>
            <a:avLst/>
            <a:gdLst/>
            <a:ahLst/>
            <a:cxnLst>
              <a:cxn ang="0">
                <a:pos x="0" y="803"/>
              </a:cxn>
              <a:cxn ang="0">
                <a:pos x="0" y="0"/>
              </a:cxn>
              <a:cxn ang="0">
                <a:pos x="0" y="803"/>
              </a:cxn>
            </a:cxnLst>
            <a:rect l="0" t="0" r="r" b="b"/>
            <a:pathLst>
              <a:path h="803">
                <a:moveTo>
                  <a:pt x="0" y="803"/>
                </a:moveTo>
                <a:lnTo>
                  <a:pt x="0" y="0"/>
                </a:lnTo>
                <a:lnTo>
                  <a:pt x="0" y="803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2" name="Freeform 70"/>
          <p:cNvSpPr>
            <a:spLocks/>
          </p:cNvSpPr>
          <p:nvPr/>
        </p:nvSpPr>
        <p:spPr bwMode="auto">
          <a:xfrm flipH="1">
            <a:off x="6596063" y="3894138"/>
            <a:ext cx="798512" cy="1587"/>
          </a:xfrm>
          <a:custGeom>
            <a:avLst/>
            <a:gdLst/>
            <a:ahLst/>
            <a:cxnLst>
              <a:cxn ang="0">
                <a:pos x="1006" y="0"/>
              </a:cxn>
              <a:cxn ang="0">
                <a:pos x="0" y="0"/>
              </a:cxn>
              <a:cxn ang="0">
                <a:pos x="1006" y="0"/>
              </a:cxn>
            </a:cxnLst>
            <a:rect l="0" t="0" r="r" b="b"/>
            <a:pathLst>
              <a:path w="1006">
                <a:moveTo>
                  <a:pt x="1006" y="0"/>
                </a:moveTo>
                <a:lnTo>
                  <a:pt x="0" y="0"/>
                </a:lnTo>
                <a:lnTo>
                  <a:pt x="1006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3" name="Freeform 71"/>
          <p:cNvSpPr>
            <a:spLocks/>
          </p:cNvSpPr>
          <p:nvPr/>
        </p:nvSpPr>
        <p:spPr bwMode="auto">
          <a:xfrm flipH="1">
            <a:off x="6596063" y="3894138"/>
            <a:ext cx="798512" cy="1587"/>
          </a:xfrm>
          <a:custGeom>
            <a:avLst/>
            <a:gdLst/>
            <a:ahLst/>
            <a:cxnLst>
              <a:cxn ang="0">
                <a:pos x="1006" y="0"/>
              </a:cxn>
              <a:cxn ang="0">
                <a:pos x="0" y="0"/>
              </a:cxn>
              <a:cxn ang="0">
                <a:pos x="1006" y="0"/>
              </a:cxn>
            </a:cxnLst>
            <a:rect l="0" t="0" r="r" b="b"/>
            <a:pathLst>
              <a:path w="1006">
                <a:moveTo>
                  <a:pt x="1006" y="0"/>
                </a:moveTo>
                <a:lnTo>
                  <a:pt x="0" y="0"/>
                </a:lnTo>
                <a:lnTo>
                  <a:pt x="1006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4" name="Rectangle 72"/>
          <p:cNvSpPr>
            <a:spLocks noChangeArrowheads="1"/>
          </p:cNvSpPr>
          <p:nvPr/>
        </p:nvSpPr>
        <p:spPr bwMode="auto">
          <a:xfrm flipH="1">
            <a:off x="6596063" y="3614738"/>
            <a:ext cx="798512" cy="2794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5" name="Rectangle 73"/>
          <p:cNvSpPr>
            <a:spLocks noChangeArrowheads="1"/>
          </p:cNvSpPr>
          <p:nvPr/>
        </p:nvSpPr>
        <p:spPr bwMode="auto">
          <a:xfrm flipH="1">
            <a:off x="6596063" y="3614738"/>
            <a:ext cx="798512" cy="279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6" name="Rectangle 74"/>
          <p:cNvSpPr>
            <a:spLocks noChangeArrowheads="1"/>
          </p:cNvSpPr>
          <p:nvPr/>
        </p:nvSpPr>
        <p:spPr bwMode="auto">
          <a:xfrm flipH="1">
            <a:off x="6805613" y="3686175"/>
            <a:ext cx="506412" cy="198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300" b="1">
                <a:solidFill>
                  <a:srgbClr val="000000"/>
                </a:solidFill>
              </a:rPr>
              <a:t>Op 2.1</a:t>
            </a:r>
            <a:endParaRPr lang="en-US" sz="20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707" name="Rectangle 75"/>
          <p:cNvSpPr>
            <a:spLocks noChangeArrowheads="1"/>
          </p:cNvSpPr>
          <p:nvPr/>
        </p:nvSpPr>
        <p:spPr bwMode="auto">
          <a:xfrm flipH="1">
            <a:off x="6596063" y="3255963"/>
            <a:ext cx="798512" cy="358775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8" name="Rectangle 76"/>
          <p:cNvSpPr>
            <a:spLocks noChangeArrowheads="1"/>
          </p:cNvSpPr>
          <p:nvPr/>
        </p:nvSpPr>
        <p:spPr bwMode="auto">
          <a:xfrm flipH="1">
            <a:off x="6596063" y="3257550"/>
            <a:ext cx="798512" cy="3571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9" name="Rectangle 77"/>
          <p:cNvSpPr>
            <a:spLocks noChangeArrowheads="1"/>
          </p:cNvSpPr>
          <p:nvPr/>
        </p:nvSpPr>
        <p:spPr bwMode="auto">
          <a:xfrm flipH="1">
            <a:off x="6596063" y="3257550"/>
            <a:ext cx="798512" cy="6365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10" name="Rectangle 78"/>
          <p:cNvSpPr>
            <a:spLocks noChangeArrowheads="1"/>
          </p:cNvSpPr>
          <p:nvPr/>
        </p:nvSpPr>
        <p:spPr bwMode="auto">
          <a:xfrm flipH="1">
            <a:off x="6661150" y="3336925"/>
            <a:ext cx="668338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500" b="1">
                <a:solidFill>
                  <a:srgbClr val="000000"/>
                </a:solidFill>
              </a:rPr>
              <a:t>Class 2</a:t>
            </a:r>
            <a:endParaRPr lang="en-US" sz="24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711" name="Freeform 79"/>
          <p:cNvSpPr>
            <a:spLocks noEditPoints="1"/>
          </p:cNvSpPr>
          <p:nvPr/>
        </p:nvSpPr>
        <p:spPr bwMode="auto">
          <a:xfrm flipH="1">
            <a:off x="8629650" y="3892550"/>
            <a:ext cx="4763" cy="1189038"/>
          </a:xfrm>
          <a:custGeom>
            <a:avLst/>
            <a:gdLst/>
            <a:ahLst/>
            <a:cxnLst>
              <a:cxn ang="0">
                <a:pos x="3" y="83"/>
              </a:cxn>
              <a:cxn ang="0">
                <a:pos x="0" y="83"/>
              </a:cxn>
              <a:cxn ang="0">
                <a:pos x="0" y="1"/>
              </a:cxn>
              <a:cxn ang="0">
                <a:pos x="3" y="0"/>
              </a:cxn>
              <a:cxn ang="0">
                <a:pos x="5" y="1"/>
              </a:cxn>
              <a:cxn ang="0">
                <a:pos x="3" y="212"/>
              </a:cxn>
              <a:cxn ang="0">
                <a:pos x="0" y="212"/>
              </a:cxn>
              <a:cxn ang="0">
                <a:pos x="0" y="130"/>
              </a:cxn>
              <a:cxn ang="0">
                <a:pos x="3" y="128"/>
              </a:cxn>
              <a:cxn ang="0">
                <a:pos x="5" y="130"/>
              </a:cxn>
              <a:cxn ang="0">
                <a:pos x="3" y="340"/>
              </a:cxn>
              <a:cxn ang="0">
                <a:pos x="0" y="340"/>
              </a:cxn>
              <a:cxn ang="0">
                <a:pos x="0" y="257"/>
              </a:cxn>
              <a:cxn ang="0">
                <a:pos x="3" y="257"/>
              </a:cxn>
              <a:cxn ang="0">
                <a:pos x="5" y="259"/>
              </a:cxn>
              <a:cxn ang="0">
                <a:pos x="3" y="469"/>
              </a:cxn>
              <a:cxn ang="0">
                <a:pos x="0" y="467"/>
              </a:cxn>
              <a:cxn ang="0">
                <a:pos x="2" y="385"/>
              </a:cxn>
              <a:cxn ang="0">
                <a:pos x="5" y="385"/>
              </a:cxn>
              <a:cxn ang="0">
                <a:pos x="5" y="596"/>
              </a:cxn>
              <a:cxn ang="0">
                <a:pos x="2" y="599"/>
              </a:cxn>
              <a:cxn ang="0">
                <a:pos x="0" y="596"/>
              </a:cxn>
              <a:cxn ang="0">
                <a:pos x="2" y="512"/>
              </a:cxn>
              <a:cxn ang="0">
                <a:pos x="5" y="516"/>
              </a:cxn>
              <a:cxn ang="0">
                <a:pos x="3" y="726"/>
              </a:cxn>
              <a:cxn ang="0">
                <a:pos x="0" y="726"/>
              </a:cxn>
              <a:cxn ang="0">
                <a:pos x="0" y="643"/>
              </a:cxn>
              <a:cxn ang="0">
                <a:pos x="3" y="641"/>
              </a:cxn>
              <a:cxn ang="0">
                <a:pos x="5" y="644"/>
              </a:cxn>
              <a:cxn ang="0">
                <a:pos x="3" y="855"/>
              </a:cxn>
              <a:cxn ang="0">
                <a:pos x="0" y="853"/>
              </a:cxn>
              <a:cxn ang="0">
                <a:pos x="2" y="770"/>
              </a:cxn>
              <a:cxn ang="0">
                <a:pos x="5" y="771"/>
              </a:cxn>
              <a:cxn ang="0">
                <a:pos x="5" y="982"/>
              </a:cxn>
              <a:cxn ang="0">
                <a:pos x="2" y="985"/>
              </a:cxn>
              <a:cxn ang="0">
                <a:pos x="0" y="982"/>
              </a:cxn>
              <a:cxn ang="0">
                <a:pos x="2" y="898"/>
              </a:cxn>
              <a:cxn ang="0">
                <a:pos x="5" y="900"/>
              </a:cxn>
              <a:cxn ang="0">
                <a:pos x="5" y="1110"/>
              </a:cxn>
              <a:cxn ang="0">
                <a:pos x="2" y="1114"/>
              </a:cxn>
              <a:cxn ang="0">
                <a:pos x="0" y="1110"/>
              </a:cxn>
              <a:cxn ang="0">
                <a:pos x="2" y="1027"/>
              </a:cxn>
              <a:cxn ang="0">
                <a:pos x="5" y="1028"/>
              </a:cxn>
              <a:cxn ang="0">
                <a:pos x="5" y="1239"/>
              </a:cxn>
              <a:cxn ang="0">
                <a:pos x="2" y="1241"/>
              </a:cxn>
              <a:cxn ang="0">
                <a:pos x="0" y="1239"/>
              </a:cxn>
              <a:cxn ang="0">
                <a:pos x="2" y="1155"/>
              </a:cxn>
              <a:cxn ang="0">
                <a:pos x="5" y="1159"/>
              </a:cxn>
              <a:cxn ang="0">
                <a:pos x="3" y="1369"/>
              </a:cxn>
              <a:cxn ang="0">
                <a:pos x="0" y="1369"/>
              </a:cxn>
              <a:cxn ang="0">
                <a:pos x="0" y="1286"/>
              </a:cxn>
              <a:cxn ang="0">
                <a:pos x="3" y="1284"/>
              </a:cxn>
              <a:cxn ang="0">
                <a:pos x="5" y="1287"/>
              </a:cxn>
              <a:cxn ang="0">
                <a:pos x="3" y="1498"/>
              </a:cxn>
              <a:cxn ang="0">
                <a:pos x="0" y="1496"/>
              </a:cxn>
              <a:cxn ang="0">
                <a:pos x="2" y="1413"/>
              </a:cxn>
              <a:cxn ang="0">
                <a:pos x="5" y="1414"/>
              </a:cxn>
            </a:cxnLst>
            <a:rect l="0" t="0" r="r" b="b"/>
            <a:pathLst>
              <a:path w="5" h="1498">
                <a:moveTo>
                  <a:pt x="5" y="1"/>
                </a:moveTo>
                <a:lnTo>
                  <a:pt x="5" y="82"/>
                </a:lnTo>
                <a:lnTo>
                  <a:pt x="5" y="83"/>
                </a:lnTo>
                <a:lnTo>
                  <a:pt x="3" y="83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0" y="83"/>
                </a:lnTo>
                <a:lnTo>
                  <a:pt x="0" y="83"/>
                </a:lnTo>
                <a:lnTo>
                  <a:pt x="0" y="82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5" y="1"/>
                </a:lnTo>
                <a:lnTo>
                  <a:pt x="5" y="1"/>
                </a:lnTo>
                <a:lnTo>
                  <a:pt x="5" y="1"/>
                </a:lnTo>
                <a:close/>
                <a:moveTo>
                  <a:pt x="5" y="130"/>
                </a:moveTo>
                <a:lnTo>
                  <a:pt x="5" y="210"/>
                </a:lnTo>
                <a:lnTo>
                  <a:pt x="5" y="212"/>
                </a:lnTo>
                <a:lnTo>
                  <a:pt x="3" y="212"/>
                </a:lnTo>
                <a:lnTo>
                  <a:pt x="3" y="213"/>
                </a:lnTo>
                <a:lnTo>
                  <a:pt x="2" y="213"/>
                </a:lnTo>
                <a:lnTo>
                  <a:pt x="2" y="213"/>
                </a:lnTo>
                <a:lnTo>
                  <a:pt x="0" y="212"/>
                </a:lnTo>
                <a:lnTo>
                  <a:pt x="0" y="212"/>
                </a:lnTo>
                <a:lnTo>
                  <a:pt x="0" y="210"/>
                </a:lnTo>
                <a:lnTo>
                  <a:pt x="0" y="130"/>
                </a:lnTo>
                <a:lnTo>
                  <a:pt x="0" y="130"/>
                </a:lnTo>
                <a:lnTo>
                  <a:pt x="0" y="128"/>
                </a:lnTo>
                <a:lnTo>
                  <a:pt x="2" y="128"/>
                </a:lnTo>
                <a:lnTo>
                  <a:pt x="2" y="128"/>
                </a:lnTo>
                <a:lnTo>
                  <a:pt x="3" y="128"/>
                </a:lnTo>
                <a:lnTo>
                  <a:pt x="3" y="128"/>
                </a:lnTo>
                <a:lnTo>
                  <a:pt x="5" y="130"/>
                </a:lnTo>
                <a:lnTo>
                  <a:pt x="5" y="130"/>
                </a:lnTo>
                <a:lnTo>
                  <a:pt x="5" y="130"/>
                </a:lnTo>
                <a:close/>
                <a:moveTo>
                  <a:pt x="5" y="259"/>
                </a:moveTo>
                <a:lnTo>
                  <a:pt x="5" y="339"/>
                </a:lnTo>
                <a:lnTo>
                  <a:pt x="5" y="340"/>
                </a:lnTo>
                <a:lnTo>
                  <a:pt x="3" y="340"/>
                </a:lnTo>
                <a:lnTo>
                  <a:pt x="3" y="342"/>
                </a:lnTo>
                <a:lnTo>
                  <a:pt x="2" y="342"/>
                </a:lnTo>
                <a:lnTo>
                  <a:pt x="2" y="342"/>
                </a:lnTo>
                <a:lnTo>
                  <a:pt x="0" y="340"/>
                </a:lnTo>
                <a:lnTo>
                  <a:pt x="0" y="340"/>
                </a:lnTo>
                <a:lnTo>
                  <a:pt x="0" y="339"/>
                </a:lnTo>
                <a:lnTo>
                  <a:pt x="0" y="259"/>
                </a:lnTo>
                <a:lnTo>
                  <a:pt x="0" y="257"/>
                </a:lnTo>
                <a:lnTo>
                  <a:pt x="0" y="257"/>
                </a:lnTo>
                <a:lnTo>
                  <a:pt x="2" y="257"/>
                </a:lnTo>
                <a:lnTo>
                  <a:pt x="2" y="255"/>
                </a:lnTo>
                <a:lnTo>
                  <a:pt x="3" y="257"/>
                </a:lnTo>
                <a:lnTo>
                  <a:pt x="3" y="257"/>
                </a:lnTo>
                <a:lnTo>
                  <a:pt x="5" y="257"/>
                </a:lnTo>
                <a:lnTo>
                  <a:pt x="5" y="259"/>
                </a:lnTo>
                <a:lnTo>
                  <a:pt x="5" y="259"/>
                </a:lnTo>
                <a:close/>
                <a:moveTo>
                  <a:pt x="5" y="387"/>
                </a:moveTo>
                <a:lnTo>
                  <a:pt x="5" y="467"/>
                </a:lnTo>
                <a:lnTo>
                  <a:pt x="5" y="469"/>
                </a:lnTo>
                <a:lnTo>
                  <a:pt x="3" y="469"/>
                </a:lnTo>
                <a:lnTo>
                  <a:pt x="2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7"/>
                </a:lnTo>
                <a:lnTo>
                  <a:pt x="0" y="387"/>
                </a:lnTo>
                <a:lnTo>
                  <a:pt x="0" y="385"/>
                </a:lnTo>
                <a:lnTo>
                  <a:pt x="0" y="385"/>
                </a:lnTo>
                <a:lnTo>
                  <a:pt x="2" y="385"/>
                </a:lnTo>
                <a:lnTo>
                  <a:pt x="2" y="384"/>
                </a:lnTo>
                <a:lnTo>
                  <a:pt x="3" y="385"/>
                </a:lnTo>
                <a:lnTo>
                  <a:pt x="3" y="385"/>
                </a:lnTo>
                <a:lnTo>
                  <a:pt x="5" y="385"/>
                </a:lnTo>
                <a:lnTo>
                  <a:pt x="5" y="387"/>
                </a:lnTo>
                <a:lnTo>
                  <a:pt x="5" y="387"/>
                </a:lnTo>
                <a:close/>
                <a:moveTo>
                  <a:pt x="5" y="516"/>
                </a:moveTo>
                <a:lnTo>
                  <a:pt x="5" y="596"/>
                </a:lnTo>
                <a:lnTo>
                  <a:pt x="5" y="598"/>
                </a:lnTo>
                <a:lnTo>
                  <a:pt x="3" y="598"/>
                </a:lnTo>
                <a:lnTo>
                  <a:pt x="3" y="599"/>
                </a:lnTo>
                <a:lnTo>
                  <a:pt x="2" y="599"/>
                </a:lnTo>
                <a:lnTo>
                  <a:pt x="2" y="599"/>
                </a:lnTo>
                <a:lnTo>
                  <a:pt x="0" y="598"/>
                </a:lnTo>
                <a:lnTo>
                  <a:pt x="0" y="598"/>
                </a:lnTo>
                <a:lnTo>
                  <a:pt x="0" y="596"/>
                </a:lnTo>
                <a:lnTo>
                  <a:pt x="0" y="516"/>
                </a:lnTo>
                <a:lnTo>
                  <a:pt x="0" y="514"/>
                </a:lnTo>
                <a:lnTo>
                  <a:pt x="0" y="514"/>
                </a:lnTo>
                <a:lnTo>
                  <a:pt x="2" y="512"/>
                </a:lnTo>
                <a:lnTo>
                  <a:pt x="3" y="514"/>
                </a:lnTo>
                <a:lnTo>
                  <a:pt x="5" y="514"/>
                </a:lnTo>
                <a:lnTo>
                  <a:pt x="5" y="516"/>
                </a:lnTo>
                <a:lnTo>
                  <a:pt x="5" y="516"/>
                </a:lnTo>
                <a:close/>
                <a:moveTo>
                  <a:pt x="5" y="644"/>
                </a:moveTo>
                <a:lnTo>
                  <a:pt x="5" y="725"/>
                </a:lnTo>
                <a:lnTo>
                  <a:pt x="5" y="726"/>
                </a:lnTo>
                <a:lnTo>
                  <a:pt x="3" y="726"/>
                </a:lnTo>
                <a:lnTo>
                  <a:pt x="3" y="728"/>
                </a:lnTo>
                <a:lnTo>
                  <a:pt x="2" y="728"/>
                </a:lnTo>
                <a:lnTo>
                  <a:pt x="2" y="728"/>
                </a:lnTo>
                <a:lnTo>
                  <a:pt x="0" y="726"/>
                </a:lnTo>
                <a:lnTo>
                  <a:pt x="0" y="726"/>
                </a:lnTo>
                <a:lnTo>
                  <a:pt x="0" y="725"/>
                </a:lnTo>
                <a:lnTo>
                  <a:pt x="0" y="644"/>
                </a:lnTo>
                <a:lnTo>
                  <a:pt x="0" y="643"/>
                </a:lnTo>
                <a:lnTo>
                  <a:pt x="0" y="643"/>
                </a:lnTo>
                <a:lnTo>
                  <a:pt x="2" y="641"/>
                </a:lnTo>
                <a:lnTo>
                  <a:pt x="2" y="641"/>
                </a:lnTo>
                <a:lnTo>
                  <a:pt x="3" y="641"/>
                </a:lnTo>
                <a:lnTo>
                  <a:pt x="3" y="643"/>
                </a:lnTo>
                <a:lnTo>
                  <a:pt x="5" y="643"/>
                </a:lnTo>
                <a:lnTo>
                  <a:pt x="5" y="644"/>
                </a:lnTo>
                <a:lnTo>
                  <a:pt x="5" y="644"/>
                </a:lnTo>
                <a:close/>
                <a:moveTo>
                  <a:pt x="5" y="773"/>
                </a:moveTo>
                <a:lnTo>
                  <a:pt x="5" y="853"/>
                </a:lnTo>
                <a:lnTo>
                  <a:pt x="5" y="855"/>
                </a:lnTo>
                <a:lnTo>
                  <a:pt x="3" y="855"/>
                </a:lnTo>
                <a:lnTo>
                  <a:pt x="2" y="856"/>
                </a:lnTo>
                <a:lnTo>
                  <a:pt x="0" y="855"/>
                </a:lnTo>
                <a:lnTo>
                  <a:pt x="0" y="855"/>
                </a:lnTo>
                <a:lnTo>
                  <a:pt x="0" y="853"/>
                </a:lnTo>
                <a:lnTo>
                  <a:pt x="0" y="773"/>
                </a:lnTo>
                <a:lnTo>
                  <a:pt x="0" y="771"/>
                </a:lnTo>
                <a:lnTo>
                  <a:pt x="0" y="771"/>
                </a:lnTo>
                <a:lnTo>
                  <a:pt x="2" y="770"/>
                </a:lnTo>
                <a:lnTo>
                  <a:pt x="2" y="770"/>
                </a:lnTo>
                <a:lnTo>
                  <a:pt x="3" y="770"/>
                </a:lnTo>
                <a:lnTo>
                  <a:pt x="3" y="771"/>
                </a:lnTo>
                <a:lnTo>
                  <a:pt x="5" y="771"/>
                </a:lnTo>
                <a:lnTo>
                  <a:pt x="5" y="773"/>
                </a:lnTo>
                <a:lnTo>
                  <a:pt x="5" y="773"/>
                </a:lnTo>
                <a:close/>
                <a:moveTo>
                  <a:pt x="5" y="902"/>
                </a:moveTo>
                <a:lnTo>
                  <a:pt x="5" y="982"/>
                </a:lnTo>
                <a:lnTo>
                  <a:pt x="5" y="983"/>
                </a:lnTo>
                <a:lnTo>
                  <a:pt x="3" y="983"/>
                </a:lnTo>
                <a:lnTo>
                  <a:pt x="3" y="983"/>
                </a:lnTo>
                <a:lnTo>
                  <a:pt x="2" y="985"/>
                </a:lnTo>
                <a:lnTo>
                  <a:pt x="2" y="983"/>
                </a:lnTo>
                <a:lnTo>
                  <a:pt x="0" y="983"/>
                </a:lnTo>
                <a:lnTo>
                  <a:pt x="0" y="983"/>
                </a:lnTo>
                <a:lnTo>
                  <a:pt x="0" y="982"/>
                </a:lnTo>
                <a:lnTo>
                  <a:pt x="0" y="902"/>
                </a:lnTo>
                <a:lnTo>
                  <a:pt x="0" y="900"/>
                </a:lnTo>
                <a:lnTo>
                  <a:pt x="0" y="900"/>
                </a:lnTo>
                <a:lnTo>
                  <a:pt x="2" y="898"/>
                </a:lnTo>
                <a:lnTo>
                  <a:pt x="2" y="898"/>
                </a:lnTo>
                <a:lnTo>
                  <a:pt x="3" y="898"/>
                </a:lnTo>
                <a:lnTo>
                  <a:pt x="3" y="900"/>
                </a:lnTo>
                <a:lnTo>
                  <a:pt x="5" y="900"/>
                </a:lnTo>
                <a:lnTo>
                  <a:pt x="5" y="902"/>
                </a:lnTo>
                <a:lnTo>
                  <a:pt x="5" y="902"/>
                </a:lnTo>
                <a:close/>
                <a:moveTo>
                  <a:pt x="5" y="1030"/>
                </a:moveTo>
                <a:lnTo>
                  <a:pt x="5" y="1110"/>
                </a:lnTo>
                <a:lnTo>
                  <a:pt x="5" y="1112"/>
                </a:lnTo>
                <a:lnTo>
                  <a:pt x="3" y="1112"/>
                </a:lnTo>
                <a:lnTo>
                  <a:pt x="3" y="1112"/>
                </a:lnTo>
                <a:lnTo>
                  <a:pt x="2" y="1114"/>
                </a:lnTo>
                <a:lnTo>
                  <a:pt x="2" y="1112"/>
                </a:lnTo>
                <a:lnTo>
                  <a:pt x="0" y="1112"/>
                </a:lnTo>
                <a:lnTo>
                  <a:pt x="0" y="1112"/>
                </a:lnTo>
                <a:lnTo>
                  <a:pt x="0" y="1110"/>
                </a:lnTo>
                <a:lnTo>
                  <a:pt x="0" y="1030"/>
                </a:lnTo>
                <a:lnTo>
                  <a:pt x="0" y="1028"/>
                </a:lnTo>
                <a:lnTo>
                  <a:pt x="0" y="1028"/>
                </a:lnTo>
                <a:lnTo>
                  <a:pt x="2" y="1027"/>
                </a:lnTo>
                <a:lnTo>
                  <a:pt x="2" y="1027"/>
                </a:lnTo>
                <a:lnTo>
                  <a:pt x="3" y="1027"/>
                </a:lnTo>
                <a:lnTo>
                  <a:pt x="3" y="1028"/>
                </a:lnTo>
                <a:lnTo>
                  <a:pt x="5" y="1028"/>
                </a:lnTo>
                <a:lnTo>
                  <a:pt x="5" y="1030"/>
                </a:lnTo>
                <a:lnTo>
                  <a:pt x="5" y="1030"/>
                </a:lnTo>
                <a:close/>
                <a:moveTo>
                  <a:pt x="5" y="1159"/>
                </a:moveTo>
                <a:lnTo>
                  <a:pt x="5" y="1239"/>
                </a:lnTo>
                <a:lnTo>
                  <a:pt x="5" y="1239"/>
                </a:lnTo>
                <a:lnTo>
                  <a:pt x="3" y="1241"/>
                </a:lnTo>
                <a:lnTo>
                  <a:pt x="3" y="1241"/>
                </a:lnTo>
                <a:lnTo>
                  <a:pt x="2" y="1241"/>
                </a:lnTo>
                <a:lnTo>
                  <a:pt x="2" y="1241"/>
                </a:lnTo>
                <a:lnTo>
                  <a:pt x="0" y="1241"/>
                </a:lnTo>
                <a:lnTo>
                  <a:pt x="0" y="1239"/>
                </a:lnTo>
                <a:lnTo>
                  <a:pt x="0" y="1239"/>
                </a:lnTo>
                <a:lnTo>
                  <a:pt x="0" y="1159"/>
                </a:lnTo>
                <a:lnTo>
                  <a:pt x="0" y="1157"/>
                </a:lnTo>
                <a:lnTo>
                  <a:pt x="0" y="1157"/>
                </a:lnTo>
                <a:lnTo>
                  <a:pt x="2" y="1155"/>
                </a:lnTo>
                <a:lnTo>
                  <a:pt x="3" y="1157"/>
                </a:lnTo>
                <a:lnTo>
                  <a:pt x="5" y="1157"/>
                </a:lnTo>
                <a:lnTo>
                  <a:pt x="5" y="1159"/>
                </a:lnTo>
                <a:lnTo>
                  <a:pt x="5" y="1159"/>
                </a:lnTo>
                <a:close/>
                <a:moveTo>
                  <a:pt x="5" y="1287"/>
                </a:moveTo>
                <a:lnTo>
                  <a:pt x="5" y="1367"/>
                </a:lnTo>
                <a:lnTo>
                  <a:pt x="5" y="1367"/>
                </a:lnTo>
                <a:lnTo>
                  <a:pt x="3" y="1369"/>
                </a:lnTo>
                <a:lnTo>
                  <a:pt x="3" y="1369"/>
                </a:lnTo>
                <a:lnTo>
                  <a:pt x="2" y="1369"/>
                </a:lnTo>
                <a:lnTo>
                  <a:pt x="2" y="1369"/>
                </a:lnTo>
                <a:lnTo>
                  <a:pt x="0" y="1369"/>
                </a:lnTo>
                <a:lnTo>
                  <a:pt x="0" y="1367"/>
                </a:lnTo>
                <a:lnTo>
                  <a:pt x="0" y="1367"/>
                </a:lnTo>
                <a:lnTo>
                  <a:pt x="0" y="1287"/>
                </a:lnTo>
                <a:lnTo>
                  <a:pt x="0" y="1286"/>
                </a:lnTo>
                <a:lnTo>
                  <a:pt x="0" y="1286"/>
                </a:lnTo>
                <a:lnTo>
                  <a:pt x="2" y="1284"/>
                </a:lnTo>
                <a:lnTo>
                  <a:pt x="2" y="1284"/>
                </a:lnTo>
                <a:lnTo>
                  <a:pt x="3" y="1284"/>
                </a:lnTo>
                <a:lnTo>
                  <a:pt x="3" y="1286"/>
                </a:lnTo>
                <a:lnTo>
                  <a:pt x="5" y="1286"/>
                </a:lnTo>
                <a:lnTo>
                  <a:pt x="5" y="1287"/>
                </a:lnTo>
                <a:lnTo>
                  <a:pt x="5" y="1287"/>
                </a:lnTo>
                <a:close/>
                <a:moveTo>
                  <a:pt x="5" y="1416"/>
                </a:moveTo>
                <a:lnTo>
                  <a:pt x="5" y="1496"/>
                </a:lnTo>
                <a:lnTo>
                  <a:pt x="5" y="1496"/>
                </a:lnTo>
                <a:lnTo>
                  <a:pt x="3" y="1498"/>
                </a:lnTo>
                <a:lnTo>
                  <a:pt x="2" y="1498"/>
                </a:lnTo>
                <a:lnTo>
                  <a:pt x="0" y="1498"/>
                </a:lnTo>
                <a:lnTo>
                  <a:pt x="0" y="1496"/>
                </a:lnTo>
                <a:lnTo>
                  <a:pt x="0" y="1496"/>
                </a:lnTo>
                <a:lnTo>
                  <a:pt x="0" y="1416"/>
                </a:lnTo>
                <a:lnTo>
                  <a:pt x="0" y="1414"/>
                </a:lnTo>
                <a:lnTo>
                  <a:pt x="0" y="1414"/>
                </a:lnTo>
                <a:lnTo>
                  <a:pt x="2" y="1413"/>
                </a:lnTo>
                <a:lnTo>
                  <a:pt x="2" y="1413"/>
                </a:lnTo>
                <a:lnTo>
                  <a:pt x="3" y="1413"/>
                </a:lnTo>
                <a:lnTo>
                  <a:pt x="3" y="1414"/>
                </a:lnTo>
                <a:lnTo>
                  <a:pt x="5" y="1414"/>
                </a:lnTo>
                <a:lnTo>
                  <a:pt x="5" y="1416"/>
                </a:lnTo>
                <a:lnTo>
                  <a:pt x="5" y="1416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12" name="Freeform 80"/>
          <p:cNvSpPr>
            <a:spLocks noEditPoints="1"/>
          </p:cNvSpPr>
          <p:nvPr/>
        </p:nvSpPr>
        <p:spPr bwMode="auto">
          <a:xfrm flipH="1">
            <a:off x="6992938" y="3892550"/>
            <a:ext cx="4762" cy="1087438"/>
          </a:xfrm>
          <a:custGeom>
            <a:avLst/>
            <a:gdLst/>
            <a:ahLst/>
            <a:cxnLst>
              <a:cxn ang="0">
                <a:pos x="5" y="83"/>
              </a:cxn>
              <a:cxn ang="0">
                <a:pos x="1" y="85"/>
              </a:cxn>
              <a:cxn ang="0">
                <a:pos x="0" y="82"/>
              </a:cxn>
              <a:cxn ang="0">
                <a:pos x="1" y="0"/>
              </a:cxn>
              <a:cxn ang="0">
                <a:pos x="3" y="0"/>
              </a:cxn>
              <a:cxn ang="0">
                <a:pos x="5" y="1"/>
              </a:cxn>
              <a:cxn ang="0">
                <a:pos x="5" y="212"/>
              </a:cxn>
              <a:cxn ang="0">
                <a:pos x="1" y="213"/>
              </a:cxn>
              <a:cxn ang="0">
                <a:pos x="0" y="210"/>
              </a:cxn>
              <a:cxn ang="0">
                <a:pos x="1" y="128"/>
              </a:cxn>
              <a:cxn ang="0">
                <a:pos x="3" y="128"/>
              </a:cxn>
              <a:cxn ang="0">
                <a:pos x="5" y="130"/>
              </a:cxn>
              <a:cxn ang="0">
                <a:pos x="5" y="340"/>
              </a:cxn>
              <a:cxn ang="0">
                <a:pos x="1" y="342"/>
              </a:cxn>
              <a:cxn ang="0">
                <a:pos x="0" y="339"/>
              </a:cxn>
              <a:cxn ang="0">
                <a:pos x="1" y="257"/>
              </a:cxn>
              <a:cxn ang="0">
                <a:pos x="3" y="257"/>
              </a:cxn>
              <a:cxn ang="0">
                <a:pos x="5" y="259"/>
              </a:cxn>
              <a:cxn ang="0">
                <a:pos x="5" y="469"/>
              </a:cxn>
              <a:cxn ang="0">
                <a:pos x="0" y="469"/>
              </a:cxn>
              <a:cxn ang="0">
                <a:pos x="0" y="385"/>
              </a:cxn>
              <a:cxn ang="0">
                <a:pos x="3" y="384"/>
              </a:cxn>
              <a:cxn ang="0">
                <a:pos x="5" y="387"/>
              </a:cxn>
              <a:cxn ang="0">
                <a:pos x="5" y="596"/>
              </a:cxn>
              <a:cxn ang="0">
                <a:pos x="3" y="599"/>
              </a:cxn>
              <a:cxn ang="0">
                <a:pos x="0" y="598"/>
              </a:cxn>
              <a:cxn ang="0">
                <a:pos x="0" y="514"/>
              </a:cxn>
              <a:cxn ang="0">
                <a:pos x="5" y="514"/>
              </a:cxn>
              <a:cxn ang="0">
                <a:pos x="5" y="644"/>
              </a:cxn>
              <a:cxn ang="0">
                <a:pos x="3" y="728"/>
              </a:cxn>
              <a:cxn ang="0">
                <a:pos x="1" y="726"/>
              </a:cxn>
              <a:cxn ang="0">
                <a:pos x="0" y="644"/>
              </a:cxn>
              <a:cxn ang="0">
                <a:pos x="1" y="641"/>
              </a:cxn>
              <a:cxn ang="0">
                <a:pos x="5" y="643"/>
              </a:cxn>
              <a:cxn ang="0">
                <a:pos x="5" y="773"/>
              </a:cxn>
              <a:cxn ang="0">
                <a:pos x="3" y="856"/>
              </a:cxn>
              <a:cxn ang="0">
                <a:pos x="0" y="853"/>
              </a:cxn>
              <a:cxn ang="0">
                <a:pos x="1" y="771"/>
              </a:cxn>
              <a:cxn ang="0">
                <a:pos x="3" y="770"/>
              </a:cxn>
              <a:cxn ang="0">
                <a:pos x="5" y="773"/>
              </a:cxn>
              <a:cxn ang="0">
                <a:pos x="5" y="983"/>
              </a:cxn>
              <a:cxn ang="0">
                <a:pos x="1" y="983"/>
              </a:cxn>
              <a:cxn ang="0">
                <a:pos x="0" y="982"/>
              </a:cxn>
              <a:cxn ang="0">
                <a:pos x="1" y="900"/>
              </a:cxn>
              <a:cxn ang="0">
                <a:pos x="3" y="898"/>
              </a:cxn>
              <a:cxn ang="0">
                <a:pos x="5" y="902"/>
              </a:cxn>
              <a:cxn ang="0">
                <a:pos x="5" y="1112"/>
              </a:cxn>
              <a:cxn ang="0">
                <a:pos x="1" y="1112"/>
              </a:cxn>
              <a:cxn ang="0">
                <a:pos x="0" y="1110"/>
              </a:cxn>
              <a:cxn ang="0">
                <a:pos x="1" y="1028"/>
              </a:cxn>
              <a:cxn ang="0">
                <a:pos x="3" y="1027"/>
              </a:cxn>
              <a:cxn ang="0">
                <a:pos x="5" y="1030"/>
              </a:cxn>
              <a:cxn ang="0">
                <a:pos x="5" y="1241"/>
              </a:cxn>
              <a:cxn ang="0">
                <a:pos x="1" y="1241"/>
              </a:cxn>
              <a:cxn ang="0">
                <a:pos x="0" y="1239"/>
              </a:cxn>
              <a:cxn ang="0">
                <a:pos x="1" y="1157"/>
              </a:cxn>
              <a:cxn ang="0">
                <a:pos x="5" y="1159"/>
              </a:cxn>
              <a:cxn ang="0">
                <a:pos x="5" y="1367"/>
              </a:cxn>
              <a:cxn ang="0">
                <a:pos x="3" y="1369"/>
              </a:cxn>
              <a:cxn ang="0">
                <a:pos x="0" y="1367"/>
              </a:cxn>
              <a:cxn ang="0">
                <a:pos x="0" y="1286"/>
              </a:cxn>
              <a:cxn ang="0">
                <a:pos x="3" y="1284"/>
              </a:cxn>
              <a:cxn ang="0">
                <a:pos x="5" y="1287"/>
              </a:cxn>
            </a:cxnLst>
            <a:rect l="0" t="0" r="r" b="b"/>
            <a:pathLst>
              <a:path w="5" h="1369">
                <a:moveTo>
                  <a:pt x="5" y="1"/>
                </a:moveTo>
                <a:lnTo>
                  <a:pt x="5" y="82"/>
                </a:lnTo>
                <a:lnTo>
                  <a:pt x="5" y="83"/>
                </a:lnTo>
                <a:lnTo>
                  <a:pt x="3" y="85"/>
                </a:lnTo>
                <a:lnTo>
                  <a:pt x="3" y="85"/>
                </a:lnTo>
                <a:lnTo>
                  <a:pt x="1" y="85"/>
                </a:lnTo>
                <a:lnTo>
                  <a:pt x="1" y="83"/>
                </a:lnTo>
                <a:lnTo>
                  <a:pt x="0" y="83"/>
                </a:lnTo>
                <a:lnTo>
                  <a:pt x="0" y="82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1"/>
                </a:lnTo>
                <a:lnTo>
                  <a:pt x="5" y="1"/>
                </a:lnTo>
                <a:close/>
                <a:moveTo>
                  <a:pt x="5" y="130"/>
                </a:moveTo>
                <a:lnTo>
                  <a:pt x="5" y="210"/>
                </a:lnTo>
                <a:lnTo>
                  <a:pt x="5" y="212"/>
                </a:lnTo>
                <a:lnTo>
                  <a:pt x="3" y="213"/>
                </a:lnTo>
                <a:lnTo>
                  <a:pt x="3" y="213"/>
                </a:lnTo>
                <a:lnTo>
                  <a:pt x="1" y="213"/>
                </a:lnTo>
                <a:lnTo>
                  <a:pt x="1" y="212"/>
                </a:lnTo>
                <a:lnTo>
                  <a:pt x="0" y="212"/>
                </a:lnTo>
                <a:lnTo>
                  <a:pt x="0" y="210"/>
                </a:lnTo>
                <a:lnTo>
                  <a:pt x="0" y="130"/>
                </a:lnTo>
                <a:lnTo>
                  <a:pt x="0" y="130"/>
                </a:lnTo>
                <a:lnTo>
                  <a:pt x="1" y="128"/>
                </a:lnTo>
                <a:lnTo>
                  <a:pt x="1" y="128"/>
                </a:lnTo>
                <a:lnTo>
                  <a:pt x="3" y="128"/>
                </a:lnTo>
                <a:lnTo>
                  <a:pt x="3" y="128"/>
                </a:lnTo>
                <a:lnTo>
                  <a:pt x="5" y="128"/>
                </a:lnTo>
                <a:lnTo>
                  <a:pt x="5" y="130"/>
                </a:lnTo>
                <a:lnTo>
                  <a:pt x="5" y="130"/>
                </a:lnTo>
                <a:close/>
                <a:moveTo>
                  <a:pt x="5" y="259"/>
                </a:moveTo>
                <a:lnTo>
                  <a:pt x="5" y="339"/>
                </a:lnTo>
                <a:lnTo>
                  <a:pt x="5" y="340"/>
                </a:lnTo>
                <a:lnTo>
                  <a:pt x="3" y="342"/>
                </a:lnTo>
                <a:lnTo>
                  <a:pt x="3" y="342"/>
                </a:lnTo>
                <a:lnTo>
                  <a:pt x="1" y="342"/>
                </a:lnTo>
                <a:lnTo>
                  <a:pt x="1" y="340"/>
                </a:lnTo>
                <a:lnTo>
                  <a:pt x="0" y="340"/>
                </a:lnTo>
                <a:lnTo>
                  <a:pt x="0" y="339"/>
                </a:lnTo>
                <a:lnTo>
                  <a:pt x="0" y="259"/>
                </a:lnTo>
                <a:lnTo>
                  <a:pt x="0" y="257"/>
                </a:lnTo>
                <a:lnTo>
                  <a:pt x="1" y="257"/>
                </a:lnTo>
                <a:lnTo>
                  <a:pt x="1" y="257"/>
                </a:lnTo>
                <a:lnTo>
                  <a:pt x="3" y="255"/>
                </a:lnTo>
                <a:lnTo>
                  <a:pt x="3" y="257"/>
                </a:lnTo>
                <a:lnTo>
                  <a:pt x="5" y="257"/>
                </a:lnTo>
                <a:lnTo>
                  <a:pt x="5" y="259"/>
                </a:lnTo>
                <a:lnTo>
                  <a:pt x="5" y="259"/>
                </a:lnTo>
                <a:close/>
                <a:moveTo>
                  <a:pt x="5" y="387"/>
                </a:moveTo>
                <a:lnTo>
                  <a:pt x="5" y="467"/>
                </a:lnTo>
                <a:lnTo>
                  <a:pt x="5" y="469"/>
                </a:lnTo>
                <a:lnTo>
                  <a:pt x="3" y="471"/>
                </a:lnTo>
                <a:lnTo>
                  <a:pt x="1" y="469"/>
                </a:lnTo>
                <a:lnTo>
                  <a:pt x="0" y="469"/>
                </a:lnTo>
                <a:lnTo>
                  <a:pt x="0" y="467"/>
                </a:lnTo>
                <a:lnTo>
                  <a:pt x="0" y="387"/>
                </a:lnTo>
                <a:lnTo>
                  <a:pt x="0" y="385"/>
                </a:lnTo>
                <a:lnTo>
                  <a:pt x="1" y="385"/>
                </a:lnTo>
                <a:lnTo>
                  <a:pt x="1" y="385"/>
                </a:lnTo>
                <a:lnTo>
                  <a:pt x="3" y="384"/>
                </a:lnTo>
                <a:lnTo>
                  <a:pt x="3" y="385"/>
                </a:lnTo>
                <a:lnTo>
                  <a:pt x="5" y="385"/>
                </a:lnTo>
                <a:lnTo>
                  <a:pt x="5" y="387"/>
                </a:lnTo>
                <a:lnTo>
                  <a:pt x="5" y="387"/>
                </a:lnTo>
                <a:close/>
                <a:moveTo>
                  <a:pt x="5" y="516"/>
                </a:moveTo>
                <a:lnTo>
                  <a:pt x="5" y="596"/>
                </a:lnTo>
                <a:lnTo>
                  <a:pt x="5" y="598"/>
                </a:lnTo>
                <a:lnTo>
                  <a:pt x="3" y="599"/>
                </a:lnTo>
                <a:lnTo>
                  <a:pt x="3" y="599"/>
                </a:lnTo>
                <a:lnTo>
                  <a:pt x="1" y="599"/>
                </a:lnTo>
                <a:lnTo>
                  <a:pt x="1" y="598"/>
                </a:lnTo>
                <a:lnTo>
                  <a:pt x="0" y="598"/>
                </a:lnTo>
                <a:lnTo>
                  <a:pt x="0" y="596"/>
                </a:lnTo>
                <a:lnTo>
                  <a:pt x="0" y="516"/>
                </a:lnTo>
                <a:lnTo>
                  <a:pt x="0" y="514"/>
                </a:lnTo>
                <a:lnTo>
                  <a:pt x="1" y="514"/>
                </a:lnTo>
                <a:lnTo>
                  <a:pt x="3" y="512"/>
                </a:lnTo>
                <a:lnTo>
                  <a:pt x="5" y="514"/>
                </a:lnTo>
                <a:lnTo>
                  <a:pt x="5" y="516"/>
                </a:lnTo>
                <a:lnTo>
                  <a:pt x="5" y="516"/>
                </a:lnTo>
                <a:close/>
                <a:moveTo>
                  <a:pt x="5" y="644"/>
                </a:moveTo>
                <a:lnTo>
                  <a:pt x="5" y="725"/>
                </a:lnTo>
                <a:lnTo>
                  <a:pt x="5" y="726"/>
                </a:lnTo>
                <a:lnTo>
                  <a:pt x="3" y="728"/>
                </a:lnTo>
                <a:lnTo>
                  <a:pt x="3" y="728"/>
                </a:lnTo>
                <a:lnTo>
                  <a:pt x="1" y="728"/>
                </a:lnTo>
                <a:lnTo>
                  <a:pt x="1" y="726"/>
                </a:lnTo>
                <a:lnTo>
                  <a:pt x="0" y="726"/>
                </a:lnTo>
                <a:lnTo>
                  <a:pt x="0" y="725"/>
                </a:lnTo>
                <a:lnTo>
                  <a:pt x="0" y="644"/>
                </a:lnTo>
                <a:lnTo>
                  <a:pt x="0" y="643"/>
                </a:lnTo>
                <a:lnTo>
                  <a:pt x="1" y="643"/>
                </a:lnTo>
                <a:lnTo>
                  <a:pt x="1" y="641"/>
                </a:lnTo>
                <a:lnTo>
                  <a:pt x="3" y="641"/>
                </a:lnTo>
                <a:lnTo>
                  <a:pt x="3" y="641"/>
                </a:lnTo>
                <a:lnTo>
                  <a:pt x="5" y="643"/>
                </a:lnTo>
                <a:lnTo>
                  <a:pt x="5" y="644"/>
                </a:lnTo>
                <a:lnTo>
                  <a:pt x="5" y="644"/>
                </a:lnTo>
                <a:close/>
                <a:moveTo>
                  <a:pt x="5" y="773"/>
                </a:moveTo>
                <a:lnTo>
                  <a:pt x="5" y="853"/>
                </a:lnTo>
                <a:lnTo>
                  <a:pt x="5" y="855"/>
                </a:lnTo>
                <a:lnTo>
                  <a:pt x="3" y="856"/>
                </a:lnTo>
                <a:lnTo>
                  <a:pt x="1" y="855"/>
                </a:lnTo>
                <a:lnTo>
                  <a:pt x="0" y="855"/>
                </a:lnTo>
                <a:lnTo>
                  <a:pt x="0" y="853"/>
                </a:lnTo>
                <a:lnTo>
                  <a:pt x="0" y="773"/>
                </a:lnTo>
                <a:lnTo>
                  <a:pt x="0" y="771"/>
                </a:lnTo>
                <a:lnTo>
                  <a:pt x="1" y="771"/>
                </a:lnTo>
                <a:lnTo>
                  <a:pt x="1" y="770"/>
                </a:lnTo>
                <a:lnTo>
                  <a:pt x="3" y="770"/>
                </a:lnTo>
                <a:lnTo>
                  <a:pt x="3" y="770"/>
                </a:lnTo>
                <a:lnTo>
                  <a:pt x="5" y="771"/>
                </a:lnTo>
                <a:lnTo>
                  <a:pt x="5" y="773"/>
                </a:lnTo>
                <a:lnTo>
                  <a:pt x="5" y="773"/>
                </a:lnTo>
                <a:close/>
                <a:moveTo>
                  <a:pt x="5" y="902"/>
                </a:moveTo>
                <a:lnTo>
                  <a:pt x="5" y="982"/>
                </a:lnTo>
                <a:lnTo>
                  <a:pt x="5" y="983"/>
                </a:lnTo>
                <a:lnTo>
                  <a:pt x="3" y="983"/>
                </a:lnTo>
                <a:lnTo>
                  <a:pt x="3" y="985"/>
                </a:lnTo>
                <a:lnTo>
                  <a:pt x="1" y="983"/>
                </a:lnTo>
                <a:lnTo>
                  <a:pt x="1" y="983"/>
                </a:lnTo>
                <a:lnTo>
                  <a:pt x="0" y="983"/>
                </a:lnTo>
                <a:lnTo>
                  <a:pt x="0" y="982"/>
                </a:lnTo>
                <a:lnTo>
                  <a:pt x="0" y="902"/>
                </a:lnTo>
                <a:lnTo>
                  <a:pt x="0" y="900"/>
                </a:lnTo>
                <a:lnTo>
                  <a:pt x="1" y="900"/>
                </a:lnTo>
                <a:lnTo>
                  <a:pt x="1" y="898"/>
                </a:lnTo>
                <a:lnTo>
                  <a:pt x="3" y="898"/>
                </a:lnTo>
                <a:lnTo>
                  <a:pt x="3" y="898"/>
                </a:lnTo>
                <a:lnTo>
                  <a:pt x="5" y="900"/>
                </a:lnTo>
                <a:lnTo>
                  <a:pt x="5" y="902"/>
                </a:lnTo>
                <a:lnTo>
                  <a:pt x="5" y="902"/>
                </a:lnTo>
                <a:close/>
                <a:moveTo>
                  <a:pt x="5" y="1030"/>
                </a:moveTo>
                <a:lnTo>
                  <a:pt x="5" y="1110"/>
                </a:lnTo>
                <a:lnTo>
                  <a:pt x="5" y="1112"/>
                </a:lnTo>
                <a:lnTo>
                  <a:pt x="3" y="1112"/>
                </a:lnTo>
                <a:lnTo>
                  <a:pt x="3" y="1114"/>
                </a:lnTo>
                <a:lnTo>
                  <a:pt x="1" y="1112"/>
                </a:lnTo>
                <a:lnTo>
                  <a:pt x="1" y="1112"/>
                </a:lnTo>
                <a:lnTo>
                  <a:pt x="0" y="1112"/>
                </a:lnTo>
                <a:lnTo>
                  <a:pt x="0" y="1110"/>
                </a:lnTo>
                <a:lnTo>
                  <a:pt x="0" y="1030"/>
                </a:lnTo>
                <a:lnTo>
                  <a:pt x="0" y="1028"/>
                </a:lnTo>
                <a:lnTo>
                  <a:pt x="1" y="1028"/>
                </a:lnTo>
                <a:lnTo>
                  <a:pt x="1" y="1027"/>
                </a:lnTo>
                <a:lnTo>
                  <a:pt x="3" y="1027"/>
                </a:lnTo>
                <a:lnTo>
                  <a:pt x="3" y="1027"/>
                </a:lnTo>
                <a:lnTo>
                  <a:pt x="5" y="1028"/>
                </a:lnTo>
                <a:lnTo>
                  <a:pt x="5" y="1030"/>
                </a:lnTo>
                <a:lnTo>
                  <a:pt x="5" y="1030"/>
                </a:lnTo>
                <a:close/>
                <a:moveTo>
                  <a:pt x="5" y="1159"/>
                </a:moveTo>
                <a:lnTo>
                  <a:pt x="5" y="1239"/>
                </a:lnTo>
                <a:lnTo>
                  <a:pt x="5" y="1241"/>
                </a:lnTo>
                <a:lnTo>
                  <a:pt x="3" y="1241"/>
                </a:lnTo>
                <a:lnTo>
                  <a:pt x="3" y="1241"/>
                </a:lnTo>
                <a:lnTo>
                  <a:pt x="1" y="1241"/>
                </a:lnTo>
                <a:lnTo>
                  <a:pt x="1" y="1241"/>
                </a:lnTo>
                <a:lnTo>
                  <a:pt x="0" y="1239"/>
                </a:lnTo>
                <a:lnTo>
                  <a:pt x="0" y="1239"/>
                </a:lnTo>
                <a:lnTo>
                  <a:pt x="0" y="1159"/>
                </a:lnTo>
                <a:lnTo>
                  <a:pt x="0" y="1157"/>
                </a:lnTo>
                <a:lnTo>
                  <a:pt x="1" y="1157"/>
                </a:lnTo>
                <a:lnTo>
                  <a:pt x="3" y="1155"/>
                </a:lnTo>
                <a:lnTo>
                  <a:pt x="5" y="1157"/>
                </a:lnTo>
                <a:lnTo>
                  <a:pt x="5" y="1159"/>
                </a:lnTo>
                <a:lnTo>
                  <a:pt x="5" y="1159"/>
                </a:lnTo>
                <a:close/>
                <a:moveTo>
                  <a:pt x="5" y="1287"/>
                </a:moveTo>
                <a:lnTo>
                  <a:pt x="5" y="1367"/>
                </a:lnTo>
                <a:lnTo>
                  <a:pt x="5" y="1369"/>
                </a:lnTo>
                <a:lnTo>
                  <a:pt x="3" y="1369"/>
                </a:lnTo>
                <a:lnTo>
                  <a:pt x="3" y="1369"/>
                </a:lnTo>
                <a:lnTo>
                  <a:pt x="1" y="1369"/>
                </a:lnTo>
                <a:lnTo>
                  <a:pt x="1" y="1369"/>
                </a:lnTo>
                <a:lnTo>
                  <a:pt x="0" y="1367"/>
                </a:lnTo>
                <a:lnTo>
                  <a:pt x="0" y="1367"/>
                </a:lnTo>
                <a:lnTo>
                  <a:pt x="0" y="1287"/>
                </a:lnTo>
                <a:lnTo>
                  <a:pt x="0" y="1286"/>
                </a:lnTo>
                <a:lnTo>
                  <a:pt x="1" y="1286"/>
                </a:lnTo>
                <a:lnTo>
                  <a:pt x="1" y="1284"/>
                </a:lnTo>
                <a:lnTo>
                  <a:pt x="3" y="1284"/>
                </a:lnTo>
                <a:lnTo>
                  <a:pt x="3" y="1284"/>
                </a:lnTo>
                <a:lnTo>
                  <a:pt x="5" y="1286"/>
                </a:lnTo>
                <a:lnTo>
                  <a:pt x="5" y="1287"/>
                </a:lnTo>
                <a:lnTo>
                  <a:pt x="5" y="1287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13" name="Line 81"/>
          <p:cNvSpPr>
            <a:spLocks noChangeShapeType="1"/>
          </p:cNvSpPr>
          <p:nvPr/>
        </p:nvSpPr>
        <p:spPr bwMode="auto">
          <a:xfrm flipH="1">
            <a:off x="7129463" y="4533900"/>
            <a:ext cx="150336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14" name="Freeform 82"/>
          <p:cNvSpPr>
            <a:spLocks/>
          </p:cNvSpPr>
          <p:nvPr/>
        </p:nvSpPr>
        <p:spPr bwMode="auto">
          <a:xfrm flipH="1">
            <a:off x="6994525" y="4484688"/>
            <a:ext cx="147638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6" y="61"/>
              </a:cxn>
              <a:cxn ang="0">
                <a:pos x="0" y="123"/>
              </a:cxn>
              <a:cxn ang="0">
                <a:pos x="0" y="0"/>
              </a:cxn>
            </a:cxnLst>
            <a:rect l="0" t="0" r="r" b="b"/>
            <a:pathLst>
              <a:path w="186" h="123">
                <a:moveTo>
                  <a:pt x="0" y="0"/>
                </a:moveTo>
                <a:lnTo>
                  <a:pt x="186" y="61"/>
                </a:lnTo>
                <a:lnTo>
                  <a:pt x="0" y="1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15" name="Rectangle 83"/>
          <p:cNvSpPr>
            <a:spLocks noChangeArrowheads="1"/>
          </p:cNvSpPr>
          <p:nvPr/>
        </p:nvSpPr>
        <p:spPr bwMode="auto">
          <a:xfrm flipH="1">
            <a:off x="7226300" y="4260850"/>
            <a:ext cx="1171575" cy="20478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16" name="Rectangle 84"/>
          <p:cNvSpPr>
            <a:spLocks noChangeArrowheads="1"/>
          </p:cNvSpPr>
          <p:nvPr/>
        </p:nvSpPr>
        <p:spPr bwMode="auto">
          <a:xfrm flipH="1">
            <a:off x="7037388" y="4287838"/>
            <a:ext cx="1400175" cy="198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300" b="1">
                <a:solidFill>
                  <a:srgbClr val="000000"/>
                </a:solidFill>
              </a:rPr>
              <a:t>Op 2.1 (msg:type)</a:t>
            </a:r>
            <a:endParaRPr lang="en-US" sz="20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717" name="Line 85"/>
          <p:cNvSpPr>
            <a:spLocks noChangeShapeType="1"/>
          </p:cNvSpPr>
          <p:nvPr/>
        </p:nvSpPr>
        <p:spPr bwMode="auto">
          <a:xfrm>
            <a:off x="5418138" y="1679575"/>
            <a:ext cx="1436687" cy="199548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18" name="Freeform 86"/>
          <p:cNvSpPr>
            <a:spLocks/>
          </p:cNvSpPr>
          <p:nvPr/>
        </p:nvSpPr>
        <p:spPr bwMode="auto">
          <a:xfrm flipH="1">
            <a:off x="5418138" y="1679575"/>
            <a:ext cx="123825" cy="147638"/>
          </a:xfrm>
          <a:custGeom>
            <a:avLst/>
            <a:gdLst/>
            <a:ahLst/>
            <a:cxnLst>
              <a:cxn ang="0">
                <a:pos x="99" y="187"/>
              </a:cxn>
              <a:cxn ang="0">
                <a:pos x="158" y="0"/>
              </a:cxn>
              <a:cxn ang="0">
                <a:pos x="0" y="115"/>
              </a:cxn>
            </a:cxnLst>
            <a:rect l="0" t="0" r="r" b="b"/>
            <a:pathLst>
              <a:path w="158" h="187">
                <a:moveTo>
                  <a:pt x="99" y="187"/>
                </a:moveTo>
                <a:lnTo>
                  <a:pt x="158" y="0"/>
                </a:lnTo>
                <a:lnTo>
                  <a:pt x="0" y="115"/>
                </a:lnTo>
              </a:path>
            </a:pathLst>
          </a:custGeom>
          <a:noFill/>
          <a:ln w="2540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19" name="Rectangle 87"/>
          <p:cNvSpPr>
            <a:spLocks noChangeArrowheads="1"/>
          </p:cNvSpPr>
          <p:nvPr/>
        </p:nvSpPr>
        <p:spPr bwMode="auto">
          <a:xfrm flipH="1">
            <a:off x="6100763" y="2352675"/>
            <a:ext cx="873125" cy="288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900" b="1">
                <a:solidFill>
                  <a:schemeClr val="folHlink"/>
                </a:solidFill>
              </a:rPr>
              <a:t>method</a:t>
            </a:r>
            <a:endParaRPr lang="en-US" sz="3200" b="1">
              <a:solidFill>
                <a:schemeClr val="folHlink"/>
              </a:solidFill>
              <a:latin typeface="Tahoma" charset="0"/>
            </a:endParaRPr>
          </a:p>
        </p:txBody>
      </p:sp>
      <p:sp>
        <p:nvSpPr>
          <p:cNvPr id="69720" name="Line 88"/>
          <p:cNvSpPr>
            <a:spLocks noChangeShapeType="1"/>
          </p:cNvSpPr>
          <p:nvPr/>
        </p:nvSpPr>
        <p:spPr bwMode="auto">
          <a:xfrm flipH="1">
            <a:off x="1265238" y="1520825"/>
            <a:ext cx="3076575" cy="223520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21" name="Freeform 89"/>
          <p:cNvSpPr>
            <a:spLocks/>
          </p:cNvSpPr>
          <p:nvPr/>
        </p:nvSpPr>
        <p:spPr bwMode="auto">
          <a:xfrm flipH="1">
            <a:off x="4194175" y="1520825"/>
            <a:ext cx="147638" cy="125413"/>
          </a:xfrm>
          <a:custGeom>
            <a:avLst/>
            <a:gdLst/>
            <a:ahLst/>
            <a:cxnLst>
              <a:cxn ang="0">
                <a:pos x="186" y="59"/>
              </a:cxn>
              <a:cxn ang="0">
                <a:pos x="0" y="0"/>
              </a:cxn>
              <a:cxn ang="0">
                <a:pos x="112" y="159"/>
              </a:cxn>
            </a:cxnLst>
            <a:rect l="0" t="0" r="r" b="b"/>
            <a:pathLst>
              <a:path w="186" h="159">
                <a:moveTo>
                  <a:pt x="186" y="59"/>
                </a:moveTo>
                <a:lnTo>
                  <a:pt x="0" y="0"/>
                </a:lnTo>
                <a:lnTo>
                  <a:pt x="112" y="159"/>
                </a:lnTo>
              </a:path>
            </a:pathLst>
          </a:custGeom>
          <a:noFill/>
          <a:ln w="25400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22" name="Rectangle 90"/>
          <p:cNvSpPr>
            <a:spLocks noChangeArrowheads="1"/>
          </p:cNvSpPr>
          <p:nvPr/>
        </p:nvSpPr>
        <p:spPr bwMode="auto">
          <a:xfrm flipH="1">
            <a:off x="2343150" y="1760538"/>
            <a:ext cx="642938" cy="5461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23" name="Rectangle 91"/>
          <p:cNvSpPr>
            <a:spLocks noChangeArrowheads="1"/>
          </p:cNvSpPr>
          <p:nvPr/>
        </p:nvSpPr>
        <p:spPr bwMode="auto">
          <a:xfrm flipH="1">
            <a:off x="2563813" y="1673225"/>
            <a:ext cx="528637" cy="258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700" b="1">
                <a:solidFill>
                  <a:srgbClr val="0066FF"/>
                </a:solidFill>
              </a:rPr>
              <a:t>entry</a:t>
            </a:r>
            <a:endParaRPr lang="en-US" sz="2800" b="1">
              <a:solidFill>
                <a:srgbClr val="0066FF"/>
              </a:solidFill>
              <a:latin typeface="Tahoma" charset="0"/>
            </a:endParaRPr>
          </a:p>
        </p:txBody>
      </p:sp>
      <p:sp>
        <p:nvSpPr>
          <p:cNvPr id="69724" name="Rectangle 92"/>
          <p:cNvSpPr>
            <a:spLocks noChangeArrowheads="1"/>
          </p:cNvSpPr>
          <p:nvPr/>
        </p:nvSpPr>
        <p:spPr bwMode="auto">
          <a:xfrm flipH="1">
            <a:off x="2636838" y="1914525"/>
            <a:ext cx="417512" cy="288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900" b="1">
                <a:solidFill>
                  <a:srgbClr val="0066FF"/>
                </a:solidFill>
              </a:rPr>
              <a:t>exit</a:t>
            </a:r>
            <a:endParaRPr lang="en-US" sz="3200" b="1">
              <a:solidFill>
                <a:srgbClr val="0066FF"/>
              </a:solidFill>
              <a:latin typeface="Tahoma" charset="0"/>
            </a:endParaRPr>
          </a:p>
        </p:txBody>
      </p:sp>
      <p:sp>
        <p:nvSpPr>
          <p:cNvPr id="69725" name="Rectangle 93"/>
          <p:cNvSpPr>
            <a:spLocks noChangeArrowheads="1"/>
          </p:cNvSpPr>
          <p:nvPr/>
        </p:nvSpPr>
        <p:spPr bwMode="auto">
          <a:xfrm flipH="1">
            <a:off x="1954213" y="2128838"/>
            <a:ext cx="1169987" cy="288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900" b="1">
                <a:solidFill>
                  <a:srgbClr val="0066FF"/>
                </a:solidFill>
              </a:rPr>
              <a:t>doActivity</a:t>
            </a:r>
            <a:endParaRPr lang="en-US" sz="3200" b="1">
              <a:solidFill>
                <a:srgbClr val="0066FF"/>
              </a:solidFill>
              <a:latin typeface="Tahoma" charset="0"/>
            </a:endParaRPr>
          </a:p>
        </p:txBody>
      </p:sp>
      <p:sp>
        <p:nvSpPr>
          <p:cNvPr id="69726" name="Line 94"/>
          <p:cNvSpPr>
            <a:spLocks noChangeShapeType="1"/>
          </p:cNvSpPr>
          <p:nvPr/>
        </p:nvSpPr>
        <p:spPr bwMode="auto">
          <a:xfrm flipH="1" flipV="1">
            <a:off x="5095875" y="1679575"/>
            <a:ext cx="1588" cy="1914525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27" name="Freeform 95"/>
          <p:cNvSpPr>
            <a:spLocks/>
          </p:cNvSpPr>
          <p:nvPr/>
        </p:nvSpPr>
        <p:spPr bwMode="auto">
          <a:xfrm flipH="1">
            <a:off x="5049838" y="1679575"/>
            <a:ext cx="96837" cy="147638"/>
          </a:xfrm>
          <a:custGeom>
            <a:avLst/>
            <a:gdLst/>
            <a:ahLst/>
            <a:cxnLst>
              <a:cxn ang="0">
                <a:pos x="122" y="185"/>
              </a:cxn>
              <a:cxn ang="0">
                <a:pos x="62" y="0"/>
              </a:cxn>
              <a:cxn ang="0">
                <a:pos x="0" y="185"/>
              </a:cxn>
            </a:cxnLst>
            <a:rect l="0" t="0" r="r" b="b"/>
            <a:pathLst>
              <a:path w="122" h="185">
                <a:moveTo>
                  <a:pt x="122" y="185"/>
                </a:moveTo>
                <a:lnTo>
                  <a:pt x="62" y="0"/>
                </a:lnTo>
                <a:lnTo>
                  <a:pt x="0" y="185"/>
                </a:lnTo>
              </a:path>
            </a:pathLst>
          </a:custGeom>
          <a:noFill/>
          <a:ln w="25400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28" name="Rectangle 96"/>
          <p:cNvSpPr>
            <a:spLocks noChangeArrowheads="1"/>
          </p:cNvSpPr>
          <p:nvPr/>
        </p:nvSpPr>
        <p:spPr bwMode="auto">
          <a:xfrm flipH="1">
            <a:off x="4937125" y="2525713"/>
            <a:ext cx="642938" cy="20478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29" name="Rectangle 97"/>
          <p:cNvSpPr>
            <a:spLocks noChangeArrowheads="1"/>
          </p:cNvSpPr>
          <p:nvPr/>
        </p:nvSpPr>
        <p:spPr bwMode="auto">
          <a:xfrm flipH="1">
            <a:off x="4541838" y="2451100"/>
            <a:ext cx="1209675" cy="288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900" b="1">
                <a:solidFill>
                  <a:srgbClr val="669900"/>
                </a:solidFill>
              </a:rPr>
              <a:t>invocation</a:t>
            </a:r>
            <a:endParaRPr lang="en-US" sz="3200" b="1">
              <a:solidFill>
                <a:srgbClr val="669900"/>
              </a:solidFill>
              <a:latin typeface="Tahoma" charset="0"/>
            </a:endParaRPr>
          </a:p>
        </p:txBody>
      </p:sp>
      <p:sp>
        <p:nvSpPr>
          <p:cNvPr id="69730" name="Rectangle 98"/>
          <p:cNvSpPr>
            <a:spLocks noChangeArrowheads="1"/>
          </p:cNvSpPr>
          <p:nvPr/>
        </p:nvSpPr>
        <p:spPr bwMode="auto">
          <a:xfrm flipH="1">
            <a:off x="8312150" y="3402013"/>
            <a:ext cx="668338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500" b="1">
                <a:solidFill>
                  <a:srgbClr val="000000"/>
                </a:solidFill>
              </a:rPr>
              <a:t>Class1 </a:t>
            </a:r>
            <a:endParaRPr lang="en-US" sz="24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731" name="Rectangle 99"/>
          <p:cNvSpPr>
            <a:spLocks noChangeArrowheads="1"/>
          </p:cNvSpPr>
          <p:nvPr/>
        </p:nvSpPr>
        <p:spPr bwMode="auto">
          <a:xfrm flipH="1">
            <a:off x="3708400" y="4424363"/>
            <a:ext cx="625475" cy="198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1300" b="1">
                <a:solidFill>
                  <a:srgbClr val="000000"/>
                </a:solidFill>
              </a:rPr>
              <a:t>Class 1 </a:t>
            </a:r>
            <a:endParaRPr lang="en-US" sz="20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9732" name="Rectangle 100"/>
          <p:cNvSpPr>
            <a:spLocks noChangeArrowheads="1"/>
          </p:cNvSpPr>
          <p:nvPr/>
        </p:nvSpPr>
        <p:spPr bwMode="auto">
          <a:xfrm flipH="1">
            <a:off x="0" y="5562600"/>
            <a:ext cx="1530350" cy="962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sz="2100" b="1">
                <a:solidFill>
                  <a:srgbClr val="0066FF"/>
                </a:solidFill>
              </a:rPr>
              <a:t>State Machine Model</a:t>
            </a:r>
            <a:endParaRPr lang="en-US" sz="3600" b="1">
              <a:solidFill>
                <a:srgbClr val="0066FF"/>
              </a:solidFill>
              <a:latin typeface="Tahoma" charset="0"/>
            </a:endParaRPr>
          </a:p>
        </p:txBody>
      </p:sp>
      <p:sp>
        <p:nvSpPr>
          <p:cNvPr id="69733" name="Rectangle 101"/>
          <p:cNvSpPr>
            <a:spLocks noChangeArrowheads="1"/>
          </p:cNvSpPr>
          <p:nvPr/>
        </p:nvSpPr>
        <p:spPr bwMode="auto">
          <a:xfrm flipH="1">
            <a:off x="4019550" y="6438900"/>
            <a:ext cx="1808163" cy="320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US" sz="2100" b="1">
                <a:solidFill>
                  <a:srgbClr val="669900"/>
                </a:solidFill>
              </a:rPr>
              <a:t>Activity Model</a:t>
            </a:r>
            <a:endParaRPr lang="en-US" sz="3600" b="1">
              <a:solidFill>
                <a:srgbClr val="669900"/>
              </a:solidFill>
              <a:latin typeface="Tahoma" charset="0"/>
            </a:endParaRPr>
          </a:p>
        </p:txBody>
      </p:sp>
      <p:sp>
        <p:nvSpPr>
          <p:cNvPr id="69734" name="Rectangle 102"/>
          <p:cNvSpPr>
            <a:spLocks noChangeArrowheads="1"/>
          </p:cNvSpPr>
          <p:nvPr/>
        </p:nvSpPr>
        <p:spPr bwMode="auto">
          <a:xfrm flipH="1">
            <a:off x="6753225" y="5181600"/>
            <a:ext cx="1782763" cy="1282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n-US" sz="2100" b="1">
                <a:solidFill>
                  <a:schemeClr val="folHlink"/>
                </a:solidFill>
              </a:rPr>
              <a:t>Interaction Model</a:t>
            </a:r>
          </a:p>
          <a:p>
            <a:pPr algn="ctr" defTabSz="762000"/>
            <a:r>
              <a:rPr lang="en-US" sz="2100" b="1">
                <a:solidFill>
                  <a:schemeClr val="folHlink"/>
                </a:solidFill>
              </a:rPr>
              <a:t>(sequence </a:t>
            </a:r>
          </a:p>
          <a:p>
            <a:pPr algn="ctr" defTabSz="762000"/>
            <a:r>
              <a:rPr lang="en-US" sz="2100" b="1">
                <a:solidFill>
                  <a:schemeClr val="folHlink"/>
                </a:solidFill>
              </a:rPr>
              <a:t>diagram)</a:t>
            </a:r>
            <a:endParaRPr lang="en-US" sz="3600" b="1">
              <a:solidFill>
                <a:schemeClr val="folHlink"/>
              </a:solidFill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8" y="228600"/>
            <a:ext cx="7323666" cy="668867"/>
          </a:xfrm>
          <a:noFill/>
          <a:ln/>
        </p:spPr>
        <p:txBody>
          <a:bodyPr tIns="0" rIns="0" bIns="0"/>
          <a:lstStyle/>
          <a:p>
            <a:r>
              <a:rPr lang="en-US" sz="2600" dirty="0" smtClean="0"/>
              <a:t>Issue #1: </a:t>
            </a:r>
            <a:r>
              <a:rPr lang="en-US" sz="2600" dirty="0" err="1" smtClean="0"/>
              <a:t>SysML</a:t>
            </a:r>
            <a:r>
              <a:rPr lang="en-US" sz="2600" dirty="0" smtClean="0"/>
              <a:t> is too complex!  </a:t>
            </a:r>
            <a:endParaRPr lang="en-US" sz="2600" dirty="0"/>
          </a:p>
        </p:txBody>
      </p:sp>
      <p:grpSp>
        <p:nvGrpSpPr>
          <p:cNvPr id="67600" name="Group 16"/>
          <p:cNvGrpSpPr>
            <a:grpSpLocks/>
          </p:cNvGrpSpPr>
          <p:nvPr/>
        </p:nvGrpSpPr>
        <p:grpSpPr bwMode="auto">
          <a:xfrm>
            <a:off x="304800" y="1219200"/>
            <a:ext cx="8610600" cy="4248150"/>
            <a:chOff x="192" y="1044"/>
            <a:chExt cx="5424" cy="2676"/>
          </a:xfrm>
        </p:grpSpPr>
        <p:sp>
          <p:nvSpPr>
            <p:cNvPr id="67587" name="Rectangle 3"/>
            <p:cNvSpPr>
              <a:spLocks noChangeArrowheads="1"/>
            </p:cNvSpPr>
            <p:nvPr/>
          </p:nvSpPr>
          <p:spPr bwMode="auto">
            <a:xfrm>
              <a:off x="192" y="1044"/>
              <a:ext cx="5424" cy="2676"/>
            </a:xfrm>
            <a:prstGeom prst="rect">
              <a:avLst/>
            </a:prstGeom>
            <a:solidFill>
              <a:srgbClr val="FFD7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graphicFrame>
          <p:nvGraphicFramePr>
            <p:cNvPr id="67588" name="Object 4"/>
            <p:cNvGraphicFramePr>
              <a:graphicFrameLocks noChangeAspect="1"/>
            </p:cNvGraphicFramePr>
            <p:nvPr/>
          </p:nvGraphicFramePr>
          <p:xfrm>
            <a:off x="215" y="1171"/>
            <a:ext cx="5296" cy="2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08" name="Visio" r:id="rId4" imgW="7726680" imgH="3440811" progId="Visio.Drawing.11">
                    <p:embed/>
                  </p:oleObj>
                </mc:Choice>
                <mc:Fallback>
                  <p:oleObj name="Visio" r:id="rId4" imgW="7726680" imgH="3440811" progId="Visio.Drawing.11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" y="1171"/>
                          <a:ext cx="5296" cy="2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1828800" y="5699125"/>
            <a:ext cx="5715000" cy="85407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30188" indent="-230188" algn="ctr" eaLnBrk="0" hangingPunct="0">
              <a:spcBef>
                <a:spcPct val="20000"/>
              </a:spcBef>
              <a:buClr>
                <a:schemeClr val="tx1"/>
              </a:buClr>
              <a:buSzPct val="110000"/>
            </a:pPr>
            <a:r>
              <a:rPr lang="en-US" sz="2800" dirty="0"/>
              <a:t>“Traditional” SE can be done with only 3 Basic Diagram Types</a:t>
            </a:r>
          </a:p>
        </p:txBody>
      </p:sp>
      <p:grpSp>
        <p:nvGrpSpPr>
          <p:cNvPr id="67604" name="Group 20"/>
          <p:cNvGrpSpPr>
            <a:grpSpLocks/>
          </p:cNvGrpSpPr>
          <p:nvPr/>
        </p:nvGrpSpPr>
        <p:grpSpPr bwMode="auto">
          <a:xfrm>
            <a:off x="4419600" y="1390650"/>
            <a:ext cx="4343400" cy="2514600"/>
            <a:chOff x="2784" y="1152"/>
            <a:chExt cx="2736" cy="1584"/>
          </a:xfrm>
        </p:grpSpPr>
        <p:grpSp>
          <p:nvGrpSpPr>
            <p:cNvPr id="67597" name="Group 13"/>
            <p:cNvGrpSpPr>
              <a:grpSpLocks/>
            </p:cNvGrpSpPr>
            <p:nvPr/>
          </p:nvGrpSpPr>
          <p:grpSpPr bwMode="auto">
            <a:xfrm>
              <a:off x="2784" y="1680"/>
              <a:ext cx="2736" cy="1056"/>
              <a:chOff x="2784" y="1680"/>
              <a:chExt cx="2736" cy="1056"/>
            </a:xfrm>
          </p:grpSpPr>
          <p:sp>
            <p:nvSpPr>
              <p:cNvPr id="67591" name="Oval 7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720" cy="432"/>
              </a:xfrm>
              <a:prstGeom prst="ellipse">
                <a:avLst/>
              </a:prstGeom>
              <a:noFill/>
              <a:ln w="57150" algn="ctr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auto">
              <a:xfrm>
                <a:off x="4800" y="2304"/>
                <a:ext cx="720" cy="432"/>
              </a:xfrm>
              <a:prstGeom prst="ellipse">
                <a:avLst/>
              </a:prstGeom>
              <a:noFill/>
              <a:ln w="57150" algn="ctr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594" name="Oval 10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720" cy="432"/>
              </a:xfrm>
              <a:prstGeom prst="ellipse">
                <a:avLst/>
              </a:prstGeom>
              <a:noFill/>
              <a:ln w="57150" algn="ctr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7599" name="Text Box 15"/>
            <p:cNvSpPr txBox="1">
              <a:spLocks noChangeArrowheads="1"/>
            </p:cNvSpPr>
            <p:nvPr/>
          </p:nvSpPr>
          <p:spPr bwMode="auto">
            <a:xfrm>
              <a:off x="4556" y="1152"/>
              <a:ext cx="94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</a:rPr>
                <a:t>Containment,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</a:rPr>
                <a:t>Composition,</a:t>
              </a:r>
            </a:p>
            <a:p>
              <a:pPr algn="ctr"/>
              <a:r>
                <a:rPr lang="en-US" sz="1600" b="1" dirty="0" smtClean="0">
                  <a:solidFill>
                    <a:srgbClr val="00B050"/>
                  </a:solidFill>
                </a:rPr>
                <a:t>Taxonomy</a:t>
              </a:r>
            </a:p>
            <a:p>
              <a:pPr algn="ctr"/>
              <a:r>
                <a:rPr lang="en-US" sz="1600" b="1" dirty="0" smtClean="0">
                  <a:solidFill>
                    <a:srgbClr val="00B050"/>
                  </a:solidFill>
                </a:rPr>
                <a:t>(definition)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7605" name="Group 21"/>
          <p:cNvGrpSpPr>
            <a:grpSpLocks/>
          </p:cNvGrpSpPr>
          <p:nvPr/>
        </p:nvGrpSpPr>
        <p:grpSpPr bwMode="auto">
          <a:xfrm>
            <a:off x="6164264" y="3219451"/>
            <a:ext cx="1665288" cy="2278063"/>
            <a:chOff x="3883" y="2304"/>
            <a:chExt cx="1049" cy="1435"/>
          </a:xfrm>
        </p:grpSpPr>
        <p:grpSp>
          <p:nvGrpSpPr>
            <p:cNvPr id="67598" name="Group 14"/>
            <p:cNvGrpSpPr>
              <a:grpSpLocks/>
            </p:cNvGrpSpPr>
            <p:nvPr/>
          </p:nvGrpSpPr>
          <p:grpSpPr bwMode="auto">
            <a:xfrm>
              <a:off x="4032" y="2304"/>
              <a:ext cx="720" cy="912"/>
              <a:chOff x="4032" y="2304"/>
              <a:chExt cx="720" cy="912"/>
            </a:xfrm>
          </p:grpSpPr>
          <p:sp>
            <p:nvSpPr>
              <p:cNvPr id="67592" name="Oval 8"/>
              <p:cNvSpPr>
                <a:spLocks noChangeArrowheads="1"/>
              </p:cNvSpPr>
              <p:nvPr/>
            </p:nvSpPr>
            <p:spPr bwMode="auto">
              <a:xfrm>
                <a:off x="4032" y="2304"/>
                <a:ext cx="720" cy="432"/>
              </a:xfrm>
              <a:prstGeom prst="ellipse">
                <a:avLst/>
              </a:prstGeom>
              <a:noFill/>
              <a:ln w="57150" algn="ctr">
                <a:solidFill>
                  <a:srgbClr val="9966FF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595" name="Oval 11"/>
              <p:cNvSpPr>
                <a:spLocks noChangeArrowheads="1"/>
              </p:cNvSpPr>
              <p:nvPr/>
            </p:nvSpPr>
            <p:spPr bwMode="auto">
              <a:xfrm>
                <a:off x="4032" y="2784"/>
                <a:ext cx="720" cy="432"/>
              </a:xfrm>
              <a:prstGeom prst="ellipse">
                <a:avLst/>
              </a:prstGeom>
              <a:noFill/>
              <a:ln w="57150" algn="ctr">
                <a:solidFill>
                  <a:srgbClr val="9966FF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3883" y="3216"/>
              <a:ext cx="104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966FF"/>
                  </a:solidFill>
                </a:rPr>
                <a:t>Arrangement &amp;</a:t>
              </a:r>
            </a:p>
            <a:p>
              <a:pPr algn="ctr"/>
              <a:r>
                <a:rPr lang="en-US" sz="1600" b="1" dirty="0" smtClean="0">
                  <a:solidFill>
                    <a:srgbClr val="9966FF"/>
                  </a:solidFill>
                </a:rPr>
                <a:t>Connection</a:t>
              </a:r>
            </a:p>
            <a:p>
              <a:pPr algn="ctr"/>
              <a:r>
                <a:rPr lang="en-US" sz="1600" b="1" dirty="0" smtClean="0">
                  <a:solidFill>
                    <a:srgbClr val="9966FF"/>
                  </a:solidFill>
                </a:rPr>
                <a:t>(use)</a:t>
              </a:r>
              <a:endParaRPr lang="en-US" sz="1600" b="1" dirty="0">
                <a:solidFill>
                  <a:srgbClr val="9966FF"/>
                </a:solidFill>
              </a:endParaRPr>
            </a:p>
          </p:txBody>
        </p:sp>
      </p:grpSp>
      <p:grpSp>
        <p:nvGrpSpPr>
          <p:cNvPr id="67603" name="Group 19"/>
          <p:cNvGrpSpPr>
            <a:grpSpLocks/>
          </p:cNvGrpSpPr>
          <p:nvPr/>
        </p:nvGrpSpPr>
        <p:grpSpPr bwMode="auto">
          <a:xfrm>
            <a:off x="266700" y="3219450"/>
            <a:ext cx="1257300" cy="1343025"/>
            <a:chOff x="168" y="2304"/>
            <a:chExt cx="792" cy="846"/>
          </a:xfrm>
        </p:grpSpPr>
        <p:sp>
          <p:nvSpPr>
            <p:cNvPr id="67590" name="Oval 6"/>
            <p:cNvSpPr>
              <a:spLocks noChangeArrowheads="1"/>
            </p:cNvSpPr>
            <p:nvPr/>
          </p:nvSpPr>
          <p:spPr bwMode="auto">
            <a:xfrm>
              <a:off x="192" y="2304"/>
              <a:ext cx="720" cy="432"/>
            </a:xfrm>
            <a:prstGeom prst="ellipse">
              <a:avLst/>
            </a:prstGeom>
            <a:noFill/>
            <a:ln w="57150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7602" name="Text Box 18"/>
            <p:cNvSpPr txBox="1">
              <a:spLocks noChangeArrowheads="1"/>
            </p:cNvSpPr>
            <p:nvPr/>
          </p:nvSpPr>
          <p:spPr bwMode="auto">
            <a:xfrm>
              <a:off x="168" y="2784"/>
              <a:ext cx="7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folHlink"/>
                  </a:solidFill>
                </a:rPr>
                <a:t>Functional Flow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47782" y="1229727"/>
            <a:ext cx="3604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39933"/>
                </a:solidFill>
              </a:rPr>
              <a:t>What do you need?</a:t>
            </a:r>
            <a:endParaRPr lang="en-US" sz="2600" b="1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Motivation for the Systems Modeling </a:t>
            </a:r>
            <a:r>
              <a:rPr lang="en-US" sz="2400" dirty="0" smtClean="0"/>
              <a:t>Language</a:t>
            </a:r>
            <a:endParaRPr lang="en-US" sz="24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Systems Engineers needed a </a:t>
            </a:r>
            <a:r>
              <a:rPr lang="en-US" sz="1800" b="1" u="sng" dirty="0"/>
              <a:t>standard</a:t>
            </a:r>
            <a:r>
              <a:rPr lang="en-US" sz="1800" b="1" dirty="0"/>
              <a:t> graphical modeling language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Many different modeling techniques/languages have been used for developing system models: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Behavior diagrams, IDEF0, N2 charts, </a:t>
            </a:r>
            <a:r>
              <a:rPr lang="en-US" sz="1400" dirty="0" err="1"/>
              <a:t>Hatley-Pirbhai</a:t>
            </a:r>
            <a:endParaRPr lang="en-US" sz="1400" dirty="0"/>
          </a:p>
          <a:p>
            <a:pPr lvl="2">
              <a:lnSpc>
                <a:spcPct val="90000"/>
              </a:lnSpc>
            </a:pPr>
            <a:r>
              <a:rPr lang="en-US" sz="1400" dirty="0"/>
              <a:t>Tools tended to support only one of these techniques/languages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The SE discipline has lacked a broad-based standard that to support general purpose </a:t>
            </a:r>
            <a:r>
              <a:rPr lang="en-US" sz="1600" dirty="0" smtClean="0"/>
              <a:t>system modeling </a:t>
            </a:r>
            <a:r>
              <a:rPr lang="en-US" sz="1600" dirty="0"/>
              <a:t>needs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Why </a:t>
            </a:r>
            <a:r>
              <a:rPr lang="en-US" sz="1800" b="1" dirty="0"/>
              <a:t>use the </a:t>
            </a:r>
            <a:r>
              <a:rPr lang="en-US" sz="1800" b="1" dirty="0" smtClean="0"/>
              <a:t>Unified </a:t>
            </a:r>
            <a:r>
              <a:rPr lang="en-US" sz="1800" b="1" dirty="0"/>
              <a:t>Modeling Language (UML) as a basis?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UML has become a de facto standard within software engineering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UML </a:t>
            </a:r>
            <a:r>
              <a:rPr lang="en-US" sz="1600" dirty="0"/>
              <a:t>tools and training are widely available, and generally adaptable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OMG standardization process supports UML customization for specific domains (e.g., systems engineering, real-time, SOA, etc</a:t>
            </a:r>
            <a:r>
              <a:rPr lang="en-US" sz="1600" dirty="0" smtClean="0"/>
              <a:t>.)</a:t>
            </a:r>
          </a:p>
          <a:p>
            <a:pPr lvl="0">
              <a:lnSpc>
                <a:spcPct val="90000"/>
              </a:lnSpc>
              <a:buClr>
                <a:srgbClr val="000000"/>
              </a:buClr>
            </a:pPr>
            <a:r>
              <a:rPr lang="en-US" sz="1800" b="1" dirty="0" err="1" smtClean="0">
                <a:solidFill>
                  <a:srgbClr val="000000"/>
                </a:solidFill>
              </a:rPr>
              <a:t>SysML</a:t>
            </a:r>
            <a:r>
              <a:rPr lang="en-US" sz="1800" b="1" dirty="0" smtClean="0">
                <a:solidFill>
                  <a:srgbClr val="000000"/>
                </a:solidFill>
              </a:rPr>
              <a:t> was developed to meet broad SE application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1400" dirty="0" smtClean="0"/>
              <a:t>SE Domain Special Interest Group jointly sponsored by INCOSE and OMG in 2001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1400" dirty="0" smtClean="0"/>
              <a:t>UML Profile for SE followed structured process: </a:t>
            </a:r>
            <a:r>
              <a:rPr lang="en-US" sz="1400" dirty="0" smtClean="0">
                <a:hlinkClick r:id="rId3"/>
              </a:rPr>
              <a:t>RFI 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4"/>
              </a:rPr>
              <a:t>SE conceptual model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/>
              <a:t>(2002), </a:t>
            </a:r>
            <a:r>
              <a:rPr lang="en-US" sz="1400" dirty="0" smtClean="0">
                <a:hlinkClick r:id="rId5"/>
              </a:rPr>
              <a:t>requirements analysis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5"/>
              </a:rPr>
              <a:t>RFP </a:t>
            </a:r>
            <a:r>
              <a:rPr lang="en-US" sz="1400" dirty="0" smtClean="0"/>
              <a:t>(2003) with clear, detailed requirements for any language supporting systems engineering.  </a:t>
            </a:r>
          </a:p>
          <a:p>
            <a:pPr lvl="2">
              <a:lnSpc>
                <a:spcPct val="90000"/>
              </a:lnSpc>
              <a:buClr>
                <a:srgbClr val="000000"/>
              </a:buClr>
            </a:pPr>
            <a:r>
              <a:rPr lang="en-US" sz="1200" dirty="0" smtClean="0"/>
              <a:t>Submissions needed to demonstrate their compliance with those requirements.  </a:t>
            </a:r>
          </a:p>
          <a:p>
            <a:pPr lvl="2">
              <a:lnSpc>
                <a:spcPct val="90000"/>
              </a:lnSpc>
              <a:buClr>
                <a:srgbClr val="000000"/>
              </a:buClr>
            </a:pPr>
            <a:r>
              <a:rPr lang="en-US" sz="1200" dirty="0" smtClean="0"/>
              <a:t>A panel of INCOSE experts evaluated this compliance before adopting </a:t>
            </a:r>
            <a:r>
              <a:rPr lang="en-US" sz="1200" dirty="0" err="1" smtClean="0"/>
              <a:t>SysML</a:t>
            </a:r>
            <a:r>
              <a:rPr lang="en-US" sz="1200" dirty="0" smtClean="0"/>
              <a:t> 1.0 in 2006.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1400" dirty="0" smtClean="0"/>
              <a:t>Adoption of </a:t>
            </a:r>
            <a:r>
              <a:rPr lang="en-US" sz="1400" dirty="0" err="1" smtClean="0"/>
              <a:t>SysML</a:t>
            </a:r>
            <a:r>
              <a:rPr lang="en-US" sz="1400" dirty="0" smtClean="0"/>
              <a:t> by industry indicates that it has met the objective of being a broadly useful system modeling language.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#2: Those darned Diagram Headers! </a:t>
            </a:r>
            <a:r>
              <a:rPr lang="en-US" dirty="0" smtClean="0">
                <a:solidFill>
                  <a:srgbClr val="339933"/>
                </a:solidFill>
              </a:rPr>
              <a:t>(Models vs. Diagrams)</a:t>
            </a:r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Powerpoint</a:t>
            </a:r>
            <a:r>
              <a:rPr lang="en-US" sz="1800" dirty="0" smtClean="0"/>
              <a:t> &amp; Visio teach us to take diagrams at face value</a:t>
            </a:r>
          </a:p>
          <a:p>
            <a:pPr lvl="1"/>
            <a:r>
              <a:rPr lang="en-US" sz="1600" dirty="0" smtClean="0"/>
              <a:t>They can be manipulated independently, easily abstracted</a:t>
            </a:r>
          </a:p>
          <a:p>
            <a:pPr lvl="1"/>
            <a:r>
              <a:rPr lang="en-US" sz="1600" dirty="0" smtClean="0"/>
              <a:t>I can add whatever I want, without rigor or process</a:t>
            </a:r>
          </a:p>
          <a:p>
            <a:r>
              <a:rPr lang="en-US" sz="1800" dirty="0" smtClean="0"/>
              <a:t>Good modeling tools tend to reinforce this impression</a:t>
            </a:r>
          </a:p>
          <a:p>
            <a:pPr lvl="1"/>
            <a:r>
              <a:rPr lang="en-US" sz="1600" dirty="0" smtClean="0"/>
              <a:t>Drag and drop symbols, easy relationships</a:t>
            </a:r>
          </a:p>
          <a:p>
            <a:r>
              <a:rPr lang="en-US" sz="1800" dirty="0" smtClean="0"/>
              <a:t>But good modelers work mostly from the </a:t>
            </a:r>
            <a:r>
              <a:rPr lang="en-US" sz="1800" u="sng" dirty="0" smtClean="0"/>
              <a:t>model browser</a:t>
            </a:r>
          </a:p>
          <a:p>
            <a:pPr lvl="1"/>
            <a:r>
              <a:rPr lang="en-US" sz="1600" dirty="0" smtClean="0"/>
              <a:t>Drag elements from the browser on to the diagram</a:t>
            </a:r>
          </a:p>
          <a:p>
            <a:pPr lvl="1"/>
            <a:r>
              <a:rPr lang="en-US" sz="1600" dirty="0" smtClean="0"/>
              <a:t>Can actually build models without using a diagram at all!</a:t>
            </a:r>
          </a:p>
          <a:p>
            <a:pPr lvl="1"/>
            <a:r>
              <a:rPr lang="en-US" sz="1600" dirty="0" smtClean="0"/>
              <a:t>Tools render/update diagrams from the model</a:t>
            </a:r>
          </a:p>
          <a:p>
            <a:r>
              <a:rPr lang="en-US" sz="1800" dirty="0" smtClean="0"/>
              <a:t>Remember that reports, scripts and checkers run on the Model, not the Diagrams!</a:t>
            </a:r>
          </a:p>
          <a:p>
            <a:r>
              <a:rPr lang="en-US" sz="1800" dirty="0" smtClean="0"/>
              <a:t>Tables and matrices are also excellent model viewers</a:t>
            </a:r>
          </a:p>
          <a:p>
            <a:r>
              <a:rPr lang="en-US" sz="1800" dirty="0" smtClean="0"/>
              <a:t>Good modeling practices are consistent with good diagrams</a:t>
            </a:r>
          </a:p>
          <a:p>
            <a:pPr lvl="1"/>
            <a:r>
              <a:rPr lang="en-US" sz="1600" dirty="0" smtClean="0"/>
              <a:t>Minimize number of elements at each layer of abstraction</a:t>
            </a:r>
          </a:p>
          <a:p>
            <a:pPr lvl="1"/>
            <a:r>
              <a:rPr lang="en-US" sz="1600" dirty="0" smtClean="0"/>
              <a:t>Elide unnecessary information on the diagram… use views/viewpoints</a:t>
            </a:r>
          </a:p>
          <a:p>
            <a:pPr lvl="1"/>
            <a:r>
              <a:rPr lang="en-US" sz="1600" dirty="0" smtClean="0"/>
              <a:t>Give the diagram a meaningful name!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SysML</a:t>
            </a:r>
            <a:r>
              <a:rPr lang="en-US" dirty="0"/>
              <a:t> </a:t>
            </a:r>
            <a:r>
              <a:rPr lang="en-US" dirty="0" smtClean="0"/>
              <a:t>Diagrams exist </a:t>
            </a:r>
            <a:r>
              <a:rPr lang="en-US" u="sng" dirty="0" smtClean="0"/>
              <a:t>in Model Context </a:t>
            </a:r>
            <a:endParaRPr lang="en-US" u="sng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534400" cy="2743200"/>
          </a:xfrm>
        </p:spPr>
        <p:txBody>
          <a:bodyPr/>
          <a:lstStyle/>
          <a:p>
            <a:r>
              <a:rPr lang="en-US" sz="2000" dirty="0"/>
              <a:t>Each </a:t>
            </a:r>
            <a:r>
              <a:rPr lang="en-US" sz="2000" dirty="0" err="1"/>
              <a:t>SysML</a:t>
            </a:r>
            <a:r>
              <a:rPr lang="en-US" sz="2000" dirty="0"/>
              <a:t> diagram represents a model element</a:t>
            </a:r>
          </a:p>
          <a:p>
            <a:pPr lvl="1"/>
            <a:r>
              <a:rPr lang="en-US" sz="1800" dirty="0"/>
              <a:t>This provides the necessary context for every diagram</a:t>
            </a:r>
          </a:p>
          <a:p>
            <a:r>
              <a:rPr lang="en-US" sz="2000" dirty="0"/>
              <a:t>Each </a:t>
            </a:r>
            <a:r>
              <a:rPr lang="en-US" sz="2000" dirty="0" err="1"/>
              <a:t>SysML</a:t>
            </a:r>
            <a:r>
              <a:rPr lang="en-US" sz="2000" dirty="0"/>
              <a:t> Diagram must have a Diagram Frame</a:t>
            </a:r>
          </a:p>
          <a:p>
            <a:r>
              <a:rPr lang="en-US" sz="2000" dirty="0"/>
              <a:t>Diagram context (the element it represents) is indicated in the header:</a:t>
            </a:r>
          </a:p>
          <a:p>
            <a:pPr lvl="1"/>
            <a:r>
              <a:rPr lang="en-US" sz="1800" dirty="0"/>
              <a:t>Diagram kind (act, </a:t>
            </a:r>
            <a:r>
              <a:rPr lang="en-US" sz="1800" dirty="0" err="1"/>
              <a:t>bdd</a:t>
            </a:r>
            <a:r>
              <a:rPr lang="en-US" sz="1800" dirty="0"/>
              <a:t>, </a:t>
            </a:r>
            <a:r>
              <a:rPr lang="en-US" sz="1800" dirty="0" err="1"/>
              <a:t>ibd</a:t>
            </a:r>
            <a:r>
              <a:rPr lang="en-US" sz="1800" dirty="0"/>
              <a:t>, </a:t>
            </a:r>
            <a:r>
              <a:rPr lang="en-US" sz="1800" dirty="0" err="1"/>
              <a:t>seq</a:t>
            </a:r>
            <a:r>
              <a:rPr lang="en-US" sz="1800" dirty="0"/>
              <a:t>, etc.)</a:t>
            </a:r>
          </a:p>
          <a:p>
            <a:pPr lvl="1"/>
            <a:r>
              <a:rPr lang="en-US" sz="1800" dirty="0"/>
              <a:t>Model element type* (activity, block, interaction, etc.)</a:t>
            </a:r>
          </a:p>
          <a:p>
            <a:pPr lvl="1"/>
            <a:r>
              <a:rPr lang="en-US" sz="1800" dirty="0"/>
              <a:t>Model element name</a:t>
            </a:r>
          </a:p>
          <a:p>
            <a:pPr lvl="1"/>
            <a:r>
              <a:rPr lang="en-US" sz="1800" dirty="0"/>
              <a:t>Descriptive diagram name*</a:t>
            </a: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533400" y="5095875"/>
          <a:ext cx="83058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Visio" r:id="rId4" imgW="4660582" imgH="774597" progId="Visio.Drawing.11">
                  <p:embed/>
                </p:oleObj>
              </mc:Choice>
              <mc:Fallback>
                <p:oleObj name="Visio" r:id="rId4" imgW="4660582" imgH="774597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95875"/>
                        <a:ext cx="83058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Line 7"/>
          <p:cNvSpPr>
            <a:spLocks noChangeShapeType="1"/>
          </p:cNvSpPr>
          <p:nvPr/>
        </p:nvSpPr>
        <p:spPr bwMode="auto">
          <a:xfrm flipH="1">
            <a:off x="1295400" y="3124200"/>
            <a:ext cx="685800" cy="1905000"/>
          </a:xfrm>
          <a:prstGeom prst="line">
            <a:avLst/>
          </a:prstGeom>
          <a:noFill/>
          <a:ln w="76200">
            <a:solidFill>
              <a:srgbClr val="0066FF">
                <a:alpha val="50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2514600" y="3505200"/>
            <a:ext cx="76200" cy="1524000"/>
          </a:xfrm>
          <a:prstGeom prst="line">
            <a:avLst/>
          </a:prstGeom>
          <a:noFill/>
          <a:ln w="76200">
            <a:solidFill>
              <a:srgbClr val="0066FF">
                <a:alpha val="50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2819400" y="3810000"/>
            <a:ext cx="1219200" cy="1219200"/>
          </a:xfrm>
          <a:prstGeom prst="line">
            <a:avLst/>
          </a:prstGeom>
          <a:noFill/>
          <a:ln w="76200">
            <a:solidFill>
              <a:srgbClr val="0066FF">
                <a:alpha val="50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3505200" y="4038600"/>
            <a:ext cx="2057400" cy="990600"/>
          </a:xfrm>
          <a:prstGeom prst="line">
            <a:avLst/>
          </a:prstGeom>
          <a:noFill/>
          <a:ln w="76200">
            <a:solidFill>
              <a:srgbClr val="0066FF">
                <a:alpha val="50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495800" y="37338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*Some parts of the diagram header can be elided, if it doesn’t cause confusion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#3: </a:t>
            </a:r>
            <a:r>
              <a:rPr lang="en-US" i="1" dirty="0" smtClean="0"/>
              <a:t>Definition</a:t>
            </a:r>
            <a:r>
              <a:rPr lang="en-US" dirty="0" smtClean="0"/>
              <a:t> and </a:t>
            </a:r>
            <a:r>
              <a:rPr lang="en-US" i="1" dirty="0" smtClean="0"/>
              <a:t>Use</a:t>
            </a:r>
            <a:r>
              <a:rPr lang="en-US" dirty="0" smtClean="0"/>
              <a:t> in </a:t>
            </a:r>
            <a:r>
              <a:rPr lang="en-US" dirty="0" err="1" smtClean="0"/>
              <a:t>SysML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biggest “stumbling block” for new </a:t>
            </a:r>
            <a:r>
              <a:rPr lang="en-US" dirty="0" err="1" smtClean="0"/>
              <a:t>SysML</a:t>
            </a:r>
            <a:r>
              <a:rPr lang="en-US" dirty="0" smtClean="0"/>
              <a:t> users without a software background</a:t>
            </a:r>
          </a:p>
          <a:p>
            <a:pPr lvl="1"/>
            <a:r>
              <a:rPr lang="en-US" dirty="0" smtClean="0"/>
              <a:t>“Why do I need BOTH a </a:t>
            </a:r>
            <a:r>
              <a:rPr lang="en-US" b="1" dirty="0" err="1" smtClean="0"/>
              <a:t>bdd</a:t>
            </a:r>
            <a:r>
              <a:rPr lang="en-US" dirty="0" smtClean="0"/>
              <a:t> and an </a:t>
            </a:r>
            <a:r>
              <a:rPr lang="en-US" b="1" dirty="0" err="1" smtClean="0"/>
              <a:t>ibd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If you need to ask the question, </a:t>
            </a:r>
            <a:r>
              <a:rPr lang="en-US" u="sng" dirty="0" smtClean="0"/>
              <a:t>just build the </a:t>
            </a:r>
            <a:r>
              <a:rPr lang="en-US" b="1" u="sng" dirty="0" err="1" smtClean="0"/>
              <a:t>ibd</a:t>
            </a:r>
            <a:r>
              <a:rPr lang="en-US" dirty="0" smtClean="0"/>
              <a:t>!  </a:t>
            </a:r>
          </a:p>
          <a:p>
            <a:pPr lvl="2"/>
            <a:r>
              <a:rPr lang="en-US" b="1" dirty="0" err="1" smtClean="0"/>
              <a:t>bdd’s</a:t>
            </a:r>
            <a:r>
              <a:rPr lang="en-US" dirty="0" smtClean="0"/>
              <a:t> are NOT mandatory, but you will eventually want them.</a:t>
            </a:r>
          </a:p>
          <a:p>
            <a:pPr lvl="2"/>
            <a:r>
              <a:rPr lang="en-US" dirty="0" smtClean="0"/>
              <a:t>Building the </a:t>
            </a:r>
            <a:r>
              <a:rPr lang="en-US" dirty="0" err="1" smtClean="0"/>
              <a:t>bdd</a:t>
            </a:r>
            <a:r>
              <a:rPr lang="en-US" dirty="0" smtClean="0"/>
              <a:t> later will cause minor rework.</a:t>
            </a:r>
          </a:p>
          <a:p>
            <a:pPr lvl="2"/>
            <a:r>
              <a:rPr lang="en-US" b="1" dirty="0" err="1" smtClean="0"/>
              <a:t>bdd’s</a:t>
            </a:r>
            <a:r>
              <a:rPr lang="en-US" dirty="0" smtClean="0"/>
              <a:t> and </a:t>
            </a:r>
            <a:r>
              <a:rPr lang="en-US" b="1" dirty="0" err="1" smtClean="0"/>
              <a:t>ibd’s</a:t>
            </a:r>
            <a:r>
              <a:rPr lang="en-US" dirty="0" smtClean="0"/>
              <a:t> are complimentary aspects of a single structural model</a:t>
            </a:r>
          </a:p>
          <a:p>
            <a:pPr lvl="1"/>
            <a:r>
              <a:rPr lang="en-US" dirty="0" smtClean="0"/>
              <a:t>Same principle applies to parametric &amp; activity models</a:t>
            </a:r>
          </a:p>
          <a:p>
            <a:r>
              <a:rPr lang="en-US" dirty="0" smtClean="0"/>
              <a:t>Definition vs. Use: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Define</a:t>
            </a:r>
            <a:r>
              <a:rPr lang="en-US" dirty="0" smtClean="0"/>
              <a:t> a model element in one place in the model.</a:t>
            </a:r>
          </a:p>
          <a:p>
            <a:pPr lvl="1"/>
            <a:r>
              <a:rPr lang="en-US" b="1" dirty="0" smtClean="0">
                <a:solidFill>
                  <a:srgbClr val="9966FF"/>
                </a:solidFill>
              </a:rPr>
              <a:t>Use</a:t>
            </a:r>
            <a:r>
              <a:rPr lang="en-US" dirty="0" smtClean="0"/>
              <a:t> it everywhere it is needed.  Don’t redefine it unless you need to.</a:t>
            </a:r>
          </a:p>
          <a:p>
            <a:r>
              <a:rPr lang="en-US" dirty="0" smtClean="0"/>
              <a:t>See the “structure” corner of the pillars chart</a:t>
            </a:r>
          </a:p>
          <a:p>
            <a:r>
              <a:rPr lang="en-US" dirty="0" smtClean="0"/>
              <a:t>Mechanical engineers have less problem with this</a:t>
            </a:r>
          </a:p>
          <a:p>
            <a:pPr lvl="1"/>
            <a:r>
              <a:rPr lang="en-US" dirty="0" smtClean="0"/>
              <a:t>They are used to defining parts, then using them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Definition vs. Use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221933" y="3554569"/>
            <a:ext cx="5471307" cy="3303431"/>
            <a:chOff x="240" y="954"/>
            <a:chExt cx="2226" cy="134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954"/>
              <a:ext cx="2226" cy="1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40" y="2106"/>
              <a:ext cx="61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3399"/>
                  </a:solidFill>
                </a:rPr>
                <a:t>definition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47785" y="1215846"/>
            <a:ext cx="4404438" cy="2171298"/>
            <a:chOff x="870" y="1350"/>
            <a:chExt cx="1923" cy="9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70" y="2106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3399"/>
                  </a:solidFill>
                </a:rPr>
                <a:t>use</a:t>
              </a:r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393" t="2461" r="4820" b="7765"/>
            <a:stretch>
              <a:fillRect/>
            </a:stretch>
          </p:blipFill>
          <p:spPr bwMode="auto">
            <a:xfrm>
              <a:off x="1178" y="1350"/>
              <a:ext cx="1615" cy="9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#3a: Activity Modeling &amp; Functional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models are intuitive</a:t>
            </a:r>
          </a:p>
          <a:p>
            <a:pPr lvl="1"/>
            <a:r>
              <a:rPr lang="en-US" dirty="0" smtClean="0"/>
              <a:t>Functional flow, control &amp; data flow… </a:t>
            </a:r>
          </a:p>
          <a:p>
            <a:r>
              <a:rPr lang="en-US" dirty="0" smtClean="0"/>
              <a:t>Activity diagrams represent </a:t>
            </a:r>
            <a:r>
              <a:rPr lang="en-US" b="1" dirty="0" smtClean="0">
                <a:solidFill>
                  <a:srgbClr val="00B050"/>
                </a:solidFill>
              </a:rPr>
              <a:t>Use</a:t>
            </a:r>
          </a:p>
          <a:p>
            <a:pPr lvl="1"/>
            <a:r>
              <a:rPr lang="en-US" dirty="0" smtClean="0"/>
              <a:t>What about </a:t>
            </a:r>
            <a:r>
              <a:rPr lang="en-US" b="1" dirty="0" smtClean="0">
                <a:solidFill>
                  <a:srgbClr val="9966FF"/>
                </a:solidFill>
              </a:rPr>
              <a:t>Definition</a:t>
            </a:r>
            <a:r>
              <a:rPr lang="en-US" dirty="0" smtClean="0"/>
              <a:t>?  The bubbles on act’s are Actions, not Activities!</a:t>
            </a:r>
          </a:p>
          <a:p>
            <a:r>
              <a:rPr lang="en-US" dirty="0" smtClean="0"/>
              <a:t>Activity models are usually built without regard to functional hierarchy</a:t>
            </a:r>
          </a:p>
          <a:p>
            <a:pPr lvl="1"/>
            <a:r>
              <a:rPr lang="en-US" dirty="0" smtClean="0"/>
              <a:t>Tools don’t support functional hierarchy very well.</a:t>
            </a:r>
          </a:p>
          <a:p>
            <a:r>
              <a:rPr lang="en-US" dirty="0" smtClean="0"/>
              <a:t>Recommendation:</a:t>
            </a:r>
          </a:p>
          <a:p>
            <a:pPr lvl="1"/>
            <a:r>
              <a:rPr lang="en-US" dirty="0" smtClean="0"/>
              <a:t>Don’t put an Action on an activity diagram without having it call an Activity.  Use only </a:t>
            </a:r>
            <a:r>
              <a:rPr lang="en-US" dirty="0" err="1" smtClean="0"/>
              <a:t>CallBehaviorActions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Manage the Activities in a separate set of packages, just like blocks.</a:t>
            </a:r>
          </a:p>
          <a:p>
            <a:pPr lvl="1"/>
            <a:r>
              <a:rPr lang="en-US" dirty="0" smtClean="0"/>
              <a:t>Generate functional hierarchies using </a:t>
            </a:r>
            <a:r>
              <a:rPr lang="en-US" b="1" dirty="0" err="1" smtClean="0"/>
              <a:t>bdd’s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rayppt03">
  <a:themeElements>
    <a:clrScheme name="1_rayppt03 1">
      <a:dk1>
        <a:srgbClr val="000000"/>
      </a:dk1>
      <a:lt1>
        <a:srgbClr val="FFFFFF"/>
      </a:lt1>
      <a:dk2>
        <a:srgbClr val="000000"/>
      </a:dk2>
      <a:lt2>
        <a:srgbClr val="AC9F89"/>
      </a:lt2>
      <a:accent1>
        <a:srgbClr val="95A289"/>
      </a:accent1>
      <a:accent2>
        <a:srgbClr val="DAD9AD"/>
      </a:accent2>
      <a:accent3>
        <a:srgbClr val="FFFFFF"/>
      </a:accent3>
      <a:accent4>
        <a:srgbClr val="000000"/>
      </a:accent4>
      <a:accent5>
        <a:srgbClr val="C8CEC4"/>
      </a:accent5>
      <a:accent6>
        <a:srgbClr val="C5C49C"/>
      </a:accent6>
      <a:hlink>
        <a:srgbClr val="7C96A1"/>
      </a:hlink>
      <a:folHlink>
        <a:srgbClr val="CE1126"/>
      </a:folHlink>
    </a:clrScheme>
    <a:fontScheme name="1_rayppt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ayppt03 1">
        <a:dk1>
          <a:srgbClr val="000000"/>
        </a:dk1>
        <a:lt1>
          <a:srgbClr val="FFFFFF"/>
        </a:lt1>
        <a:dk2>
          <a:srgbClr val="000000"/>
        </a:dk2>
        <a:lt2>
          <a:srgbClr val="AC9F89"/>
        </a:lt2>
        <a:accent1>
          <a:srgbClr val="95A289"/>
        </a:accent1>
        <a:accent2>
          <a:srgbClr val="DAD9AD"/>
        </a:accent2>
        <a:accent3>
          <a:srgbClr val="FFFFFF"/>
        </a:accent3>
        <a:accent4>
          <a:srgbClr val="000000"/>
        </a:accent4>
        <a:accent5>
          <a:srgbClr val="C8CEC4"/>
        </a:accent5>
        <a:accent6>
          <a:srgbClr val="C5C49C"/>
        </a:accent6>
        <a:hlink>
          <a:srgbClr val="7C96A1"/>
        </a:hlink>
        <a:folHlink>
          <a:srgbClr val="CE11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ayppt03">
  <a:themeElements>
    <a:clrScheme name="2_rayppt03 1">
      <a:dk1>
        <a:srgbClr val="000000"/>
      </a:dk1>
      <a:lt1>
        <a:srgbClr val="FFFFFF"/>
      </a:lt1>
      <a:dk2>
        <a:srgbClr val="000000"/>
      </a:dk2>
      <a:lt2>
        <a:srgbClr val="AC9F89"/>
      </a:lt2>
      <a:accent1>
        <a:srgbClr val="95A289"/>
      </a:accent1>
      <a:accent2>
        <a:srgbClr val="DAD9AD"/>
      </a:accent2>
      <a:accent3>
        <a:srgbClr val="FFFFFF"/>
      </a:accent3>
      <a:accent4>
        <a:srgbClr val="000000"/>
      </a:accent4>
      <a:accent5>
        <a:srgbClr val="C8CEC4"/>
      </a:accent5>
      <a:accent6>
        <a:srgbClr val="C5C49C"/>
      </a:accent6>
      <a:hlink>
        <a:srgbClr val="7C96A1"/>
      </a:hlink>
      <a:folHlink>
        <a:srgbClr val="CE1126"/>
      </a:folHlink>
    </a:clrScheme>
    <a:fontScheme name="2_rayppt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ayppt03 1">
        <a:dk1>
          <a:srgbClr val="000000"/>
        </a:dk1>
        <a:lt1>
          <a:srgbClr val="FFFFFF"/>
        </a:lt1>
        <a:dk2>
          <a:srgbClr val="000000"/>
        </a:dk2>
        <a:lt2>
          <a:srgbClr val="AC9F89"/>
        </a:lt2>
        <a:accent1>
          <a:srgbClr val="95A289"/>
        </a:accent1>
        <a:accent2>
          <a:srgbClr val="DAD9AD"/>
        </a:accent2>
        <a:accent3>
          <a:srgbClr val="FFFFFF"/>
        </a:accent3>
        <a:accent4>
          <a:srgbClr val="000000"/>
        </a:accent4>
        <a:accent5>
          <a:srgbClr val="C8CEC4"/>
        </a:accent5>
        <a:accent6>
          <a:srgbClr val="C5C49C"/>
        </a:accent6>
        <a:hlink>
          <a:srgbClr val="7C96A1"/>
        </a:hlink>
        <a:folHlink>
          <a:srgbClr val="CE11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2026</Words>
  <Application>Microsoft Macintosh PowerPoint</Application>
  <PresentationFormat>On-screen Show (4:3)</PresentationFormat>
  <Paragraphs>305</Paragraphs>
  <Slides>26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1_rayppt03</vt:lpstr>
      <vt:lpstr>2_rayppt03</vt:lpstr>
      <vt:lpstr>Visio</vt:lpstr>
      <vt:lpstr>Common SysML Conceptual Stumbling Blocks </vt:lpstr>
      <vt:lpstr>What do Systems Engineers have problems with when learning SysML?</vt:lpstr>
      <vt:lpstr>Issue #1: SysML is too complex!  </vt:lpstr>
      <vt:lpstr>Motivation for the Systems Modeling Language</vt:lpstr>
      <vt:lpstr>Issue #2: Those darned Diagram Headers! (Models vs. Diagrams)</vt:lpstr>
      <vt:lpstr>SysML Diagrams exist in Model Context </vt:lpstr>
      <vt:lpstr>Issue #3: Definition and Use in SysML</vt:lpstr>
      <vt:lpstr>Example of Definition vs. Use</vt:lpstr>
      <vt:lpstr>Issue #3a: Activity Modeling &amp; Functional Hierarchy</vt:lpstr>
      <vt:lpstr>Activity Model &amp; Functional Hierarchy</vt:lpstr>
      <vt:lpstr>Issue #4: Containment vs. Composition</vt:lpstr>
      <vt:lpstr>Containment in Browser  &amp; Package Diagram</vt:lpstr>
      <vt:lpstr>Containment/Package Structure Suggestions</vt:lpstr>
      <vt:lpstr>Package Diagram Organizing the Model</vt:lpstr>
      <vt:lpstr>Issue #5: SysML vs. Matlab (Descriptive vs. Analytical Models)</vt:lpstr>
      <vt:lpstr>Descriptive Models &amp; Analysis Models</vt:lpstr>
      <vt:lpstr>Parametric Modeling Links Descriptive &amp; Analytical Models</vt:lpstr>
      <vt:lpstr>Parametric Example: Air Compressor – Definition &amp; Use</vt:lpstr>
      <vt:lpstr>Issue #6: Values, Value Types, Units and Dimensions</vt:lpstr>
      <vt:lpstr>Issue #7: Modeling Functionality vs. Model Execution</vt:lpstr>
      <vt:lpstr>Backup</vt:lpstr>
      <vt:lpstr>4 Pillars of SysML –  ABS Example</vt:lpstr>
      <vt:lpstr>Cross Connecting  Model Elements in ABS example</vt:lpstr>
      <vt:lpstr>“SysML Light” (Basic Capability)</vt:lpstr>
      <vt:lpstr>Related Activities – Georgia Tech</vt:lpstr>
      <vt:lpstr>Three Ways to Model Behavior: Each Invokes Activities</vt:lpstr>
    </vt:vector>
  </TitlesOfParts>
  <Company>Raytheon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Overview of SysML</dc:title>
  <dc:creator>Rick Steiner</dc:creator>
  <cp:lastModifiedBy>Sharon Steiner</cp:lastModifiedBy>
  <cp:revision>57</cp:revision>
  <dcterms:created xsi:type="dcterms:W3CDTF">2010-06-11T00:22:51Z</dcterms:created>
  <dcterms:modified xsi:type="dcterms:W3CDTF">2014-01-26T16:45:07Z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3</vt:i4>
  </property>
  <property fmtid="{D5CDD505-2E9C-101B-9397-08002B2CF9AE}" pid="3" name="lqmsess">
    <vt:lpwstr>d4d4cbf7-5f5f-4b6d-bc65-f95766d970bc</vt:lpwstr>
  </property>
</Properties>
</file>