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sldIdLst>
    <p:sldId id="256" r:id="rId5"/>
    <p:sldId id="275" r:id="rId6"/>
    <p:sldId id="283" r:id="rId7"/>
    <p:sldId id="258" r:id="rId8"/>
    <p:sldId id="285" r:id="rId9"/>
    <p:sldId id="284" r:id="rId10"/>
    <p:sldId id="278" r:id="rId11"/>
    <p:sldId id="261" r:id="rId12"/>
    <p:sldId id="267" r:id="rId13"/>
    <p:sldId id="268" r:id="rId14"/>
    <p:sldId id="265" r:id="rId15"/>
    <p:sldId id="279" r:id="rId16"/>
    <p:sldId id="281" r:id="rId17"/>
    <p:sldId id="282" r:id="rId18"/>
    <p:sldId id="280" r:id="rId19"/>
    <p:sldId id="276" r:id="rId20"/>
    <p:sldId id="269"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003F67-0B40-41AE-9C94-7638BBE6372C}" v="4" dt="2019-09-09T17:48:44.2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Popielas" userId="8bde8bc4-09fa-4e1a-8347-94be4a10b8e6" providerId="ADAL" clId="{92894A42-2AB9-46C3-B0C7-2D10FE54B739}"/>
    <pc:docChg chg="undo custSel addSld modSld sldOrd">
      <pc:chgData name="Frank Popielas" userId="8bde8bc4-09fa-4e1a-8347-94be4a10b8e6" providerId="ADAL" clId="{92894A42-2AB9-46C3-B0C7-2D10FE54B739}" dt="2019-09-09T17:58:58.299" v="407"/>
      <pc:docMkLst>
        <pc:docMk/>
      </pc:docMkLst>
      <pc:sldChg chg="modSp">
        <pc:chgData name="Frank Popielas" userId="8bde8bc4-09fa-4e1a-8347-94be4a10b8e6" providerId="ADAL" clId="{92894A42-2AB9-46C3-B0C7-2D10FE54B739}" dt="2019-09-09T17:45:51.838" v="23" actId="20577"/>
        <pc:sldMkLst>
          <pc:docMk/>
          <pc:sldMk cId="194367027" sldId="256"/>
        </pc:sldMkLst>
        <pc:spChg chg="mod">
          <ac:chgData name="Frank Popielas" userId="8bde8bc4-09fa-4e1a-8347-94be4a10b8e6" providerId="ADAL" clId="{92894A42-2AB9-46C3-B0C7-2D10FE54B739}" dt="2019-09-09T17:45:51.838" v="23" actId="20577"/>
          <ac:spMkLst>
            <pc:docMk/>
            <pc:sldMk cId="194367027" sldId="256"/>
            <ac:spMk id="3" creationId="{5C28879B-8A2F-472C-95D9-44627A6EFD1D}"/>
          </ac:spMkLst>
        </pc:spChg>
      </pc:sldChg>
      <pc:sldChg chg="add">
        <pc:chgData name="Frank Popielas" userId="8bde8bc4-09fa-4e1a-8347-94be4a10b8e6" providerId="ADAL" clId="{92894A42-2AB9-46C3-B0C7-2D10FE54B739}" dt="2019-09-09T17:48:44.226" v="136"/>
        <pc:sldMkLst>
          <pc:docMk/>
          <pc:sldMk cId="2406002704" sldId="261"/>
        </pc:sldMkLst>
      </pc:sldChg>
      <pc:sldChg chg="add ord">
        <pc:chgData name="Frank Popielas" userId="8bde8bc4-09fa-4e1a-8347-94be4a10b8e6" providerId="ADAL" clId="{92894A42-2AB9-46C3-B0C7-2D10FE54B739}" dt="2019-09-09T17:58:58.299" v="407"/>
        <pc:sldMkLst>
          <pc:docMk/>
          <pc:sldMk cId="1240810035" sldId="265"/>
        </pc:sldMkLst>
      </pc:sldChg>
      <pc:sldChg chg="modSp add">
        <pc:chgData name="Frank Popielas" userId="8bde8bc4-09fa-4e1a-8347-94be4a10b8e6" providerId="ADAL" clId="{92894A42-2AB9-46C3-B0C7-2D10FE54B739}" dt="2019-09-09T17:49:18.068" v="138" actId="27636"/>
        <pc:sldMkLst>
          <pc:docMk/>
          <pc:sldMk cId="2202476251" sldId="267"/>
        </pc:sldMkLst>
        <pc:spChg chg="mod">
          <ac:chgData name="Frank Popielas" userId="8bde8bc4-09fa-4e1a-8347-94be4a10b8e6" providerId="ADAL" clId="{92894A42-2AB9-46C3-B0C7-2D10FE54B739}" dt="2019-09-09T17:49:18.068" v="138" actId="27636"/>
          <ac:spMkLst>
            <pc:docMk/>
            <pc:sldMk cId="2202476251" sldId="267"/>
            <ac:spMk id="3" creationId="{FEA8198A-0A91-47F6-9790-13F498E54497}"/>
          </ac:spMkLst>
        </pc:spChg>
      </pc:sldChg>
      <pc:sldChg chg="modSp add">
        <pc:chgData name="Frank Popielas" userId="8bde8bc4-09fa-4e1a-8347-94be4a10b8e6" providerId="ADAL" clId="{92894A42-2AB9-46C3-B0C7-2D10FE54B739}" dt="2019-09-09T17:49:56.016" v="170" actId="20577"/>
        <pc:sldMkLst>
          <pc:docMk/>
          <pc:sldMk cId="708823898" sldId="268"/>
        </pc:sldMkLst>
        <pc:spChg chg="mod">
          <ac:chgData name="Frank Popielas" userId="8bde8bc4-09fa-4e1a-8347-94be4a10b8e6" providerId="ADAL" clId="{92894A42-2AB9-46C3-B0C7-2D10FE54B739}" dt="2019-09-09T17:49:56.016" v="170" actId="20577"/>
          <ac:spMkLst>
            <pc:docMk/>
            <pc:sldMk cId="708823898" sldId="268"/>
            <ac:spMk id="3" creationId="{128EEC98-2EDC-4B9B-9DDD-E7DA7A361E5F}"/>
          </ac:spMkLst>
        </pc:spChg>
      </pc:sldChg>
      <pc:sldChg chg="modSp add ord">
        <pc:chgData name="Frank Popielas" userId="8bde8bc4-09fa-4e1a-8347-94be4a10b8e6" providerId="ADAL" clId="{92894A42-2AB9-46C3-B0C7-2D10FE54B739}" dt="2019-09-09T17:55:06.142" v="314" actId="20577"/>
        <pc:sldMkLst>
          <pc:docMk/>
          <pc:sldMk cId="3959122163" sldId="269"/>
        </pc:sldMkLst>
        <pc:spChg chg="mod">
          <ac:chgData name="Frank Popielas" userId="8bde8bc4-09fa-4e1a-8347-94be4a10b8e6" providerId="ADAL" clId="{92894A42-2AB9-46C3-B0C7-2D10FE54B739}" dt="2019-09-09T17:54:43.939" v="309" actId="20577"/>
          <ac:spMkLst>
            <pc:docMk/>
            <pc:sldMk cId="3959122163" sldId="269"/>
            <ac:spMk id="2" creationId="{9B71C595-60B8-4675-9837-6D7A5A4E170D}"/>
          </ac:spMkLst>
        </pc:spChg>
        <pc:spChg chg="mod">
          <ac:chgData name="Frank Popielas" userId="8bde8bc4-09fa-4e1a-8347-94be4a10b8e6" providerId="ADAL" clId="{92894A42-2AB9-46C3-B0C7-2D10FE54B739}" dt="2019-09-09T17:55:06.142" v="314" actId="20577"/>
          <ac:spMkLst>
            <pc:docMk/>
            <pc:sldMk cId="3959122163" sldId="269"/>
            <ac:spMk id="3" creationId="{43292A27-2C72-4E9F-854A-360F82D6302C}"/>
          </ac:spMkLst>
        </pc:spChg>
      </pc:sldChg>
      <pc:sldChg chg="modSp">
        <pc:chgData name="Frank Popielas" userId="8bde8bc4-09fa-4e1a-8347-94be4a10b8e6" providerId="ADAL" clId="{92894A42-2AB9-46C3-B0C7-2D10FE54B739}" dt="2019-09-09T17:46:19.422" v="28" actId="20577"/>
        <pc:sldMkLst>
          <pc:docMk/>
          <pc:sldMk cId="717405375" sldId="275"/>
        </pc:sldMkLst>
        <pc:spChg chg="mod">
          <ac:chgData name="Frank Popielas" userId="8bde8bc4-09fa-4e1a-8347-94be4a10b8e6" providerId="ADAL" clId="{92894A42-2AB9-46C3-B0C7-2D10FE54B739}" dt="2019-09-09T17:46:19.422" v="28" actId="20577"/>
          <ac:spMkLst>
            <pc:docMk/>
            <pc:sldMk cId="717405375" sldId="275"/>
            <ac:spMk id="3" creationId="{00000000-0000-0000-0000-000000000000}"/>
          </ac:spMkLst>
        </pc:spChg>
      </pc:sldChg>
      <pc:sldChg chg="modSp">
        <pc:chgData name="Frank Popielas" userId="8bde8bc4-09fa-4e1a-8347-94be4a10b8e6" providerId="ADAL" clId="{92894A42-2AB9-46C3-B0C7-2D10FE54B739}" dt="2019-09-09T17:54:32.689" v="299" actId="1076"/>
        <pc:sldMkLst>
          <pc:docMk/>
          <pc:sldMk cId="2966648339" sldId="276"/>
        </pc:sldMkLst>
        <pc:spChg chg="mod">
          <ac:chgData name="Frank Popielas" userId="8bde8bc4-09fa-4e1a-8347-94be4a10b8e6" providerId="ADAL" clId="{92894A42-2AB9-46C3-B0C7-2D10FE54B739}" dt="2019-09-09T17:52:08.986" v="221" actId="20577"/>
          <ac:spMkLst>
            <pc:docMk/>
            <pc:sldMk cId="2966648339" sldId="276"/>
            <ac:spMk id="2" creationId="{23418EC3-A3E5-430B-933D-4A26609368B9}"/>
          </ac:spMkLst>
        </pc:spChg>
        <pc:spChg chg="mod">
          <ac:chgData name="Frank Popielas" userId="8bde8bc4-09fa-4e1a-8347-94be4a10b8e6" providerId="ADAL" clId="{92894A42-2AB9-46C3-B0C7-2D10FE54B739}" dt="2019-09-09T17:54:32.689" v="299" actId="1076"/>
          <ac:spMkLst>
            <pc:docMk/>
            <pc:sldMk cId="2966648339" sldId="276"/>
            <ac:spMk id="3" creationId="{8263F369-9931-42E4-99AC-248732815F4D}"/>
          </ac:spMkLst>
        </pc:spChg>
      </pc:sldChg>
      <pc:sldChg chg="modSp">
        <pc:chgData name="Frank Popielas" userId="8bde8bc4-09fa-4e1a-8347-94be4a10b8e6" providerId="ADAL" clId="{92894A42-2AB9-46C3-B0C7-2D10FE54B739}" dt="2019-09-09T17:55:19.207" v="321" actId="20577"/>
        <pc:sldMkLst>
          <pc:docMk/>
          <pc:sldMk cId="3732529828" sldId="277"/>
        </pc:sldMkLst>
        <pc:spChg chg="mod">
          <ac:chgData name="Frank Popielas" userId="8bde8bc4-09fa-4e1a-8347-94be4a10b8e6" providerId="ADAL" clId="{92894A42-2AB9-46C3-B0C7-2D10FE54B739}" dt="2019-09-09T17:55:19.207" v="321" actId="20577"/>
          <ac:spMkLst>
            <pc:docMk/>
            <pc:sldMk cId="3732529828" sldId="277"/>
            <ac:spMk id="2" creationId="{43D5EA8F-93DE-4691-9E4F-85DC63007DBB}"/>
          </ac:spMkLst>
        </pc:spChg>
      </pc:sldChg>
      <pc:sldChg chg="modSp add">
        <pc:chgData name="Frank Popielas" userId="8bde8bc4-09fa-4e1a-8347-94be4a10b8e6" providerId="ADAL" clId="{92894A42-2AB9-46C3-B0C7-2D10FE54B739}" dt="2019-09-09T17:47:52.788" v="123" actId="20577"/>
        <pc:sldMkLst>
          <pc:docMk/>
          <pc:sldMk cId="2450940894" sldId="278"/>
        </pc:sldMkLst>
        <pc:spChg chg="mod">
          <ac:chgData name="Frank Popielas" userId="8bde8bc4-09fa-4e1a-8347-94be4a10b8e6" providerId="ADAL" clId="{92894A42-2AB9-46C3-B0C7-2D10FE54B739}" dt="2019-09-09T17:47:21.398" v="87" actId="20577"/>
          <ac:spMkLst>
            <pc:docMk/>
            <pc:sldMk cId="2450940894" sldId="278"/>
            <ac:spMk id="2" creationId="{E91D7DA9-5259-4B85-AC2F-615D7D6F6F86}"/>
          </ac:spMkLst>
        </pc:spChg>
        <pc:spChg chg="mod">
          <ac:chgData name="Frank Popielas" userId="8bde8bc4-09fa-4e1a-8347-94be4a10b8e6" providerId="ADAL" clId="{92894A42-2AB9-46C3-B0C7-2D10FE54B739}" dt="2019-09-09T17:47:52.788" v="123" actId="20577"/>
          <ac:spMkLst>
            <pc:docMk/>
            <pc:sldMk cId="2450940894" sldId="278"/>
            <ac:spMk id="3" creationId="{1E37501E-6D20-4DFE-8276-7080B1854547}"/>
          </ac:spMkLst>
        </pc:spChg>
      </pc:sldChg>
      <pc:sldChg chg="modSp add">
        <pc:chgData name="Frank Popielas" userId="8bde8bc4-09fa-4e1a-8347-94be4a10b8e6" providerId="ADAL" clId="{92894A42-2AB9-46C3-B0C7-2D10FE54B739}" dt="2019-09-09T17:47:57.566" v="135" actId="20577"/>
        <pc:sldMkLst>
          <pc:docMk/>
          <pc:sldMk cId="1587738497" sldId="279"/>
        </pc:sldMkLst>
        <pc:spChg chg="mod">
          <ac:chgData name="Frank Popielas" userId="8bde8bc4-09fa-4e1a-8347-94be4a10b8e6" providerId="ADAL" clId="{92894A42-2AB9-46C3-B0C7-2D10FE54B739}" dt="2019-09-09T17:47:45.951" v="108" actId="20577"/>
          <ac:spMkLst>
            <pc:docMk/>
            <pc:sldMk cId="1587738497" sldId="279"/>
            <ac:spMk id="2" creationId="{E91D7DA9-5259-4B85-AC2F-615D7D6F6F86}"/>
          </ac:spMkLst>
        </pc:spChg>
        <pc:spChg chg="mod">
          <ac:chgData name="Frank Popielas" userId="8bde8bc4-09fa-4e1a-8347-94be4a10b8e6" providerId="ADAL" clId="{92894A42-2AB9-46C3-B0C7-2D10FE54B739}" dt="2019-09-09T17:47:57.566" v="135" actId="20577"/>
          <ac:spMkLst>
            <pc:docMk/>
            <pc:sldMk cId="1587738497" sldId="279"/>
            <ac:spMk id="3" creationId="{1E37501E-6D20-4DFE-8276-7080B1854547}"/>
          </ac:spMkLst>
        </pc:spChg>
      </pc:sldChg>
      <pc:sldChg chg="modSp add">
        <pc:chgData name="Frank Popielas" userId="8bde8bc4-09fa-4e1a-8347-94be4a10b8e6" providerId="ADAL" clId="{92894A42-2AB9-46C3-B0C7-2D10FE54B739}" dt="2019-09-09T17:51:56.071" v="208" actId="20577"/>
        <pc:sldMkLst>
          <pc:docMk/>
          <pc:sldMk cId="3183225468" sldId="280"/>
        </pc:sldMkLst>
        <pc:spChg chg="mod">
          <ac:chgData name="Frank Popielas" userId="8bde8bc4-09fa-4e1a-8347-94be4a10b8e6" providerId="ADAL" clId="{92894A42-2AB9-46C3-B0C7-2D10FE54B739}" dt="2019-09-09T17:51:56.071" v="208" actId="20577"/>
          <ac:spMkLst>
            <pc:docMk/>
            <pc:sldMk cId="3183225468" sldId="280"/>
            <ac:spMk id="2" creationId="{89D43026-20E2-4E56-A673-446F6C019ADD}"/>
          </ac:spMkLst>
        </pc:spChg>
      </pc:sldChg>
      <pc:sldChg chg="addSp delSp modSp add">
        <pc:chgData name="Frank Popielas" userId="8bde8bc4-09fa-4e1a-8347-94be4a10b8e6" providerId="ADAL" clId="{92894A42-2AB9-46C3-B0C7-2D10FE54B739}" dt="2019-09-09T17:57:09.971" v="376" actId="1076"/>
        <pc:sldMkLst>
          <pc:docMk/>
          <pc:sldMk cId="1847652635" sldId="281"/>
        </pc:sldMkLst>
        <pc:spChg chg="mod">
          <ac:chgData name="Frank Popielas" userId="8bde8bc4-09fa-4e1a-8347-94be4a10b8e6" providerId="ADAL" clId="{92894A42-2AB9-46C3-B0C7-2D10FE54B739}" dt="2019-09-09T17:57:08.544" v="375" actId="1076"/>
          <ac:spMkLst>
            <pc:docMk/>
            <pc:sldMk cId="1847652635" sldId="281"/>
            <ac:spMk id="2" creationId="{E1EBED0A-77AA-450A-97B9-E240149745E1}"/>
          </ac:spMkLst>
        </pc:spChg>
        <pc:spChg chg="add del mod">
          <ac:chgData name="Frank Popielas" userId="8bde8bc4-09fa-4e1a-8347-94be4a10b8e6" providerId="ADAL" clId="{92894A42-2AB9-46C3-B0C7-2D10FE54B739}" dt="2019-09-09T17:56:52.617" v="370" actId="478"/>
          <ac:spMkLst>
            <pc:docMk/>
            <pc:sldMk cId="1847652635" sldId="281"/>
            <ac:spMk id="3" creationId="{C09D0B72-A54E-4088-941A-1A2DC84A3056}"/>
          </ac:spMkLst>
        </pc:spChg>
        <pc:graphicFrameChg chg="add del mod modGraphic">
          <ac:chgData name="Frank Popielas" userId="8bde8bc4-09fa-4e1a-8347-94be4a10b8e6" providerId="ADAL" clId="{92894A42-2AB9-46C3-B0C7-2D10FE54B739}" dt="2019-09-09T17:56:44.431" v="367"/>
          <ac:graphicFrameMkLst>
            <pc:docMk/>
            <pc:sldMk cId="1847652635" sldId="281"/>
            <ac:graphicFrameMk id="4" creationId="{AB322E97-0B73-489E-951D-9FA586131C6A}"/>
          </ac:graphicFrameMkLst>
        </pc:graphicFrameChg>
        <pc:graphicFrameChg chg="add del mod">
          <ac:chgData name="Frank Popielas" userId="8bde8bc4-09fa-4e1a-8347-94be4a10b8e6" providerId="ADAL" clId="{92894A42-2AB9-46C3-B0C7-2D10FE54B739}" dt="2019-09-09T17:56:49.522" v="369"/>
          <ac:graphicFrameMkLst>
            <pc:docMk/>
            <pc:sldMk cId="1847652635" sldId="281"/>
            <ac:graphicFrameMk id="5" creationId="{4D9157A6-AF52-4AF1-B419-BE1726F8A341}"/>
          </ac:graphicFrameMkLst>
        </pc:graphicFrameChg>
        <pc:picChg chg="add mod">
          <ac:chgData name="Frank Popielas" userId="8bde8bc4-09fa-4e1a-8347-94be4a10b8e6" providerId="ADAL" clId="{92894A42-2AB9-46C3-B0C7-2D10FE54B739}" dt="2019-09-09T17:57:09.971" v="376" actId="1076"/>
          <ac:picMkLst>
            <pc:docMk/>
            <pc:sldMk cId="1847652635" sldId="281"/>
            <ac:picMk id="6" creationId="{8F2D2BA1-F56D-4E13-BFAA-6B37D875FDDE}"/>
          </ac:picMkLst>
        </pc:picChg>
      </pc:sldChg>
      <pc:sldChg chg="addSp delSp modSp add">
        <pc:chgData name="Frank Popielas" userId="8bde8bc4-09fa-4e1a-8347-94be4a10b8e6" providerId="ADAL" clId="{92894A42-2AB9-46C3-B0C7-2D10FE54B739}" dt="2019-09-09T17:58:44.515" v="406" actId="1076"/>
        <pc:sldMkLst>
          <pc:docMk/>
          <pc:sldMk cId="4262344091" sldId="282"/>
        </pc:sldMkLst>
        <pc:spChg chg="mod">
          <ac:chgData name="Frank Popielas" userId="8bde8bc4-09fa-4e1a-8347-94be4a10b8e6" providerId="ADAL" clId="{92894A42-2AB9-46C3-B0C7-2D10FE54B739}" dt="2019-09-09T17:58:10.071" v="401" actId="20577"/>
          <ac:spMkLst>
            <pc:docMk/>
            <pc:sldMk cId="4262344091" sldId="282"/>
            <ac:spMk id="2" creationId="{E2085CAF-90BF-4BFD-AF55-A3138C431D11}"/>
          </ac:spMkLst>
        </pc:spChg>
        <pc:spChg chg="del">
          <ac:chgData name="Frank Popielas" userId="8bde8bc4-09fa-4e1a-8347-94be4a10b8e6" providerId="ADAL" clId="{92894A42-2AB9-46C3-B0C7-2D10FE54B739}" dt="2019-09-09T17:58:21.684" v="402"/>
          <ac:spMkLst>
            <pc:docMk/>
            <pc:sldMk cId="4262344091" sldId="282"/>
            <ac:spMk id="3" creationId="{3A10376A-F4DD-444B-B204-97405C488DE1}"/>
          </ac:spMkLst>
        </pc:spChg>
        <pc:graphicFrameChg chg="add mod modGraphic">
          <ac:chgData name="Frank Popielas" userId="8bde8bc4-09fa-4e1a-8347-94be4a10b8e6" providerId="ADAL" clId="{92894A42-2AB9-46C3-B0C7-2D10FE54B739}" dt="2019-09-09T17:58:44.515" v="406" actId="1076"/>
          <ac:graphicFrameMkLst>
            <pc:docMk/>
            <pc:sldMk cId="4262344091" sldId="282"/>
            <ac:graphicFrameMk id="4" creationId="{F589AFA5-C8E8-4BBB-B56B-279CBB1906AD}"/>
          </ac:graphicFrameMkLst>
        </pc:graphicFrameChg>
      </pc:sldChg>
    </pc:docChg>
  </pc:docChgLst>
  <pc:docChgLst>
    <pc:chgData name="Frank Popielas" userId="8bde8bc4-09fa-4e1a-8347-94be4a10b8e6" providerId="ADAL" clId="{9F003F67-0B40-41AE-9C94-7638BBE6372C}"/>
    <pc:docChg chg="custSel addSld delSld modSld">
      <pc:chgData name="Frank Popielas" userId="8bde8bc4-09fa-4e1a-8347-94be4a10b8e6" providerId="ADAL" clId="{9F003F67-0B40-41AE-9C94-7638BBE6372C}" dt="2019-09-10T16:22:50.660" v="6" actId="2696"/>
      <pc:docMkLst>
        <pc:docMk/>
      </pc:docMkLst>
      <pc:sldChg chg="modSp add">
        <pc:chgData name="Frank Popielas" userId="8bde8bc4-09fa-4e1a-8347-94be4a10b8e6" providerId="ADAL" clId="{9F003F67-0B40-41AE-9C94-7638BBE6372C}" dt="2019-09-10T14:56:01.011" v="4" actId="27636"/>
        <pc:sldMkLst>
          <pc:docMk/>
          <pc:sldMk cId="1310059972" sldId="258"/>
        </pc:sldMkLst>
        <pc:spChg chg="mod">
          <ac:chgData name="Frank Popielas" userId="8bde8bc4-09fa-4e1a-8347-94be4a10b8e6" providerId="ADAL" clId="{9F003F67-0B40-41AE-9C94-7638BBE6372C}" dt="2019-09-10T14:56:01.011" v="4" actId="27636"/>
          <ac:spMkLst>
            <pc:docMk/>
            <pc:sldMk cId="1310059972" sldId="258"/>
            <ac:spMk id="3" creationId="{00000000-0000-0000-0000-000000000000}"/>
          </ac:spMkLst>
        </pc:spChg>
      </pc:sldChg>
      <pc:sldChg chg="add del">
        <pc:chgData name="Frank Popielas" userId="8bde8bc4-09fa-4e1a-8347-94be4a10b8e6" providerId="ADAL" clId="{9F003F67-0B40-41AE-9C94-7638BBE6372C}" dt="2019-09-10T16:22:50.660" v="6" actId="2696"/>
        <pc:sldMkLst>
          <pc:docMk/>
          <pc:sldMk cId="1204250361" sldId="266"/>
        </pc:sldMkLst>
      </pc:sldChg>
      <pc:sldChg chg="modSp">
        <pc:chgData name="Frank Popielas" userId="8bde8bc4-09fa-4e1a-8347-94be4a10b8e6" providerId="ADAL" clId="{9F003F67-0B40-41AE-9C94-7638BBE6372C}" dt="2019-09-10T14:50:14.531" v="2" actId="20577"/>
        <pc:sldMkLst>
          <pc:docMk/>
          <pc:sldMk cId="1587738497" sldId="279"/>
        </pc:sldMkLst>
        <pc:spChg chg="mod">
          <ac:chgData name="Frank Popielas" userId="8bde8bc4-09fa-4e1a-8347-94be4a10b8e6" providerId="ADAL" clId="{9F003F67-0B40-41AE-9C94-7638BBE6372C}" dt="2019-09-10T14:50:14.531" v="2" actId="20577"/>
          <ac:spMkLst>
            <pc:docMk/>
            <pc:sldMk cId="1587738497" sldId="279"/>
            <ac:spMk id="2" creationId="{E91D7DA9-5259-4B85-AC2F-615D7D6F6F86}"/>
          </ac:spMkLst>
        </pc:spChg>
        <pc:spChg chg="mod">
          <ac:chgData name="Frank Popielas" userId="8bde8bc4-09fa-4e1a-8347-94be4a10b8e6" providerId="ADAL" clId="{9F003F67-0B40-41AE-9C94-7638BBE6372C}" dt="2019-09-10T14:50:06.708" v="1" actId="6549"/>
          <ac:spMkLst>
            <pc:docMk/>
            <pc:sldMk cId="1587738497" sldId="279"/>
            <ac:spMk id="3" creationId="{1E37501E-6D20-4DFE-8276-7080B1854547}"/>
          </ac:spMkLst>
        </pc:spChg>
      </pc:sldChg>
      <pc:sldChg chg="add">
        <pc:chgData name="Frank Popielas" userId="8bde8bc4-09fa-4e1a-8347-94be4a10b8e6" providerId="ADAL" clId="{9F003F67-0B40-41AE-9C94-7638BBE6372C}" dt="2019-09-10T14:56:00.933" v="3"/>
        <pc:sldMkLst>
          <pc:docMk/>
          <pc:sldMk cId="0" sldId="283"/>
        </pc:sldMkLst>
      </pc:sldChg>
      <pc:sldChg chg="add">
        <pc:chgData name="Frank Popielas" userId="8bde8bc4-09fa-4e1a-8347-94be4a10b8e6" providerId="ADAL" clId="{9F003F67-0B40-41AE-9C94-7638BBE6372C}" dt="2019-09-10T14:56:00.933" v="3"/>
        <pc:sldMkLst>
          <pc:docMk/>
          <pc:sldMk cId="789746638" sldId="284"/>
        </pc:sldMkLst>
      </pc:sldChg>
      <pc:sldChg chg="add">
        <pc:chgData name="Frank Popielas" userId="8bde8bc4-09fa-4e1a-8347-94be4a10b8e6" providerId="ADAL" clId="{9F003F67-0B40-41AE-9C94-7638BBE6372C}" dt="2019-09-10T16:22:44.629" v="5"/>
        <pc:sldMkLst>
          <pc:docMk/>
          <pc:sldMk cId="3800116274" sldId="28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CBE0DA-A792-4932-8F53-335A20A27DE3}"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14DF595C-6EF4-4C38-9190-0AA51A601A47}">
      <dgm:prSet custT="1"/>
      <dgm:spPr>
        <a:xfrm>
          <a:off x="4461" y="34"/>
          <a:ext cx="6038959" cy="234374"/>
        </a:xfrm>
        <a:prstGeom prst="roundRect">
          <a:avLst/>
        </a:prstGeo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l" rtl="0"/>
          <a:r>
            <a:rPr lang="en-US" sz="1400" dirty="0">
              <a:solidFill>
                <a:srgbClr val="000000"/>
              </a:solidFill>
              <a:latin typeface="Arial"/>
              <a:ea typeface="+mn-ea"/>
              <a:cs typeface="Arial"/>
            </a:rPr>
            <a:t>Identify key integration technologies between areas</a:t>
          </a:r>
        </a:p>
      </dgm:t>
    </dgm:pt>
    <dgm:pt modelId="{A65BDD6E-724C-4678-9C0C-B0B9781FEC4B}" type="parTrans" cxnId="{F11D7991-749A-44BB-BB44-87A206AEFEAE}">
      <dgm:prSet/>
      <dgm:spPr/>
      <dgm:t>
        <a:bodyPr/>
        <a:lstStyle/>
        <a:p>
          <a:pPr algn="l"/>
          <a:endParaRPr lang="en-US" sz="1400">
            <a:solidFill>
              <a:schemeClr val="tx1"/>
            </a:solidFill>
          </a:endParaRPr>
        </a:p>
      </dgm:t>
    </dgm:pt>
    <dgm:pt modelId="{C634109E-F9C6-4AA1-9ACC-FBCDE30B05A0}" type="sibTrans" cxnId="{F11D7991-749A-44BB-BB44-87A206AEFEAE}">
      <dgm:prSet/>
      <dgm:spPr/>
      <dgm:t>
        <a:bodyPr/>
        <a:lstStyle/>
        <a:p>
          <a:pPr algn="l"/>
          <a:endParaRPr lang="en-US" sz="1400">
            <a:solidFill>
              <a:schemeClr val="tx1"/>
            </a:solidFill>
          </a:endParaRPr>
        </a:p>
      </dgm:t>
    </dgm:pt>
    <dgm:pt modelId="{D73C91E9-CA7B-411E-BCB2-4D53B7309F16}">
      <dgm:prSet custT="1"/>
      <dgm:spPr>
        <a:xfrm>
          <a:off x="4957" y="256329"/>
          <a:ext cx="6037967" cy="219209"/>
        </a:xfrm>
        <a:prstGeom prst="roundRect">
          <a:avLst/>
        </a:prstGeo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l" rtl="0"/>
          <a:r>
            <a:rPr lang="en-US" sz="1400" dirty="0">
              <a:solidFill>
                <a:srgbClr val="000000"/>
              </a:solidFill>
              <a:latin typeface="Arial"/>
              <a:ea typeface="+mn-ea"/>
              <a:cs typeface="Arial"/>
            </a:rPr>
            <a:t>Identify / support emerging standards</a:t>
          </a:r>
        </a:p>
      </dgm:t>
    </dgm:pt>
    <dgm:pt modelId="{90DEF345-111A-4877-95C4-89BECFC1E8B5}" type="parTrans" cxnId="{BD4E3589-6D2B-4AEA-B21E-40BEFAF1343E}">
      <dgm:prSet/>
      <dgm:spPr/>
      <dgm:t>
        <a:bodyPr/>
        <a:lstStyle/>
        <a:p>
          <a:pPr algn="l"/>
          <a:endParaRPr lang="en-US" sz="1400">
            <a:solidFill>
              <a:schemeClr val="tx1"/>
            </a:solidFill>
          </a:endParaRPr>
        </a:p>
      </dgm:t>
    </dgm:pt>
    <dgm:pt modelId="{1167F9E8-57A2-4642-9B45-F6D3A0071F94}" type="sibTrans" cxnId="{BD4E3589-6D2B-4AEA-B21E-40BEFAF1343E}">
      <dgm:prSet/>
      <dgm:spPr/>
      <dgm:t>
        <a:bodyPr/>
        <a:lstStyle/>
        <a:p>
          <a:pPr algn="l"/>
          <a:endParaRPr lang="en-US" sz="1400">
            <a:solidFill>
              <a:schemeClr val="tx1"/>
            </a:solidFill>
          </a:endParaRPr>
        </a:p>
      </dgm:t>
    </dgm:pt>
    <dgm:pt modelId="{1F4FB4E5-2C60-4508-8CA0-E819CC961CF3}" type="pres">
      <dgm:prSet presAssocID="{2ECBE0DA-A792-4932-8F53-335A20A27DE3}" presName="Name0" presStyleCnt="0">
        <dgm:presLayoutVars>
          <dgm:dir/>
          <dgm:animLvl val="lvl"/>
          <dgm:resizeHandles/>
        </dgm:presLayoutVars>
      </dgm:prSet>
      <dgm:spPr/>
    </dgm:pt>
    <dgm:pt modelId="{FDEF68A8-F963-484B-B959-B6797C762166}" type="pres">
      <dgm:prSet presAssocID="{14DF595C-6EF4-4C38-9190-0AA51A601A47}" presName="linNode" presStyleCnt="0"/>
      <dgm:spPr/>
    </dgm:pt>
    <dgm:pt modelId="{E1B08F20-1404-4E94-AB54-50F8AD26A6D3}" type="pres">
      <dgm:prSet presAssocID="{14DF595C-6EF4-4C38-9190-0AA51A601A47}" presName="parentShp" presStyleLbl="node1" presStyleIdx="0" presStyleCnt="2" custScaleX="170550" custScaleY="106918">
        <dgm:presLayoutVars>
          <dgm:bulletEnabled val="1"/>
        </dgm:presLayoutVars>
      </dgm:prSet>
      <dgm:spPr/>
    </dgm:pt>
    <dgm:pt modelId="{DBC28B2C-CB4B-41CF-A353-D8A42208C0E2}" type="pres">
      <dgm:prSet presAssocID="{14DF595C-6EF4-4C38-9190-0AA51A601A47}" presName="childShp" presStyleLbl="bgAccFollowNode1" presStyleIdx="0" presStyleCnt="2">
        <dgm:presLayoutVars>
          <dgm:bulletEnabled val="1"/>
        </dgm:presLayoutVars>
      </dgm:prSet>
      <dgm:spPr>
        <a:xfrm>
          <a:off x="6043420" y="7616"/>
          <a:ext cx="5311309" cy="219209"/>
        </a:xfrm>
        <a:prstGeom prst="rightArrow">
          <a:avLst>
            <a:gd name="adj1" fmla="val 75000"/>
            <a:gd name="adj2" fmla="val 50000"/>
          </a:avLst>
        </a:prstGeom>
        <a:solidFill>
          <a:schemeClr val="tx2">
            <a:lumMod val="20000"/>
            <a:lumOff val="80000"/>
            <a:alpha val="90000"/>
          </a:schemeClr>
        </a:solidFill>
        <a:ln w="25400" cap="flat" cmpd="sng" algn="ctr">
          <a:solidFill>
            <a:srgbClr val="BBE0E3">
              <a:alpha val="90000"/>
              <a:tint val="40000"/>
              <a:hueOff val="0"/>
              <a:satOff val="0"/>
              <a:lumOff val="0"/>
              <a:alphaOff val="0"/>
            </a:srgbClr>
          </a:solidFill>
          <a:prstDash val="solid"/>
        </a:ln>
        <a:effectLst/>
      </dgm:spPr>
    </dgm:pt>
    <dgm:pt modelId="{845879FD-8F90-40E5-91F6-6EE35C7F04EB}" type="pres">
      <dgm:prSet presAssocID="{C634109E-F9C6-4AA1-9ACC-FBCDE30B05A0}" presName="spacing" presStyleCnt="0"/>
      <dgm:spPr/>
    </dgm:pt>
    <dgm:pt modelId="{5F411D9E-6C88-40FA-90B3-79438C5024B5}" type="pres">
      <dgm:prSet presAssocID="{D73C91E9-CA7B-411E-BCB2-4D53B7309F16}" presName="linNode" presStyleCnt="0"/>
      <dgm:spPr/>
    </dgm:pt>
    <dgm:pt modelId="{BB2CEA23-DEF3-4AA5-B191-3AB231885324}" type="pres">
      <dgm:prSet presAssocID="{D73C91E9-CA7B-411E-BCB2-4D53B7309F16}" presName="parentShp" presStyleLbl="node1" presStyleIdx="1" presStyleCnt="2" custScaleX="170522">
        <dgm:presLayoutVars>
          <dgm:bulletEnabled val="1"/>
        </dgm:presLayoutVars>
      </dgm:prSet>
      <dgm:spPr/>
    </dgm:pt>
    <dgm:pt modelId="{85C570FD-F620-4B84-B66A-3B108F04688A}" type="pres">
      <dgm:prSet presAssocID="{D73C91E9-CA7B-411E-BCB2-4D53B7309F16}" presName="childShp" presStyleLbl="bgAccFollowNode1" presStyleIdx="1" presStyleCnt="2">
        <dgm:presLayoutVars>
          <dgm:bulletEnabled val="1"/>
        </dgm:presLayoutVars>
      </dgm:prSet>
      <dgm:spPr>
        <a:xfrm>
          <a:off x="6042924" y="256329"/>
          <a:ext cx="5311309" cy="219209"/>
        </a:xfrm>
        <a:prstGeom prst="rightArrow">
          <a:avLst>
            <a:gd name="adj1" fmla="val 75000"/>
            <a:gd name="adj2" fmla="val 50000"/>
          </a:avLst>
        </a:prstGeom>
        <a:solidFill>
          <a:schemeClr val="tx2">
            <a:lumMod val="20000"/>
            <a:lumOff val="80000"/>
            <a:alpha val="90000"/>
          </a:schemeClr>
        </a:solidFill>
        <a:ln w="25400" cap="flat" cmpd="sng" algn="ctr">
          <a:solidFill>
            <a:srgbClr val="BBE0E3">
              <a:alpha val="90000"/>
              <a:tint val="40000"/>
              <a:hueOff val="0"/>
              <a:satOff val="0"/>
              <a:lumOff val="0"/>
              <a:alphaOff val="0"/>
            </a:srgbClr>
          </a:solidFill>
          <a:prstDash val="solid"/>
        </a:ln>
        <a:effectLst/>
      </dgm:spPr>
    </dgm:pt>
  </dgm:ptLst>
  <dgm:cxnLst>
    <dgm:cxn modelId="{85698B70-09FB-4F6F-8266-608E7D207B7C}" type="presOf" srcId="{2ECBE0DA-A792-4932-8F53-335A20A27DE3}" destId="{1F4FB4E5-2C60-4508-8CA0-E819CC961CF3}" srcOrd="0" destOrd="0" presId="urn:microsoft.com/office/officeart/2005/8/layout/vList6"/>
    <dgm:cxn modelId="{BD4E3589-6D2B-4AEA-B21E-40BEFAF1343E}" srcId="{2ECBE0DA-A792-4932-8F53-335A20A27DE3}" destId="{D73C91E9-CA7B-411E-BCB2-4D53B7309F16}" srcOrd="1" destOrd="0" parTransId="{90DEF345-111A-4877-95C4-89BECFC1E8B5}" sibTransId="{1167F9E8-57A2-4642-9B45-F6D3A0071F94}"/>
    <dgm:cxn modelId="{F11D7991-749A-44BB-BB44-87A206AEFEAE}" srcId="{2ECBE0DA-A792-4932-8F53-335A20A27DE3}" destId="{14DF595C-6EF4-4C38-9190-0AA51A601A47}" srcOrd="0" destOrd="0" parTransId="{A65BDD6E-724C-4678-9C0C-B0B9781FEC4B}" sibTransId="{C634109E-F9C6-4AA1-9ACC-FBCDE30B05A0}"/>
    <dgm:cxn modelId="{B0A393B8-0CF9-45ED-BDA1-B7B00F8B2F66}" type="presOf" srcId="{14DF595C-6EF4-4C38-9190-0AA51A601A47}" destId="{E1B08F20-1404-4E94-AB54-50F8AD26A6D3}" srcOrd="0" destOrd="0" presId="urn:microsoft.com/office/officeart/2005/8/layout/vList6"/>
    <dgm:cxn modelId="{628260BB-B64D-4341-97BB-EB80EC5096A4}" type="presOf" srcId="{D73C91E9-CA7B-411E-BCB2-4D53B7309F16}" destId="{BB2CEA23-DEF3-4AA5-B191-3AB231885324}" srcOrd="0" destOrd="0" presId="urn:microsoft.com/office/officeart/2005/8/layout/vList6"/>
    <dgm:cxn modelId="{54ABC70F-4A67-4B8E-9881-912D8B5F63FB}" type="presParOf" srcId="{1F4FB4E5-2C60-4508-8CA0-E819CC961CF3}" destId="{FDEF68A8-F963-484B-B959-B6797C762166}" srcOrd="0" destOrd="0" presId="urn:microsoft.com/office/officeart/2005/8/layout/vList6"/>
    <dgm:cxn modelId="{76F806D1-4808-4820-BE29-8ABF8ADE5CD3}" type="presParOf" srcId="{FDEF68A8-F963-484B-B959-B6797C762166}" destId="{E1B08F20-1404-4E94-AB54-50F8AD26A6D3}" srcOrd="0" destOrd="0" presId="urn:microsoft.com/office/officeart/2005/8/layout/vList6"/>
    <dgm:cxn modelId="{F1743531-EC50-430C-8740-F58DC27B1E31}" type="presParOf" srcId="{FDEF68A8-F963-484B-B959-B6797C762166}" destId="{DBC28B2C-CB4B-41CF-A353-D8A42208C0E2}" srcOrd="1" destOrd="0" presId="urn:microsoft.com/office/officeart/2005/8/layout/vList6"/>
    <dgm:cxn modelId="{DE69C8D9-B619-40B7-ABC9-C76EC2D4D2FD}" type="presParOf" srcId="{1F4FB4E5-2C60-4508-8CA0-E819CC961CF3}" destId="{845879FD-8F90-40E5-91F6-6EE35C7F04EB}" srcOrd="1" destOrd="0" presId="urn:microsoft.com/office/officeart/2005/8/layout/vList6"/>
    <dgm:cxn modelId="{0740884D-32FC-4B26-9BEC-1A78F675C0A6}" type="presParOf" srcId="{1F4FB4E5-2C60-4508-8CA0-E819CC961CF3}" destId="{5F411D9E-6C88-40FA-90B3-79438C5024B5}" srcOrd="2" destOrd="0" presId="urn:microsoft.com/office/officeart/2005/8/layout/vList6"/>
    <dgm:cxn modelId="{42584686-4FC5-4D05-AC0B-A447C83893A8}" type="presParOf" srcId="{5F411D9E-6C88-40FA-90B3-79438C5024B5}" destId="{BB2CEA23-DEF3-4AA5-B191-3AB231885324}" srcOrd="0" destOrd="0" presId="urn:microsoft.com/office/officeart/2005/8/layout/vList6"/>
    <dgm:cxn modelId="{D6B1B214-6D2F-4BAC-8650-8BA88C700EFD}" type="presParOf" srcId="{5F411D9E-6C88-40FA-90B3-79438C5024B5}" destId="{85C570FD-F620-4B84-B66A-3B108F04688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28B2C-CB4B-41CF-A353-D8A42208C0E2}">
      <dsp:nvSpPr>
        <dsp:cNvPr id="0" name=""/>
        <dsp:cNvSpPr/>
      </dsp:nvSpPr>
      <dsp:spPr>
        <a:xfrm>
          <a:off x="5558733" y="7616"/>
          <a:ext cx="4885338" cy="219209"/>
        </a:xfrm>
        <a:prstGeom prst="rightArrow">
          <a:avLst>
            <a:gd name="adj1" fmla="val 75000"/>
            <a:gd name="adj2" fmla="val 50000"/>
          </a:avLst>
        </a:prstGeom>
        <a:solidFill>
          <a:schemeClr val="tx2">
            <a:lumMod val="20000"/>
            <a:lumOff val="80000"/>
            <a:alpha val="90000"/>
          </a:schemeClr>
        </a:solidFill>
        <a:ln w="25400" cap="flat" cmpd="sng" algn="ctr">
          <a:solidFill>
            <a:srgbClr val="BBE0E3">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E1B08F20-1404-4E94-AB54-50F8AD26A6D3}">
      <dsp:nvSpPr>
        <dsp:cNvPr id="0" name=""/>
        <dsp:cNvSpPr/>
      </dsp:nvSpPr>
      <dsp:spPr>
        <a:xfrm>
          <a:off x="4103" y="34"/>
          <a:ext cx="5554629" cy="234374"/>
        </a:xfrm>
        <a:prstGeom prst="roundRect">
          <a:avLst/>
        </a:prstGeo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rgbClr val="000000"/>
              </a:solidFill>
              <a:latin typeface="Arial"/>
              <a:ea typeface="+mn-ea"/>
              <a:cs typeface="Arial"/>
            </a:rPr>
            <a:t>Identify key integration technologies between areas</a:t>
          </a:r>
        </a:p>
      </dsp:txBody>
      <dsp:txXfrm>
        <a:off x="15544" y="11475"/>
        <a:ext cx="5531747" cy="211492"/>
      </dsp:txXfrm>
    </dsp:sp>
    <dsp:sp modelId="{85C570FD-F620-4B84-B66A-3B108F04688A}">
      <dsp:nvSpPr>
        <dsp:cNvPr id="0" name=""/>
        <dsp:cNvSpPr/>
      </dsp:nvSpPr>
      <dsp:spPr>
        <a:xfrm>
          <a:off x="5558277" y="256329"/>
          <a:ext cx="4885338" cy="219209"/>
        </a:xfrm>
        <a:prstGeom prst="rightArrow">
          <a:avLst>
            <a:gd name="adj1" fmla="val 75000"/>
            <a:gd name="adj2" fmla="val 50000"/>
          </a:avLst>
        </a:prstGeom>
        <a:solidFill>
          <a:schemeClr val="tx2">
            <a:lumMod val="20000"/>
            <a:lumOff val="80000"/>
            <a:alpha val="90000"/>
          </a:schemeClr>
        </a:solidFill>
        <a:ln w="25400" cap="flat" cmpd="sng" algn="ctr">
          <a:solidFill>
            <a:srgbClr val="BBE0E3">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BB2CEA23-DEF3-4AA5-B191-3AB231885324}">
      <dsp:nvSpPr>
        <dsp:cNvPr id="0" name=""/>
        <dsp:cNvSpPr/>
      </dsp:nvSpPr>
      <dsp:spPr>
        <a:xfrm>
          <a:off x="4559" y="256329"/>
          <a:ext cx="5553717" cy="219209"/>
        </a:xfrm>
        <a:prstGeom prst="roundRect">
          <a:avLst/>
        </a:prstGeo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rgbClr val="000000"/>
              </a:solidFill>
              <a:latin typeface="Arial"/>
              <a:ea typeface="+mn-ea"/>
              <a:cs typeface="Arial"/>
            </a:rPr>
            <a:t>Identify / support emerging standards</a:t>
          </a:r>
        </a:p>
      </dsp:txBody>
      <dsp:txXfrm>
        <a:off x="15260" y="267030"/>
        <a:ext cx="5532315" cy="19780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99E444-B580-4ADD-9A65-559FA8F861B4}" type="datetimeFigureOut">
              <a:rPr lang="en-US" smtClean="0"/>
              <a:t>9/10/2019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13B033-63F2-4606-9F63-5D9EB75FBF1B}" type="slidenum">
              <a:rPr lang="en-US" smtClean="0"/>
              <a:t>‹#›</a:t>
            </a:fld>
            <a:endParaRPr lang="en-US"/>
          </a:p>
        </p:txBody>
      </p:sp>
    </p:spTree>
    <p:extLst>
      <p:ext uri="{BB962C8B-B14F-4D97-AF65-F5344CB8AC3E}">
        <p14:creationId xmlns:p14="http://schemas.microsoft.com/office/powerpoint/2010/main" val="2501314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image does not belong to NAFEMS</a:t>
            </a:r>
          </a:p>
          <a:p>
            <a:r>
              <a:rPr lang="en-GB" dirty="0"/>
              <a:t>Suggested image http://www.istockphoto.com/photo/carbon-fiber-11978554?st=7c03dc0</a:t>
            </a:r>
          </a:p>
        </p:txBody>
      </p:sp>
      <p:sp>
        <p:nvSpPr>
          <p:cNvPr id="4" name="Slide Number Placeholder 3"/>
          <p:cNvSpPr>
            <a:spLocks noGrp="1"/>
          </p:cNvSpPr>
          <p:nvPr>
            <p:ph type="sldNum" sz="quarter" idx="10"/>
          </p:nvPr>
        </p:nvSpPr>
        <p:spPr/>
        <p:txBody>
          <a:bodyPr/>
          <a:lstStyle/>
          <a:p>
            <a:fld id="{84633F43-69DA-4A9B-AC90-B36E0A968C61}" type="slidenum">
              <a:rPr lang="en-GB" smtClean="0"/>
              <a:t>2</a:t>
            </a:fld>
            <a:endParaRPr lang="en-GB" dirty="0"/>
          </a:p>
        </p:txBody>
      </p:sp>
    </p:spTree>
    <p:extLst>
      <p:ext uri="{BB962C8B-B14F-4D97-AF65-F5344CB8AC3E}">
        <p14:creationId xmlns:p14="http://schemas.microsoft.com/office/powerpoint/2010/main" val="1749788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2FFEC653-7A7E-436E-B0BA-80BFBEBD28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B9BB6AC7-EEC6-4A41-9DFA-EF43BE976A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433EB456-596B-476F-8B9C-F8E271552C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D7CB3E-879C-495B-A6FB-893AFC075D34}" type="slidenum">
              <a:rPr lang="en-GB" altLang="en-US" smtClean="0"/>
              <a:pPr>
                <a:spcBef>
                  <a:spcPct val="0"/>
                </a:spcBef>
              </a:pPr>
              <a:t>3</a:t>
            </a:fld>
            <a:endParaRPr lang="en-GB" altLang="en-US"/>
          </a:p>
        </p:txBody>
      </p:sp>
    </p:spTree>
    <p:extLst>
      <p:ext uri="{BB962C8B-B14F-4D97-AF65-F5344CB8AC3E}">
        <p14:creationId xmlns:p14="http://schemas.microsoft.com/office/powerpoint/2010/main" val="29654046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9/10/2019</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9/10/2019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afems.org/events/nafems/2019/simulation-in-the-automotive-industry-creating-the-next-generation-vehicle-2019/" TargetMode="External"/><Relationship Id="rId2" Type="http://schemas.openxmlformats.org/officeDocument/2006/relationships/hyperlink" Target="https://www.nafems.org/events/nafems/2019/model-based-engineering/" TargetMode="External"/><Relationship Id="rId1" Type="http://schemas.openxmlformats.org/officeDocument/2006/relationships/slideLayout" Target="../slideLayouts/slideLayout2.xml"/><Relationship Id="rId5" Type="http://schemas.openxmlformats.org/officeDocument/2006/relationships/hyperlink" Target="https://www.nafems.org/events/nafems/2020/caase20/" TargetMode="External"/><Relationship Id="rId4" Type="http://schemas.openxmlformats.org/officeDocument/2006/relationships/hyperlink" Target="https://www.incose.org/iw2020/home/when-where" TargetMode="Externa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nafems.org/events/nafems/2019/simulation-in-the-automotive-industry-creating-the-next-generation-vehicle-2019/" TargetMode="External"/><Relationship Id="rId2" Type="http://schemas.openxmlformats.org/officeDocument/2006/relationships/hyperlink" Target="https://www.nafems.org/events/nafems/2019/model-based-engineerin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roddreisbach@comcast.net" TargetMode="External"/><Relationship Id="rId2" Type="http://schemas.openxmlformats.org/officeDocument/2006/relationships/hyperlink" Target="mailto:peter.coleman@airbus.com" TargetMode="External"/><Relationship Id="rId1" Type="http://schemas.openxmlformats.org/officeDocument/2006/relationships/slideLayout" Target="../slideLayouts/slideLayout3.xml"/><Relationship Id="rId6" Type="http://schemas.openxmlformats.org/officeDocument/2006/relationships/hyperlink" Target="mailto:kerry.lunney@thalesgroup.com.au" TargetMode="External"/><Relationship Id="rId5" Type="http://schemas.openxmlformats.org/officeDocument/2006/relationships/hyperlink" Target="mailto:eric.landel@renault.com" TargetMode="External"/><Relationship Id="rId4" Type="http://schemas.openxmlformats.org/officeDocument/2006/relationships/hyperlink" Target="mailto:ralf.hartmann@airbus.com"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402672" y="1548293"/>
            <a:ext cx="11551640" cy="1880707"/>
          </a:xfrm>
        </p:spPr>
        <p:txBody>
          <a:bodyPr/>
          <a:lstStyle/>
          <a:p>
            <a:r>
              <a:rPr lang="en-US" dirty="0"/>
              <a:t>Systems Modeling and Simulation WG (</a:t>
            </a:r>
            <a:r>
              <a:rPr lang="en-US" i="1" dirty="0"/>
              <a:t>SMSWG</a:t>
            </a:r>
            <a:r>
              <a:rPr lang="en-US" dirty="0"/>
              <a:t> )</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normAutofit/>
          </a:bodyPr>
          <a:lstStyle/>
          <a:p>
            <a:r>
              <a:rPr lang="en-US" dirty="0">
                <a:solidFill>
                  <a:schemeClr val="bg1">
                    <a:lumMod val="65000"/>
                  </a:schemeClr>
                </a:solidFill>
              </a:rPr>
              <a:t>September 10, 2019</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289839"/>
            <a:ext cx="8461774" cy="261610"/>
          </a:xfrm>
          <a:prstGeom prst="rect">
            <a:avLst/>
          </a:prstGeom>
          <a:noFill/>
        </p:spPr>
        <p:txBody>
          <a:bodyPr wrap="square" rtlCol="0">
            <a:spAutoFit/>
          </a:bodyPr>
          <a:lstStyle/>
          <a:p>
            <a:r>
              <a:rPr lang="en-US" sz="1100" dirty="0"/>
              <a:t>*SMSWG – Terms &amp; Definitions: </a:t>
            </a:r>
            <a:r>
              <a:rPr lang="en-US" sz="1100" dirty="0">
                <a:hlinkClick r:id="rId3"/>
              </a:rPr>
              <a:t>https://www.nafems.org/about/technical-working-groups/systems_modeling/smstermsdefinitions/s-u/</a:t>
            </a:r>
            <a:endParaRPr lang="en-US" sz="1100" dirty="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CEA77-2CB1-4DD9-87AF-D93846BD7F88}"/>
              </a:ext>
            </a:extLst>
          </p:cNvPr>
          <p:cNvSpPr>
            <a:spLocks noGrp="1"/>
          </p:cNvSpPr>
          <p:nvPr>
            <p:ph type="title"/>
          </p:nvPr>
        </p:nvSpPr>
        <p:spPr>
          <a:xfrm>
            <a:off x="198539" y="0"/>
            <a:ext cx="10972800" cy="738231"/>
          </a:xfrm>
        </p:spPr>
        <p:txBody>
          <a:bodyPr/>
          <a:lstStyle/>
          <a:p>
            <a:r>
              <a:rPr lang="en-US" dirty="0"/>
              <a:t>Events Support by SMSWG</a:t>
            </a:r>
          </a:p>
        </p:txBody>
      </p:sp>
      <p:sp>
        <p:nvSpPr>
          <p:cNvPr id="3" name="Content Placeholder 2">
            <a:extLst>
              <a:ext uri="{FF2B5EF4-FFF2-40B4-BE49-F238E27FC236}">
                <a16:creationId xmlns:a16="http://schemas.microsoft.com/office/drawing/2014/main" id="{128EEC98-2EDC-4B9B-9DDD-E7DA7A361E5F}"/>
              </a:ext>
            </a:extLst>
          </p:cNvPr>
          <p:cNvSpPr>
            <a:spLocks noGrp="1"/>
          </p:cNvSpPr>
          <p:nvPr>
            <p:ph idx="1"/>
          </p:nvPr>
        </p:nvSpPr>
        <p:spPr>
          <a:xfrm>
            <a:off x="198539" y="857774"/>
            <a:ext cx="10972800" cy="5274578"/>
          </a:xfrm>
        </p:spPr>
        <p:txBody>
          <a:bodyPr>
            <a:normAutofit fontScale="55000" lnSpcReduction="20000"/>
          </a:bodyPr>
          <a:lstStyle/>
          <a:p>
            <a:r>
              <a:rPr lang="en-US" dirty="0"/>
              <a:t>Model-Based Engineering: What Is It &amp; How Will It Impact Engineering Simulation? – October 1, 2019; Columbus, OH</a:t>
            </a:r>
          </a:p>
          <a:p>
            <a:pPr lvl="1"/>
            <a:r>
              <a:rPr lang="en-US" dirty="0">
                <a:hlinkClick r:id="rId2"/>
              </a:rPr>
              <a:t>https://www.nafems.org/events/nafems/2019/model-based-engineering/</a:t>
            </a:r>
            <a:endParaRPr lang="en-US" dirty="0"/>
          </a:p>
          <a:p>
            <a:pPr lvl="1"/>
            <a:r>
              <a:rPr lang="en-US" dirty="0"/>
              <a:t>Frank Popielas, Ed Ladzinski, Rod Dreisbach</a:t>
            </a:r>
          </a:p>
          <a:p>
            <a:pPr lvl="1"/>
            <a:r>
              <a:rPr lang="en-US" dirty="0"/>
              <a:t>Abstracts reviewed</a:t>
            </a:r>
          </a:p>
          <a:p>
            <a:pPr lvl="1"/>
            <a:r>
              <a:rPr lang="en-US" dirty="0"/>
              <a:t>Preliminary agenda available</a:t>
            </a:r>
          </a:p>
          <a:p>
            <a:r>
              <a:rPr lang="en-US" dirty="0"/>
              <a:t>Simulation in the Automotive Industry: Creating the Next Generation Vehicle – November 14, 2019; Troy, MI</a:t>
            </a:r>
          </a:p>
          <a:p>
            <a:pPr lvl="1"/>
            <a:r>
              <a:rPr lang="en-US" dirty="0">
                <a:hlinkClick r:id="rId3"/>
              </a:rPr>
              <a:t>https://www.nafems.org/events/nafems/2019/simulation-in-the-automotive-industry-creating-the-next-generation-vehicle-2019/</a:t>
            </a:r>
            <a:endParaRPr lang="en-US" dirty="0"/>
          </a:p>
          <a:p>
            <a:pPr lvl="1"/>
            <a:r>
              <a:rPr lang="en-US" dirty="0"/>
              <a:t>Frank Popielas</a:t>
            </a:r>
          </a:p>
          <a:p>
            <a:pPr lvl="1"/>
            <a:r>
              <a:rPr lang="en-US" dirty="0"/>
              <a:t>Abstracts reviewed</a:t>
            </a:r>
          </a:p>
          <a:p>
            <a:pPr lvl="1"/>
            <a:r>
              <a:rPr lang="en-US" dirty="0"/>
              <a:t>Grid being worked on next</a:t>
            </a:r>
          </a:p>
          <a:p>
            <a:r>
              <a:rPr lang="en-US" dirty="0"/>
              <a:t>INCOSE IW 2020; Torrance, CA; January 25-28, 2020</a:t>
            </a:r>
          </a:p>
          <a:p>
            <a:pPr lvl="1"/>
            <a:r>
              <a:rPr lang="en-US" dirty="0">
                <a:hlinkClick r:id="rId4"/>
              </a:rPr>
              <a:t>https://www.incose.org/iw2020/home/when-where</a:t>
            </a:r>
            <a:endParaRPr lang="en-US" dirty="0"/>
          </a:p>
          <a:p>
            <a:pPr lvl="1"/>
            <a:r>
              <a:rPr lang="en-US" dirty="0"/>
              <a:t>Roger Burkhart</a:t>
            </a:r>
          </a:p>
          <a:p>
            <a:r>
              <a:rPr lang="en-US" dirty="0"/>
              <a:t>CAASE 2020: June 16-18, 2020; Indianapolis, IN</a:t>
            </a:r>
          </a:p>
          <a:p>
            <a:pPr lvl="1"/>
            <a:r>
              <a:rPr lang="en-US" dirty="0">
                <a:hlinkClick r:id="rId5"/>
              </a:rPr>
              <a:t>https://www.nafems.org/events/nafems/2020/caase20/</a:t>
            </a:r>
            <a:endParaRPr lang="en-US" dirty="0"/>
          </a:p>
          <a:p>
            <a:pPr lvl="1"/>
            <a:r>
              <a:rPr lang="en-US" dirty="0"/>
              <a:t>Frank Popielas, Rod Dreisbach, Ed Ladzinski</a:t>
            </a:r>
          </a:p>
          <a:p>
            <a:pPr lvl="1"/>
            <a:r>
              <a:rPr lang="en-US" dirty="0"/>
              <a:t>Frank and Roger in contact with Matt Ladzinski to represent SMSWG and provide input what we would like to do as WG</a:t>
            </a:r>
          </a:p>
          <a:p>
            <a:pPr lvl="2"/>
            <a:r>
              <a:rPr lang="en-US" dirty="0"/>
              <a:t>“SMS Vision 2025 and beyond”</a:t>
            </a:r>
          </a:p>
        </p:txBody>
      </p:sp>
    </p:spTree>
    <p:extLst>
      <p:ext uri="{BB962C8B-B14F-4D97-AF65-F5344CB8AC3E}">
        <p14:creationId xmlns:p14="http://schemas.microsoft.com/office/powerpoint/2010/main" val="708823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27384"/>
            <a:ext cx="10001250" cy="1143000"/>
          </a:xfrm>
        </p:spPr>
        <p:txBody>
          <a:bodyPr/>
          <a:lstStyle/>
          <a:p>
            <a:pPr algn="l"/>
            <a:r>
              <a:rPr lang="en-GB" altLang="en-US" dirty="0"/>
              <a:t>SMSWG Roadmap – high level</a:t>
            </a:r>
            <a:endParaRPr lang="en-US" dirty="0"/>
          </a:p>
        </p:txBody>
      </p:sp>
      <p:sp>
        <p:nvSpPr>
          <p:cNvPr id="4" name="Right Arrow 1">
            <a:extLst>
              <a:ext uri="{FF2B5EF4-FFF2-40B4-BE49-F238E27FC236}">
                <a16:creationId xmlns:a16="http://schemas.microsoft.com/office/drawing/2014/main" id="{F35E6D6E-6C7B-497C-AFE4-40A2E53C2230}"/>
              </a:ext>
            </a:extLst>
          </p:cNvPr>
          <p:cNvSpPr/>
          <p:nvPr/>
        </p:nvSpPr>
        <p:spPr>
          <a:xfrm rot="20498395">
            <a:off x="194906" y="3476376"/>
            <a:ext cx="11802187" cy="323990"/>
          </a:xfrm>
          <a:prstGeom prst="rightArrow">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a:ln w="25400" cap="flat" cmpd="sng" algn="ctr">
            <a:solidFill>
              <a:srgbClr val="BBE0E3">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98B5D8"/>
              </a:solidFill>
              <a:effectLst/>
              <a:uLnTx/>
              <a:uFillTx/>
              <a:latin typeface="Arial"/>
              <a:ea typeface="+mn-ea"/>
              <a:cs typeface="Arial"/>
            </a:endParaRPr>
          </a:p>
        </p:txBody>
      </p:sp>
      <p:sp>
        <p:nvSpPr>
          <p:cNvPr id="5" name="Pentagon 3">
            <a:extLst>
              <a:ext uri="{FF2B5EF4-FFF2-40B4-BE49-F238E27FC236}">
                <a16:creationId xmlns:a16="http://schemas.microsoft.com/office/drawing/2014/main" id="{DAB4831C-9F9D-47E0-B7EE-832E2989BE69}"/>
              </a:ext>
            </a:extLst>
          </p:cNvPr>
          <p:cNvSpPr/>
          <p:nvPr/>
        </p:nvSpPr>
        <p:spPr>
          <a:xfrm>
            <a:off x="544367" y="5992041"/>
            <a:ext cx="10592193" cy="101255"/>
          </a:xfrm>
          <a:prstGeom prst="homePlate">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a:ln w="25400" cap="flat" cmpd="sng" algn="ctr">
            <a:solidFill>
              <a:srgbClr val="BBE0E3">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w="0"/>
                <a:solidFill>
                  <a:srgbClr val="000000"/>
                </a:solidFill>
                <a:effectLst>
                  <a:outerShdw blurRad="38100" dist="19050" dir="2700000" algn="tl" rotWithShape="0">
                    <a:srgbClr val="000000">
                      <a:alpha val="40000"/>
                    </a:srgbClr>
                  </a:outerShdw>
                </a:effectLst>
                <a:uLnTx/>
                <a:uFillTx/>
                <a:latin typeface="Arial"/>
                <a:ea typeface="+mn-ea"/>
                <a:cs typeface="Arial"/>
              </a:rPr>
              <a:t>2013	2014	2015	2016	2017	2018	2019		2020		…beyond….</a:t>
            </a:r>
          </a:p>
        </p:txBody>
      </p:sp>
      <p:sp>
        <p:nvSpPr>
          <p:cNvPr id="6" name="TextBox 5">
            <a:extLst>
              <a:ext uri="{FF2B5EF4-FFF2-40B4-BE49-F238E27FC236}">
                <a16:creationId xmlns:a16="http://schemas.microsoft.com/office/drawing/2014/main" id="{1B55CCF2-D389-4ABE-911B-7DC57826AF97}"/>
              </a:ext>
            </a:extLst>
          </p:cNvPr>
          <p:cNvSpPr txBox="1"/>
          <p:nvPr/>
        </p:nvSpPr>
        <p:spPr>
          <a:xfrm>
            <a:off x="846598" y="3804540"/>
            <a:ext cx="574761" cy="438582"/>
          </a:xfrm>
          <a:prstGeom prst="rect">
            <a:avLst/>
          </a:prstGeom>
          <a:solidFill>
            <a:srgbClr val="BBE0E3">
              <a:lumMod val="90000"/>
            </a:srgbClr>
          </a:solidFill>
          <a:ln w="12700">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1" u="none" strike="noStrike" kern="0" cap="none" spc="0" normalizeH="0" baseline="0" noProof="0" dirty="0">
                <a:ln>
                  <a:noFill/>
                </a:ln>
                <a:solidFill>
                  <a:srgbClr val="000000"/>
                </a:solidFill>
                <a:effectLst/>
                <a:uLnTx/>
                <a:uFillTx/>
                <a:latin typeface="Arial"/>
                <a:cs typeface="Arial"/>
              </a:rPr>
              <a:t>SMSWG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1" u="none" strike="noStrike" kern="0" cap="none" spc="0" normalizeH="0" baseline="0" noProof="0" dirty="0">
                <a:ln>
                  <a:noFill/>
                </a:ln>
                <a:solidFill>
                  <a:srgbClr val="000000"/>
                </a:solidFill>
                <a:effectLst/>
                <a:uLnTx/>
                <a:uFillTx/>
                <a:latin typeface="Arial"/>
                <a:cs typeface="Arial"/>
              </a:rPr>
              <a:t>Begins work</a:t>
            </a:r>
          </a:p>
        </p:txBody>
      </p:sp>
      <p:sp>
        <p:nvSpPr>
          <p:cNvPr id="7" name="TextBox 6">
            <a:extLst>
              <a:ext uri="{FF2B5EF4-FFF2-40B4-BE49-F238E27FC236}">
                <a16:creationId xmlns:a16="http://schemas.microsoft.com/office/drawing/2014/main" id="{AA5F579B-8CE5-4AD0-926D-CD41A57BA1FF}"/>
              </a:ext>
            </a:extLst>
          </p:cNvPr>
          <p:cNvSpPr txBox="1"/>
          <p:nvPr/>
        </p:nvSpPr>
        <p:spPr>
          <a:xfrm>
            <a:off x="399875" y="4300292"/>
            <a:ext cx="1329996" cy="553998"/>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Established:</a:t>
            </a:r>
          </a:p>
          <a:p>
            <a:pPr marL="128588" marR="0" lvl="0" indent="-128588" defTabSz="914400" eaLnBrk="1" fontAlgn="auto" latinLnBrk="0" hangingPunct="1">
              <a:lnSpc>
                <a:spcPct val="100000"/>
              </a:lnSpc>
              <a:spcBef>
                <a:spcPts val="0"/>
              </a:spcBef>
              <a:spcAft>
                <a:spcPts val="0"/>
              </a:spcAft>
              <a:buClrTx/>
              <a:buSzTx/>
              <a:buFontTx/>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Bylaws</a:t>
            </a:r>
          </a:p>
          <a:p>
            <a:pPr marL="128588" marR="0" lvl="0" indent="-128588" defTabSz="914400" eaLnBrk="1" fontAlgn="auto" latinLnBrk="0" hangingPunct="1">
              <a:lnSpc>
                <a:spcPct val="100000"/>
              </a:lnSpc>
              <a:spcBef>
                <a:spcPts val="0"/>
              </a:spcBef>
              <a:spcAft>
                <a:spcPts val="0"/>
              </a:spcAft>
              <a:buClrTx/>
              <a:buSzTx/>
              <a:buFontTx/>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Framework of activities</a:t>
            </a:r>
          </a:p>
          <a:p>
            <a:pPr marL="128588" marR="0" lvl="0" indent="-128588" defTabSz="914400" eaLnBrk="1" fontAlgn="auto" latinLnBrk="0" hangingPunct="1">
              <a:lnSpc>
                <a:spcPct val="100000"/>
              </a:lnSpc>
              <a:spcBef>
                <a:spcPts val="0"/>
              </a:spcBef>
              <a:spcAft>
                <a:spcPts val="0"/>
              </a:spcAft>
              <a:buClrTx/>
              <a:buSzTx/>
              <a:buFontTx/>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Website</a:t>
            </a:r>
          </a:p>
        </p:txBody>
      </p:sp>
      <p:sp>
        <p:nvSpPr>
          <p:cNvPr id="8" name="TextBox 7">
            <a:extLst>
              <a:ext uri="{FF2B5EF4-FFF2-40B4-BE49-F238E27FC236}">
                <a16:creationId xmlns:a16="http://schemas.microsoft.com/office/drawing/2014/main" id="{9A1CB6CE-9F6C-4114-A463-8AF581C50210}"/>
              </a:ext>
            </a:extLst>
          </p:cNvPr>
          <p:cNvSpPr txBox="1"/>
          <p:nvPr/>
        </p:nvSpPr>
        <p:spPr>
          <a:xfrm>
            <a:off x="1170606" y="3191354"/>
            <a:ext cx="1116330" cy="438582"/>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Membership reached:</a:t>
            </a:r>
          </a:p>
          <a:p>
            <a:pPr marL="128588" marR="0" lvl="0" indent="-128588" defTabSz="914400" eaLnBrk="1" fontAlgn="auto" latinLnBrk="0" hangingPunct="1">
              <a:lnSpc>
                <a:spcPct val="100000"/>
              </a:lnSpc>
              <a:spcBef>
                <a:spcPts val="0"/>
              </a:spcBef>
              <a:spcAft>
                <a:spcPts val="0"/>
              </a:spcAft>
              <a:buClrTx/>
              <a:buSzTx/>
              <a:buFontTx/>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&gt; 100 members</a:t>
            </a:r>
          </a:p>
          <a:p>
            <a:pPr marL="128588" marR="0" lvl="0" indent="-128588" defTabSz="914400" eaLnBrk="1" fontAlgn="auto" latinLnBrk="0" hangingPunct="1">
              <a:lnSpc>
                <a:spcPct val="100000"/>
              </a:lnSpc>
              <a:spcBef>
                <a:spcPts val="0"/>
              </a:spcBef>
              <a:spcAft>
                <a:spcPts val="0"/>
              </a:spcAft>
              <a:buClrTx/>
              <a:buSzTx/>
              <a:buFontTx/>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&gt; 75 companies</a:t>
            </a:r>
          </a:p>
        </p:txBody>
      </p:sp>
      <p:sp>
        <p:nvSpPr>
          <p:cNvPr id="9" name="TextBox 8">
            <a:extLst>
              <a:ext uri="{FF2B5EF4-FFF2-40B4-BE49-F238E27FC236}">
                <a16:creationId xmlns:a16="http://schemas.microsoft.com/office/drawing/2014/main" id="{8714E480-17D7-43C4-8F44-AF1D42FE7391}"/>
              </a:ext>
            </a:extLst>
          </p:cNvPr>
          <p:cNvSpPr txBox="1"/>
          <p:nvPr/>
        </p:nvSpPr>
        <p:spPr>
          <a:xfrm>
            <a:off x="2192600" y="3997749"/>
            <a:ext cx="845820" cy="553998"/>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1</a:t>
            </a:r>
            <a:r>
              <a:rPr kumimoji="0" lang="en-US" sz="750" b="0" i="0" u="none" strike="noStrike" kern="0" cap="none" spc="0" normalizeH="0" baseline="30000" noProof="0" dirty="0">
                <a:ln>
                  <a:noFill/>
                </a:ln>
                <a:solidFill>
                  <a:srgbClr val="000000"/>
                </a:solidFill>
                <a:effectLst/>
                <a:uLnTx/>
                <a:uFillTx/>
                <a:latin typeface="Arial"/>
                <a:cs typeface="Arial"/>
              </a:rPr>
              <a:t>st</a:t>
            </a:r>
            <a:r>
              <a:rPr kumimoji="0" lang="en-US" sz="750" b="0" i="0" u="none" strike="noStrike" kern="0" cap="none" spc="0" normalizeH="0" baseline="0" noProof="0" dirty="0">
                <a:ln>
                  <a:noFill/>
                </a:ln>
                <a:solidFill>
                  <a:srgbClr val="000000"/>
                </a:solidFill>
                <a:effectLst/>
                <a:uLnTx/>
                <a:uFillTx/>
                <a:latin typeface="Arial"/>
                <a:cs typeface="Arial"/>
              </a:rPr>
              <a:t> own session within the IW ‘15 in MBSE track</a:t>
            </a:r>
          </a:p>
        </p:txBody>
      </p:sp>
      <p:sp>
        <p:nvSpPr>
          <p:cNvPr id="10" name="TextBox 9">
            <a:extLst>
              <a:ext uri="{FF2B5EF4-FFF2-40B4-BE49-F238E27FC236}">
                <a16:creationId xmlns:a16="http://schemas.microsoft.com/office/drawing/2014/main" id="{370600BF-7788-433A-8985-D2E5371EF83A}"/>
              </a:ext>
            </a:extLst>
          </p:cNvPr>
          <p:cNvSpPr txBox="1"/>
          <p:nvPr/>
        </p:nvSpPr>
        <p:spPr>
          <a:xfrm>
            <a:off x="2602086" y="4833260"/>
            <a:ext cx="931544" cy="323165"/>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3 sessions during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NWC 2015</a:t>
            </a:r>
          </a:p>
        </p:txBody>
      </p:sp>
      <p:sp>
        <p:nvSpPr>
          <p:cNvPr id="11" name="TextBox 10">
            <a:extLst>
              <a:ext uri="{FF2B5EF4-FFF2-40B4-BE49-F238E27FC236}">
                <a16:creationId xmlns:a16="http://schemas.microsoft.com/office/drawing/2014/main" id="{9AE98877-347B-4A56-9B77-74EDC6B8E5B2}"/>
              </a:ext>
            </a:extLst>
          </p:cNvPr>
          <p:cNvSpPr txBox="1"/>
          <p:nvPr/>
        </p:nvSpPr>
        <p:spPr>
          <a:xfrm>
            <a:off x="4982349" y="3264994"/>
            <a:ext cx="763863" cy="230832"/>
          </a:xfrm>
          <a:prstGeom prst="rect">
            <a:avLst/>
          </a:prstGeom>
          <a:solidFill>
            <a:srgbClr val="BBE0E3">
              <a:lumMod val="90000"/>
            </a:srgbClr>
          </a:solidFill>
          <a:ln>
            <a:solidFill>
              <a:srgbClr val="000000"/>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900" b="1" i="0" u="none" strike="noStrike" kern="0" cap="none" spc="0" normalizeH="0" baseline="0" noProof="0" dirty="0">
                <a:ln>
                  <a:noFill/>
                </a:ln>
                <a:solidFill>
                  <a:srgbClr val="000000"/>
                </a:solidFill>
                <a:effectLst/>
                <a:uLnTx/>
                <a:uFillTx/>
                <a:latin typeface="Arial"/>
                <a:cs typeface="Arial"/>
              </a:rPr>
              <a:t>FMI  Flyer</a:t>
            </a:r>
          </a:p>
        </p:txBody>
      </p:sp>
      <p:sp>
        <p:nvSpPr>
          <p:cNvPr id="12" name="TextBox 11">
            <a:extLst>
              <a:ext uri="{FF2B5EF4-FFF2-40B4-BE49-F238E27FC236}">
                <a16:creationId xmlns:a16="http://schemas.microsoft.com/office/drawing/2014/main" id="{C7E4A9B7-492F-42A9-AEC7-1D90EE79111E}"/>
              </a:ext>
            </a:extLst>
          </p:cNvPr>
          <p:cNvSpPr txBox="1"/>
          <p:nvPr/>
        </p:nvSpPr>
        <p:spPr>
          <a:xfrm>
            <a:off x="3771661" y="3374502"/>
            <a:ext cx="839155" cy="507831"/>
          </a:xfrm>
          <a:prstGeom prst="rect">
            <a:avLst/>
          </a:prstGeom>
          <a:solidFill>
            <a:srgbClr val="BBE0E3">
              <a:lumMod val="90000"/>
            </a:srgbClr>
          </a:solidFill>
          <a:ln w="12700">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1" u="none" strike="noStrike" kern="0" cap="none" spc="0" normalizeH="0" baseline="0" noProof="0" dirty="0">
                <a:ln>
                  <a:noFill/>
                </a:ln>
                <a:solidFill>
                  <a:srgbClr val="000000"/>
                </a:solidFill>
                <a:effectLst/>
                <a:uLnTx/>
                <a:uFillTx/>
                <a:latin typeface="Arial"/>
                <a:cs typeface="Arial"/>
              </a:rPr>
              <a:t>Published online 1</a:t>
            </a:r>
            <a:r>
              <a:rPr kumimoji="0" lang="en-US" sz="900" b="0" i="1" u="none" strike="noStrike" kern="0" cap="none" spc="0" normalizeH="0" baseline="30000" noProof="0" dirty="0">
                <a:ln>
                  <a:noFill/>
                </a:ln>
                <a:solidFill>
                  <a:srgbClr val="000000"/>
                </a:solidFill>
                <a:effectLst/>
                <a:uLnTx/>
                <a:uFillTx/>
                <a:latin typeface="Arial"/>
                <a:cs typeface="Arial"/>
              </a:rPr>
              <a:t>st</a:t>
            </a:r>
            <a:r>
              <a:rPr kumimoji="0" lang="en-US" sz="900" b="0" i="1" u="none" strike="noStrike" kern="0" cap="none" spc="0" normalizeH="0" baseline="0" noProof="0" dirty="0">
                <a:ln>
                  <a:noFill/>
                </a:ln>
                <a:solidFill>
                  <a:srgbClr val="000000"/>
                </a:solidFill>
                <a:effectLst/>
                <a:uLnTx/>
                <a:uFillTx/>
                <a:latin typeface="Arial"/>
                <a:cs typeface="Arial"/>
              </a:rPr>
              <a:t> issue of T&amp;D</a:t>
            </a:r>
          </a:p>
        </p:txBody>
      </p:sp>
      <p:sp>
        <p:nvSpPr>
          <p:cNvPr id="13" name="TextBox 12">
            <a:extLst>
              <a:ext uri="{FF2B5EF4-FFF2-40B4-BE49-F238E27FC236}">
                <a16:creationId xmlns:a16="http://schemas.microsoft.com/office/drawing/2014/main" id="{7882BE05-E6F3-4FBB-85B4-C27922FB275F}"/>
              </a:ext>
            </a:extLst>
          </p:cNvPr>
          <p:cNvSpPr txBox="1"/>
          <p:nvPr/>
        </p:nvSpPr>
        <p:spPr>
          <a:xfrm>
            <a:off x="6095999" y="2988800"/>
            <a:ext cx="791362" cy="230832"/>
          </a:xfrm>
          <a:prstGeom prst="rect">
            <a:avLst/>
          </a:prstGeom>
          <a:solidFill>
            <a:srgbClr val="BBE0E3">
              <a:lumMod val="90000"/>
            </a:srgbClr>
          </a:solidFill>
          <a:ln>
            <a:solidFill>
              <a:srgbClr val="000000"/>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algn="ctr" fontAlgn="base">
              <a:lnSpc>
                <a:spcPct val="100000"/>
              </a:lnSpc>
              <a:spcBef>
                <a:spcPct val="0"/>
              </a:spcBef>
              <a:spcAft>
                <a:spcPct val="0"/>
              </a:spcAft>
              <a:buClrTx/>
              <a:buSzTx/>
              <a:buFontTx/>
              <a:buNone/>
              <a:tabLst/>
              <a:defRPr kumimoji="0" sz="900" b="1" i="0" u="none" strike="noStrike" cap="none" spc="0" normalizeH="0" baseline="0">
                <a:ln>
                  <a:noFill/>
                </a:ln>
                <a:solidFill>
                  <a:srgbClr val="000000"/>
                </a:solidFill>
                <a:effectLst/>
                <a:uLnTx/>
                <a:uFillTx/>
                <a:latin typeface="Arial"/>
                <a:cs typeface="Arial"/>
              </a:defRPr>
            </a:lvl1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900" b="1" i="0" u="none" strike="noStrike" kern="0" cap="none" spc="0" normalizeH="0" baseline="0" noProof="0" dirty="0">
                <a:ln>
                  <a:noFill/>
                </a:ln>
                <a:solidFill>
                  <a:srgbClr val="000000"/>
                </a:solidFill>
                <a:effectLst/>
                <a:uLnTx/>
                <a:uFillTx/>
                <a:latin typeface="Arial"/>
                <a:cs typeface="Arial"/>
              </a:rPr>
              <a:t>SMS Flyer</a:t>
            </a:r>
          </a:p>
        </p:txBody>
      </p:sp>
      <p:sp>
        <p:nvSpPr>
          <p:cNvPr id="14" name="TextBox 13">
            <a:extLst>
              <a:ext uri="{FF2B5EF4-FFF2-40B4-BE49-F238E27FC236}">
                <a16:creationId xmlns:a16="http://schemas.microsoft.com/office/drawing/2014/main" id="{63CD84D3-19CB-4E98-8A34-1C5A59FAF848}"/>
              </a:ext>
            </a:extLst>
          </p:cNvPr>
          <p:cNvSpPr txBox="1"/>
          <p:nvPr/>
        </p:nvSpPr>
        <p:spPr>
          <a:xfrm>
            <a:off x="7627559" y="3139821"/>
            <a:ext cx="2044732" cy="230832"/>
          </a:xfrm>
          <a:prstGeom prst="rect">
            <a:avLst/>
          </a:prstGeom>
          <a:pattFill prst="ltUpDiag">
            <a:fgClr>
              <a:srgbClr val="BBE0E3">
                <a:lumMod val="90000"/>
              </a:srgbClr>
            </a:fgClr>
            <a:bgClr>
              <a:srgbClr val="FFFFFF"/>
            </a:bgClr>
          </a:pattFill>
          <a:ln>
            <a:solidFill>
              <a:srgbClr val="000000"/>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900" b="0" i="0" u="none" strike="noStrike" cap="none" spc="0" normalizeH="0" baseline="0">
                <a:ln>
                  <a:noFill/>
                </a:ln>
                <a:solidFill>
                  <a:srgbClr val="000000"/>
                </a:solidFill>
                <a:effectLst/>
                <a:uLnTx/>
                <a:uFillTx/>
                <a:latin typeface="Arial"/>
                <a:cs typeface="Arial"/>
              </a:defRPr>
            </a:lvl1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900" b="0" i="0" u="none" strike="noStrike" kern="0" cap="none" spc="0" normalizeH="0" baseline="0" noProof="0" dirty="0">
                <a:ln>
                  <a:noFill/>
                </a:ln>
                <a:solidFill>
                  <a:srgbClr val="000000"/>
                </a:solidFill>
                <a:effectLst/>
                <a:uLnTx/>
                <a:uFillTx/>
                <a:latin typeface="Arial"/>
                <a:cs typeface="Arial"/>
              </a:rPr>
              <a:t>Presentation / best practices series</a:t>
            </a:r>
          </a:p>
        </p:txBody>
      </p:sp>
      <p:graphicFrame>
        <p:nvGraphicFramePr>
          <p:cNvPr id="15" name="Diagram 14">
            <a:extLst>
              <a:ext uri="{FF2B5EF4-FFF2-40B4-BE49-F238E27FC236}">
                <a16:creationId xmlns:a16="http://schemas.microsoft.com/office/drawing/2014/main" id="{9287855F-EAAA-45CA-9E68-A1E6804EF63F}"/>
              </a:ext>
            </a:extLst>
          </p:cNvPr>
          <p:cNvGraphicFramePr/>
          <p:nvPr/>
        </p:nvGraphicFramePr>
        <p:xfrm>
          <a:off x="544368" y="5505634"/>
          <a:ext cx="10448176" cy="475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TextBox 15">
            <a:extLst>
              <a:ext uri="{FF2B5EF4-FFF2-40B4-BE49-F238E27FC236}">
                <a16:creationId xmlns:a16="http://schemas.microsoft.com/office/drawing/2014/main" id="{E7659120-B943-4E4C-9670-E9CCE421BB7A}"/>
              </a:ext>
            </a:extLst>
          </p:cNvPr>
          <p:cNvSpPr txBox="1"/>
          <p:nvPr/>
        </p:nvSpPr>
        <p:spPr>
          <a:xfrm>
            <a:off x="8119627" y="1456764"/>
            <a:ext cx="2255705" cy="253916"/>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50" b="0" i="1" u="none" strike="noStrike" kern="0" cap="none" spc="0" normalizeH="0" baseline="0" noProof="0" dirty="0">
                <a:ln>
                  <a:noFill/>
                </a:ln>
                <a:solidFill>
                  <a:srgbClr val="000000"/>
                </a:solidFill>
                <a:effectLst/>
                <a:uLnTx/>
                <a:uFillTx/>
                <a:latin typeface="Arial"/>
                <a:cs typeface="Arial"/>
              </a:rPr>
              <a:t>SMS Vision 2025 and beyond…</a:t>
            </a:r>
          </a:p>
        </p:txBody>
      </p:sp>
      <p:sp>
        <p:nvSpPr>
          <p:cNvPr id="17" name="TextBox 16">
            <a:extLst>
              <a:ext uri="{FF2B5EF4-FFF2-40B4-BE49-F238E27FC236}">
                <a16:creationId xmlns:a16="http://schemas.microsoft.com/office/drawing/2014/main" id="{E9E73391-EE64-4A95-A63E-7F5E05DD5130}"/>
              </a:ext>
            </a:extLst>
          </p:cNvPr>
          <p:cNvSpPr txBox="1"/>
          <p:nvPr/>
        </p:nvSpPr>
        <p:spPr>
          <a:xfrm>
            <a:off x="7612423" y="3512643"/>
            <a:ext cx="3524137" cy="230832"/>
          </a:xfrm>
          <a:prstGeom prst="rect">
            <a:avLst/>
          </a:prstGeom>
          <a:pattFill prst="ltUpDiag">
            <a:fgClr>
              <a:srgbClr val="BBE0E3">
                <a:lumMod val="90000"/>
              </a:srgbClr>
            </a:fgClr>
            <a:bgClr>
              <a:srgbClr val="FFFFFF"/>
            </a:bgClr>
          </a:pattFill>
          <a:ln>
            <a:solidFill>
              <a:srgbClr val="000000"/>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900" b="0" i="0" u="none" strike="noStrike" kern="0" cap="none" spc="0" normalizeH="0" baseline="0" noProof="0" dirty="0">
                <a:ln>
                  <a:noFill/>
                </a:ln>
                <a:solidFill>
                  <a:srgbClr val="000000"/>
                </a:solidFill>
                <a:effectLst/>
                <a:uLnTx/>
                <a:uFillTx/>
                <a:latin typeface="Arial"/>
                <a:cs typeface="Arial"/>
              </a:rPr>
              <a:t>Provide more forums for SMS (MBSE, MBE,…)</a:t>
            </a:r>
          </a:p>
        </p:txBody>
      </p:sp>
      <p:sp>
        <p:nvSpPr>
          <p:cNvPr id="18" name="TextBox 17">
            <a:extLst>
              <a:ext uri="{FF2B5EF4-FFF2-40B4-BE49-F238E27FC236}">
                <a16:creationId xmlns:a16="http://schemas.microsoft.com/office/drawing/2014/main" id="{C97631E0-8F1E-49A6-8671-E18A0153955C}"/>
              </a:ext>
            </a:extLst>
          </p:cNvPr>
          <p:cNvSpPr txBox="1"/>
          <p:nvPr/>
        </p:nvSpPr>
        <p:spPr>
          <a:xfrm>
            <a:off x="3586675" y="4457058"/>
            <a:ext cx="893447" cy="438582"/>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SMS Sessions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(NAFEMS Americas 2016)</a:t>
            </a:r>
          </a:p>
        </p:txBody>
      </p:sp>
      <p:sp>
        <p:nvSpPr>
          <p:cNvPr id="19" name="Explosion 2 20">
            <a:extLst>
              <a:ext uri="{FF2B5EF4-FFF2-40B4-BE49-F238E27FC236}">
                <a16:creationId xmlns:a16="http://schemas.microsoft.com/office/drawing/2014/main" id="{BD284FC6-202D-4CFB-93D5-524E3249E816}"/>
              </a:ext>
            </a:extLst>
          </p:cNvPr>
          <p:cNvSpPr/>
          <p:nvPr/>
        </p:nvSpPr>
        <p:spPr>
          <a:xfrm>
            <a:off x="130319" y="1385675"/>
            <a:ext cx="3199104" cy="1671051"/>
          </a:xfrm>
          <a:prstGeom prst="irregularSeal2">
            <a:avLst/>
          </a:prstGeom>
          <a:solidFill>
            <a:srgbClr val="BBE0E3"/>
          </a:solidFill>
          <a:ln w="25400" cap="flat" cmpd="sng" algn="ctr">
            <a:solidFill>
              <a:srgbClr val="BBE0E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25" b="0" i="1" u="none" strike="noStrike" kern="0" cap="none" spc="0" normalizeH="0" baseline="0" noProof="0" dirty="0">
                <a:ln>
                  <a:noFill/>
                </a:ln>
                <a:solidFill>
                  <a:srgbClr val="000000"/>
                </a:solidFill>
                <a:effectLst/>
                <a:uLnTx/>
                <a:uFillTx/>
                <a:latin typeface="Arial"/>
                <a:ea typeface="+mn-ea"/>
                <a:cs typeface="Arial"/>
              </a:rPr>
              <a:t>Defining a new Culture </a:t>
            </a:r>
            <a:r>
              <a:rPr kumimoji="0" lang="en-US" sz="825" b="0" i="1" u="none" strike="noStrike" kern="0" cap="none" spc="0" normalizeH="0" baseline="0" noProof="0" dirty="0">
                <a:ln>
                  <a:noFill/>
                </a:ln>
                <a:solidFill>
                  <a:srgbClr val="000000"/>
                </a:solidFill>
                <a:effectLst/>
                <a:uLnTx/>
                <a:uFillTx/>
                <a:latin typeface="Arial"/>
                <a:ea typeface="+mn-ea"/>
                <a:cs typeface="Arial"/>
                <a:sym typeface="Wingdings" panose="05000000000000000000" pitchFamily="2" charset="2"/>
              </a:rPr>
              <a:t> S</a:t>
            </a:r>
            <a:r>
              <a:rPr kumimoji="0" lang="en-US" sz="825" b="0" i="1" u="none" strike="noStrike" kern="0" cap="none" spc="0" normalizeH="0" baseline="0" noProof="0" dirty="0">
                <a:ln>
                  <a:noFill/>
                </a:ln>
                <a:solidFill>
                  <a:srgbClr val="000000"/>
                </a:solidFill>
                <a:effectLst/>
                <a:uLnTx/>
                <a:uFillTx/>
                <a:latin typeface="Arial"/>
                <a:ea typeface="+mn-ea"/>
                <a:cs typeface="Arial"/>
              </a:rPr>
              <a:t>hifting toward a comprehensive advanced virtual engineering environment</a:t>
            </a:r>
          </a:p>
        </p:txBody>
      </p:sp>
      <p:sp>
        <p:nvSpPr>
          <p:cNvPr id="20" name="Oval 19">
            <a:extLst>
              <a:ext uri="{FF2B5EF4-FFF2-40B4-BE49-F238E27FC236}">
                <a16:creationId xmlns:a16="http://schemas.microsoft.com/office/drawing/2014/main" id="{9C1EA280-9018-4BC3-95E6-B59D26051225}"/>
              </a:ext>
            </a:extLst>
          </p:cNvPr>
          <p:cNvSpPr/>
          <p:nvPr/>
        </p:nvSpPr>
        <p:spPr>
          <a:xfrm>
            <a:off x="5799657" y="2769699"/>
            <a:ext cx="1531560" cy="720219"/>
          </a:xfrm>
          <a:prstGeom prst="ellipse">
            <a:avLst/>
          </a:prstGeom>
          <a:noFill/>
          <a:ln w="2540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sp>
        <p:nvSpPr>
          <p:cNvPr id="21" name="Arrow: Curved Down 22">
            <a:extLst>
              <a:ext uri="{FF2B5EF4-FFF2-40B4-BE49-F238E27FC236}">
                <a16:creationId xmlns:a16="http://schemas.microsoft.com/office/drawing/2014/main" id="{4819A691-D87B-4DBF-900E-756309549845}"/>
              </a:ext>
            </a:extLst>
          </p:cNvPr>
          <p:cNvSpPr/>
          <p:nvPr/>
        </p:nvSpPr>
        <p:spPr>
          <a:xfrm rot="20539327">
            <a:off x="6083289" y="1099385"/>
            <a:ext cx="5625252" cy="773422"/>
          </a:xfrm>
          <a:prstGeom prst="curvedDownArrow">
            <a:avLst/>
          </a:prstGeom>
          <a:solidFill>
            <a:srgbClr val="DAEDEF"/>
          </a:solidFill>
          <a:ln w="25400" cap="flat" cmpd="sng" algn="ctr">
            <a:solidFill>
              <a:srgbClr val="BBE0E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a:ea typeface="+mn-ea"/>
              <a:cs typeface="Arial"/>
            </a:endParaRPr>
          </a:p>
        </p:txBody>
      </p:sp>
      <p:sp>
        <p:nvSpPr>
          <p:cNvPr id="22" name="TextBox 21">
            <a:extLst>
              <a:ext uri="{FF2B5EF4-FFF2-40B4-BE49-F238E27FC236}">
                <a16:creationId xmlns:a16="http://schemas.microsoft.com/office/drawing/2014/main" id="{A4403CCB-4D40-456E-AA9A-EAD73947CA18}"/>
              </a:ext>
            </a:extLst>
          </p:cNvPr>
          <p:cNvSpPr txBox="1"/>
          <p:nvPr/>
        </p:nvSpPr>
        <p:spPr>
          <a:xfrm>
            <a:off x="5352933" y="3913305"/>
            <a:ext cx="893447" cy="553998"/>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SMS Sessions integral part now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(NAFEMS Americas 2018)</a:t>
            </a:r>
          </a:p>
        </p:txBody>
      </p:sp>
      <p:sp>
        <p:nvSpPr>
          <p:cNvPr id="23" name="TextBox 22">
            <a:extLst>
              <a:ext uri="{FF2B5EF4-FFF2-40B4-BE49-F238E27FC236}">
                <a16:creationId xmlns:a16="http://schemas.microsoft.com/office/drawing/2014/main" id="{9F97ED25-0793-4202-A124-78F5C6933D98}"/>
              </a:ext>
            </a:extLst>
          </p:cNvPr>
          <p:cNvSpPr txBox="1"/>
          <p:nvPr/>
        </p:nvSpPr>
        <p:spPr>
          <a:xfrm>
            <a:off x="4935655" y="4526424"/>
            <a:ext cx="893447" cy="438582"/>
          </a:xfrm>
          <a:prstGeom prst="rect">
            <a:avLst/>
          </a:prstGeom>
          <a:solidFill>
            <a:srgbClr val="BBE0E3">
              <a:lumMod val="90000"/>
            </a:srgbClr>
          </a:solidFill>
          <a:ln>
            <a:solidFill>
              <a:srgbClr val="000000"/>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sng" strike="noStrike" cap="none" spc="0" normalizeH="0" baseline="0">
                <a:ln>
                  <a:noFill/>
                </a:ln>
                <a:solidFill>
                  <a:srgbClr val="000000"/>
                </a:solidFill>
                <a:effectLst/>
                <a:uLnTx/>
                <a:uFillTx/>
                <a:latin typeface="Arial"/>
                <a:cs typeface="Arial"/>
              </a:defRPr>
            </a:lvl1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750" b="0" i="0" u="sng" strike="noStrike" kern="0" cap="none" spc="0" normalizeH="0" baseline="0" noProof="0" dirty="0">
                <a:ln>
                  <a:noFill/>
                </a:ln>
                <a:solidFill>
                  <a:srgbClr val="000000"/>
                </a:solidFill>
                <a:effectLst/>
                <a:uLnTx/>
                <a:uFillTx/>
                <a:latin typeface="Arial"/>
                <a:cs typeface="Arial"/>
              </a:rPr>
              <a:t>Focus Teams announced</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750" b="0" i="0" u="sng" strike="noStrike" kern="0" cap="none" spc="0" normalizeH="0" baseline="0" noProof="0" dirty="0">
                <a:ln>
                  <a:noFill/>
                </a:ln>
                <a:solidFill>
                  <a:srgbClr val="000000"/>
                </a:solidFill>
                <a:effectLst/>
                <a:uLnTx/>
                <a:uFillTx/>
                <a:latin typeface="Arial"/>
                <a:cs typeface="Arial"/>
              </a:rPr>
              <a:t>(IW 2018)</a:t>
            </a:r>
          </a:p>
        </p:txBody>
      </p:sp>
      <p:sp>
        <p:nvSpPr>
          <p:cNvPr id="24" name="TextBox 23">
            <a:extLst>
              <a:ext uri="{FF2B5EF4-FFF2-40B4-BE49-F238E27FC236}">
                <a16:creationId xmlns:a16="http://schemas.microsoft.com/office/drawing/2014/main" id="{A18CFA1E-B780-4220-B4F2-154660D3EBBF}"/>
              </a:ext>
            </a:extLst>
          </p:cNvPr>
          <p:cNvSpPr txBox="1"/>
          <p:nvPr/>
        </p:nvSpPr>
        <p:spPr>
          <a:xfrm>
            <a:off x="7554453" y="2043458"/>
            <a:ext cx="1820038" cy="369332"/>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rgbClr val="000000"/>
                </a:solidFill>
                <a:effectLst/>
                <a:uLnTx/>
                <a:uFillTx/>
                <a:latin typeface="Arial"/>
                <a:cs typeface="Arial"/>
              </a:rPr>
              <a:t>Issue additional flyers on specific topics of interests</a:t>
            </a:r>
          </a:p>
        </p:txBody>
      </p:sp>
      <p:sp>
        <p:nvSpPr>
          <p:cNvPr id="25" name="TextBox 24">
            <a:extLst>
              <a:ext uri="{FF2B5EF4-FFF2-40B4-BE49-F238E27FC236}">
                <a16:creationId xmlns:a16="http://schemas.microsoft.com/office/drawing/2014/main" id="{B8B5BC94-593B-4320-9F30-0B842BC92104}"/>
              </a:ext>
            </a:extLst>
          </p:cNvPr>
          <p:cNvSpPr txBox="1"/>
          <p:nvPr/>
        </p:nvSpPr>
        <p:spPr>
          <a:xfrm>
            <a:off x="6184178" y="4286562"/>
            <a:ext cx="1063950" cy="438582"/>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Focus on Emerging SMS Standards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(IW 2019)</a:t>
            </a:r>
          </a:p>
        </p:txBody>
      </p:sp>
      <p:sp>
        <p:nvSpPr>
          <p:cNvPr id="26" name="TextBox 25">
            <a:extLst>
              <a:ext uri="{FF2B5EF4-FFF2-40B4-BE49-F238E27FC236}">
                <a16:creationId xmlns:a16="http://schemas.microsoft.com/office/drawing/2014/main" id="{5EE038B6-8014-4B1B-BE5F-552CF4AD482B}"/>
              </a:ext>
            </a:extLst>
          </p:cNvPr>
          <p:cNvSpPr txBox="1"/>
          <p:nvPr/>
        </p:nvSpPr>
        <p:spPr>
          <a:xfrm>
            <a:off x="7133846" y="3933056"/>
            <a:ext cx="4430081" cy="230832"/>
          </a:xfrm>
          <a:prstGeom prst="rect">
            <a:avLst/>
          </a:prstGeom>
          <a:pattFill prst="ltUpDiag">
            <a:fgClr>
              <a:srgbClr val="BBE0E3">
                <a:lumMod val="90000"/>
              </a:srgbClr>
            </a:fgClr>
            <a:bgClr>
              <a:srgbClr val="FFFFFF"/>
            </a:bgClr>
          </a:pattFill>
          <a:ln>
            <a:solidFill>
              <a:srgbClr val="000000"/>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900" b="0" i="0" u="sng" strike="noStrike" kern="0" cap="none" spc="0" normalizeH="0" baseline="0" noProof="0" dirty="0">
                <a:ln>
                  <a:noFill/>
                </a:ln>
                <a:solidFill>
                  <a:srgbClr val="000000"/>
                </a:solidFill>
                <a:effectLst/>
                <a:uLnTx/>
                <a:uFillTx/>
                <a:latin typeface="Arial"/>
                <a:cs typeface="Arial"/>
              </a:rPr>
              <a:t>Terms &amp; Definitions Focus Team </a:t>
            </a:r>
            <a:r>
              <a:rPr kumimoji="0" lang="en-US" sz="900" b="0" i="0" u="none" strike="noStrike" kern="0" cap="none" spc="0" normalizeH="0" baseline="0" noProof="0" dirty="0">
                <a:ln>
                  <a:noFill/>
                </a:ln>
                <a:solidFill>
                  <a:srgbClr val="000000"/>
                </a:solidFill>
                <a:effectLst/>
                <a:uLnTx/>
                <a:uFillTx/>
                <a:latin typeface="Arial"/>
                <a:cs typeface="Arial"/>
              </a:rPr>
              <a:t>regular update releases </a:t>
            </a:r>
          </a:p>
        </p:txBody>
      </p:sp>
      <p:sp>
        <p:nvSpPr>
          <p:cNvPr id="27" name="TextBox 26">
            <a:extLst>
              <a:ext uri="{FF2B5EF4-FFF2-40B4-BE49-F238E27FC236}">
                <a16:creationId xmlns:a16="http://schemas.microsoft.com/office/drawing/2014/main" id="{D9942AAB-AA01-457F-BC5C-732F672D0B4D}"/>
              </a:ext>
            </a:extLst>
          </p:cNvPr>
          <p:cNvSpPr txBox="1"/>
          <p:nvPr/>
        </p:nvSpPr>
        <p:spPr>
          <a:xfrm>
            <a:off x="4951940" y="4919895"/>
            <a:ext cx="1758697" cy="438582"/>
          </a:xfrm>
          <a:prstGeom prst="rect">
            <a:avLst/>
          </a:prstGeom>
          <a:solidFill>
            <a:srgbClr val="BBE0E3">
              <a:lumMod val="90000"/>
            </a:srgbClr>
          </a:solidFill>
          <a:ln>
            <a:solidFill>
              <a:srgbClr val="000000"/>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sng" strike="noStrike" cap="none" spc="0" normalizeH="0" baseline="0">
                <a:ln>
                  <a:noFill/>
                </a:ln>
                <a:solidFill>
                  <a:srgbClr val="000000"/>
                </a:solidFill>
                <a:effectLst/>
                <a:uLnTx/>
                <a:uFillTx/>
                <a:latin typeface="Arial"/>
                <a:cs typeface="Arial"/>
              </a:defRPr>
            </a:lvl1pPr>
          </a:lstStyle>
          <a:p>
            <a:pPr marL="171450" marR="0" lvl="0" indent="-171450" defTabSz="91440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SMSWG Roadmap</a:t>
            </a:r>
          </a:p>
          <a:p>
            <a:pPr marL="171450" marR="0" lvl="0" indent="-171450" defTabSz="91440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Terms &amp; Definitions</a:t>
            </a:r>
          </a:p>
          <a:p>
            <a:pPr marL="171450" marR="0" lvl="0" indent="-171450" defTabSz="91440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750" b="0" i="0" u="none" strike="noStrike" kern="0" cap="none" spc="0" normalizeH="0" baseline="0" noProof="0" dirty="0">
                <a:ln>
                  <a:noFill/>
                </a:ln>
                <a:solidFill>
                  <a:srgbClr val="000000"/>
                </a:solidFill>
                <a:effectLst/>
                <a:uLnTx/>
                <a:uFillTx/>
                <a:latin typeface="Arial"/>
                <a:cs typeface="Arial"/>
              </a:rPr>
              <a:t>Emerging  SMS Standards</a:t>
            </a:r>
          </a:p>
        </p:txBody>
      </p:sp>
      <p:sp>
        <p:nvSpPr>
          <p:cNvPr id="28" name="Speech Bubble: Oval 27">
            <a:extLst>
              <a:ext uri="{FF2B5EF4-FFF2-40B4-BE49-F238E27FC236}">
                <a16:creationId xmlns:a16="http://schemas.microsoft.com/office/drawing/2014/main" id="{10741033-2C70-4972-992B-FE54767DBCBC}"/>
              </a:ext>
            </a:extLst>
          </p:cNvPr>
          <p:cNvSpPr/>
          <p:nvPr/>
        </p:nvSpPr>
        <p:spPr>
          <a:xfrm>
            <a:off x="6491680" y="5211320"/>
            <a:ext cx="2755800" cy="475573"/>
          </a:xfrm>
          <a:prstGeom prst="wedgeEllipseCallout">
            <a:avLst>
              <a:gd name="adj1" fmla="val -24289"/>
              <a:gd name="adj2" fmla="val 88537"/>
            </a:avLst>
          </a:prstGeom>
          <a:solidFill>
            <a:srgbClr val="BBE0E3"/>
          </a:solidFill>
          <a:ln w="25400" cap="flat" cmpd="sng" algn="ctr">
            <a:solidFill>
              <a:srgbClr val="BBE0E3">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rgbClr val="000000"/>
                </a:solidFill>
                <a:effectLst/>
                <a:uLnTx/>
                <a:uFillTx/>
                <a:latin typeface="Arial"/>
                <a:ea typeface="+mn-ea"/>
                <a:cs typeface="Arial"/>
              </a:rPr>
              <a:t>Coordinated by the </a:t>
            </a:r>
            <a:r>
              <a:rPr kumimoji="0" lang="en-US" sz="1000" b="0" i="0" u="sng" strike="noStrike" kern="0" cap="none" spc="0" normalizeH="0" baseline="0" noProof="0" dirty="0">
                <a:ln>
                  <a:noFill/>
                </a:ln>
                <a:solidFill>
                  <a:srgbClr val="000000"/>
                </a:solidFill>
                <a:effectLst/>
                <a:uLnTx/>
                <a:uFillTx/>
                <a:latin typeface="Arial"/>
                <a:ea typeface="+mn-ea"/>
                <a:cs typeface="Arial"/>
              </a:rPr>
              <a:t>SMS Standards Focus Team</a:t>
            </a:r>
          </a:p>
        </p:txBody>
      </p:sp>
      <p:sp>
        <p:nvSpPr>
          <p:cNvPr id="29" name="TextBox 28">
            <a:extLst>
              <a:ext uri="{FF2B5EF4-FFF2-40B4-BE49-F238E27FC236}">
                <a16:creationId xmlns:a16="http://schemas.microsoft.com/office/drawing/2014/main" id="{9A1CB6CE-9F6C-4114-A463-8AF581C50210}"/>
              </a:ext>
            </a:extLst>
          </p:cNvPr>
          <p:cNvSpPr txBox="1"/>
          <p:nvPr/>
        </p:nvSpPr>
        <p:spPr>
          <a:xfrm>
            <a:off x="49299" y="4888210"/>
            <a:ext cx="1226320" cy="323165"/>
          </a:xfrm>
          <a:prstGeom prst="rect">
            <a:avLst/>
          </a:prstGeom>
          <a:solidFill>
            <a:srgbClr val="BBE0E3">
              <a:lumMod val="90000"/>
            </a:srgbClr>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Joint NAFEMS/INCOSE MoU signed; 2012</a:t>
            </a:r>
          </a:p>
        </p:txBody>
      </p:sp>
      <p:sp>
        <p:nvSpPr>
          <p:cNvPr id="30" name="TextBox 29">
            <a:extLst>
              <a:ext uri="{FF2B5EF4-FFF2-40B4-BE49-F238E27FC236}">
                <a16:creationId xmlns:a16="http://schemas.microsoft.com/office/drawing/2014/main" id="{9A1CB6CE-9F6C-4114-A463-8AF581C50210}"/>
              </a:ext>
            </a:extLst>
          </p:cNvPr>
          <p:cNvSpPr txBox="1"/>
          <p:nvPr/>
        </p:nvSpPr>
        <p:spPr>
          <a:xfrm>
            <a:off x="6454376" y="3534168"/>
            <a:ext cx="1358940" cy="323165"/>
          </a:xfrm>
          <a:prstGeom prst="rect">
            <a:avLst/>
          </a:prstGeom>
          <a:solidFill>
            <a:srgbClr val="FFC000"/>
          </a:solid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750" b="0" i="0" u="none" strike="noStrike" kern="0" cap="none" spc="0" normalizeH="0" baseline="0" noProof="0" dirty="0">
                <a:ln>
                  <a:noFill/>
                </a:ln>
                <a:solidFill>
                  <a:srgbClr val="000000"/>
                </a:solidFill>
                <a:effectLst/>
                <a:uLnTx/>
                <a:uFillTx/>
                <a:latin typeface="Arial"/>
                <a:cs typeface="Arial"/>
              </a:rPr>
              <a:t>Joint NAFEMS/INCOSE Modified MoU signed; 2019</a:t>
            </a:r>
          </a:p>
        </p:txBody>
      </p:sp>
    </p:spTree>
    <p:extLst>
      <p:ext uri="{BB962C8B-B14F-4D97-AF65-F5344CB8AC3E}">
        <p14:creationId xmlns:p14="http://schemas.microsoft.com/office/powerpoint/2010/main" val="124081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D7DA9-5259-4B85-AC2F-615D7D6F6F86}"/>
              </a:ext>
            </a:extLst>
          </p:cNvPr>
          <p:cNvSpPr>
            <a:spLocks noGrp="1"/>
          </p:cNvSpPr>
          <p:nvPr>
            <p:ph type="ctrTitle"/>
          </p:nvPr>
        </p:nvSpPr>
        <p:spPr/>
        <p:txBody>
          <a:bodyPr/>
          <a:lstStyle/>
          <a:p>
            <a:r>
              <a:rPr lang="en-US" dirty="0"/>
              <a:t>Terms &amp; Definitions Focus Team - Update</a:t>
            </a:r>
          </a:p>
        </p:txBody>
      </p:sp>
      <p:sp>
        <p:nvSpPr>
          <p:cNvPr id="3" name="Subtitle 2">
            <a:extLst>
              <a:ext uri="{FF2B5EF4-FFF2-40B4-BE49-F238E27FC236}">
                <a16:creationId xmlns:a16="http://schemas.microsoft.com/office/drawing/2014/main" id="{1E37501E-6D20-4DFE-8276-7080B1854547}"/>
              </a:ext>
            </a:extLst>
          </p:cNvPr>
          <p:cNvSpPr>
            <a:spLocks noGrp="1"/>
          </p:cNvSpPr>
          <p:nvPr>
            <p:ph type="subTitle" idx="1"/>
          </p:nvPr>
        </p:nvSpPr>
        <p:spPr/>
        <p:txBody>
          <a:bodyPr/>
          <a:lstStyle/>
          <a:p>
            <a:r>
              <a:rPr lang="en-US" dirty="0"/>
              <a:t>Ed Ladzinski</a:t>
            </a:r>
          </a:p>
        </p:txBody>
      </p:sp>
    </p:spTree>
    <p:extLst>
      <p:ext uri="{BB962C8B-B14F-4D97-AF65-F5344CB8AC3E}">
        <p14:creationId xmlns:p14="http://schemas.microsoft.com/office/powerpoint/2010/main" val="1587738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BED0A-77AA-450A-97B9-E240149745E1}"/>
              </a:ext>
            </a:extLst>
          </p:cNvPr>
          <p:cNvSpPr>
            <a:spLocks noGrp="1"/>
          </p:cNvSpPr>
          <p:nvPr>
            <p:ph type="title"/>
          </p:nvPr>
        </p:nvSpPr>
        <p:spPr>
          <a:xfrm>
            <a:off x="517321" y="113052"/>
            <a:ext cx="10972800" cy="1143000"/>
          </a:xfrm>
        </p:spPr>
        <p:txBody>
          <a:bodyPr/>
          <a:lstStyle/>
          <a:p>
            <a:r>
              <a:rPr lang="en-US" dirty="0"/>
              <a:t>Terms &amp; Definitions finalized</a:t>
            </a:r>
          </a:p>
        </p:txBody>
      </p:sp>
      <p:pic>
        <p:nvPicPr>
          <p:cNvPr id="6" name="Picture 5">
            <a:extLst>
              <a:ext uri="{FF2B5EF4-FFF2-40B4-BE49-F238E27FC236}">
                <a16:creationId xmlns:a16="http://schemas.microsoft.com/office/drawing/2014/main" id="{8F2D2BA1-F56D-4E13-BFAA-6B37D875FDDE}"/>
              </a:ext>
            </a:extLst>
          </p:cNvPr>
          <p:cNvPicPr>
            <a:picLocks noChangeAspect="1"/>
          </p:cNvPicPr>
          <p:nvPr/>
        </p:nvPicPr>
        <p:blipFill>
          <a:blip r:embed="rId2"/>
          <a:stretch>
            <a:fillRect/>
          </a:stretch>
        </p:blipFill>
        <p:spPr>
          <a:xfrm>
            <a:off x="791008" y="1256052"/>
            <a:ext cx="9980457" cy="5057870"/>
          </a:xfrm>
          <a:prstGeom prst="rect">
            <a:avLst/>
          </a:prstGeom>
          <a:ln>
            <a:solidFill>
              <a:schemeClr val="tx1"/>
            </a:solidFill>
          </a:ln>
        </p:spPr>
      </p:pic>
    </p:spTree>
    <p:extLst>
      <p:ext uri="{BB962C8B-B14F-4D97-AF65-F5344CB8AC3E}">
        <p14:creationId xmlns:p14="http://schemas.microsoft.com/office/powerpoint/2010/main" val="1847652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85CAF-90BF-4BFD-AF55-A3138C431D11}"/>
              </a:ext>
            </a:extLst>
          </p:cNvPr>
          <p:cNvSpPr>
            <a:spLocks noGrp="1"/>
          </p:cNvSpPr>
          <p:nvPr>
            <p:ph type="title"/>
          </p:nvPr>
        </p:nvSpPr>
        <p:spPr/>
        <p:txBody>
          <a:bodyPr/>
          <a:lstStyle/>
          <a:p>
            <a:r>
              <a:rPr lang="en-US" dirty="0"/>
              <a:t>Next T&amp;D being worked on</a:t>
            </a:r>
          </a:p>
        </p:txBody>
      </p:sp>
      <p:graphicFrame>
        <p:nvGraphicFramePr>
          <p:cNvPr id="4" name="Content Placeholder 3">
            <a:extLst>
              <a:ext uri="{FF2B5EF4-FFF2-40B4-BE49-F238E27FC236}">
                <a16:creationId xmlns:a16="http://schemas.microsoft.com/office/drawing/2014/main" id="{F589AFA5-C8E8-4BBB-B56B-279CBB1906AD}"/>
              </a:ext>
            </a:extLst>
          </p:cNvPr>
          <p:cNvGraphicFramePr>
            <a:graphicFrameLocks noGrp="1"/>
          </p:cNvGraphicFramePr>
          <p:nvPr>
            <p:ph idx="1"/>
            <p:extLst>
              <p:ext uri="{D42A27DB-BD31-4B8C-83A1-F6EECF244321}">
                <p14:modId xmlns:p14="http://schemas.microsoft.com/office/powerpoint/2010/main" val="147376425"/>
              </p:ext>
            </p:extLst>
          </p:nvPr>
        </p:nvGraphicFramePr>
        <p:xfrm>
          <a:off x="1526834" y="1575033"/>
          <a:ext cx="2930479" cy="4525963"/>
        </p:xfrm>
        <a:graphic>
          <a:graphicData uri="http://schemas.openxmlformats.org/drawingml/2006/table">
            <a:tbl>
              <a:tblPr>
                <a:tableStyleId>{5C22544A-7EE6-4342-B048-85BDC9FD1C3A}</a:tableStyleId>
              </a:tblPr>
              <a:tblGrid>
                <a:gridCol w="2930479">
                  <a:extLst>
                    <a:ext uri="{9D8B030D-6E8A-4147-A177-3AD203B41FA5}">
                      <a16:colId xmlns:a16="http://schemas.microsoft.com/office/drawing/2014/main" val="383227891"/>
                    </a:ext>
                  </a:extLst>
                </a:gridCol>
              </a:tblGrid>
              <a:tr h="522097">
                <a:tc>
                  <a:txBody>
                    <a:bodyPr/>
                    <a:lstStyle/>
                    <a:p>
                      <a:pPr algn="l" rtl="0" fontAlgn="ctr"/>
                      <a:r>
                        <a:rPr lang="en-US" sz="1100" u="none" strike="noStrike">
                          <a:effectLst/>
                        </a:rPr>
                        <a:t>Model Based Development </a:t>
                      </a:r>
                      <a:endParaRPr lang="en-US" sz="1100" b="0" i="0" u="none" strike="noStrike">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463606863"/>
                  </a:ext>
                </a:extLst>
              </a:tr>
              <a:tr h="326732">
                <a:tc>
                  <a:txBody>
                    <a:bodyPr/>
                    <a:lstStyle/>
                    <a:p>
                      <a:pPr algn="l" fontAlgn="ctr"/>
                      <a:r>
                        <a:rPr lang="en-US" sz="1000" u="none" strike="noStrike">
                          <a:effectLst/>
                        </a:rPr>
                        <a:t>Democratization of Simulation</a:t>
                      </a:r>
                      <a:endParaRPr lang="en-US" sz="1000" b="0" i="0" u="none" strike="noStrike">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1955842763"/>
                  </a:ext>
                </a:extLst>
              </a:tr>
              <a:tr h="459221">
                <a:tc>
                  <a:txBody>
                    <a:bodyPr/>
                    <a:lstStyle/>
                    <a:p>
                      <a:pPr algn="l" fontAlgn="ctr"/>
                      <a:r>
                        <a:rPr lang="en-US" sz="1000" u="none" strike="noStrike" dirty="0">
                          <a:effectLst/>
                        </a:rPr>
                        <a:t>Engineering Simulation</a:t>
                      </a:r>
                      <a:endParaRPr lang="en-US" sz="1000" b="0" i="0" u="none" strike="noStrike" dirty="0">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571706722"/>
                  </a:ext>
                </a:extLst>
              </a:tr>
              <a:tr h="779216">
                <a:tc>
                  <a:txBody>
                    <a:bodyPr/>
                    <a:lstStyle/>
                    <a:p>
                      <a:pPr algn="l" fontAlgn="ctr"/>
                      <a:r>
                        <a:rPr lang="en-US" sz="1000" u="none" strike="noStrike">
                          <a:effectLst/>
                        </a:rPr>
                        <a:t>Engineering Simulation Digital Twin</a:t>
                      </a:r>
                      <a:endParaRPr lang="en-US" sz="1000" b="0" i="0" u="none" strike="noStrike">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4093121278"/>
                  </a:ext>
                </a:extLst>
              </a:tr>
              <a:tr h="815145">
                <a:tc>
                  <a:txBody>
                    <a:bodyPr/>
                    <a:lstStyle/>
                    <a:p>
                      <a:pPr algn="l" fontAlgn="ctr"/>
                      <a:r>
                        <a:rPr lang="en-US" sz="1000" u="none" strike="noStrike">
                          <a:effectLst/>
                        </a:rPr>
                        <a:t>Digital Twin</a:t>
                      </a:r>
                      <a:endParaRPr lang="en-US" sz="1000" b="0" i="0" u="none" strike="noStrike">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465949023"/>
                  </a:ext>
                </a:extLst>
              </a:tr>
              <a:tr h="811776">
                <a:tc>
                  <a:txBody>
                    <a:bodyPr/>
                    <a:lstStyle/>
                    <a:p>
                      <a:pPr algn="l" fontAlgn="ctr"/>
                      <a:r>
                        <a:rPr lang="en-US" sz="1000" u="none" strike="noStrike">
                          <a:effectLst/>
                        </a:rPr>
                        <a:t>Generative Design</a:t>
                      </a:r>
                      <a:endParaRPr lang="en-US" sz="1000" b="0" i="0" u="none" strike="noStrike">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3207235718"/>
                  </a:ext>
                </a:extLst>
              </a:tr>
              <a:tr h="811776">
                <a:tc>
                  <a:txBody>
                    <a:bodyPr/>
                    <a:lstStyle/>
                    <a:p>
                      <a:pPr algn="l" fontAlgn="ctr"/>
                      <a:r>
                        <a:rPr lang="en-US" sz="1000" u="none" strike="noStrike" dirty="0">
                          <a:effectLst/>
                        </a:rPr>
                        <a:t>Simulation Governance</a:t>
                      </a:r>
                      <a:endParaRPr lang="en-US" sz="1000" b="0" i="0" u="none" strike="noStrike" dirty="0">
                        <a:solidFill>
                          <a:srgbClr val="000000"/>
                        </a:solidFill>
                        <a:effectLst/>
                        <a:latin typeface="Calibri" panose="020F0502020204030204" pitchFamily="34" charset="0"/>
                      </a:endParaRPr>
                    </a:p>
                  </a:txBody>
                  <a:tcPr marL="3368" marR="3368" marT="3368" marB="0" anchor="ctr">
                    <a:solidFill>
                      <a:schemeClr val="bg2">
                        <a:lumMod val="20000"/>
                        <a:lumOff val="80000"/>
                      </a:schemeClr>
                    </a:solidFill>
                  </a:tcPr>
                </a:tc>
                <a:extLst>
                  <a:ext uri="{0D108BD9-81ED-4DB2-BD59-A6C34878D82A}">
                    <a16:rowId xmlns:a16="http://schemas.microsoft.com/office/drawing/2014/main" val="1019391813"/>
                  </a:ext>
                </a:extLst>
              </a:tr>
            </a:tbl>
          </a:graphicData>
        </a:graphic>
      </p:graphicFrame>
    </p:spTree>
    <p:extLst>
      <p:ext uri="{BB962C8B-B14F-4D97-AF65-F5344CB8AC3E}">
        <p14:creationId xmlns:p14="http://schemas.microsoft.com/office/powerpoint/2010/main" val="426234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43026-20E2-4E56-A673-446F6C019ADD}"/>
              </a:ext>
            </a:extLst>
          </p:cNvPr>
          <p:cNvSpPr>
            <a:spLocks noGrp="1"/>
          </p:cNvSpPr>
          <p:nvPr>
            <p:ph type="ctrTitle"/>
          </p:nvPr>
        </p:nvSpPr>
        <p:spPr/>
        <p:txBody>
          <a:bodyPr/>
          <a:lstStyle/>
          <a:p>
            <a:r>
              <a:rPr lang="en-US" dirty="0"/>
              <a:t>Other Topics / Q&amp;A / Upcoming Calls</a:t>
            </a:r>
          </a:p>
        </p:txBody>
      </p:sp>
      <p:sp>
        <p:nvSpPr>
          <p:cNvPr id="3" name="Subtitle 2">
            <a:extLst>
              <a:ext uri="{FF2B5EF4-FFF2-40B4-BE49-F238E27FC236}">
                <a16:creationId xmlns:a16="http://schemas.microsoft.com/office/drawing/2014/main" id="{50FCC1DC-4805-4FAC-B812-90546B1CD3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83225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18EC3-A3E5-430B-933D-4A26609368B9}"/>
              </a:ext>
            </a:extLst>
          </p:cNvPr>
          <p:cNvSpPr>
            <a:spLocks noGrp="1"/>
          </p:cNvSpPr>
          <p:nvPr>
            <p:ph type="title"/>
          </p:nvPr>
        </p:nvSpPr>
        <p:spPr/>
        <p:txBody>
          <a:bodyPr/>
          <a:lstStyle/>
          <a:p>
            <a:r>
              <a:rPr lang="en-US" dirty="0"/>
              <a:t>Events 2019</a:t>
            </a:r>
          </a:p>
        </p:txBody>
      </p:sp>
      <p:sp>
        <p:nvSpPr>
          <p:cNvPr id="3" name="Content Placeholder 2">
            <a:extLst>
              <a:ext uri="{FF2B5EF4-FFF2-40B4-BE49-F238E27FC236}">
                <a16:creationId xmlns:a16="http://schemas.microsoft.com/office/drawing/2014/main" id="{8263F369-9931-42E4-99AC-248732815F4D}"/>
              </a:ext>
            </a:extLst>
          </p:cNvPr>
          <p:cNvSpPr>
            <a:spLocks noGrp="1"/>
          </p:cNvSpPr>
          <p:nvPr>
            <p:ph idx="1"/>
          </p:nvPr>
        </p:nvSpPr>
        <p:spPr>
          <a:xfrm>
            <a:off x="500543" y="1499533"/>
            <a:ext cx="10972800" cy="4525963"/>
          </a:xfrm>
        </p:spPr>
        <p:txBody>
          <a:bodyPr>
            <a:normAutofit/>
          </a:bodyPr>
          <a:lstStyle/>
          <a:p>
            <a:r>
              <a:rPr lang="en-US" dirty="0"/>
              <a:t>Model-Based Engineering: What Is It &amp; How Will It Impact Engineering Simulation?</a:t>
            </a:r>
          </a:p>
          <a:p>
            <a:pPr lvl="1"/>
            <a:r>
              <a:rPr lang="en-US" sz="1400" b="1" dirty="0"/>
              <a:t>Date</a:t>
            </a:r>
            <a:r>
              <a:rPr lang="en-US" sz="1400" dirty="0"/>
              <a:t>: October 1st, 2019</a:t>
            </a:r>
            <a:br>
              <a:rPr lang="en-US" sz="1400" dirty="0"/>
            </a:br>
            <a:r>
              <a:rPr lang="en-US" sz="1400" b="1" dirty="0"/>
              <a:t>Location</a:t>
            </a:r>
            <a:r>
              <a:rPr lang="en-US" sz="1400" dirty="0"/>
              <a:t>: Columbus, OH (USA)</a:t>
            </a:r>
            <a:endParaRPr lang="en-US" sz="1400" dirty="0">
              <a:hlinkClick r:id="rId2"/>
            </a:endParaRPr>
          </a:p>
          <a:p>
            <a:pPr lvl="1"/>
            <a:r>
              <a:rPr lang="en-US" sz="1400" dirty="0">
                <a:hlinkClick r:id="rId2"/>
              </a:rPr>
              <a:t>https://www.nafems.org/events/nafems/2019/model-based-engineering/</a:t>
            </a:r>
            <a:endParaRPr lang="en-US" sz="1400" dirty="0"/>
          </a:p>
          <a:p>
            <a:pPr lvl="1"/>
            <a:r>
              <a:rPr lang="en-US" sz="1300" dirty="0"/>
              <a:t>Preliminary Agenda available</a:t>
            </a:r>
          </a:p>
          <a:p>
            <a:pPr lvl="1"/>
            <a:r>
              <a:rPr lang="en-US" sz="1300" dirty="0"/>
              <a:t>Registration is open</a:t>
            </a:r>
          </a:p>
          <a:p>
            <a:r>
              <a:rPr lang="en-US" dirty="0"/>
              <a:t>Simulation in the Automotive Industry: Creating the Next Generation Vehicle – </a:t>
            </a:r>
          </a:p>
          <a:p>
            <a:pPr lvl="1"/>
            <a:r>
              <a:rPr lang="en-US" sz="1400" b="1" dirty="0"/>
              <a:t>Date: </a:t>
            </a:r>
            <a:r>
              <a:rPr lang="en-US" sz="1400" dirty="0"/>
              <a:t>November 14, 2019 </a:t>
            </a:r>
          </a:p>
          <a:p>
            <a:pPr lvl="1"/>
            <a:r>
              <a:rPr lang="en-US" sz="1400" b="1" dirty="0"/>
              <a:t>Location: </a:t>
            </a:r>
            <a:r>
              <a:rPr lang="en-US" sz="1400" dirty="0"/>
              <a:t>Troy, MI (USA)</a:t>
            </a:r>
          </a:p>
          <a:p>
            <a:pPr lvl="1"/>
            <a:r>
              <a:rPr lang="en-US" sz="1400" dirty="0">
                <a:hlinkClick r:id="rId3"/>
              </a:rPr>
              <a:t>https://www.nafems.org/events/nafems/2019/simulation-in-the-automotive-industry-creating-the-next-generation-vehicle-2019/</a:t>
            </a:r>
            <a:endParaRPr lang="en-US" sz="1400" dirty="0"/>
          </a:p>
          <a:p>
            <a:pPr lvl="1"/>
            <a:r>
              <a:rPr lang="en-US" sz="1400" dirty="0"/>
              <a:t>Abstracts reviewed</a:t>
            </a:r>
          </a:p>
        </p:txBody>
      </p:sp>
    </p:spTree>
    <p:extLst>
      <p:ext uri="{BB962C8B-B14F-4D97-AF65-F5344CB8AC3E}">
        <p14:creationId xmlns:p14="http://schemas.microsoft.com/office/powerpoint/2010/main" val="2966648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1C595-60B8-4675-9837-6D7A5A4E170D}"/>
              </a:ext>
            </a:extLst>
          </p:cNvPr>
          <p:cNvSpPr>
            <a:spLocks noGrp="1"/>
          </p:cNvSpPr>
          <p:nvPr>
            <p:ph type="title"/>
          </p:nvPr>
        </p:nvSpPr>
        <p:spPr>
          <a:xfrm>
            <a:off x="609600" y="241082"/>
            <a:ext cx="10972800" cy="790764"/>
          </a:xfrm>
        </p:spPr>
        <p:txBody>
          <a:bodyPr/>
          <a:lstStyle/>
          <a:p>
            <a:r>
              <a:rPr lang="en-US" dirty="0"/>
              <a:t>Upcoming SMSWG Meetings - Planned</a:t>
            </a:r>
          </a:p>
        </p:txBody>
      </p:sp>
      <p:sp>
        <p:nvSpPr>
          <p:cNvPr id="3" name="Content Placeholder 2">
            <a:extLst>
              <a:ext uri="{FF2B5EF4-FFF2-40B4-BE49-F238E27FC236}">
                <a16:creationId xmlns:a16="http://schemas.microsoft.com/office/drawing/2014/main" id="{43292A27-2C72-4E9F-854A-360F82D6302C}"/>
              </a:ext>
            </a:extLst>
          </p:cNvPr>
          <p:cNvSpPr>
            <a:spLocks noGrp="1"/>
          </p:cNvSpPr>
          <p:nvPr>
            <p:ph idx="1"/>
          </p:nvPr>
        </p:nvSpPr>
        <p:spPr>
          <a:xfrm>
            <a:off x="466987" y="1166018"/>
            <a:ext cx="10972800" cy="4525963"/>
          </a:xfrm>
        </p:spPr>
        <p:txBody>
          <a:bodyPr/>
          <a:lstStyle/>
          <a:p>
            <a:r>
              <a:rPr lang="en-US" b="1" dirty="0"/>
              <a:t>October:</a:t>
            </a:r>
          </a:p>
          <a:p>
            <a:pPr lvl="1"/>
            <a:r>
              <a:rPr lang="en-US" dirty="0"/>
              <a:t>MBSE 2.0 by Vitec and Zuken</a:t>
            </a:r>
          </a:p>
          <a:p>
            <a:r>
              <a:rPr lang="en-US" b="1" dirty="0"/>
              <a:t>November</a:t>
            </a:r>
            <a:r>
              <a:rPr lang="en-US" dirty="0"/>
              <a:t>:</a:t>
            </a:r>
          </a:p>
          <a:p>
            <a:pPr lvl="1"/>
            <a:r>
              <a:rPr lang="en-US" dirty="0"/>
              <a:t>Combine: MBSE High Level View for Newcomers and Introduction to MBSE </a:t>
            </a:r>
            <a:r>
              <a:rPr lang="en-US" sz="2000" i="1" dirty="0"/>
              <a:t>(How We Explain MBSE without using the Traditional “V Model”) (Ed)</a:t>
            </a:r>
            <a:endParaRPr lang="en-US" dirty="0"/>
          </a:p>
          <a:p>
            <a:pPr lvl="1"/>
            <a:endParaRPr lang="en-US" dirty="0"/>
          </a:p>
        </p:txBody>
      </p:sp>
    </p:spTree>
    <p:extLst>
      <p:ext uri="{BB962C8B-B14F-4D97-AF65-F5344CB8AC3E}">
        <p14:creationId xmlns:p14="http://schemas.microsoft.com/office/powerpoint/2010/main" val="3959122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5EA8F-93DE-4691-9E4F-85DC63007DBB}"/>
              </a:ext>
            </a:extLst>
          </p:cNvPr>
          <p:cNvSpPr>
            <a:spLocks noGrp="1"/>
          </p:cNvSpPr>
          <p:nvPr>
            <p:ph type="title"/>
          </p:nvPr>
        </p:nvSpPr>
        <p:spPr/>
        <p:txBody>
          <a:bodyPr/>
          <a:lstStyle/>
          <a:p>
            <a:r>
              <a:rPr lang="en-US" dirty="0"/>
              <a:t>Q &amp; A</a:t>
            </a:r>
          </a:p>
        </p:txBody>
      </p:sp>
      <p:sp>
        <p:nvSpPr>
          <p:cNvPr id="3" name="Content Placeholder 2">
            <a:extLst>
              <a:ext uri="{FF2B5EF4-FFF2-40B4-BE49-F238E27FC236}">
                <a16:creationId xmlns:a16="http://schemas.microsoft.com/office/drawing/2014/main" id="{7BF56A27-9E22-4321-8ECD-BA4F5F351F69}"/>
              </a:ext>
            </a:extLst>
          </p:cNvPr>
          <p:cNvSpPr>
            <a:spLocks noGrp="1"/>
          </p:cNvSpPr>
          <p:nvPr>
            <p:ph idx="1"/>
          </p:nvPr>
        </p:nvSpPr>
        <p:spPr/>
        <p:txBody>
          <a:bodyPr/>
          <a:lstStyle/>
          <a:p>
            <a:r>
              <a:rPr lang="en-US" dirty="0"/>
              <a:t>Open discussion</a:t>
            </a:r>
            <a:endParaRPr lang="en-US" sz="1400" dirty="0"/>
          </a:p>
          <a:p>
            <a:pPr marL="0" indent="0">
              <a:buNone/>
            </a:pPr>
            <a:br>
              <a:rPr lang="en-US" dirty="0"/>
            </a:br>
            <a:endParaRPr lang="en-US" sz="1400" dirty="0"/>
          </a:p>
        </p:txBody>
      </p:sp>
    </p:spTree>
    <p:extLst>
      <p:ext uri="{BB962C8B-B14F-4D97-AF65-F5344CB8AC3E}">
        <p14:creationId xmlns:p14="http://schemas.microsoft.com/office/powerpoint/2010/main" val="3732529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543" y="149743"/>
            <a:ext cx="10972800" cy="1143000"/>
          </a:xfrm>
        </p:spPr>
        <p:txBody>
          <a:bodyPr>
            <a:normAutofit/>
          </a:bodyPr>
          <a:lstStyle/>
          <a:p>
            <a:r>
              <a:rPr lang="en-GB" sz="3600" dirty="0"/>
              <a:t>Agenda</a:t>
            </a:r>
          </a:p>
        </p:txBody>
      </p:sp>
      <p:sp>
        <p:nvSpPr>
          <p:cNvPr id="3" name="Content Placeholder 2"/>
          <p:cNvSpPr>
            <a:spLocks noGrp="1"/>
          </p:cNvSpPr>
          <p:nvPr>
            <p:ph idx="1"/>
          </p:nvPr>
        </p:nvSpPr>
        <p:spPr>
          <a:xfrm>
            <a:off x="377505" y="1166018"/>
            <a:ext cx="11095838" cy="4525963"/>
          </a:xfrm>
        </p:spPr>
        <p:txBody>
          <a:bodyPr>
            <a:normAutofit/>
          </a:bodyPr>
          <a:lstStyle/>
          <a:p>
            <a:r>
              <a:rPr lang="en-GB" sz="1600" dirty="0"/>
              <a:t> Renewal of NAFEMS and INCOSE MoU – Roger Burkhart</a:t>
            </a:r>
            <a:endParaRPr lang="en-US" sz="1600" dirty="0"/>
          </a:p>
          <a:p>
            <a:pPr marL="0" indent="0">
              <a:buNone/>
            </a:pPr>
            <a:endParaRPr lang="en-US" sz="1600" dirty="0"/>
          </a:p>
          <a:p>
            <a:pPr lvl="0"/>
            <a:r>
              <a:rPr lang="en-GB" sz="1600" dirty="0"/>
              <a:t>Report out from the joint NAFEMS/INCOSE meeting from the NWC ’19 – Rod Dreisbach</a:t>
            </a:r>
            <a:endParaRPr lang="en-US" sz="1600" dirty="0"/>
          </a:p>
          <a:p>
            <a:pPr marL="0" indent="0">
              <a:buNone/>
            </a:pPr>
            <a:endParaRPr lang="en-US" sz="1600" dirty="0"/>
          </a:p>
          <a:p>
            <a:pPr lvl="0"/>
            <a:r>
              <a:rPr lang="en-GB" sz="1600" dirty="0"/>
              <a:t>Roadmap Focus Team: update – Frank Popielas</a:t>
            </a:r>
            <a:endParaRPr lang="en-US" sz="1600" dirty="0"/>
          </a:p>
          <a:p>
            <a:pPr marL="0" indent="0">
              <a:buNone/>
            </a:pPr>
            <a:endParaRPr lang="en-US" sz="1600" dirty="0"/>
          </a:p>
          <a:p>
            <a:pPr lvl="0"/>
            <a:r>
              <a:rPr lang="en-GB" sz="1600" dirty="0"/>
              <a:t>Terms and Definitions Focus Team: update and presentation of the 7 finalized definitions – Ed Ladzinski</a:t>
            </a:r>
            <a:endParaRPr lang="en-US" sz="1600" dirty="0"/>
          </a:p>
          <a:p>
            <a:pPr lvl="0"/>
            <a:endParaRPr lang="en-GB" sz="1600" dirty="0"/>
          </a:p>
          <a:p>
            <a:pPr lvl="0"/>
            <a:r>
              <a:rPr lang="en-GB" sz="1600" dirty="0"/>
              <a:t>Q&amp;A / Other topics / Next SMSWG Call</a:t>
            </a:r>
          </a:p>
        </p:txBody>
      </p:sp>
      <p:sp>
        <p:nvSpPr>
          <p:cNvPr id="4" name="Slide Number Placeholder 3"/>
          <p:cNvSpPr>
            <a:spLocks noGrp="1"/>
          </p:cNvSpPr>
          <p:nvPr>
            <p:ph type="sldNum" sz="quarter" idx="12"/>
          </p:nvPr>
        </p:nvSpPr>
        <p:spPr>
          <a:xfrm>
            <a:off x="4177820" y="6343132"/>
            <a:ext cx="87444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3E9EC35-AD31-4AB2-93A8-D6F93F11AE10}" type="slidenum">
              <a:rPr lang="en-GB" smtClean="0"/>
              <a:pPr/>
              <a:t>2</a:t>
            </a:fld>
            <a:endParaRPr lang="en-GB" dirty="0"/>
          </a:p>
        </p:txBody>
      </p:sp>
    </p:spTree>
    <p:extLst>
      <p:ext uri="{BB962C8B-B14F-4D97-AF65-F5344CB8AC3E}">
        <p14:creationId xmlns:p14="http://schemas.microsoft.com/office/powerpoint/2010/main" val="717405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111F9D7E-E1A9-40A8-9D7A-0E3E5C6C37DF}"/>
              </a:ext>
            </a:extLst>
          </p:cNvPr>
          <p:cNvSpPr>
            <a:spLocks noGrp="1"/>
          </p:cNvSpPr>
          <p:nvPr>
            <p:ph type="ctrTitle"/>
          </p:nvPr>
        </p:nvSpPr>
        <p:spPr>
          <a:xfrm>
            <a:off x="1703512" y="2822575"/>
            <a:ext cx="8278688" cy="1470025"/>
          </a:xfrm>
        </p:spPr>
        <p:txBody>
          <a:bodyPr>
            <a:normAutofit fontScale="90000"/>
          </a:bodyPr>
          <a:lstStyle/>
          <a:p>
            <a:r>
              <a:rPr lang="en-US" altLang="en-US" dirty="0"/>
              <a:t>Integrating Modelling &amp; Simulation at all Levels of Engineering:</a:t>
            </a:r>
            <a:br>
              <a:rPr lang="en-US" altLang="en-US" dirty="0"/>
            </a:br>
            <a:r>
              <a:rPr lang="en-US" altLang="en-US" dirty="0"/>
              <a:t>Element, System, System-of-Systems</a:t>
            </a:r>
          </a:p>
        </p:txBody>
      </p:sp>
      <p:sp>
        <p:nvSpPr>
          <p:cNvPr id="4099" name="Subtitle 2">
            <a:extLst>
              <a:ext uri="{FF2B5EF4-FFF2-40B4-BE49-F238E27FC236}">
                <a16:creationId xmlns:a16="http://schemas.microsoft.com/office/drawing/2014/main" id="{59228CB6-0E5B-4601-BE14-BB02BBD0EF29}"/>
              </a:ext>
            </a:extLst>
          </p:cNvPr>
          <p:cNvSpPr>
            <a:spLocks noGrp="1"/>
          </p:cNvSpPr>
          <p:nvPr>
            <p:ph type="subTitle" idx="1"/>
          </p:nvPr>
        </p:nvSpPr>
        <p:spPr>
          <a:xfrm>
            <a:off x="3071664" y="4484688"/>
            <a:ext cx="6904186" cy="1968648"/>
          </a:xfrm>
        </p:spPr>
        <p:txBody>
          <a:bodyPr>
            <a:normAutofit fontScale="55000" lnSpcReduction="20000"/>
          </a:bodyPr>
          <a:lstStyle/>
          <a:p>
            <a:r>
              <a:rPr lang="en-GB" altLang="en-US" dirty="0">
                <a:solidFill>
                  <a:srgbClr val="898989"/>
                </a:solidFill>
              </a:rPr>
              <a:t>Joint Panel Session with</a:t>
            </a:r>
          </a:p>
          <a:p>
            <a:r>
              <a:rPr lang="en-GB" altLang="en-US" dirty="0">
                <a:solidFill>
                  <a:srgbClr val="898989"/>
                </a:solidFill>
              </a:rPr>
              <a:t>International Council on Systems Engineering (INCOSE)</a:t>
            </a:r>
          </a:p>
          <a:p>
            <a:r>
              <a:rPr lang="en-GB" altLang="en-US" dirty="0">
                <a:solidFill>
                  <a:srgbClr val="898989"/>
                </a:solidFill>
              </a:rPr>
              <a:t>&amp;</a:t>
            </a:r>
          </a:p>
          <a:p>
            <a:r>
              <a:rPr lang="en-GB" altLang="en-US" dirty="0">
                <a:solidFill>
                  <a:srgbClr val="898989"/>
                </a:solidFill>
              </a:rPr>
              <a:t>International Association for Engineering Modelling, Analysis &amp; Simulation (NAFEMS)</a:t>
            </a:r>
          </a:p>
          <a:p>
            <a:endParaRPr lang="en-GB" altLang="en-US" dirty="0">
              <a:solidFill>
                <a:srgbClr val="898989"/>
              </a:solidFill>
            </a:endParaRPr>
          </a:p>
          <a:p>
            <a:r>
              <a:rPr lang="en-GB" altLang="en-US" dirty="0">
                <a:solidFill>
                  <a:schemeClr val="tx1"/>
                </a:solidFill>
              </a:rPr>
              <a:t>June 19, 2019</a:t>
            </a:r>
          </a:p>
          <a:p>
            <a:endParaRPr lang="en-GB" altLang="en-US" dirty="0">
              <a:solidFill>
                <a:srgbClr val="898989"/>
              </a:solidFill>
            </a:endParaRPr>
          </a:p>
          <a:p>
            <a:endParaRPr lang="en-GB" altLang="en-US" dirty="0">
              <a:solidFill>
                <a:srgbClr val="89898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7448" y="0"/>
            <a:ext cx="11064552" cy="1143000"/>
          </a:xfrm>
        </p:spPr>
        <p:txBody>
          <a:bodyPr/>
          <a:lstStyle/>
          <a:p>
            <a:r>
              <a:rPr lang="en-AU" dirty="0"/>
              <a:t>INCOSE-NAFEMS Joint SMS Panel Program</a:t>
            </a:r>
          </a:p>
        </p:txBody>
      </p:sp>
      <p:sp>
        <p:nvSpPr>
          <p:cNvPr id="3" name="Content Placeholder 2"/>
          <p:cNvSpPr>
            <a:spLocks noGrp="1"/>
          </p:cNvSpPr>
          <p:nvPr>
            <p:ph idx="1"/>
          </p:nvPr>
        </p:nvSpPr>
        <p:spPr/>
        <p:txBody>
          <a:bodyPr>
            <a:normAutofit lnSpcReduction="10000"/>
          </a:bodyPr>
          <a:lstStyle/>
          <a:p>
            <a:r>
              <a:rPr lang="en-AU" dirty="0"/>
              <a:t>Towards New Collaboration Schemes Through Digital Twins</a:t>
            </a:r>
          </a:p>
          <a:p>
            <a:pPr lvl="1"/>
            <a:r>
              <a:rPr lang="en-AU" dirty="0"/>
              <a:t>Panellist 1: Ralf Hartmann (Airbus, DE)</a:t>
            </a:r>
          </a:p>
          <a:p>
            <a:r>
              <a:rPr lang="en-AU" dirty="0"/>
              <a:t>A Bridge Between Two Worlds – Simulation &amp; MBSE</a:t>
            </a:r>
          </a:p>
          <a:p>
            <a:pPr lvl="1"/>
            <a:r>
              <a:rPr lang="en-AU" dirty="0"/>
              <a:t>Panellist 2: Eric </a:t>
            </a:r>
            <a:r>
              <a:rPr lang="en-AU" dirty="0" err="1"/>
              <a:t>Landel</a:t>
            </a:r>
            <a:r>
              <a:rPr lang="en-AU" dirty="0"/>
              <a:t> (Renault, Fr)</a:t>
            </a:r>
          </a:p>
          <a:p>
            <a:r>
              <a:rPr lang="en-AU" dirty="0"/>
              <a:t>Interoperability Standards</a:t>
            </a:r>
          </a:p>
          <a:p>
            <a:pPr lvl="1"/>
            <a:r>
              <a:rPr lang="en-AU" dirty="0"/>
              <a:t>Panellist 3: Peter Coleman (Airbus, UK)</a:t>
            </a:r>
          </a:p>
          <a:p>
            <a:r>
              <a:rPr lang="en-AU" dirty="0"/>
              <a:t>What is Simulation Governance &amp; Management?</a:t>
            </a:r>
          </a:p>
          <a:p>
            <a:pPr lvl="1"/>
            <a:r>
              <a:rPr lang="en-AU" dirty="0"/>
              <a:t>Panellist 4: Rod </a:t>
            </a:r>
            <a:r>
              <a:rPr lang="en-AU" dirty="0" err="1"/>
              <a:t>Dreisbach</a:t>
            </a:r>
            <a:r>
              <a:rPr lang="en-AU" dirty="0"/>
              <a:t> (formerly Boeing, US)</a:t>
            </a:r>
          </a:p>
          <a:p>
            <a:r>
              <a:rPr lang="en-AU" dirty="0"/>
              <a:t>Discussion Time</a:t>
            </a:r>
          </a:p>
          <a:p>
            <a:pPr lvl="1"/>
            <a:r>
              <a:rPr lang="en-AU" dirty="0"/>
              <a:t>Moderator: Kerry Lunney (Thales, Au)</a:t>
            </a:r>
          </a:p>
          <a:p>
            <a:endParaRPr lang="en-AU" dirty="0"/>
          </a:p>
        </p:txBody>
      </p:sp>
    </p:spTree>
    <p:extLst>
      <p:ext uri="{BB962C8B-B14F-4D97-AF65-F5344CB8AC3E}">
        <p14:creationId xmlns:p14="http://schemas.microsoft.com/office/powerpoint/2010/main" val="1310059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623392" y="1340768"/>
            <a:ext cx="11377264" cy="4525963"/>
          </a:xfrm>
        </p:spPr>
        <p:txBody>
          <a:bodyPr>
            <a:normAutofit/>
          </a:bodyPr>
          <a:lstStyle/>
          <a:p>
            <a:r>
              <a:rPr lang="en-AU" sz="2400" dirty="0"/>
              <a:t>Peter Coleman - </a:t>
            </a:r>
            <a:r>
              <a:rPr lang="en-AU" sz="2400" dirty="0">
                <a:hlinkClick r:id="rId2"/>
              </a:rPr>
              <a:t>peter.coleman@airbus.com</a:t>
            </a:r>
            <a:endParaRPr lang="en-AU" sz="2400" dirty="0"/>
          </a:p>
          <a:p>
            <a:r>
              <a:rPr lang="en-AU" sz="2400" dirty="0"/>
              <a:t>Rod Dreisbach - </a:t>
            </a:r>
            <a:r>
              <a:rPr lang="en-AU" sz="2400" dirty="0">
                <a:hlinkClick r:id="rId3"/>
              </a:rPr>
              <a:t>roddreisbach@comcast.net</a:t>
            </a:r>
            <a:endParaRPr lang="en-AU" sz="2400" dirty="0"/>
          </a:p>
          <a:p>
            <a:r>
              <a:rPr lang="en-AU" sz="2400" dirty="0"/>
              <a:t>Ralf Hartmann - </a:t>
            </a:r>
            <a:r>
              <a:rPr lang="en-AU" sz="2400" dirty="0">
                <a:hlinkClick r:id="rId4"/>
              </a:rPr>
              <a:t>ralf.hartmann@airbus.com</a:t>
            </a:r>
            <a:endParaRPr lang="en-AU" sz="2400" dirty="0"/>
          </a:p>
          <a:p>
            <a:r>
              <a:rPr lang="en-AU" sz="2400" dirty="0"/>
              <a:t>Eric </a:t>
            </a:r>
            <a:r>
              <a:rPr lang="en-AU" sz="2400" dirty="0" err="1"/>
              <a:t>Landel</a:t>
            </a:r>
            <a:r>
              <a:rPr lang="en-AU" sz="2400" dirty="0"/>
              <a:t> - </a:t>
            </a:r>
            <a:r>
              <a:rPr lang="en-AU" sz="2400" dirty="0">
                <a:hlinkClick r:id="rId5"/>
              </a:rPr>
              <a:t>eric.landel@renault.com</a:t>
            </a:r>
            <a:endParaRPr lang="en-AU" sz="2400" dirty="0"/>
          </a:p>
          <a:p>
            <a:r>
              <a:rPr lang="en-AU" sz="2400" dirty="0"/>
              <a:t>Kerry </a:t>
            </a:r>
            <a:r>
              <a:rPr lang="en-AU" sz="2400" dirty="0" err="1"/>
              <a:t>Lunney</a:t>
            </a:r>
            <a:r>
              <a:rPr lang="en-AU" sz="2400" dirty="0"/>
              <a:t> - </a:t>
            </a:r>
            <a:r>
              <a:rPr lang="en-AU" sz="2400" dirty="0">
                <a:hlinkClick r:id="rId6"/>
              </a:rPr>
              <a:t>kerry.lunney@thalesgroup.com.au</a:t>
            </a:r>
            <a:r>
              <a:rPr lang="en-AU" sz="2400" dirty="0"/>
              <a:t> – INCOSE President-Elect</a:t>
            </a:r>
          </a:p>
          <a:p>
            <a:r>
              <a:rPr lang="en-AU" sz="2400" dirty="0"/>
              <a:t>Garry </a:t>
            </a:r>
            <a:r>
              <a:rPr lang="en-AU" sz="2400" dirty="0" err="1"/>
              <a:t>Roedler</a:t>
            </a:r>
            <a:r>
              <a:rPr lang="en-AU" sz="2400" dirty="0"/>
              <a:t> – (Lockheed Martin Corp.) - INCOSE President </a:t>
            </a:r>
          </a:p>
          <a:p>
            <a:r>
              <a:rPr lang="en-AU" sz="2400" dirty="0" err="1"/>
              <a:t>Prof.</a:t>
            </a:r>
            <a:r>
              <a:rPr lang="en-AU" sz="2400" dirty="0"/>
              <a:t> Heinz </a:t>
            </a:r>
            <a:r>
              <a:rPr lang="en-AU" sz="2400" dirty="0" err="1"/>
              <a:t>Stoewer</a:t>
            </a:r>
            <a:r>
              <a:rPr lang="en-AU" sz="2400" dirty="0"/>
              <a:t> - (Space Associates)</a:t>
            </a:r>
          </a:p>
          <a:p>
            <a:r>
              <a:rPr lang="pt-BR" sz="2400"/>
              <a:t>Costas Stavrinidis </a:t>
            </a:r>
            <a:r>
              <a:rPr lang="pt-BR" sz="2400" dirty="0"/>
              <a:t>– NAFEMS Chairman</a:t>
            </a:r>
          </a:p>
          <a:p>
            <a:r>
              <a:rPr lang="pt-BR" sz="2400" dirty="0"/>
              <a:t>Tim Morris – NAFEMS CEO</a:t>
            </a:r>
          </a:p>
          <a:p>
            <a:r>
              <a:rPr lang="pt-BR" sz="2400" dirty="0"/>
              <a:t>Ian Symington – NAFEMS Technical Officer</a:t>
            </a:r>
            <a:endParaRPr lang="en-AU" sz="2400" dirty="0"/>
          </a:p>
          <a:p>
            <a:endParaRPr lang="en-AU" sz="2400" dirty="0"/>
          </a:p>
          <a:p>
            <a:pPr lvl="1"/>
            <a:endParaRPr lang="en-AU" dirty="0"/>
          </a:p>
        </p:txBody>
      </p:sp>
      <p:sp>
        <p:nvSpPr>
          <p:cNvPr id="2" name="Title 1"/>
          <p:cNvSpPr>
            <a:spLocks noGrp="1"/>
          </p:cNvSpPr>
          <p:nvPr>
            <p:ph type="title"/>
          </p:nvPr>
        </p:nvSpPr>
        <p:spPr>
          <a:xfrm>
            <a:off x="1055440" y="0"/>
            <a:ext cx="10001250" cy="1143000"/>
          </a:xfrm>
        </p:spPr>
        <p:txBody>
          <a:bodyPr/>
          <a:lstStyle/>
          <a:p>
            <a:r>
              <a:rPr lang="en-US" dirty="0"/>
              <a:t>Discussion Attendees</a:t>
            </a:r>
          </a:p>
        </p:txBody>
      </p:sp>
    </p:spTree>
    <p:extLst>
      <p:ext uri="{BB962C8B-B14F-4D97-AF65-F5344CB8AC3E}">
        <p14:creationId xmlns:p14="http://schemas.microsoft.com/office/powerpoint/2010/main" val="3800116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5440" y="260648"/>
            <a:ext cx="3810000" cy="5080000"/>
          </a:xfrm>
        </p:spPr>
      </p:pic>
      <p:sp>
        <p:nvSpPr>
          <p:cNvPr id="10" name="TextBox 9"/>
          <p:cNvSpPr txBox="1"/>
          <p:nvPr/>
        </p:nvSpPr>
        <p:spPr>
          <a:xfrm>
            <a:off x="5375920" y="627067"/>
            <a:ext cx="6480720" cy="6463308"/>
          </a:xfrm>
          <a:prstGeom prst="rect">
            <a:avLst/>
          </a:prstGeom>
          <a:noFill/>
        </p:spPr>
        <p:txBody>
          <a:bodyPr wrap="square" rtlCol="0">
            <a:spAutoFit/>
          </a:bodyPr>
          <a:lstStyle/>
          <a:p>
            <a:pPr algn="ctr"/>
            <a:r>
              <a:rPr lang="en-GB" sz="2000" b="1" u="sng" dirty="0"/>
              <a:t>NWC19 SMS Summary:  Peter Coleman</a:t>
            </a:r>
          </a:p>
          <a:p>
            <a:r>
              <a:rPr lang="en-GB" b="1" dirty="0"/>
              <a:t>Special session with INCOSE – NAFEMS leadership and SMS WG + lively panel discussion with audience, exploring issues around integration of SE and ES all along the lifecycle</a:t>
            </a:r>
          </a:p>
          <a:p>
            <a:endParaRPr lang="en-GB" dirty="0"/>
          </a:p>
          <a:p>
            <a:r>
              <a:rPr lang="en-GB" b="1" dirty="0"/>
              <a:t>12 papers on Systems topics presented in 3 sessions (1C, 2C, 3C)</a:t>
            </a:r>
            <a:endParaRPr lang="en-GB" dirty="0"/>
          </a:p>
          <a:p>
            <a:endParaRPr lang="en-GB" dirty="0"/>
          </a:p>
          <a:p>
            <a:r>
              <a:rPr lang="en-GB" dirty="0"/>
              <a:t>Some impressions</a:t>
            </a:r>
          </a:p>
          <a:p>
            <a:endParaRPr lang="en-GB" dirty="0"/>
          </a:p>
          <a:p>
            <a:pPr marL="285750" indent="-285750">
              <a:buFont typeface="Arial" panose="020B0604020202020204" pitchFamily="34" charset="0"/>
              <a:buChar char="•"/>
            </a:pPr>
            <a:r>
              <a:rPr lang="en-GB" dirty="0"/>
              <a:t>Interesting mix between practical use of system simulation in industry and tools capabilities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Good surprise to see Systems topics well represented</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Suggestion for next NWC – short training course(s) on system simulation and MBSE</a:t>
            </a:r>
          </a:p>
          <a:p>
            <a:pPr marL="285750" indent="-285750">
              <a:buFont typeface="Arial" panose="020B0604020202020204" pitchFamily="34" charset="0"/>
              <a:buChar char="•"/>
            </a:pPr>
            <a:endParaRPr lang="en-GB" dirty="0"/>
          </a:p>
          <a:p>
            <a:endParaRPr lang="en-GB" dirty="0"/>
          </a:p>
          <a:p>
            <a:endParaRPr lang="en-GB" dirty="0"/>
          </a:p>
          <a:p>
            <a:endParaRPr lang="en-GB" dirty="0"/>
          </a:p>
        </p:txBody>
      </p:sp>
      <p:sp>
        <p:nvSpPr>
          <p:cNvPr id="11" name="TextBox 10"/>
          <p:cNvSpPr txBox="1"/>
          <p:nvPr/>
        </p:nvSpPr>
        <p:spPr>
          <a:xfrm>
            <a:off x="191344" y="5371302"/>
            <a:ext cx="5184576" cy="1200329"/>
          </a:xfrm>
          <a:prstGeom prst="rect">
            <a:avLst/>
          </a:prstGeom>
          <a:noFill/>
        </p:spPr>
        <p:txBody>
          <a:bodyPr wrap="square" rtlCol="0">
            <a:spAutoFit/>
          </a:bodyPr>
          <a:lstStyle/>
          <a:p>
            <a:pPr algn="ctr"/>
            <a:r>
              <a:rPr lang="en-GB" b="1" dirty="0"/>
              <a:t>Renewed MoU signing on June 19, 2019 between INCOSE and NAFEMS to continue our collaborations on Systems Engineering </a:t>
            </a:r>
          </a:p>
          <a:p>
            <a:pPr algn="ctr"/>
            <a:r>
              <a:rPr lang="en-GB" b="1" dirty="0"/>
              <a:t>and Engineering Simulation!</a:t>
            </a:r>
          </a:p>
        </p:txBody>
      </p:sp>
    </p:spTree>
    <p:extLst>
      <p:ext uri="{BB962C8B-B14F-4D97-AF65-F5344CB8AC3E}">
        <p14:creationId xmlns:p14="http://schemas.microsoft.com/office/powerpoint/2010/main" val="789746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D7DA9-5259-4B85-AC2F-615D7D6F6F86}"/>
              </a:ext>
            </a:extLst>
          </p:cNvPr>
          <p:cNvSpPr>
            <a:spLocks noGrp="1"/>
          </p:cNvSpPr>
          <p:nvPr>
            <p:ph type="ctrTitle"/>
          </p:nvPr>
        </p:nvSpPr>
        <p:spPr/>
        <p:txBody>
          <a:bodyPr/>
          <a:lstStyle/>
          <a:p>
            <a:r>
              <a:rPr lang="en-US" dirty="0"/>
              <a:t>Roadmap Focus Team - Update</a:t>
            </a:r>
          </a:p>
        </p:txBody>
      </p:sp>
      <p:sp>
        <p:nvSpPr>
          <p:cNvPr id="3" name="Subtitle 2">
            <a:extLst>
              <a:ext uri="{FF2B5EF4-FFF2-40B4-BE49-F238E27FC236}">
                <a16:creationId xmlns:a16="http://schemas.microsoft.com/office/drawing/2014/main" id="{1E37501E-6D20-4DFE-8276-7080B1854547}"/>
              </a:ext>
            </a:extLst>
          </p:cNvPr>
          <p:cNvSpPr>
            <a:spLocks noGrp="1"/>
          </p:cNvSpPr>
          <p:nvPr>
            <p:ph type="subTitle" idx="1"/>
          </p:nvPr>
        </p:nvSpPr>
        <p:spPr/>
        <p:txBody>
          <a:bodyPr/>
          <a:lstStyle/>
          <a:p>
            <a:r>
              <a:rPr lang="en-US" dirty="0"/>
              <a:t>Frank Popielas	</a:t>
            </a:r>
          </a:p>
        </p:txBody>
      </p:sp>
    </p:spTree>
    <p:extLst>
      <p:ext uri="{BB962C8B-B14F-4D97-AF65-F5344CB8AC3E}">
        <p14:creationId xmlns:p14="http://schemas.microsoft.com/office/powerpoint/2010/main" val="2450940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a:xfrm>
            <a:off x="215317" y="123636"/>
            <a:ext cx="10972800" cy="857876"/>
          </a:xfrm>
        </p:spPr>
        <p:txBody>
          <a:bodyPr/>
          <a:lstStyle/>
          <a:p>
            <a:r>
              <a:rPr lang="en-US" dirty="0"/>
              <a:t>Topics / Focus 2019</a:t>
            </a:r>
          </a:p>
        </p:txBody>
      </p:sp>
      <p:sp>
        <p:nvSpPr>
          <p:cNvPr id="3" name="Content Placeholder 2">
            <a:extLst>
              <a:ext uri="{FF2B5EF4-FFF2-40B4-BE49-F238E27FC236}">
                <a16:creationId xmlns:a16="http://schemas.microsoft.com/office/drawing/2014/main" id="{654FD0CC-400F-463D-9699-9CD4142A6466}"/>
              </a:ext>
            </a:extLst>
          </p:cNvPr>
          <p:cNvSpPr>
            <a:spLocks noGrp="1"/>
          </p:cNvSpPr>
          <p:nvPr>
            <p:ph idx="1"/>
          </p:nvPr>
        </p:nvSpPr>
        <p:spPr>
          <a:xfrm>
            <a:off x="109057" y="1149190"/>
            <a:ext cx="11937534" cy="4850933"/>
          </a:xfrm>
        </p:spPr>
        <p:txBody>
          <a:bodyPr>
            <a:normAutofit fontScale="85000" lnSpcReduction="10000"/>
          </a:bodyPr>
          <a:lstStyle/>
          <a:p>
            <a:r>
              <a:rPr lang="en-US" dirty="0">
                <a:solidFill>
                  <a:srgbClr val="00B050"/>
                </a:solidFill>
              </a:rPr>
              <a:t>The flyer is the foundation – completed</a:t>
            </a:r>
            <a:endParaRPr lang="en-US" dirty="0"/>
          </a:p>
          <a:p>
            <a:r>
              <a:rPr lang="en-US" dirty="0"/>
              <a:t>Providing a better focus around “What is Model-Based…?”</a:t>
            </a:r>
          </a:p>
          <a:p>
            <a:pPr lvl="1"/>
            <a:r>
              <a:rPr lang="en-US" dirty="0"/>
              <a:t>Working together with T&amp;D Focus Team to update / create proper definitions: </a:t>
            </a:r>
            <a:r>
              <a:rPr lang="en-US" i="1" dirty="0">
                <a:solidFill>
                  <a:srgbClr val="00B050"/>
                </a:solidFill>
              </a:rPr>
              <a:t>7 definitions finalized, will be circulated to SC and introduced to SMSWG at next meeting</a:t>
            </a:r>
            <a:endParaRPr lang="en-US" dirty="0">
              <a:solidFill>
                <a:srgbClr val="00B050"/>
              </a:solidFill>
            </a:endParaRPr>
          </a:p>
          <a:p>
            <a:pPr lvl="1"/>
            <a:r>
              <a:rPr lang="en-US" dirty="0"/>
              <a:t>Create a joint NAFEMS/INCOSE flyer on this topic: include the various model definitions when writing it (where needed)</a:t>
            </a:r>
          </a:p>
          <a:p>
            <a:pPr lvl="2"/>
            <a:r>
              <a:rPr lang="en-US" dirty="0"/>
              <a:t>Solicit people who can help drafting it – our focus team takes the lead</a:t>
            </a:r>
          </a:p>
          <a:p>
            <a:pPr lvl="2" fontAlgn="ctr"/>
            <a:r>
              <a:rPr lang="en-US" dirty="0"/>
              <a:t>Outline: September 2019</a:t>
            </a:r>
          </a:p>
          <a:p>
            <a:pPr lvl="2" fontAlgn="ctr"/>
            <a:r>
              <a:rPr lang="en-US" dirty="0"/>
              <a:t>Draft: December 2019</a:t>
            </a:r>
          </a:p>
          <a:p>
            <a:pPr lvl="2" fontAlgn="ctr"/>
            <a:r>
              <a:rPr lang="en-US" dirty="0"/>
              <a:t>Final: January 2019 (to be available for IW 2020) – content finalized </a:t>
            </a:r>
          </a:p>
          <a:p>
            <a:r>
              <a:rPr lang="en-US" dirty="0"/>
              <a:t>Start to roll out the SMS Presentation Topics and combine with company experiences (use cases from end users)</a:t>
            </a:r>
          </a:p>
          <a:p>
            <a:pPr lvl="1"/>
            <a:r>
              <a:rPr lang="en-US" dirty="0"/>
              <a:t>Will identify the sequence of the various topics (see next slide)</a:t>
            </a:r>
          </a:p>
          <a:p>
            <a:pPr lvl="1"/>
            <a:r>
              <a:rPr lang="en-US" dirty="0"/>
              <a:t>Provide those as part of the SMSWG meeting and make the material available to the group</a:t>
            </a:r>
          </a:p>
          <a:p>
            <a:endParaRPr lang="en-US" dirty="0"/>
          </a:p>
        </p:txBody>
      </p:sp>
    </p:spTree>
    <p:extLst>
      <p:ext uri="{BB962C8B-B14F-4D97-AF65-F5344CB8AC3E}">
        <p14:creationId xmlns:p14="http://schemas.microsoft.com/office/powerpoint/2010/main" val="240600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E5BE-405B-4B8C-AFC7-C3F9A59360BA}"/>
              </a:ext>
            </a:extLst>
          </p:cNvPr>
          <p:cNvSpPr>
            <a:spLocks noGrp="1"/>
          </p:cNvSpPr>
          <p:nvPr>
            <p:ph type="title"/>
          </p:nvPr>
        </p:nvSpPr>
        <p:spPr>
          <a:xfrm>
            <a:off x="240484" y="0"/>
            <a:ext cx="10972800"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dirty="0"/>
              <a:t>SMS Presentations Topics</a:t>
            </a:r>
          </a:p>
        </p:txBody>
      </p:sp>
      <p:sp>
        <p:nvSpPr>
          <p:cNvPr id="3" name="Content Placeholder 2">
            <a:extLst>
              <a:ext uri="{FF2B5EF4-FFF2-40B4-BE49-F238E27FC236}">
                <a16:creationId xmlns:a16="http://schemas.microsoft.com/office/drawing/2014/main" id="{FEA8198A-0A91-47F6-9790-13F498E54497}"/>
              </a:ext>
            </a:extLst>
          </p:cNvPr>
          <p:cNvSpPr>
            <a:spLocks noGrp="1"/>
          </p:cNvSpPr>
          <p:nvPr>
            <p:ph idx="1"/>
          </p:nvPr>
        </p:nvSpPr>
        <p:spPr>
          <a:xfrm>
            <a:off x="517321" y="1132514"/>
            <a:ext cx="10972800" cy="5025005"/>
          </a:xfrm>
        </p:spPr>
        <p:txBody>
          <a:bodyPr>
            <a:normAutofit fontScale="92500" lnSpcReduction="10000"/>
          </a:bodyPr>
          <a:lstStyle/>
          <a:p>
            <a:pPr>
              <a:spcAft>
                <a:spcPts val="600"/>
              </a:spcAft>
              <a:buFont typeface="Arial" panose="020B0604020202020204" pitchFamily="34" charset="0"/>
              <a:buChar char="•"/>
            </a:pPr>
            <a:r>
              <a:rPr lang="en-US" i="1" dirty="0">
                <a:solidFill>
                  <a:srgbClr val="00B050"/>
                </a:solidFill>
              </a:rPr>
              <a:t>“Digital Twin – Its Role and structure within a modern Systems Engineering Approach” (Frank Popielas): </a:t>
            </a:r>
            <a:r>
              <a:rPr lang="en-US" dirty="0">
                <a:solidFill>
                  <a:srgbClr val="00B050"/>
                </a:solidFill>
              </a:rPr>
              <a:t>completed March 12, 2019</a:t>
            </a:r>
          </a:p>
          <a:p>
            <a:pPr>
              <a:spcAft>
                <a:spcPts val="0"/>
              </a:spcAft>
              <a:buFont typeface="Arial" panose="020B0604020202020204" pitchFamily="34" charset="0"/>
              <a:buChar char="•"/>
            </a:pPr>
            <a:r>
              <a:rPr lang="en-US" dirty="0">
                <a:solidFill>
                  <a:srgbClr val="00B050"/>
                </a:solidFill>
              </a:rPr>
              <a:t>Model-Based Engineering - </a:t>
            </a:r>
            <a:r>
              <a:rPr lang="en-US" i="1" dirty="0">
                <a:solidFill>
                  <a:srgbClr val="00B050"/>
                </a:solidFill>
              </a:rPr>
              <a:t>Challenges for Management (Frank Popielas)</a:t>
            </a:r>
          </a:p>
          <a:p>
            <a:pPr lvl="1">
              <a:spcAft>
                <a:spcPts val="600"/>
              </a:spcAft>
              <a:buFont typeface="Arial" panose="020B0604020202020204" pitchFamily="34" charset="0"/>
              <a:buChar char="•"/>
            </a:pPr>
            <a:r>
              <a:rPr lang="en-US" i="1" dirty="0">
                <a:solidFill>
                  <a:srgbClr val="00B050"/>
                </a:solidFill>
              </a:rPr>
              <a:t>Presented - “Systems Engineering – Deployment Challenges”: </a:t>
            </a:r>
            <a:r>
              <a:rPr lang="en-US" dirty="0">
                <a:solidFill>
                  <a:srgbClr val="00B050"/>
                </a:solidFill>
              </a:rPr>
              <a:t>completed April 9, 2019</a:t>
            </a:r>
          </a:p>
          <a:p>
            <a:pPr marL="0" indent="0">
              <a:buNone/>
            </a:pPr>
            <a:r>
              <a:rPr lang="en-US" dirty="0"/>
              <a:t>Added the following presentations</a:t>
            </a:r>
          </a:p>
          <a:p>
            <a:r>
              <a:rPr lang="en-US" i="1" dirty="0">
                <a:solidFill>
                  <a:srgbClr val="00B050"/>
                </a:solidFill>
              </a:rPr>
              <a:t>“Implementing MBSE with Arcadia and Capella: Rationale, Status and Perspectives”; </a:t>
            </a:r>
            <a:r>
              <a:rPr lang="en-GB" dirty="0">
                <a:solidFill>
                  <a:srgbClr val="00B050"/>
                </a:solidFill>
              </a:rPr>
              <a:t>Stephane Bonnet from Thales: completed May 14, 2019 </a:t>
            </a:r>
          </a:p>
          <a:p>
            <a:r>
              <a:rPr lang="en-US" i="1" dirty="0">
                <a:solidFill>
                  <a:srgbClr val="00B050"/>
                </a:solidFill>
              </a:rPr>
              <a:t>“Semantic MBD Workflows – Why QIF Matter (A Roadmap for Digital Manufacturing)”; </a:t>
            </a:r>
            <a:r>
              <a:rPr lang="en-GB" dirty="0">
                <a:solidFill>
                  <a:srgbClr val="00B050"/>
                </a:solidFill>
              </a:rPr>
              <a:t>Daniel Campbell, Tomasz Luniewski, </a:t>
            </a:r>
            <a:r>
              <a:rPr lang="en-GB" dirty="0" err="1">
                <a:solidFill>
                  <a:srgbClr val="00B050"/>
                </a:solidFill>
              </a:rPr>
              <a:t>Capvidia</a:t>
            </a:r>
            <a:r>
              <a:rPr lang="en-GB" dirty="0">
                <a:solidFill>
                  <a:srgbClr val="00B050"/>
                </a:solidFill>
              </a:rPr>
              <a:t>: completed June `11, 2019</a:t>
            </a:r>
            <a:endParaRPr lang="en-US" i="1" dirty="0">
              <a:solidFill>
                <a:srgbClr val="00B050"/>
              </a:solidFill>
            </a:endParaRPr>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2202476251"/>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8" ma:contentTypeDescription="Create a new document." ma:contentTypeScope="" ma:versionID="d52b347e798b1211616a9ab3ff9efc1b">
  <xsd:schema xmlns:xsd="http://www.w3.org/2001/XMLSchema" xmlns:xs="http://www.w3.org/2001/XMLSchema" xmlns:p="http://schemas.microsoft.com/office/2006/metadata/properties" xmlns:ns2="9daa4b93-e448-45c2-a3c5-822687e0478c" targetNamespace="http://schemas.microsoft.com/office/2006/metadata/properties" ma:root="true" ma:fieldsID="09937f6b352d12570d6dd0236e575e6a"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6C82AA-AF0B-456A-8941-3ED5855BCF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B6FCE1-E868-4C5A-9186-36742697B47F}">
  <ds:schemaRefs>
    <ds:schemaRef ds:uri="http://schemas.microsoft.com/sharepoint/v3/contenttype/forms"/>
  </ds:schemaRefs>
</ds:datastoreItem>
</file>

<file path=customXml/itemProps3.xml><?xml version="1.0" encoding="utf-8"?>
<ds:datastoreItem xmlns:ds="http://schemas.openxmlformats.org/officeDocument/2006/customXml" ds:itemID="{7C7E9AC3-5542-4931-9AA8-C2047907531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622</TotalTime>
  <Words>1210</Words>
  <Application>Microsoft Office PowerPoint</Application>
  <PresentationFormat>Widescreen</PresentationFormat>
  <Paragraphs>175</Paragraphs>
  <Slides>18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2_Custom Design</vt:lpstr>
      <vt:lpstr>Systems Modeling and Simulation WG (SMSWG )</vt:lpstr>
      <vt:lpstr>Agenda</vt:lpstr>
      <vt:lpstr>Integrating Modelling &amp; Simulation at all Levels of Engineering: Element, System, System-of-Systems</vt:lpstr>
      <vt:lpstr>INCOSE-NAFEMS Joint SMS Panel Program</vt:lpstr>
      <vt:lpstr>Discussion Attendees</vt:lpstr>
      <vt:lpstr>PowerPoint Presentation</vt:lpstr>
      <vt:lpstr>Roadmap Focus Team - Update</vt:lpstr>
      <vt:lpstr>Topics / Focus 2019</vt:lpstr>
      <vt:lpstr>SMS Presentations Topics</vt:lpstr>
      <vt:lpstr>Events Support by SMSWG</vt:lpstr>
      <vt:lpstr>SMSWG Roadmap – high level</vt:lpstr>
      <vt:lpstr>Terms &amp; Definitions Focus Team - Update</vt:lpstr>
      <vt:lpstr>Terms &amp; Definitions finalized</vt:lpstr>
      <vt:lpstr>Next T&amp;D being worked on</vt:lpstr>
      <vt:lpstr>Other Topics / Q&amp;A / Upcoming Calls</vt:lpstr>
      <vt:lpstr>Events 2019</vt:lpstr>
      <vt:lpstr>Upcoming SMSWG Meetings - Planned</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Frank Popielas</cp:lastModifiedBy>
  <cp:revision>5</cp:revision>
  <dcterms:created xsi:type="dcterms:W3CDTF">2018-10-08T21:47:48Z</dcterms:created>
  <dcterms:modified xsi:type="dcterms:W3CDTF">2019-09-10T16:22:55Z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y fmtid="{D5CDD505-2E9C-101B-9397-08002B2CF9AE}" pid="3" name="AuthorIds_UIVersion_1024">
    <vt:lpwstr>6</vt:lpwstr>
  </property>
</Properties>
</file>