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handoutMasterIdLst>
    <p:handoutMasterId r:id="rId16"/>
  </p:handoutMasterIdLst>
  <p:sldIdLst>
    <p:sldId id="257" r:id="rId3"/>
    <p:sldId id="274" r:id="rId4"/>
    <p:sldId id="259" r:id="rId5"/>
    <p:sldId id="261" r:id="rId6"/>
    <p:sldId id="275" r:id="rId7"/>
    <p:sldId id="264" r:id="rId8"/>
    <p:sldId id="265" r:id="rId9"/>
    <p:sldId id="271" r:id="rId10"/>
    <p:sldId id="267" r:id="rId11"/>
    <p:sldId id="262" r:id="rId12"/>
    <p:sldId id="268"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D66E6A-4C0A-4C98-93EC-8EE984FEB077}" type="datetimeFigureOut">
              <a:rPr lang="en-US" smtClean="0"/>
              <a:t>1/27/2011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BF0B6E-D85A-49A6-922F-8A425841A1DF}" type="slidenum">
              <a:rPr lang="en-US" smtClean="0"/>
              <a:t>‹#›</a:t>
            </a:fld>
            <a:endParaRPr lang="en-US"/>
          </a:p>
        </p:txBody>
      </p:sp>
    </p:spTree>
    <p:extLst>
      <p:ext uri="{BB962C8B-B14F-4D97-AF65-F5344CB8AC3E}">
        <p14:creationId xmlns:p14="http://schemas.microsoft.com/office/powerpoint/2010/main" val="639155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C21ED-18CB-42D0-A0FD-E13EA63628F8}" type="datetimeFigureOut">
              <a:rPr lang="en-US" smtClean="0"/>
              <a:t>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091B3-85B3-4994-8B83-811309FC3181}" type="slidenum">
              <a:rPr lang="en-US" smtClean="0"/>
              <a:t>‹#›</a:t>
            </a:fld>
            <a:endParaRPr lang="en-US"/>
          </a:p>
        </p:txBody>
      </p:sp>
    </p:spTree>
    <p:extLst>
      <p:ext uri="{BB962C8B-B14F-4D97-AF65-F5344CB8AC3E}">
        <p14:creationId xmlns:p14="http://schemas.microsoft.com/office/powerpoint/2010/main" val="421799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p:spPr>
        <p:txBody>
          <a:bodyPr/>
          <a:lstStyle>
            <a:lvl1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pitchFamily="2" charset="-122"/>
              </a:defRPr>
            </a:lvl1pPr>
            <a:lvl2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pitchFamily="2" charset="-122"/>
              </a:defRPr>
            </a:lvl2pPr>
            <a:lvl3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pitchFamily="2" charset="-122"/>
              </a:defRPr>
            </a:lvl3pPr>
            <a:lvl4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pitchFamily="2" charset="-122"/>
              </a:defRPr>
            </a:lvl4pPr>
            <a:lvl5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pitchFamily="2" charset="-122"/>
              </a:defRPr>
            </a:lvl5pPr>
            <a:lvl6pPr marL="2490711" indent="-226428" defTabSz="452857" eaLnBrk="0" fontAlgn="base" hangingPunct="0">
              <a:spcBef>
                <a:spcPct val="0"/>
              </a:spcBef>
              <a:spcAft>
                <a:spcPct val="0"/>
              </a:spcAft>
              <a:buClr>
                <a:srgbClr val="000000"/>
              </a:buClr>
              <a:buSzPct val="100000"/>
              <a:buFont typeface="Times New Roman" pitchFamily="18"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pitchFamily="2" charset="-122"/>
              </a:defRPr>
            </a:lvl6pPr>
            <a:lvl7pPr marL="2943568" indent="-226428" defTabSz="452857" eaLnBrk="0" fontAlgn="base" hangingPunct="0">
              <a:spcBef>
                <a:spcPct val="0"/>
              </a:spcBef>
              <a:spcAft>
                <a:spcPct val="0"/>
              </a:spcAft>
              <a:buClr>
                <a:srgbClr val="000000"/>
              </a:buClr>
              <a:buSzPct val="100000"/>
              <a:buFont typeface="Times New Roman" pitchFamily="18"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pitchFamily="2" charset="-122"/>
              </a:defRPr>
            </a:lvl7pPr>
            <a:lvl8pPr marL="3396425" indent="-226428" defTabSz="452857" eaLnBrk="0" fontAlgn="base" hangingPunct="0">
              <a:spcBef>
                <a:spcPct val="0"/>
              </a:spcBef>
              <a:spcAft>
                <a:spcPct val="0"/>
              </a:spcAft>
              <a:buClr>
                <a:srgbClr val="000000"/>
              </a:buClr>
              <a:buSzPct val="100000"/>
              <a:buFont typeface="Times New Roman" pitchFamily="18"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pitchFamily="2" charset="-122"/>
              </a:defRPr>
            </a:lvl8pPr>
            <a:lvl9pPr marL="3849281" indent="-226428" defTabSz="452857" eaLnBrk="0" fontAlgn="base" hangingPunct="0">
              <a:spcBef>
                <a:spcPct val="0"/>
              </a:spcBef>
              <a:spcAft>
                <a:spcPct val="0"/>
              </a:spcAft>
              <a:buClr>
                <a:srgbClr val="000000"/>
              </a:buClr>
              <a:buSzPct val="100000"/>
              <a:buFont typeface="Times New Roman" pitchFamily="18"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pitchFamily="2" charset="-122"/>
              </a:defRPr>
            </a:lvl9pPr>
          </a:lstStyle>
          <a:p>
            <a:pPr eaLnBrk="1" hangingPunct="1"/>
            <a:fld id="{1CD334BF-EB4A-452A-9BC4-B0E22C8C9F54}" type="slidenum">
              <a:rPr lang="en-US" sz="1200">
                <a:solidFill>
                  <a:srgbClr val="000000"/>
                </a:solidFill>
                <a:ea typeface="Arial Unicode MS" pitchFamily="34" charset="-128"/>
                <a:cs typeface="Arial Unicode MS" pitchFamily="34" charset="-128"/>
              </a:rPr>
              <a:pPr eaLnBrk="1" hangingPunct="1"/>
              <a:t>1</a:t>
            </a:fld>
            <a:endParaRPr lang="en-US" sz="1200">
              <a:solidFill>
                <a:srgbClr val="000000"/>
              </a:solidFill>
              <a:ea typeface="Arial Unicode MS" pitchFamily="34" charset="-128"/>
              <a:cs typeface="Arial Unicode MS" pitchFamily="34" charset="-128"/>
            </a:endParaRPr>
          </a:p>
        </p:txBody>
      </p:sp>
      <p:sp>
        <p:nvSpPr>
          <p:cNvPr id="614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a:spLocks noGrp="1" noChangeArrowheads="1"/>
          </p:cNvSpPr>
          <p:nvPr>
            <p:ph type="body" idx="1"/>
          </p:nvPr>
        </p:nvSpPr>
        <p:spPr>
          <a:xfrm>
            <a:off x="715946" y="4345289"/>
            <a:ext cx="5485772" cy="411385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ts val="520"/>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r>
              <a:rPr lang="en-GB" sz="1400">
                <a:latin typeface="Arial" charset="0"/>
                <a:ea typeface="ＭＳ Ｐゴシック" pitchFamily="34" charset="-128"/>
              </a:rPr>
              <a:t>Abstract</a:t>
            </a:r>
          </a:p>
          <a:p>
            <a:pPr>
              <a:spcBef>
                <a:spcPts val="446"/>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r>
              <a:rPr lang="en-US" smtClean="0">
                <a:latin typeface="Arial" charset="0"/>
                <a:cs typeface="Arial" charset="0"/>
              </a:rPr>
              <a:t>The promise of </a:t>
            </a:r>
            <a:r>
              <a:rPr lang="en-US" smtClean="0">
                <a:latin typeface="Arial" charset="0"/>
                <a:ea typeface="ＭＳ Ｐゴシック" pitchFamily="34" charset="-128"/>
                <a:cs typeface="Arial" charset="0"/>
              </a:rPr>
              <a:t>Model-based systems engineering (MBSE) is to </a:t>
            </a:r>
            <a:r>
              <a:rPr lang="en-US" smtClean="0">
                <a:latin typeface="Arial" charset="0"/>
                <a:cs typeface="Arial" charset="0"/>
              </a:rPr>
              <a:t>reduce traditional problems of complexity management and allow for design evaluation before implementation. The promise has been difficult to realize. The </a:t>
            </a:r>
            <a:r>
              <a:rPr lang="en-US" smtClean="0">
                <a:latin typeface="Arial" charset="0"/>
                <a:ea typeface="ＭＳ Ｐゴシック" pitchFamily="34" charset="-128"/>
              </a:rPr>
              <a:t>promise requires the ability to share models without the necessity of the model being accompanied by a subject matter expert to explain what the model means and what assumptions are made. An ontological foundation, or formal foundation, for a modeling language enables model sharing between humans and computers as the meaning of the model is in a form that is independent of subject matter experts. An ontological foundation not only provides the ability to share models, but also provides the justification for inference. </a:t>
            </a:r>
          </a:p>
          <a:p>
            <a:pPr>
              <a:spcBef>
                <a:spcPts val="446"/>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endParaRPr lang="en-US" smtClean="0">
              <a:latin typeface="Arial" charset="0"/>
              <a:ea typeface="ＭＳ Ｐゴシック" pitchFamily="34" charset="-128"/>
            </a:endParaRPr>
          </a:p>
          <a:p>
            <a:pPr>
              <a:spcBef>
                <a:spcPts val="446"/>
              </a:spcBef>
              <a:tabLst>
                <a:tab pos="0" algn="l"/>
                <a:tab pos="905713" algn="l"/>
                <a:tab pos="1811426" algn="l"/>
                <a:tab pos="2717140" algn="l"/>
                <a:tab pos="3622853" algn="l"/>
                <a:tab pos="4528566" algn="l"/>
                <a:tab pos="5434279" algn="l"/>
                <a:tab pos="6339992" algn="l"/>
                <a:tab pos="7245706" algn="l"/>
                <a:tab pos="8151419" algn="l"/>
                <a:tab pos="9057132" algn="l"/>
                <a:tab pos="9962845" algn="l"/>
              </a:tabLst>
            </a:pPr>
            <a:r>
              <a:rPr lang="en-US" smtClean="0">
                <a:latin typeface="Arial" charset="0"/>
                <a:ea typeface="ＭＳ Ｐゴシック" pitchFamily="34" charset="-128"/>
              </a:rPr>
              <a:t>SysML does not currently have an ontological foundation. However, it can be retrofitted with one. The retrofit is outlined using a SysML model as an example.  The formal foundation uses intuitionistic type theory. the semantics of type theory accords well with the informal semantics. An intuitionistic type theory is generated from axioms expressed in the language of a multi-sorted signature of types, properties, and operations.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DUL class hierarchy includes classes for Physical Object, Quality, Event, and Region.  These classes capture many concepts needed for systems engineering.  Physical objects exist in time and have qualities such as weight, shape, color that are observed or measured.  DUL differentiates between individual qualities (e.g., the weight of a specific material item), quality types (weight and color), quality spaces, and quality positions (locations in quality spaces).  These together with Regions (measure spaces) which is used as the value space for a quality of an entity. </a:t>
            </a:r>
          </a:p>
          <a:p>
            <a:endParaRPr lang="en-US" dirty="0"/>
          </a:p>
          <a:p>
            <a:r>
              <a:rPr lang="en-US" dirty="0" smtClean="0"/>
              <a:t>DOLCE differentiates between individual qualities (e.g., the weight of a specific material item), quality types (weight and color) quality spaces, and quality positions (locations in quality spaces) these, together with measure spaces (which </a:t>
            </a:r>
            <a:r>
              <a:rPr lang="en-US" dirty="0" err="1" smtClean="0"/>
              <a:t>coordinitize</a:t>
            </a:r>
            <a:r>
              <a:rPr lang="en-US" dirty="0" smtClean="0"/>
              <a:t> the quality spaces).   Quality – used to classify entities that are perceived or measured, have values, about some other entity. Examples of qualities are color, length, mass, and shape, Region – used to classify the actual value of qualities associated with particular entities. </a:t>
            </a:r>
            <a:endParaRPr lang="en-US" dirty="0"/>
          </a:p>
        </p:txBody>
      </p:sp>
      <p:sp>
        <p:nvSpPr>
          <p:cNvPr id="4" name="Slide Number Placeholder 3"/>
          <p:cNvSpPr>
            <a:spLocks noGrp="1"/>
          </p:cNvSpPr>
          <p:nvPr>
            <p:ph type="sldNum" sz="quarter" idx="10"/>
          </p:nvPr>
        </p:nvSpPr>
        <p:spPr/>
        <p:txBody>
          <a:bodyPr/>
          <a:lstStyle/>
          <a:p>
            <a:fld id="{08F091B3-85B3-4994-8B83-811309FC3181}" type="slidenum">
              <a:rPr lang="en-US" smtClean="0"/>
              <a:t>11</a:t>
            </a:fld>
            <a:endParaRPr lang="en-US"/>
          </a:p>
        </p:txBody>
      </p:sp>
    </p:spTree>
    <p:extLst>
      <p:ext uri="{BB962C8B-B14F-4D97-AF65-F5344CB8AC3E}">
        <p14:creationId xmlns:p14="http://schemas.microsoft.com/office/powerpoint/2010/main" val="72605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7433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70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084388" cy="6113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76200"/>
            <a:ext cx="6102350" cy="6113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406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7463"/>
            <a:ext cx="9144000" cy="1247776"/>
          </a:xfrm>
          <a:prstGeom prst="rect">
            <a:avLst/>
          </a:prstGeom>
          <a:solidFill>
            <a:srgbClr val="EBEB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sp>
        <p:nvSpPr>
          <p:cNvPr id="5" name="Rectangle 3"/>
          <p:cNvSpPr>
            <a:spLocks noChangeArrowheads="1"/>
          </p:cNvSpPr>
          <p:nvPr/>
        </p:nvSpPr>
        <p:spPr bwMode="auto">
          <a:xfrm>
            <a:off x="0" y="-17463"/>
            <a:ext cx="9144000" cy="1247776"/>
          </a:xfrm>
          <a:prstGeom prst="rect">
            <a:avLst/>
          </a:prstGeom>
          <a:solidFill>
            <a:srgbClr val="EBEB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sp>
        <p:nvSpPr>
          <p:cNvPr id="6" name="Oval 4"/>
          <p:cNvSpPr>
            <a:spLocks noChangeArrowheads="1"/>
          </p:cNvSpPr>
          <p:nvPr/>
        </p:nvSpPr>
        <p:spPr bwMode="auto">
          <a:xfrm>
            <a:off x="720725" y="314325"/>
            <a:ext cx="587375" cy="5873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pic>
        <p:nvPicPr>
          <p:cNvPr id="7"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925" y="301625"/>
            <a:ext cx="7699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0"/>
          <p:cNvSpPr>
            <a:spLocks noChangeArrowheads="1"/>
          </p:cNvSpPr>
          <p:nvPr/>
        </p:nvSpPr>
        <p:spPr bwMode="auto">
          <a:xfrm>
            <a:off x="1295400" y="523875"/>
            <a:ext cx="150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600" b="1">
                <a:solidFill>
                  <a:srgbClr val="000000"/>
                </a:solidFill>
                <a:latin typeface="Helvetica" pitchFamily="34" charset="0"/>
                <a:ea typeface="ＭＳ Ｐゴシック" charset="-128"/>
              </a:rPr>
              <a:t>Jet Propulsion Laboratory</a:t>
            </a:r>
          </a:p>
          <a:p>
            <a:pPr eaLnBrk="0" fontAlgn="base" hangingPunct="0">
              <a:spcBef>
                <a:spcPct val="0"/>
              </a:spcBef>
              <a:spcAft>
                <a:spcPct val="0"/>
              </a:spcAft>
            </a:pPr>
            <a:r>
              <a:rPr lang="en-US" sz="600">
                <a:solidFill>
                  <a:srgbClr val="000000"/>
                </a:solidFill>
                <a:latin typeface="Helvetica" pitchFamily="34" charset="0"/>
                <a:ea typeface="ＭＳ Ｐゴシック" charset="-128"/>
              </a:rPr>
              <a:t>California Institute of Technology</a:t>
            </a:r>
          </a:p>
        </p:txBody>
      </p:sp>
      <p:sp>
        <p:nvSpPr>
          <p:cNvPr id="9" name="Line 8"/>
          <p:cNvSpPr>
            <a:spLocks noChangeShapeType="1"/>
          </p:cNvSpPr>
          <p:nvPr/>
        </p:nvSpPr>
        <p:spPr bwMode="auto">
          <a:xfrm flipH="1">
            <a:off x="2605088" y="331788"/>
            <a:ext cx="1587" cy="7747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buClr>
                <a:srgbClr val="000000"/>
              </a:buClr>
              <a:buSzPct val="100000"/>
              <a:buFont typeface="Times New Roman" pitchFamily="16" charset="0"/>
              <a:buNone/>
            </a:pPr>
            <a:endParaRPr lang="en-US" sz="2000">
              <a:solidFill>
                <a:prstClr val="white"/>
              </a:solidFill>
              <a:ea typeface="SimSun" charset="-122"/>
            </a:endParaRPr>
          </a:p>
        </p:txBody>
      </p:sp>
      <p:pic>
        <p:nvPicPr>
          <p:cNvPr id="10" name="Picture 20"/>
          <p:cNvPicPr>
            <a:picLocks noChangeAspect="1" noChangeArrowheads="1"/>
          </p:cNvPicPr>
          <p:nvPr/>
        </p:nvPicPr>
        <p:blipFill>
          <a:blip r:embed="rId3">
            <a:extLst>
              <a:ext uri="{28A0092B-C50C-407E-A947-70E740481C1C}">
                <a14:useLocalDpi xmlns:a14="http://schemas.microsoft.com/office/drawing/2010/main" val="0"/>
              </a:ext>
            </a:extLst>
          </a:blip>
          <a:srcRect t="937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0"/>
          <p:cNvSpPr>
            <a:spLocks noChangeShapeType="1"/>
          </p:cNvSpPr>
          <p:nvPr/>
        </p:nvSpPr>
        <p:spPr bwMode="auto">
          <a:xfrm>
            <a:off x="3136900" y="425450"/>
            <a:ext cx="0" cy="288131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buClr>
                <a:srgbClr val="000000"/>
              </a:buClr>
              <a:buSzPct val="100000"/>
              <a:buFont typeface="Times New Roman" pitchFamily="16" charset="0"/>
              <a:buNone/>
            </a:pPr>
            <a:endParaRPr lang="en-US" sz="2000">
              <a:solidFill>
                <a:prstClr val="white"/>
              </a:solidFill>
              <a:ea typeface="SimSun" charset="-122"/>
            </a:endParaRPr>
          </a:p>
        </p:txBody>
      </p:sp>
      <p:sp>
        <p:nvSpPr>
          <p:cNvPr id="12" name="Rectangle 24"/>
          <p:cNvSpPr>
            <a:spLocks noChangeArrowheads="1"/>
          </p:cNvSpPr>
          <p:nvPr/>
        </p:nvSpPr>
        <p:spPr bwMode="auto">
          <a:xfrm>
            <a:off x="1246188" y="728663"/>
            <a:ext cx="16732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800">
                <a:solidFill>
                  <a:srgbClr val="000000"/>
                </a:solidFill>
                <a:ea typeface="ＭＳ Ｐゴシック" charset="-128"/>
              </a:rPr>
              <a:t>National Aeronautics and </a:t>
            </a:r>
            <a:br>
              <a:rPr lang="en-US" sz="800">
                <a:solidFill>
                  <a:srgbClr val="000000"/>
                </a:solidFill>
                <a:ea typeface="ＭＳ Ｐゴシック" charset="-128"/>
              </a:rPr>
            </a:br>
            <a:r>
              <a:rPr lang="en-US" sz="800">
                <a:solidFill>
                  <a:srgbClr val="000000"/>
                </a:solidFill>
                <a:ea typeface="ＭＳ Ｐゴシック" charset="-128"/>
              </a:rPr>
              <a:t>Space Administration</a:t>
            </a:r>
          </a:p>
          <a:p>
            <a:pPr fontAlgn="base">
              <a:spcBef>
                <a:spcPct val="0"/>
              </a:spcBef>
              <a:spcAft>
                <a:spcPct val="0"/>
              </a:spcAft>
            </a:pPr>
            <a:endParaRPr lang="en-US" sz="800">
              <a:solidFill>
                <a:srgbClr val="000000"/>
              </a:solidFill>
              <a:ea typeface="ＭＳ Ｐゴシック" charset="-128"/>
            </a:endParaRPr>
          </a:p>
          <a:p>
            <a:pPr fontAlgn="base">
              <a:spcBef>
                <a:spcPct val="0"/>
              </a:spcBef>
              <a:spcAft>
                <a:spcPct val="0"/>
              </a:spcAft>
            </a:pPr>
            <a:r>
              <a:rPr lang="en-US" sz="800" b="1">
                <a:solidFill>
                  <a:srgbClr val="000000"/>
                </a:solidFill>
                <a:ea typeface="ＭＳ Ｐゴシック" charset="-128"/>
              </a:rPr>
              <a:t>Jet Propulsion Laboratory</a:t>
            </a:r>
          </a:p>
          <a:p>
            <a:pPr fontAlgn="base">
              <a:spcBef>
                <a:spcPct val="0"/>
              </a:spcBef>
              <a:spcAft>
                <a:spcPct val="0"/>
              </a:spcAft>
            </a:pPr>
            <a:r>
              <a:rPr lang="en-US" sz="800">
                <a:solidFill>
                  <a:srgbClr val="000000"/>
                </a:solidFill>
                <a:ea typeface="ＭＳ Ｐゴシック" charset="-128"/>
              </a:rPr>
              <a:t>California Institute of Technology</a:t>
            </a:r>
          </a:p>
          <a:p>
            <a:pPr fontAlgn="base">
              <a:spcBef>
                <a:spcPct val="0"/>
              </a:spcBef>
              <a:spcAft>
                <a:spcPct val="0"/>
              </a:spcAft>
            </a:pPr>
            <a:r>
              <a:rPr lang="en-US" sz="800">
                <a:solidFill>
                  <a:srgbClr val="000000"/>
                </a:solidFill>
                <a:ea typeface="ＭＳ Ｐゴシック" charset="-128"/>
              </a:rPr>
              <a:t>Pasadena, California</a:t>
            </a:r>
          </a:p>
        </p:txBody>
      </p:sp>
      <p:grpSp>
        <p:nvGrpSpPr>
          <p:cNvPr id="13" name="Group 25"/>
          <p:cNvGrpSpPr>
            <a:grpSpLocks/>
          </p:cNvGrpSpPr>
          <p:nvPr/>
        </p:nvGrpSpPr>
        <p:grpSpPr bwMode="auto">
          <a:xfrm>
            <a:off x="549275" y="793750"/>
            <a:ext cx="769938" cy="649288"/>
            <a:chOff x="422" y="190"/>
            <a:chExt cx="485" cy="409"/>
          </a:xfrm>
        </p:grpSpPr>
        <p:sp>
          <p:nvSpPr>
            <p:cNvPr id="14" name="Oval 26"/>
            <p:cNvSpPr>
              <a:spLocks noChangeArrowheads="1"/>
            </p:cNvSpPr>
            <p:nvPr/>
          </p:nvSpPr>
          <p:spPr bwMode="auto">
            <a:xfrm>
              <a:off x="454" y="198"/>
              <a:ext cx="370" cy="37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pic>
          <p:nvPicPr>
            <p:cNvPr id="15" name="Picture 2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 y="190"/>
              <a:ext cx="48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8815" name="Rectangle 15"/>
          <p:cNvSpPr>
            <a:spLocks noGrp="1" noChangeArrowheads="1"/>
          </p:cNvSpPr>
          <p:nvPr>
            <p:ph type="ctrTitle" sz="quarter"/>
          </p:nvPr>
        </p:nvSpPr>
        <p:spPr>
          <a:xfrm>
            <a:off x="3235325" y="404813"/>
            <a:ext cx="5527675" cy="1074737"/>
          </a:xfrm>
        </p:spPr>
        <p:txBody>
          <a:bodyPr/>
          <a:lstStyle>
            <a:lvl1pPr>
              <a:defRPr b="1"/>
            </a:lvl1pPr>
          </a:lstStyle>
          <a:p>
            <a:r>
              <a:rPr lang="en-US"/>
              <a:t>Click to edit Master title style</a:t>
            </a:r>
          </a:p>
        </p:txBody>
      </p:sp>
      <p:sp>
        <p:nvSpPr>
          <p:cNvPr id="588816" name="Rectangle 16"/>
          <p:cNvSpPr>
            <a:spLocks noGrp="1" noChangeArrowheads="1"/>
          </p:cNvSpPr>
          <p:nvPr>
            <p:ph type="subTitle" sz="quarter" idx="1"/>
          </p:nvPr>
        </p:nvSpPr>
        <p:spPr>
          <a:xfrm>
            <a:off x="3252788" y="1549400"/>
            <a:ext cx="5524500" cy="1771650"/>
          </a:xfrm>
        </p:spPr>
        <p:txBody>
          <a:bodyPr/>
          <a:lstStyle>
            <a:lvl1pPr marL="0" indent="0">
              <a:buFont typeface="Times New Roman" pitchFamily="-112" charset="0"/>
              <a:buNone/>
              <a:defRPr sz="1400" b="1"/>
            </a:lvl1pPr>
          </a:lstStyle>
          <a:p>
            <a:r>
              <a:rPr lang="en-US"/>
              <a:t>Click to edit Master subtitle style</a:t>
            </a:r>
          </a:p>
        </p:txBody>
      </p:sp>
    </p:spTree>
    <p:extLst>
      <p:ext uri="{BB962C8B-B14F-4D97-AF65-F5344CB8AC3E}">
        <p14:creationId xmlns:p14="http://schemas.microsoft.com/office/powerpoint/2010/main" val="78458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5734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1016674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39863"/>
            <a:ext cx="3810000" cy="493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9863"/>
            <a:ext cx="3810000" cy="493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2705028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1731908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3823486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4287637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94013" y="225425"/>
            <a:ext cx="55737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39863"/>
            <a:ext cx="7772400" cy="4932362"/>
          </a:xfrm>
        </p:spPr>
        <p:txBody>
          <a:bodyPr/>
          <a:lstStyle/>
          <a:p>
            <a:pPr lvl="0"/>
            <a:endParaRPr lang="en-US" noProof="0" dirty="0" smtClean="0"/>
          </a:p>
        </p:txBody>
      </p:sp>
      <p:sp>
        <p:nvSpPr>
          <p:cNvPr id="4"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4276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349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4013" y="225425"/>
            <a:ext cx="55737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39863"/>
            <a:ext cx="3810000" cy="493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9863"/>
            <a:ext cx="3810000" cy="493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320482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94013" y="225425"/>
            <a:ext cx="55737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39863"/>
            <a:ext cx="3810000" cy="493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39863"/>
            <a:ext cx="3810000"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81450"/>
            <a:ext cx="38100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956216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94013" y="225425"/>
            <a:ext cx="55737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39863"/>
            <a:ext cx="3810000" cy="493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439863"/>
            <a:ext cx="3810000" cy="4932362"/>
          </a:xfrm>
        </p:spPr>
        <p:txBody>
          <a:bodyPr/>
          <a:lstStyle/>
          <a:p>
            <a:pPr lvl="0"/>
            <a:endParaRPr lang="en-US" noProof="0" dirty="0" smtClean="0"/>
          </a:p>
        </p:txBody>
      </p:sp>
      <p:sp>
        <p:nvSpPr>
          <p:cNvPr id="5"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19768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6863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390650"/>
            <a:ext cx="4092575"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90650"/>
            <a:ext cx="4094163"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714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649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269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8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028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630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057400" y="76200"/>
            <a:ext cx="68564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84200" y="1390650"/>
            <a:ext cx="8339138" cy="479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Line 3"/>
          <p:cNvSpPr>
            <a:spLocks noChangeShapeType="1"/>
          </p:cNvSpPr>
          <p:nvPr/>
        </p:nvSpPr>
        <p:spPr bwMode="auto">
          <a:xfrm flipH="1">
            <a:off x="2055813" y="1143000"/>
            <a:ext cx="7089775" cy="1588"/>
          </a:xfrm>
          <a:prstGeom prst="line">
            <a:avLst/>
          </a:prstGeom>
          <a:noFill/>
          <a:ln w="76320">
            <a:solidFill>
              <a:srgbClr val="FF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buClr>
                <a:srgbClr val="000000"/>
              </a:buClr>
              <a:buSzPct val="100000"/>
              <a:buFont typeface="Times New Roman" pitchFamily="18" charset="0"/>
              <a:buNone/>
            </a:pPr>
            <a:endParaRPr lang="en-US" sz="2000">
              <a:solidFill>
                <a:srgbClr val="FFFFFF"/>
              </a:solidFill>
            </a:endParaRPr>
          </a:p>
        </p:txBody>
      </p:sp>
      <p:sp>
        <p:nvSpPr>
          <p:cNvPr id="1029" name="Rectangle 5"/>
          <p:cNvSpPr>
            <a:spLocks noChangeArrowheads="1"/>
          </p:cNvSpPr>
          <p:nvPr userDrawn="1"/>
        </p:nvSpPr>
        <p:spPr bwMode="auto">
          <a:xfrm>
            <a:off x="8763000" y="6553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eaLnBrk="0" fontAlgn="base" hangingPunct="0">
              <a:spcBef>
                <a:spcPct val="0"/>
              </a:spcBef>
              <a:spcAft>
                <a:spcPct val="0"/>
              </a:spcAft>
            </a:pPr>
            <a:fld id="{4BB4BEBD-6C05-4769-BA8A-3F2C080F3CAE}" type="slidenum">
              <a:rPr lang="en-US" altLang="en-US" sz="800">
                <a:solidFill>
                  <a:srgbClr val="000000"/>
                </a:solidFill>
              </a:rPr>
              <a:pPr algn="r" eaLnBrk="0" fontAlgn="base" hangingPunct="0">
                <a:spcBef>
                  <a:spcPct val="0"/>
                </a:spcBef>
                <a:spcAft>
                  <a:spcPct val="0"/>
                </a:spcAft>
              </a:pPr>
              <a:t>‹#›</a:t>
            </a:fld>
            <a:endParaRPr lang="en-US" altLang="en-US" sz="800">
              <a:solidFill>
                <a:srgbClr val="000000"/>
              </a:solidFill>
            </a:endParaRPr>
          </a:p>
        </p:txBody>
      </p:sp>
    </p:spTree>
    <p:extLst>
      <p:ext uri="{BB962C8B-B14F-4D97-AF65-F5344CB8AC3E}">
        <p14:creationId xmlns:p14="http://schemas.microsoft.com/office/powerpoint/2010/main" val="3719326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0" fontAlgn="base" hangingPunct="0">
        <a:lnSpc>
          <a:spcPct val="80000"/>
        </a:lnSpc>
        <a:spcBef>
          <a:spcPct val="0"/>
        </a:spcBef>
        <a:spcAft>
          <a:spcPct val="0"/>
        </a:spcAft>
        <a:buClr>
          <a:srgbClr val="000000"/>
        </a:buClr>
        <a:buSzPct val="100000"/>
        <a:buFont typeface="Times New Roman" pitchFamily="18" charset="0"/>
        <a:defRPr sz="2400" b="1" i="1">
          <a:solidFill>
            <a:srgbClr val="6868FF"/>
          </a:solidFill>
          <a:latin typeface="+mj-lt"/>
          <a:ea typeface="+mj-ea"/>
          <a:cs typeface="+mj-cs"/>
        </a:defRPr>
      </a:lvl1pPr>
      <a:lvl2pPr algn="r" defTabSz="457200" rtl="0" eaLnBrk="0" fontAlgn="base" hangingPunct="0">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2pPr>
      <a:lvl3pPr algn="r" defTabSz="457200" rtl="0" eaLnBrk="0" fontAlgn="base" hangingPunct="0">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3pPr>
      <a:lvl4pPr algn="r" defTabSz="457200" rtl="0" eaLnBrk="0" fontAlgn="base" hangingPunct="0">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4pPr>
      <a:lvl5pPr algn="r" defTabSz="457200" rtl="0" eaLnBrk="0" fontAlgn="base" hangingPunct="0">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5pPr>
      <a:lvl6pPr marL="457200" algn="r" defTabSz="457200" rtl="0" fontAlgn="base">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6pPr>
      <a:lvl7pPr marL="914400" algn="r" defTabSz="457200" rtl="0" fontAlgn="base">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7pPr>
      <a:lvl8pPr marL="1371600" algn="r" defTabSz="457200" rtl="0" fontAlgn="base">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8pPr>
      <a:lvl9pPr marL="1828800" algn="r" defTabSz="457200" rtl="0" fontAlgn="base">
        <a:lnSpc>
          <a:spcPct val="80000"/>
        </a:lnSpc>
        <a:spcBef>
          <a:spcPct val="0"/>
        </a:spcBef>
        <a:spcAft>
          <a:spcPct val="0"/>
        </a:spcAft>
        <a:buClr>
          <a:srgbClr val="000000"/>
        </a:buClr>
        <a:buSzPct val="100000"/>
        <a:buFont typeface="Times New Roman" pitchFamily="18" charset="0"/>
        <a:defRPr sz="2400" b="1" i="1">
          <a:solidFill>
            <a:srgbClr val="6868FF"/>
          </a:solidFill>
          <a:latin typeface="Arial" charset="0"/>
          <a:ea typeface="SimSun" pitchFamily="2" charset="-122"/>
          <a:cs typeface="Arial" charset="0"/>
        </a:defRPr>
      </a:lvl9pPr>
    </p:titleStyle>
    <p:bodyStyle>
      <a:lvl1pPr marL="342900" indent="-342900" algn="l" defTabSz="457200" rtl="0" eaLnBrk="0" fontAlgn="base" hangingPunct="0">
        <a:spcBef>
          <a:spcPts val="750"/>
        </a:spcBef>
        <a:spcAft>
          <a:spcPct val="0"/>
        </a:spcAft>
        <a:buClr>
          <a:srgbClr val="FFCC00"/>
        </a:buClr>
        <a:buSzPct val="100000"/>
        <a:buFont typeface="Wingdings" pitchFamily="2" charset="2"/>
        <a:buChar char="§"/>
        <a:defRPr sz="2400" b="1">
          <a:solidFill>
            <a:srgbClr val="000000"/>
          </a:solidFill>
          <a:latin typeface="+mn-lt"/>
          <a:ea typeface="+mn-ea"/>
          <a:cs typeface="+mn-cs"/>
        </a:defRPr>
      </a:lvl1pPr>
      <a:lvl2pPr marL="742950" indent="-285750" algn="l" defTabSz="457200" rtl="0" eaLnBrk="0" fontAlgn="base" hangingPunct="0">
        <a:lnSpc>
          <a:spcPct val="85000"/>
        </a:lnSpc>
        <a:spcBef>
          <a:spcPts val="750"/>
        </a:spcBef>
        <a:spcAft>
          <a:spcPct val="0"/>
        </a:spcAft>
        <a:buClr>
          <a:srgbClr val="FFCC00"/>
        </a:buClr>
        <a:buSzPct val="100000"/>
        <a:buFont typeface="Wingdings" pitchFamily="2" charset="2"/>
        <a:buChar char="§"/>
        <a:defRPr sz="2400">
          <a:solidFill>
            <a:srgbClr val="000000"/>
          </a:solidFill>
          <a:latin typeface="+mn-lt"/>
          <a:ea typeface="+mn-ea"/>
          <a:cs typeface="+mn-cs"/>
        </a:defRPr>
      </a:lvl2pPr>
      <a:lvl3pPr marL="1143000" indent="-228600" algn="l" defTabSz="457200" rtl="0" eaLnBrk="0" fontAlgn="base" hangingPunct="0">
        <a:lnSpc>
          <a:spcPct val="95000"/>
        </a:lnSpc>
        <a:spcBef>
          <a:spcPts val="625"/>
        </a:spcBef>
        <a:spcAft>
          <a:spcPct val="0"/>
        </a:spcAft>
        <a:buClr>
          <a:srgbClr val="FFCC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85000"/>
        </a:lnSpc>
        <a:spcBef>
          <a:spcPts val="563"/>
        </a:spcBef>
        <a:spcAft>
          <a:spcPct val="0"/>
        </a:spcAft>
        <a:buClr>
          <a:srgbClr val="FFCC00"/>
        </a:buClr>
        <a:buSzPct val="100000"/>
        <a:buFont typeface="Wingdings" pitchFamily="2" charset="2"/>
        <a:buChar char="§"/>
        <a:defRPr>
          <a:solidFill>
            <a:srgbClr val="000000"/>
          </a:solidFill>
          <a:latin typeface="+mn-lt"/>
          <a:ea typeface="+mn-ea"/>
          <a:cs typeface="+mn-cs"/>
        </a:defRPr>
      </a:lvl4pPr>
      <a:lvl5pPr marL="2057400" indent="-228600" algn="l" defTabSz="457200" rtl="0" eaLnBrk="0" fontAlgn="base" hangingPunct="0">
        <a:lnSpc>
          <a:spcPct val="85000"/>
        </a:lnSpc>
        <a:spcBef>
          <a:spcPts val="500"/>
        </a:spcBef>
        <a:spcAft>
          <a:spcPct val="0"/>
        </a:spcAft>
        <a:buClr>
          <a:srgbClr val="FFCC00"/>
        </a:buClr>
        <a:buSzPct val="100000"/>
        <a:buFont typeface="Wingdings" pitchFamily="2" charset="2"/>
        <a:buChar char="§"/>
        <a:defRPr sz="1600">
          <a:solidFill>
            <a:srgbClr val="000000"/>
          </a:solidFill>
          <a:latin typeface="+mn-lt"/>
          <a:ea typeface="+mn-ea"/>
          <a:cs typeface="+mn-cs"/>
        </a:defRPr>
      </a:lvl5pPr>
      <a:lvl6pPr marL="2514600" indent="-228600" algn="l" defTabSz="457200" rtl="0" fontAlgn="base">
        <a:lnSpc>
          <a:spcPct val="85000"/>
        </a:lnSpc>
        <a:spcBef>
          <a:spcPts val="500"/>
        </a:spcBef>
        <a:spcAft>
          <a:spcPct val="0"/>
        </a:spcAft>
        <a:buClr>
          <a:srgbClr val="FFCC00"/>
        </a:buClr>
        <a:buSzPct val="100000"/>
        <a:buFont typeface="Wingdings" pitchFamily="2" charset="2"/>
        <a:buChar char="§"/>
        <a:defRPr sz="1600">
          <a:solidFill>
            <a:srgbClr val="000000"/>
          </a:solidFill>
          <a:latin typeface="+mn-lt"/>
          <a:ea typeface="+mn-ea"/>
          <a:cs typeface="+mn-cs"/>
        </a:defRPr>
      </a:lvl6pPr>
      <a:lvl7pPr marL="2971800" indent="-228600" algn="l" defTabSz="457200" rtl="0" fontAlgn="base">
        <a:lnSpc>
          <a:spcPct val="85000"/>
        </a:lnSpc>
        <a:spcBef>
          <a:spcPts val="500"/>
        </a:spcBef>
        <a:spcAft>
          <a:spcPct val="0"/>
        </a:spcAft>
        <a:buClr>
          <a:srgbClr val="FFCC00"/>
        </a:buClr>
        <a:buSzPct val="100000"/>
        <a:buFont typeface="Wingdings" pitchFamily="2" charset="2"/>
        <a:buChar char="§"/>
        <a:defRPr sz="1600">
          <a:solidFill>
            <a:srgbClr val="000000"/>
          </a:solidFill>
          <a:latin typeface="+mn-lt"/>
          <a:ea typeface="+mn-ea"/>
          <a:cs typeface="+mn-cs"/>
        </a:defRPr>
      </a:lvl7pPr>
      <a:lvl8pPr marL="3429000" indent="-228600" algn="l" defTabSz="457200" rtl="0" fontAlgn="base">
        <a:lnSpc>
          <a:spcPct val="85000"/>
        </a:lnSpc>
        <a:spcBef>
          <a:spcPts val="500"/>
        </a:spcBef>
        <a:spcAft>
          <a:spcPct val="0"/>
        </a:spcAft>
        <a:buClr>
          <a:srgbClr val="FFCC00"/>
        </a:buClr>
        <a:buSzPct val="100000"/>
        <a:buFont typeface="Wingdings" pitchFamily="2" charset="2"/>
        <a:buChar char="§"/>
        <a:defRPr sz="1600">
          <a:solidFill>
            <a:srgbClr val="000000"/>
          </a:solidFill>
          <a:latin typeface="+mn-lt"/>
          <a:ea typeface="+mn-ea"/>
          <a:cs typeface="+mn-cs"/>
        </a:defRPr>
      </a:lvl8pPr>
      <a:lvl9pPr marL="3886200" indent="-228600" algn="l" defTabSz="457200" rtl="0" fontAlgn="base">
        <a:lnSpc>
          <a:spcPct val="85000"/>
        </a:lnSpc>
        <a:spcBef>
          <a:spcPts val="500"/>
        </a:spcBef>
        <a:spcAft>
          <a:spcPct val="0"/>
        </a:spcAft>
        <a:buClr>
          <a:srgbClr val="FFCC00"/>
        </a:buClr>
        <a:buSzPct val="100000"/>
        <a:buFont typeface="Wingdings" pitchFamily="2" charset="2"/>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7463"/>
            <a:ext cx="9144000" cy="1247776"/>
          </a:xfrm>
          <a:prstGeom prst="rect">
            <a:avLst/>
          </a:prstGeom>
          <a:solidFill>
            <a:srgbClr val="EBEB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pic>
        <p:nvPicPr>
          <p:cNvPr id="4099" name="Picture 3"/>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63" y="304800"/>
            <a:ext cx="7699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Oval 4"/>
          <p:cNvSpPr>
            <a:spLocks noChangeArrowheads="1"/>
          </p:cNvSpPr>
          <p:nvPr/>
        </p:nvSpPr>
        <p:spPr bwMode="auto">
          <a:xfrm>
            <a:off x="568325" y="314325"/>
            <a:ext cx="587375" cy="5873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sp>
        <p:nvSpPr>
          <p:cNvPr id="4101" name="Rectangle 5"/>
          <p:cNvSpPr>
            <a:spLocks noChangeArrowheads="1"/>
          </p:cNvSpPr>
          <p:nvPr/>
        </p:nvSpPr>
        <p:spPr bwMode="auto">
          <a:xfrm>
            <a:off x="0" y="0"/>
            <a:ext cx="9144000" cy="1247775"/>
          </a:xfrm>
          <a:prstGeom prst="rect">
            <a:avLst/>
          </a:prstGeom>
          <a:solidFill>
            <a:srgbClr val="EBEB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sp>
        <p:nvSpPr>
          <p:cNvPr id="4102" name="Oval 6"/>
          <p:cNvSpPr>
            <a:spLocks noChangeArrowheads="1"/>
          </p:cNvSpPr>
          <p:nvPr/>
        </p:nvSpPr>
        <p:spPr bwMode="auto">
          <a:xfrm>
            <a:off x="509588" y="314325"/>
            <a:ext cx="587375" cy="5873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pic>
        <p:nvPicPr>
          <p:cNvPr id="4103" name="Picture 7"/>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263" y="301625"/>
            <a:ext cx="7699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Line 9"/>
          <p:cNvSpPr>
            <a:spLocks noChangeShapeType="1"/>
          </p:cNvSpPr>
          <p:nvPr/>
        </p:nvSpPr>
        <p:spPr bwMode="auto">
          <a:xfrm flipH="1">
            <a:off x="2820988" y="331788"/>
            <a:ext cx="1587" cy="7747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buClr>
                <a:srgbClr val="000000"/>
              </a:buClr>
              <a:buSzPct val="100000"/>
              <a:buFont typeface="Times New Roman" pitchFamily="16" charset="0"/>
              <a:buNone/>
            </a:pPr>
            <a:endParaRPr lang="en-US" sz="2000">
              <a:solidFill>
                <a:prstClr val="white"/>
              </a:solidFill>
              <a:ea typeface="SimSun" charset="-122"/>
            </a:endParaRPr>
          </a:p>
        </p:txBody>
      </p:sp>
      <p:sp>
        <p:nvSpPr>
          <p:cNvPr id="4105" name="Rectangle 10"/>
          <p:cNvSpPr>
            <a:spLocks noGrp="1" noChangeArrowheads="1"/>
          </p:cNvSpPr>
          <p:nvPr>
            <p:ph type="title"/>
          </p:nvPr>
        </p:nvSpPr>
        <p:spPr bwMode="auto">
          <a:xfrm>
            <a:off x="2894013" y="225425"/>
            <a:ext cx="5573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6" name="Rectangle 11"/>
          <p:cNvSpPr>
            <a:spLocks noGrp="1" noChangeArrowheads="1"/>
          </p:cNvSpPr>
          <p:nvPr>
            <p:ph type="body" idx="1"/>
          </p:nvPr>
        </p:nvSpPr>
        <p:spPr bwMode="auto">
          <a:xfrm>
            <a:off x="774700" y="1409700"/>
            <a:ext cx="77724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8" name="Rectangle 12"/>
          <p:cNvSpPr>
            <a:spLocks noGrp="1" noChangeArrowheads="1"/>
          </p:cNvSpPr>
          <p:nvPr>
            <p:ph type="ftr" sz="quarter" idx="3"/>
          </p:nvPr>
        </p:nvSpPr>
        <p:spPr bwMode="auto">
          <a:xfrm>
            <a:off x="657225" y="6500813"/>
            <a:ext cx="3209925"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buClrTx/>
              <a:buSzTx/>
              <a:buFontTx/>
              <a:buNone/>
              <a:defRPr sz="1000" b="0" i="0" dirty="0">
                <a:solidFill>
                  <a:srgbClr val="79003C"/>
                </a:solidFill>
                <a:latin typeface="Arial" charset="0"/>
                <a:ea typeface="ＭＳ Ｐゴシック" pitchFamily="-97" charset="-128"/>
              </a:defRPr>
            </a:lvl1pPr>
          </a:lstStyle>
          <a:p>
            <a:pPr fontAlgn="base">
              <a:spcBef>
                <a:spcPct val="0"/>
              </a:spcBef>
              <a:spcAft>
                <a:spcPct val="0"/>
              </a:spcAft>
              <a:defRPr/>
            </a:pPr>
            <a:r>
              <a:rPr lang="en-US"/>
              <a:t>EDW 2009: Enterprise Architecture in the Real World 	</a:t>
            </a:r>
          </a:p>
        </p:txBody>
      </p:sp>
      <p:sp>
        <p:nvSpPr>
          <p:cNvPr id="4108" name="Line 13"/>
          <p:cNvSpPr>
            <a:spLocks noChangeShapeType="1"/>
          </p:cNvSpPr>
          <p:nvPr/>
        </p:nvSpPr>
        <p:spPr bwMode="auto">
          <a:xfrm flipH="1">
            <a:off x="2820988" y="331788"/>
            <a:ext cx="1587" cy="7747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buClr>
                <a:srgbClr val="000000"/>
              </a:buClr>
              <a:buSzPct val="100000"/>
              <a:buFont typeface="Times New Roman" pitchFamily="16" charset="0"/>
              <a:buNone/>
            </a:pPr>
            <a:endParaRPr lang="en-US" sz="2000">
              <a:solidFill>
                <a:prstClr val="white"/>
              </a:solidFill>
              <a:ea typeface="SimSun" charset="-122"/>
            </a:endParaRPr>
          </a:p>
        </p:txBody>
      </p:sp>
      <p:sp>
        <p:nvSpPr>
          <p:cNvPr id="4109" name="Rectangle 14"/>
          <p:cNvSpPr>
            <a:spLocks noChangeArrowheads="1"/>
          </p:cNvSpPr>
          <p:nvPr/>
        </p:nvSpPr>
        <p:spPr bwMode="auto">
          <a:xfrm>
            <a:off x="1166813" y="246063"/>
            <a:ext cx="16732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800">
                <a:solidFill>
                  <a:srgbClr val="000000"/>
                </a:solidFill>
                <a:ea typeface="ＭＳ Ｐゴシック" charset="-128"/>
              </a:rPr>
              <a:t>National Aeronautics and </a:t>
            </a:r>
            <a:br>
              <a:rPr lang="en-US" sz="800">
                <a:solidFill>
                  <a:srgbClr val="000000"/>
                </a:solidFill>
                <a:ea typeface="ＭＳ Ｐゴシック" charset="-128"/>
              </a:rPr>
            </a:br>
            <a:r>
              <a:rPr lang="en-US" sz="800">
                <a:solidFill>
                  <a:srgbClr val="000000"/>
                </a:solidFill>
                <a:ea typeface="ＭＳ Ｐゴシック" charset="-128"/>
              </a:rPr>
              <a:t>Space Administration</a:t>
            </a:r>
          </a:p>
          <a:p>
            <a:pPr fontAlgn="base">
              <a:spcBef>
                <a:spcPct val="0"/>
              </a:spcBef>
              <a:spcAft>
                <a:spcPct val="0"/>
              </a:spcAft>
            </a:pPr>
            <a:endParaRPr lang="en-US" sz="800">
              <a:solidFill>
                <a:srgbClr val="000000"/>
              </a:solidFill>
              <a:ea typeface="ＭＳ Ｐゴシック" charset="-128"/>
            </a:endParaRPr>
          </a:p>
          <a:p>
            <a:pPr fontAlgn="base">
              <a:spcBef>
                <a:spcPct val="0"/>
              </a:spcBef>
              <a:spcAft>
                <a:spcPct val="0"/>
              </a:spcAft>
            </a:pPr>
            <a:r>
              <a:rPr lang="en-US" sz="800" b="1">
                <a:solidFill>
                  <a:srgbClr val="000000"/>
                </a:solidFill>
                <a:ea typeface="ＭＳ Ｐゴシック" charset="-128"/>
              </a:rPr>
              <a:t>Jet Propulsion Laboratory</a:t>
            </a:r>
          </a:p>
          <a:p>
            <a:pPr fontAlgn="base">
              <a:spcBef>
                <a:spcPct val="0"/>
              </a:spcBef>
              <a:spcAft>
                <a:spcPct val="0"/>
              </a:spcAft>
            </a:pPr>
            <a:r>
              <a:rPr lang="en-US" sz="800">
                <a:solidFill>
                  <a:srgbClr val="000000"/>
                </a:solidFill>
                <a:ea typeface="ＭＳ Ｐゴシック" charset="-128"/>
              </a:rPr>
              <a:t>California Institute of Technology</a:t>
            </a:r>
          </a:p>
          <a:p>
            <a:pPr fontAlgn="base">
              <a:spcBef>
                <a:spcPct val="0"/>
              </a:spcBef>
              <a:spcAft>
                <a:spcPct val="0"/>
              </a:spcAft>
            </a:pPr>
            <a:r>
              <a:rPr lang="en-US" sz="800">
                <a:solidFill>
                  <a:srgbClr val="000000"/>
                </a:solidFill>
                <a:ea typeface="ＭＳ Ｐゴシック" charset="-128"/>
              </a:rPr>
              <a:t>Pasadena, California</a:t>
            </a:r>
          </a:p>
        </p:txBody>
      </p:sp>
      <p:sp>
        <p:nvSpPr>
          <p:cNvPr id="4110" name="TextBox 15"/>
          <p:cNvSpPr txBox="1">
            <a:spLocks noChangeArrowheads="1"/>
          </p:cNvSpPr>
          <p:nvPr userDrawn="1"/>
        </p:nvSpPr>
        <p:spPr bwMode="auto">
          <a:xfrm>
            <a:off x="8542338" y="6508750"/>
            <a:ext cx="449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Arial" charset="0"/>
                <a:ea typeface="SimSun" charset="-122"/>
              </a:defRPr>
            </a:lvl1pPr>
            <a:lvl2pPr eaLnBrk="0" hangingPunct="0">
              <a:defRPr sz="2000">
                <a:solidFill>
                  <a:schemeClr val="bg1"/>
                </a:solidFill>
                <a:latin typeface="Arial" charset="0"/>
                <a:ea typeface="SimSun" charset="-122"/>
              </a:defRPr>
            </a:lvl2pPr>
            <a:lvl3pPr eaLnBrk="0" hangingPunct="0">
              <a:defRPr sz="2000">
                <a:solidFill>
                  <a:schemeClr val="bg1"/>
                </a:solidFill>
                <a:latin typeface="Arial" charset="0"/>
                <a:ea typeface="SimSun" charset="-122"/>
              </a:defRPr>
            </a:lvl3pPr>
            <a:lvl4pPr eaLnBrk="0" hangingPunct="0">
              <a:defRPr sz="2000">
                <a:solidFill>
                  <a:schemeClr val="bg1"/>
                </a:solidFill>
                <a:latin typeface="Arial" charset="0"/>
                <a:ea typeface="SimSun" charset="-122"/>
              </a:defRPr>
            </a:lvl4pPr>
            <a:lvl5pPr eaLnBrk="0" hangingPunct="0">
              <a:defRPr sz="2000">
                <a:solidFill>
                  <a:schemeClr val="bg1"/>
                </a:solidFill>
                <a:latin typeface="Arial" charset="0"/>
                <a:ea typeface="SimSun" charset="-122"/>
              </a:defRPr>
            </a:lvl5pPr>
            <a:lvl6pPr marL="25146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6pPr>
            <a:lvl7pPr marL="29718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7pPr>
            <a:lvl8pPr marL="34290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8pPr>
            <a:lvl9pPr marL="38862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9pPr>
          </a:lstStyle>
          <a:p>
            <a:pPr eaLnBrk="1" fontAlgn="base" hangingPunct="1">
              <a:spcBef>
                <a:spcPct val="0"/>
              </a:spcBef>
              <a:spcAft>
                <a:spcPct val="0"/>
              </a:spcAft>
            </a:pPr>
            <a:fld id="{3A174A1E-3587-433B-B1D5-4B6E7A1692C7}" type="slidenum">
              <a:rPr lang="en-US" sz="1000" i="1">
                <a:solidFill>
                  <a:srgbClr val="79003C"/>
                </a:solidFill>
                <a:ea typeface="ＭＳ Ｐゴシック" charset="-128"/>
              </a:rPr>
              <a:pPr eaLnBrk="1" fontAlgn="base" hangingPunct="1">
                <a:spcBef>
                  <a:spcPct val="0"/>
                </a:spcBef>
                <a:spcAft>
                  <a:spcPct val="0"/>
                </a:spcAft>
              </a:pPr>
              <a:t>‹#›</a:t>
            </a:fld>
            <a:endParaRPr lang="en-US" sz="1000" i="1">
              <a:solidFill>
                <a:srgbClr val="79003C"/>
              </a:solidFill>
              <a:ea typeface="ＭＳ Ｐゴシック" charset="-128"/>
            </a:endParaRPr>
          </a:p>
        </p:txBody>
      </p:sp>
      <p:pic>
        <p:nvPicPr>
          <p:cNvPr id="4111"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69691"/>
          <a:stretch>
            <a:fillRect/>
          </a:stretch>
        </p:blipFill>
        <p:spPr bwMode="auto">
          <a:xfrm>
            <a:off x="6753225" y="228600"/>
            <a:ext cx="22272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645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2200">
          <a:solidFill>
            <a:srgbClr val="79003C"/>
          </a:solidFill>
          <a:latin typeface="+mj-lt"/>
          <a:ea typeface="ＭＳ Ｐゴシック" pitchFamily="-112" charset="-128"/>
          <a:cs typeface="ＭＳ Ｐゴシック" pitchFamily="-112" charset="-128"/>
        </a:defRPr>
      </a:lvl1pPr>
      <a:lvl2pPr algn="l" rtl="0" eaLnBrk="0" fontAlgn="base" hangingPunct="0">
        <a:lnSpc>
          <a:spcPct val="90000"/>
        </a:lnSpc>
        <a:spcBef>
          <a:spcPct val="0"/>
        </a:spcBef>
        <a:spcAft>
          <a:spcPct val="0"/>
        </a:spcAft>
        <a:defRPr sz="2200">
          <a:solidFill>
            <a:srgbClr val="79003C"/>
          </a:solidFill>
          <a:latin typeface="Helvetica" pitchFamily="-112" charset="0"/>
          <a:ea typeface="ＭＳ Ｐゴシック" pitchFamily="-112" charset="-128"/>
          <a:cs typeface="ＭＳ Ｐゴシック" pitchFamily="-112" charset="-128"/>
        </a:defRPr>
      </a:lvl2pPr>
      <a:lvl3pPr algn="l" rtl="0" eaLnBrk="0" fontAlgn="base" hangingPunct="0">
        <a:lnSpc>
          <a:spcPct val="90000"/>
        </a:lnSpc>
        <a:spcBef>
          <a:spcPct val="0"/>
        </a:spcBef>
        <a:spcAft>
          <a:spcPct val="0"/>
        </a:spcAft>
        <a:defRPr sz="2200">
          <a:solidFill>
            <a:srgbClr val="79003C"/>
          </a:solidFill>
          <a:latin typeface="Helvetica" pitchFamily="-112" charset="0"/>
          <a:ea typeface="ＭＳ Ｐゴシック" pitchFamily="-112" charset="-128"/>
          <a:cs typeface="ＭＳ Ｐゴシック" pitchFamily="-112" charset="-128"/>
        </a:defRPr>
      </a:lvl3pPr>
      <a:lvl4pPr algn="l" rtl="0" eaLnBrk="0" fontAlgn="base" hangingPunct="0">
        <a:lnSpc>
          <a:spcPct val="90000"/>
        </a:lnSpc>
        <a:spcBef>
          <a:spcPct val="0"/>
        </a:spcBef>
        <a:spcAft>
          <a:spcPct val="0"/>
        </a:spcAft>
        <a:defRPr sz="2200">
          <a:solidFill>
            <a:srgbClr val="79003C"/>
          </a:solidFill>
          <a:latin typeface="Helvetica" pitchFamily="-112" charset="0"/>
          <a:ea typeface="ＭＳ Ｐゴシック" pitchFamily="-112" charset="-128"/>
          <a:cs typeface="ＭＳ Ｐゴシック" pitchFamily="-112" charset="-128"/>
        </a:defRPr>
      </a:lvl4pPr>
      <a:lvl5pPr algn="l" rtl="0" eaLnBrk="0" fontAlgn="base" hangingPunct="0">
        <a:lnSpc>
          <a:spcPct val="90000"/>
        </a:lnSpc>
        <a:spcBef>
          <a:spcPct val="0"/>
        </a:spcBef>
        <a:spcAft>
          <a:spcPct val="0"/>
        </a:spcAft>
        <a:defRPr sz="2200">
          <a:solidFill>
            <a:srgbClr val="79003C"/>
          </a:solidFill>
          <a:latin typeface="Helvetica" pitchFamily="-112" charset="0"/>
          <a:ea typeface="ＭＳ Ｐゴシック" pitchFamily="-112" charset="-128"/>
          <a:cs typeface="ＭＳ Ｐゴシック" pitchFamily="-112" charset="-128"/>
        </a:defRPr>
      </a:lvl5pPr>
      <a:lvl6pPr marL="457200" algn="l" rtl="0" fontAlgn="base">
        <a:lnSpc>
          <a:spcPct val="90000"/>
        </a:lnSpc>
        <a:spcBef>
          <a:spcPct val="0"/>
        </a:spcBef>
        <a:spcAft>
          <a:spcPct val="0"/>
        </a:spcAft>
        <a:defRPr sz="2200">
          <a:solidFill>
            <a:srgbClr val="79003C"/>
          </a:solidFill>
          <a:latin typeface="Helvetica" pitchFamily="-112" charset="0"/>
        </a:defRPr>
      </a:lvl6pPr>
      <a:lvl7pPr marL="914400" algn="l" rtl="0" fontAlgn="base">
        <a:lnSpc>
          <a:spcPct val="90000"/>
        </a:lnSpc>
        <a:spcBef>
          <a:spcPct val="0"/>
        </a:spcBef>
        <a:spcAft>
          <a:spcPct val="0"/>
        </a:spcAft>
        <a:defRPr sz="2200">
          <a:solidFill>
            <a:srgbClr val="79003C"/>
          </a:solidFill>
          <a:latin typeface="Helvetica" pitchFamily="-112" charset="0"/>
        </a:defRPr>
      </a:lvl7pPr>
      <a:lvl8pPr marL="1371600" algn="l" rtl="0" fontAlgn="base">
        <a:lnSpc>
          <a:spcPct val="90000"/>
        </a:lnSpc>
        <a:spcBef>
          <a:spcPct val="0"/>
        </a:spcBef>
        <a:spcAft>
          <a:spcPct val="0"/>
        </a:spcAft>
        <a:defRPr sz="2200">
          <a:solidFill>
            <a:srgbClr val="79003C"/>
          </a:solidFill>
          <a:latin typeface="Helvetica" pitchFamily="-112" charset="0"/>
        </a:defRPr>
      </a:lvl8pPr>
      <a:lvl9pPr marL="1828800" algn="l" rtl="0" fontAlgn="base">
        <a:lnSpc>
          <a:spcPct val="90000"/>
        </a:lnSpc>
        <a:spcBef>
          <a:spcPct val="0"/>
        </a:spcBef>
        <a:spcAft>
          <a:spcPct val="0"/>
        </a:spcAft>
        <a:defRPr sz="2200">
          <a:solidFill>
            <a:srgbClr val="79003C"/>
          </a:solidFill>
          <a:latin typeface="Helvetica" pitchFamily="-112" charset="0"/>
        </a:defRPr>
      </a:lvl9pPr>
    </p:titleStyle>
    <p:bodyStyle>
      <a:lvl1pPr marL="342900" indent="-342900" algn="l" rtl="0" eaLnBrk="0" fontAlgn="base" hangingPunct="0">
        <a:spcBef>
          <a:spcPct val="20000"/>
        </a:spcBef>
        <a:spcAft>
          <a:spcPct val="0"/>
        </a:spcAft>
        <a:buSzPct val="140000"/>
        <a:buFont typeface="Times New Roman" pitchFamily="16" charset="0"/>
        <a:buChar char="•"/>
        <a:defRPr>
          <a:solidFill>
            <a:srgbClr val="232494"/>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1600">
          <a:solidFill>
            <a:srgbClr val="232494"/>
          </a:solidFill>
          <a:latin typeface="+mn-lt"/>
          <a:ea typeface="ＭＳ Ｐゴシック" pitchFamily="-112" charset="-128"/>
        </a:defRPr>
      </a:lvl2pPr>
      <a:lvl3pPr marL="1085850" indent="-228600" algn="l" rtl="0" eaLnBrk="0" fontAlgn="base" hangingPunct="0">
        <a:spcBef>
          <a:spcPct val="20000"/>
        </a:spcBef>
        <a:spcAft>
          <a:spcPct val="0"/>
        </a:spcAft>
        <a:buChar char="•"/>
        <a:defRPr sz="1400">
          <a:solidFill>
            <a:srgbClr val="232494"/>
          </a:solidFill>
          <a:latin typeface="+mn-lt"/>
          <a:ea typeface="ＭＳ Ｐゴシック" pitchFamily="-112" charset="-128"/>
        </a:defRPr>
      </a:lvl3pPr>
      <a:lvl4pPr marL="1428750" indent="-228600" algn="l" rtl="0" eaLnBrk="0" fontAlgn="base" hangingPunct="0">
        <a:spcBef>
          <a:spcPct val="20000"/>
        </a:spcBef>
        <a:spcAft>
          <a:spcPct val="0"/>
        </a:spcAft>
        <a:buChar char="–"/>
        <a:defRPr sz="1200">
          <a:solidFill>
            <a:srgbClr val="232494"/>
          </a:solidFill>
          <a:latin typeface="+mn-lt"/>
          <a:ea typeface="ＭＳ Ｐゴシック" pitchFamily="-112" charset="-128"/>
        </a:defRPr>
      </a:lvl4pPr>
      <a:lvl5pPr marL="1771650" indent="-228600" algn="l" rtl="0" eaLnBrk="0" fontAlgn="base" hangingPunct="0">
        <a:spcBef>
          <a:spcPct val="20000"/>
        </a:spcBef>
        <a:spcAft>
          <a:spcPct val="0"/>
        </a:spcAft>
        <a:buChar char="»"/>
        <a:defRPr sz="1000">
          <a:solidFill>
            <a:srgbClr val="232494"/>
          </a:solidFill>
          <a:latin typeface="+mn-lt"/>
          <a:ea typeface="ＭＳ Ｐゴシック" pitchFamily="-112" charset="-128"/>
        </a:defRPr>
      </a:lvl5pPr>
      <a:lvl6pPr marL="2228850" indent="-228600" algn="l" rtl="0" fontAlgn="base">
        <a:spcBef>
          <a:spcPct val="20000"/>
        </a:spcBef>
        <a:spcAft>
          <a:spcPct val="0"/>
        </a:spcAft>
        <a:buChar char="»"/>
        <a:defRPr sz="1000">
          <a:solidFill>
            <a:srgbClr val="232494"/>
          </a:solidFill>
          <a:latin typeface="+mn-lt"/>
          <a:ea typeface="ＭＳ Ｐゴシック" pitchFamily="-112" charset="-128"/>
        </a:defRPr>
      </a:lvl6pPr>
      <a:lvl7pPr marL="2686050" indent="-228600" algn="l" rtl="0" fontAlgn="base">
        <a:spcBef>
          <a:spcPct val="20000"/>
        </a:spcBef>
        <a:spcAft>
          <a:spcPct val="0"/>
        </a:spcAft>
        <a:buChar char="»"/>
        <a:defRPr sz="1000">
          <a:solidFill>
            <a:srgbClr val="232494"/>
          </a:solidFill>
          <a:latin typeface="+mn-lt"/>
          <a:ea typeface="ＭＳ Ｐゴシック" pitchFamily="-112" charset="-128"/>
        </a:defRPr>
      </a:lvl7pPr>
      <a:lvl8pPr marL="3143250" indent="-228600" algn="l" rtl="0" fontAlgn="base">
        <a:spcBef>
          <a:spcPct val="20000"/>
        </a:spcBef>
        <a:spcAft>
          <a:spcPct val="0"/>
        </a:spcAft>
        <a:buChar char="»"/>
        <a:defRPr sz="1000">
          <a:solidFill>
            <a:srgbClr val="232494"/>
          </a:solidFill>
          <a:latin typeface="+mn-lt"/>
          <a:ea typeface="ＭＳ Ｐゴシック" pitchFamily="-112" charset="-128"/>
        </a:defRPr>
      </a:lvl8pPr>
      <a:lvl9pPr marL="3600450" indent="-228600" algn="l" rtl="0" fontAlgn="base">
        <a:spcBef>
          <a:spcPct val="20000"/>
        </a:spcBef>
        <a:spcAft>
          <a:spcPct val="0"/>
        </a:spcAft>
        <a:buChar char="»"/>
        <a:defRPr sz="1000">
          <a:solidFill>
            <a:srgbClr val="232494"/>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PowerPoint_Presentation1.ppt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subTitle" idx="4294967295"/>
          </p:nvPr>
        </p:nvSpPr>
        <p:spPr>
          <a:xfrm>
            <a:off x="914400" y="2619375"/>
            <a:ext cx="7086600" cy="1751013"/>
          </a:xfrm>
        </p:spPr>
        <p:txBody>
          <a:bodyPr/>
          <a:lstStyle/>
          <a:p>
            <a:pPr marL="92075" indent="0" algn="ctr" eaLnBrk="1" hangingPunct="1">
              <a:spcBef>
                <a:spcPts val="875"/>
              </a:spcBef>
              <a:buFontTx/>
              <a:buNone/>
              <a:tabLst>
                <a:tab pos="92075"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smtClean="0"/>
              <a:t>Ontology Reuse In MBSE</a:t>
            </a:r>
          </a:p>
        </p:txBody>
      </p:sp>
      <p:sp>
        <p:nvSpPr>
          <p:cNvPr id="2051" name="Rectangle 2"/>
          <p:cNvSpPr>
            <a:spLocks noChangeArrowheads="1"/>
          </p:cNvSpPr>
          <p:nvPr/>
        </p:nvSpPr>
        <p:spPr bwMode="auto">
          <a:xfrm>
            <a:off x="6096000" y="5131639"/>
            <a:ext cx="23939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defTabSz="457200" fontAlgn="base">
              <a:spcBef>
                <a:spcPts val="225"/>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rPr>
              <a:t>Henson </a:t>
            </a:r>
            <a:r>
              <a:rPr lang="en-US" b="1" dirty="0" smtClean="0">
                <a:solidFill>
                  <a:srgbClr val="000000"/>
                </a:solidFill>
              </a:rPr>
              <a:t>Graves</a:t>
            </a:r>
          </a:p>
          <a:p>
            <a:pPr algn="ctr" defTabSz="457200" fontAlgn="base">
              <a:spcBef>
                <a:spcPts val="225"/>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solidFill>
                  <a:srgbClr val="000000"/>
                </a:solidFill>
              </a:rPr>
              <a:t>January 2011</a:t>
            </a:r>
            <a:endParaRPr lang="en-US" sz="1400" b="1" dirty="0">
              <a:solidFill>
                <a:srgbClr val="000000"/>
              </a:solidFill>
            </a:endParaRPr>
          </a:p>
        </p:txBody>
      </p:sp>
    </p:spTree>
    <p:extLst>
      <p:ext uri="{BB962C8B-B14F-4D97-AF65-F5344CB8AC3E}">
        <p14:creationId xmlns:p14="http://schemas.microsoft.com/office/powerpoint/2010/main" val="142833808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Ontology Concepts That Might Be Useful</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63587134"/>
              </p:ext>
            </p:extLst>
          </p:nvPr>
        </p:nvGraphicFramePr>
        <p:xfrm>
          <a:off x="380999" y="1524000"/>
          <a:ext cx="7739743" cy="5029200"/>
        </p:xfrm>
        <a:graphic>
          <a:graphicData uri="http://schemas.openxmlformats.org/presentationml/2006/ole">
            <mc:AlternateContent xmlns:mc="http://schemas.openxmlformats.org/markup-compatibility/2006">
              <mc:Choice xmlns:v="urn:schemas-microsoft-com:vml" Requires="v">
                <p:oleObj spid="_x0000_s6183" name="Slide" r:id="rId3" imgW="4521778" imgH="3390734" progId="PowerPoint.Slide.8">
                  <p:embed/>
                </p:oleObj>
              </mc:Choice>
              <mc:Fallback>
                <p:oleObj name="Slide" r:id="rId3" imgW="4521778" imgH="3390734"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t="13492"/>
                      <a:stretch>
                        <a:fillRect/>
                      </a:stretch>
                    </p:blipFill>
                    <p:spPr bwMode="auto">
                      <a:xfrm>
                        <a:off x="380999" y="1524000"/>
                        <a:ext cx="7739743" cy="5029200"/>
                      </a:xfrm>
                      <a:prstGeom prst="rect">
                        <a:avLst/>
                      </a:prstGeom>
                      <a:noFill/>
                    </p:spPr>
                  </p:pic>
                </p:oleObj>
              </mc:Fallback>
            </mc:AlternateContent>
          </a:graphicData>
        </a:graphic>
      </p:graphicFrame>
      <p:sp>
        <p:nvSpPr>
          <p:cNvPr id="6" name="TextBox 5"/>
          <p:cNvSpPr txBox="1"/>
          <p:nvPr/>
        </p:nvSpPr>
        <p:spPr>
          <a:xfrm>
            <a:off x="1905000" y="1447800"/>
            <a:ext cx="1005403" cy="369332"/>
          </a:xfrm>
          <a:prstGeom prst="rect">
            <a:avLst/>
          </a:prstGeom>
          <a:noFill/>
        </p:spPr>
        <p:txBody>
          <a:bodyPr wrap="none" rtlCol="0">
            <a:spAutoFit/>
          </a:bodyPr>
          <a:lstStyle/>
          <a:p>
            <a:r>
              <a:rPr lang="en-US" dirty="0" smtClean="0"/>
              <a:t>Classes</a:t>
            </a:r>
            <a:endParaRPr lang="en-US" dirty="0"/>
          </a:p>
        </p:txBody>
      </p:sp>
      <p:sp>
        <p:nvSpPr>
          <p:cNvPr id="7" name="TextBox 6"/>
          <p:cNvSpPr txBox="1"/>
          <p:nvPr/>
        </p:nvSpPr>
        <p:spPr>
          <a:xfrm>
            <a:off x="4953000" y="1447800"/>
            <a:ext cx="1236236" cy="369332"/>
          </a:xfrm>
          <a:prstGeom prst="rect">
            <a:avLst/>
          </a:prstGeom>
          <a:noFill/>
        </p:spPr>
        <p:txBody>
          <a:bodyPr wrap="none" rtlCol="0">
            <a:spAutoFit/>
          </a:bodyPr>
          <a:lstStyle/>
          <a:p>
            <a:r>
              <a:rPr lang="en-US" dirty="0" smtClean="0"/>
              <a:t>Properties</a:t>
            </a:r>
            <a:endParaRPr lang="en-US" dirty="0"/>
          </a:p>
        </p:txBody>
      </p:sp>
    </p:spTree>
    <p:extLst>
      <p:ext uri="{BB962C8B-B14F-4D97-AF65-F5344CB8AC3E}">
        <p14:creationId xmlns:p14="http://schemas.microsoft.com/office/powerpoint/2010/main" val="2852235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From Upper Ontologies That Is Particularly Useful: Qualities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bwMode="auto">
          <a:xfrm>
            <a:off x="762000" y="1676400"/>
            <a:ext cx="1143000" cy="6858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chemeClr val="bg1"/>
                </a:solidFill>
                <a:effectLst/>
                <a:latin typeface="Arial" charset="0"/>
                <a:ea typeface="SimSun" pitchFamily="2" charset="-122"/>
              </a:rPr>
              <a:t>Physical Object</a:t>
            </a:r>
          </a:p>
        </p:txBody>
      </p:sp>
      <p:sp>
        <p:nvSpPr>
          <p:cNvPr id="10" name="Rectangle 9"/>
          <p:cNvSpPr/>
          <p:nvPr/>
        </p:nvSpPr>
        <p:spPr bwMode="auto">
          <a:xfrm>
            <a:off x="3690715" y="1676400"/>
            <a:ext cx="1143000" cy="6858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chemeClr val="bg1"/>
                </a:solidFill>
                <a:effectLst/>
                <a:latin typeface="Arial" charset="0"/>
                <a:ea typeface="SimSun" pitchFamily="2" charset="-122"/>
              </a:rPr>
              <a:t>Quality</a:t>
            </a:r>
          </a:p>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lang="en-US" sz="1600" dirty="0" smtClean="0">
                <a:solidFill>
                  <a:schemeClr val="bg1"/>
                </a:solidFill>
                <a:latin typeface="Arial" charset="0"/>
                <a:ea typeface="SimSun" pitchFamily="2" charset="-122"/>
              </a:rPr>
              <a:t>Type</a:t>
            </a:r>
            <a:endParaRPr kumimoji="0" lang="en-US" sz="1600" b="0" i="0" u="none" strike="noStrike" cap="none" normalizeH="0" baseline="0" dirty="0" smtClean="0">
              <a:ln>
                <a:noFill/>
              </a:ln>
              <a:solidFill>
                <a:schemeClr val="bg1"/>
              </a:solidFill>
              <a:effectLst/>
              <a:latin typeface="Arial" charset="0"/>
              <a:ea typeface="SimSun" pitchFamily="2" charset="-122"/>
            </a:endParaRPr>
          </a:p>
        </p:txBody>
      </p:sp>
      <p:sp>
        <p:nvSpPr>
          <p:cNvPr id="11" name="Rectangle 10"/>
          <p:cNvSpPr/>
          <p:nvPr/>
        </p:nvSpPr>
        <p:spPr bwMode="auto">
          <a:xfrm>
            <a:off x="3695700" y="3276600"/>
            <a:ext cx="1143000" cy="6858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chemeClr val="bg1"/>
                </a:solidFill>
                <a:effectLst/>
                <a:latin typeface="Arial" charset="0"/>
                <a:ea typeface="SimSun" pitchFamily="2" charset="-122"/>
              </a:rPr>
              <a:t>Measured</a:t>
            </a:r>
          </a:p>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chemeClr val="bg1"/>
                </a:solidFill>
                <a:effectLst/>
                <a:latin typeface="Arial" charset="0"/>
                <a:ea typeface="SimSun" pitchFamily="2" charset="-122"/>
              </a:rPr>
              <a:t>Weight</a:t>
            </a:r>
          </a:p>
        </p:txBody>
      </p:sp>
      <p:sp>
        <p:nvSpPr>
          <p:cNvPr id="12" name="Rectangle 11"/>
          <p:cNvSpPr/>
          <p:nvPr/>
        </p:nvSpPr>
        <p:spPr bwMode="auto">
          <a:xfrm>
            <a:off x="6400800" y="3276600"/>
            <a:ext cx="1143000" cy="6858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chemeClr val="bg1"/>
                </a:solidFill>
                <a:effectLst/>
                <a:latin typeface="Arial" charset="0"/>
                <a:ea typeface="SimSun" pitchFamily="2" charset="-122"/>
              </a:rPr>
              <a:t>1D Space</a:t>
            </a:r>
          </a:p>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lang="en-US" sz="1600" dirty="0" smtClean="0">
                <a:solidFill>
                  <a:schemeClr val="bg1"/>
                </a:solidFill>
                <a:latin typeface="Arial" charset="0"/>
                <a:ea typeface="SimSun" pitchFamily="2" charset="-122"/>
              </a:rPr>
              <a:t>With units</a:t>
            </a:r>
            <a:endParaRPr kumimoji="0" lang="en-US" sz="1600" b="0" i="0" u="none" strike="noStrike" cap="none" normalizeH="0" baseline="0" dirty="0" smtClean="0">
              <a:ln>
                <a:noFill/>
              </a:ln>
              <a:solidFill>
                <a:schemeClr val="bg1"/>
              </a:solidFill>
              <a:effectLst/>
              <a:latin typeface="Arial" charset="0"/>
              <a:ea typeface="SimSun" pitchFamily="2" charset="-122"/>
            </a:endParaRPr>
          </a:p>
        </p:txBody>
      </p:sp>
      <p:sp>
        <p:nvSpPr>
          <p:cNvPr id="13" name="Rectangle 12"/>
          <p:cNvSpPr/>
          <p:nvPr/>
        </p:nvSpPr>
        <p:spPr bwMode="auto">
          <a:xfrm>
            <a:off x="762000" y="4953000"/>
            <a:ext cx="1143000" cy="6858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chemeClr val="bg1"/>
                </a:solidFill>
                <a:effectLst/>
                <a:latin typeface="Arial" charset="0"/>
                <a:ea typeface="SimSun" pitchFamily="2" charset="-122"/>
              </a:rPr>
              <a:t>Empty</a:t>
            </a:r>
            <a:r>
              <a:rPr kumimoji="0" lang="en-US" sz="1600" b="0" i="0" u="none" strike="noStrike" cap="none" normalizeH="0" dirty="0" smtClean="0">
                <a:ln>
                  <a:noFill/>
                </a:ln>
                <a:solidFill>
                  <a:schemeClr val="bg1"/>
                </a:solidFill>
                <a:effectLst/>
                <a:latin typeface="Arial" charset="0"/>
                <a:ea typeface="SimSun" pitchFamily="2" charset="-122"/>
              </a:rPr>
              <a:t> 1969 VW</a:t>
            </a:r>
            <a:endParaRPr kumimoji="0" lang="en-US" sz="1600" b="0" i="0" u="none" strike="noStrike" cap="none" normalizeH="0" baseline="0" dirty="0" smtClean="0">
              <a:ln>
                <a:noFill/>
              </a:ln>
              <a:solidFill>
                <a:schemeClr val="bg1"/>
              </a:solidFill>
              <a:effectLst/>
              <a:latin typeface="Arial" charset="0"/>
              <a:ea typeface="SimSun" pitchFamily="2" charset="-122"/>
            </a:endParaRPr>
          </a:p>
        </p:txBody>
      </p:sp>
      <p:sp>
        <p:nvSpPr>
          <p:cNvPr id="15" name="Freeform 8"/>
          <p:cNvSpPr>
            <a:spLocks/>
          </p:cNvSpPr>
          <p:nvPr/>
        </p:nvSpPr>
        <p:spPr bwMode="auto">
          <a:xfrm>
            <a:off x="4133627" y="2362200"/>
            <a:ext cx="257175" cy="230187"/>
          </a:xfrm>
          <a:custGeom>
            <a:avLst/>
            <a:gdLst>
              <a:gd name="T0" fmla="*/ 2147483647 w 108"/>
              <a:gd name="T1" fmla="*/ 0 h 157"/>
              <a:gd name="T2" fmla="*/ 2147483647 w 108"/>
              <a:gd name="T3" fmla="*/ 2147483647 h 157"/>
              <a:gd name="T4" fmla="*/ 0 w 108"/>
              <a:gd name="T5" fmla="*/ 2147483647 h 157"/>
              <a:gd name="T6" fmla="*/ 2147483647 w 108"/>
              <a:gd name="T7" fmla="*/ 0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157">
                <a:moveTo>
                  <a:pt x="49" y="0"/>
                </a:moveTo>
                <a:lnTo>
                  <a:pt x="108" y="157"/>
                </a:lnTo>
                <a:lnTo>
                  <a:pt x="0" y="157"/>
                </a:lnTo>
                <a:lnTo>
                  <a:pt x="49" y="0"/>
                </a:lnTo>
                <a:close/>
              </a:path>
            </a:pathLst>
          </a:custGeom>
          <a:solidFill>
            <a:srgbClr val="FFFFFF"/>
          </a:solidFill>
          <a:ln w="12700">
            <a:solidFill>
              <a:srgbClr val="000000"/>
            </a:solidFill>
            <a:prstDash val="solid"/>
            <a:round/>
            <a:headEnd/>
            <a:tailEnd/>
          </a:ln>
        </p:spPr>
        <p:txBody>
          <a:bodyPr wrap="none"/>
          <a:lstStyle/>
          <a:p>
            <a:endParaRPr lang="en-US"/>
          </a:p>
        </p:txBody>
      </p:sp>
      <p:sp>
        <p:nvSpPr>
          <p:cNvPr id="16" name="Rectangle 15"/>
          <p:cNvSpPr/>
          <p:nvPr/>
        </p:nvSpPr>
        <p:spPr bwMode="auto">
          <a:xfrm>
            <a:off x="762000" y="3276600"/>
            <a:ext cx="1143000" cy="6858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lang="en-US" sz="1600" dirty="0" smtClean="0">
                <a:solidFill>
                  <a:schemeClr val="bg1"/>
                </a:solidFill>
                <a:latin typeface="Arial" charset="0"/>
                <a:ea typeface="SimSun" pitchFamily="2" charset="-122"/>
              </a:rPr>
              <a:t>Car</a:t>
            </a:r>
            <a:endParaRPr kumimoji="0" lang="en-US" sz="1600" b="0" i="0" u="none" strike="noStrike" cap="none" normalizeH="0" baseline="0" dirty="0" smtClean="0">
              <a:ln>
                <a:noFill/>
              </a:ln>
              <a:solidFill>
                <a:schemeClr val="bg1"/>
              </a:solidFill>
              <a:effectLst/>
              <a:latin typeface="Arial" charset="0"/>
              <a:ea typeface="SimSun" pitchFamily="2" charset="-122"/>
            </a:endParaRPr>
          </a:p>
        </p:txBody>
      </p:sp>
      <p:sp>
        <p:nvSpPr>
          <p:cNvPr id="17" name="Line 9"/>
          <p:cNvSpPr>
            <a:spLocks noChangeShapeType="1"/>
          </p:cNvSpPr>
          <p:nvPr/>
        </p:nvSpPr>
        <p:spPr bwMode="auto">
          <a:xfrm flipV="1">
            <a:off x="1333500" y="3962400"/>
            <a:ext cx="0" cy="990600"/>
          </a:xfrm>
          <a:prstGeom prst="line">
            <a:avLst/>
          </a:prstGeom>
          <a:noFill/>
          <a:ln w="12700">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17"/>
          <p:cNvSpPr/>
          <p:nvPr/>
        </p:nvSpPr>
        <p:spPr bwMode="auto">
          <a:xfrm>
            <a:off x="3690714" y="4953000"/>
            <a:ext cx="1143000" cy="6858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chemeClr val="bg1"/>
                </a:solidFill>
                <a:effectLst/>
                <a:latin typeface="Arial" charset="0"/>
                <a:ea typeface="SimSun" pitchFamily="2" charset="-122"/>
              </a:rPr>
              <a:t>Weight</a:t>
            </a:r>
            <a:r>
              <a:rPr kumimoji="0" lang="en-US" sz="1600" b="0" i="0" u="none" strike="noStrike" cap="none" normalizeH="0" dirty="0" smtClean="0">
                <a:ln>
                  <a:noFill/>
                </a:ln>
                <a:solidFill>
                  <a:schemeClr val="bg1"/>
                </a:solidFill>
                <a:effectLst/>
                <a:latin typeface="Arial" charset="0"/>
                <a:ea typeface="SimSun" pitchFamily="2" charset="-122"/>
              </a:rPr>
              <a:t> object</a:t>
            </a:r>
            <a:endParaRPr kumimoji="0" lang="en-US" sz="1600" b="0" i="0" u="none" strike="noStrike" cap="none" normalizeH="0" baseline="0" dirty="0" smtClean="0">
              <a:ln>
                <a:noFill/>
              </a:ln>
              <a:solidFill>
                <a:schemeClr val="bg1"/>
              </a:solidFill>
              <a:effectLst/>
              <a:latin typeface="Arial" charset="0"/>
              <a:ea typeface="SimSun" pitchFamily="2" charset="-122"/>
            </a:endParaRPr>
          </a:p>
        </p:txBody>
      </p:sp>
      <p:sp>
        <p:nvSpPr>
          <p:cNvPr id="19" name="Line 9"/>
          <p:cNvSpPr>
            <a:spLocks noChangeShapeType="1"/>
          </p:cNvSpPr>
          <p:nvPr/>
        </p:nvSpPr>
        <p:spPr bwMode="auto">
          <a:xfrm flipV="1">
            <a:off x="4267200" y="3962400"/>
            <a:ext cx="0" cy="990600"/>
          </a:xfrm>
          <a:prstGeom prst="line">
            <a:avLst/>
          </a:prstGeom>
          <a:noFill/>
          <a:ln w="12700">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 name="Group 23"/>
          <p:cNvGrpSpPr/>
          <p:nvPr/>
        </p:nvGrpSpPr>
        <p:grpSpPr>
          <a:xfrm>
            <a:off x="1204912" y="2362200"/>
            <a:ext cx="257175" cy="914400"/>
            <a:chOff x="1204912" y="2362200"/>
            <a:chExt cx="257175" cy="914400"/>
          </a:xfrm>
        </p:grpSpPr>
        <p:sp>
          <p:nvSpPr>
            <p:cNvPr id="14" name="Freeform 8"/>
            <p:cNvSpPr>
              <a:spLocks/>
            </p:cNvSpPr>
            <p:nvPr/>
          </p:nvSpPr>
          <p:spPr bwMode="auto">
            <a:xfrm>
              <a:off x="1204912" y="2362200"/>
              <a:ext cx="257175" cy="230187"/>
            </a:xfrm>
            <a:custGeom>
              <a:avLst/>
              <a:gdLst>
                <a:gd name="T0" fmla="*/ 2147483647 w 108"/>
                <a:gd name="T1" fmla="*/ 0 h 157"/>
                <a:gd name="T2" fmla="*/ 2147483647 w 108"/>
                <a:gd name="T3" fmla="*/ 2147483647 h 157"/>
                <a:gd name="T4" fmla="*/ 0 w 108"/>
                <a:gd name="T5" fmla="*/ 2147483647 h 157"/>
                <a:gd name="T6" fmla="*/ 2147483647 w 108"/>
                <a:gd name="T7" fmla="*/ 0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157">
                  <a:moveTo>
                    <a:pt x="49" y="0"/>
                  </a:moveTo>
                  <a:lnTo>
                    <a:pt x="108" y="157"/>
                  </a:lnTo>
                  <a:lnTo>
                    <a:pt x="0" y="157"/>
                  </a:lnTo>
                  <a:lnTo>
                    <a:pt x="49" y="0"/>
                  </a:lnTo>
                  <a:close/>
                </a:path>
              </a:pathLst>
            </a:custGeom>
            <a:solidFill>
              <a:srgbClr val="FFFFFF"/>
            </a:solidFill>
            <a:ln w="12700">
              <a:solidFill>
                <a:srgbClr val="000000"/>
              </a:solidFill>
              <a:prstDash val="solid"/>
              <a:round/>
              <a:headEnd/>
              <a:tailEnd/>
            </a:ln>
          </p:spPr>
          <p:txBody>
            <a:bodyPr wrap="none"/>
            <a:lstStyle/>
            <a:p>
              <a:endParaRPr lang="en-US"/>
            </a:p>
          </p:txBody>
        </p:sp>
        <p:cxnSp>
          <p:nvCxnSpPr>
            <p:cNvPr id="21" name="Straight Connector 20"/>
            <p:cNvCxnSpPr>
              <a:endCxn id="16" idx="0"/>
            </p:cNvCxnSpPr>
            <p:nvPr/>
          </p:nvCxnSpPr>
          <p:spPr bwMode="auto">
            <a:xfrm>
              <a:off x="1333499" y="2592387"/>
              <a:ext cx="1" cy="684213"/>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 name="Straight Connector 22"/>
          <p:cNvCxnSpPr>
            <a:endCxn id="11" idx="0"/>
          </p:cNvCxnSpPr>
          <p:nvPr/>
        </p:nvCxnSpPr>
        <p:spPr bwMode="auto">
          <a:xfrm>
            <a:off x="4262214" y="2592387"/>
            <a:ext cx="4986" cy="684213"/>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stCxn id="13" idx="3"/>
            <a:endCxn id="18" idx="1"/>
          </p:cNvCxnSpPr>
          <p:nvPr/>
        </p:nvCxnSpPr>
        <p:spPr bwMode="auto">
          <a:xfrm>
            <a:off x="1905000" y="5295900"/>
            <a:ext cx="1785714" cy="0"/>
          </a:xfrm>
          <a:prstGeom prst="straightConnector1">
            <a:avLst/>
          </a:prstGeom>
          <a:solidFill>
            <a:srgbClr val="00B8FF"/>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16" idx="3"/>
            <a:endCxn id="11" idx="1"/>
          </p:cNvCxnSpPr>
          <p:nvPr/>
        </p:nvCxnSpPr>
        <p:spPr bwMode="auto">
          <a:xfrm>
            <a:off x="1905000" y="3619500"/>
            <a:ext cx="1790700"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9" idx="3"/>
            <a:endCxn id="10" idx="1"/>
          </p:cNvCxnSpPr>
          <p:nvPr/>
        </p:nvCxnSpPr>
        <p:spPr bwMode="auto">
          <a:xfrm>
            <a:off x="1905000" y="2019300"/>
            <a:ext cx="1785715"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905000" y="3287282"/>
            <a:ext cx="1830886" cy="338554"/>
          </a:xfrm>
          <a:prstGeom prst="rect">
            <a:avLst/>
          </a:prstGeom>
          <a:noFill/>
        </p:spPr>
        <p:txBody>
          <a:bodyPr wrap="none" rtlCol="0">
            <a:spAutoFit/>
          </a:bodyPr>
          <a:lstStyle/>
          <a:p>
            <a:r>
              <a:rPr lang="en-US" sz="1400" dirty="0" err="1" smtClean="0"/>
              <a:t>hasMeasuredWeigh</a:t>
            </a:r>
            <a:r>
              <a:rPr lang="en-US" sz="1600" dirty="0" err="1" smtClean="0"/>
              <a:t>t</a:t>
            </a:r>
            <a:endParaRPr lang="en-US" sz="1600" dirty="0"/>
          </a:p>
        </p:txBody>
      </p:sp>
      <p:sp>
        <p:nvSpPr>
          <p:cNvPr id="22" name="TextBox 21"/>
          <p:cNvSpPr txBox="1"/>
          <p:nvPr/>
        </p:nvSpPr>
        <p:spPr>
          <a:xfrm>
            <a:off x="1975626" y="1676400"/>
            <a:ext cx="1152880" cy="338554"/>
          </a:xfrm>
          <a:prstGeom prst="rect">
            <a:avLst/>
          </a:prstGeom>
          <a:noFill/>
        </p:spPr>
        <p:txBody>
          <a:bodyPr wrap="none" rtlCol="0">
            <a:spAutoFit/>
          </a:bodyPr>
          <a:lstStyle/>
          <a:p>
            <a:r>
              <a:rPr lang="en-US" sz="1600" dirty="0" err="1" smtClean="0"/>
              <a:t>hasQuality</a:t>
            </a:r>
            <a:endParaRPr lang="en-US" sz="1600" dirty="0"/>
          </a:p>
        </p:txBody>
      </p:sp>
      <p:cxnSp>
        <p:nvCxnSpPr>
          <p:cNvPr id="5" name="Straight Arrow Connector 4"/>
          <p:cNvCxnSpPr>
            <a:stCxn id="11" idx="3"/>
            <a:endCxn id="12" idx="1"/>
          </p:cNvCxnSpPr>
          <p:nvPr/>
        </p:nvCxnSpPr>
        <p:spPr bwMode="auto">
          <a:xfrm>
            <a:off x="4838700" y="3619500"/>
            <a:ext cx="1562100"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4968969" y="3270405"/>
            <a:ext cx="1037463" cy="338554"/>
          </a:xfrm>
          <a:prstGeom prst="rect">
            <a:avLst/>
          </a:prstGeom>
          <a:noFill/>
        </p:spPr>
        <p:txBody>
          <a:bodyPr wrap="none" rtlCol="0">
            <a:spAutoFit/>
          </a:bodyPr>
          <a:lstStyle/>
          <a:p>
            <a:r>
              <a:rPr lang="en-US" sz="1600" dirty="0" err="1" smtClean="0"/>
              <a:t>inPounds</a:t>
            </a:r>
            <a:endParaRPr lang="en-US" sz="1600" dirty="0"/>
          </a:p>
        </p:txBody>
      </p:sp>
      <p:sp>
        <p:nvSpPr>
          <p:cNvPr id="27" name="Rectangle 26"/>
          <p:cNvSpPr/>
          <p:nvPr/>
        </p:nvSpPr>
        <p:spPr bwMode="auto">
          <a:xfrm>
            <a:off x="6400800" y="4967599"/>
            <a:ext cx="1143000" cy="6858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chemeClr val="bg1"/>
                </a:solidFill>
                <a:effectLst/>
                <a:latin typeface="Arial" charset="0"/>
                <a:ea typeface="SimSun" pitchFamily="2" charset="-122"/>
              </a:rPr>
              <a:t>18K</a:t>
            </a:r>
            <a:r>
              <a:rPr kumimoji="0" lang="en-US" sz="1600" b="0" i="0" u="none" strike="noStrike" cap="none" normalizeH="0" dirty="0" smtClean="0">
                <a:ln>
                  <a:noFill/>
                </a:ln>
                <a:solidFill>
                  <a:schemeClr val="bg1"/>
                </a:solidFill>
                <a:effectLst/>
                <a:latin typeface="Arial" charset="0"/>
                <a:ea typeface="SimSun" pitchFamily="2" charset="-122"/>
              </a:rPr>
              <a:t> pounds</a:t>
            </a:r>
            <a:endParaRPr kumimoji="0" lang="en-US" sz="1600" b="0" i="0" u="none" strike="noStrike" cap="none" normalizeH="0" baseline="0" dirty="0" smtClean="0">
              <a:ln>
                <a:noFill/>
              </a:ln>
              <a:solidFill>
                <a:schemeClr val="bg1"/>
              </a:solidFill>
              <a:effectLst/>
              <a:latin typeface="Arial" charset="0"/>
              <a:ea typeface="SimSun" pitchFamily="2" charset="-122"/>
            </a:endParaRPr>
          </a:p>
        </p:txBody>
      </p:sp>
      <p:cxnSp>
        <p:nvCxnSpPr>
          <p:cNvPr id="8" name="Straight Arrow Connector 7"/>
          <p:cNvCxnSpPr>
            <a:stCxn id="27" idx="0"/>
            <a:endCxn id="12" idx="2"/>
          </p:cNvCxnSpPr>
          <p:nvPr/>
        </p:nvCxnSpPr>
        <p:spPr bwMode="auto">
          <a:xfrm flipV="1">
            <a:off x="6972300" y="3962400"/>
            <a:ext cx="0" cy="1005199"/>
          </a:xfrm>
          <a:prstGeom prst="straightConnector1">
            <a:avLst/>
          </a:prstGeom>
          <a:solidFill>
            <a:srgbClr val="00B8FF"/>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stCxn id="18" idx="3"/>
            <a:endCxn id="27" idx="1"/>
          </p:cNvCxnSpPr>
          <p:nvPr/>
        </p:nvCxnSpPr>
        <p:spPr bwMode="auto">
          <a:xfrm>
            <a:off x="4833714" y="5295900"/>
            <a:ext cx="1567086" cy="14599"/>
          </a:xfrm>
          <a:prstGeom prst="straightConnector1">
            <a:avLst/>
          </a:prstGeom>
          <a:solidFill>
            <a:srgbClr val="00B8FF"/>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2018587" y="4953000"/>
            <a:ext cx="1131913" cy="338554"/>
          </a:xfrm>
          <a:prstGeom prst="rect">
            <a:avLst/>
          </a:prstGeom>
          <a:noFill/>
        </p:spPr>
        <p:txBody>
          <a:bodyPr wrap="none" rtlCol="0">
            <a:spAutoFit/>
          </a:bodyPr>
          <a:lstStyle/>
          <a:p>
            <a:r>
              <a:rPr lang="en-US" sz="1600" dirty="0" smtClean="0"/>
              <a:t>&lt;</a:t>
            </a:r>
            <a:r>
              <a:rPr lang="en-US" sz="1600" dirty="0" err="1" smtClean="0"/>
              <a:t>Vw,mwt</a:t>
            </a:r>
            <a:r>
              <a:rPr lang="en-US" sz="1600" dirty="0" smtClean="0"/>
              <a:t>&gt;</a:t>
            </a:r>
            <a:endParaRPr lang="en-US" sz="1600" dirty="0"/>
          </a:p>
        </p:txBody>
      </p:sp>
      <p:sp>
        <p:nvSpPr>
          <p:cNvPr id="32" name="TextBox 31"/>
          <p:cNvSpPr txBox="1"/>
          <p:nvPr/>
        </p:nvSpPr>
        <p:spPr>
          <a:xfrm>
            <a:off x="5051300" y="4936123"/>
            <a:ext cx="1292341" cy="338554"/>
          </a:xfrm>
          <a:prstGeom prst="rect">
            <a:avLst/>
          </a:prstGeom>
          <a:noFill/>
        </p:spPr>
        <p:txBody>
          <a:bodyPr wrap="none" rtlCol="0">
            <a:spAutoFit/>
          </a:bodyPr>
          <a:lstStyle/>
          <a:p>
            <a:r>
              <a:rPr lang="en-US" sz="1600" dirty="0" smtClean="0"/>
              <a:t>&lt;</a:t>
            </a:r>
            <a:r>
              <a:rPr lang="en-US" sz="1600" dirty="0" err="1" smtClean="0"/>
              <a:t>mwt</a:t>
            </a:r>
            <a:r>
              <a:rPr lang="en-US" sz="1600" dirty="0" smtClean="0"/>
              <a:t>, 18k&gt;</a:t>
            </a:r>
            <a:endParaRPr lang="en-US" sz="1600" dirty="0"/>
          </a:p>
        </p:txBody>
      </p:sp>
    </p:spTree>
    <p:extLst>
      <p:ext uri="{BB962C8B-B14F-4D97-AF65-F5344CB8AC3E}">
        <p14:creationId xmlns:p14="http://schemas.microsoft.com/office/powerpoint/2010/main" val="1049073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Ontology Reuse Development</a:t>
            </a:r>
            <a:endParaRPr lang="en-US" dirty="0"/>
          </a:p>
        </p:txBody>
      </p:sp>
      <p:sp>
        <p:nvSpPr>
          <p:cNvPr id="3" name="Content Placeholder 2"/>
          <p:cNvSpPr>
            <a:spLocks noGrp="1"/>
          </p:cNvSpPr>
          <p:nvPr>
            <p:ph idx="1"/>
          </p:nvPr>
        </p:nvSpPr>
        <p:spPr>
          <a:xfrm>
            <a:off x="584200" y="1525587"/>
            <a:ext cx="8339138" cy="4799013"/>
          </a:xfrm>
        </p:spPr>
        <p:txBody>
          <a:bodyPr/>
          <a:lstStyle/>
          <a:p>
            <a:r>
              <a:rPr lang="en-US" dirty="0" smtClean="0"/>
              <a:t>Get a working group established for this purpose</a:t>
            </a:r>
          </a:p>
          <a:p>
            <a:endParaRPr lang="en-US" dirty="0" smtClean="0"/>
          </a:p>
          <a:p>
            <a:r>
              <a:rPr lang="en-US" dirty="0" smtClean="0"/>
              <a:t>Collect any reuse ontology candidates</a:t>
            </a:r>
          </a:p>
          <a:p>
            <a:endParaRPr lang="en-US" dirty="0" smtClean="0"/>
          </a:p>
          <a:p>
            <a:r>
              <a:rPr lang="en-US" dirty="0" smtClean="0"/>
              <a:t>Document modeling principles to be used</a:t>
            </a:r>
          </a:p>
          <a:p>
            <a:endParaRPr lang="en-US" dirty="0"/>
          </a:p>
          <a:p>
            <a:endParaRPr lang="en-US" dirty="0"/>
          </a:p>
        </p:txBody>
      </p:sp>
    </p:spTree>
    <p:extLst>
      <p:ext uri="{BB962C8B-B14F-4D97-AF65-F5344CB8AC3E}">
        <p14:creationId xmlns:p14="http://schemas.microsoft.com/office/powerpoint/2010/main" val="404426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50000"/>
              </a:lnSpc>
            </a:pPr>
            <a:r>
              <a:rPr lang="en-US" dirty="0" smtClean="0"/>
              <a:t>Examples of reuse of existing ontologies</a:t>
            </a:r>
          </a:p>
          <a:p>
            <a:pPr>
              <a:lnSpc>
                <a:spcPct val="150000"/>
              </a:lnSpc>
            </a:pPr>
            <a:r>
              <a:rPr lang="en-US" dirty="0" smtClean="0"/>
              <a:t>Potential reuse Opportunities</a:t>
            </a:r>
          </a:p>
          <a:p>
            <a:pPr>
              <a:lnSpc>
                <a:spcPct val="150000"/>
              </a:lnSpc>
            </a:pPr>
            <a:r>
              <a:rPr lang="en-US" dirty="0" smtClean="0"/>
              <a:t>What are the benefits</a:t>
            </a:r>
          </a:p>
          <a:p>
            <a:pPr>
              <a:lnSpc>
                <a:spcPct val="150000"/>
              </a:lnSpc>
            </a:pPr>
            <a:r>
              <a:rPr lang="en-US" dirty="0" smtClean="0"/>
              <a:t>Approaches to ontology reuse</a:t>
            </a:r>
          </a:p>
          <a:p>
            <a:pPr>
              <a:lnSpc>
                <a:spcPct val="150000"/>
              </a:lnSpc>
            </a:pPr>
            <a:r>
              <a:rPr lang="en-US" dirty="0" smtClean="0"/>
              <a:t>Some observations on reuse </a:t>
            </a:r>
          </a:p>
          <a:p>
            <a:pPr>
              <a:lnSpc>
                <a:spcPct val="150000"/>
              </a:lnSpc>
            </a:pPr>
            <a:r>
              <a:rPr lang="en-US" dirty="0" smtClean="0"/>
              <a:t>Next steps</a:t>
            </a:r>
            <a:endParaRPr lang="en-US" dirty="0"/>
          </a:p>
        </p:txBody>
      </p:sp>
    </p:spTree>
    <p:extLst>
      <p:ext uri="{BB962C8B-B14F-4D97-AF65-F5344CB8AC3E}">
        <p14:creationId xmlns:p14="http://schemas.microsoft.com/office/powerpoint/2010/main" val="73712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Ontology Reuse In MBSE</a:t>
            </a:r>
            <a:endParaRPr lang="en-US" dirty="0"/>
          </a:p>
        </p:txBody>
      </p:sp>
      <p:sp>
        <p:nvSpPr>
          <p:cNvPr id="4" name="Content Placeholder 3"/>
          <p:cNvSpPr>
            <a:spLocks noGrp="1"/>
          </p:cNvSpPr>
          <p:nvPr>
            <p:ph idx="1"/>
          </p:nvPr>
        </p:nvSpPr>
        <p:spPr/>
        <p:txBody>
          <a:bodyPr/>
          <a:lstStyle/>
          <a:p>
            <a:r>
              <a:rPr lang="en-US" dirty="0" smtClean="0"/>
              <a:t>Examples </a:t>
            </a:r>
          </a:p>
          <a:p>
            <a:pPr lvl="1"/>
            <a:r>
              <a:rPr lang="en-US" dirty="0" smtClean="0"/>
              <a:t>Units and measures</a:t>
            </a:r>
          </a:p>
          <a:p>
            <a:pPr lvl="1"/>
            <a:r>
              <a:rPr lang="en-US" dirty="0" smtClean="0"/>
              <a:t>Physical interactions (laws)</a:t>
            </a:r>
          </a:p>
          <a:p>
            <a:pPr lvl="1"/>
            <a:r>
              <a:rPr lang="en-US" dirty="0" smtClean="0"/>
              <a:t>Material classification and properties</a:t>
            </a:r>
          </a:p>
          <a:p>
            <a:pPr lvl="1"/>
            <a:r>
              <a:rPr lang="en-US" dirty="0" smtClean="0"/>
              <a:t>Enterprise concepts</a:t>
            </a:r>
          </a:p>
          <a:p>
            <a:pPr lvl="1"/>
            <a:endParaRPr lang="en-US" dirty="0" smtClean="0"/>
          </a:p>
          <a:p>
            <a:r>
              <a:rPr lang="en-US" dirty="0" smtClean="0"/>
              <a:t>Levels of rigor in ontologies</a:t>
            </a:r>
          </a:p>
          <a:p>
            <a:pPr lvl="1"/>
            <a:r>
              <a:rPr lang="en-US" dirty="0" smtClean="0"/>
              <a:t>Vocabulary </a:t>
            </a:r>
          </a:p>
          <a:p>
            <a:pPr lvl="1"/>
            <a:r>
              <a:rPr lang="en-US" dirty="0" smtClean="0"/>
              <a:t>Informal textual semantics of vocabulary</a:t>
            </a:r>
          </a:p>
          <a:p>
            <a:pPr lvl="1"/>
            <a:r>
              <a:rPr lang="en-US" dirty="0" smtClean="0"/>
              <a:t>Formal (axiomatic) semantics</a:t>
            </a:r>
            <a:endParaRPr lang="en-US" dirty="0"/>
          </a:p>
        </p:txBody>
      </p:sp>
    </p:spTree>
    <p:extLst>
      <p:ext uri="{BB962C8B-B14F-4D97-AF65-F5344CB8AC3E}">
        <p14:creationId xmlns:p14="http://schemas.microsoft.com/office/powerpoint/2010/main" val="1479018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Reuse Opportunities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84186662"/>
              </p:ext>
            </p:extLst>
          </p:nvPr>
        </p:nvGraphicFramePr>
        <p:xfrm>
          <a:off x="647700" y="1253934"/>
          <a:ext cx="7848600" cy="5375466"/>
        </p:xfrm>
        <a:graphic>
          <a:graphicData uri="http://schemas.openxmlformats.org/presentationml/2006/ole">
            <mc:AlternateContent xmlns:mc="http://schemas.openxmlformats.org/markup-compatibility/2006">
              <mc:Choice xmlns:v="urn:schemas-microsoft-com:vml" Requires="v">
                <p:oleObj spid="_x0000_s5162" name="Presentation" r:id="rId4" imgW="1941630" imgH="1455387" progId="PowerPoint.Show.12">
                  <p:embed/>
                </p:oleObj>
              </mc:Choice>
              <mc:Fallback>
                <p:oleObj name="Presentation" r:id="rId4" imgW="1941630" imgH="1455387" progId="PowerPoint.Show.12">
                  <p:embed/>
                  <p:pic>
                    <p:nvPicPr>
                      <p:cNvPr id="0" name="Object 1"/>
                      <p:cNvPicPr>
                        <a:picLocks noChangeAspect="1" noChangeArrowheads="1"/>
                      </p:cNvPicPr>
                      <p:nvPr/>
                    </p:nvPicPr>
                    <p:blipFill>
                      <a:blip r:embed="rId5"/>
                      <a:srcRect t="8012" b="8012"/>
                      <a:stretch>
                        <a:fillRect/>
                      </a:stretch>
                    </p:blipFill>
                    <p:spPr bwMode="auto">
                      <a:xfrm>
                        <a:off x="647700" y="1253934"/>
                        <a:ext cx="7848600" cy="5375466"/>
                      </a:xfrm>
                      <a:prstGeom prst="rect">
                        <a:avLst/>
                      </a:prstGeom>
                      <a:noFill/>
                    </p:spPr>
                  </p:pic>
                </p:oleObj>
              </mc:Fallback>
            </mc:AlternateContent>
          </a:graphicData>
        </a:graphic>
      </p:graphicFrame>
      <p:sp>
        <p:nvSpPr>
          <p:cNvPr id="6" name="Line Callout 2 5"/>
          <p:cNvSpPr/>
          <p:nvPr/>
        </p:nvSpPr>
        <p:spPr bwMode="auto">
          <a:xfrm>
            <a:off x="7036750" y="2407778"/>
            <a:ext cx="1678536" cy="571856"/>
          </a:xfrm>
          <a:prstGeom prst="borderCallout2">
            <a:avLst>
              <a:gd name="adj1" fmla="val 18750"/>
              <a:gd name="adj2" fmla="val -8333"/>
              <a:gd name="adj3" fmla="val 18750"/>
              <a:gd name="adj4" fmla="val -16667"/>
              <a:gd name="adj5" fmla="val 141659"/>
              <a:gd name="adj6" fmla="val -68050"/>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200" b="0" i="0" u="none" strike="noStrike" cap="none" normalizeH="0" baseline="0" dirty="0" smtClean="0">
                <a:ln>
                  <a:noFill/>
                </a:ln>
                <a:solidFill>
                  <a:schemeClr val="bg1"/>
                </a:solidFill>
                <a:effectLst/>
                <a:latin typeface="Arial" charset="0"/>
                <a:ea typeface="SimSun" pitchFamily="2" charset="-122"/>
              </a:rPr>
              <a:t>Ontology for</a:t>
            </a:r>
            <a:r>
              <a:rPr kumimoji="0" lang="en-US" sz="1200" b="0" i="0" u="none" strike="noStrike" cap="none" normalizeH="0" dirty="0" smtClean="0">
                <a:ln>
                  <a:noFill/>
                </a:ln>
                <a:solidFill>
                  <a:schemeClr val="bg1"/>
                </a:solidFill>
                <a:effectLst/>
                <a:latin typeface="Arial" charset="0"/>
                <a:ea typeface="SimSun" pitchFamily="2" charset="-122"/>
              </a:rPr>
              <a:t> system engineering artifacts</a:t>
            </a:r>
            <a:endParaRPr kumimoji="0" lang="en-US" sz="1200" b="0" i="0" u="none" strike="noStrike" cap="none" normalizeH="0" baseline="0" dirty="0" smtClean="0">
              <a:ln>
                <a:noFill/>
              </a:ln>
              <a:solidFill>
                <a:schemeClr val="bg1"/>
              </a:solidFill>
              <a:effectLst/>
              <a:latin typeface="Arial" charset="0"/>
              <a:ea typeface="SimSun" pitchFamily="2" charset="-122"/>
            </a:endParaRPr>
          </a:p>
        </p:txBody>
      </p:sp>
      <p:sp>
        <p:nvSpPr>
          <p:cNvPr id="7" name="Line Callout 2 6"/>
          <p:cNvSpPr/>
          <p:nvPr/>
        </p:nvSpPr>
        <p:spPr bwMode="auto">
          <a:xfrm>
            <a:off x="7010400" y="4800600"/>
            <a:ext cx="1752600" cy="571856"/>
          </a:xfrm>
          <a:prstGeom prst="borderCallout2">
            <a:avLst>
              <a:gd name="adj1" fmla="val 18750"/>
              <a:gd name="adj2" fmla="val -8333"/>
              <a:gd name="adj3" fmla="val 18750"/>
              <a:gd name="adj4" fmla="val -16667"/>
              <a:gd name="adj5" fmla="val 165569"/>
              <a:gd name="adj6" fmla="val -48058"/>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200" b="0" i="0" u="none" strike="noStrike" cap="none" normalizeH="0" baseline="0" dirty="0" smtClean="0">
                <a:ln>
                  <a:noFill/>
                </a:ln>
                <a:solidFill>
                  <a:schemeClr val="bg1"/>
                </a:solidFill>
                <a:effectLst/>
                <a:latin typeface="Arial" charset="0"/>
                <a:ea typeface="SimSun" pitchFamily="2" charset="-122"/>
              </a:rPr>
              <a:t>Ontology for</a:t>
            </a:r>
            <a:r>
              <a:rPr kumimoji="0" lang="en-US" sz="1200" b="0" i="0" u="none" strike="noStrike" cap="none" normalizeH="0" dirty="0" smtClean="0">
                <a:ln>
                  <a:noFill/>
                </a:ln>
                <a:solidFill>
                  <a:schemeClr val="bg1"/>
                </a:solidFill>
                <a:effectLst/>
                <a:latin typeface="Arial" charset="0"/>
                <a:ea typeface="SimSun" pitchFamily="2" charset="-122"/>
              </a:rPr>
              <a:t> product structure and attributes</a:t>
            </a:r>
            <a:endParaRPr kumimoji="0" lang="en-US" sz="1200" b="0" i="0" u="none" strike="noStrike" cap="none" normalizeH="0" baseline="0" dirty="0" smtClean="0">
              <a:ln>
                <a:noFill/>
              </a:ln>
              <a:solidFill>
                <a:schemeClr val="bg1"/>
              </a:solidFill>
              <a:effectLst/>
              <a:latin typeface="Arial" charset="0"/>
              <a:ea typeface="SimSun" pitchFamily="2" charset="-122"/>
            </a:endParaRPr>
          </a:p>
        </p:txBody>
      </p:sp>
      <p:sp>
        <p:nvSpPr>
          <p:cNvPr id="8" name="Line Callout 2 7"/>
          <p:cNvSpPr/>
          <p:nvPr/>
        </p:nvSpPr>
        <p:spPr bwMode="auto">
          <a:xfrm>
            <a:off x="533400" y="5638800"/>
            <a:ext cx="1678536" cy="685800"/>
          </a:xfrm>
          <a:prstGeom prst="borderCallout2">
            <a:avLst>
              <a:gd name="adj1" fmla="val 56110"/>
              <a:gd name="adj2" fmla="val 103674"/>
              <a:gd name="adj3" fmla="val 44389"/>
              <a:gd name="adj4" fmla="val 116213"/>
              <a:gd name="adj5" fmla="val 85598"/>
              <a:gd name="adj6" fmla="val 136108"/>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200" b="0" i="0" u="none" strike="noStrike" cap="none" normalizeH="0" baseline="0" dirty="0" smtClean="0">
                <a:ln>
                  <a:noFill/>
                </a:ln>
                <a:solidFill>
                  <a:schemeClr val="bg1"/>
                </a:solidFill>
                <a:effectLst/>
                <a:latin typeface="Arial" charset="0"/>
                <a:ea typeface="SimSun" pitchFamily="2" charset="-122"/>
              </a:rPr>
              <a:t>Ontology for</a:t>
            </a:r>
            <a:r>
              <a:rPr kumimoji="0" lang="en-US" sz="1200" b="0" i="0" u="none" strike="noStrike" cap="none" normalizeH="0" dirty="0" smtClean="0">
                <a:ln>
                  <a:noFill/>
                </a:ln>
                <a:solidFill>
                  <a:schemeClr val="bg1"/>
                </a:solidFill>
                <a:effectLst/>
                <a:latin typeface="Arial" charset="0"/>
                <a:ea typeface="SimSun" pitchFamily="2" charset="-122"/>
              </a:rPr>
              <a:t> measurement value spaces</a:t>
            </a:r>
            <a:endParaRPr kumimoji="0" lang="en-US" sz="1200" b="0" i="0" u="none" strike="noStrike" cap="none" normalizeH="0" baseline="0" dirty="0" smtClean="0">
              <a:ln>
                <a:noFill/>
              </a:ln>
              <a:solidFill>
                <a:schemeClr val="bg1"/>
              </a:solidFill>
              <a:effectLst/>
              <a:latin typeface="Arial" charset="0"/>
              <a:ea typeface="SimSun" pitchFamily="2" charset="-122"/>
            </a:endParaRPr>
          </a:p>
        </p:txBody>
      </p:sp>
      <p:sp>
        <p:nvSpPr>
          <p:cNvPr id="9" name="Line Callout 2 8"/>
          <p:cNvSpPr/>
          <p:nvPr/>
        </p:nvSpPr>
        <p:spPr bwMode="auto">
          <a:xfrm>
            <a:off x="7315200" y="1428928"/>
            <a:ext cx="1295400" cy="704672"/>
          </a:xfrm>
          <a:prstGeom prst="borderCallout2">
            <a:avLst>
              <a:gd name="adj1" fmla="val 18750"/>
              <a:gd name="adj2" fmla="val -8333"/>
              <a:gd name="adj3" fmla="val 18750"/>
              <a:gd name="adj4" fmla="val -16667"/>
              <a:gd name="adj5" fmla="val 35557"/>
              <a:gd name="adj6" fmla="val -43103"/>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200" b="0" i="0" u="none" strike="noStrike" cap="none" normalizeH="0" baseline="0" dirty="0" smtClean="0">
                <a:ln>
                  <a:noFill/>
                </a:ln>
                <a:solidFill>
                  <a:schemeClr val="bg1"/>
                </a:solidFill>
                <a:effectLst/>
                <a:latin typeface="Arial" charset="0"/>
                <a:ea typeface="SimSun" pitchFamily="2" charset="-122"/>
              </a:rPr>
              <a:t>Ontology for</a:t>
            </a:r>
            <a:r>
              <a:rPr kumimoji="0" lang="en-US" sz="1200" b="0" i="0" u="none" strike="noStrike" cap="none" normalizeH="0" dirty="0" smtClean="0">
                <a:ln>
                  <a:noFill/>
                </a:ln>
                <a:solidFill>
                  <a:schemeClr val="bg1"/>
                </a:solidFill>
                <a:effectLst/>
                <a:latin typeface="Arial" charset="0"/>
                <a:ea typeface="SimSun" pitchFamily="2" charset="-122"/>
              </a:rPr>
              <a:t> computational methods</a:t>
            </a:r>
            <a:endParaRPr kumimoji="0" lang="en-US" sz="1200" b="0" i="0" u="none" strike="noStrike" cap="none" normalizeH="0" baseline="0" dirty="0" smtClean="0">
              <a:ln>
                <a:noFill/>
              </a:ln>
              <a:solidFill>
                <a:schemeClr val="bg1"/>
              </a:solidFill>
              <a:effectLst/>
              <a:latin typeface="Arial" charset="0"/>
              <a:ea typeface="SimSun" pitchFamily="2" charset="-122"/>
            </a:endParaRPr>
          </a:p>
        </p:txBody>
      </p:sp>
      <p:sp>
        <p:nvSpPr>
          <p:cNvPr id="10" name="Line Callout 2 9"/>
          <p:cNvSpPr/>
          <p:nvPr/>
        </p:nvSpPr>
        <p:spPr bwMode="auto">
          <a:xfrm>
            <a:off x="2903434" y="2286000"/>
            <a:ext cx="1058966" cy="693634"/>
          </a:xfrm>
          <a:prstGeom prst="borderCallout2">
            <a:avLst>
              <a:gd name="adj1" fmla="val 18750"/>
              <a:gd name="adj2" fmla="val -8333"/>
              <a:gd name="adj3" fmla="val 18750"/>
              <a:gd name="adj4" fmla="val -16667"/>
              <a:gd name="adj5" fmla="val 111383"/>
              <a:gd name="adj6" fmla="val -36533"/>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200" b="0" i="0" u="none" strike="noStrike" cap="none" normalizeH="0" baseline="0" dirty="0" smtClean="0">
                <a:ln>
                  <a:noFill/>
                </a:ln>
                <a:solidFill>
                  <a:schemeClr val="bg1"/>
                </a:solidFill>
                <a:effectLst/>
                <a:latin typeface="Arial" charset="0"/>
                <a:ea typeface="SimSun" pitchFamily="2" charset="-122"/>
              </a:rPr>
              <a:t>Ontology for</a:t>
            </a:r>
            <a:r>
              <a:rPr kumimoji="0" lang="en-US" sz="1200" b="0" i="0" u="none" strike="noStrike" cap="none" normalizeH="0" dirty="0" smtClean="0">
                <a:ln>
                  <a:noFill/>
                </a:ln>
                <a:solidFill>
                  <a:schemeClr val="bg1"/>
                </a:solidFill>
                <a:effectLst/>
                <a:latin typeface="Arial" charset="0"/>
                <a:ea typeface="SimSun" pitchFamily="2" charset="-122"/>
              </a:rPr>
              <a:t> experimental setups</a:t>
            </a:r>
            <a:endParaRPr kumimoji="0" lang="en-US" sz="1200" b="0" i="0" u="none" strike="noStrike" cap="none" normalizeH="0" baseline="0" dirty="0" smtClean="0">
              <a:ln>
                <a:noFill/>
              </a:ln>
              <a:solidFill>
                <a:schemeClr val="bg1"/>
              </a:solidFill>
              <a:effectLst/>
              <a:latin typeface="Arial" charset="0"/>
              <a:ea typeface="SimSun" pitchFamily="2" charset="-122"/>
            </a:endParaRPr>
          </a:p>
        </p:txBody>
      </p:sp>
      <p:sp>
        <p:nvSpPr>
          <p:cNvPr id="11" name="Line Callout 2 10"/>
          <p:cNvSpPr/>
          <p:nvPr/>
        </p:nvSpPr>
        <p:spPr bwMode="auto">
          <a:xfrm>
            <a:off x="3413333" y="1418246"/>
            <a:ext cx="930067" cy="562954"/>
          </a:xfrm>
          <a:prstGeom prst="borderCallout2">
            <a:avLst>
              <a:gd name="adj1" fmla="val 18750"/>
              <a:gd name="adj2" fmla="val -8333"/>
              <a:gd name="adj3" fmla="val 18750"/>
              <a:gd name="adj4" fmla="val -16667"/>
              <a:gd name="adj5" fmla="val 58406"/>
              <a:gd name="adj6" fmla="val -32498"/>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sz="1200" b="0" i="0" u="none" strike="noStrike" cap="none" normalizeH="0" baseline="0" dirty="0" smtClean="0">
                <a:ln>
                  <a:noFill/>
                </a:ln>
                <a:solidFill>
                  <a:schemeClr val="bg1"/>
                </a:solidFill>
                <a:effectLst/>
                <a:latin typeface="Arial" charset="0"/>
                <a:ea typeface="SimSun" pitchFamily="2" charset="-122"/>
              </a:rPr>
              <a:t>Ontology for</a:t>
            </a:r>
            <a:r>
              <a:rPr kumimoji="0" lang="en-US" sz="1200" b="0" i="0" u="none" strike="noStrike" cap="none" normalizeH="0" dirty="0" smtClean="0">
                <a:ln>
                  <a:noFill/>
                </a:ln>
                <a:solidFill>
                  <a:schemeClr val="bg1"/>
                </a:solidFill>
                <a:effectLst/>
                <a:latin typeface="Arial" charset="0"/>
                <a:ea typeface="SimSun" pitchFamily="2" charset="-122"/>
              </a:rPr>
              <a:t> events</a:t>
            </a:r>
            <a:endParaRPr kumimoji="0" lang="en-US" sz="1200" b="0" i="0" u="none" strike="noStrike" cap="none" normalizeH="0" baseline="0" dirty="0" smtClean="0">
              <a:ln>
                <a:noFill/>
              </a:ln>
              <a:solidFill>
                <a:schemeClr val="bg1"/>
              </a:solidFill>
              <a:effectLst/>
              <a:latin typeface="Arial" charset="0"/>
              <a:ea typeface="SimSun" pitchFamily="2" charset="-122"/>
            </a:endParaRPr>
          </a:p>
        </p:txBody>
      </p:sp>
    </p:spTree>
    <p:extLst>
      <p:ext uri="{BB962C8B-B14F-4D97-AF65-F5344CB8AC3E}">
        <p14:creationId xmlns:p14="http://schemas.microsoft.com/office/powerpoint/2010/main" val="913616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894013" y="381000"/>
            <a:ext cx="5573712" cy="1143000"/>
          </a:xfrm>
        </p:spPr>
        <p:txBody>
          <a:bodyPr/>
          <a:lstStyle/>
          <a:p>
            <a:r>
              <a:rPr lang="en-US" dirty="0" smtClean="0">
                <a:ea typeface="ＭＳ Ｐゴシック" charset="-128"/>
              </a:rPr>
              <a:t>Ontologies may be Organized into   hierarchies</a:t>
            </a:r>
          </a:p>
        </p:txBody>
      </p:sp>
      <p:grpSp>
        <p:nvGrpSpPr>
          <p:cNvPr id="44035" name="Group 6"/>
          <p:cNvGrpSpPr>
            <a:grpSpLocks/>
          </p:cNvGrpSpPr>
          <p:nvPr/>
        </p:nvGrpSpPr>
        <p:grpSpPr bwMode="auto">
          <a:xfrm>
            <a:off x="762000" y="1447800"/>
            <a:ext cx="7391400" cy="4800600"/>
            <a:chOff x="419819" y="1060130"/>
            <a:chExt cx="8518247" cy="5569270"/>
          </a:xfrm>
        </p:grpSpPr>
        <p:sp>
          <p:nvSpPr>
            <p:cNvPr id="8" name="Rectangle 7"/>
            <p:cNvSpPr/>
            <p:nvPr/>
          </p:nvSpPr>
          <p:spPr>
            <a:xfrm>
              <a:off x="419819" y="1067497"/>
              <a:ext cx="4932387" cy="1252349"/>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defRPr/>
              </a:pPr>
              <a:r>
                <a:rPr lang="en-US" sz="1200" b="1" i="1" dirty="0">
                  <a:solidFill>
                    <a:prstClr val="black"/>
                  </a:solidFill>
                </a:rPr>
                <a:t>Foundation Ontologies</a:t>
              </a:r>
            </a:p>
            <a:p>
              <a:pPr algn="ctr" fontAlgn="base">
                <a:spcBef>
                  <a:spcPts val="600"/>
                </a:spcBef>
                <a:spcAft>
                  <a:spcPct val="0"/>
                </a:spcAft>
                <a:defRPr/>
              </a:pPr>
              <a:r>
                <a:rPr lang="en-US" sz="1200" b="1" i="1" dirty="0">
                  <a:solidFill>
                    <a:prstClr val="black"/>
                  </a:solidFill>
                </a:rPr>
                <a:t>Base, Mission, Project,</a:t>
              </a:r>
            </a:p>
            <a:p>
              <a:pPr algn="ctr" fontAlgn="base">
                <a:spcAft>
                  <a:spcPct val="0"/>
                </a:spcAft>
                <a:defRPr/>
              </a:pPr>
              <a:r>
                <a:rPr lang="en-US" sz="1200" b="1" i="1" dirty="0">
                  <a:solidFill>
                    <a:prstClr val="black"/>
                  </a:solidFill>
                </a:rPr>
                <a:t>Quantities-Units-Dimensions-Values, </a:t>
              </a:r>
              <a:br>
                <a:rPr lang="en-US" sz="1200" b="1" i="1" dirty="0">
                  <a:solidFill>
                    <a:prstClr val="black"/>
                  </a:solidFill>
                </a:rPr>
              </a:br>
              <a:r>
                <a:rPr lang="en-US" sz="1200" b="1" i="1" dirty="0">
                  <a:solidFill>
                    <a:prstClr val="black"/>
                  </a:solidFill>
                </a:rPr>
                <a:t>Analysis, Artifact, Architecture Description</a:t>
              </a:r>
            </a:p>
            <a:p>
              <a:pPr algn="ctr" fontAlgn="base">
                <a:spcBef>
                  <a:spcPts val="600"/>
                </a:spcBef>
                <a:spcAft>
                  <a:spcPct val="0"/>
                </a:spcAft>
                <a:defRPr/>
              </a:pPr>
              <a:endParaRPr sz="1200" b="1" i="1" dirty="0">
                <a:solidFill>
                  <a:prstClr val="white"/>
                </a:solidFill>
              </a:endParaRPr>
            </a:p>
          </p:txBody>
        </p:sp>
        <p:sp>
          <p:nvSpPr>
            <p:cNvPr id="9" name="Rectangle 8"/>
            <p:cNvSpPr/>
            <p:nvPr/>
          </p:nvSpPr>
          <p:spPr>
            <a:xfrm>
              <a:off x="3043351" y="2940496"/>
              <a:ext cx="2316173" cy="1889574"/>
            </a:xfrm>
            <a:prstGeom prst="rect">
              <a:avLst/>
            </a:prstGeom>
            <a:solidFill>
              <a:srgbClr val="C2FFF0"/>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defRPr/>
              </a:pPr>
              <a:r>
                <a:rPr lang="en-US" sz="1200" b="1" i="1" dirty="0">
                  <a:solidFill>
                    <a:prstClr val="black"/>
                  </a:solidFill>
                </a:rPr>
                <a:t>Discipline Ontologies</a:t>
              </a:r>
            </a:p>
            <a:p>
              <a:pPr marL="115888" algn="ctr" fontAlgn="base">
                <a:spcBef>
                  <a:spcPts val="600"/>
                </a:spcBef>
                <a:spcAft>
                  <a:spcPct val="0"/>
                </a:spcAft>
                <a:defRPr/>
              </a:pPr>
              <a:r>
                <a:rPr lang="en-US" sz="1200" b="1" i="1" dirty="0">
                  <a:solidFill>
                    <a:prstClr val="black"/>
                  </a:solidFill>
                </a:rPr>
                <a:t>Mechanical, Electrical, Physics, Thermal, Propulsion, Attitude Control, Navigation, …</a:t>
              </a:r>
            </a:p>
          </p:txBody>
        </p:sp>
        <p:sp>
          <p:nvSpPr>
            <p:cNvPr id="10" name="Rectangle 9"/>
            <p:cNvSpPr/>
            <p:nvPr/>
          </p:nvSpPr>
          <p:spPr>
            <a:xfrm>
              <a:off x="456409" y="5564903"/>
              <a:ext cx="4895797" cy="924528"/>
            </a:xfrm>
            <a:prstGeom prst="rect">
              <a:avLst/>
            </a:prstGeom>
            <a:solidFill>
              <a:srgbClr val="C2FFF0"/>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defRPr/>
              </a:pPr>
              <a:r>
                <a:rPr lang="en-US" sz="1200" b="1" i="1" dirty="0">
                  <a:solidFill>
                    <a:prstClr val="black"/>
                  </a:solidFill>
                </a:rPr>
                <a:t>Application Ontologies</a:t>
              </a:r>
            </a:p>
            <a:p>
              <a:pPr algn="ctr" fontAlgn="base">
                <a:spcBef>
                  <a:spcPts val="600"/>
                </a:spcBef>
                <a:spcAft>
                  <a:spcPct val="0"/>
                </a:spcAft>
                <a:defRPr/>
              </a:pPr>
              <a:r>
                <a:rPr lang="en-US" sz="1200" b="1" i="1" dirty="0">
                  <a:solidFill>
                    <a:prstClr val="black"/>
                  </a:solidFill>
                </a:rPr>
                <a:t>Star Tracker, Sun Sensor, Reaction Wheel, Thruster,..</a:t>
              </a:r>
            </a:p>
            <a:p>
              <a:pPr algn="ctr" fontAlgn="base">
                <a:spcBef>
                  <a:spcPts val="600"/>
                </a:spcBef>
                <a:spcAft>
                  <a:spcPct val="0"/>
                </a:spcAft>
                <a:defRPr/>
              </a:pPr>
              <a:r>
                <a:rPr lang="en-US" sz="1200" b="1" i="1" dirty="0">
                  <a:solidFill>
                    <a:prstClr val="black"/>
                  </a:solidFill>
                </a:rPr>
                <a:t>2-axis vs. 3-axis S/C; Radio vs. optical comm; …</a:t>
              </a:r>
            </a:p>
            <a:p>
              <a:pPr algn="ctr" fontAlgn="base">
                <a:spcBef>
                  <a:spcPts val="600"/>
                </a:spcBef>
                <a:spcAft>
                  <a:spcPct val="0"/>
                </a:spcAft>
                <a:defRPr/>
              </a:pPr>
              <a:endParaRPr sz="1400" b="1" i="1" dirty="0">
                <a:solidFill>
                  <a:prstClr val="white"/>
                </a:solidFill>
              </a:endParaRPr>
            </a:p>
          </p:txBody>
        </p:sp>
        <p:cxnSp>
          <p:nvCxnSpPr>
            <p:cNvPr id="11" name="Straight Arrow Connector 10"/>
            <p:cNvCxnSpPr>
              <a:stCxn id="9" idx="0"/>
            </p:cNvCxnSpPr>
            <p:nvPr/>
          </p:nvCxnSpPr>
          <p:spPr>
            <a:xfrm rot="5400000" flipH="1" flipV="1">
              <a:off x="3890168" y="2621908"/>
              <a:ext cx="629858" cy="7318"/>
            </a:xfrm>
            <a:prstGeom prst="straightConnector1">
              <a:avLst/>
            </a:prstGeom>
            <a:ln w="12700" cap="flat" cmpd="sng" algn="ctr">
              <a:solidFill>
                <a:srgbClr val="008B69"/>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040" name="TextBox 11"/>
            <p:cNvSpPr txBox="1">
              <a:spLocks noChangeArrowheads="1"/>
            </p:cNvSpPr>
            <p:nvPr/>
          </p:nvSpPr>
          <p:spPr bwMode="auto">
            <a:xfrm>
              <a:off x="4233919" y="2459640"/>
              <a:ext cx="545348" cy="35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charset="0"/>
                  <a:ea typeface="SimSun" charset="-122"/>
                </a:defRPr>
              </a:lvl1pPr>
              <a:lvl2pPr eaLnBrk="0" hangingPunct="0">
                <a:defRPr sz="2000">
                  <a:solidFill>
                    <a:schemeClr val="bg1"/>
                  </a:solidFill>
                  <a:latin typeface="Arial" charset="0"/>
                  <a:ea typeface="SimSun" charset="-122"/>
                </a:defRPr>
              </a:lvl2pPr>
              <a:lvl3pPr eaLnBrk="0" hangingPunct="0">
                <a:defRPr sz="2000">
                  <a:solidFill>
                    <a:schemeClr val="bg1"/>
                  </a:solidFill>
                  <a:latin typeface="Arial" charset="0"/>
                  <a:ea typeface="SimSun" charset="-122"/>
                </a:defRPr>
              </a:lvl3pPr>
              <a:lvl4pPr eaLnBrk="0" hangingPunct="0">
                <a:defRPr sz="2000">
                  <a:solidFill>
                    <a:schemeClr val="bg1"/>
                  </a:solidFill>
                  <a:latin typeface="Arial" charset="0"/>
                  <a:ea typeface="SimSun" charset="-122"/>
                </a:defRPr>
              </a:lvl4pPr>
              <a:lvl5pPr eaLnBrk="0" hangingPunct="0">
                <a:defRPr sz="2000">
                  <a:solidFill>
                    <a:schemeClr val="bg1"/>
                  </a:solidFill>
                  <a:latin typeface="Arial" charset="0"/>
                  <a:ea typeface="SimSun" charset="-122"/>
                </a:defRPr>
              </a:lvl5pPr>
              <a:lvl6pPr marL="25146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6pPr>
              <a:lvl7pPr marL="29718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7pPr>
              <a:lvl8pPr marL="34290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8pPr>
              <a:lvl9pPr marL="38862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9pPr>
            </a:lstStyle>
            <a:p>
              <a:pPr eaLnBrk="1" fontAlgn="base" hangingPunct="1">
                <a:spcBef>
                  <a:spcPct val="0"/>
                </a:spcBef>
                <a:spcAft>
                  <a:spcPct val="0"/>
                </a:spcAft>
              </a:pPr>
              <a:r>
                <a:rPr lang="en-US" sz="1400" b="1" i="1">
                  <a:solidFill>
                    <a:srgbClr val="79003C"/>
                  </a:solidFill>
                  <a:ea typeface="ＭＳ Ｐゴシック" charset="-128"/>
                </a:rPr>
                <a:t>use</a:t>
              </a:r>
            </a:p>
          </p:txBody>
        </p:sp>
        <p:sp>
          <p:nvSpPr>
            <p:cNvPr id="44041" name="TextBox 12"/>
            <p:cNvSpPr txBox="1">
              <a:spLocks noChangeArrowheads="1"/>
            </p:cNvSpPr>
            <p:nvPr/>
          </p:nvSpPr>
          <p:spPr bwMode="auto">
            <a:xfrm>
              <a:off x="4127775" y="5029200"/>
              <a:ext cx="545348" cy="35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charset="0"/>
                  <a:ea typeface="SimSun" charset="-122"/>
                </a:defRPr>
              </a:lvl1pPr>
              <a:lvl2pPr eaLnBrk="0" hangingPunct="0">
                <a:defRPr sz="2000">
                  <a:solidFill>
                    <a:schemeClr val="bg1"/>
                  </a:solidFill>
                  <a:latin typeface="Arial" charset="0"/>
                  <a:ea typeface="SimSun" charset="-122"/>
                </a:defRPr>
              </a:lvl2pPr>
              <a:lvl3pPr eaLnBrk="0" hangingPunct="0">
                <a:defRPr sz="2000">
                  <a:solidFill>
                    <a:schemeClr val="bg1"/>
                  </a:solidFill>
                  <a:latin typeface="Arial" charset="0"/>
                  <a:ea typeface="SimSun" charset="-122"/>
                </a:defRPr>
              </a:lvl3pPr>
              <a:lvl4pPr eaLnBrk="0" hangingPunct="0">
                <a:defRPr sz="2000">
                  <a:solidFill>
                    <a:schemeClr val="bg1"/>
                  </a:solidFill>
                  <a:latin typeface="Arial" charset="0"/>
                  <a:ea typeface="SimSun" charset="-122"/>
                </a:defRPr>
              </a:lvl4pPr>
              <a:lvl5pPr eaLnBrk="0" hangingPunct="0">
                <a:defRPr sz="2000">
                  <a:solidFill>
                    <a:schemeClr val="bg1"/>
                  </a:solidFill>
                  <a:latin typeface="Arial" charset="0"/>
                  <a:ea typeface="SimSun" charset="-122"/>
                </a:defRPr>
              </a:lvl5pPr>
              <a:lvl6pPr marL="25146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6pPr>
              <a:lvl7pPr marL="29718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7pPr>
              <a:lvl8pPr marL="34290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8pPr>
              <a:lvl9pPr marL="38862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9pPr>
            </a:lstStyle>
            <a:p>
              <a:pPr eaLnBrk="1" fontAlgn="base" hangingPunct="1">
                <a:spcBef>
                  <a:spcPct val="0"/>
                </a:spcBef>
                <a:spcAft>
                  <a:spcPct val="0"/>
                </a:spcAft>
              </a:pPr>
              <a:r>
                <a:rPr lang="en-US" sz="1400" b="1" i="1">
                  <a:solidFill>
                    <a:srgbClr val="79003C"/>
                  </a:solidFill>
                  <a:ea typeface="ＭＳ Ｐゴシック" charset="-128"/>
                </a:rPr>
                <a:t>use</a:t>
              </a:r>
            </a:p>
          </p:txBody>
        </p:sp>
        <p:sp>
          <p:nvSpPr>
            <p:cNvPr id="44042" name="TextBox 13"/>
            <p:cNvSpPr txBox="1">
              <a:spLocks noChangeArrowheads="1"/>
            </p:cNvSpPr>
            <p:nvPr/>
          </p:nvSpPr>
          <p:spPr bwMode="auto">
            <a:xfrm>
              <a:off x="1346356" y="3810000"/>
              <a:ext cx="545348" cy="35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charset="0"/>
                  <a:ea typeface="SimSun" charset="-122"/>
                </a:defRPr>
              </a:lvl1pPr>
              <a:lvl2pPr eaLnBrk="0" hangingPunct="0">
                <a:defRPr sz="2000">
                  <a:solidFill>
                    <a:schemeClr val="bg1"/>
                  </a:solidFill>
                  <a:latin typeface="Arial" charset="0"/>
                  <a:ea typeface="SimSun" charset="-122"/>
                </a:defRPr>
              </a:lvl2pPr>
              <a:lvl3pPr eaLnBrk="0" hangingPunct="0">
                <a:defRPr sz="2000">
                  <a:solidFill>
                    <a:schemeClr val="bg1"/>
                  </a:solidFill>
                  <a:latin typeface="Arial" charset="0"/>
                  <a:ea typeface="SimSun" charset="-122"/>
                </a:defRPr>
              </a:lvl3pPr>
              <a:lvl4pPr eaLnBrk="0" hangingPunct="0">
                <a:defRPr sz="2000">
                  <a:solidFill>
                    <a:schemeClr val="bg1"/>
                  </a:solidFill>
                  <a:latin typeface="Arial" charset="0"/>
                  <a:ea typeface="SimSun" charset="-122"/>
                </a:defRPr>
              </a:lvl4pPr>
              <a:lvl5pPr eaLnBrk="0" hangingPunct="0">
                <a:defRPr sz="2000">
                  <a:solidFill>
                    <a:schemeClr val="bg1"/>
                  </a:solidFill>
                  <a:latin typeface="Arial" charset="0"/>
                  <a:ea typeface="SimSun" charset="-122"/>
                </a:defRPr>
              </a:lvl5pPr>
              <a:lvl6pPr marL="25146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6pPr>
              <a:lvl7pPr marL="29718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7pPr>
              <a:lvl8pPr marL="34290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8pPr>
              <a:lvl9pPr marL="38862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9pPr>
            </a:lstStyle>
            <a:p>
              <a:pPr eaLnBrk="1" fontAlgn="base" hangingPunct="1">
                <a:spcBef>
                  <a:spcPct val="0"/>
                </a:spcBef>
                <a:spcAft>
                  <a:spcPct val="0"/>
                </a:spcAft>
              </a:pPr>
              <a:r>
                <a:rPr lang="en-US" sz="1400" b="1" i="1">
                  <a:solidFill>
                    <a:srgbClr val="79003C"/>
                  </a:solidFill>
                  <a:ea typeface="ＭＳ Ｐゴシック" charset="-128"/>
                </a:rPr>
                <a:t>use</a:t>
              </a:r>
            </a:p>
          </p:txBody>
        </p:sp>
        <p:sp>
          <p:nvSpPr>
            <p:cNvPr id="15" name="Rounded Rectangular Callout 14"/>
            <p:cNvSpPr/>
            <p:nvPr/>
          </p:nvSpPr>
          <p:spPr>
            <a:xfrm>
              <a:off x="6314534" y="1060130"/>
              <a:ext cx="2372889" cy="1073706"/>
            </a:xfrm>
            <a:prstGeom prst="wedgeRoundRectCallout">
              <a:avLst>
                <a:gd name="adj1" fmla="val -85585"/>
                <a:gd name="adj2" fmla="val -17597"/>
                <a:gd name="adj3" fmla="val 16667"/>
              </a:avLst>
            </a:prstGeom>
            <a:solidFill>
              <a:srgbClr val="820084"/>
            </a:solidFill>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r>
                <a:rPr lang="en-US" sz="1200" b="1" i="1" dirty="0">
                  <a:solidFill>
                    <a:prstClr val="white"/>
                  </a:solidFill>
                </a:rPr>
                <a:t>Fundamental terms use in all projects, disciplines, and applications</a:t>
              </a:r>
            </a:p>
          </p:txBody>
        </p:sp>
        <p:cxnSp>
          <p:nvCxnSpPr>
            <p:cNvPr id="16" name="Straight Arrow Connector 15"/>
            <p:cNvCxnSpPr/>
            <p:nvPr/>
          </p:nvCxnSpPr>
          <p:spPr>
            <a:xfrm rot="5400000" flipH="1" flipV="1">
              <a:off x="-276979" y="3942381"/>
              <a:ext cx="3246900" cy="1830"/>
            </a:xfrm>
            <a:prstGeom prst="straightConnector1">
              <a:avLst/>
            </a:prstGeom>
            <a:ln w="12700" cap="flat" cmpd="sng" algn="ctr">
              <a:solidFill>
                <a:srgbClr val="008B69"/>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Rounded Rectangular Callout 16"/>
            <p:cNvSpPr/>
            <p:nvPr/>
          </p:nvSpPr>
          <p:spPr>
            <a:xfrm>
              <a:off x="6378568" y="2940496"/>
              <a:ext cx="2537544" cy="1097647"/>
            </a:xfrm>
            <a:prstGeom prst="wedgeRoundRectCallout">
              <a:avLst>
                <a:gd name="adj1" fmla="val -85585"/>
                <a:gd name="adj2" fmla="val -17597"/>
                <a:gd name="adj3" fmla="val 16667"/>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r>
                <a:rPr lang="en-US" sz="1200" b="1" i="1" dirty="0">
                  <a:solidFill>
                    <a:prstClr val="white"/>
                  </a:solidFill>
                </a:rPr>
                <a:t>Discipline-specific terms specified and owned by discipline experts</a:t>
              </a:r>
            </a:p>
          </p:txBody>
        </p:sp>
        <p:sp>
          <p:nvSpPr>
            <p:cNvPr id="18" name="Rounded Rectangular Callout 17"/>
            <p:cNvSpPr/>
            <p:nvPr/>
          </p:nvSpPr>
          <p:spPr>
            <a:xfrm>
              <a:off x="6400522" y="4953462"/>
              <a:ext cx="2537544" cy="953995"/>
            </a:xfrm>
            <a:prstGeom prst="wedgeRoundRectCallout">
              <a:avLst>
                <a:gd name="adj1" fmla="val -89502"/>
                <a:gd name="adj2" fmla="val 29807"/>
                <a:gd name="adj3" fmla="val 16667"/>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r>
                <a:rPr lang="en-US" sz="1200" b="1" i="1" dirty="0">
                  <a:solidFill>
                    <a:prstClr val="white"/>
                  </a:solidFill>
                </a:rPr>
                <a:t>Kinds of items that are modeled in a project; specified and owned by application experts</a:t>
              </a:r>
            </a:p>
          </p:txBody>
        </p:sp>
        <p:cxnSp>
          <p:nvCxnSpPr>
            <p:cNvPr id="19" name="Straight Arrow Connector 18"/>
            <p:cNvCxnSpPr/>
            <p:nvPr/>
          </p:nvCxnSpPr>
          <p:spPr>
            <a:xfrm rot="5400000" flipH="1" flipV="1">
              <a:off x="3748015" y="5190138"/>
              <a:ext cx="740359" cy="5489"/>
            </a:xfrm>
            <a:prstGeom prst="straightConnector1">
              <a:avLst/>
            </a:prstGeom>
            <a:ln w="12700" cap="flat" cmpd="sng" algn="ctr">
              <a:solidFill>
                <a:srgbClr val="008B69"/>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Line Callout 1 19"/>
            <p:cNvSpPr/>
            <p:nvPr/>
          </p:nvSpPr>
          <p:spPr>
            <a:xfrm>
              <a:off x="6400522" y="4191003"/>
              <a:ext cx="2058210" cy="534090"/>
            </a:xfrm>
            <a:prstGeom prst="borderCallout1">
              <a:avLst>
                <a:gd name="adj1" fmla="val 22891"/>
                <a:gd name="adj2" fmla="val -5649"/>
                <a:gd name="adj3" fmla="val -11723"/>
                <a:gd name="adj4" fmla="val -47995"/>
              </a:avLst>
            </a:prstGeom>
            <a:solidFill>
              <a:srgbClr val="FEFEC5"/>
            </a:solidFill>
            <a:ln>
              <a:solidFill>
                <a:srgbClr val="804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200" b="1" i="1" dirty="0">
                  <a:solidFill>
                    <a:prstClr val="black"/>
                  </a:solidFill>
                </a:rPr>
                <a:t>Focus is integration and interoperation</a:t>
              </a:r>
            </a:p>
          </p:txBody>
        </p:sp>
        <p:sp>
          <p:nvSpPr>
            <p:cNvPr id="21" name="Line Callout 1 20"/>
            <p:cNvSpPr/>
            <p:nvPr/>
          </p:nvSpPr>
          <p:spPr>
            <a:xfrm>
              <a:off x="6477362" y="6248171"/>
              <a:ext cx="1752681" cy="381229"/>
            </a:xfrm>
            <a:prstGeom prst="borderCallout1">
              <a:avLst>
                <a:gd name="adj1" fmla="val 22891"/>
                <a:gd name="adj2" fmla="val -5649"/>
                <a:gd name="adj3" fmla="val -11723"/>
                <a:gd name="adj4" fmla="val -57447"/>
              </a:avLst>
            </a:prstGeom>
            <a:solidFill>
              <a:srgbClr val="FEFEC5"/>
            </a:solidFill>
            <a:ln>
              <a:solidFill>
                <a:srgbClr val="804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200" b="1" i="1" dirty="0">
                  <a:solidFill>
                    <a:prstClr val="black"/>
                  </a:solidFill>
                </a:rPr>
                <a:t>Focus is reuse</a:t>
              </a:r>
            </a:p>
          </p:txBody>
        </p:sp>
      </p:grpSp>
    </p:spTree>
    <p:extLst>
      <p:ext uri="{BB962C8B-B14F-4D97-AF65-F5344CB8AC3E}">
        <p14:creationId xmlns:p14="http://schemas.microsoft.com/office/powerpoint/2010/main" val="173430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Benefits</a:t>
            </a:r>
            <a:endParaRPr lang="en-US" dirty="0"/>
          </a:p>
        </p:txBody>
      </p:sp>
      <p:sp>
        <p:nvSpPr>
          <p:cNvPr id="4" name="Content Placeholder 3"/>
          <p:cNvSpPr>
            <a:spLocks noGrp="1"/>
          </p:cNvSpPr>
          <p:nvPr>
            <p:ph idx="1"/>
          </p:nvPr>
        </p:nvSpPr>
        <p:spPr/>
        <p:txBody>
          <a:bodyPr/>
          <a:lstStyle/>
          <a:p>
            <a:r>
              <a:rPr lang="en-US" sz="2400" dirty="0" smtClean="0"/>
              <a:t>Leveraging reusable knowledge to jump start engineering</a:t>
            </a:r>
          </a:p>
          <a:p>
            <a:endParaRPr lang="en-US" sz="2400" dirty="0" smtClean="0"/>
          </a:p>
          <a:p>
            <a:r>
              <a:rPr lang="en-US" sz="2400" dirty="0" smtClean="0"/>
              <a:t>Basis for model integration and large scale collaboration</a:t>
            </a:r>
          </a:p>
          <a:p>
            <a:endParaRPr lang="en-US" sz="2400" dirty="0" smtClean="0"/>
          </a:p>
          <a:p>
            <a:r>
              <a:rPr lang="en-US" sz="2400" dirty="0" smtClean="0"/>
              <a:t>Standardization of engineering work products</a:t>
            </a:r>
          </a:p>
          <a:p>
            <a:endParaRPr lang="en-US" sz="2400" dirty="0"/>
          </a:p>
        </p:txBody>
      </p:sp>
    </p:spTree>
    <p:extLst>
      <p:ext uri="{BB962C8B-B14F-4D97-AF65-F5344CB8AC3E}">
        <p14:creationId xmlns:p14="http://schemas.microsoft.com/office/powerpoint/2010/main" val="3731612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Achieving Reuse </a:t>
            </a:r>
            <a:endParaRPr lang="en-US" dirty="0"/>
          </a:p>
        </p:txBody>
      </p:sp>
      <p:sp>
        <p:nvSpPr>
          <p:cNvPr id="3" name="Content Placeholder 2"/>
          <p:cNvSpPr>
            <a:spLocks noGrp="1"/>
          </p:cNvSpPr>
          <p:nvPr>
            <p:ph idx="1"/>
          </p:nvPr>
        </p:nvSpPr>
        <p:spPr>
          <a:xfrm>
            <a:off x="584200" y="1752600"/>
            <a:ext cx="8339138" cy="4437063"/>
          </a:xfrm>
        </p:spPr>
        <p:txBody>
          <a:bodyPr/>
          <a:lstStyle/>
          <a:p>
            <a:pPr marL="457200" indent="-457200">
              <a:buFont typeface="+mj-lt"/>
              <a:buAutoNum type="arabicPeriod"/>
            </a:pPr>
            <a:r>
              <a:rPr lang="en-US" dirty="0" smtClean="0"/>
              <a:t>Opportunistic Reuse: </a:t>
            </a:r>
            <a:r>
              <a:rPr lang="en-US" dirty="0"/>
              <a:t>i</a:t>
            </a:r>
            <a:r>
              <a:rPr lang="en-US" dirty="0" smtClean="0"/>
              <a:t>dentify candidate ontologies, acquire and refurbish and make available</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r>
              <a:rPr lang="en-US" dirty="0" smtClean="0"/>
              <a:t>Designed Reuse: establish modeling principles and start over, making use of lessons learned</a:t>
            </a:r>
          </a:p>
        </p:txBody>
      </p:sp>
    </p:spTree>
    <p:extLst>
      <p:ext uri="{BB962C8B-B14F-4D97-AF65-F5344CB8AC3E}">
        <p14:creationId xmlns:p14="http://schemas.microsoft.com/office/powerpoint/2010/main" val="947405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Opportunistic Reuse </a:t>
            </a:r>
            <a:endParaRPr lang="en-US" dirty="0"/>
          </a:p>
        </p:txBody>
      </p:sp>
      <p:sp>
        <p:nvSpPr>
          <p:cNvPr id="3" name="Content Placeholder 2"/>
          <p:cNvSpPr>
            <a:spLocks noGrp="1"/>
          </p:cNvSpPr>
          <p:nvPr>
            <p:ph idx="1"/>
          </p:nvPr>
        </p:nvSpPr>
        <p:spPr/>
        <p:txBody>
          <a:bodyPr/>
          <a:lstStyle/>
          <a:p>
            <a:r>
              <a:rPr lang="en-US" dirty="0" smtClean="0"/>
              <a:t>Identify candidate ontologies, acquire and refurbish and make available</a:t>
            </a:r>
          </a:p>
          <a:p>
            <a:endParaRPr lang="en-US" dirty="0" smtClean="0"/>
          </a:p>
          <a:p>
            <a:r>
              <a:rPr lang="en-US" dirty="0" smtClean="0"/>
              <a:t>Opportunistic reuse has only had limited success in </a:t>
            </a:r>
          </a:p>
          <a:p>
            <a:pPr lvl="1"/>
            <a:r>
              <a:rPr lang="en-US" dirty="0" smtClean="0"/>
              <a:t>Hardware component design</a:t>
            </a:r>
          </a:p>
          <a:p>
            <a:pPr lvl="1"/>
            <a:r>
              <a:rPr lang="en-US" dirty="0" smtClean="0"/>
              <a:t>Software design</a:t>
            </a:r>
          </a:p>
          <a:p>
            <a:pPr lvl="1"/>
            <a:endParaRPr lang="en-US" dirty="0"/>
          </a:p>
          <a:p>
            <a:r>
              <a:rPr lang="en-US" dirty="0" smtClean="0"/>
              <a:t>Reuse only worked well when the right units of modularization were understood, e.g. ASICS, Patterns</a:t>
            </a:r>
            <a:endParaRPr lang="en-US" dirty="0"/>
          </a:p>
        </p:txBody>
      </p:sp>
    </p:spTree>
    <p:extLst>
      <p:ext uri="{BB962C8B-B14F-4D97-AF65-F5344CB8AC3E}">
        <p14:creationId xmlns:p14="http://schemas.microsoft.com/office/powerpoint/2010/main" val="1120686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Designed Reuse Process</a:t>
            </a:r>
            <a:endParaRPr lang="en-US" dirty="0"/>
          </a:p>
        </p:txBody>
      </p:sp>
      <p:sp>
        <p:nvSpPr>
          <p:cNvPr id="3" name="Content Placeholder 2"/>
          <p:cNvSpPr>
            <a:spLocks noGrp="1"/>
          </p:cNvSpPr>
          <p:nvPr>
            <p:ph idx="1"/>
          </p:nvPr>
        </p:nvSpPr>
        <p:spPr>
          <a:xfrm>
            <a:off x="584200" y="1525587"/>
            <a:ext cx="8339138" cy="4799013"/>
          </a:xfrm>
        </p:spPr>
        <p:txBody>
          <a:bodyPr/>
          <a:lstStyle/>
          <a:p>
            <a:r>
              <a:rPr lang="en-US" dirty="0" smtClean="0"/>
              <a:t>Collect any reuse ontology candidates</a:t>
            </a:r>
          </a:p>
          <a:p>
            <a:endParaRPr lang="en-US" dirty="0" smtClean="0"/>
          </a:p>
          <a:p>
            <a:r>
              <a:rPr lang="en-US" dirty="0" smtClean="0"/>
              <a:t>Document modeling principles to be used in redo</a:t>
            </a:r>
          </a:p>
          <a:p>
            <a:endParaRPr lang="en-US" dirty="0" smtClean="0"/>
          </a:p>
          <a:p>
            <a:r>
              <a:rPr lang="en-US" dirty="0" smtClean="0"/>
              <a:t>Chose a foundation (upper) </a:t>
            </a:r>
            <a:r>
              <a:rPr lang="en-US" dirty="0" smtClean="0">
                <a:solidFill>
                  <a:schemeClr val="tx1"/>
                </a:solidFill>
              </a:rPr>
              <a:t>ontology</a:t>
            </a:r>
            <a:r>
              <a:rPr lang="en-US" dirty="0" smtClean="0"/>
              <a:t>, e.g., DOLCE in accord with design principles</a:t>
            </a:r>
          </a:p>
          <a:p>
            <a:pPr lvl="1"/>
            <a:r>
              <a:rPr lang="en-US" dirty="0" smtClean="0"/>
              <a:t>Modify if needed, based on experience</a:t>
            </a:r>
          </a:p>
          <a:p>
            <a:r>
              <a:rPr lang="en-US" dirty="0" smtClean="0"/>
              <a:t>Create specializations of subsets of the upper ontology, e.g., </a:t>
            </a:r>
          </a:p>
          <a:p>
            <a:pPr lvl="1"/>
            <a:r>
              <a:rPr lang="en-US" dirty="0" smtClean="0"/>
              <a:t>For physical laws, enterprise concepts</a:t>
            </a:r>
          </a:p>
          <a:p>
            <a:r>
              <a:rPr lang="en-US" dirty="0" smtClean="0"/>
              <a:t>Repeat as needed</a:t>
            </a:r>
          </a:p>
          <a:p>
            <a:endParaRPr lang="en-US" dirty="0"/>
          </a:p>
          <a:p>
            <a:endParaRPr lang="en-US" dirty="0"/>
          </a:p>
        </p:txBody>
      </p:sp>
    </p:spTree>
    <p:extLst>
      <p:ext uri="{BB962C8B-B14F-4D97-AF65-F5344CB8AC3E}">
        <p14:creationId xmlns:p14="http://schemas.microsoft.com/office/powerpoint/2010/main" val="3442694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bg1"/>
            </a:solidFill>
            <a:effectLst/>
            <a:latin typeface="Arial" charset="0"/>
            <a:ea typeface="SimSun"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bg1"/>
            </a:solidFill>
            <a:effectLst/>
            <a:latin typeface="Arial" charset="0"/>
            <a:ea typeface="SimSun" pitchFamily="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P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PL">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BEBF3"/>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1" i="1" u="none" strike="noStrike" cap="none" normalizeH="0" baseline="0">
            <a:ln>
              <a:noFill/>
            </a:ln>
            <a:solidFill>
              <a:srgbClr val="79003C"/>
            </a:solidFill>
            <a:effectLst/>
            <a:latin typeface="Arial" pitchFamily="-112" charset="0"/>
          </a:defRPr>
        </a:defPPr>
      </a:lstStyle>
    </a:spDef>
    <a:lnDef>
      <a:spPr bwMode="auto">
        <a:xfrm>
          <a:off x="0" y="0"/>
          <a:ext cx="1" cy="1"/>
        </a:xfrm>
        <a:custGeom>
          <a:avLst/>
          <a:gdLst/>
          <a:ahLst/>
          <a:cxnLst/>
          <a:rect l="0" t="0" r="0" b="0"/>
          <a:pathLst/>
        </a:custGeom>
        <a:solidFill>
          <a:srgbClr val="EBEBF3"/>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1" i="1" u="none" strike="noStrike" cap="none" normalizeH="0" baseline="0">
            <a:ln>
              <a:noFill/>
            </a:ln>
            <a:solidFill>
              <a:srgbClr val="79003C"/>
            </a:solidFill>
            <a:effectLst/>
            <a:latin typeface="Arial" pitchFamily="-112" charset="0"/>
          </a:defRPr>
        </a:defPPr>
      </a:lstStyle>
    </a:lnDef>
  </a:objectDefaults>
  <a:extraClrSchemeLst>
    <a:extraClrScheme>
      <a:clrScheme name="JP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P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P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P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P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P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P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JPL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11925</TotalTime>
  <Words>835</Words>
  <Application>Microsoft Office PowerPoint</Application>
  <PresentationFormat>On-screen Show (4:3)</PresentationFormat>
  <Paragraphs>109</Paragraphs>
  <Slides>12</Slides>
  <Notes>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12</vt:i4>
      </vt:variant>
    </vt:vector>
  </HeadingPairs>
  <TitlesOfParts>
    <vt:vector size="16" baseType="lpstr">
      <vt:lpstr>1_Office Theme</vt:lpstr>
      <vt:lpstr>JPL</vt:lpstr>
      <vt:lpstr>Presentation</vt:lpstr>
      <vt:lpstr>Slide</vt:lpstr>
      <vt:lpstr>PowerPoint Presentation</vt:lpstr>
      <vt:lpstr>Outline</vt:lpstr>
      <vt:lpstr>Ontology Reuse In MBSE</vt:lpstr>
      <vt:lpstr>Potential Reuse Opportunities</vt:lpstr>
      <vt:lpstr>Ontologies may be Organized into   hierarchies</vt:lpstr>
      <vt:lpstr>What Are The Benefits</vt:lpstr>
      <vt:lpstr>Approaches To Achieving Reuse </vt:lpstr>
      <vt:lpstr>Opportunistic Reuse </vt:lpstr>
      <vt:lpstr>Designed Reuse Process</vt:lpstr>
      <vt:lpstr>Upper Ontology Concepts That Might Be Useful</vt:lpstr>
      <vt:lpstr>Example From Upper Ontologies That Is Particularly Useful: Qualities</vt:lpstr>
      <vt:lpstr>Next Steps For Ontology Reuse Development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Henson</dc:creator>
  <cp:lastModifiedBy>Henson</cp:lastModifiedBy>
  <cp:revision>35</cp:revision>
  <cp:lastPrinted>2011-01-26T23:15:01Z</cp:lastPrinted>
  <dcterms:created xsi:type="dcterms:W3CDTF">2011-01-14T17:20:11Z</dcterms:created>
  <dcterms:modified xsi:type="dcterms:W3CDTF">2011-01-28T00:16:23Z</dcterms:modified>
</cp:coreProperties>
</file>