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88" r:id="rId2"/>
    <p:sldMasterId id="2147483690" r:id="rId3"/>
  </p:sldMasterIdLst>
  <p:notesMasterIdLst>
    <p:notesMasterId r:id="rId23"/>
  </p:notesMasterIdLst>
  <p:sldIdLst>
    <p:sldId id="256" r:id="rId4"/>
    <p:sldId id="270" r:id="rId5"/>
    <p:sldId id="308" r:id="rId6"/>
    <p:sldId id="310" r:id="rId7"/>
    <p:sldId id="324" r:id="rId8"/>
    <p:sldId id="301" r:id="rId9"/>
    <p:sldId id="320" r:id="rId10"/>
    <p:sldId id="313" r:id="rId11"/>
    <p:sldId id="322" r:id="rId12"/>
    <p:sldId id="323" r:id="rId13"/>
    <p:sldId id="325" r:id="rId14"/>
    <p:sldId id="276" r:id="rId15"/>
    <p:sldId id="316" r:id="rId16"/>
    <p:sldId id="317" r:id="rId17"/>
    <p:sldId id="312" r:id="rId18"/>
    <p:sldId id="327" r:id="rId19"/>
    <p:sldId id="326" r:id="rId20"/>
    <p:sldId id="309" r:id="rId21"/>
    <p:sldId id="31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F6A022"/>
    <a:srgbClr val="FFFFFF"/>
    <a:srgbClr val="0000FF"/>
    <a:srgbClr val="CC3300"/>
    <a:srgbClr val="CC00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660"/>
  </p:normalViewPr>
  <p:slideViewPr>
    <p:cSldViewPr>
      <p:cViewPr varScale="1">
        <p:scale>
          <a:sx n="77" d="100"/>
          <a:sy n="77" d="100"/>
        </p:scale>
        <p:origin x="-1138"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94343EA-A23C-40B7-A693-A494E5CC156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409DD63-5183-47B8-B563-E859B79DDA75}" type="slidenum">
              <a:rPr lang="en-US" smtClean="0"/>
              <a:pPr/>
              <a:t>3</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4BB868D-29F8-4BF5-B66F-11F94757B7AA}" type="slidenum">
              <a:rPr lang="en-US" smtClean="0"/>
              <a:pPr/>
              <a:t>4</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94343EA-A23C-40B7-A693-A494E5CC1561}" type="slidenum">
              <a:rPr lang="en-US" smtClean="0"/>
              <a:pPr>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C49BD5C-943F-43AD-A65A-DE6BDD630C18}" type="slidenum">
              <a:rPr lang="en-US" smtClean="0"/>
              <a:pPr/>
              <a:t>18</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b="1" dirty="0" smtClean="0"/>
              <a:t>PCC is a metric used to capture and trade-off risk in a product development process, specifically the risk of not being able to meet contract schedule and/or contracted requirements.</a:t>
            </a:r>
            <a:r>
              <a:rPr lang="en-US" dirty="0" smtClean="0"/>
              <a:t>  </a:t>
            </a:r>
          </a:p>
          <a:p>
            <a:pPr>
              <a:defRPr/>
            </a:pPr>
            <a:endParaRPr lang="en-US" dirty="0" smtClean="0"/>
          </a:p>
          <a:p>
            <a:pPr>
              <a:defRPr/>
            </a:pPr>
            <a:r>
              <a:rPr lang="en-US" dirty="0" smtClean="0"/>
              <a:t>In addition, for a given PCC,  internal risk elements can traded-off as part of a verification process (quality control) and validation process (quality assurance) by:</a:t>
            </a:r>
          </a:p>
          <a:p>
            <a:pPr marL="225934" indent="-225934">
              <a:buFont typeface="+mj-lt"/>
              <a:buAutoNum type="arabicPeriod"/>
              <a:defRPr/>
            </a:pPr>
            <a:r>
              <a:rPr lang="en-US" dirty="0" smtClean="0"/>
              <a:t>Setting the  confidence level for a given number of samples for statistical calculations as a project risk parameter: A lower confidence will result in a tighter confidence interval and thus reduce the predicted power, size and weight of the vehicle needed. However, a lower confidence level will also increase the change of rework and additional iteration cycles.  </a:t>
            </a:r>
          </a:p>
          <a:p>
            <a:pPr marL="225934" indent="-225934">
              <a:buFont typeface="+mj-lt"/>
              <a:buAutoNum type="arabicPeriod"/>
              <a:defRPr/>
            </a:pPr>
            <a:r>
              <a:rPr lang="en-US" dirty="0" smtClean="0"/>
              <a:t>Determining the optimal number of simulation or measurement samples for given confidence level.  Higher number of samples will increase the length of the measurement/simulation cycle, but also result in a tighter confidence interval and thus reduce the predicted power, size and weight of the product needed. In this case without an increase in the change of rework.</a:t>
            </a:r>
          </a:p>
          <a:p>
            <a:pPr marL="225934" indent="-225934">
              <a:buFont typeface="+mj-lt"/>
              <a:buAutoNum type="arabicPeriod"/>
              <a:defRPr/>
            </a:pPr>
            <a:r>
              <a:rPr lang="en-US" dirty="0" smtClean="0"/>
              <a:t>Determine measurement or simulation errors.  Deploying measurements or simulations with known high errors will generally result in faster cycles.  However, when we formally take these errors into account, larger errors will typically result in increases in power, size and weight of the product.</a:t>
            </a:r>
          </a:p>
          <a:p>
            <a:pPr marL="225934" indent="-225934">
              <a:buFont typeface="+mj-lt"/>
              <a:buAutoNum type="arabicPeriod"/>
              <a:defRPr/>
            </a:pPr>
            <a:endParaRPr lang="en-US" dirty="0" smtClean="0"/>
          </a:p>
          <a:p>
            <a:pPr marL="225934" indent="-225934">
              <a:defRPr/>
            </a:pPr>
            <a:r>
              <a:rPr lang="en-US" dirty="0" smtClean="0"/>
              <a:t>There is no single approach to the formulation of such a metric and its details need to be adjusted for its particular purpose. In our case we created a metric specifically for the case of requirements computed through numerical simulation.  In addition we are taking a frequentist approach with confidence intervals, in the authors opinion (xnc) a similarly good case could be made for a Bayesian credibility interval or both approaches.  In the end all methods have their strengths and weaknesses and the verification process is essentially open ended. </a:t>
            </a:r>
          </a:p>
          <a:p>
            <a:pPr marL="225934" indent="-225934">
              <a:defRPr/>
            </a:pPr>
            <a:endParaRPr lang="en-US" dirty="0" smtClean="0"/>
          </a:p>
          <a:p>
            <a:pPr marL="225934" indent="-225934">
              <a:defRPr/>
            </a:pPr>
            <a:r>
              <a:rPr lang="en-US" dirty="0" smtClean="0"/>
              <a:t>The important part is that a process with a PCC metric is implemented in a consistent way for all requirements.</a:t>
            </a:r>
          </a:p>
          <a:p>
            <a:pPr marL="225934" indent="-225934">
              <a:defRPr/>
            </a:pPr>
            <a:endParaRPr lang="en-US" dirty="0" smtClean="0"/>
          </a:p>
          <a:p>
            <a:pPr marL="225934" indent="-225934">
              <a:defRPr/>
            </a:pPr>
            <a:r>
              <a:rPr lang="en-US" dirty="0" smtClean="0"/>
              <a:t>Our definition here includes 3 elements that together make up the</a:t>
            </a:r>
            <a:r>
              <a:rPr lang="en-US" i="1" dirty="0" smtClean="0"/>
              <a:t> probabilistic certificate of correctness</a:t>
            </a:r>
            <a:r>
              <a:rPr lang="en-US" dirty="0" smtClean="0"/>
              <a:t>:</a:t>
            </a:r>
          </a:p>
          <a:p>
            <a:pPr marL="225934" indent="-225934">
              <a:buFont typeface="+mj-lt"/>
              <a:buAutoNum type="arabicPeriod"/>
              <a:defRPr/>
            </a:pPr>
            <a:r>
              <a:rPr lang="en-US" dirty="0" smtClean="0"/>
              <a:t>Probability of satisfying requirements – gives the expected behavior as an </a:t>
            </a:r>
            <a:r>
              <a:rPr lang="en-US" i="1" dirty="0" smtClean="0"/>
              <a:t>estimated </a:t>
            </a:r>
            <a:r>
              <a:rPr lang="en-US" dirty="0" smtClean="0"/>
              <a:t>probability</a:t>
            </a:r>
          </a:p>
          <a:p>
            <a:pPr marL="225934" indent="-225934">
              <a:buFont typeface="+mj-lt"/>
              <a:buAutoNum type="arabicPeriod"/>
              <a:defRPr/>
            </a:pPr>
            <a:r>
              <a:rPr lang="en-US" dirty="0" smtClean="0"/>
              <a:t>Confidence in the probability of satisfying requirements – gives a statistical confidence in the estimated probability;  related directly to the number of samples and the approach taken for estimating the probability of satisfying a requirement</a:t>
            </a:r>
          </a:p>
          <a:p>
            <a:pPr marL="225934" indent="-225934">
              <a:buFont typeface="+mj-lt"/>
              <a:buAutoNum type="arabicPeriod"/>
              <a:defRPr/>
            </a:pPr>
            <a:r>
              <a:rPr lang="en-US" dirty="0" smtClean="0"/>
              <a:t>Systematically modeled and verified set of assumptions – building assumptions into a simulation model facilitates a comprehensive approach to model verification, reducing errors, inconsistencies, and in appropriate applications of a model</a:t>
            </a:r>
          </a:p>
          <a:p>
            <a:pPr>
              <a:defRPr/>
            </a:pPr>
            <a:endParaRPr lang="en-US" dirty="0"/>
          </a:p>
        </p:txBody>
      </p:sp>
      <p:sp>
        <p:nvSpPr>
          <p:cNvPr id="45060" name="Slide Number Placeholder 3"/>
          <p:cNvSpPr>
            <a:spLocks noGrp="1"/>
          </p:cNvSpPr>
          <p:nvPr>
            <p:ph type="sldNum" sz="quarter" idx="5"/>
          </p:nvPr>
        </p:nvSpPr>
        <p:spPr>
          <a:noFill/>
        </p:spPr>
        <p:txBody>
          <a:bodyPr/>
          <a:lstStyle/>
          <a:p>
            <a:fld id="{1C15A359-C7EC-43F8-AAC9-C98D5FBEED58}" type="slidenum">
              <a:rPr lang="fr-FR" smtClean="0"/>
              <a:pPr/>
              <a:t>19</a:t>
            </a:fld>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corner triangle.jpg"/>
          <p:cNvPicPr>
            <a:picLocks noChangeAspect="1"/>
          </p:cNvPicPr>
          <p:nvPr userDrawn="1"/>
        </p:nvPicPr>
        <p:blipFill>
          <a:blip r:embed="rId2" cstate="print"/>
          <a:srcRect/>
          <a:stretch>
            <a:fillRect/>
          </a:stretch>
        </p:blipFill>
        <p:spPr bwMode="auto">
          <a:xfrm>
            <a:off x="0" y="0"/>
            <a:ext cx="2270125" cy="2209800"/>
          </a:xfrm>
          <a:prstGeom prst="rect">
            <a:avLst/>
          </a:prstGeom>
          <a:noFill/>
          <a:ln w="9525">
            <a:noFill/>
            <a:miter lim="800000"/>
            <a:headEnd/>
            <a:tailEnd/>
          </a:ln>
        </p:spPr>
      </p:pic>
      <p:pic>
        <p:nvPicPr>
          <p:cNvPr id="5" name="Picture 8" descr="NAFEMS logo hi res.JPG"/>
          <p:cNvPicPr>
            <a:picLocks noChangeAspect="1"/>
          </p:cNvPicPr>
          <p:nvPr userDrawn="1"/>
        </p:nvPicPr>
        <p:blipFill>
          <a:blip r:embed="rId3" cstate="print"/>
          <a:srcRect/>
          <a:stretch>
            <a:fillRect/>
          </a:stretch>
        </p:blipFill>
        <p:spPr bwMode="auto">
          <a:xfrm>
            <a:off x="4910138" y="0"/>
            <a:ext cx="4233862" cy="1308100"/>
          </a:xfrm>
          <a:prstGeom prst="rect">
            <a:avLst/>
          </a:prstGeom>
          <a:noFill/>
          <a:ln w="9525">
            <a:noFill/>
            <a:miter lim="800000"/>
            <a:headEnd/>
            <a:tailEnd/>
          </a:ln>
        </p:spPr>
      </p:pic>
      <p:pic>
        <p:nvPicPr>
          <p:cNvPr id="6" name="Picture 7" descr="collage.jpg"/>
          <p:cNvPicPr>
            <a:picLocks noChangeAspect="1"/>
          </p:cNvPicPr>
          <p:nvPr userDrawn="1"/>
        </p:nvPicPr>
        <p:blipFill>
          <a:blip r:embed="rId4" cstate="print"/>
          <a:srcRect/>
          <a:stretch>
            <a:fillRect/>
          </a:stretch>
        </p:blipFill>
        <p:spPr bwMode="auto">
          <a:xfrm>
            <a:off x="0" y="4495800"/>
            <a:ext cx="9144000" cy="2362200"/>
          </a:xfrm>
          <a:prstGeom prst="rect">
            <a:avLst/>
          </a:prstGeom>
          <a:noFill/>
          <a:ln w="9525">
            <a:noFill/>
            <a:miter lim="800000"/>
            <a:headEnd/>
            <a:tailEnd/>
          </a:ln>
        </p:spPr>
      </p:pic>
      <p:sp>
        <p:nvSpPr>
          <p:cNvPr id="1331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331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 name="Rectangle 5"/>
          <p:cNvSpPr>
            <a:spLocks noGrp="1" noChangeArrowheads="1"/>
          </p:cNvSpPr>
          <p:nvPr>
            <p:ph type="dt" sz="half" idx="10"/>
          </p:nvPr>
        </p:nvSpPr>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p:txBody>
          <a:bodyPr/>
          <a:lstStyle>
            <a:lvl1pPr>
              <a:defRPr/>
            </a:lvl1pPr>
          </a:lstStyle>
          <a:p>
            <a:pPr>
              <a:defRPr/>
            </a:pPr>
            <a:fld id="{75A7E51E-5164-4D64-8AFB-78817FEB974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7CBD59-0769-4129-875F-0431331E4F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F1F7EB7-9933-45BE-97B6-F78BA2C9AEC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lum bright="70000" contrast="-70000"/>
          </a:blip>
          <a:srcRect/>
          <a:stretch>
            <a:fillRect/>
          </a:stretch>
        </p:blipFill>
        <p:spPr bwMode="auto">
          <a:xfrm>
            <a:off x="0" y="3114675"/>
            <a:ext cx="2514600" cy="3743325"/>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7164388" y="6229350"/>
            <a:ext cx="1860550" cy="631825"/>
          </a:xfrm>
          <a:prstGeom prst="rect">
            <a:avLst/>
          </a:prstGeom>
          <a:noFill/>
          <a:ln w="9525">
            <a:noFill/>
            <a:miter lim="800000"/>
            <a:headEnd/>
            <a:tailEnd/>
          </a:ln>
        </p:spPr>
      </p:pic>
      <p:sp>
        <p:nvSpPr>
          <p:cNvPr id="6" name="Footer Placeholder 4"/>
          <p:cNvSpPr txBox="1">
            <a:spLocks/>
          </p:cNvSpPr>
          <p:nvPr userDrawn="1"/>
        </p:nvSpPr>
        <p:spPr>
          <a:xfrm>
            <a:off x="3175" y="6343650"/>
            <a:ext cx="2981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smtClean="0">
                <a:solidFill>
                  <a:prstClr val="black"/>
                </a:solidFill>
              </a:rPr>
              <a:t>www.nafems.org</a:t>
            </a:r>
            <a:endParaRPr lang="en-GB" dirty="0">
              <a:solidFill>
                <a:prstClr val="black"/>
              </a:solidFill>
            </a:endParaRPr>
          </a:p>
        </p:txBody>
      </p:sp>
      <p:sp>
        <p:nvSpPr>
          <p:cNvPr id="2" name="Title 1"/>
          <p:cNvSpPr>
            <a:spLocks noGrp="1"/>
          </p:cNvSpPr>
          <p:nvPr>
            <p:ph type="title"/>
          </p:nvPr>
        </p:nvSpPr>
        <p:spPr>
          <a:xfrm>
            <a:off x="1043608" y="274637"/>
            <a:ext cx="7643192" cy="1143000"/>
          </a:xfrm>
        </p:spPr>
        <p:txBody>
          <a:bodyPr/>
          <a:lstStyle>
            <a:lvl1pPr algn="l">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1043608" y="1600201"/>
            <a:ext cx="7643192"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7FAFFCE-1CD8-4213-A8BC-CE72168D8E87}" type="datetime1">
              <a:rPr lang="en-GB"/>
              <a:pPr>
                <a:defRPr/>
              </a:pPr>
              <a:t>28/01/2013</a:t>
            </a:fld>
            <a:endParaRPr lang="en-GB" dirty="0"/>
          </a:p>
        </p:txBody>
      </p:sp>
      <p:sp>
        <p:nvSpPr>
          <p:cNvPr id="8" name="Slide Number Placeholder 5"/>
          <p:cNvSpPr>
            <a:spLocks noGrp="1"/>
          </p:cNvSpPr>
          <p:nvPr>
            <p:ph type="sldNum" sz="quarter" idx="11"/>
          </p:nvPr>
        </p:nvSpPr>
        <p:spPr>
          <a:xfrm>
            <a:off x="4178300" y="6343650"/>
            <a:ext cx="874713" cy="365125"/>
          </a:xfrm>
        </p:spPr>
        <p:txBody>
          <a:bodyPr/>
          <a:lstStyle>
            <a:lvl1pPr algn="ctr" fontAlgn="base">
              <a:spcBef>
                <a:spcPct val="0"/>
              </a:spcBef>
              <a:spcAft>
                <a:spcPct val="0"/>
              </a:spcAft>
              <a:defRPr>
                <a:latin typeface="Arial" charset="0"/>
                <a:cs typeface="Arial" charset="0"/>
              </a:defRPr>
            </a:lvl1pPr>
          </a:lstStyle>
          <a:p>
            <a:pPr>
              <a:defRPr/>
            </a:pPr>
            <a:fld id="{028A9CF3-F9B3-4402-8D55-4D6572C79BED}" type="slidenum">
              <a:rPr lang="en-GB"/>
              <a:pPr>
                <a:defRPr/>
              </a:pPr>
              <a:t>‹#›</a:t>
            </a:fld>
            <a:endParaRPr lang="en-GB" dirty="0"/>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3200" b="1">
                <a:effectLst>
                  <a:reflection blurRad="6350" stA="55000" endA="300" endPos="45500" dir="5400000" sy="-100000" algn="bl" rotWithShape="0"/>
                </a:effectLst>
                <a:latin typeface="Arial Narrow" pitchFamily="34" charset="0"/>
              </a:defRPr>
            </a:lvl1pPr>
          </a:lstStyle>
          <a:p>
            <a:r>
              <a:rPr lang="en-US" noProof="0" smtClean="0"/>
              <a:t>Click to edit Master title style</a:t>
            </a:r>
            <a:endParaRPr lang="en-US" noProof="0" dirty="0"/>
          </a:p>
        </p:txBody>
      </p:sp>
      <p:sp>
        <p:nvSpPr>
          <p:cNvPr id="3" name="Espace réservé du contenu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Sous-titre 2"/>
          <p:cNvSpPr>
            <a:spLocks noGrp="1"/>
          </p:cNvSpPr>
          <p:nvPr>
            <p:ph type="subTitle" idx="10"/>
          </p:nvPr>
        </p:nvSpPr>
        <p:spPr>
          <a:xfrm>
            <a:off x="1043608" y="923124"/>
            <a:ext cx="6400800" cy="579715"/>
          </a:xfrm>
        </p:spPr>
        <p:txBody>
          <a:bodyPr rtlCol="0">
            <a:normAutofit fontScale="77500" lnSpcReduction="20000"/>
          </a:bodyPr>
          <a:lstStyle>
            <a:lvl1pPr marL="0" indent="0" algn="l">
              <a:buNone/>
              <a:defRPr kumimoji="0" lang="fr-FR" sz="2200" b="0" i="0" u="none" strike="noStrike" kern="1200" cap="none" spc="0" normalizeH="0" baseline="0" noProof="0">
                <a:ln>
                  <a:noFill/>
                </a:ln>
                <a:solidFill>
                  <a:schemeClr val="bg1">
                    <a:lumMod val="50000"/>
                  </a:schemeClr>
                </a:solidFill>
                <a:effectLst>
                  <a:reflection blurRad="6350" stA="55000" endA="300" endPos="45500" dir="5400000" sy="-100000" algn="bl" rotWithShape="0"/>
                </a:effectLst>
                <a:uLnTx/>
                <a:uFillTx/>
                <a:latin typeface="Arial Narrow"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8"/>
            <a:r>
              <a:rPr lang="en-US" smtClean="0"/>
              <a:t>Click to edit Master subtitle style</a:t>
            </a:r>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lum bright="70000" contrast="-70000"/>
          </a:blip>
          <a:srcRect/>
          <a:stretch>
            <a:fillRect/>
          </a:stretch>
        </p:blipFill>
        <p:spPr bwMode="auto">
          <a:xfrm>
            <a:off x="0" y="3114675"/>
            <a:ext cx="2514600" cy="3743325"/>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7164388" y="6229350"/>
            <a:ext cx="1860550" cy="631825"/>
          </a:xfrm>
          <a:prstGeom prst="rect">
            <a:avLst/>
          </a:prstGeom>
          <a:noFill/>
          <a:ln w="9525">
            <a:noFill/>
            <a:miter lim="800000"/>
            <a:headEnd/>
            <a:tailEnd/>
          </a:ln>
        </p:spPr>
      </p:pic>
      <p:sp>
        <p:nvSpPr>
          <p:cNvPr id="6" name="Footer Placeholder 4"/>
          <p:cNvSpPr txBox="1">
            <a:spLocks/>
          </p:cNvSpPr>
          <p:nvPr userDrawn="1"/>
        </p:nvSpPr>
        <p:spPr>
          <a:xfrm>
            <a:off x="3175" y="6343650"/>
            <a:ext cx="2981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smtClean="0">
                <a:solidFill>
                  <a:prstClr val="black"/>
                </a:solidFill>
              </a:rPr>
              <a:t>www.nafems.org</a:t>
            </a:r>
            <a:endParaRPr lang="en-GB" dirty="0">
              <a:solidFill>
                <a:prstClr val="black"/>
              </a:solidFill>
            </a:endParaRPr>
          </a:p>
        </p:txBody>
      </p:sp>
      <p:sp>
        <p:nvSpPr>
          <p:cNvPr id="2" name="Title 1"/>
          <p:cNvSpPr>
            <a:spLocks noGrp="1"/>
          </p:cNvSpPr>
          <p:nvPr>
            <p:ph type="title"/>
          </p:nvPr>
        </p:nvSpPr>
        <p:spPr>
          <a:xfrm>
            <a:off x="1043608" y="274637"/>
            <a:ext cx="7643192" cy="1143000"/>
          </a:xfrm>
        </p:spPr>
        <p:txBody>
          <a:bodyPr/>
          <a:lstStyle>
            <a:lvl1pPr algn="l">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1043608" y="1600201"/>
            <a:ext cx="7643192"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B020F64-3ABA-4E6F-8DE3-78D8F3F52400}" type="datetime1">
              <a:rPr lang="en-GB"/>
              <a:pPr>
                <a:defRPr/>
              </a:pPr>
              <a:t>28/01/2013</a:t>
            </a:fld>
            <a:endParaRPr lang="en-GB" dirty="0"/>
          </a:p>
        </p:txBody>
      </p:sp>
      <p:sp>
        <p:nvSpPr>
          <p:cNvPr id="8" name="Slide Number Placeholder 5"/>
          <p:cNvSpPr>
            <a:spLocks noGrp="1"/>
          </p:cNvSpPr>
          <p:nvPr>
            <p:ph type="sldNum" sz="quarter" idx="11"/>
          </p:nvPr>
        </p:nvSpPr>
        <p:spPr>
          <a:xfrm>
            <a:off x="4178300" y="6343650"/>
            <a:ext cx="874713" cy="365125"/>
          </a:xfrm>
        </p:spPr>
        <p:txBody>
          <a:bodyPr/>
          <a:lstStyle>
            <a:lvl1pPr algn="ctr" fontAlgn="base">
              <a:spcBef>
                <a:spcPct val="0"/>
              </a:spcBef>
              <a:spcAft>
                <a:spcPct val="0"/>
              </a:spcAft>
              <a:defRPr>
                <a:latin typeface="Arial" charset="0"/>
                <a:cs typeface="Arial" charset="0"/>
              </a:defRPr>
            </a:lvl1pPr>
          </a:lstStyle>
          <a:p>
            <a:pPr>
              <a:defRPr/>
            </a:pPr>
            <a:fld id="{76946DC1-79DD-415A-9EDB-429BB168BEA4}" type="slidenum">
              <a:rPr lang="en-GB"/>
              <a:pPr>
                <a:defRPr/>
              </a:pPr>
              <a:t>‹#›</a:t>
            </a:fld>
            <a:endParaRPr lang="en-GB"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8D06B8-511A-4AE5-938B-975D76D521A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252C4E-25B4-4281-A7C9-6B60657B0DF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CD96E46-D71F-4A77-A2F7-1EDFA2205C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58D2019-FCD2-4A64-BDEC-B9DF65EDFD0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68D5F87-92F2-46E2-B223-8FA2496B65C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94AEAAE-0DB9-40F9-97FA-5FBD3009C7A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BFA1ED-2F3C-4E54-B603-8C04B9F32FD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C85CD52-92E9-49E4-B32D-CFACFCA0EEA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tri_fade"/>
          <p:cNvPicPr>
            <a:picLocks noChangeAspect="1" noChangeArrowheads="1"/>
          </p:cNvPicPr>
          <p:nvPr userDrawn="1"/>
        </p:nvPicPr>
        <p:blipFill>
          <a:blip r:embed="rId13" cstate="print"/>
          <a:srcRect/>
          <a:stretch>
            <a:fillRect/>
          </a:stretch>
        </p:blipFill>
        <p:spPr bwMode="auto">
          <a:xfrm>
            <a:off x="0" y="0"/>
            <a:ext cx="2051050" cy="19589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20D227-FF89-417A-B4F0-ED88AF082424}" type="slidenum">
              <a:rPr lang="en-US"/>
              <a:pPr>
                <a:defRPr/>
              </a:pPr>
              <a:t>‹#›</a:t>
            </a:fld>
            <a:endParaRPr lang="en-US" dirty="0"/>
          </a:p>
        </p:txBody>
      </p:sp>
      <p:pic>
        <p:nvPicPr>
          <p:cNvPr id="1032" name="Picture 12" descr="wee_tri"/>
          <p:cNvPicPr>
            <a:picLocks noChangeAspect="1" noChangeArrowheads="1"/>
          </p:cNvPicPr>
          <p:nvPr userDrawn="1"/>
        </p:nvPicPr>
        <p:blipFill>
          <a:blip r:embed="rId14" cstate="print"/>
          <a:srcRect/>
          <a:stretch>
            <a:fillRect/>
          </a:stretch>
        </p:blipFill>
        <p:spPr bwMode="auto">
          <a:xfrm>
            <a:off x="8027988" y="0"/>
            <a:ext cx="1116012" cy="623888"/>
          </a:xfrm>
          <a:prstGeom prst="rect">
            <a:avLst/>
          </a:prstGeom>
          <a:noFill/>
          <a:ln w="9525">
            <a:noFill/>
            <a:miter lim="800000"/>
            <a:headEnd/>
            <a:tailEnd/>
          </a:ln>
        </p:spPr>
      </p:pic>
      <p:sp>
        <p:nvSpPr>
          <p:cNvPr id="1037" name="Rectangle 13"/>
          <p:cNvSpPr>
            <a:spLocks noChangeArrowheads="1"/>
          </p:cNvSpPr>
          <p:nvPr userDrawn="1"/>
        </p:nvSpPr>
        <p:spPr bwMode="auto">
          <a:xfrm>
            <a:off x="0" y="6597650"/>
            <a:ext cx="9144000" cy="260350"/>
          </a:xfrm>
          <a:prstGeom prst="rect">
            <a:avLst/>
          </a:prstGeom>
          <a:solidFill>
            <a:schemeClr val="tx1"/>
          </a:solidFill>
          <a:ln w="9525">
            <a:solidFill>
              <a:schemeClr val="tx1"/>
            </a:solidFill>
            <a:miter lim="800000"/>
            <a:headEnd/>
            <a:tailEnd/>
          </a:ln>
          <a:effectLst/>
        </p:spPr>
        <p:txBody>
          <a:bodyPr wrap="none" anchor="ctr"/>
          <a:lstStyle/>
          <a:p>
            <a:pPr>
              <a:defRPr/>
            </a:pPr>
            <a:endParaRPr lang="en-US" sz="1000" b="1" dirty="0">
              <a:cs typeface="+mn-cs"/>
            </a:endParaRPr>
          </a:p>
        </p:txBody>
      </p:sp>
    </p:spTree>
  </p:cSld>
  <p:clrMap bg1="lt1" tx1="dk1" bg2="lt2" tx2="dk2" accent1="accent1" accent2="accent2" accent3="accent3" accent4="accent4" accent5="accent5" accent6="accent6" hlink="hlink" folHlink="folHlink"/>
  <p:sldLayoutIdLst>
    <p:sldLayoutId id="2147483809"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eaLnBrk="0" fontAlgn="base" hangingPunct="0">
        <a:spcBef>
          <a:spcPct val="0"/>
        </a:spcBef>
        <a:spcAft>
          <a:spcPct val="0"/>
        </a:spcAft>
        <a:defRPr sz="4400">
          <a:solidFill>
            <a:srgbClr val="CC0000"/>
          </a:solidFill>
          <a:latin typeface="+mj-lt"/>
          <a:ea typeface="+mj-ea"/>
          <a:cs typeface="+mj-cs"/>
        </a:defRPr>
      </a:lvl1pPr>
      <a:lvl2pPr algn="ctr" rtl="0" eaLnBrk="0" fontAlgn="base" hangingPunct="0">
        <a:spcBef>
          <a:spcPct val="0"/>
        </a:spcBef>
        <a:spcAft>
          <a:spcPct val="0"/>
        </a:spcAft>
        <a:defRPr sz="4400">
          <a:solidFill>
            <a:srgbClr val="CC0000"/>
          </a:solidFill>
          <a:latin typeface="Arial" charset="0"/>
          <a:cs typeface="Arial" charset="0"/>
        </a:defRPr>
      </a:lvl2pPr>
      <a:lvl3pPr algn="ctr" rtl="0" eaLnBrk="0" fontAlgn="base" hangingPunct="0">
        <a:spcBef>
          <a:spcPct val="0"/>
        </a:spcBef>
        <a:spcAft>
          <a:spcPct val="0"/>
        </a:spcAft>
        <a:defRPr sz="4400">
          <a:solidFill>
            <a:srgbClr val="CC0000"/>
          </a:solidFill>
          <a:latin typeface="Arial" charset="0"/>
          <a:cs typeface="Arial" charset="0"/>
        </a:defRPr>
      </a:lvl3pPr>
      <a:lvl4pPr algn="ctr" rtl="0" eaLnBrk="0" fontAlgn="base" hangingPunct="0">
        <a:spcBef>
          <a:spcPct val="0"/>
        </a:spcBef>
        <a:spcAft>
          <a:spcPct val="0"/>
        </a:spcAft>
        <a:defRPr sz="4400">
          <a:solidFill>
            <a:srgbClr val="CC0000"/>
          </a:solidFill>
          <a:latin typeface="Arial" charset="0"/>
          <a:cs typeface="Arial" charset="0"/>
        </a:defRPr>
      </a:lvl4pPr>
      <a:lvl5pPr algn="ctr" rtl="0" eaLnBrk="0" fontAlgn="base" hangingPunct="0">
        <a:spcBef>
          <a:spcPct val="0"/>
        </a:spcBef>
        <a:spcAft>
          <a:spcPct val="0"/>
        </a:spcAft>
        <a:defRPr sz="44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8F478D64-75B2-4290-9985-9CC572E5E916}" type="datetime1">
              <a:rPr lang="en-GB"/>
              <a:pPr>
                <a:defRPr/>
              </a:pPr>
              <a:t>28/01/2013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2E52A1C-A04A-4286-9FA9-6BE668585CA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10" r:id="rId1"/>
    <p:sldLayoutId id="2147483812" r:id="rId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19210DF-F0FF-446F-96D2-E069C6DB97F3}" type="datetime1">
              <a:rPr lang="en-GB"/>
              <a:pPr>
                <a:defRPr/>
              </a:pPr>
              <a:t>28/01/2013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50788E68-947C-4C0E-92C5-9D9C31E52574}"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13" r:id="rId1"/>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file:///C:\Users\EL4\Documents\CATIA%20Systems\NAFEMS\Video%20F-Landing%20Gear%20Simulia.wmv"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066800" y="1905000"/>
            <a:ext cx="7391400" cy="1981200"/>
          </a:xfrm>
        </p:spPr>
        <p:txBody>
          <a:bodyPr/>
          <a:lstStyle/>
          <a:p>
            <a:pPr eaLnBrk="1" hangingPunct="1"/>
            <a:r>
              <a:rPr lang="en-US" sz="4000" dirty="0" smtClean="0">
                <a:latin typeface="Calibri" pitchFamily="34" charset="0"/>
                <a:cs typeface="Calibri" pitchFamily="34" charset="0"/>
              </a:rPr>
              <a:t>INCOSE/NAFEMS Systems Modeling &amp; Simulation Working Group</a:t>
            </a:r>
          </a:p>
        </p:txBody>
      </p:sp>
      <p:sp>
        <p:nvSpPr>
          <p:cNvPr id="9219" name="Rectangle 3"/>
          <p:cNvSpPr>
            <a:spLocks noGrp="1" noChangeArrowheads="1"/>
          </p:cNvSpPr>
          <p:nvPr>
            <p:ph type="subTitle" idx="1"/>
          </p:nvPr>
        </p:nvSpPr>
        <p:spPr>
          <a:xfrm>
            <a:off x="1524000" y="4038600"/>
            <a:ext cx="6400800" cy="762000"/>
          </a:xfrm>
        </p:spPr>
        <p:txBody>
          <a:bodyPr/>
          <a:lstStyle/>
          <a:p>
            <a:pPr eaLnBrk="1" hangingPunct="1"/>
            <a:r>
              <a:rPr lang="en-US" sz="2800" dirty="0" smtClean="0">
                <a:solidFill>
                  <a:srgbClr val="0070C0"/>
                </a:solidFill>
              </a:rPr>
              <a:t>January 28,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81000" y="381000"/>
            <a:ext cx="5334000" cy="381000"/>
          </a:xfrm>
        </p:spPr>
        <p:txBody>
          <a:bodyPr/>
          <a:lstStyle/>
          <a:p>
            <a:r>
              <a:rPr lang="en-US" sz="3200" dirty="0" smtClean="0">
                <a:latin typeface="Calibri" pitchFamily="34" charset="0"/>
                <a:cs typeface="Calibri" pitchFamily="34" charset="0"/>
              </a:rPr>
              <a:t>By-Laws (under construction)</a:t>
            </a:r>
          </a:p>
        </p:txBody>
      </p:sp>
      <p:sp>
        <p:nvSpPr>
          <p:cNvPr id="23554" name="Content Placeholder 2"/>
          <p:cNvSpPr>
            <a:spLocks noGrp="1"/>
          </p:cNvSpPr>
          <p:nvPr>
            <p:ph idx="1"/>
          </p:nvPr>
        </p:nvSpPr>
        <p:spPr>
          <a:xfrm>
            <a:off x="1447800" y="1447800"/>
            <a:ext cx="4724400" cy="3752851"/>
          </a:xfrm>
        </p:spPr>
        <p:txBody>
          <a:bodyPr>
            <a:noAutofit/>
          </a:bodyPr>
          <a:lstStyle/>
          <a:p>
            <a:pPr lvl="0"/>
            <a:r>
              <a:rPr lang="en-US" sz="2000" dirty="0" smtClean="0"/>
              <a:t>Purpose</a:t>
            </a:r>
          </a:p>
          <a:p>
            <a:pPr lvl="0"/>
            <a:r>
              <a:rPr lang="en-US" sz="2000" dirty="0" smtClean="0"/>
              <a:t>General Powers</a:t>
            </a:r>
          </a:p>
          <a:p>
            <a:pPr lvl="0"/>
            <a:r>
              <a:rPr lang="en-US" sz="2000" dirty="0" smtClean="0"/>
              <a:t>Members, Tenure, Qualification</a:t>
            </a:r>
          </a:p>
          <a:p>
            <a:pPr lvl="0"/>
            <a:r>
              <a:rPr lang="en-US" sz="2000" dirty="0" smtClean="0"/>
              <a:t>Election</a:t>
            </a:r>
          </a:p>
          <a:p>
            <a:pPr lvl="0"/>
            <a:r>
              <a:rPr lang="en-US" sz="2000" dirty="0" smtClean="0"/>
              <a:t>Meetings </a:t>
            </a:r>
          </a:p>
          <a:p>
            <a:pPr lvl="0"/>
            <a:r>
              <a:rPr lang="en-US" sz="2000" dirty="0" smtClean="0"/>
              <a:t>Communication</a:t>
            </a:r>
          </a:p>
          <a:p>
            <a:pPr lvl="0"/>
            <a:r>
              <a:rPr lang="en-US" sz="2000" dirty="0" smtClean="0"/>
              <a:t>Contracts</a:t>
            </a:r>
          </a:p>
          <a:p>
            <a:pPr lvl="0"/>
            <a:r>
              <a:rPr lang="en-US" sz="2000" dirty="0" smtClean="0"/>
              <a:t>Publications</a:t>
            </a:r>
          </a:p>
          <a:p>
            <a:pPr lvl="0"/>
            <a:r>
              <a:rPr lang="en-US" sz="2000" dirty="0" smtClean="0"/>
              <a:t>Amendments</a:t>
            </a:r>
          </a:p>
          <a:p>
            <a:pPr lvl="0"/>
            <a:r>
              <a:rPr lang="en-US" sz="2000" dirty="0" smtClean="0"/>
              <a:t>…</a:t>
            </a:r>
            <a:endParaRPr lang="en-US" sz="2000" dirty="0"/>
          </a:p>
        </p:txBody>
      </p:sp>
      <p:pic>
        <p:nvPicPr>
          <p:cNvPr id="10242" name="Picture 2" descr="https://encrypted-tbn0.gstatic.com/images?q=tbn:ANd9GcS0IyhJ_X1cHA_7adO_CcLiH0yukE0AToOMs2V377si7R0jQGID"/>
          <p:cNvPicPr>
            <a:picLocks noChangeAspect="1" noChangeArrowheads="1"/>
          </p:cNvPicPr>
          <p:nvPr/>
        </p:nvPicPr>
        <p:blipFill>
          <a:blip r:embed="rId2" cstate="print"/>
          <a:srcRect/>
          <a:stretch>
            <a:fillRect/>
          </a:stretch>
        </p:blipFill>
        <p:spPr bwMode="auto">
          <a:xfrm>
            <a:off x="4800600" y="2992100"/>
            <a:ext cx="3762375" cy="2818151"/>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encrypted-tbn0.gstatic.com/images?q=tbn:ANd9GcR2LGHTzLfgl8lHubkBHmuZhOxprJUl2-6wj6XwC1lbs1Nh4VY5"/>
          <p:cNvPicPr>
            <a:picLocks noChangeAspect="1" noChangeArrowheads="1"/>
          </p:cNvPicPr>
          <p:nvPr/>
        </p:nvPicPr>
        <p:blipFill>
          <a:blip r:embed="rId2" cstate="print"/>
          <a:srcRect/>
          <a:stretch>
            <a:fillRect/>
          </a:stretch>
        </p:blipFill>
        <p:spPr bwMode="auto">
          <a:xfrm>
            <a:off x="6553200" y="4648200"/>
            <a:ext cx="2466975" cy="1847851"/>
          </a:xfrm>
          <a:prstGeom prst="rect">
            <a:avLst/>
          </a:prstGeom>
          <a:noFill/>
        </p:spPr>
      </p:pic>
      <p:sp>
        <p:nvSpPr>
          <p:cNvPr id="23553" name="Title 1"/>
          <p:cNvSpPr>
            <a:spLocks noGrp="1"/>
          </p:cNvSpPr>
          <p:nvPr>
            <p:ph type="title"/>
          </p:nvPr>
        </p:nvSpPr>
        <p:spPr>
          <a:xfrm>
            <a:off x="381000" y="381000"/>
            <a:ext cx="7086600" cy="381000"/>
          </a:xfrm>
        </p:spPr>
        <p:txBody>
          <a:bodyPr/>
          <a:lstStyle/>
          <a:p>
            <a:r>
              <a:rPr lang="en-US" sz="3200" dirty="0" smtClean="0">
                <a:latin typeface="Calibri" pitchFamily="34" charset="0"/>
                <a:cs typeface="Calibri" pitchFamily="34" charset="0"/>
              </a:rPr>
              <a:t>Proposed Activities (under construction)</a:t>
            </a:r>
          </a:p>
        </p:txBody>
      </p:sp>
      <p:sp>
        <p:nvSpPr>
          <p:cNvPr id="23554" name="Content Placeholder 2"/>
          <p:cNvSpPr>
            <a:spLocks noGrp="1"/>
          </p:cNvSpPr>
          <p:nvPr>
            <p:ph idx="1"/>
          </p:nvPr>
        </p:nvSpPr>
        <p:spPr>
          <a:xfrm>
            <a:off x="1447800" y="1200149"/>
            <a:ext cx="7010400" cy="3752851"/>
          </a:xfrm>
        </p:spPr>
        <p:txBody>
          <a:bodyPr>
            <a:noAutofit/>
          </a:bodyPr>
          <a:lstStyle/>
          <a:p>
            <a:r>
              <a:rPr lang="en-US" sz="1800" dirty="0" smtClean="0"/>
              <a:t>Investigate &amp; develop a deeper understanding in subject areas</a:t>
            </a:r>
          </a:p>
          <a:p>
            <a:r>
              <a:rPr lang="en-US" sz="1800" dirty="0" smtClean="0"/>
              <a:t>Develop a SMSWG Technical Roadmap</a:t>
            </a:r>
          </a:p>
          <a:p>
            <a:r>
              <a:rPr lang="en-US" sz="1800" dirty="0" smtClean="0"/>
              <a:t>Identify key senior executive mentors</a:t>
            </a:r>
          </a:p>
          <a:p>
            <a:r>
              <a:rPr lang="en-US" sz="1800" dirty="0" smtClean="0"/>
              <a:t>Identify and learn from universities and research organizations doing work in this space</a:t>
            </a:r>
          </a:p>
          <a:p>
            <a:r>
              <a:rPr lang="en-US" sz="1800" dirty="0" smtClean="0"/>
              <a:t>Develop requirements</a:t>
            </a:r>
          </a:p>
          <a:p>
            <a:r>
              <a:rPr lang="en-US" sz="1800" dirty="0" smtClean="0"/>
              <a:t>Share / exchange SMSWG deployment &amp; use experiences</a:t>
            </a:r>
          </a:p>
          <a:p>
            <a:r>
              <a:rPr lang="en-US" sz="1800" dirty="0" smtClean="0"/>
              <a:t>Respond to business segment needs</a:t>
            </a:r>
          </a:p>
          <a:p>
            <a:r>
              <a:rPr lang="en-US" sz="1800" dirty="0" smtClean="0"/>
              <a:t>SMSWG Team Member Information</a:t>
            </a:r>
          </a:p>
          <a:p>
            <a:r>
              <a:rPr lang="en-US" sz="1800" dirty="0" smtClean="0"/>
              <a:t> Publish white papers and similar documents</a:t>
            </a:r>
          </a:p>
          <a:p>
            <a:r>
              <a:rPr lang="en-US" sz="1800" dirty="0" smtClean="0"/>
              <a:t>Publish "Best / Recommended Practices" guides</a:t>
            </a:r>
          </a:p>
          <a:p>
            <a:r>
              <a:rPr lang="en-US" sz="1800" dirty="0" smtClean="0"/>
              <a:t>Produce requirements documents</a:t>
            </a:r>
          </a:p>
          <a:p>
            <a:r>
              <a:rPr lang="en-US" sz="1800" dirty="0" smtClean="0"/>
              <a:t> Provide education about SMSWG</a:t>
            </a:r>
          </a:p>
          <a:p>
            <a:pPr lvl="0"/>
            <a:r>
              <a:rPr lang="en-US" sz="1800" dirty="0" smtClean="0"/>
              <a:t>…</a:t>
            </a:r>
            <a:endParaRPr lang="en-US" sz="1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1.gstatic.com/images?q=tbn:ANd9GcRAxq9jFccEgyEuBsVAhMuUnjAhRd_hrbE7XKkaDUY7EsI4sgLa"/>
          <p:cNvPicPr>
            <a:picLocks noChangeAspect="1" noChangeArrowheads="1"/>
          </p:cNvPicPr>
          <p:nvPr/>
        </p:nvPicPr>
        <p:blipFill>
          <a:blip r:embed="rId2" cstate="print"/>
          <a:srcRect/>
          <a:stretch>
            <a:fillRect/>
          </a:stretch>
        </p:blipFill>
        <p:spPr bwMode="auto">
          <a:xfrm>
            <a:off x="1600200" y="2104989"/>
            <a:ext cx="6324600" cy="4676811"/>
          </a:xfrm>
          <a:prstGeom prst="rect">
            <a:avLst/>
          </a:prstGeom>
          <a:noFill/>
        </p:spPr>
      </p:pic>
      <p:sp>
        <p:nvSpPr>
          <p:cNvPr id="21506" name="Title 1"/>
          <p:cNvSpPr>
            <a:spLocks noGrp="1"/>
          </p:cNvSpPr>
          <p:nvPr>
            <p:ph type="title"/>
          </p:nvPr>
        </p:nvSpPr>
        <p:spPr>
          <a:xfrm>
            <a:off x="1042988" y="76200"/>
            <a:ext cx="7643812" cy="1143000"/>
          </a:xfrm>
        </p:spPr>
        <p:txBody>
          <a:bodyPr/>
          <a:lstStyle/>
          <a:p>
            <a:pPr eaLnBrk="1" hangingPunct="1"/>
            <a:r>
              <a:rPr lang="en-US" sz="3200" dirty="0" smtClean="0">
                <a:solidFill>
                  <a:srgbClr val="C00000"/>
                </a:solidFill>
              </a:rPr>
              <a:t>SMSWG Initial Participants</a:t>
            </a:r>
          </a:p>
        </p:txBody>
      </p:sp>
      <p:sp>
        <p:nvSpPr>
          <p:cNvPr id="21507" name="Content Placeholder 2"/>
          <p:cNvSpPr>
            <a:spLocks noGrp="1"/>
          </p:cNvSpPr>
          <p:nvPr>
            <p:ph idx="1"/>
          </p:nvPr>
        </p:nvSpPr>
        <p:spPr>
          <a:xfrm>
            <a:off x="1143000" y="1219200"/>
            <a:ext cx="7643812" cy="4525963"/>
          </a:xfrm>
        </p:spPr>
        <p:txBody>
          <a:bodyPr/>
          <a:lstStyle/>
          <a:p>
            <a:pPr marL="542925" indent="-542925" eaLnBrk="1" hangingPunct="1">
              <a:buFont typeface="Arial" charset="0"/>
              <a:buNone/>
            </a:pPr>
            <a:r>
              <a:rPr lang="en-US" sz="2000" dirty="0" smtClean="0"/>
              <a:t>       Initial response from NAFEMS members was overwhelming.</a:t>
            </a:r>
          </a:p>
        </p:txBody>
      </p:sp>
      <p:sp>
        <p:nvSpPr>
          <p:cNvPr id="5" name="TextBox 4"/>
          <p:cNvSpPr txBox="1"/>
          <p:nvPr/>
        </p:nvSpPr>
        <p:spPr>
          <a:xfrm>
            <a:off x="1752600" y="1752600"/>
            <a:ext cx="5486400" cy="3693319"/>
          </a:xfrm>
          <a:prstGeom prst="rect">
            <a:avLst/>
          </a:prstGeom>
          <a:noFill/>
        </p:spPr>
        <p:txBody>
          <a:bodyPr wrap="square" rtlCol="0">
            <a:spAutoFit/>
          </a:bodyPr>
          <a:lstStyle/>
          <a:p>
            <a:r>
              <a:rPr lang="en-US" b="1" dirty="0" smtClean="0"/>
              <a:t>Initial Interested Steering Committee End Users:</a:t>
            </a:r>
          </a:p>
          <a:p>
            <a:r>
              <a:rPr lang="en-US" dirty="0" smtClean="0"/>
              <a:t>Airbus</a:t>
            </a:r>
          </a:p>
          <a:p>
            <a:r>
              <a:rPr lang="en-US" dirty="0" smtClean="0"/>
              <a:t>Bell</a:t>
            </a:r>
          </a:p>
          <a:p>
            <a:r>
              <a:rPr lang="en-US" dirty="0" smtClean="0"/>
              <a:t>Boeing</a:t>
            </a:r>
          </a:p>
          <a:p>
            <a:r>
              <a:rPr lang="en-US" dirty="0" smtClean="0"/>
              <a:t>Caterpillar</a:t>
            </a:r>
          </a:p>
          <a:p>
            <a:r>
              <a:rPr lang="en-US" dirty="0" smtClean="0"/>
              <a:t>Dana</a:t>
            </a:r>
          </a:p>
          <a:p>
            <a:r>
              <a:rPr lang="en-US" dirty="0" smtClean="0"/>
              <a:t>ESA</a:t>
            </a:r>
          </a:p>
          <a:p>
            <a:r>
              <a:rPr lang="en-US" dirty="0" smtClean="0"/>
              <a:t>Ford</a:t>
            </a:r>
          </a:p>
          <a:p>
            <a:r>
              <a:rPr lang="en-US" dirty="0" smtClean="0"/>
              <a:t>GM</a:t>
            </a:r>
          </a:p>
          <a:p>
            <a:r>
              <a:rPr lang="en-US" dirty="0" smtClean="0"/>
              <a:t>John Deere</a:t>
            </a:r>
          </a:p>
          <a:p>
            <a:r>
              <a:rPr lang="en-US" dirty="0" smtClean="0"/>
              <a:t>Medtronic</a:t>
            </a:r>
          </a:p>
          <a:p>
            <a:r>
              <a:rPr lang="en-US" dirty="0" smtClean="0"/>
              <a:t>Rolls-Royce</a:t>
            </a:r>
          </a:p>
          <a:p>
            <a:r>
              <a:rPr lang="en-US" dirty="0" smtClean="0"/>
              <a:t>US Navy</a:t>
            </a:r>
            <a:endParaRPr lang="en-US" dirty="0"/>
          </a:p>
        </p:txBody>
      </p:sp>
      <p:sp>
        <p:nvSpPr>
          <p:cNvPr id="6" name="TextBox 5"/>
          <p:cNvSpPr txBox="1"/>
          <p:nvPr/>
        </p:nvSpPr>
        <p:spPr>
          <a:xfrm>
            <a:off x="3810000" y="3733800"/>
            <a:ext cx="3962400" cy="2031325"/>
          </a:xfrm>
          <a:prstGeom prst="rect">
            <a:avLst/>
          </a:prstGeom>
          <a:noFill/>
        </p:spPr>
        <p:txBody>
          <a:bodyPr wrap="square" rtlCol="0">
            <a:spAutoFit/>
          </a:bodyPr>
          <a:lstStyle/>
          <a:p>
            <a:r>
              <a:rPr lang="en-US" b="1" dirty="0" smtClean="0"/>
              <a:t>Vendors:</a:t>
            </a:r>
          </a:p>
          <a:p>
            <a:r>
              <a:rPr lang="en-US" dirty="0" smtClean="0"/>
              <a:t>Dassault Systemes</a:t>
            </a:r>
          </a:p>
          <a:p>
            <a:r>
              <a:rPr lang="en-US" dirty="0" smtClean="0"/>
              <a:t>Siemens PLM</a:t>
            </a:r>
          </a:p>
          <a:p>
            <a:r>
              <a:rPr lang="en-US" dirty="0" smtClean="0"/>
              <a:t>PTC</a:t>
            </a:r>
          </a:p>
          <a:p>
            <a:r>
              <a:rPr lang="en-US" dirty="0" smtClean="0"/>
              <a:t>MathWorks</a:t>
            </a:r>
          </a:p>
          <a:p>
            <a:r>
              <a:rPr lang="en-US" dirty="0" smtClean="0"/>
              <a:t>Comet</a:t>
            </a:r>
          </a:p>
          <a:p>
            <a:r>
              <a:rPr lang="en-US" dirty="0" smtClean="0"/>
              <a:t>DPS</a:t>
            </a:r>
            <a:endParaRPr lang="en-US" dirty="0"/>
          </a:p>
        </p:txBody>
      </p:sp>
      <p:sp>
        <p:nvSpPr>
          <p:cNvPr id="7" name="TextBox 6"/>
          <p:cNvSpPr txBox="1"/>
          <p:nvPr/>
        </p:nvSpPr>
        <p:spPr>
          <a:xfrm>
            <a:off x="6096000" y="2438400"/>
            <a:ext cx="2514600" cy="1200329"/>
          </a:xfrm>
          <a:prstGeom prst="rect">
            <a:avLst/>
          </a:prstGeom>
          <a:noFill/>
        </p:spPr>
        <p:txBody>
          <a:bodyPr wrap="square" rtlCol="0">
            <a:spAutoFit/>
          </a:bodyPr>
          <a:lstStyle/>
          <a:p>
            <a:r>
              <a:rPr lang="en-US" b="1" dirty="0" smtClean="0"/>
              <a:t>Research:</a:t>
            </a:r>
          </a:p>
          <a:p>
            <a:r>
              <a:rPr lang="en-US" dirty="0" smtClean="0"/>
              <a:t>ODU</a:t>
            </a:r>
          </a:p>
          <a:p>
            <a:r>
              <a:rPr lang="en-US" dirty="0" smtClean="0"/>
              <a:t>National Labs</a:t>
            </a:r>
          </a:p>
          <a:p>
            <a:r>
              <a:rPr lang="en-US" dirty="0" smtClean="0"/>
              <a:t>Multiple Universities</a:t>
            </a:r>
            <a:endParaRPr lang="en-US"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42988" y="76200"/>
            <a:ext cx="7643812" cy="1143000"/>
          </a:xfrm>
        </p:spPr>
        <p:txBody>
          <a:bodyPr/>
          <a:lstStyle/>
          <a:p>
            <a:pPr eaLnBrk="1" hangingPunct="1"/>
            <a:r>
              <a:rPr lang="en-US" sz="3200" dirty="0" smtClean="0">
                <a:solidFill>
                  <a:srgbClr val="C00000"/>
                </a:solidFill>
              </a:rPr>
              <a:t>Why Participate?</a:t>
            </a:r>
          </a:p>
        </p:txBody>
      </p:sp>
      <p:sp>
        <p:nvSpPr>
          <p:cNvPr id="22531" name="Rectangle 3"/>
          <p:cNvSpPr>
            <a:spLocks noGrp="1" noChangeArrowheads="1"/>
          </p:cNvSpPr>
          <p:nvPr>
            <p:ph idx="1"/>
          </p:nvPr>
        </p:nvSpPr>
        <p:spPr>
          <a:xfrm>
            <a:off x="990600" y="1219200"/>
            <a:ext cx="6172200" cy="4525963"/>
          </a:xfrm>
        </p:spPr>
        <p:txBody>
          <a:bodyPr/>
          <a:lstStyle/>
          <a:p>
            <a:pPr eaLnBrk="1" hangingPunct="1"/>
            <a:r>
              <a:rPr lang="en-US" sz="2800" dirty="0" smtClean="0"/>
              <a:t>Define the Frontier</a:t>
            </a:r>
          </a:p>
          <a:p>
            <a:pPr lvl="1" eaLnBrk="1" hangingPunct="1"/>
            <a:r>
              <a:rPr lang="en-US" sz="2400" dirty="0" smtClean="0"/>
              <a:t>Establish global </a:t>
            </a:r>
            <a:r>
              <a:rPr lang="en-US" sz="2400" dirty="0" smtClean="0"/>
              <a:t>Engineering Systems cross-industry </a:t>
            </a:r>
            <a:r>
              <a:rPr lang="en-US" sz="2400" dirty="0" smtClean="0"/>
              <a:t>community with one </a:t>
            </a:r>
            <a:r>
              <a:rPr lang="en-US" sz="2400" dirty="0" smtClean="0"/>
              <a:t>vision…</a:t>
            </a:r>
            <a:endParaRPr lang="en-US" sz="2400" dirty="0" smtClean="0"/>
          </a:p>
          <a:p>
            <a:pPr lvl="2"/>
            <a:r>
              <a:rPr lang="en-US" sz="1800" dirty="0" smtClean="0"/>
              <a:t>Define Infrastructure</a:t>
            </a:r>
            <a:endParaRPr lang="en-US" sz="1800" dirty="0" smtClean="0"/>
          </a:p>
          <a:p>
            <a:pPr lvl="2"/>
            <a:r>
              <a:rPr lang="en-US" sz="1800" dirty="0" smtClean="0"/>
              <a:t>Establish By-Laws</a:t>
            </a:r>
            <a:endParaRPr lang="en-US" sz="1800" dirty="0" smtClean="0"/>
          </a:p>
          <a:p>
            <a:pPr lvl="2"/>
            <a:r>
              <a:rPr lang="en-US" sz="1800" dirty="0" smtClean="0"/>
              <a:t>Solicit membership</a:t>
            </a:r>
          </a:p>
          <a:p>
            <a:pPr lvl="2"/>
            <a:r>
              <a:rPr lang="en-US" sz="1800" dirty="0" smtClean="0"/>
              <a:t>Perform Membership Management</a:t>
            </a:r>
            <a:endParaRPr lang="en-US" sz="1800" dirty="0" smtClean="0"/>
          </a:p>
          <a:p>
            <a:pPr lvl="2"/>
            <a:r>
              <a:rPr lang="en-US" sz="1800" dirty="0" smtClean="0"/>
              <a:t>Propose </a:t>
            </a:r>
            <a:r>
              <a:rPr lang="en-US" sz="1800" dirty="0" smtClean="0"/>
              <a:t>activities</a:t>
            </a:r>
          </a:p>
          <a:p>
            <a:pPr lvl="2"/>
            <a:r>
              <a:rPr lang="en-US" sz="1800" dirty="0" smtClean="0"/>
              <a:t>Initialize standards</a:t>
            </a:r>
          </a:p>
          <a:p>
            <a:pPr lvl="2"/>
            <a:r>
              <a:rPr lang="en-US" sz="1800" dirty="0" smtClean="0"/>
              <a:t>Define best practices</a:t>
            </a:r>
          </a:p>
          <a:p>
            <a:pPr lvl="2"/>
            <a:r>
              <a:rPr lang="en-US" sz="1800" dirty="0" smtClean="0"/>
              <a:t>Establish collaboration rules between different user groups and software </a:t>
            </a:r>
            <a:r>
              <a:rPr lang="en-US" sz="1800" dirty="0" smtClean="0"/>
              <a:t>vendors</a:t>
            </a:r>
          </a:p>
          <a:p>
            <a:pPr lvl="2"/>
            <a:r>
              <a:rPr lang="en-US" sz="1800" dirty="0" smtClean="0"/>
              <a:t>Create Discussion Forums</a:t>
            </a:r>
            <a:endParaRPr lang="en-US" sz="1800" dirty="0" smtClean="0"/>
          </a:p>
          <a:p>
            <a:pPr lvl="1" eaLnBrk="1" hangingPunct="1"/>
            <a:endParaRPr lang="en-US" sz="2400" dirty="0" smtClean="0"/>
          </a:p>
        </p:txBody>
      </p:sp>
      <p:pic>
        <p:nvPicPr>
          <p:cNvPr id="22532" name="Picture 6" descr="http://www.fastweb.com/uploads/article_photo/photo/950393/crop380w_gameplan_arrow.jpg?1330644281"/>
          <p:cNvPicPr>
            <a:picLocks noChangeAspect="1" noChangeArrowheads="1"/>
          </p:cNvPicPr>
          <p:nvPr/>
        </p:nvPicPr>
        <p:blipFill>
          <a:blip r:embed="rId2" cstate="print"/>
          <a:srcRect/>
          <a:stretch>
            <a:fillRect/>
          </a:stretch>
        </p:blipFill>
        <p:spPr bwMode="auto">
          <a:xfrm>
            <a:off x="6324600" y="2438400"/>
            <a:ext cx="2547938" cy="1676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1.gstatic.com/images?q=tbn:ANd9GcRlPZogcQG19V4zJHA2sDOfGZ16m0Un-Aw13SUhhoURwR5JT-d5"/>
          <p:cNvPicPr>
            <a:picLocks noChangeAspect="1" noChangeArrowheads="1"/>
          </p:cNvPicPr>
          <p:nvPr/>
        </p:nvPicPr>
        <p:blipFill>
          <a:blip r:embed="rId2" cstate="print"/>
          <a:srcRect/>
          <a:stretch>
            <a:fillRect/>
          </a:stretch>
        </p:blipFill>
        <p:spPr bwMode="auto">
          <a:xfrm>
            <a:off x="2895600" y="3886200"/>
            <a:ext cx="3581400" cy="2682595"/>
          </a:xfrm>
          <a:prstGeom prst="rect">
            <a:avLst/>
          </a:prstGeom>
          <a:noFill/>
        </p:spPr>
      </p:pic>
      <p:sp>
        <p:nvSpPr>
          <p:cNvPr id="22530" name="Rectangle 2"/>
          <p:cNvSpPr>
            <a:spLocks noGrp="1" noChangeArrowheads="1"/>
          </p:cNvSpPr>
          <p:nvPr>
            <p:ph type="title"/>
          </p:nvPr>
        </p:nvSpPr>
        <p:spPr>
          <a:xfrm>
            <a:off x="1042988" y="76200"/>
            <a:ext cx="7643812" cy="1143000"/>
          </a:xfrm>
        </p:spPr>
        <p:txBody>
          <a:bodyPr/>
          <a:lstStyle/>
          <a:p>
            <a:pPr eaLnBrk="1" hangingPunct="1"/>
            <a:r>
              <a:rPr lang="en-US" sz="3200" dirty="0" smtClean="0">
                <a:solidFill>
                  <a:srgbClr val="C00000"/>
                </a:solidFill>
              </a:rPr>
              <a:t>Commitment</a:t>
            </a:r>
            <a:endParaRPr lang="en-US" sz="3200" dirty="0" smtClean="0">
              <a:solidFill>
                <a:srgbClr val="C00000"/>
              </a:solidFill>
            </a:endParaRPr>
          </a:p>
        </p:txBody>
      </p:sp>
      <p:sp>
        <p:nvSpPr>
          <p:cNvPr id="22531" name="Rectangle 3"/>
          <p:cNvSpPr>
            <a:spLocks noGrp="1" noChangeArrowheads="1"/>
          </p:cNvSpPr>
          <p:nvPr>
            <p:ph idx="1"/>
          </p:nvPr>
        </p:nvSpPr>
        <p:spPr>
          <a:xfrm>
            <a:off x="990600" y="1219200"/>
            <a:ext cx="6858000" cy="4525963"/>
          </a:xfrm>
        </p:spPr>
        <p:txBody>
          <a:bodyPr/>
          <a:lstStyle/>
          <a:p>
            <a:pPr lvl="1" eaLnBrk="1" hangingPunct="1"/>
            <a:r>
              <a:rPr lang="en-US" sz="2400" dirty="0" smtClean="0"/>
              <a:t>Evangelize the Co-Simulation </a:t>
            </a:r>
            <a:r>
              <a:rPr lang="en-US" sz="2400" dirty="0" smtClean="0"/>
              <a:t>user experience through collaborative </a:t>
            </a:r>
            <a:r>
              <a:rPr lang="en-US" sz="2400" dirty="0" smtClean="0"/>
              <a:t>leadership for </a:t>
            </a:r>
            <a:r>
              <a:rPr lang="en-US" sz="2400" dirty="0" smtClean="0"/>
              <a:t>Engineering Systems</a:t>
            </a:r>
            <a:endParaRPr lang="en-US" sz="2400" dirty="0" smtClean="0"/>
          </a:p>
          <a:p>
            <a:pPr lvl="2" eaLnBrk="1" hangingPunct="1"/>
            <a:r>
              <a:rPr lang="en-US" sz="2000" dirty="0" smtClean="0"/>
              <a:t>INCOSE + NAFEMS = 10,000 members</a:t>
            </a:r>
          </a:p>
          <a:p>
            <a:pPr lvl="2" eaLnBrk="1" hangingPunct="1"/>
            <a:r>
              <a:rPr lang="en-US" sz="2000" dirty="0" smtClean="0"/>
              <a:t>Broadcast to all industry segments</a:t>
            </a:r>
          </a:p>
          <a:p>
            <a:pPr lvl="2" eaLnBrk="1" hangingPunct="1"/>
            <a:r>
              <a:rPr lang="en-US" sz="2000" dirty="0" smtClean="0"/>
              <a:t>Branch initiatives into each geo (Americas, Europe/Africa, Asia)</a:t>
            </a:r>
          </a:p>
          <a:p>
            <a:pPr lvl="2" eaLnBrk="1" hangingPunct="1"/>
            <a:r>
              <a:rPr lang="en-US" sz="2000" dirty="0" smtClean="0"/>
              <a:t>Create a viral Co-Simulation Engineering environment</a:t>
            </a:r>
          </a:p>
          <a:p>
            <a:pPr lvl="1" eaLnBrk="1" hangingPunct="1"/>
            <a:endParaRPr lang="en-US" sz="2400" dirty="0" smtClean="0"/>
          </a:p>
          <a:p>
            <a:endParaRPr lang="en-US" sz="1400" dirty="0" smtClean="0"/>
          </a:p>
          <a:p>
            <a:endParaRPr lang="en-US" sz="1400" dirty="0" smtClean="0"/>
          </a:p>
          <a:p>
            <a:pPr lvl="1" eaLnBrk="1" hangingPunct="1"/>
            <a:endParaRPr lang="en-US" sz="2400" dirty="0" smtClean="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 y="4724400"/>
            <a:ext cx="8686800" cy="1143000"/>
          </a:xfrm>
        </p:spPr>
        <p:txBody>
          <a:bodyPr/>
          <a:lstStyle/>
          <a:p>
            <a:pPr algn="l" eaLnBrk="1" hangingPunct="1"/>
            <a:r>
              <a:rPr lang="en-US" sz="2800" dirty="0" smtClean="0"/>
              <a:t>Please send an email to Ed Ladzinski (el4@3ds.com)</a:t>
            </a:r>
            <a:br>
              <a:rPr lang="en-US" sz="2800" dirty="0" smtClean="0"/>
            </a:br>
            <a:r>
              <a:rPr lang="en-US" sz="2800" dirty="0" smtClean="0"/>
              <a:t>and/or Frank Popielas (frank.popielas@dana.com)</a:t>
            </a:r>
            <a:endParaRPr lang="en-US" sz="2800" dirty="0" smtClean="0"/>
          </a:p>
        </p:txBody>
      </p:sp>
      <p:sp>
        <p:nvSpPr>
          <p:cNvPr id="24579" name="Slide Number Placeholder 3"/>
          <p:cNvSpPr>
            <a:spLocks noGrp="1"/>
          </p:cNvSpPr>
          <p:nvPr>
            <p:ph type="sldNum" sz="quarter" idx="12"/>
          </p:nvPr>
        </p:nvSpPr>
        <p:spPr>
          <a:xfrm>
            <a:off x="3124200" y="6245225"/>
            <a:ext cx="2895600" cy="476250"/>
          </a:xfrm>
          <a:noFill/>
        </p:spPr>
        <p:txBody>
          <a:bodyPr/>
          <a:lstStyle/>
          <a:p>
            <a:pPr algn="ctr"/>
            <a:fld id="{85887313-58DA-4C90-B3CD-2C9EAFEEEFD5}" type="slidenum">
              <a:rPr lang="en-GB" smtClean="0">
                <a:solidFill>
                  <a:srgbClr val="898989"/>
                </a:solidFill>
              </a:rPr>
              <a:pPr algn="ctr"/>
              <a:t>15</a:t>
            </a:fld>
            <a:endParaRPr lang="en-GB" dirty="0" smtClean="0">
              <a:solidFill>
                <a:srgbClr val="898989"/>
              </a:solidFill>
            </a:endParaRPr>
          </a:p>
        </p:txBody>
      </p:sp>
      <p:pic>
        <p:nvPicPr>
          <p:cNvPr id="5122" name="Picture 2" descr="https://encrypted-tbn3.gstatic.com/images?q=tbn:ANd9GcSeHraVhKAoHY0pgmjyz5X7Vyvs23rCclVKXfLMMaBy6EBMqdZisQ"/>
          <p:cNvPicPr>
            <a:picLocks noChangeAspect="1" noChangeArrowheads="1"/>
          </p:cNvPicPr>
          <p:nvPr/>
        </p:nvPicPr>
        <p:blipFill>
          <a:blip r:embed="rId2" cstate="print"/>
          <a:srcRect/>
          <a:stretch>
            <a:fillRect/>
          </a:stretch>
        </p:blipFill>
        <p:spPr bwMode="auto">
          <a:xfrm>
            <a:off x="2209800" y="1143000"/>
            <a:ext cx="4470400" cy="3352800"/>
          </a:xfrm>
          <a:prstGeom prst="rect">
            <a:avLst/>
          </a:prstGeom>
          <a:noFill/>
        </p:spPr>
      </p:pic>
      <p:sp>
        <p:nvSpPr>
          <p:cNvPr id="5" name="TextBox 4"/>
          <p:cNvSpPr txBox="1"/>
          <p:nvPr/>
        </p:nvSpPr>
        <p:spPr>
          <a:xfrm>
            <a:off x="1905000" y="533400"/>
            <a:ext cx="6934200" cy="584775"/>
          </a:xfrm>
          <a:prstGeom prst="rect">
            <a:avLst/>
          </a:prstGeom>
          <a:noFill/>
        </p:spPr>
        <p:txBody>
          <a:bodyPr wrap="square" rtlCol="0">
            <a:spAutoFit/>
          </a:bodyPr>
          <a:lstStyle/>
          <a:p>
            <a:r>
              <a:rPr lang="en-US" sz="3200" dirty="0" smtClean="0"/>
              <a:t>To join this volunteer community…</a:t>
            </a:r>
            <a:endParaRPr lang="en-US" sz="32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429000" y="4800600"/>
            <a:ext cx="1471613" cy="1143000"/>
          </a:xfrm>
        </p:spPr>
        <p:txBody>
          <a:bodyPr/>
          <a:lstStyle/>
          <a:p>
            <a:pPr algn="r" eaLnBrk="1" hangingPunct="1"/>
            <a:r>
              <a:rPr lang="en-US" dirty="0" smtClean="0"/>
              <a:t>Fini</a:t>
            </a:r>
            <a:endParaRPr lang="en-US" dirty="0" smtClean="0"/>
          </a:p>
        </p:txBody>
      </p:sp>
      <p:sp>
        <p:nvSpPr>
          <p:cNvPr id="24579" name="Slide Number Placeholder 3"/>
          <p:cNvSpPr>
            <a:spLocks noGrp="1"/>
          </p:cNvSpPr>
          <p:nvPr>
            <p:ph type="sldNum" sz="quarter" idx="12"/>
          </p:nvPr>
        </p:nvSpPr>
        <p:spPr>
          <a:xfrm>
            <a:off x="3124200" y="6245225"/>
            <a:ext cx="2895600" cy="476250"/>
          </a:xfrm>
          <a:noFill/>
        </p:spPr>
        <p:txBody>
          <a:bodyPr/>
          <a:lstStyle/>
          <a:p>
            <a:pPr algn="ctr"/>
            <a:fld id="{85887313-58DA-4C90-B3CD-2C9EAFEEEFD5}" type="slidenum">
              <a:rPr lang="en-GB" smtClean="0">
                <a:solidFill>
                  <a:srgbClr val="898989"/>
                </a:solidFill>
              </a:rPr>
              <a:pPr algn="ctr"/>
              <a:t>16</a:t>
            </a:fld>
            <a:endParaRPr lang="en-GB" dirty="0" smtClean="0">
              <a:solidFill>
                <a:srgbClr val="898989"/>
              </a:solidFill>
            </a:endParaRPr>
          </a:p>
        </p:txBody>
      </p:sp>
      <p:pic>
        <p:nvPicPr>
          <p:cNvPr id="5122" name="Picture 2" descr="https://encrypted-tbn3.gstatic.com/images?q=tbn:ANd9GcSeHraVhKAoHY0pgmjyz5X7Vyvs23rCclVKXfLMMaBy6EBMqdZisQ"/>
          <p:cNvPicPr>
            <a:picLocks noChangeAspect="1" noChangeArrowheads="1"/>
          </p:cNvPicPr>
          <p:nvPr/>
        </p:nvPicPr>
        <p:blipFill>
          <a:blip r:embed="rId2" cstate="print"/>
          <a:srcRect/>
          <a:stretch>
            <a:fillRect/>
          </a:stretch>
        </p:blipFill>
        <p:spPr bwMode="auto">
          <a:xfrm>
            <a:off x="2209800" y="1143000"/>
            <a:ext cx="4470400" cy="3352800"/>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14600" y="2590800"/>
            <a:ext cx="2843213" cy="1143000"/>
          </a:xfrm>
        </p:spPr>
        <p:txBody>
          <a:bodyPr/>
          <a:lstStyle/>
          <a:p>
            <a:pPr algn="r" eaLnBrk="1" hangingPunct="1"/>
            <a:r>
              <a:rPr lang="en-US" dirty="0" smtClean="0"/>
              <a:t>Appendix</a:t>
            </a:r>
          </a:p>
        </p:txBody>
      </p:sp>
      <p:sp>
        <p:nvSpPr>
          <p:cNvPr id="24579" name="Slide Number Placeholder 3"/>
          <p:cNvSpPr>
            <a:spLocks noGrp="1"/>
          </p:cNvSpPr>
          <p:nvPr>
            <p:ph type="sldNum" sz="quarter" idx="12"/>
          </p:nvPr>
        </p:nvSpPr>
        <p:spPr>
          <a:xfrm>
            <a:off x="3124200" y="6245225"/>
            <a:ext cx="2895600" cy="476250"/>
          </a:xfrm>
          <a:noFill/>
        </p:spPr>
        <p:txBody>
          <a:bodyPr/>
          <a:lstStyle/>
          <a:p>
            <a:pPr algn="ctr"/>
            <a:fld id="{85887313-58DA-4C90-B3CD-2C9EAFEEEFD5}" type="slidenum">
              <a:rPr lang="en-GB" smtClean="0">
                <a:solidFill>
                  <a:srgbClr val="898989"/>
                </a:solidFill>
              </a:rPr>
              <a:pPr algn="ctr"/>
              <a:t>17</a:t>
            </a:fld>
            <a:endParaRPr lang="en-GB" dirty="0" smtClean="0">
              <a:solidFill>
                <a:srgbClr val="898989"/>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43000"/>
          </a:xfrm>
        </p:spPr>
        <p:txBody>
          <a:bodyPr/>
          <a:lstStyle/>
          <a:p>
            <a:pPr algn="l" defTabSz="877888" eaLnBrk="1" hangingPunct="1"/>
            <a:r>
              <a:rPr lang="en-US" sz="3200" dirty="0" smtClean="0">
                <a:solidFill>
                  <a:srgbClr val="C00000"/>
                </a:solidFill>
              </a:rPr>
              <a:t>Logical-Physical Co-Simulation</a:t>
            </a:r>
          </a:p>
        </p:txBody>
      </p:sp>
      <p:sp>
        <p:nvSpPr>
          <p:cNvPr id="33795" name="Slide Number Placeholder 4"/>
          <p:cNvSpPr>
            <a:spLocks noGrp="1"/>
          </p:cNvSpPr>
          <p:nvPr>
            <p:ph type="sldNum" sz="quarter" idx="12"/>
          </p:nvPr>
        </p:nvSpPr>
        <p:spPr>
          <a:xfrm>
            <a:off x="457200" y="6245225"/>
            <a:ext cx="2133600" cy="476250"/>
          </a:xfrm>
          <a:noFill/>
        </p:spPr>
        <p:txBody>
          <a:bodyPr/>
          <a:lstStyle/>
          <a:p>
            <a:pPr algn="l"/>
            <a:fld id="{DD3DC2E6-13ED-4225-AF37-2CE274805F07}" type="slidenum">
              <a:rPr lang="en-US" smtClean="0"/>
              <a:pPr algn="l"/>
              <a:t>18</a:t>
            </a:fld>
            <a:endParaRPr lang="en-US" dirty="0" smtClean="0"/>
          </a:p>
        </p:txBody>
      </p:sp>
      <p:sp>
        <p:nvSpPr>
          <p:cNvPr id="33796" name="Rectangle 3"/>
          <p:cNvSpPr>
            <a:spLocks noGrp="1" noChangeArrowheads="1"/>
          </p:cNvSpPr>
          <p:nvPr>
            <p:ph idx="4294967295"/>
          </p:nvPr>
        </p:nvSpPr>
        <p:spPr>
          <a:xfrm>
            <a:off x="0" y="1219200"/>
            <a:ext cx="6477000" cy="2044700"/>
          </a:xfrm>
        </p:spPr>
        <p:txBody>
          <a:bodyPr/>
          <a:lstStyle/>
          <a:p>
            <a:pPr eaLnBrk="1" hangingPunct="1">
              <a:buFontTx/>
              <a:buNone/>
            </a:pPr>
            <a:r>
              <a:rPr lang="en-US" dirty="0" smtClean="0"/>
              <a:t>	</a:t>
            </a:r>
          </a:p>
        </p:txBody>
      </p:sp>
      <p:sp>
        <p:nvSpPr>
          <p:cNvPr id="33797" name="Rectangle 4"/>
          <p:cNvSpPr>
            <a:spLocks noChangeArrowheads="1"/>
          </p:cNvSpPr>
          <p:nvPr/>
        </p:nvSpPr>
        <p:spPr bwMode="auto">
          <a:xfrm>
            <a:off x="457200" y="914400"/>
            <a:ext cx="7821613" cy="2792413"/>
          </a:xfrm>
          <a:prstGeom prst="rect">
            <a:avLst/>
          </a:prstGeom>
          <a:noFill/>
          <a:ln w="9525">
            <a:noFill/>
            <a:miter lim="800000"/>
            <a:headEnd/>
            <a:tailEnd/>
          </a:ln>
        </p:spPr>
        <p:txBody>
          <a:bodyPr/>
          <a:lstStyle/>
          <a:p>
            <a:pPr marL="342900" indent="-342900">
              <a:buFontTx/>
              <a:buChar char="•"/>
            </a:pPr>
            <a:r>
              <a:rPr lang="en-US" dirty="0"/>
              <a:t>Goal: provide a comprehensive, easy to use capability of modeling system level behavior</a:t>
            </a:r>
          </a:p>
          <a:p>
            <a:pPr marL="342900" indent="-342900">
              <a:buFontTx/>
              <a:buChar char="•"/>
            </a:pPr>
            <a:r>
              <a:rPr lang="en-US" dirty="0"/>
              <a:t>How:  Co-simulation between Dynamic Modeling and Engineering Analysis</a:t>
            </a:r>
          </a:p>
          <a:p>
            <a:pPr marL="800100" lvl="1" indent="-342900">
              <a:buFontTx/>
              <a:buChar char="•"/>
            </a:pPr>
            <a:r>
              <a:rPr lang="en-US" dirty="0"/>
              <a:t>Model the physics in the system such as mechanical, thermal, acoustics, etc. Provides sensors and actuators. </a:t>
            </a:r>
          </a:p>
          <a:p>
            <a:pPr marL="800100" lvl="1" indent="-342900">
              <a:buFontTx/>
              <a:buChar char="•"/>
            </a:pPr>
            <a:r>
              <a:rPr lang="en-US" dirty="0"/>
              <a:t>Model electronics, hydraulics, pneumatics of the system</a:t>
            </a:r>
          </a:p>
          <a:p>
            <a:pPr marL="800100" lvl="1" indent="-342900">
              <a:buFontTx/>
              <a:buChar char="•"/>
            </a:pPr>
            <a:endParaRPr lang="en-US" dirty="0"/>
          </a:p>
        </p:txBody>
      </p:sp>
      <p:grpSp>
        <p:nvGrpSpPr>
          <p:cNvPr id="2" name="Group 10"/>
          <p:cNvGrpSpPr>
            <a:grpSpLocks/>
          </p:cNvGrpSpPr>
          <p:nvPr/>
        </p:nvGrpSpPr>
        <p:grpSpPr bwMode="auto">
          <a:xfrm>
            <a:off x="3657600" y="3124200"/>
            <a:ext cx="4343400" cy="2747963"/>
            <a:chOff x="2225" y="1882"/>
            <a:chExt cx="3319" cy="2019"/>
          </a:xfrm>
        </p:grpSpPr>
        <p:pic>
          <p:nvPicPr>
            <p:cNvPr id="33800" name="Picture 6" descr="Dymola_robot7"/>
            <p:cNvPicPr>
              <a:picLocks noChangeAspect="1" noChangeArrowheads="1"/>
            </p:cNvPicPr>
            <p:nvPr/>
          </p:nvPicPr>
          <p:blipFill>
            <a:blip r:embed="rId4" cstate="print"/>
            <a:srcRect/>
            <a:stretch>
              <a:fillRect/>
            </a:stretch>
          </p:blipFill>
          <p:spPr bwMode="auto">
            <a:xfrm>
              <a:off x="3354" y="1882"/>
              <a:ext cx="2190" cy="2019"/>
            </a:xfrm>
            <a:prstGeom prst="rect">
              <a:avLst/>
            </a:prstGeom>
            <a:noFill/>
            <a:ln w="9525">
              <a:noFill/>
              <a:miter lim="800000"/>
              <a:headEnd/>
              <a:tailEnd/>
            </a:ln>
          </p:spPr>
        </p:pic>
        <p:sp>
          <p:nvSpPr>
            <p:cNvPr id="33801" name="AutoShape 8"/>
            <p:cNvSpPr>
              <a:spLocks noChangeArrowheads="1"/>
            </p:cNvSpPr>
            <p:nvPr/>
          </p:nvSpPr>
          <p:spPr bwMode="auto">
            <a:xfrm>
              <a:off x="2225" y="2890"/>
              <a:ext cx="990" cy="369"/>
            </a:xfrm>
            <a:prstGeom prst="leftRightArrow">
              <a:avLst>
                <a:gd name="adj1" fmla="val 50000"/>
                <a:gd name="adj2" fmla="val 49994"/>
              </a:avLst>
            </a:prstGeom>
            <a:solidFill>
              <a:schemeClr val="accent1"/>
            </a:solidFill>
            <a:ln w="25400" algn="ctr">
              <a:solidFill>
                <a:schemeClr val="tx1"/>
              </a:solidFill>
              <a:miter lim="800000"/>
              <a:headEnd/>
              <a:tailEnd/>
            </a:ln>
          </p:spPr>
          <p:txBody>
            <a:bodyPr wrap="none" lIns="0" tIns="0" rIns="0" bIns="0" anchor="ctr"/>
            <a:lstStyle/>
            <a:p>
              <a:pPr marL="342900" indent="-342900"/>
              <a:r>
                <a:rPr lang="en-US" sz="1200" dirty="0"/>
                <a:t>Co-simulation</a:t>
              </a:r>
            </a:p>
          </p:txBody>
        </p:sp>
      </p:grpSp>
      <p:pic>
        <p:nvPicPr>
          <p:cNvPr id="12" name="Video F-Landing Gear Simulia.wmv">
            <a:hlinkClick r:id="" action="ppaction://media"/>
          </p:cNvPr>
          <p:cNvPicPr>
            <a:picLocks noRot="1" noChangeAspect="1"/>
          </p:cNvPicPr>
          <p:nvPr>
            <a:videoFile r:link="rId1"/>
          </p:nvPr>
        </p:nvPicPr>
        <p:blipFill>
          <a:blip r:embed="rId5" cstate="print"/>
          <a:srcRect/>
          <a:stretch>
            <a:fillRect/>
          </a:stretch>
        </p:blipFill>
        <p:spPr bwMode="auto">
          <a:xfrm>
            <a:off x="685800" y="2895600"/>
            <a:ext cx="2895600" cy="2895600"/>
          </a:xfrm>
          <a:prstGeom prst="rect">
            <a:avLst/>
          </a:prstGeom>
          <a:noFill/>
          <a:ln w="9525">
            <a:noFill/>
            <a:miter lim="800000"/>
            <a:headEnd/>
            <a:tailEnd/>
          </a:ln>
        </p:spPr>
      </p:pic>
    </p:spTree>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1026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5181600" cy="1143000"/>
          </a:xfrm>
        </p:spPr>
        <p:txBody>
          <a:bodyPr/>
          <a:lstStyle/>
          <a:p>
            <a:pPr algn="l" defTabSz="877888" eaLnBrk="1" hangingPunct="1"/>
            <a:r>
              <a:rPr lang="en-US" sz="3200" dirty="0" smtClean="0">
                <a:solidFill>
                  <a:srgbClr val="C00000"/>
                </a:solidFill>
              </a:rPr>
              <a:t>Probabilistic Certificate of Correctness (PCC)</a:t>
            </a:r>
          </a:p>
        </p:txBody>
      </p:sp>
      <p:sp>
        <p:nvSpPr>
          <p:cNvPr id="34819" name="Content Placeholder 2"/>
          <p:cNvSpPr>
            <a:spLocks noGrp="1"/>
          </p:cNvSpPr>
          <p:nvPr>
            <p:ph idx="4294967295"/>
          </p:nvPr>
        </p:nvSpPr>
        <p:spPr>
          <a:xfrm>
            <a:off x="0" y="1295400"/>
            <a:ext cx="6019800" cy="5334000"/>
          </a:xfrm>
        </p:spPr>
        <p:txBody>
          <a:bodyPr/>
          <a:lstStyle/>
          <a:p>
            <a:pPr eaLnBrk="1" hangingPunct="1"/>
            <a:r>
              <a:rPr lang="en-US" sz="2400" dirty="0" smtClean="0"/>
              <a:t>PCC has three ingredients:</a:t>
            </a:r>
            <a:endParaRPr lang="en-US" sz="2400" i="1" dirty="0" smtClean="0"/>
          </a:p>
          <a:p>
            <a:pPr lvl="1" eaLnBrk="1" hangingPunct="1"/>
            <a:r>
              <a:rPr lang="en-US" sz="1800" i="1" dirty="0" smtClean="0"/>
              <a:t>Probability</a:t>
            </a:r>
            <a:r>
              <a:rPr lang="en-US" sz="1800" dirty="0" smtClean="0"/>
              <a:t> of satisfying requirements</a:t>
            </a:r>
          </a:p>
          <a:p>
            <a:pPr lvl="1" eaLnBrk="1" hangingPunct="1"/>
            <a:r>
              <a:rPr lang="en-US" sz="1800" i="1" dirty="0" smtClean="0"/>
              <a:t>Confidence</a:t>
            </a:r>
            <a:r>
              <a:rPr lang="en-US" sz="1800" dirty="0" smtClean="0"/>
              <a:t> in probability of satisfying requirements, expressed as a confidence level and confidence interval:</a:t>
            </a:r>
          </a:p>
          <a:p>
            <a:pPr lvl="2" eaLnBrk="1" hangingPunct="1"/>
            <a:r>
              <a:rPr lang="en-US" sz="1800" dirty="0" smtClean="0"/>
              <a:t>97.5% confident that:</a:t>
            </a:r>
          </a:p>
          <a:p>
            <a:pPr lvl="3" eaLnBrk="1" hangingPunct="1"/>
            <a:r>
              <a:rPr lang="en-US" sz="1800" dirty="0" smtClean="0"/>
              <a:t>Range = 3500km ± 1200km &gt; 1000km</a:t>
            </a:r>
          </a:p>
          <a:p>
            <a:pPr lvl="3" eaLnBrk="1" hangingPunct="1"/>
            <a:r>
              <a:rPr lang="en-US" sz="1800" dirty="0" smtClean="0"/>
              <a:t>P(Range &gt; 1000km) = 98.8% - 2.2% &gt; 90%</a:t>
            </a:r>
          </a:p>
          <a:p>
            <a:pPr lvl="1" eaLnBrk="1" hangingPunct="1"/>
            <a:r>
              <a:rPr lang="en-US" sz="1800" i="1" dirty="0" smtClean="0"/>
              <a:t>Verified </a:t>
            </a:r>
            <a:r>
              <a:rPr lang="en-US" sz="1800" dirty="0" smtClean="0"/>
              <a:t>set of assumptions</a:t>
            </a:r>
          </a:p>
          <a:p>
            <a:pPr lvl="2" eaLnBrk="1" hangingPunct="1"/>
            <a:r>
              <a:rPr lang="en-US" sz="1800" dirty="0" smtClean="0"/>
              <a:t>Known model accuracy, units, etc.</a:t>
            </a:r>
          </a:p>
          <a:p>
            <a:pPr lvl="2" eaLnBrk="1" hangingPunct="1"/>
            <a:r>
              <a:rPr lang="en-US" sz="1800" dirty="0" smtClean="0"/>
              <a:t>Limits of mathematical model</a:t>
            </a:r>
          </a:p>
          <a:p>
            <a:pPr lvl="2" eaLnBrk="1" hangingPunct="1"/>
            <a:r>
              <a:rPr lang="en-US" sz="1800" dirty="0" smtClean="0"/>
              <a:t>Performance envelope and conditions</a:t>
            </a:r>
          </a:p>
        </p:txBody>
      </p:sp>
      <p:pic>
        <p:nvPicPr>
          <p:cNvPr id="34820" name="Picture 6" descr="Ariane explosion"/>
          <p:cNvPicPr>
            <a:picLocks noChangeAspect="1" noChangeArrowheads="1"/>
          </p:cNvPicPr>
          <p:nvPr/>
        </p:nvPicPr>
        <p:blipFill>
          <a:blip r:embed="rId3" cstate="print"/>
          <a:srcRect/>
          <a:stretch>
            <a:fillRect/>
          </a:stretch>
        </p:blipFill>
        <p:spPr bwMode="auto">
          <a:xfrm>
            <a:off x="6248400" y="3657600"/>
            <a:ext cx="2752725" cy="1336675"/>
          </a:xfrm>
          <a:prstGeom prst="rect">
            <a:avLst/>
          </a:prstGeom>
          <a:noFill/>
          <a:ln w="9525">
            <a:noFill/>
            <a:miter lim="800000"/>
            <a:headEnd/>
            <a:tailEnd/>
          </a:ln>
        </p:spPr>
      </p:pic>
      <p:sp>
        <p:nvSpPr>
          <p:cNvPr id="34821" name="TextBox 80"/>
          <p:cNvSpPr txBox="1">
            <a:spLocks noChangeArrowheads="1"/>
          </p:cNvSpPr>
          <p:nvPr/>
        </p:nvSpPr>
        <p:spPr bwMode="auto">
          <a:xfrm>
            <a:off x="6248400" y="4948238"/>
            <a:ext cx="2743200" cy="461962"/>
          </a:xfrm>
          <a:prstGeom prst="rect">
            <a:avLst/>
          </a:prstGeom>
          <a:noFill/>
          <a:ln w="9525">
            <a:noFill/>
            <a:miter lim="800000"/>
            <a:headEnd/>
            <a:tailEnd/>
          </a:ln>
        </p:spPr>
        <p:txBody>
          <a:bodyPr>
            <a:spAutoFit/>
          </a:bodyPr>
          <a:lstStyle/>
          <a:p>
            <a:r>
              <a:rPr lang="en-US" sz="1200" dirty="0"/>
              <a:t>High success probability, but assumptions violated</a:t>
            </a:r>
            <a:endParaRPr lang="en-US" sz="1200" b="1" dirty="0"/>
          </a:p>
        </p:txBody>
      </p:sp>
      <p:sp>
        <p:nvSpPr>
          <p:cNvPr id="34822" name="TextBox 81"/>
          <p:cNvSpPr txBox="1">
            <a:spLocks noChangeArrowheads="1"/>
          </p:cNvSpPr>
          <p:nvPr/>
        </p:nvSpPr>
        <p:spPr bwMode="auto">
          <a:xfrm>
            <a:off x="6781800" y="3733800"/>
            <a:ext cx="873125" cy="307975"/>
          </a:xfrm>
          <a:prstGeom prst="rect">
            <a:avLst/>
          </a:prstGeom>
          <a:noFill/>
          <a:ln w="9525">
            <a:noFill/>
            <a:miter lim="800000"/>
            <a:headEnd/>
            <a:tailEnd/>
          </a:ln>
        </p:spPr>
        <p:txBody>
          <a:bodyPr wrap="none">
            <a:spAutoFit/>
          </a:bodyPr>
          <a:lstStyle/>
          <a:p>
            <a:r>
              <a:rPr lang="en-US" sz="1400" dirty="0">
                <a:solidFill>
                  <a:schemeClr val="bg1"/>
                </a:solidFill>
              </a:rPr>
              <a:t>Ariane V</a:t>
            </a:r>
            <a:endParaRPr lang="en-US" sz="1400" b="1" dirty="0">
              <a:solidFill>
                <a:schemeClr val="bg1"/>
              </a:solidFill>
            </a:endParaRPr>
          </a:p>
        </p:txBody>
      </p:sp>
      <p:grpSp>
        <p:nvGrpSpPr>
          <p:cNvPr id="34823" name="Group 135"/>
          <p:cNvGrpSpPr>
            <a:grpSpLocks/>
          </p:cNvGrpSpPr>
          <p:nvPr/>
        </p:nvGrpSpPr>
        <p:grpSpPr bwMode="auto">
          <a:xfrm>
            <a:off x="5791200" y="304800"/>
            <a:ext cx="3240088" cy="1522413"/>
            <a:chOff x="5868144" y="930124"/>
            <a:chExt cx="3239853" cy="1268403"/>
          </a:xfrm>
        </p:grpSpPr>
        <p:sp>
          <p:nvSpPr>
            <p:cNvPr id="34825" name="TextBox 136"/>
            <p:cNvSpPr txBox="1">
              <a:spLocks noChangeArrowheads="1"/>
            </p:cNvSpPr>
            <p:nvPr/>
          </p:nvSpPr>
          <p:spPr bwMode="auto">
            <a:xfrm>
              <a:off x="7560332" y="1206674"/>
              <a:ext cx="1547665" cy="436017"/>
            </a:xfrm>
            <a:prstGeom prst="rect">
              <a:avLst/>
            </a:prstGeom>
            <a:noFill/>
            <a:ln w="9525">
              <a:noFill/>
              <a:miter lim="800000"/>
              <a:headEnd/>
              <a:tailEnd/>
            </a:ln>
          </p:spPr>
          <p:txBody>
            <a:bodyPr>
              <a:spAutoFit/>
            </a:bodyPr>
            <a:lstStyle/>
            <a:p>
              <a:r>
                <a:rPr lang="en-US" sz="1400" dirty="0">
                  <a:solidFill>
                    <a:srgbClr val="FF0000"/>
                  </a:solidFill>
                </a:rPr>
                <a:t>Hard point constraint</a:t>
              </a:r>
            </a:p>
          </p:txBody>
        </p:sp>
        <p:sp>
          <p:nvSpPr>
            <p:cNvPr id="34826" name="Line 89"/>
            <p:cNvSpPr>
              <a:spLocks noChangeAspect="1" noChangeShapeType="1"/>
            </p:cNvSpPr>
            <p:nvPr/>
          </p:nvSpPr>
          <p:spPr bwMode="auto">
            <a:xfrm flipV="1">
              <a:off x="7559958" y="1469865"/>
              <a:ext cx="0" cy="728662"/>
            </a:xfrm>
            <a:prstGeom prst="line">
              <a:avLst/>
            </a:prstGeom>
            <a:noFill/>
            <a:ln w="25400">
              <a:solidFill>
                <a:srgbClr val="2828C6"/>
              </a:solidFill>
              <a:round/>
              <a:headEnd type="none" w="sm" len="sm"/>
              <a:tailEnd type="none" w="sm" len="sm"/>
            </a:ln>
          </p:spPr>
          <p:txBody>
            <a:bodyPr wrap="none" anchor="ctr"/>
            <a:lstStyle/>
            <a:p>
              <a:endParaRPr lang="en-US" dirty="0"/>
            </a:p>
          </p:txBody>
        </p:sp>
        <p:sp>
          <p:nvSpPr>
            <p:cNvPr id="34827" name="Freeform 90"/>
            <p:cNvSpPr>
              <a:spLocks noChangeAspect="1"/>
            </p:cNvSpPr>
            <p:nvPr/>
          </p:nvSpPr>
          <p:spPr bwMode="auto">
            <a:xfrm>
              <a:off x="6855108" y="1554002"/>
              <a:ext cx="1403350" cy="641350"/>
            </a:xfrm>
            <a:custGeom>
              <a:avLst/>
              <a:gdLst>
                <a:gd name="T0" fmla="*/ 0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00"/>
                <a:gd name="T43" fmla="*/ 0 h 10000"/>
                <a:gd name="T44" fmla="*/ 10000 w 10000"/>
                <a:gd name="T45" fmla="*/ 10000 h 1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00" h="10000">
                  <a:moveTo>
                    <a:pt x="0" y="10000"/>
                  </a:moveTo>
                  <a:cubicBezTo>
                    <a:pt x="261" y="9920"/>
                    <a:pt x="1097" y="9893"/>
                    <a:pt x="1578" y="9467"/>
                  </a:cubicBezTo>
                  <a:cubicBezTo>
                    <a:pt x="2058" y="9040"/>
                    <a:pt x="2551" y="8107"/>
                    <a:pt x="2853" y="7440"/>
                  </a:cubicBezTo>
                  <a:cubicBezTo>
                    <a:pt x="3155" y="6773"/>
                    <a:pt x="3210" y="6213"/>
                    <a:pt x="3374" y="5387"/>
                  </a:cubicBezTo>
                  <a:cubicBezTo>
                    <a:pt x="3539" y="4560"/>
                    <a:pt x="3717" y="3200"/>
                    <a:pt x="3855" y="2480"/>
                  </a:cubicBezTo>
                  <a:cubicBezTo>
                    <a:pt x="3992" y="1760"/>
                    <a:pt x="4019" y="1520"/>
                    <a:pt x="4211" y="1120"/>
                  </a:cubicBezTo>
                  <a:cubicBezTo>
                    <a:pt x="4403" y="720"/>
                    <a:pt x="4746" y="0"/>
                    <a:pt x="4993" y="0"/>
                  </a:cubicBezTo>
                  <a:cubicBezTo>
                    <a:pt x="5240" y="0"/>
                    <a:pt x="5541" y="640"/>
                    <a:pt x="5706" y="1040"/>
                  </a:cubicBezTo>
                  <a:cubicBezTo>
                    <a:pt x="5871" y="1440"/>
                    <a:pt x="5857" y="1680"/>
                    <a:pt x="6008" y="2400"/>
                  </a:cubicBezTo>
                  <a:cubicBezTo>
                    <a:pt x="6159" y="3120"/>
                    <a:pt x="6420" y="4533"/>
                    <a:pt x="6584" y="5307"/>
                  </a:cubicBezTo>
                  <a:cubicBezTo>
                    <a:pt x="6749" y="6080"/>
                    <a:pt x="6818" y="6480"/>
                    <a:pt x="7023" y="7093"/>
                  </a:cubicBezTo>
                  <a:cubicBezTo>
                    <a:pt x="7229" y="7707"/>
                    <a:pt x="7545" y="8613"/>
                    <a:pt x="7846" y="9040"/>
                  </a:cubicBezTo>
                  <a:cubicBezTo>
                    <a:pt x="8148" y="9467"/>
                    <a:pt x="8450" y="9547"/>
                    <a:pt x="8807" y="9680"/>
                  </a:cubicBezTo>
                  <a:cubicBezTo>
                    <a:pt x="9163" y="9813"/>
                    <a:pt x="9753" y="9867"/>
                    <a:pt x="10000" y="9920"/>
                  </a:cubicBezTo>
                </a:path>
              </a:pathLst>
            </a:custGeom>
            <a:solidFill>
              <a:srgbClr val="28288A">
                <a:alpha val="25098"/>
              </a:srgbClr>
            </a:solidFill>
            <a:ln w="15875" cap="flat" cmpd="sng">
              <a:solidFill>
                <a:srgbClr val="2828C6"/>
              </a:solidFill>
              <a:prstDash val="solid"/>
              <a:round/>
              <a:headEnd type="none" w="sm" len="sm"/>
              <a:tailEnd type="none" w="sm" len="sm"/>
            </a:ln>
          </p:spPr>
          <p:txBody>
            <a:bodyPr wrap="none" anchor="ctr"/>
            <a:lstStyle/>
            <a:p>
              <a:endParaRPr lang="en-US" dirty="0"/>
            </a:p>
          </p:txBody>
        </p:sp>
        <p:sp>
          <p:nvSpPr>
            <p:cNvPr id="34828" name="Line 91"/>
            <p:cNvSpPr>
              <a:spLocks noChangeAspect="1" noChangeShapeType="1"/>
            </p:cNvSpPr>
            <p:nvPr/>
          </p:nvSpPr>
          <p:spPr bwMode="auto">
            <a:xfrm>
              <a:off x="6615757" y="2198527"/>
              <a:ext cx="1844675" cy="0"/>
            </a:xfrm>
            <a:prstGeom prst="line">
              <a:avLst/>
            </a:prstGeom>
            <a:noFill/>
            <a:ln w="25400">
              <a:solidFill>
                <a:schemeClr val="tx1"/>
              </a:solidFill>
              <a:round/>
              <a:headEnd type="none" w="sm" len="sm"/>
              <a:tailEnd type="none" w="sm" len="sm"/>
            </a:ln>
          </p:spPr>
          <p:txBody>
            <a:bodyPr wrap="none" anchor="ctr"/>
            <a:lstStyle/>
            <a:p>
              <a:endParaRPr lang="en-US" dirty="0"/>
            </a:p>
          </p:txBody>
        </p:sp>
        <p:sp>
          <p:nvSpPr>
            <p:cNvPr id="34829" name="Line 102"/>
            <p:cNvSpPr>
              <a:spLocks noChangeAspect="1" noChangeShapeType="1"/>
            </p:cNvSpPr>
            <p:nvPr/>
          </p:nvSpPr>
          <p:spPr bwMode="auto">
            <a:xfrm flipV="1">
              <a:off x="7340883" y="1165312"/>
              <a:ext cx="0" cy="1033214"/>
            </a:xfrm>
            <a:prstGeom prst="line">
              <a:avLst/>
            </a:prstGeom>
            <a:noFill/>
            <a:ln w="25400">
              <a:solidFill>
                <a:srgbClr val="006600"/>
              </a:solidFill>
              <a:prstDash val="sysDot"/>
              <a:round/>
              <a:headEnd type="none" w="sm" len="sm"/>
              <a:tailEnd type="none" w="sm" len="sm"/>
            </a:ln>
          </p:spPr>
          <p:txBody>
            <a:bodyPr wrap="none" anchor="ctr"/>
            <a:lstStyle/>
            <a:p>
              <a:endParaRPr lang="en-US" dirty="0"/>
            </a:p>
          </p:txBody>
        </p:sp>
        <p:sp>
          <p:nvSpPr>
            <p:cNvPr id="34830" name="Freeform 103"/>
            <p:cNvSpPr>
              <a:spLocks noChangeAspect="1"/>
            </p:cNvSpPr>
            <p:nvPr/>
          </p:nvSpPr>
          <p:spPr bwMode="auto">
            <a:xfrm>
              <a:off x="6951945" y="1265077"/>
              <a:ext cx="766763" cy="930275"/>
            </a:xfrm>
            <a:custGeom>
              <a:avLst/>
              <a:gdLst>
                <a:gd name="T0" fmla="*/ 0 w 729"/>
                <a:gd name="T1" fmla="*/ 2147483647 h 375"/>
                <a:gd name="T2" fmla="*/ 2147483647 w 729"/>
                <a:gd name="T3" fmla="*/ 2147483647 h 375"/>
                <a:gd name="T4" fmla="*/ 2147483647 w 729"/>
                <a:gd name="T5" fmla="*/ 2147483647 h 375"/>
                <a:gd name="T6" fmla="*/ 2147483647 w 729"/>
                <a:gd name="T7" fmla="*/ 2147483647 h 375"/>
                <a:gd name="T8" fmla="*/ 2147483647 w 729"/>
                <a:gd name="T9" fmla="*/ 2147483647 h 375"/>
                <a:gd name="T10" fmla="*/ 2147483647 w 729"/>
                <a:gd name="T11" fmla="*/ 2147483647 h 375"/>
                <a:gd name="T12" fmla="*/ 2147483647 w 729"/>
                <a:gd name="T13" fmla="*/ 0 h 375"/>
                <a:gd name="T14" fmla="*/ 2147483647 w 729"/>
                <a:gd name="T15" fmla="*/ 2147483647 h 375"/>
                <a:gd name="T16" fmla="*/ 2147483647 w 729"/>
                <a:gd name="T17" fmla="*/ 2147483647 h 375"/>
                <a:gd name="T18" fmla="*/ 2147483647 w 729"/>
                <a:gd name="T19" fmla="*/ 2147483647 h 375"/>
                <a:gd name="T20" fmla="*/ 2147483647 w 729"/>
                <a:gd name="T21" fmla="*/ 2147483647 h 375"/>
                <a:gd name="T22" fmla="*/ 2147483647 w 729"/>
                <a:gd name="T23" fmla="*/ 2147483647 h 375"/>
                <a:gd name="T24" fmla="*/ 2147483647 w 729"/>
                <a:gd name="T25" fmla="*/ 2147483647 h 375"/>
                <a:gd name="T26" fmla="*/ 2147483647 w 729"/>
                <a:gd name="T27" fmla="*/ 2147483647 h 3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9"/>
                <a:gd name="T43" fmla="*/ 0 h 375"/>
                <a:gd name="T44" fmla="*/ 729 w 729"/>
                <a:gd name="T45" fmla="*/ 375 h 3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9" h="375">
                  <a:moveTo>
                    <a:pt x="0" y="375"/>
                  </a:moveTo>
                  <a:cubicBezTo>
                    <a:pt x="19" y="372"/>
                    <a:pt x="80" y="371"/>
                    <a:pt x="115" y="355"/>
                  </a:cubicBezTo>
                  <a:cubicBezTo>
                    <a:pt x="150" y="339"/>
                    <a:pt x="186" y="304"/>
                    <a:pt x="208" y="279"/>
                  </a:cubicBezTo>
                  <a:cubicBezTo>
                    <a:pt x="230" y="254"/>
                    <a:pt x="234" y="233"/>
                    <a:pt x="246" y="202"/>
                  </a:cubicBezTo>
                  <a:cubicBezTo>
                    <a:pt x="258" y="171"/>
                    <a:pt x="271" y="120"/>
                    <a:pt x="281" y="93"/>
                  </a:cubicBezTo>
                  <a:cubicBezTo>
                    <a:pt x="291" y="66"/>
                    <a:pt x="293" y="57"/>
                    <a:pt x="307" y="42"/>
                  </a:cubicBezTo>
                  <a:cubicBezTo>
                    <a:pt x="321" y="27"/>
                    <a:pt x="346" y="0"/>
                    <a:pt x="364" y="0"/>
                  </a:cubicBezTo>
                  <a:cubicBezTo>
                    <a:pt x="382" y="0"/>
                    <a:pt x="404" y="24"/>
                    <a:pt x="416" y="39"/>
                  </a:cubicBezTo>
                  <a:cubicBezTo>
                    <a:pt x="428" y="54"/>
                    <a:pt x="427" y="63"/>
                    <a:pt x="438" y="90"/>
                  </a:cubicBezTo>
                  <a:cubicBezTo>
                    <a:pt x="449" y="117"/>
                    <a:pt x="468" y="170"/>
                    <a:pt x="480" y="199"/>
                  </a:cubicBezTo>
                  <a:cubicBezTo>
                    <a:pt x="492" y="228"/>
                    <a:pt x="497" y="243"/>
                    <a:pt x="512" y="266"/>
                  </a:cubicBezTo>
                  <a:cubicBezTo>
                    <a:pt x="527" y="289"/>
                    <a:pt x="550" y="323"/>
                    <a:pt x="572" y="339"/>
                  </a:cubicBezTo>
                  <a:cubicBezTo>
                    <a:pt x="594" y="355"/>
                    <a:pt x="616" y="358"/>
                    <a:pt x="642" y="363"/>
                  </a:cubicBezTo>
                  <a:cubicBezTo>
                    <a:pt x="668" y="368"/>
                    <a:pt x="711" y="370"/>
                    <a:pt x="729" y="372"/>
                  </a:cubicBezTo>
                </a:path>
              </a:pathLst>
            </a:custGeom>
            <a:solidFill>
              <a:srgbClr val="CFDCC6">
                <a:alpha val="50195"/>
              </a:srgbClr>
            </a:solidFill>
            <a:ln w="25400" cap="flat" cmpd="sng">
              <a:solidFill>
                <a:srgbClr val="006600"/>
              </a:solidFill>
              <a:prstDash val="sysDash"/>
              <a:round/>
              <a:headEnd type="none" w="sm" len="sm"/>
              <a:tailEnd type="none" w="sm" len="sm"/>
            </a:ln>
          </p:spPr>
          <p:txBody>
            <a:bodyPr wrap="none" anchor="ctr"/>
            <a:lstStyle/>
            <a:p>
              <a:endParaRPr lang="en-US" dirty="0"/>
            </a:p>
          </p:txBody>
        </p:sp>
        <p:sp>
          <p:nvSpPr>
            <p:cNvPr id="34831" name="Line 104"/>
            <p:cNvSpPr>
              <a:spLocks noChangeAspect="1" noChangeShapeType="1"/>
            </p:cNvSpPr>
            <p:nvPr/>
          </p:nvSpPr>
          <p:spPr bwMode="auto">
            <a:xfrm flipH="1">
              <a:off x="7344308" y="1525352"/>
              <a:ext cx="230188" cy="0"/>
            </a:xfrm>
            <a:prstGeom prst="line">
              <a:avLst/>
            </a:prstGeom>
            <a:noFill/>
            <a:ln w="25400">
              <a:solidFill>
                <a:schemeClr val="tx1"/>
              </a:solidFill>
              <a:round/>
              <a:headEnd type="none" w="sm" len="sm"/>
              <a:tailEnd type="stealth" w="lg" len="lg"/>
            </a:ln>
          </p:spPr>
          <p:txBody>
            <a:bodyPr wrap="none" anchor="ctr"/>
            <a:lstStyle/>
            <a:p>
              <a:endParaRPr lang="en-US" dirty="0"/>
            </a:p>
          </p:txBody>
        </p:sp>
        <p:sp>
          <p:nvSpPr>
            <p:cNvPr id="34832" name="Freeform 74" descr="25%"/>
            <p:cNvSpPr>
              <a:spLocks noChangeAspect="1"/>
            </p:cNvSpPr>
            <p:nvPr/>
          </p:nvSpPr>
          <p:spPr bwMode="auto">
            <a:xfrm>
              <a:off x="7809195" y="1988087"/>
              <a:ext cx="346075" cy="206375"/>
            </a:xfrm>
            <a:custGeom>
              <a:avLst/>
              <a:gdLst>
                <a:gd name="T0" fmla="*/ 0 w 291"/>
                <a:gd name="T1" fmla="*/ 2147483647 h 173"/>
                <a:gd name="T2" fmla="*/ 0 w 291"/>
                <a:gd name="T3" fmla="*/ 0 h 173"/>
                <a:gd name="T4" fmla="*/ 2147483647 w 291"/>
                <a:gd name="T5" fmla="*/ 2147483647 h 173"/>
                <a:gd name="T6" fmla="*/ 2147483647 w 291"/>
                <a:gd name="T7" fmla="*/ 2147483647 h 173"/>
                <a:gd name="T8" fmla="*/ 2147483647 w 291"/>
                <a:gd name="T9" fmla="*/ 2147483647 h 173"/>
                <a:gd name="T10" fmla="*/ 2147483647 w 291"/>
                <a:gd name="T11" fmla="*/ 2147483647 h 173"/>
                <a:gd name="T12" fmla="*/ 2147483647 w 291"/>
                <a:gd name="T13" fmla="*/ 2147483647 h 173"/>
                <a:gd name="T14" fmla="*/ 0 w 291"/>
                <a:gd name="T15" fmla="*/ 2147483647 h 173"/>
                <a:gd name="T16" fmla="*/ 0 60000 65536"/>
                <a:gd name="T17" fmla="*/ 0 60000 65536"/>
                <a:gd name="T18" fmla="*/ 0 60000 65536"/>
                <a:gd name="T19" fmla="*/ 0 60000 65536"/>
                <a:gd name="T20" fmla="*/ 0 60000 65536"/>
                <a:gd name="T21" fmla="*/ 0 60000 65536"/>
                <a:gd name="T22" fmla="*/ 0 60000 65536"/>
                <a:gd name="T23" fmla="*/ 0 60000 65536"/>
                <a:gd name="T24" fmla="*/ 0 w 291"/>
                <a:gd name="T25" fmla="*/ 0 h 173"/>
                <a:gd name="T26" fmla="*/ 291 w 291"/>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1" h="173">
                  <a:moveTo>
                    <a:pt x="0" y="173"/>
                  </a:moveTo>
                  <a:lnTo>
                    <a:pt x="0" y="0"/>
                  </a:lnTo>
                  <a:lnTo>
                    <a:pt x="78" y="92"/>
                  </a:lnTo>
                  <a:lnTo>
                    <a:pt x="105" y="117"/>
                  </a:lnTo>
                  <a:lnTo>
                    <a:pt x="156" y="141"/>
                  </a:lnTo>
                  <a:lnTo>
                    <a:pt x="231" y="156"/>
                  </a:lnTo>
                  <a:lnTo>
                    <a:pt x="291" y="170"/>
                  </a:lnTo>
                  <a:lnTo>
                    <a:pt x="0" y="173"/>
                  </a:lnTo>
                  <a:close/>
                </a:path>
              </a:pathLst>
            </a:custGeom>
            <a:pattFill prst="pct25">
              <a:fgClr>
                <a:srgbClr val="FF0000"/>
              </a:fgClr>
              <a:bgClr>
                <a:srgbClr val="FFFFFF"/>
              </a:bgClr>
            </a:pattFill>
            <a:ln w="12700" cap="flat" cmpd="sng">
              <a:solidFill>
                <a:schemeClr val="tx1"/>
              </a:solidFill>
              <a:prstDash val="solid"/>
              <a:round/>
              <a:headEnd type="none" w="med" len="med"/>
              <a:tailEnd type="none" w="med" len="med"/>
            </a:ln>
          </p:spPr>
          <p:txBody>
            <a:bodyPr wrap="none" lIns="92075" tIns="46038" rIns="92075" bIns="46038" anchor="ctr"/>
            <a:lstStyle/>
            <a:p>
              <a:endParaRPr lang="en-US" dirty="0"/>
            </a:p>
          </p:txBody>
        </p:sp>
        <p:sp>
          <p:nvSpPr>
            <p:cNvPr id="34833" name="Line 93"/>
            <p:cNvSpPr>
              <a:spLocks noChangeAspect="1" noChangeShapeType="1"/>
            </p:cNvSpPr>
            <p:nvPr/>
          </p:nvSpPr>
          <p:spPr bwMode="auto">
            <a:xfrm flipV="1">
              <a:off x="7806072" y="1488915"/>
              <a:ext cx="0" cy="700087"/>
            </a:xfrm>
            <a:prstGeom prst="line">
              <a:avLst/>
            </a:prstGeom>
            <a:noFill/>
            <a:ln w="12700">
              <a:solidFill>
                <a:srgbClr val="FF0000"/>
              </a:solidFill>
              <a:round/>
              <a:headEnd/>
              <a:tailEnd/>
            </a:ln>
          </p:spPr>
          <p:txBody>
            <a:bodyPr wrap="none" lIns="92075" tIns="46038" rIns="92075" bIns="46038" anchor="ctr"/>
            <a:lstStyle/>
            <a:p>
              <a:endParaRPr lang="en-US" dirty="0"/>
            </a:p>
          </p:txBody>
        </p:sp>
        <p:sp>
          <p:nvSpPr>
            <p:cNvPr id="34834" name="Line 94"/>
            <p:cNvSpPr>
              <a:spLocks noChangeAspect="1" noChangeShapeType="1"/>
            </p:cNvSpPr>
            <p:nvPr/>
          </p:nvSpPr>
          <p:spPr bwMode="auto">
            <a:xfrm flipV="1">
              <a:off x="7806072" y="1946115"/>
              <a:ext cx="114300" cy="114300"/>
            </a:xfrm>
            <a:prstGeom prst="line">
              <a:avLst/>
            </a:prstGeom>
            <a:noFill/>
            <a:ln w="12700">
              <a:solidFill>
                <a:srgbClr val="FF0000"/>
              </a:solidFill>
              <a:round/>
              <a:headEnd/>
              <a:tailEnd/>
            </a:ln>
          </p:spPr>
          <p:txBody>
            <a:bodyPr wrap="none" lIns="92075" tIns="46038" rIns="92075" bIns="46038" anchor="ctr"/>
            <a:lstStyle/>
            <a:p>
              <a:endParaRPr lang="en-US" dirty="0"/>
            </a:p>
          </p:txBody>
        </p:sp>
        <p:sp>
          <p:nvSpPr>
            <p:cNvPr id="34835" name="Line 95"/>
            <p:cNvSpPr>
              <a:spLocks noChangeAspect="1" noChangeShapeType="1"/>
            </p:cNvSpPr>
            <p:nvPr/>
          </p:nvSpPr>
          <p:spPr bwMode="auto">
            <a:xfrm flipV="1">
              <a:off x="7806072" y="1831815"/>
              <a:ext cx="114300" cy="114300"/>
            </a:xfrm>
            <a:prstGeom prst="line">
              <a:avLst/>
            </a:prstGeom>
            <a:noFill/>
            <a:ln w="12700">
              <a:solidFill>
                <a:srgbClr val="FF0000"/>
              </a:solidFill>
              <a:round/>
              <a:headEnd/>
              <a:tailEnd/>
            </a:ln>
          </p:spPr>
          <p:txBody>
            <a:bodyPr wrap="none" lIns="92075" tIns="46038" rIns="92075" bIns="46038" anchor="ctr"/>
            <a:lstStyle/>
            <a:p>
              <a:endParaRPr lang="en-US" dirty="0"/>
            </a:p>
          </p:txBody>
        </p:sp>
        <p:sp>
          <p:nvSpPr>
            <p:cNvPr id="34836" name="Line 96"/>
            <p:cNvSpPr>
              <a:spLocks noChangeAspect="1" noChangeShapeType="1"/>
            </p:cNvSpPr>
            <p:nvPr/>
          </p:nvSpPr>
          <p:spPr bwMode="auto">
            <a:xfrm flipV="1">
              <a:off x="7806072" y="1717515"/>
              <a:ext cx="114300" cy="114300"/>
            </a:xfrm>
            <a:prstGeom prst="line">
              <a:avLst/>
            </a:prstGeom>
            <a:noFill/>
            <a:ln w="12700">
              <a:solidFill>
                <a:srgbClr val="FF0000"/>
              </a:solidFill>
              <a:round/>
              <a:headEnd/>
              <a:tailEnd/>
            </a:ln>
          </p:spPr>
          <p:txBody>
            <a:bodyPr wrap="none" lIns="92075" tIns="46038" rIns="92075" bIns="46038" anchor="ctr"/>
            <a:lstStyle/>
            <a:p>
              <a:endParaRPr lang="en-US" dirty="0"/>
            </a:p>
          </p:txBody>
        </p:sp>
        <p:sp>
          <p:nvSpPr>
            <p:cNvPr id="34837" name="Line 97"/>
            <p:cNvSpPr>
              <a:spLocks noChangeAspect="1" noChangeShapeType="1"/>
            </p:cNvSpPr>
            <p:nvPr/>
          </p:nvSpPr>
          <p:spPr bwMode="auto">
            <a:xfrm flipV="1">
              <a:off x="7806072" y="1603215"/>
              <a:ext cx="114300" cy="114300"/>
            </a:xfrm>
            <a:prstGeom prst="line">
              <a:avLst/>
            </a:prstGeom>
            <a:noFill/>
            <a:ln w="12700">
              <a:solidFill>
                <a:srgbClr val="FF0000"/>
              </a:solidFill>
              <a:round/>
              <a:headEnd/>
              <a:tailEnd/>
            </a:ln>
          </p:spPr>
          <p:txBody>
            <a:bodyPr wrap="none" lIns="92075" tIns="46038" rIns="92075" bIns="46038" anchor="ctr"/>
            <a:lstStyle/>
            <a:p>
              <a:endParaRPr lang="en-US" dirty="0"/>
            </a:p>
          </p:txBody>
        </p:sp>
        <p:sp>
          <p:nvSpPr>
            <p:cNvPr id="34838" name="Line 98"/>
            <p:cNvSpPr>
              <a:spLocks noChangeAspect="1" noChangeShapeType="1"/>
            </p:cNvSpPr>
            <p:nvPr/>
          </p:nvSpPr>
          <p:spPr bwMode="auto">
            <a:xfrm flipV="1">
              <a:off x="7806072" y="1488915"/>
              <a:ext cx="114300" cy="114300"/>
            </a:xfrm>
            <a:prstGeom prst="line">
              <a:avLst/>
            </a:prstGeom>
            <a:noFill/>
            <a:ln w="12700">
              <a:solidFill>
                <a:srgbClr val="FF0000"/>
              </a:solidFill>
              <a:round/>
              <a:headEnd/>
              <a:tailEnd/>
            </a:ln>
          </p:spPr>
          <p:txBody>
            <a:bodyPr wrap="none" lIns="92075" tIns="46038" rIns="92075" bIns="46038" anchor="ctr"/>
            <a:lstStyle/>
            <a:p>
              <a:endParaRPr lang="en-US" dirty="0"/>
            </a:p>
          </p:txBody>
        </p:sp>
        <p:sp>
          <p:nvSpPr>
            <p:cNvPr id="34839" name="Line 99"/>
            <p:cNvSpPr>
              <a:spLocks noChangeAspect="1" noChangeShapeType="1"/>
            </p:cNvSpPr>
            <p:nvPr/>
          </p:nvSpPr>
          <p:spPr bwMode="auto">
            <a:xfrm flipV="1">
              <a:off x="7806072" y="2069940"/>
              <a:ext cx="114300" cy="114300"/>
            </a:xfrm>
            <a:prstGeom prst="line">
              <a:avLst/>
            </a:prstGeom>
            <a:noFill/>
            <a:ln w="12700">
              <a:solidFill>
                <a:srgbClr val="FF0000"/>
              </a:solidFill>
              <a:round/>
              <a:headEnd/>
              <a:tailEnd/>
            </a:ln>
          </p:spPr>
          <p:txBody>
            <a:bodyPr wrap="none" lIns="92075" tIns="46038" rIns="92075" bIns="46038" anchor="ctr"/>
            <a:lstStyle/>
            <a:p>
              <a:endParaRPr lang="en-US" dirty="0"/>
            </a:p>
          </p:txBody>
        </p:sp>
        <p:sp>
          <p:nvSpPr>
            <p:cNvPr id="34840" name="TextBox 151"/>
            <p:cNvSpPr txBox="1">
              <a:spLocks noChangeArrowheads="1"/>
            </p:cNvSpPr>
            <p:nvPr/>
          </p:nvSpPr>
          <p:spPr bwMode="auto">
            <a:xfrm>
              <a:off x="5868144" y="930124"/>
              <a:ext cx="1404156" cy="615553"/>
            </a:xfrm>
            <a:prstGeom prst="rect">
              <a:avLst/>
            </a:prstGeom>
            <a:noFill/>
            <a:ln w="9525">
              <a:noFill/>
              <a:miter lim="800000"/>
              <a:headEnd/>
              <a:tailEnd/>
            </a:ln>
          </p:spPr>
          <p:txBody>
            <a:bodyPr>
              <a:spAutoFit/>
            </a:bodyPr>
            <a:lstStyle/>
            <a:p>
              <a:pPr algn="r"/>
              <a:r>
                <a:rPr lang="en-US" sz="1400" dirty="0"/>
                <a:t>Higher probability of success</a:t>
              </a:r>
            </a:p>
          </p:txBody>
        </p:sp>
        <p:sp>
          <p:nvSpPr>
            <p:cNvPr id="153" name="Freeform 152"/>
            <p:cNvSpPr/>
            <p:nvPr/>
          </p:nvSpPr>
          <p:spPr>
            <a:xfrm>
              <a:off x="7199960" y="1092808"/>
              <a:ext cx="398433" cy="433823"/>
            </a:xfrm>
            <a:custGeom>
              <a:avLst/>
              <a:gdLst>
                <a:gd name="connsiteX0" fmla="*/ 0 w 283765"/>
                <a:gd name="connsiteY0" fmla="*/ 0 h 466725"/>
                <a:gd name="connsiteX1" fmla="*/ 259556 w 283765"/>
                <a:gd name="connsiteY1" fmla="*/ 138113 h 466725"/>
                <a:gd name="connsiteX2" fmla="*/ 145256 w 283765"/>
                <a:gd name="connsiteY2" fmla="*/ 466725 h 466725"/>
                <a:gd name="connsiteX0" fmla="*/ 0 w 338942"/>
                <a:gd name="connsiteY0" fmla="*/ 0 h 430902"/>
                <a:gd name="connsiteX1" fmla="*/ 306850 w 338942"/>
                <a:gd name="connsiteY1" fmla="*/ 102290 h 430902"/>
                <a:gd name="connsiteX2" fmla="*/ 192550 w 338942"/>
                <a:gd name="connsiteY2" fmla="*/ 430902 h 430902"/>
                <a:gd name="connsiteX0" fmla="*/ 0 w 338942"/>
                <a:gd name="connsiteY0" fmla="*/ 0 h 430902"/>
                <a:gd name="connsiteX1" fmla="*/ 306850 w 338942"/>
                <a:gd name="connsiteY1" fmla="*/ 102290 h 430902"/>
                <a:gd name="connsiteX2" fmla="*/ 192550 w 338942"/>
                <a:gd name="connsiteY2" fmla="*/ 430902 h 430902"/>
                <a:gd name="connsiteX0" fmla="*/ 0 w 261804"/>
                <a:gd name="connsiteY0" fmla="*/ 0 h 430902"/>
                <a:gd name="connsiteX1" fmla="*/ 212824 w 261804"/>
                <a:gd name="connsiteY1" fmla="*/ 107470 h 430902"/>
                <a:gd name="connsiteX2" fmla="*/ 192550 w 261804"/>
                <a:gd name="connsiteY2" fmla="*/ 430902 h 430902"/>
              </a:gdLst>
              <a:ahLst/>
              <a:cxnLst>
                <a:cxn ang="0">
                  <a:pos x="connsiteX0" y="connsiteY0"/>
                </a:cxn>
                <a:cxn ang="0">
                  <a:pos x="connsiteX1" y="connsiteY1"/>
                </a:cxn>
                <a:cxn ang="0">
                  <a:pos x="connsiteX2" y="connsiteY2"/>
                </a:cxn>
              </a:cxnLst>
              <a:rect l="l" t="t" r="r" b="b"/>
              <a:pathLst>
                <a:path w="261804" h="430902">
                  <a:moveTo>
                    <a:pt x="0" y="0"/>
                  </a:moveTo>
                  <a:cubicBezTo>
                    <a:pt x="118700" y="5877"/>
                    <a:pt x="180732" y="35653"/>
                    <a:pt x="212824" y="107470"/>
                  </a:cubicBezTo>
                  <a:cubicBezTo>
                    <a:pt x="244916" y="179287"/>
                    <a:pt x="261804" y="305489"/>
                    <a:pt x="192550" y="43090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26" name="TextBox 25"/>
          <p:cNvSpPr txBox="1"/>
          <p:nvPr/>
        </p:nvSpPr>
        <p:spPr>
          <a:xfrm>
            <a:off x="6400800" y="2057400"/>
            <a:ext cx="2743200" cy="1062038"/>
          </a:xfrm>
          <a:prstGeom prst="rect">
            <a:avLst/>
          </a:prstGeom>
          <a:noFill/>
        </p:spPr>
        <p:txBody>
          <a:bodyPr>
            <a:spAutoFit/>
          </a:bodyPr>
          <a:lstStyle/>
          <a:p>
            <a:pPr>
              <a:defRPr/>
            </a:pPr>
            <a:r>
              <a:rPr lang="en-US" sz="1050" i="1" dirty="0">
                <a:latin typeface="+mj-lt"/>
              </a:rPr>
              <a:t>Proceedings of the ASME 2012 International Design Engineering Technical Conferences &amp;</a:t>
            </a:r>
          </a:p>
          <a:p>
            <a:pPr>
              <a:defRPr/>
            </a:pPr>
            <a:r>
              <a:rPr lang="en-US" sz="1050" i="1" dirty="0">
                <a:latin typeface="+mj-lt"/>
              </a:rPr>
              <a:t>Computers and Information in Engineering Conference</a:t>
            </a:r>
          </a:p>
          <a:p>
            <a:pPr>
              <a:defRPr/>
            </a:pPr>
            <a:r>
              <a:rPr lang="en-US" sz="1050" i="1" dirty="0">
                <a:latin typeface="+mj-lt"/>
              </a:rPr>
              <a:t>IDETC/CIE 2012</a:t>
            </a:r>
          </a:p>
          <a:p>
            <a:pPr>
              <a:defRPr/>
            </a:pPr>
            <a:r>
              <a:rPr lang="en-US" sz="1050" i="1" dirty="0">
                <a:latin typeface="+mj-lt"/>
              </a:rPr>
              <a:t>August 12-15, 2012, Chicago, IL, USA</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42988" y="76200"/>
            <a:ext cx="7643812" cy="1143000"/>
          </a:xfrm>
        </p:spPr>
        <p:txBody>
          <a:bodyPr/>
          <a:lstStyle/>
          <a:p>
            <a:pPr eaLnBrk="1" hangingPunct="1"/>
            <a:r>
              <a:rPr lang="en-US" sz="3200" dirty="0" smtClean="0">
                <a:solidFill>
                  <a:srgbClr val="C00000"/>
                </a:solidFill>
              </a:rPr>
              <a:t>Agenda</a:t>
            </a:r>
          </a:p>
        </p:txBody>
      </p:sp>
      <p:sp>
        <p:nvSpPr>
          <p:cNvPr id="10243" name="Rectangle 3"/>
          <p:cNvSpPr>
            <a:spLocks noGrp="1" noChangeArrowheads="1"/>
          </p:cNvSpPr>
          <p:nvPr>
            <p:ph idx="1"/>
          </p:nvPr>
        </p:nvSpPr>
        <p:spPr>
          <a:xfrm>
            <a:off x="2109788" y="1066800"/>
            <a:ext cx="6348412" cy="4525963"/>
          </a:xfrm>
        </p:spPr>
        <p:txBody>
          <a:bodyPr/>
          <a:lstStyle/>
          <a:p>
            <a:pPr eaLnBrk="1" hangingPunct="1"/>
            <a:r>
              <a:rPr lang="en-US" sz="2000" dirty="0" smtClean="0"/>
              <a:t>Mechatronics</a:t>
            </a:r>
          </a:p>
          <a:p>
            <a:pPr eaLnBrk="1" hangingPunct="1"/>
            <a:r>
              <a:rPr lang="en-US" sz="2000" dirty="0" smtClean="0"/>
              <a:t>Logical-Physical Co-Simulation </a:t>
            </a:r>
          </a:p>
          <a:p>
            <a:pPr eaLnBrk="1" hangingPunct="1"/>
            <a:r>
              <a:rPr lang="en-US" sz="2000" dirty="0" smtClean="0"/>
              <a:t>Beginning of the Systems Modeling and Simulation Working Group </a:t>
            </a:r>
          </a:p>
          <a:p>
            <a:pPr eaLnBrk="1" hangingPunct="1"/>
            <a:r>
              <a:rPr lang="en-US" sz="2000" dirty="0" smtClean="0"/>
              <a:t>Systems Modeling and Simulation Working Group (SMSWG)</a:t>
            </a:r>
          </a:p>
          <a:p>
            <a:pPr eaLnBrk="1" hangingPunct="1"/>
            <a:r>
              <a:rPr lang="en-US" sz="2000" dirty="0" smtClean="0"/>
              <a:t>The Event</a:t>
            </a:r>
          </a:p>
          <a:p>
            <a:pPr eaLnBrk="1" hangingPunct="1"/>
            <a:r>
              <a:rPr lang="en-US" sz="2000" dirty="0" smtClean="0"/>
              <a:t>Vision of the SMSWG</a:t>
            </a:r>
          </a:p>
          <a:p>
            <a:pPr eaLnBrk="1" hangingPunct="1"/>
            <a:r>
              <a:rPr lang="en-US" sz="2000" dirty="0" smtClean="0"/>
              <a:t>Actions of the SMSWG</a:t>
            </a:r>
          </a:p>
          <a:p>
            <a:pPr eaLnBrk="1" hangingPunct="1"/>
            <a:r>
              <a:rPr lang="en-US" sz="2000" dirty="0" smtClean="0"/>
              <a:t>By Laws (under construction)</a:t>
            </a:r>
          </a:p>
          <a:p>
            <a:pPr eaLnBrk="1" hangingPunct="1"/>
            <a:r>
              <a:rPr lang="en-US" sz="2000" dirty="0" smtClean="0"/>
              <a:t>Proposed Activities (under construction)</a:t>
            </a:r>
          </a:p>
          <a:p>
            <a:pPr eaLnBrk="1" hangingPunct="1"/>
            <a:r>
              <a:rPr lang="en-US" sz="2000" dirty="0" smtClean="0"/>
              <a:t>SMSWG Initial Participants</a:t>
            </a:r>
          </a:p>
          <a:p>
            <a:pPr eaLnBrk="1" hangingPunct="1"/>
            <a:r>
              <a:rPr lang="en-US" sz="2000" dirty="0" smtClean="0"/>
              <a:t>Why Participate?</a:t>
            </a:r>
          </a:p>
          <a:p>
            <a:pPr eaLnBrk="1" hangingPunct="1"/>
            <a:r>
              <a:rPr lang="en-US" sz="2000" dirty="0" smtClean="0"/>
              <a:t>Dedication</a:t>
            </a:r>
            <a:endParaRPr lang="en-US" dirty="0" smtClean="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Mechatronics_david"/>
          <p:cNvPicPr>
            <a:picLocks noChangeArrowheads="1"/>
          </p:cNvPicPr>
          <p:nvPr/>
        </p:nvPicPr>
        <p:blipFill>
          <a:blip r:embed="rId3" cstate="print"/>
          <a:srcRect/>
          <a:stretch>
            <a:fillRect/>
          </a:stretch>
        </p:blipFill>
        <p:spPr bwMode="auto">
          <a:xfrm>
            <a:off x="1676400" y="584200"/>
            <a:ext cx="4098925" cy="3429000"/>
          </a:xfrm>
          <a:prstGeom prst="rect">
            <a:avLst/>
          </a:prstGeom>
          <a:noFill/>
          <a:ln w="9525">
            <a:noFill/>
            <a:miter lim="800000"/>
            <a:headEnd/>
            <a:tailEnd/>
          </a:ln>
        </p:spPr>
      </p:pic>
      <p:sp>
        <p:nvSpPr>
          <p:cNvPr id="26627" name="Rectangle 2"/>
          <p:cNvSpPr>
            <a:spLocks noGrp="1" noChangeArrowheads="1"/>
          </p:cNvSpPr>
          <p:nvPr>
            <p:ph type="title"/>
          </p:nvPr>
        </p:nvSpPr>
        <p:spPr>
          <a:xfrm>
            <a:off x="457200" y="-228600"/>
            <a:ext cx="8229600" cy="1143000"/>
          </a:xfrm>
        </p:spPr>
        <p:txBody>
          <a:bodyPr/>
          <a:lstStyle/>
          <a:p>
            <a:pPr algn="l" defTabSz="877888" eaLnBrk="1" hangingPunct="1"/>
            <a:r>
              <a:rPr lang="en-US" sz="3200" dirty="0" smtClean="0">
                <a:solidFill>
                  <a:srgbClr val="C00000"/>
                </a:solidFill>
                <a:latin typeface="Calibri" pitchFamily="34" charset="0"/>
                <a:cs typeface="Calibri" pitchFamily="34" charset="0"/>
              </a:rPr>
              <a:t>One Example of Systems Integration</a:t>
            </a:r>
            <a:endParaRPr lang="en-US" sz="3200" dirty="0" smtClean="0">
              <a:solidFill>
                <a:srgbClr val="C00000"/>
              </a:solidFill>
              <a:latin typeface="Calibri" pitchFamily="34" charset="0"/>
              <a:cs typeface="Calibri" pitchFamily="34" charset="0"/>
            </a:endParaRPr>
          </a:p>
        </p:txBody>
      </p:sp>
      <p:sp>
        <p:nvSpPr>
          <p:cNvPr id="26628" name="Slide Number Placeholder 4"/>
          <p:cNvSpPr>
            <a:spLocks noGrp="1"/>
          </p:cNvSpPr>
          <p:nvPr>
            <p:ph type="sldNum" sz="quarter" idx="12"/>
          </p:nvPr>
        </p:nvSpPr>
        <p:spPr>
          <a:xfrm>
            <a:off x="457200" y="6245225"/>
            <a:ext cx="2133600" cy="476250"/>
          </a:xfrm>
          <a:noFill/>
        </p:spPr>
        <p:txBody>
          <a:bodyPr/>
          <a:lstStyle/>
          <a:p>
            <a:pPr algn="l"/>
            <a:fld id="{75B086B3-5493-45D4-9EC2-FECFA0C0B492}" type="slidenum">
              <a:rPr lang="en-US" smtClean="0"/>
              <a:pPr algn="l"/>
              <a:t>3</a:t>
            </a:fld>
            <a:endParaRPr lang="en-US" dirty="0" smtClean="0"/>
          </a:p>
        </p:txBody>
      </p:sp>
      <p:sp>
        <p:nvSpPr>
          <p:cNvPr id="26629" name="Rectangle 3"/>
          <p:cNvSpPr>
            <a:spLocks noGrp="1" noChangeArrowheads="1"/>
          </p:cNvSpPr>
          <p:nvPr>
            <p:ph idx="4294967295"/>
          </p:nvPr>
        </p:nvSpPr>
        <p:spPr>
          <a:xfrm>
            <a:off x="0" y="1219200"/>
            <a:ext cx="6477000" cy="2044700"/>
          </a:xfrm>
        </p:spPr>
        <p:txBody>
          <a:bodyPr/>
          <a:lstStyle/>
          <a:p>
            <a:pPr eaLnBrk="1" hangingPunct="1">
              <a:buFontTx/>
              <a:buNone/>
            </a:pPr>
            <a:r>
              <a:rPr lang="en-US" dirty="0" smtClean="0"/>
              <a:t>	</a:t>
            </a:r>
          </a:p>
        </p:txBody>
      </p:sp>
      <p:sp>
        <p:nvSpPr>
          <p:cNvPr id="26630" name="Rectangle 5"/>
          <p:cNvSpPr>
            <a:spLocks noChangeArrowheads="1"/>
          </p:cNvSpPr>
          <p:nvPr/>
        </p:nvSpPr>
        <p:spPr bwMode="auto">
          <a:xfrm>
            <a:off x="614363" y="3871913"/>
            <a:ext cx="8072437" cy="2503487"/>
          </a:xfrm>
          <a:prstGeom prst="rect">
            <a:avLst/>
          </a:prstGeom>
          <a:noFill/>
          <a:ln w="9525">
            <a:noFill/>
            <a:miter lim="800000"/>
            <a:headEnd/>
            <a:tailEnd/>
          </a:ln>
        </p:spPr>
        <p:txBody>
          <a:bodyPr/>
          <a:lstStyle/>
          <a:p>
            <a:pPr marL="342900" indent="-342900"/>
            <a:r>
              <a:rPr lang="en-US" dirty="0"/>
              <a:t>In many cases:</a:t>
            </a:r>
          </a:p>
          <a:p>
            <a:pPr marL="342900" indent="-342900">
              <a:buFontTx/>
              <a:buChar char="•"/>
            </a:pPr>
            <a:r>
              <a:rPr lang="en-US" i="1" dirty="0"/>
              <a:t>Sensors:</a:t>
            </a:r>
            <a:r>
              <a:rPr lang="en-US" dirty="0"/>
              <a:t> collect data regarding the state of the mechanical system (engineering analysis)</a:t>
            </a:r>
          </a:p>
          <a:p>
            <a:pPr marL="342900" indent="-342900">
              <a:buFontTx/>
              <a:buChar char="•"/>
            </a:pPr>
            <a:r>
              <a:rPr lang="en-US" i="1" dirty="0"/>
              <a:t>Control modules:</a:t>
            </a:r>
            <a:r>
              <a:rPr lang="en-US" dirty="0"/>
              <a:t> using the sensor information compute the necessary actuation to advance the mechanical system in the desired state</a:t>
            </a:r>
          </a:p>
          <a:p>
            <a:pPr marL="342900" indent="-342900">
              <a:buFontTx/>
              <a:buChar char="•"/>
            </a:pPr>
            <a:r>
              <a:rPr lang="en-US" i="1" dirty="0"/>
              <a:t>Actuators:</a:t>
            </a:r>
            <a:r>
              <a:rPr lang="en-US" dirty="0"/>
              <a:t> apply the (mechanical) loading (e.g., electric motors, hydraulic pistons) computed by the control modules.</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9" name="Rectangle 7"/>
          <p:cNvSpPr>
            <a:spLocks noGrp="1" noChangeArrowheads="1"/>
          </p:cNvSpPr>
          <p:nvPr>
            <p:ph type="title"/>
          </p:nvPr>
        </p:nvSpPr>
        <p:spPr>
          <a:xfrm>
            <a:off x="228600" y="350838"/>
            <a:ext cx="6553200" cy="563562"/>
          </a:xfrm>
        </p:spPr>
        <p:txBody>
          <a:bodyPr rtlCol="0">
            <a:noAutofit/>
          </a:bodyPr>
          <a:lstStyle/>
          <a:p>
            <a:pPr defTabSz="879152" eaLnBrk="1" fontAlgn="auto" hangingPunct="1">
              <a:spcAft>
                <a:spcPts val="0"/>
              </a:spcAft>
              <a:defRPr/>
            </a:pPr>
            <a:r>
              <a:rPr sz="3200" dirty="0">
                <a:solidFill>
                  <a:srgbClr val="C00000"/>
                </a:solidFill>
                <a:latin typeface="Calibri" pitchFamily="34" charset="0"/>
                <a:cs typeface="Calibri" pitchFamily="34" charset="0"/>
              </a:rPr>
              <a:t>Logical-Physical Co-Simulation</a:t>
            </a:r>
          </a:p>
        </p:txBody>
      </p:sp>
      <p:sp>
        <p:nvSpPr>
          <p:cNvPr id="27651" name="Slide Number Placeholder 3"/>
          <p:cNvSpPr>
            <a:spLocks noGrp="1"/>
          </p:cNvSpPr>
          <p:nvPr>
            <p:ph type="sldNum" sz="quarter" idx="12"/>
          </p:nvPr>
        </p:nvSpPr>
        <p:spPr>
          <a:xfrm>
            <a:off x="8305800" y="17463"/>
            <a:ext cx="533400" cy="476250"/>
          </a:xfrm>
          <a:noFill/>
        </p:spPr>
        <p:txBody>
          <a:bodyPr/>
          <a:lstStyle/>
          <a:p>
            <a:pPr algn="l"/>
            <a:fld id="{E63F90D0-9052-490B-83AE-9EC0042937C2}" type="slidenum">
              <a:rPr lang="en-US" smtClean="0"/>
              <a:pPr algn="l"/>
              <a:t>4</a:t>
            </a:fld>
            <a:endParaRPr lang="en-US" dirty="0" smtClean="0"/>
          </a:p>
        </p:txBody>
      </p:sp>
      <p:sp>
        <p:nvSpPr>
          <p:cNvPr id="27652" name="Freeform 2"/>
          <p:cNvSpPr>
            <a:spLocks/>
          </p:cNvSpPr>
          <p:nvPr/>
        </p:nvSpPr>
        <p:spPr bwMode="auto">
          <a:xfrm>
            <a:off x="4038600" y="1219200"/>
            <a:ext cx="457200" cy="4572000"/>
          </a:xfrm>
          <a:custGeom>
            <a:avLst/>
            <a:gdLst>
              <a:gd name="T0" fmla="*/ 2147483647 w 583"/>
              <a:gd name="T1" fmla="*/ 0 h 2880"/>
              <a:gd name="T2" fmla="*/ 2147483647 w 583"/>
              <a:gd name="T3" fmla="*/ 0 h 2880"/>
              <a:gd name="T4" fmla="*/ 2147483647 w 583"/>
              <a:gd name="T5" fmla="*/ 2147483647 h 2880"/>
              <a:gd name="T6" fmla="*/ 0 w 583"/>
              <a:gd name="T7" fmla="*/ 2147483647 h 2880"/>
              <a:gd name="T8" fmla="*/ 0 60000 65536"/>
              <a:gd name="T9" fmla="*/ 0 60000 65536"/>
              <a:gd name="T10" fmla="*/ 0 60000 65536"/>
              <a:gd name="T11" fmla="*/ 0 60000 65536"/>
              <a:gd name="T12" fmla="*/ 0 w 583"/>
              <a:gd name="T13" fmla="*/ 0 h 2880"/>
              <a:gd name="T14" fmla="*/ 583 w 583"/>
              <a:gd name="T15" fmla="*/ 2880 h 2880"/>
            </a:gdLst>
            <a:ahLst/>
            <a:cxnLst>
              <a:cxn ang="T8">
                <a:pos x="T0" y="T1"/>
              </a:cxn>
              <a:cxn ang="T9">
                <a:pos x="T2" y="T3"/>
              </a:cxn>
              <a:cxn ang="T10">
                <a:pos x="T4" y="T5"/>
              </a:cxn>
              <a:cxn ang="T11">
                <a:pos x="T6" y="T7"/>
              </a:cxn>
            </a:cxnLst>
            <a:rect l="T12" t="T13" r="T14" b="T15"/>
            <a:pathLst>
              <a:path w="583" h="2880">
                <a:moveTo>
                  <a:pt x="7" y="0"/>
                </a:moveTo>
                <a:lnTo>
                  <a:pt x="583" y="0"/>
                </a:lnTo>
                <a:lnTo>
                  <a:pt x="583" y="2880"/>
                </a:lnTo>
                <a:lnTo>
                  <a:pt x="0" y="2880"/>
                </a:lnTo>
              </a:path>
            </a:pathLst>
          </a:custGeom>
          <a:noFill/>
          <a:ln w="31750" cap="flat">
            <a:solidFill>
              <a:srgbClr val="0000FF"/>
            </a:solidFill>
            <a:prstDash val="sysDot"/>
            <a:round/>
            <a:headEnd type="triangle" w="med" len="lg"/>
            <a:tailEnd type="triangle" w="med" len="lg"/>
          </a:ln>
        </p:spPr>
        <p:txBody>
          <a:bodyPr/>
          <a:lstStyle/>
          <a:p>
            <a:endParaRPr lang="en-US" dirty="0"/>
          </a:p>
        </p:txBody>
      </p:sp>
      <p:sp>
        <p:nvSpPr>
          <p:cNvPr id="27653" name="Freeform 3"/>
          <p:cNvSpPr>
            <a:spLocks/>
          </p:cNvSpPr>
          <p:nvPr/>
        </p:nvSpPr>
        <p:spPr bwMode="auto">
          <a:xfrm flipH="1">
            <a:off x="4648200" y="1219200"/>
            <a:ext cx="457200" cy="4572000"/>
          </a:xfrm>
          <a:custGeom>
            <a:avLst/>
            <a:gdLst>
              <a:gd name="T0" fmla="*/ 2147483647 w 583"/>
              <a:gd name="T1" fmla="*/ 0 h 2880"/>
              <a:gd name="T2" fmla="*/ 2147483647 w 583"/>
              <a:gd name="T3" fmla="*/ 0 h 2880"/>
              <a:gd name="T4" fmla="*/ 2147483647 w 583"/>
              <a:gd name="T5" fmla="*/ 2147483647 h 2880"/>
              <a:gd name="T6" fmla="*/ 0 w 583"/>
              <a:gd name="T7" fmla="*/ 2147483647 h 2880"/>
              <a:gd name="T8" fmla="*/ 0 60000 65536"/>
              <a:gd name="T9" fmla="*/ 0 60000 65536"/>
              <a:gd name="T10" fmla="*/ 0 60000 65536"/>
              <a:gd name="T11" fmla="*/ 0 60000 65536"/>
              <a:gd name="T12" fmla="*/ 0 w 583"/>
              <a:gd name="T13" fmla="*/ 0 h 2880"/>
              <a:gd name="T14" fmla="*/ 583 w 583"/>
              <a:gd name="T15" fmla="*/ 2880 h 2880"/>
            </a:gdLst>
            <a:ahLst/>
            <a:cxnLst>
              <a:cxn ang="T8">
                <a:pos x="T0" y="T1"/>
              </a:cxn>
              <a:cxn ang="T9">
                <a:pos x="T2" y="T3"/>
              </a:cxn>
              <a:cxn ang="T10">
                <a:pos x="T4" y="T5"/>
              </a:cxn>
              <a:cxn ang="T11">
                <a:pos x="T6" y="T7"/>
              </a:cxn>
            </a:cxnLst>
            <a:rect l="T12" t="T13" r="T14" b="T15"/>
            <a:pathLst>
              <a:path w="583" h="2880">
                <a:moveTo>
                  <a:pt x="7" y="0"/>
                </a:moveTo>
                <a:lnTo>
                  <a:pt x="583" y="0"/>
                </a:lnTo>
                <a:lnTo>
                  <a:pt x="583" y="2880"/>
                </a:lnTo>
                <a:lnTo>
                  <a:pt x="0" y="2880"/>
                </a:lnTo>
              </a:path>
            </a:pathLst>
          </a:custGeom>
          <a:noFill/>
          <a:ln w="31750" cap="flat">
            <a:solidFill>
              <a:srgbClr val="0000FF"/>
            </a:solidFill>
            <a:prstDash val="sysDot"/>
            <a:round/>
            <a:headEnd type="triangle" w="med" len="lg"/>
            <a:tailEnd type="triangle" w="med" len="lg"/>
          </a:ln>
        </p:spPr>
        <p:txBody>
          <a:bodyPr/>
          <a:lstStyle/>
          <a:p>
            <a:endParaRPr lang="en-US" dirty="0"/>
          </a:p>
        </p:txBody>
      </p:sp>
      <p:pic>
        <p:nvPicPr>
          <p:cNvPr id="294916" name="Picture 4" descr="digging2-small"/>
          <p:cNvPicPr>
            <a:picLocks noChangeAspect="1" noChangeArrowheads="1"/>
          </p:cNvPicPr>
          <p:nvPr/>
        </p:nvPicPr>
        <p:blipFill>
          <a:blip r:embed="rId3" cstate="print"/>
          <a:srcRect l="28906" r="20410" b="32730"/>
          <a:stretch>
            <a:fillRect/>
          </a:stretch>
        </p:blipFill>
        <p:spPr bwMode="auto">
          <a:xfrm>
            <a:off x="6686550" y="4267200"/>
            <a:ext cx="1847850" cy="1719263"/>
          </a:xfrm>
          <a:prstGeom prst="rect">
            <a:avLst/>
          </a:prstGeom>
          <a:noFill/>
          <a:ln w="9525">
            <a:noFill/>
            <a:miter lim="800000"/>
            <a:headEnd/>
            <a:tailEnd/>
          </a:ln>
        </p:spPr>
      </p:pic>
      <p:pic>
        <p:nvPicPr>
          <p:cNvPr id="294917" name="Picture 5"/>
          <p:cNvPicPr>
            <a:picLocks noChangeAspect="1" noChangeArrowheads="1"/>
          </p:cNvPicPr>
          <p:nvPr/>
        </p:nvPicPr>
        <p:blipFill>
          <a:blip r:embed="rId4" cstate="print"/>
          <a:srcRect/>
          <a:stretch>
            <a:fillRect/>
          </a:stretch>
        </p:blipFill>
        <p:spPr bwMode="auto">
          <a:xfrm>
            <a:off x="298450" y="3735388"/>
            <a:ext cx="2352675" cy="2154237"/>
          </a:xfrm>
          <a:prstGeom prst="rect">
            <a:avLst/>
          </a:prstGeom>
          <a:noFill/>
          <a:ln w="9525">
            <a:noFill/>
            <a:miter lim="800000"/>
            <a:headEnd/>
            <a:tailEnd/>
          </a:ln>
        </p:spPr>
      </p:pic>
      <p:pic>
        <p:nvPicPr>
          <p:cNvPr id="294918" name="Picture 6"/>
          <p:cNvPicPr>
            <a:picLocks noChangeAspect="1" noChangeArrowheads="1"/>
          </p:cNvPicPr>
          <p:nvPr/>
        </p:nvPicPr>
        <p:blipFill>
          <a:blip r:embed="rId5" cstate="print"/>
          <a:srcRect/>
          <a:stretch>
            <a:fillRect/>
          </a:stretch>
        </p:blipFill>
        <p:spPr bwMode="auto">
          <a:xfrm>
            <a:off x="381000" y="1436688"/>
            <a:ext cx="2473325" cy="1866900"/>
          </a:xfrm>
          <a:prstGeom prst="rect">
            <a:avLst/>
          </a:prstGeom>
          <a:noFill/>
          <a:ln w="9525">
            <a:noFill/>
            <a:miter lim="800000"/>
            <a:headEnd/>
            <a:tailEnd/>
          </a:ln>
        </p:spPr>
      </p:pic>
      <p:sp>
        <p:nvSpPr>
          <p:cNvPr id="294920" name="Oval 8"/>
          <p:cNvSpPr>
            <a:spLocks noChangeArrowheads="1"/>
          </p:cNvSpPr>
          <p:nvPr/>
        </p:nvSpPr>
        <p:spPr bwMode="auto">
          <a:xfrm>
            <a:off x="3094038" y="2370138"/>
            <a:ext cx="1714500" cy="1719262"/>
          </a:xfrm>
          <a:prstGeom prst="ellipse">
            <a:avLst/>
          </a:prstGeom>
          <a:solidFill>
            <a:srgbClr val="FF9900">
              <a:alpha val="50195"/>
            </a:srgbClr>
          </a:solidFill>
          <a:ln w="12700">
            <a:noFill/>
            <a:round/>
            <a:headEnd/>
            <a:tailEnd/>
          </a:ln>
        </p:spPr>
        <p:txBody>
          <a:bodyPr wrap="none" anchor="ctr"/>
          <a:lstStyle/>
          <a:p>
            <a:endParaRPr lang="en-US" dirty="0"/>
          </a:p>
        </p:txBody>
      </p:sp>
      <p:sp>
        <p:nvSpPr>
          <p:cNvPr id="294921" name="Oval 9"/>
          <p:cNvSpPr>
            <a:spLocks noChangeArrowheads="1"/>
          </p:cNvSpPr>
          <p:nvPr/>
        </p:nvSpPr>
        <p:spPr bwMode="auto">
          <a:xfrm>
            <a:off x="4098925" y="3094038"/>
            <a:ext cx="1714500" cy="1719262"/>
          </a:xfrm>
          <a:prstGeom prst="ellipse">
            <a:avLst/>
          </a:prstGeom>
          <a:solidFill>
            <a:srgbClr val="33CCCC">
              <a:alpha val="50195"/>
            </a:srgbClr>
          </a:solidFill>
          <a:ln w="12700">
            <a:noFill/>
            <a:round/>
            <a:headEnd/>
            <a:tailEnd/>
          </a:ln>
        </p:spPr>
        <p:txBody>
          <a:bodyPr wrap="none" anchor="ctr"/>
          <a:lstStyle/>
          <a:p>
            <a:endParaRPr lang="en-US" dirty="0"/>
          </a:p>
        </p:txBody>
      </p:sp>
      <p:sp>
        <p:nvSpPr>
          <p:cNvPr id="294922" name="Oval 10"/>
          <p:cNvSpPr>
            <a:spLocks noChangeArrowheads="1"/>
          </p:cNvSpPr>
          <p:nvPr/>
        </p:nvSpPr>
        <p:spPr bwMode="auto">
          <a:xfrm>
            <a:off x="3332163" y="3094038"/>
            <a:ext cx="1714500" cy="1719262"/>
          </a:xfrm>
          <a:prstGeom prst="ellipse">
            <a:avLst/>
          </a:prstGeom>
          <a:solidFill>
            <a:srgbClr val="FF0000">
              <a:alpha val="50195"/>
            </a:srgbClr>
          </a:solidFill>
          <a:ln w="12700">
            <a:noFill/>
            <a:round/>
            <a:headEnd/>
            <a:tailEnd/>
          </a:ln>
        </p:spPr>
        <p:txBody>
          <a:bodyPr wrap="none" anchor="ctr"/>
          <a:lstStyle/>
          <a:p>
            <a:endParaRPr lang="en-US" dirty="0"/>
          </a:p>
        </p:txBody>
      </p:sp>
      <p:sp>
        <p:nvSpPr>
          <p:cNvPr id="294923" name="Oval 11"/>
          <p:cNvSpPr>
            <a:spLocks noChangeArrowheads="1"/>
          </p:cNvSpPr>
          <p:nvPr/>
        </p:nvSpPr>
        <p:spPr bwMode="auto">
          <a:xfrm>
            <a:off x="3714750" y="1916113"/>
            <a:ext cx="1714500" cy="1719262"/>
          </a:xfrm>
          <a:prstGeom prst="ellipse">
            <a:avLst/>
          </a:prstGeom>
          <a:solidFill>
            <a:srgbClr val="99CC00">
              <a:alpha val="50195"/>
            </a:srgbClr>
          </a:solidFill>
          <a:ln w="12700">
            <a:noFill/>
            <a:round/>
            <a:headEnd/>
            <a:tailEnd/>
          </a:ln>
        </p:spPr>
        <p:txBody>
          <a:bodyPr wrap="none" anchor="ctr"/>
          <a:lstStyle/>
          <a:p>
            <a:endParaRPr lang="en-US" dirty="0"/>
          </a:p>
        </p:txBody>
      </p:sp>
      <p:sp>
        <p:nvSpPr>
          <p:cNvPr id="294924" name="Oval 12"/>
          <p:cNvSpPr>
            <a:spLocks noChangeArrowheads="1"/>
          </p:cNvSpPr>
          <p:nvPr/>
        </p:nvSpPr>
        <p:spPr bwMode="auto">
          <a:xfrm>
            <a:off x="4333875" y="2365375"/>
            <a:ext cx="1714500" cy="1719263"/>
          </a:xfrm>
          <a:prstGeom prst="ellipse">
            <a:avLst/>
          </a:prstGeom>
          <a:solidFill>
            <a:srgbClr val="339966">
              <a:alpha val="50195"/>
            </a:srgbClr>
          </a:solidFill>
          <a:ln w="12700">
            <a:noFill/>
            <a:round/>
            <a:headEnd/>
            <a:tailEnd/>
          </a:ln>
        </p:spPr>
        <p:txBody>
          <a:bodyPr wrap="none" anchor="ctr"/>
          <a:lstStyle/>
          <a:p>
            <a:endParaRPr lang="en-US" dirty="0"/>
          </a:p>
        </p:txBody>
      </p:sp>
      <p:sp>
        <p:nvSpPr>
          <p:cNvPr id="294925" name="Text Box 13"/>
          <p:cNvSpPr txBox="1">
            <a:spLocks noChangeArrowheads="1"/>
          </p:cNvSpPr>
          <p:nvPr/>
        </p:nvSpPr>
        <p:spPr bwMode="auto">
          <a:xfrm>
            <a:off x="3400425" y="1722438"/>
            <a:ext cx="2341563" cy="307975"/>
          </a:xfrm>
          <a:prstGeom prst="rect">
            <a:avLst/>
          </a:prstGeom>
          <a:solidFill>
            <a:schemeClr val="bg1"/>
          </a:solidFill>
          <a:ln w="12700">
            <a:solidFill>
              <a:srgbClr val="99CC00"/>
            </a:solidFill>
            <a:miter lim="800000"/>
            <a:headEnd/>
            <a:tailEnd/>
          </a:ln>
        </p:spPr>
        <p:txBody>
          <a:bodyPr>
            <a:spAutoFit/>
          </a:bodyPr>
          <a:lstStyle/>
          <a:p>
            <a:pPr algn="ctr">
              <a:spcBef>
                <a:spcPct val="50000"/>
              </a:spcBef>
            </a:pPr>
            <a:r>
              <a:rPr lang="en-US" sz="1400" dirty="0"/>
              <a:t>Rigid MBD components</a:t>
            </a:r>
          </a:p>
        </p:txBody>
      </p:sp>
      <p:sp>
        <p:nvSpPr>
          <p:cNvPr id="294926" name="Text Box 14"/>
          <p:cNvSpPr txBox="1">
            <a:spLocks noChangeArrowheads="1"/>
          </p:cNvSpPr>
          <p:nvPr/>
        </p:nvSpPr>
        <p:spPr bwMode="auto">
          <a:xfrm>
            <a:off x="5378450" y="4291013"/>
            <a:ext cx="1371600" cy="307975"/>
          </a:xfrm>
          <a:prstGeom prst="rect">
            <a:avLst/>
          </a:prstGeom>
          <a:solidFill>
            <a:schemeClr val="bg1"/>
          </a:solidFill>
          <a:ln w="12700">
            <a:solidFill>
              <a:srgbClr val="33CCCC"/>
            </a:solidFill>
            <a:miter lim="800000"/>
            <a:headEnd/>
            <a:tailEnd/>
          </a:ln>
        </p:spPr>
        <p:txBody>
          <a:bodyPr>
            <a:spAutoFit/>
          </a:bodyPr>
          <a:lstStyle/>
          <a:p>
            <a:pPr algn="ctr">
              <a:spcBef>
                <a:spcPct val="50000"/>
              </a:spcBef>
            </a:pPr>
            <a:r>
              <a:rPr lang="en-US" sz="1400" dirty="0"/>
              <a:t>Soil model</a:t>
            </a:r>
          </a:p>
        </p:txBody>
      </p:sp>
      <p:sp>
        <p:nvSpPr>
          <p:cNvPr id="294927" name="Text Box 15"/>
          <p:cNvSpPr txBox="1">
            <a:spLocks noChangeArrowheads="1"/>
          </p:cNvSpPr>
          <p:nvPr/>
        </p:nvSpPr>
        <p:spPr bwMode="auto">
          <a:xfrm>
            <a:off x="1916113" y="4267200"/>
            <a:ext cx="1925637" cy="307975"/>
          </a:xfrm>
          <a:prstGeom prst="rect">
            <a:avLst/>
          </a:prstGeom>
          <a:solidFill>
            <a:schemeClr val="bg1"/>
          </a:solidFill>
          <a:ln w="12700">
            <a:solidFill>
              <a:srgbClr val="FF0000"/>
            </a:solidFill>
            <a:miter lim="800000"/>
            <a:headEnd/>
            <a:tailEnd/>
          </a:ln>
        </p:spPr>
        <p:txBody>
          <a:bodyPr>
            <a:spAutoFit/>
          </a:bodyPr>
          <a:lstStyle/>
          <a:p>
            <a:pPr algn="ctr">
              <a:spcBef>
                <a:spcPct val="50000"/>
              </a:spcBef>
            </a:pPr>
            <a:r>
              <a:rPr lang="en-US" sz="1400" dirty="0"/>
              <a:t>Load sensing circuit</a:t>
            </a:r>
          </a:p>
        </p:txBody>
      </p:sp>
      <p:sp>
        <p:nvSpPr>
          <p:cNvPr id="294928" name="Text Box 16"/>
          <p:cNvSpPr txBox="1">
            <a:spLocks noChangeArrowheads="1"/>
          </p:cNvSpPr>
          <p:nvPr/>
        </p:nvSpPr>
        <p:spPr bwMode="auto">
          <a:xfrm>
            <a:off x="1690688" y="2636838"/>
            <a:ext cx="1752600" cy="307975"/>
          </a:xfrm>
          <a:prstGeom prst="rect">
            <a:avLst/>
          </a:prstGeom>
          <a:solidFill>
            <a:schemeClr val="bg1"/>
          </a:solidFill>
          <a:ln w="12700">
            <a:solidFill>
              <a:srgbClr val="FF9900"/>
            </a:solidFill>
            <a:miter lim="800000"/>
            <a:headEnd/>
            <a:tailEnd/>
          </a:ln>
        </p:spPr>
        <p:txBody>
          <a:bodyPr>
            <a:spAutoFit/>
          </a:bodyPr>
          <a:lstStyle/>
          <a:p>
            <a:pPr algn="ctr">
              <a:spcBef>
                <a:spcPct val="50000"/>
              </a:spcBef>
            </a:pPr>
            <a:r>
              <a:rPr lang="en-US" sz="1400" dirty="0"/>
              <a:t>Hydraulic circuit</a:t>
            </a:r>
          </a:p>
        </p:txBody>
      </p:sp>
      <p:pic>
        <p:nvPicPr>
          <p:cNvPr id="27666" name="Picture 17" descr="digging-small"/>
          <p:cNvPicPr>
            <a:picLocks noChangeAspect="1" noChangeArrowheads="1"/>
          </p:cNvPicPr>
          <p:nvPr/>
        </p:nvPicPr>
        <p:blipFill>
          <a:blip r:embed="rId6" cstate="print"/>
          <a:srcRect l="4123" t="2122" r="10725"/>
          <a:stretch>
            <a:fillRect/>
          </a:stretch>
        </p:blipFill>
        <p:spPr bwMode="auto">
          <a:xfrm>
            <a:off x="3560763" y="2630488"/>
            <a:ext cx="1989137" cy="1603375"/>
          </a:xfrm>
          <a:prstGeom prst="rect">
            <a:avLst/>
          </a:prstGeom>
          <a:noFill/>
          <a:ln w="9525">
            <a:noFill/>
            <a:miter lim="800000"/>
            <a:headEnd/>
            <a:tailEnd/>
          </a:ln>
        </p:spPr>
      </p:pic>
      <p:pic>
        <p:nvPicPr>
          <p:cNvPr id="294930" name="Picture 18" descr="Stress-perspective"/>
          <p:cNvPicPr>
            <a:picLocks noChangeAspect="1" noChangeArrowheads="1"/>
          </p:cNvPicPr>
          <p:nvPr/>
        </p:nvPicPr>
        <p:blipFill>
          <a:blip r:embed="rId7" cstate="print"/>
          <a:srcRect l="15276" t="7976" r="39766" b="22928"/>
          <a:stretch>
            <a:fillRect/>
          </a:stretch>
        </p:blipFill>
        <p:spPr bwMode="auto">
          <a:xfrm>
            <a:off x="6934200" y="1219200"/>
            <a:ext cx="1827213" cy="1951038"/>
          </a:xfrm>
          <a:prstGeom prst="rect">
            <a:avLst/>
          </a:prstGeom>
          <a:noFill/>
          <a:ln w="9525">
            <a:noFill/>
            <a:miter lim="800000"/>
            <a:headEnd/>
            <a:tailEnd/>
          </a:ln>
        </p:spPr>
      </p:pic>
      <p:sp>
        <p:nvSpPr>
          <p:cNvPr id="294931" name="Text Box 19"/>
          <p:cNvSpPr txBox="1">
            <a:spLocks noChangeArrowheads="1"/>
          </p:cNvSpPr>
          <p:nvPr/>
        </p:nvSpPr>
        <p:spPr bwMode="auto">
          <a:xfrm>
            <a:off x="5643563" y="2689225"/>
            <a:ext cx="2341562" cy="523875"/>
          </a:xfrm>
          <a:prstGeom prst="rect">
            <a:avLst/>
          </a:prstGeom>
          <a:solidFill>
            <a:schemeClr val="bg1"/>
          </a:solidFill>
          <a:ln w="12700">
            <a:solidFill>
              <a:srgbClr val="339966"/>
            </a:solidFill>
            <a:miter lim="800000"/>
            <a:headEnd/>
            <a:tailEnd/>
          </a:ln>
        </p:spPr>
        <p:txBody>
          <a:bodyPr>
            <a:spAutoFit/>
          </a:bodyPr>
          <a:lstStyle/>
          <a:p>
            <a:pPr algn="ctr">
              <a:spcBef>
                <a:spcPct val="50000"/>
              </a:spcBef>
            </a:pPr>
            <a:r>
              <a:rPr lang="en-US" sz="1400" dirty="0"/>
              <a:t>Deformable mechanical components</a:t>
            </a:r>
          </a:p>
        </p:txBody>
      </p:sp>
      <p:sp>
        <p:nvSpPr>
          <p:cNvPr id="27669" name="Text Box 20"/>
          <p:cNvSpPr txBox="1">
            <a:spLocks noChangeArrowheads="1"/>
          </p:cNvSpPr>
          <p:nvPr/>
        </p:nvSpPr>
        <p:spPr bwMode="auto">
          <a:xfrm>
            <a:off x="3276600" y="5334000"/>
            <a:ext cx="1143000" cy="369888"/>
          </a:xfrm>
          <a:prstGeom prst="rect">
            <a:avLst/>
          </a:prstGeom>
          <a:solidFill>
            <a:srgbClr val="0000FF"/>
          </a:solidFill>
          <a:ln w="9525">
            <a:noFill/>
            <a:miter lim="800000"/>
            <a:headEnd/>
            <a:tailEnd/>
          </a:ln>
        </p:spPr>
        <p:txBody>
          <a:bodyPr>
            <a:spAutoFit/>
          </a:bodyPr>
          <a:lstStyle/>
          <a:p>
            <a:pPr algn="ctr">
              <a:spcBef>
                <a:spcPct val="50000"/>
              </a:spcBef>
            </a:pPr>
            <a:r>
              <a:rPr lang="en-US" i="1" dirty="0">
                <a:solidFill>
                  <a:schemeClr val="bg1"/>
                </a:solidFill>
              </a:rPr>
              <a:t>Logical</a:t>
            </a:r>
          </a:p>
        </p:txBody>
      </p:sp>
      <p:sp>
        <p:nvSpPr>
          <p:cNvPr id="27670" name="Text Box 21"/>
          <p:cNvSpPr txBox="1">
            <a:spLocks noChangeArrowheads="1"/>
          </p:cNvSpPr>
          <p:nvPr/>
        </p:nvSpPr>
        <p:spPr bwMode="auto">
          <a:xfrm>
            <a:off x="4724400" y="5334000"/>
            <a:ext cx="1143000" cy="369888"/>
          </a:xfrm>
          <a:prstGeom prst="rect">
            <a:avLst/>
          </a:prstGeom>
          <a:solidFill>
            <a:srgbClr val="0000FF"/>
          </a:solidFill>
          <a:ln w="9525">
            <a:noFill/>
            <a:miter lim="800000"/>
            <a:headEnd/>
            <a:tailEnd/>
          </a:ln>
        </p:spPr>
        <p:txBody>
          <a:bodyPr>
            <a:spAutoFit/>
          </a:bodyPr>
          <a:lstStyle/>
          <a:p>
            <a:pPr algn="ctr">
              <a:spcBef>
                <a:spcPct val="50000"/>
              </a:spcBef>
            </a:pPr>
            <a:r>
              <a:rPr lang="en-US" i="1" dirty="0">
                <a:solidFill>
                  <a:schemeClr val="bg1"/>
                </a:solidFill>
              </a:rPr>
              <a:t>Physical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9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49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49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49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49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49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49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49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49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49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49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49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49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4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20" grpId="0" animBg="1"/>
      <p:bldP spid="294921" grpId="0" animBg="1"/>
      <p:bldP spid="294922" grpId="0" animBg="1"/>
      <p:bldP spid="294923" grpId="0" animBg="1"/>
      <p:bldP spid="294924" grpId="0" animBg="1"/>
      <p:bldP spid="294925" grpId="0" animBg="1"/>
      <p:bldP spid="294926" grpId="0" animBg="1"/>
      <p:bldP spid="294927" grpId="0" animBg="1"/>
      <p:bldP spid="294928" grpId="0" animBg="1"/>
      <p:bldP spid="2949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1042988" y="274638"/>
            <a:ext cx="7643812" cy="1143000"/>
          </a:xfrm>
        </p:spPr>
        <p:txBody>
          <a:bodyPr/>
          <a:lstStyle/>
          <a:p>
            <a:pPr eaLnBrk="1" hangingPunct="1"/>
            <a:r>
              <a:rPr lang="en-US" sz="3200" dirty="0" smtClean="0">
                <a:solidFill>
                  <a:srgbClr val="C00000"/>
                </a:solidFill>
              </a:rPr>
              <a:t>Beginnings of the Systems Modeling and Simulation Working Group (SMSWG)</a:t>
            </a:r>
          </a:p>
        </p:txBody>
      </p:sp>
      <p:sp>
        <p:nvSpPr>
          <p:cNvPr id="23555" name="Content Placeholder 4"/>
          <p:cNvSpPr>
            <a:spLocks noGrp="1"/>
          </p:cNvSpPr>
          <p:nvPr>
            <p:ph idx="1"/>
          </p:nvPr>
        </p:nvSpPr>
        <p:spPr>
          <a:xfrm>
            <a:off x="1042988" y="1600200"/>
            <a:ext cx="7643812" cy="4525963"/>
          </a:xfrm>
        </p:spPr>
        <p:txBody>
          <a:bodyPr/>
          <a:lstStyle/>
          <a:p>
            <a:pPr eaLnBrk="1" hangingPunct="1">
              <a:buFont typeface="Arial" charset="0"/>
              <a:buNone/>
            </a:pPr>
            <a:r>
              <a:rPr lang="en-US" sz="2400" dirty="0" smtClean="0"/>
              <a:t>Objective: </a:t>
            </a:r>
          </a:p>
          <a:p>
            <a:pPr lvl="1" eaLnBrk="1" hangingPunct="1"/>
            <a:r>
              <a:rPr lang="en-US" sz="2000" dirty="0" smtClean="0"/>
              <a:t>NAFEMS and INCOSE agreed to a mutually beneficial strategy to develop a collaborative relationship that would benefit both the organizations and their members.</a:t>
            </a:r>
          </a:p>
          <a:p>
            <a:pPr lvl="1" eaLnBrk="1" hangingPunct="1">
              <a:buFont typeface="Arial" charset="0"/>
              <a:buNone/>
            </a:pPr>
            <a:endParaRPr lang="en-US" dirty="0" smtClean="0"/>
          </a:p>
        </p:txBody>
      </p:sp>
      <p:sp>
        <p:nvSpPr>
          <p:cNvPr id="3" name="Slide Number Placeholder 2"/>
          <p:cNvSpPr>
            <a:spLocks noGrp="1"/>
          </p:cNvSpPr>
          <p:nvPr>
            <p:ph type="sldNum" sz="quarter" idx="11"/>
          </p:nvPr>
        </p:nvSpPr>
        <p:spPr/>
        <p:txBody>
          <a:bodyPr/>
          <a:lstStyle/>
          <a:p>
            <a:pPr>
              <a:defRPr/>
            </a:pPr>
            <a:fld id="{2F2BEE8A-B818-4F82-8B1D-2A87BABB03F1}" type="slidenum">
              <a:rPr lang="en-GB">
                <a:solidFill>
                  <a:schemeClr val="tx1">
                    <a:tint val="75000"/>
                  </a:schemeClr>
                </a:solidFill>
              </a:rPr>
              <a:pPr>
                <a:defRPr/>
              </a:pPr>
              <a:t>5</a:t>
            </a:fld>
            <a:endParaRPr lang="en-GB" dirty="0">
              <a:solidFill>
                <a:schemeClr val="tx1">
                  <a:tint val="75000"/>
                </a:schemeClr>
              </a:solidFill>
            </a:endParaRPr>
          </a:p>
        </p:txBody>
      </p:sp>
      <p:sp>
        <p:nvSpPr>
          <p:cNvPr id="6" name="Content Placeholder 2"/>
          <p:cNvSpPr txBox="1">
            <a:spLocks/>
          </p:cNvSpPr>
          <p:nvPr/>
        </p:nvSpPr>
        <p:spPr>
          <a:xfrm>
            <a:off x="1066800" y="3276600"/>
            <a:ext cx="7848600" cy="2727325"/>
          </a:xfrm>
          <a:prstGeom prst="rect">
            <a:avLst/>
          </a:prstGeom>
        </p:spPr>
        <p:txBody>
          <a:bodyPr>
            <a:normAutofit/>
          </a:bodyPr>
          <a:lstStyle/>
          <a:p>
            <a:pPr marL="342900" indent="-342900" fontAlgn="auto">
              <a:spcBef>
                <a:spcPct val="20000"/>
              </a:spcBef>
              <a:spcAft>
                <a:spcPts val="0"/>
              </a:spcAft>
              <a:defRPr/>
            </a:pPr>
            <a:r>
              <a:rPr lang="en-US" sz="1400" i="1" dirty="0">
                <a:latin typeface="+mn-lt"/>
                <a:cs typeface="+mn-cs"/>
              </a:rPr>
              <a:t> The following individuals participated in a collaborative meeting  to proceed with forming a NAFEMS Technical Working Group to develop recommendations for mutual collaboration.</a:t>
            </a:r>
            <a:r>
              <a:rPr lang="en-US" sz="1400" dirty="0">
                <a:latin typeface="+mn-lt"/>
                <a:cs typeface="+mn-cs"/>
              </a:rPr>
              <a:t/>
            </a:r>
            <a:br>
              <a:rPr lang="en-US" sz="1400" dirty="0">
                <a:latin typeface="+mn-lt"/>
                <a:cs typeface="+mn-cs"/>
              </a:rPr>
            </a:br>
            <a:endParaRPr lang="en-US" sz="1400" dirty="0">
              <a:latin typeface="+mn-lt"/>
              <a:cs typeface="+mn-cs"/>
            </a:endParaRPr>
          </a:p>
          <a:p>
            <a:pPr marL="342900" indent="-342900" fontAlgn="auto">
              <a:spcBef>
                <a:spcPct val="20000"/>
              </a:spcBef>
              <a:spcAft>
                <a:spcPts val="0"/>
              </a:spcAft>
              <a:defRPr/>
            </a:pPr>
            <a:endParaRPr lang="en-US" sz="3200" dirty="0">
              <a:latin typeface="+mn-lt"/>
              <a:cs typeface="+mn-cs"/>
            </a:endParaRPr>
          </a:p>
        </p:txBody>
      </p:sp>
      <p:sp>
        <p:nvSpPr>
          <p:cNvPr id="8" name="Content Placeholder 2"/>
          <p:cNvSpPr txBox="1">
            <a:spLocks/>
          </p:cNvSpPr>
          <p:nvPr/>
        </p:nvSpPr>
        <p:spPr>
          <a:xfrm>
            <a:off x="4953000" y="3886200"/>
            <a:ext cx="3657600" cy="1584325"/>
          </a:xfrm>
          <a:prstGeom prst="rect">
            <a:avLst/>
          </a:prstGeom>
        </p:spPr>
        <p:txBody>
          <a:bodyPr>
            <a:normAutofit/>
          </a:bodyPr>
          <a:lstStyle/>
          <a:p>
            <a:pPr marL="342900" indent="-342900" fontAlgn="auto">
              <a:spcBef>
                <a:spcPct val="20000"/>
              </a:spcBef>
              <a:spcAft>
                <a:spcPts val="0"/>
              </a:spcAft>
              <a:defRPr/>
            </a:pPr>
            <a:r>
              <a:rPr lang="en-US" sz="1300" b="1" dirty="0">
                <a:latin typeface="+mn-lt"/>
                <a:cs typeface="+mn-cs"/>
              </a:rPr>
              <a:t>The INCOSE representatives were as follows: </a:t>
            </a:r>
          </a:p>
          <a:p>
            <a:pPr marL="342900" indent="-342900" fontAlgn="auto">
              <a:spcBef>
                <a:spcPct val="20000"/>
              </a:spcBef>
              <a:spcAft>
                <a:spcPts val="0"/>
              </a:spcAft>
              <a:defRPr/>
            </a:pPr>
            <a:r>
              <a:rPr lang="en-US" sz="1100" dirty="0">
                <a:latin typeface="+mn-lt"/>
                <a:cs typeface="+mn-cs"/>
              </a:rPr>
              <a:t>Samantha Robitaille, INCOSE President</a:t>
            </a:r>
          </a:p>
          <a:p>
            <a:pPr marL="342900" indent="-342900" fontAlgn="auto">
              <a:spcBef>
                <a:spcPct val="20000"/>
              </a:spcBef>
              <a:spcAft>
                <a:spcPts val="0"/>
              </a:spcAft>
              <a:defRPr/>
            </a:pPr>
            <a:r>
              <a:rPr lang="en-US" sz="1100" dirty="0">
                <a:latin typeface="+mn-lt"/>
                <a:cs typeface="+mn-cs"/>
              </a:rPr>
              <a:t>John Thomas, INCOSE President Elect</a:t>
            </a:r>
          </a:p>
          <a:p>
            <a:pPr marL="342900" indent="-342900" fontAlgn="auto">
              <a:spcBef>
                <a:spcPct val="20000"/>
              </a:spcBef>
              <a:spcAft>
                <a:spcPts val="0"/>
              </a:spcAft>
              <a:defRPr/>
            </a:pPr>
            <a:r>
              <a:rPr lang="en-US" sz="1100" dirty="0">
                <a:latin typeface="+mn-lt"/>
                <a:cs typeface="+mn-cs"/>
              </a:rPr>
              <a:t>Jean-Claude Roussel, INCOSE Technical Director</a:t>
            </a:r>
          </a:p>
          <a:p>
            <a:pPr marL="342900" indent="-342900" fontAlgn="auto">
              <a:spcBef>
                <a:spcPct val="20000"/>
              </a:spcBef>
              <a:spcAft>
                <a:spcPts val="0"/>
              </a:spcAft>
              <a:defRPr/>
            </a:pPr>
            <a:r>
              <a:rPr lang="en-US" sz="1100" b="1" dirty="0">
                <a:latin typeface="+mn-lt"/>
                <a:cs typeface="+mn-cs"/>
              </a:rPr>
              <a:t>Ralf Hartmann, INCOSE Director for Strategy</a:t>
            </a:r>
          </a:p>
          <a:p>
            <a:pPr marL="342900" indent="-342900" fontAlgn="auto">
              <a:spcBef>
                <a:spcPct val="20000"/>
              </a:spcBef>
              <a:spcAft>
                <a:spcPts val="0"/>
              </a:spcAft>
              <a:defRPr/>
            </a:pPr>
            <a:r>
              <a:rPr lang="en-US" sz="1100" dirty="0">
                <a:latin typeface="+mn-lt"/>
                <a:cs typeface="+mn-cs"/>
              </a:rPr>
              <a:t>Holly Witte, INCOSE Executive Management</a:t>
            </a:r>
            <a:r>
              <a:rPr lang="en-US" sz="1400" dirty="0">
                <a:latin typeface="+mn-lt"/>
                <a:cs typeface="+mn-cs"/>
              </a:rPr>
              <a:t/>
            </a:r>
            <a:br>
              <a:rPr lang="en-US" sz="1400" dirty="0">
                <a:latin typeface="+mn-lt"/>
                <a:cs typeface="+mn-cs"/>
              </a:rPr>
            </a:br>
            <a:endParaRPr lang="en-US" sz="1400" dirty="0">
              <a:latin typeface="+mn-lt"/>
              <a:cs typeface="+mn-cs"/>
            </a:endParaRPr>
          </a:p>
          <a:p>
            <a:pPr marL="342900" indent="-342900" fontAlgn="auto">
              <a:spcBef>
                <a:spcPct val="20000"/>
              </a:spcBef>
              <a:spcAft>
                <a:spcPts val="0"/>
              </a:spcAft>
              <a:defRPr/>
            </a:pPr>
            <a:endParaRPr lang="en-US" sz="3200" dirty="0">
              <a:latin typeface="+mn-lt"/>
              <a:cs typeface="+mn-cs"/>
            </a:endParaRPr>
          </a:p>
        </p:txBody>
      </p:sp>
      <p:sp>
        <p:nvSpPr>
          <p:cNvPr id="9" name="Rectangle 8"/>
          <p:cNvSpPr/>
          <p:nvPr/>
        </p:nvSpPr>
        <p:spPr>
          <a:xfrm>
            <a:off x="1143000" y="3886200"/>
            <a:ext cx="4572000" cy="1203406"/>
          </a:xfrm>
          <a:prstGeom prst="rect">
            <a:avLst/>
          </a:prstGeom>
        </p:spPr>
        <p:txBody>
          <a:bodyPr>
            <a:spAutoFit/>
          </a:bodyPr>
          <a:lstStyle/>
          <a:p>
            <a:pPr marL="342900" indent="-342900" fontAlgn="auto">
              <a:lnSpc>
                <a:spcPct val="90000"/>
              </a:lnSpc>
              <a:spcBef>
                <a:spcPct val="20000"/>
              </a:spcBef>
              <a:spcAft>
                <a:spcPts val="0"/>
              </a:spcAft>
              <a:defRPr/>
            </a:pPr>
            <a:r>
              <a:rPr lang="en-US" sz="1300" b="1" dirty="0">
                <a:latin typeface="+mn-lt"/>
                <a:cs typeface="+mn-cs"/>
              </a:rPr>
              <a:t>The NAFEMS Representatives were as follows:</a:t>
            </a:r>
          </a:p>
          <a:p>
            <a:pPr marL="342900" indent="-342900" fontAlgn="auto">
              <a:lnSpc>
                <a:spcPct val="90000"/>
              </a:lnSpc>
              <a:spcBef>
                <a:spcPct val="20000"/>
              </a:spcBef>
              <a:spcAft>
                <a:spcPts val="0"/>
              </a:spcAft>
              <a:defRPr/>
            </a:pPr>
            <a:r>
              <a:rPr lang="en-US" sz="1100" dirty="0">
                <a:latin typeface="+mn-lt"/>
                <a:cs typeface="+mn-cs"/>
              </a:rPr>
              <a:t>Tim Morris, NAFEMS Chief Executive</a:t>
            </a:r>
          </a:p>
          <a:p>
            <a:pPr marL="342900" indent="-342900" fontAlgn="auto">
              <a:lnSpc>
                <a:spcPct val="90000"/>
              </a:lnSpc>
              <a:spcBef>
                <a:spcPct val="20000"/>
              </a:spcBef>
              <a:spcAft>
                <a:spcPts val="0"/>
              </a:spcAft>
              <a:defRPr/>
            </a:pPr>
            <a:r>
              <a:rPr lang="en-US" sz="1100" dirty="0">
                <a:latin typeface="+mn-lt"/>
                <a:cs typeface="+mn-cs"/>
              </a:rPr>
              <a:t>Michele Ringrose, NAFEMS North American Representative</a:t>
            </a:r>
          </a:p>
          <a:p>
            <a:pPr marL="342900" indent="-342900" fontAlgn="auto">
              <a:lnSpc>
                <a:spcPct val="90000"/>
              </a:lnSpc>
              <a:spcBef>
                <a:spcPct val="20000"/>
              </a:spcBef>
              <a:spcAft>
                <a:spcPts val="0"/>
              </a:spcAft>
              <a:defRPr/>
            </a:pPr>
            <a:r>
              <a:rPr lang="en-US" sz="1100" dirty="0">
                <a:latin typeface="+mn-lt"/>
                <a:cs typeface="+mn-cs"/>
              </a:rPr>
              <a:t>Rodney Dreisbach, NAFEMS </a:t>
            </a:r>
            <a:r>
              <a:rPr lang="en-US" sz="1100" dirty="0" smtClean="0">
                <a:latin typeface="+mn-lt"/>
                <a:cs typeface="+mn-cs"/>
              </a:rPr>
              <a:t>Americas Steering Committee,</a:t>
            </a:r>
          </a:p>
          <a:p>
            <a:pPr marL="342900" indent="-342900" fontAlgn="auto">
              <a:lnSpc>
                <a:spcPct val="90000"/>
              </a:lnSpc>
              <a:spcBef>
                <a:spcPct val="20000"/>
              </a:spcBef>
              <a:spcAft>
                <a:spcPts val="0"/>
              </a:spcAft>
              <a:defRPr/>
            </a:pPr>
            <a:r>
              <a:rPr lang="en-US" sz="1100" dirty="0" smtClean="0">
                <a:latin typeface="+mn-lt"/>
                <a:cs typeface="+mn-cs"/>
              </a:rPr>
              <a:t>Chairman</a:t>
            </a:r>
            <a:endParaRPr lang="en-US" sz="1100" dirty="0">
              <a:latin typeface="+mn-lt"/>
              <a:cs typeface="+mn-cs"/>
            </a:endParaRPr>
          </a:p>
          <a:p>
            <a:pPr marL="342900" indent="-342900" fontAlgn="auto">
              <a:lnSpc>
                <a:spcPct val="90000"/>
              </a:lnSpc>
              <a:spcBef>
                <a:spcPct val="20000"/>
              </a:spcBef>
              <a:spcAft>
                <a:spcPts val="0"/>
              </a:spcAft>
              <a:defRPr/>
            </a:pPr>
            <a:r>
              <a:rPr lang="en-US" sz="1100" b="1" dirty="0">
                <a:latin typeface="+mn-lt"/>
                <a:cs typeface="+mn-cs"/>
              </a:rPr>
              <a:t>Edward Ladzinski, </a:t>
            </a:r>
            <a:r>
              <a:rPr lang="en-US" sz="1100" b="1" dirty="0" smtClean="0">
                <a:latin typeface="+mn-lt"/>
                <a:cs typeface="+mn-cs"/>
              </a:rPr>
              <a:t>NAFEMS Americas </a:t>
            </a:r>
            <a:r>
              <a:rPr lang="en-US" sz="1100" b="1" dirty="0">
                <a:latin typeface="+mn-lt"/>
                <a:cs typeface="+mn-cs"/>
              </a:rPr>
              <a:t>Steering Committee</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1042988" y="274638"/>
            <a:ext cx="7643812" cy="1143000"/>
          </a:xfrm>
        </p:spPr>
        <p:txBody>
          <a:bodyPr/>
          <a:lstStyle/>
          <a:p>
            <a:pPr eaLnBrk="1" hangingPunct="1"/>
            <a:r>
              <a:rPr lang="en-US" sz="3200" dirty="0" smtClean="0">
                <a:solidFill>
                  <a:srgbClr val="C00000"/>
                </a:solidFill>
              </a:rPr>
              <a:t>Systems Modeling and Simulation Working Group (SMSWG)</a:t>
            </a:r>
          </a:p>
        </p:txBody>
      </p:sp>
      <p:sp>
        <p:nvSpPr>
          <p:cNvPr id="17411" name="Content Placeholder 4"/>
          <p:cNvSpPr>
            <a:spLocks noGrp="1"/>
          </p:cNvSpPr>
          <p:nvPr>
            <p:ph idx="1"/>
          </p:nvPr>
        </p:nvSpPr>
        <p:spPr>
          <a:xfrm>
            <a:off x="1066800" y="1600200"/>
            <a:ext cx="7643813" cy="4525963"/>
          </a:xfrm>
        </p:spPr>
        <p:txBody>
          <a:bodyPr/>
          <a:lstStyle/>
          <a:p>
            <a:pPr eaLnBrk="1" hangingPunct="1">
              <a:buFont typeface="Arial" charset="0"/>
              <a:buNone/>
            </a:pPr>
            <a:r>
              <a:rPr lang="en-US" sz="2400" dirty="0" smtClean="0"/>
              <a:t>Objective: </a:t>
            </a:r>
          </a:p>
          <a:p>
            <a:pPr lvl="1" eaLnBrk="1" hangingPunct="1"/>
            <a:r>
              <a:rPr lang="en-US" sz="2000" dirty="0" smtClean="0"/>
              <a:t>NAFEMS and INCOSE agreed to a mutually beneficial strategy to develop a collaborative relationship that would benefit both the organizations and their members.</a:t>
            </a:r>
          </a:p>
          <a:p>
            <a:pPr lvl="1" eaLnBrk="1" hangingPunct="1">
              <a:buFont typeface="Arial" charset="0"/>
              <a:buNone/>
            </a:pPr>
            <a:endParaRPr lang="en-US" dirty="0" smtClean="0"/>
          </a:p>
        </p:txBody>
      </p:sp>
      <p:sp>
        <p:nvSpPr>
          <p:cNvPr id="3" name="Slide Number Placeholder 2"/>
          <p:cNvSpPr>
            <a:spLocks noGrp="1"/>
          </p:cNvSpPr>
          <p:nvPr>
            <p:ph type="sldNum" sz="quarter" idx="11"/>
          </p:nvPr>
        </p:nvSpPr>
        <p:spPr/>
        <p:txBody>
          <a:bodyPr/>
          <a:lstStyle/>
          <a:p>
            <a:pPr>
              <a:defRPr/>
            </a:pPr>
            <a:fld id="{2E479BFF-C65E-498A-A079-25F21F4886DA}" type="slidenum">
              <a:rPr lang="en-GB">
                <a:solidFill>
                  <a:schemeClr val="tx1">
                    <a:tint val="75000"/>
                  </a:schemeClr>
                </a:solidFill>
              </a:rPr>
              <a:pPr>
                <a:defRPr/>
              </a:pPr>
              <a:t>6</a:t>
            </a:fld>
            <a:endParaRPr lang="en-GB" dirty="0">
              <a:solidFill>
                <a:schemeClr val="tx1">
                  <a:tint val="75000"/>
                </a:schemeClr>
              </a:solidFill>
            </a:endParaRPr>
          </a:p>
        </p:txBody>
      </p:sp>
      <p:sp>
        <p:nvSpPr>
          <p:cNvPr id="6" name="Content Placeholder 2"/>
          <p:cNvSpPr txBox="1">
            <a:spLocks/>
          </p:cNvSpPr>
          <p:nvPr/>
        </p:nvSpPr>
        <p:spPr>
          <a:xfrm>
            <a:off x="1066800" y="3276600"/>
            <a:ext cx="7848600" cy="2727325"/>
          </a:xfrm>
          <a:prstGeom prst="rect">
            <a:avLst/>
          </a:prstGeom>
        </p:spPr>
        <p:txBody>
          <a:bodyPr>
            <a:normAutofit/>
          </a:bodyPr>
          <a:lstStyle/>
          <a:p>
            <a:pPr marL="342900" indent="-342900" fontAlgn="auto">
              <a:spcBef>
                <a:spcPct val="20000"/>
              </a:spcBef>
              <a:spcAft>
                <a:spcPts val="0"/>
              </a:spcAft>
              <a:defRPr/>
            </a:pPr>
            <a:endParaRPr lang="en-US" sz="3200" dirty="0">
              <a:latin typeface="+mn-lt"/>
              <a:cs typeface="+mn-cs"/>
            </a:endParaRPr>
          </a:p>
        </p:txBody>
      </p:sp>
      <p:sp>
        <p:nvSpPr>
          <p:cNvPr id="8" name="Content Placeholder 2"/>
          <p:cNvSpPr txBox="1">
            <a:spLocks/>
          </p:cNvSpPr>
          <p:nvPr/>
        </p:nvSpPr>
        <p:spPr>
          <a:xfrm>
            <a:off x="1905000" y="3276600"/>
            <a:ext cx="6781800" cy="2819400"/>
          </a:xfrm>
          <a:prstGeom prst="rect">
            <a:avLst/>
          </a:prstGeom>
        </p:spPr>
        <p:txBody>
          <a:bodyPr>
            <a:normAutofit/>
          </a:bodyPr>
          <a:lstStyle/>
          <a:p>
            <a:pPr indent="3175">
              <a:lnSpc>
                <a:spcPct val="115000"/>
              </a:lnSpc>
            </a:pPr>
            <a:r>
              <a:rPr lang="en-US" sz="1400" dirty="0" smtClean="0"/>
              <a:t>The mission of the Systems Modeling &amp; Simulation Working Group (SMSWG) is to:</a:t>
            </a:r>
          </a:p>
          <a:p>
            <a:pPr indent="3175">
              <a:lnSpc>
                <a:spcPct val="115000"/>
              </a:lnSpc>
              <a:buFont typeface="Arial" pitchFamily="34" charset="0"/>
              <a:buChar char="•"/>
            </a:pPr>
            <a:r>
              <a:rPr lang="en-US" sz="1400" dirty="0" smtClean="0"/>
              <a:t> develop a vendor-neutral, end-user driven consortium</a:t>
            </a:r>
          </a:p>
          <a:p>
            <a:pPr indent="3175">
              <a:lnSpc>
                <a:spcPct val="115000"/>
              </a:lnSpc>
              <a:buFont typeface="Arial" pitchFamily="34" charset="0"/>
              <a:buChar char="•"/>
            </a:pPr>
            <a:r>
              <a:rPr lang="en-US" sz="1400" dirty="0" smtClean="0"/>
              <a:t> promote the advancement of the technology and practices associated with co-simulation of systems engineering and engineering analysis</a:t>
            </a:r>
          </a:p>
          <a:p>
            <a:pPr indent="3175">
              <a:lnSpc>
                <a:spcPct val="115000"/>
              </a:lnSpc>
              <a:buFont typeface="Arial" pitchFamily="34" charset="0"/>
              <a:buChar char="•"/>
            </a:pPr>
            <a:r>
              <a:rPr lang="en-US" sz="1400" dirty="0" smtClean="0"/>
              <a:t> act as the governing body of standards in this space</a:t>
            </a:r>
          </a:p>
          <a:p>
            <a:pPr indent="3175">
              <a:lnSpc>
                <a:spcPct val="115000"/>
              </a:lnSpc>
              <a:buFont typeface="Arial" pitchFamily="34" charset="0"/>
              <a:buChar char="•"/>
            </a:pPr>
            <a:r>
              <a:rPr lang="en-US" sz="1400" dirty="0" smtClean="0"/>
              <a:t> drive the strategic direction for technology development in this space</a:t>
            </a:r>
          </a:p>
          <a:p>
            <a:pPr indent="3175">
              <a:lnSpc>
                <a:spcPct val="115000"/>
              </a:lnSpc>
            </a:pPr>
            <a:endParaRPr lang="en-US" sz="1400" dirty="0" smtClean="0"/>
          </a:p>
          <a:p>
            <a:pPr indent="3175">
              <a:lnSpc>
                <a:spcPct val="115000"/>
              </a:lnSpc>
            </a:pPr>
            <a:r>
              <a:rPr lang="en-US" sz="1400" dirty="0" smtClean="0"/>
              <a:t>This includes education, communication, promotion of standards, and development of requirements that will have general benefits to the simulation and analysis communities. </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1" y="279400"/>
            <a:ext cx="3406775" cy="501651"/>
          </a:xfrm>
        </p:spPr>
        <p:txBody>
          <a:bodyPr/>
          <a:lstStyle/>
          <a:p>
            <a:r>
              <a:rPr lang="en-US" sz="3200" dirty="0" smtClean="0">
                <a:solidFill>
                  <a:srgbClr val="C00000"/>
                </a:solidFill>
                <a:latin typeface="Calibri" pitchFamily="34" charset="0"/>
                <a:cs typeface="Calibri" pitchFamily="34" charset="0"/>
              </a:rPr>
              <a:t>The Event</a:t>
            </a:r>
          </a:p>
        </p:txBody>
      </p:sp>
      <p:sp>
        <p:nvSpPr>
          <p:cNvPr id="18434" name="Content Placeholder 2"/>
          <p:cNvSpPr>
            <a:spLocks noGrp="1"/>
          </p:cNvSpPr>
          <p:nvPr>
            <p:ph idx="1"/>
          </p:nvPr>
        </p:nvSpPr>
        <p:spPr>
          <a:xfrm>
            <a:off x="250825" y="1412875"/>
            <a:ext cx="8642350" cy="3752851"/>
          </a:xfrm>
        </p:spPr>
        <p:txBody>
          <a:bodyPr>
            <a:normAutofit fontScale="32500" lnSpcReduction="20000"/>
          </a:bodyPr>
          <a:lstStyle/>
          <a:p>
            <a:pPr>
              <a:buFontTx/>
              <a:buNone/>
            </a:pPr>
            <a:r>
              <a:rPr lang="en-US" sz="4000" i="1" dirty="0" smtClean="0"/>
              <a:t> The following individuals participated in the Collaboration Kick-Off call on August 18, 2011 where an agreement in principle was made to proceed with forming a sub-committee to develop recommendations for mutual collaboration.</a:t>
            </a:r>
          </a:p>
          <a:p>
            <a:pPr>
              <a:buFontTx/>
              <a:buNone/>
            </a:pPr>
            <a:endParaRPr lang="en-US" sz="4000" dirty="0" smtClean="0"/>
          </a:p>
          <a:p>
            <a:pPr>
              <a:buFontTx/>
              <a:buNone/>
            </a:pPr>
            <a:r>
              <a:rPr lang="en-US" sz="4000" b="1" dirty="0" smtClean="0"/>
              <a:t>The NAFEMS Representatives were as follows:</a:t>
            </a:r>
          </a:p>
          <a:p>
            <a:pPr>
              <a:buFontTx/>
              <a:buNone/>
            </a:pPr>
            <a:r>
              <a:rPr lang="en-US" sz="4000" dirty="0" smtClean="0"/>
              <a:t>Tim Morris, NAFEMS Chief Executive</a:t>
            </a:r>
          </a:p>
          <a:p>
            <a:pPr>
              <a:buFontTx/>
              <a:buNone/>
            </a:pPr>
            <a:r>
              <a:rPr lang="en-US" sz="4000" dirty="0" smtClean="0"/>
              <a:t>Michele Ringrose, NAFEMS North American Representative</a:t>
            </a:r>
          </a:p>
          <a:p>
            <a:pPr>
              <a:buFontTx/>
              <a:buNone/>
            </a:pPr>
            <a:r>
              <a:rPr lang="en-US" sz="4000" dirty="0" smtClean="0"/>
              <a:t>Rodney Dreisbach, NAFEMS North American Steering Committee Chairman</a:t>
            </a:r>
          </a:p>
          <a:p>
            <a:pPr>
              <a:buFontTx/>
              <a:buNone/>
            </a:pPr>
            <a:r>
              <a:rPr lang="en-US" sz="4000" dirty="0" smtClean="0"/>
              <a:t>Edward Ladzinski, NAFEMS North American Steering Committee</a:t>
            </a:r>
          </a:p>
          <a:p>
            <a:pPr>
              <a:buFontTx/>
              <a:buNone/>
            </a:pPr>
            <a:endParaRPr lang="en-US" sz="4000" dirty="0" smtClean="0"/>
          </a:p>
          <a:p>
            <a:pPr>
              <a:buFontTx/>
              <a:buNone/>
            </a:pPr>
            <a:r>
              <a:rPr lang="en-US" sz="4000" dirty="0" smtClean="0"/>
              <a:t> </a:t>
            </a:r>
          </a:p>
          <a:p>
            <a:pPr>
              <a:buFontTx/>
              <a:buNone/>
            </a:pPr>
            <a:r>
              <a:rPr lang="en-US" sz="4000" b="1" dirty="0" smtClean="0"/>
              <a:t>The INCOSE representatives were as follows: </a:t>
            </a:r>
          </a:p>
          <a:p>
            <a:pPr>
              <a:buFontTx/>
              <a:buNone/>
            </a:pPr>
            <a:r>
              <a:rPr lang="en-US" sz="4000" dirty="0" smtClean="0"/>
              <a:t>Samantha Robitaille, INCOSE President</a:t>
            </a:r>
          </a:p>
          <a:p>
            <a:pPr>
              <a:buFontTx/>
              <a:buNone/>
            </a:pPr>
            <a:r>
              <a:rPr lang="en-US" sz="4000" dirty="0" smtClean="0"/>
              <a:t>John Thomas, INCOSE President Elect</a:t>
            </a:r>
          </a:p>
          <a:p>
            <a:pPr>
              <a:buFontTx/>
              <a:buNone/>
            </a:pPr>
            <a:r>
              <a:rPr lang="en-US" sz="4000" dirty="0" smtClean="0"/>
              <a:t>Jean-Claude Roussel, INCOSE Technical Director</a:t>
            </a:r>
          </a:p>
          <a:p>
            <a:pPr>
              <a:buFontTx/>
              <a:buNone/>
            </a:pPr>
            <a:r>
              <a:rPr lang="en-US" sz="4000" dirty="0" smtClean="0"/>
              <a:t>Ralf Hartmann, INCOSE Director for Strategy</a:t>
            </a:r>
          </a:p>
          <a:p>
            <a:pPr>
              <a:buFontTx/>
              <a:buNone/>
            </a:pPr>
            <a:r>
              <a:rPr lang="en-US" sz="4000" dirty="0" smtClean="0"/>
              <a:t>Holly Witte, INCOSE Executive Management</a:t>
            </a:r>
            <a:r>
              <a:rPr lang="en-US" sz="1400" dirty="0" smtClean="0"/>
              <a:t/>
            </a:r>
            <a:br>
              <a:rPr lang="en-US" sz="1400" dirty="0" smtClean="0"/>
            </a:br>
            <a:endParaRPr lang="en-US" sz="1400" dirty="0" smtClean="0"/>
          </a:p>
          <a:p>
            <a:pPr>
              <a:buFontTx/>
              <a:buNone/>
            </a:pPr>
            <a:endParaRPr lang="en-US" dirty="0" smtClean="0"/>
          </a:p>
        </p:txBody>
      </p:sp>
      <p:pic>
        <p:nvPicPr>
          <p:cNvPr id="4" name="Picture 2" descr="http://www.nafems.org/images/news/incose-collaboration.jpg/rs-436x290.jpg/"/>
          <p:cNvPicPr>
            <a:picLocks noChangeAspect="1" noChangeArrowheads="1"/>
          </p:cNvPicPr>
          <p:nvPr/>
        </p:nvPicPr>
        <p:blipFill>
          <a:blip r:embed="rId2" cstate="print"/>
          <a:srcRect/>
          <a:stretch>
            <a:fillRect/>
          </a:stretch>
        </p:blipFill>
        <p:spPr bwMode="auto">
          <a:xfrm>
            <a:off x="4800600" y="3352800"/>
            <a:ext cx="3657600" cy="2888989"/>
          </a:xfrm>
          <a:prstGeom prst="rect">
            <a:avLst/>
          </a:prstGeom>
          <a:noFill/>
        </p:spPr>
      </p:pic>
      <p:sp>
        <p:nvSpPr>
          <p:cNvPr id="5" name="TextBox 4"/>
          <p:cNvSpPr txBox="1"/>
          <p:nvPr/>
        </p:nvSpPr>
        <p:spPr>
          <a:xfrm>
            <a:off x="685800" y="5181600"/>
            <a:ext cx="2057400" cy="646331"/>
          </a:xfrm>
          <a:prstGeom prst="rect">
            <a:avLst/>
          </a:prstGeom>
          <a:noFill/>
        </p:spPr>
        <p:txBody>
          <a:bodyPr wrap="square" rtlCol="0">
            <a:spAutoFit/>
          </a:bodyPr>
          <a:lstStyle/>
          <a:p>
            <a:r>
              <a:rPr lang="en-US" dirty="0" smtClean="0"/>
              <a:t>And at the end of a 14 month study</a:t>
            </a:r>
            <a:endParaRPr lang="en-US" dirty="0"/>
          </a:p>
        </p:txBody>
      </p:sp>
      <p:sp>
        <p:nvSpPr>
          <p:cNvPr id="10" name="Right Arrow 9"/>
          <p:cNvSpPr/>
          <p:nvPr/>
        </p:nvSpPr>
        <p:spPr>
          <a:xfrm>
            <a:off x="2971800" y="5181600"/>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838200" y="0"/>
            <a:ext cx="7643812" cy="1143000"/>
          </a:xfrm>
        </p:spPr>
        <p:txBody>
          <a:bodyPr/>
          <a:lstStyle/>
          <a:p>
            <a:r>
              <a:rPr lang="en-US" sz="3200" dirty="0" smtClean="0">
                <a:solidFill>
                  <a:srgbClr val="C00000"/>
                </a:solidFill>
              </a:rPr>
              <a:t>Vision of the SMSWG</a:t>
            </a:r>
          </a:p>
        </p:txBody>
      </p:sp>
      <p:sp>
        <p:nvSpPr>
          <p:cNvPr id="20483" name="Slide Number Placeholder 2"/>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fld id="{CCEFF87C-847D-4F75-84B5-FD1A9CAE4A66}" type="slidenum">
              <a:rPr lang="en-GB" smtClean="0">
                <a:solidFill>
                  <a:srgbClr val="898989"/>
                </a:solidFill>
              </a:rPr>
              <a:pPr/>
              <a:t>8</a:t>
            </a:fld>
            <a:endParaRPr lang="en-GB" dirty="0" smtClean="0">
              <a:solidFill>
                <a:srgbClr val="898989"/>
              </a:solidFill>
            </a:endParaRPr>
          </a:p>
        </p:txBody>
      </p:sp>
      <p:sp>
        <p:nvSpPr>
          <p:cNvPr id="20484" name="TextBox 5"/>
          <p:cNvSpPr txBox="1">
            <a:spLocks noChangeArrowheads="1"/>
          </p:cNvSpPr>
          <p:nvPr/>
        </p:nvSpPr>
        <p:spPr bwMode="auto">
          <a:xfrm>
            <a:off x="1828800" y="1219200"/>
            <a:ext cx="6477000" cy="5016758"/>
          </a:xfrm>
          <a:prstGeom prst="rect">
            <a:avLst/>
          </a:prstGeom>
          <a:noFill/>
          <a:ln w="9525">
            <a:noFill/>
            <a:miter lim="800000"/>
            <a:headEnd/>
            <a:tailEnd/>
          </a:ln>
        </p:spPr>
        <p:txBody>
          <a:bodyPr wrap="square">
            <a:spAutoFit/>
          </a:bodyPr>
          <a:lstStyle/>
          <a:p>
            <a:r>
              <a:rPr lang="en-US" sz="1600" dirty="0"/>
              <a:t>Manufacturers in all industries face a number of challenges, including increased product complexity and a need to reduce time-to-market. Among the most difficult challenges are promoting collaboration among multiple engineering disciplines, integrating complex systems engineering processes, and enabling the sharing of intellectual property among globally dispersed teams, among companies and industries. At the same time, costs must be tightly controlled while still ensuring that performance objectives can be met. </a:t>
            </a:r>
          </a:p>
          <a:p>
            <a:endParaRPr lang="en-US" sz="1600" dirty="0"/>
          </a:p>
          <a:p>
            <a:r>
              <a:rPr lang="en-US" sz="1600" dirty="0"/>
              <a:t>To address these areas of concern, INCOSE/NAFEMS has established the Systems Modeling &amp; Simulation Working Group (SMSWG). The SMSWG will define best practices and standards for vendors to develop and manufacturers to follow the merging of </a:t>
            </a:r>
            <a:r>
              <a:rPr lang="en-US" sz="1600" dirty="0" smtClean="0"/>
              <a:t>engineering analysis </a:t>
            </a:r>
            <a:r>
              <a:rPr lang="en-US" sz="1600" dirty="0"/>
              <a:t>with the overall systems behavior analysis to perform more realistic, accurate, and lifelike experiences. Successful execution will result in new opportunities for industries to fundamentally transform their business processes and reduce development cycle time and cost by providing an upfront optimization of the product for the complete product life cycle. </a:t>
            </a:r>
          </a:p>
          <a:p>
            <a:endParaRPr lang="en-US" sz="1600" dirty="0"/>
          </a:p>
        </p:txBody>
      </p:sp>
      <p:pic>
        <p:nvPicPr>
          <p:cNvPr id="13314" name="Picture 2" descr="http://www.vectorilla.com/wp-content/uploads/2010/02/business-vector-illustration.jpg"/>
          <p:cNvPicPr>
            <a:picLocks noChangeAspect="1" noChangeArrowheads="1"/>
          </p:cNvPicPr>
          <p:nvPr/>
        </p:nvPicPr>
        <p:blipFill>
          <a:blip r:embed="rId3" cstate="print"/>
          <a:srcRect/>
          <a:stretch>
            <a:fillRect/>
          </a:stretch>
        </p:blipFill>
        <p:spPr bwMode="auto">
          <a:xfrm>
            <a:off x="152400" y="1295400"/>
            <a:ext cx="1664208" cy="1600200"/>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81000" y="381000"/>
            <a:ext cx="4495800" cy="381000"/>
          </a:xfrm>
        </p:spPr>
        <p:txBody>
          <a:bodyPr/>
          <a:lstStyle/>
          <a:p>
            <a:r>
              <a:rPr lang="en-US" sz="3200" dirty="0" smtClean="0">
                <a:solidFill>
                  <a:srgbClr val="C00000"/>
                </a:solidFill>
                <a:latin typeface="Calibri" pitchFamily="34" charset="0"/>
                <a:cs typeface="Calibri" pitchFamily="34" charset="0"/>
              </a:rPr>
              <a:t>Actions of the SMSWG</a:t>
            </a:r>
          </a:p>
        </p:txBody>
      </p:sp>
      <p:sp>
        <p:nvSpPr>
          <p:cNvPr id="23554" name="Content Placeholder 2"/>
          <p:cNvSpPr>
            <a:spLocks noGrp="1"/>
          </p:cNvSpPr>
          <p:nvPr>
            <p:ph idx="1"/>
          </p:nvPr>
        </p:nvSpPr>
        <p:spPr>
          <a:xfrm>
            <a:off x="501650" y="1295400"/>
            <a:ext cx="8642350" cy="3752851"/>
          </a:xfrm>
        </p:spPr>
        <p:txBody>
          <a:bodyPr>
            <a:noAutofit/>
          </a:bodyPr>
          <a:lstStyle/>
          <a:p>
            <a:pPr lvl="0"/>
            <a:r>
              <a:rPr lang="en-US" sz="1400" dirty="0" smtClean="0"/>
              <a:t>Implementation of a joint cross organizational WG on “Systems Modeling and Simulation”	</a:t>
            </a:r>
          </a:p>
          <a:p>
            <a:pPr lvl="1"/>
            <a:r>
              <a:rPr lang="en-US" sz="1400" dirty="0" smtClean="0"/>
              <a:t>NAFEMS to launch a new international Technical Working Group (TWG) "Systems Modeling and Simulation"</a:t>
            </a:r>
          </a:p>
          <a:p>
            <a:pPr lvl="1"/>
            <a:r>
              <a:rPr lang="en-US" sz="1400" dirty="0" smtClean="0"/>
              <a:t>INCOSE to launch a new WG  "Systems Modeling and Simulation"</a:t>
            </a:r>
          </a:p>
          <a:p>
            <a:pPr lvl="0"/>
            <a:r>
              <a:rPr lang="en-US" sz="1400" dirty="0" smtClean="0"/>
              <a:t>INCOSE to integrate </a:t>
            </a:r>
            <a:r>
              <a:rPr lang="en-US" sz="1400" dirty="0" smtClean="0"/>
              <a:t>Engineering </a:t>
            </a:r>
            <a:r>
              <a:rPr lang="en-US" sz="1400" dirty="0" smtClean="0"/>
              <a:t>Analysis and Simulation within the Model Based System Engineering initiative</a:t>
            </a:r>
          </a:p>
          <a:p>
            <a:pPr lvl="0"/>
            <a:r>
              <a:rPr lang="en-US" sz="1400" dirty="0" smtClean="0"/>
              <a:t>NAFEMS and INCOSE to offer jointly "Systems Modeling and Simulation" focused events and to stimulate cross fertilization</a:t>
            </a:r>
          </a:p>
          <a:p>
            <a:pPr lvl="0"/>
            <a:r>
              <a:rPr lang="en-US" sz="1400" dirty="0" smtClean="0"/>
              <a:t>NAFEMS and INCOSE to provide mutual assistance and support for international standards</a:t>
            </a:r>
          </a:p>
          <a:p>
            <a:pPr lvl="0"/>
            <a:r>
              <a:rPr lang="en-US" sz="1400" dirty="0" smtClean="0"/>
              <a:t>NAFEMS and INCOSE to co-develop Working Groups on the topic of "Systems Modeling and Simulation"</a:t>
            </a:r>
          </a:p>
          <a:p>
            <a:pPr lvl="0"/>
            <a:r>
              <a:rPr lang="en-US" sz="1400" dirty="0" smtClean="0"/>
              <a:t>NAFEMS and INCOSE to mutually support specific, non-funded, events of each organization.  Events to be determined but to include:  NAFEMS World Congress, INCOSE Symposium.  Such support will include invitations to each organization’s meetings on subjects of mutual interest  </a:t>
            </a:r>
          </a:p>
          <a:p>
            <a:pPr lvl="0"/>
            <a:r>
              <a:rPr lang="en-US" sz="1400" dirty="0" smtClean="0"/>
              <a:t>NAFEMS and INCOSE to develop a joint approach for interfacing with other organizations in related professional areas</a:t>
            </a:r>
          </a:p>
          <a:p>
            <a:pPr lvl="0"/>
            <a:r>
              <a:rPr lang="en-US" sz="1400" dirty="0" smtClean="0"/>
              <a:t>NAFEMS and INCOSE will each name a representative who will act as a liaison between each organization </a:t>
            </a:r>
            <a:endParaRPr lang="en-US" sz="14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1743</TotalTime>
  <Words>1433</Words>
  <Application>Microsoft Office PowerPoint</Application>
  <PresentationFormat>On-screen Show (4:3)</PresentationFormat>
  <Paragraphs>217</Paragraphs>
  <Slides>19</Slides>
  <Notes>5</Notes>
  <HiddenSlides>0</HiddenSlides>
  <MMClips>1</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2_Custom Design</vt:lpstr>
      <vt:lpstr>Office Theme</vt:lpstr>
      <vt:lpstr>1_Office Theme</vt:lpstr>
      <vt:lpstr>INCOSE/NAFEMS Systems Modeling &amp; Simulation Working Group</vt:lpstr>
      <vt:lpstr>Agenda</vt:lpstr>
      <vt:lpstr>One Example of Systems Integration</vt:lpstr>
      <vt:lpstr>Logical-Physical Co-Simulation</vt:lpstr>
      <vt:lpstr>Beginnings of the Systems Modeling and Simulation Working Group (SMSWG)</vt:lpstr>
      <vt:lpstr>Systems Modeling and Simulation Working Group (SMSWG)</vt:lpstr>
      <vt:lpstr>The Event</vt:lpstr>
      <vt:lpstr>Vision of the SMSWG</vt:lpstr>
      <vt:lpstr>Actions of the SMSWG</vt:lpstr>
      <vt:lpstr>By-Laws (under construction)</vt:lpstr>
      <vt:lpstr>Proposed Activities (under construction)</vt:lpstr>
      <vt:lpstr>SMSWG Initial Participants</vt:lpstr>
      <vt:lpstr>Why Participate?</vt:lpstr>
      <vt:lpstr>Commitment</vt:lpstr>
      <vt:lpstr>Please send an email to Ed Ladzinski (el4@3ds.com) and/or Frank Popielas (frank.popielas@dana.com)</vt:lpstr>
      <vt:lpstr>Fini</vt:lpstr>
      <vt:lpstr>Appendix</vt:lpstr>
      <vt:lpstr>Logical-Physical Co-Simulation</vt:lpstr>
      <vt:lpstr>Probabilistic Certificate of Correctness (PCC)</vt:lpstr>
    </vt:vector>
  </TitlesOfParts>
  <Company>Procter &amp; Gamble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tk9295</dc:creator>
  <cp:lastModifiedBy>Edward LADZINSKI</cp:lastModifiedBy>
  <cp:revision>220</cp:revision>
  <dcterms:created xsi:type="dcterms:W3CDTF">2009-05-12T18:47:40Z</dcterms:created>
  <dcterms:modified xsi:type="dcterms:W3CDTF">2013-01-28T16:54:40Z</dcterms:modified>
</cp:coreProperties>
</file>