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4"/>
    <p:sldMasterId id="2147483880" r:id="rId5"/>
  </p:sldMasterIdLst>
  <p:notesMasterIdLst>
    <p:notesMasterId r:id="rId21"/>
  </p:notesMasterIdLst>
  <p:sldIdLst>
    <p:sldId id="370" r:id="rId6"/>
    <p:sldId id="396" r:id="rId7"/>
    <p:sldId id="397" r:id="rId8"/>
    <p:sldId id="398" r:id="rId9"/>
    <p:sldId id="399" r:id="rId10"/>
    <p:sldId id="400" r:id="rId11"/>
    <p:sldId id="401" r:id="rId12"/>
    <p:sldId id="402" r:id="rId13"/>
    <p:sldId id="403" r:id="rId14"/>
    <p:sldId id="404" r:id="rId15"/>
    <p:sldId id="405" r:id="rId16"/>
    <p:sldId id="406" r:id="rId17"/>
    <p:sldId id="408" r:id="rId18"/>
    <p:sldId id="410" r:id="rId19"/>
    <p:sldId id="409"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F6A022"/>
    <a:srgbClr val="FFFFFF"/>
    <a:srgbClr val="0000FF"/>
    <a:srgbClr val="CC3300"/>
    <a:srgbClr val="CC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363" autoAdjust="0"/>
    <p:restoredTop sz="89710" autoAdjust="0"/>
  </p:normalViewPr>
  <p:slideViewPr>
    <p:cSldViewPr>
      <p:cViewPr varScale="1">
        <p:scale>
          <a:sx n="96" d="100"/>
          <a:sy n="96" d="100"/>
        </p:scale>
        <p:origin x="57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20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486A921-1F57-4492-8FD4-3EA4463F1278}" type="slidenum">
              <a:rPr lang="en-US" altLang="en-US"/>
              <a:pPr/>
              <a:t>‹#›</a:t>
            </a:fld>
            <a:endParaRPr lang="en-US" altLang="en-US"/>
          </a:p>
        </p:txBody>
      </p:sp>
    </p:spTree>
    <p:extLst>
      <p:ext uri="{BB962C8B-B14F-4D97-AF65-F5344CB8AC3E}">
        <p14:creationId xmlns:p14="http://schemas.microsoft.com/office/powerpoint/2010/main" val="14840682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1257300" y="720725"/>
            <a:ext cx="4800600" cy="3600450"/>
          </a:xfrm>
          <a:ln/>
        </p:spPr>
      </p:sp>
      <p:sp>
        <p:nvSpPr>
          <p:cNvPr id="32771" name="Rectangle 3"/>
          <p:cNvSpPr>
            <a:spLocks noGrp="1" noChangeArrowheads="1"/>
          </p:cNvSpPr>
          <p:nvPr>
            <p:ph type="body" idx="1"/>
          </p:nvPr>
        </p:nvSpPr>
        <p:spPr>
          <a:noFill/>
          <a:ln w="9525"/>
        </p:spPr>
        <p:txBody>
          <a:bodyPr/>
          <a:lstStyle/>
          <a:p>
            <a:pPr eaLnBrk="1" hangingPunct="1"/>
            <a:endParaRPr lang="en-US" dirty="0">
              <a:latin typeface="Arial Narrow" pitchFamily="114" charset="0"/>
              <a:ea typeface="ＭＳ Ｐゴシック" pitchFamily="114" charset="-128"/>
              <a:cs typeface="ＭＳ Ｐゴシック" pitchFamily="114" charset="-128"/>
            </a:endParaRPr>
          </a:p>
        </p:txBody>
      </p:sp>
    </p:spTree>
    <p:extLst>
      <p:ext uri="{BB962C8B-B14F-4D97-AF65-F5344CB8AC3E}">
        <p14:creationId xmlns:p14="http://schemas.microsoft.com/office/powerpoint/2010/main" val="15130542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38800" y="95250"/>
            <a:ext cx="3387725"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userDrawn="1"/>
        </p:nvSpPr>
        <p:spPr>
          <a:xfrm>
            <a:off x="5638800" y="1143000"/>
            <a:ext cx="3362325"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a:solidFill>
                  <a:prstClr val="black"/>
                </a:solidFill>
              </a:rPr>
              <a:t>www.nafems.org</a:t>
            </a:r>
          </a:p>
        </p:txBody>
      </p:sp>
      <p:pic>
        <p:nvPicPr>
          <p:cNvPr id="6" name="Picture 7" descr="INCOSELogo_transparent"/>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3988" y="77788"/>
            <a:ext cx="1827212"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userDrawn="1"/>
        </p:nvSpPr>
        <p:spPr>
          <a:xfrm>
            <a:off x="142875" y="1143000"/>
            <a:ext cx="1838325"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a:solidFill>
                  <a:prstClr val="black"/>
                </a:solidFill>
              </a:rPr>
              <a:t>www.incose.org</a:t>
            </a:r>
          </a:p>
        </p:txBody>
      </p:sp>
      <p:sp>
        <p:nvSpPr>
          <p:cNvPr id="13315" name="Rectangle 3"/>
          <p:cNvSpPr>
            <a:spLocks noGrp="1" noChangeArrowheads="1"/>
          </p:cNvSpPr>
          <p:nvPr>
            <p:ph type="ctrTitle"/>
          </p:nvPr>
        </p:nvSpPr>
        <p:spPr>
          <a:xfrm>
            <a:off x="685800" y="2130425"/>
            <a:ext cx="7772400" cy="1470025"/>
          </a:xfrm>
        </p:spPr>
        <p:txBody>
          <a:bodyPr/>
          <a:lstStyle>
            <a:lvl1pPr algn="ctr">
              <a:defRPr sz="4000"/>
            </a:lvl1pPr>
          </a:lstStyle>
          <a:p>
            <a:r>
              <a:rPr lang="en-US" dirty="0"/>
              <a:t>Click to edit Master title style</a:t>
            </a:r>
          </a:p>
        </p:txBody>
      </p:sp>
      <p:sp>
        <p:nvSpPr>
          <p:cNvPr id="13316" name="Rectangle 4"/>
          <p:cNvSpPr>
            <a:spLocks noGrp="1" noChangeArrowheads="1"/>
          </p:cNvSpPr>
          <p:nvPr>
            <p:ph type="subTitle" idx="1"/>
          </p:nvPr>
        </p:nvSpPr>
        <p:spPr>
          <a:xfrm>
            <a:off x="1371600" y="3886200"/>
            <a:ext cx="6400800" cy="1752600"/>
          </a:xfrm>
        </p:spPr>
        <p:txBody>
          <a:bodyPr/>
          <a:lstStyle>
            <a:lvl1pPr marL="0" indent="0" algn="ctr">
              <a:buFontTx/>
              <a:buNone/>
              <a:defRPr sz="2800">
                <a:solidFill>
                  <a:srgbClr val="0070C0"/>
                </a:solidFill>
              </a:defRPr>
            </a:lvl1pPr>
          </a:lstStyle>
          <a:p>
            <a:r>
              <a:rPr lang="en-US" dirty="0"/>
              <a:t>Click to edit Master subtitle style</a:t>
            </a:r>
          </a:p>
        </p:txBody>
      </p:sp>
      <p:sp>
        <p:nvSpPr>
          <p:cNvPr id="10" name="Rectangle 6"/>
          <p:cNvSpPr>
            <a:spLocks noGrp="1" noChangeArrowheads="1"/>
          </p:cNvSpPr>
          <p:nvPr>
            <p:ph type="sldNum" sz="quarter" idx="4"/>
          </p:nvPr>
        </p:nvSpPr>
        <p:spPr bwMode="auto">
          <a:xfrm>
            <a:off x="6248400" y="6289675"/>
            <a:ext cx="1371600"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defRPr sz="1200"/>
            </a:lvl1pPr>
          </a:lstStyle>
          <a:p>
            <a:fld id="{51CB53DD-BC0D-4E9D-A7FE-2923FD965632}" type="slidenum">
              <a:rPr lang="en-US" altLang="en-US"/>
              <a:pPr/>
              <a:t>‹#›</a:t>
            </a:fld>
            <a:endParaRPr lang="en-US" altLang="en-US"/>
          </a:p>
        </p:txBody>
      </p:sp>
      <p:sp>
        <p:nvSpPr>
          <p:cNvPr id="11" name="Date Placeholder 1"/>
          <p:cNvSpPr>
            <a:spLocks noGrp="1"/>
          </p:cNvSpPr>
          <p:nvPr>
            <p:ph type="dt" sz="quarter" idx="2"/>
          </p:nvPr>
        </p:nvSpPr>
        <p:spPr>
          <a:xfrm>
            <a:off x="1524000" y="6289675"/>
            <a:ext cx="1371600"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pPr>
              <a:defRPr/>
            </a:pPr>
            <a:r>
              <a:rPr lang="en-US" altLang="en-US" smtClean="0"/>
              <a:t>2018-09-18</a:t>
            </a:r>
            <a:endParaRPr lang="en-US" altLang="en-US" dirty="0"/>
          </a:p>
        </p:txBody>
      </p:sp>
    </p:spTree>
    <p:extLst>
      <p:ext uri="{BB962C8B-B14F-4D97-AF65-F5344CB8AC3E}">
        <p14:creationId xmlns:p14="http://schemas.microsoft.com/office/powerpoint/2010/main" val="2382123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7798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3482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517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47796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9498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6"/>
          <p:cNvSpPr>
            <a:spLocks noGrp="1" noChangeArrowheads="1"/>
          </p:cNvSpPr>
          <p:nvPr>
            <p:ph type="sldNum" sz="quarter" idx="4"/>
          </p:nvPr>
        </p:nvSpPr>
        <p:spPr bwMode="auto">
          <a:xfrm>
            <a:off x="6248400" y="6289675"/>
            <a:ext cx="1371600"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defRPr sz="1200"/>
            </a:lvl1pPr>
          </a:lstStyle>
          <a:p>
            <a:fld id="{51CB53DD-BC0D-4E9D-A7FE-2923FD965632}" type="slidenum">
              <a:rPr lang="en-US" altLang="en-US"/>
              <a:pPr/>
              <a:t>‹#›</a:t>
            </a:fld>
            <a:endParaRPr lang="en-US" altLang="en-US"/>
          </a:p>
        </p:txBody>
      </p:sp>
      <p:sp>
        <p:nvSpPr>
          <p:cNvPr id="7" name="Date Placeholder 1"/>
          <p:cNvSpPr>
            <a:spLocks noGrp="1"/>
          </p:cNvSpPr>
          <p:nvPr>
            <p:ph type="dt" sz="quarter" idx="2"/>
          </p:nvPr>
        </p:nvSpPr>
        <p:spPr>
          <a:xfrm>
            <a:off x="1524000" y="6289675"/>
            <a:ext cx="1371600"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pPr>
              <a:defRPr/>
            </a:pPr>
            <a:r>
              <a:rPr lang="en-US" altLang="en-US" smtClean="0"/>
              <a:t>2018-09-18</a:t>
            </a:r>
            <a:endParaRPr lang="en-US" altLang="en-US" dirty="0"/>
          </a:p>
        </p:txBody>
      </p:sp>
    </p:spTree>
    <p:extLst>
      <p:ext uri="{BB962C8B-B14F-4D97-AF65-F5344CB8AC3E}">
        <p14:creationId xmlns:p14="http://schemas.microsoft.com/office/powerpoint/2010/main" val="3638673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4"/>
          </p:nvPr>
        </p:nvSpPr>
        <p:spPr bwMode="auto">
          <a:xfrm>
            <a:off x="6248400" y="6289675"/>
            <a:ext cx="1371600"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defRPr sz="1200"/>
            </a:lvl1pPr>
          </a:lstStyle>
          <a:p>
            <a:fld id="{51CB53DD-BC0D-4E9D-A7FE-2923FD965632}" type="slidenum">
              <a:rPr lang="en-US" altLang="en-US"/>
              <a:pPr/>
              <a:t>‹#›</a:t>
            </a:fld>
            <a:endParaRPr lang="en-US" altLang="en-US"/>
          </a:p>
        </p:txBody>
      </p:sp>
      <p:sp>
        <p:nvSpPr>
          <p:cNvPr id="6" name="Date Placeholder 1"/>
          <p:cNvSpPr>
            <a:spLocks noGrp="1"/>
          </p:cNvSpPr>
          <p:nvPr>
            <p:ph type="dt" sz="quarter" idx="2"/>
          </p:nvPr>
        </p:nvSpPr>
        <p:spPr>
          <a:xfrm>
            <a:off x="1524000" y="6289675"/>
            <a:ext cx="1371600"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pPr>
              <a:defRPr/>
            </a:pPr>
            <a:r>
              <a:rPr lang="en-US" altLang="en-US" smtClean="0"/>
              <a:t>2018-09-18</a:t>
            </a:r>
            <a:endParaRPr lang="en-US" altLang="en-US" dirty="0"/>
          </a:p>
        </p:txBody>
      </p:sp>
    </p:spTree>
    <p:extLst>
      <p:ext uri="{BB962C8B-B14F-4D97-AF65-F5344CB8AC3E}">
        <p14:creationId xmlns:p14="http://schemas.microsoft.com/office/powerpoint/2010/main" val="3562894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7556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81250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3435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78391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0922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BF994B-6D31-4B7A-96EC-0FB21CD2F2A6}" type="datetimeFigureOut">
              <a:rPr lang="en-US" smtClean="0">
                <a:solidFill>
                  <a:prstClr val="black">
                    <a:tint val="75000"/>
                  </a:prstClr>
                </a:solidFill>
              </a:rPr>
              <a:pPr/>
              <a:t>9/18/2018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8244DD6-5931-46F5-BC7F-A930067A9A8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078771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270" name="Rectangle 6"/>
          <p:cNvSpPr>
            <a:spLocks noGrp="1" noChangeArrowheads="1"/>
          </p:cNvSpPr>
          <p:nvPr>
            <p:ph type="sldNum" sz="quarter" idx="4"/>
          </p:nvPr>
        </p:nvSpPr>
        <p:spPr bwMode="auto">
          <a:xfrm>
            <a:off x="6248400" y="6289675"/>
            <a:ext cx="1371600"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defRPr sz="1200"/>
            </a:lvl1pPr>
          </a:lstStyle>
          <a:p>
            <a:fld id="{51CB53DD-BC0D-4E9D-A7FE-2923FD965632}" type="slidenum">
              <a:rPr lang="en-US" altLang="en-US"/>
              <a:pPr/>
              <a:t>‹#›</a:t>
            </a:fld>
            <a:endParaRPr lang="en-US" altLang="en-US"/>
          </a:p>
        </p:txBody>
      </p:sp>
      <p:pic>
        <p:nvPicPr>
          <p:cNvPr id="1029"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696200" y="6343650"/>
            <a:ext cx="1290638"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81000" y="6273800"/>
            <a:ext cx="81915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Date Placeholder 1"/>
          <p:cNvSpPr>
            <a:spLocks noGrp="1"/>
          </p:cNvSpPr>
          <p:nvPr>
            <p:ph type="dt" sz="quarter" idx="2"/>
          </p:nvPr>
        </p:nvSpPr>
        <p:spPr>
          <a:xfrm>
            <a:off x="1524000" y="6289675"/>
            <a:ext cx="1371600" cy="4762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pPr>
              <a:defRPr/>
            </a:pPr>
            <a:r>
              <a:rPr lang="en-US" altLang="en-US" smtClean="0"/>
              <a:t>2018-09-18</a:t>
            </a:r>
            <a:endParaRPr lang="en-US" altLang="en-US" dirty="0"/>
          </a:p>
        </p:txBody>
      </p:sp>
    </p:spTree>
  </p:cSld>
  <p:clrMap bg1="lt1" tx1="dk1" bg2="lt2" tx2="dk2" accent1="accent1" accent2="accent2" accent3="accent3" accent4="accent4" accent5="accent5" accent6="accent6" hlink="hlink" folHlink="folHlink"/>
  <p:sldLayoutIdLst>
    <p:sldLayoutId id="2147483879" r:id="rId1"/>
    <p:sldLayoutId id="2147483876" r:id="rId2"/>
    <p:sldLayoutId id="2147483878" r:id="rId3"/>
  </p:sldLayoutIdLst>
  <p:hf hdr="0"/>
  <p:txStyles>
    <p:titleStyle>
      <a:lvl1pPr algn="l" rtl="0" eaLnBrk="0" fontAlgn="base" hangingPunct="0">
        <a:spcBef>
          <a:spcPct val="0"/>
        </a:spcBef>
        <a:spcAft>
          <a:spcPct val="0"/>
        </a:spcAft>
        <a:defRPr sz="4000">
          <a:solidFill>
            <a:srgbClr val="CC0000"/>
          </a:solidFill>
          <a:latin typeface="+mj-lt"/>
          <a:ea typeface="+mj-ea"/>
          <a:cs typeface="+mj-cs"/>
        </a:defRPr>
      </a:lvl1pPr>
      <a:lvl2pPr algn="l" rtl="0" eaLnBrk="0" fontAlgn="base" hangingPunct="0">
        <a:spcBef>
          <a:spcPct val="0"/>
        </a:spcBef>
        <a:spcAft>
          <a:spcPct val="0"/>
        </a:spcAft>
        <a:defRPr sz="4000">
          <a:solidFill>
            <a:srgbClr val="CC0000"/>
          </a:solidFill>
          <a:latin typeface="Arial" charset="0"/>
          <a:cs typeface="Arial" charset="0"/>
        </a:defRPr>
      </a:lvl2pPr>
      <a:lvl3pPr algn="l" rtl="0" eaLnBrk="0" fontAlgn="base" hangingPunct="0">
        <a:spcBef>
          <a:spcPct val="0"/>
        </a:spcBef>
        <a:spcAft>
          <a:spcPct val="0"/>
        </a:spcAft>
        <a:defRPr sz="4000">
          <a:solidFill>
            <a:srgbClr val="CC0000"/>
          </a:solidFill>
          <a:latin typeface="Arial" charset="0"/>
          <a:cs typeface="Arial" charset="0"/>
        </a:defRPr>
      </a:lvl3pPr>
      <a:lvl4pPr algn="l" rtl="0" eaLnBrk="0" fontAlgn="base" hangingPunct="0">
        <a:spcBef>
          <a:spcPct val="0"/>
        </a:spcBef>
        <a:spcAft>
          <a:spcPct val="0"/>
        </a:spcAft>
        <a:defRPr sz="4000">
          <a:solidFill>
            <a:srgbClr val="CC0000"/>
          </a:solidFill>
          <a:latin typeface="Arial" charset="0"/>
          <a:cs typeface="Arial" charset="0"/>
        </a:defRPr>
      </a:lvl4pPr>
      <a:lvl5pPr algn="l" rtl="0" eaLnBrk="0" fontAlgn="base" hangingPunct="0">
        <a:spcBef>
          <a:spcPct val="0"/>
        </a:spcBef>
        <a:spcAft>
          <a:spcPct val="0"/>
        </a:spcAft>
        <a:defRPr sz="4000">
          <a:solidFill>
            <a:srgbClr val="CC0000"/>
          </a:solidFill>
          <a:latin typeface="Arial" charset="0"/>
          <a:cs typeface="Arial" charset="0"/>
        </a:defRPr>
      </a:lvl5pPr>
      <a:lvl6pPr marL="457200" algn="ctr" rtl="0" fontAlgn="base">
        <a:spcBef>
          <a:spcPct val="0"/>
        </a:spcBef>
        <a:spcAft>
          <a:spcPct val="0"/>
        </a:spcAft>
        <a:defRPr sz="4400">
          <a:solidFill>
            <a:srgbClr val="CC0000"/>
          </a:solidFill>
          <a:latin typeface="Arial" charset="0"/>
          <a:cs typeface="Arial" charset="0"/>
        </a:defRPr>
      </a:lvl6pPr>
      <a:lvl7pPr marL="914400" algn="ctr" rtl="0" fontAlgn="base">
        <a:spcBef>
          <a:spcPct val="0"/>
        </a:spcBef>
        <a:spcAft>
          <a:spcPct val="0"/>
        </a:spcAft>
        <a:defRPr sz="4400">
          <a:solidFill>
            <a:srgbClr val="CC0000"/>
          </a:solidFill>
          <a:latin typeface="Arial" charset="0"/>
          <a:cs typeface="Arial" charset="0"/>
        </a:defRPr>
      </a:lvl7pPr>
      <a:lvl8pPr marL="1371600" algn="ctr" rtl="0" fontAlgn="base">
        <a:spcBef>
          <a:spcPct val="0"/>
        </a:spcBef>
        <a:spcAft>
          <a:spcPct val="0"/>
        </a:spcAft>
        <a:defRPr sz="4400">
          <a:solidFill>
            <a:srgbClr val="CC0000"/>
          </a:solidFill>
          <a:latin typeface="Arial" charset="0"/>
          <a:cs typeface="Arial" charset="0"/>
        </a:defRPr>
      </a:lvl8pPr>
      <a:lvl9pPr marL="1828800" algn="ctr" rtl="0" fontAlgn="base">
        <a:spcBef>
          <a:spcPct val="0"/>
        </a:spcBef>
        <a:spcAft>
          <a:spcPct val="0"/>
        </a:spcAft>
        <a:defRPr sz="4400">
          <a:solidFill>
            <a:srgbClr val="CC0000"/>
          </a:solidFill>
          <a:latin typeface="Arial" charset="0"/>
          <a:cs typeface="Arial" charset="0"/>
        </a:defRPr>
      </a:lvl9pPr>
    </p:titleStyle>
    <p:bodyStyle>
      <a:lvl1pPr marL="250825" indent="-250825" algn="l" rtl="0" eaLnBrk="0" fontAlgn="base" hangingPunct="0">
        <a:spcBef>
          <a:spcPts val="600"/>
        </a:spcBef>
        <a:spcAft>
          <a:spcPct val="0"/>
        </a:spcAft>
        <a:buChar char="•"/>
        <a:defRPr sz="2800">
          <a:solidFill>
            <a:schemeClr val="tx1"/>
          </a:solidFill>
          <a:latin typeface="+mn-lt"/>
          <a:ea typeface="+mn-ea"/>
          <a:cs typeface="+mn-cs"/>
        </a:defRPr>
      </a:lvl1pPr>
      <a:lvl2pPr marL="503238" indent="-250825" algn="l" rtl="0" eaLnBrk="0" fontAlgn="base" hangingPunct="0">
        <a:spcBef>
          <a:spcPts val="600"/>
        </a:spcBef>
        <a:spcAft>
          <a:spcPct val="0"/>
        </a:spcAft>
        <a:buChar char="–"/>
        <a:defRPr sz="2400">
          <a:solidFill>
            <a:schemeClr val="tx1"/>
          </a:solidFill>
          <a:latin typeface="+mn-lt"/>
          <a:cs typeface="+mn-cs"/>
        </a:defRPr>
      </a:lvl2pPr>
      <a:lvl3pPr marL="1006475" indent="-250825" algn="l" rtl="0" eaLnBrk="0" fontAlgn="base" hangingPunct="0">
        <a:spcBef>
          <a:spcPts val="600"/>
        </a:spcBef>
        <a:spcAft>
          <a:spcPct val="0"/>
        </a:spcAft>
        <a:buChar char="•"/>
        <a:defRPr sz="2000">
          <a:solidFill>
            <a:schemeClr val="tx1"/>
          </a:solidFill>
          <a:latin typeface="+mn-lt"/>
          <a:cs typeface="+mn-cs"/>
        </a:defRPr>
      </a:lvl3pPr>
      <a:lvl4pPr marL="1258888" indent="-250825" algn="l" rtl="0" eaLnBrk="0" fontAlgn="base" hangingPunct="0">
        <a:spcBef>
          <a:spcPts val="300"/>
        </a:spcBef>
        <a:spcAft>
          <a:spcPct val="0"/>
        </a:spcAft>
        <a:buChar char="–"/>
        <a:defRPr>
          <a:solidFill>
            <a:schemeClr val="tx1"/>
          </a:solidFill>
          <a:latin typeface="+mn-lt"/>
          <a:cs typeface="+mn-cs"/>
        </a:defRPr>
      </a:lvl4pPr>
      <a:lvl5pPr marL="1511300" indent="-250825" algn="l" rtl="0" eaLnBrk="0" fontAlgn="base" hangingPunct="0">
        <a:spcBef>
          <a:spcPts val="300"/>
        </a:spcBef>
        <a:spcAft>
          <a:spcPct val="0"/>
        </a:spcAft>
        <a:buChar char="»"/>
        <a:defRPr sz="16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ACBF994B-6D31-4B7A-96EC-0FB21CD2F2A6}" type="datetimeFigureOut">
              <a:rPr lang="en-US" smtClean="0">
                <a:solidFill>
                  <a:prstClr val="black">
                    <a:tint val="75000"/>
                  </a:prstClr>
                </a:solidFill>
                <a:latin typeface="Calibri"/>
                <a:cs typeface="+mn-cs"/>
              </a:rPr>
              <a:pPr fontAlgn="auto">
                <a:spcBef>
                  <a:spcPts val="0"/>
                </a:spcBef>
                <a:spcAft>
                  <a:spcPts val="0"/>
                </a:spcAft>
              </a:pPr>
              <a:t>9/18/2018</a:t>
            </a:fld>
            <a:endParaRPr lang="en-US">
              <a:solidFill>
                <a:prstClr val="black">
                  <a:tint val="75000"/>
                </a:prstClr>
              </a:solidFill>
              <a:latin typeface="Calibri"/>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78244DD6-5931-46F5-BC7F-A930067A9A84}" type="slidenum">
              <a:rPr lang="en-US" smtClean="0">
                <a:solidFill>
                  <a:prstClr val="black">
                    <a:tint val="75000"/>
                  </a:prstClr>
                </a:solidFill>
                <a:latin typeface="Calibri"/>
                <a:cs typeface="+mn-cs"/>
              </a:rPr>
              <a:pPr fontAlgn="auto">
                <a:spcBef>
                  <a:spcPts val="0"/>
                </a:spcBef>
                <a:spcAft>
                  <a:spcPts val="0"/>
                </a:spcAft>
              </a:pPr>
              <a:t>‹#›</a:t>
            </a:fld>
            <a:endParaRPr lang="en-US">
              <a:solidFill>
                <a:prstClr val="black">
                  <a:tint val="75000"/>
                </a:prstClr>
              </a:solidFill>
              <a:latin typeface="Calibri"/>
              <a:cs typeface="+mn-cs"/>
            </a:endParaRPr>
          </a:p>
        </p:txBody>
      </p:sp>
    </p:spTree>
    <p:extLst>
      <p:ext uri="{BB962C8B-B14F-4D97-AF65-F5344CB8AC3E}">
        <p14:creationId xmlns:p14="http://schemas.microsoft.com/office/powerpoint/2010/main" val="1840369174"/>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www.sebokwiki.org/wiki/Types_of_Models" TargetMode="External"/><Relationship Id="rId3" Type="http://schemas.openxmlformats.org/officeDocument/2006/relationships/hyperlink" Target="http://wiki.omg.org/MBSE/doku.php?id=mbse:smswg" TargetMode="External"/><Relationship Id="rId7" Type="http://schemas.openxmlformats.org/officeDocument/2006/relationships/hyperlink" Target="https://www.sebokwiki.org/wiki/Representing_Systems_with_Models" TargetMode="External"/><Relationship Id="rId2" Type="http://schemas.openxmlformats.org/officeDocument/2006/relationships/hyperlink" Target="https://www.nafems.org/about/technical-working-groups/systems_modeling/" TargetMode="External"/><Relationship Id="rId1" Type="http://schemas.openxmlformats.org/officeDocument/2006/relationships/slideLayout" Target="../slideLayouts/slideLayout2.xml"/><Relationship Id="rId6" Type="http://schemas.openxmlformats.org/officeDocument/2006/relationships/hyperlink" Target="https://www.nafems.org/publications/glossary" TargetMode="External"/><Relationship Id="rId5" Type="http://schemas.openxmlformats.org/officeDocument/2006/relationships/hyperlink" Target="http://wiki.omg.org/MBSE" TargetMode="External"/><Relationship Id="rId4" Type="http://schemas.openxmlformats.org/officeDocument/2006/relationships/hyperlink" Target="https://www.nafems.org/about/technical-working-groups/systems_modeling/smstermsdefinition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iki.omg.org/MBSE" TargetMode="External"/><Relationship Id="rId2" Type="http://schemas.openxmlformats.org/officeDocument/2006/relationships/hyperlink" Target="http://www.omgwiki.org/MBSE/doku.php?id=mbse:smswg" TargetMode="External"/><Relationship Id="rId1" Type="http://schemas.openxmlformats.org/officeDocument/2006/relationships/slideLayout" Target="../slideLayouts/slideLayout2.xml"/><Relationship Id="rId5" Type="http://schemas.openxmlformats.org/officeDocument/2006/relationships/hyperlink" Target="http://www.omgwiki.org/MBSE/lib/exe/fetch.php?tok=3c56eb&amp;media=https%3A%2F%2Fwww.nafems.org%2Fabout%2Ftechnical-working-groups%2Fsystems_modeling%2F" TargetMode="External"/><Relationship Id="rId4" Type="http://schemas.openxmlformats.org/officeDocument/2006/relationships/hyperlink" Target="http://www.omgwiki.org/MBSE/lib/exe/fetch.php?tok=1d9e5c&amp;media=http%3A%2F%2Fwww.omgwiki.org%2FMBSE%2Fdoku.php"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nafems.org/about/technical-working-groups/systems_modeling/smstermsdefinitions/"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iki.omg.org/MBSE/doku.php?id=mbse:smswg" TargetMode="External"/><Relationship Id="rId2" Type="http://schemas.openxmlformats.org/officeDocument/2006/relationships/hyperlink" Target="https://www.nafems.org/about/technical-working-groups/systems_modelin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www.nafems.org/publications/resource_center/wt0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r>
              <a:rPr lang="en-US" altLang="en-US"/>
              <a:t>NAFEMS / INCOSE</a:t>
            </a:r>
            <a:br>
              <a:rPr lang="en-US" altLang="en-US"/>
            </a:br>
            <a:r>
              <a:rPr lang="en-US" altLang="en-US"/>
              <a:t>Systems Modeling &amp; Simulation Working Group</a:t>
            </a:r>
          </a:p>
        </p:txBody>
      </p:sp>
      <p:sp>
        <p:nvSpPr>
          <p:cNvPr id="3075" name="Subtitle 2"/>
          <p:cNvSpPr>
            <a:spLocks noGrp="1"/>
          </p:cNvSpPr>
          <p:nvPr>
            <p:ph type="subTitle" idx="1"/>
          </p:nvPr>
        </p:nvSpPr>
        <p:spPr>
          <a:xfrm>
            <a:off x="762000" y="3886200"/>
            <a:ext cx="7543800" cy="1752600"/>
          </a:xfrm>
        </p:spPr>
        <p:txBody>
          <a:bodyPr/>
          <a:lstStyle/>
          <a:p>
            <a:r>
              <a:rPr lang="en-GB" altLang="en-US" dirty="0"/>
              <a:t>A unique opportunity for the international Engineering Analysis (CAE) and Model Based Systems Engineering (MBSE) communities</a:t>
            </a:r>
            <a:br>
              <a:rPr lang="en-GB" altLang="en-US" dirty="0"/>
            </a:br>
            <a:r>
              <a:rPr lang="en-GB" altLang="en-US" dirty="0"/>
              <a:t>to work together</a:t>
            </a:r>
          </a:p>
          <a:p>
            <a:endParaRPr lang="en-US" altLang="en-US" dirty="0"/>
          </a:p>
        </p:txBody>
      </p:sp>
      <p:sp>
        <p:nvSpPr>
          <p:cNvPr id="3076" name="Slide Number Placeholder 3"/>
          <p:cNvSpPr>
            <a:spLocks noGrp="1"/>
          </p:cNvSpPr>
          <p:nvPr>
            <p:ph type="sldNum" sz="quarter" idx="4"/>
          </p:nvPr>
        </p:nvSpPr>
        <p:spPr>
          <a:xfrm>
            <a:off x="6248400" y="6289675"/>
            <a:ext cx="1371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spcBef>
                <a:spcPts val="600"/>
              </a:spcBef>
              <a:buChar char="•"/>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ts val="600"/>
              </a:spcBef>
              <a:buChar char="–"/>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ts val="600"/>
              </a:spcBef>
              <a:buChar char="•"/>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ts val="300"/>
              </a:spcBef>
              <a:buChar char="–"/>
              <a:defRPr>
                <a:solidFill>
                  <a:schemeClr val="tx1"/>
                </a:solidFill>
                <a:latin typeface="Arial" panose="020B0604020202020204" pitchFamily="34" charset="0"/>
                <a:cs typeface="Arial" panose="020B0604020202020204" pitchFamily="34" charset="0"/>
              </a:defRPr>
            </a:lvl4pPr>
            <a:lvl5pPr marL="2057400" indent="-228600" eaLnBrk="0" hangingPunct="0">
              <a:spcBef>
                <a:spcPts val="3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ts val="3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ts val="3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ts val="3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ts val="3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fld id="{2275D696-C989-4EAC-9E27-AD739B75D276}" type="slidenum">
              <a:rPr lang="en-US" altLang="en-US" sz="1200"/>
              <a:pPr eaLnBrk="1" hangingPunct="1">
                <a:spcBef>
                  <a:spcPct val="0"/>
                </a:spcBef>
                <a:buFontTx/>
                <a:buNone/>
              </a:pPr>
              <a:t>1</a:t>
            </a:fld>
            <a:endParaRPr lang="en-US" altLang="en-US" sz="1200" dirty="0"/>
          </a:p>
        </p:txBody>
      </p:sp>
      <p:sp>
        <p:nvSpPr>
          <p:cNvPr id="3077" name="Date Placeholder 4"/>
          <p:cNvSpPr>
            <a:spLocks noGrp="1"/>
          </p:cNvSpPr>
          <p:nvPr>
            <p:ph type="dt" sz="quarter" idx="2"/>
          </p:nvPr>
        </p:nvSpPr>
        <p:spPr bwMode="auto">
          <a:xfrm>
            <a:off x="1524000" y="6289675"/>
            <a:ext cx="1371600" cy="476250"/>
          </a:xfrm>
          <a:noFill/>
        </p:spPr>
        <p:txBody>
          <a:bodyPr vert="horz" wrap="square" lIns="91440" tIns="45720" rIns="91440" bIns="45720" numCol="1" anchor="t" anchorCtr="0" compatLnSpc="1">
            <a:prstTxWarp prst="textNoShape">
              <a:avLst/>
            </a:prstTxWarp>
          </a:bodyPr>
          <a:lstStyle>
            <a:lvl1pPr eaLnBrk="0" hangingPunct="0">
              <a:spcBef>
                <a:spcPts val="600"/>
              </a:spcBef>
              <a:buChar char="•"/>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ts val="600"/>
              </a:spcBef>
              <a:buChar char="–"/>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ts val="600"/>
              </a:spcBef>
              <a:buChar char="•"/>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ts val="300"/>
              </a:spcBef>
              <a:buChar char="–"/>
              <a:defRPr>
                <a:solidFill>
                  <a:schemeClr val="tx1"/>
                </a:solidFill>
                <a:latin typeface="Arial" panose="020B0604020202020204" pitchFamily="34" charset="0"/>
                <a:cs typeface="Arial" panose="020B0604020202020204" pitchFamily="34" charset="0"/>
              </a:defRPr>
            </a:lvl4pPr>
            <a:lvl5pPr marL="2057400" indent="-228600" eaLnBrk="0" hangingPunct="0">
              <a:spcBef>
                <a:spcPts val="3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ts val="3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ts val="3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ts val="3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ts val="3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200" smtClean="0"/>
              <a:t>2018-09-18</a:t>
            </a:r>
            <a:endParaRPr lang="en-US" altLang="en-US"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smtClean="0"/>
              <a:t>Figure 1. Model-based </a:t>
            </a:r>
            <a:r>
              <a:rPr lang="en-US" sz="3200"/>
              <a:t>integration </a:t>
            </a:r>
            <a:r>
              <a:rPr lang="en-US" sz="3200" smtClean="0"/>
              <a:t>across</a:t>
            </a:r>
            <a:br>
              <a:rPr lang="en-US" sz="3200" smtClean="0"/>
            </a:br>
            <a:r>
              <a:rPr lang="en-US" sz="3200" smtClean="0"/>
              <a:t>multiple </a:t>
            </a:r>
            <a:r>
              <a:rPr lang="en-US" sz="3200"/>
              <a:t>technical </a:t>
            </a:r>
            <a:r>
              <a:rPr lang="en-US" sz="3200" smtClean="0"/>
              <a:t>disciplines </a:t>
            </a:r>
            <a:endParaRPr lang="en-US" sz="3200"/>
          </a:p>
        </p:txBody>
      </p:sp>
      <p:sp>
        <p:nvSpPr>
          <p:cNvPr id="3" name="Slide Number Placeholder 2"/>
          <p:cNvSpPr>
            <a:spLocks noGrp="1"/>
          </p:cNvSpPr>
          <p:nvPr>
            <p:ph type="sldNum" sz="quarter" idx="4"/>
          </p:nvPr>
        </p:nvSpPr>
        <p:spPr/>
        <p:txBody>
          <a:bodyPr/>
          <a:lstStyle/>
          <a:p>
            <a:fld id="{51CB53DD-BC0D-4E9D-A7FE-2923FD965632}" type="slidenum">
              <a:rPr lang="en-US" altLang="en-US" smtClean="0"/>
              <a:pPr/>
              <a:t>10</a:t>
            </a:fld>
            <a:endParaRPr lang="en-US" altLang="en-US"/>
          </a:p>
        </p:txBody>
      </p:sp>
      <p:sp>
        <p:nvSpPr>
          <p:cNvPr id="4" name="Date Placeholder 3"/>
          <p:cNvSpPr>
            <a:spLocks noGrp="1"/>
          </p:cNvSpPr>
          <p:nvPr>
            <p:ph type="dt" sz="quarter" idx="2"/>
          </p:nvPr>
        </p:nvSpPr>
        <p:spPr/>
        <p:txBody>
          <a:bodyPr/>
          <a:lstStyle/>
          <a:p>
            <a:pPr>
              <a:defRPr/>
            </a:pPr>
            <a:r>
              <a:rPr lang="en-US" altLang="en-US" smtClean="0"/>
              <a:t>2018-09-18</a:t>
            </a:r>
            <a:endParaRPr lang="en-US" altLang="en-US" dirty="0"/>
          </a:p>
        </p:txBody>
      </p:sp>
      <p:pic>
        <p:nvPicPr>
          <p:cNvPr id="5" name="Picture 4"/>
          <p:cNvPicPr>
            <a:picLocks noChangeAspect="1"/>
          </p:cNvPicPr>
          <p:nvPr/>
        </p:nvPicPr>
        <p:blipFill>
          <a:blip r:embed="rId2"/>
          <a:stretch>
            <a:fillRect/>
          </a:stretch>
        </p:blipFill>
        <p:spPr>
          <a:xfrm>
            <a:off x="1552866" y="1687890"/>
            <a:ext cx="6038267" cy="4331532"/>
          </a:xfrm>
          <a:prstGeom prst="rect">
            <a:avLst/>
          </a:prstGeom>
        </p:spPr>
      </p:pic>
    </p:spTree>
    <p:extLst>
      <p:ext uri="{BB962C8B-B14F-4D97-AF65-F5344CB8AC3E}">
        <p14:creationId xmlns:p14="http://schemas.microsoft.com/office/powerpoint/2010/main" val="957081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534400" cy="1143000"/>
          </a:xfrm>
        </p:spPr>
        <p:txBody>
          <a:bodyPr/>
          <a:lstStyle/>
          <a:p>
            <a:r>
              <a:rPr lang="en-US" sz="2800"/>
              <a:t>Figure 2. Iterative product </a:t>
            </a:r>
            <a:r>
              <a:rPr lang="en-US" sz="2800"/>
              <a:t>development </a:t>
            </a:r>
            <a:r>
              <a:rPr lang="en-US" sz="2800" smtClean="0"/>
              <a:t>with systems </a:t>
            </a:r>
            <a:r>
              <a:rPr lang="en-US" sz="2800"/>
              <a:t>engineering </a:t>
            </a:r>
            <a:r>
              <a:rPr lang="en-US" sz="2800"/>
              <a:t>and </a:t>
            </a:r>
            <a:r>
              <a:rPr lang="en-US" sz="2800" smtClean="0"/>
              <a:t>engineering simulation</a:t>
            </a:r>
            <a:endParaRPr lang="en-US" sz="2800"/>
          </a:p>
        </p:txBody>
      </p:sp>
      <p:sp>
        <p:nvSpPr>
          <p:cNvPr id="3" name="Slide Number Placeholder 2"/>
          <p:cNvSpPr>
            <a:spLocks noGrp="1"/>
          </p:cNvSpPr>
          <p:nvPr>
            <p:ph type="sldNum" sz="quarter" idx="4"/>
          </p:nvPr>
        </p:nvSpPr>
        <p:spPr/>
        <p:txBody>
          <a:bodyPr/>
          <a:lstStyle/>
          <a:p>
            <a:fld id="{51CB53DD-BC0D-4E9D-A7FE-2923FD965632}" type="slidenum">
              <a:rPr lang="en-US" altLang="en-US" smtClean="0"/>
              <a:pPr/>
              <a:t>11</a:t>
            </a:fld>
            <a:endParaRPr lang="en-US" altLang="en-US"/>
          </a:p>
        </p:txBody>
      </p:sp>
      <p:sp>
        <p:nvSpPr>
          <p:cNvPr id="4" name="Date Placeholder 3"/>
          <p:cNvSpPr>
            <a:spLocks noGrp="1"/>
          </p:cNvSpPr>
          <p:nvPr>
            <p:ph type="dt" sz="quarter" idx="2"/>
          </p:nvPr>
        </p:nvSpPr>
        <p:spPr/>
        <p:txBody>
          <a:bodyPr/>
          <a:lstStyle/>
          <a:p>
            <a:pPr>
              <a:defRPr/>
            </a:pPr>
            <a:r>
              <a:rPr lang="en-US" altLang="en-US" smtClean="0"/>
              <a:t>2018-09-18</a:t>
            </a:r>
            <a:endParaRPr lang="en-US" altLang="en-US" dirty="0"/>
          </a:p>
        </p:txBody>
      </p:sp>
      <p:pic>
        <p:nvPicPr>
          <p:cNvPr id="6" name="Picture 5"/>
          <p:cNvPicPr>
            <a:picLocks noChangeAspect="1"/>
          </p:cNvPicPr>
          <p:nvPr/>
        </p:nvPicPr>
        <p:blipFill>
          <a:blip r:embed="rId2"/>
          <a:stretch>
            <a:fillRect/>
          </a:stretch>
        </p:blipFill>
        <p:spPr>
          <a:xfrm>
            <a:off x="519474" y="1546553"/>
            <a:ext cx="7862526" cy="4320847"/>
          </a:xfrm>
          <a:prstGeom prst="rect">
            <a:avLst/>
          </a:prstGeom>
        </p:spPr>
      </p:pic>
    </p:spTree>
    <p:extLst>
      <p:ext uri="{BB962C8B-B14F-4D97-AF65-F5344CB8AC3E}">
        <p14:creationId xmlns:p14="http://schemas.microsoft.com/office/powerpoint/2010/main" val="3036075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Benefits to both communities</a:t>
            </a:r>
            <a:endParaRPr lang="en-US"/>
          </a:p>
        </p:txBody>
      </p:sp>
      <p:sp>
        <p:nvSpPr>
          <p:cNvPr id="3" name="Content Placeholder 2"/>
          <p:cNvSpPr>
            <a:spLocks noGrp="1"/>
          </p:cNvSpPr>
          <p:nvPr>
            <p:ph idx="1"/>
          </p:nvPr>
        </p:nvSpPr>
        <p:spPr>
          <a:xfrm>
            <a:off x="457200" y="1341437"/>
            <a:ext cx="8153400" cy="4525963"/>
          </a:xfrm>
        </p:spPr>
        <p:txBody>
          <a:bodyPr/>
          <a:lstStyle/>
          <a:p>
            <a:r>
              <a:rPr lang="en-US" sz="2400" smtClean="0"/>
              <a:t>Mapping of requirements, functions, architectures to system solutions</a:t>
            </a:r>
          </a:p>
          <a:p>
            <a:r>
              <a:rPr lang="en-US" sz="2400" smtClean="0"/>
              <a:t>Collaboration between system engineers and</a:t>
            </a:r>
            <a:br>
              <a:rPr lang="en-US" sz="2400" smtClean="0"/>
            </a:br>
            <a:r>
              <a:rPr lang="en-US" sz="2400" smtClean="0"/>
              <a:t>discipline-specific engineers</a:t>
            </a:r>
            <a:endParaRPr lang="en-US" sz="2400"/>
          </a:p>
          <a:p>
            <a:r>
              <a:rPr lang="en-US" sz="2400"/>
              <a:t>Greater design </a:t>
            </a:r>
            <a:r>
              <a:rPr lang="en-US" sz="2400"/>
              <a:t>freedom </a:t>
            </a:r>
            <a:r>
              <a:rPr lang="en-US" sz="2400" smtClean="0"/>
              <a:t>by starting from problems </a:t>
            </a:r>
            <a:r>
              <a:rPr lang="en-US" sz="2400"/>
              <a:t>to </a:t>
            </a:r>
            <a:r>
              <a:rPr lang="en-US" sz="2400" smtClean="0"/>
              <a:t>solve before specific solutions</a:t>
            </a:r>
            <a:endParaRPr lang="en-US" sz="2400"/>
          </a:p>
          <a:p>
            <a:pPr lvl="1"/>
            <a:r>
              <a:rPr lang="en-US" sz="2000" smtClean="0"/>
              <a:t>More </a:t>
            </a:r>
            <a:r>
              <a:rPr lang="en-US" sz="2000"/>
              <a:t>thoroughly explore </a:t>
            </a:r>
            <a:r>
              <a:rPr lang="en-US" sz="2000"/>
              <a:t>alternative </a:t>
            </a:r>
            <a:r>
              <a:rPr lang="en-US" sz="2000" smtClean="0"/>
              <a:t>solutions</a:t>
            </a:r>
          </a:p>
          <a:p>
            <a:pPr lvl="1"/>
            <a:r>
              <a:rPr lang="en-US" sz="2000" smtClean="0"/>
              <a:t>Optimize specific designs</a:t>
            </a:r>
          </a:p>
          <a:p>
            <a:r>
              <a:rPr lang="en-US" sz="2400"/>
              <a:t>Agile development with virtual prototypes and visualizations</a:t>
            </a:r>
          </a:p>
          <a:p>
            <a:pPr lvl="1"/>
            <a:r>
              <a:rPr lang="en-US" sz="2000" smtClean="0"/>
              <a:t>Move faster and reduce cost of physical testing</a:t>
            </a:r>
          </a:p>
        </p:txBody>
      </p:sp>
      <p:sp>
        <p:nvSpPr>
          <p:cNvPr id="4" name="Slide Number Placeholder 3"/>
          <p:cNvSpPr>
            <a:spLocks noGrp="1"/>
          </p:cNvSpPr>
          <p:nvPr>
            <p:ph type="sldNum" sz="quarter" idx="4"/>
          </p:nvPr>
        </p:nvSpPr>
        <p:spPr/>
        <p:txBody>
          <a:bodyPr/>
          <a:lstStyle/>
          <a:p>
            <a:fld id="{51CB53DD-BC0D-4E9D-A7FE-2923FD965632}" type="slidenum">
              <a:rPr lang="en-US" altLang="en-US" smtClean="0"/>
              <a:pPr/>
              <a:t>12</a:t>
            </a:fld>
            <a:endParaRPr lang="en-US" altLang="en-US"/>
          </a:p>
        </p:txBody>
      </p:sp>
      <p:sp>
        <p:nvSpPr>
          <p:cNvPr id="5" name="Date Placeholder 4"/>
          <p:cNvSpPr>
            <a:spLocks noGrp="1"/>
          </p:cNvSpPr>
          <p:nvPr>
            <p:ph type="dt" sz="quarter" idx="2"/>
          </p:nvPr>
        </p:nvSpPr>
        <p:spPr/>
        <p:txBody>
          <a:bodyPr/>
          <a:lstStyle/>
          <a:p>
            <a:pPr>
              <a:defRPr/>
            </a:pPr>
            <a:r>
              <a:rPr lang="en-US" altLang="en-US" smtClean="0"/>
              <a:t>2018-09-18</a:t>
            </a:r>
            <a:endParaRPr lang="en-US" altLang="en-US" dirty="0"/>
          </a:p>
        </p:txBody>
      </p:sp>
    </p:spTree>
    <p:extLst>
      <p:ext uri="{BB962C8B-B14F-4D97-AF65-F5344CB8AC3E}">
        <p14:creationId xmlns:p14="http://schemas.microsoft.com/office/powerpoint/2010/main" val="2045097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Links from document</a:t>
            </a:r>
            <a:endParaRPr lang="en-US"/>
          </a:p>
        </p:txBody>
      </p:sp>
      <p:sp>
        <p:nvSpPr>
          <p:cNvPr id="3" name="Content Placeholder 2"/>
          <p:cNvSpPr>
            <a:spLocks noGrp="1"/>
          </p:cNvSpPr>
          <p:nvPr>
            <p:ph idx="1"/>
          </p:nvPr>
        </p:nvSpPr>
        <p:spPr>
          <a:xfrm>
            <a:off x="520148" y="1417638"/>
            <a:ext cx="8229600" cy="4525963"/>
          </a:xfrm>
        </p:spPr>
        <p:txBody>
          <a:bodyPr/>
          <a:lstStyle/>
          <a:p>
            <a:pPr marL="0" indent="0">
              <a:buNone/>
            </a:pPr>
            <a:r>
              <a:rPr lang="en-US" sz="1800"/>
              <a:t>The Further Reading links below serve as a living document to cover more detailed activities and focus areas of the SMSWG in support of Systems Modeling and Simulation.</a:t>
            </a:r>
          </a:p>
          <a:p>
            <a:pPr marL="0" indent="0">
              <a:buNone/>
            </a:pPr>
            <a:r>
              <a:rPr lang="en-US" sz="2000" b="1">
                <a:solidFill>
                  <a:srgbClr val="C00000"/>
                </a:solidFill>
                <a:latin typeface="Verdana" panose="020B0604030504040204" pitchFamily="34" charset="0"/>
              </a:rPr>
              <a:t>Further Reading</a:t>
            </a:r>
          </a:p>
          <a:p>
            <a:pPr marL="0" indent="0">
              <a:buNone/>
            </a:pPr>
            <a:r>
              <a:rPr lang="en-US" sz="1600"/>
              <a:t>Home page for NAFEMS-INCOSE Systems Modeling and Simulation WG at NAFEMS: </a:t>
            </a:r>
            <a:r>
              <a:rPr lang="en-US" sz="1600">
                <a:hlinkClick r:id="rId2"/>
              </a:rPr>
              <a:t>https://www.nafems.org/about/technical-working-groups/systems_modeling/</a:t>
            </a:r>
            <a:endParaRPr lang="en-US" sz="1600"/>
          </a:p>
          <a:p>
            <a:pPr marL="0" indent="0">
              <a:buNone/>
            </a:pPr>
            <a:r>
              <a:rPr lang="en-US" sz="1600"/>
              <a:t>Home page for NAFEMS-INCOSE Systems Modeling and Simulation WG at INCOSE: </a:t>
            </a:r>
            <a:r>
              <a:rPr lang="en-US" sz="1600">
                <a:hlinkClick r:id="rId3"/>
              </a:rPr>
              <a:t>http://wiki.omg.org/MBSE/doku.php?id=mbse:smswg</a:t>
            </a:r>
            <a:endParaRPr lang="en-US" sz="1600"/>
          </a:p>
          <a:p>
            <a:pPr marL="0" indent="0">
              <a:buNone/>
            </a:pPr>
            <a:r>
              <a:rPr lang="en-US" sz="2000" b="1">
                <a:solidFill>
                  <a:srgbClr val="C00000"/>
                </a:solidFill>
                <a:latin typeface="Verdana" panose="020B0604030504040204" pitchFamily="34" charset="0"/>
              </a:rPr>
              <a:t>References </a:t>
            </a:r>
          </a:p>
          <a:p>
            <a:pPr marL="0" indent="-274320">
              <a:buNone/>
            </a:pPr>
            <a:r>
              <a:rPr lang="en-US" sz="1800"/>
              <a:t>[1] </a:t>
            </a:r>
            <a:r>
              <a:rPr lang="en-US" sz="1600">
                <a:hlinkClick r:id="rId4"/>
              </a:rPr>
              <a:t>https://www.nafems.org/about/technical-working-groups/systems_modeling/smstermsdefinitions</a:t>
            </a:r>
            <a:r>
              <a:rPr lang="en-US" sz="1600"/>
              <a:t> </a:t>
            </a:r>
          </a:p>
          <a:p>
            <a:pPr marL="0" indent="0">
              <a:buNone/>
            </a:pPr>
            <a:r>
              <a:rPr lang="en-US" sz="1600"/>
              <a:t>[2] </a:t>
            </a:r>
            <a:r>
              <a:rPr lang="en-US" sz="1600">
                <a:hlinkClick r:id="rId5"/>
              </a:rPr>
              <a:t>http://wiki.omg.org/MBSE</a:t>
            </a:r>
            <a:r>
              <a:rPr lang="en-US" sz="1600"/>
              <a:t> </a:t>
            </a:r>
          </a:p>
          <a:p>
            <a:pPr marL="0" indent="0">
              <a:buNone/>
            </a:pPr>
            <a:r>
              <a:rPr lang="en-US" sz="1600"/>
              <a:t>[3] </a:t>
            </a:r>
            <a:r>
              <a:rPr lang="en-US" sz="1600">
                <a:hlinkClick r:id="rId6"/>
              </a:rPr>
              <a:t>https://www.nafems.org/publications/glossary</a:t>
            </a:r>
            <a:endParaRPr lang="en-US" sz="1600"/>
          </a:p>
          <a:p>
            <a:pPr marL="0" indent="0">
              <a:buNone/>
            </a:pPr>
            <a:r>
              <a:rPr lang="en-US" sz="1600"/>
              <a:t>[4] </a:t>
            </a:r>
            <a:r>
              <a:rPr lang="en-US" sz="1600">
                <a:hlinkClick r:id="rId7"/>
              </a:rPr>
              <a:t>https://www.sebokwiki.org/wiki/Representing_Systems_with_Models</a:t>
            </a:r>
            <a:r>
              <a:rPr lang="en-US" sz="1600"/>
              <a:t> </a:t>
            </a:r>
          </a:p>
          <a:p>
            <a:pPr marL="0" indent="0">
              <a:buNone/>
            </a:pPr>
            <a:r>
              <a:rPr lang="en-US" sz="1600"/>
              <a:t>[5] </a:t>
            </a:r>
            <a:r>
              <a:rPr lang="en-US" sz="1600">
                <a:hlinkClick r:id="rId8"/>
              </a:rPr>
              <a:t>https://www.sebokwiki.org/wiki/Types_of_Models</a:t>
            </a:r>
            <a:endParaRPr lang="en-US" sz="1600"/>
          </a:p>
          <a:p>
            <a:endParaRPr lang="en-US" sz="1600"/>
          </a:p>
        </p:txBody>
      </p:sp>
      <p:sp>
        <p:nvSpPr>
          <p:cNvPr id="4" name="Slide Number Placeholder 3"/>
          <p:cNvSpPr>
            <a:spLocks noGrp="1"/>
          </p:cNvSpPr>
          <p:nvPr>
            <p:ph type="sldNum" sz="quarter" idx="4"/>
          </p:nvPr>
        </p:nvSpPr>
        <p:spPr/>
        <p:txBody>
          <a:bodyPr/>
          <a:lstStyle/>
          <a:p>
            <a:fld id="{51CB53DD-BC0D-4E9D-A7FE-2923FD965632}" type="slidenum">
              <a:rPr lang="en-US" altLang="en-US" smtClean="0"/>
              <a:pPr/>
              <a:t>13</a:t>
            </a:fld>
            <a:endParaRPr lang="en-US" altLang="en-US"/>
          </a:p>
        </p:txBody>
      </p:sp>
      <p:sp>
        <p:nvSpPr>
          <p:cNvPr id="5" name="Date Placeholder 4"/>
          <p:cNvSpPr>
            <a:spLocks noGrp="1"/>
          </p:cNvSpPr>
          <p:nvPr>
            <p:ph type="dt" sz="quarter" idx="2"/>
          </p:nvPr>
        </p:nvSpPr>
        <p:spPr/>
        <p:txBody>
          <a:bodyPr/>
          <a:lstStyle/>
          <a:p>
            <a:pPr>
              <a:defRPr/>
            </a:pPr>
            <a:r>
              <a:rPr lang="en-US" altLang="en-US" smtClean="0"/>
              <a:t>2018-09-18</a:t>
            </a:r>
            <a:endParaRPr lang="en-US" altLang="en-US" dirty="0"/>
          </a:p>
        </p:txBody>
      </p:sp>
    </p:spTree>
    <p:extLst>
      <p:ext uri="{BB962C8B-B14F-4D97-AF65-F5344CB8AC3E}">
        <p14:creationId xmlns:p14="http://schemas.microsoft.com/office/powerpoint/2010/main" val="1095255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sz="3600" smtClean="0"/>
              <a:t>Initial lineup of working subteams</a:t>
            </a:r>
            <a:endParaRPr lang="en-US" sz="3600"/>
          </a:p>
        </p:txBody>
      </p:sp>
      <p:sp>
        <p:nvSpPr>
          <p:cNvPr id="3" name="Content Placeholder 2"/>
          <p:cNvSpPr>
            <a:spLocks noGrp="1"/>
          </p:cNvSpPr>
          <p:nvPr>
            <p:ph idx="1"/>
          </p:nvPr>
        </p:nvSpPr>
        <p:spPr>
          <a:xfrm>
            <a:off x="457200" y="1066800"/>
            <a:ext cx="8229600" cy="4830763"/>
          </a:xfrm>
        </p:spPr>
        <p:txBody>
          <a:bodyPr/>
          <a:lstStyle/>
          <a:p>
            <a:pPr marL="0" indent="0">
              <a:spcAft>
                <a:spcPts val="1200"/>
              </a:spcAft>
              <a:buNone/>
            </a:pPr>
            <a:r>
              <a:rPr lang="en-US" sz="1200" smtClean="0"/>
              <a:t>                                                From </a:t>
            </a:r>
            <a:r>
              <a:rPr lang="en-US" sz="1200" smtClean="0">
                <a:hlinkClick r:id="rId2"/>
              </a:rPr>
              <a:t>SMSWG page</a:t>
            </a:r>
            <a:r>
              <a:rPr lang="en-US" sz="1200" smtClean="0"/>
              <a:t> on </a:t>
            </a:r>
            <a:r>
              <a:rPr lang="en-US" sz="1200" smtClean="0">
                <a:hlinkClick r:id="rId3"/>
              </a:rPr>
              <a:t>INCOSE MBSE wiki</a:t>
            </a:r>
            <a:endParaRPr lang="en-US" sz="1200" smtClean="0"/>
          </a:p>
          <a:p>
            <a:pPr marL="0" indent="0">
              <a:spcBef>
                <a:spcPts val="0"/>
              </a:spcBef>
              <a:buNone/>
            </a:pPr>
            <a:r>
              <a:rPr lang="en-US" sz="1200" b="1" smtClean="0"/>
              <a:t>Working </a:t>
            </a:r>
            <a:r>
              <a:rPr lang="en-US" sz="1200" b="1"/>
              <a:t>Subteams</a:t>
            </a:r>
          </a:p>
          <a:p>
            <a:pPr marL="0" indent="0">
              <a:buNone/>
            </a:pPr>
            <a:r>
              <a:rPr lang="en-US" sz="1200"/>
              <a:t>These subteams are open for participation to all SMSWG members. Please contact the subteam lead(s) to be included in email communications, meetings, and activities. Each subteam can maintain their own wiki subpages for further information.</a:t>
            </a:r>
          </a:p>
          <a:p>
            <a:pPr marL="274320" lvl="1" indent="-182880">
              <a:spcBef>
                <a:spcPts val="300"/>
              </a:spcBef>
              <a:buFont typeface="Wingdings" panose="05000000000000000000" pitchFamily="2" charset="2"/>
              <a:buChar char="§"/>
            </a:pPr>
            <a:r>
              <a:rPr lang="en-US" sz="1200"/>
              <a:t>SMSWG Roadmap and Sharing of Best Practices</a:t>
            </a:r>
          </a:p>
          <a:p>
            <a:pPr marL="274320" lvl="1" indent="-182880">
              <a:spcBef>
                <a:spcPts val="300"/>
              </a:spcBef>
              <a:buFont typeface="Wingdings" panose="05000000000000000000" pitchFamily="2" charset="2"/>
              <a:buChar char="§"/>
            </a:pPr>
            <a:r>
              <a:rPr lang="en-US" sz="1200"/>
              <a:t>Terms &amp; Definitions</a:t>
            </a:r>
          </a:p>
          <a:p>
            <a:pPr marL="274320" lvl="1" indent="-182880">
              <a:spcBef>
                <a:spcPts val="300"/>
              </a:spcBef>
              <a:buFont typeface="Wingdings" panose="05000000000000000000" pitchFamily="2" charset="2"/>
              <a:buChar char="§"/>
            </a:pPr>
            <a:r>
              <a:rPr lang="en-US" sz="1200"/>
              <a:t>Standards Ecosystem</a:t>
            </a:r>
          </a:p>
          <a:p>
            <a:pPr marL="274320" lvl="1" indent="-182880">
              <a:spcBef>
                <a:spcPts val="300"/>
              </a:spcBef>
              <a:buFont typeface="Wingdings" panose="05000000000000000000" pitchFamily="2" charset="2"/>
              <a:buChar char="§"/>
            </a:pPr>
            <a:r>
              <a:rPr lang="en-US" sz="1200"/>
              <a:t>Modelica Association Standards, including FMI and SSP</a:t>
            </a:r>
          </a:p>
          <a:p>
            <a:pPr marL="274320" lvl="1" indent="-182880">
              <a:spcBef>
                <a:spcPts val="300"/>
              </a:spcBef>
              <a:buFont typeface="Wingdings" panose="05000000000000000000" pitchFamily="2" charset="2"/>
              <a:buChar char="§"/>
            </a:pPr>
            <a:r>
              <a:rPr lang="en-US" sz="1200"/>
              <a:t>PDES/STEP and MoSSEC</a:t>
            </a:r>
          </a:p>
          <a:p>
            <a:pPr marL="274320" lvl="1" indent="-182880">
              <a:spcBef>
                <a:spcPts val="300"/>
              </a:spcBef>
              <a:buFont typeface="Wingdings" panose="05000000000000000000" pitchFamily="2" charset="2"/>
              <a:buChar char="§"/>
            </a:pPr>
            <a:r>
              <a:rPr lang="en-US" sz="1200"/>
              <a:t>SysML V2</a:t>
            </a:r>
          </a:p>
          <a:p>
            <a:pPr marL="274320" lvl="1" indent="-182880">
              <a:spcBef>
                <a:spcPts val="300"/>
              </a:spcBef>
              <a:buFont typeface="Wingdings" panose="05000000000000000000" pitchFamily="2" charset="2"/>
              <a:buChar char="§"/>
            </a:pPr>
            <a:r>
              <a:rPr lang="en-US" sz="1200"/>
              <a:t>OSLC</a:t>
            </a:r>
          </a:p>
          <a:p>
            <a:pPr marL="0" indent="0">
              <a:buNone/>
            </a:pPr>
            <a:r>
              <a:rPr lang="en-US" sz="1200"/>
              <a:t>This area is still under construction, but will be used to support the subteam-driven activities of the SMSWG</a:t>
            </a:r>
            <a:r>
              <a:rPr lang="en-US" sz="1200"/>
              <a:t>. </a:t>
            </a:r>
            <a:r>
              <a:rPr lang="en-US" sz="1200" smtClean="0"/>
              <a:t>Until </a:t>
            </a:r>
            <a:r>
              <a:rPr lang="en-US" sz="1200"/>
              <a:t>these subteams are more fully </a:t>
            </a:r>
            <a:r>
              <a:rPr lang="en-US" sz="1200"/>
              <a:t>fleshed </a:t>
            </a:r>
            <a:r>
              <a:rPr lang="en-US" sz="1200" smtClean="0"/>
              <a:t>out, </a:t>
            </a:r>
            <a:r>
              <a:rPr lang="en-US" sz="1200"/>
              <a:t>presentations </a:t>
            </a:r>
            <a:r>
              <a:rPr lang="en-US" sz="1200" smtClean="0"/>
              <a:t>covering this </a:t>
            </a:r>
            <a:r>
              <a:rPr lang="en-US" sz="1200"/>
              <a:t>initial </a:t>
            </a:r>
            <a:r>
              <a:rPr lang="en-US" sz="1200"/>
              <a:t>lineup </a:t>
            </a:r>
            <a:r>
              <a:rPr lang="en-US" sz="1200" smtClean="0"/>
              <a:t>are </a:t>
            </a:r>
            <a:r>
              <a:rPr lang="en-US" sz="1200"/>
              <a:t>available on the </a:t>
            </a:r>
            <a:r>
              <a:rPr lang="en-US" sz="1200">
                <a:hlinkClick r:id="rId4" tooltip="http://www.omgwiki.org/MBSE/doku.php"/>
              </a:rPr>
              <a:t>January 2018 meeting page</a:t>
            </a:r>
            <a:r>
              <a:rPr lang="en-US" sz="1200"/>
              <a:t>. Subteams may be added or removed from time to time.</a:t>
            </a:r>
          </a:p>
          <a:p>
            <a:pPr marL="0" indent="0">
              <a:buNone/>
            </a:pPr>
            <a:r>
              <a:rPr lang="en-US" sz="1200"/>
              <a:t>The SMSWG will be scheduling monthly meetings open to the entire SMSWG membership that will cover topics at each meeting as requested by one or more subteams. Distributing our activities across multiple subteams will feed a pipeline of topics for these meetings. Subteams are encouraged to meet on their own and to request time at the monthly meetings when they have something to share or present, or would like to invite others to join their own activities.</a:t>
            </a:r>
          </a:p>
          <a:p>
            <a:pPr marL="0" indent="0">
              <a:buNone/>
            </a:pPr>
            <a:r>
              <a:rPr lang="en-US" sz="1200"/>
              <a:t>Monthly meetings of SMSWG members will have a recurring schedule on the second Tuesday of each month for one hour at 11:00 AM U.S. Eastern Time. To receive invitations to these meetings, sign up as a member under the “Interested in Joining the SMSWG?” link on the at </a:t>
            </a:r>
            <a:r>
              <a:rPr lang="en-US" sz="1200">
                <a:hlinkClick r:id="rId5" tooltip="https://www.nafems.org/about/technical-working-groups/systems_modeling/"/>
              </a:rPr>
              <a:t>NAFEMS SMSWG Technical Working Group page</a:t>
            </a:r>
            <a:r>
              <a:rPr lang="en-US" sz="1200"/>
              <a:t>.</a:t>
            </a:r>
          </a:p>
          <a:p>
            <a:pPr marL="0" indent="0">
              <a:buNone/>
            </a:pPr>
            <a:endParaRPr lang="en-US" sz="1200"/>
          </a:p>
        </p:txBody>
      </p:sp>
      <p:sp>
        <p:nvSpPr>
          <p:cNvPr id="4" name="Slide Number Placeholder 3"/>
          <p:cNvSpPr>
            <a:spLocks noGrp="1"/>
          </p:cNvSpPr>
          <p:nvPr>
            <p:ph type="sldNum" sz="quarter" idx="4"/>
          </p:nvPr>
        </p:nvSpPr>
        <p:spPr/>
        <p:txBody>
          <a:bodyPr/>
          <a:lstStyle/>
          <a:p>
            <a:fld id="{51CB53DD-BC0D-4E9D-A7FE-2923FD965632}" type="slidenum">
              <a:rPr lang="en-US" altLang="en-US" smtClean="0"/>
              <a:pPr/>
              <a:t>14</a:t>
            </a:fld>
            <a:endParaRPr lang="en-US" altLang="en-US"/>
          </a:p>
        </p:txBody>
      </p:sp>
      <p:sp>
        <p:nvSpPr>
          <p:cNvPr id="5" name="Date Placeholder 4"/>
          <p:cNvSpPr>
            <a:spLocks noGrp="1"/>
          </p:cNvSpPr>
          <p:nvPr>
            <p:ph type="dt" sz="quarter" idx="2"/>
          </p:nvPr>
        </p:nvSpPr>
        <p:spPr/>
        <p:txBody>
          <a:bodyPr/>
          <a:lstStyle/>
          <a:p>
            <a:pPr>
              <a:defRPr/>
            </a:pPr>
            <a:r>
              <a:rPr lang="en-US" altLang="en-US" smtClean="0"/>
              <a:t>2018-09-18</a:t>
            </a:r>
            <a:endParaRPr lang="en-US" altLang="en-US" dirty="0"/>
          </a:p>
        </p:txBody>
      </p:sp>
    </p:spTree>
    <p:extLst>
      <p:ext uri="{BB962C8B-B14F-4D97-AF65-F5344CB8AC3E}">
        <p14:creationId xmlns:p14="http://schemas.microsoft.com/office/powerpoint/2010/main" val="3746383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vert="horz" lIns="91440" tIns="45720" rIns="91440" bIns="45720" rtlCol="0" anchor="ctr">
            <a:normAutofit/>
          </a:bodyPr>
          <a:lstStyle/>
          <a:p>
            <a:r>
              <a:rPr lang="en-US" sz="3600" dirty="0" smtClean="0">
                <a:solidFill>
                  <a:schemeClr val="tx1"/>
                </a:solidFill>
              </a:rPr>
              <a:t>Model-Based </a:t>
            </a:r>
            <a:r>
              <a:rPr lang="en-US" sz="3600" dirty="0">
                <a:solidFill>
                  <a:schemeClr val="tx1"/>
                </a:solidFill>
              </a:rPr>
              <a:t>Definitions</a:t>
            </a:r>
            <a:endParaRPr lang="en-US" dirty="0">
              <a:solidFill>
                <a:schemeClr val="tx1"/>
              </a:solidFill>
            </a:endParaRPr>
          </a:p>
        </p:txBody>
      </p:sp>
      <p:sp>
        <p:nvSpPr>
          <p:cNvPr id="31746" name="Rectangle 3"/>
          <p:cNvSpPr>
            <a:spLocks noGrp="1" noChangeArrowheads="1"/>
          </p:cNvSpPr>
          <p:nvPr>
            <p:ph idx="1"/>
          </p:nvPr>
        </p:nvSpPr>
        <p:spPr>
          <a:xfrm>
            <a:off x="239882" y="1447800"/>
            <a:ext cx="7886700" cy="4351338"/>
          </a:xfrm>
        </p:spPr>
        <p:txBody>
          <a:bodyPr>
            <a:normAutofit fontScale="85000" lnSpcReduction="20000"/>
          </a:bodyPr>
          <a:lstStyle/>
          <a:p>
            <a:r>
              <a:rPr lang="en-US" sz="1400" b="1" dirty="0" smtClean="0"/>
              <a:t>Model-Based </a:t>
            </a:r>
            <a:r>
              <a:rPr lang="en-US" sz="1400" b="1" dirty="0"/>
              <a:t>Engineering (MBE) </a:t>
            </a:r>
            <a:r>
              <a:rPr lang="en-US" sz="1400" b="1" dirty="0" smtClean="0"/>
              <a:t>-</a:t>
            </a:r>
            <a:r>
              <a:rPr lang="en-US" sz="1400" dirty="0" smtClean="0"/>
              <a:t> </a:t>
            </a:r>
            <a:r>
              <a:rPr lang="en-US" sz="1400" dirty="0"/>
              <a:t>a.k.a., Model-Driven Engineering (MDE) and Model-Driven Development (MDD</a:t>
            </a:r>
            <a:r>
              <a:rPr lang="en-US" sz="1400" dirty="0" smtClean="0"/>
              <a:t>).</a:t>
            </a:r>
            <a:r>
              <a:rPr lang="en-US" sz="1400" b="1" dirty="0" smtClean="0"/>
              <a:t>  </a:t>
            </a:r>
            <a:r>
              <a:rPr lang="en-US" sz="1400" dirty="0"/>
              <a:t>“An approach to engineering that uses models as an integral part of the technical baseline that includes the requirements, analysis, design, implementation, and verification of a capability, system, and/or product throughout the acquisition life cycle.” (Final Report, Model-Based Engineering Subcommittee, NDIA, Feb. 2011</a:t>
            </a:r>
            <a:r>
              <a:rPr lang="en-US" sz="1400" dirty="0" smtClean="0"/>
              <a:t>). It is the umbrella for many other </a:t>
            </a:r>
            <a:r>
              <a:rPr lang="en-US" sz="1400" dirty="0" err="1" smtClean="0"/>
              <a:t>MBx</a:t>
            </a:r>
            <a:r>
              <a:rPr lang="en-US" sz="1400" dirty="0" smtClean="0"/>
              <a:t> activities.</a:t>
            </a:r>
            <a:endParaRPr lang="en-US" sz="1400" dirty="0"/>
          </a:p>
          <a:p>
            <a:r>
              <a:rPr lang="en-US" sz="1400" b="1" dirty="0" smtClean="0"/>
              <a:t>Model‐Based </a:t>
            </a:r>
            <a:r>
              <a:rPr lang="en-US" sz="1400" b="1" dirty="0"/>
              <a:t>Systems Engineering (MBSE) </a:t>
            </a:r>
            <a:r>
              <a:rPr lang="en-US" sz="1400" dirty="0"/>
              <a:t>– “the formalized application of modeling to support system requirements, design, analysis, verification and validation activities beginning in the conceptual design phase and continuing throughout development and later life cycle phases.” (INCOSE SE Vision 2020 (INCOSE-TP-2004-004-02, Sep 2007</a:t>
            </a:r>
            <a:r>
              <a:rPr lang="en-US" sz="1400" dirty="0" smtClean="0"/>
              <a:t>). MBSE is a subset of Model Based Engineering (MBE) and Systems Engineering (SE).</a:t>
            </a:r>
          </a:p>
          <a:p>
            <a:r>
              <a:rPr lang="en-US" sz="1400" b="1" dirty="0" smtClean="0"/>
              <a:t>Model-Based </a:t>
            </a:r>
            <a:r>
              <a:rPr lang="en-US" sz="1400" b="1" dirty="0"/>
              <a:t>Design (MBD)</a:t>
            </a:r>
            <a:r>
              <a:rPr lang="en-US" sz="1400" dirty="0"/>
              <a:t> </a:t>
            </a:r>
            <a:r>
              <a:rPr lang="mr-IN" sz="1400" dirty="0"/>
              <a:t>–</a:t>
            </a:r>
            <a:r>
              <a:rPr lang="en-US" sz="1400" dirty="0"/>
              <a:t> “Real-time, high fidelity systems models that use mathematical, acausal, and visual methods to define system behavior, and performance. Often constructed as lumped parameter models supporting designs for complex controls, signal processing, and communication systems</a:t>
            </a:r>
            <a:r>
              <a:rPr lang="en-US" sz="1400" dirty="0" smtClean="0"/>
              <a:t>.” (Wikipedia) It is a subset of Model Based Engineering.</a:t>
            </a:r>
          </a:p>
          <a:p>
            <a:r>
              <a:rPr lang="en-US" sz="1400" b="1" dirty="0"/>
              <a:t>Model-based definition</a:t>
            </a:r>
            <a:r>
              <a:rPr lang="en-US" sz="1400" dirty="0"/>
              <a:t> (</a:t>
            </a:r>
            <a:r>
              <a:rPr lang="en-US" sz="1400" b="1" dirty="0" smtClean="0"/>
              <a:t>MBD</a:t>
            </a:r>
            <a:r>
              <a:rPr lang="en-US" sz="1400" dirty="0" smtClean="0"/>
              <a:t>) “is </a:t>
            </a:r>
            <a:r>
              <a:rPr lang="en-US" sz="1400" dirty="0"/>
              <a:t>the practice of </a:t>
            </a:r>
            <a:r>
              <a:rPr lang="en-US" sz="1400" dirty="0" smtClean="0"/>
              <a:t>using 3D models </a:t>
            </a:r>
            <a:r>
              <a:rPr lang="en-US" sz="1400" dirty="0"/>
              <a:t>(such as solid models, </a:t>
            </a:r>
            <a:r>
              <a:rPr lang="en-US" sz="1400" dirty="0" smtClean="0"/>
              <a:t>3D PMI </a:t>
            </a:r>
            <a:r>
              <a:rPr lang="en-US" sz="1400" dirty="0"/>
              <a:t>and associated metadata) within </a:t>
            </a:r>
            <a:r>
              <a:rPr lang="en-US" sz="1400" dirty="0" smtClean="0"/>
              <a:t>3D CAD </a:t>
            </a:r>
            <a:r>
              <a:rPr lang="en-US" sz="1400" dirty="0"/>
              <a:t>software to define (provide specifications for) individual components and product assemblies. The types of information included </a:t>
            </a:r>
            <a:r>
              <a:rPr lang="en-US" sz="1400" dirty="0" smtClean="0"/>
              <a:t>are geometric dimensioning and </a:t>
            </a:r>
            <a:r>
              <a:rPr lang="en-US" sz="1400" dirty="0" err="1" smtClean="0"/>
              <a:t>tolerancing</a:t>
            </a:r>
            <a:r>
              <a:rPr lang="en-US" sz="1400" dirty="0" smtClean="0"/>
              <a:t> (GD&amp;T</a:t>
            </a:r>
            <a:r>
              <a:rPr lang="en-US" sz="1400" dirty="0"/>
              <a:t>), component level materials, assembly level </a:t>
            </a:r>
            <a:r>
              <a:rPr lang="en-US" sz="1400" dirty="0" smtClean="0"/>
              <a:t> bills of material, </a:t>
            </a:r>
            <a:r>
              <a:rPr lang="en-US" sz="1400" dirty="0"/>
              <a:t>engineering configurations, design intent, etc</a:t>
            </a:r>
            <a:r>
              <a:rPr lang="en-US" sz="1400" dirty="0" smtClean="0"/>
              <a:t>.” (Wikipedia) It </a:t>
            </a:r>
            <a:r>
              <a:rPr lang="en-US" sz="1400" dirty="0"/>
              <a:t>is a subset of Model Based Design</a:t>
            </a:r>
            <a:r>
              <a:rPr lang="en-US" sz="1400" dirty="0" smtClean="0"/>
              <a:t>.</a:t>
            </a:r>
          </a:p>
          <a:p>
            <a:r>
              <a:rPr lang="en-US" sz="1400" b="1" dirty="0" smtClean="0"/>
              <a:t>Model-Based </a:t>
            </a:r>
            <a:r>
              <a:rPr lang="en-US" sz="1400" b="1" dirty="0"/>
              <a:t>Safety </a:t>
            </a:r>
            <a:r>
              <a:rPr lang="en-US" sz="1400" b="1" dirty="0" smtClean="0"/>
              <a:t>Analysis (MBSA) </a:t>
            </a:r>
            <a:r>
              <a:rPr lang="en-US" sz="1400" dirty="0" smtClean="0"/>
              <a:t>– “An </a:t>
            </a:r>
            <a:r>
              <a:rPr lang="en-US" sz="1400" dirty="0"/>
              <a:t>approach in which the system and safety engineers share a common system model created using a model-based development process. By extending the system model with a fault model as well as relevant portions of the physical system to be controlled, automated support can be provided for much of the safety analysis.” </a:t>
            </a:r>
            <a:r>
              <a:rPr lang="en-US" sz="1400" dirty="0" smtClean="0"/>
              <a:t>(Model-Based </a:t>
            </a:r>
            <a:r>
              <a:rPr lang="en-US" sz="1400" dirty="0"/>
              <a:t>Safety </a:t>
            </a:r>
            <a:r>
              <a:rPr lang="en-US" sz="1400" dirty="0" smtClean="0"/>
              <a:t>Analysis, NASA, Feb. 2006). It is a sub-set of Model Based Engineering.</a:t>
            </a:r>
          </a:p>
          <a:p>
            <a:r>
              <a:rPr lang="en-US" sz="1400" dirty="0" smtClean="0"/>
              <a:t> </a:t>
            </a:r>
            <a:r>
              <a:rPr lang="en-US" sz="1400" b="1" dirty="0" smtClean="0"/>
              <a:t>Model‐Based Enterprise (MBE)</a:t>
            </a:r>
            <a:r>
              <a:rPr lang="en-US" sz="1400" dirty="0" smtClean="0"/>
              <a:t> – “A strategy where an annotated digital three-dimensional (3D) model of a product serves as the authoritative information source for all activities in that product’s lifecycle.” (Wikipedia) It is the culmination of MBE. </a:t>
            </a:r>
          </a:p>
          <a:p>
            <a:endParaRPr lang="en-US" sz="1500" dirty="0" smtClean="0"/>
          </a:p>
          <a:p>
            <a:pPr>
              <a:buClr>
                <a:srgbClr val="00B050"/>
              </a:buClr>
              <a:buFont typeface="Wingdings" panose="05000000000000000000" pitchFamily="2" charset="2"/>
              <a:buChar char="Ø"/>
            </a:pPr>
            <a:endParaRPr lang="en-US" sz="2400" dirty="0"/>
          </a:p>
          <a:p>
            <a:pPr>
              <a:buClr>
                <a:srgbClr val="00B050"/>
              </a:buClr>
              <a:buFont typeface="Wingdings" panose="05000000000000000000" pitchFamily="2" charset="2"/>
              <a:buChar char="Ø"/>
            </a:pPr>
            <a:endParaRPr lang="en-US" sz="2400" dirty="0"/>
          </a:p>
        </p:txBody>
      </p:sp>
      <p:sp>
        <p:nvSpPr>
          <p:cNvPr id="4" name="TextBox 3"/>
          <p:cNvSpPr txBox="1"/>
          <p:nvPr/>
        </p:nvSpPr>
        <p:spPr>
          <a:xfrm>
            <a:off x="249490" y="5645790"/>
            <a:ext cx="7843061" cy="830997"/>
          </a:xfrm>
          <a:prstGeom prst="rect">
            <a:avLst/>
          </a:prstGeom>
          <a:noFill/>
        </p:spPr>
        <p:txBody>
          <a:bodyPr wrap="square" rtlCol="0">
            <a:spAutoFit/>
          </a:bodyPr>
          <a:lstStyle/>
          <a:p>
            <a:pPr fontAlgn="auto">
              <a:spcBef>
                <a:spcPts val="0"/>
              </a:spcBef>
              <a:spcAft>
                <a:spcPts val="0"/>
              </a:spcAft>
              <a:buClr>
                <a:srgbClr val="00B050"/>
              </a:buClr>
            </a:pPr>
            <a:r>
              <a:rPr lang="en-US" sz="1600" dirty="0">
                <a:solidFill>
                  <a:prstClr val="black"/>
                </a:solidFill>
                <a:latin typeface="Calibri"/>
                <a:cs typeface="+mn-cs"/>
              </a:rPr>
              <a:t>Members of the </a:t>
            </a:r>
            <a:r>
              <a:rPr lang="en-US" sz="1600" b="1" dirty="0">
                <a:solidFill>
                  <a:prstClr val="black"/>
                </a:solidFill>
                <a:latin typeface="Calibri"/>
                <a:cs typeface="+mn-cs"/>
              </a:rPr>
              <a:t>Systems Modeling &amp; Simulation Working Group (SMSWG) </a:t>
            </a:r>
            <a:r>
              <a:rPr lang="en-US" sz="1600" dirty="0">
                <a:solidFill>
                  <a:prstClr val="black"/>
                </a:solidFill>
                <a:latin typeface="Calibri"/>
                <a:cs typeface="+mn-cs"/>
              </a:rPr>
              <a:t>have compiled and created a common set of shared </a:t>
            </a:r>
            <a:r>
              <a:rPr lang="en-US" sz="1600" i="1" dirty="0">
                <a:solidFill>
                  <a:prstClr val="black"/>
                </a:solidFill>
                <a:latin typeface="Calibri"/>
                <a:cs typeface="+mn-cs"/>
              </a:rPr>
              <a:t>“Terms and Definitions”* </a:t>
            </a:r>
            <a:r>
              <a:rPr lang="en-US" sz="1600" dirty="0">
                <a:solidFill>
                  <a:prstClr val="black"/>
                </a:solidFill>
                <a:latin typeface="Calibri"/>
                <a:cs typeface="+mn-cs"/>
              </a:rPr>
              <a:t>to serve the model-based systems engineering community</a:t>
            </a:r>
          </a:p>
        </p:txBody>
      </p:sp>
      <p:sp>
        <p:nvSpPr>
          <p:cNvPr id="5" name="Rectangle 4"/>
          <p:cNvSpPr/>
          <p:nvPr/>
        </p:nvSpPr>
        <p:spPr>
          <a:xfrm>
            <a:off x="1474304" y="6477000"/>
            <a:ext cx="7517296" cy="276999"/>
          </a:xfrm>
          <a:prstGeom prst="rect">
            <a:avLst/>
          </a:prstGeom>
        </p:spPr>
        <p:txBody>
          <a:bodyPr wrap="square">
            <a:spAutoFit/>
          </a:bodyPr>
          <a:lstStyle/>
          <a:p>
            <a:pPr fontAlgn="auto">
              <a:spcBef>
                <a:spcPts val="0"/>
              </a:spcBef>
              <a:spcAft>
                <a:spcPts val="0"/>
              </a:spcAft>
            </a:pPr>
            <a:r>
              <a:rPr lang="en-US" sz="1200" dirty="0">
                <a:solidFill>
                  <a:srgbClr val="0070C0"/>
                </a:solidFill>
                <a:latin typeface="Calibri"/>
                <a:cs typeface="+mn-cs"/>
                <a:hlinkClick r:id="rId3"/>
              </a:rPr>
              <a:t>* https://www.nafems.org/about/technical-working-groups/systems_modeling/smstermsdefinitions/</a:t>
            </a:r>
            <a:endParaRPr lang="en-US" sz="1200" dirty="0">
              <a:solidFill>
                <a:srgbClr val="0070C0"/>
              </a:solidFill>
              <a:latin typeface="Calibri"/>
              <a:cs typeface="+mn-cs"/>
            </a:endParaRPr>
          </a:p>
        </p:txBody>
      </p:sp>
    </p:spTree>
    <p:extLst>
      <p:ext uri="{BB962C8B-B14F-4D97-AF65-F5344CB8AC3E}">
        <p14:creationId xmlns:p14="http://schemas.microsoft.com/office/powerpoint/2010/main" val="2303404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6248400" y="6289675"/>
            <a:ext cx="1371600" cy="476250"/>
          </a:xfrm>
        </p:spPr>
        <p:txBody>
          <a:bodyPr/>
          <a:lstStyle/>
          <a:p>
            <a:fld id="{C7B451CD-29C7-46CB-8329-7E881515D6B3}" type="slidenum">
              <a:rPr lang="en-US" altLang="en-US" smtClean="0"/>
              <a:pPr/>
              <a:t>2</a:t>
            </a:fld>
            <a:endParaRPr lang="en-US" altLang="en-US"/>
          </a:p>
        </p:txBody>
      </p:sp>
      <p:sp>
        <p:nvSpPr>
          <p:cNvPr id="5" name="Date Placeholder 4"/>
          <p:cNvSpPr>
            <a:spLocks noGrp="1"/>
          </p:cNvSpPr>
          <p:nvPr>
            <p:ph type="dt" sz="quarter" idx="2"/>
          </p:nvPr>
        </p:nvSpPr>
        <p:spPr>
          <a:xfrm>
            <a:off x="1524000" y="6289675"/>
            <a:ext cx="1371600" cy="476250"/>
          </a:xfrm>
        </p:spPr>
        <p:txBody>
          <a:bodyPr/>
          <a:lstStyle/>
          <a:p>
            <a:pPr>
              <a:defRPr/>
            </a:pPr>
            <a:r>
              <a:rPr lang="en-US" altLang="en-US" smtClean="0"/>
              <a:t>2018-09-18</a:t>
            </a:r>
            <a:endParaRPr lang="en-US" altLang="en-US" dirty="0"/>
          </a:p>
        </p:txBody>
      </p:sp>
      <p:pic>
        <p:nvPicPr>
          <p:cNvPr id="2" name="Picture 1"/>
          <p:cNvPicPr>
            <a:picLocks noChangeAspect="1"/>
          </p:cNvPicPr>
          <p:nvPr/>
        </p:nvPicPr>
        <p:blipFill>
          <a:blip r:embed="rId2"/>
          <a:stretch>
            <a:fillRect/>
          </a:stretch>
        </p:blipFill>
        <p:spPr>
          <a:xfrm>
            <a:off x="1114857" y="76200"/>
            <a:ext cx="6914286" cy="5714286"/>
          </a:xfrm>
          <a:prstGeom prst="rect">
            <a:avLst/>
          </a:prstGeom>
        </p:spPr>
      </p:pic>
    </p:spTree>
    <p:extLst>
      <p:ext uri="{BB962C8B-B14F-4D97-AF65-F5344CB8AC3E}">
        <p14:creationId xmlns:p14="http://schemas.microsoft.com/office/powerpoint/2010/main" val="222171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Upcoming schedule of monthly SMSWG member meetings</a:t>
            </a:r>
            <a:endParaRPr lang="en-US"/>
          </a:p>
        </p:txBody>
      </p:sp>
      <p:sp>
        <p:nvSpPr>
          <p:cNvPr id="3" name="Content Placeholder 2"/>
          <p:cNvSpPr>
            <a:spLocks noGrp="1"/>
          </p:cNvSpPr>
          <p:nvPr>
            <p:ph idx="1"/>
          </p:nvPr>
        </p:nvSpPr>
        <p:spPr/>
        <p:txBody>
          <a:bodyPr/>
          <a:lstStyle/>
          <a:p>
            <a:r>
              <a:rPr lang="en-US" sz="2400" smtClean="0"/>
              <a:t>One-hour meetings on Tuesdays at 11:00 AM ET</a:t>
            </a:r>
          </a:p>
          <a:p>
            <a:r>
              <a:rPr lang="en-US" sz="2400" smtClean="0"/>
              <a:t>First meeting on Sep. 18</a:t>
            </a:r>
          </a:p>
          <a:p>
            <a:r>
              <a:rPr lang="en-US" sz="2400" smtClean="0"/>
              <a:t>Subsequent meetings the second Tuesday of each month (starting Oct. 9)</a:t>
            </a:r>
          </a:p>
          <a:p>
            <a:r>
              <a:rPr lang="en-US" sz="2400"/>
              <a:t>To receive meeting notices, </a:t>
            </a:r>
            <a:r>
              <a:rPr lang="en-US" sz="2400" smtClean="0"/>
              <a:t>fill out the form to </a:t>
            </a:r>
            <a:r>
              <a:rPr lang="en-US" sz="2400"/>
              <a:t>join </a:t>
            </a:r>
            <a:r>
              <a:rPr lang="en-US" sz="2400" smtClean="0"/>
              <a:t>SMSWG at </a:t>
            </a:r>
            <a:r>
              <a:rPr lang="en-US" sz="2400" smtClean="0">
                <a:hlinkClick r:id="rId2"/>
              </a:rPr>
              <a:t>https</a:t>
            </a:r>
            <a:r>
              <a:rPr lang="en-US" sz="2400">
                <a:hlinkClick r:id="rId2"/>
              </a:rPr>
              <a:t>://www.nafems.org/about/technical-working-groups/systems_modeling</a:t>
            </a:r>
            <a:r>
              <a:rPr lang="en-US" sz="2400" smtClean="0">
                <a:hlinkClick r:id="rId2"/>
              </a:rPr>
              <a:t>/</a:t>
            </a:r>
            <a:endParaRPr lang="en-US" sz="2400" smtClean="0"/>
          </a:p>
          <a:p>
            <a:pPr lvl="1"/>
            <a:r>
              <a:rPr lang="en-US" sz="2000" smtClean="0"/>
              <a:t>Approval is automatic if your organization is a member of NAFEMS or you are an individual member of INCOSE</a:t>
            </a:r>
          </a:p>
          <a:p>
            <a:pPr lvl="1"/>
            <a:r>
              <a:rPr lang="en-US" sz="2000"/>
              <a:t>Most presentations will be posted for public access </a:t>
            </a:r>
            <a:r>
              <a:rPr lang="en-US" sz="2000" smtClean="0"/>
              <a:t>from our wiki page at </a:t>
            </a:r>
            <a:r>
              <a:rPr lang="en-US" sz="2000" smtClean="0">
                <a:hlinkClick r:id="rId3"/>
              </a:rPr>
              <a:t>http</a:t>
            </a:r>
            <a:r>
              <a:rPr lang="en-US" sz="2000">
                <a:hlinkClick r:id="rId3"/>
              </a:rPr>
              <a:t>://</a:t>
            </a:r>
            <a:r>
              <a:rPr lang="en-US" sz="2000" smtClean="0">
                <a:hlinkClick r:id="rId3"/>
              </a:rPr>
              <a:t>wiki.omg.org/MBSE/doku.php?id=mbse:smswg</a:t>
            </a:r>
            <a:r>
              <a:rPr lang="en-US" sz="2000" smtClean="0"/>
              <a:t>, but recordings and minutes posted in members-only area</a:t>
            </a:r>
            <a:endParaRPr lang="en-US" sz="2000"/>
          </a:p>
        </p:txBody>
      </p:sp>
      <p:sp>
        <p:nvSpPr>
          <p:cNvPr id="4" name="Slide Number Placeholder 3"/>
          <p:cNvSpPr>
            <a:spLocks noGrp="1"/>
          </p:cNvSpPr>
          <p:nvPr>
            <p:ph type="sldNum" sz="quarter" idx="4"/>
          </p:nvPr>
        </p:nvSpPr>
        <p:spPr/>
        <p:txBody>
          <a:bodyPr/>
          <a:lstStyle/>
          <a:p>
            <a:fld id="{51CB53DD-BC0D-4E9D-A7FE-2923FD965632}" type="slidenum">
              <a:rPr lang="en-US" altLang="en-US" smtClean="0"/>
              <a:pPr/>
              <a:t>3</a:t>
            </a:fld>
            <a:endParaRPr lang="en-US" altLang="en-US"/>
          </a:p>
        </p:txBody>
      </p:sp>
      <p:sp>
        <p:nvSpPr>
          <p:cNvPr id="5" name="Date Placeholder 4"/>
          <p:cNvSpPr>
            <a:spLocks noGrp="1"/>
          </p:cNvSpPr>
          <p:nvPr>
            <p:ph type="dt" sz="quarter" idx="2"/>
          </p:nvPr>
        </p:nvSpPr>
        <p:spPr/>
        <p:txBody>
          <a:bodyPr/>
          <a:lstStyle/>
          <a:p>
            <a:pPr>
              <a:defRPr/>
            </a:pPr>
            <a:r>
              <a:rPr lang="en-US" altLang="en-US" smtClean="0"/>
              <a:t>2018-09-18</a:t>
            </a:r>
            <a:endParaRPr lang="en-US" altLang="en-US" dirty="0"/>
          </a:p>
        </p:txBody>
      </p:sp>
    </p:spTree>
    <p:extLst>
      <p:ext uri="{BB962C8B-B14F-4D97-AF65-F5344CB8AC3E}">
        <p14:creationId xmlns:p14="http://schemas.microsoft.com/office/powerpoint/2010/main" val="1416681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SMSWG Working Subteams</a:t>
            </a:r>
            <a:endParaRPr lang="en-US"/>
          </a:p>
        </p:txBody>
      </p:sp>
      <p:sp>
        <p:nvSpPr>
          <p:cNvPr id="3" name="Content Placeholder 2"/>
          <p:cNvSpPr>
            <a:spLocks noGrp="1"/>
          </p:cNvSpPr>
          <p:nvPr>
            <p:ph idx="1"/>
          </p:nvPr>
        </p:nvSpPr>
        <p:spPr>
          <a:xfrm>
            <a:off x="457200" y="1447800"/>
            <a:ext cx="8229600" cy="4525963"/>
          </a:xfrm>
        </p:spPr>
        <p:txBody>
          <a:bodyPr/>
          <a:lstStyle/>
          <a:p>
            <a:pPr marL="0" indent="0">
              <a:buNone/>
            </a:pPr>
            <a:r>
              <a:rPr lang="en-US" smtClean="0"/>
              <a:t>Initial </a:t>
            </a:r>
            <a:r>
              <a:rPr lang="en-US"/>
              <a:t>subteams from January </a:t>
            </a:r>
            <a:r>
              <a:rPr lang="en-US" smtClean="0"/>
              <a:t>2018 meeting</a:t>
            </a:r>
            <a:r>
              <a:rPr lang="en-US" smtClean="0"/>
              <a:t>:</a:t>
            </a:r>
          </a:p>
          <a:p>
            <a:pPr lvl="1">
              <a:buFont typeface="Arial" panose="020B0604020202020204" pitchFamily="34" charset="0"/>
              <a:buChar char="•"/>
            </a:pPr>
            <a:r>
              <a:rPr lang="en-GB" sz="2000"/>
              <a:t>SMS Roadmap</a:t>
            </a:r>
          </a:p>
          <a:p>
            <a:pPr lvl="1">
              <a:buFont typeface="Arial" panose="020B0604020202020204" pitchFamily="34" charset="0"/>
              <a:buChar char="•"/>
            </a:pPr>
            <a:r>
              <a:rPr lang="en-GB" sz="2000"/>
              <a:t>Terms &amp; Definitions</a:t>
            </a:r>
          </a:p>
          <a:p>
            <a:pPr lvl="1">
              <a:buFont typeface="Arial" panose="020B0604020202020204" pitchFamily="34" charset="0"/>
              <a:buChar char="•"/>
            </a:pPr>
            <a:r>
              <a:rPr lang="en-GB" sz="2000"/>
              <a:t>Standards Ecosystem</a:t>
            </a:r>
          </a:p>
          <a:p>
            <a:pPr lvl="1">
              <a:buFont typeface="Arial" panose="020B0604020202020204" pitchFamily="34" charset="0"/>
              <a:buChar char="•"/>
            </a:pPr>
            <a:r>
              <a:rPr lang="en-GB" sz="2000"/>
              <a:t>Modelica Association Standards, including FMI and SSP</a:t>
            </a:r>
          </a:p>
          <a:p>
            <a:pPr lvl="1">
              <a:buFont typeface="Arial" panose="020B0604020202020204" pitchFamily="34" charset="0"/>
              <a:buChar char="•"/>
            </a:pPr>
            <a:r>
              <a:rPr lang="en-GB" sz="2000"/>
              <a:t>PDES/STEP and MoSSEC</a:t>
            </a:r>
          </a:p>
          <a:p>
            <a:pPr lvl="1">
              <a:buFont typeface="Arial" panose="020B0604020202020204" pitchFamily="34" charset="0"/>
              <a:buChar char="•"/>
            </a:pPr>
            <a:r>
              <a:rPr lang="en-GB" sz="2000"/>
              <a:t>SysML V2</a:t>
            </a:r>
          </a:p>
          <a:p>
            <a:pPr lvl="1">
              <a:buFont typeface="Arial" panose="020B0604020202020204" pitchFamily="34" charset="0"/>
              <a:buChar char="•"/>
            </a:pPr>
            <a:r>
              <a:rPr lang="en-GB" sz="2000"/>
              <a:t>OSLC</a:t>
            </a:r>
          </a:p>
          <a:p>
            <a:pPr marL="0" indent="0">
              <a:buNone/>
            </a:pPr>
            <a:r>
              <a:rPr lang="en-US" sz="2400" smtClean="0"/>
              <a:t>Subteam leads will be responsible for organizing specific topics at monthly meetings</a:t>
            </a:r>
            <a:endParaRPr lang="en-US" sz="2400"/>
          </a:p>
          <a:p>
            <a:pPr marL="0" indent="0">
              <a:buNone/>
            </a:pPr>
            <a:endParaRPr lang="en-US" sz="2400"/>
          </a:p>
        </p:txBody>
      </p:sp>
      <p:sp>
        <p:nvSpPr>
          <p:cNvPr id="4" name="Slide Number Placeholder 3"/>
          <p:cNvSpPr>
            <a:spLocks noGrp="1"/>
          </p:cNvSpPr>
          <p:nvPr>
            <p:ph type="sldNum" sz="quarter" idx="4"/>
          </p:nvPr>
        </p:nvSpPr>
        <p:spPr/>
        <p:txBody>
          <a:bodyPr/>
          <a:lstStyle/>
          <a:p>
            <a:fld id="{51CB53DD-BC0D-4E9D-A7FE-2923FD965632}" type="slidenum">
              <a:rPr lang="en-US" altLang="en-US" smtClean="0"/>
              <a:pPr/>
              <a:t>4</a:t>
            </a:fld>
            <a:endParaRPr lang="en-US" altLang="en-US"/>
          </a:p>
        </p:txBody>
      </p:sp>
      <p:sp>
        <p:nvSpPr>
          <p:cNvPr id="5" name="Date Placeholder 4"/>
          <p:cNvSpPr>
            <a:spLocks noGrp="1"/>
          </p:cNvSpPr>
          <p:nvPr>
            <p:ph type="dt" sz="quarter" idx="2"/>
          </p:nvPr>
        </p:nvSpPr>
        <p:spPr/>
        <p:txBody>
          <a:bodyPr/>
          <a:lstStyle/>
          <a:p>
            <a:pPr>
              <a:defRPr/>
            </a:pPr>
            <a:r>
              <a:rPr lang="en-US" altLang="en-US" smtClean="0"/>
              <a:t>2018-09-18</a:t>
            </a:r>
            <a:endParaRPr lang="en-US" altLang="en-US" dirty="0"/>
          </a:p>
        </p:txBody>
      </p:sp>
    </p:spTree>
    <p:extLst>
      <p:ext uri="{BB962C8B-B14F-4D97-AF65-F5344CB8AC3E}">
        <p14:creationId xmlns:p14="http://schemas.microsoft.com/office/powerpoint/2010/main" val="3089422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is Systems Modeling and Simulation?</a:t>
            </a:r>
            <a:endParaRPr lang="en-US"/>
          </a:p>
        </p:txBody>
      </p:sp>
      <p:sp>
        <p:nvSpPr>
          <p:cNvPr id="3" name="Slide Number Placeholder 2"/>
          <p:cNvSpPr>
            <a:spLocks noGrp="1"/>
          </p:cNvSpPr>
          <p:nvPr>
            <p:ph type="sldNum" sz="quarter" idx="4"/>
          </p:nvPr>
        </p:nvSpPr>
        <p:spPr/>
        <p:txBody>
          <a:bodyPr/>
          <a:lstStyle/>
          <a:p>
            <a:fld id="{51CB53DD-BC0D-4E9D-A7FE-2923FD965632}" type="slidenum">
              <a:rPr lang="en-US" altLang="en-US" smtClean="0"/>
              <a:pPr/>
              <a:t>5</a:t>
            </a:fld>
            <a:endParaRPr lang="en-US" altLang="en-US"/>
          </a:p>
        </p:txBody>
      </p:sp>
      <p:sp>
        <p:nvSpPr>
          <p:cNvPr id="4" name="Date Placeholder 3"/>
          <p:cNvSpPr>
            <a:spLocks noGrp="1"/>
          </p:cNvSpPr>
          <p:nvPr>
            <p:ph type="dt" sz="quarter" idx="2"/>
          </p:nvPr>
        </p:nvSpPr>
        <p:spPr/>
        <p:txBody>
          <a:bodyPr/>
          <a:lstStyle/>
          <a:p>
            <a:pPr>
              <a:defRPr/>
            </a:pPr>
            <a:r>
              <a:rPr lang="en-US" altLang="en-US" smtClean="0"/>
              <a:t>2018-09-18</a:t>
            </a:r>
            <a:endParaRPr lang="en-US" altLang="en-US" dirty="0"/>
          </a:p>
        </p:txBody>
      </p:sp>
      <p:pic>
        <p:nvPicPr>
          <p:cNvPr id="5" name="Picture 4"/>
          <p:cNvPicPr>
            <a:picLocks noChangeAspect="1"/>
          </p:cNvPicPr>
          <p:nvPr/>
        </p:nvPicPr>
        <p:blipFill>
          <a:blip r:embed="rId2"/>
          <a:stretch>
            <a:fillRect/>
          </a:stretch>
        </p:blipFill>
        <p:spPr>
          <a:xfrm>
            <a:off x="3276600" y="1143000"/>
            <a:ext cx="4114800" cy="4942816"/>
          </a:xfrm>
          <a:prstGeom prst="rect">
            <a:avLst/>
          </a:prstGeom>
        </p:spPr>
      </p:pic>
    </p:spTree>
    <p:extLst>
      <p:ext uri="{BB962C8B-B14F-4D97-AF65-F5344CB8AC3E}">
        <p14:creationId xmlns:p14="http://schemas.microsoft.com/office/powerpoint/2010/main" val="2576771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What is Systems Modeling and Simulation? </a:t>
            </a:r>
            <a:endParaRPr lang="en-US"/>
          </a:p>
        </p:txBody>
      </p:sp>
      <p:sp>
        <p:nvSpPr>
          <p:cNvPr id="3" name="Content Placeholder 2"/>
          <p:cNvSpPr>
            <a:spLocks noGrp="1"/>
          </p:cNvSpPr>
          <p:nvPr>
            <p:ph idx="1"/>
          </p:nvPr>
        </p:nvSpPr>
        <p:spPr/>
        <p:txBody>
          <a:bodyPr/>
          <a:lstStyle/>
          <a:p>
            <a:r>
              <a:rPr lang="en-US" smtClean="0"/>
              <a:t>Second of two SMSWG flyers in NAFEMS “What is?” series (to be printed in a trifold format)</a:t>
            </a:r>
          </a:p>
          <a:p>
            <a:pPr lvl="1"/>
            <a:r>
              <a:rPr lang="en-US" smtClean="0"/>
              <a:t>First was “What is The Functional Mockup Interface? </a:t>
            </a:r>
            <a:r>
              <a:rPr lang="en-US" sz="1800" smtClean="0"/>
              <a:t>(available at </a:t>
            </a:r>
            <a:r>
              <a:rPr lang="en-GB" sz="1800" u="sng" smtClean="0">
                <a:hlinkClick r:id="rId2"/>
              </a:rPr>
              <a:t>https</a:t>
            </a:r>
            <a:r>
              <a:rPr lang="en-GB" sz="1800" u="sng">
                <a:hlinkClick r:id="rId2"/>
              </a:rPr>
              <a:t>://</a:t>
            </a:r>
            <a:r>
              <a:rPr lang="en-GB" sz="1800" u="sng">
                <a:hlinkClick r:id="rId2"/>
              </a:rPr>
              <a:t>www.nafems.org/publications/resource_center/wt06</a:t>
            </a:r>
            <a:r>
              <a:rPr lang="en-GB" sz="1800" u="sng" smtClean="0">
                <a:hlinkClick r:id="rId2"/>
              </a:rPr>
              <a:t>/</a:t>
            </a:r>
            <a:r>
              <a:rPr lang="en-GB" sz="1800" u="sng" smtClean="0"/>
              <a:t>)</a:t>
            </a:r>
            <a:endParaRPr lang="en-US" sz="1800"/>
          </a:p>
          <a:p>
            <a:pPr>
              <a:spcBef>
                <a:spcPts val="1200"/>
              </a:spcBef>
            </a:pPr>
            <a:r>
              <a:rPr lang="en-US" smtClean="0"/>
              <a:t>A subgroup of the SMSWG Steering Committee drafted this new flyer</a:t>
            </a:r>
          </a:p>
          <a:p>
            <a:pPr lvl="1"/>
            <a:r>
              <a:rPr lang="en-US" smtClean="0"/>
              <a:t>Used to build consensus on the scope of this WG</a:t>
            </a:r>
          </a:p>
          <a:p>
            <a:pPr lvl="1"/>
            <a:r>
              <a:rPr lang="en-US" smtClean="0"/>
              <a:t>Summary of reasons for this group to exist</a:t>
            </a:r>
          </a:p>
          <a:p>
            <a:pPr lvl="1"/>
            <a:r>
              <a:rPr lang="en-US" smtClean="0"/>
              <a:t>Basis for ongoing roadmap, with online links for working subteams open to all members</a:t>
            </a:r>
          </a:p>
        </p:txBody>
      </p:sp>
      <p:sp>
        <p:nvSpPr>
          <p:cNvPr id="4" name="Slide Number Placeholder 3"/>
          <p:cNvSpPr>
            <a:spLocks noGrp="1"/>
          </p:cNvSpPr>
          <p:nvPr>
            <p:ph type="sldNum" sz="quarter" idx="4"/>
          </p:nvPr>
        </p:nvSpPr>
        <p:spPr/>
        <p:txBody>
          <a:bodyPr/>
          <a:lstStyle/>
          <a:p>
            <a:fld id="{51CB53DD-BC0D-4E9D-A7FE-2923FD965632}" type="slidenum">
              <a:rPr lang="en-US" altLang="en-US" smtClean="0"/>
              <a:pPr/>
              <a:t>6</a:t>
            </a:fld>
            <a:endParaRPr lang="en-US" altLang="en-US"/>
          </a:p>
        </p:txBody>
      </p:sp>
      <p:sp>
        <p:nvSpPr>
          <p:cNvPr id="5" name="Date Placeholder 4"/>
          <p:cNvSpPr>
            <a:spLocks noGrp="1"/>
          </p:cNvSpPr>
          <p:nvPr>
            <p:ph type="dt" sz="quarter" idx="2"/>
          </p:nvPr>
        </p:nvSpPr>
        <p:spPr/>
        <p:txBody>
          <a:bodyPr/>
          <a:lstStyle/>
          <a:p>
            <a:pPr>
              <a:defRPr/>
            </a:pPr>
            <a:r>
              <a:rPr lang="en-US" altLang="en-US" smtClean="0"/>
              <a:t>2018-09-18</a:t>
            </a:r>
            <a:endParaRPr lang="en-US" altLang="en-US" dirty="0"/>
          </a:p>
        </p:txBody>
      </p:sp>
    </p:spTree>
    <p:extLst>
      <p:ext uri="{BB962C8B-B14F-4D97-AF65-F5344CB8AC3E}">
        <p14:creationId xmlns:p14="http://schemas.microsoft.com/office/powerpoint/2010/main" val="1936842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Highlights of flyer</a:t>
            </a:r>
            <a:endParaRPr lang="en-US"/>
          </a:p>
        </p:txBody>
      </p:sp>
      <p:sp>
        <p:nvSpPr>
          <p:cNvPr id="3" name="Content Placeholder 2"/>
          <p:cNvSpPr>
            <a:spLocks noGrp="1"/>
          </p:cNvSpPr>
          <p:nvPr>
            <p:ph idx="1"/>
          </p:nvPr>
        </p:nvSpPr>
        <p:spPr/>
        <p:txBody>
          <a:bodyPr/>
          <a:lstStyle/>
          <a:p>
            <a:pPr marL="0" indent="0">
              <a:spcBef>
                <a:spcPts val="1200"/>
              </a:spcBef>
              <a:buNone/>
            </a:pPr>
            <a:r>
              <a:rPr lang="en-US" sz="2400" smtClean="0"/>
              <a:t>“</a:t>
            </a:r>
            <a:r>
              <a:rPr lang="en-US" sz="2400"/>
              <a:t>The demand for system-level solutions is driving a need to merge systems engineering and engineering simulation at a new </a:t>
            </a:r>
            <a:r>
              <a:rPr lang="en-US" sz="2400"/>
              <a:t>level</a:t>
            </a:r>
            <a:r>
              <a:rPr lang="en-US" sz="2400" smtClean="0"/>
              <a:t>.”</a:t>
            </a:r>
          </a:p>
          <a:p>
            <a:pPr marL="0" indent="0">
              <a:spcBef>
                <a:spcPts val="1200"/>
              </a:spcBef>
              <a:buNone/>
            </a:pPr>
            <a:r>
              <a:rPr lang="en-US" sz="2400" smtClean="0"/>
              <a:t>“... </a:t>
            </a:r>
            <a:r>
              <a:rPr lang="en-US" sz="2400"/>
              <a:t>an integrated use of engineering models to fill </a:t>
            </a:r>
            <a:r>
              <a:rPr lang="en-US" sz="2400"/>
              <a:t>this </a:t>
            </a:r>
            <a:r>
              <a:rPr lang="en-US" sz="2400" smtClean="0"/>
              <a:t>need”</a:t>
            </a:r>
          </a:p>
          <a:p>
            <a:pPr marL="0" indent="0">
              <a:buNone/>
            </a:pPr>
            <a:endParaRPr lang="en-US" sz="2000" b="1" smtClean="0"/>
          </a:p>
          <a:p>
            <a:pPr marL="0" indent="0">
              <a:buNone/>
            </a:pPr>
            <a:r>
              <a:rPr lang="en-US" sz="2000" b="1" smtClean="0"/>
              <a:t>Systems </a:t>
            </a:r>
            <a:r>
              <a:rPr lang="en-US" sz="2000" b="1"/>
              <a:t>Modeling and Simulation: </a:t>
            </a:r>
            <a:r>
              <a:rPr lang="en-US" sz="2000"/>
              <a:t>The use of interdisciplinary functional, architectural, and behavioral models (with physical, mathematical, and logical representations) in performing MBSE to specify, conceptualize, design, analyze, verify and validate an organized set of components, subsystems, systems, </a:t>
            </a:r>
            <a:r>
              <a:rPr lang="en-US" sz="2000"/>
              <a:t>and </a:t>
            </a:r>
            <a:r>
              <a:rPr lang="en-US" sz="2000" smtClean="0"/>
              <a:t>processes.</a:t>
            </a:r>
          </a:p>
        </p:txBody>
      </p:sp>
      <p:sp>
        <p:nvSpPr>
          <p:cNvPr id="4" name="Slide Number Placeholder 3"/>
          <p:cNvSpPr>
            <a:spLocks noGrp="1"/>
          </p:cNvSpPr>
          <p:nvPr>
            <p:ph type="sldNum" sz="quarter" idx="4"/>
          </p:nvPr>
        </p:nvSpPr>
        <p:spPr/>
        <p:txBody>
          <a:bodyPr/>
          <a:lstStyle/>
          <a:p>
            <a:fld id="{51CB53DD-BC0D-4E9D-A7FE-2923FD965632}" type="slidenum">
              <a:rPr lang="en-US" altLang="en-US" smtClean="0"/>
              <a:pPr/>
              <a:t>7</a:t>
            </a:fld>
            <a:endParaRPr lang="en-US" altLang="en-US"/>
          </a:p>
        </p:txBody>
      </p:sp>
      <p:sp>
        <p:nvSpPr>
          <p:cNvPr id="5" name="Date Placeholder 4"/>
          <p:cNvSpPr>
            <a:spLocks noGrp="1"/>
          </p:cNvSpPr>
          <p:nvPr>
            <p:ph type="dt" sz="quarter" idx="2"/>
          </p:nvPr>
        </p:nvSpPr>
        <p:spPr/>
        <p:txBody>
          <a:bodyPr/>
          <a:lstStyle/>
          <a:p>
            <a:pPr>
              <a:defRPr/>
            </a:pPr>
            <a:r>
              <a:rPr lang="en-US" altLang="en-US" smtClean="0"/>
              <a:t>2018-09-18</a:t>
            </a:r>
            <a:endParaRPr lang="en-US" altLang="en-US" dirty="0"/>
          </a:p>
        </p:txBody>
      </p:sp>
    </p:spTree>
    <p:extLst>
      <p:ext uri="{BB962C8B-B14F-4D97-AF65-F5344CB8AC3E}">
        <p14:creationId xmlns:p14="http://schemas.microsoft.com/office/powerpoint/2010/main" val="1556038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smtClean="0"/>
              <a:t>Definitions from INCOSE and NAFEMS</a:t>
            </a:r>
            <a:endParaRPr lang="en-US" sz="3600"/>
          </a:p>
        </p:txBody>
      </p:sp>
      <p:sp>
        <p:nvSpPr>
          <p:cNvPr id="3" name="Content Placeholder 2"/>
          <p:cNvSpPr>
            <a:spLocks noGrp="1"/>
          </p:cNvSpPr>
          <p:nvPr>
            <p:ph idx="1"/>
          </p:nvPr>
        </p:nvSpPr>
        <p:spPr/>
        <p:txBody>
          <a:bodyPr/>
          <a:lstStyle/>
          <a:p>
            <a:pPr marL="0" indent="0">
              <a:buNone/>
            </a:pPr>
            <a:r>
              <a:rPr lang="en-US" sz="2000" b="1" smtClean="0"/>
              <a:t>MBSE (from INCOSE):</a:t>
            </a:r>
          </a:p>
          <a:p>
            <a:pPr marL="0" indent="0">
              <a:buNone/>
            </a:pPr>
            <a:r>
              <a:rPr lang="en-US" sz="2000" smtClean="0"/>
              <a:t>“The </a:t>
            </a:r>
            <a:r>
              <a:rPr lang="en-US" sz="2000"/>
              <a:t>formalized application of modelling to support system requirements, design, analysis, verification and validation activities beginning in the conceptual design phase and continuing throughout development and later lifecycle phases. The emphasis of MBSE is on leveraging virtual representations of a system to support the various engineering and business activities throughout the lifecycle of </a:t>
            </a:r>
            <a:r>
              <a:rPr lang="en-US" sz="2000"/>
              <a:t>a </a:t>
            </a:r>
            <a:r>
              <a:rPr lang="en-US" sz="2000" smtClean="0"/>
              <a:t>product.”</a:t>
            </a:r>
          </a:p>
          <a:p>
            <a:pPr marL="0" indent="0">
              <a:spcBef>
                <a:spcPts val="1800"/>
              </a:spcBef>
              <a:buNone/>
            </a:pPr>
            <a:r>
              <a:rPr lang="en-US" sz="2000" b="1" smtClean="0"/>
              <a:t>Engineering Simulation (from NAFEMS):</a:t>
            </a:r>
          </a:p>
          <a:p>
            <a:pPr marL="0" indent="0">
              <a:buNone/>
            </a:pPr>
            <a:r>
              <a:rPr lang="en-US" sz="2000" smtClean="0"/>
              <a:t>“The </a:t>
            </a:r>
            <a:r>
              <a:rPr lang="en-US" sz="2000"/>
              <a:t>use of numerical, physical or logical models of systems and scientific problems in predicting their response to different </a:t>
            </a:r>
            <a:r>
              <a:rPr lang="en-US" sz="2000"/>
              <a:t>physical </a:t>
            </a:r>
            <a:r>
              <a:rPr lang="en-US" sz="2000" smtClean="0"/>
              <a:t>conditions.”</a:t>
            </a:r>
            <a:endParaRPr lang="en-US" sz="2000" b="1"/>
          </a:p>
        </p:txBody>
      </p:sp>
      <p:sp>
        <p:nvSpPr>
          <p:cNvPr id="4" name="Slide Number Placeholder 3"/>
          <p:cNvSpPr>
            <a:spLocks noGrp="1"/>
          </p:cNvSpPr>
          <p:nvPr>
            <p:ph type="sldNum" sz="quarter" idx="4"/>
          </p:nvPr>
        </p:nvSpPr>
        <p:spPr/>
        <p:txBody>
          <a:bodyPr/>
          <a:lstStyle/>
          <a:p>
            <a:fld id="{51CB53DD-BC0D-4E9D-A7FE-2923FD965632}" type="slidenum">
              <a:rPr lang="en-US" altLang="en-US" smtClean="0"/>
              <a:pPr/>
              <a:t>8</a:t>
            </a:fld>
            <a:endParaRPr lang="en-US" altLang="en-US"/>
          </a:p>
        </p:txBody>
      </p:sp>
      <p:sp>
        <p:nvSpPr>
          <p:cNvPr id="5" name="Date Placeholder 4"/>
          <p:cNvSpPr>
            <a:spLocks noGrp="1"/>
          </p:cNvSpPr>
          <p:nvPr>
            <p:ph type="dt" sz="quarter" idx="2"/>
          </p:nvPr>
        </p:nvSpPr>
        <p:spPr/>
        <p:txBody>
          <a:bodyPr/>
          <a:lstStyle/>
          <a:p>
            <a:pPr>
              <a:defRPr/>
            </a:pPr>
            <a:r>
              <a:rPr lang="en-US" altLang="en-US" smtClean="0"/>
              <a:t>2018-09-18</a:t>
            </a:r>
            <a:endParaRPr lang="en-US" altLang="en-US" dirty="0"/>
          </a:p>
        </p:txBody>
      </p:sp>
    </p:spTree>
    <p:extLst>
      <p:ext uri="{BB962C8B-B14F-4D97-AF65-F5344CB8AC3E}">
        <p14:creationId xmlns:p14="http://schemas.microsoft.com/office/powerpoint/2010/main" val="3201993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Drivers</a:t>
            </a:r>
            <a:endParaRPr lang="en-US"/>
          </a:p>
        </p:txBody>
      </p:sp>
      <p:sp>
        <p:nvSpPr>
          <p:cNvPr id="3" name="Content Placeholder 2"/>
          <p:cNvSpPr>
            <a:spLocks noGrp="1"/>
          </p:cNvSpPr>
          <p:nvPr>
            <p:ph idx="1"/>
          </p:nvPr>
        </p:nvSpPr>
        <p:spPr>
          <a:xfrm>
            <a:off x="457200" y="1447800"/>
            <a:ext cx="8229600" cy="4525963"/>
          </a:xfrm>
        </p:spPr>
        <p:txBody>
          <a:bodyPr/>
          <a:lstStyle/>
          <a:p>
            <a:pPr>
              <a:spcBef>
                <a:spcPts val="1200"/>
              </a:spcBef>
            </a:pPr>
            <a:r>
              <a:rPr lang="en-US" smtClean="0"/>
              <a:t>Demand for system-level solutions</a:t>
            </a:r>
          </a:p>
          <a:p>
            <a:pPr>
              <a:spcBef>
                <a:spcPts val="1200"/>
              </a:spcBef>
            </a:pPr>
            <a:r>
              <a:rPr lang="en-US" smtClean="0"/>
              <a:t>Increasing maturity of tools and resources for physical simulation</a:t>
            </a:r>
          </a:p>
          <a:p>
            <a:pPr>
              <a:spcBef>
                <a:spcPts val="1200"/>
              </a:spcBef>
            </a:pPr>
            <a:r>
              <a:rPr lang="en-US" smtClean="0"/>
              <a:t>Need to collaborate across disciplines</a:t>
            </a:r>
          </a:p>
          <a:p>
            <a:pPr>
              <a:spcBef>
                <a:spcPts val="1200"/>
              </a:spcBef>
            </a:pPr>
            <a:r>
              <a:rPr lang="en-US" smtClean="0"/>
              <a:t>Opportunity to integrate simulation throughout</a:t>
            </a:r>
            <a:br>
              <a:rPr lang="en-US" smtClean="0"/>
            </a:br>
            <a:r>
              <a:rPr lang="en-US" smtClean="0"/>
              <a:t>the systems development “Vee” process</a:t>
            </a:r>
          </a:p>
          <a:p>
            <a:pPr>
              <a:spcBef>
                <a:spcPts val="1200"/>
              </a:spcBef>
            </a:pPr>
            <a:r>
              <a:rPr lang="en-US" smtClean="0"/>
              <a:t>Benefits to both the systems engineering and engineering simulation communities</a:t>
            </a:r>
            <a:endParaRPr lang="en-US"/>
          </a:p>
        </p:txBody>
      </p:sp>
      <p:sp>
        <p:nvSpPr>
          <p:cNvPr id="4" name="Slide Number Placeholder 3"/>
          <p:cNvSpPr>
            <a:spLocks noGrp="1"/>
          </p:cNvSpPr>
          <p:nvPr>
            <p:ph type="sldNum" sz="quarter" idx="4"/>
          </p:nvPr>
        </p:nvSpPr>
        <p:spPr/>
        <p:txBody>
          <a:bodyPr/>
          <a:lstStyle/>
          <a:p>
            <a:fld id="{51CB53DD-BC0D-4E9D-A7FE-2923FD965632}" type="slidenum">
              <a:rPr lang="en-US" altLang="en-US" smtClean="0"/>
              <a:pPr/>
              <a:t>9</a:t>
            </a:fld>
            <a:endParaRPr lang="en-US" altLang="en-US"/>
          </a:p>
        </p:txBody>
      </p:sp>
      <p:sp>
        <p:nvSpPr>
          <p:cNvPr id="5" name="Date Placeholder 4"/>
          <p:cNvSpPr>
            <a:spLocks noGrp="1"/>
          </p:cNvSpPr>
          <p:nvPr>
            <p:ph type="dt" sz="quarter" idx="2"/>
          </p:nvPr>
        </p:nvSpPr>
        <p:spPr/>
        <p:txBody>
          <a:bodyPr/>
          <a:lstStyle/>
          <a:p>
            <a:pPr>
              <a:defRPr/>
            </a:pPr>
            <a:r>
              <a:rPr lang="en-US" altLang="en-US" smtClean="0"/>
              <a:t>2018-09-18</a:t>
            </a:r>
            <a:endParaRPr lang="en-US" altLang="en-US" dirty="0"/>
          </a:p>
        </p:txBody>
      </p:sp>
    </p:spTree>
    <p:extLst>
      <p:ext uri="{BB962C8B-B14F-4D97-AF65-F5344CB8AC3E}">
        <p14:creationId xmlns:p14="http://schemas.microsoft.com/office/powerpoint/2010/main" val="3020575290"/>
      </p:ext>
    </p:extLst>
  </p:cSld>
  <p:clrMapOvr>
    <a:masterClrMapping/>
  </p:clrMapOvr>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AAD36D05C61CC4C9BEE353378571754" ma:contentTypeVersion="1" ma:contentTypeDescription="Create a new document." ma:contentTypeScope="" ma:versionID="6791979522524ee6987a1c34d153ca12">
  <xsd:schema xmlns:xsd="http://www.w3.org/2001/XMLSchema" xmlns:xs="http://www.w3.org/2001/XMLSchema" xmlns:p="http://schemas.microsoft.com/office/2006/metadata/properties" xmlns:ns3="37f29cca-1843-4c53-b73d-c5541007d76c" targetNamespace="http://schemas.microsoft.com/office/2006/metadata/properties" ma:root="true" ma:fieldsID="11b9034b7b9e377ebb4c15fc01deb757" ns3:_="">
    <xsd:import namespace="37f29cca-1843-4c53-b73d-c5541007d76c"/>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f29cca-1843-4c53-b73d-c5541007d76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1D1287-5CA6-4557-A427-AF8FC49C34A6}">
  <ds:schemaRefs>
    <ds:schemaRef ds:uri="http://schemas.microsoft.com/sharepoint/v3/contenttype/forms"/>
  </ds:schemaRefs>
</ds:datastoreItem>
</file>

<file path=customXml/itemProps2.xml><?xml version="1.0" encoding="utf-8"?>
<ds:datastoreItem xmlns:ds="http://schemas.openxmlformats.org/officeDocument/2006/customXml" ds:itemID="{505844E4-2AD4-4930-8A2A-DA4E816ADFDE}">
  <ds:schemaRefs>
    <ds:schemaRef ds:uri="http://schemas.microsoft.com/office/2006/metadata/properties"/>
    <ds:schemaRef ds:uri="http://schemas.openxmlformats.org/package/2006/metadata/core-properties"/>
    <ds:schemaRef ds:uri="http://purl.org/dc/elements/1.1/"/>
    <ds:schemaRef ds:uri="http://schemas.microsoft.com/office/infopath/2007/PartnerControls"/>
    <ds:schemaRef ds:uri="http://schemas.microsoft.com/office/2006/documentManagement/types"/>
    <ds:schemaRef ds:uri="http://purl.org/dc/terms/"/>
    <ds:schemaRef ds:uri="http://purl.org/dc/dcmitype/"/>
    <ds:schemaRef ds:uri="http://www.w3.org/XML/1998/namespace"/>
    <ds:schemaRef ds:uri="37f29cca-1843-4c53-b73d-c5541007d76c"/>
  </ds:schemaRefs>
</ds:datastoreItem>
</file>

<file path=customXml/itemProps3.xml><?xml version="1.0" encoding="utf-8"?>
<ds:datastoreItem xmlns:ds="http://schemas.openxmlformats.org/officeDocument/2006/customXml" ds:itemID="{0BD66FEB-616E-4E84-B5EB-0B4A03D58A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7f29cca-1843-4c53-b73d-c5541007d7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3633</TotalTime>
  <Words>1226</Words>
  <Application>Microsoft Office PowerPoint</Application>
  <PresentationFormat>On-screen Show (4:3)</PresentationFormat>
  <Paragraphs>116</Paragraphs>
  <Slides>15</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15</vt:i4>
      </vt:variant>
    </vt:vector>
  </HeadingPairs>
  <TitlesOfParts>
    <vt:vector size="24" baseType="lpstr">
      <vt:lpstr>ＭＳ Ｐゴシック</vt:lpstr>
      <vt:lpstr>Arial</vt:lpstr>
      <vt:lpstr>Arial Narrow</vt:lpstr>
      <vt:lpstr>Calibri</vt:lpstr>
      <vt:lpstr>Mangal</vt:lpstr>
      <vt:lpstr>Verdana</vt:lpstr>
      <vt:lpstr>Wingdings</vt:lpstr>
      <vt:lpstr>2_Custom Design</vt:lpstr>
      <vt:lpstr>Office Theme</vt:lpstr>
      <vt:lpstr>NAFEMS / INCOSE Systems Modeling &amp; Simulation Working Group</vt:lpstr>
      <vt:lpstr>PowerPoint Presentation</vt:lpstr>
      <vt:lpstr>Upcoming schedule of monthly SMSWG member meetings</vt:lpstr>
      <vt:lpstr>SMSWG Working Subteams</vt:lpstr>
      <vt:lpstr>What is Systems Modeling and Simulation?</vt:lpstr>
      <vt:lpstr>What is Systems Modeling and Simulation? </vt:lpstr>
      <vt:lpstr>Highlights of flyer</vt:lpstr>
      <vt:lpstr>Definitions from INCOSE and NAFEMS</vt:lpstr>
      <vt:lpstr>Drivers</vt:lpstr>
      <vt:lpstr>Figure 1. Model-based integration across multiple technical disciplines </vt:lpstr>
      <vt:lpstr>Figure 2. Iterative product development with systems engineering and engineering simulation</vt:lpstr>
      <vt:lpstr>Benefits to both communities</vt:lpstr>
      <vt:lpstr>Links from document</vt:lpstr>
      <vt:lpstr>Initial lineup of working subteams</vt:lpstr>
      <vt:lpstr>Model-Based Definitions</vt:lpstr>
    </vt:vector>
  </TitlesOfParts>
  <Company>Procter &amp; Gamble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SMSWG overview</dc:title>
  <dc:creator>tk9295;SMSWG steering committee</dc:creator>
  <cp:lastModifiedBy>Burkhart Roger M</cp:lastModifiedBy>
  <cp:revision>355</cp:revision>
  <dcterms:created xsi:type="dcterms:W3CDTF">2009-05-12T18:47:40Z</dcterms:created>
  <dcterms:modified xsi:type="dcterms:W3CDTF">2018-09-18T13:37:12Z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0x010100FAAD36D05C61CC4C9BEE353378571754</vt:lpwstr>
  </property>
</Properties>
</file>