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24" r:id="rId1"/>
    <p:sldMasterId id="2147484036" r:id="rId2"/>
  </p:sldMasterIdLst>
  <p:notesMasterIdLst>
    <p:notesMasterId r:id="rId16"/>
  </p:notesMasterIdLst>
  <p:handoutMasterIdLst>
    <p:handoutMasterId r:id="rId17"/>
  </p:handoutMasterIdLst>
  <p:sldIdLst>
    <p:sldId id="899" r:id="rId3"/>
    <p:sldId id="938" r:id="rId4"/>
    <p:sldId id="955" r:id="rId5"/>
    <p:sldId id="903" r:id="rId6"/>
    <p:sldId id="948" r:id="rId7"/>
    <p:sldId id="995" r:id="rId8"/>
    <p:sldId id="1049" r:id="rId9"/>
    <p:sldId id="1050" r:id="rId10"/>
    <p:sldId id="1038" r:id="rId11"/>
    <p:sldId id="1024" r:id="rId12"/>
    <p:sldId id="1032" r:id="rId13"/>
    <p:sldId id="1051" r:id="rId14"/>
    <p:sldId id="965" r:id="rId15"/>
  </p:sldIdLst>
  <p:sldSz cx="9144000" cy="6858000" type="letter"/>
  <p:notesSz cx="6858000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00"/>
    <a:srgbClr val="008080"/>
    <a:srgbClr val="009900"/>
    <a:srgbClr val="FFCC00"/>
    <a:srgbClr val="A50021"/>
    <a:srgbClr val="A5FF21"/>
    <a:srgbClr val="D3CDD3"/>
    <a:srgbClr val="9900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4" autoAdjust="0"/>
    <p:restoredTop sz="99625" autoAdjust="0"/>
  </p:normalViewPr>
  <p:slideViewPr>
    <p:cSldViewPr snapToGrid="0">
      <p:cViewPr>
        <p:scale>
          <a:sx n="50" d="100"/>
          <a:sy n="50" d="100"/>
        </p:scale>
        <p:origin x="1392" y="1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64" y="-102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79471-E7B8-4D58-801D-D9A0C27DFD84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398971-54D7-4841-B438-B6C35D17B7B6}">
      <dgm:prSet phldrT="[Text]"/>
      <dgm:spPr/>
      <dgm:t>
        <a:bodyPr/>
        <a:lstStyle/>
        <a:p>
          <a:r>
            <a:rPr lang="en-US" dirty="0" smtClean="0"/>
            <a:t>Research </a:t>
          </a:r>
        </a:p>
        <a:p>
          <a:r>
            <a:rPr lang="en-US" dirty="0" smtClean="0"/>
            <a:t>Projects</a:t>
          </a:r>
          <a:endParaRPr lang="en-US" dirty="0"/>
        </a:p>
      </dgm:t>
    </dgm:pt>
    <dgm:pt modelId="{EC2E631B-6E93-492B-A720-5DC1AD7A9831}" type="parTrans" cxnId="{2431668C-10D2-485F-808A-41F8F872E9F2}">
      <dgm:prSet/>
      <dgm:spPr/>
      <dgm:t>
        <a:bodyPr/>
        <a:lstStyle/>
        <a:p>
          <a:endParaRPr lang="en-US"/>
        </a:p>
      </dgm:t>
    </dgm:pt>
    <dgm:pt modelId="{A873950C-F717-47ED-AEC5-F7E3116E95D8}" type="sibTrans" cxnId="{2431668C-10D2-485F-808A-41F8F872E9F2}">
      <dgm:prSet/>
      <dgm:spPr/>
      <dgm:t>
        <a:bodyPr/>
        <a:lstStyle/>
        <a:p>
          <a:endParaRPr lang="en-US"/>
        </a:p>
      </dgm:t>
    </dgm:pt>
    <dgm:pt modelId="{20BCF22F-5B38-4632-BF25-5D5C0865B2FD}">
      <dgm:prSet phldrT="[Text]"/>
      <dgm:spPr/>
      <dgm:t>
        <a:bodyPr/>
        <a:lstStyle/>
        <a:p>
          <a:r>
            <a:rPr lang="en-US" dirty="0" smtClean="0"/>
            <a:t>Incubation</a:t>
          </a:r>
          <a:endParaRPr lang="en-US" dirty="0"/>
        </a:p>
      </dgm:t>
    </dgm:pt>
    <dgm:pt modelId="{AF4FEC7C-72F9-485E-A528-C75CC201BF11}" type="parTrans" cxnId="{3C949E41-6C6C-4B5A-ADEB-B8EB1A2E75AE}">
      <dgm:prSet/>
      <dgm:spPr/>
      <dgm:t>
        <a:bodyPr/>
        <a:lstStyle/>
        <a:p>
          <a:endParaRPr lang="en-US"/>
        </a:p>
      </dgm:t>
    </dgm:pt>
    <dgm:pt modelId="{5C96B9CC-F83C-445D-9E94-5F20C44ACEB2}" type="sibTrans" cxnId="{3C949E41-6C6C-4B5A-ADEB-B8EB1A2E75AE}">
      <dgm:prSet/>
      <dgm:spPr/>
      <dgm:t>
        <a:bodyPr/>
        <a:lstStyle/>
        <a:p>
          <a:endParaRPr lang="en-US"/>
        </a:p>
      </dgm:t>
    </dgm:pt>
    <dgm:pt modelId="{29DD5686-8B4C-461C-AE49-EF163B0E9301}">
      <dgm:prSet phldrT="[Text]"/>
      <dgm:spPr/>
      <dgm:t>
        <a:bodyPr/>
        <a:lstStyle/>
        <a:p>
          <a:r>
            <a:rPr lang="en-US" dirty="0" smtClean="0"/>
            <a:t>Existing</a:t>
          </a:r>
          <a:endParaRPr lang="en-US" dirty="0"/>
        </a:p>
      </dgm:t>
    </dgm:pt>
    <dgm:pt modelId="{44DE5CF2-1BDD-47FE-A24A-16C48EC29DA6}" type="parTrans" cxnId="{5CD57911-B221-4333-91FA-4AB2E9C3E0D1}">
      <dgm:prSet/>
      <dgm:spPr/>
      <dgm:t>
        <a:bodyPr/>
        <a:lstStyle/>
        <a:p>
          <a:endParaRPr lang="en-US"/>
        </a:p>
      </dgm:t>
    </dgm:pt>
    <dgm:pt modelId="{0D3146FB-9ABA-4935-AFC0-907B548B4121}" type="sibTrans" cxnId="{5CD57911-B221-4333-91FA-4AB2E9C3E0D1}">
      <dgm:prSet/>
      <dgm:spPr/>
      <dgm:t>
        <a:bodyPr/>
        <a:lstStyle/>
        <a:p>
          <a:endParaRPr lang="en-US"/>
        </a:p>
      </dgm:t>
    </dgm:pt>
    <dgm:pt modelId="{DED247FB-70DC-4A77-B91A-634901DED104}">
      <dgm:prSet phldrT="[Text]"/>
      <dgm:spPr/>
      <dgm:t>
        <a:bodyPr/>
        <a:lstStyle/>
        <a:p>
          <a:r>
            <a:rPr lang="en-US" dirty="0" smtClean="0"/>
            <a:t>Solicitation</a:t>
          </a:r>
          <a:endParaRPr lang="en-US" dirty="0"/>
        </a:p>
      </dgm:t>
    </dgm:pt>
    <dgm:pt modelId="{3AA0BF0E-3D17-4753-BE6F-729D9FC7559A}" type="parTrans" cxnId="{F2DF7F33-4A22-4BF0-9994-F2FC91148A07}">
      <dgm:prSet/>
      <dgm:spPr/>
      <dgm:t>
        <a:bodyPr/>
        <a:lstStyle/>
        <a:p>
          <a:endParaRPr lang="en-US"/>
        </a:p>
      </dgm:t>
    </dgm:pt>
    <dgm:pt modelId="{30C1E3C9-819E-479A-A749-5EC98F9C534F}" type="sibTrans" cxnId="{F2DF7F33-4A22-4BF0-9994-F2FC91148A07}">
      <dgm:prSet/>
      <dgm:spPr/>
      <dgm:t>
        <a:bodyPr/>
        <a:lstStyle/>
        <a:p>
          <a:endParaRPr lang="en-US"/>
        </a:p>
      </dgm:t>
    </dgm:pt>
    <dgm:pt modelId="{9A4AFA21-1406-49E3-9898-6087C1E1E39C}">
      <dgm:prSet phldrT="[Text]"/>
      <dgm:spPr/>
      <dgm:t>
        <a:bodyPr/>
        <a:lstStyle/>
        <a:p>
          <a:r>
            <a:rPr lang="en-US" dirty="0" smtClean="0"/>
            <a:t>Directed</a:t>
          </a:r>
          <a:endParaRPr lang="en-US" dirty="0"/>
        </a:p>
      </dgm:t>
    </dgm:pt>
    <dgm:pt modelId="{32875EFD-7A7B-46E1-97EB-A895853B1AA3}" type="parTrans" cxnId="{2B8C5A0D-E8DA-4B38-8A56-C5775701F4D4}">
      <dgm:prSet/>
      <dgm:spPr/>
      <dgm:t>
        <a:bodyPr/>
        <a:lstStyle/>
        <a:p>
          <a:endParaRPr lang="en-US"/>
        </a:p>
      </dgm:t>
    </dgm:pt>
    <dgm:pt modelId="{1EF58E8D-545A-4F5B-BD67-8A892D141C0F}" type="sibTrans" cxnId="{2B8C5A0D-E8DA-4B38-8A56-C5775701F4D4}">
      <dgm:prSet/>
      <dgm:spPr/>
      <dgm:t>
        <a:bodyPr/>
        <a:lstStyle/>
        <a:p>
          <a:endParaRPr lang="en-US"/>
        </a:p>
      </dgm:t>
    </dgm:pt>
    <dgm:pt modelId="{475DABCC-E0D8-4F86-8F49-0CF46F2805F8}" type="pres">
      <dgm:prSet presAssocID="{DAE79471-E7B8-4D58-801D-D9A0C27DFD84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3E41F7-104C-4D77-9E42-00C1B572DFA5}" type="pres">
      <dgm:prSet presAssocID="{BB398971-54D7-4841-B438-B6C35D17B7B6}" presName="composite" presStyleCnt="0"/>
      <dgm:spPr/>
    </dgm:pt>
    <dgm:pt modelId="{F6888B33-521F-4128-AB25-D8E8FD0F1682}" type="pres">
      <dgm:prSet presAssocID="{BB398971-54D7-4841-B438-B6C35D17B7B6}" presName="ParentAccent1" presStyleLbl="alignNode1" presStyleIdx="0" presStyleCnt="42"/>
      <dgm:spPr/>
    </dgm:pt>
    <dgm:pt modelId="{5743F97B-FC5A-44E9-8386-E1D9F08E1CAB}" type="pres">
      <dgm:prSet presAssocID="{BB398971-54D7-4841-B438-B6C35D17B7B6}" presName="ParentAccent2" presStyleLbl="alignNode1" presStyleIdx="1" presStyleCnt="42"/>
      <dgm:spPr/>
    </dgm:pt>
    <dgm:pt modelId="{C92058E0-682E-401C-A7AC-BC23299F5FC3}" type="pres">
      <dgm:prSet presAssocID="{BB398971-54D7-4841-B438-B6C35D17B7B6}" presName="ParentAccent3" presStyleLbl="alignNode1" presStyleIdx="2" presStyleCnt="42"/>
      <dgm:spPr/>
    </dgm:pt>
    <dgm:pt modelId="{37D86281-42D2-4460-88BA-D22BA6AE4DFF}" type="pres">
      <dgm:prSet presAssocID="{BB398971-54D7-4841-B438-B6C35D17B7B6}" presName="ParentAccent4" presStyleLbl="alignNode1" presStyleIdx="3" presStyleCnt="42"/>
      <dgm:spPr/>
    </dgm:pt>
    <dgm:pt modelId="{1EC24C0E-B509-4ACA-875C-38887F3DA6F5}" type="pres">
      <dgm:prSet presAssocID="{BB398971-54D7-4841-B438-B6C35D17B7B6}" presName="ParentAccent5" presStyleLbl="alignNode1" presStyleIdx="4" presStyleCnt="42"/>
      <dgm:spPr/>
    </dgm:pt>
    <dgm:pt modelId="{B3B12276-187B-4450-BE24-C3CC433BE080}" type="pres">
      <dgm:prSet presAssocID="{BB398971-54D7-4841-B438-B6C35D17B7B6}" presName="ParentAccent6" presStyleLbl="alignNode1" presStyleIdx="5" presStyleCnt="42"/>
      <dgm:spPr/>
    </dgm:pt>
    <dgm:pt modelId="{8F26EE08-1C65-42B5-877A-93755EA0BA8D}" type="pres">
      <dgm:prSet presAssocID="{BB398971-54D7-4841-B438-B6C35D17B7B6}" presName="ParentAccent7" presStyleLbl="alignNode1" presStyleIdx="6" presStyleCnt="42"/>
      <dgm:spPr/>
    </dgm:pt>
    <dgm:pt modelId="{8B265E84-A97F-447D-BB43-74817FDC850E}" type="pres">
      <dgm:prSet presAssocID="{BB398971-54D7-4841-B438-B6C35D17B7B6}" presName="ParentAccent8" presStyleLbl="alignNode1" presStyleIdx="7" presStyleCnt="42"/>
      <dgm:spPr/>
    </dgm:pt>
    <dgm:pt modelId="{A21CAE93-25EA-4965-A59C-348B7C5BF41D}" type="pres">
      <dgm:prSet presAssocID="{BB398971-54D7-4841-B438-B6C35D17B7B6}" presName="ParentAccent9" presStyleLbl="alignNode1" presStyleIdx="8" presStyleCnt="42"/>
      <dgm:spPr/>
    </dgm:pt>
    <dgm:pt modelId="{F8BFF0E2-9066-4179-995E-E4A903240C02}" type="pres">
      <dgm:prSet presAssocID="{BB398971-54D7-4841-B438-B6C35D17B7B6}" presName="ParentAccent10" presStyleLbl="alignNode1" presStyleIdx="9" presStyleCnt="42"/>
      <dgm:spPr/>
    </dgm:pt>
    <dgm:pt modelId="{7A6F0BE2-3EC1-49D1-B1F3-48D0BDBEE21D}" type="pres">
      <dgm:prSet presAssocID="{BB398971-54D7-4841-B438-B6C35D17B7B6}" presName="Parent" presStyleLbl="alignNode1" presStyleIdx="10" presStyleCnt="42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A07AF-FA79-4F03-AF06-4CCD20E01887}" type="pres">
      <dgm:prSet presAssocID="{20BCF22F-5B38-4632-BF25-5D5C0865B2FD}" presName="Child1Accent1" presStyleLbl="alignNode1" presStyleIdx="11" presStyleCnt="42"/>
      <dgm:spPr/>
    </dgm:pt>
    <dgm:pt modelId="{A980DAFB-9AD2-465E-A0C0-12DABEAA5751}" type="pres">
      <dgm:prSet presAssocID="{20BCF22F-5B38-4632-BF25-5D5C0865B2FD}" presName="Child1Accent2" presStyleLbl="alignNode1" presStyleIdx="12" presStyleCnt="42"/>
      <dgm:spPr/>
    </dgm:pt>
    <dgm:pt modelId="{0E306A9C-9FAA-4CAA-BA4D-C7A041F871F9}" type="pres">
      <dgm:prSet presAssocID="{20BCF22F-5B38-4632-BF25-5D5C0865B2FD}" presName="Child1Accent3" presStyleLbl="alignNode1" presStyleIdx="13" presStyleCnt="42"/>
      <dgm:spPr/>
    </dgm:pt>
    <dgm:pt modelId="{045205DD-1054-42A8-A754-D20E0D4A24E3}" type="pres">
      <dgm:prSet presAssocID="{20BCF22F-5B38-4632-BF25-5D5C0865B2FD}" presName="Child1Accent4" presStyleLbl="alignNode1" presStyleIdx="14" presStyleCnt="42"/>
      <dgm:spPr/>
    </dgm:pt>
    <dgm:pt modelId="{42EB2A20-2E7C-406F-8FFA-C270C0BF5A16}" type="pres">
      <dgm:prSet presAssocID="{20BCF22F-5B38-4632-BF25-5D5C0865B2FD}" presName="Child1Accent5" presStyleLbl="alignNode1" presStyleIdx="15" presStyleCnt="42"/>
      <dgm:spPr/>
    </dgm:pt>
    <dgm:pt modelId="{5B638651-4D4A-484B-B844-BD21E1246960}" type="pres">
      <dgm:prSet presAssocID="{20BCF22F-5B38-4632-BF25-5D5C0865B2FD}" presName="Child1Accent6" presStyleLbl="alignNode1" presStyleIdx="16" presStyleCnt="42"/>
      <dgm:spPr/>
    </dgm:pt>
    <dgm:pt modelId="{E3F43693-9C7B-4305-8A31-B8C7E9C66A7A}" type="pres">
      <dgm:prSet presAssocID="{20BCF22F-5B38-4632-BF25-5D5C0865B2FD}" presName="Child1Accent7" presStyleLbl="alignNode1" presStyleIdx="17" presStyleCnt="42"/>
      <dgm:spPr/>
    </dgm:pt>
    <dgm:pt modelId="{B14CC32D-B755-4584-973E-AFFB795E7400}" type="pres">
      <dgm:prSet presAssocID="{20BCF22F-5B38-4632-BF25-5D5C0865B2FD}" presName="Child1Accent8" presStyleLbl="alignNode1" presStyleIdx="18" presStyleCnt="42"/>
      <dgm:spPr/>
    </dgm:pt>
    <dgm:pt modelId="{5DF724B9-E414-48BA-8BD3-10E759DAB6BE}" type="pres">
      <dgm:prSet presAssocID="{20BCF22F-5B38-4632-BF25-5D5C0865B2FD}" presName="Child1Accent9" presStyleLbl="alignNode1" presStyleIdx="19" presStyleCnt="42"/>
      <dgm:spPr/>
    </dgm:pt>
    <dgm:pt modelId="{C8E6E246-79BD-483C-BF2A-CE6E67987E09}" type="pres">
      <dgm:prSet presAssocID="{20BCF22F-5B38-4632-BF25-5D5C0865B2FD}" presName="Child1" presStyleLbl="revTx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7F1F2-023E-4297-8604-A50576532FA1}" type="pres">
      <dgm:prSet presAssocID="{DED247FB-70DC-4A77-B91A-634901DED104}" presName="Child2Accent1" presStyleLbl="alignNode1" presStyleIdx="20" presStyleCnt="42"/>
      <dgm:spPr/>
    </dgm:pt>
    <dgm:pt modelId="{7F14AC5C-1BD9-4C9A-AFF5-6F3D23164C19}" type="pres">
      <dgm:prSet presAssocID="{DED247FB-70DC-4A77-B91A-634901DED104}" presName="Child2Accent2" presStyleLbl="alignNode1" presStyleIdx="21" presStyleCnt="42"/>
      <dgm:spPr/>
    </dgm:pt>
    <dgm:pt modelId="{369213DA-C930-450C-AAA9-A463227D05E4}" type="pres">
      <dgm:prSet presAssocID="{DED247FB-70DC-4A77-B91A-634901DED104}" presName="Child2Accent3" presStyleLbl="alignNode1" presStyleIdx="22" presStyleCnt="42"/>
      <dgm:spPr/>
    </dgm:pt>
    <dgm:pt modelId="{4FD4C25D-9FC4-4B27-A05C-2BF6232F60BD}" type="pres">
      <dgm:prSet presAssocID="{DED247FB-70DC-4A77-B91A-634901DED104}" presName="Child2Accent4" presStyleLbl="alignNode1" presStyleIdx="23" presStyleCnt="42"/>
      <dgm:spPr/>
    </dgm:pt>
    <dgm:pt modelId="{41C27E47-31C6-49ED-B72C-876C4A40AFB3}" type="pres">
      <dgm:prSet presAssocID="{DED247FB-70DC-4A77-B91A-634901DED104}" presName="Child2Accent5" presStyleLbl="alignNode1" presStyleIdx="24" presStyleCnt="42"/>
      <dgm:spPr/>
    </dgm:pt>
    <dgm:pt modelId="{7ED02BAA-D275-4AA5-BFFA-B792AD92A377}" type="pres">
      <dgm:prSet presAssocID="{DED247FB-70DC-4A77-B91A-634901DED104}" presName="Child2Accent6" presStyleLbl="alignNode1" presStyleIdx="25" presStyleCnt="42"/>
      <dgm:spPr/>
    </dgm:pt>
    <dgm:pt modelId="{B6F55DD4-5976-498F-B632-F43CB7657237}" type="pres">
      <dgm:prSet presAssocID="{DED247FB-70DC-4A77-B91A-634901DED104}" presName="Child2Accent7" presStyleLbl="alignNode1" presStyleIdx="26" presStyleCnt="42"/>
      <dgm:spPr/>
    </dgm:pt>
    <dgm:pt modelId="{56982BB7-9933-4941-98C3-D14D9CE89D04}" type="pres">
      <dgm:prSet presAssocID="{DED247FB-70DC-4A77-B91A-634901DED104}" presName="Child2" presStyleLbl="revTx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2F001-1D4B-4E55-BDB0-3DFCBA52EF3F}" type="pres">
      <dgm:prSet presAssocID="{9A4AFA21-1406-49E3-9898-6087C1E1E39C}" presName="Child3Accent1" presStyleLbl="alignNode1" presStyleIdx="27" presStyleCnt="42"/>
      <dgm:spPr/>
    </dgm:pt>
    <dgm:pt modelId="{92D94F35-418B-45F6-9A85-8C8CEDA9983C}" type="pres">
      <dgm:prSet presAssocID="{9A4AFA21-1406-49E3-9898-6087C1E1E39C}" presName="Child3Accent2" presStyleLbl="alignNode1" presStyleIdx="28" presStyleCnt="42"/>
      <dgm:spPr/>
    </dgm:pt>
    <dgm:pt modelId="{8A27B86C-1290-4AE2-97D4-AC3368D4616C}" type="pres">
      <dgm:prSet presAssocID="{9A4AFA21-1406-49E3-9898-6087C1E1E39C}" presName="Child3Accent3" presStyleLbl="alignNode1" presStyleIdx="29" presStyleCnt="42"/>
      <dgm:spPr/>
    </dgm:pt>
    <dgm:pt modelId="{8CB22E62-65A0-4150-BA4D-CD8AFFA517D3}" type="pres">
      <dgm:prSet presAssocID="{9A4AFA21-1406-49E3-9898-6087C1E1E39C}" presName="Child3Accent4" presStyleLbl="alignNode1" presStyleIdx="30" presStyleCnt="42"/>
      <dgm:spPr/>
    </dgm:pt>
    <dgm:pt modelId="{AA62035F-C7EE-4214-963A-C11F5E49F7CF}" type="pres">
      <dgm:prSet presAssocID="{9A4AFA21-1406-49E3-9898-6087C1E1E39C}" presName="Child3Accent5" presStyleLbl="alignNode1" presStyleIdx="31" presStyleCnt="42"/>
      <dgm:spPr/>
    </dgm:pt>
    <dgm:pt modelId="{F33C313E-F829-454B-98F3-2C880FEB47F7}" type="pres">
      <dgm:prSet presAssocID="{9A4AFA21-1406-49E3-9898-6087C1E1E39C}" presName="Child3Accent6" presStyleLbl="alignNode1" presStyleIdx="32" presStyleCnt="42"/>
      <dgm:spPr/>
    </dgm:pt>
    <dgm:pt modelId="{D89C006A-CE26-4C31-9393-27A75A33A592}" type="pres">
      <dgm:prSet presAssocID="{9A4AFA21-1406-49E3-9898-6087C1E1E39C}" presName="Child3Accent7" presStyleLbl="alignNode1" presStyleIdx="33" presStyleCnt="42"/>
      <dgm:spPr/>
    </dgm:pt>
    <dgm:pt modelId="{DE022F32-904D-4ACB-B821-A4DB0E8183ED}" type="pres">
      <dgm:prSet presAssocID="{9A4AFA21-1406-49E3-9898-6087C1E1E39C}" presName="Child3" presStyleLbl="revTx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9A703-0510-41F0-9BC6-0249CA1DEACA}" type="pres">
      <dgm:prSet presAssocID="{29DD5686-8B4C-461C-AE49-EF163B0E9301}" presName="Child4Accent1" presStyleLbl="alignNode1" presStyleIdx="34" presStyleCnt="42"/>
      <dgm:spPr/>
    </dgm:pt>
    <dgm:pt modelId="{8FC4DC0D-F377-4B08-86DB-C02200795335}" type="pres">
      <dgm:prSet presAssocID="{29DD5686-8B4C-461C-AE49-EF163B0E9301}" presName="Child4Accent2" presStyleLbl="alignNode1" presStyleIdx="35" presStyleCnt="42"/>
      <dgm:spPr/>
    </dgm:pt>
    <dgm:pt modelId="{482A8297-AA59-4333-8B82-F30EA85994B1}" type="pres">
      <dgm:prSet presAssocID="{29DD5686-8B4C-461C-AE49-EF163B0E9301}" presName="Child4Accent3" presStyleLbl="alignNode1" presStyleIdx="36" presStyleCnt="42"/>
      <dgm:spPr/>
    </dgm:pt>
    <dgm:pt modelId="{82418B3A-DFA3-462C-B4B0-8CDF5D29327B}" type="pres">
      <dgm:prSet presAssocID="{29DD5686-8B4C-461C-AE49-EF163B0E9301}" presName="Child4Accent4" presStyleLbl="alignNode1" presStyleIdx="37" presStyleCnt="42"/>
      <dgm:spPr/>
    </dgm:pt>
    <dgm:pt modelId="{C43D7F28-D450-40A2-871D-C0EABC7A4B64}" type="pres">
      <dgm:prSet presAssocID="{29DD5686-8B4C-461C-AE49-EF163B0E9301}" presName="Child4Accent5" presStyleLbl="alignNode1" presStyleIdx="38" presStyleCnt="42"/>
      <dgm:spPr/>
    </dgm:pt>
    <dgm:pt modelId="{D00F0277-1BDC-4751-9D4C-BF925E4A8E24}" type="pres">
      <dgm:prSet presAssocID="{29DD5686-8B4C-461C-AE49-EF163B0E9301}" presName="Child4Accent6" presStyleLbl="alignNode1" presStyleIdx="39" presStyleCnt="42"/>
      <dgm:spPr/>
    </dgm:pt>
    <dgm:pt modelId="{06DD3DB5-EB63-4DC2-98DB-42DF8F75C8C6}" type="pres">
      <dgm:prSet presAssocID="{29DD5686-8B4C-461C-AE49-EF163B0E9301}" presName="Child4Accent7" presStyleLbl="alignNode1" presStyleIdx="40" presStyleCnt="42"/>
      <dgm:spPr/>
    </dgm:pt>
    <dgm:pt modelId="{630811B9-D5DF-4A34-B6D5-2C632D429502}" type="pres">
      <dgm:prSet presAssocID="{29DD5686-8B4C-461C-AE49-EF163B0E9301}" presName="Child4Accent8" presStyleLbl="alignNode1" presStyleIdx="41" presStyleCnt="42"/>
      <dgm:spPr/>
    </dgm:pt>
    <dgm:pt modelId="{17D05D32-6E82-47B5-A469-84F16418B1CD}" type="pres">
      <dgm:prSet presAssocID="{29DD5686-8B4C-461C-AE49-EF163B0E9301}" presName="Child4" presStyleLbl="revTx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118412-846F-9B4F-B514-1240359CC4AF}" type="presOf" srcId="{DED247FB-70DC-4A77-B91A-634901DED104}" destId="{56982BB7-9933-4941-98C3-D14D9CE89D04}" srcOrd="0" destOrd="0" presId="urn:microsoft.com/office/officeart/2011/layout/ConvergingText"/>
    <dgm:cxn modelId="{629DB1E9-D0DD-D244-BF00-A5E5A426AB6E}" type="presOf" srcId="{DAE79471-E7B8-4D58-801D-D9A0C27DFD84}" destId="{475DABCC-E0D8-4F86-8F49-0CF46F2805F8}" srcOrd="0" destOrd="0" presId="urn:microsoft.com/office/officeart/2011/layout/ConvergingText"/>
    <dgm:cxn modelId="{2431668C-10D2-485F-808A-41F8F872E9F2}" srcId="{DAE79471-E7B8-4D58-801D-D9A0C27DFD84}" destId="{BB398971-54D7-4841-B438-B6C35D17B7B6}" srcOrd="0" destOrd="0" parTransId="{EC2E631B-6E93-492B-A720-5DC1AD7A9831}" sibTransId="{A873950C-F717-47ED-AEC5-F7E3116E95D8}"/>
    <dgm:cxn modelId="{CD6F5AFD-0CB0-B84D-A59F-45EB01F9D2F8}" type="presOf" srcId="{20BCF22F-5B38-4632-BF25-5D5C0865B2FD}" destId="{C8E6E246-79BD-483C-BF2A-CE6E67987E09}" srcOrd="0" destOrd="0" presId="urn:microsoft.com/office/officeart/2011/layout/ConvergingText"/>
    <dgm:cxn modelId="{5CD57911-B221-4333-91FA-4AB2E9C3E0D1}" srcId="{BB398971-54D7-4841-B438-B6C35D17B7B6}" destId="{29DD5686-8B4C-461C-AE49-EF163B0E9301}" srcOrd="3" destOrd="0" parTransId="{44DE5CF2-1BDD-47FE-A24A-16C48EC29DA6}" sibTransId="{0D3146FB-9ABA-4935-AFC0-907B548B4121}"/>
    <dgm:cxn modelId="{2B8C5A0D-E8DA-4B38-8A56-C5775701F4D4}" srcId="{BB398971-54D7-4841-B438-B6C35D17B7B6}" destId="{9A4AFA21-1406-49E3-9898-6087C1E1E39C}" srcOrd="2" destOrd="0" parTransId="{32875EFD-7A7B-46E1-97EB-A895853B1AA3}" sibTransId="{1EF58E8D-545A-4F5B-BD67-8A892D141C0F}"/>
    <dgm:cxn modelId="{F2DF7F33-4A22-4BF0-9994-F2FC91148A07}" srcId="{BB398971-54D7-4841-B438-B6C35D17B7B6}" destId="{DED247FB-70DC-4A77-B91A-634901DED104}" srcOrd="1" destOrd="0" parTransId="{3AA0BF0E-3D17-4753-BE6F-729D9FC7559A}" sibTransId="{30C1E3C9-819E-479A-A749-5EC98F9C534F}"/>
    <dgm:cxn modelId="{3C949E41-6C6C-4B5A-ADEB-B8EB1A2E75AE}" srcId="{BB398971-54D7-4841-B438-B6C35D17B7B6}" destId="{20BCF22F-5B38-4632-BF25-5D5C0865B2FD}" srcOrd="0" destOrd="0" parTransId="{AF4FEC7C-72F9-485E-A528-C75CC201BF11}" sibTransId="{5C96B9CC-F83C-445D-9E94-5F20C44ACEB2}"/>
    <dgm:cxn modelId="{AC46301E-7BA4-6B4A-8252-FA10ABD47F5B}" type="presOf" srcId="{29DD5686-8B4C-461C-AE49-EF163B0E9301}" destId="{17D05D32-6E82-47B5-A469-84F16418B1CD}" srcOrd="0" destOrd="0" presId="urn:microsoft.com/office/officeart/2011/layout/ConvergingText"/>
    <dgm:cxn modelId="{2B58724D-7B39-E347-A0C4-D7493CF802F4}" type="presOf" srcId="{BB398971-54D7-4841-B438-B6C35D17B7B6}" destId="{7A6F0BE2-3EC1-49D1-B1F3-48D0BDBEE21D}" srcOrd="0" destOrd="0" presId="urn:microsoft.com/office/officeart/2011/layout/ConvergingText"/>
    <dgm:cxn modelId="{D10D5557-290D-6A49-B345-B37EA2D98D47}" type="presOf" srcId="{9A4AFA21-1406-49E3-9898-6087C1E1E39C}" destId="{DE022F32-904D-4ACB-B821-A4DB0E8183ED}" srcOrd="0" destOrd="0" presId="urn:microsoft.com/office/officeart/2011/layout/ConvergingText"/>
    <dgm:cxn modelId="{9EAA37AA-CF86-614F-B179-925AC44794F6}" type="presParOf" srcId="{475DABCC-E0D8-4F86-8F49-0CF46F2805F8}" destId="{3A3E41F7-104C-4D77-9E42-00C1B572DFA5}" srcOrd="0" destOrd="0" presId="urn:microsoft.com/office/officeart/2011/layout/ConvergingText"/>
    <dgm:cxn modelId="{A8D6A666-06EE-FE44-B86D-C88EA591543E}" type="presParOf" srcId="{3A3E41F7-104C-4D77-9E42-00C1B572DFA5}" destId="{F6888B33-521F-4128-AB25-D8E8FD0F1682}" srcOrd="0" destOrd="0" presId="urn:microsoft.com/office/officeart/2011/layout/ConvergingText"/>
    <dgm:cxn modelId="{9517CF83-AA67-5549-BAB5-1C900F566AC1}" type="presParOf" srcId="{3A3E41F7-104C-4D77-9E42-00C1B572DFA5}" destId="{5743F97B-FC5A-44E9-8386-E1D9F08E1CAB}" srcOrd="1" destOrd="0" presId="urn:microsoft.com/office/officeart/2011/layout/ConvergingText"/>
    <dgm:cxn modelId="{C0F35AE3-FF32-C243-BA45-28620F041299}" type="presParOf" srcId="{3A3E41F7-104C-4D77-9E42-00C1B572DFA5}" destId="{C92058E0-682E-401C-A7AC-BC23299F5FC3}" srcOrd="2" destOrd="0" presId="urn:microsoft.com/office/officeart/2011/layout/ConvergingText"/>
    <dgm:cxn modelId="{4322B74B-6EAB-9F46-B79E-233A9CD25934}" type="presParOf" srcId="{3A3E41F7-104C-4D77-9E42-00C1B572DFA5}" destId="{37D86281-42D2-4460-88BA-D22BA6AE4DFF}" srcOrd="3" destOrd="0" presId="urn:microsoft.com/office/officeart/2011/layout/ConvergingText"/>
    <dgm:cxn modelId="{358B662A-7114-1E49-AFFF-4B4EA8D20D2A}" type="presParOf" srcId="{3A3E41F7-104C-4D77-9E42-00C1B572DFA5}" destId="{1EC24C0E-B509-4ACA-875C-38887F3DA6F5}" srcOrd="4" destOrd="0" presId="urn:microsoft.com/office/officeart/2011/layout/ConvergingText"/>
    <dgm:cxn modelId="{B5EBAD75-5ADE-7D49-878E-AEC645EE5EE8}" type="presParOf" srcId="{3A3E41F7-104C-4D77-9E42-00C1B572DFA5}" destId="{B3B12276-187B-4450-BE24-C3CC433BE080}" srcOrd="5" destOrd="0" presId="urn:microsoft.com/office/officeart/2011/layout/ConvergingText"/>
    <dgm:cxn modelId="{2EA74673-E634-0C43-A33B-BCABF71C108C}" type="presParOf" srcId="{3A3E41F7-104C-4D77-9E42-00C1B572DFA5}" destId="{8F26EE08-1C65-42B5-877A-93755EA0BA8D}" srcOrd="6" destOrd="0" presId="urn:microsoft.com/office/officeart/2011/layout/ConvergingText"/>
    <dgm:cxn modelId="{9C1CE072-0C3C-2449-B1FE-E5C5F45EEBDC}" type="presParOf" srcId="{3A3E41F7-104C-4D77-9E42-00C1B572DFA5}" destId="{8B265E84-A97F-447D-BB43-74817FDC850E}" srcOrd="7" destOrd="0" presId="urn:microsoft.com/office/officeart/2011/layout/ConvergingText"/>
    <dgm:cxn modelId="{3187C474-8BFE-EC49-8775-F1DF29EB587E}" type="presParOf" srcId="{3A3E41F7-104C-4D77-9E42-00C1B572DFA5}" destId="{A21CAE93-25EA-4965-A59C-348B7C5BF41D}" srcOrd="8" destOrd="0" presId="urn:microsoft.com/office/officeart/2011/layout/ConvergingText"/>
    <dgm:cxn modelId="{ECEB0EE8-5B56-694D-96D9-6C995D7EEB54}" type="presParOf" srcId="{3A3E41F7-104C-4D77-9E42-00C1B572DFA5}" destId="{F8BFF0E2-9066-4179-995E-E4A903240C02}" srcOrd="9" destOrd="0" presId="urn:microsoft.com/office/officeart/2011/layout/ConvergingText"/>
    <dgm:cxn modelId="{029DF91B-68EF-ED40-B716-DF9E49E952A5}" type="presParOf" srcId="{3A3E41F7-104C-4D77-9E42-00C1B572DFA5}" destId="{7A6F0BE2-3EC1-49D1-B1F3-48D0BDBEE21D}" srcOrd="10" destOrd="0" presId="urn:microsoft.com/office/officeart/2011/layout/ConvergingText"/>
    <dgm:cxn modelId="{971DA893-F57A-6D47-86D3-70BD16330EE9}" type="presParOf" srcId="{3A3E41F7-104C-4D77-9E42-00C1B572DFA5}" destId="{13CA07AF-FA79-4F03-AF06-4CCD20E01887}" srcOrd="11" destOrd="0" presId="urn:microsoft.com/office/officeart/2011/layout/ConvergingText"/>
    <dgm:cxn modelId="{18AEF8FA-02B6-BB4F-BD80-2E487FA2F454}" type="presParOf" srcId="{3A3E41F7-104C-4D77-9E42-00C1B572DFA5}" destId="{A980DAFB-9AD2-465E-A0C0-12DABEAA5751}" srcOrd="12" destOrd="0" presId="urn:microsoft.com/office/officeart/2011/layout/ConvergingText"/>
    <dgm:cxn modelId="{FF5131E2-AD03-0549-B187-6425E8F7317D}" type="presParOf" srcId="{3A3E41F7-104C-4D77-9E42-00C1B572DFA5}" destId="{0E306A9C-9FAA-4CAA-BA4D-C7A041F871F9}" srcOrd="13" destOrd="0" presId="urn:microsoft.com/office/officeart/2011/layout/ConvergingText"/>
    <dgm:cxn modelId="{F020C9E1-C903-7349-B04F-C8241D13ACC8}" type="presParOf" srcId="{3A3E41F7-104C-4D77-9E42-00C1B572DFA5}" destId="{045205DD-1054-42A8-A754-D20E0D4A24E3}" srcOrd="14" destOrd="0" presId="urn:microsoft.com/office/officeart/2011/layout/ConvergingText"/>
    <dgm:cxn modelId="{F764A5F2-4554-B04E-B8AC-D6939D87A7E0}" type="presParOf" srcId="{3A3E41F7-104C-4D77-9E42-00C1B572DFA5}" destId="{42EB2A20-2E7C-406F-8FFA-C270C0BF5A16}" srcOrd="15" destOrd="0" presId="urn:microsoft.com/office/officeart/2011/layout/ConvergingText"/>
    <dgm:cxn modelId="{AC2F310E-E554-2146-83D7-CEBCAFF4033A}" type="presParOf" srcId="{3A3E41F7-104C-4D77-9E42-00C1B572DFA5}" destId="{5B638651-4D4A-484B-B844-BD21E1246960}" srcOrd="16" destOrd="0" presId="urn:microsoft.com/office/officeart/2011/layout/ConvergingText"/>
    <dgm:cxn modelId="{B0B0DEF1-8327-DC40-8500-FFB83C8F1340}" type="presParOf" srcId="{3A3E41F7-104C-4D77-9E42-00C1B572DFA5}" destId="{E3F43693-9C7B-4305-8A31-B8C7E9C66A7A}" srcOrd="17" destOrd="0" presId="urn:microsoft.com/office/officeart/2011/layout/ConvergingText"/>
    <dgm:cxn modelId="{97828E0F-39B7-8245-83E1-7C8A57CD0BC6}" type="presParOf" srcId="{3A3E41F7-104C-4D77-9E42-00C1B572DFA5}" destId="{B14CC32D-B755-4584-973E-AFFB795E7400}" srcOrd="18" destOrd="0" presId="urn:microsoft.com/office/officeart/2011/layout/ConvergingText"/>
    <dgm:cxn modelId="{878D834B-617F-904B-A90E-C4A4C58C6C9B}" type="presParOf" srcId="{3A3E41F7-104C-4D77-9E42-00C1B572DFA5}" destId="{5DF724B9-E414-48BA-8BD3-10E759DAB6BE}" srcOrd="19" destOrd="0" presId="urn:microsoft.com/office/officeart/2011/layout/ConvergingText"/>
    <dgm:cxn modelId="{68A2D30E-F87B-C843-A64F-E5BA377EF578}" type="presParOf" srcId="{3A3E41F7-104C-4D77-9E42-00C1B572DFA5}" destId="{C8E6E246-79BD-483C-BF2A-CE6E67987E09}" srcOrd="20" destOrd="0" presId="urn:microsoft.com/office/officeart/2011/layout/ConvergingText"/>
    <dgm:cxn modelId="{81BB881D-DF30-434B-9FEA-2F83F7FDD0B3}" type="presParOf" srcId="{3A3E41F7-104C-4D77-9E42-00C1B572DFA5}" destId="{C657F1F2-023E-4297-8604-A50576532FA1}" srcOrd="21" destOrd="0" presId="urn:microsoft.com/office/officeart/2011/layout/ConvergingText"/>
    <dgm:cxn modelId="{EBC92CE0-F328-BC43-9D45-353598CD580C}" type="presParOf" srcId="{3A3E41F7-104C-4D77-9E42-00C1B572DFA5}" destId="{7F14AC5C-1BD9-4C9A-AFF5-6F3D23164C19}" srcOrd="22" destOrd="0" presId="urn:microsoft.com/office/officeart/2011/layout/ConvergingText"/>
    <dgm:cxn modelId="{E3B3130F-2843-3446-807E-450B35944375}" type="presParOf" srcId="{3A3E41F7-104C-4D77-9E42-00C1B572DFA5}" destId="{369213DA-C930-450C-AAA9-A463227D05E4}" srcOrd="23" destOrd="0" presId="urn:microsoft.com/office/officeart/2011/layout/ConvergingText"/>
    <dgm:cxn modelId="{284CBB6F-A38E-AD4C-AB64-33BA7FA3DE5F}" type="presParOf" srcId="{3A3E41F7-104C-4D77-9E42-00C1B572DFA5}" destId="{4FD4C25D-9FC4-4B27-A05C-2BF6232F60BD}" srcOrd="24" destOrd="0" presId="urn:microsoft.com/office/officeart/2011/layout/ConvergingText"/>
    <dgm:cxn modelId="{C8D68C40-2860-BA44-8591-126C03322D90}" type="presParOf" srcId="{3A3E41F7-104C-4D77-9E42-00C1B572DFA5}" destId="{41C27E47-31C6-49ED-B72C-876C4A40AFB3}" srcOrd="25" destOrd="0" presId="urn:microsoft.com/office/officeart/2011/layout/ConvergingText"/>
    <dgm:cxn modelId="{16589EBF-CA3F-9149-980E-C529B2C11E04}" type="presParOf" srcId="{3A3E41F7-104C-4D77-9E42-00C1B572DFA5}" destId="{7ED02BAA-D275-4AA5-BFFA-B792AD92A377}" srcOrd="26" destOrd="0" presId="urn:microsoft.com/office/officeart/2011/layout/ConvergingText"/>
    <dgm:cxn modelId="{276681E6-3A91-CF40-834D-4D14B630A3FC}" type="presParOf" srcId="{3A3E41F7-104C-4D77-9E42-00C1B572DFA5}" destId="{B6F55DD4-5976-498F-B632-F43CB7657237}" srcOrd="27" destOrd="0" presId="urn:microsoft.com/office/officeart/2011/layout/ConvergingText"/>
    <dgm:cxn modelId="{2AA4DAFF-DD4D-D543-94E8-0A0F6E601AC8}" type="presParOf" srcId="{3A3E41F7-104C-4D77-9E42-00C1B572DFA5}" destId="{56982BB7-9933-4941-98C3-D14D9CE89D04}" srcOrd="28" destOrd="0" presId="urn:microsoft.com/office/officeart/2011/layout/ConvergingText"/>
    <dgm:cxn modelId="{15718835-FDA1-D045-9C9F-ACD962D8373A}" type="presParOf" srcId="{3A3E41F7-104C-4D77-9E42-00C1B572DFA5}" destId="{6AE2F001-1D4B-4E55-BDB0-3DFCBA52EF3F}" srcOrd="29" destOrd="0" presId="urn:microsoft.com/office/officeart/2011/layout/ConvergingText"/>
    <dgm:cxn modelId="{61EA4E40-27C4-8A4B-A808-5A9C60C8C3E9}" type="presParOf" srcId="{3A3E41F7-104C-4D77-9E42-00C1B572DFA5}" destId="{92D94F35-418B-45F6-9A85-8C8CEDA9983C}" srcOrd="30" destOrd="0" presId="urn:microsoft.com/office/officeart/2011/layout/ConvergingText"/>
    <dgm:cxn modelId="{DF508EC3-8585-A34E-BFB0-99E046882565}" type="presParOf" srcId="{3A3E41F7-104C-4D77-9E42-00C1B572DFA5}" destId="{8A27B86C-1290-4AE2-97D4-AC3368D4616C}" srcOrd="31" destOrd="0" presId="urn:microsoft.com/office/officeart/2011/layout/ConvergingText"/>
    <dgm:cxn modelId="{524B4DA7-354A-6D42-BDBB-B07A8F3367E9}" type="presParOf" srcId="{3A3E41F7-104C-4D77-9E42-00C1B572DFA5}" destId="{8CB22E62-65A0-4150-BA4D-CD8AFFA517D3}" srcOrd="32" destOrd="0" presId="urn:microsoft.com/office/officeart/2011/layout/ConvergingText"/>
    <dgm:cxn modelId="{9F790E9D-A03C-CF4B-B2C3-D129A47BAAC9}" type="presParOf" srcId="{3A3E41F7-104C-4D77-9E42-00C1B572DFA5}" destId="{AA62035F-C7EE-4214-963A-C11F5E49F7CF}" srcOrd="33" destOrd="0" presId="urn:microsoft.com/office/officeart/2011/layout/ConvergingText"/>
    <dgm:cxn modelId="{D4A49701-D674-DE4A-BD7D-F95A3D458418}" type="presParOf" srcId="{3A3E41F7-104C-4D77-9E42-00C1B572DFA5}" destId="{F33C313E-F829-454B-98F3-2C880FEB47F7}" srcOrd="34" destOrd="0" presId="urn:microsoft.com/office/officeart/2011/layout/ConvergingText"/>
    <dgm:cxn modelId="{8D9F64B1-C9D1-5340-9694-5AA4D2FE6740}" type="presParOf" srcId="{3A3E41F7-104C-4D77-9E42-00C1B572DFA5}" destId="{D89C006A-CE26-4C31-9393-27A75A33A592}" srcOrd="35" destOrd="0" presId="urn:microsoft.com/office/officeart/2011/layout/ConvergingText"/>
    <dgm:cxn modelId="{B85A6E44-C842-2347-A37B-520D2DFA6499}" type="presParOf" srcId="{3A3E41F7-104C-4D77-9E42-00C1B572DFA5}" destId="{DE022F32-904D-4ACB-B821-A4DB0E8183ED}" srcOrd="36" destOrd="0" presId="urn:microsoft.com/office/officeart/2011/layout/ConvergingText"/>
    <dgm:cxn modelId="{533C08FC-CB66-B74A-8B7F-E6B7C03A461F}" type="presParOf" srcId="{3A3E41F7-104C-4D77-9E42-00C1B572DFA5}" destId="{3559A703-0510-41F0-9BC6-0249CA1DEACA}" srcOrd="37" destOrd="0" presId="urn:microsoft.com/office/officeart/2011/layout/ConvergingText"/>
    <dgm:cxn modelId="{B699C946-036D-7B4F-83AF-A363631DF412}" type="presParOf" srcId="{3A3E41F7-104C-4D77-9E42-00C1B572DFA5}" destId="{8FC4DC0D-F377-4B08-86DB-C02200795335}" srcOrd="38" destOrd="0" presId="urn:microsoft.com/office/officeart/2011/layout/ConvergingText"/>
    <dgm:cxn modelId="{779A148D-79DC-F443-AF30-5FF908151B60}" type="presParOf" srcId="{3A3E41F7-104C-4D77-9E42-00C1B572DFA5}" destId="{482A8297-AA59-4333-8B82-F30EA85994B1}" srcOrd="39" destOrd="0" presId="urn:microsoft.com/office/officeart/2011/layout/ConvergingText"/>
    <dgm:cxn modelId="{871B86CE-D0E3-E349-A807-B8C3972D6063}" type="presParOf" srcId="{3A3E41F7-104C-4D77-9E42-00C1B572DFA5}" destId="{82418B3A-DFA3-462C-B4B0-8CDF5D29327B}" srcOrd="40" destOrd="0" presId="urn:microsoft.com/office/officeart/2011/layout/ConvergingText"/>
    <dgm:cxn modelId="{78D6A74F-8599-0F42-8302-DCCDBDB5329E}" type="presParOf" srcId="{3A3E41F7-104C-4D77-9E42-00C1B572DFA5}" destId="{C43D7F28-D450-40A2-871D-C0EABC7A4B64}" srcOrd="41" destOrd="0" presId="urn:microsoft.com/office/officeart/2011/layout/ConvergingText"/>
    <dgm:cxn modelId="{551E4C36-8DAA-F840-8611-6F22742AE1C4}" type="presParOf" srcId="{3A3E41F7-104C-4D77-9E42-00C1B572DFA5}" destId="{D00F0277-1BDC-4751-9D4C-BF925E4A8E24}" srcOrd="42" destOrd="0" presId="urn:microsoft.com/office/officeart/2011/layout/ConvergingText"/>
    <dgm:cxn modelId="{B1C12F4B-21B6-D442-B904-287A89C0E046}" type="presParOf" srcId="{3A3E41F7-104C-4D77-9E42-00C1B572DFA5}" destId="{06DD3DB5-EB63-4DC2-98DB-42DF8F75C8C6}" srcOrd="43" destOrd="0" presId="urn:microsoft.com/office/officeart/2011/layout/ConvergingText"/>
    <dgm:cxn modelId="{514278A8-9FE7-C846-BBD4-F43BB5997A41}" type="presParOf" srcId="{3A3E41F7-104C-4D77-9E42-00C1B572DFA5}" destId="{630811B9-D5DF-4A34-B6D5-2C632D429502}" srcOrd="44" destOrd="0" presId="urn:microsoft.com/office/officeart/2011/layout/ConvergingText"/>
    <dgm:cxn modelId="{1038D84A-5745-6143-91C2-EB3EBD173D78}" type="presParOf" srcId="{3A3E41F7-104C-4D77-9E42-00C1B572DFA5}" destId="{17D05D32-6E82-47B5-A469-84F16418B1CD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88B33-521F-4128-AB25-D8E8FD0F1682}">
      <dsp:nvSpPr>
        <dsp:cNvPr id="0" name=""/>
        <dsp:cNvSpPr/>
      </dsp:nvSpPr>
      <dsp:spPr>
        <a:xfrm>
          <a:off x="5425788" y="230606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3F97B-FC5A-44E9-8386-E1D9F08E1CAB}">
      <dsp:nvSpPr>
        <dsp:cNvPr id="0" name=""/>
        <dsp:cNvSpPr/>
      </dsp:nvSpPr>
      <dsp:spPr>
        <a:xfrm>
          <a:off x="5136546" y="230606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058E0-682E-401C-A7AC-BC23299F5FC3}">
      <dsp:nvSpPr>
        <dsp:cNvPr id="0" name=""/>
        <dsp:cNvSpPr/>
      </dsp:nvSpPr>
      <dsp:spPr>
        <a:xfrm>
          <a:off x="4847863" y="230606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86281-42D2-4460-88BA-D22BA6AE4DFF}">
      <dsp:nvSpPr>
        <dsp:cNvPr id="0" name=""/>
        <dsp:cNvSpPr/>
      </dsp:nvSpPr>
      <dsp:spPr>
        <a:xfrm>
          <a:off x="4558622" y="230606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24C0E-B509-4ACA-875C-38887F3DA6F5}">
      <dsp:nvSpPr>
        <dsp:cNvPr id="0" name=""/>
        <dsp:cNvSpPr/>
      </dsp:nvSpPr>
      <dsp:spPr>
        <a:xfrm>
          <a:off x="4269381" y="230606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12276-187B-4450-BE24-C3CC433BE080}">
      <dsp:nvSpPr>
        <dsp:cNvPr id="0" name=""/>
        <dsp:cNvSpPr/>
      </dsp:nvSpPr>
      <dsp:spPr>
        <a:xfrm>
          <a:off x="3822676" y="2227057"/>
          <a:ext cx="316043" cy="315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6EE08-1C65-42B5-877A-93755EA0BA8D}">
      <dsp:nvSpPr>
        <dsp:cNvPr id="0" name=""/>
        <dsp:cNvSpPr/>
      </dsp:nvSpPr>
      <dsp:spPr>
        <a:xfrm>
          <a:off x="5168374" y="1979959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65E84-A97F-447D-BB43-74817FDC850E}">
      <dsp:nvSpPr>
        <dsp:cNvPr id="0" name=""/>
        <dsp:cNvSpPr/>
      </dsp:nvSpPr>
      <dsp:spPr>
        <a:xfrm>
          <a:off x="5168374" y="2634311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CAE93-25EA-4965-A59C-348B7C5BF41D}">
      <dsp:nvSpPr>
        <dsp:cNvPr id="0" name=""/>
        <dsp:cNvSpPr/>
      </dsp:nvSpPr>
      <dsp:spPr>
        <a:xfrm>
          <a:off x="5309644" y="2121811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FF0E2-9066-4179-995E-E4A903240C02}">
      <dsp:nvSpPr>
        <dsp:cNvPr id="0" name=""/>
        <dsp:cNvSpPr/>
      </dsp:nvSpPr>
      <dsp:spPr>
        <a:xfrm>
          <a:off x="5318579" y="2493374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F0BE2-3EC1-49D1-B1F3-48D0BDBEE21D}">
      <dsp:nvSpPr>
        <dsp:cNvPr id="0" name=""/>
        <dsp:cNvSpPr/>
      </dsp:nvSpPr>
      <dsp:spPr>
        <a:xfrm>
          <a:off x="2105654" y="1583076"/>
          <a:ext cx="1598086" cy="1598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Research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Projects</a:t>
          </a:r>
          <a:endParaRPr lang="en-US" sz="2200" kern="1200" dirty="0"/>
        </a:p>
      </dsp:txBody>
      <dsp:txXfrm>
        <a:off x="2339688" y="1817128"/>
        <a:ext cx="1130018" cy="1130102"/>
      </dsp:txXfrm>
    </dsp:sp>
    <dsp:sp modelId="{13CA07AF-FA79-4F03-AF06-4CCD20E01887}">
      <dsp:nvSpPr>
        <dsp:cNvPr id="0" name=""/>
        <dsp:cNvSpPr/>
      </dsp:nvSpPr>
      <dsp:spPr>
        <a:xfrm>
          <a:off x="2179919" y="1326216"/>
          <a:ext cx="316043" cy="315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0DAFB-9AD2-465E-A0C0-12DABEAA5751}">
      <dsp:nvSpPr>
        <dsp:cNvPr id="0" name=""/>
        <dsp:cNvSpPr/>
      </dsp:nvSpPr>
      <dsp:spPr>
        <a:xfrm>
          <a:off x="2001795" y="117856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06A9C-9FAA-4CAA-BA4D-C7A041F871F9}">
      <dsp:nvSpPr>
        <dsp:cNvPr id="0" name=""/>
        <dsp:cNvSpPr/>
      </dsp:nvSpPr>
      <dsp:spPr>
        <a:xfrm>
          <a:off x="1675701" y="107484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205DD-1054-42A8-A754-D20E0D4A24E3}">
      <dsp:nvSpPr>
        <dsp:cNvPr id="0" name=""/>
        <dsp:cNvSpPr/>
      </dsp:nvSpPr>
      <dsp:spPr>
        <a:xfrm>
          <a:off x="1350165" y="107484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B2A20-2E7C-406F-8FFA-C270C0BF5A16}">
      <dsp:nvSpPr>
        <dsp:cNvPr id="0" name=""/>
        <dsp:cNvSpPr/>
      </dsp:nvSpPr>
      <dsp:spPr>
        <a:xfrm>
          <a:off x="1024629" y="107484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38651-4D4A-484B-B844-BD21E1246960}">
      <dsp:nvSpPr>
        <dsp:cNvPr id="0" name=""/>
        <dsp:cNvSpPr/>
      </dsp:nvSpPr>
      <dsp:spPr>
        <a:xfrm>
          <a:off x="699093" y="107484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43693-9C7B-4305-8A31-B8C7E9C66A7A}">
      <dsp:nvSpPr>
        <dsp:cNvPr id="0" name=""/>
        <dsp:cNvSpPr/>
      </dsp:nvSpPr>
      <dsp:spPr>
        <a:xfrm>
          <a:off x="372998" y="107484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CC32D-B755-4584-973E-AFFB795E7400}">
      <dsp:nvSpPr>
        <dsp:cNvPr id="0" name=""/>
        <dsp:cNvSpPr/>
      </dsp:nvSpPr>
      <dsp:spPr>
        <a:xfrm>
          <a:off x="47462" y="107484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6E246-79BD-483C-BF2A-CE6E67987E09}">
      <dsp:nvSpPr>
        <dsp:cNvPr id="0" name=""/>
        <dsp:cNvSpPr/>
      </dsp:nvSpPr>
      <dsp:spPr>
        <a:xfrm>
          <a:off x="45228" y="684371"/>
          <a:ext cx="1782352" cy="39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Incubation</a:t>
          </a:r>
          <a:endParaRPr lang="en-US" sz="2200" kern="1200" dirty="0"/>
        </a:p>
      </dsp:txBody>
      <dsp:txXfrm>
        <a:off x="45228" y="684371"/>
        <a:ext cx="1782352" cy="394747"/>
      </dsp:txXfrm>
    </dsp:sp>
    <dsp:sp modelId="{C657F1F2-023E-4297-8604-A50576532FA1}">
      <dsp:nvSpPr>
        <dsp:cNvPr id="0" name=""/>
        <dsp:cNvSpPr/>
      </dsp:nvSpPr>
      <dsp:spPr>
        <a:xfrm>
          <a:off x="1763367" y="1820718"/>
          <a:ext cx="316043" cy="315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4AC5C-1BD9-4C9A-AFF5-6F3D23164C19}">
      <dsp:nvSpPr>
        <dsp:cNvPr id="0" name=""/>
        <dsp:cNvSpPr/>
      </dsp:nvSpPr>
      <dsp:spPr>
        <a:xfrm>
          <a:off x="1501486" y="1885390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213DA-C930-450C-AAA9-A463227D05E4}">
      <dsp:nvSpPr>
        <dsp:cNvPr id="0" name=""/>
        <dsp:cNvSpPr/>
      </dsp:nvSpPr>
      <dsp:spPr>
        <a:xfrm>
          <a:off x="1201077" y="1885390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4C25D-9FC4-4B27-A05C-2BF6232F60BD}">
      <dsp:nvSpPr>
        <dsp:cNvPr id="0" name=""/>
        <dsp:cNvSpPr/>
      </dsp:nvSpPr>
      <dsp:spPr>
        <a:xfrm>
          <a:off x="901226" y="1885390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27E47-31C6-49ED-B72C-876C4A40AFB3}">
      <dsp:nvSpPr>
        <dsp:cNvPr id="0" name=""/>
        <dsp:cNvSpPr/>
      </dsp:nvSpPr>
      <dsp:spPr>
        <a:xfrm>
          <a:off x="601376" y="1885390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02BAA-D275-4AA5-BFFA-B792AD92A377}">
      <dsp:nvSpPr>
        <dsp:cNvPr id="0" name=""/>
        <dsp:cNvSpPr/>
      </dsp:nvSpPr>
      <dsp:spPr>
        <a:xfrm>
          <a:off x="300967" y="1885390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55DD4-5976-498F-B632-F43CB7657237}">
      <dsp:nvSpPr>
        <dsp:cNvPr id="0" name=""/>
        <dsp:cNvSpPr/>
      </dsp:nvSpPr>
      <dsp:spPr>
        <a:xfrm>
          <a:off x="1116" y="1885390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82BB7-9933-4941-98C3-D14D9CE89D04}">
      <dsp:nvSpPr>
        <dsp:cNvPr id="0" name=""/>
        <dsp:cNvSpPr/>
      </dsp:nvSpPr>
      <dsp:spPr>
        <a:xfrm>
          <a:off x="0" y="1496439"/>
          <a:ext cx="1658391" cy="39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Solicitation</a:t>
          </a:r>
          <a:endParaRPr lang="en-US" sz="2200" kern="1200" dirty="0"/>
        </a:p>
      </dsp:txBody>
      <dsp:txXfrm>
        <a:off x="0" y="1496439"/>
        <a:ext cx="1658391" cy="394747"/>
      </dsp:txXfrm>
    </dsp:sp>
    <dsp:sp modelId="{6AE2F001-1D4B-4E55-BDB0-3DFCBA52EF3F}">
      <dsp:nvSpPr>
        <dsp:cNvPr id="0" name=""/>
        <dsp:cNvSpPr/>
      </dsp:nvSpPr>
      <dsp:spPr>
        <a:xfrm>
          <a:off x="1763367" y="2579401"/>
          <a:ext cx="316043" cy="315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94F35-418B-45F6-9A85-8C8CEDA9983C}">
      <dsp:nvSpPr>
        <dsp:cNvPr id="0" name=""/>
        <dsp:cNvSpPr/>
      </dsp:nvSpPr>
      <dsp:spPr>
        <a:xfrm>
          <a:off x="1501486" y="276731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7B86C-1290-4AE2-97D4-AC3368D4616C}">
      <dsp:nvSpPr>
        <dsp:cNvPr id="0" name=""/>
        <dsp:cNvSpPr/>
      </dsp:nvSpPr>
      <dsp:spPr>
        <a:xfrm>
          <a:off x="1201077" y="276731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22E62-65A0-4150-BA4D-CD8AFFA517D3}">
      <dsp:nvSpPr>
        <dsp:cNvPr id="0" name=""/>
        <dsp:cNvSpPr/>
      </dsp:nvSpPr>
      <dsp:spPr>
        <a:xfrm>
          <a:off x="901226" y="276731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2035F-C7EE-4214-963A-C11F5E49F7CF}">
      <dsp:nvSpPr>
        <dsp:cNvPr id="0" name=""/>
        <dsp:cNvSpPr/>
      </dsp:nvSpPr>
      <dsp:spPr>
        <a:xfrm>
          <a:off x="601376" y="276731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C313E-F829-454B-98F3-2C880FEB47F7}">
      <dsp:nvSpPr>
        <dsp:cNvPr id="0" name=""/>
        <dsp:cNvSpPr/>
      </dsp:nvSpPr>
      <dsp:spPr>
        <a:xfrm>
          <a:off x="300967" y="276731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C006A-CE26-4C31-9393-27A75A33A592}">
      <dsp:nvSpPr>
        <dsp:cNvPr id="0" name=""/>
        <dsp:cNvSpPr/>
      </dsp:nvSpPr>
      <dsp:spPr>
        <a:xfrm>
          <a:off x="1116" y="2767317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22F32-904D-4ACB-B821-A4DB0E8183ED}">
      <dsp:nvSpPr>
        <dsp:cNvPr id="0" name=""/>
        <dsp:cNvSpPr/>
      </dsp:nvSpPr>
      <dsp:spPr>
        <a:xfrm>
          <a:off x="0" y="2376536"/>
          <a:ext cx="1658391" cy="39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Directed</a:t>
          </a:r>
          <a:endParaRPr lang="en-US" sz="2200" kern="1200" dirty="0"/>
        </a:p>
      </dsp:txBody>
      <dsp:txXfrm>
        <a:off x="0" y="2376536"/>
        <a:ext cx="1658391" cy="394747"/>
      </dsp:txXfrm>
    </dsp:sp>
    <dsp:sp modelId="{3559A703-0510-41F0-9BC6-0249CA1DEACA}">
      <dsp:nvSpPr>
        <dsp:cNvPr id="0" name=""/>
        <dsp:cNvSpPr/>
      </dsp:nvSpPr>
      <dsp:spPr>
        <a:xfrm>
          <a:off x="2179919" y="3124847"/>
          <a:ext cx="316043" cy="315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4DC0D-F377-4B08-86DB-C02200795335}">
      <dsp:nvSpPr>
        <dsp:cNvPr id="0" name=""/>
        <dsp:cNvSpPr/>
      </dsp:nvSpPr>
      <dsp:spPr>
        <a:xfrm>
          <a:off x="1999003" y="3427771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A8297-AA59-4333-8B82-F30EA85994B1}">
      <dsp:nvSpPr>
        <dsp:cNvPr id="0" name=""/>
        <dsp:cNvSpPr/>
      </dsp:nvSpPr>
      <dsp:spPr>
        <a:xfrm>
          <a:off x="1674026" y="3576945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18B3A-DFA3-462C-B4B0-8CDF5D29327B}">
      <dsp:nvSpPr>
        <dsp:cNvPr id="0" name=""/>
        <dsp:cNvSpPr/>
      </dsp:nvSpPr>
      <dsp:spPr>
        <a:xfrm>
          <a:off x="1348490" y="3576945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D7F28-D450-40A2-871D-C0EABC7A4B64}">
      <dsp:nvSpPr>
        <dsp:cNvPr id="0" name=""/>
        <dsp:cNvSpPr/>
      </dsp:nvSpPr>
      <dsp:spPr>
        <a:xfrm>
          <a:off x="1023512" y="3576945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F0277-1BDC-4751-9D4C-BF925E4A8E24}">
      <dsp:nvSpPr>
        <dsp:cNvPr id="0" name=""/>
        <dsp:cNvSpPr/>
      </dsp:nvSpPr>
      <dsp:spPr>
        <a:xfrm>
          <a:off x="698534" y="3576945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D3DB5-EB63-4DC2-98DB-42DF8F75C8C6}">
      <dsp:nvSpPr>
        <dsp:cNvPr id="0" name=""/>
        <dsp:cNvSpPr/>
      </dsp:nvSpPr>
      <dsp:spPr>
        <a:xfrm>
          <a:off x="372998" y="3576945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811B9-D5DF-4A34-B6D5-2C632D429502}">
      <dsp:nvSpPr>
        <dsp:cNvPr id="0" name=""/>
        <dsp:cNvSpPr/>
      </dsp:nvSpPr>
      <dsp:spPr>
        <a:xfrm>
          <a:off x="48020" y="3576945"/>
          <a:ext cx="158021" cy="15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05D32-6E82-47B5-A469-84F16418B1CD}">
      <dsp:nvSpPr>
        <dsp:cNvPr id="0" name=""/>
        <dsp:cNvSpPr/>
      </dsp:nvSpPr>
      <dsp:spPr>
        <a:xfrm>
          <a:off x="45228" y="3180978"/>
          <a:ext cx="1782352" cy="39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Existing</a:t>
          </a:r>
          <a:endParaRPr lang="en-US" sz="2200" kern="1200" dirty="0"/>
        </a:p>
      </dsp:txBody>
      <dsp:txXfrm>
        <a:off x="45228" y="3180978"/>
        <a:ext cx="1782352" cy="394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1"/>
            <a:ext cx="2972098" cy="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1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10C3FC-3EB9-4669-8B60-FD7A45E0719C}" type="datetime1">
              <a:rPr lang="en-US"/>
              <a:pPr>
                <a:defRPr/>
              </a:pPr>
              <a:t>1/20/2018</a:t>
            </a:fld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198"/>
            <a:ext cx="2972098" cy="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844198"/>
            <a:ext cx="2972098" cy="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1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BA53CC0-D3DF-4975-B7FD-03B3F6EC4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48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6913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23639"/>
            <a:ext cx="5485805" cy="419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4198"/>
            <a:ext cx="2972098" cy="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44198"/>
            <a:ext cx="2972098" cy="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394FF3C-C40F-4118-982F-1D9A8AD0E6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932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1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1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4FF3C-C40F-4118-982F-1D9A8AD0E6A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1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95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4FF3C-C40F-4118-982F-1D9A8AD0E6A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10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4FF3C-C40F-4118-982F-1D9A8AD0E6A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62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189" indent="-173189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Networked:</a:t>
            </a:r>
            <a:r>
              <a:rPr lang="en-US" dirty="0" smtClean="0"/>
              <a:t> this is stronger than a collaboration, this is a network which forms a vibrant, self-sustaining ecosystem, where the whole is fair greater than the sum of the parts</a:t>
            </a:r>
          </a:p>
          <a:p>
            <a:pPr marL="173189" indent="-173189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The National Resource</a:t>
            </a:r>
            <a:r>
              <a:rPr lang="en-US" i="1" dirty="0" smtClean="0"/>
              <a:t>: this is THE go to place for systems research</a:t>
            </a:r>
            <a:endParaRPr lang="en-US" dirty="0" smtClean="0"/>
          </a:p>
          <a:p>
            <a:pPr marL="173189" indent="-173189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Systems Research:</a:t>
            </a:r>
            <a:r>
              <a:rPr lang="en-US" dirty="0" smtClean="0"/>
              <a:t> this goes beyond traditional Systems Engineering, Engineering Systems, Enterprise Architecture, and extends to systems large and small including the non-technical aspects (soft side) as well</a:t>
            </a:r>
          </a:p>
          <a:p>
            <a:pPr marL="173189" indent="-173189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Impact:</a:t>
            </a:r>
            <a:r>
              <a:rPr lang="en-US" dirty="0" smtClean="0"/>
              <a:t> success is measured by </a:t>
            </a:r>
            <a:r>
              <a:rPr lang="en-US" i="1" dirty="0" smtClean="0"/>
              <a:t>demonstrable impact</a:t>
            </a:r>
            <a:r>
              <a:rPr lang="en-US" dirty="0" smtClean="0"/>
              <a:t>, not just by publications and tools.  The SERC will play an active role in providing the path to impact.</a:t>
            </a:r>
          </a:p>
          <a:p>
            <a:pPr marL="173189" indent="-173189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Issues of National &amp; Global Significance:</a:t>
            </a:r>
            <a:r>
              <a:rPr lang="en-US" dirty="0" smtClean="0"/>
              <a:t> we are after the big problems here, the ones that make a huge difference in our quality of life</a:t>
            </a:r>
          </a:p>
          <a:p>
            <a:pPr marL="173189" indent="-173189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90E7-8382-4E36-B0F1-16596803052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49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Incubation</a:t>
            </a:r>
            <a:r>
              <a:rPr lang="en-US" baseline="0" dirty="0" smtClean="0"/>
              <a:t> grant – 29 responses, 5 awards of $20K each, ~3 resulted in sponsored research</a:t>
            </a:r>
          </a:p>
          <a:p>
            <a:r>
              <a:rPr lang="en-US" baseline="0" dirty="0" smtClean="0"/>
              <a:t>Solicitation – Sponsor knew area of interest, solicitation was sent to all SERC collaborators, winners were determined, usually composed of a collaboration between two or more teams.</a:t>
            </a:r>
          </a:p>
          <a:p>
            <a:r>
              <a:rPr lang="en-US" baseline="0" dirty="0" smtClean="0"/>
              <a:t>Directed – Research proposal was developed between sponsor and specific researcher.</a:t>
            </a:r>
          </a:p>
          <a:p>
            <a:r>
              <a:rPr lang="en-US" baseline="0" dirty="0" smtClean="0"/>
              <a:t>Existing – Continuation of existing research, usually specified in SERC Technical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7D224-4AF7-4163-9FB2-F7441339F4B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 flipV="1">
            <a:off x="0" y="841375"/>
            <a:ext cx="9144000" cy="3175"/>
          </a:xfrm>
          <a:prstGeom prst="line">
            <a:avLst/>
          </a:prstGeom>
          <a:noFill/>
          <a:ln w="28575" algn="ctr">
            <a:solidFill>
              <a:srgbClr val="A50021"/>
            </a:solidFill>
            <a:round/>
            <a:headEnd/>
            <a:tailEnd/>
          </a:ln>
        </p:spPr>
      </p:cxn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0" y="1574800"/>
            <a:ext cx="9144000" cy="1436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en-US" sz="32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6571"/>
            <a:ext cx="7772400" cy="139337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1752"/>
            <a:ext cx="6400800" cy="175260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74613" y="6534375"/>
            <a:ext cx="8923337" cy="225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00" baseline="0" dirty="0" smtClean="0">
                <a:latin typeface="Calibri" pitchFamily="34" charset="0"/>
                <a:cs typeface="ＭＳ Ｐゴシック"/>
              </a:rPr>
              <a:t>                  For SERC Use Only			                	</a:t>
            </a:r>
            <a:r>
              <a:rPr lang="en-US" sz="1000" dirty="0">
                <a:latin typeface="Calibri" pitchFamily="34" charset="0"/>
                <a:cs typeface="ＭＳ Ｐゴシック"/>
              </a:rPr>
              <a:t>	</a:t>
            </a:r>
            <a:r>
              <a:rPr lang="en-US" sz="1000" dirty="0" smtClean="0">
                <a:latin typeface="Calibri" pitchFamily="34" charset="0"/>
                <a:cs typeface="ＭＳ Ｐゴシック"/>
              </a:rPr>
              <a:t>			 </a:t>
            </a:r>
            <a:fld id="{DFB717D9-66E6-49FF-B691-4E0E282BB105}" type="slidenum">
              <a:rPr lang="en-US" sz="1000" smtClean="0">
                <a:latin typeface="Calibri" pitchFamily="34" charset="0"/>
                <a:cs typeface="ＭＳ Ｐゴシック"/>
              </a:rPr>
              <a:pPr eaLnBrk="0" hangingPunct="0">
                <a:defRPr/>
              </a:pPr>
              <a:t>‹#›</a:t>
            </a:fld>
            <a:endParaRPr lang="en-US" sz="1000" dirty="0">
              <a:cs typeface="ＭＳ Ｐゴシック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0"/>
            <a:ext cx="7038752" cy="8270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1030288"/>
            <a:ext cx="8638496" cy="5316537"/>
          </a:xfrm>
        </p:spPr>
        <p:txBody>
          <a:bodyPr/>
          <a:lstStyle>
            <a:lvl1pPr>
              <a:buClr>
                <a:srgbClr val="990033"/>
              </a:buClr>
              <a:defRPr/>
            </a:lvl1pPr>
            <a:lvl2pPr>
              <a:buClr>
                <a:srgbClr val="990033"/>
              </a:buClr>
              <a:defRPr/>
            </a:lvl2pPr>
            <a:lvl3pPr>
              <a:buClr>
                <a:srgbClr val="990033"/>
              </a:buClr>
              <a:defRPr/>
            </a:lvl3pPr>
            <a:lvl4pPr>
              <a:buClr>
                <a:srgbClr val="990033"/>
              </a:buClr>
              <a:buFont typeface="Calibri" pitchFamily="34" charset="0"/>
              <a:buChar char="―"/>
              <a:defRPr/>
            </a:lvl4pPr>
            <a:lvl5pPr>
              <a:buClr>
                <a:srgbClr val="99003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4853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443" y="1030288"/>
            <a:ext cx="4189412" cy="53165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030288"/>
            <a:ext cx="4189413" cy="53165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2" y="0"/>
            <a:ext cx="7049384" cy="8270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8620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46" y="969067"/>
            <a:ext cx="423091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45" y="1608829"/>
            <a:ext cx="4230911" cy="47484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5201" y="969067"/>
            <a:ext cx="41293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5201" y="1608829"/>
            <a:ext cx="4129310" cy="47484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6858" y="0"/>
            <a:ext cx="7023226" cy="8270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1356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28801" y="0"/>
            <a:ext cx="7038752" cy="8270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2321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110331" y="6651812"/>
            <a:ext cx="8923337" cy="206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t>					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t>		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t>	       </a:t>
            </a:r>
            <a:fld id="{DFB717D9-66E6-49FF-B691-4E0E282BB105}" type="slidenum">
              <a:rPr lang="en-US" sz="100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pPr algn="ctr" eaLnBrk="0" hangingPunct="0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0778827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0"/>
            <a:ext cx="7025266" cy="8270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1030288"/>
            <a:ext cx="8638496" cy="5316537"/>
          </a:xfrm>
        </p:spPr>
        <p:txBody>
          <a:bodyPr/>
          <a:lstStyle>
            <a:lvl1pPr>
              <a:buClr>
                <a:srgbClr val="990033"/>
              </a:buClr>
              <a:defRPr/>
            </a:lvl1pPr>
            <a:lvl2pPr>
              <a:buClr>
                <a:srgbClr val="990033"/>
              </a:buClr>
              <a:defRPr/>
            </a:lvl2pPr>
            <a:lvl3pPr>
              <a:buClr>
                <a:srgbClr val="990033"/>
              </a:buClr>
              <a:defRPr/>
            </a:lvl3pPr>
            <a:lvl4pPr>
              <a:buClr>
                <a:srgbClr val="990033"/>
              </a:buClr>
              <a:buFont typeface="Calibri" pitchFamily="34" charset="0"/>
              <a:buChar char="―"/>
              <a:defRPr/>
            </a:lvl4pPr>
            <a:lvl5pPr>
              <a:buClr>
                <a:srgbClr val="99003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443" y="1030288"/>
            <a:ext cx="4189412" cy="53165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030288"/>
            <a:ext cx="4189413" cy="53165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1" y="0"/>
            <a:ext cx="7047570" cy="8270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46" y="969067"/>
            <a:ext cx="423091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45" y="1608829"/>
            <a:ext cx="4230911" cy="47484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5201" y="969067"/>
            <a:ext cx="41293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5201" y="1608829"/>
            <a:ext cx="4129310" cy="47484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6858" y="0"/>
            <a:ext cx="7011815" cy="8270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036419" cy="8270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82650"/>
            <a:ext cx="7772400" cy="595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1801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82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7513"/>
            <a:ext cx="3810000" cy="82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01-22-2013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SERC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256206-0F4F-EE4E-8862-A589CC8172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0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2" y="0"/>
            <a:ext cx="5936343" cy="79828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906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8829"/>
            <a:ext cx="4040188" cy="47484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6906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8829"/>
            <a:ext cx="4041775" cy="47484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 flipV="1">
            <a:off x="0" y="841375"/>
            <a:ext cx="9144000" cy="3175"/>
          </a:xfrm>
          <a:prstGeom prst="line">
            <a:avLst/>
          </a:prstGeom>
          <a:noFill/>
          <a:ln w="28575" algn="ctr">
            <a:solidFill>
              <a:srgbClr val="A50021"/>
            </a:solidFill>
            <a:round/>
            <a:headEnd/>
            <a:tailEnd/>
          </a:ln>
        </p:spPr>
      </p:cxn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0" y="1104900"/>
            <a:ext cx="9144000" cy="1436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en-US" sz="3200" b="1" dirty="0">
              <a:solidFill>
                <a:srgbClr val="FFFFFF"/>
              </a:solidFill>
              <a:latin typeface="Calibri"/>
              <a:ea typeface="ＭＳ Ｐゴシック" pitchFamily="34" charset="-128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6571"/>
            <a:ext cx="7772400" cy="139337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1752"/>
            <a:ext cx="6400800" cy="175260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110331" y="6538823"/>
            <a:ext cx="8923337" cy="3191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t>			 	               	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t>		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t>	       </a:t>
            </a:r>
            <a:fld id="{DFB717D9-66E6-49FF-B691-4E0E282BB105}" type="slidenum">
              <a:rPr lang="en-US" sz="100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pPr algn="ctr" eaLnBrk="0" hangingPunct="0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cs typeface="ＭＳ Ｐゴシック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013" y="32446"/>
            <a:ext cx="1081982" cy="76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386094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4013" y="1030288"/>
            <a:ext cx="8531225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1027" name="Straight Connector 11"/>
          <p:cNvCxnSpPr>
            <a:cxnSpLocks noChangeShapeType="1"/>
          </p:cNvCxnSpPr>
          <p:nvPr/>
        </p:nvCxnSpPr>
        <p:spPr bwMode="auto">
          <a:xfrm flipV="1">
            <a:off x="0" y="841375"/>
            <a:ext cx="9144000" cy="3175"/>
          </a:xfrm>
          <a:prstGeom prst="line">
            <a:avLst/>
          </a:prstGeom>
          <a:noFill/>
          <a:ln w="28575" algn="ctr">
            <a:solidFill>
              <a:srgbClr val="A50021"/>
            </a:solidFill>
            <a:round/>
            <a:headEnd/>
            <a:tailEnd/>
          </a:ln>
        </p:spPr>
      </p:cxn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74613" y="6534375"/>
            <a:ext cx="8923337" cy="225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00" baseline="0" dirty="0" smtClean="0">
                <a:latin typeface="Calibri" pitchFamily="34" charset="0"/>
                <a:cs typeface="ＭＳ Ｐゴシック"/>
              </a:rPr>
              <a:t>               For SERC Use Only			</a:t>
            </a:r>
            <a:r>
              <a:rPr lang="en-US" sz="1000" dirty="0" smtClean="0">
                <a:latin typeface="Calibri" pitchFamily="34" charset="0"/>
                <a:cs typeface="ＭＳ Ｐゴシック"/>
              </a:rPr>
              <a:t>					 </a:t>
            </a:r>
            <a:fld id="{DFB717D9-66E6-49FF-B691-4E0E282BB105}" type="slidenum">
              <a:rPr lang="en-US" sz="1000" smtClean="0">
                <a:latin typeface="Calibri" pitchFamily="34" charset="0"/>
                <a:cs typeface="ＭＳ Ｐゴシック"/>
              </a:rPr>
              <a:pPr eaLnBrk="0" hangingPunct="0">
                <a:defRPr/>
              </a:pPr>
              <a:t>‹#›</a:t>
            </a:fld>
            <a:endParaRPr lang="en-US" sz="1000" dirty="0">
              <a:cs typeface="ＭＳ Ｐゴシック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839913" y="0"/>
            <a:ext cx="702530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" name="Picture 1" descr="SERC_Logo_horizontal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" y="186227"/>
            <a:ext cx="1965218" cy="5263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0" r:id="rId2"/>
    <p:sldLayoutId id="2147484029" r:id="rId3"/>
    <p:sldLayoutId id="2147484032" r:id="rId4"/>
    <p:sldLayoutId id="2147484027" r:id="rId5"/>
    <p:sldLayoutId id="2147484026" r:id="rId6"/>
    <p:sldLayoutId id="2147484034" r:id="rId7"/>
    <p:sldLayoutId id="2147484035" r:id="rId8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―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ourier New" pitchFamily="49" charset="0"/>
        <a:buChar char="o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―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Wingdings" pitchFamily="2" charset="2"/>
        <a:buChar char="q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718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4013" y="1030288"/>
            <a:ext cx="8531225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cxnSp>
        <p:nvCxnSpPr>
          <p:cNvPr id="1027" name="Straight Connector 11"/>
          <p:cNvCxnSpPr>
            <a:cxnSpLocks noChangeShapeType="1"/>
          </p:cNvCxnSpPr>
          <p:nvPr/>
        </p:nvCxnSpPr>
        <p:spPr bwMode="auto">
          <a:xfrm flipV="1">
            <a:off x="0" y="841375"/>
            <a:ext cx="9144000" cy="3175"/>
          </a:xfrm>
          <a:prstGeom prst="line">
            <a:avLst/>
          </a:prstGeom>
          <a:noFill/>
          <a:ln w="28575" algn="ctr">
            <a:solidFill>
              <a:srgbClr val="A50021"/>
            </a:solidFill>
            <a:round/>
            <a:headEnd/>
            <a:tailEnd/>
          </a:ln>
        </p:spPr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839913" y="0"/>
            <a:ext cx="703827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013" y="32446"/>
            <a:ext cx="1081982" cy="76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110331" y="6538823"/>
            <a:ext cx="8923337" cy="3191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t>			 	               	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t>		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t>	       </a:t>
            </a:r>
            <a:fld id="{DFB717D9-66E6-49FF-B691-4E0E282BB105}" type="slidenum">
              <a:rPr lang="en-US" sz="100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pPr algn="ctr" eaLnBrk="0" hangingPunct="0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8363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―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ourier New" pitchFamily="49" charset="0"/>
        <a:buChar char="o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―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Wingdings" pitchFamily="2" charset="2"/>
        <a:buChar char="q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718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cuar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source=images&amp;cd=&amp;cad=rja&amp;uact=8&amp;docid=5twlWpRHfuAoIM&amp;tbnid=YleNPT_QBJzVJM:&amp;ved=0CAYQjRw&amp;url=http://www.staceyeburke.com/blog/legal-marketing-lawyers-five-most-common-questions&amp;ei=zcYpU_3WIKuV0gG72YCIAw&amp;bvm=bv.62922401,d.dmQ&amp;psig=AFQjCNGGUKiyUMc7dX1_Xwph50hH1mSC2w&amp;ust=139533318892790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Systems Engineering Research Center (SERC)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815" y="5832394"/>
            <a:ext cx="84379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This material is based upon work supported, in whole or in part, by the U.S. Department of Defense through the Systems Engineering Research Center (SERC) under Contract H98230-08-D-0171. The SERC is a federally funded University Affiliated Research Center (UARC) managed by Stevens Institute of Technology consisting of a collaborative network of over 20 universities.  More information is available at </a:t>
            </a:r>
            <a:r>
              <a:rPr lang="en-US" sz="1100" dirty="0" smtClean="0">
                <a:latin typeface="+mn-lt"/>
                <a:hlinkClick r:id="rId3"/>
              </a:rPr>
              <a:t>www.SERCuarc.org</a:t>
            </a:r>
            <a:r>
              <a:rPr lang="en-US" sz="1100" dirty="0" smtClean="0">
                <a:latin typeface="+mn-lt"/>
              </a:rPr>
              <a:t> </a:t>
            </a:r>
            <a:endParaRPr lang="en-US" sz="1100" dirty="0">
              <a:latin typeface="+mn-lt"/>
            </a:endParaRPr>
          </a:p>
        </p:txBody>
      </p:sp>
      <p:pic>
        <p:nvPicPr>
          <p:cNvPr id="3" name="Picture 2" descr="SERC_Logo_horizont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86" y="3240825"/>
            <a:ext cx="3549332" cy="95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0076" y="947911"/>
            <a:ext cx="3043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www.sercuarc.org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4300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Sources &amp; Funding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16379" y="623054"/>
            <a:ext cx="6542201" cy="4419338"/>
            <a:chOff x="744718" y="1397000"/>
            <a:chExt cx="6542201" cy="4419338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1158930177"/>
                </p:ext>
              </p:extLst>
            </p:nvPr>
          </p:nvGraphicFramePr>
          <p:xfrm>
            <a:off x="1524000" y="1397000"/>
            <a:ext cx="5583810" cy="44193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5334885" y="3164460"/>
              <a:ext cx="1952034" cy="565608"/>
              <a:chOff x="45228" y="513510"/>
              <a:chExt cx="1952034" cy="56560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5228" y="684371"/>
                <a:ext cx="1782352" cy="39474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 8"/>
              <p:cNvSpPr/>
              <p:nvPr/>
            </p:nvSpPr>
            <p:spPr>
              <a:xfrm>
                <a:off x="214910" y="513510"/>
                <a:ext cx="1782352" cy="3947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b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dirty="0" smtClean="0"/>
                  <a:t>Impact</a:t>
                </a:r>
                <a:endParaRPr lang="en-US" sz="2200" kern="1200" dirty="0"/>
              </a:p>
            </p:txBody>
          </p:sp>
        </p:grpSp>
        <p:sp>
          <p:nvSpPr>
            <p:cNvPr id="11" name="Up Arrow 10"/>
            <p:cNvSpPr/>
            <p:nvPr/>
          </p:nvSpPr>
          <p:spPr>
            <a:xfrm>
              <a:off x="744718" y="2301907"/>
              <a:ext cx="600173" cy="285632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Exploratory</a:t>
              </a:r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452801" y="4050344"/>
            <a:ext cx="174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Core Funding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281719" y="4969439"/>
            <a:ext cx="6592871" cy="129770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Calibri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Calibri" pitchFamily="34" charset="0"/>
              <a:buChar char="―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Calibri" pitchFamily="34" charset="0"/>
              <a:buChar char="―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itchFamily="34" charset="0"/>
              <a:buNone/>
            </a:pPr>
            <a:r>
              <a:rPr lang="en-US" sz="1600" b="1" kern="0" dirty="0" smtClean="0"/>
              <a:t>SERC’s four Operational Principles:</a:t>
            </a:r>
          </a:p>
          <a:p>
            <a:pPr>
              <a:spcBef>
                <a:spcPts val="0"/>
              </a:spcBef>
            </a:pPr>
            <a:r>
              <a:rPr lang="en-US" sz="1600" kern="0" dirty="0" smtClean="0"/>
              <a:t>Conduct innovative, high-impact research (Journal publications; citations)</a:t>
            </a:r>
          </a:p>
          <a:p>
            <a:pPr>
              <a:spcBef>
                <a:spcPts val="0"/>
              </a:spcBef>
            </a:pPr>
            <a:r>
              <a:rPr lang="en-US" sz="1600" kern="0" dirty="0" smtClean="0"/>
              <a:t>Translate proof-of-principle prototypes to impactful applications</a:t>
            </a:r>
          </a:p>
          <a:p>
            <a:pPr>
              <a:spcBef>
                <a:spcPts val="0"/>
              </a:spcBef>
            </a:pPr>
            <a:r>
              <a:rPr lang="en-US" sz="1600" kern="0" dirty="0" smtClean="0"/>
              <a:t>Strengthen and leverage the research network </a:t>
            </a:r>
          </a:p>
          <a:p>
            <a:pPr>
              <a:spcBef>
                <a:spcPts val="0"/>
              </a:spcBef>
            </a:pPr>
            <a:r>
              <a:rPr lang="en-US" sz="1600" kern="0" dirty="0" smtClean="0"/>
              <a:t>Prepare the next generation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768925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Doctoral Fellows Program: </a:t>
            </a:r>
            <a:br>
              <a:rPr lang="en-US" dirty="0" smtClean="0"/>
            </a:br>
            <a:r>
              <a:rPr lang="en-US" dirty="0" smtClean="0"/>
              <a:t>Sponsors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1623" y="4773849"/>
            <a:ext cx="8039803" cy="1572975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000" dirty="0" smtClean="0"/>
              <a:t>11 Doctoral Students currently being sponsored</a:t>
            </a:r>
            <a:endParaRPr lang="en-US" sz="2000" dirty="0"/>
          </a:p>
        </p:txBody>
      </p:sp>
      <p:pic>
        <p:nvPicPr>
          <p:cNvPr id="2" name="Picture 1" descr="boeing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9" y="1957235"/>
            <a:ext cx="2277688" cy="1117810"/>
          </a:xfrm>
          <a:prstGeom prst="rect">
            <a:avLst/>
          </a:prstGeom>
        </p:spPr>
      </p:pic>
      <p:pic>
        <p:nvPicPr>
          <p:cNvPr id="5" name="Picture 4" descr="ARDEC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39" y="1797743"/>
            <a:ext cx="1532918" cy="1405175"/>
          </a:xfrm>
          <a:prstGeom prst="rect">
            <a:avLst/>
          </a:prstGeom>
        </p:spPr>
      </p:pic>
      <p:pic>
        <p:nvPicPr>
          <p:cNvPr id="6" name="Picture 5" descr="MITRE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35" y="2343303"/>
            <a:ext cx="1989131" cy="586169"/>
          </a:xfrm>
          <a:prstGeom prst="rect">
            <a:avLst/>
          </a:prstGeom>
        </p:spPr>
      </p:pic>
      <p:pic>
        <p:nvPicPr>
          <p:cNvPr id="8" name="Picture 7" descr="Raytheo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4" y="3720397"/>
            <a:ext cx="2648828" cy="517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4954" y="3703448"/>
            <a:ext cx="4226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The Aerospace Corporation</a:t>
            </a:r>
            <a:endParaRPr lang="en-US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301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SERC Doctoral Fellows Program </a:t>
            </a:r>
            <a:br>
              <a:rPr lang="en-US" dirty="0" smtClean="0"/>
            </a:br>
            <a:r>
              <a:rPr lang="en-US" dirty="0" smtClean="0"/>
              <a:t>and Annual Sponsor Research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2" y="3759205"/>
            <a:ext cx="8699438" cy="2706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4258734"/>
            <a:ext cx="3043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www.sercuarc.org</a:t>
            </a:r>
            <a:endParaRPr lang="en-US" sz="2800" dirty="0"/>
          </a:p>
        </p:txBody>
      </p:sp>
      <p:pic>
        <p:nvPicPr>
          <p:cNvPr id="1028" name="Picture 4" descr="http://www.sercuarc.org/wp-content/uploads/2017/11/DSC00955a_v2-1024x6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34716" b="24139"/>
          <a:stretch/>
        </p:blipFill>
        <p:spPr bwMode="auto">
          <a:xfrm>
            <a:off x="4236028" y="925075"/>
            <a:ext cx="4710152" cy="308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ercuarc.org/wp-content/uploads/2017/11/Save-The-Date_SSRR2018_new-231x3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7"/>
          <a:stretch/>
        </p:blipFill>
        <p:spPr bwMode="auto">
          <a:xfrm>
            <a:off x="36833" y="928377"/>
            <a:ext cx="4230367" cy="28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71627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Questions and Discussion</a:t>
            </a:r>
            <a:endParaRPr lang="en-US" sz="4000" dirty="0"/>
          </a:p>
        </p:txBody>
      </p:sp>
      <p:pic>
        <p:nvPicPr>
          <p:cNvPr id="6" name="Picture 2" descr="https://encrypted-tbn1.gstatic.com/images?q=tbn:ANd9GcQhMAPEK2-WSsvP1Hc0koLexBHasW1S7jQlvRHb5_1zdBJZWd8Mq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56" y="3168966"/>
            <a:ext cx="2856647" cy="28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661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The Stevens/USC UARC - SERC: A Brief History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46743" y="967568"/>
            <a:ext cx="8638496" cy="557095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000" dirty="0" smtClean="0">
                <a:ea typeface="ＭＳ Ｐゴシック" pitchFamily="34" charset="-128"/>
              </a:rPr>
              <a:t>In 2008, the DoD released a full and open competitive RFP for a University Affiliated Research Center (UARC) on systems engineering research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000" dirty="0" smtClean="0">
                <a:ea typeface="ＭＳ Ｐゴシック" pitchFamily="34" charset="-128"/>
              </a:rPr>
              <a:t>Stevens, with USC as the primary collaborator, led a team that brought together much of the best systems engineering research talent in the nation to form a stable and enduring collaboration to the benefit of the DoD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000" dirty="0" smtClean="0">
                <a:ea typeface="ＭＳ Ｐゴシック" pitchFamily="34" charset="-128"/>
              </a:rPr>
              <a:t>Stevens was awarded the SERC in September 2008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sz="1800" dirty="0" smtClean="0">
                <a:ea typeface="ＭＳ Ｐゴシック" pitchFamily="34" charset="-128"/>
              </a:rPr>
              <a:t>Vested through </a:t>
            </a:r>
            <a:r>
              <a:rPr lang="en-US" altLang="ja-JP" sz="1800" dirty="0" smtClean="0">
                <a:ea typeface="ＭＳ Ｐゴシック" pitchFamily="34" charset="-128"/>
              </a:rPr>
              <a:t>a 5-year, renewable, task order based IDIQ contract with DoD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altLang="ja-JP" sz="1800" dirty="0" smtClean="0">
                <a:ea typeface="ＭＳ Ｐゴシック" pitchFamily="34" charset="-128"/>
              </a:rPr>
              <a:t>Contract renewed in September 2013 (</a:t>
            </a:r>
            <a:r>
              <a:rPr lang="en-US" altLang="ja-JP" sz="1800" dirty="0" err="1" smtClean="0">
                <a:ea typeface="ＭＳ Ｐゴシック" pitchFamily="34" charset="-128"/>
              </a:rPr>
              <a:t>PoP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en-US" altLang="ja-JP" sz="1800" dirty="0" smtClean="0">
                <a:ea typeface="ＭＳ Ｐゴシック" pitchFamily="34" charset="-128"/>
              </a:rPr>
              <a:t>Sep 2013 – Sep 2018)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ja-JP" sz="2000" dirty="0" smtClean="0">
                <a:ea typeface="ＭＳ Ｐゴシック" pitchFamily="34" charset="-128"/>
              </a:rPr>
              <a:t>SERC has been awarded over $60M in research tasks (from 2008–2017)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000" dirty="0" smtClean="0">
                <a:ea typeface="ＭＳ Ｐゴシック" pitchFamily="34" charset="-128"/>
              </a:rPr>
              <a:t>SERC is unique among UARCs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sz="1800" dirty="0" smtClean="0">
                <a:ea typeface="ＭＳ Ｐゴシック" pitchFamily="34" charset="-128"/>
              </a:rPr>
              <a:t>Only UARC funded at the DoD level – ASD(R&amp;E) is the primary sponsor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sz="1800" dirty="0" smtClean="0">
                <a:ea typeface="ＭＳ Ｐゴシック" pitchFamily="34" charset="-128"/>
              </a:rPr>
              <a:t>Only UARC consisting of a collaboration of universities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sz="1800" dirty="0" smtClean="0">
                <a:ea typeface="ＭＳ Ｐゴシック" pitchFamily="34" charset="-128"/>
              </a:rPr>
              <a:t>Only UARC created to address an entire domain – the </a:t>
            </a:r>
            <a:r>
              <a:rPr lang="en-US" sz="1800" dirty="0">
                <a:ea typeface="ＭＳ Ｐゴシック" pitchFamily="34" charset="-128"/>
              </a:rPr>
              <a:t>systems </a:t>
            </a:r>
            <a:r>
              <a:rPr lang="en-US" sz="1800" dirty="0" smtClean="0">
                <a:ea typeface="ＭＳ Ｐゴシック" pitchFamily="34" charset="-128"/>
              </a:rPr>
              <a:t>engineering sphere </a:t>
            </a:r>
            <a:r>
              <a:rPr lang="en-US" sz="1800" dirty="0">
                <a:ea typeface="ＭＳ Ｐゴシック" pitchFamily="34" charset="-128"/>
              </a:rPr>
              <a:t>of activity, influence, </a:t>
            </a:r>
            <a:r>
              <a:rPr lang="en-US" sz="1800" dirty="0" smtClean="0">
                <a:ea typeface="ＭＳ Ｐゴシック" pitchFamily="34" charset="-128"/>
              </a:rPr>
              <a:t>and </a:t>
            </a:r>
            <a:r>
              <a:rPr lang="en-US" sz="1800" dirty="0">
                <a:ea typeface="ＭＳ Ｐゴシック" pitchFamily="34" charset="-128"/>
              </a:rPr>
              <a:t>knowledge</a:t>
            </a:r>
            <a:endParaRPr lang="en-US" sz="1800" dirty="0" smtClean="0">
              <a:ea typeface="ＭＳ Ｐゴシック" pitchFamily="34" charset="-128"/>
            </a:endParaRPr>
          </a:p>
          <a:p>
            <a:pPr>
              <a:lnSpc>
                <a:spcPct val="120000"/>
              </a:lnSpc>
              <a:spcBef>
                <a:spcPts val="400"/>
              </a:spcBef>
              <a:buNone/>
            </a:pPr>
            <a:endParaRPr lang="en-US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306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6408" y="930563"/>
            <a:ext cx="5058259" cy="552488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b="1" u="sng" dirty="0" smtClean="0">
                <a:solidFill>
                  <a:srgbClr val="000000"/>
                </a:solidFill>
              </a:rPr>
              <a:t>SERC Government Executive Advisory Board</a:t>
            </a:r>
          </a:p>
          <a:p>
            <a:pPr marL="228600"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</a:pPr>
            <a:r>
              <a:rPr lang="en-US" sz="1600" b="1" dirty="0">
                <a:solidFill>
                  <a:srgbClr val="FF6600"/>
                </a:solidFill>
              </a:rPr>
              <a:t>Ms. Kristen Baldwin, ASD (Chair)</a:t>
            </a:r>
          </a:p>
          <a:p>
            <a:pPr marL="228600"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Representatives from DoD Service Components </a:t>
            </a:r>
            <a:r>
              <a:rPr lang="en-US" sz="1600" dirty="0" smtClean="0">
                <a:solidFill>
                  <a:srgbClr val="000000"/>
                </a:solidFill>
              </a:rPr>
              <a:t/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Army, Navy, Air Force), NSA, DNI, NASA, FAA, NIST, CFTC, US Treasury, DHS, and NOAA/NWS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b="1" u="sng" dirty="0" smtClean="0">
                <a:solidFill>
                  <a:srgbClr val="000000"/>
                </a:solidFill>
              </a:rPr>
              <a:t>SERC Advisory Board</a:t>
            </a:r>
          </a:p>
          <a:p>
            <a:pPr marL="228600"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MG Curtis M. </a:t>
            </a:r>
            <a:r>
              <a:rPr lang="en-US" sz="1600" dirty="0" err="1" smtClean="0">
                <a:solidFill>
                  <a:srgbClr val="000000"/>
                </a:solidFill>
              </a:rPr>
              <a:t>Bedke</a:t>
            </a:r>
            <a:r>
              <a:rPr lang="en-US" sz="1600" dirty="0" smtClean="0">
                <a:solidFill>
                  <a:srgbClr val="000000"/>
                </a:solidFill>
              </a:rPr>
              <a:t>, USAF (Retired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  <a:p>
            <a:pPr marL="228600"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LTG Ted Bowlds, USAF (Retired)</a:t>
            </a:r>
          </a:p>
          <a:p>
            <a:pPr marL="228600"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Ms. Victoria Cox, Former </a:t>
            </a:r>
            <a:r>
              <a:rPr lang="en-US" sz="1600" dirty="0">
                <a:solidFill>
                  <a:srgbClr val="000000"/>
                </a:solidFill>
              </a:rPr>
              <a:t>Assistant Administrator </a:t>
            </a:r>
            <a:r>
              <a:rPr lang="en-US" sz="1600" dirty="0" smtClean="0">
                <a:solidFill>
                  <a:srgbClr val="000000"/>
                </a:solidFill>
              </a:rPr>
              <a:t/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for </a:t>
            </a:r>
            <a:r>
              <a:rPr lang="en-US" sz="1600" dirty="0" err="1" smtClean="0">
                <a:solidFill>
                  <a:srgbClr val="000000"/>
                </a:solidFill>
              </a:rPr>
              <a:t>NextGen</a:t>
            </a:r>
            <a:r>
              <a:rPr lang="en-US" sz="1600" dirty="0" smtClean="0">
                <a:solidFill>
                  <a:srgbClr val="000000"/>
                </a:solidFill>
              </a:rPr>
              <a:t>, FAA (Retired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228600"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Dr. Ruth David, President and CEO, ANSER</a:t>
            </a:r>
          </a:p>
          <a:p>
            <a:pPr marL="228600"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Mr. Al Grasso, President and CEO, MITRE</a:t>
            </a:r>
          </a:p>
          <a:p>
            <a:pPr marL="228600"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</a:pPr>
            <a:r>
              <a:rPr lang="en-US" sz="1600" b="1" dirty="0">
                <a:solidFill>
                  <a:srgbClr val="FF6600"/>
                </a:solidFill>
              </a:rPr>
              <a:t>Dr. Paul Kaminski, CEO, </a:t>
            </a:r>
            <a:r>
              <a:rPr lang="en-US" sz="1600" b="1" dirty="0" err="1">
                <a:solidFill>
                  <a:srgbClr val="FF6600"/>
                </a:solidFill>
              </a:rPr>
              <a:t>Technovation</a:t>
            </a:r>
            <a:r>
              <a:rPr lang="en-US" sz="1600" b="1" dirty="0">
                <a:solidFill>
                  <a:srgbClr val="FF6600"/>
                </a:solidFill>
              </a:rPr>
              <a:t>, Inc. (Chair)</a:t>
            </a:r>
          </a:p>
          <a:p>
            <a:pPr marL="228600"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MG Nick Justice, US Army (Retired)</a:t>
            </a:r>
          </a:p>
          <a:p>
            <a:pPr marL="228600"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Mr. David Long, President, INCOSE</a:t>
            </a:r>
          </a:p>
          <a:p>
            <a:pPr marL="228600"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Dr. Stephen </a:t>
            </a:r>
            <a:r>
              <a:rPr lang="en-US" sz="1600" dirty="0" err="1" smtClean="0">
                <a:solidFill>
                  <a:srgbClr val="000000"/>
                </a:solidFill>
              </a:rPr>
              <a:t>Rottler</a:t>
            </a:r>
            <a:r>
              <a:rPr lang="en-US" sz="1600" dirty="0" smtClean="0">
                <a:solidFill>
                  <a:srgbClr val="000000"/>
                </a:solidFill>
              </a:rPr>
              <a:t>, Vice-President, Sandia</a:t>
            </a:r>
          </a:p>
          <a:p>
            <a:pPr marL="228600"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CAPT Bill Shepherd, US Navy (SEAL, Astronaut – Retired)</a:t>
            </a:r>
          </a:p>
          <a:p>
            <a:pPr marL="228600"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</a:rPr>
              <a:t>Mr. Mike Wynne, 21</a:t>
            </a:r>
            <a:r>
              <a:rPr lang="en-US" sz="1600" b="1" baseline="30000" dirty="0">
                <a:solidFill>
                  <a:srgbClr val="000000"/>
                </a:solidFill>
              </a:rPr>
              <a:t>st</a:t>
            </a:r>
            <a:r>
              <a:rPr lang="en-US" sz="1600" b="1" dirty="0">
                <a:solidFill>
                  <a:srgbClr val="000000"/>
                </a:solidFill>
              </a:rPr>
              <a:t> AF Secretary (</a:t>
            </a:r>
            <a:r>
              <a:rPr lang="en-US" sz="1600" b="1" dirty="0" smtClean="0">
                <a:solidFill>
                  <a:srgbClr val="000000"/>
                </a:solidFill>
              </a:rPr>
              <a:t>Chair Emeritus)</a:t>
            </a:r>
            <a:endParaRPr lang="en-US" sz="1600" b="1" dirty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endParaRPr lang="en-US" sz="1800" b="1" u="sng" dirty="0" smtClean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64666" y="946243"/>
            <a:ext cx="3720571" cy="53165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800" b="1" u="sng" dirty="0" smtClean="0">
                <a:solidFill>
                  <a:srgbClr val="000000"/>
                </a:solidFill>
              </a:rPr>
              <a:t>SERC Management</a:t>
            </a:r>
          </a:p>
          <a:p>
            <a:pPr marL="228600" lvl="1">
              <a:spcBef>
                <a:spcPct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6600"/>
                </a:solidFill>
              </a:rPr>
              <a:t>Dr. Dinesh Verma, Executive Director (Stevens Institute of Technology)</a:t>
            </a:r>
          </a:p>
          <a:p>
            <a:pPr marL="228600" lvl="1">
              <a:spcBef>
                <a:spcPct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6600"/>
                </a:solidFill>
              </a:rPr>
              <a:t>Dr. Barry Boehm, Chief Scientist (University of Southern California)</a:t>
            </a:r>
          </a:p>
          <a:p>
            <a:pPr marL="228600" lvl="1">
              <a:spcBef>
                <a:spcPct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Dr. Jon Wade, Chief Technology Officer (Stevens </a:t>
            </a:r>
            <a:r>
              <a:rPr lang="en-US" sz="1600" dirty="0" smtClean="0">
                <a:solidFill>
                  <a:srgbClr val="000000"/>
                </a:solidFill>
              </a:rPr>
              <a:t>Institute </a:t>
            </a:r>
            <a:r>
              <a:rPr lang="en-US" sz="1600" dirty="0">
                <a:solidFill>
                  <a:srgbClr val="000000"/>
                </a:solidFill>
              </a:rPr>
              <a:t>of Technology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pPr marL="228600" lvl="1">
              <a:spcBef>
                <a:spcPct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lvl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800" b="1" u="sng" dirty="0">
                <a:solidFill>
                  <a:srgbClr val="000000"/>
                </a:solidFill>
              </a:rPr>
              <a:t>SERC </a:t>
            </a:r>
            <a:r>
              <a:rPr lang="en-US" sz="1800" b="1" u="sng" dirty="0" smtClean="0">
                <a:solidFill>
                  <a:srgbClr val="000000"/>
                </a:solidFill>
              </a:rPr>
              <a:t>Research Council</a:t>
            </a:r>
            <a:endParaRPr lang="en-US" sz="1800" b="1" u="sng" dirty="0">
              <a:solidFill>
                <a:srgbClr val="000000"/>
              </a:solidFill>
            </a:endParaRPr>
          </a:p>
          <a:p>
            <a:pPr marL="228600" lvl="1">
              <a:spcBef>
                <a:spcPct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Mark Blackburn, Stevens</a:t>
            </a:r>
          </a:p>
          <a:p>
            <a:pPr marL="228600" lvl="1">
              <a:spcBef>
                <a:spcPct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Paul </a:t>
            </a:r>
            <a:r>
              <a:rPr lang="en-US" sz="1600" dirty="0">
                <a:solidFill>
                  <a:srgbClr val="000000"/>
                </a:solidFill>
              </a:rPr>
              <a:t>Collopy, UAH</a:t>
            </a:r>
          </a:p>
          <a:p>
            <a:pPr marL="228600" lvl="1">
              <a:spcBef>
                <a:spcPct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Dan </a:t>
            </a:r>
            <a:r>
              <a:rPr lang="en-US" sz="1600" dirty="0">
                <a:solidFill>
                  <a:srgbClr val="000000"/>
                </a:solidFill>
              </a:rPr>
              <a:t>DeLaurentis, Purdue</a:t>
            </a:r>
          </a:p>
          <a:p>
            <a:pPr marL="228600" lvl="1">
              <a:spcBef>
                <a:spcPct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Barry Horowitz, UVA (NAE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pPr marL="228600" lvl="1">
              <a:spcBef>
                <a:spcPct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Tom McDermott, </a:t>
            </a:r>
            <a:r>
              <a:rPr lang="en-US" sz="1600" dirty="0" smtClean="0">
                <a:solidFill>
                  <a:srgbClr val="000000"/>
                </a:solidFill>
              </a:rPr>
              <a:t>GT</a:t>
            </a:r>
            <a:endParaRPr lang="en-US" sz="1600" dirty="0">
              <a:solidFill>
                <a:srgbClr val="000000"/>
              </a:solidFill>
            </a:endParaRPr>
          </a:p>
          <a:p>
            <a:pPr marL="228600" lvl="1">
              <a:spcBef>
                <a:spcPct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Bill </a:t>
            </a:r>
            <a:r>
              <a:rPr lang="en-US" sz="1600" dirty="0">
                <a:solidFill>
                  <a:srgbClr val="000000"/>
                </a:solidFill>
              </a:rPr>
              <a:t>Rouse, Stevens (NAE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pPr marL="228600" lvl="1">
              <a:spcBef>
                <a:spcPct val="0"/>
              </a:spcBef>
              <a:spcAft>
                <a:spcPts val="600"/>
              </a:spcAft>
              <a:buSzPct val="12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Kevin </a:t>
            </a:r>
            <a:r>
              <a:rPr lang="en-US" sz="1600" dirty="0">
                <a:solidFill>
                  <a:srgbClr val="000000"/>
                </a:solidFill>
              </a:rPr>
              <a:t>Sullivan, </a:t>
            </a:r>
            <a:r>
              <a:rPr lang="en-US" sz="1600" dirty="0" smtClean="0">
                <a:solidFill>
                  <a:srgbClr val="000000"/>
                </a:solidFill>
              </a:rPr>
              <a:t>UVA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ＭＳ Ｐゴシック"/>
              </a:rPr>
              <a:t>SERC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43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SERC Network of </a:t>
            </a:r>
            <a:r>
              <a:rPr lang="en-US" dirty="0" smtClean="0"/>
              <a:t>Collaborators</a:t>
            </a:r>
            <a:endParaRPr lang="en-US" dirty="0"/>
          </a:p>
        </p:txBody>
      </p:sp>
      <p:pic>
        <p:nvPicPr>
          <p:cNvPr id="6" name="Picture 5" descr="map-2013-09-25-14.32.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41" y="888178"/>
            <a:ext cx="7395804" cy="567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13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97216"/>
            <a:ext cx="5486400" cy="4924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Vision: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The </a:t>
            </a:r>
            <a:r>
              <a:rPr lang="en-US" sz="2000" i="1" dirty="0">
                <a:solidFill>
                  <a:srgbClr val="000000"/>
                </a:solidFill>
                <a:latin typeface="Calibri"/>
              </a:rPr>
              <a:t>Networked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National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Resource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to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further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systems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research and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its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impact on issues of national and global significance</a:t>
            </a:r>
          </a:p>
          <a:p>
            <a:pPr>
              <a:defRPr/>
            </a:pPr>
            <a:endParaRPr lang="en-US" sz="1000" dirty="0" smtClean="0">
              <a:solidFill>
                <a:srgbClr val="000000"/>
              </a:solidFill>
              <a:latin typeface="Calibri"/>
              <a:cs typeface="Times New Roman"/>
            </a:endParaRPr>
          </a:p>
          <a:p>
            <a:pPr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Calibri"/>
                <a:cs typeface="Times New Roman"/>
              </a:rPr>
              <a:t>Mission:</a:t>
            </a:r>
            <a:endParaRPr lang="en-US" sz="1800" b="1" dirty="0">
              <a:solidFill>
                <a:srgbClr val="000000"/>
              </a:solidFill>
              <a:latin typeface="Calibri"/>
              <a:cs typeface="Times New Roman"/>
            </a:endParaRPr>
          </a:p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The SERC will be the primary engine for the U.S. government in SE research.  In doing so, the SERC will: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latin typeface="Calibri"/>
              </a:rPr>
              <a:t>Catalyze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 community growth among SE researchers and end users by enabling collaboration among many SE research organizations (who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),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latin typeface="Calibri"/>
              </a:rPr>
              <a:t>Accelerate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 SE competency development through rapid transfer of its research to educators and practitioners (how),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latin typeface="Calibri"/>
              </a:rPr>
              <a:t>Transform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 SE practice throughout the government by creating innovative methods, processes, and tools that address critical challenges to meeting mission outcomes (what).</a:t>
            </a:r>
          </a:p>
        </p:txBody>
      </p:sp>
      <p:pic>
        <p:nvPicPr>
          <p:cNvPr id="5" name="Picture 66" descr="ist2_3701905_satelite_dish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99150" y="2057400"/>
            <a:ext cx="301625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2725" y="6062264"/>
            <a:ext cx="77978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The Systems </a:t>
            </a:r>
            <a:r>
              <a:rPr lang="en-US" sz="2000" b="1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esearch and Impact </a:t>
            </a:r>
            <a:r>
              <a:rPr lang="en-US" sz="2000" b="1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etwork</a:t>
            </a:r>
            <a:endParaRPr lang="en-US" sz="20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and Mission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SERC Research Thematic Areas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55" y="1326637"/>
            <a:ext cx="4890784" cy="4876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26599" y="1169894"/>
            <a:ext cx="3875936" cy="5189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b="1" dirty="0" smtClean="0"/>
              <a:t>Enterprises </a:t>
            </a:r>
            <a:r>
              <a:rPr lang="en-US" sz="1600" b="1" dirty="0"/>
              <a:t>and </a:t>
            </a:r>
            <a:r>
              <a:rPr lang="en-US" sz="1600" b="1" dirty="0" smtClean="0"/>
              <a:t>SoS</a:t>
            </a:r>
            <a:endParaRPr lang="en-US" sz="1600" dirty="0"/>
          </a:p>
          <a:p>
            <a:pPr marL="398463" lvl="1" indent="-169863">
              <a:lnSpc>
                <a:spcPct val="95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i="1" dirty="0"/>
              <a:t>Enterprise </a:t>
            </a:r>
            <a:r>
              <a:rPr lang="en-US" sz="1600" i="1" dirty="0" smtClean="0"/>
              <a:t>Analysis </a:t>
            </a:r>
            <a:endParaRPr lang="en-US" sz="1600" dirty="0"/>
          </a:p>
          <a:p>
            <a:pPr marL="398463" lvl="1" indent="-169863">
              <a:lnSpc>
                <a:spcPct val="95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i="1" dirty="0"/>
              <a:t>System of Systems Modeling and </a:t>
            </a:r>
            <a:r>
              <a:rPr lang="en-US" sz="1600" i="1" dirty="0" smtClean="0"/>
              <a:t>Analysis</a:t>
            </a:r>
            <a:endParaRPr lang="en-US" sz="1600" i="1" dirty="0"/>
          </a:p>
          <a:p>
            <a:pPr lvl="0">
              <a:lnSpc>
                <a:spcPct val="95000"/>
              </a:lnSpc>
              <a:spcBef>
                <a:spcPts val="1200"/>
              </a:spcBef>
            </a:pPr>
            <a:r>
              <a:rPr lang="en-US" sz="1600" b="1" dirty="0"/>
              <a:t>Trusted Systems</a:t>
            </a:r>
            <a:endParaRPr lang="en-US" sz="1600" dirty="0"/>
          </a:p>
          <a:p>
            <a:pPr marL="400050" lvl="1" indent="-171450">
              <a:lnSpc>
                <a:spcPct val="95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i="1" dirty="0"/>
              <a:t>Systemic </a:t>
            </a:r>
            <a:r>
              <a:rPr lang="en-US" sz="1600" i="1" dirty="0" smtClean="0"/>
              <a:t>Security</a:t>
            </a:r>
            <a:endParaRPr lang="en-US" sz="1600" i="1" dirty="0"/>
          </a:p>
          <a:p>
            <a:pPr marL="400050" lvl="1" indent="-171450">
              <a:lnSpc>
                <a:spcPct val="95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i="1" dirty="0" smtClean="0"/>
              <a:t>Systemic Assurance</a:t>
            </a:r>
          </a:p>
          <a:p>
            <a:pPr lvl="0">
              <a:lnSpc>
                <a:spcPct val="95000"/>
              </a:lnSpc>
              <a:spcBef>
                <a:spcPts val="1200"/>
              </a:spcBef>
            </a:pPr>
            <a:r>
              <a:rPr lang="en-US" sz="1600" b="1" dirty="0"/>
              <a:t>Human Capital Development</a:t>
            </a:r>
            <a:endParaRPr lang="en-US" sz="1600" dirty="0"/>
          </a:p>
          <a:p>
            <a:pPr marL="400050" lvl="1" indent="-171450">
              <a:lnSpc>
                <a:spcPct val="95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i="1" dirty="0"/>
              <a:t>Evolving Body of </a:t>
            </a:r>
            <a:r>
              <a:rPr lang="en-US" sz="1600" i="1" dirty="0" smtClean="0"/>
              <a:t>Knowledge</a:t>
            </a:r>
            <a:endParaRPr lang="en-US" sz="1600" i="1" dirty="0"/>
          </a:p>
          <a:p>
            <a:pPr marL="400050" lvl="1" indent="-171450">
              <a:lnSpc>
                <a:spcPct val="95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i="1" dirty="0" smtClean="0"/>
              <a:t>Experience Acceleration</a:t>
            </a:r>
            <a:endParaRPr lang="en-US" sz="1600" i="1" dirty="0"/>
          </a:p>
          <a:p>
            <a:pPr marL="400050" lvl="1" indent="-171450">
              <a:lnSpc>
                <a:spcPct val="95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i="1" dirty="0" smtClean="0"/>
              <a:t>SE </a:t>
            </a:r>
            <a:r>
              <a:rPr lang="en-US" sz="1600" i="1" dirty="0"/>
              <a:t>and Technical Leadership </a:t>
            </a:r>
            <a:r>
              <a:rPr lang="en-US" sz="1600" i="1" dirty="0" smtClean="0"/>
              <a:t>Education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1600" b="1" dirty="0" smtClean="0"/>
              <a:t>SE &amp; Systems Mgmt  </a:t>
            </a:r>
            <a:r>
              <a:rPr lang="en-US" sz="1600" b="1" dirty="0"/>
              <a:t>Transformation</a:t>
            </a:r>
            <a:endParaRPr lang="en-US" sz="1600" dirty="0"/>
          </a:p>
          <a:p>
            <a:pPr marL="400050" indent="-171450">
              <a:lnSpc>
                <a:spcPct val="95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i="1" dirty="0"/>
              <a:t>Affordability and Value in </a:t>
            </a:r>
            <a:r>
              <a:rPr lang="en-US" sz="1600" i="1" dirty="0" smtClean="0"/>
              <a:t>Systems</a:t>
            </a:r>
            <a:endParaRPr lang="en-US" sz="1600" i="1" dirty="0"/>
          </a:p>
          <a:p>
            <a:pPr marL="400050" indent="-171450">
              <a:lnSpc>
                <a:spcPct val="95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i="1" dirty="0" smtClean="0"/>
              <a:t>Quantitative Risk</a:t>
            </a:r>
            <a:endParaRPr lang="en-US" sz="1600" i="1" dirty="0"/>
          </a:p>
          <a:p>
            <a:pPr marL="400050" indent="-171450">
              <a:lnSpc>
                <a:spcPct val="95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i="1" dirty="0" smtClean="0"/>
              <a:t>Interactive </a:t>
            </a:r>
            <a:r>
              <a:rPr lang="en-US" sz="1600" i="1" dirty="0"/>
              <a:t>Model-Centric Systems </a:t>
            </a:r>
            <a:r>
              <a:rPr lang="en-US" sz="1600" i="1" dirty="0" smtClean="0"/>
              <a:t>Engineering</a:t>
            </a:r>
          </a:p>
          <a:p>
            <a:pPr marL="400050" indent="-171450">
              <a:lnSpc>
                <a:spcPct val="95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i="1" dirty="0" smtClean="0"/>
              <a:t>Agile </a:t>
            </a:r>
            <a:r>
              <a:rPr lang="en-US" sz="1600" i="1" dirty="0"/>
              <a:t>Systems </a:t>
            </a:r>
            <a:r>
              <a:rPr lang="en-US" sz="1600" i="1" dirty="0" smtClean="0"/>
              <a:t>Engineering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47341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7-09-24 at 5.31.2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r="9631"/>
          <a:stretch/>
        </p:blipFill>
        <p:spPr>
          <a:xfrm>
            <a:off x="0" y="-115917"/>
            <a:ext cx="9144000" cy="70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87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- Crossing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803" y="1482558"/>
            <a:ext cx="7306501" cy="5316537"/>
          </a:xfrm>
        </p:spPr>
        <p:txBody>
          <a:bodyPr/>
          <a:lstStyle/>
          <a:p>
            <a:pPr lvl="0"/>
            <a:r>
              <a:rPr lang="en-US" b="1" dirty="0"/>
              <a:t>(Hard Problem) Developing flexible designs that adapt, and are resilient to unknown missions and threats</a:t>
            </a:r>
            <a:endParaRPr lang="en-US" sz="4000" b="1" dirty="0"/>
          </a:p>
          <a:p>
            <a:pPr lvl="0"/>
            <a:r>
              <a:rPr lang="en-US" b="1" dirty="0"/>
              <a:t>(Wicked Problem) </a:t>
            </a:r>
            <a:r>
              <a:rPr lang="en-US" b="1" dirty="0" smtClean="0"/>
              <a:t>Cyber-Resilient Weapon Systems</a:t>
            </a:r>
            <a:endParaRPr lang="en-US" sz="4000" b="1" dirty="0"/>
          </a:p>
          <a:p>
            <a:pPr lvl="1"/>
            <a:r>
              <a:rPr lang="en-US" dirty="0"/>
              <a:t>Safeguarding critical information</a:t>
            </a:r>
            <a:endParaRPr lang="en-US" sz="3600" dirty="0"/>
          </a:p>
          <a:p>
            <a:pPr lvl="1"/>
            <a:r>
              <a:rPr lang="en-US" dirty="0"/>
              <a:t>Designing systems resilient to a cyber adversary and other advanced threats and technologies</a:t>
            </a:r>
            <a:endParaRPr lang="en-US" sz="3600" dirty="0"/>
          </a:p>
          <a:p>
            <a:pPr lvl="0"/>
            <a:r>
              <a:rPr lang="en-US" b="1" dirty="0"/>
              <a:t>(Scary Problem) Designing systems to take advantage of </a:t>
            </a:r>
            <a:r>
              <a:rPr lang="en-US" b="1" dirty="0" smtClean="0"/>
              <a:t>Autonomy, AI, and Machine Learning</a:t>
            </a:r>
            <a:endParaRPr lang="en-US" sz="4000" b="1" dirty="0"/>
          </a:p>
          <a:p>
            <a:pPr lvl="1"/>
            <a:r>
              <a:rPr lang="en-US" dirty="0" smtClean="0"/>
              <a:t>Modeling and assessing system assurance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77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SERC Talks! and Research Workshops</a:t>
            </a:r>
            <a:endParaRPr lang="en-US" dirty="0"/>
          </a:p>
        </p:txBody>
      </p:sp>
      <p:pic>
        <p:nvPicPr>
          <p:cNvPr id="4" name="Picture 3" descr="FORUM-MODEL-CENTRIC_ENG_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6" b="78330"/>
          <a:stretch/>
        </p:blipFill>
        <p:spPr>
          <a:xfrm>
            <a:off x="5004647" y="905928"/>
            <a:ext cx="3636397" cy="870373"/>
          </a:xfrm>
          <a:prstGeom prst="rect">
            <a:avLst/>
          </a:prstGeom>
        </p:spPr>
      </p:pic>
      <p:pic>
        <p:nvPicPr>
          <p:cNvPr id="5" name="Picture 4" descr="CYBER_Workshop_92616_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5" b="58934"/>
          <a:stretch/>
        </p:blipFill>
        <p:spPr>
          <a:xfrm>
            <a:off x="4723810" y="1807669"/>
            <a:ext cx="4161430" cy="1077677"/>
          </a:xfrm>
          <a:prstGeom prst="rect">
            <a:avLst/>
          </a:prstGeom>
        </p:spPr>
      </p:pic>
      <p:pic>
        <p:nvPicPr>
          <p:cNvPr id="6" name="Picture 5" descr="MOSA_worksho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5" b="67059"/>
          <a:stretch/>
        </p:blipFill>
        <p:spPr>
          <a:xfrm>
            <a:off x="4988662" y="2916714"/>
            <a:ext cx="3691012" cy="949395"/>
          </a:xfrm>
          <a:prstGeom prst="rect">
            <a:avLst/>
          </a:prstGeom>
        </p:spPr>
      </p:pic>
      <p:pic>
        <p:nvPicPr>
          <p:cNvPr id="7" name="Picture 6" descr="MBSA_Workshop_Flyer - FINAL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0" t="15442" b="64793"/>
          <a:stretch/>
        </p:blipFill>
        <p:spPr>
          <a:xfrm>
            <a:off x="4999077" y="3897477"/>
            <a:ext cx="3680598" cy="1735549"/>
          </a:xfrm>
          <a:prstGeom prst="rect">
            <a:avLst/>
          </a:prstGeom>
        </p:spPr>
      </p:pic>
      <p:pic>
        <p:nvPicPr>
          <p:cNvPr id="8" name="Picture 7" descr="Risk Workshop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82222"/>
          <a:stretch/>
        </p:blipFill>
        <p:spPr>
          <a:xfrm>
            <a:off x="4994235" y="5664394"/>
            <a:ext cx="3646809" cy="889853"/>
          </a:xfrm>
          <a:prstGeom prst="rect">
            <a:avLst/>
          </a:prstGeom>
        </p:spPr>
      </p:pic>
      <p:pic>
        <p:nvPicPr>
          <p:cNvPr id="2050" name="Picture 2" descr="http://www.sercuarc.org/wp-content/uploads/2017/09/SERC-Talk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9" y="1180174"/>
            <a:ext cx="2773890" cy="11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965" y="2518773"/>
            <a:ext cx="4775300" cy="1602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652" y="5029190"/>
            <a:ext cx="3418417" cy="10287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4652" y="4092740"/>
            <a:ext cx="46244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April 4 |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 Robin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Yeman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, Lockheed Martin Fellow, Lockheed Martin (LM) Information Systems and Global Solution, Agile/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DevOpSec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  SME</a:t>
            </a:r>
          </a:p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June 6 |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 Phyllis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Marbach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, INCOSE LA Chapter President; Senior Software Engineer at Boeing – Retired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939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C PowerPoint Template updated 101911">
  <a:themeElements>
    <a:clrScheme name="Advantage 1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FFFFFF"/>
      </a:accent3>
      <a:accent4>
        <a:srgbClr val="000000"/>
      </a:accent4>
      <a:accent5>
        <a:srgbClr val="B8ADB8"/>
      </a:accent5>
      <a:accent6>
        <a:srgbClr val="2D0C3B"/>
      </a:accent6>
      <a:hlink>
        <a:srgbClr val="BC5FBC"/>
      </a:hlink>
      <a:folHlink>
        <a:srgbClr val="9775A7"/>
      </a:folHlink>
    </a:clrScheme>
    <a:fontScheme name="Advantage">
      <a:majorFont>
        <a:latin typeface="Americana BT"/>
        <a:ea typeface="ＭＳ Ｐゴシック"/>
        <a:cs typeface="Arial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dvantage 1">
        <a:dk1>
          <a:srgbClr val="000000"/>
        </a:dk1>
        <a:lt1>
          <a:srgbClr val="FFFFFF"/>
        </a:lt1>
        <a:dk2>
          <a:srgbClr val="2B142D"/>
        </a:dk2>
        <a:lt2>
          <a:srgbClr val="C3AFCC"/>
        </a:lt2>
        <a:accent1>
          <a:srgbClr val="663366"/>
        </a:accent1>
        <a:accent2>
          <a:srgbClr val="330F42"/>
        </a:accent2>
        <a:accent3>
          <a:srgbClr val="FFFFFF"/>
        </a:accent3>
        <a:accent4>
          <a:srgbClr val="000000"/>
        </a:accent4>
        <a:accent5>
          <a:srgbClr val="B8ADB8"/>
        </a:accent5>
        <a:accent6>
          <a:srgbClr val="2D0C3B"/>
        </a:accent6>
        <a:hlink>
          <a:srgbClr val="BC5FBC"/>
        </a:hlink>
        <a:folHlink>
          <a:srgbClr val="977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ERC PowerPoint Template updated 101911">
  <a:themeElements>
    <a:clrScheme name="Advantage 1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FFFFFF"/>
      </a:accent3>
      <a:accent4>
        <a:srgbClr val="000000"/>
      </a:accent4>
      <a:accent5>
        <a:srgbClr val="B8ADB8"/>
      </a:accent5>
      <a:accent6>
        <a:srgbClr val="2D0C3B"/>
      </a:accent6>
      <a:hlink>
        <a:srgbClr val="BC5FBC"/>
      </a:hlink>
      <a:folHlink>
        <a:srgbClr val="9775A7"/>
      </a:folHlink>
    </a:clrScheme>
    <a:fontScheme name="Advantage">
      <a:majorFont>
        <a:latin typeface="Americana BT"/>
        <a:ea typeface="ＭＳ Ｐゴシック"/>
        <a:cs typeface="Arial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dvantage 1">
        <a:dk1>
          <a:srgbClr val="000000"/>
        </a:dk1>
        <a:lt1>
          <a:srgbClr val="FFFFFF"/>
        </a:lt1>
        <a:dk2>
          <a:srgbClr val="2B142D"/>
        </a:dk2>
        <a:lt2>
          <a:srgbClr val="C3AFCC"/>
        </a:lt2>
        <a:accent1>
          <a:srgbClr val="663366"/>
        </a:accent1>
        <a:accent2>
          <a:srgbClr val="330F42"/>
        </a:accent2>
        <a:accent3>
          <a:srgbClr val="FFFFFF"/>
        </a:accent3>
        <a:accent4>
          <a:srgbClr val="000000"/>
        </a:accent4>
        <a:accent5>
          <a:srgbClr val="B8ADB8"/>
        </a:accent5>
        <a:accent6>
          <a:srgbClr val="2D0C3B"/>
        </a:accent6>
        <a:hlink>
          <a:srgbClr val="BC5FBC"/>
        </a:hlink>
        <a:folHlink>
          <a:srgbClr val="977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SERC PowerPoint Template updated 101911</Template>
  <TotalTime>18049</TotalTime>
  <Words>774</Words>
  <Application>Microsoft Office PowerPoint</Application>
  <PresentationFormat>Letter Paper (8.5x11 in)</PresentationFormat>
  <Paragraphs>116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Americana BT</vt:lpstr>
      <vt:lpstr>Arial</vt:lpstr>
      <vt:lpstr>Calibri</vt:lpstr>
      <vt:lpstr>Courier New</vt:lpstr>
      <vt:lpstr>Times New Roman</vt:lpstr>
      <vt:lpstr>Wingdings</vt:lpstr>
      <vt:lpstr>SERC PowerPoint Template updated 101911</vt:lpstr>
      <vt:lpstr>1_SERC PowerPoint Template updated 101911</vt:lpstr>
      <vt:lpstr>Systems Engineering Research Center (SERC)</vt:lpstr>
      <vt:lpstr>The Stevens/USC UARC - SERC: A Brief History</vt:lpstr>
      <vt:lpstr>SERC Governance</vt:lpstr>
      <vt:lpstr>SERC Network of Collaborators</vt:lpstr>
      <vt:lpstr>Vision and Mission Statement</vt:lpstr>
      <vt:lpstr>SERC Research Thematic Areas</vt:lpstr>
      <vt:lpstr>PowerPoint Presentation</vt:lpstr>
      <vt:lpstr>The Next - Crossing Boundaries</vt:lpstr>
      <vt:lpstr>SERC Talks! and Research Workshops</vt:lpstr>
      <vt:lpstr>Research Sources &amp; Funding</vt:lpstr>
      <vt:lpstr>The Doctoral Fellows Program:  Sponsors</vt:lpstr>
      <vt:lpstr>SERC Doctoral Fellows Program  and Annual Sponsor Research Review</vt:lpstr>
      <vt:lpstr>Questions and Discussion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Engineering Research Center</dc:title>
  <dc:creator>Evader</dc:creator>
  <cp:lastModifiedBy>McDermott, Tom</cp:lastModifiedBy>
  <cp:revision>614</cp:revision>
  <cp:lastPrinted>2008-10-21T16:07:00Z</cp:lastPrinted>
  <dcterms:created xsi:type="dcterms:W3CDTF">2011-10-21T17:23:34Z</dcterms:created>
  <dcterms:modified xsi:type="dcterms:W3CDTF">2018-01-20T20:33:08Z</dcterms:modified>
</cp:coreProperties>
</file>