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6" r:id="rId2"/>
    <p:sldId id="519" r:id="rId3"/>
    <p:sldId id="729" r:id="rId4"/>
    <p:sldId id="812" r:id="rId5"/>
    <p:sldId id="804" r:id="rId6"/>
    <p:sldId id="796" r:id="rId7"/>
    <p:sldId id="797" r:id="rId8"/>
    <p:sldId id="794" r:id="rId9"/>
    <p:sldId id="814" r:id="rId10"/>
    <p:sldId id="806" r:id="rId11"/>
    <p:sldId id="807" r:id="rId12"/>
    <p:sldId id="811" r:id="rId13"/>
    <p:sldId id="815" r:id="rId14"/>
    <p:sldId id="792" r:id="rId15"/>
    <p:sldId id="798" r:id="rId16"/>
    <p:sldId id="801" r:id="rId17"/>
    <p:sldId id="818" r:id="rId18"/>
    <p:sldId id="800" r:id="rId19"/>
    <p:sldId id="816" r:id="rId20"/>
    <p:sldId id="810" r:id="rId21"/>
    <p:sldId id="809" r:id="rId22"/>
    <p:sldId id="711" r:id="rId23"/>
    <p:sldId id="483" r:id="rId24"/>
    <p:sldId id="808" r:id="rId25"/>
    <p:sldId id="665" r:id="rId26"/>
    <p:sldId id="666" r:id="rId27"/>
    <p:sldId id="734" r:id="rId28"/>
    <p:sldId id="735" r:id="rId29"/>
    <p:sldId id="793" r:id="rId30"/>
    <p:sldId id="749" r:id="rId31"/>
    <p:sldId id="736" r:id="rId32"/>
    <p:sldId id="741" r:id="rId33"/>
    <p:sldId id="700" r:id="rId34"/>
    <p:sldId id="704" r:id="rId35"/>
    <p:sldId id="701" r:id="rId36"/>
    <p:sldId id="702" r:id="rId37"/>
    <p:sldId id="668" r:id="rId38"/>
    <p:sldId id="787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  <a:srgbClr val="FF66CC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01" autoAdjust="0"/>
  </p:normalViewPr>
  <p:slideViewPr>
    <p:cSldViewPr>
      <p:cViewPr varScale="1">
        <p:scale>
          <a:sx n="57" d="100"/>
          <a:sy n="57" d="100"/>
        </p:scale>
        <p:origin x="826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23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2/7/2018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2/7/2018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2/7/2018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2/7/2018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2/7/2018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2/7/2018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February 7 2018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Updated following corrections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10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5CA7-9B25-4AD7-BBA4-6A35BA66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OWL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B4A90-B596-41CF-B46D-C76437D2E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Use CCM as a modeling tool like others</a:t>
            </a:r>
          </a:p>
          <a:p>
            <a:r>
              <a:rPr lang="en-US" sz="2400" dirty="0"/>
              <a:t>Round trip does not go all the way round</a:t>
            </a:r>
          </a:p>
          <a:p>
            <a:pPr lvl="1"/>
            <a:r>
              <a:rPr lang="en-US" sz="2000" dirty="0"/>
              <a:t>We do not</a:t>
            </a:r>
            <a:r>
              <a:rPr lang="en-US" sz="2000" baseline="0" dirty="0"/>
              <a:t> overwrite the entire OWL ontologies set onto GitHub from CCM</a:t>
            </a:r>
          </a:p>
          <a:p>
            <a:pPr lvl="1"/>
            <a:r>
              <a:rPr lang="en-US" sz="2000" dirty="0"/>
              <a:t>Identify what ontologies are affected by a change and generate only those</a:t>
            </a:r>
          </a:p>
          <a:p>
            <a:pPr lvl="1"/>
            <a:r>
              <a:rPr lang="en-US" sz="2000" dirty="0"/>
              <a:t>These have to have some frigs applied before going into GitHub (other than cascading restrictions)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err="1"/>
              <a:t>Serializer</a:t>
            </a:r>
            <a:r>
              <a:rPr lang="en-US" sz="2000" dirty="0"/>
              <a:t> needs to be run (automatically when you do a Commit in </a:t>
            </a:r>
            <a:r>
              <a:rPr lang="en-US" sz="2000" dirty="0" err="1"/>
              <a:t>SourceTree</a:t>
            </a:r>
            <a:r>
              <a:rPr lang="en-US" sz="2000" dirty="0"/>
              <a:t>)</a:t>
            </a:r>
            <a:r>
              <a:rPr lang="en-US" sz="2000" baseline="0" dirty="0"/>
              <a:t> before it is complete (</a:t>
            </a:r>
            <a:r>
              <a:rPr lang="en-US" sz="2000" baseline="0" dirty="0" err="1"/>
              <a:t>Serializer</a:t>
            </a:r>
            <a:r>
              <a:rPr lang="en-US" sz="2000" baseline="0" dirty="0"/>
              <a:t> adds namespace abbreviations)</a:t>
            </a:r>
          </a:p>
          <a:p>
            <a:pPr lvl="0"/>
            <a:r>
              <a:rPr lang="en-US" sz="2400" dirty="0" err="1"/>
              <a:t>Serializer</a:t>
            </a:r>
            <a:r>
              <a:rPr lang="en-US" sz="2400" dirty="0"/>
              <a:t> config to be updated</a:t>
            </a:r>
          </a:p>
          <a:p>
            <a:pPr lvl="1"/>
            <a:r>
              <a:rPr lang="en-US" sz="2000" baseline="0" dirty="0"/>
              <a:t>don’t commit without</a:t>
            </a:r>
          </a:p>
          <a:p>
            <a:pPr lvl="1"/>
            <a:r>
              <a:rPr lang="en-US" sz="2000" baseline="0" dirty="0"/>
              <a:t>Check files by eye after Commit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84607-115F-4456-BD73-0C798D058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2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C86E6-9707-4101-ABB0-15D2D2EB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99598-2B2E-4766-81AE-BBE439DA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spec.edmcouncil.org  will have EDM Council specific metadata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versionIRI</a:t>
            </a:r>
            <a:endParaRPr lang="en-US" dirty="0"/>
          </a:p>
          <a:p>
            <a:pPr lvl="1"/>
            <a:r>
              <a:rPr lang="en-US" dirty="0"/>
              <a:t>Others include “Responsible Task Force” = FCT</a:t>
            </a:r>
          </a:p>
          <a:p>
            <a:pPr lvl="1"/>
            <a:r>
              <a:rPr lang="en-US" dirty="0"/>
              <a:t>Will use OMG AB </a:t>
            </a:r>
            <a:r>
              <a:rPr lang="en-US" dirty="0" err="1"/>
              <a:t>SpecificationMetadata</a:t>
            </a:r>
            <a:r>
              <a:rPr lang="en-US" dirty="0"/>
              <a:t> where appropriate</a:t>
            </a:r>
          </a:p>
          <a:p>
            <a:pPr lvl="1"/>
            <a:r>
              <a:rPr lang="en-US" dirty="0"/>
              <a:t>New “Artifacts” ontology to drive new metadata</a:t>
            </a:r>
          </a:p>
          <a:p>
            <a:pPr lvl="0"/>
            <a:r>
              <a:rPr lang="en-US" dirty="0"/>
              <a:t>OMG Submission for FIBO 2 will</a:t>
            </a:r>
            <a:r>
              <a:rPr lang="en-US" baseline="0" dirty="0"/>
              <a:t> use the equivalent OMG specification metadata</a:t>
            </a:r>
          </a:p>
          <a:p>
            <a:pPr lvl="1"/>
            <a:r>
              <a:rPr lang="en-US" dirty="0"/>
              <a:t>Generated from EDM Council metadata</a:t>
            </a:r>
          </a:p>
          <a:p>
            <a:pPr lvl="1"/>
            <a:r>
              <a:rPr lang="en-US" dirty="0"/>
              <a:t>Abstracts etc. have</a:t>
            </a:r>
            <a:r>
              <a:rPr lang="en-US" baseline="0" dirty="0"/>
              <a:t> been</a:t>
            </a:r>
            <a:r>
              <a:rPr lang="en-US" dirty="0"/>
              <a:t> changed over to </a:t>
            </a:r>
            <a:r>
              <a:rPr lang="en-US" dirty="0" err="1"/>
              <a:t>dct:abstract</a:t>
            </a:r>
            <a:endParaRPr lang="en-US" dirty="0"/>
          </a:p>
          <a:p>
            <a:pPr lvl="1"/>
            <a:r>
              <a:rPr lang="en-US" dirty="0"/>
              <a:t>New abstracts for Provisional (Domain / Module / Ontology)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74C1C-F0C6-400E-856E-9F0B1E65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12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 - recursive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Written</a:t>
            </a:r>
            <a:r>
              <a:rPr lang="en-US" sz="2000" baseline="0" dirty="0"/>
              <a:t> </a:t>
            </a:r>
            <a:r>
              <a:rPr lang="en-US" sz="2000" dirty="0"/>
              <a:t>now for Provisional / Extensions</a:t>
            </a:r>
          </a:p>
          <a:p>
            <a:pPr lvl="1"/>
            <a:r>
              <a:rPr lang="en-US" sz="2000" dirty="0"/>
              <a:t>Included in About files for each level / component</a:t>
            </a:r>
          </a:p>
          <a:p>
            <a:pPr lvl="1"/>
            <a:r>
              <a:rPr lang="en-US" sz="2000" dirty="0"/>
              <a:t>Release: abstracts moved from </a:t>
            </a:r>
            <a:r>
              <a:rPr lang="en-US" sz="2000" dirty="0" err="1"/>
              <a:t>sm:fileAbstract</a:t>
            </a:r>
            <a:r>
              <a:rPr lang="en-US" sz="2000" dirty="0"/>
              <a:t> to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this change (no change to OMG submissions disposition)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to be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10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90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FIBO 1</a:t>
            </a:r>
          </a:p>
          <a:p>
            <a:pPr lvl="1"/>
            <a:r>
              <a:rPr lang="en-US" dirty="0"/>
              <a:t>FND: 1.2 as delivered in March 2017</a:t>
            </a:r>
          </a:p>
          <a:p>
            <a:pPr lvl="2"/>
            <a:r>
              <a:rPr lang="en-US" dirty="0"/>
              <a:t>1.2.1 delivering imminently as urgent fix</a:t>
            </a:r>
          </a:p>
          <a:p>
            <a:pPr lvl="1"/>
            <a:r>
              <a:rPr lang="en-US" dirty="0"/>
              <a:t>FBC: 1.1 closing no change</a:t>
            </a:r>
          </a:p>
          <a:p>
            <a:pPr lvl="1"/>
            <a:r>
              <a:rPr lang="en-US" dirty="0"/>
              <a:t>IND:</a:t>
            </a:r>
            <a:r>
              <a:rPr lang="en-US" baseline="0" dirty="0"/>
              <a:t> 1.0 </a:t>
            </a:r>
            <a:r>
              <a:rPr lang="en-US" dirty="0"/>
              <a:t>closing no change</a:t>
            </a:r>
            <a:endParaRPr lang="en-US" baseline="0" dirty="0"/>
          </a:p>
          <a:p>
            <a:pPr lvl="1"/>
            <a:r>
              <a:rPr lang="en-US" baseline="0" dirty="0"/>
              <a:t>BE: 1.2 </a:t>
            </a:r>
            <a:r>
              <a:rPr lang="en-US" dirty="0"/>
              <a:t>closing no change</a:t>
            </a:r>
            <a:endParaRPr lang="en-US" baseline="0" dirty="0"/>
          </a:p>
          <a:p>
            <a:pPr lvl="0"/>
            <a:r>
              <a:rPr lang="en-US" dirty="0"/>
              <a:t>FIBO 2.0</a:t>
            </a:r>
          </a:p>
          <a:p>
            <a:pPr lvl="1"/>
            <a:r>
              <a:rPr lang="en-US" dirty="0"/>
              <a:t>All FIBO Release (Production) content in one specification</a:t>
            </a:r>
          </a:p>
          <a:p>
            <a:pPr lvl="1"/>
            <a:r>
              <a:rPr lang="en-US" dirty="0"/>
              <a:t>Initial RFC in June 2018</a:t>
            </a:r>
          </a:p>
          <a:p>
            <a:pPr lvl="2"/>
            <a:r>
              <a:rPr lang="en-US" dirty="0"/>
              <a:t>Reflects state of ontologies in spec.edmcoucil.org</a:t>
            </a:r>
          </a:p>
          <a:p>
            <a:pPr lvl="2"/>
            <a:r>
              <a:rPr lang="en-US" dirty="0"/>
              <a:t>Some changes in IRIs disposition?</a:t>
            </a:r>
          </a:p>
          <a:p>
            <a:pPr lvl="2"/>
            <a:r>
              <a:rPr lang="en-US" dirty="0"/>
              <a:t>OMG specific metadata</a:t>
            </a:r>
            <a:r>
              <a:rPr lang="en-US" baseline="0" dirty="0"/>
              <a:t> (distinct from EDMC metadata)</a:t>
            </a:r>
          </a:p>
          <a:p>
            <a:pPr lvl="1"/>
            <a:r>
              <a:rPr lang="en-US" dirty="0"/>
              <a:t>Will track quarterly releases of spec.edmcoucil.org via RTFs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E6D3-519F-44C7-97C8-B6CFE7B7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2.0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D0E4-A101-4187-A15D-673C4FA3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Per EDM Council site:</a:t>
            </a:r>
          </a:p>
          <a:p>
            <a:pPr lvl="1"/>
            <a:r>
              <a:rPr lang="en-US" sz="1800" dirty="0"/>
              <a:t>Glossary (HTML and Excel)</a:t>
            </a:r>
          </a:p>
          <a:p>
            <a:pPr lvl="1"/>
            <a:r>
              <a:rPr lang="en-US" sz="1800" dirty="0"/>
              <a:t>Data Dictionary (CSV / Excel)</a:t>
            </a:r>
          </a:p>
          <a:p>
            <a:pPr lvl="1"/>
            <a:r>
              <a:rPr lang="en-US" sz="1800" dirty="0"/>
              <a:t>Vocabulary (SKOS)</a:t>
            </a:r>
          </a:p>
          <a:p>
            <a:pPr lvl="1"/>
            <a:r>
              <a:rPr lang="en-US" sz="1800" dirty="0"/>
              <a:t>UML Business Model (SMIF) </a:t>
            </a:r>
          </a:p>
          <a:p>
            <a:pPr lvl="1"/>
            <a:r>
              <a:rPr lang="en-US" sz="2000" dirty="0" err="1"/>
              <a:t>Widoco</a:t>
            </a:r>
            <a:endParaRPr lang="en-US" sz="2000" dirty="0"/>
          </a:p>
          <a:p>
            <a:pPr lvl="1"/>
            <a:r>
              <a:rPr lang="en-US" sz="1800" dirty="0"/>
              <a:t>OWL Ontology Files (definitive) 4 formats available</a:t>
            </a:r>
          </a:p>
          <a:p>
            <a:pPr lvl="1"/>
            <a:r>
              <a:rPr lang="en-US" sz="1800" dirty="0"/>
              <a:t>Data Dictionary</a:t>
            </a:r>
          </a:p>
          <a:p>
            <a:pPr lvl="0"/>
            <a:r>
              <a:rPr lang="en-US" sz="2000" dirty="0"/>
              <a:t>For OMG users</a:t>
            </a:r>
          </a:p>
          <a:p>
            <a:pPr lvl="1"/>
            <a:r>
              <a:rPr lang="en-US" sz="1800" dirty="0"/>
              <a:t>OWL – as above; RDF/XML</a:t>
            </a:r>
            <a:r>
              <a:rPr lang="en-US" sz="1800" baseline="0" dirty="0"/>
              <a:t> flavor only (Normative)</a:t>
            </a:r>
            <a:endParaRPr lang="en-US" sz="1800" dirty="0"/>
          </a:p>
          <a:p>
            <a:pPr lvl="1"/>
            <a:r>
              <a:rPr lang="en-US" sz="1800" dirty="0"/>
              <a:t>UML XMI - Keep</a:t>
            </a:r>
          </a:p>
          <a:p>
            <a:pPr lvl="2"/>
            <a:r>
              <a:rPr lang="en-US" sz="1400" dirty="0"/>
              <a:t>SMIF XMI / CCM </a:t>
            </a:r>
            <a:r>
              <a:rPr lang="en-US" sz="1400" b="1" dirty="0"/>
              <a:t>NEW – </a:t>
            </a:r>
            <a:r>
              <a:rPr lang="en-US" sz="1400" dirty="0"/>
              <a:t>do we also deliver this? (not normative). No diagram semantics</a:t>
            </a:r>
            <a:endParaRPr lang="en-US" sz="1400" b="1" dirty="0"/>
          </a:p>
          <a:p>
            <a:pPr lvl="2"/>
            <a:r>
              <a:rPr lang="en-US" sz="1400" dirty="0"/>
              <a:t>UML XMI for</a:t>
            </a:r>
            <a:r>
              <a:rPr lang="en-US" sz="1400" baseline="0" dirty="0"/>
              <a:t> the ODM models</a:t>
            </a:r>
            <a:endParaRPr lang="en-US" sz="1400" dirty="0"/>
          </a:p>
          <a:p>
            <a:pPr lvl="1"/>
            <a:r>
              <a:rPr lang="en-US" sz="1800" dirty="0"/>
              <a:t>ODM XMI – Review whether to deliver this</a:t>
            </a:r>
          </a:p>
          <a:p>
            <a:pPr lvl="1"/>
            <a:r>
              <a:rPr lang="en-US" sz="1800" dirty="0"/>
              <a:t>Ancillary file(s): SMIF Repository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177A5-B62C-44AF-A4B4-5E31D903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72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6E06-FD89-4BFF-94BF-D1B1412C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dirty="0"/>
              <a:t>Decision for Submitters: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7DE3-6BCE-4EE2-82DD-4C5641665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Which</a:t>
            </a:r>
            <a:r>
              <a:rPr lang="en-US" sz="2800" baseline="0" dirty="0"/>
              <a:t> </a:t>
            </a:r>
            <a:r>
              <a:rPr lang="en-US" sz="2800" dirty="0"/>
              <a:t>of</a:t>
            </a:r>
            <a:r>
              <a:rPr lang="en-US" sz="2800" baseline="0" dirty="0"/>
              <a:t> these needs to be Normative for OMG end users?  Not adding EDMC deliverables</a:t>
            </a:r>
          </a:p>
          <a:p>
            <a:pPr lvl="0"/>
            <a:r>
              <a:rPr lang="en-US" sz="2800" baseline="0" dirty="0"/>
              <a:t>What do users need to assert conformance with?</a:t>
            </a:r>
          </a:p>
          <a:p>
            <a:pPr lvl="0"/>
            <a:r>
              <a:rPr lang="en-US" sz="2800" dirty="0"/>
              <a:t>Decision: not to deliver UMLXMI or ODMXMI? </a:t>
            </a:r>
          </a:p>
          <a:p>
            <a:pPr lvl="1"/>
            <a:r>
              <a:rPr lang="en-US" sz="2400" dirty="0"/>
              <a:t>Ongoing discussion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3825F-78DF-4B08-B3CF-9E2D4A96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28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5C0D-F31A-4614-9EF7-B97054FF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DLT WG (Blockchain)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16BDF-8869-4B24-A082-26F9FE3F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Regular calls ongoing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 on Smart Contracts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Proof of Concept</a:t>
            </a:r>
          </a:p>
          <a:p>
            <a:pPr lvl="1" rtl="0" fontAlgn="base"/>
            <a:r>
              <a:rPr lang="en-US" dirty="0">
                <a:effectLst/>
              </a:rPr>
              <a:t>Process models for IR Swaps</a:t>
            </a:r>
          </a:p>
          <a:p>
            <a:pPr lvl="1" rtl="0" fontAlgn="base"/>
            <a:r>
              <a:rPr lang="en-US" dirty="0">
                <a:effectLst/>
              </a:rPr>
              <a:t>Ontology, BPMN and UML-Activity cook-offs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Looked</a:t>
            </a:r>
            <a:r>
              <a:rPr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languages used in DLT networks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creating logical</a:t>
            </a:r>
            <a:r>
              <a:rPr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models for </a:t>
            </a:r>
            <a:r>
              <a:rPr lang="en-US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SmartContracts</a:t>
            </a:r>
            <a:r>
              <a:rPr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code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DIDO Reference Architecture (MARS PTF)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Submission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C0C3A-6062-4699-9E4A-AE2FC153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42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BF8B-4557-4ED5-B358-8626F5FF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dirty="0"/>
              <a:t>IOTA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2E0DA-FCB0-4F78-9760-092B0CC5B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 plenary with FDTF and MARS PTF</a:t>
            </a:r>
          </a:p>
          <a:p>
            <a:pPr lvl="1"/>
            <a:r>
              <a:rPr lang="en-US" dirty="0"/>
              <a:t>Presentation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Submission discussion</a:t>
            </a:r>
          </a:p>
          <a:p>
            <a:pPr lvl="1"/>
            <a:r>
              <a:rPr lang="en-US" dirty="0"/>
              <a:t>DIDO RA – not a blocker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Broader OMG plans around DLT</a:t>
            </a:r>
          </a:p>
          <a:p>
            <a:pPr lvl="0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has 2 standards initiatives (plus platform):</a:t>
            </a:r>
          </a:p>
          <a:p>
            <a:pPr lvl="1"/>
            <a:r>
              <a:rPr lang="en-US" dirty="0"/>
              <a:t>Platform: to be released via Eclipse (June 2018?)</a:t>
            </a:r>
          </a:p>
          <a:p>
            <a:pPr lvl="1"/>
            <a:r>
              <a:rPr lang="en-US" dirty="0"/>
              <a:t>Protocols via ETSE (Europe){</a:t>
            </a:r>
          </a:p>
          <a:p>
            <a:pPr lvl="1"/>
            <a:r>
              <a:rPr lang="en-US" dirty="0"/>
              <a:t>Tangle Architecture: via OMG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Submission: MARS or FDTF – under discussion</a:t>
            </a:r>
            <a:endParaRPr lang="en-US" sz="2800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DDDE3-853F-4922-847B-F4BE761A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2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400" dirty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/>
              <a:t>FIBO plans for OMG Submission</a:t>
            </a:r>
            <a:endParaRPr lang="en-US" sz="2400" dirty="0">
              <a:effectLst/>
            </a:endParaRPr>
          </a:p>
          <a:p>
            <a:r>
              <a:rPr lang="en-US" sz="2400" dirty="0"/>
              <a:t>Other FDTF Activities: Distributed Ledger (Blockchain) WG</a:t>
            </a:r>
          </a:p>
          <a:p>
            <a:pPr lvl="1"/>
            <a:r>
              <a:rPr lang="en-US" sz="2000" dirty="0"/>
              <a:t>IOTA Submission Plans</a:t>
            </a:r>
          </a:p>
          <a:p>
            <a:pPr lvl="1"/>
            <a:r>
              <a:rPr lang="en-US" sz="2000" dirty="0"/>
              <a:t>DIDO Reference Architecture</a:t>
            </a:r>
          </a:p>
          <a:p>
            <a:pPr lvl="1"/>
            <a:r>
              <a:rPr lang="en-US" sz="2000" dirty="0"/>
              <a:t>Conceptual ontology / FIBO </a:t>
            </a:r>
            <a:r>
              <a:rPr lang="en-US" sz="2000" dirty="0" err="1"/>
              <a:t>PoC</a:t>
            </a:r>
            <a:endParaRPr lang="en-US" sz="2000" dirty="0"/>
          </a:p>
          <a:p>
            <a:r>
              <a:rPr lang="en-US" sz="2400" dirty="0"/>
              <a:t>FIBO Status Takeaway Slides</a:t>
            </a:r>
          </a:p>
          <a:p>
            <a:pPr lvl="1"/>
            <a:r>
              <a:rPr lang="en-US" sz="2000" dirty="0"/>
              <a:t>Status of Current Specifications</a:t>
            </a:r>
          </a:p>
          <a:p>
            <a:pPr lvl="1"/>
            <a:r>
              <a:rPr lang="en-US" sz="20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E825-54E8-4314-8EE8-6C34CD9C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 Quarterly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E7E3-1AD7-47D0-B477-BF6C76170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for 2 days as normal (Tuesday + Wednesday</a:t>
            </a:r>
          </a:p>
          <a:p>
            <a:r>
              <a:rPr lang="en-US" dirty="0"/>
              <a:t>Things to cover</a:t>
            </a:r>
          </a:p>
          <a:p>
            <a:pPr lvl="1"/>
            <a:r>
              <a:rPr lang="en-US" dirty="0"/>
              <a:t>FIBO 2.0 Draft v2 Review OR </a:t>
            </a:r>
          </a:p>
          <a:p>
            <a:pPr lvl="1"/>
            <a:r>
              <a:rPr lang="en-US" dirty="0"/>
              <a:t>Distributed</a:t>
            </a:r>
            <a:r>
              <a:rPr lang="en-US" baseline="0" dirty="0"/>
              <a:t> Ledger </a:t>
            </a:r>
            <a:r>
              <a:rPr lang="en-US" baseline="0" dirty="0" err="1"/>
              <a:t>PoC</a:t>
            </a:r>
            <a:r>
              <a:rPr lang="en-US" baseline="0" dirty="0"/>
              <a:t> Report-back</a:t>
            </a:r>
          </a:p>
          <a:p>
            <a:pPr lvl="1"/>
            <a:r>
              <a:rPr lang="en-US" baseline="0" dirty="0"/>
              <a:t>IOTA RFC</a:t>
            </a:r>
          </a:p>
          <a:p>
            <a:pPr lvl="2"/>
            <a:r>
              <a:rPr lang="en-US" baseline="0" dirty="0"/>
              <a:t>Or review of an initial draft RFC</a:t>
            </a:r>
          </a:p>
          <a:p>
            <a:pPr lvl="2"/>
            <a:r>
              <a:rPr lang="en-US" baseline="0" dirty="0"/>
              <a:t>Joint with MARS PTF</a:t>
            </a:r>
          </a:p>
          <a:p>
            <a:pPr lvl="1"/>
            <a:r>
              <a:rPr lang="en-US" baseline="0" dirty="0"/>
              <a:t>DIDO RA (renamed) collaboration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D03A5-67C8-43B3-A1AF-2F3193FA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65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Foundations</a:t>
            </a:r>
          </a:p>
          <a:p>
            <a:pPr lvl="1"/>
            <a:r>
              <a:rPr lang="en-US" sz="2000" dirty="0"/>
              <a:t>1.2 RTF reported in </a:t>
            </a:r>
            <a:r>
              <a:rPr lang="en-US" sz="2000" baseline="0" dirty="0"/>
              <a:t>March 2017</a:t>
            </a:r>
          </a:p>
          <a:p>
            <a:pPr lvl="1"/>
            <a:r>
              <a:rPr lang="en-US" sz="2000" baseline="0" dirty="0"/>
              <a:t>1.3 RTF chartered Sept 2017</a:t>
            </a:r>
          </a:p>
          <a:p>
            <a:pPr lvl="1"/>
            <a:r>
              <a:rPr lang="en-US" sz="2000" dirty="0"/>
              <a:t>Closing March 2018 – No Change</a:t>
            </a:r>
          </a:p>
          <a:p>
            <a:pPr lvl="1"/>
            <a:r>
              <a:rPr lang="en-US" sz="2000" baseline="0" dirty="0"/>
              <a:t>Separate urgent issue – to be actioned by the RTF</a:t>
            </a:r>
          </a:p>
          <a:p>
            <a:r>
              <a:rPr lang="en-US" sz="2400" dirty="0"/>
              <a:t>Business Entities</a:t>
            </a:r>
          </a:p>
          <a:p>
            <a:pPr lvl="1"/>
            <a:r>
              <a:rPr lang="en-US" sz="2000" dirty="0"/>
              <a:t>1.2 RTF</a:t>
            </a:r>
            <a:r>
              <a:rPr lang="en-US" sz="2000" baseline="0" dirty="0"/>
              <a:t> chartered Sept 2016</a:t>
            </a:r>
          </a:p>
          <a:p>
            <a:pPr lvl="1"/>
            <a:r>
              <a:rPr lang="en-US" sz="2000" baseline="0" dirty="0"/>
              <a:t>Closing March 2018 No Change</a:t>
            </a:r>
          </a:p>
          <a:p>
            <a:r>
              <a:rPr lang="en-US" sz="2400" dirty="0"/>
              <a:t>Indices and Indicators</a:t>
            </a:r>
          </a:p>
          <a:p>
            <a:pPr lvl="1"/>
            <a:r>
              <a:rPr lang="en-US" sz="2000" dirty="0"/>
              <a:t>1.1 RTF chartered in Sept 2016</a:t>
            </a:r>
          </a:p>
          <a:p>
            <a:pPr lvl="1"/>
            <a:r>
              <a:rPr lang="en-US" sz="2000" dirty="0"/>
              <a:t>Closing in March 2018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Change</a:t>
            </a:r>
            <a:endParaRPr lang="en-US" sz="2000" dirty="0"/>
          </a:p>
          <a:p>
            <a:r>
              <a:rPr lang="en-US" sz="2400" dirty="0"/>
              <a:t>Financial Business and Commerce (FBC) </a:t>
            </a:r>
          </a:p>
          <a:p>
            <a:pPr lvl="1"/>
            <a:r>
              <a:rPr lang="en-US" sz="2000" dirty="0"/>
              <a:t>New RTF 1.1 chartered in September 2016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</a:rPr>
              <a:t>Closing in March 2018</a:t>
            </a:r>
            <a:r>
              <a:rPr lang="en-US" sz="2000" kern="1200" baseline="0" dirty="0">
                <a:solidFill>
                  <a:schemeClr val="tx1"/>
                </a:solidFill>
                <a:effectLst/>
              </a:rPr>
              <a:t> No Change</a:t>
            </a:r>
            <a:endParaRPr lang="en-US" sz="2000" dirty="0">
              <a:effectLst/>
            </a:endParaRPr>
          </a:p>
          <a:p>
            <a:pPr lv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Revised 1.2.1 Urgent Issue Resolution -  baseline</a:t>
            </a:r>
          </a:p>
          <a:p>
            <a:pPr lvl="1"/>
            <a:r>
              <a:rPr lang="en-US" sz="1800" baseline="0" dirty="0"/>
              <a:t>RTF 1.3 Mar 2018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Mar 2018 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FIBO 1 baseline</a:t>
            </a: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Mar 2018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 Mar 2018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26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18669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Complete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NEW: 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Spec.edmcouncil.org</a:t>
            </a:r>
          </a:p>
          <a:p>
            <a:pPr lvl="1"/>
            <a:r>
              <a:rPr lang="en-US" sz="2000" dirty="0"/>
              <a:t>Next Quarterly Release March</a:t>
            </a:r>
          </a:p>
          <a:p>
            <a:pPr lvl="1"/>
            <a:r>
              <a:rPr lang="en-US" sz="2000" dirty="0"/>
              <a:t>New deliverables:</a:t>
            </a:r>
            <a:r>
              <a:rPr lang="en-US" sz="2000" baseline="0" dirty="0"/>
              <a:t> Data Dictionary</a:t>
            </a:r>
            <a:endParaRPr lang="en-US" sz="2000" dirty="0"/>
          </a:p>
          <a:p>
            <a:pPr lvl="0"/>
            <a:r>
              <a:rPr lang="en-US" sz="2400" dirty="0"/>
              <a:t>FIBO Plans</a:t>
            </a:r>
          </a:p>
          <a:p>
            <a:pPr lvl="1"/>
            <a:r>
              <a:rPr lang="en-US" sz="1800" dirty="0"/>
              <a:t>OMG FIBO v2 coming in June - (RFC)</a:t>
            </a:r>
          </a:p>
          <a:p>
            <a:pPr lvl="1"/>
            <a:r>
              <a:rPr lang="en-US" sz="1800" dirty="0"/>
              <a:t>OMG FIBO v1 to be completed March (urgent CR)</a:t>
            </a:r>
          </a:p>
          <a:p>
            <a:pPr lvl="0"/>
            <a:r>
              <a:rPr lang="en-US" sz="2400" dirty="0"/>
              <a:t>OMG FIBO v1  RTFs </a:t>
            </a:r>
          </a:p>
          <a:p>
            <a:pPr lvl="1"/>
            <a:r>
              <a:rPr lang="en-US" sz="1800" dirty="0"/>
              <a:t>IND, FBC, BE: September closeout MOVED TO March (close no changes)</a:t>
            </a:r>
          </a:p>
          <a:p>
            <a:pPr lvl="1"/>
            <a:r>
              <a:rPr lang="en-US" sz="1800" dirty="0"/>
              <a:t>New FND RTF chartered to provide supporting changes</a:t>
            </a:r>
          </a:p>
          <a:p>
            <a:pPr lvl="1"/>
            <a:r>
              <a:rPr lang="en-US" sz="1800" dirty="0"/>
              <a:t>However the only FND change is urgent change request </a:t>
            </a:r>
            <a:endParaRPr lang="en-US" sz="2400" dirty="0"/>
          </a:p>
          <a:p>
            <a:pPr lvl="0"/>
            <a:r>
              <a:rPr lang="en-US" sz="2400" dirty="0"/>
              <a:t>CCM FIBO-Master project and round tripping</a:t>
            </a:r>
          </a:p>
          <a:p>
            <a:pPr lvl="1"/>
            <a:r>
              <a:rPr lang="en-US" sz="1800" dirty="0"/>
              <a:t>Clean ingest of RDF/OWL working</a:t>
            </a:r>
          </a:p>
          <a:p>
            <a:pPr lvl="1"/>
            <a:r>
              <a:rPr lang="en-US" sz="1800" dirty="0"/>
              <a:t>Minor</a:t>
            </a:r>
            <a:r>
              <a:rPr lang="en-US" sz="1800" baseline="0" dirty="0"/>
              <a:t> issues with round trip ingest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94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</a:p>
          <a:p>
            <a:pPr lvl="2"/>
            <a:r>
              <a:rPr lang="en-US" sz="1800" dirty="0"/>
              <a:t>Dennis is doing this fro MB notes; </a:t>
            </a:r>
          </a:p>
          <a:p>
            <a:pPr lvl="2"/>
            <a:r>
              <a:rPr lang="en-US" sz="1800" dirty="0"/>
              <a:t>FCT leads should take on responsibility for note-taking and publishing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D23C-7E67-4DF9-90E9-3C4F47B3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Quarterly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F8CF6-CF15-49AB-ADCB-88F2D4C07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30 2018</a:t>
            </a:r>
          </a:p>
          <a:p>
            <a:r>
              <a:rPr lang="en-US" dirty="0"/>
              <a:t>New deliverables</a:t>
            </a:r>
          </a:p>
          <a:p>
            <a:r>
              <a:rPr lang="en-US" dirty="0"/>
              <a:t>Revamped web structure</a:t>
            </a:r>
          </a:p>
          <a:p>
            <a:r>
              <a:rPr lang="en-US" dirty="0"/>
              <a:t>Glossary</a:t>
            </a:r>
            <a:r>
              <a:rPr lang="en-US" baseline="0" dirty="0"/>
              <a:t> as Excel and HTML generated from OWL</a:t>
            </a:r>
          </a:p>
          <a:p>
            <a:r>
              <a:rPr lang="en-US" baseline="0" dirty="0"/>
              <a:t>Content: </a:t>
            </a:r>
          </a:p>
          <a:p>
            <a:pPr lvl="1"/>
            <a:r>
              <a:rPr lang="en-US" baseline="0" dirty="0"/>
              <a:t>Commitments identified by each FCT</a:t>
            </a:r>
          </a:p>
          <a:p>
            <a:pPr lvl="1"/>
            <a:r>
              <a:rPr lang="en-US" baseline="0" dirty="0"/>
              <a:t>Incudes improvements in Foundations</a:t>
            </a:r>
          </a:p>
          <a:p>
            <a:pPr lvl="1"/>
            <a:r>
              <a:rPr lang="en-US" baseline="0" dirty="0"/>
              <a:t>Includes global improvements in Provisional</a:t>
            </a:r>
          </a:p>
          <a:p>
            <a:pPr lvl="1"/>
            <a:r>
              <a:rPr lang="en-US" baseline="0" dirty="0"/>
              <a:t>Conceptual abstractions not included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DBA9B-91A2-4DDB-948C-888E460B8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4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3C37-C22C-4EB6-A18D-1E9F91A8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2.0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8D26F-F308-4023-80BB-7D3223D0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that is in GitHub “Production” (spec)</a:t>
            </a:r>
          </a:p>
          <a:p>
            <a:pPr lvl="1" rtl="0" fontAlgn="base"/>
            <a:r>
              <a:rPr lang="en-US" sz="2000" dirty="0">
                <a:effectLst/>
              </a:rPr>
              <a:t>One code base, currently originates FIBO 1</a:t>
            </a:r>
          </a:p>
          <a:p>
            <a:pPr lvl="1" rtl="0" fontAlgn="base"/>
            <a:r>
              <a:rPr lang="en-US" sz="2000" dirty="0">
                <a:effectLst/>
              </a:rPr>
              <a:t>will be basis for FIBO2</a:t>
            </a:r>
          </a:p>
          <a:p>
            <a:pPr lvl="1" rtl="0" fontAlgn="base"/>
            <a:r>
              <a:rPr lang="en-US" sz="2000" dirty="0">
                <a:effectLst/>
              </a:rPr>
              <a:t>June RFC submission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Whether to include rationalization of modular structure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backwards compatible with FIBO1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sensible if namespace changes (unlikely)</a:t>
            </a:r>
            <a:endParaRPr lang="en-US" sz="2000" dirty="0">
              <a:effectLst/>
            </a:endParaRP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adopted, will be updated quarterly via RTF</a:t>
            </a:r>
            <a:endParaRPr lang="en-US" sz="2400" dirty="0">
              <a:effectLst/>
            </a:endParaRP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Updated draft for socialization presenting at March FDTF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Ongoing work until March Q1 Release will all go in FIBO2</a:t>
            </a:r>
          </a:p>
          <a:p>
            <a:pPr rtl="0" fontAlgn="base"/>
            <a:r>
              <a:rPr lang="en-US" sz="2400" dirty="0">
                <a:effectLst/>
              </a:rPr>
              <a:t>Will co-ordinate with Mariano Benitez to bring any open RTF issues across to FIBO2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B3AF5-59D1-40DC-9598-42FF225F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15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Glossary</a:t>
            </a:r>
          </a:p>
          <a:p>
            <a:pPr lvl="1"/>
            <a:r>
              <a:rPr lang="en-US" sz="1800" dirty="0"/>
              <a:t>As HTML</a:t>
            </a:r>
          </a:p>
          <a:p>
            <a:pPr lvl="1"/>
            <a:r>
              <a:rPr lang="en-US" sz="1800" dirty="0"/>
              <a:t>As spreadsheet</a:t>
            </a:r>
          </a:p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  <a:endParaRPr lang="en-US" sz="2000" dirty="0">
              <a:effectLst/>
            </a:endParaRPr>
          </a:p>
          <a:p>
            <a:pPr lvl="0"/>
            <a:r>
              <a:rPr lang="en-US" sz="2000" dirty="0"/>
              <a:t>Vocabulary (SKOS)</a:t>
            </a:r>
          </a:p>
          <a:p>
            <a:pPr lvl="1"/>
            <a:r>
              <a:rPr lang="en-US" sz="1800" dirty="0"/>
              <a:t>Use alt-label for synonyms for tool support TBC</a:t>
            </a:r>
          </a:p>
          <a:p>
            <a:pPr lvl="0"/>
            <a:r>
              <a:rPr lang="en-US" sz="2000" dirty="0"/>
              <a:t>SMIF - UML Business Model diagrams</a:t>
            </a:r>
          </a:p>
          <a:p>
            <a:pPr lvl="1"/>
            <a:r>
              <a:rPr lang="en-US" sz="1800" dirty="0"/>
              <a:t>Extending to Provisional as well as Release</a:t>
            </a:r>
            <a:endParaRPr lang="en-US" sz="1400" dirty="0"/>
          </a:p>
          <a:p>
            <a:pPr lvl="0"/>
            <a:r>
              <a:rPr lang="en-US" sz="2000" dirty="0"/>
              <a:t>Widoco OWL visualizations </a:t>
            </a:r>
          </a:p>
          <a:p>
            <a:pPr lvl="1"/>
            <a:r>
              <a:rPr lang="en-US" sz="1800" dirty="0"/>
              <a:t>Existing issues fixed</a:t>
            </a:r>
          </a:p>
          <a:p>
            <a:pPr lvl="1"/>
            <a:r>
              <a:rPr lang="en-US" sz="1800" dirty="0"/>
              <a:t>New document content (abstracts etc.)</a:t>
            </a:r>
          </a:p>
          <a:p>
            <a:pPr lvl="0"/>
            <a:r>
              <a:rPr lang="en-US" sz="2000" dirty="0"/>
              <a:t>OWL</a:t>
            </a:r>
            <a:r>
              <a:rPr lang="en-US" sz="2000" baseline="0" dirty="0"/>
              <a:t> Ontology files</a:t>
            </a:r>
          </a:p>
          <a:p>
            <a:pPr lvl="1"/>
            <a:r>
              <a:rPr lang="en-US" sz="1800" dirty="0"/>
              <a:t>RDF/XML, TTL, JSON-LD + </a:t>
            </a:r>
            <a:r>
              <a:rPr lang="en-US" sz="1800" dirty="0" err="1"/>
              <a:t>Nquads</a:t>
            </a:r>
            <a:endParaRPr lang="en-US" sz="1800" dirty="0"/>
          </a:p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dirty="0"/>
              <a:t>Schema.org</a:t>
            </a:r>
          </a:p>
          <a:p>
            <a:pPr lvl="0"/>
            <a:r>
              <a:rPr lang="en-US" sz="1800" dirty="0"/>
              <a:t>Future Products</a:t>
            </a:r>
          </a:p>
          <a:p>
            <a:pPr lvl="1"/>
            <a:r>
              <a:rPr lang="en-US" sz="1600" dirty="0"/>
              <a:t>SHACL (shapes)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69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2891A-21AD-4C95-9DC9-0B978845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C9502-7D21-4848-B07E-E3CD9854F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Statuses:</a:t>
            </a:r>
          </a:p>
          <a:p>
            <a:pPr lvl="1"/>
            <a:r>
              <a:rPr lang="en-US" sz="2000" dirty="0"/>
              <a:t>Release</a:t>
            </a:r>
          </a:p>
          <a:p>
            <a:pPr lvl="2"/>
            <a:r>
              <a:rPr lang="en-US" sz="1800" dirty="0"/>
              <a:t>All fully vetted OWL ontologies</a:t>
            </a:r>
          </a:p>
          <a:p>
            <a:pPr lvl="2"/>
            <a:r>
              <a:rPr lang="en-US" sz="1800" dirty="0"/>
              <a:t>FND (part); FBC; BE; IND; DER (part); SEC (part)</a:t>
            </a:r>
          </a:p>
          <a:p>
            <a:pPr lvl="1"/>
            <a:r>
              <a:rPr lang="en-US" sz="2000" dirty="0"/>
              <a:t>Provisional (in development ontologies)</a:t>
            </a:r>
          </a:p>
          <a:p>
            <a:pPr lvl="2"/>
            <a:r>
              <a:rPr lang="en-US" sz="1800" dirty="0"/>
              <a:t>Loans – the HDMA / US mortgage Loans vertical substantively complete but not yet Release</a:t>
            </a:r>
          </a:p>
          <a:p>
            <a:pPr lvl="2"/>
            <a:r>
              <a:rPr lang="en-US" sz="1800" dirty="0"/>
              <a:t>Reference terms: SEC, DER,</a:t>
            </a:r>
            <a:r>
              <a:rPr lang="en-US" sz="1800" baseline="0" dirty="0"/>
              <a:t> CIV</a:t>
            </a:r>
          </a:p>
          <a:p>
            <a:pPr lvl="3"/>
            <a:r>
              <a:rPr lang="en-US" sz="1600" baseline="0" dirty="0"/>
              <a:t>Bonds substantively complete but not Release</a:t>
            </a:r>
          </a:p>
          <a:p>
            <a:pPr lvl="2"/>
            <a:r>
              <a:rPr lang="en-US" sz="1800" baseline="0" dirty="0"/>
              <a:t>Temporal terms (pricing etc.)</a:t>
            </a:r>
          </a:p>
          <a:p>
            <a:pPr lvl="2"/>
            <a:r>
              <a:rPr lang="en-US" sz="1800" dirty="0"/>
              <a:t>Process terms (CAE, Issuance etc.)</a:t>
            </a:r>
          </a:p>
          <a:p>
            <a:pPr lvl="2"/>
            <a:r>
              <a:rPr lang="en-US" sz="1800" dirty="0"/>
              <a:t>These are in Alpha and Beta review status</a:t>
            </a:r>
          </a:p>
          <a:p>
            <a:pPr lvl="1"/>
            <a:r>
              <a:rPr lang="en-US" sz="2000" dirty="0"/>
              <a:t>Informative</a:t>
            </a:r>
          </a:p>
          <a:p>
            <a:pPr lvl="2"/>
            <a:r>
              <a:rPr lang="en-US" sz="1800" dirty="0"/>
              <a:t>Extensions to items already published</a:t>
            </a:r>
          </a:p>
          <a:p>
            <a:pPr lvl="2"/>
            <a:r>
              <a:rPr lang="en-US" sz="1800" dirty="0"/>
              <a:t>Additional material that is not really extensions</a:t>
            </a:r>
          </a:p>
          <a:p>
            <a:r>
              <a:rPr lang="en-US" sz="2000" dirty="0"/>
              <a:t>Production is frozen at quarter dates while Development is periodically updated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428DD-38E2-48C0-8BF3-4BF4E830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4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 in CCM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/>
            <a:r>
              <a:rPr lang="en-US" sz="2000" dirty="0"/>
              <a:t>References to things not there (status unknown; scripted?)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Round tripping</a:t>
            </a:r>
          </a:p>
          <a:p>
            <a:pPr lvl="1"/>
            <a:r>
              <a:rPr lang="en-US" sz="2000" baseline="0" dirty="0"/>
              <a:t>minor issues remain</a:t>
            </a:r>
          </a:p>
          <a:p>
            <a:pPr lvl="1"/>
            <a:r>
              <a:rPr lang="en-US" sz="2000" baseline="0" dirty="0"/>
              <a:t>Some functions not yet implemented</a:t>
            </a:r>
          </a:p>
          <a:p>
            <a:pPr lvl="1"/>
            <a:r>
              <a:rPr lang="en-US" sz="2000" baseline="0" dirty="0"/>
              <a:t>Team working on OWL design patterns to support and enforce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8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E621-158B-4CF7-8F8B-9DB708FF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/>
              <a:t>Round Tripping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59D92-ED2E-4858-8E4F-DD5C9A996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/>
              <a:t>OWL into CCM </a:t>
            </a:r>
          </a:p>
          <a:p>
            <a:pPr lvl="1"/>
            <a:r>
              <a:rPr lang="en-US" baseline="0" dirty="0"/>
              <a:t>SP12 works without Frig for cascading restrictions</a:t>
            </a:r>
          </a:p>
          <a:p>
            <a:pPr lvl="0"/>
            <a:r>
              <a:rPr lang="en-US" baseline="0" dirty="0"/>
              <a:t>CCM into OWL</a:t>
            </a:r>
          </a:p>
          <a:p>
            <a:pPr lvl="1"/>
            <a:r>
              <a:rPr lang="en-US" dirty="0"/>
              <a:t>Works except for remote restrictions</a:t>
            </a:r>
          </a:p>
          <a:p>
            <a:pPr lvl="1"/>
            <a:r>
              <a:rPr lang="en-US" dirty="0"/>
              <a:t>Standard set-up created for all CCM TWC users (environment variable)</a:t>
            </a:r>
          </a:p>
          <a:p>
            <a:pPr lvl="1"/>
            <a:r>
              <a:rPr lang="en-US" dirty="0"/>
              <a:t>Future improvements to align with GitHub usage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ABCA0-8A38-47C1-94CC-32B790D9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1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17063</TotalTime>
  <Words>2879</Words>
  <Application>Microsoft Office PowerPoint</Application>
  <PresentationFormat>On-screen Show (4:3)</PresentationFormat>
  <Paragraphs>469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Gill Sans</vt:lpstr>
      <vt:lpstr>ヒラギノ角ゴ ProN W3</vt:lpstr>
      <vt:lpstr>Office Theme</vt:lpstr>
      <vt:lpstr>OMG Finance Domain Task Force (FDTF)</vt:lpstr>
      <vt:lpstr>Agenda</vt:lpstr>
      <vt:lpstr>News</vt:lpstr>
      <vt:lpstr>FIBO Quarterly Release</vt:lpstr>
      <vt:lpstr>FIBO 2.0</vt:lpstr>
      <vt:lpstr>spec.edmcouncil.org/fibo Products</vt:lpstr>
      <vt:lpstr>spec.edmcouncil.org/fibo</vt:lpstr>
      <vt:lpstr>FIBO Master Open Actions in CCM</vt:lpstr>
      <vt:lpstr>Round Tripping</vt:lpstr>
      <vt:lpstr>CCM Round Trip Ingest Process</vt:lpstr>
      <vt:lpstr>CCM Round Trip OWL Generation</vt:lpstr>
      <vt:lpstr>FIBO Metadata</vt:lpstr>
      <vt:lpstr>Terminology</vt:lpstr>
      <vt:lpstr>Web Presentation Requirements</vt:lpstr>
      <vt:lpstr>FIBO Plans</vt:lpstr>
      <vt:lpstr>FIBO 2.0 Deliverables</vt:lpstr>
      <vt:lpstr>Decision for Submitters: </vt:lpstr>
      <vt:lpstr>FDTF DLT WG (Blockchain)</vt:lpstr>
      <vt:lpstr>IOTA Initiative</vt:lpstr>
      <vt:lpstr>Plans for March Quarterly Meeting</vt:lpstr>
      <vt:lpstr>Current Status Slides</vt:lpstr>
      <vt:lpstr>FTF and RTF Charters (Friday Plenary)</vt:lpstr>
      <vt:lpstr>FIBO Current Specifications Status Overview</vt:lpstr>
      <vt:lpstr>Take-away Slides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Michael Bennett</cp:lastModifiedBy>
  <cp:revision>703</cp:revision>
  <dcterms:created xsi:type="dcterms:W3CDTF">2011-04-19T19:19:23Z</dcterms:created>
  <dcterms:modified xsi:type="dcterms:W3CDTF">2018-02-07T23:38:40Z</dcterms:modified>
</cp:coreProperties>
</file>