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257" r:id="rId3"/>
    <p:sldId id="260" r:id="rId4"/>
    <p:sldId id="261" r:id="rId5"/>
    <p:sldId id="262" r:id="rId6"/>
    <p:sldId id="258" r:id="rId7"/>
    <p:sldId id="290" r:id="rId8"/>
    <p:sldId id="289" r:id="rId9"/>
    <p:sldId id="259" r:id="rId10"/>
    <p:sldId id="263" r:id="rId11"/>
    <p:sldId id="264" r:id="rId12"/>
    <p:sldId id="278" r:id="rId13"/>
    <p:sldId id="265" r:id="rId14"/>
    <p:sldId id="266" r:id="rId15"/>
    <p:sldId id="279" r:id="rId16"/>
    <p:sldId id="280" r:id="rId17"/>
    <p:sldId id="267" r:id="rId18"/>
    <p:sldId id="281" r:id="rId19"/>
    <p:sldId id="282" r:id="rId20"/>
    <p:sldId id="268" r:id="rId21"/>
    <p:sldId id="299" r:id="rId22"/>
    <p:sldId id="300" r:id="rId23"/>
    <p:sldId id="303" r:id="rId24"/>
    <p:sldId id="283" r:id="rId25"/>
    <p:sldId id="301" r:id="rId26"/>
    <p:sldId id="285" r:id="rId27"/>
    <p:sldId id="286" r:id="rId28"/>
    <p:sldId id="287" r:id="rId29"/>
    <p:sldId id="291" r:id="rId30"/>
    <p:sldId id="294" r:id="rId31"/>
    <p:sldId id="292" r:id="rId32"/>
    <p:sldId id="293" r:id="rId33"/>
    <p:sldId id="296" r:id="rId34"/>
    <p:sldId id="297" r:id="rId35"/>
    <p:sldId id="270" r:id="rId36"/>
    <p:sldId id="269" r:id="rId37"/>
    <p:sldId id="271" r:id="rId38"/>
    <p:sldId id="272" r:id="rId39"/>
    <p:sldId id="274" r:id="rId40"/>
    <p:sldId id="275" r:id="rId41"/>
    <p:sldId id="276" r:id="rId42"/>
    <p:sldId id="277" r:id="rId43"/>
    <p:sldId id="298"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9806" autoAdjust="0"/>
    <p:restoredTop sz="86401" autoAdjust="0"/>
  </p:normalViewPr>
  <p:slideViewPr>
    <p:cSldViewPr snapToGrid="0">
      <p:cViewPr varScale="1">
        <p:scale>
          <a:sx n="57" d="100"/>
          <a:sy n="57" d="100"/>
        </p:scale>
        <p:origin x="463" y="26"/>
      </p:cViewPr>
      <p:guideLst/>
    </p:cSldViewPr>
  </p:slideViewPr>
  <p:outlineViewPr>
    <p:cViewPr>
      <p:scale>
        <a:sx n="33" d="100"/>
        <a:sy n="33" d="100"/>
      </p:scale>
      <p:origin x="0" y="-46867"/>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082639-C7D8-4B84-BAE6-3786B3CC65A8}" type="datetimeFigureOut">
              <a:rPr lang="en-US" smtClean="0"/>
              <a:t>7/12/2017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984006-7191-4B6D-8338-615380F3E45E}" type="slidenum">
              <a:rPr lang="en-US" smtClean="0"/>
              <a:t>‹#›</a:t>
            </a:fld>
            <a:endParaRPr lang="en-US"/>
          </a:p>
        </p:txBody>
      </p:sp>
    </p:spTree>
    <p:extLst>
      <p:ext uri="{BB962C8B-B14F-4D97-AF65-F5344CB8AC3E}">
        <p14:creationId xmlns:p14="http://schemas.microsoft.com/office/powerpoint/2010/main" val="19560980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3863" y="704850"/>
            <a:ext cx="6254750" cy="3519488"/>
          </a:xfrm>
        </p:spPr>
      </p:sp>
      <p:sp>
        <p:nvSpPr>
          <p:cNvPr id="3" name="Notes Placeholder 2"/>
          <p:cNvSpPr>
            <a:spLocks noGrp="1"/>
          </p:cNvSpPr>
          <p:nvPr>
            <p:ph type="body" idx="1"/>
          </p:nvPr>
        </p:nvSpPr>
        <p:spPr/>
        <p:txBody>
          <a:bodyPr/>
          <a:lstStyle/>
          <a:p>
            <a:r>
              <a:rPr lang="en-US" dirty="0"/>
              <a:t>Also viewable in Adaptive – see link on next slide</a:t>
            </a:r>
          </a:p>
        </p:txBody>
      </p:sp>
      <p:sp>
        <p:nvSpPr>
          <p:cNvPr id="4" name="Slide Number Placeholder 3"/>
          <p:cNvSpPr>
            <a:spLocks noGrp="1"/>
          </p:cNvSpPr>
          <p:nvPr>
            <p:ph type="sldNum" sz="quarter" idx="10"/>
          </p:nvPr>
        </p:nvSpPr>
        <p:spPr/>
        <p:txBody>
          <a:bodyPr/>
          <a:lstStyle/>
          <a:p>
            <a:fld id="{DED2869B-921B-4CCE-897D-ADE41B506C30}" type="slidenum">
              <a:rPr lang="en-US" smtClean="0"/>
              <a:pPr/>
              <a:t>34</a:t>
            </a:fld>
            <a:endParaRPr lang="en-US" dirty="0"/>
          </a:p>
        </p:txBody>
      </p:sp>
    </p:spTree>
    <p:extLst>
      <p:ext uri="{BB962C8B-B14F-4D97-AF65-F5344CB8AC3E}">
        <p14:creationId xmlns:p14="http://schemas.microsoft.com/office/powerpoint/2010/main" val="10348026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70A58-01F7-44F2-B85E-735405FB362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CAD26B3-199A-45CC-AC0E-8FD87770CC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490C63F-EE54-4963-9322-B6183B3C1905}"/>
              </a:ext>
            </a:extLst>
          </p:cNvPr>
          <p:cNvSpPr>
            <a:spLocks noGrp="1"/>
          </p:cNvSpPr>
          <p:nvPr>
            <p:ph type="dt" sz="half" idx="10"/>
          </p:nvPr>
        </p:nvSpPr>
        <p:spPr/>
        <p:txBody>
          <a:bodyPr/>
          <a:lstStyle/>
          <a:p>
            <a:fld id="{CF732C59-31E0-4F5B-9CBF-D176429FE753}" type="datetimeFigureOut">
              <a:rPr lang="en-US" smtClean="0"/>
              <a:t>7/12/2017</a:t>
            </a:fld>
            <a:endParaRPr lang="en-US"/>
          </a:p>
        </p:txBody>
      </p:sp>
      <p:sp>
        <p:nvSpPr>
          <p:cNvPr id="5" name="Footer Placeholder 4">
            <a:extLst>
              <a:ext uri="{FF2B5EF4-FFF2-40B4-BE49-F238E27FC236}">
                <a16:creationId xmlns:a16="http://schemas.microsoft.com/office/drawing/2014/main" id="{E0C4D6B7-02C4-45BD-9BFF-667B09DB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91D94F-4F58-47C4-95FD-C06CCA0FD175}"/>
              </a:ext>
            </a:extLst>
          </p:cNvPr>
          <p:cNvSpPr>
            <a:spLocks noGrp="1"/>
          </p:cNvSpPr>
          <p:nvPr>
            <p:ph type="sldNum" sz="quarter" idx="12"/>
          </p:nvPr>
        </p:nvSpPr>
        <p:spPr/>
        <p:txBody>
          <a:bodyPr/>
          <a:lstStyle/>
          <a:p>
            <a:fld id="{6FE06823-C648-4B99-8015-CEE107F680CE}" type="slidenum">
              <a:rPr lang="en-US" smtClean="0"/>
              <a:t>‹#›</a:t>
            </a:fld>
            <a:endParaRPr lang="en-US"/>
          </a:p>
        </p:txBody>
      </p:sp>
    </p:spTree>
    <p:extLst>
      <p:ext uri="{BB962C8B-B14F-4D97-AF65-F5344CB8AC3E}">
        <p14:creationId xmlns:p14="http://schemas.microsoft.com/office/powerpoint/2010/main" val="2868406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B8DA0-0948-4FEB-83E9-DBDC0D3E33D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83F7886-9C4F-4C22-B26F-1C4789B2FC4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594A24-F80D-497A-97F0-C6D10544B0A6}"/>
              </a:ext>
            </a:extLst>
          </p:cNvPr>
          <p:cNvSpPr>
            <a:spLocks noGrp="1"/>
          </p:cNvSpPr>
          <p:nvPr>
            <p:ph type="dt" sz="half" idx="10"/>
          </p:nvPr>
        </p:nvSpPr>
        <p:spPr/>
        <p:txBody>
          <a:bodyPr/>
          <a:lstStyle/>
          <a:p>
            <a:fld id="{CF732C59-31E0-4F5B-9CBF-D176429FE753}" type="datetimeFigureOut">
              <a:rPr lang="en-US" smtClean="0"/>
              <a:t>7/12/2017</a:t>
            </a:fld>
            <a:endParaRPr lang="en-US"/>
          </a:p>
        </p:txBody>
      </p:sp>
      <p:sp>
        <p:nvSpPr>
          <p:cNvPr id="5" name="Footer Placeholder 4">
            <a:extLst>
              <a:ext uri="{FF2B5EF4-FFF2-40B4-BE49-F238E27FC236}">
                <a16:creationId xmlns:a16="http://schemas.microsoft.com/office/drawing/2014/main" id="{C4F15A39-20D7-4E15-8DD8-5EF000A79B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F2ED88-5C00-4CC7-8A96-032C4D8D73C6}"/>
              </a:ext>
            </a:extLst>
          </p:cNvPr>
          <p:cNvSpPr>
            <a:spLocks noGrp="1"/>
          </p:cNvSpPr>
          <p:nvPr>
            <p:ph type="sldNum" sz="quarter" idx="12"/>
          </p:nvPr>
        </p:nvSpPr>
        <p:spPr/>
        <p:txBody>
          <a:bodyPr/>
          <a:lstStyle/>
          <a:p>
            <a:fld id="{6FE06823-C648-4B99-8015-CEE107F680CE}" type="slidenum">
              <a:rPr lang="en-US" smtClean="0"/>
              <a:t>‹#›</a:t>
            </a:fld>
            <a:endParaRPr lang="en-US"/>
          </a:p>
        </p:txBody>
      </p:sp>
    </p:spTree>
    <p:extLst>
      <p:ext uri="{BB962C8B-B14F-4D97-AF65-F5344CB8AC3E}">
        <p14:creationId xmlns:p14="http://schemas.microsoft.com/office/powerpoint/2010/main" val="2539437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9926CC1-C468-47D3-86E0-DFFF0F00306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0152B5E-A20C-4928-8E50-FED77BBB0AB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AAAE33-886E-4FEB-88BF-E285FAACCEC9}"/>
              </a:ext>
            </a:extLst>
          </p:cNvPr>
          <p:cNvSpPr>
            <a:spLocks noGrp="1"/>
          </p:cNvSpPr>
          <p:nvPr>
            <p:ph type="dt" sz="half" idx="10"/>
          </p:nvPr>
        </p:nvSpPr>
        <p:spPr/>
        <p:txBody>
          <a:bodyPr/>
          <a:lstStyle/>
          <a:p>
            <a:fld id="{CF732C59-31E0-4F5B-9CBF-D176429FE753}" type="datetimeFigureOut">
              <a:rPr lang="en-US" smtClean="0"/>
              <a:t>7/12/2017</a:t>
            </a:fld>
            <a:endParaRPr lang="en-US"/>
          </a:p>
        </p:txBody>
      </p:sp>
      <p:sp>
        <p:nvSpPr>
          <p:cNvPr id="5" name="Footer Placeholder 4">
            <a:extLst>
              <a:ext uri="{FF2B5EF4-FFF2-40B4-BE49-F238E27FC236}">
                <a16:creationId xmlns:a16="http://schemas.microsoft.com/office/drawing/2014/main" id="{754B7BB8-3864-4BE5-9D05-B1645E6658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B8FD2D-7D51-4440-8441-C8A93BB01746}"/>
              </a:ext>
            </a:extLst>
          </p:cNvPr>
          <p:cNvSpPr>
            <a:spLocks noGrp="1"/>
          </p:cNvSpPr>
          <p:nvPr>
            <p:ph type="sldNum" sz="quarter" idx="12"/>
          </p:nvPr>
        </p:nvSpPr>
        <p:spPr/>
        <p:txBody>
          <a:bodyPr/>
          <a:lstStyle/>
          <a:p>
            <a:fld id="{6FE06823-C648-4B99-8015-CEE107F680CE}" type="slidenum">
              <a:rPr lang="en-US" smtClean="0"/>
              <a:t>‹#›</a:t>
            </a:fld>
            <a:endParaRPr lang="en-US"/>
          </a:p>
        </p:txBody>
      </p:sp>
    </p:spTree>
    <p:extLst>
      <p:ext uri="{BB962C8B-B14F-4D97-AF65-F5344CB8AC3E}">
        <p14:creationId xmlns:p14="http://schemas.microsoft.com/office/powerpoint/2010/main" val="784664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9395A-7D17-4384-9E11-844168F36C0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C655C6-DEBB-4800-A4D6-57927CD6DC0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E03185-36E8-4C4F-9906-8DE0E8777E53}"/>
              </a:ext>
            </a:extLst>
          </p:cNvPr>
          <p:cNvSpPr>
            <a:spLocks noGrp="1"/>
          </p:cNvSpPr>
          <p:nvPr>
            <p:ph type="dt" sz="half" idx="10"/>
          </p:nvPr>
        </p:nvSpPr>
        <p:spPr/>
        <p:txBody>
          <a:bodyPr/>
          <a:lstStyle/>
          <a:p>
            <a:fld id="{CF732C59-31E0-4F5B-9CBF-D176429FE753}" type="datetimeFigureOut">
              <a:rPr lang="en-US" smtClean="0"/>
              <a:t>7/12/2017</a:t>
            </a:fld>
            <a:endParaRPr lang="en-US"/>
          </a:p>
        </p:txBody>
      </p:sp>
      <p:sp>
        <p:nvSpPr>
          <p:cNvPr id="5" name="Footer Placeholder 4">
            <a:extLst>
              <a:ext uri="{FF2B5EF4-FFF2-40B4-BE49-F238E27FC236}">
                <a16:creationId xmlns:a16="http://schemas.microsoft.com/office/drawing/2014/main" id="{BA171A0F-0BEF-4096-9568-4E954FD956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A56D6-8602-49A8-A022-4683CF2EA19C}"/>
              </a:ext>
            </a:extLst>
          </p:cNvPr>
          <p:cNvSpPr>
            <a:spLocks noGrp="1"/>
          </p:cNvSpPr>
          <p:nvPr>
            <p:ph type="sldNum" sz="quarter" idx="12"/>
          </p:nvPr>
        </p:nvSpPr>
        <p:spPr/>
        <p:txBody>
          <a:bodyPr/>
          <a:lstStyle/>
          <a:p>
            <a:fld id="{6FE06823-C648-4B99-8015-CEE107F680CE}" type="slidenum">
              <a:rPr lang="en-US" smtClean="0"/>
              <a:t>‹#›</a:t>
            </a:fld>
            <a:endParaRPr lang="en-US"/>
          </a:p>
        </p:txBody>
      </p:sp>
    </p:spTree>
    <p:extLst>
      <p:ext uri="{BB962C8B-B14F-4D97-AF65-F5344CB8AC3E}">
        <p14:creationId xmlns:p14="http://schemas.microsoft.com/office/powerpoint/2010/main" val="325074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2DA26-2219-4EEC-99FC-A2A3A826FA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1AA02D4-2DBE-47F4-94BC-D598B72FA72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2473471-2103-48BD-8101-FC285C6AF2D2}"/>
              </a:ext>
            </a:extLst>
          </p:cNvPr>
          <p:cNvSpPr>
            <a:spLocks noGrp="1"/>
          </p:cNvSpPr>
          <p:nvPr>
            <p:ph type="dt" sz="half" idx="10"/>
          </p:nvPr>
        </p:nvSpPr>
        <p:spPr/>
        <p:txBody>
          <a:bodyPr/>
          <a:lstStyle/>
          <a:p>
            <a:fld id="{CF732C59-31E0-4F5B-9CBF-D176429FE753}" type="datetimeFigureOut">
              <a:rPr lang="en-US" smtClean="0"/>
              <a:t>7/12/2017</a:t>
            </a:fld>
            <a:endParaRPr lang="en-US"/>
          </a:p>
        </p:txBody>
      </p:sp>
      <p:sp>
        <p:nvSpPr>
          <p:cNvPr id="5" name="Footer Placeholder 4">
            <a:extLst>
              <a:ext uri="{FF2B5EF4-FFF2-40B4-BE49-F238E27FC236}">
                <a16:creationId xmlns:a16="http://schemas.microsoft.com/office/drawing/2014/main" id="{F2C7CC25-D785-441B-8AAD-4E11830132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C4A185-C424-4FF1-94DD-5AA63F4EB1E8}"/>
              </a:ext>
            </a:extLst>
          </p:cNvPr>
          <p:cNvSpPr>
            <a:spLocks noGrp="1"/>
          </p:cNvSpPr>
          <p:nvPr>
            <p:ph type="sldNum" sz="quarter" idx="12"/>
          </p:nvPr>
        </p:nvSpPr>
        <p:spPr/>
        <p:txBody>
          <a:bodyPr/>
          <a:lstStyle/>
          <a:p>
            <a:fld id="{6FE06823-C648-4B99-8015-CEE107F680CE}" type="slidenum">
              <a:rPr lang="en-US" smtClean="0"/>
              <a:t>‹#›</a:t>
            </a:fld>
            <a:endParaRPr lang="en-US"/>
          </a:p>
        </p:txBody>
      </p:sp>
    </p:spTree>
    <p:extLst>
      <p:ext uri="{BB962C8B-B14F-4D97-AF65-F5344CB8AC3E}">
        <p14:creationId xmlns:p14="http://schemas.microsoft.com/office/powerpoint/2010/main" val="88487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477DE-103F-4E3E-9DCA-FB21CB1CC0B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488E66-8A29-46B7-B28C-A9ED82EA69C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BE04D2-4923-425E-BF2D-BEE770AA5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7693C4F-9BD2-442B-B85F-51D354C6B1EA}"/>
              </a:ext>
            </a:extLst>
          </p:cNvPr>
          <p:cNvSpPr>
            <a:spLocks noGrp="1"/>
          </p:cNvSpPr>
          <p:nvPr>
            <p:ph type="dt" sz="half" idx="10"/>
          </p:nvPr>
        </p:nvSpPr>
        <p:spPr/>
        <p:txBody>
          <a:bodyPr/>
          <a:lstStyle/>
          <a:p>
            <a:fld id="{CF732C59-31E0-4F5B-9CBF-D176429FE753}" type="datetimeFigureOut">
              <a:rPr lang="en-US" smtClean="0"/>
              <a:t>7/12/2017</a:t>
            </a:fld>
            <a:endParaRPr lang="en-US"/>
          </a:p>
        </p:txBody>
      </p:sp>
      <p:sp>
        <p:nvSpPr>
          <p:cNvPr id="6" name="Footer Placeholder 5">
            <a:extLst>
              <a:ext uri="{FF2B5EF4-FFF2-40B4-BE49-F238E27FC236}">
                <a16:creationId xmlns:a16="http://schemas.microsoft.com/office/drawing/2014/main" id="{F949E41A-CA18-44B6-BA79-7336F180CA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D1B19C1-5FD3-4BCB-96D3-FDD8E9D017E1}"/>
              </a:ext>
            </a:extLst>
          </p:cNvPr>
          <p:cNvSpPr>
            <a:spLocks noGrp="1"/>
          </p:cNvSpPr>
          <p:nvPr>
            <p:ph type="sldNum" sz="quarter" idx="12"/>
          </p:nvPr>
        </p:nvSpPr>
        <p:spPr/>
        <p:txBody>
          <a:bodyPr/>
          <a:lstStyle/>
          <a:p>
            <a:fld id="{6FE06823-C648-4B99-8015-CEE107F680CE}" type="slidenum">
              <a:rPr lang="en-US" smtClean="0"/>
              <a:t>‹#›</a:t>
            </a:fld>
            <a:endParaRPr lang="en-US"/>
          </a:p>
        </p:txBody>
      </p:sp>
    </p:spTree>
    <p:extLst>
      <p:ext uri="{BB962C8B-B14F-4D97-AF65-F5344CB8AC3E}">
        <p14:creationId xmlns:p14="http://schemas.microsoft.com/office/powerpoint/2010/main" val="843435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1E1D7-F028-481F-A4C1-6087F2E471C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6764F40-5B47-47E6-AB2D-51E36E120E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A9818D1-DA3F-46D0-B846-8600FB98568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FCB3651-616A-4E96-9B14-8A5E239B40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6C896CE-F1C6-4196-8385-B8EEF141396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7089764-EB5F-4D89-B502-E9775B280040}"/>
              </a:ext>
            </a:extLst>
          </p:cNvPr>
          <p:cNvSpPr>
            <a:spLocks noGrp="1"/>
          </p:cNvSpPr>
          <p:nvPr>
            <p:ph type="dt" sz="half" idx="10"/>
          </p:nvPr>
        </p:nvSpPr>
        <p:spPr/>
        <p:txBody>
          <a:bodyPr/>
          <a:lstStyle/>
          <a:p>
            <a:fld id="{CF732C59-31E0-4F5B-9CBF-D176429FE753}" type="datetimeFigureOut">
              <a:rPr lang="en-US" smtClean="0"/>
              <a:t>7/12/2017</a:t>
            </a:fld>
            <a:endParaRPr lang="en-US"/>
          </a:p>
        </p:txBody>
      </p:sp>
      <p:sp>
        <p:nvSpPr>
          <p:cNvPr id="8" name="Footer Placeholder 7">
            <a:extLst>
              <a:ext uri="{FF2B5EF4-FFF2-40B4-BE49-F238E27FC236}">
                <a16:creationId xmlns:a16="http://schemas.microsoft.com/office/drawing/2014/main" id="{F95039C3-7F79-486B-9CE5-1804B4DF420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5606C08-08EB-4420-944C-FBD7B1F6B232}"/>
              </a:ext>
            </a:extLst>
          </p:cNvPr>
          <p:cNvSpPr>
            <a:spLocks noGrp="1"/>
          </p:cNvSpPr>
          <p:nvPr>
            <p:ph type="sldNum" sz="quarter" idx="12"/>
          </p:nvPr>
        </p:nvSpPr>
        <p:spPr/>
        <p:txBody>
          <a:bodyPr/>
          <a:lstStyle/>
          <a:p>
            <a:fld id="{6FE06823-C648-4B99-8015-CEE107F680CE}" type="slidenum">
              <a:rPr lang="en-US" smtClean="0"/>
              <a:t>‹#›</a:t>
            </a:fld>
            <a:endParaRPr lang="en-US"/>
          </a:p>
        </p:txBody>
      </p:sp>
    </p:spTree>
    <p:extLst>
      <p:ext uri="{BB962C8B-B14F-4D97-AF65-F5344CB8AC3E}">
        <p14:creationId xmlns:p14="http://schemas.microsoft.com/office/powerpoint/2010/main" val="724146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6CA39-26A7-4639-9409-0DF0059BFA7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B60008D-4FC5-4203-A413-87DC7AD34B2D}"/>
              </a:ext>
            </a:extLst>
          </p:cNvPr>
          <p:cNvSpPr>
            <a:spLocks noGrp="1"/>
          </p:cNvSpPr>
          <p:nvPr>
            <p:ph type="dt" sz="half" idx="10"/>
          </p:nvPr>
        </p:nvSpPr>
        <p:spPr/>
        <p:txBody>
          <a:bodyPr/>
          <a:lstStyle/>
          <a:p>
            <a:fld id="{CF732C59-31E0-4F5B-9CBF-D176429FE753}" type="datetimeFigureOut">
              <a:rPr lang="en-US" smtClean="0"/>
              <a:t>7/12/2017</a:t>
            </a:fld>
            <a:endParaRPr lang="en-US"/>
          </a:p>
        </p:txBody>
      </p:sp>
      <p:sp>
        <p:nvSpPr>
          <p:cNvPr id="4" name="Footer Placeholder 3">
            <a:extLst>
              <a:ext uri="{FF2B5EF4-FFF2-40B4-BE49-F238E27FC236}">
                <a16:creationId xmlns:a16="http://schemas.microsoft.com/office/drawing/2014/main" id="{DB5C8FB0-2BB6-4A6C-86CF-7EB71BF5886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CB771B2-794D-46C0-968B-2FAC427B14FE}"/>
              </a:ext>
            </a:extLst>
          </p:cNvPr>
          <p:cNvSpPr>
            <a:spLocks noGrp="1"/>
          </p:cNvSpPr>
          <p:nvPr>
            <p:ph type="sldNum" sz="quarter" idx="12"/>
          </p:nvPr>
        </p:nvSpPr>
        <p:spPr/>
        <p:txBody>
          <a:bodyPr/>
          <a:lstStyle/>
          <a:p>
            <a:fld id="{6FE06823-C648-4B99-8015-CEE107F680CE}" type="slidenum">
              <a:rPr lang="en-US" smtClean="0"/>
              <a:t>‹#›</a:t>
            </a:fld>
            <a:endParaRPr lang="en-US"/>
          </a:p>
        </p:txBody>
      </p:sp>
    </p:spTree>
    <p:extLst>
      <p:ext uri="{BB962C8B-B14F-4D97-AF65-F5344CB8AC3E}">
        <p14:creationId xmlns:p14="http://schemas.microsoft.com/office/powerpoint/2010/main" val="1155144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613DC9E-2A87-462A-98D2-C5EE6C36ACD8}"/>
              </a:ext>
            </a:extLst>
          </p:cNvPr>
          <p:cNvSpPr>
            <a:spLocks noGrp="1"/>
          </p:cNvSpPr>
          <p:nvPr>
            <p:ph type="dt" sz="half" idx="10"/>
          </p:nvPr>
        </p:nvSpPr>
        <p:spPr/>
        <p:txBody>
          <a:bodyPr/>
          <a:lstStyle/>
          <a:p>
            <a:fld id="{CF732C59-31E0-4F5B-9CBF-D176429FE753}" type="datetimeFigureOut">
              <a:rPr lang="en-US" smtClean="0"/>
              <a:t>7/12/2017</a:t>
            </a:fld>
            <a:endParaRPr lang="en-US"/>
          </a:p>
        </p:txBody>
      </p:sp>
      <p:sp>
        <p:nvSpPr>
          <p:cNvPr id="3" name="Footer Placeholder 2">
            <a:extLst>
              <a:ext uri="{FF2B5EF4-FFF2-40B4-BE49-F238E27FC236}">
                <a16:creationId xmlns:a16="http://schemas.microsoft.com/office/drawing/2014/main" id="{CBF582D2-DEC9-4E9E-8985-37B479AD8F7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6A90794-CDF0-45C7-B7FE-38C6669CC9C7}"/>
              </a:ext>
            </a:extLst>
          </p:cNvPr>
          <p:cNvSpPr>
            <a:spLocks noGrp="1"/>
          </p:cNvSpPr>
          <p:nvPr>
            <p:ph type="sldNum" sz="quarter" idx="12"/>
          </p:nvPr>
        </p:nvSpPr>
        <p:spPr/>
        <p:txBody>
          <a:bodyPr/>
          <a:lstStyle/>
          <a:p>
            <a:fld id="{6FE06823-C648-4B99-8015-CEE107F680CE}" type="slidenum">
              <a:rPr lang="en-US" smtClean="0"/>
              <a:t>‹#›</a:t>
            </a:fld>
            <a:endParaRPr lang="en-US"/>
          </a:p>
        </p:txBody>
      </p:sp>
    </p:spTree>
    <p:extLst>
      <p:ext uri="{BB962C8B-B14F-4D97-AF65-F5344CB8AC3E}">
        <p14:creationId xmlns:p14="http://schemas.microsoft.com/office/powerpoint/2010/main" val="889809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89CEF-8791-4919-81C2-85385C4DCF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85A19AE-12BD-4B7A-8D9A-DDD92A2F989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62DF69-C7AD-4B6E-B27A-1504295775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3DB8969-02DE-41DD-AF3A-922573D4A752}"/>
              </a:ext>
            </a:extLst>
          </p:cNvPr>
          <p:cNvSpPr>
            <a:spLocks noGrp="1"/>
          </p:cNvSpPr>
          <p:nvPr>
            <p:ph type="dt" sz="half" idx="10"/>
          </p:nvPr>
        </p:nvSpPr>
        <p:spPr/>
        <p:txBody>
          <a:bodyPr/>
          <a:lstStyle/>
          <a:p>
            <a:fld id="{CF732C59-31E0-4F5B-9CBF-D176429FE753}" type="datetimeFigureOut">
              <a:rPr lang="en-US" smtClean="0"/>
              <a:t>7/12/2017</a:t>
            </a:fld>
            <a:endParaRPr lang="en-US"/>
          </a:p>
        </p:txBody>
      </p:sp>
      <p:sp>
        <p:nvSpPr>
          <p:cNvPr id="6" name="Footer Placeholder 5">
            <a:extLst>
              <a:ext uri="{FF2B5EF4-FFF2-40B4-BE49-F238E27FC236}">
                <a16:creationId xmlns:a16="http://schemas.microsoft.com/office/drawing/2014/main" id="{8F5EEF0A-9A55-4588-82BE-7C03A7A0D1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0595F1-8361-44C9-AB04-1F25FE1D66FA}"/>
              </a:ext>
            </a:extLst>
          </p:cNvPr>
          <p:cNvSpPr>
            <a:spLocks noGrp="1"/>
          </p:cNvSpPr>
          <p:nvPr>
            <p:ph type="sldNum" sz="quarter" idx="12"/>
          </p:nvPr>
        </p:nvSpPr>
        <p:spPr/>
        <p:txBody>
          <a:bodyPr/>
          <a:lstStyle/>
          <a:p>
            <a:fld id="{6FE06823-C648-4B99-8015-CEE107F680CE}" type="slidenum">
              <a:rPr lang="en-US" smtClean="0"/>
              <a:t>‹#›</a:t>
            </a:fld>
            <a:endParaRPr lang="en-US"/>
          </a:p>
        </p:txBody>
      </p:sp>
    </p:spTree>
    <p:extLst>
      <p:ext uri="{BB962C8B-B14F-4D97-AF65-F5344CB8AC3E}">
        <p14:creationId xmlns:p14="http://schemas.microsoft.com/office/powerpoint/2010/main" val="3710638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83557-18CD-48C3-A16E-AE2FD3598A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BC92C2A-E824-41DA-8BA2-065A0271A9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0E84FDA-EB42-40F2-BB96-BDAEAF1F4F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DC94B1A-672B-4DE2-AB22-9208B889CD13}"/>
              </a:ext>
            </a:extLst>
          </p:cNvPr>
          <p:cNvSpPr>
            <a:spLocks noGrp="1"/>
          </p:cNvSpPr>
          <p:nvPr>
            <p:ph type="dt" sz="half" idx="10"/>
          </p:nvPr>
        </p:nvSpPr>
        <p:spPr/>
        <p:txBody>
          <a:bodyPr/>
          <a:lstStyle/>
          <a:p>
            <a:fld id="{CF732C59-31E0-4F5B-9CBF-D176429FE753}" type="datetimeFigureOut">
              <a:rPr lang="en-US" smtClean="0"/>
              <a:t>7/12/2017</a:t>
            </a:fld>
            <a:endParaRPr lang="en-US"/>
          </a:p>
        </p:txBody>
      </p:sp>
      <p:sp>
        <p:nvSpPr>
          <p:cNvPr id="6" name="Footer Placeholder 5">
            <a:extLst>
              <a:ext uri="{FF2B5EF4-FFF2-40B4-BE49-F238E27FC236}">
                <a16:creationId xmlns:a16="http://schemas.microsoft.com/office/drawing/2014/main" id="{671DCB24-30E6-40DC-9CFD-EC03EBB992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119B2D-0D21-41F9-B548-C809EAFDA82D}"/>
              </a:ext>
            </a:extLst>
          </p:cNvPr>
          <p:cNvSpPr>
            <a:spLocks noGrp="1"/>
          </p:cNvSpPr>
          <p:nvPr>
            <p:ph type="sldNum" sz="quarter" idx="12"/>
          </p:nvPr>
        </p:nvSpPr>
        <p:spPr/>
        <p:txBody>
          <a:bodyPr/>
          <a:lstStyle/>
          <a:p>
            <a:fld id="{6FE06823-C648-4B99-8015-CEE107F680CE}" type="slidenum">
              <a:rPr lang="en-US" smtClean="0"/>
              <a:t>‹#›</a:t>
            </a:fld>
            <a:endParaRPr lang="en-US"/>
          </a:p>
        </p:txBody>
      </p:sp>
    </p:spTree>
    <p:extLst>
      <p:ext uri="{BB962C8B-B14F-4D97-AF65-F5344CB8AC3E}">
        <p14:creationId xmlns:p14="http://schemas.microsoft.com/office/powerpoint/2010/main" val="2890868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0B7B255-FFF5-4F76-B62F-5286E93F779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3502235-ED09-4278-95F3-3C40458D23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6F92B1-1B00-4074-971A-5FFE88F6D4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732C59-31E0-4F5B-9CBF-D176429FE753}" type="datetimeFigureOut">
              <a:rPr lang="en-US" smtClean="0"/>
              <a:t>7/12/2017</a:t>
            </a:fld>
            <a:endParaRPr lang="en-US"/>
          </a:p>
        </p:txBody>
      </p:sp>
      <p:sp>
        <p:nvSpPr>
          <p:cNvPr id="5" name="Footer Placeholder 4">
            <a:extLst>
              <a:ext uri="{FF2B5EF4-FFF2-40B4-BE49-F238E27FC236}">
                <a16:creationId xmlns:a16="http://schemas.microsoft.com/office/drawing/2014/main" id="{0E3BF8A9-B1FC-4E35-AFA1-5D2B8F47D4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D1FBCC9-404E-45F1-BCA9-614E474110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E06823-C648-4B99-8015-CEE107F680CE}" type="slidenum">
              <a:rPr lang="en-US" smtClean="0"/>
              <a:t>‹#›</a:t>
            </a:fld>
            <a:endParaRPr lang="en-US"/>
          </a:p>
        </p:txBody>
      </p:sp>
    </p:spTree>
    <p:extLst>
      <p:ext uri="{BB962C8B-B14F-4D97-AF65-F5344CB8AC3E}">
        <p14:creationId xmlns:p14="http://schemas.microsoft.com/office/powerpoint/2010/main" val="16746762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3756E-F7B1-41C1-8AF7-C5C7EFBB976A}"/>
              </a:ext>
            </a:extLst>
          </p:cNvPr>
          <p:cNvSpPr>
            <a:spLocks noGrp="1"/>
          </p:cNvSpPr>
          <p:nvPr>
            <p:ph type="ctrTitle"/>
          </p:nvPr>
        </p:nvSpPr>
        <p:spPr/>
        <p:txBody>
          <a:bodyPr/>
          <a:lstStyle/>
          <a:p>
            <a:r>
              <a:rPr lang="en-US" dirty="0"/>
              <a:t>spec.edmcouncil.org/</a:t>
            </a:r>
            <a:r>
              <a:rPr lang="en-US" dirty="0" err="1"/>
              <a:t>fibo</a:t>
            </a:r>
            <a:r>
              <a:rPr lang="en-US" dirty="0"/>
              <a:t> </a:t>
            </a:r>
            <a:br>
              <a:rPr lang="en-US" dirty="0"/>
            </a:br>
            <a:r>
              <a:rPr lang="en-US" dirty="0"/>
              <a:t>Site Walk-through</a:t>
            </a:r>
          </a:p>
        </p:txBody>
      </p:sp>
      <p:sp>
        <p:nvSpPr>
          <p:cNvPr id="3" name="Subtitle 2">
            <a:extLst>
              <a:ext uri="{FF2B5EF4-FFF2-40B4-BE49-F238E27FC236}">
                <a16:creationId xmlns:a16="http://schemas.microsoft.com/office/drawing/2014/main" id="{199F0AD0-2ED1-4453-A1A1-2CA6646404BF}"/>
              </a:ext>
            </a:extLst>
          </p:cNvPr>
          <p:cNvSpPr>
            <a:spLocks noGrp="1"/>
          </p:cNvSpPr>
          <p:nvPr>
            <p:ph type="subTitle" idx="1"/>
          </p:nvPr>
        </p:nvSpPr>
        <p:spPr/>
        <p:txBody>
          <a:bodyPr/>
          <a:lstStyle/>
          <a:p>
            <a:r>
              <a:rPr lang="en-US" dirty="0"/>
              <a:t>OMG FDTF Monthly Update Call</a:t>
            </a:r>
          </a:p>
          <a:p>
            <a:r>
              <a:rPr lang="en-US" dirty="0"/>
              <a:t>12 July 2017</a:t>
            </a:r>
          </a:p>
        </p:txBody>
      </p:sp>
    </p:spTree>
    <p:extLst>
      <p:ext uri="{BB962C8B-B14F-4D97-AF65-F5344CB8AC3E}">
        <p14:creationId xmlns:p14="http://schemas.microsoft.com/office/powerpoint/2010/main" val="13862991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2BCAC-593F-4F6C-9D5B-3AD806DC8CBF}"/>
              </a:ext>
            </a:extLst>
          </p:cNvPr>
          <p:cNvSpPr>
            <a:spLocks noGrp="1"/>
          </p:cNvSpPr>
          <p:nvPr>
            <p:ph type="title"/>
          </p:nvPr>
        </p:nvSpPr>
        <p:spPr/>
        <p:txBody>
          <a:bodyPr/>
          <a:lstStyle/>
          <a:p>
            <a:r>
              <a:rPr lang="en-US" dirty="0"/>
              <a:t>Understanding and</a:t>
            </a:r>
            <a:r>
              <a:rPr lang="en-US" baseline="0" dirty="0"/>
              <a:t> Using the Products</a:t>
            </a:r>
            <a:endParaRPr lang="en-US" dirty="0"/>
          </a:p>
        </p:txBody>
      </p:sp>
      <p:sp>
        <p:nvSpPr>
          <p:cNvPr id="3" name="Content Placeholder 2">
            <a:extLst>
              <a:ext uri="{FF2B5EF4-FFF2-40B4-BE49-F238E27FC236}">
                <a16:creationId xmlns:a16="http://schemas.microsoft.com/office/drawing/2014/main" id="{6D9B3D1A-FB01-423B-9885-7DF9DA210676}"/>
              </a:ext>
            </a:extLst>
          </p:cNvPr>
          <p:cNvSpPr>
            <a:spLocks noGrp="1"/>
          </p:cNvSpPr>
          <p:nvPr>
            <p:ph idx="1"/>
          </p:nvPr>
        </p:nvSpPr>
        <p:spPr/>
        <p:txBody>
          <a:bodyPr/>
          <a:lstStyle/>
          <a:p>
            <a:pPr lvl="0"/>
            <a:r>
              <a:rPr lang="en-US" dirty="0"/>
              <a:t>For each product:</a:t>
            </a:r>
          </a:p>
          <a:p>
            <a:pPr lvl="1"/>
            <a:r>
              <a:rPr lang="en-US" dirty="0"/>
              <a:t>Description</a:t>
            </a:r>
          </a:p>
          <a:p>
            <a:pPr lvl="1"/>
            <a:r>
              <a:rPr lang="en-US" dirty="0"/>
              <a:t>Intended Audience</a:t>
            </a:r>
          </a:p>
          <a:p>
            <a:pPr lvl="1"/>
            <a:r>
              <a:rPr lang="en-US" dirty="0"/>
              <a:t>Usage</a:t>
            </a:r>
          </a:p>
          <a:p>
            <a:pPr marL="685800" marR="0" lvl="1"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en-US" sz="2400" kern="1200" dirty="0">
              <a:solidFill>
                <a:schemeClr val="tx1"/>
              </a:solidFill>
              <a:effectLst/>
              <a:latin typeface="+mn-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800" kern="1200" dirty="0">
                <a:solidFill>
                  <a:schemeClr val="tx1"/>
                </a:solidFill>
                <a:effectLst/>
                <a:latin typeface="+mn-lt"/>
                <a:ea typeface="+mn-ea"/>
                <a:cs typeface="+mn-cs"/>
              </a:rPr>
              <a:t>Also status and plans where applicable</a:t>
            </a:r>
            <a:endParaRPr lang="en-US" sz="2800" dirty="0">
              <a:effectLst/>
            </a:endParaRPr>
          </a:p>
          <a:p>
            <a:pPr marL="457200" lvl="1" indent="0">
              <a:buNone/>
            </a:pPr>
            <a:endParaRPr lang="en-US" dirty="0"/>
          </a:p>
        </p:txBody>
      </p:sp>
    </p:spTree>
    <p:extLst>
      <p:ext uri="{BB962C8B-B14F-4D97-AF65-F5344CB8AC3E}">
        <p14:creationId xmlns:p14="http://schemas.microsoft.com/office/powerpoint/2010/main" val="1725350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19709-DB89-4011-BC09-4F9D1FD6F8D2}"/>
              </a:ext>
            </a:extLst>
          </p:cNvPr>
          <p:cNvSpPr>
            <a:spLocks noGrp="1"/>
          </p:cNvSpPr>
          <p:nvPr>
            <p:ph type="title"/>
          </p:nvPr>
        </p:nvSpPr>
        <p:spPr/>
        <p:txBody>
          <a:bodyPr/>
          <a:lstStyle/>
          <a:p>
            <a:r>
              <a:rPr lang="en-US" dirty="0"/>
              <a:t>Glossary</a:t>
            </a:r>
          </a:p>
        </p:txBody>
      </p:sp>
      <p:sp>
        <p:nvSpPr>
          <p:cNvPr id="3" name="Content Placeholder 2">
            <a:extLst>
              <a:ext uri="{FF2B5EF4-FFF2-40B4-BE49-F238E27FC236}">
                <a16:creationId xmlns:a16="http://schemas.microsoft.com/office/drawing/2014/main" id="{CC6FBECA-613A-4E3E-82BD-4E8C2A8EB1A2}"/>
              </a:ext>
            </a:extLst>
          </p:cNvPr>
          <p:cNvSpPr>
            <a:spLocks noGrp="1"/>
          </p:cNvSpPr>
          <p:nvPr>
            <p:ph idx="1"/>
          </p:nvPr>
        </p:nvSpPr>
        <p:spPr/>
        <p:txBody>
          <a:bodyPr>
            <a:normAutofit fontScale="92500" lnSpcReduction="20000"/>
          </a:bodyPr>
          <a:lstStyle/>
          <a:p>
            <a:r>
              <a:rPr lang="en-US" sz="2800" b="1" kern="1200" dirty="0">
                <a:solidFill>
                  <a:schemeClr val="tx1"/>
                </a:solidFill>
                <a:effectLst/>
                <a:latin typeface="+mn-lt"/>
                <a:ea typeface="+mn-ea"/>
                <a:cs typeface="+mn-cs"/>
              </a:rPr>
              <a:t>Description: </a:t>
            </a:r>
            <a:r>
              <a:rPr lang="en-US" sz="2800" kern="1200" dirty="0">
                <a:solidFill>
                  <a:schemeClr val="tx1"/>
                </a:solidFill>
                <a:effectLst/>
                <a:latin typeface="+mn-lt"/>
                <a:ea typeface="+mn-ea"/>
                <a:cs typeface="+mn-cs"/>
              </a:rPr>
              <a:t>a set of terms and definitions in web (HTML) and spreadsheet (CSV) formats.</a:t>
            </a:r>
          </a:p>
          <a:p>
            <a:r>
              <a:rPr lang="en-US" sz="2800" b="1" kern="1200" dirty="0">
                <a:solidFill>
                  <a:schemeClr val="tx1"/>
                </a:solidFill>
                <a:effectLst/>
                <a:latin typeface="+mn-lt"/>
                <a:ea typeface="+mn-ea"/>
                <a:cs typeface="+mn-cs"/>
              </a:rPr>
              <a:t>Intended audience</a:t>
            </a:r>
          </a:p>
          <a:p>
            <a:pPr lvl="1"/>
            <a:r>
              <a:rPr lang="en-US" sz="2400" kern="1200" dirty="0">
                <a:solidFill>
                  <a:schemeClr val="tx1"/>
                </a:solidFill>
                <a:effectLst/>
                <a:latin typeface="+mn-lt"/>
                <a:ea typeface="+mn-ea"/>
                <a:cs typeface="+mn-cs"/>
              </a:rPr>
              <a:t>Intended</a:t>
            </a:r>
            <a:r>
              <a:rPr lang="en-US" sz="2400" kern="1200" baseline="0" dirty="0">
                <a:solidFill>
                  <a:schemeClr val="tx1"/>
                </a:solidFill>
                <a:effectLst/>
                <a:latin typeface="+mn-lt"/>
                <a:ea typeface="+mn-ea"/>
                <a:cs typeface="+mn-cs"/>
              </a:rPr>
              <a:t> </a:t>
            </a:r>
            <a:r>
              <a:rPr lang="en-US" sz="2400" kern="1200" dirty="0">
                <a:solidFill>
                  <a:schemeClr val="tx1"/>
                </a:solidFill>
                <a:effectLst/>
                <a:latin typeface="+mn-lt"/>
                <a:ea typeface="+mn-ea"/>
                <a:cs typeface="+mn-cs"/>
              </a:rPr>
              <a:t>for consumption at any level of expertise. </a:t>
            </a:r>
          </a:p>
          <a:p>
            <a:pPr lvl="1"/>
            <a:r>
              <a:rPr lang="en-US" sz="2400" kern="1200" dirty="0">
                <a:solidFill>
                  <a:schemeClr val="tx1"/>
                </a:solidFill>
                <a:effectLst/>
                <a:latin typeface="+mn-lt"/>
                <a:ea typeface="+mn-ea"/>
                <a:cs typeface="+mn-cs"/>
              </a:rPr>
              <a:t>These pages show definitions for each concept, covering kinds of thing (instrument types) and features (properties) of those things.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n-US" sz="2400" kern="1200" dirty="0">
                <a:solidFill>
                  <a:schemeClr val="tx1"/>
                </a:solidFill>
                <a:effectLst/>
                <a:latin typeface="+mn-lt"/>
                <a:ea typeface="+mn-ea"/>
                <a:cs typeface="+mn-cs"/>
              </a:rPr>
              <a:t>Synonyms are included where these have been defined. </a:t>
            </a:r>
            <a:endParaRPr lang="en-US" sz="2400" dirty="0">
              <a:effectLst/>
            </a:endParaRPr>
          </a:p>
          <a:p>
            <a:pPr lvl="0"/>
            <a:r>
              <a:rPr lang="en-US" sz="2800" kern="1200" dirty="0">
                <a:solidFill>
                  <a:schemeClr val="tx1"/>
                </a:solidFill>
                <a:effectLst/>
                <a:latin typeface="+mn-lt"/>
                <a:ea typeface="+mn-ea"/>
                <a:cs typeface="+mn-cs"/>
              </a:rPr>
              <a:t>Two kinds of definition:</a:t>
            </a:r>
          </a:p>
          <a:p>
            <a:pPr lvl="1"/>
            <a:r>
              <a:rPr lang="en-US" sz="2400" kern="1200" dirty="0">
                <a:solidFill>
                  <a:schemeClr val="tx1"/>
                </a:solidFill>
                <a:effectLst/>
                <a:latin typeface="+mn-lt"/>
                <a:ea typeface="+mn-ea"/>
                <a:cs typeface="+mn-cs"/>
              </a:rPr>
              <a:t>Human originated definition from SME reviews</a:t>
            </a:r>
          </a:p>
          <a:p>
            <a:pPr lvl="1"/>
            <a:r>
              <a:rPr lang="en-US" sz="2400" kern="1200" dirty="0">
                <a:solidFill>
                  <a:schemeClr val="tx1"/>
                </a:solidFill>
                <a:effectLst/>
                <a:latin typeface="+mn-lt"/>
                <a:ea typeface="+mn-ea"/>
                <a:cs typeface="+mn-cs"/>
              </a:rPr>
              <a:t>Generated natural language description</a:t>
            </a:r>
            <a:r>
              <a:rPr lang="en-US" sz="2400" kern="1200" baseline="0" dirty="0">
                <a:solidFill>
                  <a:schemeClr val="tx1"/>
                </a:solidFill>
                <a:effectLst/>
                <a:latin typeface="+mn-lt"/>
                <a:ea typeface="+mn-ea"/>
                <a:cs typeface="+mn-cs"/>
              </a:rPr>
              <a:t> of the logical definition of the concept</a:t>
            </a:r>
            <a:endParaRPr lang="en-US" sz="2400" kern="1200" dirty="0">
              <a:solidFill>
                <a:schemeClr val="tx1"/>
              </a:solidFill>
              <a:effectLst/>
              <a:latin typeface="+mn-lt"/>
              <a:ea typeface="+mn-ea"/>
              <a:cs typeface="+mn-cs"/>
            </a:endParaRPr>
          </a:p>
          <a:p>
            <a:r>
              <a:rPr lang="en-US" sz="2800" b="1" kern="1200" dirty="0">
                <a:solidFill>
                  <a:schemeClr val="tx1"/>
                </a:solidFill>
                <a:effectLst/>
                <a:latin typeface="+mn-lt"/>
                <a:ea typeface="+mn-ea"/>
                <a:cs typeface="+mn-cs"/>
              </a:rPr>
              <a:t>Usage</a:t>
            </a:r>
          </a:p>
          <a:p>
            <a:pPr lvl="1"/>
            <a:r>
              <a:rPr lang="en-US" sz="2400" kern="1200" dirty="0">
                <a:solidFill>
                  <a:schemeClr val="tx1"/>
                </a:solidFill>
                <a:effectLst/>
                <a:latin typeface="+mn-lt"/>
                <a:ea typeface="+mn-ea"/>
                <a:cs typeface="+mn-cs"/>
              </a:rPr>
              <a:t>These may be used in any spreadsheet tool or word processor. </a:t>
            </a:r>
          </a:p>
          <a:p>
            <a:pPr lvl="1"/>
            <a:r>
              <a:rPr lang="en-US" sz="2400" kern="1200" dirty="0">
                <a:solidFill>
                  <a:schemeClr val="tx1"/>
                </a:solidFill>
                <a:effectLst/>
                <a:latin typeface="+mn-lt"/>
                <a:ea typeface="+mn-ea"/>
                <a:cs typeface="+mn-cs"/>
              </a:rPr>
              <a:t>This is currently provided as web pages</a:t>
            </a:r>
          </a:p>
        </p:txBody>
      </p:sp>
    </p:spTree>
    <p:extLst>
      <p:ext uri="{BB962C8B-B14F-4D97-AF65-F5344CB8AC3E}">
        <p14:creationId xmlns:p14="http://schemas.microsoft.com/office/powerpoint/2010/main" val="311580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88042-9B57-4E5E-A4F7-34D434185B47}"/>
              </a:ext>
            </a:extLst>
          </p:cNvPr>
          <p:cNvSpPr>
            <a:spLocks noGrp="1"/>
          </p:cNvSpPr>
          <p:nvPr>
            <p:ph type="title"/>
          </p:nvPr>
        </p:nvSpPr>
        <p:spPr/>
        <p:txBody>
          <a:bodyPr/>
          <a:lstStyle/>
          <a:p>
            <a:r>
              <a:rPr lang="en-US" dirty="0"/>
              <a:t>Glossary Plans</a:t>
            </a:r>
          </a:p>
        </p:txBody>
      </p:sp>
      <p:sp>
        <p:nvSpPr>
          <p:cNvPr id="3" name="Content Placeholder 2">
            <a:extLst>
              <a:ext uri="{FF2B5EF4-FFF2-40B4-BE49-F238E27FC236}">
                <a16:creationId xmlns:a16="http://schemas.microsoft.com/office/drawing/2014/main" id="{2E1644E2-B39D-4531-85CF-85FB07341D4C}"/>
              </a:ext>
            </a:extLst>
          </p:cNvPr>
          <p:cNvSpPr>
            <a:spLocks noGrp="1"/>
          </p:cNvSpPr>
          <p:nvPr>
            <p:ph idx="1"/>
          </p:nvPr>
        </p:nvSpPr>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800" b="1" i="0" kern="1200" dirty="0">
                <a:solidFill>
                  <a:schemeClr val="tx1"/>
                </a:solidFill>
                <a:effectLst/>
                <a:latin typeface="+mn-lt"/>
                <a:ea typeface="+mn-ea"/>
                <a:cs typeface="+mn-cs"/>
              </a:rPr>
              <a:t>Intended: </a:t>
            </a:r>
          </a:p>
          <a:p>
            <a:pPr marL="685800" marR="0" lvl="1"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400" kern="1200" dirty="0">
                <a:solidFill>
                  <a:schemeClr val="tx1"/>
                </a:solidFill>
                <a:effectLst/>
                <a:latin typeface="+mn-lt"/>
                <a:ea typeface="+mn-ea"/>
                <a:cs typeface="+mn-cs"/>
              </a:rPr>
              <a:t>a set of terms and definitions in web (HTML) and spreadsheet (CSV) formats.</a:t>
            </a:r>
            <a:endParaRPr lang="en-US" sz="2400" dirty="0">
              <a:effectLst/>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800" b="1" i="0" kern="1200" dirty="0">
                <a:solidFill>
                  <a:schemeClr val="tx1"/>
                </a:solidFill>
                <a:effectLst/>
                <a:latin typeface="+mn-lt"/>
                <a:ea typeface="+mn-ea"/>
                <a:cs typeface="+mn-cs"/>
              </a:rPr>
              <a:t>Status:</a:t>
            </a:r>
            <a:r>
              <a:rPr lang="en-US" sz="2800" i="0" kern="1200" dirty="0">
                <a:solidFill>
                  <a:schemeClr val="tx1"/>
                </a:solidFill>
                <a:effectLst/>
                <a:latin typeface="+mn-lt"/>
                <a:ea typeface="+mn-ea"/>
                <a:cs typeface="+mn-cs"/>
              </a:rPr>
              <a:t> </a:t>
            </a:r>
          </a:p>
          <a:p>
            <a:pPr lvl="1">
              <a:spcBef>
                <a:spcPts val="1000"/>
              </a:spcBef>
            </a:pPr>
            <a:r>
              <a:rPr lang="en-US" i="0" kern="1200" dirty="0">
                <a:solidFill>
                  <a:schemeClr val="tx1"/>
                </a:solidFill>
                <a:effectLst/>
                <a:latin typeface="+mn-lt"/>
                <a:ea typeface="+mn-ea"/>
                <a:cs typeface="+mn-cs"/>
              </a:rPr>
              <a:t>The spreadsheet format not available at initial release </a:t>
            </a:r>
          </a:p>
          <a:p>
            <a:pPr lvl="1">
              <a:spcBef>
                <a:spcPts val="1000"/>
              </a:spcBef>
            </a:pPr>
            <a:r>
              <a:rPr lang="en-US" i="0" kern="1200" dirty="0">
                <a:solidFill>
                  <a:schemeClr val="tx1"/>
                </a:solidFill>
                <a:effectLst/>
                <a:latin typeface="+mn-lt"/>
                <a:ea typeface="+mn-ea"/>
                <a:cs typeface="+mn-cs"/>
              </a:rPr>
              <a:t>Will be completed later. </a:t>
            </a:r>
            <a:endParaRPr lang="en-US" i="0" dirty="0">
              <a:effectLst/>
            </a:endParaRPr>
          </a:p>
          <a:p>
            <a:r>
              <a:rPr lang="en-US" dirty="0"/>
              <a:t>Downloadable Glossary</a:t>
            </a:r>
          </a:p>
          <a:p>
            <a:pPr lvl="1"/>
            <a:r>
              <a:rPr lang="en-US" dirty="0"/>
              <a:t>The Glossary is currently a web page</a:t>
            </a:r>
          </a:p>
          <a:p>
            <a:pPr lvl="1"/>
            <a:r>
              <a:rPr lang="en-US" dirty="0"/>
              <a:t>Downloadable version to follow as listing and as spreadsheet / CSV</a:t>
            </a:r>
            <a:r>
              <a:rPr lang="en-US" baseline="0" dirty="0"/>
              <a:t> file</a:t>
            </a:r>
            <a:endParaRPr lang="en-US" dirty="0"/>
          </a:p>
        </p:txBody>
      </p:sp>
    </p:spTree>
    <p:extLst>
      <p:ext uri="{BB962C8B-B14F-4D97-AF65-F5344CB8AC3E}">
        <p14:creationId xmlns:p14="http://schemas.microsoft.com/office/powerpoint/2010/main" val="26370454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39139-E794-499F-940C-BC7C8043EEBF}"/>
              </a:ext>
            </a:extLst>
          </p:cNvPr>
          <p:cNvSpPr>
            <a:spLocks noGrp="1"/>
          </p:cNvSpPr>
          <p:nvPr>
            <p:ph type="title"/>
          </p:nvPr>
        </p:nvSpPr>
        <p:spPr/>
        <p:txBody>
          <a:bodyPr/>
          <a:lstStyle/>
          <a:p>
            <a:r>
              <a:rPr lang="en-US" dirty="0"/>
              <a:t>Vocabulary</a:t>
            </a:r>
          </a:p>
        </p:txBody>
      </p:sp>
      <p:sp>
        <p:nvSpPr>
          <p:cNvPr id="3" name="Content Placeholder 2">
            <a:extLst>
              <a:ext uri="{FF2B5EF4-FFF2-40B4-BE49-F238E27FC236}">
                <a16:creationId xmlns:a16="http://schemas.microsoft.com/office/drawing/2014/main" id="{69ACF64B-DFFB-4737-830F-37EBF9084A1E}"/>
              </a:ext>
            </a:extLst>
          </p:cNvPr>
          <p:cNvSpPr>
            <a:spLocks noGrp="1"/>
          </p:cNvSpPr>
          <p:nvPr>
            <p:ph idx="1"/>
          </p:nvPr>
        </p:nvSpPr>
        <p:spPr/>
        <p:txBody>
          <a:bodyPr>
            <a:normAutofit fontScale="77500" lnSpcReduction="20000"/>
          </a:bodyPr>
          <a:lstStyle/>
          <a:p>
            <a:r>
              <a:rPr lang="en-US" sz="2800" b="1" kern="1200" dirty="0">
                <a:solidFill>
                  <a:schemeClr val="tx1"/>
                </a:solidFill>
                <a:effectLst/>
                <a:latin typeface="+mn-lt"/>
                <a:ea typeface="+mn-ea"/>
                <a:cs typeface="+mn-cs"/>
              </a:rPr>
              <a:t>Description: </a:t>
            </a:r>
            <a:r>
              <a:rPr lang="en-US" sz="2800" kern="1200" dirty="0">
                <a:solidFill>
                  <a:schemeClr val="tx1"/>
                </a:solidFill>
                <a:effectLst/>
                <a:latin typeface="+mn-lt"/>
                <a:ea typeface="+mn-ea"/>
                <a:cs typeface="+mn-cs"/>
              </a:rPr>
              <a:t>a machine readable resource giving terms, definitions and relationships. </a:t>
            </a:r>
          </a:p>
          <a:p>
            <a:pPr lvl="1"/>
            <a:r>
              <a:rPr lang="en-US" sz="2400" kern="1200" dirty="0">
                <a:solidFill>
                  <a:schemeClr val="tx1"/>
                </a:solidFill>
                <a:effectLst/>
                <a:latin typeface="+mn-lt"/>
                <a:ea typeface="+mn-ea"/>
                <a:cs typeface="+mn-cs"/>
              </a:rPr>
              <a:t>These are in the Simple Knowledge Organization System (SKOS) format.</a:t>
            </a:r>
          </a:p>
          <a:p>
            <a:r>
              <a:rPr lang="en-US" sz="2800" b="1" kern="1200" dirty="0">
                <a:solidFill>
                  <a:schemeClr val="tx1"/>
                </a:solidFill>
                <a:effectLst/>
                <a:latin typeface="+mn-lt"/>
                <a:ea typeface="+mn-ea"/>
                <a:cs typeface="+mn-cs"/>
              </a:rPr>
              <a:t>Intended audience</a:t>
            </a:r>
          </a:p>
          <a:p>
            <a:pPr lvl="1"/>
            <a:r>
              <a:rPr lang="en-US" sz="2400" kern="1200" dirty="0">
                <a:solidFill>
                  <a:schemeClr val="tx1"/>
                </a:solidFill>
                <a:effectLst/>
                <a:latin typeface="+mn-lt"/>
                <a:ea typeface="+mn-ea"/>
                <a:cs typeface="+mn-cs"/>
              </a:rPr>
              <a:t>The models show formal relationships and hierarchies of things </a:t>
            </a:r>
          </a:p>
          <a:p>
            <a:pPr lvl="1"/>
            <a:r>
              <a:rPr lang="en-US" sz="2400" kern="1200" dirty="0">
                <a:solidFill>
                  <a:schemeClr val="tx1"/>
                </a:solidFill>
                <a:effectLst/>
                <a:latin typeface="+mn-lt"/>
                <a:ea typeface="+mn-ea"/>
                <a:cs typeface="+mn-cs"/>
              </a:rPr>
              <a:t>Aimed</a:t>
            </a:r>
            <a:r>
              <a:rPr lang="en-US" sz="2400" kern="1200" baseline="0" dirty="0">
                <a:solidFill>
                  <a:schemeClr val="tx1"/>
                </a:solidFill>
                <a:effectLst/>
                <a:latin typeface="+mn-lt"/>
                <a:ea typeface="+mn-ea"/>
                <a:cs typeface="+mn-cs"/>
              </a:rPr>
              <a:t> </a:t>
            </a:r>
            <a:r>
              <a:rPr lang="en-US" sz="2400" kern="1200" dirty="0">
                <a:solidFill>
                  <a:schemeClr val="tx1"/>
                </a:solidFill>
                <a:effectLst/>
                <a:latin typeface="+mn-lt"/>
                <a:ea typeface="+mn-ea"/>
                <a:cs typeface="+mn-cs"/>
              </a:rPr>
              <a:t>at users with a level of understanding of business vocabulary, including business analysts, integrators and implementers. </a:t>
            </a:r>
          </a:p>
          <a:p>
            <a:pPr lvl="1"/>
            <a:r>
              <a:rPr lang="en-US" sz="2400" kern="1200" dirty="0">
                <a:solidFill>
                  <a:schemeClr val="tx1"/>
                </a:solidFill>
                <a:effectLst/>
                <a:latin typeface="+mn-lt"/>
                <a:ea typeface="+mn-ea"/>
                <a:cs typeface="+mn-cs"/>
              </a:rPr>
              <a:t>No expertise in semantic technology is required.</a:t>
            </a:r>
          </a:p>
          <a:p>
            <a:r>
              <a:rPr lang="en-US" sz="2800" b="1" kern="1200" dirty="0">
                <a:solidFill>
                  <a:schemeClr val="tx1"/>
                </a:solidFill>
                <a:effectLst/>
                <a:latin typeface="+mn-lt"/>
                <a:ea typeface="+mn-ea"/>
                <a:cs typeface="+mn-cs"/>
              </a:rPr>
              <a:t>Usage</a:t>
            </a:r>
          </a:p>
          <a:p>
            <a:pPr lvl="1"/>
            <a:r>
              <a:rPr lang="en-US" sz="2400" kern="1200" dirty="0">
                <a:solidFill>
                  <a:schemeClr val="tx1"/>
                </a:solidFill>
                <a:effectLst/>
                <a:latin typeface="+mn-lt"/>
                <a:ea typeface="+mn-ea"/>
                <a:cs typeface="+mn-cs"/>
              </a:rPr>
              <a:t>These files may be consumed by any product that supports the SKOS standard. </a:t>
            </a:r>
          </a:p>
          <a:p>
            <a:pPr lvl="1"/>
            <a:r>
              <a:rPr lang="en-US" sz="2400" kern="1200" dirty="0">
                <a:solidFill>
                  <a:schemeClr val="tx1"/>
                </a:solidFill>
                <a:effectLst/>
                <a:latin typeface="+mn-lt"/>
                <a:ea typeface="+mn-ea"/>
                <a:cs typeface="+mn-cs"/>
              </a:rPr>
              <a:t>They may also be loaded directly into Protégé or any commercial tool that supports the RDF syntax.</a:t>
            </a:r>
          </a:p>
          <a:p>
            <a:r>
              <a:rPr lang="en-US" sz="2800" i="1" kern="1200" dirty="0">
                <a:solidFill>
                  <a:schemeClr val="tx1"/>
                </a:solidFill>
                <a:effectLst/>
                <a:latin typeface="+mn-lt"/>
                <a:ea typeface="+mn-ea"/>
                <a:cs typeface="+mn-cs"/>
              </a:rPr>
              <a:t>Technical note:</a:t>
            </a:r>
            <a:r>
              <a:rPr lang="en-US" sz="2800" kern="1200" dirty="0">
                <a:solidFill>
                  <a:schemeClr val="tx1"/>
                </a:solidFill>
                <a:effectLst/>
                <a:latin typeface="+mn-lt"/>
                <a:ea typeface="+mn-ea"/>
                <a:cs typeface="+mn-cs"/>
              </a:rPr>
              <a:t> Some tools provide additional graphical capabilities. In order to take advantage of these, the FIBO SKOS files are configured such that OWL properties are rendered as SKOS “Semantic Relations” rather than as concepts in the more conventional way. </a:t>
            </a:r>
          </a:p>
          <a:p>
            <a:endParaRPr lang="en-US" dirty="0"/>
          </a:p>
        </p:txBody>
      </p:sp>
    </p:spTree>
    <p:extLst>
      <p:ext uri="{BB962C8B-B14F-4D97-AF65-F5344CB8AC3E}">
        <p14:creationId xmlns:p14="http://schemas.microsoft.com/office/powerpoint/2010/main" val="2664727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954CB-CBA0-4EC9-8732-5771227B6732}"/>
              </a:ext>
            </a:extLst>
          </p:cNvPr>
          <p:cNvSpPr>
            <a:spLocks noGrp="1"/>
          </p:cNvSpPr>
          <p:nvPr>
            <p:ph type="title"/>
          </p:nvPr>
        </p:nvSpPr>
        <p:spPr/>
        <p:txBody>
          <a:bodyPr/>
          <a:lstStyle/>
          <a:p>
            <a:r>
              <a:rPr lang="en-US" dirty="0"/>
              <a:t>SMIF: Business Concept</a:t>
            </a:r>
            <a:r>
              <a:rPr lang="en-US" baseline="0" dirty="0"/>
              <a:t> Ontology</a:t>
            </a:r>
            <a:endParaRPr lang="en-US" dirty="0"/>
          </a:p>
        </p:txBody>
      </p:sp>
      <p:sp>
        <p:nvSpPr>
          <p:cNvPr id="3" name="Content Placeholder 2">
            <a:extLst>
              <a:ext uri="{FF2B5EF4-FFF2-40B4-BE49-F238E27FC236}">
                <a16:creationId xmlns:a16="http://schemas.microsoft.com/office/drawing/2014/main" id="{7ADD504D-2859-4CDC-BECE-75B1AED2D1DC}"/>
              </a:ext>
            </a:extLst>
          </p:cNvPr>
          <p:cNvSpPr>
            <a:spLocks noGrp="1"/>
          </p:cNvSpPr>
          <p:nvPr>
            <p:ph idx="1"/>
          </p:nvPr>
        </p:nvSpPr>
        <p:spPr/>
        <p:txBody>
          <a:bodyPr>
            <a:normAutofit fontScale="62500" lnSpcReduction="20000"/>
          </a:bodyPr>
          <a:lstStyle/>
          <a:p>
            <a:r>
              <a:rPr lang="en-US" sz="2800" b="1" kern="1200" dirty="0">
                <a:solidFill>
                  <a:schemeClr val="tx1"/>
                </a:solidFill>
                <a:effectLst/>
                <a:latin typeface="+mn-lt"/>
                <a:ea typeface="+mn-ea"/>
                <a:cs typeface="+mn-cs"/>
              </a:rPr>
              <a:t>Description: </a:t>
            </a:r>
            <a:r>
              <a:rPr lang="en-US" sz="2800" kern="1200" dirty="0">
                <a:solidFill>
                  <a:schemeClr val="tx1"/>
                </a:solidFill>
                <a:effectLst/>
                <a:latin typeface="+mn-lt"/>
                <a:ea typeface="+mn-ea"/>
                <a:cs typeface="+mn-cs"/>
              </a:rPr>
              <a:t>a set of UML model files consumable by the </a:t>
            </a:r>
            <a:r>
              <a:rPr lang="en-US" sz="2800" kern="1200" dirty="0" err="1">
                <a:solidFill>
                  <a:schemeClr val="tx1"/>
                </a:solidFill>
                <a:effectLst/>
                <a:latin typeface="+mn-lt"/>
                <a:ea typeface="+mn-ea"/>
                <a:cs typeface="+mn-cs"/>
              </a:rPr>
              <a:t>MagicDraw</a:t>
            </a:r>
            <a:r>
              <a:rPr lang="en-US" sz="2800" kern="1200" dirty="0">
                <a:solidFill>
                  <a:schemeClr val="tx1"/>
                </a:solidFill>
                <a:effectLst/>
                <a:latin typeface="+mn-lt"/>
                <a:ea typeface="+mn-ea"/>
                <a:cs typeface="+mn-cs"/>
              </a:rPr>
              <a:t> UML modeling tool with the Cameo Concept Modeler (CCM) plug-in. </a:t>
            </a:r>
          </a:p>
          <a:p>
            <a:r>
              <a:rPr lang="en-US" sz="2800" kern="1200" dirty="0">
                <a:solidFill>
                  <a:schemeClr val="tx1"/>
                </a:solidFill>
                <a:effectLst/>
                <a:latin typeface="+mn-lt"/>
                <a:ea typeface="+mn-ea"/>
                <a:cs typeface="+mn-cs"/>
              </a:rPr>
              <a:t>Compatible formats will be provided for other tooling as this becomes available. </a:t>
            </a:r>
          </a:p>
          <a:p>
            <a:r>
              <a:rPr lang="en-US" sz="2800" kern="1200" dirty="0">
                <a:solidFill>
                  <a:schemeClr val="tx1"/>
                </a:solidFill>
                <a:effectLst/>
                <a:latin typeface="+mn-lt"/>
                <a:ea typeface="+mn-ea"/>
                <a:cs typeface="+mn-cs"/>
              </a:rPr>
              <a:t>These models are compatible with the Semantics for Information Model Federation (SMIF) emerging standard for conceptual modeling. </a:t>
            </a:r>
          </a:p>
          <a:p>
            <a:r>
              <a:rPr lang="en-US" sz="2800" kern="1200" dirty="0">
                <a:solidFill>
                  <a:schemeClr val="tx1"/>
                </a:solidFill>
                <a:effectLst/>
                <a:latin typeface="+mn-lt"/>
                <a:ea typeface="+mn-ea"/>
                <a:cs typeface="+mn-cs"/>
              </a:rPr>
              <a:t>The models provide business-readable and technical modeler diagrams of all model content. These diagrams are kept in alignment with the OWL system of record. </a:t>
            </a:r>
          </a:p>
          <a:p>
            <a:r>
              <a:rPr lang="en-US" sz="2800" b="1" kern="1200" dirty="0">
                <a:solidFill>
                  <a:schemeClr val="tx1"/>
                </a:solidFill>
                <a:effectLst/>
                <a:latin typeface="+mn-lt"/>
                <a:ea typeface="+mn-ea"/>
                <a:cs typeface="+mn-cs"/>
              </a:rPr>
              <a:t>Intended audience</a:t>
            </a:r>
          </a:p>
          <a:p>
            <a:pPr lvl="1"/>
            <a:r>
              <a:rPr lang="en-US" sz="2400" kern="1200" dirty="0">
                <a:solidFill>
                  <a:schemeClr val="tx1"/>
                </a:solidFill>
                <a:effectLst/>
                <a:latin typeface="+mn-lt"/>
                <a:ea typeface="+mn-ea"/>
                <a:cs typeface="+mn-cs"/>
              </a:rPr>
              <a:t>These models are intended for conceptual modelers and business analysts. </a:t>
            </a:r>
          </a:p>
          <a:p>
            <a:pPr lvl="1"/>
            <a:r>
              <a:rPr lang="en-US" sz="2400" kern="1200" dirty="0">
                <a:solidFill>
                  <a:schemeClr val="tx1"/>
                </a:solidFill>
                <a:effectLst/>
                <a:latin typeface="+mn-lt"/>
                <a:ea typeface="+mn-ea"/>
                <a:cs typeface="+mn-cs"/>
              </a:rPr>
              <a:t>Readers will require some explanation of the way formal logic has been used, to fully understand the diagrams. </a:t>
            </a:r>
          </a:p>
          <a:p>
            <a:pPr lvl="1"/>
            <a:r>
              <a:rPr lang="en-US" sz="2400" kern="1200" dirty="0">
                <a:solidFill>
                  <a:schemeClr val="tx1"/>
                </a:solidFill>
                <a:effectLst/>
                <a:latin typeface="+mn-lt"/>
                <a:ea typeface="+mn-ea"/>
                <a:cs typeface="+mn-cs"/>
              </a:rPr>
              <a:t>These models also include simplified business facing diagrams for more general consumption. </a:t>
            </a:r>
          </a:p>
          <a:p>
            <a:r>
              <a:rPr lang="en-US" sz="2800" b="1" kern="1200" dirty="0">
                <a:solidFill>
                  <a:schemeClr val="tx1"/>
                </a:solidFill>
                <a:effectLst/>
                <a:latin typeface="+mn-lt"/>
                <a:ea typeface="+mn-ea"/>
                <a:cs typeface="+mn-cs"/>
              </a:rPr>
              <a:t>Usage</a:t>
            </a:r>
          </a:p>
          <a:p>
            <a:pPr lvl="1"/>
            <a:r>
              <a:rPr lang="en-US" sz="2400" kern="1200" dirty="0">
                <a:solidFill>
                  <a:schemeClr val="tx1"/>
                </a:solidFill>
                <a:effectLst/>
                <a:latin typeface="+mn-lt"/>
                <a:ea typeface="+mn-ea"/>
                <a:cs typeface="+mn-cs"/>
              </a:rPr>
              <a:t>These models require the Cameo Concept Modeler (CCM) plug-in to </a:t>
            </a:r>
            <a:r>
              <a:rPr lang="en-US" sz="2400" kern="1200" dirty="0" err="1">
                <a:solidFill>
                  <a:schemeClr val="tx1"/>
                </a:solidFill>
                <a:effectLst/>
                <a:latin typeface="+mn-lt"/>
                <a:ea typeface="+mn-ea"/>
                <a:cs typeface="+mn-cs"/>
              </a:rPr>
              <a:t>MagicDraw</a:t>
            </a:r>
            <a:r>
              <a:rPr lang="en-US" sz="2400" kern="1200" dirty="0">
                <a:solidFill>
                  <a:schemeClr val="tx1"/>
                </a:solidFill>
                <a:effectLst/>
                <a:latin typeface="+mn-lt"/>
                <a:ea typeface="+mn-ea"/>
                <a:cs typeface="+mn-cs"/>
              </a:rPr>
              <a:t>. The underlying modeling tool is a UML based modeling tool, while CCM enables modeling in accordance with the SMIF standard. </a:t>
            </a:r>
          </a:p>
          <a:p>
            <a:pPr lvl="1"/>
            <a:r>
              <a:rPr lang="en-US" sz="2400" kern="1200" dirty="0">
                <a:solidFill>
                  <a:schemeClr val="tx1"/>
                </a:solidFill>
                <a:effectLst/>
                <a:latin typeface="+mn-lt"/>
                <a:ea typeface="+mn-ea"/>
                <a:cs typeface="+mn-cs"/>
              </a:rPr>
              <a:t>Some understanding of SMIF will be required for anyone applying or extending these models. </a:t>
            </a:r>
          </a:p>
          <a:p>
            <a:pPr lvl="1"/>
            <a:r>
              <a:rPr lang="en-US" sz="2400" kern="1200" dirty="0">
                <a:solidFill>
                  <a:schemeClr val="tx1"/>
                </a:solidFill>
                <a:effectLst/>
                <a:latin typeface="+mn-lt"/>
                <a:ea typeface="+mn-ea"/>
                <a:cs typeface="+mn-cs"/>
              </a:rPr>
              <a:t>It is possible to export OWL in RDF/OWL format for the content of these files and any user extensions or adaptations made to these. </a:t>
            </a:r>
          </a:p>
        </p:txBody>
      </p:sp>
    </p:spTree>
    <p:extLst>
      <p:ext uri="{BB962C8B-B14F-4D97-AF65-F5344CB8AC3E}">
        <p14:creationId xmlns:p14="http://schemas.microsoft.com/office/powerpoint/2010/main" val="23160193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2867F-3978-4A19-8787-D42186E9E750}"/>
              </a:ext>
            </a:extLst>
          </p:cNvPr>
          <p:cNvSpPr>
            <a:spLocks noGrp="1"/>
          </p:cNvSpPr>
          <p:nvPr>
            <p:ph type="title"/>
          </p:nvPr>
        </p:nvSpPr>
        <p:spPr/>
        <p:txBody>
          <a:bodyPr/>
          <a:lstStyle/>
          <a:p>
            <a:r>
              <a:rPr lang="en-US" dirty="0"/>
              <a:t>SMIF Status and Plans</a:t>
            </a:r>
          </a:p>
        </p:txBody>
      </p:sp>
      <p:sp>
        <p:nvSpPr>
          <p:cNvPr id="3" name="Content Placeholder 2">
            <a:extLst>
              <a:ext uri="{FF2B5EF4-FFF2-40B4-BE49-F238E27FC236}">
                <a16:creationId xmlns:a16="http://schemas.microsoft.com/office/drawing/2014/main" id="{8475CC4A-ABF3-4C42-B64F-5C3D39A74D56}"/>
              </a:ext>
            </a:extLst>
          </p:cNvPr>
          <p:cNvSpPr>
            <a:spLocks noGrp="1"/>
          </p:cNvSpPr>
          <p:nvPr>
            <p:ph idx="1"/>
          </p:nvPr>
        </p:nvSpPr>
        <p:spPr/>
        <p:txBody>
          <a:bodyPr>
            <a:normAutofit lnSpcReduction="10000"/>
          </a:bodyPr>
          <a:lstStyle/>
          <a:p>
            <a:r>
              <a:rPr lang="en-US" dirty="0"/>
              <a:t>The SMIF link goes to a set of web pages where the diagrams can be viewed</a:t>
            </a:r>
          </a:p>
          <a:p>
            <a:pPr lvl="1"/>
            <a:r>
              <a:rPr lang="en-US" dirty="0"/>
              <a:t>Viewing any diagram</a:t>
            </a:r>
            <a:r>
              <a:rPr lang="en-US" baseline="0" dirty="0"/>
              <a:t> takes you to the “Collaborator”, a separate environment we use for SME Reviews</a:t>
            </a:r>
          </a:p>
          <a:p>
            <a:pPr lvl="1"/>
            <a:r>
              <a:rPr lang="en-US" baseline="0" dirty="0"/>
              <a:t>In Collaborator, once you are in you can click between diagrams and Glossary entries for all concepts</a:t>
            </a:r>
            <a:endParaRPr lang="en-US" dirty="0"/>
          </a:p>
          <a:p>
            <a:r>
              <a:rPr lang="en-US" dirty="0"/>
              <a:t>Scope: for SMIF we have only expressed the Production content on these pages</a:t>
            </a:r>
          </a:p>
          <a:p>
            <a:pPr lvl="1"/>
            <a:r>
              <a:rPr lang="en-US" dirty="0"/>
              <a:t>SMIF model content and diagrams for Development are available but</a:t>
            </a:r>
            <a:r>
              <a:rPr lang="en-US" baseline="0" dirty="0"/>
              <a:t> not here</a:t>
            </a:r>
            <a:endParaRPr lang="en-US" dirty="0"/>
          </a:p>
          <a:p>
            <a:endParaRPr lang="en-US" dirty="0"/>
          </a:p>
          <a:p>
            <a:r>
              <a:rPr lang="en-US" dirty="0"/>
              <a:t>A downloadable model is not available</a:t>
            </a:r>
          </a:p>
        </p:txBody>
      </p:sp>
    </p:spTree>
    <p:extLst>
      <p:ext uri="{BB962C8B-B14F-4D97-AF65-F5344CB8AC3E}">
        <p14:creationId xmlns:p14="http://schemas.microsoft.com/office/powerpoint/2010/main" val="39673788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4A56B-2699-4480-8DEB-8A42D8BE0793}"/>
              </a:ext>
            </a:extLst>
          </p:cNvPr>
          <p:cNvSpPr>
            <a:spLocks noGrp="1"/>
          </p:cNvSpPr>
          <p:nvPr>
            <p:ph type="title"/>
          </p:nvPr>
        </p:nvSpPr>
        <p:spPr/>
        <p:txBody>
          <a:bodyPr/>
          <a:lstStyle/>
          <a:p>
            <a:r>
              <a:rPr lang="en-US" dirty="0"/>
              <a:t>SMIF Model Repository</a:t>
            </a:r>
          </a:p>
        </p:txBody>
      </p:sp>
      <p:sp>
        <p:nvSpPr>
          <p:cNvPr id="3" name="Content Placeholder 2">
            <a:extLst>
              <a:ext uri="{FF2B5EF4-FFF2-40B4-BE49-F238E27FC236}">
                <a16:creationId xmlns:a16="http://schemas.microsoft.com/office/drawing/2014/main" id="{BA9C196B-289F-4B8A-852B-D383328E8CE2}"/>
              </a:ext>
            </a:extLst>
          </p:cNvPr>
          <p:cNvSpPr>
            <a:spLocks noGrp="1"/>
          </p:cNvSpPr>
          <p:nvPr>
            <p:ph idx="1"/>
          </p:nvPr>
        </p:nvSpPr>
        <p:spPr/>
        <p:txBody>
          <a:bodyPr>
            <a:normAutofit fontScale="70000" lnSpcReduction="20000"/>
          </a:bodyPr>
          <a:lstStyle/>
          <a:p>
            <a:r>
              <a:rPr lang="en-US" sz="2800" kern="1200" dirty="0">
                <a:solidFill>
                  <a:schemeClr val="tx1"/>
                </a:solidFill>
                <a:effectLst/>
                <a:latin typeface="+mn-lt"/>
                <a:ea typeface="+mn-ea"/>
                <a:cs typeface="+mn-cs"/>
              </a:rPr>
              <a:t>Within the FIBO-Master CCM repository there is a top level folder (UML Package) for each maturity level. </a:t>
            </a:r>
          </a:p>
          <a:p>
            <a:r>
              <a:rPr lang="en-US" sz="2800" kern="1200" dirty="0">
                <a:solidFill>
                  <a:schemeClr val="tx1"/>
                </a:solidFill>
                <a:effectLst/>
                <a:latin typeface="+mn-lt"/>
                <a:ea typeface="+mn-ea"/>
                <a:cs typeface="+mn-cs"/>
              </a:rPr>
              <a:t>These are identified as follows: </a:t>
            </a:r>
          </a:p>
          <a:p>
            <a:pPr lvl="1"/>
            <a:r>
              <a:rPr lang="en-US" sz="2400" b="1" kern="1200" dirty="0">
                <a:solidFill>
                  <a:schemeClr val="tx1"/>
                </a:solidFill>
                <a:effectLst/>
                <a:latin typeface="+mn-lt"/>
                <a:ea typeface="+mn-ea"/>
                <a:cs typeface="+mn-cs"/>
              </a:rPr>
              <a:t>Release: </a:t>
            </a:r>
            <a:r>
              <a:rPr lang="en-US" sz="2400" kern="1200" dirty="0">
                <a:solidFill>
                  <a:schemeClr val="tx1"/>
                </a:solidFill>
                <a:effectLst/>
                <a:latin typeface="+mn-lt"/>
                <a:ea typeface="+mn-ea"/>
                <a:cs typeface="+mn-cs"/>
              </a:rPr>
              <a:t>contains all “Production” FIBO content </a:t>
            </a:r>
          </a:p>
          <a:p>
            <a:pPr lvl="1"/>
            <a:r>
              <a:rPr lang="en-US" sz="2400" b="1" kern="1200" dirty="0">
                <a:solidFill>
                  <a:schemeClr val="tx1"/>
                </a:solidFill>
                <a:effectLst/>
                <a:latin typeface="+mn-lt"/>
                <a:ea typeface="+mn-ea"/>
                <a:cs typeface="+mn-cs"/>
              </a:rPr>
              <a:t>Provisional: </a:t>
            </a:r>
            <a:r>
              <a:rPr lang="en-US" sz="2400" kern="1200" dirty="0">
                <a:solidFill>
                  <a:schemeClr val="tx1"/>
                </a:solidFill>
                <a:effectLst/>
                <a:latin typeface="+mn-lt"/>
                <a:ea typeface="+mn-ea"/>
                <a:cs typeface="+mn-cs"/>
              </a:rPr>
              <a:t>contains all “Development” content</a:t>
            </a:r>
          </a:p>
          <a:p>
            <a:pPr lvl="1"/>
            <a:r>
              <a:rPr lang="en-US" sz="2400" b="1" kern="1200" dirty="0">
                <a:solidFill>
                  <a:schemeClr val="tx1"/>
                </a:solidFill>
                <a:effectLst/>
                <a:latin typeface="+mn-lt"/>
                <a:ea typeface="+mn-ea"/>
                <a:cs typeface="+mn-cs"/>
              </a:rPr>
              <a:t>Informative: </a:t>
            </a:r>
            <a:r>
              <a:rPr lang="en-US" sz="2400" kern="1200" dirty="0">
                <a:solidFill>
                  <a:schemeClr val="tx1"/>
                </a:solidFill>
                <a:effectLst/>
                <a:latin typeface="+mn-lt"/>
                <a:ea typeface="+mn-ea"/>
                <a:cs typeface="+mn-cs"/>
              </a:rPr>
              <a:t>Contains “Extensions” content.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800" kern="1200" dirty="0">
                <a:solidFill>
                  <a:schemeClr val="tx1"/>
                </a:solidFill>
                <a:effectLst/>
                <a:latin typeface="+mn-lt"/>
                <a:ea typeface="+mn-ea"/>
                <a:cs typeface="+mn-cs"/>
              </a:rPr>
              <a:t>These models are intended to be used by end users wishing to extend their own conceptual models to be compatible with FIBO, and for people working within the EDM Council’s development ecosystem as part of a “FIBO Content Team” (FCT). </a:t>
            </a:r>
          </a:p>
          <a:p>
            <a:endParaRPr lang="en-US" dirty="0"/>
          </a:p>
          <a:p>
            <a:r>
              <a:rPr lang="en-US" dirty="0"/>
              <a:t>The material on the website is from the Release section of the mode</a:t>
            </a:r>
          </a:p>
          <a:p>
            <a:pPr lvl="1"/>
            <a:r>
              <a:rPr lang="en-US" dirty="0"/>
              <a:t>This contains all the previously released OMG models content (with EDM Council IRIs)</a:t>
            </a:r>
          </a:p>
          <a:p>
            <a:pPr lvl="1"/>
            <a:r>
              <a:rPr lang="en-US" dirty="0"/>
              <a:t>It also contains substantively completed work on:</a:t>
            </a:r>
          </a:p>
          <a:p>
            <a:pPr lvl="2"/>
            <a:r>
              <a:rPr lang="en-US" dirty="0"/>
              <a:t>Securities  common concepts</a:t>
            </a:r>
          </a:p>
          <a:p>
            <a:pPr lvl="2"/>
            <a:r>
              <a:rPr lang="en-US" dirty="0"/>
              <a:t>Interest Rate Swaps</a:t>
            </a:r>
            <a:r>
              <a:rPr lang="en-US" baseline="0" dirty="0"/>
              <a:t> and some common derivatives concepts</a:t>
            </a:r>
          </a:p>
          <a:p>
            <a:pPr lvl="2"/>
            <a:r>
              <a:rPr lang="en-US" dirty="0"/>
              <a:t>Some Loans content</a:t>
            </a:r>
          </a:p>
        </p:txBody>
      </p:sp>
    </p:spTree>
    <p:extLst>
      <p:ext uri="{BB962C8B-B14F-4D97-AF65-F5344CB8AC3E}">
        <p14:creationId xmlns:p14="http://schemas.microsoft.com/office/powerpoint/2010/main" val="37121084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F84A4-3790-42A4-B360-A0124612F367}"/>
              </a:ext>
            </a:extLst>
          </p:cNvPr>
          <p:cNvSpPr>
            <a:spLocks noGrp="1"/>
          </p:cNvSpPr>
          <p:nvPr>
            <p:ph type="title"/>
          </p:nvPr>
        </p:nvSpPr>
        <p:spPr/>
        <p:txBody>
          <a:bodyPr/>
          <a:lstStyle/>
          <a:p>
            <a:r>
              <a:rPr lang="en-US" dirty="0"/>
              <a:t>OWL</a:t>
            </a:r>
            <a:r>
              <a:rPr lang="en-US" baseline="0" dirty="0"/>
              <a:t> in RDF</a:t>
            </a:r>
            <a:endParaRPr lang="en-US" dirty="0"/>
          </a:p>
        </p:txBody>
      </p:sp>
      <p:sp>
        <p:nvSpPr>
          <p:cNvPr id="3" name="Content Placeholder 2">
            <a:extLst>
              <a:ext uri="{FF2B5EF4-FFF2-40B4-BE49-F238E27FC236}">
                <a16:creationId xmlns:a16="http://schemas.microsoft.com/office/drawing/2014/main" id="{329F4CA7-A87A-4242-B215-54064A05FA72}"/>
              </a:ext>
            </a:extLst>
          </p:cNvPr>
          <p:cNvSpPr>
            <a:spLocks noGrp="1"/>
          </p:cNvSpPr>
          <p:nvPr>
            <p:ph idx="1"/>
          </p:nvPr>
        </p:nvSpPr>
        <p:spPr/>
        <p:txBody>
          <a:bodyPr>
            <a:normAutofit fontScale="92500" lnSpcReduction="10000"/>
          </a:bodyPr>
          <a:lstStyle/>
          <a:p>
            <a:pPr rtl="0" eaLnBrk="1" latinLnBrk="0" hangingPunct="1"/>
            <a:r>
              <a:rPr lang="en-US" sz="2800" b="1" kern="1200" dirty="0">
                <a:solidFill>
                  <a:schemeClr val="tx1"/>
                </a:solidFill>
                <a:effectLst/>
                <a:latin typeface="+mn-lt"/>
                <a:ea typeface="+mn-ea"/>
                <a:cs typeface="+mn-cs"/>
              </a:rPr>
              <a:t>Description: </a:t>
            </a:r>
            <a:r>
              <a:rPr lang="en-US" sz="2800" kern="1200" dirty="0">
                <a:solidFill>
                  <a:schemeClr val="tx1"/>
                </a:solidFill>
                <a:effectLst/>
                <a:latin typeface="+mn-lt"/>
                <a:ea typeface="+mn-ea"/>
                <a:cs typeface="+mn-cs"/>
              </a:rPr>
              <a:t>FIBO Content in the standard Web Ontology Language (OWL) format. </a:t>
            </a:r>
            <a:endParaRPr lang="en-US" sz="2800" dirty="0">
              <a:effectLst/>
            </a:endParaRPr>
          </a:p>
          <a:p>
            <a:pPr lvl="1" rtl="0" eaLnBrk="1" latinLnBrk="0" hangingPunct="1"/>
            <a:r>
              <a:rPr lang="en-US" sz="2400" b="1" kern="1200" dirty="0">
                <a:solidFill>
                  <a:schemeClr val="tx1"/>
                </a:solidFill>
                <a:effectLst/>
                <a:latin typeface="+mn-lt"/>
                <a:ea typeface="+mn-ea"/>
                <a:cs typeface="+mn-cs"/>
              </a:rPr>
              <a:t>This is the “System of Record” for all FIBO content. </a:t>
            </a:r>
            <a:endParaRPr lang="en-US" dirty="0">
              <a:effectLst/>
            </a:endParaRPr>
          </a:p>
          <a:p>
            <a:r>
              <a:rPr lang="en-US" sz="2800" b="1" kern="1200" dirty="0">
                <a:solidFill>
                  <a:schemeClr val="tx1"/>
                </a:solidFill>
                <a:effectLst/>
                <a:latin typeface="+mn-lt"/>
                <a:ea typeface="+mn-ea"/>
                <a:cs typeface="+mn-cs"/>
              </a:rPr>
              <a:t>Intended audience</a:t>
            </a:r>
          </a:p>
          <a:p>
            <a:pPr lvl="1"/>
            <a:r>
              <a:rPr lang="en-US" sz="2400" kern="1200" dirty="0">
                <a:solidFill>
                  <a:schemeClr val="tx1"/>
                </a:solidFill>
                <a:effectLst/>
                <a:latin typeface="+mn-lt"/>
                <a:ea typeface="+mn-ea"/>
                <a:cs typeface="+mn-cs"/>
              </a:rPr>
              <a:t>These may be consumed by anyone with a tool that can read OWL files (Protégé and most leading commercial products). </a:t>
            </a:r>
          </a:p>
          <a:p>
            <a:pPr lvl="1"/>
            <a:r>
              <a:rPr lang="en-US" sz="2400" kern="1200" dirty="0">
                <a:solidFill>
                  <a:schemeClr val="tx1"/>
                </a:solidFill>
                <a:effectLst/>
                <a:latin typeface="+mn-lt"/>
                <a:ea typeface="+mn-ea"/>
                <a:cs typeface="+mn-cs"/>
              </a:rPr>
              <a:t>These ontology files are configured for use in semantic web based ontology tools, and support reasoning and semantic querying. </a:t>
            </a:r>
          </a:p>
          <a:p>
            <a:r>
              <a:rPr lang="en-US" sz="2800" b="1" kern="1200" dirty="0">
                <a:solidFill>
                  <a:schemeClr val="tx1"/>
                </a:solidFill>
                <a:effectLst/>
                <a:latin typeface="+mn-lt"/>
                <a:ea typeface="+mn-ea"/>
                <a:cs typeface="+mn-cs"/>
              </a:rPr>
              <a:t>Usage</a:t>
            </a:r>
          </a:p>
          <a:p>
            <a:pPr lvl="1"/>
            <a:r>
              <a:rPr lang="en-US" sz="2400" kern="1200" dirty="0">
                <a:solidFill>
                  <a:schemeClr val="tx1"/>
                </a:solidFill>
                <a:effectLst/>
                <a:latin typeface="+mn-lt"/>
                <a:ea typeface="+mn-ea"/>
                <a:cs typeface="+mn-cs"/>
              </a:rPr>
              <a:t>These may be loaded on line or off line using Protégé or commercial OWL editing tools. </a:t>
            </a:r>
          </a:p>
          <a:p>
            <a:pPr lvl="1"/>
            <a:r>
              <a:rPr lang="en-US" sz="2400" kern="1200" dirty="0">
                <a:solidFill>
                  <a:schemeClr val="tx1"/>
                </a:solidFill>
                <a:effectLst/>
                <a:latin typeface="+mn-lt"/>
                <a:ea typeface="+mn-ea"/>
                <a:cs typeface="+mn-cs"/>
              </a:rPr>
              <a:t>Users need to have Protégé or some other OWL editing tool configured to access these files. It is also possible to load these ontologies directly into </a:t>
            </a:r>
            <a:r>
              <a:rPr lang="en-US" sz="2400" kern="1200" dirty="0" err="1">
                <a:solidFill>
                  <a:schemeClr val="tx1"/>
                </a:solidFill>
                <a:effectLst/>
                <a:latin typeface="+mn-lt"/>
                <a:ea typeface="+mn-ea"/>
                <a:cs typeface="+mn-cs"/>
              </a:rPr>
              <a:t>WebProtégé</a:t>
            </a:r>
            <a:r>
              <a:rPr lang="en-US" sz="2400" kern="1200" dirty="0">
                <a:solidFill>
                  <a:schemeClr val="tx1"/>
                </a:solidFill>
                <a:effectLst/>
                <a:latin typeface="+mn-lt"/>
                <a:ea typeface="+mn-ea"/>
                <a:cs typeface="+mn-cs"/>
              </a:rPr>
              <a:t>. </a:t>
            </a:r>
          </a:p>
          <a:p>
            <a:endParaRPr lang="en-US" dirty="0"/>
          </a:p>
        </p:txBody>
      </p:sp>
    </p:spTree>
    <p:extLst>
      <p:ext uri="{BB962C8B-B14F-4D97-AF65-F5344CB8AC3E}">
        <p14:creationId xmlns:p14="http://schemas.microsoft.com/office/powerpoint/2010/main" val="7635352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9D9E8-E37E-446D-99AB-D406FC242D49}"/>
              </a:ext>
            </a:extLst>
          </p:cNvPr>
          <p:cNvSpPr>
            <a:spLocks noGrp="1"/>
          </p:cNvSpPr>
          <p:nvPr>
            <p:ph type="title"/>
          </p:nvPr>
        </p:nvSpPr>
        <p:spPr/>
        <p:txBody>
          <a:bodyPr/>
          <a:lstStyle/>
          <a:p>
            <a:r>
              <a:rPr lang="en-US" dirty="0"/>
              <a:t>OWL Details</a:t>
            </a:r>
          </a:p>
        </p:txBody>
      </p:sp>
      <p:sp>
        <p:nvSpPr>
          <p:cNvPr id="3" name="Content Placeholder 2">
            <a:extLst>
              <a:ext uri="{FF2B5EF4-FFF2-40B4-BE49-F238E27FC236}">
                <a16:creationId xmlns:a16="http://schemas.microsoft.com/office/drawing/2014/main" id="{88C1D5F0-F57E-4B82-A328-A3C45A5BE813}"/>
              </a:ext>
            </a:extLst>
          </p:cNvPr>
          <p:cNvSpPr>
            <a:spLocks noGrp="1"/>
          </p:cNvSpPr>
          <p:nvPr>
            <p:ph idx="1"/>
          </p:nvPr>
        </p:nvSpPr>
        <p:spPr/>
        <p:txBody>
          <a:bodyPr/>
          <a:lstStyle/>
          <a:p>
            <a:r>
              <a:rPr lang="en-US" sz="2800" kern="1200" dirty="0">
                <a:solidFill>
                  <a:schemeClr val="tx1"/>
                </a:solidFill>
                <a:effectLst/>
                <a:latin typeface="+mn-lt"/>
                <a:ea typeface="+mn-ea"/>
                <a:cs typeface="+mn-cs"/>
              </a:rPr>
              <a:t>These models are provided in each of the recognized formats for OWL: </a:t>
            </a:r>
          </a:p>
          <a:p>
            <a:pPr lvl="1"/>
            <a:r>
              <a:rPr lang="en-US" sz="2400" kern="1200" dirty="0">
                <a:solidFill>
                  <a:schemeClr val="tx1"/>
                </a:solidFill>
                <a:effectLst/>
                <a:latin typeface="+mn-lt"/>
                <a:ea typeface="+mn-ea"/>
                <a:cs typeface="+mn-cs"/>
              </a:rPr>
              <a:t>RDF/XML (.</a:t>
            </a:r>
            <a:r>
              <a:rPr lang="en-US" sz="2400" kern="1200" dirty="0" err="1">
                <a:solidFill>
                  <a:schemeClr val="tx1"/>
                </a:solidFill>
                <a:effectLst/>
                <a:latin typeface="+mn-lt"/>
                <a:ea typeface="+mn-ea"/>
                <a:cs typeface="+mn-cs"/>
              </a:rPr>
              <a:t>rdf</a:t>
            </a:r>
            <a:r>
              <a:rPr lang="en-US" sz="2400" kern="1200" dirty="0">
                <a:solidFill>
                  <a:schemeClr val="tx1"/>
                </a:solidFill>
                <a:effectLst/>
                <a:latin typeface="+mn-lt"/>
                <a:ea typeface="+mn-ea"/>
                <a:cs typeface="+mn-cs"/>
              </a:rPr>
              <a:t>)</a:t>
            </a:r>
          </a:p>
          <a:p>
            <a:pPr lvl="1"/>
            <a:r>
              <a:rPr lang="en-US" sz="2400" kern="1200" dirty="0">
                <a:solidFill>
                  <a:schemeClr val="tx1"/>
                </a:solidFill>
                <a:effectLst/>
                <a:latin typeface="+mn-lt"/>
                <a:ea typeface="+mn-ea"/>
                <a:cs typeface="+mn-cs"/>
              </a:rPr>
              <a:t>Turtle (.</a:t>
            </a:r>
            <a:r>
              <a:rPr lang="en-US" sz="2400" kern="1200" dirty="0" err="1">
                <a:solidFill>
                  <a:schemeClr val="tx1"/>
                </a:solidFill>
                <a:effectLst/>
                <a:latin typeface="+mn-lt"/>
                <a:ea typeface="+mn-ea"/>
                <a:cs typeface="+mn-cs"/>
              </a:rPr>
              <a:t>ttl</a:t>
            </a:r>
            <a:r>
              <a:rPr lang="en-US" sz="2400" kern="1200" dirty="0">
                <a:solidFill>
                  <a:schemeClr val="tx1"/>
                </a:solidFill>
                <a:effectLst/>
                <a:latin typeface="+mn-lt"/>
                <a:ea typeface="+mn-ea"/>
                <a:cs typeface="+mn-cs"/>
              </a:rPr>
              <a:t>) </a:t>
            </a:r>
          </a:p>
          <a:p>
            <a:pPr lvl="1"/>
            <a:r>
              <a:rPr lang="en-US" sz="2400" kern="1200" dirty="0">
                <a:solidFill>
                  <a:schemeClr val="tx1"/>
                </a:solidFill>
                <a:effectLst/>
                <a:latin typeface="+mn-lt"/>
                <a:ea typeface="+mn-ea"/>
                <a:cs typeface="+mn-cs"/>
              </a:rPr>
              <a:t>JSON-LD (.</a:t>
            </a:r>
            <a:r>
              <a:rPr lang="en-US" sz="2400" kern="1200" dirty="0" err="1">
                <a:solidFill>
                  <a:schemeClr val="tx1"/>
                </a:solidFill>
                <a:effectLst/>
                <a:latin typeface="+mn-lt"/>
                <a:ea typeface="+mn-ea"/>
                <a:cs typeface="+mn-cs"/>
              </a:rPr>
              <a:t>jsonld</a:t>
            </a:r>
            <a:r>
              <a:rPr lang="en-US" sz="2400" kern="1200" dirty="0">
                <a:solidFill>
                  <a:schemeClr val="tx1"/>
                </a:solidFill>
                <a:effectLst/>
                <a:latin typeface="+mn-lt"/>
                <a:ea typeface="+mn-ea"/>
                <a:cs typeface="+mn-cs"/>
              </a:rPr>
              <a:t>)</a:t>
            </a:r>
          </a:p>
          <a:p>
            <a:pPr lvl="0"/>
            <a:r>
              <a:rPr lang="en-US" sz="2800" kern="1200" dirty="0">
                <a:solidFill>
                  <a:schemeClr val="tx1"/>
                </a:solidFill>
                <a:effectLst/>
                <a:latin typeface="+mn-lt"/>
                <a:ea typeface="+mn-ea"/>
                <a:cs typeface="+mn-cs"/>
              </a:rPr>
              <a:t>To download FIBO OWL files, go to the main FIBO </a:t>
            </a:r>
            <a:r>
              <a:rPr lang="en-US" sz="2800" kern="1200" dirty="0" err="1">
                <a:solidFill>
                  <a:schemeClr val="tx1"/>
                </a:solidFill>
                <a:effectLst/>
                <a:latin typeface="+mn-lt"/>
                <a:ea typeface="+mn-ea"/>
                <a:cs typeface="+mn-cs"/>
              </a:rPr>
              <a:t>Doanload</a:t>
            </a:r>
            <a:r>
              <a:rPr lang="en-US" sz="2800" kern="1200" dirty="0">
                <a:solidFill>
                  <a:schemeClr val="tx1"/>
                </a:solidFill>
                <a:effectLst/>
                <a:latin typeface="+mn-lt"/>
                <a:ea typeface="+mn-ea"/>
                <a:cs typeface="+mn-cs"/>
              </a:rPr>
              <a:t> page</a:t>
            </a:r>
          </a:p>
          <a:p>
            <a:pPr lvl="1"/>
            <a:r>
              <a:rPr lang="en-US" sz="2400" kern="1200" dirty="0">
                <a:solidFill>
                  <a:schemeClr val="tx1"/>
                </a:solidFill>
                <a:effectLst/>
                <a:latin typeface="+mn-lt"/>
                <a:ea typeface="+mn-ea"/>
                <a:cs typeface="+mn-cs"/>
              </a:rPr>
              <a:t>Not the /ontology link</a:t>
            </a:r>
          </a:p>
          <a:p>
            <a:pPr lvl="0"/>
            <a:r>
              <a:rPr lang="en-US" sz="2800" kern="1200" dirty="0">
                <a:solidFill>
                  <a:schemeClr val="tx1"/>
                </a:solidFill>
                <a:effectLst/>
                <a:latin typeface="+mn-lt"/>
                <a:ea typeface="+mn-ea"/>
                <a:cs typeface="+mn-cs"/>
              </a:rPr>
              <a:t>Here, the different file</a:t>
            </a:r>
            <a:r>
              <a:rPr lang="en-US" sz="2800" kern="1200" baseline="0" dirty="0">
                <a:solidFill>
                  <a:schemeClr val="tx1"/>
                </a:solidFill>
                <a:effectLst/>
                <a:latin typeface="+mn-lt"/>
                <a:ea typeface="+mn-ea"/>
                <a:cs typeface="+mn-cs"/>
              </a:rPr>
              <a:t> formats and different scopes are set out in a table. Download the one you need.</a:t>
            </a:r>
            <a:endParaRPr lang="en-US" sz="28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8462831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277ED-9D9F-406E-8D89-23234C858E19}"/>
              </a:ext>
            </a:extLst>
          </p:cNvPr>
          <p:cNvSpPr>
            <a:spLocks noGrp="1"/>
          </p:cNvSpPr>
          <p:nvPr>
            <p:ph type="title"/>
          </p:nvPr>
        </p:nvSpPr>
        <p:spPr/>
        <p:txBody>
          <a:bodyPr/>
          <a:lstStyle/>
          <a:p>
            <a:r>
              <a:rPr lang="en-US" dirty="0"/>
              <a:t>FIBO OWL Usage Details</a:t>
            </a:r>
          </a:p>
        </p:txBody>
      </p:sp>
      <p:sp>
        <p:nvSpPr>
          <p:cNvPr id="3" name="Content Placeholder 2">
            <a:extLst>
              <a:ext uri="{FF2B5EF4-FFF2-40B4-BE49-F238E27FC236}">
                <a16:creationId xmlns:a16="http://schemas.microsoft.com/office/drawing/2014/main" id="{59739DF7-0916-4830-98A7-E61B8E32C41E}"/>
              </a:ext>
            </a:extLst>
          </p:cNvPr>
          <p:cNvSpPr>
            <a:spLocks noGrp="1"/>
          </p:cNvSpPr>
          <p:nvPr>
            <p:ph idx="1"/>
          </p:nvPr>
        </p:nvSpPr>
        <p:spPr/>
        <p:txBody>
          <a:bodyPr>
            <a:normAutofit fontScale="70000" lnSpcReduction="20000"/>
          </a:bodyPr>
          <a:lstStyle/>
          <a:p>
            <a:r>
              <a:rPr lang="en-US" sz="2800" kern="1200" dirty="0">
                <a:solidFill>
                  <a:schemeClr val="tx1"/>
                </a:solidFill>
                <a:effectLst/>
                <a:latin typeface="+mn-lt"/>
                <a:ea typeface="+mn-ea"/>
                <a:cs typeface="+mn-cs"/>
              </a:rPr>
              <a:t>Users should access the overall FIBO content by opening the “</a:t>
            </a:r>
            <a:r>
              <a:rPr lang="en-US" sz="2800" kern="1200" dirty="0" err="1">
                <a:solidFill>
                  <a:schemeClr val="tx1"/>
                </a:solidFill>
                <a:effectLst/>
                <a:latin typeface="+mn-lt"/>
                <a:ea typeface="+mn-ea"/>
                <a:cs typeface="+mn-cs"/>
              </a:rPr>
              <a:t>AboutFIBOXxx.rdf</a:t>
            </a:r>
            <a:r>
              <a:rPr lang="en-US" sz="2800" kern="1200" dirty="0">
                <a:solidFill>
                  <a:schemeClr val="tx1"/>
                </a:solidFill>
                <a:effectLst/>
                <a:latin typeface="+mn-lt"/>
                <a:ea typeface="+mn-ea"/>
                <a:cs typeface="+mn-cs"/>
              </a:rPr>
              <a:t>” file </a:t>
            </a:r>
          </a:p>
          <a:p>
            <a:pPr lvl="1"/>
            <a:r>
              <a:rPr lang="en-US" sz="2400" kern="1200" dirty="0">
                <a:solidFill>
                  <a:schemeClr val="tx1"/>
                </a:solidFill>
                <a:effectLst/>
                <a:latin typeface="+mn-lt"/>
                <a:ea typeface="+mn-ea"/>
                <a:cs typeface="+mn-cs"/>
              </a:rPr>
              <a:t>(where Xxx = Status indicator Dev or Prod). </a:t>
            </a:r>
          </a:p>
          <a:p>
            <a:pPr lvl="1"/>
            <a:r>
              <a:rPr lang="en-US" sz="2400" kern="1200" dirty="0">
                <a:solidFill>
                  <a:schemeClr val="tx1"/>
                </a:solidFill>
                <a:effectLst/>
                <a:latin typeface="+mn-lt"/>
                <a:ea typeface="+mn-ea"/>
                <a:cs typeface="+mn-cs"/>
              </a:rPr>
              <a:t>This will ensure that all the necessary imports and dependencies are picked up. </a:t>
            </a:r>
          </a:p>
          <a:p>
            <a:pPr marL="685800" marR="0" lvl="1"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400" kern="1200" dirty="0">
                <a:solidFill>
                  <a:schemeClr val="tx1"/>
                </a:solidFill>
                <a:effectLst/>
                <a:latin typeface="+mn-lt"/>
                <a:ea typeface="+mn-ea"/>
                <a:cs typeface="+mn-cs"/>
              </a:rPr>
              <a:t>In order to browse the content of any completed (Production) FIBO domain, users should start by opening the “About-” RDF file for that domain e.g. </a:t>
            </a:r>
            <a:r>
              <a:rPr lang="en-US" sz="2400" kern="1200" dirty="0" err="1">
                <a:solidFill>
                  <a:schemeClr val="tx1"/>
                </a:solidFill>
                <a:effectLst/>
                <a:latin typeface="+mn-lt"/>
                <a:ea typeface="+mn-ea"/>
                <a:cs typeface="+mn-cs"/>
              </a:rPr>
              <a:t>AboutFND.rdf</a:t>
            </a:r>
            <a:r>
              <a:rPr lang="en-US" sz="2400" kern="1200" dirty="0">
                <a:solidFill>
                  <a:schemeClr val="tx1"/>
                </a:solidFill>
                <a:effectLst/>
                <a:latin typeface="+mn-lt"/>
                <a:ea typeface="+mn-ea"/>
                <a:cs typeface="+mn-cs"/>
              </a:rPr>
              <a:t>.</a:t>
            </a:r>
          </a:p>
          <a:p>
            <a:pPr marL="685800" marR="0" lvl="1"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400" kern="1200" dirty="0">
                <a:solidFill>
                  <a:schemeClr val="tx1"/>
                </a:solidFill>
                <a:effectLst/>
                <a:latin typeface="+mn-lt"/>
                <a:ea typeface="+mn-ea"/>
                <a:cs typeface="+mn-cs"/>
              </a:rPr>
              <a:t>FUTURE – these will be called “All-” i.e. </a:t>
            </a:r>
            <a:r>
              <a:rPr lang="en-US" sz="2400" kern="1200" dirty="0" err="1">
                <a:solidFill>
                  <a:schemeClr val="tx1"/>
                </a:solidFill>
                <a:effectLst/>
                <a:latin typeface="+mn-lt"/>
                <a:ea typeface="+mn-ea"/>
                <a:cs typeface="+mn-cs"/>
              </a:rPr>
              <a:t>AllFIBODev</a:t>
            </a:r>
            <a:r>
              <a:rPr lang="en-US" sz="2400" kern="1200" dirty="0">
                <a:solidFill>
                  <a:schemeClr val="tx1"/>
                </a:solidFill>
                <a:effectLst/>
                <a:latin typeface="+mn-lt"/>
                <a:ea typeface="+mn-ea"/>
                <a:cs typeface="+mn-cs"/>
              </a:rPr>
              <a:t> and per Domain e.g. </a:t>
            </a:r>
            <a:r>
              <a:rPr lang="en-US" sz="2400" kern="1200" dirty="0" err="1">
                <a:solidFill>
                  <a:schemeClr val="tx1"/>
                </a:solidFill>
                <a:effectLst/>
                <a:latin typeface="+mn-lt"/>
                <a:ea typeface="+mn-ea"/>
                <a:cs typeface="+mn-cs"/>
              </a:rPr>
              <a:t>AllFND.rdf</a:t>
            </a:r>
            <a:r>
              <a:rPr lang="en-US" sz="2400" kern="1200" dirty="0">
                <a:solidFill>
                  <a:schemeClr val="tx1"/>
                </a:solidFill>
                <a:effectLst/>
                <a:latin typeface="+mn-lt"/>
                <a:ea typeface="+mn-ea"/>
                <a:cs typeface="+mn-cs"/>
              </a:rPr>
              <a:t>.</a:t>
            </a:r>
            <a:endParaRPr lang="en-US" sz="2400" dirty="0">
              <a:effectLst/>
            </a:endParaRPr>
          </a:p>
          <a:p>
            <a:r>
              <a:rPr lang="en-US" sz="2800" b="1" kern="1200" dirty="0">
                <a:solidFill>
                  <a:schemeClr val="tx1"/>
                </a:solidFill>
                <a:effectLst/>
                <a:latin typeface="+mn-lt"/>
                <a:ea typeface="+mn-ea"/>
                <a:cs typeface="+mn-cs"/>
              </a:rPr>
              <a:t>Online usage:</a:t>
            </a:r>
            <a:r>
              <a:rPr lang="en-US" sz="2800" kern="1200" dirty="0">
                <a:solidFill>
                  <a:schemeClr val="tx1"/>
                </a:solidFill>
                <a:effectLst/>
                <a:latin typeface="+mn-lt"/>
                <a:ea typeface="+mn-ea"/>
                <a:cs typeface="+mn-cs"/>
              </a:rPr>
              <a:t> </a:t>
            </a:r>
          </a:p>
          <a:p>
            <a:pPr lvl="1"/>
            <a:r>
              <a:rPr lang="en-US" sz="2400" kern="1200" dirty="0">
                <a:solidFill>
                  <a:schemeClr val="tx1"/>
                </a:solidFill>
                <a:effectLst/>
                <a:latin typeface="+mn-lt"/>
                <a:ea typeface="+mn-ea"/>
                <a:cs typeface="+mn-cs"/>
              </a:rPr>
              <a:t>The OWL files support “Follow your nose” (FYN) usage. </a:t>
            </a:r>
          </a:p>
          <a:p>
            <a:pPr lvl="2"/>
            <a:r>
              <a:rPr lang="en-US" sz="2000" kern="1200" dirty="0">
                <a:solidFill>
                  <a:schemeClr val="tx1"/>
                </a:solidFill>
                <a:effectLst/>
                <a:latin typeface="+mn-lt"/>
                <a:ea typeface="+mn-ea"/>
                <a:cs typeface="+mn-cs"/>
              </a:rPr>
              <a:t>This means that when opening any one file, links to concepts in other ontology files are automatically located by the OWL tool. </a:t>
            </a:r>
          </a:p>
          <a:p>
            <a:pPr lvl="1"/>
            <a:r>
              <a:rPr lang="en-US" sz="2400" kern="1200" dirty="0">
                <a:solidFill>
                  <a:schemeClr val="tx1"/>
                </a:solidFill>
                <a:effectLst/>
                <a:latin typeface="+mn-lt"/>
                <a:ea typeface="+mn-ea"/>
                <a:cs typeface="+mn-cs"/>
              </a:rPr>
              <a:t>If Protégé is installed and already running, users may simply click on the required ontology file to open and view it. </a:t>
            </a:r>
          </a:p>
          <a:p>
            <a:pPr lvl="1"/>
            <a:r>
              <a:rPr lang="en-US" sz="2400" kern="1200" dirty="0">
                <a:solidFill>
                  <a:schemeClr val="tx1"/>
                </a:solidFill>
                <a:effectLst/>
                <a:latin typeface="+mn-lt"/>
                <a:ea typeface="+mn-ea"/>
                <a:cs typeface="+mn-cs"/>
              </a:rPr>
              <a:t>Similarly, users of </a:t>
            </a:r>
            <a:r>
              <a:rPr lang="en-US" sz="2400" kern="1200" dirty="0" err="1">
                <a:solidFill>
                  <a:schemeClr val="tx1"/>
                </a:solidFill>
                <a:effectLst/>
                <a:latin typeface="+mn-lt"/>
                <a:ea typeface="+mn-ea"/>
                <a:cs typeface="+mn-cs"/>
              </a:rPr>
              <a:t>WebProtégé</a:t>
            </a:r>
            <a:r>
              <a:rPr lang="en-US" sz="2400" kern="1200" dirty="0">
                <a:solidFill>
                  <a:schemeClr val="tx1"/>
                </a:solidFill>
                <a:effectLst/>
                <a:latin typeface="+mn-lt"/>
                <a:ea typeface="+mn-ea"/>
                <a:cs typeface="+mn-cs"/>
              </a:rPr>
              <a:t> may open the required All or About file from that.</a:t>
            </a:r>
          </a:p>
          <a:p>
            <a:r>
              <a:rPr lang="en-US" sz="2800" b="1" kern="1200" dirty="0">
                <a:solidFill>
                  <a:schemeClr val="tx1"/>
                </a:solidFill>
                <a:effectLst/>
                <a:latin typeface="+mn-lt"/>
                <a:ea typeface="+mn-ea"/>
                <a:cs typeface="+mn-cs"/>
              </a:rPr>
              <a:t>Offline usage:</a:t>
            </a:r>
            <a:r>
              <a:rPr lang="en-US" sz="2800" kern="1200" dirty="0">
                <a:solidFill>
                  <a:schemeClr val="tx1"/>
                </a:solidFill>
                <a:effectLst/>
                <a:latin typeface="+mn-lt"/>
                <a:ea typeface="+mn-ea"/>
                <a:cs typeface="+mn-cs"/>
              </a:rPr>
              <a:t> </a:t>
            </a:r>
          </a:p>
          <a:p>
            <a:pPr lvl="1"/>
            <a:r>
              <a:rPr lang="en-US" sz="2400" kern="1200" dirty="0">
                <a:solidFill>
                  <a:schemeClr val="tx1"/>
                </a:solidFill>
                <a:effectLst/>
                <a:latin typeface="+mn-lt"/>
                <a:ea typeface="+mn-ea"/>
                <a:cs typeface="+mn-cs"/>
              </a:rPr>
              <a:t>A set of catalog files is provided to support offline usage. </a:t>
            </a:r>
          </a:p>
          <a:p>
            <a:pPr lvl="1"/>
            <a:r>
              <a:rPr lang="en-US" sz="2400" kern="1200" dirty="0">
                <a:solidFill>
                  <a:schemeClr val="tx1"/>
                </a:solidFill>
                <a:effectLst/>
                <a:latin typeface="+mn-lt"/>
                <a:ea typeface="+mn-ea"/>
                <a:cs typeface="+mn-cs"/>
              </a:rPr>
              <a:t>Users should download the full set of files in the ZIP archive provided and unzip these in a suitable location, making sure to retain the directory structure of the unzipped files including the catalog files. </a:t>
            </a:r>
          </a:p>
          <a:p>
            <a:pPr lvl="1"/>
            <a:r>
              <a:rPr lang="en-US" sz="2400" kern="1200" dirty="0">
                <a:solidFill>
                  <a:schemeClr val="tx1"/>
                </a:solidFill>
                <a:effectLst/>
                <a:latin typeface="+mn-lt"/>
                <a:ea typeface="+mn-ea"/>
                <a:cs typeface="+mn-cs"/>
              </a:rPr>
              <a:t>There are catalog files at the level of each FIBO domain as well as a catalog file for all of FIBO. </a:t>
            </a:r>
          </a:p>
          <a:p>
            <a:endParaRPr lang="en-US" dirty="0"/>
          </a:p>
        </p:txBody>
      </p:sp>
    </p:spTree>
    <p:extLst>
      <p:ext uri="{BB962C8B-B14F-4D97-AF65-F5344CB8AC3E}">
        <p14:creationId xmlns:p14="http://schemas.microsoft.com/office/powerpoint/2010/main" val="740214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2FF4D-1D03-4C91-B9C1-1DECA8184BE8}"/>
              </a:ext>
            </a:extLst>
          </p:cNvPr>
          <p:cNvSpPr>
            <a:spLocks noGrp="1"/>
          </p:cNvSpPr>
          <p:nvPr>
            <p:ph type="title"/>
          </p:nvPr>
        </p:nvSpPr>
        <p:spPr/>
        <p:txBody>
          <a:bodyPr/>
          <a:lstStyle/>
          <a:p>
            <a:r>
              <a:rPr lang="en-US" dirty="0"/>
              <a:t>Today’s Presentation</a:t>
            </a:r>
          </a:p>
        </p:txBody>
      </p:sp>
      <p:sp>
        <p:nvSpPr>
          <p:cNvPr id="3" name="Content Placeholder 2">
            <a:extLst>
              <a:ext uri="{FF2B5EF4-FFF2-40B4-BE49-F238E27FC236}">
                <a16:creationId xmlns:a16="http://schemas.microsoft.com/office/drawing/2014/main" id="{E1BF2B7D-B84A-4EDA-805F-5F4680EE7E25}"/>
              </a:ext>
            </a:extLst>
          </p:cNvPr>
          <p:cNvSpPr>
            <a:spLocks noGrp="1"/>
          </p:cNvSpPr>
          <p:nvPr>
            <p:ph idx="1"/>
          </p:nvPr>
        </p:nvSpPr>
        <p:spPr/>
        <p:txBody>
          <a:bodyPr/>
          <a:lstStyle/>
          <a:p>
            <a:r>
              <a:rPr lang="en-US" baseline="0" dirty="0"/>
              <a:t>Three things about FIBO</a:t>
            </a:r>
          </a:p>
          <a:p>
            <a:r>
              <a:rPr lang="en-US" dirty="0"/>
              <a:t>Introducing</a:t>
            </a:r>
            <a:r>
              <a:rPr lang="en-US" baseline="0" dirty="0"/>
              <a:t> spec.edmcouncil.org</a:t>
            </a:r>
          </a:p>
          <a:p>
            <a:r>
              <a:rPr lang="en-US" baseline="0" dirty="0"/>
              <a:t>Looking at the deliverables</a:t>
            </a:r>
          </a:p>
          <a:p>
            <a:r>
              <a:rPr lang="en-US" baseline="0" dirty="0"/>
              <a:t>Web structure and future plans</a:t>
            </a:r>
          </a:p>
        </p:txBody>
      </p:sp>
    </p:spTree>
    <p:extLst>
      <p:ext uri="{BB962C8B-B14F-4D97-AF65-F5344CB8AC3E}">
        <p14:creationId xmlns:p14="http://schemas.microsoft.com/office/powerpoint/2010/main" val="30043821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CA995-DC7A-4BF2-B60F-CF00F371742B}"/>
              </a:ext>
            </a:extLst>
          </p:cNvPr>
          <p:cNvSpPr>
            <a:spLocks noGrp="1"/>
          </p:cNvSpPr>
          <p:nvPr>
            <p:ph type="title"/>
          </p:nvPr>
        </p:nvSpPr>
        <p:spPr/>
        <p:txBody>
          <a:bodyPr/>
          <a:lstStyle/>
          <a:p>
            <a:r>
              <a:rPr lang="en-US" dirty="0"/>
              <a:t>schema.org</a:t>
            </a:r>
          </a:p>
        </p:txBody>
      </p:sp>
      <p:sp>
        <p:nvSpPr>
          <p:cNvPr id="3" name="Content Placeholder 2">
            <a:extLst>
              <a:ext uri="{FF2B5EF4-FFF2-40B4-BE49-F238E27FC236}">
                <a16:creationId xmlns:a16="http://schemas.microsoft.com/office/drawing/2014/main" id="{BA880896-3CBD-47F6-887D-08AF7C30DE7C}"/>
              </a:ext>
            </a:extLst>
          </p:cNvPr>
          <p:cNvSpPr>
            <a:spLocks noGrp="1"/>
          </p:cNvSpPr>
          <p:nvPr>
            <p:ph idx="1"/>
          </p:nvPr>
        </p:nvSpPr>
        <p:spPr/>
        <p:txBody>
          <a:bodyPr>
            <a:normAutofit lnSpcReduction="10000"/>
          </a:bodyPr>
          <a:lstStyle/>
          <a:p>
            <a:r>
              <a:rPr lang="en-US" sz="2800" b="1" kern="1200" dirty="0">
                <a:solidFill>
                  <a:schemeClr val="tx1"/>
                </a:solidFill>
                <a:effectLst/>
                <a:latin typeface="+mn-lt"/>
                <a:ea typeface="+mn-ea"/>
                <a:cs typeface="+mn-cs"/>
              </a:rPr>
              <a:t>Description: </a:t>
            </a:r>
            <a:r>
              <a:rPr lang="en-US" sz="2800" kern="1200" dirty="0">
                <a:solidFill>
                  <a:schemeClr val="tx1"/>
                </a:solidFill>
                <a:effectLst/>
                <a:latin typeface="+mn-lt"/>
                <a:ea typeface="+mn-ea"/>
                <a:cs typeface="+mn-cs"/>
              </a:rPr>
              <a:t>The W3C standard schema.org includes concepts derived from FIBO, along with a FIBO-specific extension to schema.org itself with further FIBO concepts. </a:t>
            </a:r>
          </a:p>
          <a:p>
            <a:pPr lvl="1"/>
            <a:r>
              <a:rPr lang="en-US" sz="2400" kern="1200" dirty="0">
                <a:solidFill>
                  <a:schemeClr val="tx1"/>
                </a:solidFill>
                <a:effectLst/>
                <a:latin typeface="+mn-lt"/>
                <a:ea typeface="+mn-ea"/>
                <a:cs typeface="+mn-cs"/>
              </a:rPr>
              <a:t>These are published in Microdata, </a:t>
            </a:r>
            <a:r>
              <a:rPr lang="en-US" sz="2400" kern="1200" dirty="0" err="1">
                <a:solidFill>
                  <a:schemeClr val="tx1"/>
                </a:solidFill>
                <a:effectLst/>
                <a:latin typeface="+mn-lt"/>
                <a:ea typeface="+mn-ea"/>
                <a:cs typeface="+mn-cs"/>
              </a:rPr>
              <a:t>RDFa</a:t>
            </a:r>
            <a:r>
              <a:rPr lang="en-US" sz="2400" kern="1200" dirty="0">
                <a:solidFill>
                  <a:schemeClr val="tx1"/>
                </a:solidFill>
                <a:effectLst/>
                <a:latin typeface="+mn-lt"/>
                <a:ea typeface="+mn-ea"/>
                <a:cs typeface="+mn-cs"/>
              </a:rPr>
              <a:t> and JSON-LD formats.</a:t>
            </a:r>
          </a:p>
          <a:p>
            <a:r>
              <a:rPr lang="en-US" sz="2800" b="1" kern="1200" dirty="0">
                <a:solidFill>
                  <a:schemeClr val="tx1"/>
                </a:solidFill>
                <a:effectLst/>
                <a:latin typeface="+mn-lt"/>
                <a:ea typeface="+mn-ea"/>
                <a:cs typeface="+mn-cs"/>
              </a:rPr>
              <a:t>Intended audience</a:t>
            </a:r>
          </a:p>
          <a:p>
            <a:pPr lvl="1"/>
            <a:r>
              <a:rPr lang="en-US" sz="2400" kern="1200" dirty="0">
                <a:solidFill>
                  <a:schemeClr val="tx1"/>
                </a:solidFill>
                <a:effectLst/>
                <a:latin typeface="+mn-lt"/>
                <a:ea typeface="+mn-ea"/>
                <a:cs typeface="+mn-cs"/>
              </a:rPr>
              <a:t>This resource provides metadata that may be added to web pages for financial services offerings.</a:t>
            </a:r>
          </a:p>
          <a:p>
            <a:r>
              <a:rPr lang="en-US" sz="2800" b="1" kern="1200" dirty="0">
                <a:solidFill>
                  <a:schemeClr val="tx1"/>
                </a:solidFill>
                <a:effectLst/>
                <a:latin typeface="+mn-lt"/>
                <a:ea typeface="+mn-ea"/>
                <a:cs typeface="+mn-cs"/>
              </a:rPr>
              <a:t>Usage</a:t>
            </a:r>
          </a:p>
          <a:p>
            <a:pPr lvl="1"/>
            <a:r>
              <a:rPr lang="en-US" sz="2400" kern="1200" dirty="0">
                <a:solidFill>
                  <a:schemeClr val="tx1"/>
                </a:solidFill>
                <a:effectLst/>
                <a:latin typeface="+mn-lt"/>
                <a:ea typeface="+mn-ea"/>
                <a:cs typeface="+mn-cs"/>
              </a:rPr>
              <a:t>Please refer to the documentation at </a:t>
            </a:r>
            <a:r>
              <a:rPr lang="en-US" sz="2400" u="sng" kern="1200" dirty="0">
                <a:solidFill>
                  <a:schemeClr val="tx1"/>
                </a:solidFill>
                <a:effectLst/>
                <a:latin typeface="+mn-lt"/>
                <a:ea typeface="+mn-ea"/>
                <a:cs typeface="+mn-cs"/>
              </a:rPr>
              <a:t>http://schema.org/docs/financial.html</a:t>
            </a:r>
            <a:r>
              <a:rPr lang="en-US" sz="2400" kern="1200" dirty="0">
                <a:solidFill>
                  <a:schemeClr val="tx1"/>
                </a:solidFill>
                <a:effectLst/>
                <a:latin typeface="+mn-lt"/>
                <a:ea typeface="+mn-ea"/>
                <a:cs typeface="+mn-cs"/>
              </a:rPr>
              <a:t> for full information on how to use this material. Usage examples are given towards the bottom of this page.</a:t>
            </a:r>
          </a:p>
        </p:txBody>
      </p:sp>
    </p:spTree>
    <p:extLst>
      <p:ext uri="{BB962C8B-B14F-4D97-AF65-F5344CB8AC3E}">
        <p14:creationId xmlns:p14="http://schemas.microsoft.com/office/powerpoint/2010/main" val="38154569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93210-6AD7-463A-B180-A01A1B52F009}"/>
              </a:ext>
            </a:extLst>
          </p:cNvPr>
          <p:cNvSpPr>
            <a:spLocks noGrp="1"/>
          </p:cNvSpPr>
          <p:nvPr>
            <p:ph type="title"/>
          </p:nvPr>
        </p:nvSpPr>
        <p:spPr/>
        <p:txBody>
          <a:bodyPr/>
          <a:lstStyle/>
          <a:p>
            <a:r>
              <a:rPr lang="en-US" dirty="0"/>
              <a:t>Future: Linked Data Fragments</a:t>
            </a:r>
          </a:p>
        </p:txBody>
      </p:sp>
      <p:sp>
        <p:nvSpPr>
          <p:cNvPr id="3" name="Content Placeholder 2">
            <a:extLst>
              <a:ext uri="{FF2B5EF4-FFF2-40B4-BE49-F238E27FC236}">
                <a16:creationId xmlns:a16="http://schemas.microsoft.com/office/drawing/2014/main" id="{E09F54B0-7B69-47DD-9A62-ECD8DDB76145}"/>
              </a:ext>
            </a:extLst>
          </p:cNvPr>
          <p:cNvSpPr>
            <a:spLocks noGrp="1"/>
          </p:cNvSpPr>
          <p:nvPr>
            <p:ph idx="1"/>
          </p:nvPr>
        </p:nvSpPr>
        <p:spPr/>
        <p:txBody>
          <a:bodyPr>
            <a:normAutofit fontScale="85000" lnSpcReduction="10000"/>
          </a:bodyPr>
          <a:lstStyle/>
          <a:p>
            <a:r>
              <a:rPr lang="en-US" sz="2800" b="1" kern="1200" dirty="0">
                <a:solidFill>
                  <a:schemeClr val="tx1"/>
                </a:solidFill>
                <a:effectLst/>
                <a:latin typeface="+mn-lt"/>
                <a:ea typeface="+mn-ea"/>
                <a:cs typeface="+mn-cs"/>
              </a:rPr>
              <a:t>Description: </a:t>
            </a:r>
            <a:r>
              <a:rPr lang="en-US" sz="2800" kern="1200" dirty="0">
                <a:solidFill>
                  <a:schemeClr val="tx1"/>
                </a:solidFill>
                <a:effectLst/>
                <a:latin typeface="+mn-lt"/>
                <a:ea typeface="+mn-ea"/>
                <a:cs typeface="+mn-cs"/>
              </a:rPr>
              <a:t>These provide a browsable view of the detailed OWL model content. </a:t>
            </a:r>
          </a:p>
          <a:p>
            <a:r>
              <a:rPr lang="en-US" sz="2800" b="1" kern="1200" dirty="0">
                <a:solidFill>
                  <a:schemeClr val="tx1"/>
                </a:solidFill>
                <a:effectLst/>
                <a:latin typeface="+mn-lt"/>
                <a:ea typeface="+mn-ea"/>
                <a:cs typeface="+mn-cs"/>
              </a:rPr>
              <a:t>Intended audience</a:t>
            </a:r>
          </a:p>
          <a:p>
            <a:pPr lvl="1"/>
            <a:r>
              <a:rPr lang="en-US" sz="2400" kern="1200" dirty="0">
                <a:solidFill>
                  <a:schemeClr val="tx1"/>
                </a:solidFill>
                <a:effectLst/>
                <a:latin typeface="+mn-lt"/>
                <a:ea typeface="+mn-ea"/>
                <a:cs typeface="+mn-cs"/>
              </a:rPr>
              <a:t>These are intended for technically literate users who do not have OWL based tooling such as Protégé.</a:t>
            </a:r>
          </a:p>
          <a:p>
            <a:pPr lvl="1"/>
            <a:r>
              <a:rPr lang="en-US" sz="2400" kern="1200" dirty="0">
                <a:solidFill>
                  <a:schemeClr val="tx1"/>
                </a:solidFill>
                <a:effectLst/>
                <a:latin typeface="+mn-lt"/>
                <a:ea typeface="+mn-ea"/>
                <a:cs typeface="+mn-cs"/>
              </a:rPr>
              <a:t>This does not require the installation of any specialist tooling. </a:t>
            </a:r>
          </a:p>
          <a:p>
            <a:pPr lvl="1"/>
            <a:r>
              <a:rPr lang="en-US" sz="2400" kern="1200" dirty="0">
                <a:solidFill>
                  <a:schemeClr val="tx1"/>
                </a:solidFill>
                <a:effectLst/>
                <a:latin typeface="+mn-lt"/>
                <a:ea typeface="+mn-ea"/>
                <a:cs typeface="+mn-cs"/>
              </a:rPr>
              <a:t>Runs</a:t>
            </a:r>
            <a:r>
              <a:rPr lang="en-US" sz="2400" kern="1200" baseline="0" dirty="0">
                <a:solidFill>
                  <a:schemeClr val="tx1"/>
                </a:solidFill>
                <a:effectLst/>
                <a:latin typeface="+mn-lt"/>
                <a:ea typeface="+mn-ea"/>
                <a:cs typeface="+mn-cs"/>
              </a:rPr>
              <a:t> </a:t>
            </a:r>
            <a:r>
              <a:rPr lang="en-US" sz="2400" kern="1200" dirty="0">
                <a:solidFill>
                  <a:schemeClr val="tx1"/>
                </a:solidFill>
                <a:effectLst/>
                <a:latin typeface="+mn-lt"/>
                <a:ea typeface="+mn-ea"/>
                <a:cs typeface="+mn-cs"/>
              </a:rPr>
              <a:t>as a web front end in which users may query the content or click through from one element to another. </a:t>
            </a:r>
          </a:p>
          <a:p>
            <a:pPr lvl="1"/>
            <a:r>
              <a:rPr lang="en-US" sz="2400" kern="1200" dirty="0">
                <a:solidFill>
                  <a:schemeClr val="tx1"/>
                </a:solidFill>
                <a:effectLst/>
                <a:latin typeface="+mn-lt"/>
                <a:ea typeface="+mn-ea"/>
                <a:cs typeface="+mn-cs"/>
              </a:rPr>
              <a:t>Some understanding of linked data, RDF and OWL is a benefit to understanding these but is not needed to browse the model content.</a:t>
            </a:r>
          </a:p>
          <a:p>
            <a:r>
              <a:rPr lang="en-US" sz="2800" b="1" kern="1200" dirty="0">
                <a:solidFill>
                  <a:schemeClr val="tx1"/>
                </a:solidFill>
                <a:effectLst/>
                <a:latin typeface="+mn-lt"/>
                <a:ea typeface="+mn-ea"/>
                <a:cs typeface="+mn-cs"/>
              </a:rPr>
              <a:t>Usage</a:t>
            </a:r>
          </a:p>
          <a:p>
            <a:pPr lvl="1"/>
            <a:r>
              <a:rPr lang="en-US" sz="2400" kern="1200" dirty="0">
                <a:solidFill>
                  <a:schemeClr val="tx1"/>
                </a:solidFill>
                <a:effectLst/>
                <a:latin typeface="+mn-lt"/>
                <a:ea typeface="+mn-ea"/>
                <a:cs typeface="+mn-cs"/>
              </a:rPr>
              <a:t>These are provided as a </a:t>
            </a:r>
            <a:r>
              <a:rPr lang="en-US" sz="2400" kern="1200" dirty="0" err="1">
                <a:solidFill>
                  <a:schemeClr val="tx1"/>
                </a:solidFill>
                <a:effectLst/>
                <a:latin typeface="+mn-lt"/>
                <a:ea typeface="+mn-ea"/>
                <a:cs typeface="+mn-cs"/>
              </a:rPr>
              <a:t>queryable</a:t>
            </a:r>
            <a:r>
              <a:rPr lang="en-US" sz="2400" kern="1200" dirty="0">
                <a:solidFill>
                  <a:schemeClr val="tx1"/>
                </a:solidFill>
                <a:effectLst/>
                <a:latin typeface="+mn-lt"/>
                <a:ea typeface="+mn-ea"/>
                <a:cs typeface="+mn-cs"/>
              </a:rPr>
              <a:t> resource at an end point on the EDM Council’s servers. </a:t>
            </a:r>
          </a:p>
          <a:p>
            <a:pPr lvl="1"/>
            <a:r>
              <a:rPr lang="en-US" sz="2400" kern="1200" dirty="0">
                <a:solidFill>
                  <a:schemeClr val="tx1"/>
                </a:solidFill>
                <a:effectLst/>
                <a:latin typeface="+mn-lt"/>
                <a:ea typeface="+mn-ea"/>
                <a:cs typeface="+mn-cs"/>
              </a:rPr>
              <a:t>These are at [TBC: fragments.edmcouncil.org or data/edmcouncil.org ]. </a:t>
            </a:r>
          </a:p>
          <a:p>
            <a:pPr lvl="1"/>
            <a:r>
              <a:rPr lang="en-US" sz="2400" kern="1200" dirty="0">
                <a:solidFill>
                  <a:schemeClr val="tx1"/>
                </a:solidFill>
                <a:effectLst/>
                <a:latin typeface="+mn-lt"/>
                <a:ea typeface="+mn-ea"/>
                <a:cs typeface="+mn-cs"/>
              </a:rPr>
              <a:t>Users may navigate through this resource by clicking on active links at each page of results. </a:t>
            </a:r>
          </a:p>
          <a:p>
            <a:endParaRPr lang="en-US" dirty="0"/>
          </a:p>
        </p:txBody>
      </p:sp>
    </p:spTree>
    <p:extLst>
      <p:ext uri="{BB962C8B-B14F-4D97-AF65-F5344CB8AC3E}">
        <p14:creationId xmlns:p14="http://schemas.microsoft.com/office/powerpoint/2010/main" val="27103433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09D9D-6D70-49D0-B860-4502FE221E5E}"/>
              </a:ext>
            </a:extLst>
          </p:cNvPr>
          <p:cNvSpPr>
            <a:spLocks noGrp="1"/>
          </p:cNvSpPr>
          <p:nvPr>
            <p:ph type="title"/>
          </p:nvPr>
        </p:nvSpPr>
        <p:spPr/>
        <p:txBody>
          <a:bodyPr/>
          <a:lstStyle/>
          <a:p>
            <a:r>
              <a:rPr lang="en-US" dirty="0"/>
              <a:t>Future: VOM Model Downloads</a:t>
            </a:r>
          </a:p>
        </p:txBody>
      </p:sp>
      <p:sp>
        <p:nvSpPr>
          <p:cNvPr id="3" name="Content Placeholder 2">
            <a:extLst>
              <a:ext uri="{FF2B5EF4-FFF2-40B4-BE49-F238E27FC236}">
                <a16:creationId xmlns:a16="http://schemas.microsoft.com/office/drawing/2014/main" id="{6BCB0BE8-2EA1-444A-B2E8-0A33C4DEAE54}"/>
              </a:ext>
            </a:extLst>
          </p:cNvPr>
          <p:cNvSpPr>
            <a:spLocks noGrp="1"/>
          </p:cNvSpPr>
          <p:nvPr>
            <p:ph idx="1"/>
          </p:nvPr>
        </p:nvSpPr>
        <p:spPr/>
        <p:txBody>
          <a:bodyPr>
            <a:normAutofit fontScale="92500" lnSpcReduction="10000"/>
          </a:bodyPr>
          <a:lstStyle/>
          <a:p>
            <a:r>
              <a:rPr lang="en-US" sz="2800" b="1" kern="1200" dirty="0">
                <a:solidFill>
                  <a:schemeClr val="tx1"/>
                </a:solidFill>
                <a:effectLst/>
                <a:latin typeface="+mn-lt"/>
                <a:ea typeface="+mn-ea"/>
                <a:cs typeface="+mn-cs"/>
              </a:rPr>
              <a:t>Description: </a:t>
            </a:r>
            <a:r>
              <a:rPr lang="en-US" sz="2800" kern="1200" dirty="0">
                <a:solidFill>
                  <a:schemeClr val="tx1"/>
                </a:solidFill>
                <a:effectLst/>
                <a:latin typeface="+mn-lt"/>
                <a:ea typeface="+mn-ea"/>
                <a:cs typeface="+mn-cs"/>
              </a:rPr>
              <a:t>Models for use with the Visual Ontology Modeler (VOM) plug-in from </a:t>
            </a:r>
            <a:r>
              <a:rPr lang="en-US" sz="2800" kern="1200" dirty="0" err="1">
                <a:solidFill>
                  <a:schemeClr val="tx1"/>
                </a:solidFill>
                <a:effectLst/>
                <a:latin typeface="+mn-lt"/>
                <a:ea typeface="+mn-ea"/>
                <a:cs typeface="+mn-cs"/>
              </a:rPr>
              <a:t>Thematix</a:t>
            </a:r>
            <a:r>
              <a:rPr lang="en-US" sz="2800" kern="1200" dirty="0">
                <a:solidFill>
                  <a:schemeClr val="tx1"/>
                </a:solidFill>
                <a:effectLst/>
                <a:latin typeface="+mn-lt"/>
                <a:ea typeface="+mn-ea"/>
                <a:cs typeface="+mn-cs"/>
              </a:rPr>
              <a:t> Partners LLC </a:t>
            </a:r>
          </a:p>
          <a:p>
            <a:pPr lvl="1"/>
            <a:r>
              <a:rPr lang="en-US" sz="2400" kern="1200" dirty="0">
                <a:solidFill>
                  <a:schemeClr val="tx1"/>
                </a:solidFill>
                <a:effectLst/>
                <a:latin typeface="+mn-lt"/>
                <a:ea typeface="+mn-ea"/>
                <a:cs typeface="+mn-cs"/>
              </a:rPr>
              <a:t>Only for the formally released (Production) portions of the FIBO content. </a:t>
            </a:r>
          </a:p>
          <a:p>
            <a:r>
              <a:rPr lang="en-US" sz="2800" b="1" kern="1200" dirty="0">
                <a:solidFill>
                  <a:schemeClr val="tx1"/>
                </a:solidFill>
                <a:effectLst/>
                <a:latin typeface="+mn-lt"/>
                <a:ea typeface="+mn-ea"/>
                <a:cs typeface="+mn-cs"/>
              </a:rPr>
              <a:t>Intended audience</a:t>
            </a:r>
          </a:p>
          <a:p>
            <a:pPr lvl="1"/>
            <a:r>
              <a:rPr lang="en-US" sz="2400" kern="1200" dirty="0">
                <a:solidFill>
                  <a:schemeClr val="tx1"/>
                </a:solidFill>
                <a:effectLst/>
                <a:latin typeface="+mn-lt"/>
                <a:ea typeface="+mn-ea"/>
                <a:cs typeface="+mn-cs"/>
              </a:rPr>
              <a:t>These provide a detailed graphical view of the RDF/OWL model syntax, rendered in accordance with the Ontology Definition Metamodel (ODM) OMG standard. </a:t>
            </a:r>
          </a:p>
          <a:p>
            <a:r>
              <a:rPr lang="en-US" sz="2800" b="1" kern="1200" dirty="0">
                <a:solidFill>
                  <a:schemeClr val="tx1"/>
                </a:solidFill>
                <a:effectLst/>
                <a:latin typeface="+mn-lt"/>
                <a:ea typeface="+mn-ea"/>
                <a:cs typeface="+mn-cs"/>
              </a:rPr>
              <a:t>Usage</a:t>
            </a:r>
          </a:p>
          <a:p>
            <a:pPr lvl="1"/>
            <a:r>
              <a:rPr lang="en-US" sz="2400" kern="1200" dirty="0">
                <a:solidFill>
                  <a:schemeClr val="tx1"/>
                </a:solidFill>
                <a:effectLst/>
                <a:latin typeface="+mn-lt"/>
                <a:ea typeface="+mn-ea"/>
                <a:cs typeface="+mn-cs"/>
              </a:rPr>
              <a:t>These model files may be used by anyone who has the VOM plug-in for </a:t>
            </a:r>
            <a:r>
              <a:rPr lang="en-US" sz="2400" kern="1200" dirty="0" err="1">
                <a:solidFill>
                  <a:schemeClr val="tx1"/>
                </a:solidFill>
                <a:effectLst/>
                <a:latin typeface="+mn-lt"/>
                <a:ea typeface="+mn-ea"/>
                <a:cs typeface="+mn-cs"/>
              </a:rPr>
              <a:t>MagicDraw</a:t>
            </a:r>
            <a:r>
              <a:rPr lang="en-US" sz="2400" kern="1200" dirty="0">
                <a:solidFill>
                  <a:schemeClr val="tx1"/>
                </a:solidFill>
                <a:effectLst/>
                <a:latin typeface="+mn-lt"/>
                <a:ea typeface="+mn-ea"/>
                <a:cs typeface="+mn-cs"/>
              </a:rPr>
              <a:t>. </a:t>
            </a:r>
          </a:p>
          <a:p>
            <a:pPr lvl="1"/>
            <a:r>
              <a:rPr lang="en-US" sz="2400" kern="1200" dirty="0">
                <a:solidFill>
                  <a:schemeClr val="tx1"/>
                </a:solidFill>
                <a:effectLst/>
                <a:latin typeface="+mn-lt"/>
                <a:ea typeface="+mn-ea"/>
                <a:cs typeface="+mn-cs"/>
              </a:rPr>
              <a:t>There is one </a:t>
            </a:r>
            <a:r>
              <a:rPr lang="en-US" sz="2400" kern="1200" dirty="0" err="1">
                <a:solidFill>
                  <a:schemeClr val="tx1"/>
                </a:solidFill>
                <a:effectLst/>
                <a:latin typeface="+mn-lt"/>
                <a:ea typeface="+mn-ea"/>
                <a:cs typeface="+mn-cs"/>
              </a:rPr>
              <a:t>MagicDraw</a:t>
            </a:r>
            <a:r>
              <a:rPr lang="en-US" sz="2400" kern="1200" dirty="0">
                <a:solidFill>
                  <a:schemeClr val="tx1"/>
                </a:solidFill>
                <a:effectLst/>
                <a:latin typeface="+mn-lt"/>
                <a:ea typeface="+mn-ea"/>
                <a:cs typeface="+mn-cs"/>
              </a:rPr>
              <a:t> model file (MDZIP) for each individual OWL ontology file. </a:t>
            </a:r>
          </a:p>
          <a:p>
            <a:pPr lvl="1"/>
            <a:r>
              <a:rPr lang="en-US" sz="2400" kern="1200" dirty="0">
                <a:solidFill>
                  <a:schemeClr val="tx1"/>
                </a:solidFill>
                <a:effectLst/>
                <a:latin typeface="+mn-lt"/>
                <a:ea typeface="+mn-ea"/>
                <a:cs typeface="+mn-cs"/>
              </a:rPr>
              <a:t>Only one file may be opened for edit at any one time. </a:t>
            </a:r>
          </a:p>
          <a:p>
            <a:r>
              <a:rPr lang="en-US" sz="2800" kern="1200" dirty="0">
                <a:solidFill>
                  <a:schemeClr val="tx1"/>
                </a:solidFill>
                <a:effectLst/>
                <a:latin typeface="+mn-lt"/>
                <a:ea typeface="+mn-ea"/>
                <a:cs typeface="+mn-cs"/>
              </a:rPr>
              <a:t>It is possible to export OWL in RDF/OWL format for the content of these files and any user extensions or adaptations made to these. </a:t>
            </a:r>
          </a:p>
        </p:txBody>
      </p:sp>
    </p:spTree>
    <p:extLst>
      <p:ext uri="{BB962C8B-B14F-4D97-AF65-F5344CB8AC3E}">
        <p14:creationId xmlns:p14="http://schemas.microsoft.com/office/powerpoint/2010/main" val="8824482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30688-A5A6-451C-9720-B3D83DFF3614}"/>
              </a:ext>
            </a:extLst>
          </p:cNvPr>
          <p:cNvSpPr>
            <a:spLocks noGrp="1"/>
          </p:cNvSpPr>
          <p:nvPr>
            <p:ph type="title"/>
          </p:nvPr>
        </p:nvSpPr>
        <p:spPr/>
        <p:txBody>
          <a:bodyPr/>
          <a:lstStyle/>
          <a:p>
            <a:r>
              <a:rPr lang="en-US" dirty="0"/>
              <a:t>Landing Page</a:t>
            </a:r>
          </a:p>
        </p:txBody>
      </p:sp>
      <p:sp>
        <p:nvSpPr>
          <p:cNvPr id="3" name="Content Placeholder 2">
            <a:extLst>
              <a:ext uri="{FF2B5EF4-FFF2-40B4-BE49-F238E27FC236}">
                <a16:creationId xmlns:a16="http://schemas.microsoft.com/office/drawing/2014/main" id="{E10B3DAF-BBF2-4C79-B082-9C2AFFAC14A8}"/>
              </a:ext>
            </a:extLst>
          </p:cNvPr>
          <p:cNvSpPr>
            <a:spLocks noGrp="1"/>
          </p:cNvSpPr>
          <p:nvPr>
            <p:ph idx="1"/>
          </p:nvPr>
        </p:nvSpPr>
        <p:spPr/>
        <p:txBody>
          <a:bodyPr>
            <a:normAutofit fontScale="77500" lnSpcReduction="20000"/>
          </a:bodyPr>
          <a:lstStyle/>
          <a:p>
            <a:r>
              <a:rPr lang="en-US" dirty="0">
                <a:solidFill>
                  <a:schemeClr val="bg1">
                    <a:lumMod val="50000"/>
                  </a:schemeClr>
                </a:solidFill>
              </a:rPr>
              <a:t>Part 1: </a:t>
            </a:r>
          </a:p>
          <a:p>
            <a:pPr lvl="1"/>
            <a:r>
              <a:rPr lang="en-US" dirty="0">
                <a:solidFill>
                  <a:schemeClr val="bg1">
                    <a:lumMod val="50000"/>
                  </a:schemeClr>
                </a:solidFill>
              </a:rPr>
              <a:t>Explanatory</a:t>
            </a:r>
            <a:r>
              <a:rPr lang="en-US" baseline="0" dirty="0">
                <a:solidFill>
                  <a:schemeClr val="bg1">
                    <a:lumMod val="50000"/>
                  </a:schemeClr>
                </a:solidFill>
              </a:rPr>
              <a:t> Links</a:t>
            </a:r>
            <a:endParaRPr lang="en-US" dirty="0">
              <a:solidFill>
                <a:schemeClr val="bg1">
                  <a:lumMod val="50000"/>
                </a:schemeClr>
              </a:solidFill>
            </a:endParaRPr>
          </a:p>
          <a:p>
            <a:pPr lvl="1"/>
            <a:r>
              <a:rPr lang="en-US" dirty="0">
                <a:solidFill>
                  <a:schemeClr val="bg1">
                    <a:lumMod val="50000"/>
                  </a:schemeClr>
                </a:solidFill>
              </a:rPr>
              <a:t>Links to Products</a:t>
            </a:r>
          </a:p>
          <a:p>
            <a:pPr lvl="0"/>
            <a:r>
              <a:rPr lang="en-US" dirty="0">
                <a:solidFill>
                  <a:schemeClr val="bg1">
                    <a:lumMod val="50000"/>
                  </a:schemeClr>
                </a:solidFill>
              </a:rPr>
              <a:t>Part 2:</a:t>
            </a:r>
          </a:p>
          <a:p>
            <a:pPr lvl="1"/>
            <a:r>
              <a:rPr lang="en-US" dirty="0">
                <a:solidFill>
                  <a:schemeClr val="bg1">
                    <a:lumMod val="50000"/>
                  </a:schemeClr>
                </a:solidFill>
              </a:rPr>
              <a:t>Registration form</a:t>
            </a:r>
          </a:p>
          <a:p>
            <a:pPr lvl="2"/>
            <a:r>
              <a:rPr lang="en-US" dirty="0">
                <a:solidFill>
                  <a:schemeClr val="bg1">
                    <a:lumMod val="50000"/>
                  </a:schemeClr>
                </a:solidFill>
              </a:rPr>
              <a:t>Please register when you first access this site</a:t>
            </a:r>
          </a:p>
          <a:p>
            <a:pPr lvl="2"/>
            <a:r>
              <a:rPr lang="en-US" dirty="0">
                <a:solidFill>
                  <a:schemeClr val="bg1">
                    <a:lumMod val="50000"/>
                  </a:schemeClr>
                </a:solidFill>
              </a:rPr>
              <a:t>Access is free but we would like to know who is accessing this</a:t>
            </a:r>
          </a:p>
          <a:p>
            <a:pPr lvl="2"/>
            <a:r>
              <a:rPr lang="en-US" dirty="0">
                <a:solidFill>
                  <a:schemeClr val="bg1">
                    <a:lumMod val="50000"/>
                  </a:schemeClr>
                </a:solidFill>
              </a:rPr>
              <a:t>Future: we may use cookies in future to improve your user experience</a:t>
            </a:r>
          </a:p>
          <a:p>
            <a:pPr lvl="0"/>
            <a:r>
              <a:rPr lang="en-US" dirty="0"/>
              <a:t>Part 3: Usage notes</a:t>
            </a:r>
          </a:p>
          <a:p>
            <a:pPr lvl="1"/>
            <a:r>
              <a:rPr lang="en-US" dirty="0"/>
              <a:t>On line and off line usage</a:t>
            </a:r>
          </a:p>
          <a:p>
            <a:pPr lvl="1"/>
            <a:r>
              <a:rPr lang="en-US" dirty="0"/>
              <a:t>Leading OWL compliant tools (Protégé, </a:t>
            </a:r>
            <a:r>
              <a:rPr lang="en-US" dirty="0" err="1"/>
              <a:t>TopBraid</a:t>
            </a:r>
            <a:r>
              <a:rPr lang="en-US" dirty="0"/>
              <a:t> Composer, CCM)</a:t>
            </a:r>
          </a:p>
          <a:p>
            <a:pPr lvl="0"/>
            <a:r>
              <a:rPr lang="en-US" dirty="0"/>
              <a:t>Part 4: File Downloads</a:t>
            </a:r>
          </a:p>
          <a:p>
            <a:pPr lvl="1"/>
            <a:r>
              <a:rPr lang="en-US" dirty="0"/>
              <a:t>ZIP: RDF/OWL files for different scope and RDF</a:t>
            </a:r>
            <a:r>
              <a:rPr lang="en-US" baseline="0" dirty="0"/>
              <a:t> serialization </a:t>
            </a:r>
            <a:r>
              <a:rPr lang="en-US" dirty="0"/>
              <a:t>format + </a:t>
            </a:r>
            <a:r>
              <a:rPr lang="en-US" dirty="0" err="1"/>
              <a:t>NQuads</a:t>
            </a:r>
            <a:endParaRPr lang="en-US" dirty="0"/>
          </a:p>
          <a:p>
            <a:pPr lvl="1"/>
            <a:r>
              <a:rPr lang="en-US" dirty="0"/>
              <a:t>FYN Starting Point for OWL</a:t>
            </a:r>
          </a:p>
          <a:p>
            <a:pPr lvl="1"/>
            <a:r>
              <a:rPr lang="en-US" dirty="0"/>
              <a:t>SKOS Files </a:t>
            </a:r>
            <a:r>
              <a:rPr lang="en-US" sz="2400" kern="1200" dirty="0">
                <a:solidFill>
                  <a:schemeClr val="tx1"/>
                </a:solidFill>
                <a:effectLst/>
                <a:latin typeface="+mn-lt"/>
                <a:ea typeface="+mn-ea"/>
                <a:cs typeface="+mn-cs"/>
              </a:rPr>
              <a:t>for different scope and RDF</a:t>
            </a:r>
            <a:r>
              <a:rPr lang="en-US" sz="2400" kern="1200" baseline="0" dirty="0">
                <a:solidFill>
                  <a:schemeClr val="tx1"/>
                </a:solidFill>
                <a:effectLst/>
                <a:latin typeface="+mn-lt"/>
                <a:ea typeface="+mn-ea"/>
                <a:cs typeface="+mn-cs"/>
              </a:rPr>
              <a:t> serialization </a:t>
            </a:r>
            <a:r>
              <a:rPr lang="en-US" sz="2400" kern="1200" dirty="0">
                <a:solidFill>
                  <a:schemeClr val="tx1"/>
                </a:solidFill>
                <a:effectLst/>
                <a:latin typeface="+mn-lt"/>
                <a:ea typeface="+mn-ea"/>
                <a:cs typeface="+mn-cs"/>
              </a:rPr>
              <a:t>format (FIBO-V)</a:t>
            </a:r>
            <a:endParaRPr lang="en-US" dirty="0"/>
          </a:p>
        </p:txBody>
      </p:sp>
    </p:spTree>
    <p:extLst>
      <p:ext uri="{BB962C8B-B14F-4D97-AF65-F5344CB8AC3E}">
        <p14:creationId xmlns:p14="http://schemas.microsoft.com/office/powerpoint/2010/main" val="31198921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61EDA-992E-4FC1-8787-8AB390A64C35}"/>
              </a:ext>
            </a:extLst>
          </p:cNvPr>
          <p:cNvSpPr>
            <a:spLocks noGrp="1"/>
          </p:cNvSpPr>
          <p:nvPr>
            <p:ph type="title"/>
          </p:nvPr>
        </p:nvSpPr>
        <p:spPr/>
        <p:txBody>
          <a:bodyPr/>
          <a:lstStyle/>
          <a:p>
            <a:r>
              <a:rPr lang="en-US" dirty="0"/>
              <a:t>This Section: Statuses</a:t>
            </a:r>
          </a:p>
        </p:txBody>
      </p:sp>
      <p:sp>
        <p:nvSpPr>
          <p:cNvPr id="3" name="Content Placeholder 2">
            <a:extLst>
              <a:ext uri="{FF2B5EF4-FFF2-40B4-BE49-F238E27FC236}">
                <a16:creationId xmlns:a16="http://schemas.microsoft.com/office/drawing/2014/main" id="{A4FCA973-2F2D-4DCA-A731-A125BE70A451}"/>
              </a:ext>
            </a:extLst>
          </p:cNvPr>
          <p:cNvSpPr>
            <a:spLocks noGrp="1"/>
          </p:cNvSpPr>
          <p:nvPr>
            <p:ph idx="1"/>
          </p:nvPr>
        </p:nvSpPr>
        <p:spPr/>
        <p:txBody>
          <a:bodyPr>
            <a:normAutofit fontScale="77500" lnSpcReduction="20000"/>
          </a:bodyPr>
          <a:lstStyle/>
          <a:p>
            <a:r>
              <a:rPr lang="en-US" sz="2800" kern="1200" dirty="0">
                <a:solidFill>
                  <a:schemeClr val="tx1"/>
                </a:solidFill>
                <a:effectLst/>
                <a:latin typeface="+mn-lt"/>
                <a:ea typeface="+mn-ea"/>
                <a:cs typeface="+mn-cs"/>
              </a:rPr>
              <a:t>There are two versions of FIBO: </a:t>
            </a:r>
          </a:p>
          <a:p>
            <a:pPr lvl="1"/>
            <a:r>
              <a:rPr lang="en-US" sz="2400" b="1" kern="1200" dirty="0">
                <a:solidFill>
                  <a:schemeClr val="tx1"/>
                </a:solidFill>
                <a:effectLst/>
                <a:latin typeface="+mn-lt"/>
                <a:ea typeface="+mn-ea"/>
                <a:cs typeface="+mn-cs"/>
              </a:rPr>
              <a:t>Production</a:t>
            </a:r>
            <a:r>
              <a:rPr lang="en-US" sz="2400" kern="1200" dirty="0">
                <a:solidFill>
                  <a:schemeClr val="tx1"/>
                </a:solidFill>
                <a:effectLst/>
                <a:latin typeface="+mn-lt"/>
                <a:ea typeface="+mn-ea"/>
                <a:cs typeface="+mn-cs"/>
              </a:rPr>
              <a:t> - content verified by subject matter experts and ontologists</a:t>
            </a:r>
          </a:p>
          <a:p>
            <a:pPr lvl="1"/>
            <a:r>
              <a:rPr lang="en-US" sz="2400" b="1" kern="1200" dirty="0">
                <a:solidFill>
                  <a:schemeClr val="tx1"/>
                </a:solidFill>
                <a:effectLst/>
                <a:latin typeface="+mn-lt"/>
                <a:ea typeface="+mn-ea"/>
                <a:cs typeface="+mn-cs"/>
              </a:rPr>
              <a:t>In Development</a:t>
            </a:r>
            <a:r>
              <a:rPr lang="en-US" sz="2400" kern="1200" dirty="0">
                <a:solidFill>
                  <a:schemeClr val="tx1"/>
                </a:solidFill>
                <a:effectLst/>
                <a:latin typeface="+mn-lt"/>
                <a:ea typeface="+mn-ea"/>
                <a:cs typeface="+mn-cs"/>
              </a:rPr>
              <a:t> - all content including </a:t>
            </a:r>
            <a:r>
              <a:rPr lang="en-US" sz="2400" b="1" kern="1200" dirty="0">
                <a:solidFill>
                  <a:schemeClr val="tx1"/>
                </a:solidFill>
                <a:effectLst/>
                <a:latin typeface="+mn-lt"/>
                <a:ea typeface="+mn-ea"/>
                <a:cs typeface="+mn-cs"/>
              </a:rPr>
              <a:t>Production</a:t>
            </a:r>
            <a:r>
              <a:rPr lang="en-US" sz="2400" kern="1200" dirty="0">
                <a:solidFill>
                  <a:schemeClr val="tx1"/>
                </a:solidFill>
                <a:effectLst/>
                <a:latin typeface="+mn-lt"/>
                <a:ea typeface="+mn-ea"/>
                <a:cs typeface="+mn-cs"/>
              </a:rPr>
              <a:t> as well as </a:t>
            </a:r>
            <a:r>
              <a:rPr lang="en-US" sz="2400" b="1" i="1" kern="1200" dirty="0">
                <a:solidFill>
                  <a:schemeClr val="tx1"/>
                </a:solidFill>
                <a:effectLst/>
                <a:latin typeface="+mn-lt"/>
                <a:ea typeface="+mn-ea"/>
                <a:cs typeface="+mn-cs"/>
              </a:rPr>
              <a:t>defined content</a:t>
            </a:r>
            <a:r>
              <a:rPr lang="en-US" sz="2400" kern="1200" dirty="0">
                <a:solidFill>
                  <a:schemeClr val="tx1"/>
                </a:solidFill>
                <a:effectLst/>
                <a:latin typeface="+mn-lt"/>
                <a:ea typeface="+mn-ea"/>
                <a:cs typeface="+mn-cs"/>
              </a:rPr>
              <a:t> that has gone through an initial round of review and </a:t>
            </a:r>
            <a:r>
              <a:rPr lang="en-US" sz="2400" b="1" i="1" kern="1200" dirty="0">
                <a:solidFill>
                  <a:schemeClr val="tx1"/>
                </a:solidFill>
                <a:effectLst/>
                <a:latin typeface="+mn-lt"/>
                <a:ea typeface="+mn-ea"/>
                <a:cs typeface="+mn-cs"/>
              </a:rPr>
              <a:t>conceptual content</a:t>
            </a:r>
            <a:r>
              <a:rPr lang="en-US" sz="2400" kern="1200" dirty="0">
                <a:solidFill>
                  <a:schemeClr val="tx1"/>
                </a:solidFill>
                <a:effectLst/>
                <a:latin typeface="+mn-lt"/>
                <a:ea typeface="+mn-ea"/>
                <a:cs typeface="+mn-cs"/>
              </a:rPr>
              <a:t> that has not been verified by SMEs.  </a:t>
            </a:r>
          </a:p>
          <a:p>
            <a:r>
              <a:rPr lang="en-US" sz="2800" b="1" kern="1200" dirty="0">
                <a:solidFill>
                  <a:schemeClr val="tx1"/>
                </a:solidFill>
                <a:effectLst/>
                <a:latin typeface="+mn-lt"/>
                <a:ea typeface="+mn-ea"/>
                <a:cs typeface="+mn-cs"/>
              </a:rPr>
              <a:t>FIBO Production</a:t>
            </a:r>
          </a:p>
          <a:p>
            <a:pPr lvl="1"/>
            <a:r>
              <a:rPr lang="en-US" sz="2400" kern="1200" dirty="0">
                <a:solidFill>
                  <a:schemeClr val="tx1"/>
                </a:solidFill>
                <a:effectLst/>
                <a:latin typeface="+mn-lt"/>
                <a:ea typeface="+mn-ea"/>
                <a:cs typeface="+mn-cs"/>
              </a:rPr>
              <a:t>FIBO Production includes the Foundational aspects of FIBO: Foundations (FND), Financial Business and Commerce (FBC), Indices (IND) and Business Entities (BE). </a:t>
            </a:r>
          </a:p>
          <a:p>
            <a:pPr lvl="1"/>
            <a:r>
              <a:rPr lang="en-US" sz="2400" kern="1200" dirty="0">
                <a:solidFill>
                  <a:schemeClr val="tx1"/>
                </a:solidFill>
                <a:effectLst/>
                <a:latin typeface="+mn-lt"/>
                <a:ea typeface="+mn-ea"/>
                <a:cs typeface="+mn-cs"/>
              </a:rPr>
              <a:t>These have been refined, tested and approved as formal specifications from the Object Management Group. </a:t>
            </a:r>
          </a:p>
          <a:p>
            <a:pPr lvl="1"/>
            <a:r>
              <a:rPr lang="en-US" sz="2400" kern="1200" dirty="0">
                <a:solidFill>
                  <a:schemeClr val="tx1"/>
                </a:solidFill>
                <a:effectLst/>
                <a:latin typeface="+mn-lt"/>
                <a:ea typeface="+mn-ea"/>
                <a:cs typeface="+mn-cs"/>
              </a:rPr>
              <a:t>It also contains other material that has been through our rigorous technical betting process, such as parts of Securities (SEC) and Derivatives (DER).</a:t>
            </a:r>
          </a:p>
          <a:p>
            <a:r>
              <a:rPr lang="en-US" sz="2800" b="1" kern="1200" dirty="0">
                <a:solidFill>
                  <a:schemeClr val="tx1"/>
                </a:solidFill>
                <a:effectLst/>
                <a:latin typeface="+mn-lt"/>
                <a:ea typeface="+mn-ea"/>
                <a:cs typeface="+mn-cs"/>
              </a:rPr>
              <a:t>FIBO Development</a:t>
            </a:r>
          </a:p>
          <a:p>
            <a:pPr lvl="1"/>
            <a:r>
              <a:rPr lang="en-US" sz="2400" kern="1200" dirty="0">
                <a:solidFill>
                  <a:schemeClr val="tx1"/>
                </a:solidFill>
                <a:effectLst/>
                <a:latin typeface="+mn-lt"/>
                <a:ea typeface="+mn-ea"/>
                <a:cs typeface="+mn-cs"/>
              </a:rPr>
              <a:t>The rest of FIBO represents the various domains (i.e. equities, debt, derivatives, funds, etc.) within the financial industry.  </a:t>
            </a:r>
          </a:p>
          <a:p>
            <a:pPr lvl="2"/>
            <a:r>
              <a:rPr lang="en-US" sz="2000" b="1" kern="1200" dirty="0">
                <a:solidFill>
                  <a:schemeClr val="tx1"/>
                </a:solidFill>
                <a:effectLst/>
                <a:latin typeface="+mn-lt"/>
                <a:ea typeface="+mn-ea"/>
                <a:cs typeface="+mn-cs"/>
              </a:rPr>
              <a:t>Beta: </a:t>
            </a:r>
            <a:r>
              <a:rPr lang="en-US" sz="2000" kern="1200" dirty="0">
                <a:solidFill>
                  <a:schemeClr val="tx1"/>
                </a:solidFill>
                <a:effectLst/>
                <a:latin typeface="+mn-lt"/>
                <a:ea typeface="+mn-ea"/>
                <a:cs typeface="+mn-cs"/>
              </a:rPr>
              <a:t>Parts of FIBO Securities (SEC), Derivatives (DER) and Loans (LOAN) have been vetted by industry practitioners.  </a:t>
            </a:r>
          </a:p>
          <a:p>
            <a:pPr lvl="2"/>
            <a:r>
              <a:rPr lang="en-US" sz="2000" b="1" kern="1200" dirty="0">
                <a:solidFill>
                  <a:schemeClr val="tx1"/>
                </a:solidFill>
                <a:effectLst/>
                <a:latin typeface="+mn-lt"/>
                <a:ea typeface="+mn-ea"/>
                <a:cs typeface="+mn-cs"/>
              </a:rPr>
              <a:t>Alpha: </a:t>
            </a:r>
            <a:r>
              <a:rPr lang="en-US" sz="2000" kern="1200" dirty="0">
                <a:solidFill>
                  <a:schemeClr val="tx1"/>
                </a:solidFill>
                <a:effectLst/>
                <a:latin typeface="+mn-lt"/>
                <a:ea typeface="+mn-ea"/>
                <a:cs typeface="+mn-cs"/>
              </a:rPr>
              <a:t>All other domains are draft and should be used with caution as raw material. </a:t>
            </a:r>
          </a:p>
        </p:txBody>
      </p:sp>
    </p:spTree>
    <p:extLst>
      <p:ext uri="{BB962C8B-B14F-4D97-AF65-F5344CB8AC3E}">
        <p14:creationId xmlns:p14="http://schemas.microsoft.com/office/powerpoint/2010/main" val="25531286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690C8-DDF1-4B6D-A6FE-46CB79162A68}"/>
              </a:ext>
            </a:extLst>
          </p:cNvPr>
          <p:cNvSpPr>
            <a:spLocks noGrp="1"/>
          </p:cNvSpPr>
          <p:nvPr>
            <p:ph type="title"/>
          </p:nvPr>
        </p:nvSpPr>
        <p:spPr/>
        <p:txBody>
          <a:bodyPr/>
          <a:lstStyle/>
          <a:p>
            <a:r>
              <a:rPr lang="en-US" dirty="0"/>
              <a:t>Delivery</a:t>
            </a:r>
          </a:p>
        </p:txBody>
      </p:sp>
      <p:sp>
        <p:nvSpPr>
          <p:cNvPr id="3" name="Content Placeholder 2">
            <a:extLst>
              <a:ext uri="{FF2B5EF4-FFF2-40B4-BE49-F238E27FC236}">
                <a16:creationId xmlns:a16="http://schemas.microsoft.com/office/drawing/2014/main" id="{F93E645B-81B0-437F-A485-66121520D70D}"/>
              </a:ext>
            </a:extLst>
          </p:cNvPr>
          <p:cNvSpPr>
            <a:spLocks noGrp="1"/>
          </p:cNvSpPr>
          <p:nvPr>
            <p:ph idx="1"/>
          </p:nvPr>
        </p:nvSpPr>
        <p:spPr/>
        <p:txBody>
          <a:bodyPr>
            <a:normAutofit fontScale="85000" lnSpcReduction="10000"/>
          </a:bodyPr>
          <a:lstStyle/>
          <a:p>
            <a:r>
              <a:rPr lang="en-US" sz="2800" kern="1200" dirty="0">
                <a:solidFill>
                  <a:schemeClr val="tx1"/>
                </a:solidFill>
                <a:effectLst/>
                <a:latin typeface="+mn-lt"/>
                <a:ea typeface="+mn-ea"/>
                <a:cs typeface="+mn-cs"/>
              </a:rPr>
              <a:t>For each of the FIBO “Products” types, the FIBO content is delivered in two sets based on the above: </a:t>
            </a:r>
          </a:p>
          <a:p>
            <a:pPr lvl="1"/>
            <a:r>
              <a:rPr lang="en-US" sz="2400" b="1" kern="1200" dirty="0">
                <a:solidFill>
                  <a:schemeClr val="tx1"/>
                </a:solidFill>
                <a:effectLst/>
                <a:latin typeface="+mn-lt"/>
                <a:ea typeface="+mn-ea"/>
                <a:cs typeface="+mn-cs"/>
              </a:rPr>
              <a:t>FIBO Production</a:t>
            </a:r>
            <a:r>
              <a:rPr lang="en-US" sz="2400" kern="1200" dirty="0">
                <a:solidFill>
                  <a:schemeClr val="tx1"/>
                </a:solidFill>
                <a:effectLst/>
                <a:latin typeface="+mn-lt"/>
                <a:ea typeface="+mn-ea"/>
                <a:cs typeface="+mn-cs"/>
              </a:rPr>
              <a:t> </a:t>
            </a:r>
          </a:p>
          <a:p>
            <a:pPr lvl="2"/>
            <a:r>
              <a:rPr lang="en-US" kern="1200" dirty="0">
                <a:solidFill>
                  <a:schemeClr val="tx1"/>
                </a:solidFill>
                <a:effectLst/>
                <a:latin typeface="+mn-lt"/>
                <a:ea typeface="+mn-ea"/>
                <a:cs typeface="+mn-cs"/>
              </a:rPr>
              <a:t>only the formally vetted components</a:t>
            </a:r>
          </a:p>
          <a:p>
            <a:pPr lvl="1"/>
            <a:r>
              <a:rPr lang="en-US" sz="2400" b="1" kern="1200" dirty="0">
                <a:solidFill>
                  <a:schemeClr val="tx1"/>
                </a:solidFill>
                <a:effectLst/>
                <a:latin typeface="+mn-lt"/>
                <a:ea typeface="+mn-ea"/>
                <a:cs typeface="+mn-cs"/>
              </a:rPr>
              <a:t>FIBO Development</a:t>
            </a:r>
            <a:r>
              <a:rPr lang="en-US" sz="2400" kern="1200" dirty="0">
                <a:solidFill>
                  <a:schemeClr val="tx1"/>
                </a:solidFill>
                <a:effectLst/>
                <a:latin typeface="+mn-lt"/>
                <a:ea typeface="+mn-ea"/>
                <a:cs typeface="+mn-cs"/>
              </a:rPr>
              <a:t> </a:t>
            </a:r>
          </a:p>
          <a:p>
            <a:pPr lvl="2"/>
            <a:r>
              <a:rPr lang="en-US" kern="1200" dirty="0">
                <a:solidFill>
                  <a:schemeClr val="tx1"/>
                </a:solidFill>
                <a:effectLst/>
                <a:latin typeface="+mn-lt"/>
                <a:ea typeface="+mn-ea"/>
                <a:cs typeface="+mn-cs"/>
              </a:rPr>
              <a:t>Components that are </a:t>
            </a:r>
            <a:r>
              <a:rPr lang="en-US" dirty="0"/>
              <a:t>under development </a:t>
            </a:r>
            <a:endParaRPr lang="en-US" kern="1200" dirty="0">
              <a:solidFill>
                <a:schemeClr val="tx1"/>
              </a:solidFill>
              <a:effectLst/>
              <a:latin typeface="+mn-lt"/>
              <a:ea typeface="+mn-ea"/>
              <a:cs typeface="+mn-cs"/>
            </a:endParaRPr>
          </a:p>
          <a:p>
            <a:pPr lvl="2"/>
            <a:r>
              <a:rPr lang="en-US" kern="1200" dirty="0">
                <a:solidFill>
                  <a:schemeClr val="tx1"/>
                </a:solidFill>
                <a:effectLst/>
                <a:latin typeface="+mn-lt"/>
                <a:ea typeface="+mn-ea"/>
                <a:cs typeface="+mn-cs"/>
              </a:rPr>
              <a:t>FIBO Production </a:t>
            </a:r>
          </a:p>
          <a:p>
            <a:pPr lvl="2"/>
            <a:r>
              <a:rPr lang="en-US" dirty="0"/>
              <a:t>FIBO Extensions</a:t>
            </a:r>
            <a:endParaRPr lang="en-US" kern="1200" dirty="0">
              <a:solidFill>
                <a:schemeClr val="tx1"/>
              </a:solidFill>
              <a:effectLst/>
              <a:latin typeface="+mn-lt"/>
              <a:ea typeface="+mn-ea"/>
              <a:cs typeface="+mn-cs"/>
            </a:endParaRPr>
          </a:p>
          <a:p>
            <a:pPr lvl="2"/>
            <a:r>
              <a:rPr lang="en-US" dirty="0"/>
              <a:t>These are one integrated set of ontologies (the development material depends on Production content)</a:t>
            </a:r>
            <a:endParaRPr lang="en-US" kern="1200" dirty="0">
              <a:solidFill>
                <a:schemeClr val="tx1"/>
              </a:solidFill>
              <a:effectLst/>
              <a:latin typeface="+mn-lt"/>
              <a:ea typeface="+mn-ea"/>
              <a:cs typeface="+mn-cs"/>
            </a:endParaRPr>
          </a:p>
          <a:p>
            <a:pPr lvl="2"/>
            <a:r>
              <a:rPr lang="en-US" kern="1200" dirty="0">
                <a:solidFill>
                  <a:schemeClr val="tx1"/>
                </a:solidFill>
                <a:effectLst/>
                <a:latin typeface="+mn-lt"/>
                <a:ea typeface="+mn-ea"/>
                <a:cs typeface="+mn-cs"/>
              </a:rPr>
              <a:t>The maturity levels of each of these components is given in metadata </a:t>
            </a:r>
          </a:p>
          <a:p>
            <a:pPr lvl="1"/>
            <a:endParaRPr lang="en-US"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For the Development content, </a:t>
            </a:r>
          </a:p>
          <a:p>
            <a:pPr lvl="2"/>
            <a:r>
              <a:rPr lang="en-US" kern="1200" dirty="0">
                <a:solidFill>
                  <a:schemeClr val="tx1"/>
                </a:solidFill>
                <a:effectLst/>
                <a:latin typeface="+mn-lt"/>
                <a:ea typeface="+mn-ea"/>
                <a:cs typeface="+mn-cs"/>
              </a:rPr>
              <a:t>We don’t formally distinguish between Alpha</a:t>
            </a:r>
            <a:r>
              <a:rPr lang="en-US" kern="1200" baseline="0" dirty="0">
                <a:solidFill>
                  <a:schemeClr val="tx1"/>
                </a:solidFill>
                <a:effectLst/>
                <a:latin typeface="+mn-lt"/>
                <a:ea typeface="+mn-ea"/>
                <a:cs typeface="+mn-cs"/>
              </a:rPr>
              <a:t> and Beta content in the consumable Products</a:t>
            </a:r>
          </a:p>
          <a:p>
            <a:pPr lvl="2"/>
            <a:r>
              <a:rPr lang="en-US" sz="2000" kern="1200" dirty="0">
                <a:solidFill>
                  <a:schemeClr val="tx1"/>
                </a:solidFill>
                <a:effectLst/>
                <a:latin typeface="+mn-lt"/>
                <a:ea typeface="+mn-ea"/>
                <a:cs typeface="+mn-cs"/>
              </a:rPr>
              <a:t>All development material requires up to date SME reviews and technical vetting before</a:t>
            </a:r>
            <a:r>
              <a:rPr lang="en-US" sz="2000" kern="1200" baseline="0" dirty="0">
                <a:solidFill>
                  <a:schemeClr val="tx1"/>
                </a:solidFill>
                <a:effectLst/>
                <a:latin typeface="+mn-lt"/>
                <a:ea typeface="+mn-ea"/>
                <a:cs typeface="+mn-cs"/>
              </a:rPr>
              <a:t> it can be released</a:t>
            </a:r>
            <a:endParaRPr lang="en-US" sz="2000" kern="1200" dirty="0">
              <a:solidFill>
                <a:schemeClr val="tx1"/>
              </a:solidFill>
              <a:effectLst/>
              <a:latin typeface="+mn-lt"/>
              <a:ea typeface="+mn-ea"/>
              <a:cs typeface="+mn-cs"/>
            </a:endParaRPr>
          </a:p>
          <a:p>
            <a:endParaRPr lang="en-US" dirty="0"/>
          </a:p>
        </p:txBody>
      </p:sp>
    </p:spTree>
    <p:extLst>
      <p:ext uri="{BB962C8B-B14F-4D97-AF65-F5344CB8AC3E}">
        <p14:creationId xmlns:p14="http://schemas.microsoft.com/office/powerpoint/2010/main" val="23018551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6DC40-6792-4C29-B80C-07F63E2BF7D7}"/>
              </a:ext>
            </a:extLst>
          </p:cNvPr>
          <p:cNvSpPr>
            <a:spLocks noGrp="1"/>
          </p:cNvSpPr>
          <p:nvPr>
            <p:ph type="title"/>
          </p:nvPr>
        </p:nvSpPr>
        <p:spPr/>
        <p:txBody>
          <a:bodyPr/>
          <a:lstStyle/>
          <a:p>
            <a:r>
              <a:rPr lang="en-US" dirty="0"/>
              <a:t>This Section: Scope of FIBO</a:t>
            </a:r>
            <a:r>
              <a:rPr lang="en-US" baseline="0" dirty="0"/>
              <a:t> Content</a:t>
            </a:r>
            <a:endParaRPr lang="en-US" dirty="0"/>
          </a:p>
        </p:txBody>
      </p:sp>
      <p:sp>
        <p:nvSpPr>
          <p:cNvPr id="3" name="Content Placeholder 2">
            <a:extLst>
              <a:ext uri="{FF2B5EF4-FFF2-40B4-BE49-F238E27FC236}">
                <a16:creationId xmlns:a16="http://schemas.microsoft.com/office/drawing/2014/main" id="{ADADA21A-1019-4FE7-ABB6-A2D4FD60F17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423882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607A5-E03C-4027-9E7D-298F57595585}"/>
              </a:ext>
            </a:extLst>
          </p:cNvPr>
          <p:cNvSpPr>
            <a:spLocks noGrp="1"/>
          </p:cNvSpPr>
          <p:nvPr>
            <p:ph type="title"/>
          </p:nvPr>
        </p:nvSpPr>
        <p:spPr/>
        <p:txBody>
          <a:bodyPr/>
          <a:lstStyle/>
          <a:p>
            <a:r>
              <a:rPr lang="en-US" dirty="0"/>
              <a:t>FIBO Content Overview</a:t>
            </a:r>
          </a:p>
        </p:txBody>
      </p:sp>
      <p:sp>
        <p:nvSpPr>
          <p:cNvPr id="3" name="Content Placeholder 2">
            <a:extLst>
              <a:ext uri="{FF2B5EF4-FFF2-40B4-BE49-F238E27FC236}">
                <a16:creationId xmlns:a16="http://schemas.microsoft.com/office/drawing/2014/main" id="{ED56021D-9295-41EC-8DD2-24504F55B17B}"/>
              </a:ext>
            </a:extLst>
          </p:cNvPr>
          <p:cNvSpPr>
            <a:spLocks noGrp="1"/>
          </p:cNvSpPr>
          <p:nvPr>
            <p:ph idx="1"/>
          </p:nvPr>
        </p:nvSpPr>
        <p:spPr>
          <a:xfrm>
            <a:off x="838200" y="1825625"/>
            <a:ext cx="5159188" cy="4351338"/>
          </a:xfrm>
        </p:spPr>
        <p:txBody>
          <a:bodyPr>
            <a:normAutofit lnSpcReduction="10000"/>
          </a:bodyPr>
          <a:lstStyle/>
          <a:p>
            <a:r>
              <a:rPr lang="en-US" dirty="0"/>
              <a:t>Business Domains</a:t>
            </a:r>
          </a:p>
          <a:p>
            <a:pPr lvl="1"/>
            <a:r>
              <a:rPr lang="en-US" dirty="0"/>
              <a:t>Reference Semantics</a:t>
            </a:r>
          </a:p>
          <a:p>
            <a:pPr lvl="2"/>
            <a:r>
              <a:rPr lang="en-US" dirty="0"/>
              <a:t>Domain</a:t>
            </a:r>
          </a:p>
          <a:p>
            <a:pPr lvl="3"/>
            <a:r>
              <a:rPr lang="en-US" dirty="0"/>
              <a:t>Sub-domain</a:t>
            </a:r>
          </a:p>
          <a:p>
            <a:pPr lvl="3"/>
            <a:r>
              <a:rPr lang="en-US" dirty="0"/>
              <a:t>Sub-domain</a:t>
            </a:r>
          </a:p>
          <a:p>
            <a:pPr lvl="2"/>
            <a:r>
              <a:rPr lang="en-US" dirty="0"/>
              <a:t>Domain</a:t>
            </a:r>
          </a:p>
          <a:p>
            <a:pPr lvl="3"/>
            <a:r>
              <a:rPr lang="en-US" dirty="0"/>
              <a:t>Sub-domain</a:t>
            </a:r>
          </a:p>
          <a:p>
            <a:pPr lvl="1"/>
            <a:r>
              <a:rPr lang="en-US" dirty="0"/>
              <a:t>Market Data (temporal)</a:t>
            </a:r>
          </a:p>
          <a:p>
            <a:pPr lvl="2"/>
            <a:r>
              <a:rPr lang="en-US" dirty="0"/>
              <a:t>Domain</a:t>
            </a:r>
          </a:p>
          <a:p>
            <a:pPr lvl="3"/>
            <a:r>
              <a:rPr lang="en-US" dirty="0"/>
              <a:t>Sub-domain</a:t>
            </a:r>
          </a:p>
          <a:p>
            <a:pPr lvl="1"/>
            <a:r>
              <a:rPr lang="en-US" dirty="0"/>
              <a:t>Process Semantics</a:t>
            </a:r>
          </a:p>
          <a:p>
            <a:pPr lvl="2"/>
            <a:r>
              <a:rPr lang="en-US" dirty="0"/>
              <a:t>Domain (process area)</a:t>
            </a:r>
          </a:p>
          <a:p>
            <a:pPr lvl="3"/>
            <a:r>
              <a:rPr lang="en-US" dirty="0"/>
              <a:t>Sub-domain</a:t>
            </a:r>
          </a:p>
        </p:txBody>
      </p:sp>
      <p:sp>
        <p:nvSpPr>
          <p:cNvPr id="4" name="Content Placeholder 2">
            <a:extLst>
              <a:ext uri="{FF2B5EF4-FFF2-40B4-BE49-F238E27FC236}">
                <a16:creationId xmlns:a16="http://schemas.microsoft.com/office/drawing/2014/main" id="{A2515070-CDD2-434D-8A9A-5029747B3E62}"/>
              </a:ext>
            </a:extLst>
          </p:cNvPr>
          <p:cNvSpPr txBox="1">
            <a:spLocks/>
          </p:cNvSpPr>
          <p:nvPr/>
        </p:nvSpPr>
        <p:spPr>
          <a:xfrm>
            <a:off x="5670178" y="1823377"/>
            <a:ext cx="5159188" cy="4351338"/>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Components</a:t>
            </a:r>
          </a:p>
          <a:p>
            <a:pPr lvl="1"/>
            <a:r>
              <a:rPr lang="en-US" dirty="0"/>
              <a:t>Top Level Domain</a:t>
            </a:r>
          </a:p>
          <a:p>
            <a:pPr lvl="2"/>
            <a:r>
              <a:rPr lang="en-US" dirty="0"/>
              <a:t>Module</a:t>
            </a:r>
          </a:p>
          <a:p>
            <a:pPr lvl="3"/>
            <a:r>
              <a:rPr lang="en-US" dirty="0"/>
              <a:t>Ontology file</a:t>
            </a:r>
          </a:p>
          <a:p>
            <a:pPr lvl="2"/>
            <a:r>
              <a:rPr lang="en-US" dirty="0"/>
              <a:t>Module</a:t>
            </a:r>
          </a:p>
          <a:p>
            <a:pPr lvl="1"/>
            <a:r>
              <a:rPr lang="en-US" dirty="0"/>
              <a:t>Top Level Domain</a:t>
            </a:r>
          </a:p>
          <a:p>
            <a:pPr lvl="2"/>
            <a:r>
              <a:rPr lang="en-US" dirty="0"/>
              <a:t>Module</a:t>
            </a:r>
          </a:p>
          <a:p>
            <a:pPr lvl="3"/>
            <a:r>
              <a:rPr lang="en-US" dirty="0"/>
              <a:t>Ontology file</a:t>
            </a:r>
          </a:p>
          <a:p>
            <a:pPr lvl="2"/>
            <a:r>
              <a:rPr lang="en-US" dirty="0"/>
              <a:t>Module</a:t>
            </a:r>
          </a:p>
          <a:p>
            <a:pPr lvl="3"/>
            <a:r>
              <a:rPr lang="en-US" dirty="0"/>
              <a:t>Module</a:t>
            </a:r>
          </a:p>
          <a:p>
            <a:pPr lvl="4"/>
            <a:r>
              <a:rPr lang="en-US" dirty="0"/>
              <a:t>Ontology file</a:t>
            </a:r>
          </a:p>
          <a:p>
            <a:pPr lvl="1"/>
            <a:r>
              <a:rPr lang="en-US" dirty="0"/>
              <a:t>Top Level Domain</a:t>
            </a:r>
          </a:p>
          <a:p>
            <a:pPr lvl="2"/>
            <a:r>
              <a:rPr lang="en-US" dirty="0"/>
              <a:t>Module</a:t>
            </a:r>
          </a:p>
          <a:p>
            <a:pPr lvl="3"/>
            <a:r>
              <a:rPr lang="en-US" dirty="0"/>
              <a:t>Ontology file</a:t>
            </a:r>
          </a:p>
        </p:txBody>
      </p:sp>
      <p:cxnSp>
        <p:nvCxnSpPr>
          <p:cNvPr id="6" name="Straight Arrow Connector 5">
            <a:extLst>
              <a:ext uri="{FF2B5EF4-FFF2-40B4-BE49-F238E27FC236}">
                <a16:creationId xmlns:a16="http://schemas.microsoft.com/office/drawing/2014/main" id="{B4464585-3862-44F7-A102-9B208FA04251}"/>
              </a:ext>
            </a:extLst>
          </p:cNvPr>
          <p:cNvCxnSpPr/>
          <p:nvPr/>
        </p:nvCxnSpPr>
        <p:spPr>
          <a:xfrm flipV="1">
            <a:off x="3785346" y="2763371"/>
            <a:ext cx="2736477" cy="248770"/>
          </a:xfrm>
          <a:prstGeom prst="straightConnector1">
            <a:avLst/>
          </a:prstGeom>
          <a:ln w="28575">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52E1CAD7-2D39-482A-A971-211D21ADBFAE}"/>
              </a:ext>
            </a:extLst>
          </p:cNvPr>
          <p:cNvCxnSpPr/>
          <p:nvPr/>
        </p:nvCxnSpPr>
        <p:spPr>
          <a:xfrm flipV="1">
            <a:off x="3738282" y="5611940"/>
            <a:ext cx="2783542" cy="179079"/>
          </a:xfrm>
          <a:prstGeom prst="straightConnector1">
            <a:avLst/>
          </a:prstGeom>
          <a:ln w="28575">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5F90652F-163D-4D8E-B6F3-FE9F883E4320}"/>
              </a:ext>
            </a:extLst>
          </p:cNvPr>
          <p:cNvCxnSpPr/>
          <p:nvPr/>
        </p:nvCxnSpPr>
        <p:spPr>
          <a:xfrm flipV="1">
            <a:off x="3785347" y="3859419"/>
            <a:ext cx="2736477" cy="21172"/>
          </a:xfrm>
          <a:prstGeom prst="straightConnector1">
            <a:avLst/>
          </a:prstGeom>
          <a:ln w="28575">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31B4F2DB-0896-4B2F-BA97-6BC20D1792DC}"/>
              </a:ext>
            </a:extLst>
          </p:cNvPr>
          <p:cNvCxnSpPr/>
          <p:nvPr/>
        </p:nvCxnSpPr>
        <p:spPr>
          <a:xfrm flipV="1">
            <a:off x="3738282" y="4743490"/>
            <a:ext cx="3200400" cy="97452"/>
          </a:xfrm>
          <a:prstGeom prst="straightConnector1">
            <a:avLst/>
          </a:prstGeom>
          <a:ln w="28575">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D6AA87A4-5C63-4772-A669-7AEE2C057CCC}"/>
              </a:ext>
            </a:extLst>
          </p:cNvPr>
          <p:cNvCxnSpPr/>
          <p:nvPr/>
        </p:nvCxnSpPr>
        <p:spPr>
          <a:xfrm flipV="1">
            <a:off x="3785346" y="3240741"/>
            <a:ext cx="2736478" cy="87633"/>
          </a:xfrm>
          <a:prstGeom prst="straightConnector1">
            <a:avLst/>
          </a:prstGeom>
          <a:ln w="28575">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77577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A0636-8FC1-4025-8CB7-CFFBD6F8A49B}"/>
              </a:ext>
            </a:extLst>
          </p:cNvPr>
          <p:cNvSpPr>
            <a:spLocks noGrp="1"/>
          </p:cNvSpPr>
          <p:nvPr>
            <p:ph type="title"/>
          </p:nvPr>
        </p:nvSpPr>
        <p:spPr/>
        <p:txBody>
          <a:bodyPr/>
          <a:lstStyle/>
          <a:p>
            <a:r>
              <a:rPr lang="en-US" dirty="0"/>
              <a:t>Business Domains</a:t>
            </a:r>
          </a:p>
        </p:txBody>
      </p:sp>
      <p:sp>
        <p:nvSpPr>
          <p:cNvPr id="3" name="Content Placeholder 2">
            <a:extLst>
              <a:ext uri="{FF2B5EF4-FFF2-40B4-BE49-F238E27FC236}">
                <a16:creationId xmlns:a16="http://schemas.microsoft.com/office/drawing/2014/main" id="{84B8FE98-FC11-476B-8876-9126D1FE36C2}"/>
              </a:ext>
            </a:extLst>
          </p:cNvPr>
          <p:cNvSpPr>
            <a:spLocks noGrp="1"/>
          </p:cNvSpPr>
          <p:nvPr>
            <p:ph idx="1"/>
          </p:nvPr>
        </p:nvSpPr>
        <p:spPr/>
        <p:txBody>
          <a:bodyPr>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800" b="0" kern="1200" dirty="0">
                <a:solidFill>
                  <a:schemeClr val="tx1"/>
                </a:solidFill>
                <a:effectLst/>
                <a:latin typeface="+mn-lt"/>
                <a:ea typeface="+mn-ea"/>
                <a:cs typeface="+mn-cs"/>
              </a:rPr>
              <a:t>1. Reference Semantics (contracts terms)</a:t>
            </a:r>
            <a:endParaRPr lang="en-US" sz="2800" b="0" dirty="0">
              <a:effectLst/>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800" b="0" kern="1200" dirty="0">
                <a:solidFill>
                  <a:schemeClr val="tx1"/>
                </a:solidFill>
                <a:effectLst/>
                <a:latin typeface="+mn-lt"/>
                <a:ea typeface="+mn-ea"/>
                <a:cs typeface="+mn-cs"/>
              </a:rPr>
              <a:t>2. Market Data Concepts (temporally variable terms)</a:t>
            </a:r>
            <a:endParaRPr lang="en-US" sz="2800" b="0" dirty="0">
              <a:effectLst/>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en-US" sz="2800" b="0" kern="1200" dirty="0">
              <a:solidFill>
                <a:schemeClr val="tx1"/>
              </a:solidFill>
              <a:effectLst/>
              <a:latin typeface="+mn-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800" b="0" kern="1200" dirty="0">
                <a:solidFill>
                  <a:schemeClr val="tx1"/>
                </a:solidFill>
                <a:effectLst/>
                <a:latin typeface="+mn-lt"/>
                <a:ea typeface="+mn-ea"/>
                <a:cs typeface="+mn-cs"/>
              </a:rPr>
              <a:t>3. Process Concepts (future)</a:t>
            </a:r>
            <a:endParaRPr lang="en-US" sz="2800" b="0" dirty="0">
              <a:effectLst/>
            </a:endParaRPr>
          </a:p>
          <a:p>
            <a:pPr lvl="0"/>
            <a:endParaRPr lang="en-US" sz="2800" b="0" kern="1200" dirty="0">
              <a:solidFill>
                <a:schemeClr val="tx1"/>
              </a:solidFill>
              <a:effectLst/>
              <a:latin typeface="+mn-lt"/>
              <a:ea typeface="+mn-ea"/>
              <a:cs typeface="+mn-cs"/>
            </a:endParaRPr>
          </a:p>
          <a:p>
            <a:pPr lvl="0"/>
            <a:endParaRPr lang="en-US" sz="2800" b="1"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9243285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685AC-E792-4896-99BE-37C75107018D}"/>
              </a:ext>
            </a:extLst>
          </p:cNvPr>
          <p:cNvSpPr>
            <a:spLocks noGrp="1"/>
          </p:cNvSpPr>
          <p:nvPr>
            <p:ph type="title"/>
          </p:nvPr>
        </p:nvSpPr>
        <p:spPr/>
        <p:txBody>
          <a:bodyPr/>
          <a:lstStyle/>
          <a:p>
            <a:pPr lvl="0"/>
            <a:r>
              <a:rPr lang="en-US" sz="2800" b="1" kern="1200" dirty="0">
                <a:solidFill>
                  <a:schemeClr val="tx1"/>
                </a:solidFill>
                <a:effectLst/>
                <a:latin typeface="+mn-lt"/>
                <a:ea typeface="+mn-ea"/>
                <a:cs typeface="+mn-cs"/>
              </a:rPr>
              <a:t>1. Reference Semantics (contracts terms)</a:t>
            </a:r>
            <a:endParaRPr lang="en-US" dirty="0"/>
          </a:p>
        </p:txBody>
      </p:sp>
      <p:sp>
        <p:nvSpPr>
          <p:cNvPr id="3" name="Content Placeholder 2">
            <a:extLst>
              <a:ext uri="{FF2B5EF4-FFF2-40B4-BE49-F238E27FC236}">
                <a16:creationId xmlns:a16="http://schemas.microsoft.com/office/drawing/2014/main" id="{AEE9866F-37F7-4B80-8EFF-3E41C1A6DD76}"/>
              </a:ext>
            </a:extLst>
          </p:cNvPr>
          <p:cNvSpPr>
            <a:spLocks noGrp="1"/>
          </p:cNvSpPr>
          <p:nvPr>
            <p:ph idx="1"/>
          </p:nvPr>
        </p:nvSpPr>
        <p:spPr/>
        <p:txBody>
          <a:bodyPr>
            <a:normAutofit/>
          </a:bodyPr>
          <a:lstStyle/>
          <a:p>
            <a:r>
              <a:rPr lang="en-US" sz="2800" b="0" kern="1200" dirty="0">
                <a:solidFill>
                  <a:schemeClr val="tx1"/>
                </a:solidFill>
                <a:effectLst/>
                <a:latin typeface="+mn-lt"/>
                <a:ea typeface="+mn-ea"/>
                <a:cs typeface="+mn-cs"/>
              </a:rPr>
              <a:t>Foundations</a:t>
            </a:r>
          </a:p>
          <a:p>
            <a:r>
              <a:rPr lang="en-US" sz="2800" b="0" kern="1200" dirty="0">
                <a:solidFill>
                  <a:schemeClr val="tx1"/>
                </a:solidFill>
                <a:effectLst/>
                <a:latin typeface="+mn-lt"/>
                <a:ea typeface="+mn-ea"/>
                <a:cs typeface="+mn-cs"/>
              </a:rPr>
              <a:t>Business Entities</a:t>
            </a:r>
          </a:p>
          <a:p>
            <a:r>
              <a:rPr lang="en-US" sz="2800" b="0" kern="1200" dirty="0">
                <a:solidFill>
                  <a:schemeClr val="tx1"/>
                </a:solidFill>
                <a:effectLst/>
                <a:latin typeface="+mn-lt"/>
                <a:ea typeface="+mn-ea"/>
                <a:cs typeface="+mn-cs"/>
              </a:rPr>
              <a:t>Securities</a:t>
            </a:r>
          </a:p>
          <a:p>
            <a:r>
              <a:rPr lang="en-US" sz="2800" b="0" kern="1200" dirty="0">
                <a:solidFill>
                  <a:schemeClr val="tx1"/>
                </a:solidFill>
                <a:effectLst/>
                <a:latin typeface="+mn-lt"/>
                <a:ea typeface="+mn-ea"/>
                <a:cs typeface="+mn-cs"/>
              </a:rPr>
              <a:t>Derivatives</a:t>
            </a:r>
          </a:p>
          <a:p>
            <a:r>
              <a:rPr lang="en-US" sz="2800" b="0" kern="1200" dirty="0">
                <a:solidFill>
                  <a:schemeClr val="tx1"/>
                </a:solidFill>
                <a:effectLst/>
                <a:latin typeface="+mn-lt"/>
                <a:ea typeface="+mn-ea"/>
                <a:cs typeface="+mn-cs"/>
              </a:rPr>
              <a:t>Loans</a:t>
            </a:r>
          </a:p>
          <a:p>
            <a:r>
              <a:rPr lang="en-US" sz="2800" b="0" kern="1200" dirty="0">
                <a:solidFill>
                  <a:schemeClr val="tx1"/>
                </a:solidFill>
                <a:effectLst/>
                <a:latin typeface="+mn-lt"/>
                <a:ea typeface="+mn-ea"/>
                <a:cs typeface="+mn-cs"/>
              </a:rPr>
              <a:t>Collective Investment Vehicles</a:t>
            </a:r>
          </a:p>
        </p:txBody>
      </p:sp>
    </p:spTree>
    <p:extLst>
      <p:ext uri="{BB962C8B-B14F-4D97-AF65-F5344CB8AC3E}">
        <p14:creationId xmlns:p14="http://schemas.microsoft.com/office/powerpoint/2010/main" val="2223548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43FCD-6F23-494C-A709-372196692AAE}"/>
              </a:ext>
            </a:extLst>
          </p:cNvPr>
          <p:cNvSpPr>
            <a:spLocks noGrp="1"/>
          </p:cNvSpPr>
          <p:nvPr>
            <p:ph type="title"/>
          </p:nvPr>
        </p:nvSpPr>
        <p:spPr/>
        <p:txBody>
          <a:bodyPr/>
          <a:lstStyle/>
          <a:p>
            <a:r>
              <a:rPr lang="en-US" dirty="0"/>
              <a:t>Three Things about FIBO</a:t>
            </a:r>
          </a:p>
        </p:txBody>
      </p:sp>
      <p:sp>
        <p:nvSpPr>
          <p:cNvPr id="3" name="Content Placeholder 2">
            <a:extLst>
              <a:ext uri="{FF2B5EF4-FFF2-40B4-BE49-F238E27FC236}">
                <a16:creationId xmlns:a16="http://schemas.microsoft.com/office/drawing/2014/main" id="{4C53192B-B21E-4D6B-AD2A-F0683799FE6E}"/>
              </a:ext>
            </a:extLst>
          </p:cNvPr>
          <p:cNvSpPr>
            <a:spLocks noGrp="1"/>
          </p:cNvSpPr>
          <p:nvPr>
            <p:ph idx="1"/>
          </p:nvPr>
        </p:nvSpPr>
        <p:spPr/>
        <p:txBody>
          <a:bodyPr/>
          <a:lstStyle/>
          <a:p>
            <a:pPr lvl="0"/>
            <a:r>
              <a:rPr lang="en-US" dirty="0"/>
              <a:t>There are three things to think about with FIBO:</a:t>
            </a:r>
          </a:p>
          <a:p>
            <a:pPr lvl="1"/>
            <a:r>
              <a:rPr lang="en-US" dirty="0"/>
              <a:t>FIBO Content</a:t>
            </a:r>
          </a:p>
          <a:p>
            <a:pPr lvl="1"/>
            <a:r>
              <a:rPr lang="en-US" dirty="0"/>
              <a:t>Status of each part of the content</a:t>
            </a:r>
          </a:p>
          <a:p>
            <a:pPr lvl="1"/>
            <a:r>
              <a:rPr lang="en-US" dirty="0"/>
              <a:t>Deliverables for consumption of FIBO content</a:t>
            </a:r>
          </a:p>
          <a:p>
            <a:pPr lvl="1"/>
            <a:endParaRPr lang="en-US" dirty="0"/>
          </a:p>
          <a:p>
            <a:pPr lvl="0"/>
            <a:r>
              <a:rPr lang="en-US" dirty="0"/>
              <a:t>Today we will focus on the Deliverables</a:t>
            </a:r>
          </a:p>
          <a:p>
            <a:pPr lvl="0"/>
            <a:r>
              <a:rPr lang="en-US" dirty="0"/>
              <a:t>The statuses will be described so you know what is being delivered by these</a:t>
            </a:r>
          </a:p>
          <a:p>
            <a:pPr lvl="0"/>
            <a:r>
              <a:rPr lang="en-US" dirty="0"/>
              <a:t>The</a:t>
            </a:r>
            <a:r>
              <a:rPr lang="en-US" baseline="0" dirty="0"/>
              <a:t> content will be described in overview so you know the scope of FIBO</a:t>
            </a:r>
            <a:endParaRPr lang="en-US" dirty="0"/>
          </a:p>
        </p:txBody>
      </p:sp>
    </p:spTree>
    <p:extLst>
      <p:ext uri="{BB962C8B-B14F-4D97-AF65-F5344CB8AC3E}">
        <p14:creationId xmlns:p14="http://schemas.microsoft.com/office/powerpoint/2010/main" val="38797391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685AC-E792-4896-99BE-37C75107018D}"/>
              </a:ext>
            </a:extLst>
          </p:cNvPr>
          <p:cNvSpPr>
            <a:spLocks noGrp="1"/>
          </p:cNvSpPr>
          <p:nvPr>
            <p:ph type="title"/>
          </p:nvPr>
        </p:nvSpPr>
        <p:spPr/>
        <p:txBody>
          <a:bodyPr/>
          <a:lstStyle/>
          <a:p>
            <a:pPr lvl="0"/>
            <a:r>
              <a:rPr lang="en-US" sz="2800" b="1" kern="1200" dirty="0">
                <a:solidFill>
                  <a:schemeClr val="tx1"/>
                </a:solidFill>
                <a:effectLst/>
                <a:latin typeface="+mn-lt"/>
                <a:ea typeface="+mn-ea"/>
                <a:cs typeface="+mn-cs"/>
              </a:rPr>
              <a:t>1. Reference Semantics (contracts terms) Sub-Domains</a:t>
            </a:r>
            <a:endParaRPr lang="en-US" dirty="0"/>
          </a:p>
        </p:txBody>
      </p:sp>
      <p:sp>
        <p:nvSpPr>
          <p:cNvPr id="3" name="Content Placeholder 2">
            <a:extLst>
              <a:ext uri="{FF2B5EF4-FFF2-40B4-BE49-F238E27FC236}">
                <a16:creationId xmlns:a16="http://schemas.microsoft.com/office/drawing/2014/main" id="{AEE9866F-37F7-4B80-8EFF-3E41C1A6DD76}"/>
              </a:ext>
            </a:extLst>
          </p:cNvPr>
          <p:cNvSpPr>
            <a:spLocks noGrp="1"/>
          </p:cNvSpPr>
          <p:nvPr>
            <p:ph idx="1"/>
          </p:nvPr>
        </p:nvSpPr>
        <p:spPr>
          <a:xfrm>
            <a:off x="838200" y="1532965"/>
            <a:ext cx="5199529" cy="5029200"/>
          </a:xfrm>
        </p:spPr>
        <p:txBody>
          <a:bodyPr>
            <a:normAutofit fontScale="62500" lnSpcReduction="20000"/>
          </a:bodyPr>
          <a:lstStyle/>
          <a:p>
            <a:r>
              <a:rPr lang="en-US" sz="2800" b="1" kern="1200" dirty="0">
                <a:solidFill>
                  <a:schemeClr val="tx1"/>
                </a:solidFill>
                <a:effectLst/>
                <a:latin typeface="+mn-lt"/>
                <a:ea typeface="+mn-ea"/>
                <a:cs typeface="+mn-cs"/>
              </a:rPr>
              <a:t>Foundations</a:t>
            </a:r>
          </a:p>
          <a:p>
            <a:pPr lvl="1"/>
            <a:r>
              <a:rPr lang="en-US" sz="2400" b="1" kern="1200" dirty="0">
                <a:solidFill>
                  <a:schemeClr val="tx1"/>
                </a:solidFill>
                <a:effectLst/>
                <a:latin typeface="+mn-lt"/>
                <a:ea typeface="+mn-ea"/>
                <a:cs typeface="+mn-cs"/>
              </a:rPr>
              <a:t>Financial Business and Commerce</a:t>
            </a:r>
          </a:p>
          <a:p>
            <a:pPr lvl="1"/>
            <a:r>
              <a:rPr lang="en-US" sz="2400" b="1" kern="1200" dirty="0">
                <a:solidFill>
                  <a:schemeClr val="tx1"/>
                </a:solidFill>
                <a:effectLst/>
                <a:latin typeface="+mn-lt"/>
                <a:ea typeface="+mn-ea"/>
                <a:cs typeface="+mn-cs"/>
              </a:rPr>
              <a:t>Financial Instruments Common Concepts</a:t>
            </a:r>
          </a:p>
          <a:p>
            <a:pPr lvl="1"/>
            <a:r>
              <a:rPr lang="en-US" sz="2400" b="1" kern="1200" dirty="0">
                <a:solidFill>
                  <a:schemeClr val="tx1"/>
                </a:solidFill>
                <a:effectLst/>
                <a:latin typeface="+mn-lt"/>
                <a:ea typeface="+mn-ea"/>
                <a:cs typeface="+mn-cs"/>
              </a:rPr>
              <a:t>Debt and Equity Common Concepts</a:t>
            </a:r>
          </a:p>
          <a:p>
            <a:pPr lvl="1"/>
            <a:r>
              <a:rPr lang="en-US" sz="2400" b="1" kern="1200" dirty="0">
                <a:solidFill>
                  <a:schemeClr val="tx1"/>
                </a:solidFill>
                <a:effectLst/>
                <a:latin typeface="+mn-lt"/>
                <a:ea typeface="+mn-ea"/>
                <a:cs typeface="+mn-cs"/>
              </a:rPr>
              <a:t>Financial Functional Business Entities</a:t>
            </a:r>
          </a:p>
          <a:p>
            <a:pPr lvl="1"/>
            <a:r>
              <a:rPr lang="en-US" sz="2400" b="1" kern="1200" dirty="0">
                <a:solidFill>
                  <a:schemeClr val="tx1"/>
                </a:solidFill>
                <a:effectLst/>
                <a:latin typeface="+mn-lt"/>
                <a:ea typeface="+mn-ea"/>
                <a:cs typeface="+mn-cs"/>
              </a:rPr>
              <a:t>Financial Products and Services</a:t>
            </a:r>
            <a:endParaRPr lang="en-US" sz="2800" kern="1200" dirty="0">
              <a:solidFill>
                <a:schemeClr val="tx1"/>
              </a:solidFill>
              <a:effectLst/>
              <a:latin typeface="+mn-lt"/>
              <a:ea typeface="+mn-ea"/>
              <a:cs typeface="+mn-cs"/>
            </a:endParaRPr>
          </a:p>
          <a:p>
            <a:r>
              <a:rPr lang="en-US" sz="2800" b="1" kern="1200" dirty="0">
                <a:solidFill>
                  <a:schemeClr val="tx1"/>
                </a:solidFill>
                <a:effectLst/>
                <a:latin typeface="+mn-lt"/>
                <a:ea typeface="+mn-ea"/>
                <a:cs typeface="+mn-cs"/>
              </a:rPr>
              <a:t>Business Entities</a:t>
            </a:r>
          </a:p>
          <a:p>
            <a:pPr lvl="1"/>
            <a:r>
              <a:rPr lang="en-US" sz="2400" b="1" kern="1200" dirty="0">
                <a:solidFill>
                  <a:schemeClr val="tx1"/>
                </a:solidFill>
                <a:effectLst/>
                <a:latin typeface="+mn-lt"/>
                <a:ea typeface="+mn-ea"/>
                <a:cs typeface="+mn-cs"/>
              </a:rPr>
              <a:t>Legal Entities</a:t>
            </a:r>
          </a:p>
          <a:p>
            <a:pPr lvl="1"/>
            <a:r>
              <a:rPr lang="en-US" sz="2400" b="1" kern="1200" dirty="0">
                <a:solidFill>
                  <a:schemeClr val="tx1"/>
                </a:solidFill>
                <a:effectLst/>
                <a:latin typeface="+mn-lt"/>
                <a:ea typeface="+mn-ea"/>
                <a:cs typeface="+mn-cs"/>
              </a:rPr>
              <a:t>Corporations</a:t>
            </a:r>
          </a:p>
          <a:p>
            <a:pPr lvl="1"/>
            <a:r>
              <a:rPr lang="en-US" sz="2400" b="1" kern="1200" dirty="0">
                <a:solidFill>
                  <a:schemeClr val="tx1"/>
                </a:solidFill>
                <a:effectLst/>
                <a:latin typeface="+mn-lt"/>
                <a:ea typeface="+mn-ea"/>
                <a:cs typeface="+mn-cs"/>
              </a:rPr>
              <a:t>Other Legal Entity Types</a:t>
            </a:r>
          </a:p>
          <a:p>
            <a:pPr lvl="1"/>
            <a:r>
              <a:rPr lang="en-US" sz="2400" b="1" kern="1200" dirty="0">
                <a:solidFill>
                  <a:schemeClr val="tx1"/>
                </a:solidFill>
                <a:effectLst/>
                <a:latin typeface="+mn-lt"/>
                <a:ea typeface="+mn-ea"/>
                <a:cs typeface="+mn-cs"/>
              </a:rPr>
              <a:t>Government Entities</a:t>
            </a:r>
          </a:p>
          <a:p>
            <a:pPr lvl="1"/>
            <a:r>
              <a:rPr lang="en-US" sz="2400" b="1" kern="1200" dirty="0">
                <a:solidFill>
                  <a:schemeClr val="tx1"/>
                </a:solidFill>
                <a:effectLst/>
                <a:latin typeface="+mn-lt"/>
                <a:ea typeface="+mn-ea"/>
                <a:cs typeface="+mn-cs"/>
              </a:rPr>
              <a:t>Functional Business Entities</a:t>
            </a:r>
          </a:p>
          <a:p>
            <a:pPr lvl="1"/>
            <a:r>
              <a:rPr lang="en-US" sz="2400" b="1" kern="1200" dirty="0">
                <a:solidFill>
                  <a:schemeClr val="tx1"/>
                </a:solidFill>
                <a:effectLst/>
                <a:latin typeface="+mn-lt"/>
                <a:ea typeface="+mn-ea"/>
                <a:cs typeface="+mn-cs"/>
              </a:rPr>
              <a:t>Entity Ownership and Control</a:t>
            </a:r>
            <a:endParaRPr lang="en-US" sz="2800" kern="1200" dirty="0">
              <a:solidFill>
                <a:schemeClr val="tx1"/>
              </a:solidFill>
              <a:effectLst/>
              <a:latin typeface="+mn-lt"/>
              <a:ea typeface="+mn-ea"/>
              <a:cs typeface="+mn-cs"/>
            </a:endParaRPr>
          </a:p>
          <a:p>
            <a:r>
              <a:rPr lang="en-US" sz="2800" b="1" kern="1200" dirty="0">
                <a:solidFill>
                  <a:schemeClr val="tx1"/>
                </a:solidFill>
                <a:effectLst/>
                <a:latin typeface="+mn-lt"/>
                <a:ea typeface="+mn-ea"/>
                <a:cs typeface="+mn-cs"/>
              </a:rPr>
              <a:t>Securities</a:t>
            </a:r>
          </a:p>
          <a:p>
            <a:pPr lvl="1"/>
            <a:r>
              <a:rPr lang="en-US" sz="2400" b="1" kern="1200" dirty="0">
                <a:solidFill>
                  <a:schemeClr val="tx1"/>
                </a:solidFill>
                <a:effectLst/>
                <a:latin typeface="+mn-lt"/>
                <a:ea typeface="+mn-ea"/>
                <a:cs typeface="+mn-cs"/>
              </a:rPr>
              <a:t>Securities Common Concepts</a:t>
            </a:r>
          </a:p>
          <a:p>
            <a:pPr lvl="1"/>
            <a:r>
              <a:rPr lang="en-US" sz="2400" b="1" kern="1200" dirty="0">
                <a:solidFill>
                  <a:schemeClr val="tx1"/>
                </a:solidFill>
                <a:effectLst/>
                <a:latin typeface="+mn-lt"/>
                <a:ea typeface="+mn-ea"/>
                <a:cs typeface="+mn-cs"/>
              </a:rPr>
              <a:t>Equities</a:t>
            </a:r>
            <a:endParaRPr lang="en-US" sz="2800" kern="1200" dirty="0">
              <a:solidFill>
                <a:schemeClr val="tx1"/>
              </a:solidFill>
              <a:effectLst/>
              <a:latin typeface="+mn-lt"/>
              <a:ea typeface="+mn-ea"/>
              <a:cs typeface="+mn-cs"/>
            </a:endParaRPr>
          </a:p>
          <a:p>
            <a:pPr lvl="1"/>
            <a:r>
              <a:rPr lang="en-US" sz="2400" b="1" kern="1200" dirty="0">
                <a:solidFill>
                  <a:schemeClr val="tx1"/>
                </a:solidFill>
                <a:effectLst/>
                <a:latin typeface="+mn-lt"/>
                <a:ea typeface="+mn-ea"/>
                <a:cs typeface="+mn-cs"/>
              </a:rPr>
              <a:t>Debt Securities</a:t>
            </a:r>
          </a:p>
          <a:p>
            <a:pPr lvl="2"/>
            <a:r>
              <a:rPr lang="en-US" sz="2000" b="1" i="1" kern="1200" dirty="0">
                <a:solidFill>
                  <a:schemeClr val="tx1"/>
                </a:solidFill>
                <a:effectLst/>
                <a:latin typeface="+mn-lt"/>
                <a:ea typeface="+mn-ea"/>
                <a:cs typeface="+mn-cs"/>
              </a:rPr>
              <a:t>Debt Common Concepts</a:t>
            </a:r>
          </a:p>
          <a:p>
            <a:pPr lvl="2"/>
            <a:r>
              <a:rPr lang="en-US" sz="2000" b="1" i="1" kern="1200" dirty="0">
                <a:solidFill>
                  <a:schemeClr val="tx1"/>
                </a:solidFill>
                <a:effectLst/>
                <a:latin typeface="+mn-lt"/>
                <a:ea typeface="+mn-ea"/>
                <a:cs typeface="+mn-cs"/>
              </a:rPr>
              <a:t>Bonds</a:t>
            </a:r>
          </a:p>
          <a:p>
            <a:pPr lvl="2"/>
            <a:r>
              <a:rPr lang="en-US" sz="2000" b="1" i="1" kern="1200" dirty="0">
                <a:solidFill>
                  <a:schemeClr val="tx1"/>
                </a:solidFill>
                <a:effectLst/>
                <a:latin typeface="+mn-lt"/>
                <a:ea typeface="+mn-ea"/>
                <a:cs typeface="+mn-cs"/>
              </a:rPr>
              <a:t>Asset Backed Securities</a:t>
            </a:r>
          </a:p>
          <a:p>
            <a:pPr lvl="2"/>
            <a:r>
              <a:rPr lang="en-US" sz="2000" b="1" i="1" kern="1200" dirty="0">
                <a:solidFill>
                  <a:schemeClr val="tx1"/>
                </a:solidFill>
                <a:effectLst/>
                <a:latin typeface="+mn-lt"/>
                <a:ea typeface="+mn-ea"/>
                <a:cs typeface="+mn-cs"/>
              </a:rPr>
              <a:t>Money Markets</a:t>
            </a:r>
            <a:endParaRPr lang="en-US" sz="2800" kern="1200" dirty="0">
              <a:solidFill>
                <a:schemeClr val="tx1"/>
              </a:solidFill>
              <a:effectLst/>
              <a:latin typeface="+mn-lt"/>
              <a:ea typeface="+mn-ea"/>
              <a:cs typeface="+mn-cs"/>
            </a:endParaRPr>
          </a:p>
        </p:txBody>
      </p:sp>
      <p:sp>
        <p:nvSpPr>
          <p:cNvPr id="4" name="Content Placeholder 2">
            <a:extLst>
              <a:ext uri="{FF2B5EF4-FFF2-40B4-BE49-F238E27FC236}">
                <a16:creationId xmlns:a16="http://schemas.microsoft.com/office/drawing/2014/main" id="{BC11DD66-290E-4152-9377-EC6FF918E16B}"/>
              </a:ext>
            </a:extLst>
          </p:cNvPr>
          <p:cNvSpPr txBox="1">
            <a:spLocks/>
          </p:cNvSpPr>
          <p:nvPr/>
        </p:nvSpPr>
        <p:spPr>
          <a:xfrm>
            <a:off x="6154271" y="1532965"/>
            <a:ext cx="5199529" cy="3953435"/>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a:t>Derivatives</a:t>
            </a:r>
          </a:p>
          <a:p>
            <a:pPr lvl="1"/>
            <a:r>
              <a:rPr lang="en-US" b="1" dirty="0"/>
              <a:t>Derivatives Common Concepts</a:t>
            </a:r>
          </a:p>
          <a:p>
            <a:pPr lvl="1"/>
            <a:r>
              <a:rPr lang="en-US" b="1" dirty="0"/>
              <a:t>Asset Derivatives</a:t>
            </a:r>
          </a:p>
          <a:p>
            <a:pPr lvl="1"/>
            <a:r>
              <a:rPr lang="en-US" b="1" dirty="0"/>
              <a:t>Commodity Derivatives</a:t>
            </a:r>
          </a:p>
          <a:p>
            <a:pPr lvl="1"/>
            <a:r>
              <a:rPr lang="en-US" b="1" dirty="0"/>
              <a:t>Rate Derivatives</a:t>
            </a:r>
          </a:p>
          <a:p>
            <a:pPr lvl="1"/>
            <a:r>
              <a:rPr lang="en-US" b="1" dirty="0"/>
              <a:t>Credit Derivatives</a:t>
            </a:r>
          </a:p>
          <a:p>
            <a:pPr lvl="1"/>
            <a:r>
              <a:rPr lang="en-US" b="1" dirty="0"/>
              <a:t>Foreign Exchange Derivatives</a:t>
            </a:r>
          </a:p>
          <a:p>
            <a:pPr lvl="1"/>
            <a:r>
              <a:rPr lang="en-US" b="1" dirty="0"/>
              <a:t>Exchange Traded Derivatives</a:t>
            </a:r>
          </a:p>
          <a:p>
            <a:pPr lvl="1"/>
            <a:r>
              <a:rPr lang="en-US" b="1" dirty="0"/>
              <a:t>Rights and Warrants</a:t>
            </a:r>
          </a:p>
          <a:p>
            <a:pPr lvl="1"/>
            <a:r>
              <a:rPr lang="en-US" b="1" dirty="0"/>
              <a:t>Miscellaneous Over the Counter Contracts</a:t>
            </a:r>
            <a:endParaRPr lang="en-US" sz="2800" dirty="0"/>
          </a:p>
          <a:p>
            <a:r>
              <a:rPr lang="en-US" b="1" dirty="0"/>
              <a:t>Loans</a:t>
            </a:r>
          </a:p>
          <a:p>
            <a:pPr lvl="1"/>
            <a:r>
              <a:rPr lang="en-US" b="1" dirty="0"/>
              <a:t>Loans Common Concepts</a:t>
            </a:r>
          </a:p>
          <a:p>
            <a:pPr lvl="1"/>
            <a:r>
              <a:rPr lang="en-US" b="1" dirty="0"/>
              <a:t>General Loans and Loan Types</a:t>
            </a:r>
          </a:p>
          <a:p>
            <a:pPr lvl="1"/>
            <a:r>
              <a:rPr lang="en-US" b="1" dirty="0"/>
              <a:t>Mortgage Loans</a:t>
            </a:r>
          </a:p>
          <a:p>
            <a:pPr lvl="1"/>
            <a:r>
              <a:rPr lang="en-US" b="1" i="1" dirty="0"/>
              <a:t>US Mortgage Loans</a:t>
            </a:r>
            <a:endParaRPr lang="en-US" sz="2800" dirty="0"/>
          </a:p>
          <a:p>
            <a:r>
              <a:rPr lang="en-US" b="1" dirty="0"/>
              <a:t>Collective Investment Vehicles</a:t>
            </a:r>
            <a:endParaRPr lang="en-US" dirty="0"/>
          </a:p>
        </p:txBody>
      </p:sp>
    </p:spTree>
    <p:extLst>
      <p:ext uri="{BB962C8B-B14F-4D97-AF65-F5344CB8AC3E}">
        <p14:creationId xmlns:p14="http://schemas.microsoft.com/office/powerpoint/2010/main" val="11362265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7796D-F4EB-43A2-8089-F005AB1FB0B3}"/>
              </a:ext>
            </a:extLst>
          </p:cNvPr>
          <p:cNvSpPr>
            <a:spLocks noGrp="1"/>
          </p:cNvSpPr>
          <p:nvPr>
            <p:ph type="title"/>
          </p:nvPr>
        </p:nvSpPr>
        <p:spPr/>
        <p:txBody>
          <a:bodyPr/>
          <a:lstStyle/>
          <a:p>
            <a:pPr lvl="0"/>
            <a:r>
              <a:rPr lang="en-US" sz="2800" b="1" kern="1200" dirty="0">
                <a:solidFill>
                  <a:schemeClr val="tx1"/>
                </a:solidFill>
                <a:effectLst/>
                <a:latin typeface="+mn-lt"/>
                <a:ea typeface="+mn-ea"/>
                <a:cs typeface="+mn-cs"/>
              </a:rPr>
              <a:t>2. Market Data Concepts (temporally variable terms)</a:t>
            </a:r>
            <a:endParaRPr lang="en-US" dirty="0"/>
          </a:p>
        </p:txBody>
      </p:sp>
      <p:sp>
        <p:nvSpPr>
          <p:cNvPr id="3" name="Content Placeholder 2">
            <a:extLst>
              <a:ext uri="{FF2B5EF4-FFF2-40B4-BE49-F238E27FC236}">
                <a16:creationId xmlns:a16="http://schemas.microsoft.com/office/drawing/2014/main" id="{CE02A58D-1457-4165-95BE-09F9259C86C4}"/>
              </a:ext>
            </a:extLst>
          </p:cNvPr>
          <p:cNvSpPr>
            <a:spLocks noGrp="1"/>
          </p:cNvSpPr>
          <p:nvPr>
            <p:ph idx="1"/>
          </p:nvPr>
        </p:nvSpPr>
        <p:spPr/>
        <p:txBody>
          <a:bodyPr>
            <a:normAutofit/>
          </a:bodyPr>
          <a:lstStyle/>
          <a:p>
            <a:r>
              <a:rPr lang="en-US" sz="2800" b="0" kern="1200" dirty="0">
                <a:solidFill>
                  <a:schemeClr val="tx1"/>
                </a:solidFill>
                <a:effectLst/>
                <a:latin typeface="+mn-lt"/>
                <a:ea typeface="+mn-ea"/>
                <a:cs typeface="+mn-cs"/>
              </a:rPr>
              <a:t>Common Temporal Concepts</a:t>
            </a:r>
          </a:p>
          <a:p>
            <a:r>
              <a:rPr lang="en-US" sz="2800" b="0" kern="1200" dirty="0">
                <a:solidFill>
                  <a:schemeClr val="tx1"/>
                </a:solidFill>
                <a:effectLst/>
                <a:latin typeface="+mn-lt"/>
                <a:ea typeface="+mn-ea"/>
                <a:cs typeface="+mn-cs"/>
              </a:rPr>
              <a:t>Indices and Indicators</a:t>
            </a:r>
          </a:p>
          <a:p>
            <a:r>
              <a:rPr lang="en-US" sz="2800" b="0" kern="1200" dirty="0">
                <a:solidFill>
                  <a:schemeClr val="tx1"/>
                </a:solidFill>
                <a:effectLst/>
                <a:latin typeface="+mn-lt"/>
                <a:ea typeface="+mn-ea"/>
                <a:cs typeface="+mn-cs"/>
              </a:rPr>
              <a:t>Pricing and Analytics</a:t>
            </a:r>
          </a:p>
          <a:p>
            <a:r>
              <a:rPr lang="en-US" sz="2800" b="0" kern="1200" dirty="0">
                <a:solidFill>
                  <a:schemeClr val="tx1"/>
                </a:solidFill>
                <a:effectLst/>
                <a:latin typeface="+mn-lt"/>
                <a:ea typeface="+mn-ea"/>
                <a:cs typeface="+mn-cs"/>
              </a:rPr>
              <a:t>Equity Pricing</a:t>
            </a:r>
          </a:p>
          <a:p>
            <a:r>
              <a:rPr lang="en-US" sz="2800" b="0" kern="1200" dirty="0">
                <a:solidFill>
                  <a:schemeClr val="tx1"/>
                </a:solidFill>
                <a:effectLst/>
                <a:latin typeface="+mn-lt"/>
                <a:ea typeface="+mn-ea"/>
                <a:cs typeface="+mn-cs"/>
              </a:rPr>
              <a:t>Debt Pricing Yields and Analytics</a:t>
            </a:r>
          </a:p>
          <a:p>
            <a:r>
              <a:rPr lang="en-US" sz="2800" b="0" kern="1200" dirty="0">
                <a:solidFill>
                  <a:schemeClr val="tx1"/>
                </a:solidFill>
                <a:effectLst/>
                <a:latin typeface="+mn-lt"/>
                <a:ea typeface="+mn-ea"/>
                <a:cs typeface="+mn-cs"/>
              </a:rPr>
              <a:t>Derivatives Temporal Concepts</a:t>
            </a:r>
          </a:p>
          <a:p>
            <a:r>
              <a:rPr lang="en-US" sz="2800" b="0" kern="1200" dirty="0">
                <a:solidFill>
                  <a:schemeClr val="tx1"/>
                </a:solidFill>
                <a:effectLst/>
                <a:latin typeface="+mn-lt"/>
                <a:ea typeface="+mn-ea"/>
                <a:cs typeface="+mn-cs"/>
              </a:rPr>
              <a:t>Funds Temporal Concepts</a:t>
            </a:r>
          </a:p>
          <a:p>
            <a:r>
              <a:rPr lang="en-US" sz="2800" b="0" kern="1200" dirty="0">
                <a:solidFill>
                  <a:schemeClr val="tx1"/>
                </a:solidFill>
                <a:effectLst/>
                <a:latin typeface="+mn-lt"/>
                <a:ea typeface="+mn-ea"/>
                <a:cs typeface="+mn-cs"/>
              </a:rPr>
              <a:t>Loans Temporal Concepts</a:t>
            </a:r>
          </a:p>
        </p:txBody>
      </p:sp>
    </p:spTree>
    <p:extLst>
      <p:ext uri="{BB962C8B-B14F-4D97-AF65-F5344CB8AC3E}">
        <p14:creationId xmlns:p14="http://schemas.microsoft.com/office/powerpoint/2010/main" val="10505937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43E7C-BC81-4C5F-BB7A-BA73C2B32381}"/>
              </a:ext>
            </a:extLst>
          </p:cNvPr>
          <p:cNvSpPr>
            <a:spLocks noGrp="1"/>
          </p:cNvSpPr>
          <p:nvPr>
            <p:ph type="title"/>
          </p:nvPr>
        </p:nvSpPr>
        <p:spPr/>
        <p:txBody>
          <a:bodyPr/>
          <a:lstStyle/>
          <a:p>
            <a:pPr lvl="0"/>
            <a:r>
              <a:rPr lang="en-US" sz="2800" b="1" kern="1200" dirty="0">
                <a:solidFill>
                  <a:schemeClr val="tx1"/>
                </a:solidFill>
                <a:effectLst/>
                <a:latin typeface="+mn-lt"/>
                <a:ea typeface="+mn-ea"/>
                <a:cs typeface="+mn-cs"/>
              </a:rPr>
              <a:t>3. Process Concepts (</a:t>
            </a:r>
            <a:r>
              <a:rPr lang="en-US" sz="2800" b="1" kern="1200" dirty="0">
                <a:solidFill>
                  <a:schemeClr val="tx1"/>
                </a:solidFill>
                <a:effectLst/>
                <a:latin typeface="+mn-lt"/>
              </a:rPr>
              <a:t>Future)</a:t>
            </a:r>
            <a:endParaRPr lang="en-US" sz="2800" dirty="0">
              <a:latin typeface="+mn-lt"/>
            </a:endParaRPr>
          </a:p>
        </p:txBody>
      </p:sp>
      <p:sp>
        <p:nvSpPr>
          <p:cNvPr id="3" name="Content Placeholder 2">
            <a:extLst>
              <a:ext uri="{FF2B5EF4-FFF2-40B4-BE49-F238E27FC236}">
                <a16:creationId xmlns:a16="http://schemas.microsoft.com/office/drawing/2014/main" id="{EE258FDA-411E-4608-85C6-B301D33619A6}"/>
              </a:ext>
            </a:extLst>
          </p:cNvPr>
          <p:cNvSpPr>
            <a:spLocks noGrp="1"/>
          </p:cNvSpPr>
          <p:nvPr>
            <p:ph idx="1"/>
          </p:nvPr>
        </p:nvSpPr>
        <p:spPr/>
        <p:txBody>
          <a:bodyPr>
            <a:normAutofit/>
          </a:bodyPr>
          <a:lstStyle/>
          <a:p>
            <a:r>
              <a:rPr lang="en-US" sz="2800" b="0" kern="1200" dirty="0">
                <a:solidFill>
                  <a:schemeClr val="tx1"/>
                </a:solidFill>
                <a:effectLst/>
                <a:latin typeface="+mn-lt"/>
                <a:ea typeface="+mn-ea"/>
                <a:cs typeface="+mn-cs"/>
              </a:rPr>
              <a:t>Foundations</a:t>
            </a:r>
          </a:p>
          <a:p>
            <a:pPr lvl="1"/>
            <a:r>
              <a:rPr lang="en-US" sz="2400" b="0" kern="1200" dirty="0">
                <a:solidFill>
                  <a:schemeClr val="tx1"/>
                </a:solidFill>
                <a:effectLst/>
                <a:latin typeface="+mn-lt"/>
                <a:ea typeface="+mn-ea"/>
                <a:cs typeface="+mn-cs"/>
              </a:rPr>
              <a:t>Event, Activity, Process, Lifecycle etc.</a:t>
            </a:r>
          </a:p>
          <a:p>
            <a:r>
              <a:rPr lang="en-US" sz="2800" b="0" kern="1200" dirty="0">
                <a:solidFill>
                  <a:schemeClr val="tx1"/>
                </a:solidFill>
                <a:effectLst/>
                <a:latin typeface="+mn-lt"/>
                <a:ea typeface="+mn-ea"/>
                <a:cs typeface="+mn-cs"/>
              </a:rPr>
              <a:t>Common Financial Process Concepts</a:t>
            </a:r>
          </a:p>
          <a:p>
            <a:r>
              <a:rPr lang="en-US" sz="2800" b="0" kern="1200" dirty="0">
                <a:solidFill>
                  <a:schemeClr val="tx1"/>
                </a:solidFill>
                <a:effectLst/>
                <a:latin typeface="+mn-lt"/>
                <a:ea typeface="+mn-ea"/>
                <a:cs typeface="+mn-cs"/>
              </a:rPr>
              <a:t>Securities Issuance</a:t>
            </a:r>
          </a:p>
          <a:p>
            <a:pPr lvl="1"/>
            <a:r>
              <a:rPr lang="en-US" sz="2400" b="0" kern="1200" dirty="0">
                <a:solidFill>
                  <a:schemeClr val="tx1"/>
                </a:solidFill>
                <a:effectLst/>
                <a:latin typeface="+mn-lt"/>
                <a:ea typeface="+mn-ea"/>
                <a:cs typeface="+mn-cs"/>
              </a:rPr>
              <a:t>Common Issuance Concepts</a:t>
            </a:r>
          </a:p>
          <a:p>
            <a:pPr lvl="1"/>
            <a:r>
              <a:rPr lang="en-US" sz="2400" b="0" kern="1200" dirty="0">
                <a:solidFill>
                  <a:schemeClr val="tx1"/>
                </a:solidFill>
                <a:effectLst/>
                <a:latin typeface="+mn-lt"/>
                <a:ea typeface="+mn-ea"/>
                <a:cs typeface="+mn-cs"/>
              </a:rPr>
              <a:t>Equity Issuance</a:t>
            </a:r>
          </a:p>
          <a:p>
            <a:pPr lvl="1"/>
            <a:r>
              <a:rPr lang="en-US" sz="2400" b="0" kern="1200" dirty="0">
                <a:solidFill>
                  <a:schemeClr val="tx1"/>
                </a:solidFill>
                <a:effectLst/>
                <a:latin typeface="+mn-lt"/>
                <a:ea typeface="+mn-ea"/>
                <a:cs typeface="+mn-cs"/>
              </a:rPr>
              <a:t>Debt Issuance</a:t>
            </a:r>
          </a:p>
          <a:p>
            <a:r>
              <a:rPr lang="en-US" sz="2800" b="0" kern="1200" dirty="0">
                <a:solidFill>
                  <a:schemeClr val="tx1"/>
                </a:solidFill>
                <a:effectLst/>
                <a:latin typeface="+mn-lt"/>
                <a:ea typeface="+mn-ea"/>
                <a:cs typeface="+mn-cs"/>
              </a:rPr>
              <a:t>Regulatory Compliance Process</a:t>
            </a:r>
          </a:p>
          <a:p>
            <a:r>
              <a:rPr lang="en-US" sz="2800" b="0" kern="1200" dirty="0">
                <a:solidFill>
                  <a:schemeClr val="tx1"/>
                </a:solidFill>
                <a:effectLst/>
                <a:latin typeface="+mn-lt"/>
                <a:ea typeface="+mn-ea"/>
                <a:cs typeface="+mn-cs"/>
              </a:rPr>
              <a:t>Corporate Actions and Events</a:t>
            </a:r>
          </a:p>
          <a:p>
            <a:endParaRPr lang="en-US" dirty="0"/>
          </a:p>
        </p:txBody>
      </p:sp>
    </p:spTree>
    <p:extLst>
      <p:ext uri="{BB962C8B-B14F-4D97-AF65-F5344CB8AC3E}">
        <p14:creationId xmlns:p14="http://schemas.microsoft.com/office/powerpoint/2010/main" val="38666766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r>
              <a:rPr lang="en-US" dirty="0"/>
              <a:t>FIBO: Scope and Content (Top-level Domains)</a:t>
            </a:r>
          </a:p>
        </p:txBody>
      </p:sp>
      <p:sp>
        <p:nvSpPr>
          <p:cNvPr id="4" name="Rectangle 3"/>
          <p:cNvSpPr/>
          <p:nvPr/>
        </p:nvSpPr>
        <p:spPr>
          <a:xfrm>
            <a:off x="1219200" y="1066800"/>
            <a:ext cx="9753600" cy="381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Upper Ontology</a:t>
            </a:r>
          </a:p>
        </p:txBody>
      </p:sp>
      <p:sp>
        <p:nvSpPr>
          <p:cNvPr id="5" name="Rectangle 4"/>
          <p:cNvSpPr/>
          <p:nvPr/>
        </p:nvSpPr>
        <p:spPr>
          <a:xfrm>
            <a:off x="1219201" y="1524000"/>
            <a:ext cx="9753599" cy="533400"/>
          </a:xfrm>
          <a:prstGeom prst="rect">
            <a:avLst/>
          </a:prstGeom>
          <a:solidFill>
            <a:srgbClr val="FF99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Foundations: High level abstractions</a:t>
            </a:r>
          </a:p>
        </p:txBody>
      </p:sp>
      <p:sp>
        <p:nvSpPr>
          <p:cNvPr id="6" name="Rectangle 5"/>
          <p:cNvSpPr/>
          <p:nvPr/>
        </p:nvSpPr>
        <p:spPr>
          <a:xfrm>
            <a:off x="1219200" y="2743200"/>
            <a:ext cx="9753600" cy="1752600"/>
          </a:xfrm>
          <a:prstGeom prst="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Contract Ontologies</a:t>
            </a:r>
          </a:p>
          <a:p>
            <a:pPr algn="ctr"/>
            <a:endParaRPr lang="en-US" b="1" dirty="0">
              <a:solidFill>
                <a:schemeClr val="tx1"/>
              </a:solidFill>
            </a:endParaRPr>
          </a:p>
          <a:p>
            <a:pPr algn="ctr"/>
            <a:endParaRPr lang="en-US" b="1" dirty="0">
              <a:solidFill>
                <a:schemeClr val="tx1"/>
              </a:solidFill>
            </a:endParaRPr>
          </a:p>
          <a:p>
            <a:pPr algn="ctr"/>
            <a:endParaRPr lang="en-US" b="1" dirty="0">
              <a:solidFill>
                <a:schemeClr val="tx1"/>
              </a:solidFill>
            </a:endParaRPr>
          </a:p>
          <a:p>
            <a:pPr algn="ctr"/>
            <a:endParaRPr lang="en-US" b="1" dirty="0">
              <a:solidFill>
                <a:schemeClr val="tx1"/>
              </a:solidFill>
            </a:endParaRPr>
          </a:p>
          <a:p>
            <a:pPr algn="ctr"/>
            <a:endParaRPr lang="en-US" b="1" dirty="0">
              <a:solidFill>
                <a:schemeClr val="tx1"/>
              </a:solidFill>
            </a:endParaRPr>
          </a:p>
        </p:txBody>
      </p:sp>
      <p:sp>
        <p:nvSpPr>
          <p:cNvPr id="7" name="Rectangle 6"/>
          <p:cNvSpPr/>
          <p:nvPr/>
        </p:nvSpPr>
        <p:spPr>
          <a:xfrm>
            <a:off x="1219200" y="4572000"/>
            <a:ext cx="9753600" cy="6858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Pricing and Analytics (time-sensitive concepts)</a:t>
            </a:r>
          </a:p>
          <a:p>
            <a:pPr algn="ctr"/>
            <a:r>
              <a:rPr lang="en-US" sz="1600" dirty="0">
                <a:solidFill>
                  <a:schemeClr val="tx1"/>
                </a:solidFill>
              </a:rPr>
              <a:t>Pricing, Yields, Analytics per instrument class</a:t>
            </a:r>
          </a:p>
        </p:txBody>
      </p:sp>
      <p:sp>
        <p:nvSpPr>
          <p:cNvPr id="8" name="Rectangle 7"/>
          <p:cNvSpPr/>
          <p:nvPr/>
        </p:nvSpPr>
        <p:spPr>
          <a:xfrm>
            <a:off x="1219200" y="6096000"/>
            <a:ext cx="9753600" cy="609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Future FIBO: Portfolios, Positions etc.</a:t>
            </a:r>
          </a:p>
          <a:p>
            <a:pPr algn="ctr"/>
            <a:r>
              <a:rPr lang="en-US" sz="1600" dirty="0">
                <a:solidFill>
                  <a:schemeClr val="tx1"/>
                </a:solidFill>
              </a:rPr>
              <a:t>Concepts relating to individual institutions, reporting requirements etc.</a:t>
            </a:r>
          </a:p>
        </p:txBody>
      </p:sp>
      <p:sp>
        <p:nvSpPr>
          <p:cNvPr id="9" name="Rectangle 8"/>
          <p:cNvSpPr/>
          <p:nvPr/>
        </p:nvSpPr>
        <p:spPr>
          <a:xfrm>
            <a:off x="1219200" y="5334000"/>
            <a:ext cx="9753600" cy="685800"/>
          </a:xfrm>
          <a:prstGeom prst="rect">
            <a:avLst/>
          </a:prstGeom>
          <a:solidFill>
            <a:schemeClr val="accent4">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Process</a:t>
            </a:r>
          </a:p>
          <a:p>
            <a:pPr algn="ctr"/>
            <a:r>
              <a:rPr lang="en-US" sz="1600" dirty="0">
                <a:solidFill>
                  <a:schemeClr val="tx1"/>
                </a:solidFill>
              </a:rPr>
              <a:t>Corporate Actions, Securities Issuance and Securitization</a:t>
            </a:r>
          </a:p>
        </p:txBody>
      </p:sp>
      <p:sp>
        <p:nvSpPr>
          <p:cNvPr id="11" name="Rectangle 10"/>
          <p:cNvSpPr/>
          <p:nvPr/>
        </p:nvSpPr>
        <p:spPr>
          <a:xfrm>
            <a:off x="1524000" y="3543300"/>
            <a:ext cx="4368800" cy="342900"/>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Derivatives</a:t>
            </a:r>
          </a:p>
        </p:txBody>
      </p:sp>
      <p:sp>
        <p:nvSpPr>
          <p:cNvPr id="12" name="Rectangle 11"/>
          <p:cNvSpPr/>
          <p:nvPr/>
        </p:nvSpPr>
        <p:spPr>
          <a:xfrm>
            <a:off x="6197600" y="3543300"/>
            <a:ext cx="4470400" cy="342900"/>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Loans, Mortgage Loans</a:t>
            </a:r>
          </a:p>
        </p:txBody>
      </p:sp>
      <p:sp>
        <p:nvSpPr>
          <p:cNvPr id="14" name="Rectangle 13"/>
          <p:cNvSpPr/>
          <p:nvPr/>
        </p:nvSpPr>
        <p:spPr>
          <a:xfrm>
            <a:off x="1524000" y="4000500"/>
            <a:ext cx="4368800" cy="342900"/>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Funds</a:t>
            </a:r>
          </a:p>
        </p:txBody>
      </p:sp>
      <p:sp>
        <p:nvSpPr>
          <p:cNvPr id="15" name="Rectangle 14"/>
          <p:cNvSpPr/>
          <p:nvPr/>
        </p:nvSpPr>
        <p:spPr>
          <a:xfrm>
            <a:off x="6197600" y="4000500"/>
            <a:ext cx="4470400" cy="342900"/>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Rights and Warrants</a:t>
            </a:r>
          </a:p>
        </p:txBody>
      </p:sp>
      <p:sp>
        <p:nvSpPr>
          <p:cNvPr id="16" name="Rectangle 15"/>
          <p:cNvSpPr/>
          <p:nvPr/>
        </p:nvSpPr>
        <p:spPr>
          <a:xfrm>
            <a:off x="7721600" y="2133600"/>
            <a:ext cx="3253873" cy="533400"/>
          </a:xfrm>
          <a:prstGeom prst="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Indices and Indicators</a:t>
            </a:r>
          </a:p>
        </p:txBody>
      </p:sp>
      <p:sp>
        <p:nvSpPr>
          <p:cNvPr id="17" name="Rectangle 16"/>
          <p:cNvSpPr/>
          <p:nvPr/>
        </p:nvSpPr>
        <p:spPr>
          <a:xfrm>
            <a:off x="1524000" y="3124200"/>
            <a:ext cx="4368800" cy="342900"/>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Securities (Common, Equities)</a:t>
            </a:r>
          </a:p>
        </p:txBody>
      </p:sp>
      <p:sp>
        <p:nvSpPr>
          <p:cNvPr id="18" name="Rectangle 17"/>
          <p:cNvSpPr/>
          <p:nvPr/>
        </p:nvSpPr>
        <p:spPr>
          <a:xfrm>
            <a:off x="6197600" y="3124200"/>
            <a:ext cx="4470400" cy="342900"/>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Securities (Debt)</a:t>
            </a:r>
          </a:p>
        </p:txBody>
      </p:sp>
      <p:sp>
        <p:nvSpPr>
          <p:cNvPr id="19" name="Rectangle 18"/>
          <p:cNvSpPr/>
          <p:nvPr/>
        </p:nvSpPr>
        <p:spPr>
          <a:xfrm>
            <a:off x="1208506" y="2133600"/>
            <a:ext cx="3160295" cy="533400"/>
          </a:xfrm>
          <a:prstGeom prst="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Business Entities</a:t>
            </a:r>
          </a:p>
        </p:txBody>
      </p:sp>
      <p:sp>
        <p:nvSpPr>
          <p:cNvPr id="20" name="Rectangle 19"/>
          <p:cNvSpPr/>
          <p:nvPr/>
        </p:nvSpPr>
        <p:spPr>
          <a:xfrm>
            <a:off x="4470400" y="2133600"/>
            <a:ext cx="3149600" cy="533400"/>
          </a:xfrm>
          <a:prstGeom prst="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Financial Business and Commerce</a:t>
            </a:r>
          </a:p>
        </p:txBody>
      </p:sp>
    </p:spTree>
    <p:extLst>
      <p:ext uri="{BB962C8B-B14F-4D97-AF65-F5344CB8AC3E}">
        <p14:creationId xmlns:p14="http://schemas.microsoft.com/office/powerpoint/2010/main" val="27597256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8337176" y="1530724"/>
            <a:ext cx="2635624" cy="5334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219200" y="1524000"/>
            <a:ext cx="7117976" cy="533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1213"/>
            <a:ext cx="10515600" cy="1325563"/>
          </a:xfrm>
        </p:spPr>
        <p:txBody>
          <a:bodyPr>
            <a:normAutofit/>
          </a:bodyPr>
          <a:lstStyle/>
          <a:p>
            <a:r>
              <a:rPr lang="en-US" dirty="0"/>
              <a:t>FIBO: Status</a:t>
            </a:r>
          </a:p>
        </p:txBody>
      </p:sp>
      <p:sp>
        <p:nvSpPr>
          <p:cNvPr id="4" name="Rectangle 3"/>
          <p:cNvSpPr/>
          <p:nvPr/>
        </p:nvSpPr>
        <p:spPr>
          <a:xfrm>
            <a:off x="1219200" y="1066800"/>
            <a:ext cx="9753600" cy="381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Upper Ontology</a:t>
            </a:r>
          </a:p>
        </p:txBody>
      </p:sp>
      <p:sp>
        <p:nvSpPr>
          <p:cNvPr id="5" name="Rectangle 4"/>
          <p:cNvSpPr/>
          <p:nvPr/>
        </p:nvSpPr>
        <p:spPr>
          <a:xfrm>
            <a:off x="1219201" y="1524000"/>
            <a:ext cx="9753599"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Foundations: High level abstractions</a:t>
            </a:r>
          </a:p>
        </p:txBody>
      </p:sp>
      <p:sp>
        <p:nvSpPr>
          <p:cNvPr id="6" name="Rectangle 5"/>
          <p:cNvSpPr/>
          <p:nvPr/>
        </p:nvSpPr>
        <p:spPr>
          <a:xfrm>
            <a:off x="1219200" y="2743200"/>
            <a:ext cx="9753600" cy="17526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Contract Ontologies</a:t>
            </a:r>
          </a:p>
          <a:p>
            <a:pPr algn="ctr"/>
            <a:endParaRPr lang="en-US" b="1" dirty="0">
              <a:solidFill>
                <a:schemeClr val="tx1"/>
              </a:solidFill>
            </a:endParaRPr>
          </a:p>
          <a:p>
            <a:pPr algn="ctr"/>
            <a:endParaRPr lang="en-US" b="1" dirty="0">
              <a:solidFill>
                <a:schemeClr val="tx1"/>
              </a:solidFill>
            </a:endParaRPr>
          </a:p>
          <a:p>
            <a:pPr algn="ctr"/>
            <a:endParaRPr lang="en-US" b="1" dirty="0">
              <a:solidFill>
                <a:schemeClr val="tx1"/>
              </a:solidFill>
            </a:endParaRPr>
          </a:p>
          <a:p>
            <a:pPr algn="ctr"/>
            <a:endParaRPr lang="en-US" b="1" dirty="0">
              <a:solidFill>
                <a:schemeClr val="tx1"/>
              </a:solidFill>
            </a:endParaRPr>
          </a:p>
          <a:p>
            <a:pPr algn="ctr"/>
            <a:endParaRPr lang="en-US" b="1" dirty="0">
              <a:solidFill>
                <a:schemeClr val="tx1"/>
              </a:solidFill>
            </a:endParaRPr>
          </a:p>
        </p:txBody>
      </p:sp>
      <p:sp>
        <p:nvSpPr>
          <p:cNvPr id="7" name="Rectangle 6"/>
          <p:cNvSpPr/>
          <p:nvPr/>
        </p:nvSpPr>
        <p:spPr>
          <a:xfrm>
            <a:off x="1219200" y="4572000"/>
            <a:ext cx="9753600" cy="685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Pricing and Analytics (time-sensitive concepts)</a:t>
            </a:r>
          </a:p>
          <a:p>
            <a:pPr algn="ctr"/>
            <a:r>
              <a:rPr lang="en-US" sz="1600" dirty="0">
                <a:solidFill>
                  <a:schemeClr val="tx1"/>
                </a:solidFill>
              </a:rPr>
              <a:t>Pricing, Yields, Analytics per instrument class</a:t>
            </a:r>
          </a:p>
        </p:txBody>
      </p:sp>
      <p:sp>
        <p:nvSpPr>
          <p:cNvPr id="8" name="Rectangle 7"/>
          <p:cNvSpPr/>
          <p:nvPr/>
        </p:nvSpPr>
        <p:spPr>
          <a:xfrm>
            <a:off x="1219200" y="6096000"/>
            <a:ext cx="9753600" cy="6096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Future FIBO: Portfolios, Positions etc.</a:t>
            </a:r>
          </a:p>
          <a:p>
            <a:pPr algn="ctr"/>
            <a:r>
              <a:rPr lang="en-US" sz="1600" dirty="0">
                <a:solidFill>
                  <a:schemeClr val="tx1"/>
                </a:solidFill>
              </a:rPr>
              <a:t>Concepts relating to individual institutions, reporting requirements etc.</a:t>
            </a:r>
          </a:p>
        </p:txBody>
      </p:sp>
      <p:sp>
        <p:nvSpPr>
          <p:cNvPr id="9" name="Rectangle 8"/>
          <p:cNvSpPr/>
          <p:nvPr/>
        </p:nvSpPr>
        <p:spPr>
          <a:xfrm>
            <a:off x="1219200" y="5334000"/>
            <a:ext cx="9753600" cy="6858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Process</a:t>
            </a:r>
          </a:p>
          <a:p>
            <a:pPr algn="ctr"/>
            <a:r>
              <a:rPr lang="en-US" sz="1600" dirty="0">
                <a:solidFill>
                  <a:schemeClr val="tx1"/>
                </a:solidFill>
              </a:rPr>
              <a:t>Corporate Actions, Securities Issuance and Securitization</a:t>
            </a:r>
          </a:p>
        </p:txBody>
      </p:sp>
      <p:sp>
        <p:nvSpPr>
          <p:cNvPr id="11" name="Rectangle 10"/>
          <p:cNvSpPr/>
          <p:nvPr/>
        </p:nvSpPr>
        <p:spPr>
          <a:xfrm>
            <a:off x="1524000" y="3543300"/>
            <a:ext cx="4368800" cy="342900"/>
          </a:xfrm>
          <a:prstGeom prst="rect">
            <a:avLst/>
          </a:prstGeom>
          <a:solidFill>
            <a:srgbClr val="FF66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Derivatives</a:t>
            </a:r>
          </a:p>
        </p:txBody>
      </p:sp>
      <p:sp>
        <p:nvSpPr>
          <p:cNvPr id="12" name="Rectangle 11"/>
          <p:cNvSpPr/>
          <p:nvPr/>
        </p:nvSpPr>
        <p:spPr>
          <a:xfrm>
            <a:off x="6197600" y="3543300"/>
            <a:ext cx="4470400" cy="342900"/>
          </a:xfrm>
          <a:prstGeom prst="rect">
            <a:avLst/>
          </a:prstGeom>
          <a:solidFill>
            <a:srgbClr val="FF66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Loans, Mortgage Loans</a:t>
            </a:r>
          </a:p>
        </p:txBody>
      </p:sp>
      <p:sp>
        <p:nvSpPr>
          <p:cNvPr id="14" name="Rectangle 13"/>
          <p:cNvSpPr/>
          <p:nvPr/>
        </p:nvSpPr>
        <p:spPr>
          <a:xfrm>
            <a:off x="1524000" y="4000500"/>
            <a:ext cx="4368800" cy="3429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Funds</a:t>
            </a:r>
          </a:p>
        </p:txBody>
      </p:sp>
      <p:sp>
        <p:nvSpPr>
          <p:cNvPr id="15" name="Rectangle 14"/>
          <p:cNvSpPr/>
          <p:nvPr/>
        </p:nvSpPr>
        <p:spPr>
          <a:xfrm>
            <a:off x="6197600" y="4000500"/>
            <a:ext cx="4470400" cy="3429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Rights and Warrants</a:t>
            </a:r>
          </a:p>
        </p:txBody>
      </p:sp>
      <p:sp>
        <p:nvSpPr>
          <p:cNvPr id="17" name="Rectangle 16"/>
          <p:cNvSpPr/>
          <p:nvPr/>
        </p:nvSpPr>
        <p:spPr>
          <a:xfrm>
            <a:off x="1524000" y="3124200"/>
            <a:ext cx="4368800" cy="3429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Securities (Common) Equities)</a:t>
            </a:r>
          </a:p>
        </p:txBody>
      </p:sp>
      <p:sp>
        <p:nvSpPr>
          <p:cNvPr id="18" name="Rectangle 17"/>
          <p:cNvSpPr/>
          <p:nvPr/>
        </p:nvSpPr>
        <p:spPr>
          <a:xfrm>
            <a:off x="6197600" y="3124200"/>
            <a:ext cx="4470400" cy="342900"/>
          </a:xfrm>
          <a:prstGeom prst="rect">
            <a:avLst/>
          </a:prstGeom>
          <a:solidFill>
            <a:srgbClr val="FF66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Securities (Debt)</a:t>
            </a:r>
          </a:p>
        </p:txBody>
      </p:sp>
      <p:sp>
        <p:nvSpPr>
          <p:cNvPr id="20" name="Rectangle 19"/>
          <p:cNvSpPr/>
          <p:nvPr/>
        </p:nvSpPr>
        <p:spPr>
          <a:xfrm>
            <a:off x="4876800" y="0"/>
            <a:ext cx="7315200" cy="990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 </a:t>
            </a:r>
          </a:p>
          <a:p>
            <a:r>
              <a:rPr lang="en-US" b="1" u="sng" dirty="0">
                <a:solidFill>
                  <a:schemeClr val="tx1"/>
                </a:solidFill>
              </a:rPr>
              <a:t>Key</a:t>
            </a:r>
          </a:p>
          <a:p>
            <a:endParaRPr lang="en-US" dirty="0">
              <a:solidFill>
                <a:schemeClr val="tx1"/>
              </a:solidFill>
            </a:endParaRPr>
          </a:p>
          <a:p>
            <a:endParaRPr lang="en-US" dirty="0">
              <a:solidFill>
                <a:schemeClr val="tx1"/>
              </a:solidFill>
            </a:endParaRPr>
          </a:p>
          <a:p>
            <a:endParaRPr lang="en-US" dirty="0">
              <a:solidFill>
                <a:schemeClr val="tx1"/>
              </a:solidFill>
            </a:endParaRPr>
          </a:p>
        </p:txBody>
      </p:sp>
      <p:sp>
        <p:nvSpPr>
          <p:cNvPr id="21" name="Rectangle 20"/>
          <p:cNvSpPr/>
          <p:nvPr/>
        </p:nvSpPr>
        <p:spPr>
          <a:xfrm>
            <a:off x="8940800" y="68179"/>
            <a:ext cx="2844800" cy="316832"/>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Future</a:t>
            </a:r>
          </a:p>
        </p:txBody>
      </p:sp>
      <p:sp>
        <p:nvSpPr>
          <p:cNvPr id="22" name="Rectangle 21"/>
          <p:cNvSpPr/>
          <p:nvPr/>
        </p:nvSpPr>
        <p:spPr>
          <a:xfrm>
            <a:off x="5918203" y="521368"/>
            <a:ext cx="2835440" cy="316832"/>
          </a:xfrm>
          <a:prstGeom prst="rect">
            <a:avLst/>
          </a:prstGeom>
          <a:solidFill>
            <a:srgbClr val="FF66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Development: Beta</a:t>
            </a:r>
          </a:p>
        </p:txBody>
      </p:sp>
      <p:sp>
        <p:nvSpPr>
          <p:cNvPr id="23" name="Rectangle 22"/>
          <p:cNvSpPr/>
          <p:nvPr/>
        </p:nvSpPr>
        <p:spPr>
          <a:xfrm>
            <a:off x="8940800" y="521368"/>
            <a:ext cx="2844800" cy="316832"/>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Release</a:t>
            </a:r>
          </a:p>
        </p:txBody>
      </p:sp>
      <p:sp>
        <p:nvSpPr>
          <p:cNvPr id="24" name="Rectangle 23"/>
          <p:cNvSpPr/>
          <p:nvPr/>
        </p:nvSpPr>
        <p:spPr>
          <a:xfrm>
            <a:off x="5918203" y="76200"/>
            <a:ext cx="2844800" cy="316832"/>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Development: Alpha</a:t>
            </a:r>
          </a:p>
        </p:txBody>
      </p:sp>
      <p:sp>
        <p:nvSpPr>
          <p:cNvPr id="25" name="Rectangle 24"/>
          <p:cNvSpPr/>
          <p:nvPr/>
        </p:nvSpPr>
        <p:spPr>
          <a:xfrm>
            <a:off x="7721600" y="2133600"/>
            <a:ext cx="3253873" cy="5334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Indices and Indicators</a:t>
            </a:r>
          </a:p>
        </p:txBody>
      </p:sp>
      <p:sp>
        <p:nvSpPr>
          <p:cNvPr id="26" name="Rectangle 25"/>
          <p:cNvSpPr/>
          <p:nvPr/>
        </p:nvSpPr>
        <p:spPr>
          <a:xfrm>
            <a:off x="1208506" y="2133600"/>
            <a:ext cx="3160295" cy="5334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Business Entities</a:t>
            </a:r>
          </a:p>
        </p:txBody>
      </p:sp>
      <p:sp>
        <p:nvSpPr>
          <p:cNvPr id="27" name="Rectangle 26"/>
          <p:cNvSpPr/>
          <p:nvPr/>
        </p:nvSpPr>
        <p:spPr>
          <a:xfrm>
            <a:off x="4470400" y="2133600"/>
            <a:ext cx="3149600" cy="5334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Financial Business and Commerce</a:t>
            </a:r>
          </a:p>
        </p:txBody>
      </p:sp>
      <p:sp>
        <p:nvSpPr>
          <p:cNvPr id="29" name="Rectangle 28">
            <a:extLst>
              <a:ext uri="{FF2B5EF4-FFF2-40B4-BE49-F238E27FC236}">
                <a16:creationId xmlns:a16="http://schemas.microsoft.com/office/drawing/2014/main" id="{FF34A250-4463-4BE0-9476-F079BC62A2B6}"/>
              </a:ext>
            </a:extLst>
          </p:cNvPr>
          <p:cNvSpPr/>
          <p:nvPr/>
        </p:nvSpPr>
        <p:spPr>
          <a:xfrm>
            <a:off x="4188758" y="3124200"/>
            <a:ext cx="1686113" cy="338418"/>
          </a:xfrm>
          <a:prstGeom prst="rect">
            <a:avLst/>
          </a:prstGeom>
          <a:solidFill>
            <a:srgbClr val="FF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 Equities</a:t>
            </a:r>
          </a:p>
        </p:txBody>
      </p:sp>
      <p:sp>
        <p:nvSpPr>
          <p:cNvPr id="30" name="Rectangle 29">
            <a:extLst>
              <a:ext uri="{FF2B5EF4-FFF2-40B4-BE49-F238E27FC236}">
                <a16:creationId xmlns:a16="http://schemas.microsoft.com/office/drawing/2014/main" id="{5A454090-04F3-42C4-9F3C-4775426A20AB}"/>
              </a:ext>
            </a:extLst>
          </p:cNvPr>
          <p:cNvSpPr/>
          <p:nvPr/>
        </p:nvSpPr>
        <p:spPr>
          <a:xfrm>
            <a:off x="1524000" y="3558986"/>
            <a:ext cx="1065306" cy="32049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IR Swaps</a:t>
            </a:r>
          </a:p>
        </p:txBody>
      </p:sp>
      <p:sp>
        <p:nvSpPr>
          <p:cNvPr id="31" name="Rectangle 30">
            <a:extLst>
              <a:ext uri="{FF2B5EF4-FFF2-40B4-BE49-F238E27FC236}">
                <a16:creationId xmlns:a16="http://schemas.microsoft.com/office/drawing/2014/main" id="{C1217ADF-0F86-4E65-9150-2F1E423138E5}"/>
              </a:ext>
            </a:extLst>
          </p:cNvPr>
          <p:cNvSpPr/>
          <p:nvPr/>
        </p:nvSpPr>
        <p:spPr>
          <a:xfrm>
            <a:off x="4814046" y="3556748"/>
            <a:ext cx="1065306" cy="32049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solidFill>
            </a:endParaRPr>
          </a:p>
        </p:txBody>
      </p:sp>
      <p:sp>
        <p:nvSpPr>
          <p:cNvPr id="32" name="Rectangle 31">
            <a:extLst>
              <a:ext uri="{FF2B5EF4-FFF2-40B4-BE49-F238E27FC236}">
                <a16:creationId xmlns:a16="http://schemas.microsoft.com/office/drawing/2014/main" id="{3B3CF267-82DF-4DAE-98E3-13D4A9816470}"/>
              </a:ext>
            </a:extLst>
          </p:cNvPr>
          <p:cNvSpPr/>
          <p:nvPr/>
        </p:nvSpPr>
        <p:spPr>
          <a:xfrm>
            <a:off x="7974695" y="1529511"/>
            <a:ext cx="1373841" cy="533400"/>
          </a:xfrm>
          <a:prstGeom prst="rect">
            <a:avLst/>
          </a:prstGeom>
          <a:solidFill>
            <a:srgbClr val="FF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500941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D6DB4-2185-418B-99AD-9BDA6E6701DA}"/>
              </a:ext>
            </a:extLst>
          </p:cNvPr>
          <p:cNvSpPr>
            <a:spLocks noGrp="1"/>
          </p:cNvSpPr>
          <p:nvPr>
            <p:ph type="title"/>
          </p:nvPr>
        </p:nvSpPr>
        <p:spPr/>
        <p:txBody>
          <a:bodyPr/>
          <a:lstStyle/>
          <a:p>
            <a:r>
              <a:rPr lang="en-US" dirty="0"/>
              <a:t>This Section: Presentation</a:t>
            </a:r>
            <a:r>
              <a:rPr lang="en-US" baseline="0" dirty="0"/>
              <a:t> Format and Plans</a:t>
            </a:r>
            <a:endParaRPr lang="en-US" dirty="0"/>
          </a:p>
        </p:txBody>
      </p:sp>
      <p:sp>
        <p:nvSpPr>
          <p:cNvPr id="3" name="Content Placeholder 2">
            <a:extLst>
              <a:ext uri="{FF2B5EF4-FFF2-40B4-BE49-F238E27FC236}">
                <a16:creationId xmlns:a16="http://schemas.microsoft.com/office/drawing/2014/main" id="{EED9B589-18CC-4E57-A650-74A79BE24F7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7925929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A92C5-B554-4897-AF79-15925DBBA39C}"/>
              </a:ext>
            </a:extLst>
          </p:cNvPr>
          <p:cNvSpPr>
            <a:spLocks noGrp="1"/>
          </p:cNvSpPr>
          <p:nvPr>
            <p:ph type="title"/>
          </p:nvPr>
        </p:nvSpPr>
        <p:spPr/>
        <p:txBody>
          <a:bodyPr/>
          <a:lstStyle/>
          <a:p>
            <a:r>
              <a:rPr lang="en-US" dirty="0"/>
              <a:t>Web Structure</a:t>
            </a:r>
          </a:p>
        </p:txBody>
      </p:sp>
      <p:sp>
        <p:nvSpPr>
          <p:cNvPr id="3" name="Content Placeholder 2">
            <a:extLst>
              <a:ext uri="{FF2B5EF4-FFF2-40B4-BE49-F238E27FC236}">
                <a16:creationId xmlns:a16="http://schemas.microsoft.com/office/drawing/2014/main" id="{FBCE9662-2F76-46C7-B929-B7260B8A972F}"/>
              </a:ext>
            </a:extLst>
          </p:cNvPr>
          <p:cNvSpPr>
            <a:spLocks noGrp="1"/>
          </p:cNvSpPr>
          <p:nvPr>
            <p:ph idx="1"/>
          </p:nvPr>
        </p:nvSpPr>
        <p:spPr/>
        <p:txBody>
          <a:bodyPr/>
          <a:lstStyle/>
          <a:p>
            <a:r>
              <a:rPr lang="en-US" dirty="0"/>
              <a:t>Still a work in progress</a:t>
            </a:r>
          </a:p>
          <a:p>
            <a:pPr lvl="1"/>
            <a:r>
              <a:rPr lang="en-US" dirty="0"/>
              <a:t>We have made sure that each of</a:t>
            </a:r>
            <a:r>
              <a:rPr lang="en-US" baseline="0" dirty="0"/>
              <a:t> the available deliverables is available via the web interface</a:t>
            </a:r>
          </a:p>
          <a:p>
            <a:pPr lvl="1"/>
            <a:r>
              <a:rPr lang="en-US" baseline="0" dirty="0"/>
              <a:t>Content Negotiation still in progress</a:t>
            </a:r>
          </a:p>
          <a:p>
            <a:pPr lvl="1"/>
            <a:r>
              <a:rPr lang="en-US" baseline="0" dirty="0"/>
              <a:t>New architecture being worked on for the HTML</a:t>
            </a:r>
          </a:p>
          <a:p>
            <a:pPr lvl="0"/>
            <a:r>
              <a:rPr lang="en-US" baseline="0" dirty="0"/>
              <a:t>Also need to work on more business-friendly views of the model content</a:t>
            </a:r>
          </a:p>
          <a:p>
            <a:pPr lvl="1"/>
            <a:r>
              <a:rPr lang="en-US" baseline="0" dirty="0"/>
              <a:t>This would focus on the SMIF diagrams and on spreadsheet / tabular views of the Glossary content</a:t>
            </a:r>
          </a:p>
          <a:p>
            <a:pPr lvl="0"/>
            <a:r>
              <a:rPr lang="en-US" baseline="0" dirty="0"/>
              <a:t>Feedback welcome!</a:t>
            </a:r>
          </a:p>
        </p:txBody>
      </p:sp>
    </p:spTree>
    <p:extLst>
      <p:ext uri="{BB962C8B-B14F-4D97-AF65-F5344CB8AC3E}">
        <p14:creationId xmlns:p14="http://schemas.microsoft.com/office/powerpoint/2010/main" val="38854604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45E59-8B39-4DAF-994A-B5C1F53B9A54}"/>
              </a:ext>
            </a:extLst>
          </p:cNvPr>
          <p:cNvSpPr>
            <a:spLocks noGrp="1"/>
          </p:cNvSpPr>
          <p:nvPr>
            <p:ph type="title"/>
          </p:nvPr>
        </p:nvSpPr>
        <p:spPr/>
        <p:txBody>
          <a:bodyPr/>
          <a:lstStyle/>
          <a:p>
            <a:pPr lvl="0"/>
            <a:r>
              <a:rPr lang="en-US" dirty="0"/>
              <a:t>Content Negotiation Plans</a:t>
            </a:r>
          </a:p>
        </p:txBody>
      </p:sp>
      <p:sp>
        <p:nvSpPr>
          <p:cNvPr id="3" name="Content Placeholder 2">
            <a:extLst>
              <a:ext uri="{FF2B5EF4-FFF2-40B4-BE49-F238E27FC236}">
                <a16:creationId xmlns:a16="http://schemas.microsoft.com/office/drawing/2014/main" id="{5922611B-4392-41F5-9F36-16B47D12825B}"/>
              </a:ext>
            </a:extLst>
          </p:cNvPr>
          <p:cNvSpPr>
            <a:spLocks noGrp="1"/>
          </p:cNvSpPr>
          <p:nvPr>
            <p:ph idx="1"/>
          </p:nvPr>
        </p:nvSpPr>
        <p:spPr/>
        <p:txBody>
          <a:bodyPr/>
          <a:lstStyle/>
          <a:p>
            <a:pPr lvl="0"/>
            <a:r>
              <a:rPr lang="en-US" dirty="0"/>
              <a:t>Each concept in FIBO has one IRI </a:t>
            </a:r>
          </a:p>
          <a:p>
            <a:pPr lvl="1"/>
            <a:r>
              <a:rPr lang="en-US" dirty="0"/>
              <a:t>If</a:t>
            </a:r>
            <a:r>
              <a:rPr lang="en-US" baseline="0" dirty="0"/>
              <a:t> </a:t>
            </a:r>
            <a:r>
              <a:rPr lang="en-US" dirty="0"/>
              <a:t>you go</a:t>
            </a:r>
            <a:r>
              <a:rPr lang="en-US" baseline="0" dirty="0"/>
              <a:t> to it with a browser, you get a choice of formats to look at or download</a:t>
            </a:r>
          </a:p>
          <a:p>
            <a:pPr lvl="1"/>
            <a:r>
              <a:rPr lang="en-US" baseline="0" dirty="0"/>
              <a:t>If you access it using and OWL tool it will natively recognize and use the RDF/OWL</a:t>
            </a:r>
          </a:p>
          <a:p>
            <a:pPr lvl="1"/>
            <a:endParaRPr lang="en-US" baseline="0" dirty="0"/>
          </a:p>
          <a:p>
            <a:pPr lvl="0"/>
            <a:r>
              <a:rPr lang="en-US" baseline="0" dirty="0"/>
              <a:t>Note that the RDF/OWL is itself in 3 flavors</a:t>
            </a:r>
          </a:p>
          <a:p>
            <a:pPr lvl="1"/>
            <a:r>
              <a:rPr lang="en-US" baseline="0" dirty="0"/>
              <a:t>RDF/XML</a:t>
            </a:r>
          </a:p>
          <a:p>
            <a:pPr lvl="1"/>
            <a:r>
              <a:rPr lang="en-US" baseline="0" dirty="0"/>
              <a:t>Turtle</a:t>
            </a:r>
          </a:p>
          <a:p>
            <a:pPr lvl="1"/>
            <a:r>
              <a:rPr lang="en-US" baseline="0" dirty="0"/>
              <a:t>JSON-LD</a:t>
            </a:r>
          </a:p>
        </p:txBody>
      </p:sp>
    </p:spTree>
    <p:extLst>
      <p:ext uri="{BB962C8B-B14F-4D97-AF65-F5344CB8AC3E}">
        <p14:creationId xmlns:p14="http://schemas.microsoft.com/office/powerpoint/2010/main" val="38889048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5827D-6676-4CAF-AE95-42FC4E91140F}"/>
              </a:ext>
            </a:extLst>
          </p:cNvPr>
          <p:cNvSpPr>
            <a:spLocks noGrp="1"/>
          </p:cNvSpPr>
          <p:nvPr>
            <p:ph type="title"/>
          </p:nvPr>
        </p:nvSpPr>
        <p:spPr/>
        <p:txBody>
          <a:bodyPr/>
          <a:lstStyle/>
          <a:p>
            <a:r>
              <a:rPr lang="en-US" dirty="0"/>
              <a:t>Web Structure: The Vision</a:t>
            </a:r>
          </a:p>
        </p:txBody>
      </p:sp>
      <p:sp>
        <p:nvSpPr>
          <p:cNvPr id="3" name="Content Placeholder 2">
            <a:extLst>
              <a:ext uri="{FF2B5EF4-FFF2-40B4-BE49-F238E27FC236}">
                <a16:creationId xmlns:a16="http://schemas.microsoft.com/office/drawing/2014/main" id="{F0E0F17E-5B7D-452E-9A6A-BD2AA9DC9443}"/>
              </a:ext>
            </a:extLst>
          </p:cNvPr>
          <p:cNvSpPr>
            <a:spLocks noGrp="1"/>
          </p:cNvSpPr>
          <p:nvPr>
            <p:ph idx="1"/>
          </p:nvPr>
        </p:nvSpPr>
        <p:spPr/>
        <p:txBody>
          <a:bodyPr/>
          <a:lstStyle/>
          <a:p>
            <a:r>
              <a:rPr lang="en-US" dirty="0"/>
              <a:t>Landing page per concept</a:t>
            </a:r>
          </a:p>
          <a:p>
            <a:r>
              <a:rPr lang="en-US" dirty="0"/>
              <a:t>Concept has one unique IRI</a:t>
            </a:r>
          </a:p>
          <a:p>
            <a:r>
              <a:rPr lang="en-US" dirty="0"/>
              <a:t>That IRI is also</a:t>
            </a:r>
            <a:r>
              <a:rPr lang="en-US" baseline="0" dirty="0"/>
              <a:t> the URI for web  browsers</a:t>
            </a:r>
          </a:p>
          <a:p>
            <a:r>
              <a:rPr lang="en-US" baseline="0" dirty="0"/>
              <a:t>Choice of formats from there</a:t>
            </a:r>
          </a:p>
          <a:p>
            <a:r>
              <a:rPr lang="en-US" baseline="0" dirty="0"/>
              <a:t>Common header / structure</a:t>
            </a:r>
          </a:p>
          <a:p>
            <a:r>
              <a:rPr lang="en-US" baseline="0" dirty="0"/>
              <a:t>Access to views, formats</a:t>
            </a:r>
            <a:endParaRPr lang="en-US" dirty="0"/>
          </a:p>
        </p:txBody>
      </p:sp>
    </p:spTree>
    <p:extLst>
      <p:ext uri="{BB962C8B-B14F-4D97-AF65-F5344CB8AC3E}">
        <p14:creationId xmlns:p14="http://schemas.microsoft.com/office/powerpoint/2010/main" val="15101633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ction Button: Blank 6">
            <a:hlinkClick r:id="" action="ppaction://noaction" highlightClick="1"/>
          </p:cNvPr>
          <p:cNvSpPr/>
          <p:nvPr/>
        </p:nvSpPr>
        <p:spPr>
          <a:xfrm>
            <a:off x="11353800" y="4139736"/>
            <a:ext cx="265125" cy="2651761"/>
          </a:xfrm>
          <a:prstGeom prst="actionButtonBlank">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p:txBody>
          <a:bodyPr>
            <a:normAutofit/>
          </a:bodyPr>
          <a:lstStyle/>
          <a:p>
            <a:r>
              <a:rPr lang="en-US" sz="3200" dirty="0"/>
              <a:t>Top Level – Initial view of FIBO(To be improved by web experts)</a:t>
            </a:r>
          </a:p>
        </p:txBody>
      </p:sp>
      <p:sp>
        <p:nvSpPr>
          <p:cNvPr id="5" name="Rectangle: Rounded Corners 4"/>
          <p:cNvSpPr/>
          <p:nvPr/>
        </p:nvSpPr>
        <p:spPr>
          <a:xfrm>
            <a:off x="663741" y="2389081"/>
            <a:ext cx="10864517" cy="1607687"/>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scene3d>
              <a:camera prst="orthographicFront"/>
              <a:lightRig rig="threePt" dir="t"/>
            </a:scene3d>
            <a:sp3d extrusionH="57150">
              <a:bevelT w="38100" h="38100"/>
            </a:sp3d>
          </a:bodyPr>
          <a:lstStyle/>
          <a:p>
            <a:pPr algn="ctr"/>
            <a:r>
              <a:rPr lang="en-US" sz="3200" i="1" dirty="0">
                <a:solidFill>
                  <a:schemeClr val="accent1">
                    <a:lumMod val="50000"/>
                  </a:schemeClr>
                </a:solidFill>
              </a:rPr>
              <a:t>FIBO Top Level Topics</a:t>
            </a:r>
            <a:endParaRPr lang="en-US" i="1" dirty="0">
              <a:solidFill>
                <a:schemeClr val="accent1">
                  <a:lumMod val="50000"/>
                </a:schemeClr>
              </a:solidFill>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9702" y="1553516"/>
            <a:ext cx="2969980" cy="835565"/>
          </a:xfrm>
          <a:prstGeom prst="rect">
            <a:avLst/>
          </a:prstGeom>
        </p:spPr>
      </p:pic>
      <p:sp>
        <p:nvSpPr>
          <p:cNvPr id="9" name="Action Button: Help 8">
            <a:hlinkClick r:id="" action="ppaction://noaction" highlightClick="1"/>
          </p:cNvPr>
          <p:cNvSpPr/>
          <p:nvPr/>
        </p:nvSpPr>
        <p:spPr>
          <a:xfrm>
            <a:off x="10900610" y="2532049"/>
            <a:ext cx="360948" cy="493295"/>
          </a:xfrm>
          <a:prstGeom prst="actionButtonHel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ction Button: Blank 9">
            <a:hlinkClick r:id="" action="ppaction://noaction" highlightClick="1"/>
          </p:cNvPr>
          <p:cNvSpPr/>
          <p:nvPr/>
        </p:nvSpPr>
        <p:spPr>
          <a:xfrm>
            <a:off x="1954809" y="3038367"/>
            <a:ext cx="1027787" cy="629393"/>
          </a:xfrm>
          <a:prstGeom prst="actionButtonBlank">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t>English</a:t>
            </a:r>
          </a:p>
          <a:p>
            <a:pPr algn="ctr"/>
            <a:r>
              <a:rPr lang="en-US" u="sng" dirty="0"/>
              <a:t>Glossary</a:t>
            </a:r>
          </a:p>
        </p:txBody>
      </p:sp>
      <p:sp>
        <p:nvSpPr>
          <p:cNvPr id="11" name="Action Button: Blank 10">
            <a:hlinkClick r:id="" action="ppaction://noaction" highlightClick="1"/>
          </p:cNvPr>
          <p:cNvSpPr/>
          <p:nvPr/>
        </p:nvSpPr>
        <p:spPr>
          <a:xfrm>
            <a:off x="3165988" y="3038365"/>
            <a:ext cx="1147011" cy="629395"/>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SKOS Taxonomy</a:t>
            </a:r>
          </a:p>
        </p:txBody>
      </p:sp>
      <p:sp>
        <p:nvSpPr>
          <p:cNvPr id="12" name="Action Button: Blank 11">
            <a:hlinkClick r:id="" action="ppaction://noaction" highlightClick="1"/>
          </p:cNvPr>
          <p:cNvSpPr/>
          <p:nvPr/>
        </p:nvSpPr>
        <p:spPr>
          <a:xfrm>
            <a:off x="4467586" y="3038366"/>
            <a:ext cx="1229044" cy="629396"/>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OWL Ontology</a:t>
            </a:r>
          </a:p>
        </p:txBody>
      </p:sp>
      <p:sp>
        <p:nvSpPr>
          <p:cNvPr id="13" name="Action Button: Blank 12">
            <a:hlinkClick r:id="" action="ppaction://noaction" highlightClick="1"/>
          </p:cNvPr>
          <p:cNvSpPr/>
          <p:nvPr/>
        </p:nvSpPr>
        <p:spPr>
          <a:xfrm>
            <a:off x="5851217" y="3047478"/>
            <a:ext cx="1147011" cy="618186"/>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UML Diagrams</a:t>
            </a:r>
          </a:p>
        </p:txBody>
      </p:sp>
      <p:sp>
        <p:nvSpPr>
          <p:cNvPr id="14" name="TextBox 13"/>
          <p:cNvSpPr txBox="1"/>
          <p:nvPr/>
        </p:nvSpPr>
        <p:spPr>
          <a:xfrm>
            <a:off x="736668" y="2962461"/>
            <a:ext cx="1169038" cy="461665"/>
          </a:xfrm>
          <a:prstGeom prst="rect">
            <a:avLst/>
          </a:prstGeom>
          <a:noFill/>
        </p:spPr>
        <p:txBody>
          <a:bodyPr wrap="none" rtlCol="0">
            <a:spAutoFit/>
          </a:bodyPr>
          <a:lstStyle/>
          <a:p>
            <a:r>
              <a:rPr lang="en-US" sz="2400" dirty="0"/>
              <a:t>View As</a:t>
            </a:r>
          </a:p>
        </p:txBody>
      </p:sp>
      <p:sp>
        <p:nvSpPr>
          <p:cNvPr id="15" name="TextBox 14"/>
          <p:cNvSpPr txBox="1"/>
          <p:nvPr/>
        </p:nvSpPr>
        <p:spPr>
          <a:xfrm>
            <a:off x="7585891" y="2913719"/>
            <a:ext cx="1265346" cy="461665"/>
          </a:xfrm>
          <a:prstGeom prst="rect">
            <a:avLst/>
          </a:prstGeom>
          <a:noFill/>
        </p:spPr>
        <p:txBody>
          <a:bodyPr wrap="none" rtlCol="0">
            <a:spAutoFit/>
          </a:bodyPr>
          <a:lstStyle/>
          <a:p>
            <a:r>
              <a:rPr lang="en-US" sz="2400" dirty="0"/>
              <a:t>Version: </a:t>
            </a:r>
          </a:p>
        </p:txBody>
      </p:sp>
      <p:sp>
        <p:nvSpPr>
          <p:cNvPr id="16" name="Action Button: Blank 15">
            <a:hlinkClick r:id="" action="ppaction://noaction" highlightClick="1"/>
          </p:cNvPr>
          <p:cNvSpPr/>
          <p:nvPr/>
        </p:nvSpPr>
        <p:spPr>
          <a:xfrm>
            <a:off x="8851238" y="2998441"/>
            <a:ext cx="638888" cy="376943"/>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1.0</a:t>
            </a:r>
          </a:p>
        </p:txBody>
      </p:sp>
      <p:sp>
        <p:nvSpPr>
          <p:cNvPr id="18" name="TextBox 17"/>
          <p:cNvSpPr txBox="1"/>
          <p:nvPr/>
        </p:nvSpPr>
        <p:spPr>
          <a:xfrm>
            <a:off x="7585891" y="3424126"/>
            <a:ext cx="2457468" cy="461665"/>
          </a:xfrm>
          <a:prstGeom prst="rect">
            <a:avLst/>
          </a:prstGeom>
          <a:noFill/>
        </p:spPr>
        <p:txBody>
          <a:bodyPr wrap="none" rtlCol="0">
            <a:spAutoFit/>
          </a:bodyPr>
          <a:lstStyle/>
          <a:p>
            <a:r>
              <a:rPr lang="en-US" sz="2400" dirty="0"/>
              <a:t>Maturity: </a:t>
            </a:r>
            <a:r>
              <a:rPr lang="en-US" sz="2400" dirty="0">
                <a:solidFill>
                  <a:schemeClr val="accent6">
                    <a:lumMod val="50000"/>
                  </a:schemeClr>
                </a:solidFill>
              </a:rPr>
              <a:t>Release</a:t>
            </a:r>
            <a:r>
              <a:rPr lang="en-US" sz="2400" dirty="0"/>
              <a:t> </a:t>
            </a:r>
          </a:p>
        </p:txBody>
      </p:sp>
      <p:sp>
        <p:nvSpPr>
          <p:cNvPr id="19" name="Action Button: Blank 18">
            <a:hlinkClick r:id="" action="ppaction://noaction" highlightClick="1"/>
          </p:cNvPr>
          <p:cNvSpPr/>
          <p:nvPr/>
        </p:nvSpPr>
        <p:spPr>
          <a:xfrm>
            <a:off x="10050378" y="3255228"/>
            <a:ext cx="1211180" cy="511655"/>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Download Files</a:t>
            </a:r>
          </a:p>
        </p:txBody>
      </p:sp>
      <p:graphicFrame>
        <p:nvGraphicFramePr>
          <p:cNvPr id="2" name="Table 1"/>
          <p:cNvGraphicFramePr>
            <a:graphicFrameLocks noGrp="1"/>
          </p:cNvGraphicFramePr>
          <p:nvPr>
            <p:extLst/>
          </p:nvPr>
        </p:nvGraphicFramePr>
        <p:xfrm>
          <a:off x="663741" y="4139736"/>
          <a:ext cx="10597817" cy="2651760"/>
        </p:xfrm>
        <a:graphic>
          <a:graphicData uri="http://schemas.openxmlformats.org/drawingml/2006/table">
            <a:tbl>
              <a:tblPr firstRow="1" bandRow="1">
                <a:tableStyleId>{5C22544A-7EE6-4342-B048-85BDC9FD1C3A}</a:tableStyleId>
              </a:tblPr>
              <a:tblGrid>
                <a:gridCol w="3351750">
                  <a:extLst>
                    <a:ext uri="{9D8B030D-6E8A-4147-A177-3AD203B41FA5}">
                      <a16:colId xmlns:a16="http://schemas.microsoft.com/office/drawing/2014/main" val="2365888197"/>
                    </a:ext>
                  </a:extLst>
                </a:gridCol>
                <a:gridCol w="7246067">
                  <a:extLst>
                    <a:ext uri="{9D8B030D-6E8A-4147-A177-3AD203B41FA5}">
                      <a16:colId xmlns:a16="http://schemas.microsoft.com/office/drawing/2014/main" val="2134840013"/>
                    </a:ext>
                  </a:extLst>
                </a:gridCol>
              </a:tblGrid>
              <a:tr h="293628">
                <a:tc>
                  <a:txBody>
                    <a:bodyPr/>
                    <a:lstStyle/>
                    <a:p>
                      <a:r>
                        <a:rPr lang="en-US"/>
                        <a:t>Topic</a:t>
                      </a:r>
                      <a:endParaRPr lang="en-US" dirty="0"/>
                    </a:p>
                  </a:txBody>
                  <a:tcPr/>
                </a:tc>
                <a:tc>
                  <a:txBody>
                    <a:bodyPr/>
                    <a:lstStyle/>
                    <a:p>
                      <a:endParaRPr lang="en-US" dirty="0"/>
                    </a:p>
                  </a:txBody>
                  <a:tcPr/>
                </a:tc>
                <a:extLst>
                  <a:ext uri="{0D108BD9-81ED-4DB2-BD59-A6C34878D82A}">
                    <a16:rowId xmlns:a16="http://schemas.microsoft.com/office/drawing/2014/main" val="3462680233"/>
                  </a:ext>
                </a:extLst>
              </a:tr>
              <a:tr h="954290">
                <a:tc>
                  <a:txBody>
                    <a:bodyPr/>
                    <a:lstStyle/>
                    <a:p>
                      <a:r>
                        <a:rPr lang="en-US" sz="1800" kern="1200" dirty="0">
                          <a:solidFill>
                            <a:schemeClr val="dk1"/>
                          </a:solidFill>
                          <a:effectLst/>
                          <a:latin typeface="+mn-lt"/>
                          <a:ea typeface="+mn-ea"/>
                          <a:cs typeface="+mn-cs"/>
                        </a:rPr>
                        <a:t>Business Entities</a:t>
                      </a:r>
                      <a:endParaRPr lang="en-US" dirty="0"/>
                    </a:p>
                  </a:txBody>
                  <a:tcPr/>
                </a:tc>
                <a:tc>
                  <a:txBody>
                    <a:bodyPr/>
                    <a:lstStyle/>
                    <a:p>
                      <a:r>
                        <a:rPr lang="en-US" dirty="0"/>
                        <a:t>The FIBO Business Entities specification provides a model of business concepts that are represented by finance industry terms as used in official regulatory and financial organization documents on the subject of Business Entities.</a:t>
                      </a:r>
                    </a:p>
                  </a:txBody>
                  <a:tcPr/>
                </a:tc>
                <a:extLst>
                  <a:ext uri="{0D108BD9-81ED-4DB2-BD59-A6C34878D82A}">
                    <a16:rowId xmlns:a16="http://schemas.microsoft.com/office/drawing/2014/main" val="3945708337"/>
                  </a:ext>
                </a:extLst>
              </a:tr>
              <a:tr h="293628">
                <a:tc>
                  <a:txBody>
                    <a:bodyPr/>
                    <a:lstStyle/>
                    <a:p>
                      <a:r>
                        <a:rPr lang="en-US" sz="1800" kern="1200" dirty="0">
                          <a:solidFill>
                            <a:schemeClr val="dk1"/>
                          </a:solidFill>
                          <a:effectLst/>
                          <a:latin typeface="+mn-lt"/>
                          <a:ea typeface="+mn-ea"/>
                          <a:cs typeface="+mn-cs"/>
                        </a:rPr>
                        <a:t>Business Process</a:t>
                      </a:r>
                      <a:endParaRPr lang="en-US" dirty="0"/>
                    </a:p>
                  </a:txBody>
                  <a:tcPr/>
                </a:tc>
                <a:tc>
                  <a:txBody>
                    <a:bodyPr/>
                    <a:lstStyle/>
                    <a:p>
                      <a:r>
                        <a:rPr lang="en-US" dirty="0"/>
                        <a:t>High level definition….</a:t>
                      </a:r>
                    </a:p>
                  </a:txBody>
                  <a:tcPr/>
                </a:tc>
                <a:extLst>
                  <a:ext uri="{0D108BD9-81ED-4DB2-BD59-A6C34878D82A}">
                    <a16:rowId xmlns:a16="http://schemas.microsoft.com/office/drawing/2014/main" val="158531570"/>
                  </a:ext>
                </a:extLst>
              </a:tr>
              <a:tr h="293628">
                <a:tc>
                  <a:txBody>
                    <a:bodyPr/>
                    <a:lstStyle/>
                    <a:p>
                      <a:r>
                        <a:rPr lang="en-US" sz="1800" kern="1200" dirty="0">
                          <a:solidFill>
                            <a:schemeClr val="dk1"/>
                          </a:solidFill>
                          <a:effectLst/>
                          <a:latin typeface="+mn-lt"/>
                          <a:ea typeface="+mn-ea"/>
                          <a:cs typeface="+mn-cs"/>
                        </a:rPr>
                        <a:t>Corporate Actions and Events</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High level definition….</a:t>
                      </a:r>
                    </a:p>
                  </a:txBody>
                  <a:tcPr/>
                </a:tc>
                <a:extLst>
                  <a:ext uri="{0D108BD9-81ED-4DB2-BD59-A6C34878D82A}">
                    <a16:rowId xmlns:a16="http://schemas.microsoft.com/office/drawing/2014/main" val="2803020669"/>
                  </a:ext>
                </a:extLst>
              </a:tr>
              <a:tr h="293628">
                <a:tc>
                  <a:txBody>
                    <a:bodyPr/>
                    <a:lstStyle/>
                    <a:p>
                      <a:r>
                        <a:rPr lang="en-US" sz="1800" kern="1200" dirty="0">
                          <a:solidFill>
                            <a:schemeClr val="dk1"/>
                          </a:solidFill>
                          <a:effectLst/>
                          <a:latin typeface="+mn-lt"/>
                          <a:ea typeface="+mn-ea"/>
                          <a:cs typeface="+mn-cs"/>
                        </a:rPr>
                        <a:t>Collective Investment Vehicles</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High level definition….</a:t>
                      </a:r>
                    </a:p>
                  </a:txBody>
                  <a:tcPr/>
                </a:tc>
                <a:extLst>
                  <a:ext uri="{0D108BD9-81ED-4DB2-BD59-A6C34878D82A}">
                    <a16:rowId xmlns:a16="http://schemas.microsoft.com/office/drawing/2014/main" val="2485677184"/>
                  </a:ext>
                </a:extLst>
              </a:tr>
            </a:tbl>
          </a:graphicData>
        </a:graphic>
      </p:graphicFrame>
      <p:sp>
        <p:nvSpPr>
          <p:cNvPr id="3" name="Action Button: Go Forward or Next 2">
            <a:hlinkClick r:id="" action="ppaction://hlinkshowjump?jump=nextslide" highlightClick="1"/>
          </p:cNvPr>
          <p:cNvSpPr/>
          <p:nvPr/>
        </p:nvSpPr>
        <p:spPr>
          <a:xfrm rot="5400000">
            <a:off x="11372788" y="4120749"/>
            <a:ext cx="227149" cy="265124"/>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Action Button: Go Forward or Next 20">
            <a:hlinkClick r:id="" action="ppaction://hlinkshowjump?jump=nextslide" highlightClick="1"/>
          </p:cNvPr>
          <p:cNvSpPr/>
          <p:nvPr/>
        </p:nvSpPr>
        <p:spPr>
          <a:xfrm rot="16200000">
            <a:off x="11372788" y="6545360"/>
            <a:ext cx="227149" cy="265124"/>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60158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A7ED6-5C69-4C70-9BFC-0A8F44F0B41E}"/>
              </a:ext>
            </a:extLst>
          </p:cNvPr>
          <p:cNvSpPr>
            <a:spLocks noGrp="1"/>
          </p:cNvSpPr>
          <p:nvPr>
            <p:ph type="title"/>
          </p:nvPr>
        </p:nvSpPr>
        <p:spPr/>
        <p:txBody>
          <a:bodyPr/>
          <a:lstStyle/>
          <a:p>
            <a:r>
              <a:rPr lang="en-US" dirty="0"/>
              <a:t>Deliverables</a:t>
            </a:r>
          </a:p>
        </p:txBody>
      </p:sp>
      <p:sp>
        <p:nvSpPr>
          <p:cNvPr id="3" name="Content Placeholder 2">
            <a:extLst>
              <a:ext uri="{FF2B5EF4-FFF2-40B4-BE49-F238E27FC236}">
                <a16:creationId xmlns:a16="http://schemas.microsoft.com/office/drawing/2014/main" id="{E119317E-D3E3-42B8-9C54-2D65E694321F}"/>
              </a:ext>
            </a:extLst>
          </p:cNvPr>
          <p:cNvSpPr>
            <a:spLocks noGrp="1"/>
          </p:cNvSpPr>
          <p:nvPr>
            <p:ph idx="1"/>
          </p:nvPr>
        </p:nvSpPr>
        <p:spPr/>
        <p:txBody>
          <a:bodyPr>
            <a:normAutofit lnSpcReduction="10000"/>
          </a:bodyPr>
          <a:lstStyle/>
          <a:p>
            <a:pPr lvl="0"/>
            <a:r>
              <a:rPr lang="en-US" dirty="0"/>
              <a:t>Each deliverable presents the business content in different formats for different purposes and kinds of consumption</a:t>
            </a:r>
          </a:p>
          <a:p>
            <a:pPr lvl="1"/>
            <a:r>
              <a:rPr lang="en-US" dirty="0"/>
              <a:t>The OWL Ontology is the System of Record</a:t>
            </a:r>
          </a:p>
          <a:p>
            <a:pPr lvl="1"/>
            <a:r>
              <a:rPr lang="en-US" dirty="0"/>
              <a:t>Some are for machines</a:t>
            </a:r>
            <a:r>
              <a:rPr lang="en-US" baseline="0" dirty="0"/>
              <a:t> e.g. SKOS, OWL</a:t>
            </a:r>
          </a:p>
          <a:p>
            <a:pPr lvl="1"/>
            <a:r>
              <a:rPr lang="en-US" baseline="0" dirty="0"/>
              <a:t>Some are for humans e.g. Glossary, SMIF diagrams</a:t>
            </a:r>
          </a:p>
          <a:p>
            <a:pPr lvl="0"/>
            <a:r>
              <a:rPr lang="en-US" baseline="0" dirty="0"/>
              <a:t>The content is the same and is maintained in RDF OWL</a:t>
            </a:r>
          </a:p>
          <a:p>
            <a:pPr lvl="0"/>
            <a:endParaRPr lang="en-US" baseline="0" dirty="0"/>
          </a:p>
          <a:p>
            <a:pPr lvl="0"/>
            <a:r>
              <a:rPr lang="en-US" baseline="0" dirty="0"/>
              <a:t>Meanwhile the content is at different levels of completion</a:t>
            </a:r>
          </a:p>
          <a:p>
            <a:pPr lvl="1"/>
            <a:r>
              <a:rPr lang="en-US" baseline="0" dirty="0"/>
              <a:t>This may affect machine consumption of some parts</a:t>
            </a:r>
          </a:p>
          <a:p>
            <a:pPr lvl="1"/>
            <a:r>
              <a:rPr lang="en-US" baseline="0" dirty="0"/>
              <a:t>This will affect what parts you want to take or look at for specific business purposes</a:t>
            </a:r>
          </a:p>
        </p:txBody>
      </p:sp>
    </p:spTree>
    <p:extLst>
      <p:ext uri="{BB962C8B-B14F-4D97-AF65-F5344CB8AC3E}">
        <p14:creationId xmlns:p14="http://schemas.microsoft.com/office/powerpoint/2010/main" val="47590532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Rounded Corners 25"/>
          <p:cNvSpPr/>
          <p:nvPr/>
        </p:nvSpPr>
        <p:spPr>
          <a:xfrm>
            <a:off x="3739493" y="4027248"/>
            <a:ext cx="8117227" cy="283075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endParaRPr lang="en-US" u="sng" dirty="0">
              <a:solidFill>
                <a:schemeClr val="accent5">
                  <a:lumMod val="50000"/>
                </a:schemeClr>
              </a:solidFill>
            </a:endParaRPr>
          </a:p>
          <a:p>
            <a:endParaRPr lang="en-US" u="sng" dirty="0">
              <a:solidFill>
                <a:schemeClr val="accent5">
                  <a:lumMod val="50000"/>
                </a:schemeClr>
              </a:solidFill>
            </a:endParaRPr>
          </a:p>
          <a:p>
            <a:r>
              <a:rPr lang="en-US" dirty="0">
                <a:solidFill>
                  <a:schemeClr val="accent5">
                    <a:lumMod val="75000"/>
                  </a:schemeClr>
                </a:solidFill>
              </a:rPr>
              <a:t>    </a:t>
            </a:r>
            <a:endParaRPr lang="en-US" u="sng" dirty="0">
              <a:solidFill>
                <a:schemeClr val="accent5">
                  <a:lumMod val="50000"/>
                </a:schemeClr>
              </a:solidFill>
            </a:endParaRPr>
          </a:p>
        </p:txBody>
      </p:sp>
      <p:sp>
        <p:nvSpPr>
          <p:cNvPr id="4" name="Title 3"/>
          <p:cNvSpPr>
            <a:spLocks noGrp="1"/>
          </p:cNvSpPr>
          <p:nvPr>
            <p:ph type="title"/>
          </p:nvPr>
        </p:nvSpPr>
        <p:spPr/>
        <p:txBody>
          <a:bodyPr>
            <a:normAutofit/>
          </a:bodyPr>
          <a:lstStyle/>
          <a:p>
            <a:r>
              <a:rPr lang="en-US" sz="3200" dirty="0"/>
              <a:t>Example drill-down to domain(To be improved by web experts)</a:t>
            </a:r>
          </a:p>
        </p:txBody>
      </p:sp>
      <p:sp>
        <p:nvSpPr>
          <p:cNvPr id="5" name="Rectangle: Rounded Corners 4"/>
          <p:cNvSpPr/>
          <p:nvPr/>
        </p:nvSpPr>
        <p:spPr>
          <a:xfrm>
            <a:off x="663741" y="2389081"/>
            <a:ext cx="11192979" cy="1607687"/>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scene3d>
              <a:camera prst="orthographicFront"/>
              <a:lightRig rig="threePt" dir="t"/>
            </a:scene3d>
            <a:sp3d extrusionH="57150">
              <a:bevelT w="38100" h="38100"/>
            </a:sp3d>
          </a:bodyPr>
          <a:lstStyle/>
          <a:p>
            <a:pPr algn="ctr"/>
            <a:r>
              <a:rPr lang="en-US" sz="3200" i="1" dirty="0">
                <a:solidFill>
                  <a:schemeClr val="accent1">
                    <a:lumMod val="50000"/>
                  </a:schemeClr>
                </a:solidFill>
              </a:rPr>
              <a:t>Derivatives Domain</a:t>
            </a:r>
            <a:endParaRPr lang="en-US" i="1" dirty="0">
              <a:solidFill>
                <a:schemeClr val="accent1">
                  <a:lumMod val="50000"/>
                </a:schemeClr>
              </a:solidFill>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9702" y="1553516"/>
            <a:ext cx="2969980" cy="835565"/>
          </a:xfrm>
          <a:prstGeom prst="rect">
            <a:avLst/>
          </a:prstGeom>
        </p:spPr>
      </p:pic>
      <p:sp>
        <p:nvSpPr>
          <p:cNvPr id="9" name="Action Button: Help 8">
            <a:hlinkClick r:id="" action="ppaction://noaction" highlightClick="1"/>
          </p:cNvPr>
          <p:cNvSpPr/>
          <p:nvPr/>
        </p:nvSpPr>
        <p:spPr>
          <a:xfrm>
            <a:off x="10900610" y="2532049"/>
            <a:ext cx="360948" cy="493295"/>
          </a:xfrm>
          <a:prstGeom prst="actionButtonHel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ction Button: Blank 9">
            <a:hlinkClick r:id="" action="ppaction://noaction" highlightClick="1"/>
          </p:cNvPr>
          <p:cNvSpPr/>
          <p:nvPr/>
        </p:nvSpPr>
        <p:spPr>
          <a:xfrm>
            <a:off x="1954809" y="3038367"/>
            <a:ext cx="1027787" cy="629393"/>
          </a:xfrm>
          <a:prstGeom prst="actionButtonBlank">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t>English</a:t>
            </a:r>
          </a:p>
          <a:p>
            <a:pPr algn="ctr"/>
            <a:r>
              <a:rPr lang="en-US" u="sng" dirty="0"/>
              <a:t>Glossary</a:t>
            </a:r>
          </a:p>
        </p:txBody>
      </p:sp>
      <p:sp>
        <p:nvSpPr>
          <p:cNvPr id="11" name="Action Button: Blank 10">
            <a:hlinkClick r:id="" action="ppaction://noaction" highlightClick="1"/>
          </p:cNvPr>
          <p:cNvSpPr/>
          <p:nvPr/>
        </p:nvSpPr>
        <p:spPr>
          <a:xfrm>
            <a:off x="3165988" y="3038365"/>
            <a:ext cx="1147011" cy="629395"/>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SKOS Taxonomy</a:t>
            </a:r>
          </a:p>
        </p:txBody>
      </p:sp>
      <p:sp>
        <p:nvSpPr>
          <p:cNvPr id="12" name="Action Button: Blank 11">
            <a:hlinkClick r:id="" action="ppaction://noaction" highlightClick="1"/>
          </p:cNvPr>
          <p:cNvSpPr/>
          <p:nvPr/>
        </p:nvSpPr>
        <p:spPr>
          <a:xfrm>
            <a:off x="4467586" y="3038366"/>
            <a:ext cx="1229044" cy="629396"/>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OWL Ontology</a:t>
            </a:r>
          </a:p>
        </p:txBody>
      </p:sp>
      <p:sp>
        <p:nvSpPr>
          <p:cNvPr id="13" name="Action Button: Blank 12">
            <a:hlinkClick r:id="" action="ppaction://noaction" highlightClick="1"/>
          </p:cNvPr>
          <p:cNvSpPr/>
          <p:nvPr/>
        </p:nvSpPr>
        <p:spPr>
          <a:xfrm>
            <a:off x="5851217" y="3047478"/>
            <a:ext cx="1147011" cy="618186"/>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UML Diagrams</a:t>
            </a:r>
          </a:p>
        </p:txBody>
      </p:sp>
      <p:sp>
        <p:nvSpPr>
          <p:cNvPr id="14" name="TextBox 13"/>
          <p:cNvSpPr txBox="1"/>
          <p:nvPr/>
        </p:nvSpPr>
        <p:spPr>
          <a:xfrm>
            <a:off x="736668" y="2962461"/>
            <a:ext cx="1169038" cy="461665"/>
          </a:xfrm>
          <a:prstGeom prst="rect">
            <a:avLst/>
          </a:prstGeom>
          <a:noFill/>
        </p:spPr>
        <p:txBody>
          <a:bodyPr wrap="none" rtlCol="0">
            <a:spAutoFit/>
          </a:bodyPr>
          <a:lstStyle/>
          <a:p>
            <a:r>
              <a:rPr lang="en-US" sz="2400" dirty="0"/>
              <a:t>View As</a:t>
            </a:r>
          </a:p>
        </p:txBody>
      </p:sp>
      <p:sp>
        <p:nvSpPr>
          <p:cNvPr id="15" name="TextBox 14"/>
          <p:cNvSpPr txBox="1"/>
          <p:nvPr/>
        </p:nvSpPr>
        <p:spPr>
          <a:xfrm>
            <a:off x="7585891" y="2913719"/>
            <a:ext cx="1265346" cy="461665"/>
          </a:xfrm>
          <a:prstGeom prst="rect">
            <a:avLst/>
          </a:prstGeom>
          <a:noFill/>
        </p:spPr>
        <p:txBody>
          <a:bodyPr wrap="none" rtlCol="0">
            <a:spAutoFit/>
          </a:bodyPr>
          <a:lstStyle/>
          <a:p>
            <a:r>
              <a:rPr lang="en-US" sz="2400" dirty="0"/>
              <a:t>Version: </a:t>
            </a:r>
          </a:p>
        </p:txBody>
      </p:sp>
      <p:sp>
        <p:nvSpPr>
          <p:cNvPr id="16" name="Action Button: Blank 15">
            <a:hlinkClick r:id="" action="ppaction://noaction" highlightClick="1"/>
          </p:cNvPr>
          <p:cNvSpPr/>
          <p:nvPr/>
        </p:nvSpPr>
        <p:spPr>
          <a:xfrm>
            <a:off x="8851238" y="2998441"/>
            <a:ext cx="638888" cy="376943"/>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1.0</a:t>
            </a:r>
          </a:p>
        </p:txBody>
      </p:sp>
      <p:sp>
        <p:nvSpPr>
          <p:cNvPr id="18" name="TextBox 17"/>
          <p:cNvSpPr txBox="1"/>
          <p:nvPr/>
        </p:nvSpPr>
        <p:spPr>
          <a:xfrm>
            <a:off x="7585891" y="3424126"/>
            <a:ext cx="2457468" cy="461665"/>
          </a:xfrm>
          <a:prstGeom prst="rect">
            <a:avLst/>
          </a:prstGeom>
          <a:noFill/>
        </p:spPr>
        <p:txBody>
          <a:bodyPr wrap="none" rtlCol="0">
            <a:spAutoFit/>
          </a:bodyPr>
          <a:lstStyle/>
          <a:p>
            <a:r>
              <a:rPr lang="en-US" sz="2400" dirty="0"/>
              <a:t>Maturity: </a:t>
            </a:r>
            <a:r>
              <a:rPr lang="en-US" sz="2400" dirty="0">
                <a:solidFill>
                  <a:schemeClr val="accent6">
                    <a:lumMod val="50000"/>
                  </a:schemeClr>
                </a:solidFill>
              </a:rPr>
              <a:t>Release</a:t>
            </a:r>
            <a:r>
              <a:rPr lang="en-US" sz="2400" dirty="0"/>
              <a:t> </a:t>
            </a:r>
          </a:p>
        </p:txBody>
      </p:sp>
      <p:sp>
        <p:nvSpPr>
          <p:cNvPr id="19" name="Action Button: Blank 18">
            <a:hlinkClick r:id="" action="ppaction://noaction" highlightClick="1"/>
          </p:cNvPr>
          <p:cNvSpPr/>
          <p:nvPr/>
        </p:nvSpPr>
        <p:spPr>
          <a:xfrm>
            <a:off x="10050378" y="3255228"/>
            <a:ext cx="1211180" cy="511655"/>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Download Files</a:t>
            </a:r>
          </a:p>
        </p:txBody>
      </p:sp>
      <p:sp>
        <p:nvSpPr>
          <p:cNvPr id="20" name="Rectangle: Rounded Corners 19"/>
          <p:cNvSpPr/>
          <p:nvPr/>
        </p:nvSpPr>
        <p:spPr>
          <a:xfrm>
            <a:off x="649702" y="4045510"/>
            <a:ext cx="3075133" cy="281249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solidFill>
                  <a:schemeClr val="accent5">
                    <a:lumMod val="75000"/>
                  </a:schemeClr>
                </a:solidFill>
              </a:rPr>
              <a:t>+ FIBO</a:t>
            </a:r>
          </a:p>
          <a:p>
            <a:r>
              <a:rPr lang="en-US" dirty="0">
                <a:solidFill>
                  <a:schemeClr val="accent5">
                    <a:lumMod val="75000"/>
                  </a:schemeClr>
                </a:solidFill>
              </a:rPr>
              <a:t>    + Financial Instruments </a:t>
            </a:r>
          </a:p>
          <a:p>
            <a:r>
              <a:rPr lang="en-US" dirty="0">
                <a:solidFill>
                  <a:schemeClr val="accent5">
                    <a:lumMod val="75000"/>
                  </a:schemeClr>
                </a:solidFill>
              </a:rPr>
              <a:t>      - </a:t>
            </a:r>
            <a:r>
              <a:rPr lang="en-US" u="sng" dirty="0">
                <a:solidFill>
                  <a:schemeClr val="accent5">
                    <a:lumMod val="50000"/>
                  </a:schemeClr>
                </a:solidFill>
              </a:rPr>
              <a:t>Derivatives</a:t>
            </a:r>
          </a:p>
          <a:p>
            <a:endParaRPr lang="en-US" u="sng" dirty="0">
              <a:solidFill>
                <a:schemeClr val="accent5">
                  <a:lumMod val="50000"/>
                </a:schemeClr>
              </a:solidFill>
            </a:endParaRPr>
          </a:p>
          <a:p>
            <a:endParaRPr lang="en-US" u="sng" dirty="0">
              <a:solidFill>
                <a:schemeClr val="accent5">
                  <a:lumMod val="50000"/>
                </a:schemeClr>
              </a:solidFill>
            </a:endParaRPr>
          </a:p>
          <a:p>
            <a:r>
              <a:rPr lang="en-US" dirty="0">
                <a:solidFill>
                  <a:schemeClr val="accent5">
                    <a:lumMod val="75000"/>
                  </a:schemeClr>
                </a:solidFill>
              </a:rPr>
              <a:t>    </a:t>
            </a:r>
            <a:endParaRPr lang="en-US" u="sng" dirty="0">
              <a:solidFill>
                <a:schemeClr val="accent5">
                  <a:lumMod val="50000"/>
                </a:schemeClr>
              </a:solidFill>
            </a:endParaRPr>
          </a:p>
        </p:txBody>
      </p:sp>
      <p:sp>
        <p:nvSpPr>
          <p:cNvPr id="22" name="Action Button: Blank 21">
            <a:hlinkClick r:id="" action="ppaction://noaction" highlightClick="1"/>
          </p:cNvPr>
          <p:cNvSpPr/>
          <p:nvPr/>
        </p:nvSpPr>
        <p:spPr>
          <a:xfrm>
            <a:off x="877919" y="4183506"/>
            <a:ext cx="1027787" cy="511655"/>
          </a:xfrm>
          <a:prstGeom prst="actionButtonBlank">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t>Topical</a:t>
            </a:r>
          </a:p>
        </p:txBody>
      </p:sp>
      <p:sp>
        <p:nvSpPr>
          <p:cNvPr id="25" name="Action Button: Blank 24">
            <a:hlinkClick r:id="" action="ppaction://noaction" highlightClick="1"/>
          </p:cNvPr>
          <p:cNvSpPr/>
          <p:nvPr/>
        </p:nvSpPr>
        <p:spPr>
          <a:xfrm>
            <a:off x="2078821" y="4183506"/>
            <a:ext cx="1375759" cy="511657"/>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Alphabetical</a:t>
            </a:r>
          </a:p>
        </p:txBody>
      </p:sp>
      <p:graphicFrame>
        <p:nvGraphicFramePr>
          <p:cNvPr id="2" name="Table 1"/>
          <p:cNvGraphicFramePr>
            <a:graphicFrameLocks noGrp="1"/>
          </p:cNvGraphicFramePr>
          <p:nvPr>
            <p:extLst/>
          </p:nvPr>
        </p:nvGraphicFramePr>
        <p:xfrm>
          <a:off x="3953052" y="4410429"/>
          <a:ext cx="7192468" cy="2092008"/>
        </p:xfrm>
        <a:graphic>
          <a:graphicData uri="http://schemas.openxmlformats.org/drawingml/2006/table">
            <a:tbl>
              <a:tblPr firstRow="1" bandRow="1">
                <a:tableStyleId>{3B4B98B0-60AC-42C2-AFA5-B58CD77FA1E5}</a:tableStyleId>
              </a:tblPr>
              <a:tblGrid>
                <a:gridCol w="2744201">
                  <a:extLst>
                    <a:ext uri="{9D8B030D-6E8A-4147-A177-3AD203B41FA5}">
                      <a16:colId xmlns:a16="http://schemas.microsoft.com/office/drawing/2014/main" val="3568738970"/>
                    </a:ext>
                  </a:extLst>
                </a:gridCol>
                <a:gridCol w="4448267">
                  <a:extLst>
                    <a:ext uri="{9D8B030D-6E8A-4147-A177-3AD203B41FA5}">
                      <a16:colId xmlns:a16="http://schemas.microsoft.com/office/drawing/2014/main" val="3694957469"/>
                    </a:ext>
                  </a:extLst>
                </a:gridCol>
              </a:tblGrid>
              <a:tr h="370840">
                <a:tc>
                  <a:txBody>
                    <a:bodyPr/>
                    <a:lstStyle/>
                    <a:p>
                      <a:r>
                        <a:rPr lang="en-US" sz="1400" b="0" dirty="0"/>
                        <a:t>Asset Derivatives</a:t>
                      </a:r>
                    </a:p>
                  </a:txBody>
                  <a:tcPr/>
                </a:tc>
                <a:tc>
                  <a:txBody>
                    <a:bodyPr/>
                    <a:lstStyle/>
                    <a:p>
                      <a:r>
                        <a:rPr lang="en-US" sz="1400" b="0" dirty="0"/>
                        <a:t>Asset baskets, bond options, bond return swaps, equity forwards, equity options, equity swaps</a:t>
                      </a:r>
                    </a:p>
                  </a:txBody>
                  <a:tcPr/>
                </a:tc>
                <a:extLst>
                  <a:ext uri="{0D108BD9-81ED-4DB2-BD59-A6C34878D82A}">
                    <a16:rowId xmlns:a16="http://schemas.microsoft.com/office/drawing/2014/main" val="1162881210"/>
                  </a:ext>
                </a:extLst>
              </a:tr>
              <a:tr h="370840">
                <a:tc>
                  <a:txBody>
                    <a:bodyPr/>
                    <a:lstStyle/>
                    <a:p>
                      <a:r>
                        <a:rPr lang="en-US" sz="1400" dirty="0"/>
                        <a:t>Commodities Derivatives</a:t>
                      </a:r>
                    </a:p>
                  </a:txBody>
                  <a:tcPr/>
                </a:tc>
                <a:tc>
                  <a:txBody>
                    <a:bodyPr/>
                    <a:lstStyle/>
                    <a:p>
                      <a:r>
                        <a:rPr lang="en-US" sz="1400" dirty="0"/>
                        <a:t>Commodities contracts, commodity delivery, forwards, options, spots, swaps</a:t>
                      </a:r>
                    </a:p>
                  </a:txBody>
                  <a:tcPr/>
                </a:tc>
                <a:extLst>
                  <a:ext uri="{0D108BD9-81ED-4DB2-BD59-A6C34878D82A}">
                    <a16:rowId xmlns:a16="http://schemas.microsoft.com/office/drawing/2014/main" val="843141895"/>
                  </a:ext>
                </a:extLst>
              </a:tr>
              <a:tr h="370840">
                <a:tc>
                  <a:txBody>
                    <a:bodyPr/>
                    <a:lstStyle/>
                    <a:p>
                      <a:r>
                        <a:rPr lang="en-US" sz="1400" dirty="0"/>
                        <a:t>Credit Derivatives</a:t>
                      </a:r>
                    </a:p>
                  </a:txBody>
                  <a:tcPr/>
                </a:tc>
                <a:tc>
                  <a:txBody>
                    <a:bodyPr/>
                    <a:lstStyle/>
                    <a:p>
                      <a:r>
                        <a:rPr lang="en-US" sz="1400" dirty="0"/>
                        <a:t>Credit default swaps</a:t>
                      </a:r>
                    </a:p>
                  </a:txBody>
                  <a:tcPr/>
                </a:tc>
                <a:extLst>
                  <a:ext uri="{0D108BD9-81ED-4DB2-BD59-A6C34878D82A}">
                    <a16:rowId xmlns:a16="http://schemas.microsoft.com/office/drawing/2014/main" val="3762589415"/>
                  </a:ext>
                </a:extLst>
              </a:tr>
              <a:tr h="370840">
                <a:tc>
                  <a:txBody>
                    <a:bodyPr/>
                    <a:lstStyle/>
                    <a:p>
                      <a:r>
                        <a:rPr lang="en-US" sz="1400" dirty="0"/>
                        <a:t>Derivatives Contracts</a:t>
                      </a:r>
                    </a:p>
                  </a:txBody>
                  <a:tcPr/>
                </a:tc>
                <a:tc>
                  <a:txBody>
                    <a:bodyPr/>
                    <a:lstStyle/>
                    <a:p>
                      <a:pPr marL="0" marR="0">
                        <a:lnSpc>
                          <a:spcPct val="107000"/>
                        </a:lnSpc>
                        <a:spcBef>
                          <a:spcPts val="0"/>
                        </a:spcBef>
                        <a:spcAft>
                          <a:spcPts val="800"/>
                        </a:spcAft>
                      </a:pPr>
                      <a:r>
                        <a:rPr lang="en-US" sz="1400" dirty="0"/>
                        <a:t>Derivatives Basics, exercise conventions, forwards, options on futures, options, OTC instruments, return swaps, swaps, swaptions</a:t>
                      </a:r>
                    </a:p>
                  </a:txBody>
                  <a:tcPr marL="68580" marR="68580" marT="0" marB="0"/>
                </a:tc>
                <a:extLst>
                  <a:ext uri="{0D108BD9-81ED-4DB2-BD59-A6C34878D82A}">
                    <a16:rowId xmlns:a16="http://schemas.microsoft.com/office/drawing/2014/main" val="3694124544"/>
                  </a:ext>
                </a:extLst>
              </a:tr>
            </a:tbl>
          </a:graphicData>
        </a:graphic>
      </p:graphicFrame>
      <p:sp>
        <p:nvSpPr>
          <p:cNvPr id="21" name="Action Button: Blank 20">
            <a:hlinkClick r:id="" action="ppaction://noaction" highlightClick="1"/>
          </p:cNvPr>
          <p:cNvSpPr/>
          <p:nvPr/>
        </p:nvSpPr>
        <p:spPr>
          <a:xfrm>
            <a:off x="11353800" y="4139736"/>
            <a:ext cx="265125" cy="2651761"/>
          </a:xfrm>
          <a:prstGeom prst="actionButtonBlank">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Action Button: Go Forward or Next 22">
            <a:hlinkClick r:id="" action="ppaction://hlinkshowjump?jump=nextslide" highlightClick="1"/>
          </p:cNvPr>
          <p:cNvSpPr/>
          <p:nvPr/>
        </p:nvSpPr>
        <p:spPr>
          <a:xfrm rot="5400000">
            <a:off x="11372788" y="4120749"/>
            <a:ext cx="227149" cy="265124"/>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Action Button: Go Forward or Next 23">
            <a:hlinkClick r:id="" action="ppaction://hlinkshowjump?jump=nextslide" highlightClick="1"/>
          </p:cNvPr>
          <p:cNvSpPr/>
          <p:nvPr/>
        </p:nvSpPr>
        <p:spPr>
          <a:xfrm rot="16200000">
            <a:off x="11372788" y="6545360"/>
            <a:ext cx="227149" cy="265124"/>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3898489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200" dirty="0"/>
              <a:t>Example drill down to class (Strawman based on CCM)</a:t>
            </a:r>
          </a:p>
        </p:txBody>
      </p:sp>
      <p:sp>
        <p:nvSpPr>
          <p:cNvPr id="5" name="Rectangle: Rounded Corners 4"/>
          <p:cNvSpPr/>
          <p:nvPr/>
        </p:nvSpPr>
        <p:spPr>
          <a:xfrm>
            <a:off x="663741" y="2389081"/>
            <a:ext cx="10864517" cy="1607687"/>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scene3d>
              <a:camera prst="orthographicFront"/>
              <a:lightRig rig="threePt" dir="t"/>
            </a:scene3d>
            <a:sp3d extrusionH="57150">
              <a:bevelT w="38100" h="38100"/>
            </a:sp3d>
          </a:bodyPr>
          <a:lstStyle/>
          <a:p>
            <a:pPr algn="ctr"/>
            <a:r>
              <a:rPr lang="en-US" sz="3200" i="1" dirty="0">
                <a:solidFill>
                  <a:schemeClr val="accent1">
                    <a:lumMod val="50000"/>
                  </a:schemeClr>
                </a:solidFill>
              </a:rPr>
              <a:t>CDS Party</a:t>
            </a:r>
            <a:endParaRPr lang="en-US" i="1" dirty="0">
              <a:solidFill>
                <a:schemeClr val="accent1">
                  <a:lumMod val="50000"/>
                </a:schemeClr>
              </a:solidFill>
            </a:endParaRPr>
          </a:p>
        </p:txBody>
      </p:sp>
      <p:sp>
        <p:nvSpPr>
          <p:cNvPr id="6" name="Rectangle: Rounded Corners 5"/>
          <p:cNvSpPr/>
          <p:nvPr/>
        </p:nvSpPr>
        <p:spPr>
          <a:xfrm>
            <a:off x="3760622" y="4060389"/>
            <a:ext cx="7803422" cy="2823414"/>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solidFill>
                  <a:schemeClr val="accent1">
                    <a:lumMod val="50000"/>
                  </a:schemeClr>
                </a:solidFill>
              </a:rPr>
              <a:t>CDS Party</a:t>
            </a:r>
          </a:p>
          <a:p>
            <a:pPr algn="ctr"/>
            <a:endParaRPr lang="en-US" sz="1600" dirty="0">
              <a:solidFill>
                <a:schemeClr val="accent5">
                  <a:lumMod val="50000"/>
                </a:schemeClr>
              </a:solidFill>
            </a:endParaRPr>
          </a:p>
          <a:p>
            <a:pPr algn="ctr"/>
            <a:r>
              <a:rPr lang="en-US" dirty="0">
                <a:solidFill>
                  <a:schemeClr val="accent5">
                    <a:lumMod val="50000"/>
                  </a:schemeClr>
                </a:solidFill>
              </a:rPr>
              <a:t>Either party to a Credit Default Swap contract. </a:t>
            </a:r>
          </a:p>
          <a:p>
            <a:pPr algn="ctr"/>
            <a:endParaRPr lang="en-US" sz="1600" dirty="0">
              <a:solidFill>
                <a:schemeClr val="accent5">
                  <a:lumMod val="50000"/>
                </a:schemeClr>
              </a:solidFill>
            </a:endParaRPr>
          </a:p>
          <a:p>
            <a:r>
              <a:rPr lang="en-US" sz="1600" dirty="0">
                <a:solidFill>
                  <a:schemeClr val="accent5">
                    <a:lumMod val="50000"/>
                  </a:schemeClr>
                </a:solidFill>
              </a:rPr>
              <a:t>  A kind of </a:t>
            </a:r>
            <a:r>
              <a:rPr lang="en-US" sz="1600" b="1" u="sng" dirty="0">
                <a:solidFill>
                  <a:schemeClr val="accent5">
                    <a:lumMod val="50000"/>
                  </a:schemeClr>
                </a:solidFill>
              </a:rPr>
              <a:t>swap party </a:t>
            </a:r>
            <a:r>
              <a:rPr lang="en-US" sz="1600" dirty="0">
                <a:solidFill>
                  <a:schemeClr val="accent5">
                    <a:lumMod val="50000"/>
                  </a:schemeClr>
                </a:solidFill>
              </a:rPr>
              <a:t>that:</a:t>
            </a:r>
          </a:p>
          <a:p>
            <a:r>
              <a:rPr lang="en-US" sz="1600" dirty="0">
                <a:solidFill>
                  <a:schemeClr val="accent5">
                    <a:lumMod val="50000"/>
                  </a:schemeClr>
                </a:solidFill>
              </a:rPr>
              <a:t>      • becomes </a:t>
            </a:r>
            <a:r>
              <a:rPr lang="en-US" sz="1600" b="1" u="sng" dirty="0">
                <a:solidFill>
                  <a:schemeClr val="accent5">
                    <a:lumMod val="50000"/>
                  </a:schemeClr>
                </a:solidFill>
              </a:rPr>
              <a:t>party</a:t>
            </a:r>
            <a:r>
              <a:rPr lang="en-US" sz="1600" dirty="0">
                <a:solidFill>
                  <a:schemeClr val="accent5">
                    <a:lumMod val="50000"/>
                  </a:schemeClr>
                </a:solidFill>
              </a:rPr>
              <a:t> at least one occurrence of </a:t>
            </a:r>
            <a:r>
              <a:rPr lang="en-US" sz="1600" b="1" u="sng" dirty="0">
                <a:solidFill>
                  <a:schemeClr val="accent5">
                    <a:lumMod val="50000"/>
                  </a:schemeClr>
                </a:solidFill>
              </a:rPr>
              <a:t>contingent transaction party</a:t>
            </a:r>
            <a:r>
              <a:rPr lang="en-US" sz="1600" dirty="0">
                <a:solidFill>
                  <a:schemeClr val="accent5">
                    <a:lumMod val="50000"/>
                  </a:schemeClr>
                </a:solidFill>
              </a:rPr>
              <a:t>.</a:t>
            </a:r>
          </a:p>
          <a:p>
            <a:endParaRPr lang="en-US" sz="1600" dirty="0">
              <a:solidFill>
                <a:schemeClr val="accent5">
                  <a:lumMod val="50000"/>
                </a:schemeClr>
              </a:solidFill>
            </a:endParaRPr>
          </a:p>
          <a:p>
            <a:pPr algn="ctr"/>
            <a:r>
              <a:rPr lang="en-US" sz="1600" i="1" dirty="0">
                <a:solidFill>
                  <a:schemeClr val="accent5">
                    <a:lumMod val="50000"/>
                  </a:schemeClr>
                </a:solidFill>
              </a:rPr>
              <a:t>This term identifies either party to the CDS contract (the protection seller and the protection buyer). Party roles such as “Notification Party” may be defined as one or the other or both CDS party.</a:t>
            </a:r>
          </a:p>
          <a:p>
            <a:pPr algn="ctr"/>
            <a:endParaRPr lang="en-US" dirty="0">
              <a:solidFill>
                <a:schemeClr val="accent5">
                  <a:lumMod val="50000"/>
                </a:schemeClr>
              </a:solidFill>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9702" y="1553516"/>
            <a:ext cx="2969980" cy="835565"/>
          </a:xfrm>
          <a:prstGeom prst="rect">
            <a:avLst/>
          </a:prstGeom>
        </p:spPr>
      </p:pic>
      <p:sp>
        <p:nvSpPr>
          <p:cNvPr id="9" name="Action Button: Help 8">
            <a:hlinkClick r:id="" action="ppaction://noaction" highlightClick="1"/>
          </p:cNvPr>
          <p:cNvSpPr/>
          <p:nvPr/>
        </p:nvSpPr>
        <p:spPr>
          <a:xfrm>
            <a:off x="10900610" y="2532049"/>
            <a:ext cx="360948" cy="493295"/>
          </a:xfrm>
          <a:prstGeom prst="actionButtonHel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ction Button: Blank 9">
            <a:hlinkClick r:id="" action="ppaction://noaction" highlightClick="1"/>
          </p:cNvPr>
          <p:cNvSpPr/>
          <p:nvPr/>
        </p:nvSpPr>
        <p:spPr>
          <a:xfrm>
            <a:off x="1954809" y="3038367"/>
            <a:ext cx="1027787" cy="629393"/>
          </a:xfrm>
          <a:prstGeom prst="actionButtonBlank">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t>English</a:t>
            </a:r>
          </a:p>
          <a:p>
            <a:pPr algn="ctr"/>
            <a:r>
              <a:rPr lang="en-US" u="sng" dirty="0"/>
              <a:t>Glossary</a:t>
            </a:r>
          </a:p>
        </p:txBody>
      </p:sp>
      <p:sp>
        <p:nvSpPr>
          <p:cNvPr id="11" name="Action Button: Blank 10">
            <a:hlinkClick r:id="" action="ppaction://noaction" highlightClick="1"/>
          </p:cNvPr>
          <p:cNvSpPr/>
          <p:nvPr/>
        </p:nvSpPr>
        <p:spPr>
          <a:xfrm>
            <a:off x="3165988" y="3038365"/>
            <a:ext cx="1147011" cy="629395"/>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SKOS Taxonomy</a:t>
            </a:r>
          </a:p>
        </p:txBody>
      </p:sp>
      <p:sp>
        <p:nvSpPr>
          <p:cNvPr id="12" name="Action Button: Blank 11">
            <a:hlinkClick r:id="" action="ppaction://noaction" highlightClick="1"/>
          </p:cNvPr>
          <p:cNvSpPr/>
          <p:nvPr/>
        </p:nvSpPr>
        <p:spPr>
          <a:xfrm>
            <a:off x="4467586" y="3038366"/>
            <a:ext cx="1229044" cy="629396"/>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OWL Ontology</a:t>
            </a:r>
          </a:p>
        </p:txBody>
      </p:sp>
      <p:sp>
        <p:nvSpPr>
          <p:cNvPr id="13" name="Action Button: Blank 12">
            <a:hlinkClick r:id="" action="ppaction://noaction" highlightClick="1"/>
          </p:cNvPr>
          <p:cNvSpPr/>
          <p:nvPr/>
        </p:nvSpPr>
        <p:spPr>
          <a:xfrm>
            <a:off x="5851217" y="3047478"/>
            <a:ext cx="1147011" cy="618186"/>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UML Diagrams</a:t>
            </a:r>
          </a:p>
        </p:txBody>
      </p:sp>
      <p:sp>
        <p:nvSpPr>
          <p:cNvPr id="14" name="TextBox 13"/>
          <p:cNvSpPr txBox="1"/>
          <p:nvPr/>
        </p:nvSpPr>
        <p:spPr>
          <a:xfrm>
            <a:off x="736668" y="2962461"/>
            <a:ext cx="1169038" cy="461665"/>
          </a:xfrm>
          <a:prstGeom prst="rect">
            <a:avLst/>
          </a:prstGeom>
          <a:noFill/>
        </p:spPr>
        <p:txBody>
          <a:bodyPr wrap="none" rtlCol="0">
            <a:spAutoFit/>
          </a:bodyPr>
          <a:lstStyle/>
          <a:p>
            <a:r>
              <a:rPr lang="en-US" sz="2400" dirty="0"/>
              <a:t>View As</a:t>
            </a:r>
          </a:p>
        </p:txBody>
      </p:sp>
      <p:sp>
        <p:nvSpPr>
          <p:cNvPr id="15" name="TextBox 14"/>
          <p:cNvSpPr txBox="1"/>
          <p:nvPr/>
        </p:nvSpPr>
        <p:spPr>
          <a:xfrm>
            <a:off x="7585891" y="2913719"/>
            <a:ext cx="1265346" cy="461665"/>
          </a:xfrm>
          <a:prstGeom prst="rect">
            <a:avLst/>
          </a:prstGeom>
          <a:noFill/>
        </p:spPr>
        <p:txBody>
          <a:bodyPr wrap="none" rtlCol="0">
            <a:spAutoFit/>
          </a:bodyPr>
          <a:lstStyle/>
          <a:p>
            <a:r>
              <a:rPr lang="en-US" sz="2400" dirty="0"/>
              <a:t>Version: </a:t>
            </a:r>
          </a:p>
        </p:txBody>
      </p:sp>
      <p:sp>
        <p:nvSpPr>
          <p:cNvPr id="16" name="Action Button: Blank 15">
            <a:hlinkClick r:id="" action="ppaction://noaction" highlightClick="1"/>
          </p:cNvPr>
          <p:cNvSpPr/>
          <p:nvPr/>
        </p:nvSpPr>
        <p:spPr>
          <a:xfrm>
            <a:off x="8851238" y="2998441"/>
            <a:ext cx="638888" cy="376943"/>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1.0</a:t>
            </a:r>
          </a:p>
        </p:txBody>
      </p:sp>
      <p:sp>
        <p:nvSpPr>
          <p:cNvPr id="18" name="TextBox 17"/>
          <p:cNvSpPr txBox="1"/>
          <p:nvPr/>
        </p:nvSpPr>
        <p:spPr>
          <a:xfrm>
            <a:off x="7585891" y="3424126"/>
            <a:ext cx="2457468" cy="461665"/>
          </a:xfrm>
          <a:prstGeom prst="rect">
            <a:avLst/>
          </a:prstGeom>
          <a:noFill/>
        </p:spPr>
        <p:txBody>
          <a:bodyPr wrap="none" rtlCol="0">
            <a:spAutoFit/>
          </a:bodyPr>
          <a:lstStyle/>
          <a:p>
            <a:r>
              <a:rPr lang="en-US" sz="2400" dirty="0"/>
              <a:t>Maturity: </a:t>
            </a:r>
            <a:r>
              <a:rPr lang="en-US" sz="2400" dirty="0">
                <a:solidFill>
                  <a:schemeClr val="accent6">
                    <a:lumMod val="50000"/>
                  </a:schemeClr>
                </a:solidFill>
              </a:rPr>
              <a:t>Release</a:t>
            </a:r>
            <a:r>
              <a:rPr lang="en-US" sz="2400" dirty="0"/>
              <a:t> </a:t>
            </a:r>
          </a:p>
        </p:txBody>
      </p:sp>
      <p:sp>
        <p:nvSpPr>
          <p:cNvPr id="19" name="Action Button: Blank 18">
            <a:hlinkClick r:id="" action="ppaction://noaction" highlightClick="1"/>
          </p:cNvPr>
          <p:cNvSpPr/>
          <p:nvPr/>
        </p:nvSpPr>
        <p:spPr>
          <a:xfrm>
            <a:off x="10050378" y="3255228"/>
            <a:ext cx="1211180" cy="511655"/>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Download Files</a:t>
            </a:r>
          </a:p>
        </p:txBody>
      </p:sp>
      <p:sp>
        <p:nvSpPr>
          <p:cNvPr id="20" name="Rectangle: Rounded Corners 19"/>
          <p:cNvSpPr/>
          <p:nvPr/>
        </p:nvSpPr>
        <p:spPr>
          <a:xfrm>
            <a:off x="649702" y="4045510"/>
            <a:ext cx="3075133" cy="281249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solidFill>
                  <a:schemeClr val="accent5">
                    <a:lumMod val="75000"/>
                  </a:schemeClr>
                </a:solidFill>
              </a:rPr>
              <a:t>+ FIBO</a:t>
            </a:r>
          </a:p>
          <a:p>
            <a:r>
              <a:rPr lang="en-US" dirty="0">
                <a:solidFill>
                  <a:schemeClr val="accent5">
                    <a:lumMod val="75000"/>
                  </a:schemeClr>
                </a:solidFill>
              </a:rPr>
              <a:t>  + Financial Instruments </a:t>
            </a:r>
          </a:p>
          <a:p>
            <a:r>
              <a:rPr lang="en-US" dirty="0">
                <a:solidFill>
                  <a:schemeClr val="accent5">
                    <a:lumMod val="75000"/>
                  </a:schemeClr>
                </a:solidFill>
              </a:rPr>
              <a:t>  - Derivatives</a:t>
            </a:r>
          </a:p>
          <a:p>
            <a:r>
              <a:rPr lang="en-US" dirty="0">
                <a:solidFill>
                  <a:schemeClr val="accent5">
                    <a:lumMod val="75000"/>
                  </a:schemeClr>
                </a:solidFill>
              </a:rPr>
              <a:t>    - Credit Derivatives</a:t>
            </a:r>
          </a:p>
          <a:p>
            <a:r>
              <a:rPr lang="en-US" dirty="0">
                <a:solidFill>
                  <a:schemeClr val="accent5">
                    <a:lumMod val="75000"/>
                  </a:schemeClr>
                </a:solidFill>
              </a:rPr>
              <a:t>        - Credit Default Swaps</a:t>
            </a:r>
          </a:p>
          <a:p>
            <a:r>
              <a:rPr lang="en-US" dirty="0">
                <a:solidFill>
                  <a:schemeClr val="accent5">
                    <a:lumMod val="75000"/>
                  </a:schemeClr>
                </a:solidFill>
              </a:rPr>
              <a:t>            - </a:t>
            </a:r>
            <a:r>
              <a:rPr lang="en-US" u="sng" dirty="0">
                <a:solidFill>
                  <a:schemeClr val="accent5">
                    <a:lumMod val="50000"/>
                  </a:schemeClr>
                </a:solidFill>
              </a:rPr>
              <a:t>CDS Party</a:t>
            </a:r>
          </a:p>
        </p:txBody>
      </p:sp>
      <p:sp>
        <p:nvSpPr>
          <p:cNvPr id="22" name="Action Button: Blank 21">
            <a:hlinkClick r:id="" action="ppaction://noaction" highlightClick="1"/>
          </p:cNvPr>
          <p:cNvSpPr/>
          <p:nvPr/>
        </p:nvSpPr>
        <p:spPr>
          <a:xfrm>
            <a:off x="877919" y="4183506"/>
            <a:ext cx="1027787" cy="511655"/>
          </a:xfrm>
          <a:prstGeom prst="actionButtonBlank">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t>Topical</a:t>
            </a:r>
          </a:p>
        </p:txBody>
      </p:sp>
      <p:sp>
        <p:nvSpPr>
          <p:cNvPr id="25" name="Action Button: Blank 24">
            <a:hlinkClick r:id="" action="ppaction://noaction" highlightClick="1"/>
          </p:cNvPr>
          <p:cNvSpPr/>
          <p:nvPr/>
        </p:nvSpPr>
        <p:spPr>
          <a:xfrm>
            <a:off x="2078821" y="4183506"/>
            <a:ext cx="1375759" cy="511657"/>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Alphabetical</a:t>
            </a:r>
          </a:p>
        </p:txBody>
      </p:sp>
    </p:spTree>
    <p:extLst>
      <p:ext uri="{BB962C8B-B14F-4D97-AF65-F5344CB8AC3E}">
        <p14:creationId xmlns:p14="http://schemas.microsoft.com/office/powerpoint/2010/main" val="259322450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200" dirty="0"/>
              <a:t>SWITCH to OWL View (Note: strawman based on Protege)</a:t>
            </a:r>
          </a:p>
        </p:txBody>
      </p:sp>
      <p:sp>
        <p:nvSpPr>
          <p:cNvPr id="5" name="Rectangle: Rounded Corners 4"/>
          <p:cNvSpPr/>
          <p:nvPr/>
        </p:nvSpPr>
        <p:spPr>
          <a:xfrm>
            <a:off x="663741" y="2389081"/>
            <a:ext cx="10864517" cy="1607687"/>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scene3d>
              <a:camera prst="orthographicFront"/>
              <a:lightRig rig="threePt" dir="t"/>
            </a:scene3d>
            <a:sp3d extrusionH="57150">
              <a:bevelT w="38100" h="38100"/>
            </a:sp3d>
          </a:bodyPr>
          <a:lstStyle/>
          <a:p>
            <a:pPr algn="ctr"/>
            <a:r>
              <a:rPr lang="en-US" sz="3200" i="1" dirty="0">
                <a:solidFill>
                  <a:schemeClr val="accent1">
                    <a:lumMod val="50000"/>
                  </a:schemeClr>
                </a:solidFill>
              </a:rPr>
              <a:t>CDS Party</a:t>
            </a:r>
            <a:endParaRPr lang="en-US" i="1" dirty="0">
              <a:solidFill>
                <a:schemeClr val="accent1">
                  <a:lumMod val="50000"/>
                </a:schemeClr>
              </a:solidFill>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9702" y="1553516"/>
            <a:ext cx="2969980" cy="835565"/>
          </a:xfrm>
          <a:prstGeom prst="rect">
            <a:avLst/>
          </a:prstGeom>
        </p:spPr>
      </p:pic>
      <p:sp>
        <p:nvSpPr>
          <p:cNvPr id="9" name="Action Button: Help 8">
            <a:hlinkClick r:id="" action="ppaction://noaction" highlightClick="1"/>
          </p:cNvPr>
          <p:cNvSpPr/>
          <p:nvPr/>
        </p:nvSpPr>
        <p:spPr>
          <a:xfrm>
            <a:off x="10900610" y="2532049"/>
            <a:ext cx="360948" cy="493295"/>
          </a:xfrm>
          <a:prstGeom prst="actionButtonHel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ction Button: Blank 9">
            <a:hlinkClick r:id="" action="ppaction://noaction" highlightClick="1"/>
          </p:cNvPr>
          <p:cNvSpPr/>
          <p:nvPr/>
        </p:nvSpPr>
        <p:spPr>
          <a:xfrm>
            <a:off x="4494814" y="3025995"/>
            <a:ext cx="1228669" cy="629393"/>
          </a:xfrm>
          <a:prstGeom prst="actionButtonBlank">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t>OWL</a:t>
            </a:r>
          </a:p>
          <a:p>
            <a:pPr algn="ctr"/>
            <a:r>
              <a:rPr lang="en-US" u="sng" dirty="0"/>
              <a:t>Ontology</a:t>
            </a:r>
          </a:p>
        </p:txBody>
      </p:sp>
      <p:sp>
        <p:nvSpPr>
          <p:cNvPr id="11" name="Action Button: Blank 10">
            <a:hlinkClick r:id="" action="ppaction://noaction" highlightClick="1"/>
          </p:cNvPr>
          <p:cNvSpPr/>
          <p:nvPr/>
        </p:nvSpPr>
        <p:spPr>
          <a:xfrm>
            <a:off x="3165988" y="3038365"/>
            <a:ext cx="1147011" cy="629395"/>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SKOS Taxonomy</a:t>
            </a:r>
          </a:p>
        </p:txBody>
      </p:sp>
      <p:sp>
        <p:nvSpPr>
          <p:cNvPr id="12" name="Action Button: Blank 11">
            <a:hlinkClick r:id="" action="ppaction://noaction" highlightClick="1"/>
          </p:cNvPr>
          <p:cNvSpPr/>
          <p:nvPr/>
        </p:nvSpPr>
        <p:spPr>
          <a:xfrm>
            <a:off x="1855286" y="3025344"/>
            <a:ext cx="1229044" cy="629396"/>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English</a:t>
            </a:r>
          </a:p>
          <a:p>
            <a:pPr algn="ctr"/>
            <a:r>
              <a:rPr lang="en-US" dirty="0"/>
              <a:t>Glossary</a:t>
            </a:r>
          </a:p>
        </p:txBody>
      </p:sp>
      <p:sp>
        <p:nvSpPr>
          <p:cNvPr id="13" name="Action Button: Blank 12">
            <a:hlinkClick r:id="" action="ppaction://noaction" highlightClick="1"/>
          </p:cNvPr>
          <p:cNvSpPr/>
          <p:nvPr/>
        </p:nvSpPr>
        <p:spPr>
          <a:xfrm>
            <a:off x="5851217" y="3047478"/>
            <a:ext cx="1147011" cy="618186"/>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UML Diagrams</a:t>
            </a:r>
          </a:p>
        </p:txBody>
      </p:sp>
      <p:sp>
        <p:nvSpPr>
          <p:cNvPr id="14" name="TextBox 13"/>
          <p:cNvSpPr txBox="1"/>
          <p:nvPr/>
        </p:nvSpPr>
        <p:spPr>
          <a:xfrm>
            <a:off x="736668" y="2962461"/>
            <a:ext cx="1169038" cy="461665"/>
          </a:xfrm>
          <a:prstGeom prst="rect">
            <a:avLst/>
          </a:prstGeom>
          <a:noFill/>
        </p:spPr>
        <p:txBody>
          <a:bodyPr wrap="none" rtlCol="0">
            <a:spAutoFit/>
          </a:bodyPr>
          <a:lstStyle/>
          <a:p>
            <a:r>
              <a:rPr lang="en-US" sz="2400" dirty="0"/>
              <a:t>View As</a:t>
            </a:r>
          </a:p>
        </p:txBody>
      </p:sp>
      <p:sp>
        <p:nvSpPr>
          <p:cNvPr id="15" name="TextBox 14"/>
          <p:cNvSpPr txBox="1"/>
          <p:nvPr/>
        </p:nvSpPr>
        <p:spPr>
          <a:xfrm>
            <a:off x="7585891" y="2913719"/>
            <a:ext cx="1265346" cy="461665"/>
          </a:xfrm>
          <a:prstGeom prst="rect">
            <a:avLst/>
          </a:prstGeom>
          <a:noFill/>
        </p:spPr>
        <p:txBody>
          <a:bodyPr wrap="none" rtlCol="0">
            <a:spAutoFit/>
          </a:bodyPr>
          <a:lstStyle/>
          <a:p>
            <a:r>
              <a:rPr lang="en-US" sz="2400" dirty="0"/>
              <a:t>Version: </a:t>
            </a:r>
          </a:p>
        </p:txBody>
      </p:sp>
      <p:sp>
        <p:nvSpPr>
          <p:cNvPr id="16" name="Action Button: Blank 15">
            <a:hlinkClick r:id="" action="ppaction://noaction" highlightClick="1"/>
          </p:cNvPr>
          <p:cNvSpPr/>
          <p:nvPr/>
        </p:nvSpPr>
        <p:spPr>
          <a:xfrm>
            <a:off x="8851238" y="2998441"/>
            <a:ext cx="638888" cy="376943"/>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1.0</a:t>
            </a:r>
          </a:p>
        </p:txBody>
      </p:sp>
      <p:sp>
        <p:nvSpPr>
          <p:cNvPr id="18" name="TextBox 17"/>
          <p:cNvSpPr txBox="1"/>
          <p:nvPr/>
        </p:nvSpPr>
        <p:spPr>
          <a:xfrm>
            <a:off x="7585891" y="3424126"/>
            <a:ext cx="2457468" cy="461665"/>
          </a:xfrm>
          <a:prstGeom prst="rect">
            <a:avLst/>
          </a:prstGeom>
          <a:noFill/>
        </p:spPr>
        <p:txBody>
          <a:bodyPr wrap="none" rtlCol="0">
            <a:spAutoFit/>
          </a:bodyPr>
          <a:lstStyle/>
          <a:p>
            <a:r>
              <a:rPr lang="en-US" sz="2400" dirty="0"/>
              <a:t>Maturity: </a:t>
            </a:r>
            <a:r>
              <a:rPr lang="en-US" sz="2400" dirty="0">
                <a:solidFill>
                  <a:schemeClr val="accent6">
                    <a:lumMod val="50000"/>
                  </a:schemeClr>
                </a:solidFill>
              </a:rPr>
              <a:t>Release</a:t>
            </a:r>
            <a:r>
              <a:rPr lang="en-US" sz="2400" dirty="0"/>
              <a:t> </a:t>
            </a:r>
          </a:p>
        </p:txBody>
      </p:sp>
      <p:sp>
        <p:nvSpPr>
          <p:cNvPr id="19" name="Action Button: Blank 18">
            <a:hlinkClick r:id="" action="ppaction://noaction" highlightClick="1"/>
          </p:cNvPr>
          <p:cNvSpPr/>
          <p:nvPr/>
        </p:nvSpPr>
        <p:spPr>
          <a:xfrm>
            <a:off x="10050378" y="3255228"/>
            <a:ext cx="1211180" cy="511655"/>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Download Files</a:t>
            </a:r>
          </a:p>
        </p:txBody>
      </p:sp>
      <p:sp>
        <p:nvSpPr>
          <p:cNvPr id="20" name="Rectangle: Rounded Corners 19"/>
          <p:cNvSpPr/>
          <p:nvPr/>
        </p:nvSpPr>
        <p:spPr>
          <a:xfrm>
            <a:off x="649702" y="4045510"/>
            <a:ext cx="3075133" cy="281249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solidFill>
                  <a:schemeClr val="accent5">
                    <a:lumMod val="75000"/>
                  </a:schemeClr>
                </a:solidFill>
              </a:rPr>
              <a:t>+ FIBO</a:t>
            </a:r>
          </a:p>
          <a:p>
            <a:r>
              <a:rPr lang="en-US" dirty="0">
                <a:solidFill>
                  <a:schemeClr val="accent5">
                    <a:lumMod val="75000"/>
                  </a:schemeClr>
                </a:solidFill>
              </a:rPr>
              <a:t>  + Financial Instruments </a:t>
            </a:r>
          </a:p>
          <a:p>
            <a:r>
              <a:rPr lang="en-US" dirty="0">
                <a:solidFill>
                  <a:schemeClr val="accent5">
                    <a:lumMod val="75000"/>
                  </a:schemeClr>
                </a:solidFill>
              </a:rPr>
              <a:t>  - Derivatives</a:t>
            </a:r>
          </a:p>
          <a:p>
            <a:r>
              <a:rPr lang="en-US" dirty="0">
                <a:solidFill>
                  <a:schemeClr val="accent5">
                    <a:lumMod val="75000"/>
                  </a:schemeClr>
                </a:solidFill>
              </a:rPr>
              <a:t>    - Credit Derivatives</a:t>
            </a:r>
          </a:p>
          <a:p>
            <a:r>
              <a:rPr lang="en-US" dirty="0">
                <a:solidFill>
                  <a:schemeClr val="accent5">
                    <a:lumMod val="75000"/>
                  </a:schemeClr>
                </a:solidFill>
              </a:rPr>
              <a:t>        - Credit Default Swaps</a:t>
            </a:r>
          </a:p>
          <a:p>
            <a:r>
              <a:rPr lang="en-US" dirty="0">
                <a:solidFill>
                  <a:schemeClr val="accent5">
                    <a:lumMod val="75000"/>
                  </a:schemeClr>
                </a:solidFill>
              </a:rPr>
              <a:t>            - </a:t>
            </a:r>
            <a:r>
              <a:rPr lang="en-US" u="sng" dirty="0">
                <a:solidFill>
                  <a:schemeClr val="accent5">
                    <a:lumMod val="50000"/>
                  </a:schemeClr>
                </a:solidFill>
              </a:rPr>
              <a:t>CDS Party</a:t>
            </a:r>
          </a:p>
        </p:txBody>
      </p:sp>
      <p:sp>
        <p:nvSpPr>
          <p:cNvPr id="22" name="Action Button: Blank 21">
            <a:hlinkClick r:id="" action="ppaction://noaction" highlightClick="1"/>
          </p:cNvPr>
          <p:cNvSpPr/>
          <p:nvPr/>
        </p:nvSpPr>
        <p:spPr>
          <a:xfrm>
            <a:off x="877919" y="4183506"/>
            <a:ext cx="1027787" cy="511655"/>
          </a:xfrm>
          <a:prstGeom prst="actionButtonBlank">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t>Topical</a:t>
            </a:r>
          </a:p>
        </p:txBody>
      </p:sp>
      <p:sp>
        <p:nvSpPr>
          <p:cNvPr id="25" name="Action Button: Blank 24">
            <a:hlinkClick r:id="" action="ppaction://noaction" highlightClick="1"/>
          </p:cNvPr>
          <p:cNvSpPr/>
          <p:nvPr/>
        </p:nvSpPr>
        <p:spPr>
          <a:xfrm>
            <a:off x="2078821" y="4183506"/>
            <a:ext cx="1375759" cy="511657"/>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Alphabetical</a:t>
            </a:r>
          </a:p>
        </p:txBody>
      </p:sp>
      <p:pic>
        <p:nvPicPr>
          <p:cNvPr id="2" name="Picture 1"/>
          <p:cNvPicPr>
            <a:picLocks noChangeAspect="1"/>
          </p:cNvPicPr>
          <p:nvPr/>
        </p:nvPicPr>
        <p:blipFill>
          <a:blip r:embed="rId3"/>
          <a:stretch>
            <a:fillRect/>
          </a:stretch>
        </p:blipFill>
        <p:spPr>
          <a:xfrm>
            <a:off x="3869074" y="4081490"/>
            <a:ext cx="7212010" cy="3776559"/>
          </a:xfrm>
          <a:prstGeom prst="rect">
            <a:avLst/>
          </a:prstGeom>
        </p:spPr>
      </p:pic>
      <p:sp>
        <p:nvSpPr>
          <p:cNvPr id="21" name="Action Button: Blank 20">
            <a:hlinkClick r:id="" action="ppaction://noaction" highlightClick="1"/>
          </p:cNvPr>
          <p:cNvSpPr/>
          <p:nvPr/>
        </p:nvSpPr>
        <p:spPr>
          <a:xfrm>
            <a:off x="5723483" y="4324061"/>
            <a:ext cx="931937" cy="214485"/>
          </a:xfrm>
          <a:prstGeom prst="actionButtonBlank">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OWL XML</a:t>
            </a:r>
          </a:p>
        </p:txBody>
      </p:sp>
    </p:spTree>
    <p:extLst>
      <p:ext uri="{BB962C8B-B14F-4D97-AF65-F5344CB8AC3E}">
        <p14:creationId xmlns:p14="http://schemas.microsoft.com/office/powerpoint/2010/main" val="105814793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5B5B7-47F6-44EF-9080-2AA195D4D83B}"/>
              </a:ext>
            </a:extLst>
          </p:cNvPr>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2831492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F690B-52A3-435E-9459-C0E5C29D1100}"/>
              </a:ext>
            </a:extLst>
          </p:cNvPr>
          <p:cNvSpPr>
            <a:spLocks noGrp="1"/>
          </p:cNvSpPr>
          <p:nvPr>
            <p:ph type="title"/>
          </p:nvPr>
        </p:nvSpPr>
        <p:spPr/>
        <p:txBody>
          <a:bodyPr/>
          <a:lstStyle/>
          <a:p>
            <a:r>
              <a:rPr lang="en-US" dirty="0"/>
              <a:t>Reminder: Business Purposes for FIBO</a:t>
            </a:r>
          </a:p>
        </p:txBody>
      </p:sp>
      <p:sp>
        <p:nvSpPr>
          <p:cNvPr id="3" name="Content Placeholder 2">
            <a:extLst>
              <a:ext uri="{FF2B5EF4-FFF2-40B4-BE49-F238E27FC236}">
                <a16:creationId xmlns:a16="http://schemas.microsoft.com/office/drawing/2014/main" id="{94185212-3FCC-4DB4-8501-A96A13FDEBED}"/>
              </a:ext>
            </a:extLst>
          </p:cNvPr>
          <p:cNvSpPr>
            <a:spLocks noGrp="1"/>
          </p:cNvSpPr>
          <p:nvPr>
            <p:ph idx="1"/>
          </p:nvPr>
        </p:nvSpPr>
        <p:spPr/>
        <p:txBody>
          <a:bodyPr>
            <a:normAutofit fontScale="92500"/>
          </a:bodyPr>
          <a:lstStyle/>
          <a:p>
            <a:pPr lvl="0"/>
            <a:r>
              <a:rPr lang="en-US" dirty="0"/>
              <a:t>FIBO is for:</a:t>
            </a:r>
          </a:p>
          <a:p>
            <a:pPr lvl="1"/>
            <a:r>
              <a:rPr lang="en-US" dirty="0"/>
              <a:t>Integration</a:t>
            </a:r>
          </a:p>
          <a:p>
            <a:pPr lvl="1"/>
            <a:r>
              <a:rPr lang="en-US" dirty="0"/>
              <a:t>Inference processing</a:t>
            </a:r>
          </a:p>
          <a:p>
            <a:pPr lvl="1"/>
            <a:r>
              <a:rPr lang="en-US" dirty="0"/>
              <a:t>Reporting</a:t>
            </a:r>
          </a:p>
          <a:p>
            <a:pPr lvl="1"/>
            <a:r>
              <a:rPr lang="en-US" dirty="0"/>
              <a:t>Management</a:t>
            </a:r>
            <a:r>
              <a:rPr lang="en-US" baseline="0" dirty="0"/>
              <a:t> information (dashboards, compliance etc.)</a:t>
            </a:r>
            <a:endParaRPr lang="en-US" dirty="0"/>
          </a:p>
          <a:p>
            <a:pPr lvl="1"/>
            <a:r>
              <a:rPr lang="en-US" dirty="0"/>
              <a:t>Natural language</a:t>
            </a:r>
            <a:r>
              <a:rPr lang="en-US" baseline="0" dirty="0"/>
              <a:t> processing</a:t>
            </a:r>
          </a:p>
          <a:p>
            <a:pPr lvl="1"/>
            <a:r>
              <a:rPr lang="en-US" baseline="0" dirty="0"/>
              <a:t>Model driven development</a:t>
            </a:r>
          </a:p>
          <a:p>
            <a:pPr lvl="1"/>
            <a:r>
              <a:rPr lang="en-US" dirty="0"/>
              <a:t>Web page markup (schema.org)</a:t>
            </a:r>
          </a:p>
          <a:p>
            <a:pPr lvl="0"/>
            <a:r>
              <a:rPr lang="en-US" dirty="0"/>
              <a:t>FIBO was conceived as a common language for the financial industry</a:t>
            </a:r>
          </a:p>
          <a:p>
            <a:pPr lvl="1"/>
            <a:r>
              <a:rPr lang="en-US" dirty="0"/>
              <a:t>Computationally Independent Model</a:t>
            </a:r>
          </a:p>
          <a:p>
            <a:pPr lvl="0"/>
            <a:r>
              <a:rPr lang="en-US" dirty="0"/>
              <a:t>Some of these purposes will suggest different technical deliverables to use</a:t>
            </a:r>
          </a:p>
          <a:p>
            <a:pPr lvl="0"/>
            <a:endParaRPr lang="en-US" dirty="0"/>
          </a:p>
        </p:txBody>
      </p:sp>
    </p:spTree>
    <p:extLst>
      <p:ext uri="{BB962C8B-B14F-4D97-AF65-F5344CB8AC3E}">
        <p14:creationId xmlns:p14="http://schemas.microsoft.com/office/powerpoint/2010/main" val="1318233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05627-DCCB-49E6-BDF9-F1E8649DA410}"/>
              </a:ext>
            </a:extLst>
          </p:cNvPr>
          <p:cNvSpPr>
            <a:spLocks noGrp="1"/>
          </p:cNvSpPr>
          <p:nvPr>
            <p:ph type="title"/>
          </p:nvPr>
        </p:nvSpPr>
        <p:spPr/>
        <p:txBody>
          <a:bodyPr/>
          <a:lstStyle/>
          <a:p>
            <a:r>
              <a:rPr lang="en-US" dirty="0"/>
              <a:t>Introducing the “spec site”</a:t>
            </a:r>
          </a:p>
        </p:txBody>
      </p:sp>
      <p:sp>
        <p:nvSpPr>
          <p:cNvPr id="3" name="Content Placeholder 2">
            <a:extLst>
              <a:ext uri="{FF2B5EF4-FFF2-40B4-BE49-F238E27FC236}">
                <a16:creationId xmlns:a16="http://schemas.microsoft.com/office/drawing/2014/main" id="{3671DB63-3F5B-4360-AD93-3F391763D2D9}"/>
              </a:ext>
            </a:extLst>
          </p:cNvPr>
          <p:cNvSpPr>
            <a:spLocks noGrp="1"/>
          </p:cNvSpPr>
          <p:nvPr>
            <p:ph idx="1"/>
          </p:nvPr>
        </p:nvSpPr>
        <p:spPr/>
        <p:txBody>
          <a:bodyPr>
            <a:normAutofit/>
          </a:bodyPr>
          <a:lstStyle/>
          <a:p>
            <a:pPr lvl="0"/>
            <a:r>
              <a:rPr lang="en-US" sz="2800" kern="1200" dirty="0">
                <a:solidFill>
                  <a:schemeClr val="tx1"/>
                </a:solidFill>
                <a:effectLst/>
                <a:latin typeface="+mn-lt"/>
                <a:ea typeface="+mn-ea"/>
                <a:cs typeface="+mn-cs"/>
              </a:rPr>
              <a:t>Landing Page</a:t>
            </a:r>
          </a:p>
          <a:p>
            <a:pPr lvl="1"/>
            <a:r>
              <a:rPr lang="en-US" sz="2400" kern="1200" dirty="0">
                <a:solidFill>
                  <a:schemeClr val="tx1"/>
                </a:solidFill>
                <a:effectLst/>
                <a:latin typeface="+mn-lt"/>
                <a:ea typeface="+mn-ea"/>
                <a:cs typeface="+mn-cs"/>
              </a:rPr>
              <a:t>This has 4 parts with different links</a:t>
            </a:r>
          </a:p>
          <a:p>
            <a:pPr lvl="0"/>
            <a:r>
              <a:rPr lang="en-US" sz="2800" kern="1200" dirty="0">
                <a:solidFill>
                  <a:schemeClr val="tx1"/>
                </a:solidFill>
                <a:effectLst/>
                <a:latin typeface="+mn-lt"/>
                <a:ea typeface="+mn-ea"/>
                <a:cs typeface="+mn-cs"/>
              </a:rPr>
              <a:t>Products</a:t>
            </a:r>
          </a:p>
          <a:p>
            <a:pPr lvl="1"/>
            <a:r>
              <a:rPr lang="en-US" sz="2400" kern="1200" dirty="0">
                <a:solidFill>
                  <a:schemeClr val="tx1"/>
                </a:solidFill>
                <a:effectLst/>
                <a:latin typeface="+mn-lt"/>
                <a:ea typeface="+mn-ea"/>
                <a:cs typeface="+mn-cs"/>
              </a:rPr>
              <a:t>Linked to from the landing page</a:t>
            </a:r>
          </a:p>
          <a:p>
            <a:pPr lvl="1"/>
            <a:r>
              <a:rPr lang="en-US" sz="2400" kern="1200" dirty="0">
                <a:solidFill>
                  <a:schemeClr val="tx1"/>
                </a:solidFill>
                <a:effectLst/>
                <a:latin typeface="+mn-lt"/>
                <a:ea typeface="+mn-ea"/>
                <a:cs typeface="+mn-cs"/>
              </a:rPr>
              <a:t>Links to each of the different products (formats in which FIBO may be consumed or viewed)</a:t>
            </a:r>
          </a:p>
        </p:txBody>
      </p:sp>
    </p:spTree>
    <p:extLst>
      <p:ext uri="{BB962C8B-B14F-4D97-AF65-F5344CB8AC3E}">
        <p14:creationId xmlns:p14="http://schemas.microsoft.com/office/powerpoint/2010/main" val="1639514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30688-A5A6-451C-9720-B3D83DFF3614}"/>
              </a:ext>
            </a:extLst>
          </p:cNvPr>
          <p:cNvSpPr>
            <a:spLocks noGrp="1"/>
          </p:cNvSpPr>
          <p:nvPr>
            <p:ph type="title"/>
          </p:nvPr>
        </p:nvSpPr>
        <p:spPr/>
        <p:txBody>
          <a:bodyPr/>
          <a:lstStyle/>
          <a:p>
            <a:r>
              <a:rPr lang="en-US" dirty="0"/>
              <a:t>Landing Page</a:t>
            </a:r>
          </a:p>
        </p:txBody>
      </p:sp>
      <p:sp>
        <p:nvSpPr>
          <p:cNvPr id="3" name="Content Placeholder 2">
            <a:extLst>
              <a:ext uri="{FF2B5EF4-FFF2-40B4-BE49-F238E27FC236}">
                <a16:creationId xmlns:a16="http://schemas.microsoft.com/office/drawing/2014/main" id="{E10B3DAF-BBF2-4C79-B082-9C2AFFAC14A8}"/>
              </a:ext>
            </a:extLst>
          </p:cNvPr>
          <p:cNvSpPr>
            <a:spLocks noGrp="1"/>
          </p:cNvSpPr>
          <p:nvPr>
            <p:ph idx="1"/>
          </p:nvPr>
        </p:nvSpPr>
        <p:spPr/>
        <p:txBody>
          <a:bodyPr>
            <a:normAutofit fontScale="77500" lnSpcReduction="20000"/>
          </a:bodyPr>
          <a:lstStyle/>
          <a:p>
            <a:r>
              <a:rPr lang="en-US" dirty="0"/>
              <a:t>Part 1: </a:t>
            </a:r>
          </a:p>
          <a:p>
            <a:pPr lvl="1"/>
            <a:r>
              <a:rPr lang="en-US" dirty="0"/>
              <a:t>Explanatory</a:t>
            </a:r>
            <a:r>
              <a:rPr lang="en-US" baseline="0" dirty="0"/>
              <a:t> Links</a:t>
            </a:r>
            <a:endParaRPr lang="en-US" dirty="0"/>
          </a:p>
          <a:p>
            <a:pPr lvl="1"/>
            <a:r>
              <a:rPr lang="en-US" dirty="0"/>
              <a:t>Links to Products</a:t>
            </a:r>
          </a:p>
          <a:p>
            <a:pPr lvl="0"/>
            <a:r>
              <a:rPr lang="en-US" dirty="0"/>
              <a:t>Part 2:</a:t>
            </a:r>
          </a:p>
          <a:p>
            <a:pPr lvl="1"/>
            <a:r>
              <a:rPr lang="en-US" dirty="0"/>
              <a:t>Registration form</a:t>
            </a:r>
          </a:p>
          <a:p>
            <a:pPr lvl="2"/>
            <a:r>
              <a:rPr lang="en-US" dirty="0"/>
              <a:t>Please register when you first access this site</a:t>
            </a:r>
          </a:p>
          <a:p>
            <a:pPr lvl="2"/>
            <a:r>
              <a:rPr lang="en-US" dirty="0"/>
              <a:t>Access is free but we would like to know who is accessing this</a:t>
            </a:r>
          </a:p>
          <a:p>
            <a:pPr lvl="2"/>
            <a:r>
              <a:rPr lang="en-US" dirty="0"/>
              <a:t>Future: we may use cookies in future to improve your user experience</a:t>
            </a:r>
          </a:p>
          <a:p>
            <a:pPr lvl="0"/>
            <a:r>
              <a:rPr lang="en-US" dirty="0">
                <a:solidFill>
                  <a:schemeClr val="bg1">
                    <a:lumMod val="50000"/>
                  </a:schemeClr>
                </a:solidFill>
              </a:rPr>
              <a:t>Part 3: Usage notes</a:t>
            </a:r>
          </a:p>
          <a:p>
            <a:pPr lvl="1"/>
            <a:r>
              <a:rPr lang="en-US" dirty="0">
                <a:solidFill>
                  <a:schemeClr val="bg1">
                    <a:lumMod val="50000"/>
                  </a:schemeClr>
                </a:solidFill>
              </a:rPr>
              <a:t>On line and off line usage</a:t>
            </a:r>
          </a:p>
          <a:p>
            <a:pPr lvl="1"/>
            <a:r>
              <a:rPr lang="en-US" dirty="0">
                <a:solidFill>
                  <a:schemeClr val="bg1">
                    <a:lumMod val="50000"/>
                  </a:schemeClr>
                </a:solidFill>
              </a:rPr>
              <a:t>Leading OWL compliant tools (Protégé, </a:t>
            </a:r>
            <a:r>
              <a:rPr lang="en-US" dirty="0" err="1">
                <a:solidFill>
                  <a:schemeClr val="bg1">
                    <a:lumMod val="50000"/>
                  </a:schemeClr>
                </a:solidFill>
              </a:rPr>
              <a:t>TopBraid</a:t>
            </a:r>
            <a:r>
              <a:rPr lang="en-US" dirty="0">
                <a:solidFill>
                  <a:schemeClr val="bg1">
                    <a:lumMod val="50000"/>
                  </a:schemeClr>
                </a:solidFill>
              </a:rPr>
              <a:t> Composer, CCM)</a:t>
            </a:r>
          </a:p>
          <a:p>
            <a:pPr lvl="0"/>
            <a:r>
              <a:rPr lang="en-US" dirty="0">
                <a:solidFill>
                  <a:schemeClr val="bg1">
                    <a:lumMod val="50000"/>
                  </a:schemeClr>
                </a:solidFill>
              </a:rPr>
              <a:t>Part 4: File Downloads</a:t>
            </a:r>
          </a:p>
          <a:p>
            <a:pPr lvl="1"/>
            <a:r>
              <a:rPr lang="en-US" dirty="0">
                <a:solidFill>
                  <a:schemeClr val="bg1">
                    <a:lumMod val="50000"/>
                  </a:schemeClr>
                </a:solidFill>
              </a:rPr>
              <a:t>ZIP: RDF/OWL files for different scope and RDF</a:t>
            </a:r>
            <a:r>
              <a:rPr lang="en-US" baseline="0" dirty="0">
                <a:solidFill>
                  <a:schemeClr val="bg1">
                    <a:lumMod val="50000"/>
                  </a:schemeClr>
                </a:solidFill>
              </a:rPr>
              <a:t> serialization </a:t>
            </a:r>
            <a:r>
              <a:rPr lang="en-US" dirty="0">
                <a:solidFill>
                  <a:schemeClr val="bg1">
                    <a:lumMod val="50000"/>
                  </a:schemeClr>
                </a:solidFill>
              </a:rPr>
              <a:t>format + </a:t>
            </a:r>
            <a:r>
              <a:rPr lang="en-US" dirty="0" err="1">
                <a:solidFill>
                  <a:schemeClr val="bg1">
                    <a:lumMod val="50000"/>
                  </a:schemeClr>
                </a:solidFill>
              </a:rPr>
              <a:t>NQuads</a:t>
            </a:r>
            <a:endParaRPr lang="en-US" dirty="0">
              <a:solidFill>
                <a:schemeClr val="bg1">
                  <a:lumMod val="50000"/>
                </a:schemeClr>
              </a:solidFill>
            </a:endParaRPr>
          </a:p>
          <a:p>
            <a:pPr lvl="1"/>
            <a:r>
              <a:rPr lang="en-US" dirty="0">
                <a:solidFill>
                  <a:schemeClr val="bg1">
                    <a:lumMod val="50000"/>
                  </a:schemeClr>
                </a:solidFill>
              </a:rPr>
              <a:t>FYN Starting Point for OWL</a:t>
            </a:r>
          </a:p>
          <a:p>
            <a:pPr lvl="1"/>
            <a:r>
              <a:rPr lang="en-US" dirty="0">
                <a:solidFill>
                  <a:schemeClr val="bg1">
                    <a:lumMod val="50000"/>
                  </a:schemeClr>
                </a:solidFill>
              </a:rPr>
              <a:t>SKOS Files </a:t>
            </a:r>
            <a:r>
              <a:rPr lang="en-US" sz="2400" kern="1200" dirty="0">
                <a:solidFill>
                  <a:schemeClr val="bg1">
                    <a:lumMod val="50000"/>
                  </a:schemeClr>
                </a:solidFill>
                <a:effectLst/>
                <a:latin typeface="+mn-lt"/>
                <a:ea typeface="+mn-ea"/>
                <a:cs typeface="+mn-cs"/>
              </a:rPr>
              <a:t>for different scope and RDF</a:t>
            </a:r>
            <a:r>
              <a:rPr lang="en-US" sz="2400" kern="1200" baseline="0" dirty="0">
                <a:solidFill>
                  <a:schemeClr val="bg1">
                    <a:lumMod val="50000"/>
                  </a:schemeClr>
                </a:solidFill>
                <a:effectLst/>
                <a:latin typeface="+mn-lt"/>
                <a:ea typeface="+mn-ea"/>
                <a:cs typeface="+mn-cs"/>
              </a:rPr>
              <a:t> serialization </a:t>
            </a:r>
            <a:r>
              <a:rPr lang="en-US" sz="2400" kern="1200" dirty="0">
                <a:solidFill>
                  <a:schemeClr val="bg1">
                    <a:lumMod val="50000"/>
                  </a:schemeClr>
                </a:solidFill>
                <a:effectLst/>
                <a:latin typeface="+mn-lt"/>
                <a:ea typeface="+mn-ea"/>
                <a:cs typeface="+mn-cs"/>
              </a:rPr>
              <a:t>format (FIBO-V)</a:t>
            </a:r>
            <a:endParaRPr lang="en-US" dirty="0">
              <a:solidFill>
                <a:schemeClr val="bg1">
                  <a:lumMod val="50000"/>
                </a:schemeClr>
              </a:solidFill>
            </a:endParaRPr>
          </a:p>
        </p:txBody>
      </p:sp>
    </p:spTree>
    <p:extLst>
      <p:ext uri="{BB962C8B-B14F-4D97-AF65-F5344CB8AC3E}">
        <p14:creationId xmlns:p14="http://schemas.microsoft.com/office/powerpoint/2010/main" val="1237924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C9E28-8D82-4E4B-9638-7A623CA036FE}"/>
              </a:ext>
            </a:extLst>
          </p:cNvPr>
          <p:cNvSpPr>
            <a:spLocks noGrp="1"/>
          </p:cNvSpPr>
          <p:nvPr>
            <p:ph type="title"/>
          </p:nvPr>
        </p:nvSpPr>
        <p:spPr/>
        <p:txBody>
          <a:bodyPr/>
          <a:lstStyle/>
          <a:p>
            <a:r>
              <a:rPr lang="en-US" dirty="0"/>
              <a:t>Products</a:t>
            </a:r>
          </a:p>
        </p:txBody>
      </p:sp>
      <p:sp>
        <p:nvSpPr>
          <p:cNvPr id="3" name="Content Placeholder 2">
            <a:extLst>
              <a:ext uri="{FF2B5EF4-FFF2-40B4-BE49-F238E27FC236}">
                <a16:creationId xmlns:a16="http://schemas.microsoft.com/office/drawing/2014/main" id="{CC9E5C02-5774-446B-A24B-8958B61B5338}"/>
              </a:ext>
            </a:extLst>
          </p:cNvPr>
          <p:cNvSpPr>
            <a:spLocks noGrp="1"/>
          </p:cNvSpPr>
          <p:nvPr>
            <p:ph idx="1"/>
          </p:nvPr>
        </p:nvSpPr>
        <p:spPr/>
        <p:txBody>
          <a:bodyPr/>
          <a:lstStyle/>
          <a:p>
            <a:pPr lvl="0"/>
            <a:r>
              <a:rPr lang="en-US" sz="2800" kern="1200" dirty="0">
                <a:solidFill>
                  <a:schemeClr val="tx1"/>
                </a:solidFill>
                <a:effectLst/>
                <a:latin typeface="+mn-lt"/>
                <a:ea typeface="+mn-ea"/>
                <a:cs typeface="+mn-cs"/>
              </a:rPr>
              <a:t>FIBO is published at spec.edmcouncil.org in a number of formats as follows: </a:t>
            </a:r>
          </a:p>
          <a:p>
            <a:pPr lvl="1"/>
            <a:r>
              <a:rPr lang="en-US" sz="2400" kern="1200" dirty="0">
                <a:solidFill>
                  <a:schemeClr val="tx1"/>
                </a:solidFill>
                <a:effectLst/>
                <a:latin typeface="+mn-lt"/>
                <a:ea typeface="+mn-ea"/>
                <a:cs typeface="+mn-cs"/>
              </a:rPr>
              <a:t>FIBO Business Glossary</a:t>
            </a:r>
          </a:p>
          <a:p>
            <a:pPr lvl="1"/>
            <a:r>
              <a:rPr lang="en-US" sz="2400" kern="1200" dirty="0">
                <a:solidFill>
                  <a:schemeClr val="tx1"/>
                </a:solidFill>
                <a:effectLst/>
                <a:latin typeface="+mn-lt"/>
                <a:ea typeface="+mn-ea"/>
                <a:cs typeface="+mn-cs"/>
              </a:rPr>
              <a:t>FIBO Vocabulary in the Simple Knowledge Organization System (SKOS) format</a:t>
            </a:r>
          </a:p>
          <a:p>
            <a:pPr lvl="1"/>
            <a:r>
              <a:rPr lang="en-US" sz="2400" kern="1200" dirty="0">
                <a:solidFill>
                  <a:schemeClr val="tx1"/>
                </a:solidFill>
                <a:effectLst/>
                <a:latin typeface="+mn-lt"/>
                <a:ea typeface="+mn-ea"/>
                <a:cs typeface="+mn-cs"/>
              </a:rPr>
              <a:t>SMIF: conceptual modeling tool diagrams</a:t>
            </a:r>
          </a:p>
          <a:p>
            <a:pPr lvl="1"/>
            <a:r>
              <a:rPr lang="en-US" sz="2400" b="1" kern="1200" dirty="0">
                <a:solidFill>
                  <a:schemeClr val="tx1"/>
                </a:solidFill>
                <a:effectLst/>
                <a:latin typeface="+mn-lt"/>
                <a:ea typeface="+mn-ea"/>
                <a:cs typeface="+mn-cs"/>
              </a:rPr>
              <a:t>FIBO Ontologies in the standard Web Ontology Language (OWL) format. </a:t>
            </a:r>
            <a:endParaRPr lang="en-US" sz="2400" kern="1200" dirty="0">
              <a:solidFill>
                <a:schemeClr val="tx1"/>
              </a:solidFill>
              <a:effectLst/>
              <a:latin typeface="+mn-lt"/>
              <a:ea typeface="+mn-ea"/>
              <a:cs typeface="+mn-cs"/>
            </a:endParaRPr>
          </a:p>
          <a:p>
            <a:pPr lvl="2"/>
            <a:r>
              <a:rPr lang="en-US" sz="2000" kern="1200" dirty="0">
                <a:solidFill>
                  <a:schemeClr val="tx1"/>
                </a:solidFill>
                <a:effectLst/>
                <a:latin typeface="+mn-lt"/>
                <a:ea typeface="+mn-ea"/>
                <a:cs typeface="+mn-cs"/>
              </a:rPr>
              <a:t>This is the “System of Record” for all FIBO content</a:t>
            </a:r>
          </a:p>
          <a:p>
            <a:pPr lvl="1"/>
            <a:r>
              <a:rPr lang="en-US" sz="2400" kern="1200" dirty="0">
                <a:solidFill>
                  <a:schemeClr val="tx1"/>
                </a:solidFill>
                <a:effectLst/>
                <a:latin typeface="+mn-lt"/>
                <a:ea typeface="+mn-ea"/>
                <a:cs typeface="+mn-cs"/>
              </a:rPr>
              <a:t>Schema.org</a:t>
            </a:r>
          </a:p>
          <a:p>
            <a:pPr lvl="1"/>
            <a:r>
              <a:rPr lang="en-US" sz="2400" kern="1200" dirty="0">
                <a:solidFill>
                  <a:schemeClr val="tx1"/>
                </a:solidFill>
                <a:effectLst/>
                <a:latin typeface="+mn-lt"/>
                <a:ea typeface="+mn-ea"/>
                <a:cs typeface="+mn-cs"/>
              </a:rPr>
              <a:t>Ontology Definition Metamodel (ODM) Model Repositories</a:t>
            </a:r>
          </a:p>
          <a:p>
            <a:pPr lvl="1"/>
            <a:r>
              <a:rPr lang="en-US" sz="2400" kern="1200" dirty="0">
                <a:solidFill>
                  <a:schemeClr val="tx1"/>
                </a:solidFill>
                <a:effectLst/>
                <a:latin typeface="+mn-lt"/>
                <a:ea typeface="+mn-ea"/>
                <a:cs typeface="+mn-cs"/>
              </a:rPr>
              <a:t>Linked Data Fragments</a:t>
            </a:r>
            <a:endParaRPr lang="en-US" dirty="0"/>
          </a:p>
        </p:txBody>
      </p:sp>
    </p:spTree>
    <p:extLst>
      <p:ext uri="{BB962C8B-B14F-4D97-AF65-F5344CB8AC3E}">
        <p14:creationId xmlns:p14="http://schemas.microsoft.com/office/powerpoint/2010/main" val="3175103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207F6-85AB-438C-8012-7A0C6BE6ED96}"/>
              </a:ext>
            </a:extLst>
          </p:cNvPr>
          <p:cNvSpPr>
            <a:spLocks noGrp="1"/>
          </p:cNvSpPr>
          <p:nvPr>
            <p:ph type="title"/>
          </p:nvPr>
        </p:nvSpPr>
        <p:spPr/>
        <p:txBody>
          <a:bodyPr/>
          <a:lstStyle/>
          <a:p>
            <a:r>
              <a:rPr lang="en-US" dirty="0"/>
              <a:t>Current Available Products</a:t>
            </a:r>
          </a:p>
        </p:txBody>
      </p:sp>
      <p:sp>
        <p:nvSpPr>
          <p:cNvPr id="3" name="Content Placeholder 2">
            <a:extLst>
              <a:ext uri="{FF2B5EF4-FFF2-40B4-BE49-F238E27FC236}">
                <a16:creationId xmlns:a16="http://schemas.microsoft.com/office/drawing/2014/main" id="{5357EB87-7049-4012-B87A-F70C53C37534}"/>
              </a:ext>
            </a:extLst>
          </p:cNvPr>
          <p:cNvSpPr>
            <a:spLocks noGrp="1"/>
          </p:cNvSpPr>
          <p:nvPr>
            <p:ph idx="1"/>
          </p:nvPr>
        </p:nvSpPr>
        <p:spPr/>
        <p:txBody>
          <a:bodyPr>
            <a:normAutofit/>
          </a:bodyPr>
          <a:lstStyle/>
          <a:p>
            <a:pPr lvl="0"/>
            <a:r>
              <a:rPr lang="en-US" sz="2800" kern="1200" dirty="0">
                <a:solidFill>
                  <a:schemeClr val="tx1"/>
                </a:solidFill>
                <a:effectLst/>
                <a:latin typeface="+mn-lt"/>
                <a:ea typeface="+mn-ea"/>
                <a:cs typeface="+mn-cs"/>
              </a:rPr>
              <a:t>FIBO Business Glossary</a:t>
            </a:r>
          </a:p>
          <a:p>
            <a:pPr lvl="0"/>
            <a:r>
              <a:rPr lang="en-US" sz="2800" kern="1200" dirty="0">
                <a:solidFill>
                  <a:schemeClr val="tx1"/>
                </a:solidFill>
                <a:effectLst/>
                <a:latin typeface="+mn-lt"/>
                <a:ea typeface="+mn-ea"/>
                <a:cs typeface="+mn-cs"/>
              </a:rPr>
              <a:t>FIBO Vocabulary (SKOS)</a:t>
            </a:r>
          </a:p>
          <a:p>
            <a:pPr lvl="0"/>
            <a:r>
              <a:rPr lang="en-US" sz="2800" b="1" kern="1200" dirty="0">
                <a:solidFill>
                  <a:schemeClr val="tx1"/>
                </a:solidFill>
                <a:effectLst/>
                <a:latin typeface="+mn-lt"/>
                <a:ea typeface="+mn-ea"/>
                <a:cs typeface="+mn-cs"/>
              </a:rPr>
              <a:t>FIBO OWL Ontologies (</a:t>
            </a:r>
            <a:r>
              <a:rPr lang="en-US" sz="2800" b="1" kern="1200" dirty="0" err="1">
                <a:solidFill>
                  <a:schemeClr val="tx1"/>
                </a:solidFill>
                <a:effectLst/>
                <a:latin typeface="+mn-lt"/>
                <a:ea typeface="+mn-ea"/>
                <a:cs typeface="+mn-cs"/>
              </a:rPr>
              <a:t>SoR</a:t>
            </a:r>
            <a:r>
              <a:rPr lang="en-US" sz="2800" b="1" kern="1200" dirty="0">
                <a:solidFill>
                  <a:schemeClr val="tx1"/>
                </a:solidFill>
                <a:effectLst/>
                <a:latin typeface="+mn-lt"/>
                <a:ea typeface="+mn-ea"/>
                <a:cs typeface="+mn-cs"/>
              </a:rPr>
              <a:t>)</a:t>
            </a:r>
            <a:endParaRPr lang="en-US" sz="2800" kern="1200" dirty="0">
              <a:solidFill>
                <a:schemeClr val="tx1"/>
              </a:solidFill>
              <a:effectLst/>
              <a:latin typeface="+mn-lt"/>
              <a:ea typeface="+mn-ea"/>
              <a:cs typeface="+mn-cs"/>
            </a:endParaRPr>
          </a:p>
          <a:p>
            <a:pPr lvl="0"/>
            <a:r>
              <a:rPr lang="en-US" sz="2800" kern="1200" dirty="0">
                <a:solidFill>
                  <a:schemeClr val="tx1"/>
                </a:solidFill>
                <a:effectLst/>
                <a:latin typeface="+mn-lt"/>
                <a:ea typeface="+mn-ea"/>
                <a:cs typeface="+mn-cs"/>
              </a:rPr>
              <a:t>FIBO conceptual modeling tool repository</a:t>
            </a:r>
          </a:p>
          <a:p>
            <a:pPr lvl="0"/>
            <a:r>
              <a:rPr lang="en-US" sz="2800" kern="1200" dirty="0">
                <a:solidFill>
                  <a:schemeClr val="tx1"/>
                </a:solidFill>
                <a:effectLst/>
                <a:latin typeface="+mn-lt"/>
                <a:ea typeface="+mn-ea"/>
                <a:cs typeface="+mn-cs"/>
              </a:rPr>
              <a:t>Schema.org (offsite)</a:t>
            </a:r>
          </a:p>
        </p:txBody>
      </p:sp>
    </p:spTree>
    <p:extLst>
      <p:ext uri="{BB962C8B-B14F-4D97-AF65-F5344CB8AC3E}">
        <p14:creationId xmlns:p14="http://schemas.microsoft.com/office/powerpoint/2010/main" val="35548366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205</TotalTime>
  <Words>3412</Words>
  <Application>Microsoft Office PowerPoint</Application>
  <PresentationFormat>Widescreen</PresentationFormat>
  <Paragraphs>534</Paragraphs>
  <Slides>43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43</vt:i4>
      </vt:variant>
    </vt:vector>
  </HeadingPairs>
  <TitlesOfParts>
    <vt:vector size="47" baseType="lpstr">
      <vt:lpstr>Arial</vt:lpstr>
      <vt:lpstr>Calibri</vt:lpstr>
      <vt:lpstr>Calibri Light</vt:lpstr>
      <vt:lpstr>Office Theme</vt:lpstr>
      <vt:lpstr>spec.edmcouncil.org/fibo  Site Walk-through</vt:lpstr>
      <vt:lpstr>Today’s Presentation</vt:lpstr>
      <vt:lpstr>Three Things about FIBO</vt:lpstr>
      <vt:lpstr>Deliverables</vt:lpstr>
      <vt:lpstr>Reminder: Business Purposes for FIBO</vt:lpstr>
      <vt:lpstr>Introducing the “spec site”</vt:lpstr>
      <vt:lpstr>Landing Page</vt:lpstr>
      <vt:lpstr>Products</vt:lpstr>
      <vt:lpstr>Current Available Products</vt:lpstr>
      <vt:lpstr>Understanding and Using the Products</vt:lpstr>
      <vt:lpstr>Glossary</vt:lpstr>
      <vt:lpstr>Glossary Plans</vt:lpstr>
      <vt:lpstr>Vocabulary</vt:lpstr>
      <vt:lpstr>SMIF: Business Concept Ontology</vt:lpstr>
      <vt:lpstr>SMIF Status and Plans</vt:lpstr>
      <vt:lpstr>SMIF Model Repository</vt:lpstr>
      <vt:lpstr>OWL in RDF</vt:lpstr>
      <vt:lpstr>OWL Details</vt:lpstr>
      <vt:lpstr>FIBO OWL Usage Details</vt:lpstr>
      <vt:lpstr>schema.org</vt:lpstr>
      <vt:lpstr>Future: Linked Data Fragments</vt:lpstr>
      <vt:lpstr>Future: VOM Model Downloads</vt:lpstr>
      <vt:lpstr>Landing Page</vt:lpstr>
      <vt:lpstr>This Section: Statuses</vt:lpstr>
      <vt:lpstr>Delivery</vt:lpstr>
      <vt:lpstr>This Section: Scope of FIBO Content</vt:lpstr>
      <vt:lpstr>FIBO Content Overview</vt:lpstr>
      <vt:lpstr>Business Domains</vt:lpstr>
      <vt:lpstr>1. Reference Semantics (contracts terms)</vt:lpstr>
      <vt:lpstr>1. Reference Semantics (contracts terms) Sub-Domains</vt:lpstr>
      <vt:lpstr>2. Market Data Concepts (temporally variable terms)</vt:lpstr>
      <vt:lpstr>3. Process Concepts (Future)</vt:lpstr>
      <vt:lpstr>FIBO: Scope and Content (Top-level Domains)</vt:lpstr>
      <vt:lpstr>FIBO: Status</vt:lpstr>
      <vt:lpstr>This Section: Presentation Format and Plans</vt:lpstr>
      <vt:lpstr>Web Structure</vt:lpstr>
      <vt:lpstr>Content Negotiation Plans</vt:lpstr>
      <vt:lpstr>Web Structure: The Vision</vt:lpstr>
      <vt:lpstr>Top Level – Initial view of FIBO(To be improved by web experts)</vt:lpstr>
      <vt:lpstr>Example drill-down to domain(To be improved by web experts)</vt:lpstr>
      <vt:lpstr>Example drill down to class (Strawman based on CCM)</vt:lpstr>
      <vt:lpstr>SWITCH to OWL View (Note: strawman based on Protege)</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spec.edmcouncil.org/fibo  Site Walk-through</dc:title>
  <dc:creator>Mike</dc:creator>
  <cp:lastModifiedBy>Mike</cp:lastModifiedBy>
  <cp:revision>17</cp:revision>
  <dcterms:created xsi:type="dcterms:W3CDTF">2017-07-12T15:08:15Z</dcterms:created>
  <dcterms:modified xsi:type="dcterms:W3CDTF">2017-07-12T18:33:52Z</dcterms:modified>
</cp:coreProperties>
</file>