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sldIdLst>
    <p:sldId id="256" r:id="rId2"/>
    <p:sldId id="519" r:id="rId3"/>
    <p:sldId id="843" r:id="rId4"/>
    <p:sldId id="877" r:id="rId5"/>
    <p:sldId id="851" r:id="rId6"/>
    <p:sldId id="876" r:id="rId7"/>
    <p:sldId id="845" r:id="rId8"/>
    <p:sldId id="847" r:id="rId9"/>
    <p:sldId id="879" r:id="rId10"/>
    <p:sldId id="878" r:id="rId11"/>
    <p:sldId id="855" r:id="rId12"/>
    <p:sldId id="869" r:id="rId13"/>
    <p:sldId id="849" r:id="rId14"/>
    <p:sldId id="862" r:id="rId15"/>
    <p:sldId id="838" r:id="rId16"/>
    <p:sldId id="853" r:id="rId17"/>
    <p:sldId id="798" r:id="rId18"/>
    <p:sldId id="711" r:id="rId19"/>
    <p:sldId id="822" r:id="rId20"/>
    <p:sldId id="831" r:id="rId21"/>
    <p:sldId id="826" r:id="rId22"/>
    <p:sldId id="828" r:id="rId23"/>
    <p:sldId id="835" r:id="rId24"/>
    <p:sldId id="824" r:id="rId25"/>
    <p:sldId id="872" r:id="rId26"/>
    <p:sldId id="832" r:id="rId27"/>
    <p:sldId id="836" r:id="rId28"/>
    <p:sldId id="809" r:id="rId29"/>
    <p:sldId id="873" r:id="rId30"/>
    <p:sldId id="874" r:id="rId31"/>
    <p:sldId id="666" r:id="rId32"/>
    <p:sldId id="734" r:id="rId33"/>
    <p:sldId id="735" r:id="rId34"/>
    <p:sldId id="793" r:id="rId35"/>
    <p:sldId id="749" r:id="rId36"/>
    <p:sldId id="736" r:id="rId37"/>
    <p:sldId id="741" r:id="rId38"/>
    <p:sldId id="700" r:id="rId39"/>
    <p:sldId id="704" r:id="rId40"/>
    <p:sldId id="701" r:id="rId41"/>
    <p:sldId id="702" r:id="rId42"/>
    <p:sldId id="668" r:id="rId43"/>
    <p:sldId id="787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B73A85-36E3-40A0-9191-A91BBB486EE4}" v="1519" dt="2019-06-05T19:49:55.4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6" d="100"/>
          <a:sy n="56" d="100"/>
        </p:scale>
        <p:origin x="850" y="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FD1AA8E3-23A8-4CCD-803E-B2A1554E952D}"/>
    <pc:docChg chg="modSld">
      <pc:chgData name="Michael Bennett" userId="808163721be62333" providerId="LiveId" clId="{FD1AA8E3-23A8-4CCD-803E-B2A1554E952D}" dt="2019-06-05T19:49:55.465" v="1514" actId="20577"/>
      <pc:docMkLst>
        <pc:docMk/>
      </pc:docMkLst>
      <pc:sldChg chg="modSp">
        <pc:chgData name="Michael Bennett" userId="808163721be62333" providerId="LiveId" clId="{FD1AA8E3-23A8-4CCD-803E-B2A1554E952D}" dt="2019-06-05T13:53:33.161" v="5" actId="20577"/>
        <pc:sldMkLst>
          <pc:docMk/>
          <pc:sldMk cId="0" sldId="256"/>
        </pc:sldMkLst>
        <pc:spChg chg="mod">
          <ac:chgData name="Michael Bennett" userId="808163721be62333" providerId="LiveId" clId="{FD1AA8E3-23A8-4CCD-803E-B2A1554E952D}" dt="2019-06-05T13:53:33.1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FD1AA8E3-23A8-4CCD-803E-B2A1554E952D}" dt="2019-06-05T14:07:51.974" v="1136" actId="20577"/>
        <pc:sldMkLst>
          <pc:docMk/>
          <pc:sldMk cId="384815537" sldId="711"/>
        </pc:sldMkLst>
        <pc:spChg chg="mod">
          <ac:chgData name="Michael Bennett" userId="808163721be62333" providerId="LiveId" clId="{FD1AA8E3-23A8-4CCD-803E-B2A1554E952D}" dt="2019-06-05T14:07:51.974" v="1136" actId="20577"/>
          <ac:spMkLst>
            <pc:docMk/>
            <pc:sldMk cId="384815537" sldId="711"/>
            <ac:spMk id="3" creationId="{00000000-0000-0000-0000-000000000000}"/>
          </ac:spMkLst>
        </pc:spChg>
      </pc:sldChg>
      <pc:sldChg chg="modSp">
        <pc:chgData name="Michael Bennett" userId="808163721be62333" providerId="LiveId" clId="{FD1AA8E3-23A8-4CCD-803E-B2A1554E952D}" dt="2019-06-05T14:06:44.760" v="1081" actId="20577"/>
        <pc:sldMkLst>
          <pc:docMk/>
          <pc:sldMk cId="4211051418" sldId="838"/>
        </pc:sldMkLst>
        <pc:spChg chg="mod">
          <ac:chgData name="Michael Bennett" userId="808163721be62333" providerId="LiveId" clId="{FD1AA8E3-23A8-4CCD-803E-B2A1554E952D}" dt="2019-06-05T14:06:44.760" v="1081" actId="20577"/>
          <ac:spMkLst>
            <pc:docMk/>
            <pc:sldMk cId="4211051418" sldId="838"/>
            <ac:spMk id="2" creationId="{524B5539-A502-4649-AFEB-F3BA5D16157F}"/>
          </ac:spMkLst>
        </pc:spChg>
      </pc:sldChg>
      <pc:sldChg chg="modSp">
        <pc:chgData name="Michael Bennett" userId="808163721be62333" providerId="LiveId" clId="{FD1AA8E3-23A8-4CCD-803E-B2A1554E952D}" dt="2019-06-05T19:49:55.465" v="1514" actId="20577"/>
        <pc:sldMkLst>
          <pc:docMk/>
          <pc:sldMk cId="3947954689" sldId="843"/>
        </pc:sldMkLst>
        <pc:spChg chg="mod">
          <ac:chgData name="Michael Bennett" userId="808163721be62333" providerId="LiveId" clId="{FD1AA8E3-23A8-4CCD-803E-B2A1554E952D}" dt="2019-06-05T19:49:55.465" v="1514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FD1AA8E3-23A8-4CCD-803E-B2A1554E952D}" dt="2019-06-05T14:02:32.865" v="834" actId="403"/>
        <pc:sldMkLst>
          <pc:docMk/>
          <pc:sldMk cId="3032193647" sldId="845"/>
        </pc:sldMkLst>
        <pc:spChg chg="mod">
          <ac:chgData name="Michael Bennett" userId="808163721be62333" providerId="LiveId" clId="{FD1AA8E3-23A8-4CCD-803E-B2A1554E952D}" dt="2019-06-05T14:02:32.865" v="834" actId="403"/>
          <ac:spMkLst>
            <pc:docMk/>
            <pc:sldMk cId="3032193647" sldId="845"/>
            <ac:spMk id="3" creationId="{9F2C5C4B-3C8C-4739-9DC9-4030805563D5}"/>
          </ac:spMkLst>
        </pc:spChg>
      </pc:sldChg>
      <pc:sldChg chg="modSp">
        <pc:chgData name="Michael Bennett" userId="808163721be62333" providerId="LiveId" clId="{FD1AA8E3-23A8-4CCD-803E-B2A1554E952D}" dt="2019-06-05T14:03:41.287" v="865" actId="20577"/>
        <pc:sldMkLst>
          <pc:docMk/>
          <pc:sldMk cId="2207867841" sldId="847"/>
        </pc:sldMkLst>
        <pc:spChg chg="mod">
          <ac:chgData name="Michael Bennett" userId="808163721be62333" providerId="LiveId" clId="{FD1AA8E3-23A8-4CCD-803E-B2A1554E952D}" dt="2019-06-05T14:03:41.287" v="865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FD1AA8E3-23A8-4CCD-803E-B2A1554E952D}" dt="2019-06-05T14:06:13.725" v="1035" actId="20577"/>
        <pc:sldMkLst>
          <pc:docMk/>
          <pc:sldMk cId="3071212602" sldId="849"/>
        </pc:sldMkLst>
        <pc:spChg chg="mod">
          <ac:chgData name="Michael Bennett" userId="808163721be62333" providerId="LiveId" clId="{FD1AA8E3-23A8-4CCD-803E-B2A1554E952D}" dt="2019-06-05T14:06:13.725" v="1035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">
        <pc:chgData name="Michael Bennett" userId="808163721be62333" providerId="LiveId" clId="{FD1AA8E3-23A8-4CCD-803E-B2A1554E952D}" dt="2019-06-05T14:00:46.339" v="648" actId="20577"/>
        <pc:sldMkLst>
          <pc:docMk/>
          <pc:sldMk cId="1313809421" sldId="851"/>
        </pc:sldMkLst>
        <pc:spChg chg="mod">
          <ac:chgData name="Michael Bennett" userId="808163721be62333" providerId="LiveId" clId="{FD1AA8E3-23A8-4CCD-803E-B2A1554E952D}" dt="2019-06-05T14:00:46.339" v="648" actId="20577"/>
          <ac:spMkLst>
            <pc:docMk/>
            <pc:sldMk cId="1313809421" sldId="851"/>
            <ac:spMk id="3" creationId="{CF12A0D5-2557-4BD3-ABFB-79228CE940F0}"/>
          </ac:spMkLst>
        </pc:spChg>
      </pc:sldChg>
      <pc:sldChg chg="modSp">
        <pc:chgData name="Michael Bennett" userId="808163721be62333" providerId="LiveId" clId="{FD1AA8E3-23A8-4CCD-803E-B2A1554E952D}" dt="2019-06-05T14:05:16.625" v="970" actId="20577"/>
        <pc:sldMkLst>
          <pc:docMk/>
          <pc:sldMk cId="1503027774" sldId="855"/>
        </pc:sldMkLst>
        <pc:spChg chg="mod">
          <ac:chgData name="Michael Bennett" userId="808163721be62333" providerId="LiveId" clId="{FD1AA8E3-23A8-4CCD-803E-B2A1554E952D}" dt="2019-06-05T14:05:16.625" v="970" actId="20577"/>
          <ac:spMkLst>
            <pc:docMk/>
            <pc:sldMk cId="1503027774" sldId="855"/>
            <ac:spMk id="3" creationId="{A85FC595-C69A-405C-B132-FAD1FC261F37}"/>
          </ac:spMkLst>
        </pc:spChg>
      </pc:sldChg>
      <pc:sldChg chg="modSp">
        <pc:chgData name="Michael Bennett" userId="808163721be62333" providerId="LiveId" clId="{FD1AA8E3-23A8-4CCD-803E-B2A1554E952D}" dt="2019-06-05T14:06:32.783" v="1072" actId="20577"/>
        <pc:sldMkLst>
          <pc:docMk/>
          <pc:sldMk cId="2615199314" sldId="862"/>
        </pc:sldMkLst>
        <pc:spChg chg="mod">
          <ac:chgData name="Michael Bennett" userId="808163721be62333" providerId="LiveId" clId="{FD1AA8E3-23A8-4CCD-803E-B2A1554E952D}" dt="2019-06-05T14:06:32.783" v="1072" actId="20577"/>
          <ac:spMkLst>
            <pc:docMk/>
            <pc:sldMk cId="2615199314" sldId="862"/>
            <ac:spMk id="3" creationId="{8960AB63-695B-401E-8BE4-37534F22239F}"/>
          </ac:spMkLst>
        </pc:spChg>
      </pc:sldChg>
      <pc:sldChg chg="modSp">
        <pc:chgData name="Michael Bennett" userId="808163721be62333" providerId="LiveId" clId="{FD1AA8E3-23A8-4CCD-803E-B2A1554E952D}" dt="2019-06-05T14:06:00.648" v="1021" actId="20577"/>
        <pc:sldMkLst>
          <pc:docMk/>
          <pc:sldMk cId="1301883422" sldId="869"/>
        </pc:sldMkLst>
        <pc:spChg chg="mod">
          <ac:chgData name="Michael Bennett" userId="808163721be62333" providerId="LiveId" clId="{FD1AA8E3-23A8-4CCD-803E-B2A1554E952D}" dt="2019-06-05T14:05:43.146" v="981" actId="20577"/>
          <ac:spMkLst>
            <pc:docMk/>
            <pc:sldMk cId="1301883422" sldId="869"/>
            <ac:spMk id="2" creationId="{36668E97-9901-4995-9B3F-D3BC3779D70A}"/>
          </ac:spMkLst>
        </pc:spChg>
        <pc:spChg chg="mod">
          <ac:chgData name="Michael Bennett" userId="808163721be62333" providerId="LiveId" clId="{FD1AA8E3-23A8-4CCD-803E-B2A1554E952D}" dt="2019-06-05T14:06:00.648" v="1021" actId="20577"/>
          <ac:spMkLst>
            <pc:docMk/>
            <pc:sldMk cId="1301883422" sldId="869"/>
            <ac:spMk id="3" creationId="{E74C55DC-AAA8-40DA-A350-4330960153D1}"/>
          </ac:spMkLst>
        </pc:spChg>
      </pc:sldChg>
      <pc:sldChg chg="modSp">
        <pc:chgData name="Michael Bennett" userId="808163721be62333" providerId="LiveId" clId="{FD1AA8E3-23A8-4CCD-803E-B2A1554E952D}" dt="2019-06-05T19:28:00.181" v="1513" actId="20577"/>
        <pc:sldMkLst>
          <pc:docMk/>
          <pc:sldMk cId="3779480174" sldId="877"/>
        </pc:sldMkLst>
        <pc:spChg chg="mod">
          <ac:chgData name="Michael Bennett" userId="808163721be62333" providerId="LiveId" clId="{FD1AA8E3-23A8-4CCD-803E-B2A1554E952D}" dt="2019-06-05T13:57:16.049" v="235" actId="20577"/>
          <ac:spMkLst>
            <pc:docMk/>
            <pc:sldMk cId="3779480174" sldId="877"/>
            <ac:spMk id="2" creationId="{9D3B5FC5-EC1C-4515-8F83-D3410A02175E}"/>
          </ac:spMkLst>
        </pc:spChg>
        <pc:spChg chg="mod">
          <ac:chgData name="Michael Bennett" userId="808163721be62333" providerId="LiveId" clId="{FD1AA8E3-23A8-4CCD-803E-B2A1554E952D}" dt="2019-06-05T19:28:00.181" v="1513" actId="20577"/>
          <ac:spMkLst>
            <pc:docMk/>
            <pc:sldMk cId="3779480174" sldId="877"/>
            <ac:spMk id="3" creationId="{F31AF126-6210-463A-875D-0945D28D71B2}"/>
          </ac:spMkLst>
        </pc:spChg>
      </pc:sldChg>
      <pc:sldChg chg="modSp">
        <pc:chgData name="Michael Bennett" userId="808163721be62333" providerId="LiveId" clId="{FD1AA8E3-23A8-4CCD-803E-B2A1554E952D}" dt="2019-06-05T19:19:21.319" v="1485" actId="20577"/>
        <pc:sldMkLst>
          <pc:docMk/>
          <pc:sldMk cId="3193852665" sldId="878"/>
        </pc:sldMkLst>
        <pc:spChg chg="mod">
          <ac:chgData name="Michael Bennett" userId="808163721be62333" providerId="LiveId" clId="{FD1AA8E3-23A8-4CCD-803E-B2A1554E952D}" dt="2019-06-05T19:19:21.319" v="1485" actId="20577"/>
          <ac:spMkLst>
            <pc:docMk/>
            <pc:sldMk cId="3193852665" sldId="878"/>
            <ac:spMk id="3" creationId="{113A817A-A0B2-496E-BD13-F06BACAA7EE7}"/>
          </ac:spMkLst>
        </pc:spChg>
      </pc:sldChg>
      <pc:sldChg chg="modSp">
        <pc:chgData name="Michael Bennett" userId="808163721be62333" providerId="LiveId" clId="{FD1AA8E3-23A8-4CCD-803E-B2A1554E952D}" dt="2019-06-05T14:03:48.304" v="879" actId="20577"/>
        <pc:sldMkLst>
          <pc:docMk/>
          <pc:sldMk cId="1879032328" sldId="879"/>
        </pc:sldMkLst>
        <pc:spChg chg="mod">
          <ac:chgData name="Michael Bennett" userId="808163721be62333" providerId="LiveId" clId="{FD1AA8E3-23A8-4CCD-803E-B2A1554E952D}" dt="2019-06-05T14:03:48.304" v="879" actId="20577"/>
          <ac:spMkLst>
            <pc:docMk/>
            <pc:sldMk cId="1879032328" sldId="879"/>
            <ac:spMk id="2" creationId="{A0AE0FEE-1CB9-47FA-A8C3-7F8750E6190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6/5/2019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6/5/2019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June 5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6B47F-1BEC-41C3-895E-DFB2E625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A817A-A0B2-496E-BD13-F06BACAA7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FERM</a:t>
            </a:r>
            <a:r>
              <a:rPr lang="en-US" baseline="0" dirty="0"/>
              <a:t> – FDTF WG</a:t>
            </a:r>
          </a:p>
          <a:p>
            <a:pPr lvl="1"/>
            <a:r>
              <a:rPr lang="en-US" dirty="0"/>
              <a:t>1h plus session in Amsterdam</a:t>
            </a:r>
          </a:p>
          <a:p>
            <a:pPr lvl="1"/>
            <a:r>
              <a:rPr lang="en-US" dirty="0"/>
              <a:t>Longer (full day or more) in Nashville)</a:t>
            </a:r>
          </a:p>
          <a:p>
            <a:pPr lvl="0"/>
            <a:r>
              <a:rPr lang="en-US" dirty="0"/>
              <a:t>SBRM</a:t>
            </a:r>
          </a:p>
          <a:p>
            <a:pPr lvl="1"/>
            <a:r>
              <a:rPr lang="en-US" dirty="0"/>
              <a:t>Joint with BMI</a:t>
            </a:r>
          </a:p>
          <a:p>
            <a:r>
              <a:rPr lang="en-US" dirty="0"/>
              <a:t>Blockchain PSIG</a:t>
            </a:r>
          </a:p>
          <a:p>
            <a:r>
              <a:rPr lang="en-US" dirty="0"/>
              <a:t>AI</a:t>
            </a:r>
            <a:r>
              <a:rPr lang="en-US" baseline="0" dirty="0"/>
              <a:t> PSIG</a:t>
            </a:r>
            <a:endParaRPr lang="en-US" dirty="0"/>
          </a:p>
          <a:p>
            <a:r>
              <a:rPr lang="en-US" dirty="0"/>
              <a:t>Blockchain PSIG + AI PSIG</a:t>
            </a:r>
          </a:p>
          <a:p>
            <a:pPr lvl="1"/>
            <a:r>
              <a:rPr lang="en-US" dirty="0" err="1"/>
              <a:t>PrimaFelicitas</a:t>
            </a:r>
            <a:r>
              <a:rPr lang="en-US" baseline="0" dirty="0"/>
              <a:t> presentation (joint)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F2DBC-CD8F-4AED-9CDB-0DC0871C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52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June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General sessions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Update (status of FIBO 2.0)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RFC/P – at MARS PTF Monday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SBRM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meeting with BMI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FERM WG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Topics of Interest? (see next slide)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Workshop </a:t>
            </a:r>
          </a:p>
          <a:p>
            <a:pPr lvl="0"/>
            <a:r>
              <a:rPr lang="en-US" sz="2400" baseline="0" dirty="0"/>
              <a:t>FDTF Roadmap</a:t>
            </a:r>
          </a:p>
          <a:p>
            <a:pPr lvl="1"/>
            <a:r>
              <a:rPr lang="en-US" sz="1800" baseline="0" dirty="0"/>
              <a:t>Other initiatives / get discussion started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8E97-9901-4995-9B3F-D3BC3779D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Additional Sessions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55DC-AAA8-40DA-A350-43309601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Follow-ups on the FCA Call for Comments</a:t>
            </a:r>
          </a:p>
          <a:p>
            <a:pPr lvl="0"/>
            <a:r>
              <a:rPr lang="en-US" sz="2000" dirty="0"/>
              <a:t>Contextual ontology extraction</a:t>
            </a:r>
          </a:p>
          <a:p>
            <a:pPr lvl="1"/>
            <a:r>
              <a:rPr lang="en-US" sz="1800" dirty="0"/>
              <a:t>Context specific ontologies (more of an ontology PSIG topic, see also Tree Shaker, shapes etc.)</a:t>
            </a:r>
          </a:p>
          <a:p>
            <a:pPr lvl="1"/>
            <a:r>
              <a:rPr lang="en-US" sz="1800" dirty="0"/>
              <a:t>Context specific views of broader ontology</a:t>
            </a:r>
          </a:p>
          <a:p>
            <a:pPr lvl="1"/>
            <a:r>
              <a:rPr lang="en-US" sz="1800" dirty="0"/>
              <a:t>Expressing requirements for ontology viz per context – how to understand what a given business user is interested in seeing</a:t>
            </a:r>
          </a:p>
          <a:p>
            <a:pPr lvl="0"/>
            <a:r>
              <a:rPr lang="en-US" sz="2200" dirty="0"/>
              <a:t>None of these are scheduled at present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88716-4B82-4DEF-B16B-CC3FF1DB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883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aseline="0" dirty="0"/>
              <a:t>June FIBO Workshop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FIBO – how to populate with the right instance data (enough information on the intended semantics?)</a:t>
            </a:r>
          </a:p>
          <a:p>
            <a:pPr lvl="0"/>
            <a:r>
              <a:rPr lang="en-US" sz="2800" dirty="0"/>
              <a:t>Previously:</a:t>
            </a:r>
          </a:p>
          <a:p>
            <a:pPr lvl="1"/>
            <a:r>
              <a:rPr lang="en-US" sz="2400" dirty="0"/>
              <a:t>Sept: Shares and share</a:t>
            </a:r>
            <a:r>
              <a:rPr lang="en-US" sz="2400" baseline="0" dirty="0"/>
              <a:t> ownership (number of shares in issue)</a:t>
            </a:r>
          </a:p>
          <a:p>
            <a:pPr lvl="1"/>
            <a:r>
              <a:rPr lang="en-US" sz="2400" dirty="0"/>
              <a:t>Dec: Entities / LEI</a:t>
            </a:r>
            <a:r>
              <a:rPr lang="en-US" sz="2400" baseline="0" dirty="0"/>
              <a:t> related</a:t>
            </a:r>
          </a:p>
          <a:p>
            <a:pPr lvl="1"/>
            <a:r>
              <a:rPr lang="en-US" sz="2400" baseline="0" dirty="0"/>
              <a:t>March: Equity Pricing</a:t>
            </a:r>
          </a:p>
          <a:p>
            <a:pPr lvl="1"/>
            <a:r>
              <a:rPr lang="en-US" sz="2400" baseline="0" dirty="0"/>
              <a:t>June: TBD today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87ED4-5B18-4AFC-BFAB-11579F0A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non FDTF activities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0AB63-695B-401E-8BE4-37534F222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MARS PTC</a:t>
            </a:r>
            <a:r>
              <a:rPr lang="en-US" sz="2400" baseline="0" dirty="0"/>
              <a:t> – Joint sessions</a:t>
            </a:r>
          </a:p>
          <a:p>
            <a:r>
              <a:rPr lang="en-US" sz="2400" dirty="0"/>
              <a:t>SBRM – Standard Business Reporting Model</a:t>
            </a:r>
          </a:p>
          <a:p>
            <a:r>
              <a:rPr lang="en-US" sz="2400" dirty="0"/>
              <a:t>AI PSIG (has its own room this time)</a:t>
            </a:r>
          </a:p>
          <a:p>
            <a:r>
              <a:rPr lang="en-US" sz="2400" dirty="0"/>
              <a:t>Things that might be of interest to FDTF participants</a:t>
            </a:r>
          </a:p>
          <a:p>
            <a:pPr lvl="1"/>
            <a:r>
              <a:rPr lang="en-US" sz="2000" dirty="0"/>
              <a:t>ADTF?</a:t>
            </a:r>
          </a:p>
          <a:p>
            <a:pPr lvl="0"/>
            <a:r>
              <a:rPr lang="en-US" sz="2400" dirty="0"/>
              <a:t>Other?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0C9D4-FCC6-4B79-83DE-44F18A7D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99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Agenda Posted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Tuesday 18 June</a:t>
            </a:r>
          </a:p>
          <a:p>
            <a:pPr lvl="1"/>
            <a:r>
              <a:rPr lang="en-US" sz="1600" kern="1200" baseline="0" dirty="0">
                <a:solidFill>
                  <a:schemeClr val="tx1"/>
                </a:solidFill>
                <a:effectLst/>
              </a:rPr>
              <a:t>Tues Morning (9 – 12)</a:t>
            </a:r>
          </a:p>
          <a:p>
            <a:pPr lvl="2"/>
            <a:r>
              <a:rPr lang="en-US" sz="1200" dirty="0"/>
              <a:t>Blockchain PSIG</a:t>
            </a:r>
          </a:p>
          <a:p>
            <a:pPr lvl="3"/>
            <a:r>
              <a:rPr lang="en-US" sz="1100" dirty="0"/>
              <a:t>Exchanges and oracles</a:t>
            </a:r>
          </a:p>
          <a:p>
            <a:pPr lvl="3"/>
            <a:r>
              <a:rPr lang="en-US" sz="1100" dirty="0"/>
              <a:t>Other RFP ideas</a:t>
            </a:r>
          </a:p>
          <a:p>
            <a:pPr lvl="1"/>
            <a:r>
              <a:rPr lang="en-US" sz="1600" dirty="0"/>
              <a:t>Afternoon (1 – 5)</a:t>
            </a:r>
          </a:p>
          <a:p>
            <a:pPr lvl="2"/>
            <a:r>
              <a:rPr lang="en-US" sz="1200" dirty="0"/>
              <a:t>FIBO (plans and status; update on FTF)</a:t>
            </a:r>
          </a:p>
          <a:p>
            <a:pPr lvl="3"/>
            <a:r>
              <a:rPr lang="en-US" sz="1100" dirty="0"/>
              <a:t>See earlier note about Mortgage stuff and scheduling</a:t>
            </a:r>
          </a:p>
          <a:p>
            <a:pPr lvl="3"/>
            <a:r>
              <a:rPr lang="en-US" sz="1100" dirty="0"/>
              <a:t>Adaptive UI presentation TBC</a:t>
            </a:r>
          </a:p>
          <a:p>
            <a:pPr lvl="2"/>
            <a:r>
              <a:rPr lang="en-US" sz="1200" dirty="0"/>
              <a:t>Roadmap</a:t>
            </a:r>
          </a:p>
          <a:p>
            <a:pPr lvl="2"/>
            <a:r>
              <a:rPr lang="en-US" sz="1200"/>
              <a:t>1+ </a:t>
            </a:r>
            <a:r>
              <a:rPr lang="en-US" sz="1200" dirty="0"/>
              <a:t>hour dial in for FERM</a:t>
            </a:r>
          </a:p>
          <a:p>
            <a:pPr lvl="0"/>
            <a:r>
              <a:rPr lang="en-US" sz="1800" dirty="0"/>
              <a:t>Wednesday 19 June</a:t>
            </a:r>
            <a:endParaRPr lang="en-US" sz="1200" dirty="0"/>
          </a:p>
          <a:p>
            <a:pPr lvl="1"/>
            <a:r>
              <a:rPr lang="en-US" sz="1600" dirty="0"/>
              <a:t>Morning (9 – 12) </a:t>
            </a:r>
          </a:p>
          <a:p>
            <a:pPr lvl="2"/>
            <a:r>
              <a:rPr lang="en-US" sz="1200" dirty="0"/>
              <a:t>Possible regulatory coordination sessions?</a:t>
            </a:r>
          </a:p>
          <a:p>
            <a:pPr lvl="2"/>
            <a:r>
              <a:rPr lang="en-US" sz="1200" dirty="0"/>
              <a:t>Other sessions of interest to participants</a:t>
            </a:r>
          </a:p>
          <a:p>
            <a:pPr lvl="3"/>
            <a:r>
              <a:rPr lang="en-US" sz="1000" dirty="0"/>
              <a:t>AI PSIG all morning (has its own room)</a:t>
            </a:r>
          </a:p>
          <a:p>
            <a:pPr lvl="3"/>
            <a:r>
              <a:rPr lang="en-US" sz="1000" dirty="0"/>
              <a:t>As usual, monitor ADTF agenda for things of interest</a:t>
            </a:r>
          </a:p>
          <a:p>
            <a:pPr lvl="1"/>
            <a:r>
              <a:rPr lang="en-US" sz="1600" dirty="0"/>
              <a:t>Extended</a:t>
            </a:r>
            <a:r>
              <a:rPr lang="en-US" sz="1600" baseline="0" dirty="0"/>
              <a:t> lunch 12 – 1:30</a:t>
            </a:r>
            <a:endParaRPr lang="en-US" sz="1600" dirty="0"/>
          </a:p>
          <a:p>
            <a:pPr lvl="1"/>
            <a:r>
              <a:rPr lang="en-US" sz="1600" dirty="0"/>
              <a:t>Wednesday Afternoon (1:30 – 5)</a:t>
            </a:r>
          </a:p>
          <a:p>
            <a:pPr lvl="2"/>
            <a:r>
              <a:rPr lang="en-US" sz="1200" dirty="0"/>
              <a:t>SBRM Meeting (joint with BRM / BMI) 1:30 – 2:30 – find out from Claude</a:t>
            </a:r>
          </a:p>
          <a:p>
            <a:pPr lvl="3"/>
            <a:r>
              <a:rPr lang="en-US" sz="1100" dirty="0"/>
              <a:t>This may or may not be the BMI Vote to Issue the SBRM RFP</a:t>
            </a:r>
          </a:p>
          <a:p>
            <a:pPr lvl="2"/>
            <a:r>
              <a:rPr lang="en-US" sz="1400" dirty="0"/>
              <a:t>FIBO Workshop from</a:t>
            </a:r>
            <a:r>
              <a:rPr lang="en-US" sz="1400" baseline="0" dirty="0"/>
              <a:t> 3pm (after coffee)</a:t>
            </a:r>
          </a:p>
          <a:p>
            <a:pPr lvl="1"/>
            <a:r>
              <a:rPr lang="en-US" sz="1800" dirty="0"/>
              <a:t>There is also an AI Wed afternoon event from Retail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51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June 2019 and until FIBO2 approved</a:t>
            </a:r>
          </a:p>
          <a:p>
            <a:pPr lvl="2"/>
            <a:r>
              <a:rPr lang="en-US" sz="1800" baseline="0" dirty="0"/>
              <a:t>Check extension rules</a:t>
            </a:r>
          </a:p>
          <a:p>
            <a:pPr lvl="2"/>
            <a:r>
              <a:rPr lang="en-US" sz="1800" dirty="0"/>
              <a:t>Need a new RTF chair for each after December</a:t>
            </a:r>
            <a:endParaRPr lang="en-US" sz="1800" baseline="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Extended to June 2019</a:t>
            </a:r>
          </a:p>
          <a:p>
            <a:pPr lvl="1"/>
            <a:r>
              <a:rPr lang="en-US" sz="1400" baseline="0" dirty="0"/>
              <a:t>Motion to extend to September or later</a:t>
            </a:r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June OMG FDTF Quarterly Meeting (Amsterdam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No longer recursive (1 level only)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use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replaced with new OWL to CCM ingest and re-do diagrams for FIBO v2 Spec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Individuals: Ingest in SP1</a:t>
            </a:r>
            <a:endParaRPr lang="en-US" sz="2400" dirty="0">
              <a:effectLst/>
            </a:endParaRP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2"/>
            <a:r>
              <a:rPr lang="en-US" sz="1800" baseline="0" dirty="0"/>
              <a:t>Moved into FBC/SEC/DER deprecating MD Domain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Moved into FBC/SEC/DER deprecating CAE Domain</a:t>
            </a:r>
            <a:endParaRPr lang="en-US" sz="1800" dirty="0"/>
          </a:p>
          <a:p>
            <a:pPr lvl="1"/>
            <a:r>
              <a:rPr lang="en-US" sz="2200" dirty="0"/>
              <a:t>Differing maturity</a:t>
            </a:r>
            <a:r>
              <a:rPr lang="en-US" sz="2200" baseline="0" dirty="0"/>
              <a:t> </a:t>
            </a:r>
            <a:r>
              <a:rPr lang="en-US" sz="2200" dirty="0"/>
              <a:t>statuses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705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June 2019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1800" dirty="0"/>
              <a:t>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9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baseline="0" dirty="0"/>
              <a:t>FIBO v2 </a:t>
            </a:r>
            <a:r>
              <a:rPr lang="en-US" sz="2400" baseline="0"/>
              <a:t>FTF Report </a:t>
            </a:r>
            <a:r>
              <a:rPr lang="en-US" sz="2400" baseline="0" dirty="0"/>
              <a:t>moved to September</a:t>
            </a:r>
          </a:p>
          <a:p>
            <a:pPr lvl="1"/>
            <a:r>
              <a:rPr lang="en-US" sz="2000" baseline="0" dirty="0"/>
              <a:t>Will be based on EDM Council Q2.5 release (August)</a:t>
            </a:r>
          </a:p>
          <a:p>
            <a:pPr lvl="0"/>
            <a:r>
              <a:rPr lang="en-US" sz="2400" baseline="0" dirty="0"/>
              <a:t>IOTA standards work under way with MARS PTF</a:t>
            </a:r>
          </a:p>
          <a:p>
            <a:pPr lvl="1"/>
            <a:r>
              <a:rPr lang="en-US" sz="2000" baseline="0" dirty="0"/>
              <a:t>2 proposed standards to be presented at MARS PTF</a:t>
            </a:r>
          </a:p>
          <a:p>
            <a:pPr lvl="2"/>
            <a:r>
              <a:rPr lang="en-US" sz="1600" baseline="0" dirty="0"/>
              <a:t>Ternary – as RFC</a:t>
            </a:r>
          </a:p>
          <a:p>
            <a:pPr lvl="2"/>
            <a:r>
              <a:rPr lang="en-US" sz="1600" baseline="0" dirty="0"/>
              <a:t>Tangle (Node) Standard – as draft RFC</a:t>
            </a:r>
          </a:p>
          <a:p>
            <a:pPr lvl="1"/>
            <a:r>
              <a:rPr lang="en-US" sz="2000" baseline="0" dirty="0"/>
              <a:t>Additional messaging standards proposal in Healthcare / FHIR (</a:t>
            </a:r>
            <a:r>
              <a:rPr lang="en-US" sz="2000" baseline="0" dirty="0" err="1"/>
              <a:t>Protobuf</a:t>
            </a:r>
            <a:r>
              <a:rPr lang="en-US" sz="2000" baseline="0" dirty="0"/>
              <a:t>)</a:t>
            </a:r>
          </a:p>
          <a:p>
            <a:pPr lvl="0"/>
            <a:r>
              <a:rPr lang="en-US" sz="2400" baseline="0" dirty="0"/>
              <a:t>Possible RFPs </a:t>
            </a:r>
          </a:p>
          <a:p>
            <a:pPr lvl="1"/>
            <a:r>
              <a:rPr lang="en-US" sz="2000" baseline="0" dirty="0"/>
              <a:t>DLT Ecosystem Interoperability (Retail requirement)</a:t>
            </a:r>
          </a:p>
          <a:p>
            <a:pPr lvl="1"/>
            <a:r>
              <a:rPr lang="en-US" sz="2000" baseline="0" dirty="0"/>
              <a:t>broader DAG based ecosystems (unclear)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1710630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5999"/>
            <a:ext cx="7315200" cy="7620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B5FC5-EC1C-4515-8F83-D3410A021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Federated Enterprise Risk Management ("FERM") 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AF126-6210-463A-875D-0945D28D7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meets regularly</a:t>
            </a:r>
          </a:p>
          <a:p>
            <a:pPr lvl="1"/>
            <a:r>
              <a:rPr lang="en-US" dirty="0"/>
              <a:t>Updates: 3 things</a:t>
            </a:r>
          </a:p>
          <a:p>
            <a:pPr lvl="2"/>
            <a:r>
              <a:rPr lang="en-US" dirty="0"/>
              <a:t>The (US) 2014 Data Accuracy and </a:t>
            </a:r>
            <a:r>
              <a:rPr lang="en-US" dirty="0" err="1"/>
              <a:t>Transpareny</a:t>
            </a:r>
            <a:r>
              <a:rPr lang="en-US" dirty="0"/>
              <a:t> Act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Ontologies and SBRM to address the (US) 2019 OPEN Government Data Act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Financial Transparency Act (US) coming to Congress in next 6 weeks</a:t>
            </a:r>
          </a:p>
          <a:p>
            <a:pPr lvl="2"/>
            <a:r>
              <a:rPr lang="en-US" dirty="0"/>
              <a:t>CA, OH, FL and NY Open Data standards – what to do</a:t>
            </a:r>
          </a:p>
          <a:p>
            <a:pPr lvl="0"/>
            <a:r>
              <a:rPr lang="en-US" dirty="0"/>
              <a:t>Meets in Amsterdam</a:t>
            </a:r>
          </a:p>
          <a:p>
            <a:pPr lvl="1"/>
            <a:r>
              <a:rPr lang="en-US" dirty="0"/>
              <a:t>Larger meetings planned for Nashville</a:t>
            </a:r>
          </a:p>
          <a:p>
            <a:pPr lvl="1"/>
            <a:r>
              <a:rPr lang="en-US" dirty="0"/>
              <a:t>No call-in from Data Coalition – will be in Nashville</a:t>
            </a:r>
          </a:p>
          <a:p>
            <a:pPr lvl="0"/>
            <a:r>
              <a:rPr lang="en-US" dirty="0"/>
              <a:t>Future decision: currently a WG of FDTF but may move to Government or elsewhere or stand-alone</a:t>
            </a:r>
          </a:p>
          <a:p>
            <a:pPr lvl="1"/>
            <a:r>
              <a:rPr lang="en-US" dirty="0"/>
              <a:t>Need not be aligned to any specific TF or AB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25231-DCF1-4BEC-A7A5-644E6EA62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4801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  <a:endParaRPr lang="en-US" sz="1800" dirty="0"/>
          </a:p>
          <a:p>
            <a:pPr lvl="2"/>
            <a:r>
              <a:rPr lang="en-US" sz="1800" dirty="0"/>
              <a:t>FCT leads should take on responsibility for note-taking, publishing and actions status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Changes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now carried out in a branch of the EDMC Trunk not a fork but FCT leads may working within their fork ahead of pushing changes</a:t>
            </a:r>
            <a:endParaRPr lang="en-US" sz="2000" dirty="0">
              <a:effectLst/>
            </a:endParaRPr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 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‘Finalization Task Force’ (FTF) was chartered at the OMG meeting (December)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/>
            <a:r>
              <a:rPr lang="en-US" sz="1400" dirty="0"/>
              <a:t>Will bring forward only those 1 </a:t>
            </a:r>
            <a:r>
              <a:rPr lang="en-US" sz="1400" dirty="0" err="1"/>
              <a:t>Jiras</a:t>
            </a:r>
            <a:r>
              <a:rPr lang="en-US" sz="1400" dirty="0"/>
              <a:t> that remain applicable</a:t>
            </a:r>
          </a:p>
          <a:p>
            <a:pPr lvl="2"/>
            <a:r>
              <a:rPr lang="en-US" sz="1400" dirty="0"/>
              <a:t>Will generate OMG </a:t>
            </a:r>
            <a:r>
              <a:rPr lang="en-US" sz="1400" dirty="0" err="1"/>
              <a:t>Jiras</a:t>
            </a:r>
            <a:r>
              <a:rPr lang="en-US" sz="1400" dirty="0"/>
              <a:t> for changes since EDMC FIBO 2018Q2.65</a:t>
            </a:r>
            <a:r>
              <a:rPr lang="en-US" sz="1400" baseline="0" dirty="0"/>
              <a:t> (basis for FIBO v2 submission</a:t>
            </a:r>
            <a:r>
              <a:rPr lang="en-US" sz="2200" dirty="0"/>
              <a:t> </a:t>
            </a:r>
          </a:p>
          <a:p>
            <a:pPr lvl="1"/>
            <a:r>
              <a:rPr lang="en-US" sz="1800" dirty="0"/>
              <a:t>Beta1 published January 11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Delivers a ‘Final’ version of the Specification </a:t>
            </a:r>
            <a:r>
              <a:rPr lang="en-US" sz="1600" dirty="0"/>
              <a:t>for</a:t>
            </a:r>
            <a:r>
              <a:rPr lang="en-US" sz="1600" baseline="0" dirty="0"/>
              <a:t> 2.5 in September</a:t>
            </a:r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will also provide some automation for the transformation for EDM Council OWL to OMG OWL (different IRIs; some metadata additions)</a:t>
            </a:r>
          </a:p>
          <a:p>
            <a:pPr lvl="1"/>
            <a:r>
              <a:rPr lang="en-US" sz="1800" dirty="0"/>
              <a:t>Exploring</a:t>
            </a:r>
            <a:r>
              <a:rPr lang="en-US" sz="1800" baseline="0" dirty="0"/>
              <a:t> the proposal to have one set of namespaces (spec.edmcocucil.org) rather than 2 as at present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500AE-5D7F-4A12-9EB3-7EA955EF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Management / Spec Automation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4F262-07E0-4034-8CD0-13CAE47A0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Steering group meets alternative Fridays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JIRA alignment EDMC / OMG</a:t>
            </a:r>
          </a:p>
          <a:p>
            <a:pPr lvl="2" rtl="0" fontAlgn="base"/>
            <a:r>
              <a:rPr lang="en-US" dirty="0">
                <a:effectLst/>
              </a:rPr>
              <a:t>And minor changes to EDMC process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generation via LaTeX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diagrams in CCM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URI alignment</a:t>
            </a:r>
            <a:endParaRPr lang="en-US" dirty="0">
              <a:effectLst/>
            </a:endParaRPr>
          </a:p>
          <a:p>
            <a:pPr lvl="0"/>
            <a:r>
              <a:rPr lang="en-US" dirty="0"/>
              <a:t>Work continuing on these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6210A-9A8C-473D-A093-0975E33F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914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DCF2-0012-451F-AB1C-177FA1E0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 – Joint with MARS PTF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5C4B-3C8C-4739-9DC9-403080556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several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potential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standards (plus platform):</a:t>
            </a:r>
            <a:endParaRPr lang="en-US" sz="2400" dirty="0">
              <a:effectLst/>
            </a:endParaRP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Ternary Format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Node: 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Defines the ‘Tangle Architecture’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Current reference implementation, future plans, additional interfaces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Client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Messaging (MAM)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Industry verticals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Healthcare vertical</a:t>
            </a: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active</a:t>
            </a:r>
            <a:endParaRPr lang="en-US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Submission Plans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Ternary: draft RFC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reviewed in March QM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Node: Plans reviewed in March QM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 MARS PTF (joint attendance with FDTF)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Healthcare messaging – Healthcare DTF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we have a clearer idea of the standard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 go through FHIR (healthcare messaging) or via OMG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62084-95DD-42C8-AC8D-E0AD646C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93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June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FDTF Core Business</a:t>
            </a:r>
          </a:p>
          <a:p>
            <a:pPr lvl="1"/>
            <a:r>
              <a:rPr lang="en-US" sz="2000" dirty="0"/>
              <a:t>FIBO Updates and status review</a:t>
            </a:r>
          </a:p>
          <a:p>
            <a:pPr lvl="2"/>
            <a:r>
              <a:rPr lang="en-US" sz="1600" dirty="0"/>
              <a:t>How to bring in more detailed concepts not yet in FIBO</a:t>
            </a:r>
          </a:p>
          <a:p>
            <a:pPr lvl="1"/>
            <a:r>
              <a:rPr lang="en-US" sz="2000" dirty="0"/>
              <a:t>IOTA Tangle RFCs presentation and discussion (MARS)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Roadmap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session on SBRM (with BMI)</a:t>
            </a:r>
          </a:p>
          <a:p>
            <a:pPr lvl="0"/>
            <a:endParaRPr lang="en-US" sz="3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Groups  WG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FERM – session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PSIG</a:t>
            </a:r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activities with MARS (IOTA etc.)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E0FEE-1CB9-47FA-A8C3-7F8750E61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Talks Agreed (cross group) – at AI PSIG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58834-ECAD-4702-88E5-9F508B07A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Noureddine 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Boustani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nboustanitab@gmail.com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(friend of Claude)  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I'd be very happy to present at Amsterdam. My research is about the use of Big Data and Machine Learning in retail Banking and specifically the title of my Research is: " How to use Big Data and Machine Learning to identify the right product to offer to the right customer at the right time". I think that I have some interesting insights that I would be glad to share with you if this  kind of subject can be relevant to your audience.</a:t>
            </a: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Allan 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Beechinor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allan@advancedmetadata.com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(friend of Pete R)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could speak on a number of subjects, some he has done:  Privacy and AI, Predictive Algorithms, Standardizing IA:  Enterprise Blockchain…  so topic TBD. We can have a call with him</a:t>
            </a: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'Andreas Vogel' </a:t>
            </a:r>
            <a:r>
              <a:rPr lang="en-US" sz="18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andreas.vogel@gmail.com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(referred by Richard 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Soley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is building an AI Ethics reference architecture/framework that he would like to talk about, and probably spawning a workgroup to standardize it through OMG</a:t>
            </a: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Anurag Yadav </a:t>
            </a:r>
            <a:r>
              <a:rPr lang="en-US" sz="18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anurag@primafelicitas.com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(talked at AI Conference I went to last week in Seattle)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Talking about AI and Blockchain and the possible merging/intermixing of the two  -- joint with the Blockchain PSIG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EFB7D-9333-4668-B660-380C8280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032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20608</TotalTime>
  <Words>3343</Words>
  <Application>Microsoft Office PowerPoint</Application>
  <PresentationFormat>On-screen Show (4:3)</PresentationFormat>
  <Paragraphs>535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Arial</vt:lpstr>
      <vt:lpstr>Calibri</vt:lpstr>
      <vt:lpstr>Gill Sans</vt:lpstr>
      <vt:lpstr>Office Theme</vt:lpstr>
      <vt:lpstr>OMG Finance Domain Task Force (FDTF)</vt:lpstr>
      <vt:lpstr>Agenda</vt:lpstr>
      <vt:lpstr>NEWS</vt:lpstr>
      <vt:lpstr>Federated Enterprise Risk Management ("FERM") WG</vt:lpstr>
      <vt:lpstr>FIBO v2 – Status reminder</vt:lpstr>
      <vt:lpstr>Change Management / Spec Automation</vt:lpstr>
      <vt:lpstr>IOTA – Joint with MARS PTF</vt:lpstr>
      <vt:lpstr>June Agenda: Things to cover</vt:lpstr>
      <vt:lpstr>Talks Agreed (cross group) – at AI PSIG</vt:lpstr>
      <vt:lpstr>Coordination</vt:lpstr>
      <vt:lpstr>Plans for June</vt:lpstr>
      <vt:lpstr>Possible Additional Sessions</vt:lpstr>
      <vt:lpstr>June FIBO Workshop</vt:lpstr>
      <vt:lpstr>Other non FDTF activities to be aware of</vt:lpstr>
      <vt:lpstr>Current Agenda Posted</vt:lpstr>
      <vt:lpstr>Additional (Background) Slides</vt:lpstr>
      <vt:lpstr>FIBO Plans</vt:lpstr>
      <vt:lpstr>FTF and RTF Charters (Friday Plenary) 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724</cp:revision>
  <dcterms:created xsi:type="dcterms:W3CDTF">2011-04-19T19:19:23Z</dcterms:created>
  <dcterms:modified xsi:type="dcterms:W3CDTF">2019-06-05T19:50:04Z</dcterms:modified>
</cp:coreProperties>
</file>