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519" r:id="rId3"/>
    <p:sldId id="843" r:id="rId4"/>
    <p:sldId id="930" r:id="rId5"/>
    <p:sldId id="909" r:id="rId6"/>
    <p:sldId id="937" r:id="rId7"/>
    <p:sldId id="922" r:id="rId8"/>
    <p:sldId id="877" r:id="rId9"/>
    <p:sldId id="900" r:id="rId10"/>
    <p:sldId id="953" r:id="rId11"/>
    <p:sldId id="944" r:id="rId12"/>
    <p:sldId id="951" r:id="rId13"/>
    <p:sldId id="935" r:id="rId14"/>
    <p:sldId id="948" r:id="rId15"/>
    <p:sldId id="934" r:id="rId16"/>
    <p:sldId id="950" r:id="rId17"/>
    <p:sldId id="947" r:id="rId18"/>
    <p:sldId id="954" r:id="rId19"/>
    <p:sldId id="787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60B2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3F5BAD-7303-4CEF-9C1C-05EF17C90FD8}" v="1352" dt="2020-11-03T20:28:15.8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>
      <p:cViewPr varScale="1">
        <p:scale>
          <a:sx n="79" d="100"/>
          <a:sy n="79" d="100"/>
        </p:scale>
        <p:origin x="819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577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39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D73F5BAD-7303-4CEF-9C1C-05EF17C90FD8}"/>
    <pc:docChg chg="addSld delSld modSld">
      <pc:chgData name="Michael Bennett" userId="808163721be62333" providerId="LiveId" clId="{D73F5BAD-7303-4CEF-9C1C-05EF17C90FD8}" dt="2020-11-03T20:28:15.894" v="1360" actId="403"/>
      <pc:docMkLst>
        <pc:docMk/>
      </pc:docMkLst>
      <pc:sldChg chg="modSp mod">
        <pc:chgData name="Michael Bennett" userId="808163721be62333" providerId="LiveId" clId="{D73F5BAD-7303-4CEF-9C1C-05EF17C90FD8}" dt="2020-11-03T19:05:43.803" v="11" actId="20577"/>
        <pc:sldMkLst>
          <pc:docMk/>
          <pc:sldMk cId="0" sldId="256"/>
        </pc:sldMkLst>
        <pc:spChg chg="mod">
          <ac:chgData name="Michael Bennett" userId="808163721be62333" providerId="LiveId" clId="{D73F5BAD-7303-4CEF-9C1C-05EF17C90FD8}" dt="2020-11-03T19:05:43.803" v="1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ichael Bennett" userId="808163721be62333" providerId="LiveId" clId="{D73F5BAD-7303-4CEF-9C1C-05EF17C90FD8}" dt="2020-11-03T19:43:28.114" v="429" actId="20577"/>
        <pc:sldMkLst>
          <pc:docMk/>
          <pc:sldMk cId="3947954689" sldId="843"/>
        </pc:sldMkLst>
        <pc:spChg chg="mod">
          <ac:chgData name="Michael Bennett" userId="808163721be62333" providerId="LiveId" clId="{D73F5BAD-7303-4CEF-9C1C-05EF17C90FD8}" dt="2020-11-03T19:43:28.114" v="429" actId="20577"/>
          <ac:spMkLst>
            <pc:docMk/>
            <pc:sldMk cId="3947954689" sldId="843"/>
            <ac:spMk id="3" creationId="{00000000-0000-0000-0000-000000000000}"/>
          </ac:spMkLst>
        </pc:spChg>
      </pc:sldChg>
      <pc:sldChg chg="add">
        <pc:chgData name="Michael Bennett" userId="808163721be62333" providerId="LiveId" clId="{D73F5BAD-7303-4CEF-9C1C-05EF17C90FD8}" dt="2020-11-03T19:06:45.001" v="14"/>
        <pc:sldMkLst>
          <pc:docMk/>
          <pc:sldMk cId="1543079349" sldId="877"/>
        </pc:sldMkLst>
      </pc:sldChg>
      <pc:sldChg chg="del">
        <pc:chgData name="Michael Bennett" userId="808163721be62333" providerId="LiveId" clId="{D73F5BAD-7303-4CEF-9C1C-05EF17C90FD8}" dt="2020-11-03T19:06:26.386" v="13" actId="2696"/>
        <pc:sldMkLst>
          <pc:docMk/>
          <pc:sldMk cId="2394271161" sldId="877"/>
        </pc:sldMkLst>
      </pc:sldChg>
      <pc:sldChg chg="modSp add">
        <pc:chgData name="Michael Bennett" userId="808163721be62333" providerId="LiveId" clId="{D73F5BAD-7303-4CEF-9C1C-05EF17C90FD8}" dt="2020-11-03T20:00:14.073" v="899" actId="20577"/>
        <pc:sldMkLst>
          <pc:docMk/>
          <pc:sldMk cId="811823845" sldId="900"/>
        </pc:sldMkLst>
        <pc:spChg chg="mod">
          <ac:chgData name="Michael Bennett" userId="808163721be62333" providerId="LiveId" clId="{D73F5BAD-7303-4CEF-9C1C-05EF17C90FD8}" dt="2020-11-03T20:00:14.073" v="899" actId="20577"/>
          <ac:spMkLst>
            <pc:docMk/>
            <pc:sldMk cId="811823845" sldId="900"/>
            <ac:spMk id="3" creationId="{30D32761-226E-4CA3-8D75-EC97A2FFFF73}"/>
          </ac:spMkLst>
        </pc:spChg>
      </pc:sldChg>
      <pc:sldChg chg="del">
        <pc:chgData name="Michael Bennett" userId="808163721be62333" providerId="LiveId" clId="{D73F5BAD-7303-4CEF-9C1C-05EF17C90FD8}" dt="2020-11-03T19:06:26.386" v="13" actId="2696"/>
        <pc:sldMkLst>
          <pc:docMk/>
          <pc:sldMk cId="1563625440" sldId="900"/>
        </pc:sldMkLst>
      </pc:sldChg>
      <pc:sldChg chg="modSp">
        <pc:chgData name="Michael Bennett" userId="808163721be62333" providerId="LiveId" clId="{D73F5BAD-7303-4CEF-9C1C-05EF17C90FD8}" dt="2020-11-03T19:22:10.849" v="59" actId="20577"/>
        <pc:sldMkLst>
          <pc:docMk/>
          <pc:sldMk cId="2815055961" sldId="909"/>
        </pc:sldMkLst>
        <pc:spChg chg="mod">
          <ac:chgData name="Michael Bennett" userId="808163721be62333" providerId="LiveId" clId="{D73F5BAD-7303-4CEF-9C1C-05EF17C90FD8}" dt="2020-11-03T19:22:10.849" v="59" actId="20577"/>
          <ac:spMkLst>
            <pc:docMk/>
            <pc:sldMk cId="2815055961" sldId="909"/>
            <ac:spMk id="3" creationId="{B2957C12-1993-4137-B645-237F46E79BE0}"/>
          </ac:spMkLst>
        </pc:spChg>
      </pc:sldChg>
      <pc:sldChg chg="modSp">
        <pc:chgData name="Michael Bennett" userId="808163721be62333" providerId="LiveId" clId="{D73F5BAD-7303-4CEF-9C1C-05EF17C90FD8}" dt="2020-11-03T20:28:15.894" v="1360" actId="403"/>
        <pc:sldMkLst>
          <pc:docMk/>
          <pc:sldMk cId="1678804831" sldId="930"/>
        </pc:sldMkLst>
        <pc:spChg chg="mod">
          <ac:chgData name="Michael Bennett" userId="808163721be62333" providerId="LiveId" clId="{D73F5BAD-7303-4CEF-9C1C-05EF17C90FD8}" dt="2020-11-03T20:28:15.894" v="1360" actId="403"/>
          <ac:spMkLst>
            <pc:docMk/>
            <pc:sldMk cId="1678804831" sldId="930"/>
            <ac:spMk id="3" creationId="{A3AAC95C-8C32-4593-B67B-ACF8E2384D78}"/>
          </ac:spMkLst>
        </pc:spChg>
      </pc:sldChg>
      <pc:sldChg chg="add">
        <pc:chgData name="Michael Bennett" userId="808163721be62333" providerId="LiveId" clId="{D73F5BAD-7303-4CEF-9C1C-05EF17C90FD8}" dt="2020-11-03T19:06:45.001" v="14"/>
        <pc:sldMkLst>
          <pc:docMk/>
          <pc:sldMk cId="2911412092" sldId="934"/>
        </pc:sldMkLst>
      </pc:sldChg>
      <pc:sldChg chg="del">
        <pc:chgData name="Michael Bennett" userId="808163721be62333" providerId="LiveId" clId="{D73F5BAD-7303-4CEF-9C1C-05EF17C90FD8}" dt="2020-11-03T19:06:26.386" v="13" actId="2696"/>
        <pc:sldMkLst>
          <pc:docMk/>
          <pc:sldMk cId="3831785321" sldId="934"/>
        </pc:sldMkLst>
      </pc:sldChg>
      <pc:sldChg chg="add">
        <pc:chgData name="Michael Bennett" userId="808163721be62333" providerId="LiveId" clId="{D73F5BAD-7303-4CEF-9C1C-05EF17C90FD8}" dt="2020-11-03T19:06:45.001" v="14"/>
        <pc:sldMkLst>
          <pc:docMk/>
          <pc:sldMk cId="2142909395" sldId="935"/>
        </pc:sldMkLst>
      </pc:sldChg>
      <pc:sldChg chg="del">
        <pc:chgData name="Michael Bennett" userId="808163721be62333" providerId="LiveId" clId="{D73F5BAD-7303-4CEF-9C1C-05EF17C90FD8}" dt="2020-11-03T19:06:26.386" v="13" actId="2696"/>
        <pc:sldMkLst>
          <pc:docMk/>
          <pc:sldMk cId="3634127444" sldId="935"/>
        </pc:sldMkLst>
      </pc:sldChg>
      <pc:sldChg chg="modSp">
        <pc:chgData name="Michael Bennett" userId="808163721be62333" providerId="LiveId" clId="{D73F5BAD-7303-4CEF-9C1C-05EF17C90FD8}" dt="2020-11-03T20:27:21.084" v="1301" actId="20577"/>
        <pc:sldMkLst>
          <pc:docMk/>
          <pc:sldMk cId="2024216997" sldId="937"/>
        </pc:sldMkLst>
        <pc:spChg chg="mod">
          <ac:chgData name="Michael Bennett" userId="808163721be62333" providerId="LiveId" clId="{D73F5BAD-7303-4CEF-9C1C-05EF17C90FD8}" dt="2020-11-03T19:21:31.093" v="22" actId="20577"/>
          <ac:spMkLst>
            <pc:docMk/>
            <pc:sldMk cId="2024216997" sldId="937"/>
            <ac:spMk id="2" creationId="{B3607685-407B-4DFC-9648-417F6DBA877D}"/>
          </ac:spMkLst>
        </pc:spChg>
        <pc:spChg chg="mod">
          <ac:chgData name="Michael Bennett" userId="808163721be62333" providerId="LiveId" clId="{D73F5BAD-7303-4CEF-9C1C-05EF17C90FD8}" dt="2020-11-03T20:27:21.084" v="1301" actId="20577"/>
          <ac:spMkLst>
            <pc:docMk/>
            <pc:sldMk cId="2024216997" sldId="937"/>
            <ac:spMk id="3" creationId="{71ECBE3B-14A2-43E7-8232-6D87DC82D9DA}"/>
          </ac:spMkLst>
        </pc:spChg>
      </pc:sldChg>
      <pc:sldChg chg="add">
        <pc:chgData name="Michael Bennett" userId="808163721be62333" providerId="LiveId" clId="{D73F5BAD-7303-4CEF-9C1C-05EF17C90FD8}" dt="2020-11-03T19:06:45.001" v="14"/>
        <pc:sldMkLst>
          <pc:docMk/>
          <pc:sldMk cId="1061399479" sldId="944"/>
        </pc:sldMkLst>
      </pc:sldChg>
      <pc:sldChg chg="del">
        <pc:chgData name="Michael Bennett" userId="808163721be62333" providerId="LiveId" clId="{D73F5BAD-7303-4CEF-9C1C-05EF17C90FD8}" dt="2020-11-03T19:06:26.386" v="13" actId="2696"/>
        <pc:sldMkLst>
          <pc:docMk/>
          <pc:sldMk cId="3367386851" sldId="944"/>
        </pc:sldMkLst>
      </pc:sldChg>
      <pc:sldChg chg="add">
        <pc:chgData name="Michael Bennett" userId="808163721be62333" providerId="LiveId" clId="{D73F5BAD-7303-4CEF-9C1C-05EF17C90FD8}" dt="2020-11-03T19:06:45.001" v="14"/>
        <pc:sldMkLst>
          <pc:docMk/>
          <pc:sldMk cId="2079801580" sldId="947"/>
        </pc:sldMkLst>
      </pc:sldChg>
      <pc:sldChg chg="del">
        <pc:chgData name="Michael Bennett" userId="808163721be62333" providerId="LiveId" clId="{D73F5BAD-7303-4CEF-9C1C-05EF17C90FD8}" dt="2020-11-03T19:06:26.386" v="13" actId="2696"/>
        <pc:sldMkLst>
          <pc:docMk/>
          <pc:sldMk cId="3534264043" sldId="947"/>
        </pc:sldMkLst>
      </pc:sldChg>
      <pc:sldChg chg="add">
        <pc:chgData name="Michael Bennett" userId="808163721be62333" providerId="LiveId" clId="{D73F5BAD-7303-4CEF-9C1C-05EF17C90FD8}" dt="2020-11-03T19:06:45.001" v="14"/>
        <pc:sldMkLst>
          <pc:docMk/>
          <pc:sldMk cId="1228665444" sldId="948"/>
        </pc:sldMkLst>
      </pc:sldChg>
      <pc:sldChg chg="del">
        <pc:chgData name="Michael Bennett" userId="808163721be62333" providerId="LiveId" clId="{D73F5BAD-7303-4CEF-9C1C-05EF17C90FD8}" dt="2020-11-03T19:06:26.386" v="13" actId="2696"/>
        <pc:sldMkLst>
          <pc:docMk/>
          <pc:sldMk cId="1831750189" sldId="948"/>
        </pc:sldMkLst>
      </pc:sldChg>
      <pc:sldChg chg="del">
        <pc:chgData name="Michael Bennett" userId="808163721be62333" providerId="LiveId" clId="{D73F5BAD-7303-4CEF-9C1C-05EF17C90FD8}" dt="2020-11-03T19:06:26.386" v="13" actId="2696"/>
        <pc:sldMkLst>
          <pc:docMk/>
          <pc:sldMk cId="3063129340" sldId="950"/>
        </pc:sldMkLst>
      </pc:sldChg>
      <pc:sldChg chg="add">
        <pc:chgData name="Michael Bennett" userId="808163721be62333" providerId="LiveId" clId="{D73F5BAD-7303-4CEF-9C1C-05EF17C90FD8}" dt="2020-11-03T19:06:45.001" v="14"/>
        <pc:sldMkLst>
          <pc:docMk/>
          <pc:sldMk cId="4080601884" sldId="950"/>
        </pc:sldMkLst>
      </pc:sldChg>
      <pc:sldChg chg="add">
        <pc:chgData name="Michael Bennett" userId="808163721be62333" providerId="LiveId" clId="{D73F5BAD-7303-4CEF-9C1C-05EF17C90FD8}" dt="2020-11-03T19:06:45.001" v="14"/>
        <pc:sldMkLst>
          <pc:docMk/>
          <pc:sldMk cId="1705445859" sldId="951"/>
        </pc:sldMkLst>
      </pc:sldChg>
      <pc:sldChg chg="del">
        <pc:chgData name="Michael Bennett" userId="808163721be62333" providerId="LiveId" clId="{D73F5BAD-7303-4CEF-9C1C-05EF17C90FD8}" dt="2020-11-03T19:06:26.386" v="13" actId="2696"/>
        <pc:sldMkLst>
          <pc:docMk/>
          <pc:sldMk cId="1708639608" sldId="951"/>
        </pc:sldMkLst>
      </pc:sldChg>
      <pc:sldChg chg="del">
        <pc:chgData name="Michael Bennett" userId="808163721be62333" providerId="LiveId" clId="{D73F5BAD-7303-4CEF-9C1C-05EF17C90FD8}" dt="2020-11-03T19:05:58.375" v="12" actId="47"/>
        <pc:sldMkLst>
          <pc:docMk/>
          <pc:sldMk cId="3982059015" sldId="952"/>
        </pc:sldMkLst>
      </pc:sldChg>
      <pc:sldChg chg="add">
        <pc:chgData name="Michael Bennett" userId="808163721be62333" providerId="LiveId" clId="{D73F5BAD-7303-4CEF-9C1C-05EF17C90FD8}" dt="2020-11-03T19:06:45.001" v="14"/>
        <pc:sldMkLst>
          <pc:docMk/>
          <pc:sldMk cId="2876469827" sldId="953"/>
        </pc:sldMkLst>
      </pc:sldChg>
      <pc:sldChg chg="del">
        <pc:chgData name="Michael Bennett" userId="808163721be62333" providerId="LiveId" clId="{D73F5BAD-7303-4CEF-9C1C-05EF17C90FD8}" dt="2020-11-03T19:06:26.386" v="13" actId="2696"/>
        <pc:sldMkLst>
          <pc:docMk/>
          <pc:sldMk cId="3777123200" sldId="953"/>
        </pc:sldMkLst>
      </pc:sldChg>
      <pc:sldChg chg="modSp add">
        <pc:chgData name="Michael Bennett" userId="808163721be62333" providerId="LiveId" clId="{D73F5BAD-7303-4CEF-9C1C-05EF17C90FD8}" dt="2020-11-03T19:51:32.113" v="643" actId="20577"/>
        <pc:sldMkLst>
          <pc:docMk/>
          <pc:sldMk cId="3021290096" sldId="954"/>
        </pc:sldMkLst>
        <pc:spChg chg="mod">
          <ac:chgData name="Michael Bennett" userId="808163721be62333" providerId="LiveId" clId="{D73F5BAD-7303-4CEF-9C1C-05EF17C90FD8}" dt="2020-11-03T19:51:00.851" v="562" actId="20577"/>
          <ac:spMkLst>
            <pc:docMk/>
            <pc:sldMk cId="3021290096" sldId="954"/>
            <ac:spMk id="2" creationId="{03FD3ACE-E973-4C64-A272-39891B4B9B0F}"/>
          </ac:spMkLst>
        </pc:spChg>
        <pc:spChg chg="mod">
          <ac:chgData name="Michael Bennett" userId="808163721be62333" providerId="LiveId" clId="{D73F5BAD-7303-4CEF-9C1C-05EF17C90FD8}" dt="2020-11-03T19:51:32.113" v="643" actId="20577"/>
          <ac:spMkLst>
            <pc:docMk/>
            <pc:sldMk cId="3021290096" sldId="954"/>
            <ac:spMk id="3" creationId="{1DCB3572-EB22-4D83-B2CC-4E319F9956A2}"/>
          </ac:spMkLst>
        </pc:spChg>
      </pc:sldChg>
      <pc:sldChg chg="modSp add del">
        <pc:chgData name="Michael Bennett" userId="808163721be62333" providerId="LiveId" clId="{D73F5BAD-7303-4CEF-9C1C-05EF17C90FD8}" dt="2020-11-03T19:51:03.012" v="564" actId="2696"/>
        <pc:sldMkLst>
          <pc:docMk/>
          <pc:sldMk cId="2728399093" sldId="955"/>
        </pc:sldMkLst>
        <pc:spChg chg="mod">
          <ac:chgData name="Michael Bennett" userId="808163721be62333" providerId="LiveId" clId="{D73F5BAD-7303-4CEF-9C1C-05EF17C90FD8}" dt="2020-11-03T19:51:02.499" v="563"/>
          <ac:spMkLst>
            <pc:docMk/>
            <pc:sldMk cId="2728399093" sldId="955"/>
            <ac:spMk id="2" creationId="{B6F6C75F-6162-48D5-BBAB-0A3031A32E9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11/3/2020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11/3/2020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11/3/2020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11/3/2020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11/3/2020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11/3/2020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11/3/2020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11/3/2020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11/3/2020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11/3/2020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11/3/2020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11/3/2020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mgwiki.org/CBDC/doku.php?id=cbdc:public:02_governance:01_charter" TargetMode="External"/><Relationship Id="rId2" Type="http://schemas.openxmlformats.org/officeDocument/2006/relationships/hyperlink" Target="https://www.omgwiki.org/CBDC/doku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Tuesday November 3, 2020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FAFA6-EE10-4892-9D5A-B923D2F41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000" baseline="0" dirty="0"/>
              <a:t>What else?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730D6-BAB1-4745-A14B-3D6CB3DF0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800" dirty="0"/>
              <a:t>What are the gaps in the finance industry that we should be trying to fill?</a:t>
            </a:r>
          </a:p>
          <a:p>
            <a:pPr lvl="0"/>
            <a:r>
              <a:rPr lang="en-US" sz="1800" dirty="0"/>
              <a:t>How do we find those? </a:t>
            </a:r>
          </a:p>
          <a:p>
            <a:pPr lvl="1"/>
            <a:r>
              <a:rPr lang="en-US" sz="1400" dirty="0"/>
              <a:t>Brainstorm</a:t>
            </a:r>
          </a:p>
          <a:p>
            <a:pPr lvl="1"/>
            <a:r>
              <a:rPr lang="en-US" sz="1400" dirty="0"/>
              <a:t>Have conf calls with people (regulators, banks etc.)</a:t>
            </a:r>
          </a:p>
          <a:p>
            <a:pPr lvl="1"/>
            <a:r>
              <a:rPr lang="en-US" sz="1400" dirty="0"/>
              <a:t>Microfinance etc.</a:t>
            </a:r>
          </a:p>
          <a:p>
            <a:r>
              <a:rPr lang="en-US" sz="2000" dirty="0"/>
              <a:t>Circle around to FinTech and </a:t>
            </a:r>
            <a:r>
              <a:rPr lang="en-US" sz="2000" dirty="0" err="1"/>
              <a:t>RegTech</a:t>
            </a:r>
            <a:endParaRPr lang="en-US" sz="2000" dirty="0"/>
          </a:p>
          <a:p>
            <a:pPr lvl="1"/>
            <a:r>
              <a:rPr lang="en-US" sz="1800" dirty="0"/>
              <a:t>Find people who can articulate their frustrations, requirements</a:t>
            </a:r>
          </a:p>
          <a:p>
            <a:pPr lvl="1"/>
            <a:r>
              <a:rPr lang="en-US" sz="1800" dirty="0"/>
              <a:t>Talk to potential people we know in this</a:t>
            </a:r>
          </a:p>
          <a:p>
            <a:pPr lvl="1"/>
            <a:r>
              <a:rPr lang="en-US" sz="1800" dirty="0"/>
              <a:t>Do a standing search on </a:t>
            </a:r>
            <a:r>
              <a:rPr lang="en-US" sz="1800" dirty="0" err="1"/>
              <a:t>RegTech</a:t>
            </a:r>
            <a:r>
              <a:rPr lang="en-US" sz="1800" dirty="0"/>
              <a:t> and FinTech on news sources (Bloomberg, Reuters etc.)</a:t>
            </a:r>
          </a:p>
          <a:p>
            <a:pPr lvl="1"/>
            <a:r>
              <a:rPr lang="en-US" sz="1800" dirty="0"/>
              <a:t>Lars contacts</a:t>
            </a:r>
          </a:p>
          <a:p>
            <a:r>
              <a:rPr lang="en-US" sz="2000" dirty="0"/>
              <a:t>Action: Come up with possible presentations on these things, for Dec QM</a:t>
            </a:r>
          </a:p>
          <a:p>
            <a:r>
              <a:rPr lang="en-US" sz="2000" dirty="0"/>
              <a:t>Blockchain v FinTech – not synonymous</a:t>
            </a:r>
          </a:p>
          <a:p>
            <a:pPr lvl="1"/>
            <a:r>
              <a:rPr lang="en-US" sz="1800" dirty="0"/>
              <a:t>Blockchain has a financial angle (subset of FinTech e.g. Cryptocurrencies)</a:t>
            </a:r>
          </a:p>
          <a:p>
            <a:pPr lvl="1"/>
            <a:r>
              <a:rPr lang="en-US" sz="1800" dirty="0"/>
              <a:t>Get CDBC WG to present to FDTF in Dec</a:t>
            </a:r>
          </a:p>
          <a:p>
            <a:r>
              <a:rPr lang="en-US" sz="2200" dirty="0"/>
              <a:t>Microfinance – find some source on that stuff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3C3EFE-C01A-4558-9E4C-8E1BEDB4A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469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F7EE6-D6DC-4096-9E15-02D8C5B6C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WGs and SIGs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A9484-3CE9-4486-9C0C-7064D4EEC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Recently formed WGs</a:t>
            </a:r>
          </a:p>
          <a:p>
            <a:pPr lvl="1"/>
            <a:r>
              <a:rPr lang="en-US" sz="2000" dirty="0"/>
              <a:t>Central Bank Digital Currency (CBDC) WG</a:t>
            </a:r>
          </a:p>
          <a:p>
            <a:pPr lvl="1"/>
            <a:r>
              <a:rPr lang="en-US" sz="2000" dirty="0"/>
              <a:t>Vocabularies</a:t>
            </a:r>
            <a:r>
              <a:rPr lang="en-US" sz="2000" baseline="0" dirty="0"/>
              <a:t> for Communities of Interest (</a:t>
            </a:r>
            <a:r>
              <a:rPr lang="en-US" sz="2000" baseline="0" dirty="0" err="1"/>
              <a:t>VCoI</a:t>
            </a:r>
            <a:r>
              <a:rPr lang="en-US" sz="2000" baseline="0" dirty="0"/>
              <a:t>) WG</a:t>
            </a:r>
          </a:p>
          <a:p>
            <a:pPr lvl="1"/>
            <a:r>
              <a:rPr lang="en-US" sz="2000" baseline="0" dirty="0"/>
              <a:t>Statistics WG</a:t>
            </a:r>
          </a:p>
          <a:p>
            <a:r>
              <a:rPr lang="en-US" sz="2400" baseline="0" dirty="0"/>
              <a:t>Potential WGs under discussion</a:t>
            </a:r>
          </a:p>
          <a:p>
            <a:pPr lvl="1"/>
            <a:r>
              <a:rPr lang="en-US" sz="2000" baseline="0" dirty="0"/>
              <a:t>GBA / voting potential WG</a:t>
            </a:r>
          </a:p>
          <a:p>
            <a:pPr lvl="0"/>
            <a:r>
              <a:rPr lang="en-US" sz="2400" baseline="0" dirty="0"/>
              <a:t>Ongoing submissions activities</a:t>
            </a:r>
          </a:p>
          <a:p>
            <a:pPr lvl="1"/>
            <a:r>
              <a:rPr lang="en-US" sz="2000" baseline="0" dirty="0"/>
              <a:t>SBRM</a:t>
            </a:r>
          </a:p>
          <a:p>
            <a:pPr lvl="0"/>
            <a:r>
              <a:rPr lang="en-US" sz="2400" baseline="0" dirty="0"/>
              <a:t>Also starting to ask questions about how to better relate to ISO on finance related (TC68) issues</a:t>
            </a:r>
          </a:p>
          <a:p>
            <a:pPr lvl="0"/>
            <a:r>
              <a:rPr lang="en-US" sz="2400" baseline="0" dirty="0"/>
              <a:t>Also SBIR (US specific); GSIBs (Basel) etc.</a:t>
            </a:r>
          </a:p>
          <a:p>
            <a:pPr lvl="0"/>
            <a:r>
              <a:rPr lang="en-US" sz="2400" baseline="0" dirty="0"/>
              <a:t>Stable Coins – under discussion</a:t>
            </a:r>
          </a:p>
          <a:p>
            <a:pPr lvl="0"/>
            <a:r>
              <a:rPr lang="en-US" sz="2400" baseline="0" dirty="0"/>
              <a:t>Ongoing WG: FERM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EF2840-B105-43A5-BFB1-CBC00F184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399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AF760-9FE5-429E-B511-A01ADD96A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potential WG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38B9B-3926-432A-B3A1-79E42713B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ACTUS (cashflows, conditional taxonomy</a:t>
            </a:r>
            <a:r>
              <a:rPr lang="en-US" sz="2000" baseline="0" dirty="0"/>
              <a:t> on ACTUS model inputs)</a:t>
            </a:r>
          </a:p>
          <a:p>
            <a:r>
              <a:rPr lang="en-US" sz="2000" baseline="0" dirty="0"/>
              <a:t>MISMO: Gov or Finance</a:t>
            </a:r>
          </a:p>
          <a:p>
            <a:pPr lvl="1"/>
            <a:r>
              <a:rPr lang="en-US" sz="1800" dirty="0"/>
              <a:t>Incorporating MISMO for mortgage calcs</a:t>
            </a:r>
          </a:p>
          <a:p>
            <a:pPr lvl="2"/>
            <a:r>
              <a:rPr lang="en-US" sz="1600" dirty="0"/>
              <a:t>Also FERM WG</a:t>
            </a:r>
          </a:p>
          <a:p>
            <a:pPr lvl="2"/>
            <a:r>
              <a:rPr lang="en-US" sz="1600" dirty="0"/>
              <a:t>FHFA rules for mortgage servicers in US (Fannie, Freddie, GNMC)</a:t>
            </a:r>
          </a:p>
          <a:p>
            <a:pPr lvl="1"/>
            <a:r>
              <a:rPr lang="en-US" sz="1800" dirty="0"/>
              <a:t>Capital rule</a:t>
            </a:r>
            <a:r>
              <a:rPr lang="en-US" sz="1800" baseline="0" dirty="0"/>
              <a:t> setting</a:t>
            </a:r>
          </a:p>
          <a:p>
            <a:pPr lvl="0"/>
            <a:r>
              <a:rPr lang="en-US" sz="2000" dirty="0"/>
              <a:t>Risks embedded in Fed balance sheet</a:t>
            </a:r>
          </a:p>
          <a:p>
            <a:pPr lvl="1"/>
            <a:r>
              <a:rPr lang="en-US" sz="1800" dirty="0"/>
              <a:t>Including mortgage holding</a:t>
            </a:r>
            <a:r>
              <a:rPr lang="en-US" sz="1800" baseline="0" dirty="0"/>
              <a:t> – negative durations issue</a:t>
            </a:r>
            <a:endParaRPr lang="en-US" sz="1800" dirty="0"/>
          </a:p>
          <a:p>
            <a:pPr lvl="1"/>
            <a:r>
              <a:rPr lang="en-US" sz="1800" dirty="0"/>
              <a:t>WG? Or info for FDTF?</a:t>
            </a:r>
          </a:p>
          <a:p>
            <a:pPr lvl="2"/>
            <a:r>
              <a:rPr lang="en-US" sz="1600" dirty="0"/>
              <a:t>FNMA (Fannie Mae) liaison; regulatory reporting confidence spot- spin</a:t>
            </a:r>
            <a:r>
              <a:rPr lang="en-US" sz="1600" baseline="0" dirty="0"/>
              <a:t> off</a:t>
            </a:r>
          </a:p>
          <a:p>
            <a:pPr lvl="2"/>
            <a:r>
              <a:rPr lang="en-US" sz="1600" baseline="0" dirty="0"/>
              <a:t>Semantic data definitions for a Data Dictionary</a:t>
            </a:r>
          </a:p>
          <a:p>
            <a:pPr lvl="2"/>
            <a:r>
              <a:rPr lang="en-US" sz="1600" baseline="0" dirty="0"/>
              <a:t>2021</a:t>
            </a:r>
            <a:endParaRPr lang="en-US" sz="1600" dirty="0"/>
          </a:p>
          <a:p>
            <a:r>
              <a:rPr lang="en-US" sz="2400" dirty="0"/>
              <a:t>Cyber Risk Government effort (via OFR)</a:t>
            </a:r>
          </a:p>
          <a:p>
            <a:pPr lvl="1"/>
            <a:r>
              <a:rPr lang="en-US" sz="2000" dirty="0"/>
              <a:t>Asking what Omg can do to help with cyber standards</a:t>
            </a:r>
          </a:p>
          <a:p>
            <a:pPr lvl="1"/>
            <a:r>
              <a:rPr lang="en-US" sz="2000" dirty="0"/>
              <a:t>Claude</a:t>
            </a:r>
            <a:r>
              <a:rPr lang="en-US" sz="2000" baseline="0" dirty="0"/>
              <a:t> Baudoin, NIST, Freddie Mac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EBDD39-191D-405A-AC87-9A357DC25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4458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41614-05C3-44A0-97E5-8F69FFB21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</a:t>
            </a:r>
            <a:r>
              <a:rPr lang="en-US" baseline="0" dirty="0"/>
              <a:t> Bank Digital Currency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6A75A-FBFE-4CB0-8616-6CDB2D1BB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wiki at:</a:t>
            </a:r>
          </a:p>
          <a:p>
            <a:pPr lvl="1"/>
            <a:r>
              <a:rPr lang="en-US" dirty="0">
                <a:hlinkClick r:id="rId2"/>
              </a:rPr>
              <a:t>https://www.omgwiki.org/CBDC/doku.php</a:t>
            </a:r>
            <a:endParaRPr lang="en-US" dirty="0"/>
          </a:p>
          <a:p>
            <a:pPr lvl="1"/>
            <a:endParaRPr lang="en-US" dirty="0"/>
          </a:p>
          <a:p>
            <a:pPr lvl="0"/>
            <a:r>
              <a:rPr lang="en-US" dirty="0"/>
              <a:t>Expected to become</a:t>
            </a:r>
            <a:r>
              <a:rPr lang="en-US" baseline="0" dirty="0"/>
              <a:t> a SIG in due course</a:t>
            </a:r>
            <a:endParaRPr lang="en-US" dirty="0"/>
          </a:p>
          <a:p>
            <a:pPr lvl="1"/>
            <a:r>
              <a:rPr lang="en-US" dirty="0"/>
              <a:t>Firming up Mission,</a:t>
            </a:r>
            <a:r>
              <a:rPr lang="en-US" baseline="0" dirty="0"/>
              <a:t> scope etc.</a:t>
            </a:r>
          </a:p>
          <a:p>
            <a:pPr lvl="1"/>
            <a:r>
              <a:rPr lang="en-US" baseline="0" dirty="0"/>
              <a:t>Platform v Domain v AB SIG decision</a:t>
            </a:r>
          </a:p>
          <a:p>
            <a:pPr lvl="0"/>
            <a:r>
              <a:rPr lang="en-US" baseline="0" dirty="0"/>
              <a:t>New outline material on overall CDBC considerations</a:t>
            </a:r>
          </a:p>
          <a:p>
            <a:pPr lvl="1"/>
            <a:r>
              <a:rPr lang="en-US" baseline="0" dirty="0"/>
              <a:t>Wiki will be structured around these things</a:t>
            </a:r>
          </a:p>
          <a:p>
            <a:pPr lvl="0"/>
            <a:r>
              <a:rPr lang="en-US" dirty="0"/>
              <a:t>SIG charter for December?</a:t>
            </a:r>
          </a:p>
          <a:p>
            <a:pPr lvl="1"/>
            <a:r>
              <a:rPr lang="en-US" dirty="0"/>
              <a:t>Charter:</a:t>
            </a:r>
          </a:p>
          <a:p>
            <a:pPr lvl="2"/>
            <a:r>
              <a:rPr lang="en-US" sz="1400" dirty="0">
                <a:hlinkClick r:id="rId3"/>
              </a:rPr>
              <a:t>https://www.omgwiki.org/CBDC/doku.php?id=cbdc:public:02_governance:01_charter</a:t>
            </a:r>
            <a:r>
              <a:rPr lang="en-US" sz="1400" dirty="0"/>
              <a:t>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767B6B-C94D-440D-99A0-7B1E37F97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1CBD8BC-5F66-49B9-8FB7-748C0EE32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3695" y="0"/>
            <a:ext cx="2381250" cy="244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29093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6DC4C-D2A1-4440-B3F9-F4162ABB8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Vocabularies</a:t>
            </a:r>
            <a:r>
              <a:rPr lang="en-US" baseline="0" dirty="0"/>
              <a:t> for Communities of Interest (</a:t>
            </a:r>
            <a:r>
              <a:rPr lang="en-US" baseline="0" dirty="0" err="1"/>
              <a:t>VCoI</a:t>
            </a:r>
            <a:r>
              <a:rPr lang="en-US" baseline="0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F2929-CAC9-42C1-A0B5-F5C24276C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Originally </a:t>
            </a:r>
            <a:r>
              <a:rPr lang="en-US" sz="2400" dirty="0" err="1"/>
              <a:t>GovDTF</a:t>
            </a:r>
            <a:r>
              <a:rPr lang="en-US" sz="2400" dirty="0"/>
              <a:t> Contextual Semantics activity</a:t>
            </a:r>
          </a:p>
          <a:p>
            <a:r>
              <a:rPr lang="en-US" sz="2400" dirty="0"/>
              <a:t>Outlines basic methodology</a:t>
            </a:r>
            <a:r>
              <a:rPr lang="en-US" sz="2400" baseline="0" dirty="0"/>
              <a:t> for relating concepts to terms and definitions</a:t>
            </a:r>
          </a:p>
          <a:p>
            <a:r>
              <a:rPr lang="en-US" sz="2400" baseline="0" dirty="0"/>
              <a:t>To be reusable for any TF or SIG interested</a:t>
            </a:r>
          </a:p>
          <a:p>
            <a:r>
              <a:rPr lang="en-US" sz="2400" baseline="0" dirty="0"/>
              <a:t>Pilot implementation with </a:t>
            </a:r>
            <a:r>
              <a:rPr lang="en-US" sz="2400" baseline="0" dirty="0" err="1"/>
              <a:t>GovDTF</a:t>
            </a:r>
            <a:r>
              <a:rPr lang="en-US" sz="2400" baseline="0" dirty="0"/>
              <a:t> as ‘client’</a:t>
            </a:r>
          </a:p>
          <a:p>
            <a:r>
              <a:rPr lang="en-US" sz="2400" baseline="0" dirty="0"/>
              <a:t>Projected deliverables (by content):</a:t>
            </a:r>
          </a:p>
          <a:p>
            <a:pPr lvl="1"/>
            <a:r>
              <a:rPr lang="en-US" sz="2000" dirty="0"/>
              <a:t>Term,</a:t>
            </a:r>
            <a:r>
              <a:rPr lang="en-US" sz="2000" baseline="0" dirty="0"/>
              <a:t> Definitions Synonyms </a:t>
            </a:r>
          </a:p>
          <a:p>
            <a:pPr lvl="1"/>
            <a:r>
              <a:rPr lang="en-US" sz="2000" baseline="0" dirty="0"/>
              <a:t>Acronyms / abbreviations / Initialisms</a:t>
            </a:r>
          </a:p>
          <a:p>
            <a:pPr lvl="1"/>
            <a:r>
              <a:rPr lang="en-US" sz="2000" baseline="0" dirty="0"/>
              <a:t>References</a:t>
            </a:r>
          </a:p>
          <a:p>
            <a:pPr lvl="0"/>
            <a:r>
              <a:rPr lang="en-US" sz="2400" dirty="0"/>
              <a:t>Projected Deliverables (by format):</a:t>
            </a:r>
          </a:p>
          <a:p>
            <a:pPr lvl="1"/>
            <a:r>
              <a:rPr lang="en-US" sz="2000" dirty="0"/>
              <a:t>Wiki content (tables)</a:t>
            </a:r>
          </a:p>
          <a:p>
            <a:pPr lvl="1"/>
            <a:r>
              <a:rPr lang="en-US" sz="2000" dirty="0"/>
              <a:t>Document template inserts (OMG Doc sections</a:t>
            </a:r>
            <a:r>
              <a:rPr lang="en-US" sz="2000" baseline="0" dirty="0"/>
              <a:t> for these 3 concerns)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Stand-alone wiki pages (with URI for Term, Acronym)</a:t>
            </a:r>
            <a:endParaRPr lang="en-US" dirty="0">
              <a:effectLst/>
            </a:endParaRPr>
          </a:p>
          <a:p>
            <a:pPr lvl="1"/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BA796D-22C7-40A6-91E1-265654B25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6654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C747F-0789-4B95-9B64-FC539C904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VCoI</a:t>
            </a:r>
            <a:r>
              <a:rPr lang="en-US" dirty="0"/>
              <a:t> Deliverables Detail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111A8-843E-49AB-8AEA-C792F1D71A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/>
            <a:r>
              <a:rPr lang="en-US" sz="2400" dirty="0"/>
              <a:t>Concept ontology</a:t>
            </a:r>
            <a:r>
              <a:rPr lang="en-US" sz="2400" baseline="0" dirty="0"/>
              <a:t> library (and ones to reuse)</a:t>
            </a:r>
          </a:p>
          <a:p>
            <a:pPr marL="342900" lvl="0" indent="-342900"/>
            <a:r>
              <a:rPr lang="en-US" sz="2400" baseline="0" dirty="0"/>
              <a:t>Concept Scheme (SKOS and/or MVF (details TBC)</a:t>
            </a:r>
          </a:p>
          <a:p>
            <a:pPr marL="742950" lvl="1" indent="-342900"/>
            <a:r>
              <a:rPr lang="en-US" sz="2000" baseline="0" dirty="0"/>
              <a:t>Formal representation of Context (also a concept)</a:t>
            </a:r>
          </a:p>
          <a:p>
            <a:pPr marL="742950" lvl="1" indent="-342900"/>
            <a:r>
              <a:rPr lang="en-US" sz="2000" baseline="0" dirty="0"/>
              <a:t>SKOS defines how to relate Concept to Concept Scheme (but not what a context is)</a:t>
            </a:r>
          </a:p>
          <a:p>
            <a:pPr marL="742950" lvl="1" indent="-342900"/>
            <a:r>
              <a:rPr lang="en-US" sz="2000" baseline="0" dirty="0"/>
              <a:t>MVF distinguishes Vocabulary element v Concept</a:t>
            </a:r>
          </a:p>
          <a:p>
            <a:pPr marL="1143000" lvl="2" indent="-342900"/>
            <a:r>
              <a:rPr lang="en-US" sz="1600" baseline="0" dirty="0"/>
              <a:t>Also supports identification of concepts in models</a:t>
            </a:r>
          </a:p>
          <a:p>
            <a:pPr marL="342900" lvl="0" indent="-342900"/>
            <a:r>
              <a:rPr lang="en-US" sz="2400" baseline="0" dirty="0"/>
              <a:t>Terms and definitions</a:t>
            </a:r>
          </a:p>
          <a:p>
            <a:pPr marL="742950" lvl="1" indent="-342900"/>
            <a:r>
              <a:rPr lang="en-US" sz="2000" baseline="0" dirty="0"/>
              <a:t>Per WG (own definitions) – TF Ontology</a:t>
            </a:r>
          </a:p>
          <a:p>
            <a:pPr marL="742950" lvl="1" indent="-342900"/>
            <a:r>
              <a:rPr lang="en-US" sz="2000" baseline="0" dirty="0"/>
              <a:t>Broader / other source  (e.g. OMG, other WG)</a:t>
            </a:r>
          </a:p>
          <a:p>
            <a:pPr marL="742950" lvl="1" indent="-342900"/>
            <a:r>
              <a:rPr lang="en-US" sz="2000" baseline="0" dirty="0"/>
              <a:t>Industry / Communities of Practice</a:t>
            </a:r>
          </a:p>
          <a:p>
            <a:pPr marL="742950" lvl="1" indent="-342900"/>
            <a:r>
              <a:rPr lang="en-US" sz="2000" baseline="0" dirty="0"/>
              <a:t>Official bodies / legal / standards</a:t>
            </a:r>
          </a:p>
          <a:p>
            <a:pPr marL="342900" lvl="0" indent="-342900"/>
            <a:r>
              <a:rPr lang="en-US" sz="2400" baseline="0" dirty="0"/>
              <a:t>References</a:t>
            </a:r>
          </a:p>
          <a:p>
            <a:pPr marL="742950" lvl="1" indent="-342900"/>
            <a:r>
              <a:rPr lang="en-US" sz="2000" baseline="0" dirty="0"/>
              <a:t>Many of the example terms are references rather than terms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550D0E-748D-441D-A89B-D291987A1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4120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D15D2-AD7D-40D5-80FF-5EA1F1335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Statistics WG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3A78C-B715-45BE-8127-74D3480CD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Sponsored</a:t>
            </a:r>
            <a:r>
              <a:rPr lang="en-US" sz="2400" baseline="0" dirty="0"/>
              <a:t> </a:t>
            </a:r>
            <a:r>
              <a:rPr lang="en-US" sz="2400" dirty="0"/>
              <a:t>by Government Domain TF Statistics activities</a:t>
            </a:r>
          </a:p>
          <a:p>
            <a:pPr lvl="0"/>
            <a:r>
              <a:rPr lang="en-US" sz="2400" dirty="0"/>
              <a:t>SIG plans – TBC. Awaiting more</a:t>
            </a:r>
            <a:r>
              <a:rPr lang="en-US" sz="2400" baseline="0" dirty="0"/>
              <a:t> participation</a:t>
            </a:r>
          </a:p>
          <a:p>
            <a:pPr lvl="0"/>
            <a:r>
              <a:rPr lang="en-US" sz="2400" baseline="0" dirty="0"/>
              <a:t>Remains as WG until more participation seen</a:t>
            </a: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E514B1-5960-4193-909A-45C1AA9D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6018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E38E3-E6E1-4E83-9811-DDD74AF62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Proposed: Voting Related WG (GBA)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BF947-78C4-473D-B532-78690D6D5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aseline="0" dirty="0"/>
              <a:t>GBA is really about use of new technology in government related activities</a:t>
            </a:r>
          </a:p>
          <a:p>
            <a:pPr lvl="1"/>
            <a:r>
              <a:rPr lang="en-US" sz="1800" baseline="0" dirty="0"/>
              <a:t>Hence focus on </a:t>
            </a:r>
            <a:r>
              <a:rPr lang="en-US" sz="1800" baseline="0" dirty="0" err="1"/>
              <a:t>GovDTF</a:t>
            </a:r>
            <a:endParaRPr lang="en-US" sz="1800" baseline="0" dirty="0"/>
          </a:p>
          <a:p>
            <a:pPr lvl="0"/>
            <a:r>
              <a:rPr lang="en-US" sz="2000" baseline="0" dirty="0"/>
              <a:t>Still working out how to break down into manageable chunks</a:t>
            </a:r>
          </a:p>
          <a:p>
            <a:pPr lvl="1"/>
            <a:r>
              <a:rPr lang="en-US" sz="1800" dirty="0"/>
              <a:t>Identification</a:t>
            </a:r>
          </a:p>
          <a:p>
            <a:pPr lvl="1"/>
            <a:r>
              <a:rPr lang="en-US" sz="1800" dirty="0"/>
              <a:t>Voting: process for voting standards</a:t>
            </a:r>
          </a:p>
          <a:p>
            <a:pPr lvl="1"/>
            <a:r>
              <a:rPr lang="en-US" sz="1800" dirty="0"/>
              <a:t>Includes Voting API, procedures for registering, counting etc.</a:t>
            </a:r>
          </a:p>
          <a:p>
            <a:pPr lvl="0"/>
            <a:r>
              <a:rPr lang="en-US" sz="2200" dirty="0"/>
              <a:t>4 areas</a:t>
            </a:r>
          </a:p>
          <a:p>
            <a:pPr lvl="1"/>
            <a:r>
              <a:rPr lang="en-US" sz="2000" dirty="0"/>
              <a:t>Standards for Voter reg</a:t>
            </a:r>
          </a:p>
          <a:p>
            <a:pPr lvl="1"/>
            <a:r>
              <a:rPr lang="en-US" sz="2000" dirty="0"/>
              <a:t>Standards for Trust in ballot processing</a:t>
            </a:r>
          </a:p>
          <a:p>
            <a:pPr lvl="1"/>
            <a:r>
              <a:rPr lang="en-US" sz="2000" dirty="0"/>
              <a:t>Standards for Vote</a:t>
            </a:r>
            <a:r>
              <a:rPr lang="en-US" sz="2000" baseline="0" dirty="0"/>
              <a:t> counting and contested validations</a:t>
            </a:r>
          </a:p>
          <a:p>
            <a:pPr lvl="1"/>
            <a:r>
              <a:rPr lang="en-US" sz="2000" baseline="0" dirty="0"/>
              <a:t>Standards for </a:t>
            </a:r>
            <a:r>
              <a:rPr lang="en-US" sz="2000" baseline="0" dirty="0" err="1"/>
              <a:t>eVoting</a:t>
            </a:r>
            <a:endParaRPr lang="en-US" sz="2000" dirty="0"/>
          </a:p>
          <a:p>
            <a:pPr lvl="0"/>
            <a:r>
              <a:rPr lang="en-US" sz="2000" dirty="0"/>
              <a:t>Steve MacLaird was discussing with OMG Management</a:t>
            </a:r>
          </a:p>
          <a:p>
            <a:pPr lvl="1"/>
            <a:r>
              <a:rPr lang="en-US" sz="1600" dirty="0"/>
              <a:t>Outcomes?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A6EE87-7D96-4032-8C1D-B1A156280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8015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D3ACE-E973-4C64-A272-39891B4B9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B3572-EB22-4D83-B2CC-4E319F995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Scheduled for 1 December</a:t>
            </a:r>
          </a:p>
          <a:p>
            <a:r>
              <a:rPr lang="en-US" dirty="0"/>
              <a:t>Choices</a:t>
            </a:r>
          </a:p>
          <a:p>
            <a:pPr lvl="1"/>
            <a:r>
              <a:rPr lang="en-US" dirty="0"/>
              <a:t>Not</a:t>
            </a:r>
            <a:r>
              <a:rPr lang="en-US" baseline="0" dirty="0"/>
              <a:t> meet</a:t>
            </a:r>
          </a:p>
          <a:p>
            <a:pPr lvl="1"/>
            <a:r>
              <a:rPr lang="en-US" baseline="0" dirty="0"/>
              <a:t>Meet to finalize agenda if needed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2572B0-BB45-4398-AF88-C3A0D1EF1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2900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400" dirty="0"/>
              <a:t>News</a:t>
            </a: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ongoing activities</a:t>
            </a:r>
            <a:endParaRPr lang="en-US" sz="2800" dirty="0">
              <a:effectLst/>
            </a:endParaRPr>
          </a:p>
          <a:p>
            <a:pPr rtl="0" eaLnBrk="1" fontAlgn="base" latinLnBrk="0" hangingPunct="1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possible future activities</a:t>
            </a:r>
            <a:endParaRPr lang="en-US" sz="2400" dirty="0">
              <a:effectLst/>
            </a:endParaRPr>
          </a:p>
          <a:p>
            <a:r>
              <a:rPr lang="en-US" sz="2400" dirty="0"/>
              <a:t>Related </a:t>
            </a:r>
            <a:r>
              <a:rPr lang="en-US" sz="2400" baseline="0" dirty="0"/>
              <a:t>WGs and SIGs updates</a:t>
            </a:r>
            <a:endParaRPr lang="en-US" sz="2400" dirty="0"/>
          </a:p>
          <a:p>
            <a:r>
              <a:rPr lang="en-US" sz="2400" dirty="0"/>
              <a:t>Contextual Semantics activity</a:t>
            </a:r>
          </a:p>
          <a:p>
            <a:r>
              <a:rPr lang="en-US" sz="2400" dirty="0"/>
              <a:t>Agenda Planning – December</a:t>
            </a:r>
          </a:p>
          <a:p>
            <a:pPr lvl="1"/>
            <a:r>
              <a:rPr lang="en-US" sz="2000" dirty="0"/>
              <a:t>FDTF and Blockchain</a:t>
            </a:r>
            <a:r>
              <a:rPr lang="en-US" sz="2000" baseline="0" dirty="0"/>
              <a:t> PSIG agendas</a:t>
            </a:r>
          </a:p>
          <a:p>
            <a:pPr lvl="1"/>
            <a:r>
              <a:rPr lang="en-US" sz="2000" dirty="0"/>
              <a:t>Room block bookings</a:t>
            </a:r>
          </a:p>
          <a:p>
            <a:pPr lvl="1"/>
            <a:r>
              <a:rPr lang="en-US" sz="2000" dirty="0"/>
              <a:t>Liaisons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n-US" sz="24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r>
              <a:rPr lang="en-US" sz="2400" dirty="0"/>
              <a:t>Dec QM will be all virtual again</a:t>
            </a:r>
          </a:p>
          <a:p>
            <a:pPr lvl="1"/>
            <a:r>
              <a:rPr lang="en-US" sz="2000" dirty="0"/>
              <a:t>And on Eastern Time</a:t>
            </a:r>
          </a:p>
          <a:p>
            <a:r>
              <a:rPr lang="en-US" sz="2400" dirty="0"/>
              <a:t>EDM Council AML initiatives</a:t>
            </a:r>
          </a:p>
          <a:p>
            <a:pPr lvl="1"/>
            <a:r>
              <a:rPr lang="en-US" sz="2000" dirty="0"/>
              <a:t>Is there any intent to create a standard for that work?</a:t>
            </a:r>
          </a:p>
          <a:p>
            <a:pPr lvl="1"/>
            <a:r>
              <a:rPr lang="en-US" sz="2000" dirty="0"/>
              <a:t>If so, would they bring it to OMG</a:t>
            </a:r>
          </a:p>
          <a:p>
            <a:pPr lvl="1"/>
            <a:r>
              <a:rPr lang="en-US" sz="2000" dirty="0"/>
              <a:t>MB should speak to them about that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8908B-492A-4DB2-89A4-B5B910565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December FDTF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AC95C-8C32-4593-B67B-ACF8E2384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600" dirty="0"/>
              <a:t>FIGI – ID</a:t>
            </a:r>
            <a:r>
              <a:rPr lang="en-US" sz="1600" baseline="0" dirty="0"/>
              <a:t>s for Crypto Assets</a:t>
            </a:r>
          </a:p>
          <a:p>
            <a:pPr lvl="1"/>
            <a:r>
              <a:rPr lang="en-US" sz="1200" dirty="0"/>
              <a:t>WG Outcomes:</a:t>
            </a:r>
            <a:r>
              <a:rPr lang="en-US" sz="1200" baseline="0" dirty="0"/>
              <a:t> </a:t>
            </a:r>
            <a:r>
              <a:rPr lang="en-US" sz="1200" dirty="0"/>
              <a:t>confirm process in sec for C</a:t>
            </a:r>
            <a:r>
              <a:rPr lang="en-US" sz="1200" baseline="0" dirty="0"/>
              <a:t>P appointment</a:t>
            </a:r>
            <a:endParaRPr lang="en-US" sz="1200" dirty="0"/>
          </a:p>
          <a:p>
            <a:pPr lvl="1"/>
            <a:r>
              <a:rPr lang="en-US" sz="1200" dirty="0"/>
              <a:t>Vote by FDTF on appointment of </a:t>
            </a:r>
            <a:r>
              <a:rPr lang="en-US" sz="1200" dirty="0" err="1"/>
              <a:t>Kaiko</a:t>
            </a:r>
            <a:r>
              <a:rPr lang="en-US" sz="1200" dirty="0"/>
              <a:t> as Certified Provider (anticipated outcome of WG explorations)</a:t>
            </a:r>
          </a:p>
          <a:p>
            <a:r>
              <a:rPr lang="en-US" sz="1600" dirty="0"/>
              <a:t>FIBO Status and updates  </a:t>
            </a:r>
          </a:p>
          <a:p>
            <a:pPr lvl="1"/>
            <a:r>
              <a:rPr lang="en-US" sz="1400" dirty="0"/>
              <a:t>FIBO v2.0 FTF</a:t>
            </a:r>
          </a:p>
          <a:p>
            <a:pPr lvl="2"/>
            <a:r>
              <a:rPr lang="en-US" sz="1100" dirty="0"/>
              <a:t>No-change FTF Report OR Diffs / spec plans</a:t>
            </a:r>
          </a:p>
          <a:p>
            <a:pPr lvl="1"/>
            <a:r>
              <a:rPr lang="en-US" sz="1400" dirty="0"/>
              <a:t>FIBO v2.1 RFC Status</a:t>
            </a:r>
          </a:p>
          <a:p>
            <a:pPr lvl="2"/>
            <a:r>
              <a:rPr lang="en-US" sz="1100" dirty="0"/>
              <a:t>RFC expected March</a:t>
            </a:r>
            <a:endParaRPr lang="en-US" sz="1100" baseline="0" dirty="0"/>
          </a:p>
          <a:p>
            <a:pPr lvl="0"/>
            <a:r>
              <a:rPr lang="en-US" sz="1600" baseline="0" dirty="0"/>
              <a:t>WG Update(s)</a:t>
            </a:r>
          </a:p>
          <a:p>
            <a:pPr rtl="0" fontAlgn="base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TC68 TAG1</a:t>
            </a:r>
            <a:endParaRPr lang="en-US" sz="1600" dirty="0">
              <a:effectLst/>
            </a:endParaRPr>
          </a:p>
          <a:p>
            <a:pPr lvl="1" rtl="0" fontAlgn="base"/>
            <a:r>
              <a:rPr lang="en-US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Expecting to see them meet in October</a:t>
            </a:r>
          </a:p>
          <a:p>
            <a:pPr lvl="2"/>
            <a:r>
              <a:rPr lang="en-US" sz="1200" dirty="0"/>
              <a:t>If representing OMG, need to provide input as well as getting a report on this</a:t>
            </a:r>
          </a:p>
          <a:p>
            <a:pPr lvl="2"/>
            <a:r>
              <a:rPr lang="en-US" sz="1200" dirty="0">
                <a:effectLst/>
              </a:rPr>
              <a:t>Need to see agenda and list of topics in advance</a:t>
            </a:r>
          </a:p>
          <a:p>
            <a:pPr lvl="1" rtl="0" fontAlgn="base"/>
            <a:r>
              <a:rPr lang="en-US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Expect a report-back session at FDTF in December QM</a:t>
            </a:r>
            <a:endParaRPr lang="en-US" sz="600" dirty="0">
              <a:effectLst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CBDC WG continues to work on White Papers,</a:t>
            </a: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wiki material, vocabulary and so on, which would also be able to report back to FDTF in December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200" dirty="0">
                <a:effectLst/>
              </a:rPr>
              <a:t>Is this still meeting? Tuesdays 1pm (bi-weekly or ad hoc?)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200" dirty="0"/>
              <a:t>Would need to confirm if they were expecting to present</a:t>
            </a:r>
            <a:endParaRPr lang="en-US" sz="1200" dirty="0">
              <a:effectLst/>
            </a:endParaRPr>
          </a:p>
          <a:p>
            <a:pPr lvl="0"/>
            <a:r>
              <a:rPr lang="en-US" sz="1600" baseline="0" dirty="0"/>
              <a:t>VCOI – not this meeting (present at Blockchain PSIG</a:t>
            </a:r>
          </a:p>
          <a:p>
            <a:pPr lvl="0"/>
            <a:r>
              <a:rPr lang="en-US" sz="1800" baseline="0" dirty="0"/>
              <a:t>Maybe:</a:t>
            </a:r>
          </a:p>
          <a:p>
            <a:pPr lvl="1"/>
            <a:r>
              <a:rPr lang="en-US" sz="1600" dirty="0"/>
              <a:t>Semantics</a:t>
            </a:r>
            <a:r>
              <a:rPr lang="en-US" sz="1600" baseline="0" dirty="0"/>
              <a:t> for Finance (reprise)?</a:t>
            </a:r>
          </a:p>
          <a:p>
            <a:pPr lvl="2"/>
            <a:r>
              <a:rPr lang="en-US" sz="1200" baseline="0" dirty="0"/>
              <a:t>Verdict: don’t need another general discussion - has bubbled up into specific initiatives </a:t>
            </a: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698E37-7717-4730-BC96-8AD3D0079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804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4761-7FA7-46E6-8617-BDE6DD790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Days to Meet and related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57C12-1993-4137-B645-237F46E79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Monday</a:t>
            </a:r>
          </a:p>
          <a:p>
            <a:pPr lvl="1"/>
            <a:r>
              <a:rPr lang="en-US" sz="2400" dirty="0"/>
              <a:t>Afternoon: MARS joint with Blockchain PSIG</a:t>
            </a:r>
          </a:p>
          <a:p>
            <a:r>
              <a:rPr lang="en-US" sz="2800" dirty="0"/>
              <a:t>Tuesday – </a:t>
            </a:r>
            <a:r>
              <a:rPr lang="en-US" sz="2800" dirty="0" err="1"/>
              <a:t>GovDTF</a:t>
            </a:r>
            <a:r>
              <a:rPr lang="en-US" sz="2800" dirty="0"/>
              <a:t> </a:t>
            </a:r>
          </a:p>
          <a:p>
            <a:pPr lvl="1"/>
            <a:r>
              <a:rPr lang="en-US" sz="2400" dirty="0"/>
              <a:t>Morning: </a:t>
            </a:r>
          </a:p>
          <a:p>
            <a:pPr lvl="1"/>
            <a:r>
              <a:rPr lang="en-US" sz="2400" dirty="0"/>
              <a:t>Afternoon: </a:t>
            </a:r>
          </a:p>
          <a:p>
            <a:pPr lvl="0"/>
            <a:r>
              <a:rPr lang="en-US" sz="2800" dirty="0"/>
              <a:t>Wednesday</a:t>
            </a:r>
          </a:p>
          <a:p>
            <a:pPr lvl="1"/>
            <a:r>
              <a:rPr lang="en-US" sz="2400" dirty="0"/>
              <a:t>Morning: FDTF (to accommodate FIGI)</a:t>
            </a:r>
            <a:endParaRPr lang="en-US" sz="2000" dirty="0"/>
          </a:p>
          <a:p>
            <a:pPr lvl="1"/>
            <a:r>
              <a:rPr lang="en-US" sz="2400" dirty="0"/>
              <a:t>Afternoon: Blockchain</a:t>
            </a:r>
            <a:r>
              <a:rPr lang="en-US" sz="2400" baseline="0" dirty="0"/>
              <a:t> PSIG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F1C240-0642-466E-BDD2-10B411938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055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07685-407B-4DFC-9648-417F6DBA8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December FDTF Agenda Timings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CBE3B-14A2-43E7-8232-6D87DC82D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baseline="0" dirty="0"/>
              <a:t>09:00 Introduction / Agenda review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baseline="0" dirty="0"/>
              <a:t>09:10</a:t>
            </a:r>
            <a:r>
              <a:rPr lang="en-US" sz="2400" dirty="0"/>
              <a:t> – 10:15:</a:t>
            </a:r>
            <a:r>
              <a:rPr lang="en-US" sz="2400" baseline="0" dirty="0"/>
              <a:t> FIGI / </a:t>
            </a:r>
            <a:r>
              <a:rPr lang="en-US" sz="2400" baseline="0" dirty="0" err="1"/>
              <a:t>Kaiko</a:t>
            </a:r>
            <a:r>
              <a:rPr lang="en-US" sz="2400" baseline="0" dirty="0"/>
              <a:t> – 1 hour?  Confirm duration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baseline="0" dirty="0"/>
              <a:t>Check form of the motion </a:t>
            </a:r>
          </a:p>
          <a:p>
            <a:pPr lvl="2" indent="-342900">
              <a:defRPr/>
            </a:pPr>
            <a:r>
              <a:rPr lang="en-US" sz="1800" dirty="0"/>
              <a:t>Determine whether 4 week rule is applicable</a:t>
            </a:r>
          </a:p>
          <a:p>
            <a:pPr lvl="2" indent="-342900">
              <a:defRPr/>
            </a:pPr>
            <a:r>
              <a:rPr lang="en-US" sz="1800" baseline="0" dirty="0"/>
              <a:t>What gets submitted with the motion</a:t>
            </a:r>
          </a:p>
          <a:p>
            <a:pPr lvl="3" indent="-342900">
              <a:defRPr/>
            </a:pPr>
            <a:r>
              <a:rPr lang="en-US" sz="1600" dirty="0"/>
              <a:t>Questionnaire + </a:t>
            </a:r>
            <a:r>
              <a:rPr lang="en-US" sz="1600" dirty="0" err="1"/>
              <a:t>Kaiko</a:t>
            </a:r>
            <a:r>
              <a:rPr lang="en-US" sz="1600" dirty="0"/>
              <a:t> response doc (2 OMG docs)</a:t>
            </a:r>
            <a:endParaRPr lang="en-US" sz="1600" baseline="0" dirty="0"/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baseline="0" dirty="0"/>
              <a:t>Including vote on CP proposal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baseline="0" dirty="0"/>
              <a:t>10:15 – 10:30 Coffee?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baseline="0" dirty="0"/>
              <a:t>10:15 / 10:30 – 11 – ISO TC68 TAG? / CBDC?</a:t>
            </a:r>
          </a:p>
          <a:p>
            <a:pPr lvl="1" indent="-342900">
              <a:buFont typeface="Arial" charset="0"/>
              <a:buChar char="•"/>
              <a:defRPr/>
            </a:pPr>
            <a:r>
              <a:rPr lang="en-US" sz="2000" dirty="0"/>
              <a:t>Confirmation from Lars on both of these</a:t>
            </a:r>
            <a:r>
              <a:rPr lang="en-US" sz="2000" baseline="0" dirty="0"/>
              <a:t> </a:t>
            </a:r>
          </a:p>
          <a:p>
            <a:pPr lvl="1" indent="-342900">
              <a:buFont typeface="Arial" charset="0"/>
              <a:buChar char="•"/>
              <a:defRPr/>
            </a:pPr>
            <a:r>
              <a:rPr lang="en-US" sz="2000" dirty="0"/>
              <a:t>Plans for CBDC SIG Charter</a:t>
            </a:r>
            <a:endParaRPr lang="en-US" sz="2000" baseline="0" dirty="0"/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baseline="0" dirty="0"/>
              <a:t>11 – 12 – FIBO Updates / FIBO v2 FTF Outcome?</a:t>
            </a:r>
          </a:p>
          <a:p>
            <a:pPr lvl="1" indent="-342900">
              <a:buFont typeface="Arial" charset="0"/>
              <a:buChar char="•"/>
              <a:defRPr/>
            </a:pPr>
            <a:r>
              <a:rPr lang="en-US" sz="2000" dirty="0"/>
              <a:t>Check with Elisa on duration requirement (1/2h should do)</a:t>
            </a:r>
          </a:p>
          <a:p>
            <a:pPr lvl="1" indent="-342900">
              <a:buFont typeface="Arial" charset="0"/>
              <a:buChar char="•"/>
              <a:defRPr/>
            </a:pPr>
            <a:r>
              <a:rPr lang="en-US" sz="2000" baseline="0" dirty="0"/>
              <a:t>Do we need to present on the state of pull requests since Sept 2018</a:t>
            </a:r>
          </a:p>
          <a:p>
            <a:pPr lvl="1" indent="-342900">
              <a:buFont typeface="Arial" charset="0"/>
              <a:buChar char="•"/>
              <a:defRPr/>
            </a:pPr>
            <a:r>
              <a:rPr lang="en-US" sz="2000" dirty="0"/>
              <a:t>Plans for FIBO 2.1 RFC</a:t>
            </a:r>
            <a:endParaRPr lang="en-US" sz="2000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3CC00-4670-42F6-B71E-5C3271138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216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F227-6017-406B-B2E4-AA9A90565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Liaisons / other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39607-F00E-41D4-A897-B736CD4E2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Blockchain PSIG</a:t>
            </a:r>
          </a:p>
          <a:p>
            <a:r>
              <a:rPr lang="en-US" sz="2400" dirty="0"/>
              <a:t>MARS: Monday pm with BC-PSIG</a:t>
            </a:r>
          </a:p>
          <a:p>
            <a:r>
              <a:rPr lang="en-US" sz="2400" dirty="0"/>
              <a:t>FERM WG</a:t>
            </a:r>
          </a:p>
          <a:p>
            <a:r>
              <a:rPr lang="en-US" sz="2400" dirty="0"/>
              <a:t>ADTF (Wed?)</a:t>
            </a:r>
          </a:p>
          <a:p>
            <a:r>
              <a:rPr lang="en-US" sz="2400" dirty="0"/>
              <a:t>BMI (Monday)</a:t>
            </a:r>
          </a:p>
          <a:p>
            <a:r>
              <a:rPr lang="en-US" sz="2400" dirty="0"/>
              <a:t>Gov DTF</a:t>
            </a:r>
          </a:p>
          <a:p>
            <a:r>
              <a:rPr lang="en-US" sz="2400" dirty="0"/>
              <a:t>AI DTF – When? </a:t>
            </a:r>
          </a:p>
          <a:p>
            <a:r>
              <a:rPr lang="en-US" sz="2400" dirty="0"/>
              <a:t>Related WGs</a:t>
            </a:r>
          </a:p>
          <a:p>
            <a:pPr lvl="1"/>
            <a:r>
              <a:rPr lang="en-US" sz="2000" dirty="0"/>
              <a:t>SBRM</a:t>
            </a:r>
          </a:p>
          <a:p>
            <a:pPr lvl="1"/>
            <a:r>
              <a:rPr lang="en-US" sz="2000" dirty="0"/>
              <a:t>Statistics WG: </a:t>
            </a:r>
          </a:p>
          <a:p>
            <a:pPr lvl="1"/>
            <a:r>
              <a:rPr lang="en-US" sz="2000" dirty="0"/>
              <a:t>CBDC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29B690-B4AF-4EEF-80DD-1B073DC89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199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07B86-E7A1-49BB-92C9-5C39564E3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Ongoing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39579-CEA6-4401-BA03-B12DFEF7D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Joint activities and Liaisons</a:t>
            </a:r>
          </a:p>
          <a:p>
            <a:pPr lvl="1"/>
            <a:r>
              <a:rPr lang="en-US" sz="2000" baseline="0" dirty="0"/>
              <a:t>Blockchain PSIG</a:t>
            </a:r>
          </a:p>
          <a:p>
            <a:pPr lvl="2"/>
            <a:r>
              <a:rPr lang="en-US" sz="1600" baseline="0" dirty="0"/>
              <a:t>Blockchain PSIG and MARS Joint Initiatives</a:t>
            </a:r>
          </a:p>
          <a:p>
            <a:pPr lvl="1"/>
            <a:r>
              <a:rPr lang="en-US" sz="2000" baseline="0" dirty="0"/>
              <a:t>IDs for Crypto Assets WG</a:t>
            </a:r>
          </a:p>
          <a:p>
            <a:pPr lvl="1"/>
            <a:r>
              <a:rPr lang="en-US" sz="2000" baseline="0" dirty="0"/>
              <a:t>Federated Enterprise Risk Management (FERM) WG</a:t>
            </a:r>
          </a:p>
          <a:p>
            <a:pPr lvl="2"/>
            <a:r>
              <a:rPr lang="en-US" sz="1600" dirty="0"/>
              <a:t>Meeting again – need to remove old meeting calendar entries</a:t>
            </a:r>
          </a:p>
          <a:p>
            <a:pPr lvl="2"/>
            <a:r>
              <a:rPr lang="en-US" sz="1600" baseline="0" dirty="0"/>
              <a:t>Restarting</a:t>
            </a:r>
            <a:r>
              <a:rPr lang="en-US" sz="1600" dirty="0"/>
              <a:t> in 2 weeks – encouraging further interaction from Gov folks - proposing potential standards in these areas (business focused conversation)</a:t>
            </a:r>
          </a:p>
          <a:p>
            <a:pPr lvl="3"/>
            <a:r>
              <a:rPr lang="en-US" sz="1400" baseline="0" dirty="0"/>
              <a:t>Potential for domain standard(s)</a:t>
            </a:r>
          </a:p>
          <a:p>
            <a:pPr lvl="1"/>
            <a:r>
              <a:rPr lang="en-US" sz="2000" baseline="0" dirty="0"/>
              <a:t>VCOI WG</a:t>
            </a:r>
          </a:p>
          <a:p>
            <a:pPr lvl="2"/>
            <a:r>
              <a:rPr lang="en-US" sz="1600" dirty="0"/>
              <a:t>Application of </a:t>
            </a:r>
            <a:r>
              <a:rPr lang="en-US" sz="1600" dirty="0" err="1"/>
              <a:t>GovDTF</a:t>
            </a:r>
            <a:r>
              <a:rPr lang="en-US" sz="1600" dirty="0"/>
              <a:t> Contextual Vocabulary work to FDTF terms</a:t>
            </a:r>
            <a:endParaRPr lang="en-US" sz="1600" baseline="0" dirty="0"/>
          </a:p>
          <a:p>
            <a:pPr lvl="0"/>
            <a:r>
              <a:rPr lang="en-US" sz="2400" baseline="0" dirty="0"/>
              <a:t>Active Standards Efforts</a:t>
            </a:r>
          </a:p>
          <a:p>
            <a:pPr lvl="1"/>
            <a:r>
              <a:rPr lang="en-US" sz="2000" baseline="0" dirty="0"/>
              <a:t>FIBO (v2.1 RFC)</a:t>
            </a:r>
          </a:p>
          <a:p>
            <a:pPr lvl="1"/>
            <a:r>
              <a:rPr lang="en-US" sz="2000" baseline="0" dirty="0"/>
              <a:t>FIGI (ID4CA is FIGI next version)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DFEE14-4C38-4657-9F64-FC2BE278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079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582A0-17B6-45CD-A169-FAC28F04C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Directions and 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32761-226E-4CA3-8D75-EC97A2FFF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We can cover these topics on the monthly meetings or one-off</a:t>
            </a:r>
          </a:p>
          <a:p>
            <a:r>
              <a:rPr lang="en-US" sz="2000" dirty="0"/>
              <a:t>Regulatory: </a:t>
            </a:r>
          </a:p>
          <a:p>
            <a:pPr lvl="1"/>
            <a:r>
              <a:rPr lang="en-US" sz="1800" dirty="0"/>
              <a:t>Monitor</a:t>
            </a:r>
            <a:r>
              <a:rPr lang="en-US" sz="1800" baseline="0" dirty="0"/>
              <a:t> </a:t>
            </a:r>
            <a:r>
              <a:rPr lang="en-US" sz="1800" dirty="0"/>
              <a:t>regulatory initiatives and requirements</a:t>
            </a:r>
          </a:p>
          <a:p>
            <a:pPr lvl="2"/>
            <a:r>
              <a:rPr lang="en-US" sz="1600" dirty="0"/>
              <a:t>BCBS239</a:t>
            </a:r>
          </a:p>
          <a:p>
            <a:pPr lvl="3"/>
            <a:r>
              <a:rPr lang="en-US" sz="1400" dirty="0"/>
              <a:t>Could talk more to issues on actionable requirements</a:t>
            </a:r>
          </a:p>
          <a:p>
            <a:pPr lvl="2"/>
            <a:r>
              <a:rPr lang="en-US" sz="1600" dirty="0"/>
              <a:t>EU / ECB</a:t>
            </a:r>
          </a:p>
          <a:p>
            <a:pPr lvl="2"/>
            <a:r>
              <a:rPr lang="en-US" sz="1600" dirty="0"/>
              <a:t>US – SEC, CFTC, Fed, OFR etc. </a:t>
            </a:r>
          </a:p>
          <a:p>
            <a:pPr lvl="2"/>
            <a:r>
              <a:rPr lang="en-US" sz="1600" dirty="0"/>
              <a:t>BoE, PRA/FCA etc. </a:t>
            </a:r>
          </a:p>
          <a:p>
            <a:pPr lvl="1"/>
            <a:r>
              <a:rPr lang="en-US" sz="1800" dirty="0"/>
              <a:t>FCA </a:t>
            </a:r>
            <a:r>
              <a:rPr lang="en-US" sz="1800" dirty="0" err="1"/>
              <a:t>PoC</a:t>
            </a:r>
            <a:r>
              <a:rPr lang="en-US" sz="1800" dirty="0"/>
              <a:t> and follow-ups</a:t>
            </a:r>
          </a:p>
          <a:p>
            <a:pPr lvl="2"/>
            <a:r>
              <a:rPr lang="en-US" sz="1600" dirty="0"/>
              <a:t>New interoperability thing at FCA (internationally)</a:t>
            </a:r>
          </a:p>
          <a:p>
            <a:pPr marL="1371600" lvl="3" indent="0">
              <a:buNone/>
            </a:pPr>
            <a:r>
              <a:rPr lang="en-US" sz="1400" dirty="0"/>
              <a:t> = Global Financial Innovation Network</a:t>
            </a:r>
          </a:p>
          <a:p>
            <a:pPr lvl="2"/>
            <a:r>
              <a:rPr lang="en-US" sz="1600" dirty="0"/>
              <a:t>OMG Observer status applied for</a:t>
            </a:r>
          </a:p>
          <a:p>
            <a:pPr lvl="0"/>
            <a:r>
              <a:rPr lang="en-US" sz="2000" dirty="0"/>
              <a:t>Standards </a:t>
            </a:r>
          </a:p>
          <a:p>
            <a:pPr lvl="0"/>
            <a:r>
              <a:rPr lang="en-US" sz="2000" dirty="0"/>
              <a:t>Industry</a:t>
            </a:r>
            <a:r>
              <a:rPr lang="en-US" sz="2000" baseline="0" dirty="0"/>
              <a:t> </a:t>
            </a:r>
            <a:r>
              <a:rPr lang="en-US" sz="2000" dirty="0"/>
              <a:t>innovations</a:t>
            </a:r>
            <a:endParaRPr lang="en-US" sz="2000" baseline="0" dirty="0"/>
          </a:p>
          <a:p>
            <a:pPr lvl="0"/>
            <a:r>
              <a:rPr lang="en-US" sz="2000" baseline="0" dirty="0"/>
              <a:t>New tech – including Smart Contract, Crypto Assets (with BC-PSIG)</a:t>
            </a:r>
          </a:p>
          <a:p>
            <a:pPr lvl="0"/>
            <a:r>
              <a:rPr lang="en-US" sz="2000" dirty="0"/>
              <a:t>AML – is there EDM Council potential? </a:t>
            </a:r>
          </a:p>
          <a:p>
            <a:pPr lvl="1"/>
            <a:r>
              <a:rPr lang="en-US" sz="1600" baseline="0" dirty="0"/>
              <a:t>Cover AML generally</a:t>
            </a:r>
          </a:p>
          <a:p>
            <a:pPr lvl="1"/>
            <a:r>
              <a:rPr lang="en-US" sz="1600" dirty="0"/>
              <a:t>AML and KGs</a:t>
            </a:r>
            <a:endParaRPr lang="en-US" sz="1600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73DEDA-B77A-418E-B67F-5B990E6C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823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25783</TotalTime>
  <Words>1440</Words>
  <Application>Microsoft Office PowerPoint</Application>
  <PresentationFormat>On-screen Show (4:3)</PresentationFormat>
  <Paragraphs>238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OMG Finance Domain Task Force (FDTF)</vt:lpstr>
      <vt:lpstr>Agenda</vt:lpstr>
      <vt:lpstr>NEWS</vt:lpstr>
      <vt:lpstr>December FDTF Topics</vt:lpstr>
      <vt:lpstr>Days to Meet and related groups</vt:lpstr>
      <vt:lpstr>December FDTF Agenda Timings</vt:lpstr>
      <vt:lpstr>Liaisons / other groups</vt:lpstr>
      <vt:lpstr>FDTF Ongoing Activities</vt:lpstr>
      <vt:lpstr>FDTF Directions and Future Work</vt:lpstr>
      <vt:lpstr>What else?</vt:lpstr>
      <vt:lpstr>Related WGs and SIGs</vt:lpstr>
      <vt:lpstr>Other potential WG Activities</vt:lpstr>
      <vt:lpstr>Central Bank Digital Currency</vt:lpstr>
      <vt:lpstr>Vocabularies for Communities of Interest (VCoI)</vt:lpstr>
      <vt:lpstr>VCoI Deliverables Detail</vt:lpstr>
      <vt:lpstr>Statistics WG</vt:lpstr>
      <vt:lpstr>Proposed: Voting Related WG (GBA) </vt:lpstr>
      <vt:lpstr>Next Meeting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Mike Bennett</cp:lastModifiedBy>
  <cp:revision>735</cp:revision>
  <dcterms:created xsi:type="dcterms:W3CDTF">2011-04-19T19:19:23Z</dcterms:created>
  <dcterms:modified xsi:type="dcterms:W3CDTF">2020-11-03T20:28:36Z</dcterms:modified>
</cp:coreProperties>
</file>