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519" r:id="rId3"/>
    <p:sldId id="729" r:id="rId4"/>
    <p:sldId id="798" r:id="rId5"/>
    <p:sldId id="804" r:id="rId6"/>
    <p:sldId id="800" r:id="rId7"/>
    <p:sldId id="816" r:id="rId8"/>
    <p:sldId id="837" r:id="rId9"/>
    <p:sldId id="838" r:id="rId10"/>
    <p:sldId id="839" r:id="rId11"/>
    <p:sldId id="822" r:id="rId12"/>
    <p:sldId id="831" r:id="rId13"/>
    <p:sldId id="830" r:id="rId14"/>
    <p:sldId id="840" r:id="rId15"/>
    <p:sldId id="828" r:id="rId16"/>
    <p:sldId id="827" r:id="rId17"/>
    <p:sldId id="826" r:id="rId18"/>
    <p:sldId id="829" r:id="rId19"/>
    <p:sldId id="835" r:id="rId20"/>
    <p:sldId id="824" r:id="rId21"/>
    <p:sldId id="825" r:id="rId22"/>
    <p:sldId id="833" r:id="rId23"/>
    <p:sldId id="834" r:id="rId24"/>
    <p:sldId id="832" r:id="rId25"/>
    <p:sldId id="836" r:id="rId26"/>
    <p:sldId id="809" r:id="rId27"/>
    <p:sldId id="483" r:id="rId28"/>
    <p:sldId id="711" r:id="rId29"/>
    <p:sldId id="665" r:id="rId30"/>
    <p:sldId id="666" r:id="rId31"/>
    <p:sldId id="734" r:id="rId32"/>
    <p:sldId id="735" r:id="rId33"/>
    <p:sldId id="793" r:id="rId34"/>
    <p:sldId id="749" r:id="rId35"/>
    <p:sldId id="736" r:id="rId36"/>
    <p:sldId id="741" r:id="rId37"/>
    <p:sldId id="700" r:id="rId38"/>
    <p:sldId id="704" r:id="rId39"/>
    <p:sldId id="701" r:id="rId40"/>
    <p:sldId id="702" r:id="rId41"/>
    <p:sldId id="668" r:id="rId42"/>
    <p:sldId id="78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E23CAF0E-2213-474C-84E4-9830CA6F3D1E}"/>
    <pc:docChg chg="custSel addSld delSld modSld sldOrd">
      <pc:chgData name="Michael Bennett" userId="808163721be62333" providerId="LiveId" clId="{E23CAF0E-2213-474C-84E4-9830CA6F3D1E}" dt="2018-05-02T19:04:16.548" v="2489" actId="20577"/>
      <pc:docMkLst>
        <pc:docMk/>
      </pc:docMkLst>
      <pc:sldChg chg="modSp">
        <pc:chgData name="Michael Bennett" userId="808163721be62333" providerId="LiveId" clId="{E23CAF0E-2213-474C-84E4-9830CA6F3D1E}" dt="2018-05-02T16:03:43.110" v="7" actId="20577"/>
        <pc:sldMkLst>
          <pc:docMk/>
          <pc:sldMk cId="0" sldId="256"/>
        </pc:sldMkLst>
        <pc:spChg chg="mod">
          <ac:chgData name="Michael Bennett" userId="808163721be62333" providerId="LiveId" clId="{E23CAF0E-2213-474C-84E4-9830CA6F3D1E}" dt="2018-05-02T16:03:43.110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E23CAF0E-2213-474C-84E4-9830CA6F3D1E}" dt="2018-05-02T16:21:26.815" v="1546" actId="404"/>
        <pc:sldMkLst>
          <pc:docMk/>
          <pc:sldMk cId="2191179977" sldId="483"/>
        </pc:sldMkLst>
        <pc:spChg chg="mod">
          <ac:chgData name="Michael Bennett" userId="808163721be62333" providerId="LiveId" clId="{E23CAF0E-2213-474C-84E4-9830CA6F3D1E}" dt="2018-05-02T16:21:26.815" v="1546" actId="404"/>
          <ac:spMkLst>
            <pc:docMk/>
            <pc:sldMk cId="2191179977" sldId="483"/>
            <ac:spMk id="3" creationId="{00000000-0000-0000-0000-000000000000}"/>
          </ac:spMkLst>
        </pc:spChg>
      </pc:sldChg>
      <pc:sldChg chg="modSp">
        <pc:chgData name="Michael Bennett" userId="808163721be62333" providerId="LiveId" clId="{E23CAF0E-2213-474C-84E4-9830CA6F3D1E}" dt="2018-05-02T18:08:49.657" v="1714" actId="20577"/>
        <pc:sldMkLst>
          <pc:docMk/>
          <pc:sldMk cId="2334629059" sldId="519"/>
        </pc:sldMkLst>
        <pc:spChg chg="mod">
          <ac:chgData name="Michael Bennett" userId="808163721be62333" providerId="LiveId" clId="{E23CAF0E-2213-474C-84E4-9830CA6F3D1E}" dt="2018-05-02T18:08:49.657" v="1714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E23CAF0E-2213-474C-84E4-9830CA6F3D1E}" dt="2018-05-02T18:08:44.378" v="1713" actId="20577"/>
        <pc:sldMkLst>
          <pc:docMk/>
          <pc:sldMk cId="3035194195" sldId="729"/>
        </pc:sldMkLst>
        <pc:spChg chg="mod">
          <ac:chgData name="Michael Bennett" userId="808163721be62333" providerId="LiveId" clId="{E23CAF0E-2213-474C-84E4-9830CA6F3D1E}" dt="2018-05-02T18:08:44.378" v="1713" actId="20577"/>
          <ac:spMkLst>
            <pc:docMk/>
            <pc:sldMk cId="3035194195" sldId="729"/>
            <ac:spMk id="3" creationId="{00000000-0000-0000-0000-000000000000}"/>
          </ac:spMkLst>
        </pc:spChg>
      </pc:sldChg>
      <pc:sldChg chg="modSp">
        <pc:chgData name="Michael Bennett" userId="808163721be62333" providerId="LiveId" clId="{E23CAF0E-2213-474C-84E4-9830CA6F3D1E}" dt="2018-05-02T16:11:42.398" v="640"/>
        <pc:sldMkLst>
          <pc:docMk/>
          <pc:sldMk cId="2100641947" sldId="798"/>
        </pc:sldMkLst>
        <pc:spChg chg="mod">
          <ac:chgData name="Michael Bennett" userId="808163721be62333" providerId="LiveId" clId="{E23CAF0E-2213-474C-84E4-9830CA6F3D1E}" dt="2018-05-02T16:11:42.398" v="640"/>
          <ac:spMkLst>
            <pc:docMk/>
            <pc:sldMk cId="2100641947" sldId="798"/>
            <ac:spMk id="2" creationId="{F6739B72-B759-4049-9606-FE305B7B3DDE}"/>
          </ac:spMkLst>
        </pc:spChg>
      </pc:sldChg>
      <pc:sldChg chg="modSp">
        <pc:chgData name="Michael Bennett" userId="808163721be62333" providerId="LiveId" clId="{E23CAF0E-2213-474C-84E4-9830CA6F3D1E}" dt="2018-05-02T18:35:56.997" v="1905" actId="404"/>
        <pc:sldMkLst>
          <pc:docMk/>
          <pc:sldMk cId="3776142035" sldId="800"/>
        </pc:sldMkLst>
        <pc:spChg chg="mod">
          <ac:chgData name="Michael Bennett" userId="808163721be62333" providerId="LiveId" clId="{E23CAF0E-2213-474C-84E4-9830CA6F3D1E}" dt="2018-05-02T16:11:46.268" v="641"/>
          <ac:spMkLst>
            <pc:docMk/>
            <pc:sldMk cId="3776142035" sldId="800"/>
            <ac:spMk id="2" creationId="{BA495C0D-F31A-4614-9EF7-B97054FF817D}"/>
          </ac:spMkLst>
        </pc:spChg>
        <pc:spChg chg="mod">
          <ac:chgData name="Michael Bennett" userId="808163721be62333" providerId="LiveId" clId="{E23CAF0E-2213-474C-84E4-9830CA6F3D1E}" dt="2018-05-02T18:35:56.997" v="1905" actId="404"/>
          <ac:spMkLst>
            <pc:docMk/>
            <pc:sldMk cId="3776142035" sldId="800"/>
            <ac:spMk id="3" creationId="{17416BDF-8869-4B24-A082-26F9FE3F56CD}"/>
          </ac:spMkLst>
        </pc:spChg>
      </pc:sldChg>
      <pc:sldChg chg="modSp del">
        <pc:chgData name="Michael Bennett" userId="808163721be62333" providerId="LiveId" clId="{E23CAF0E-2213-474C-84E4-9830CA6F3D1E}" dt="2018-05-02T16:11:42.396" v="639" actId="2696"/>
        <pc:sldMkLst>
          <pc:docMk/>
          <pc:sldMk cId="1262415775" sldId="804"/>
        </pc:sldMkLst>
        <pc:spChg chg="mod">
          <ac:chgData name="Michael Bennett" userId="808163721be62333" providerId="LiveId" clId="{E23CAF0E-2213-474C-84E4-9830CA6F3D1E}" dt="2018-05-02T16:11:07.260" v="638" actId="20577"/>
          <ac:spMkLst>
            <pc:docMk/>
            <pc:sldMk cId="1262415775" sldId="804"/>
            <ac:spMk id="3" creationId="{4358D26F-F308-4023-80BB-7D3223D05D71}"/>
          </ac:spMkLst>
        </pc:spChg>
      </pc:sldChg>
      <pc:sldChg chg="add">
        <pc:chgData name="Michael Bennett" userId="808163721be62333" providerId="LiveId" clId="{E23CAF0E-2213-474C-84E4-9830CA6F3D1E}" dt="2018-05-02T16:11:51.657" v="642"/>
        <pc:sldMkLst>
          <pc:docMk/>
          <pc:sldMk cId="1750916682" sldId="804"/>
        </pc:sldMkLst>
      </pc:sldChg>
      <pc:sldChg chg="del">
        <pc:chgData name="Michael Bennett" userId="808163721be62333" providerId="LiveId" clId="{E23CAF0E-2213-474C-84E4-9830CA6F3D1E}" dt="2018-05-02T16:09:47.930" v="513" actId="2696"/>
        <pc:sldMkLst>
          <pc:docMk/>
          <pc:sldMk cId="812846984" sldId="812"/>
        </pc:sldMkLst>
      </pc:sldChg>
      <pc:sldChg chg="modSp">
        <pc:chgData name="Michael Bennett" userId="808163721be62333" providerId="LiveId" clId="{E23CAF0E-2213-474C-84E4-9830CA6F3D1E}" dt="2018-05-02T16:14:35.975" v="808" actId="20577"/>
        <pc:sldMkLst>
          <pc:docMk/>
          <pc:sldMk cId="3030529945" sldId="816"/>
        </pc:sldMkLst>
        <pc:spChg chg="mod">
          <ac:chgData name="Michael Bennett" userId="808163721be62333" providerId="LiveId" clId="{E23CAF0E-2213-474C-84E4-9830CA6F3D1E}" dt="2018-05-02T16:14:35.975" v="808" actId="20577"/>
          <ac:spMkLst>
            <pc:docMk/>
            <pc:sldMk cId="3030529945" sldId="816"/>
            <ac:spMk id="3" creationId="{2112E0DA-FCB0-4F78-9760-092B0CC5B0A6}"/>
          </ac:spMkLst>
        </pc:spChg>
      </pc:sldChg>
      <pc:sldChg chg="add ord">
        <pc:chgData name="Michael Bennett" userId="808163721be62333" providerId="LiveId" clId="{E23CAF0E-2213-474C-84E4-9830CA6F3D1E}" dt="2018-05-02T16:24:03.560" v="1618"/>
        <pc:sldMkLst>
          <pc:docMk/>
          <pc:sldMk cId="804677021" sldId="822"/>
        </pc:sldMkLst>
      </pc:sldChg>
      <pc:sldChg chg="del">
        <pc:chgData name="Michael Bennett" userId="808163721be62333" providerId="LiveId" clId="{E23CAF0E-2213-474C-84E4-9830CA6F3D1E}" dt="2018-05-02T16:20:31.530" v="1539" actId="2696"/>
        <pc:sldMkLst>
          <pc:docMk/>
          <pc:sldMk cId="3451865418" sldId="822"/>
        </pc:sldMkLst>
      </pc:sldChg>
      <pc:sldChg chg="del">
        <pc:chgData name="Michael Bennett" userId="808163721be62333" providerId="LiveId" clId="{E23CAF0E-2213-474C-84E4-9830CA6F3D1E}" dt="2018-05-02T16:20:31.539" v="1540" actId="2696"/>
        <pc:sldMkLst>
          <pc:docMk/>
          <pc:sldMk cId="1998030640" sldId="824"/>
        </pc:sldMkLst>
      </pc:sldChg>
      <pc:sldChg chg="add">
        <pc:chgData name="Michael Bennett" userId="808163721be62333" providerId="LiveId" clId="{E23CAF0E-2213-474C-84E4-9830CA6F3D1E}" dt="2018-05-02T16:20:46.887" v="1544"/>
        <pc:sldMkLst>
          <pc:docMk/>
          <pc:sldMk cId="4112804300" sldId="824"/>
        </pc:sldMkLst>
      </pc:sldChg>
      <pc:sldChg chg="del">
        <pc:chgData name="Michael Bennett" userId="808163721be62333" providerId="LiveId" clId="{E23CAF0E-2213-474C-84E4-9830CA6F3D1E}" dt="2018-05-02T16:20:31.546" v="1541" actId="2696"/>
        <pc:sldMkLst>
          <pc:docMk/>
          <pc:sldMk cId="1722003102" sldId="825"/>
        </pc:sldMkLst>
      </pc:sldChg>
      <pc:sldChg chg="add">
        <pc:chgData name="Michael Bennett" userId="808163721be62333" providerId="LiveId" clId="{E23CAF0E-2213-474C-84E4-9830CA6F3D1E}" dt="2018-05-02T16:20:46.887" v="1544"/>
        <pc:sldMkLst>
          <pc:docMk/>
          <pc:sldMk cId="2708081273" sldId="825"/>
        </pc:sldMkLst>
      </pc:sldChg>
      <pc:sldChg chg="ord">
        <pc:chgData name="Michael Bennett" userId="808163721be62333" providerId="LiveId" clId="{E23CAF0E-2213-474C-84E4-9830CA6F3D1E}" dt="2018-05-02T16:23:19.492" v="1611"/>
        <pc:sldMkLst>
          <pc:docMk/>
          <pc:sldMk cId="3676227177" sldId="827"/>
        </pc:sldMkLst>
      </pc:sldChg>
      <pc:sldChg chg="ord">
        <pc:chgData name="Michael Bennett" userId="808163721be62333" providerId="LiveId" clId="{E23CAF0E-2213-474C-84E4-9830CA6F3D1E}" dt="2018-05-02T16:23:10.311" v="1610"/>
        <pc:sldMkLst>
          <pc:docMk/>
          <pc:sldMk cId="3745068925" sldId="828"/>
        </pc:sldMkLst>
      </pc:sldChg>
      <pc:sldChg chg="ord">
        <pc:chgData name="Michael Bennett" userId="808163721be62333" providerId="LiveId" clId="{E23CAF0E-2213-474C-84E4-9830CA6F3D1E}" dt="2018-05-02T16:23:34.655" v="1612"/>
        <pc:sldMkLst>
          <pc:docMk/>
          <pc:sldMk cId="453511929" sldId="829"/>
        </pc:sldMkLst>
      </pc:sldChg>
      <pc:sldChg chg="modSp ord">
        <pc:chgData name="Michael Bennett" userId="808163721be62333" providerId="LiveId" clId="{E23CAF0E-2213-474C-84E4-9830CA6F3D1E}" dt="2018-05-02T16:23:42.637" v="1614"/>
        <pc:sldMkLst>
          <pc:docMk/>
          <pc:sldMk cId="3357345854" sldId="830"/>
        </pc:sldMkLst>
        <pc:spChg chg="mod">
          <ac:chgData name="Michael Bennett" userId="808163721be62333" providerId="LiveId" clId="{E23CAF0E-2213-474C-84E4-9830CA6F3D1E}" dt="2018-05-02T16:15:29.973" v="810"/>
          <ac:spMkLst>
            <pc:docMk/>
            <pc:sldMk cId="3357345854" sldId="830"/>
            <ac:spMk id="3" creationId="{ECE99598-2B2E-4766-81AE-BBE439DA74D1}"/>
          </ac:spMkLst>
        </pc:spChg>
      </pc:sldChg>
      <pc:sldChg chg="ord">
        <pc:chgData name="Michael Bennett" userId="808163721be62333" providerId="LiveId" clId="{E23CAF0E-2213-474C-84E4-9830CA6F3D1E}" dt="2018-05-02T16:23:40.951" v="1613"/>
        <pc:sldMkLst>
          <pc:docMk/>
          <pc:sldMk cId="2345439217" sldId="831"/>
        </pc:sldMkLst>
      </pc:sldChg>
      <pc:sldChg chg="ord">
        <pc:chgData name="Michael Bennett" userId="808163721be62333" providerId="LiveId" clId="{E23CAF0E-2213-474C-84E4-9830CA6F3D1E}" dt="2018-05-02T16:24:37.710" v="1619"/>
        <pc:sldMkLst>
          <pc:docMk/>
          <pc:sldMk cId="2246773230" sldId="832"/>
        </pc:sldMkLst>
      </pc:sldChg>
      <pc:sldChg chg="del">
        <pc:chgData name="Michael Bennett" userId="808163721be62333" providerId="LiveId" clId="{E23CAF0E-2213-474C-84E4-9830CA6F3D1E}" dt="2018-05-02T16:20:31.555" v="1542" actId="2696"/>
        <pc:sldMkLst>
          <pc:docMk/>
          <pc:sldMk cId="2531382230" sldId="833"/>
        </pc:sldMkLst>
      </pc:sldChg>
      <pc:sldChg chg="add">
        <pc:chgData name="Michael Bennett" userId="808163721be62333" providerId="LiveId" clId="{E23CAF0E-2213-474C-84E4-9830CA6F3D1E}" dt="2018-05-02T16:20:46.887" v="1544"/>
        <pc:sldMkLst>
          <pc:docMk/>
          <pc:sldMk cId="3070257000" sldId="833"/>
        </pc:sldMkLst>
      </pc:sldChg>
      <pc:sldChg chg="add">
        <pc:chgData name="Michael Bennett" userId="808163721be62333" providerId="LiveId" clId="{E23CAF0E-2213-474C-84E4-9830CA6F3D1E}" dt="2018-05-02T16:20:46.887" v="1544"/>
        <pc:sldMkLst>
          <pc:docMk/>
          <pc:sldMk cId="723982052" sldId="834"/>
        </pc:sldMkLst>
      </pc:sldChg>
      <pc:sldChg chg="del">
        <pc:chgData name="Michael Bennett" userId="808163721be62333" providerId="LiveId" clId="{E23CAF0E-2213-474C-84E4-9830CA6F3D1E}" dt="2018-05-02T16:20:31.562" v="1543" actId="2696"/>
        <pc:sldMkLst>
          <pc:docMk/>
          <pc:sldMk cId="3218442382" sldId="834"/>
        </pc:sldMkLst>
      </pc:sldChg>
      <pc:sldChg chg="modSp add">
        <pc:chgData name="Michael Bennett" userId="808163721be62333" providerId="LiveId" clId="{E23CAF0E-2213-474C-84E4-9830CA6F3D1E}" dt="2018-05-02T18:59:31.863" v="2337" actId="20577"/>
        <pc:sldMkLst>
          <pc:docMk/>
          <pc:sldMk cId="1316094766" sldId="837"/>
        </pc:sldMkLst>
        <pc:spChg chg="mod">
          <ac:chgData name="Michael Bennett" userId="808163721be62333" providerId="LiveId" clId="{E23CAF0E-2213-474C-84E4-9830CA6F3D1E}" dt="2018-05-02T18:59:31.863" v="2337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del">
        <pc:chgData name="Michael Bennett" userId="808163721be62333" providerId="LiveId" clId="{E23CAF0E-2213-474C-84E4-9830CA6F3D1E}" dt="2018-05-02T16:22:18.606" v="1606" actId="2696"/>
        <pc:sldMkLst>
          <pc:docMk/>
          <pc:sldMk cId="3144086133" sldId="837"/>
        </pc:sldMkLst>
      </pc:sldChg>
      <pc:sldChg chg="del">
        <pc:chgData name="Michael Bennett" userId="808163721be62333" providerId="LiveId" clId="{E23CAF0E-2213-474C-84E4-9830CA6F3D1E}" dt="2018-05-02T16:22:18.613" v="1607" actId="2696"/>
        <pc:sldMkLst>
          <pc:docMk/>
          <pc:sldMk cId="82276896" sldId="838"/>
        </pc:sldMkLst>
      </pc:sldChg>
      <pc:sldChg chg="modSp add">
        <pc:chgData name="Michael Bennett" userId="808163721be62333" providerId="LiveId" clId="{E23CAF0E-2213-474C-84E4-9830CA6F3D1E}" dt="2018-05-02T19:04:16.548" v="2489" actId="20577"/>
        <pc:sldMkLst>
          <pc:docMk/>
          <pc:sldMk cId="4211051418" sldId="838"/>
        </pc:sldMkLst>
        <pc:spChg chg="mod">
          <ac:chgData name="Michael Bennett" userId="808163721be62333" providerId="LiveId" clId="{E23CAF0E-2213-474C-84E4-9830CA6F3D1E}" dt="2018-05-02T19:04:16.548" v="2489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 ord">
        <pc:chgData name="Michael Bennett" userId="808163721be62333" providerId="LiveId" clId="{E23CAF0E-2213-474C-84E4-9830CA6F3D1E}" dt="2018-05-02T16:25:32.565" v="1622"/>
        <pc:sldMkLst>
          <pc:docMk/>
          <pc:sldMk cId="2782429973" sldId="839"/>
        </pc:sldMkLst>
        <pc:spChg chg="mod">
          <ac:chgData name="Michael Bennett" userId="808163721be62333" providerId="LiveId" clId="{E23CAF0E-2213-474C-84E4-9830CA6F3D1E}" dt="2018-05-02T16:22:05.323" v="1605" actId="20577"/>
          <ac:spMkLst>
            <pc:docMk/>
            <pc:sldMk cId="2782429973" sldId="839"/>
            <ac:spMk id="3" creationId="{A20700FB-F236-4503-B6CF-28FF31293D83}"/>
          </ac:spMkLst>
        </pc:spChg>
      </pc:sldChg>
      <pc:sldChg chg="modSp add ord">
        <pc:chgData name="Michael Bennett" userId="808163721be62333" providerId="LiveId" clId="{E23CAF0E-2213-474C-84E4-9830CA6F3D1E}" dt="2018-05-02T16:23:50.599" v="1616"/>
        <pc:sldMkLst>
          <pc:docMk/>
          <pc:sldMk cId="3087814809" sldId="840"/>
        </pc:sldMkLst>
        <pc:spChg chg="mod">
          <ac:chgData name="Michael Bennett" userId="808163721be62333" providerId="LiveId" clId="{E23CAF0E-2213-474C-84E4-9830CA6F3D1E}" dt="2018-05-02T16:15:42.310" v="836" actId="20577"/>
          <ac:spMkLst>
            <pc:docMk/>
            <pc:sldMk cId="3087814809" sldId="840"/>
            <ac:spMk id="2" creationId="{94963E06-B2E4-4977-ABBD-F21581FBDD90}"/>
          </ac:spMkLst>
        </pc:spChg>
        <pc:spChg chg="mod">
          <ac:chgData name="Michael Bennett" userId="808163721be62333" providerId="LiveId" clId="{E23CAF0E-2213-474C-84E4-9830CA6F3D1E}" dt="2018-05-02T16:19:19.444" v="1537" actId="20577"/>
          <ac:spMkLst>
            <pc:docMk/>
            <pc:sldMk cId="3087814809" sldId="840"/>
            <ac:spMk id="3" creationId="{0244828D-520B-43CE-B4F1-F681A0FB1358}"/>
          </ac:spMkLst>
        </pc:spChg>
      </pc:sldChg>
      <pc:sldChg chg="add del">
        <pc:chgData name="Michael Bennett" userId="808163721be62333" providerId="LiveId" clId="{E23CAF0E-2213-474C-84E4-9830CA6F3D1E}" dt="2018-05-02T16:11:55.276" v="643" actId="2696"/>
        <pc:sldMkLst>
          <pc:docMk/>
          <pc:sldMk cId="3338709686" sldId="840"/>
        </pc:sldMkLst>
      </pc:sldChg>
      <pc:sldChg chg="modSp add del">
        <pc:chgData name="Michael Bennett" userId="808163721be62333" providerId="LiveId" clId="{E23CAF0E-2213-474C-84E4-9830CA6F3D1E}" dt="2018-05-02T16:15:39.056" v="834" actId="2696"/>
        <pc:sldMkLst>
          <pc:docMk/>
          <pc:sldMk cId="883977838" sldId="841"/>
        </pc:sldMkLst>
        <pc:spChg chg="mod">
          <ac:chgData name="Michael Bennett" userId="808163721be62333" providerId="LiveId" clId="{E23CAF0E-2213-474C-84E4-9830CA6F3D1E}" dt="2018-05-02T16:15:38.391" v="833"/>
          <ac:spMkLst>
            <pc:docMk/>
            <pc:sldMk cId="883977838" sldId="841"/>
            <ac:spMk id="2" creationId="{50C1C2C5-B356-4DB3-8CCD-ED18C734B5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5/2/2018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a.org.uk/publication/call-for-input/call-for-input-smarter-regulatory-reporting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May 2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AC0A-2177-482F-99E8-920CF056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Call for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00FB-F236-4503-B6CF-28FF3129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https://www.fca.org.uk/publication/call-for-input/call-for-input-smarter-regulatory-reporting.pdf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Put out by UK regulator FCA</a:t>
            </a:r>
          </a:p>
          <a:p>
            <a:r>
              <a:rPr lang="en-US" sz="2400" dirty="0"/>
              <a:t>Comments by June 30 2018</a:t>
            </a:r>
          </a:p>
          <a:p>
            <a:r>
              <a:rPr lang="en-US" sz="2400" dirty="0"/>
              <a:t>Of interest for </a:t>
            </a:r>
            <a:r>
              <a:rPr lang="en-US" sz="2400" dirty="0" err="1"/>
              <a:t>RegTech</a:t>
            </a:r>
            <a:r>
              <a:rPr lang="en-US" sz="2400" dirty="0"/>
              <a:t>, firms etc.</a:t>
            </a:r>
          </a:p>
          <a:p>
            <a:r>
              <a:rPr lang="en-US" sz="2400" dirty="0"/>
              <a:t>OMG Position: </a:t>
            </a:r>
            <a:r>
              <a:rPr lang="en-US" sz="2400" dirty="0" err="1"/>
              <a:t>Soley</a:t>
            </a:r>
            <a:r>
              <a:rPr lang="en-US" sz="2400" dirty="0"/>
              <a:t> keen that we</a:t>
            </a:r>
            <a:r>
              <a:rPr lang="en-US" sz="2400" baseline="30000" dirty="0"/>
              <a:t>*</a:t>
            </a:r>
            <a:r>
              <a:rPr lang="en-US" sz="2400" dirty="0"/>
              <a:t> respond</a:t>
            </a:r>
          </a:p>
          <a:p>
            <a:pPr lvl="1"/>
            <a:r>
              <a:rPr lang="en-US" sz="2000" dirty="0"/>
              <a:t>Believe automation, MDA and FIBO, as well as DIDO/DLT</a:t>
            </a:r>
          </a:p>
          <a:p>
            <a:pPr lvl="1"/>
            <a:r>
              <a:rPr lang="en-US" sz="2000" dirty="0"/>
              <a:t>The Ireland </a:t>
            </a:r>
            <a:r>
              <a:rPr lang="en-US" sz="2000" dirty="0" err="1"/>
              <a:t>PoC</a:t>
            </a:r>
            <a:r>
              <a:rPr lang="en-US" sz="2000" dirty="0"/>
              <a:t> specific to this</a:t>
            </a:r>
          </a:p>
          <a:p>
            <a:pPr lvl="0"/>
            <a:r>
              <a:rPr lang="en-US" sz="2400" dirty="0"/>
              <a:t>Discussion</a:t>
            </a:r>
            <a:r>
              <a:rPr lang="en-US" sz="2400" baseline="0" dirty="0"/>
              <a:t> at March FDTF</a:t>
            </a:r>
          </a:p>
          <a:p>
            <a:pPr lvl="1"/>
            <a:r>
              <a:rPr lang="en-US" sz="2000" dirty="0"/>
              <a:t>Follow-up actions</a:t>
            </a:r>
          </a:p>
          <a:p>
            <a:pPr lvl="1"/>
            <a:r>
              <a:rPr lang="en-US" sz="2000" dirty="0"/>
              <a:t>Collaboration</a:t>
            </a:r>
            <a:r>
              <a:rPr lang="en-US" sz="2000" baseline="0" dirty="0"/>
              <a:t> with EDM Council on response (Mike Atkin)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DFE1E-D3CD-40F9-8CAC-968C7300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2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 -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About files for each level / component</a:t>
            </a:r>
          </a:p>
          <a:p>
            <a:pPr lvl="1"/>
            <a:r>
              <a:rPr lang="en-US" sz="2000" dirty="0"/>
              <a:t>Release: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this change (no change to OMG submissions disposition)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to be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spec.edmcouncil.org  will have EDM Council specific metadata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/>
              <a:t>versionIRI</a:t>
            </a:r>
            <a:endParaRPr lang="en-US" sz="2000" dirty="0"/>
          </a:p>
          <a:p>
            <a:pPr lvl="1"/>
            <a:r>
              <a:rPr lang="en-US" sz="2000" dirty="0"/>
              <a:t>Others include “Responsible Task Force” =&gt; FCT</a:t>
            </a:r>
          </a:p>
          <a:p>
            <a:pPr lvl="1"/>
            <a:r>
              <a:rPr lang="en-US" sz="2000" dirty="0"/>
              <a:t>Will use OMG AB </a:t>
            </a:r>
            <a:r>
              <a:rPr lang="en-US" sz="2000" dirty="0" err="1"/>
              <a:t>SpecificationMetadata</a:t>
            </a:r>
            <a:r>
              <a:rPr lang="en-US" sz="2000" dirty="0"/>
              <a:t> where appropriate</a:t>
            </a:r>
          </a:p>
          <a:p>
            <a:pPr lvl="1"/>
            <a:r>
              <a:rPr lang="en-US" sz="2000" dirty="0"/>
              <a:t>New “Artifacts” ontology to drive new metadata</a:t>
            </a:r>
          </a:p>
          <a:p>
            <a:pPr lvl="0"/>
            <a:r>
              <a:rPr lang="en-US" sz="2400" dirty="0"/>
              <a:t>OMG Submission for FIBO 2 will</a:t>
            </a:r>
            <a:r>
              <a:rPr lang="en-US" sz="2400" baseline="0" dirty="0"/>
              <a:t> use the equivalent OMG specification metadata</a:t>
            </a:r>
          </a:p>
          <a:p>
            <a:pPr lvl="1"/>
            <a:r>
              <a:rPr lang="en-US" sz="2000" dirty="0"/>
              <a:t>Generated from EDM Council metadata</a:t>
            </a:r>
          </a:p>
          <a:p>
            <a:pPr lvl="1"/>
            <a:r>
              <a:rPr lang="en-US" sz="2000" dirty="0"/>
              <a:t>Abstracts have</a:t>
            </a:r>
            <a:r>
              <a:rPr lang="en-US" sz="2000" baseline="0" dirty="0"/>
              <a:t> been</a:t>
            </a:r>
            <a:r>
              <a:rPr lang="en-US" sz="2000" dirty="0"/>
              <a:t> changed over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New About files for Provisional (Domain / Module / Ontology)</a:t>
            </a:r>
          </a:p>
          <a:p>
            <a:pPr lvl="1"/>
            <a:r>
              <a:rPr lang="en-US" sz="2000" dirty="0"/>
              <a:t>These About files need to use the new EDM Council metadata to be meaningful</a:t>
            </a:r>
          </a:p>
          <a:p>
            <a:pPr lvl="1"/>
            <a:r>
              <a:rPr lang="en-US" sz="2000" dirty="0"/>
              <a:t>Also OMG FIBO v1 metadata will need to be </a:t>
            </a:r>
            <a:r>
              <a:rPr lang="en-US" sz="2000" dirty="0" err="1"/>
              <a:t>adaptved</a:t>
            </a:r>
            <a:r>
              <a:rPr lang="en-US" sz="2000" dirty="0"/>
              <a:t> for OMG FIBO v2 disposition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5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3E06-B2E4-4977-ABBD-F21581FB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</a:t>
            </a:r>
            <a:r>
              <a:rPr lang="en-US" baseline="0" dirty="0"/>
              <a:t> Metadata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828D-520B-43CE-B4F1-F681A0FB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Disposition of the ‘About’ files in which the metadata is contained, being re-engineered both for EDMC and for OMG FIBO2</a:t>
            </a:r>
          </a:p>
          <a:p>
            <a:r>
              <a:rPr lang="en-US" sz="2400" dirty="0"/>
              <a:t>Support for OWL tooling and for triple store ingestion</a:t>
            </a:r>
          </a:p>
          <a:p>
            <a:r>
              <a:rPr lang="en-US" sz="2400" dirty="0"/>
              <a:t>Metadata declarations as properties of </a:t>
            </a:r>
            <a:r>
              <a:rPr lang="en-US" sz="2400" dirty="0" err="1"/>
              <a:t>NamedIndividual</a:t>
            </a:r>
            <a:r>
              <a:rPr lang="en-US" sz="2400" baseline="0" dirty="0"/>
              <a:t> (where the individual is the FIBO specification, a Domain or a Module), and as declarations in an About ontology</a:t>
            </a:r>
          </a:p>
          <a:p>
            <a:r>
              <a:rPr lang="en-US" sz="2400" baseline="0" dirty="0"/>
              <a:t>Some needed items were in Version About files and will be moved to general About files</a:t>
            </a:r>
          </a:p>
          <a:p>
            <a:r>
              <a:rPr lang="en-US" sz="2400" baseline="0" dirty="0"/>
              <a:t>Some Version About files were also functioning as load files for regional variants or for loading without individuals</a:t>
            </a:r>
          </a:p>
          <a:p>
            <a:pPr lvl="1"/>
            <a:r>
              <a:rPr lang="en-US" sz="2000" dirty="0"/>
              <a:t>Now to be styled as Abridged</a:t>
            </a:r>
            <a:r>
              <a:rPr lang="en-US" sz="2000" baseline="0" dirty="0"/>
              <a:t> about files</a:t>
            </a:r>
          </a:p>
          <a:p>
            <a:pPr lvl="0"/>
            <a:r>
              <a:rPr lang="en-US" sz="2400" dirty="0"/>
              <a:t>Bringing all this under more formal control and documentation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E63EA-37DF-48A3-B2A8-A0512160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14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following corrections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E621-158B-4CF7-8F8B-9DB708F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9D92-ED2E-4858-8E4F-DD5C9A996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/>
              <a:t>OWL into CCM </a:t>
            </a:r>
          </a:p>
          <a:p>
            <a:pPr lvl="1"/>
            <a:r>
              <a:rPr lang="en-US" baseline="0" dirty="0"/>
              <a:t>SP12 works for cascading restrictions</a:t>
            </a:r>
          </a:p>
          <a:p>
            <a:pPr lvl="1"/>
            <a:r>
              <a:rPr lang="en-US" baseline="0" dirty="0"/>
              <a:t>SP13 will support multiple display options on properties</a:t>
            </a:r>
          </a:p>
          <a:p>
            <a:pPr lvl="2"/>
            <a:r>
              <a:rPr lang="en-US" baseline="0" dirty="0"/>
              <a:t>Property as line or as text in the box (Association and Attribute)</a:t>
            </a:r>
          </a:p>
          <a:p>
            <a:pPr lvl="0"/>
            <a:r>
              <a:rPr lang="en-US" baseline="0" dirty="0"/>
              <a:t>CCM into OWL</a:t>
            </a:r>
          </a:p>
          <a:p>
            <a:pPr lvl="1"/>
            <a:r>
              <a:rPr lang="en-US" dirty="0"/>
              <a:t>Works except for remote restrictions</a:t>
            </a:r>
          </a:p>
          <a:p>
            <a:pPr lvl="1"/>
            <a:r>
              <a:rPr lang="en-US" dirty="0"/>
              <a:t>Standard set-up created for all CCM TWC users (environment variable)</a:t>
            </a:r>
          </a:p>
          <a:p>
            <a:pPr lvl="1"/>
            <a:r>
              <a:rPr lang="en-US" dirty="0"/>
              <a:t>Future improvements in environment</a:t>
            </a:r>
            <a:r>
              <a:rPr lang="en-US" baseline="0" dirty="0"/>
              <a:t> variable </a:t>
            </a:r>
            <a:r>
              <a:rPr lang="en-US" dirty="0"/>
              <a:t>to align with GitHub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BCA0-8A38-47C1-94CC-32B790D9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 in 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Round Tripping – see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5CA7-9B25-4AD7-BBA4-6A35BA6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OWL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4A90-B596-41CF-B46D-C76437D2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CCM as a modeling tool like others</a:t>
            </a:r>
          </a:p>
          <a:p>
            <a:r>
              <a:rPr lang="en-US" sz="2400" dirty="0"/>
              <a:t>Round trip does not go all the way round</a:t>
            </a:r>
          </a:p>
          <a:p>
            <a:pPr lvl="1"/>
            <a:r>
              <a:rPr lang="en-US" sz="2000" dirty="0"/>
              <a:t>We do not</a:t>
            </a:r>
            <a:r>
              <a:rPr lang="en-US" sz="2000" baseline="0" dirty="0"/>
              <a:t> overwrite the entire OWL ontologies set onto GitHub from CCM</a:t>
            </a:r>
          </a:p>
          <a:p>
            <a:pPr lvl="1"/>
            <a:r>
              <a:rPr lang="en-US" sz="2000" dirty="0"/>
              <a:t>Identify what ontologies are affected by a change and generate only those</a:t>
            </a:r>
          </a:p>
          <a:p>
            <a:pPr lvl="1"/>
            <a:r>
              <a:rPr lang="en-US" sz="2000" dirty="0"/>
              <a:t>These have to have some frigs applied before going into GitHub (other than cascading restrictions)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Serializer</a:t>
            </a:r>
            <a:r>
              <a:rPr lang="en-US" sz="2000" dirty="0"/>
              <a:t> needs to be run (automatically when you do a Commit in </a:t>
            </a:r>
            <a:r>
              <a:rPr lang="en-US" sz="2000" dirty="0" err="1"/>
              <a:t>SourceTree</a:t>
            </a:r>
            <a:r>
              <a:rPr lang="en-US" sz="2000" dirty="0"/>
              <a:t>)</a:t>
            </a:r>
            <a:r>
              <a:rPr lang="en-US" sz="2000" baseline="0" dirty="0"/>
              <a:t> before it is complete (</a:t>
            </a:r>
            <a:r>
              <a:rPr lang="en-US" sz="2000" baseline="0" dirty="0" err="1"/>
              <a:t>Serializer</a:t>
            </a:r>
            <a:r>
              <a:rPr lang="en-US" sz="2000" baseline="0" dirty="0"/>
              <a:t> adds namespace abbreviations)</a:t>
            </a:r>
          </a:p>
          <a:p>
            <a:pPr lvl="0"/>
            <a:r>
              <a:rPr lang="en-US" sz="2400" dirty="0"/>
              <a:t>Serializer config documented in FIBO Dev Guide wiki</a:t>
            </a:r>
          </a:p>
          <a:p>
            <a:pPr lvl="1"/>
            <a:r>
              <a:rPr lang="en-US" sz="2000" baseline="0" dirty="0"/>
              <a:t>don’t commit without updating RDF Toolkit components!</a:t>
            </a:r>
          </a:p>
          <a:p>
            <a:pPr lvl="1"/>
            <a:r>
              <a:rPr lang="en-US" sz="2000" baseline="0" dirty="0"/>
              <a:t>Check files by eye after Commit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84607-115F-4456-BD73-0C798D0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11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/>
              <a:t>Round tripping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Remote restrictions (domain is in a different ontology / package)</a:t>
            </a:r>
          </a:p>
          <a:p>
            <a:pPr lvl="0"/>
            <a:r>
              <a:rPr lang="en-US" sz="2400" baseline="0" dirty="0"/>
              <a:t>SP13 will address many of these </a:t>
            </a:r>
          </a:p>
          <a:p>
            <a:pPr lvl="0"/>
            <a:r>
              <a:rPr lang="en-US" sz="2400" baseline="0" dirty="0"/>
              <a:t>Team working on OWL design patterns to support and enforce</a:t>
            </a:r>
          </a:p>
          <a:p>
            <a:pPr lvl="0"/>
            <a:r>
              <a:rPr lang="en-US" sz="2400" baseline="0" dirty="0"/>
              <a:t>Intended outcome:</a:t>
            </a:r>
          </a:p>
          <a:p>
            <a:pPr lvl="1"/>
            <a:r>
              <a:rPr lang="en-US" dirty="0"/>
              <a:t>Full list of things CCM is intended to support</a:t>
            </a:r>
          </a:p>
          <a:p>
            <a:pPr lvl="2"/>
            <a:r>
              <a:rPr lang="en-US" dirty="0"/>
              <a:t>As modeling</a:t>
            </a:r>
          </a:p>
          <a:p>
            <a:pPr lvl="2"/>
            <a:r>
              <a:rPr lang="en-US" dirty="0"/>
              <a:t>As OWL ingest</a:t>
            </a:r>
          </a:p>
          <a:p>
            <a:pPr lvl="2"/>
            <a:r>
              <a:rPr lang="en-US" dirty="0"/>
              <a:t>As OWL generation</a:t>
            </a:r>
          </a:p>
          <a:p>
            <a:pPr lvl="1"/>
            <a:r>
              <a:rPr lang="en-US" dirty="0"/>
              <a:t>Full</a:t>
            </a:r>
            <a:r>
              <a:rPr lang="en-US" baseline="0" dirty="0"/>
              <a:t> list of patterns allowed in FIBO to use this support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plans for OMG Submission</a:t>
            </a:r>
            <a:endParaRPr lang="en-US" sz="2800" dirty="0">
              <a:effectLst/>
            </a:endParaRP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June OMG FDTF Quarterly Meeting (Boston,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Glossary</a:t>
            </a:r>
          </a:p>
          <a:p>
            <a:pPr lvl="1"/>
            <a:r>
              <a:rPr lang="en-US" sz="1600" dirty="0"/>
              <a:t>As HTML</a:t>
            </a:r>
          </a:p>
          <a:p>
            <a:pPr lvl="1"/>
            <a:r>
              <a:rPr lang="en-US" sz="1600" dirty="0"/>
              <a:t>As spreadsheet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 </a:t>
            </a:r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future</a:t>
            </a:r>
            <a:endParaRPr lang="en-US" sz="1800" dirty="0">
              <a:effectLst/>
            </a:endParaRPr>
          </a:p>
          <a:p>
            <a:pPr lvl="0"/>
            <a:r>
              <a:rPr lang="en-US" sz="1800" dirty="0"/>
              <a:t>Vocabulary (SKOS)</a:t>
            </a:r>
          </a:p>
          <a:p>
            <a:pPr lvl="1"/>
            <a:r>
              <a:rPr lang="en-US" sz="1600" dirty="0"/>
              <a:t>Use alt-label for synonyms for tool support added this quarter</a:t>
            </a:r>
          </a:p>
          <a:p>
            <a:pPr lvl="1"/>
            <a:r>
              <a:rPr lang="en-US" sz="16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800" dirty="0"/>
              <a:t>SMIF - UML Business Model diagrams</a:t>
            </a:r>
          </a:p>
          <a:p>
            <a:pPr lvl="1"/>
            <a:r>
              <a:rPr lang="en-US" sz="1600" dirty="0"/>
              <a:t>Extending to Provisional as well as Release</a:t>
            </a:r>
            <a:endParaRPr lang="en-US" sz="1200" dirty="0"/>
          </a:p>
          <a:p>
            <a:pPr lvl="0"/>
            <a:r>
              <a:rPr lang="en-US" sz="1800" dirty="0"/>
              <a:t>Widoco OWL documentation (including visualizations)</a:t>
            </a:r>
          </a:p>
          <a:p>
            <a:pPr lvl="1"/>
            <a:r>
              <a:rPr lang="en-US" sz="1600" dirty="0"/>
              <a:t>Existing issues fixed</a:t>
            </a:r>
          </a:p>
          <a:p>
            <a:pPr lvl="1"/>
            <a:r>
              <a:rPr lang="en-US" sz="1600" dirty="0"/>
              <a:t>New document content (abstracts etc.)</a:t>
            </a:r>
          </a:p>
          <a:p>
            <a:pPr lvl="0"/>
            <a:r>
              <a:rPr lang="en-US" sz="1800" dirty="0"/>
              <a:t>OWL</a:t>
            </a:r>
            <a:r>
              <a:rPr lang="en-US" sz="1800" baseline="0" dirty="0"/>
              <a:t> Ontology files</a:t>
            </a:r>
          </a:p>
          <a:p>
            <a:pPr lvl="1"/>
            <a:r>
              <a:rPr lang="en-US" sz="1600" dirty="0"/>
              <a:t>RDF/XML, TTL, JSON-LD + </a:t>
            </a:r>
            <a:r>
              <a:rPr lang="en-US" sz="1600" dirty="0" err="1"/>
              <a:t>Nquads</a:t>
            </a:r>
            <a:endParaRPr lang="en-US" sz="1600" dirty="0"/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8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Statuses:</a:t>
            </a:r>
          </a:p>
          <a:p>
            <a:pPr lvl="1"/>
            <a:r>
              <a:rPr lang="en-US" sz="2000" dirty="0"/>
              <a:t>Release</a:t>
            </a:r>
          </a:p>
          <a:p>
            <a:pPr lvl="2"/>
            <a:r>
              <a:rPr lang="en-US" sz="1800" dirty="0"/>
              <a:t>All fully vetted OWL ontologies</a:t>
            </a:r>
          </a:p>
          <a:p>
            <a:pPr lvl="2"/>
            <a:r>
              <a:rPr lang="en-US" sz="1800" dirty="0"/>
              <a:t>FND (part); FBC; BE; IND; DER (part); SEC (part)</a:t>
            </a:r>
          </a:p>
          <a:p>
            <a:pPr lvl="1"/>
            <a:r>
              <a:rPr lang="en-US" sz="2000" dirty="0"/>
              <a:t>Provisional (in development ontologies)</a:t>
            </a:r>
          </a:p>
          <a:p>
            <a:pPr lvl="2"/>
            <a:r>
              <a:rPr lang="en-US" sz="1800" dirty="0"/>
              <a:t>Loans – the HDMA / US mortgage Loans vertical substantively complete but not yet Release</a:t>
            </a:r>
          </a:p>
          <a:p>
            <a:pPr lvl="2"/>
            <a:r>
              <a:rPr lang="en-US" sz="1800" dirty="0"/>
              <a:t>Reference terms: SEC, DER,</a:t>
            </a:r>
            <a:r>
              <a:rPr lang="en-US" sz="1800" baseline="0" dirty="0"/>
              <a:t> CIV</a:t>
            </a:r>
          </a:p>
          <a:p>
            <a:pPr lvl="3"/>
            <a:r>
              <a:rPr lang="en-US" sz="1600" baseline="0" dirty="0"/>
              <a:t>Bonds substantively complete but not Release</a:t>
            </a:r>
          </a:p>
          <a:p>
            <a:pPr lvl="2"/>
            <a:r>
              <a:rPr lang="en-US" sz="1800" baseline="0" dirty="0"/>
              <a:t>Temporal terms (pricing etc.)</a:t>
            </a:r>
          </a:p>
          <a:p>
            <a:pPr lvl="2"/>
            <a:r>
              <a:rPr lang="en-US" sz="1800" dirty="0"/>
              <a:t>Process terms (CAE, Issuance etc.)</a:t>
            </a:r>
          </a:p>
          <a:p>
            <a:pPr lvl="2"/>
            <a:r>
              <a:rPr lang="en-US" sz="1800" dirty="0"/>
              <a:t>These are in Alpha and Beta SME review status</a:t>
            </a:r>
          </a:p>
          <a:p>
            <a:pPr lvl="1"/>
            <a:r>
              <a:rPr lang="en-US" sz="2000" dirty="0"/>
              <a:t>Informative</a:t>
            </a:r>
          </a:p>
          <a:p>
            <a:pPr lvl="2"/>
            <a:r>
              <a:rPr lang="en-US" sz="1800" dirty="0"/>
              <a:t>Extensions to items already published</a:t>
            </a:r>
          </a:p>
          <a:p>
            <a:pPr lvl="2"/>
            <a:r>
              <a:rPr lang="en-US" sz="1800" dirty="0"/>
              <a:t>Additional material that is not really extensions</a:t>
            </a:r>
          </a:p>
          <a:p>
            <a:r>
              <a:rPr lang="en-US" sz="2000" dirty="0"/>
              <a:t>Production is frozen at quarter dates while Development is periodically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8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(OMG) 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</a:t>
            </a:r>
            <a:r>
              <a:rPr lang="en-US" sz="2000" baseline="0" dirty="0"/>
              <a:t> – which of these to include?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 err="1"/>
              <a:t>Widoco</a:t>
            </a:r>
            <a:endParaRPr lang="en-US" sz="2000" dirty="0"/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 (CCM)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7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 for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Not adding EDMC deliverables</a:t>
            </a:r>
          </a:p>
          <a:p>
            <a:pPr lvl="0"/>
            <a:r>
              <a:rPr lang="en-US" sz="2800" baseline="0" dirty="0"/>
              <a:t>What do users need to assert conformance with?</a:t>
            </a:r>
          </a:p>
          <a:p>
            <a:pPr lvl="0"/>
            <a:r>
              <a:rPr lang="en-US" sz="2800" dirty="0"/>
              <a:t>Decision: not to deliver UMLXMI or ODMXMI? </a:t>
            </a:r>
          </a:p>
          <a:p>
            <a:pPr lvl="1"/>
            <a:r>
              <a:rPr lang="en-US" sz="2400" dirty="0"/>
              <a:t>Ongoing discussion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Sept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Sept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Sept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Sept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Foundations</a:t>
            </a:r>
            <a:endParaRPr lang="en-US" sz="2000" dirty="0"/>
          </a:p>
          <a:p>
            <a:pPr lvl="1"/>
            <a:r>
              <a:rPr lang="en-US" sz="1600" dirty="0"/>
              <a:t>1.2 RTF reported in </a:t>
            </a:r>
            <a:r>
              <a:rPr lang="en-US" sz="1600" baseline="0" dirty="0"/>
              <a:t>March 2017</a:t>
            </a:r>
          </a:p>
          <a:p>
            <a:pPr lvl="1"/>
            <a:r>
              <a:rPr lang="en-US" sz="1600" baseline="0" dirty="0"/>
              <a:t>1.3 RTF chartered Sept 2017</a:t>
            </a:r>
          </a:p>
          <a:p>
            <a:pPr lvl="1"/>
            <a:r>
              <a:rPr lang="en-US" sz="1600" dirty="0"/>
              <a:t>Extend another 2 cycles to Sept 2018</a:t>
            </a:r>
            <a:endParaRPr lang="en-US" sz="1400" dirty="0"/>
          </a:p>
          <a:p>
            <a:r>
              <a:rPr lang="en-US" sz="1600" dirty="0"/>
              <a:t>Business Entities</a:t>
            </a:r>
          </a:p>
          <a:p>
            <a:pPr lvl="1"/>
            <a:r>
              <a:rPr lang="en-US" sz="1600" dirty="0"/>
              <a:t>1.2 RTF</a:t>
            </a:r>
            <a:r>
              <a:rPr lang="en-US" sz="16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cycles to Sept 2018</a:t>
            </a:r>
            <a:endParaRPr lang="en-US" sz="16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600" dirty="0">
              <a:effectLst/>
            </a:endParaRPr>
          </a:p>
          <a:p>
            <a:r>
              <a:rPr lang="en-US" sz="1600" dirty="0"/>
              <a:t>Indices and Indicators</a:t>
            </a:r>
          </a:p>
          <a:p>
            <a:pPr lvl="1"/>
            <a:r>
              <a:rPr lang="en-US" sz="1600" dirty="0"/>
              <a:t>1.1 RTF chartered in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cycles to Sept 2018</a:t>
            </a:r>
            <a:endParaRPr lang="en-US" sz="1600" dirty="0">
              <a:effectLst/>
            </a:endParaRPr>
          </a:p>
          <a:p>
            <a:pPr lvl="1"/>
            <a:endParaRPr lang="en-US" sz="1400" dirty="0"/>
          </a:p>
          <a:p>
            <a:r>
              <a:rPr lang="en-US" sz="1600" dirty="0"/>
              <a:t>Financial Business and Commerce (FBC) </a:t>
            </a:r>
          </a:p>
          <a:p>
            <a:pPr lvl="1"/>
            <a:r>
              <a:rPr lang="en-US" sz="1600" dirty="0"/>
              <a:t>New RTF 1.1 chartered in September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 to Sept 2018</a:t>
            </a:r>
            <a:endParaRPr lang="en-US" sz="1600" dirty="0">
              <a:effectLst/>
            </a:endParaRPr>
          </a:p>
          <a:p>
            <a:pPr lvl="1" rtl="0" fontAlgn="base"/>
            <a:endParaRPr lang="en-US" sz="1800" dirty="0">
              <a:effectLst/>
            </a:endParaRPr>
          </a:p>
          <a:p>
            <a:pPr lvl="0"/>
            <a:r>
              <a:rPr lang="en-US" sz="1800" dirty="0"/>
              <a:t>These remain in existence until FIBO2 is approved</a:t>
            </a:r>
          </a:p>
          <a:p>
            <a:pPr lvl="1"/>
            <a:r>
              <a:rPr lang="en-US" sz="1600" dirty="0"/>
              <a:t>Needed for approving urgent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EDW FIBO Days</a:t>
            </a:r>
          </a:p>
          <a:p>
            <a:pPr lvl="1"/>
            <a:r>
              <a:rPr lang="en-US" sz="1400" dirty="0"/>
              <a:t>Good range of people using FIBO in different ways</a:t>
            </a:r>
          </a:p>
          <a:p>
            <a:pPr lvl="1"/>
            <a:r>
              <a:rPr lang="en-US" sz="1400" dirty="0"/>
              <a:t>Presented the FDTF</a:t>
            </a:r>
            <a:r>
              <a:rPr lang="en-US" sz="1400" baseline="0" dirty="0"/>
              <a:t> Blockchain </a:t>
            </a:r>
            <a:r>
              <a:rPr lang="en-US" sz="1400" baseline="0" dirty="0" err="1"/>
              <a:t>PoC</a:t>
            </a:r>
            <a:endParaRPr lang="en-US" sz="1400" dirty="0"/>
          </a:p>
          <a:p>
            <a:pPr lvl="1"/>
            <a:r>
              <a:rPr lang="en-US" sz="1400" dirty="0"/>
              <a:t>FIBO Users Group Open Table Discussion</a:t>
            </a:r>
          </a:p>
          <a:p>
            <a:pPr lvl="1"/>
            <a:r>
              <a:rPr lang="en-US" sz="1400" dirty="0"/>
              <a:t>Feedback: FIBO is  big, ungainly, hard to find the right things and load</a:t>
            </a:r>
          </a:p>
          <a:p>
            <a:pPr lvl="1"/>
            <a:r>
              <a:rPr lang="en-US" sz="1400" baseline="0" dirty="0"/>
              <a:t>There is a clear appetite for a simpler FIBO</a:t>
            </a:r>
            <a:endParaRPr lang="en-US" sz="1400" dirty="0"/>
          </a:p>
          <a:p>
            <a:pPr lvl="0"/>
            <a:r>
              <a:rPr lang="en-US" sz="1800" dirty="0"/>
              <a:t>FIBO Plans</a:t>
            </a:r>
          </a:p>
          <a:p>
            <a:pPr lvl="1"/>
            <a:r>
              <a:rPr lang="en-US" sz="1400" dirty="0"/>
              <a:t>OMG FIBO v2 coming in June - (RFC)</a:t>
            </a:r>
          </a:p>
          <a:p>
            <a:pPr lvl="1"/>
            <a:r>
              <a:rPr lang="en-US" sz="1400" dirty="0"/>
              <a:t>OMG FIBO v1 (urgent CR on BE) pending</a:t>
            </a:r>
          </a:p>
          <a:p>
            <a:pPr lvl="0"/>
            <a:r>
              <a:rPr lang="en-US" sz="1800" dirty="0"/>
              <a:t>Metadata</a:t>
            </a:r>
          </a:p>
          <a:p>
            <a:pPr lvl="1"/>
            <a:r>
              <a:rPr lang="en-US" sz="1400" dirty="0"/>
              <a:t>Refactoring About files to meet intended usage</a:t>
            </a:r>
          </a:p>
          <a:p>
            <a:pPr lvl="1"/>
            <a:r>
              <a:rPr lang="en-US" sz="1400" dirty="0"/>
              <a:t>EDM Council specific metadata for spec.edmcouncil.org</a:t>
            </a:r>
          </a:p>
          <a:p>
            <a:pPr lvl="1"/>
            <a:r>
              <a:rPr lang="en-US" sz="1400" dirty="0"/>
              <a:t>Changes for</a:t>
            </a:r>
            <a:r>
              <a:rPr lang="en-US" sz="1400" baseline="0" dirty="0"/>
              <a:t> FIBO 2 OMG submission</a:t>
            </a:r>
            <a:endParaRPr lang="en-US" sz="1400" dirty="0"/>
          </a:p>
          <a:p>
            <a:pPr lvl="0"/>
            <a:r>
              <a:rPr lang="en-US" sz="1800" dirty="0"/>
              <a:t>CCM FIBO-Master project and round tripping</a:t>
            </a:r>
          </a:p>
          <a:p>
            <a:pPr lvl="1"/>
            <a:r>
              <a:rPr lang="en-US" sz="1400" dirty="0"/>
              <a:t>CCM Project updated</a:t>
            </a:r>
            <a:r>
              <a:rPr lang="en-US" sz="1400" baseline="0" dirty="0"/>
              <a:t> as part of Q1 release</a:t>
            </a:r>
          </a:p>
          <a:p>
            <a:pPr lvl="1"/>
            <a:r>
              <a:rPr lang="en-US" sz="1400" baseline="0" dirty="0"/>
              <a:t>Diagrams for remaining FIBO2 / Release content in progress</a:t>
            </a:r>
            <a:endParaRPr lang="en-US" sz="1400" dirty="0"/>
          </a:p>
          <a:p>
            <a:pPr lvl="1"/>
            <a:r>
              <a:rPr lang="en-US" sz="1400" dirty="0"/>
              <a:t>CCM SP13 coming soon…</a:t>
            </a:r>
          </a:p>
          <a:p>
            <a:pPr lvl="0"/>
            <a:r>
              <a:rPr lang="en-US" sz="1800" dirty="0"/>
              <a:t>FCA Response</a:t>
            </a:r>
          </a:p>
          <a:p>
            <a:pPr lvl="1"/>
            <a:r>
              <a:rPr lang="en-US" sz="1400" dirty="0"/>
              <a:t>See notes from March FDTF</a:t>
            </a:r>
          </a:p>
          <a:p>
            <a:pPr lvl="1"/>
            <a:r>
              <a:rPr lang="en-US" sz="1400" dirty="0"/>
              <a:t>EDM Council progressing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Complete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 as urgent fix</a:t>
            </a:r>
          </a:p>
          <a:p>
            <a:pPr lvl="1"/>
            <a:r>
              <a:rPr lang="en-US" sz="2000" dirty="0"/>
              <a:t>RTFs remain open until Sept earliest and until FIBO2 approved</a:t>
            </a:r>
            <a:endParaRPr lang="en-US" sz="2000" baseline="0" dirty="0"/>
          </a:p>
          <a:p>
            <a:pPr lvl="0"/>
            <a:r>
              <a:rPr lang="en-US" sz="2400" dirty="0"/>
              <a:t>FIBO 2.0</a:t>
            </a:r>
          </a:p>
          <a:p>
            <a:pPr lvl="1"/>
            <a:r>
              <a:rPr lang="en-US" sz="2000" dirty="0"/>
              <a:t>All FIBO Release (Production) content in one specification</a:t>
            </a:r>
          </a:p>
          <a:p>
            <a:pPr lvl="1"/>
            <a:r>
              <a:rPr lang="en-US" sz="2000" dirty="0"/>
              <a:t>Initial RFC in June 2018</a:t>
            </a:r>
          </a:p>
          <a:p>
            <a:pPr lvl="2"/>
            <a:r>
              <a:rPr lang="en-US" sz="1800" dirty="0"/>
              <a:t>Reflects state of ontologies in spec.edmcoucil.org</a:t>
            </a:r>
          </a:p>
          <a:p>
            <a:pPr lvl="2"/>
            <a:r>
              <a:rPr lang="en-US" sz="1800" dirty="0"/>
              <a:t>OMG specific metadata</a:t>
            </a:r>
            <a:r>
              <a:rPr lang="en-US" sz="1800" baseline="0" dirty="0"/>
              <a:t> (distinct from EDMC metadata)</a:t>
            </a:r>
          </a:p>
          <a:p>
            <a:pPr lvl="1"/>
            <a:r>
              <a:rPr lang="en-US" sz="2000" dirty="0"/>
              <a:t>Will track quarterly releases of spec.edmcoucil.org via RTFs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and About files derived from EDM Council metadata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dirty="0">
                <a:effectLst/>
              </a:rPr>
              <a:t>will be basis for FIBO2</a:t>
            </a:r>
          </a:p>
          <a:p>
            <a:pPr lvl="1" rtl="0" fontAlgn="base"/>
            <a:r>
              <a:rPr lang="en-US" sz="2000" dirty="0">
                <a:effectLst/>
              </a:rPr>
              <a:t>June RFC submission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 include rationalization of modular structure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draft for socialization presented at March FDTF</a:t>
            </a: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RTF issues across to FIBO2 FTF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Smart Contracts</a:t>
            </a:r>
          </a:p>
          <a:p>
            <a:pPr lvl="1" rtl="0" fontAlgn="base"/>
            <a:r>
              <a:rPr lang="en-US" sz="2000" dirty="0">
                <a:effectLst/>
              </a:rPr>
              <a:t>Process models for IR Swaps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do we continue with these calls?</a:t>
            </a:r>
          </a:p>
          <a:p>
            <a:pPr lvl="1"/>
            <a:r>
              <a:rPr lang="en-US" sz="2000" dirty="0"/>
              <a:t>Do 1 or 2 example implementations with different architectures e.g. IOTA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Submission Plans – on hold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F8B-4557-4ED5-B358-8626F5F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IOTA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2E0DA-FCB0-4F78-9760-092B0CC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plenary with FDTF and MARS PTF Dec 2017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discussion</a:t>
            </a:r>
          </a:p>
          <a:p>
            <a:pPr lvl="1"/>
            <a:r>
              <a:rPr lang="en-US" dirty="0"/>
              <a:t>DIDO RA – not a blocker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 OMG plans around DLT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</a:p>
          <a:p>
            <a:pPr lvl="1"/>
            <a:r>
              <a:rPr lang="en-US" dirty="0"/>
              <a:t>Platform: to be released via Eclipse (June 2018?)</a:t>
            </a:r>
          </a:p>
          <a:p>
            <a:pPr lvl="1"/>
            <a:r>
              <a:rPr lang="en-US" dirty="0"/>
              <a:t>Protocols via ETSE (Europe){</a:t>
            </a:r>
          </a:p>
          <a:p>
            <a:pPr lvl="1"/>
            <a:r>
              <a:rPr lang="en-US" dirty="0"/>
              <a:t>Tangle Architecture: via OMG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Submission: to be determined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>
                <a:effectLst/>
              </a:rPr>
              <a:t>Covers “Architecture” but need formal</a:t>
            </a:r>
            <a:r>
              <a:rPr lang="en-US" sz="2400" baseline="0" dirty="0">
                <a:effectLst/>
              </a:rPr>
              <a:t> Scope statement</a:t>
            </a:r>
            <a:endParaRPr lang="en-US" sz="2400" dirty="0">
              <a:effectLst/>
            </a:endParaRPr>
          </a:p>
          <a:p>
            <a:pPr lvl="0"/>
            <a:r>
              <a:rPr lang="en-US" dirty="0"/>
              <a:t>Stay tuned…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DDE3-853F-4922-847B-F4BE761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June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Meet for 2 days as normal (Tuesday + Wednesday)</a:t>
            </a:r>
          </a:p>
          <a:p>
            <a:r>
              <a:rPr lang="en-US" sz="2400" dirty="0"/>
              <a:t>Things to cover</a:t>
            </a:r>
          </a:p>
          <a:p>
            <a:pPr lvl="1"/>
            <a:r>
              <a:rPr lang="en-US" sz="2000" dirty="0"/>
              <a:t>FIBO 2.0 RFC submission + general FIBO update</a:t>
            </a:r>
          </a:p>
          <a:p>
            <a:pPr lvl="1"/>
            <a:r>
              <a:rPr lang="en-US" sz="2000" dirty="0"/>
              <a:t>DLT Matters</a:t>
            </a:r>
          </a:p>
          <a:p>
            <a:pPr lvl="2"/>
            <a:r>
              <a:rPr lang="en-US" sz="1600" dirty="0"/>
              <a:t>Distributed</a:t>
            </a:r>
            <a:r>
              <a:rPr lang="en-US" sz="1600" baseline="0" dirty="0"/>
              <a:t> Ledger </a:t>
            </a:r>
            <a:r>
              <a:rPr lang="en-US" sz="1600" baseline="0" dirty="0" err="1"/>
              <a:t>PoC</a:t>
            </a:r>
            <a:r>
              <a:rPr lang="en-US" sz="1600" baseline="0" dirty="0"/>
              <a:t> Report-back – 1 session (half hour)</a:t>
            </a:r>
          </a:p>
          <a:p>
            <a:pPr lvl="2"/>
            <a:r>
              <a:rPr lang="en-US" sz="1600" baseline="0" dirty="0"/>
              <a:t>DIDO RA collaboration with MARS</a:t>
            </a:r>
          </a:p>
          <a:p>
            <a:pPr lvl="2"/>
            <a:r>
              <a:rPr lang="en-US" sz="1600" dirty="0"/>
              <a:t>IOTA Submission modalities (Domain versus Platform) – half hour</a:t>
            </a:r>
          </a:p>
          <a:p>
            <a:pPr lvl="3"/>
            <a:r>
              <a:rPr lang="en-US" sz="1400" dirty="0"/>
              <a:t>Should FDTF help them submit via MARS or </a:t>
            </a:r>
          </a:p>
          <a:p>
            <a:pPr lvl="3"/>
            <a:r>
              <a:rPr lang="en-US" sz="1400" dirty="0"/>
              <a:t>should to it be a Finance submission?</a:t>
            </a:r>
            <a:endParaRPr lang="en-US" sz="1400" baseline="0" dirty="0"/>
          </a:p>
          <a:p>
            <a:pPr lvl="3"/>
            <a:r>
              <a:rPr lang="en-US" sz="1400" dirty="0"/>
              <a:t>Get feedback from financial participants if interested in reviewing Tangle if it were to come through the FDTF</a:t>
            </a:r>
          </a:p>
          <a:p>
            <a:pPr lvl="2"/>
            <a:r>
              <a:rPr lang="en-US" sz="1600" dirty="0"/>
              <a:t>Update on standards work in DLT – half hour</a:t>
            </a:r>
          </a:p>
          <a:p>
            <a:pPr lvl="1"/>
            <a:r>
              <a:rPr lang="en-US" sz="2000" baseline="0" dirty="0"/>
              <a:t>FCA Regulatory Call for comments – next steps – half hour</a:t>
            </a:r>
          </a:p>
          <a:p>
            <a:pPr lvl="1"/>
            <a:r>
              <a:rPr lang="en-US" sz="2000" baseline="0" dirty="0"/>
              <a:t>What else ?</a:t>
            </a:r>
          </a:p>
          <a:p>
            <a:pPr lvl="0"/>
            <a:r>
              <a:rPr lang="en-US" sz="2400" baseline="0" dirty="0"/>
              <a:t>Anything in other groups we need to go along to? </a:t>
            </a:r>
          </a:p>
          <a:p>
            <a:pPr lvl="1"/>
            <a:r>
              <a:rPr lang="en-US" sz="2000" baseline="0" dirty="0"/>
              <a:t>Review over the next couple of months</a:t>
            </a:r>
          </a:p>
          <a:p>
            <a:pPr lvl="1"/>
            <a:r>
              <a:rPr lang="en-US" sz="2000" baseline="0" dirty="0"/>
              <a:t>Finalize Agenda in May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Tuesday 20 March</a:t>
            </a:r>
          </a:p>
          <a:p>
            <a:pPr lvl="1"/>
            <a:r>
              <a:rPr lang="en-US" sz="2000" dirty="0"/>
              <a:t>Morning (9 – 12)</a:t>
            </a:r>
          </a:p>
          <a:p>
            <a:pPr lvl="2"/>
            <a:r>
              <a:rPr lang="en-US" sz="1800" dirty="0"/>
              <a:t>FIBO Updates;</a:t>
            </a:r>
            <a:r>
              <a:rPr lang="en-US" sz="1800" baseline="0" dirty="0"/>
              <a:t> </a:t>
            </a:r>
          </a:p>
          <a:p>
            <a:pPr lvl="2"/>
            <a:r>
              <a:rPr lang="en-US" sz="1800" baseline="0" dirty="0"/>
              <a:t>FIBO2 RFC</a:t>
            </a:r>
            <a:endParaRPr lang="en-US" sz="1800" dirty="0"/>
          </a:p>
          <a:p>
            <a:pPr lvl="1"/>
            <a:r>
              <a:rPr lang="en-US" sz="2000" dirty="0"/>
              <a:t>Afternoon (1 – 5) (AB folks available this time</a:t>
            </a:r>
            <a:r>
              <a:rPr lang="en-US" sz="2000" baseline="0" dirty="0"/>
              <a:t>)</a:t>
            </a:r>
          </a:p>
          <a:p>
            <a:pPr lvl="2"/>
            <a:r>
              <a:rPr lang="en-US" sz="1600" dirty="0"/>
              <a:t>DLT sessions (3)</a:t>
            </a:r>
          </a:p>
          <a:p>
            <a:r>
              <a:rPr lang="en-US" sz="2400" dirty="0"/>
              <a:t>Wednesday 21 March (ADTF also meets)</a:t>
            </a:r>
          </a:p>
          <a:p>
            <a:pPr lvl="1"/>
            <a:r>
              <a:rPr lang="en-US" sz="2000" dirty="0"/>
              <a:t>Morning (9 – 12) – other stuff OR ADTF stuff + FCA </a:t>
            </a:r>
            <a:r>
              <a:rPr lang="en-US" sz="2000" dirty="0" err="1"/>
              <a:t>CfC</a:t>
            </a:r>
            <a:endParaRPr lang="en-US" sz="2000" dirty="0"/>
          </a:p>
          <a:p>
            <a:pPr lvl="1"/>
            <a:r>
              <a:rPr lang="en-US" sz="2000" dirty="0"/>
              <a:t>Extended</a:t>
            </a:r>
            <a:r>
              <a:rPr lang="en-US" sz="2000" baseline="0" dirty="0"/>
              <a:t> lunch 12 – 1:30</a:t>
            </a:r>
            <a:endParaRPr lang="en-US" sz="2000" dirty="0"/>
          </a:p>
          <a:p>
            <a:pPr lvl="1"/>
            <a:r>
              <a:rPr lang="en-US" sz="2000" dirty="0"/>
              <a:t>Afternoon (1:30 – 5)</a:t>
            </a:r>
          </a:p>
          <a:p>
            <a:pPr lvl="2"/>
            <a:r>
              <a:rPr lang="en-US" sz="1800" dirty="0"/>
              <a:t>Possible: Workshop e.g. FIBO use – populating with data etc.</a:t>
            </a:r>
          </a:p>
          <a:p>
            <a:pPr lvl="2"/>
            <a:r>
              <a:rPr lang="en-US" sz="1800" dirty="0"/>
              <a:t>To</a:t>
            </a:r>
            <a:r>
              <a:rPr lang="en-US" sz="1800" baseline="0" dirty="0"/>
              <a:t> </a:t>
            </a:r>
            <a:r>
              <a:rPr lang="en-US" sz="1800" dirty="0"/>
              <a:t>be decided on the Tuesday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17688</TotalTime>
  <Words>3564</Words>
  <Application>Microsoft Office PowerPoint</Application>
  <PresentationFormat>On-screen Show (4:3)</PresentationFormat>
  <Paragraphs>545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FIBO Plans</vt:lpstr>
      <vt:lpstr>FIBO 2.0</vt:lpstr>
      <vt:lpstr>FDTF DLT WG (Blockchain)</vt:lpstr>
      <vt:lpstr>IOTA Initiative</vt:lpstr>
      <vt:lpstr>Plans for June Quarterly Meeting</vt:lpstr>
      <vt:lpstr>Draft Agenda</vt:lpstr>
      <vt:lpstr>Regulatory Call for Comments</vt:lpstr>
      <vt:lpstr>FIBO Detailed Information</vt:lpstr>
      <vt:lpstr>Terminology</vt:lpstr>
      <vt:lpstr>FIBO Metadata</vt:lpstr>
      <vt:lpstr>FIBO Metadata Status</vt:lpstr>
      <vt:lpstr>CCM Round Trip Ingest Process</vt:lpstr>
      <vt:lpstr>Round Tripping</vt:lpstr>
      <vt:lpstr>FIBO Master Open Actions in CCM</vt:lpstr>
      <vt:lpstr>CCM Round Trip OWL Generation</vt:lpstr>
      <vt:lpstr>Round tripping</vt:lpstr>
      <vt:lpstr>spec.edmcouncil.org/fibo Products</vt:lpstr>
      <vt:lpstr>spec.edmcouncil.org/fibo Content</vt:lpstr>
      <vt:lpstr>FIBO 2.0 (OMG)  Deliverables</vt:lpstr>
      <vt:lpstr>Decision for Submitters: </vt:lpstr>
      <vt:lpstr>Web Presentation Requirements</vt:lpstr>
      <vt:lpstr>Take-away Slides</vt:lpstr>
      <vt:lpstr>FIBO Current Status and RTFs</vt:lpstr>
      <vt:lpstr>FIBO Current Specifications Status Overview</vt:lpstr>
      <vt:lpstr>FTF and RTF Charters (Friday Plenary)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2018-05-02T19:04:22Z</dcterms:modified>
</cp:coreProperties>
</file>