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519" r:id="rId3"/>
    <p:sldId id="641" r:id="rId4"/>
    <p:sldId id="645" r:id="rId5"/>
    <p:sldId id="644" r:id="rId6"/>
    <p:sldId id="642" r:id="rId7"/>
    <p:sldId id="643" r:id="rId8"/>
    <p:sldId id="483" r:id="rId9"/>
    <p:sldId id="627" r:id="rId10"/>
    <p:sldId id="516" r:id="rId11"/>
    <p:sldId id="637" r:id="rId12"/>
    <p:sldId id="638" r:id="rId13"/>
    <p:sldId id="639" r:id="rId14"/>
    <p:sldId id="64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963"/>
    <a:srgbClr val="006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23" autoAdjust="0"/>
  </p:normalViewPr>
  <p:slideViewPr>
    <p:cSldViewPr>
      <p:cViewPr varScale="1">
        <p:scale>
          <a:sx n="79" d="100"/>
          <a:sy n="79" d="100"/>
        </p:scale>
        <p:origin x="-84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8/6/2014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8/6/2014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8/6/2014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8/6/2014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8/6/2014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8/6/2014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8/6/2014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8/6/2014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8/6/2014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8/6/2014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8/6/2014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8/6/2014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OMG Finance</a:t>
            </a:r>
            <a:r>
              <a:rPr lang="en-US" baseline="0" dirty="0" smtClean="0"/>
              <a:t> </a:t>
            </a:r>
            <a:r>
              <a:rPr lang="en-US" dirty="0" smtClean="0"/>
              <a:t>Domain Task Force (FDTF)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Wednesday </a:t>
            </a:r>
            <a:r>
              <a:rPr lang="en-US" dirty="0" smtClean="0">
                <a:solidFill>
                  <a:srgbClr val="898989"/>
                </a:solidFill>
              </a:rPr>
              <a:t>August 6</a:t>
            </a:r>
            <a:r>
              <a:rPr lang="en-US" baseline="30000" dirty="0" smtClean="0">
                <a:solidFill>
                  <a:srgbClr val="898989"/>
                </a:solidFill>
              </a:rPr>
              <a:t>th</a:t>
            </a:r>
            <a:r>
              <a:rPr lang="en-US" dirty="0" smtClean="0">
                <a:solidFill>
                  <a:srgbClr val="898989"/>
                </a:solidFill>
              </a:rPr>
              <a:t> </a:t>
            </a:r>
            <a:r>
              <a:rPr lang="en-US" dirty="0" smtClean="0">
                <a:solidFill>
                  <a:srgbClr val="898989"/>
                </a:solidFill>
              </a:rPr>
              <a:t>2014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ounded Rectangle 50"/>
          <p:cNvSpPr/>
          <p:nvPr/>
        </p:nvSpPr>
        <p:spPr>
          <a:xfrm>
            <a:off x="5532437" y="4495800"/>
            <a:ext cx="1913731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Loans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59394" name="Straight Connector 11"/>
          <p:cNvCxnSpPr>
            <a:cxnSpLocks noChangeShapeType="1"/>
          </p:cNvCxnSpPr>
          <p:nvPr/>
        </p:nvCxnSpPr>
        <p:spPr bwMode="auto">
          <a:xfrm>
            <a:off x="6326188" y="1295400"/>
            <a:ext cx="0" cy="4664075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3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Roadmap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2484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B741BF8-7313-40CF-99F4-EF55CB00934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837237" y="5502275"/>
            <a:ext cx="3449638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86425" y="5349875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534025" y="5197475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59401" name="Straight Connector 8"/>
          <p:cNvCxnSpPr>
            <a:cxnSpLocks noChangeShapeType="1"/>
          </p:cNvCxnSpPr>
          <p:nvPr/>
        </p:nvCxnSpPr>
        <p:spPr bwMode="auto">
          <a:xfrm>
            <a:off x="1635125" y="1295400"/>
            <a:ext cx="0" cy="4664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02" name="TextBox 4"/>
          <p:cNvSpPr txBox="1">
            <a:spLocks noChangeArrowheads="1"/>
          </p:cNvSpPr>
          <p:nvPr/>
        </p:nvSpPr>
        <p:spPr bwMode="auto">
          <a:xfrm>
            <a:off x="285750" y="898525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2013</a:t>
            </a:r>
            <a:endParaRPr lang="en-US" sz="2200" dirty="0"/>
          </a:p>
        </p:txBody>
      </p:sp>
      <p:sp>
        <p:nvSpPr>
          <p:cNvPr id="59403" name="TextBox 5"/>
          <p:cNvSpPr txBox="1">
            <a:spLocks noChangeArrowheads="1"/>
          </p:cNvSpPr>
          <p:nvPr/>
        </p:nvSpPr>
        <p:spPr bwMode="auto">
          <a:xfrm>
            <a:off x="3548063" y="898525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2014</a:t>
            </a:r>
            <a:endParaRPr lang="en-US" sz="2200" dirty="0"/>
          </a:p>
        </p:txBody>
      </p:sp>
      <p:sp>
        <p:nvSpPr>
          <p:cNvPr id="59404" name="TextBox 6"/>
          <p:cNvSpPr txBox="1">
            <a:spLocks noChangeArrowheads="1"/>
          </p:cNvSpPr>
          <p:nvPr/>
        </p:nvSpPr>
        <p:spPr bwMode="auto">
          <a:xfrm>
            <a:off x="6554788" y="898525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2015</a:t>
            </a:r>
            <a:endParaRPr lang="en-US" sz="2200" dirty="0"/>
          </a:p>
        </p:txBody>
      </p:sp>
      <p:sp>
        <p:nvSpPr>
          <p:cNvPr id="14" name="Rounded Rectangle 13"/>
          <p:cNvSpPr/>
          <p:nvPr/>
        </p:nvSpPr>
        <p:spPr>
          <a:xfrm>
            <a:off x="-1219200" y="1798638"/>
            <a:ext cx="15240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Foundations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-1219200" y="2438400"/>
            <a:ext cx="28194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Business Entities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779134" y="3706363"/>
            <a:ext cx="2547054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Securities Common and Equities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930524" y="3078163"/>
            <a:ext cx="1205031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Indices  &amp; Indicators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381625" y="4359275"/>
            <a:ext cx="1914525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Loans common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381625" y="5045075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Other FIBO Components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0" name="Chevron 19"/>
          <p:cNvSpPr/>
          <p:nvPr/>
        </p:nvSpPr>
        <p:spPr bwMode="auto">
          <a:xfrm>
            <a:off x="381000" y="1798638"/>
            <a:ext cx="1181100" cy="457200"/>
          </a:xfrm>
          <a:prstGeom prst="chevron">
            <a:avLst>
              <a:gd name="adj" fmla="val 27778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59412" name="Straight Connector 20"/>
          <p:cNvCxnSpPr>
            <a:cxnSpLocks noChangeShapeType="1"/>
          </p:cNvCxnSpPr>
          <p:nvPr/>
        </p:nvCxnSpPr>
        <p:spPr bwMode="auto">
          <a:xfrm flipH="1">
            <a:off x="3949700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3" name="Straight Connector 21"/>
          <p:cNvCxnSpPr>
            <a:cxnSpLocks noChangeShapeType="1"/>
          </p:cNvCxnSpPr>
          <p:nvPr/>
        </p:nvCxnSpPr>
        <p:spPr bwMode="auto">
          <a:xfrm flipH="1">
            <a:off x="5092700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4" name="Straight Connector 22"/>
          <p:cNvCxnSpPr>
            <a:cxnSpLocks noChangeShapeType="1"/>
          </p:cNvCxnSpPr>
          <p:nvPr/>
        </p:nvCxnSpPr>
        <p:spPr bwMode="auto">
          <a:xfrm flipH="1">
            <a:off x="2851150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15" name="Chevron 23"/>
          <p:cNvSpPr>
            <a:spLocks noChangeArrowheads="1"/>
          </p:cNvSpPr>
          <p:nvPr/>
        </p:nvSpPr>
        <p:spPr bwMode="auto">
          <a:xfrm>
            <a:off x="1752600" y="2438400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59416" name="Chevron 24"/>
          <p:cNvSpPr>
            <a:spLocks noChangeArrowheads="1"/>
          </p:cNvSpPr>
          <p:nvPr/>
        </p:nvSpPr>
        <p:spPr bwMode="auto">
          <a:xfrm>
            <a:off x="4223982" y="3078163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59417" name="Chevron 25"/>
          <p:cNvSpPr>
            <a:spLocks noChangeArrowheads="1"/>
          </p:cNvSpPr>
          <p:nvPr/>
        </p:nvSpPr>
        <p:spPr bwMode="auto">
          <a:xfrm>
            <a:off x="6429520" y="3733800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59418" name="Chevron 26"/>
          <p:cNvSpPr>
            <a:spLocks noChangeArrowheads="1"/>
          </p:cNvSpPr>
          <p:nvPr/>
        </p:nvSpPr>
        <p:spPr bwMode="auto">
          <a:xfrm>
            <a:off x="7292686" y="4381012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>
                <a:solidFill>
                  <a:srgbClr val="002060"/>
                </a:solidFill>
              </a:rPr>
              <a:t>Industry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59419" name="Chevron 27"/>
          <p:cNvSpPr>
            <a:spLocks noChangeArrowheads="1"/>
          </p:cNvSpPr>
          <p:nvPr/>
        </p:nvSpPr>
        <p:spPr bwMode="auto">
          <a:xfrm>
            <a:off x="1752600" y="1798638"/>
            <a:ext cx="230822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finalization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(FTF)</a:t>
            </a:r>
            <a:endParaRPr lang="en-US" sz="2200" dirty="0"/>
          </a:p>
        </p:txBody>
      </p:sp>
      <p:sp>
        <p:nvSpPr>
          <p:cNvPr id="59420" name="Chevron 28"/>
          <p:cNvSpPr>
            <a:spLocks noChangeArrowheads="1"/>
          </p:cNvSpPr>
          <p:nvPr/>
        </p:nvSpPr>
        <p:spPr bwMode="auto">
          <a:xfrm>
            <a:off x="2895600" y="2438400"/>
            <a:ext cx="21971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/>
              <a:t>OMG finalization</a:t>
            </a:r>
            <a:endParaRPr lang="en-US" sz="2200"/>
          </a:p>
        </p:txBody>
      </p:sp>
      <p:sp>
        <p:nvSpPr>
          <p:cNvPr id="59421" name="Chevron 29"/>
          <p:cNvSpPr>
            <a:spLocks noChangeArrowheads="1"/>
          </p:cNvSpPr>
          <p:nvPr/>
        </p:nvSpPr>
        <p:spPr bwMode="auto">
          <a:xfrm>
            <a:off x="5405082" y="3078163"/>
            <a:ext cx="2216506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finalization</a:t>
            </a:r>
            <a:endParaRPr lang="en-US" sz="2200" dirty="0"/>
          </a:p>
        </p:txBody>
      </p:sp>
      <p:sp>
        <p:nvSpPr>
          <p:cNvPr id="59422" name="Chevron 30"/>
          <p:cNvSpPr>
            <a:spLocks noChangeArrowheads="1"/>
          </p:cNvSpPr>
          <p:nvPr/>
        </p:nvSpPr>
        <p:spPr bwMode="auto">
          <a:xfrm>
            <a:off x="7608743" y="3733800"/>
            <a:ext cx="21971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finalization</a:t>
            </a:r>
            <a:endParaRPr lang="en-US" sz="2200" dirty="0"/>
          </a:p>
        </p:txBody>
      </p:sp>
      <p:sp>
        <p:nvSpPr>
          <p:cNvPr id="59423" name="Chevron 31"/>
          <p:cNvSpPr>
            <a:spLocks noChangeArrowheads="1"/>
          </p:cNvSpPr>
          <p:nvPr/>
        </p:nvSpPr>
        <p:spPr bwMode="auto">
          <a:xfrm>
            <a:off x="8393113" y="4387451"/>
            <a:ext cx="197167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finalization</a:t>
            </a:r>
            <a:endParaRPr lang="en-US" sz="2200" dirty="0"/>
          </a:p>
        </p:txBody>
      </p:sp>
      <p:sp>
        <p:nvSpPr>
          <p:cNvPr id="33" name="Rounded Rectangle 32"/>
          <p:cNvSpPr/>
          <p:nvPr/>
        </p:nvSpPr>
        <p:spPr>
          <a:xfrm>
            <a:off x="4068763" y="1798638"/>
            <a:ext cx="65563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Final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5105400" y="2438400"/>
            <a:ext cx="65563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Final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696200" y="3078163"/>
            <a:ext cx="65563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Final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8945563" y="3719513"/>
            <a:ext cx="65563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Final</a:t>
            </a:r>
          </a:p>
        </p:txBody>
      </p:sp>
      <p:sp>
        <p:nvSpPr>
          <p:cNvPr id="59429" name="TextBox 11"/>
          <p:cNvSpPr txBox="1">
            <a:spLocks noChangeArrowheads="1"/>
          </p:cNvSpPr>
          <p:nvPr/>
        </p:nvSpPr>
        <p:spPr bwMode="auto">
          <a:xfrm>
            <a:off x="2074863" y="1387475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Q1</a:t>
            </a:r>
            <a:endParaRPr lang="en-US" sz="2200" b="1"/>
          </a:p>
        </p:txBody>
      </p:sp>
      <p:sp>
        <p:nvSpPr>
          <p:cNvPr id="59430" name="TextBox 42"/>
          <p:cNvSpPr txBox="1">
            <a:spLocks noChangeArrowheads="1"/>
          </p:cNvSpPr>
          <p:nvPr/>
        </p:nvSpPr>
        <p:spPr bwMode="auto">
          <a:xfrm>
            <a:off x="3171825" y="1387475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Q2</a:t>
            </a:r>
            <a:endParaRPr lang="en-US" sz="2200" b="1"/>
          </a:p>
        </p:txBody>
      </p:sp>
      <p:sp>
        <p:nvSpPr>
          <p:cNvPr id="59431" name="TextBox 43"/>
          <p:cNvSpPr txBox="1">
            <a:spLocks noChangeArrowheads="1"/>
          </p:cNvSpPr>
          <p:nvPr/>
        </p:nvSpPr>
        <p:spPr bwMode="auto">
          <a:xfrm>
            <a:off x="4318000" y="1387475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Q3</a:t>
            </a:r>
            <a:endParaRPr lang="en-US" sz="2200" b="1"/>
          </a:p>
        </p:txBody>
      </p:sp>
      <p:sp>
        <p:nvSpPr>
          <p:cNvPr id="59432" name="TextBox 44"/>
          <p:cNvSpPr txBox="1">
            <a:spLocks noChangeArrowheads="1"/>
          </p:cNvSpPr>
          <p:nvPr/>
        </p:nvSpPr>
        <p:spPr bwMode="auto">
          <a:xfrm>
            <a:off x="5507038" y="1387475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  <p:sp>
        <p:nvSpPr>
          <p:cNvPr id="41" name="Chevron 27"/>
          <p:cNvSpPr>
            <a:spLocks noChangeArrowheads="1"/>
          </p:cNvSpPr>
          <p:nvPr/>
        </p:nvSpPr>
        <p:spPr bwMode="auto">
          <a:xfrm>
            <a:off x="4778375" y="1828800"/>
            <a:ext cx="230822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Revision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(RTF)</a:t>
            </a:r>
            <a:endParaRPr lang="en-US" sz="2200" dirty="0"/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887413" y="1371600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  <p:cxnSp>
        <p:nvCxnSpPr>
          <p:cNvPr id="43" name="Straight Connector 21"/>
          <p:cNvCxnSpPr>
            <a:cxnSpLocks noChangeShapeType="1"/>
          </p:cNvCxnSpPr>
          <p:nvPr/>
        </p:nvCxnSpPr>
        <p:spPr bwMode="auto">
          <a:xfrm flipH="1">
            <a:off x="381000" y="1403350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1668956" y="3962400"/>
            <a:ext cx="1482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FIBO Content Teams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972503" y="3160990"/>
            <a:ext cx="806631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{</a:t>
            </a:r>
            <a:endParaRPr lang="en-US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47" name="Straight Connector 20"/>
          <p:cNvCxnSpPr>
            <a:cxnSpLocks noChangeShapeType="1"/>
          </p:cNvCxnSpPr>
          <p:nvPr/>
        </p:nvCxnSpPr>
        <p:spPr bwMode="auto">
          <a:xfrm flipH="1">
            <a:off x="8763000" y="1371600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22"/>
          <p:cNvCxnSpPr>
            <a:cxnSpLocks noChangeShapeType="1"/>
          </p:cNvCxnSpPr>
          <p:nvPr/>
        </p:nvCxnSpPr>
        <p:spPr bwMode="auto">
          <a:xfrm flipH="1">
            <a:off x="7664450" y="1371600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Box 11"/>
          <p:cNvSpPr txBox="1">
            <a:spLocks noChangeArrowheads="1"/>
          </p:cNvSpPr>
          <p:nvPr/>
        </p:nvSpPr>
        <p:spPr bwMode="auto">
          <a:xfrm>
            <a:off x="6888163" y="1371600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Q1</a:t>
            </a:r>
            <a:endParaRPr lang="en-US" sz="2200" b="1"/>
          </a:p>
        </p:txBody>
      </p:sp>
      <p:sp>
        <p:nvSpPr>
          <p:cNvPr id="50" name="TextBox 42"/>
          <p:cNvSpPr txBox="1">
            <a:spLocks noChangeArrowheads="1"/>
          </p:cNvSpPr>
          <p:nvPr/>
        </p:nvSpPr>
        <p:spPr bwMode="auto">
          <a:xfrm>
            <a:off x="7985125" y="1371600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Q2</a:t>
            </a:r>
            <a:endParaRPr lang="en-US" sz="2200" b="1"/>
          </a:p>
        </p:txBody>
      </p:sp>
    </p:spTree>
    <p:extLst>
      <p:ext uri="{BB962C8B-B14F-4D97-AF65-F5344CB8AC3E}">
        <p14:creationId xmlns:p14="http://schemas.microsoft.com/office/powerpoint/2010/main" val="286336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961" y="-35859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FIBO Development Scenario - 1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22685"/>
              </p:ext>
            </p:extLst>
          </p:nvPr>
        </p:nvGraphicFramePr>
        <p:xfrm>
          <a:off x="152401" y="1092200"/>
          <a:ext cx="8686800" cy="51485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8120"/>
                <a:gridCol w="1286838"/>
                <a:gridCol w="1167973"/>
                <a:gridCol w="1131474"/>
                <a:gridCol w="2518442"/>
                <a:gridCol w="506466"/>
                <a:gridCol w="483386"/>
                <a:gridCol w="543113"/>
                <a:gridCol w="510988"/>
              </a:tblGrid>
              <a:tr h="228600">
                <a:tc gridSpan="9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Reference Data (product)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 rowSpan="13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Class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Substantive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Model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Initial</a:t>
                      </a:r>
                      <a:endParaRPr lang="en-US" sz="900" b="1" dirty="0"/>
                    </a:p>
                  </a:txBody>
                  <a:tcPr/>
                </a:tc>
              </a:tr>
              <a:tr h="2692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Foundations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Business Entities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Indices</a:t>
                      </a:r>
                      <a:r>
                        <a:rPr lang="en-US" sz="1100" baseline="0" dirty="0" smtClean="0"/>
                        <a:t> and Indicators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Concepts</a:t>
                      </a:r>
                      <a:endParaRPr 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(all Instruments)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Debt</a:t>
                      </a:r>
                      <a:r>
                        <a:rPr lang="en-US" sz="1100" baseline="0" dirty="0" smtClean="0"/>
                        <a:t>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Listed Instruments</a:t>
                      </a:r>
                      <a:endParaRPr 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Bonds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Equities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Concepts</a:t>
                      </a:r>
                      <a:endParaRPr 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Loans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Concepts</a:t>
                      </a:r>
                      <a:endParaRPr 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Derivatives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Derivatives</a:t>
                      </a:r>
                      <a:endParaRPr lang="en-US" sz="11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OTC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Rate Based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" i="1" dirty="0" smtClean="0"/>
                    </a:p>
                    <a:p>
                      <a:pPr algn="ctr"/>
                      <a:r>
                        <a:rPr lang="en-US" sz="1100" i="1" dirty="0" smtClean="0"/>
                        <a:t>Dependent on Indices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Credit Default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1" dirty="0" smtClean="0"/>
                        <a:t>Dependent on Common</a:t>
                      </a:r>
                      <a:r>
                        <a:rPr lang="en-US" sz="1050" i="1" baseline="0" dirty="0" smtClean="0"/>
                        <a:t> Concepts for Loans, Common Debt Terms and Indices/Indicators</a:t>
                      </a:r>
                      <a:endParaRPr lang="en-US" sz="105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</a:t>
                      </a:r>
                      <a:endParaRPr lang="en-US" sz="12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73912" y="1752600"/>
            <a:ext cx="311888" cy="6858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Phase 1</a:t>
            </a:r>
          </a:p>
        </p:txBody>
      </p:sp>
      <p:sp>
        <p:nvSpPr>
          <p:cNvPr id="8" name="Rectangle 7"/>
          <p:cNvSpPr/>
          <p:nvPr/>
        </p:nvSpPr>
        <p:spPr>
          <a:xfrm>
            <a:off x="373912" y="2438400"/>
            <a:ext cx="311888" cy="18288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Phase 2</a:t>
            </a:r>
          </a:p>
        </p:txBody>
      </p:sp>
      <p:sp>
        <p:nvSpPr>
          <p:cNvPr id="9" name="Rectangle 8"/>
          <p:cNvSpPr/>
          <p:nvPr/>
        </p:nvSpPr>
        <p:spPr>
          <a:xfrm>
            <a:off x="373912" y="4267200"/>
            <a:ext cx="311888" cy="762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Phase 3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" y="1752600"/>
            <a:ext cx="194044" cy="3276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800" b="1" dirty="0">
                <a:solidFill>
                  <a:srgbClr val="FFFFFF"/>
                </a:solidFill>
              </a:rPr>
              <a:t>(FIBO 1.0) Major Milestones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" y="5029200"/>
            <a:ext cx="533400" cy="1371600"/>
          </a:xfrm>
          <a:prstGeom prst="rect">
            <a:avLst/>
          </a:prstGeom>
          <a:solidFill>
            <a:srgbClr val="B10F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Phase 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6327590"/>
            <a:ext cx="6858000" cy="246221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RDF/OWL;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  <a:r>
              <a:rPr lang="en-US" sz="1000" b="1" dirty="0">
                <a:solidFill>
                  <a:srgbClr val="FFFFFF"/>
                </a:solidFill>
              </a:rPr>
              <a:t>Model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1000" b="1" dirty="0">
                <a:solidFill>
                  <a:srgbClr val="FFFFFF"/>
                </a:solidFill>
              </a:rPr>
              <a:t>Initial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Not Yet Modeled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032000" y="6358096"/>
            <a:ext cx="6959600" cy="679198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</a:rPr>
              <a:t>© 2014 EDMC   FIBO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43A69-BF32-984C-A4D3-68564BFA4D05}" type="datetime1">
              <a:rPr lang="en-US" smtClean="0"/>
              <a:pPr/>
              <a:t>8/6/2014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402B-C8A5-5445-AD78-AAE8EACFDC0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1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607" y="-50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FIBO Development Scenario - 2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406210"/>
              </p:ext>
            </p:extLst>
          </p:nvPr>
        </p:nvGraphicFramePr>
        <p:xfrm>
          <a:off x="183640" y="1074420"/>
          <a:ext cx="8906567" cy="47802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09521"/>
                <a:gridCol w="1286838"/>
                <a:gridCol w="1340507"/>
                <a:gridCol w="1131474"/>
                <a:gridCol w="2518442"/>
                <a:gridCol w="506466"/>
                <a:gridCol w="514052"/>
                <a:gridCol w="788279"/>
                <a:gridCol w="510988"/>
              </a:tblGrid>
              <a:tr h="228600">
                <a:tc gridSpan="9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Reference Data (product)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 rowSpan="1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Class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Substantive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Model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Initial</a:t>
                      </a:r>
                      <a:endParaRPr lang="en-US" sz="900" b="1" dirty="0"/>
                    </a:p>
                  </a:txBody>
                  <a:tcPr/>
                </a:tc>
              </a:tr>
              <a:tr h="2692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Mortgage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Listed Instruments</a:t>
                      </a:r>
                      <a:endParaRPr lang="en-US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Debt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Structured Finance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</a:t>
                      </a:r>
                      <a:r>
                        <a:rPr lang="en-US" sz="1100" i="1" baseline="0" dirty="0" smtClean="0"/>
                        <a:t> on Bonds and Mortgage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Money Markets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Includes Repo, Treasury, Government, Agency, Tax-Free, etc.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Derivatives</a:t>
                      </a:r>
                      <a:endParaRPr lang="en-US" sz="11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OTC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Asset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</a:t>
                      </a:r>
                      <a:r>
                        <a:rPr lang="en-US" sz="1100" i="1" baseline="0" dirty="0" smtClean="0"/>
                        <a:t> on Equities, Bonds and Common Debt Terms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Commodity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Contracts for Difference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Collective Investment Vehicles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" i="1" dirty="0" smtClean="0"/>
                    </a:p>
                    <a:p>
                      <a:pPr algn="ctr"/>
                      <a:r>
                        <a:rPr lang="en-US" sz="1100" i="1" dirty="0" smtClean="0"/>
                        <a:t>Dependent on Listed Instruments,</a:t>
                      </a:r>
                      <a:r>
                        <a:rPr lang="en-US" sz="1100" i="1" baseline="0" dirty="0" smtClean="0"/>
                        <a:t> Derivatives and Indices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Derivatives</a:t>
                      </a:r>
                      <a:endParaRPr 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Exchange Traded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Loans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Other</a:t>
                      </a:r>
                      <a:endParaRPr 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General Purpose, Construction, Student, Miscellaneous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Rights and Warrants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Dependent on Common</a:t>
                      </a:r>
                      <a:r>
                        <a:rPr lang="en-US" sz="1100" i="1" baseline="0" dirty="0" smtClean="0"/>
                        <a:t> Concepts for all Instruments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73912" y="1752600"/>
            <a:ext cx="311888" cy="1143000"/>
          </a:xfrm>
          <a:prstGeom prst="rect">
            <a:avLst/>
          </a:prstGeom>
          <a:solidFill>
            <a:srgbClr val="9A581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Phase 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1000" y="2895600"/>
            <a:ext cx="311888" cy="11430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Phase 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1000" y="4038600"/>
            <a:ext cx="311888" cy="1828800"/>
          </a:xfrm>
          <a:prstGeom prst="rect">
            <a:avLst/>
          </a:prstGeom>
          <a:solidFill>
            <a:srgbClr val="45BB4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Phase 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6096000"/>
            <a:ext cx="6858000" cy="246221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RDF/OWL;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  <a:r>
              <a:rPr lang="en-US" sz="1000" b="1" dirty="0">
                <a:solidFill>
                  <a:srgbClr val="FFFFFF"/>
                </a:solidFill>
              </a:rPr>
              <a:t>Model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1000" b="1" dirty="0">
                <a:solidFill>
                  <a:srgbClr val="FFFFFF"/>
                </a:solidFill>
              </a:rPr>
              <a:t>Initial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Not Yet Modeled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48000" y="65532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</a:rPr>
              <a:t>© 2014 EDMC   FIBO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9F240E-2500-2F47-AB15-1C319938C92A}" type="datetime1">
              <a:rPr lang="en-US" smtClean="0"/>
              <a:pPr/>
              <a:t>8/6/2014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402B-C8A5-5445-AD78-AAE8EACFDC0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3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961" y="-5406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FIBO Development Scenario - 3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</a:rPr>
              <a:t>© 2014 EDMC   FIBO </a:t>
            </a: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221975"/>
              </p:ext>
            </p:extLst>
          </p:nvPr>
        </p:nvGraphicFramePr>
        <p:xfrm>
          <a:off x="304800" y="1092200"/>
          <a:ext cx="8630735" cy="440605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09521"/>
                <a:gridCol w="1286838"/>
                <a:gridCol w="1340507"/>
                <a:gridCol w="1131474"/>
                <a:gridCol w="2518442"/>
                <a:gridCol w="506466"/>
                <a:gridCol w="488652"/>
                <a:gridCol w="537847"/>
                <a:gridCol w="510988"/>
              </a:tblGrid>
              <a:tr h="228600">
                <a:tc gridSpan="9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Market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 Data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(time and date) Semantics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 rowSpan="1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Class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Substantive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Model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Initial</a:t>
                      </a:r>
                      <a:endParaRPr lang="en-US" sz="900" b="1" dirty="0"/>
                    </a:p>
                  </a:txBody>
                  <a:tcPr/>
                </a:tc>
              </a:tr>
              <a:tr h="2692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Terms</a:t>
                      </a:r>
                      <a:endParaRPr 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Temporal Component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Equity Pricing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dirty="0" smtClean="0"/>
                        <a:t>Debt Temporal Terms</a:t>
                      </a:r>
                      <a:endParaRPr 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Pricing and Yields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3866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Analytics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0649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 Pool Analytics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CIV Temporal</a:t>
                      </a:r>
                      <a:r>
                        <a:rPr lang="en-US" sz="1100" baseline="0" dirty="0" smtClean="0"/>
                        <a:t>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Loan Temporal Terms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Trading Status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Credit Temporal Terms</a:t>
                      </a:r>
                      <a:endParaRPr 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Credit Rating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Credit Status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04800" y="1905000"/>
            <a:ext cx="311888" cy="3581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Future Phase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5791200"/>
            <a:ext cx="6858000" cy="246221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RDF/OWL;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  <a:r>
              <a:rPr lang="en-US" sz="1000" b="1" dirty="0">
                <a:solidFill>
                  <a:srgbClr val="FFFFFF"/>
                </a:solidFill>
              </a:rPr>
              <a:t>Model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1000" b="1" dirty="0">
                <a:solidFill>
                  <a:srgbClr val="FFFFFF"/>
                </a:solidFill>
              </a:rPr>
              <a:t>Initial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Not Yet Modeled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94A261-C6E9-BE48-8A6B-7BD946EC7E9A}" type="datetime1">
              <a:rPr lang="en-US" smtClean="0"/>
              <a:pPr/>
              <a:t>8/6/2014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402B-C8A5-5445-AD78-AAE8EACFDC0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3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725" y="-128769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FIBO Development Scenario - 4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236286"/>
              </p:ext>
            </p:extLst>
          </p:nvPr>
        </p:nvGraphicFramePr>
        <p:xfrm>
          <a:off x="56065" y="1014231"/>
          <a:ext cx="8630735" cy="498016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09521"/>
                <a:gridCol w="1286838"/>
                <a:gridCol w="1340507"/>
                <a:gridCol w="1131474"/>
                <a:gridCol w="2518442"/>
                <a:gridCol w="506466"/>
                <a:gridCol w="546887"/>
                <a:gridCol w="479612"/>
                <a:gridCol w="510988"/>
              </a:tblGrid>
              <a:tr h="382769">
                <a:tc gridSpan="9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Process Related Semantics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 rowSpan="1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Domain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Sub-Domain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Class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Dependency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OMG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Substantive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Model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Initial</a:t>
                      </a:r>
                      <a:endParaRPr lang="en-US" sz="900" b="1" dirty="0"/>
                    </a:p>
                  </a:txBody>
                  <a:tcPr/>
                </a:tc>
              </a:tr>
              <a:tr h="2692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Corporate Actions and Events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Securities Issuance</a:t>
                      </a:r>
                      <a:endParaRPr 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Common Issuance</a:t>
                      </a:r>
                      <a:r>
                        <a:rPr lang="en-US" sz="1100" baseline="0" dirty="0" smtClean="0"/>
                        <a:t> Process Terms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Equity Issuance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IPO, Other Equity Issue Processes, Primary Market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3866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Debt/Bonds Issuance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Auction, Syndication, Other Issuance Processes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0649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Asset-Backed</a:t>
                      </a:r>
                      <a:r>
                        <a:rPr lang="en-US" sz="1100" baseline="0" dirty="0" smtClean="0"/>
                        <a:t> / Mortgage-Backed Issuance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Agency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Non-Agency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Securities Transactions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1" dirty="0" smtClean="0"/>
                        <a:t>Trade, Post-Trade, Clearing,</a:t>
                      </a:r>
                      <a:r>
                        <a:rPr lang="en-US" sz="1100" i="1" baseline="0" dirty="0" smtClean="0"/>
                        <a:t> Settlement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OTC Derivatives</a:t>
                      </a:r>
                      <a:r>
                        <a:rPr lang="en-US" sz="1100" baseline="0" dirty="0" smtClean="0"/>
                        <a:t> Transactions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" dirty="0" smtClean="0"/>
                    </a:p>
                    <a:p>
                      <a:pPr algn="ctr"/>
                      <a:r>
                        <a:rPr lang="en-US" sz="1100" i="1" dirty="0" smtClean="0"/>
                        <a:t>See OTC Derivatives</a:t>
                      </a:r>
                      <a:r>
                        <a:rPr lang="en-US" sz="1100" i="1" baseline="0" dirty="0" smtClean="0"/>
                        <a:t> Terms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Payments</a:t>
                      </a:r>
                      <a:r>
                        <a:rPr lang="en-US" sz="1100" baseline="0" dirty="0" smtClean="0"/>
                        <a:t> Processing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</a:tr>
              <a:tr h="348827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Portfolio and Holdings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" i="1" dirty="0" smtClean="0"/>
                    </a:p>
                    <a:p>
                      <a:pPr algn="ctr"/>
                      <a:r>
                        <a:rPr lang="en-US" sz="1100" i="1" dirty="0" smtClean="0"/>
                        <a:t>Positions and Holding Terms</a:t>
                      </a:r>
                      <a:endParaRPr lang="en-US" sz="11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vert="vert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97712" y="1752600"/>
            <a:ext cx="311888" cy="441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100" dirty="0">
                <a:solidFill>
                  <a:srgbClr val="FFFFFF"/>
                </a:solidFill>
              </a:rPr>
              <a:t>Future Phase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6172200"/>
            <a:ext cx="6858000" cy="246221"/>
          </a:xfrm>
          <a:prstGeom prst="rect">
            <a:avLst/>
          </a:prstGeom>
          <a:solidFill>
            <a:srgbClr val="0060B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FFFF"/>
                </a:solidFill>
              </a:rPr>
              <a:t>OMG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in RDF/OWL; </a:t>
            </a:r>
            <a:r>
              <a:rPr lang="en-US" sz="1000" b="1" dirty="0">
                <a:solidFill>
                  <a:srgbClr val="FFFFFF"/>
                </a:solidFill>
              </a:rPr>
              <a:t>Beta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 Reviewed by SMEs; </a:t>
            </a:r>
            <a:r>
              <a:rPr lang="en-US" sz="1000" b="1" dirty="0">
                <a:solidFill>
                  <a:srgbClr val="FFFFFF"/>
                </a:solidFill>
              </a:rPr>
              <a:t>Model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Modeled in Enterprise Architect;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1000" b="1" dirty="0">
                <a:solidFill>
                  <a:srgbClr val="FFFFFF"/>
                </a:solidFill>
              </a:rPr>
              <a:t>Initial</a:t>
            </a:r>
            <a:r>
              <a:rPr lang="en-US" sz="900" b="1" dirty="0">
                <a:solidFill>
                  <a:srgbClr val="FFFFFF"/>
                </a:solidFill>
              </a:rPr>
              <a:t> </a:t>
            </a:r>
            <a:r>
              <a:rPr lang="en-US" sz="900" dirty="0">
                <a:solidFill>
                  <a:srgbClr val="FFFFFF"/>
                </a:solidFill>
              </a:rPr>
              <a:t>= Not Yet Modeled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183529" y="6356350"/>
            <a:ext cx="4503271" cy="50165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</a:rPr>
              <a:t>© 2014 EDMC   FIBO 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F4F68D-675D-3845-81B3-18E3131C391B}" type="datetime1">
              <a:rPr lang="en-US" smtClean="0"/>
              <a:pPr/>
              <a:t>8/6/2014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402B-C8A5-5445-AD78-AAE8EACFDC0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7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FIBO Development Process</a:t>
            </a:r>
          </a:p>
          <a:p>
            <a:pPr lvl="1"/>
            <a:r>
              <a:rPr lang="en-US" dirty="0" smtClean="0"/>
              <a:t>Securities / Equities Content Team</a:t>
            </a:r>
          </a:p>
          <a:p>
            <a:pPr lvl="1"/>
            <a:r>
              <a:rPr lang="en-US" dirty="0" smtClean="0"/>
              <a:t>Development infrastructure</a:t>
            </a:r>
          </a:p>
          <a:p>
            <a:pPr lvl="1"/>
            <a:r>
              <a:rPr lang="en-US" dirty="0" smtClean="0"/>
              <a:t>Test strategy and infrastructure</a:t>
            </a:r>
          </a:p>
          <a:p>
            <a:r>
              <a:rPr lang="en-US" dirty="0" smtClean="0"/>
              <a:t>FIBO </a:t>
            </a:r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Status of Current Activities</a:t>
            </a:r>
          </a:p>
          <a:p>
            <a:pPr lvl="1"/>
            <a:r>
              <a:rPr lang="en-US" dirty="0" smtClean="0"/>
              <a:t>FIBO Indices and Indicators Status / Plans</a:t>
            </a:r>
          </a:p>
          <a:p>
            <a:pPr lvl="1"/>
            <a:r>
              <a:rPr lang="en-US" dirty="0" smtClean="0"/>
              <a:t>Roadmap and next </a:t>
            </a:r>
            <a:r>
              <a:rPr lang="en-US" dirty="0" smtClean="0"/>
              <a:t>steps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Development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Dennis Wisnosky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6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92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Process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Infrastructure</a:t>
            </a:r>
            <a:r>
              <a:rPr lang="en-US" baseline="0" dirty="0" smtClean="0"/>
              <a:t> set-up sell under way</a:t>
            </a:r>
          </a:p>
          <a:p>
            <a:pPr lvl="1"/>
            <a:r>
              <a:rPr lang="en-US" baseline="0" dirty="0" err="1" smtClean="0"/>
              <a:t>GitHub</a:t>
            </a:r>
            <a:r>
              <a:rPr lang="en-US" baseline="0" dirty="0" smtClean="0"/>
              <a:t>, Jenkins</a:t>
            </a:r>
          </a:p>
          <a:p>
            <a:pPr lvl="1"/>
            <a:r>
              <a:rPr lang="en-US" baseline="0" dirty="0" smtClean="0"/>
              <a:t>Also intend to interact with JIRA in future</a:t>
            </a:r>
          </a:p>
          <a:p>
            <a:r>
              <a:rPr lang="en-US" baseline="0" dirty="0" smtClean="0"/>
              <a:t>Rules of use of </a:t>
            </a:r>
            <a:r>
              <a:rPr lang="en-US" baseline="0" dirty="0" err="1" smtClean="0"/>
              <a:t>GitHub</a:t>
            </a:r>
            <a:r>
              <a:rPr lang="en-US" baseline="0" dirty="0" smtClean="0"/>
              <a:t> are being finalized</a:t>
            </a:r>
          </a:p>
          <a:p>
            <a:pPr lvl="1"/>
            <a:r>
              <a:rPr lang="en-US" dirty="0" smtClean="0"/>
              <a:t>Forks and Branches usage</a:t>
            </a:r>
          </a:p>
          <a:p>
            <a:pPr lvl="1"/>
            <a:r>
              <a:rPr lang="en-US" baseline="0" dirty="0" smtClean="0"/>
              <a:t>Naming rules</a:t>
            </a:r>
          </a:p>
          <a:p>
            <a:pPr lvl="1"/>
            <a:r>
              <a:rPr lang="en-US" dirty="0" smtClean="0"/>
              <a:t>Use of folder structure</a:t>
            </a:r>
            <a:endParaRPr lang="en-US" baseline="0" dirty="0" smtClean="0"/>
          </a:p>
          <a:p>
            <a:r>
              <a:rPr lang="en-US" dirty="0" smtClean="0"/>
              <a:t>Rules maintained within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176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Process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Strategy: In development</a:t>
            </a:r>
          </a:p>
          <a:p>
            <a:pPr lvl="1"/>
            <a:r>
              <a:rPr lang="en-US" dirty="0" smtClean="0"/>
              <a:t>Includes</a:t>
            </a:r>
            <a:r>
              <a:rPr lang="en-US" baseline="0" dirty="0" smtClean="0"/>
              <a:t> details analysis of ontology evaluation published work</a:t>
            </a:r>
          </a:p>
          <a:p>
            <a:pPr lvl="1"/>
            <a:r>
              <a:rPr lang="en-US" baseline="0" dirty="0" smtClean="0"/>
              <a:t>Verification and Validation</a:t>
            </a:r>
          </a:p>
          <a:p>
            <a:pPr lvl="1"/>
            <a:r>
              <a:rPr lang="en-US" baseline="0" dirty="0" smtClean="0"/>
              <a:t>Matrix based on established ontology QA methods</a:t>
            </a:r>
          </a:p>
          <a:p>
            <a:pPr lvl="0"/>
            <a:r>
              <a:rPr lang="en-US" dirty="0" smtClean="0"/>
              <a:t>Test Infrastructure: In development</a:t>
            </a:r>
          </a:p>
          <a:p>
            <a:pPr lvl="1"/>
            <a:r>
              <a:rPr lang="en-US" dirty="0" smtClean="0"/>
              <a:t>Virtual machines set</a:t>
            </a:r>
            <a:r>
              <a:rPr lang="en-US" baseline="0" dirty="0" smtClean="0"/>
              <a:t> up</a:t>
            </a:r>
          </a:p>
          <a:p>
            <a:pPr lvl="1"/>
            <a:r>
              <a:rPr lang="en-US" baseline="0" dirty="0" smtClean="0"/>
              <a:t>Jenkins, JIRA, </a:t>
            </a:r>
            <a:r>
              <a:rPr lang="en-US" baseline="0" dirty="0" err="1" smtClean="0"/>
              <a:t>GitHub</a:t>
            </a:r>
            <a:endParaRPr lang="en-US" baseline="0" dirty="0" smtClean="0"/>
          </a:p>
          <a:p>
            <a:pPr lvl="0"/>
            <a:r>
              <a:rPr lang="en-US" dirty="0" smtClean="0"/>
              <a:t>Test Data: </a:t>
            </a:r>
          </a:p>
          <a:p>
            <a:pPr lvl="1"/>
            <a:r>
              <a:rPr lang="en-US" dirty="0" smtClean="0"/>
              <a:t>In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16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FTF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progress</a:t>
            </a:r>
            <a:r>
              <a:rPr lang="en-US" baseline="0" dirty="0" smtClean="0"/>
              <a:t> on open issues</a:t>
            </a:r>
          </a:p>
          <a:p>
            <a:r>
              <a:rPr lang="en-US" baseline="0" dirty="0" smtClean="0"/>
              <a:t>Small number of “must address” issues, in hand</a:t>
            </a:r>
          </a:p>
          <a:p>
            <a:pPr lvl="1"/>
            <a:r>
              <a:rPr lang="en-US" dirty="0" smtClean="0"/>
              <a:t>May opt to defer one or two</a:t>
            </a:r>
          </a:p>
          <a:p>
            <a:pPr lvl="0"/>
            <a:r>
              <a:rPr lang="en-US" dirty="0" smtClean="0"/>
              <a:t>Considering setting up an FTF2</a:t>
            </a:r>
          </a:p>
          <a:p>
            <a:pPr lvl="1"/>
            <a:r>
              <a:rPr lang="en-US" dirty="0" smtClean="0"/>
              <a:t>This would allow us to publish a “Convenience” document as a baseline rather than a “Final” Spec</a:t>
            </a:r>
          </a:p>
          <a:p>
            <a:pPr lvl="1"/>
            <a:r>
              <a:rPr lang="en-US" dirty="0" smtClean="0"/>
              <a:t>Motivation is the need to complete more formal tests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99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 smtClean="0"/>
              <a:t>FIBO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 smtClean="0"/>
              <a:t>FIBO Foundations </a:t>
            </a:r>
          </a:p>
          <a:p>
            <a:pPr lvl="1"/>
            <a:r>
              <a:rPr lang="en-US" sz="2000" baseline="0" dirty="0" smtClean="0"/>
              <a:t>Approved for Finalization (Dec)</a:t>
            </a:r>
          </a:p>
          <a:p>
            <a:pPr lvl="1"/>
            <a:r>
              <a:rPr lang="en-US" sz="2000" baseline="0" dirty="0" smtClean="0"/>
              <a:t>FTF chartered, meets regularly</a:t>
            </a:r>
          </a:p>
          <a:p>
            <a:pPr lvl="1"/>
            <a:r>
              <a:rPr lang="en-US" sz="2000" baseline="0" dirty="0" smtClean="0"/>
              <a:t>Completion scheduled for Sept 2014</a:t>
            </a:r>
          </a:p>
          <a:p>
            <a:pPr lvl="0"/>
            <a:r>
              <a:rPr lang="en-US" sz="2400" baseline="0" dirty="0" smtClean="0"/>
              <a:t>FIBO Business Entities</a:t>
            </a: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Approved for Finalization (March)</a:t>
            </a:r>
            <a:endParaRPr lang="en-US" sz="2000" dirty="0" smtClean="0">
              <a:effectLst/>
            </a:endParaRP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FTF chartered, awaiting Beta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spec</a:t>
            </a:r>
            <a:endParaRPr lang="en-US" sz="2000" dirty="0" smtClean="0">
              <a:effectLst/>
            </a:endParaRPr>
          </a:p>
          <a:p>
            <a:pPr lvl="1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Completion scheduled for Dec 2014</a:t>
            </a:r>
          </a:p>
          <a:p>
            <a:r>
              <a:rPr lang="en-US" sz="2400" dirty="0" smtClean="0"/>
              <a:t>FIBO Indices and Indicators</a:t>
            </a:r>
          </a:p>
          <a:p>
            <a:pPr lvl="1"/>
            <a:r>
              <a:rPr lang="en-US" sz="2000" baseline="0" dirty="0" smtClean="0"/>
              <a:t>Approved</a:t>
            </a:r>
            <a:r>
              <a:rPr lang="en-US" sz="2000" dirty="0" smtClean="0"/>
              <a:t> for Submission</a:t>
            </a:r>
          </a:p>
          <a:p>
            <a:pPr lvl="1"/>
            <a:r>
              <a:rPr lang="en-US" sz="2000" baseline="0" dirty="0" smtClean="0"/>
              <a:t>Public</a:t>
            </a:r>
            <a:r>
              <a:rPr lang="en-US" sz="2000" dirty="0" smtClean="0"/>
              <a:t> commenting period open to 18 August</a:t>
            </a:r>
            <a:endParaRPr lang="en-US" sz="2000" baseline="0" dirty="0" smtClean="0"/>
          </a:p>
          <a:p>
            <a:pPr lvl="0"/>
            <a:r>
              <a:rPr lang="en-US" sz="2400" baseline="0" dirty="0" smtClean="0"/>
              <a:t>FIBO Securities Common and Equities</a:t>
            </a:r>
          </a:p>
          <a:p>
            <a:pPr lvl="1"/>
            <a:r>
              <a:rPr lang="en-US" sz="2000" baseline="0" dirty="0" smtClean="0"/>
              <a:t>FIBO Content Team in place unde</a:t>
            </a:r>
            <a:r>
              <a:rPr lang="en-US" sz="2000" dirty="0" smtClean="0"/>
              <a:t>r Richard </a:t>
            </a:r>
            <a:r>
              <a:rPr lang="en-US" sz="2000" dirty="0" err="1" smtClean="0"/>
              <a:t>Beatch</a:t>
            </a:r>
            <a:r>
              <a:rPr lang="en-US" sz="2000" dirty="0" smtClean="0"/>
              <a:t> (Bloomberg)</a:t>
            </a:r>
            <a:endParaRPr lang="en-US" sz="2000" baseline="0" dirty="0" smtClean="0"/>
          </a:p>
          <a:p>
            <a:pPr lvl="1"/>
            <a:r>
              <a:rPr lang="en-US" sz="2000" baseline="0" dirty="0" smtClean="0"/>
              <a:t>Started the OMG migration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</a:t>
            </a:r>
            <a:r>
              <a:rPr lang="en-US" dirty="0" smtClean="0"/>
              <a:t>Conceptual Ontologies (Lattice etc.)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868DC-D813-47B4-BCA0-5910B6BA042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dirty="0" smtClean="0"/>
              <a:t>Lattice and other high level abstractions</a:t>
            </a:r>
          </a:p>
          <a:p>
            <a:pPr lvl="1"/>
            <a:r>
              <a:rPr lang="en-US" sz="2400" dirty="0" smtClean="0"/>
              <a:t>Provide the conceptual “glue” for business meaning </a:t>
            </a:r>
          </a:p>
          <a:p>
            <a:pPr lvl="1"/>
            <a:r>
              <a:rPr lang="en-US" sz="2400" dirty="0" smtClean="0"/>
              <a:t>Few</a:t>
            </a:r>
            <a:r>
              <a:rPr lang="en-US" sz="2400" baseline="0" dirty="0" smtClean="0"/>
              <a:t> </a:t>
            </a:r>
            <a:r>
              <a:rPr lang="en-US" sz="2400" dirty="0" smtClean="0"/>
              <a:t>practical applications would use directly</a:t>
            </a:r>
          </a:p>
          <a:p>
            <a:pPr lvl="1"/>
            <a:r>
              <a:rPr lang="en-US" sz="2400" dirty="0" smtClean="0"/>
              <a:t>To</a:t>
            </a:r>
            <a:r>
              <a:rPr lang="en-US" sz="2400" baseline="0" dirty="0" smtClean="0"/>
              <a:t> be maintained in separate EDM Council namespace</a:t>
            </a:r>
          </a:p>
          <a:p>
            <a:pPr lvl="2"/>
            <a:r>
              <a:rPr lang="en-US" sz="2000" baseline="0" dirty="0" smtClean="0"/>
              <a:t>Available for reference </a:t>
            </a:r>
          </a:p>
          <a:p>
            <a:pPr lvl="2"/>
            <a:r>
              <a:rPr lang="en-US" sz="2000" baseline="0" dirty="0" smtClean="0"/>
              <a:t>Maintained in RDF/OWL</a:t>
            </a:r>
          </a:p>
          <a:p>
            <a:r>
              <a:rPr lang="en-US" sz="2800" baseline="0" dirty="0" smtClean="0"/>
              <a:t>Initial OMG specifications </a:t>
            </a:r>
          </a:p>
          <a:p>
            <a:pPr lvl="1"/>
            <a:r>
              <a:rPr lang="en-US" sz="2400" baseline="0" dirty="0" smtClean="0"/>
              <a:t>To reflect but not include a variant of these patterns</a:t>
            </a:r>
          </a:p>
          <a:p>
            <a:pPr lvl="2"/>
            <a:r>
              <a:rPr lang="en-US" sz="2000" dirty="0" smtClean="0"/>
              <a:t>Ownership and Control: simpler “associative” relations</a:t>
            </a:r>
          </a:p>
          <a:p>
            <a:pPr lvl="2"/>
            <a:r>
              <a:rPr lang="en-US" sz="2000" dirty="0" smtClean="0"/>
              <a:t>Other model elements remain as seen</a:t>
            </a:r>
          </a:p>
          <a:p>
            <a:pPr lvl="0"/>
            <a:r>
              <a:rPr lang="en-US" sz="2800" dirty="0" smtClean="0"/>
              <a:t>Future</a:t>
            </a:r>
            <a:r>
              <a:rPr lang="en-US" sz="2800" baseline="0" dirty="0" smtClean="0"/>
              <a:t> OMG submissions to include this material</a:t>
            </a:r>
          </a:p>
        </p:txBody>
      </p:sp>
    </p:spTree>
    <p:extLst>
      <p:ext uri="{BB962C8B-B14F-4D97-AF65-F5344CB8AC3E}">
        <p14:creationId xmlns:p14="http://schemas.microsoft.com/office/powerpoint/2010/main" val="386980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8065</TotalTime>
  <Words>926</Words>
  <Application>Microsoft Office PowerPoint</Application>
  <PresentationFormat>On-screen Show (4:3)</PresentationFormat>
  <Paragraphs>333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OMG Finance Domain Task Force (FDTF)</vt:lpstr>
      <vt:lpstr>Agenda</vt:lpstr>
      <vt:lpstr>FIBO Development Process</vt:lpstr>
      <vt:lpstr>PowerPoint Presentation</vt:lpstr>
      <vt:lpstr>Development Process Status</vt:lpstr>
      <vt:lpstr>Test Process Status</vt:lpstr>
      <vt:lpstr>FIBO FTF Status</vt:lpstr>
      <vt:lpstr>FIBO Specifications Status Overview</vt:lpstr>
      <vt:lpstr>FIBO Conceptual Ontologies (Lattice etc.)</vt:lpstr>
      <vt:lpstr>Current Roadmap</vt:lpstr>
      <vt:lpstr>FIBO Development Scenario - 1</vt:lpstr>
      <vt:lpstr>FIBO Development Scenario - 2</vt:lpstr>
      <vt:lpstr>FIBO Development Scenario - 3</vt:lpstr>
      <vt:lpstr>FIBO Development Scenario - 4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User</cp:lastModifiedBy>
  <cp:revision>381</cp:revision>
  <dcterms:created xsi:type="dcterms:W3CDTF">2011-04-19T19:19:23Z</dcterms:created>
  <dcterms:modified xsi:type="dcterms:W3CDTF">2014-08-06T17:20:58Z</dcterms:modified>
</cp:coreProperties>
</file>