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sldIdLst>
    <p:sldId id="256" r:id="rId2"/>
    <p:sldId id="519" r:id="rId3"/>
    <p:sldId id="843" r:id="rId4"/>
    <p:sldId id="920" r:id="rId5"/>
    <p:sldId id="921" r:id="rId6"/>
    <p:sldId id="911" r:id="rId7"/>
    <p:sldId id="901" r:id="rId8"/>
    <p:sldId id="912" r:id="rId9"/>
    <p:sldId id="909" r:id="rId10"/>
    <p:sldId id="910" r:id="rId11"/>
    <p:sldId id="906" r:id="rId12"/>
    <p:sldId id="917" r:id="rId13"/>
    <p:sldId id="918" r:id="rId14"/>
    <p:sldId id="916" r:id="rId15"/>
    <p:sldId id="919" r:id="rId16"/>
    <p:sldId id="908" r:id="rId17"/>
    <p:sldId id="879" r:id="rId18"/>
    <p:sldId id="877" r:id="rId19"/>
    <p:sldId id="900" r:id="rId20"/>
    <p:sldId id="904" r:id="rId21"/>
    <p:sldId id="913" r:id="rId22"/>
    <p:sldId id="914" r:id="rId23"/>
    <p:sldId id="836" r:id="rId24"/>
    <p:sldId id="851" r:id="rId25"/>
    <p:sldId id="711" r:id="rId26"/>
    <p:sldId id="736" r:id="rId27"/>
    <p:sldId id="883" r:id="rId28"/>
    <p:sldId id="888" r:id="rId29"/>
    <p:sldId id="741" r:id="rId30"/>
    <p:sldId id="787"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0060B2"/>
    <a:srgbClr val="FFFF66"/>
    <a:srgbClr val="FF6699"/>
    <a:srgbClr val="E329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A14A40-D9CD-4BA1-9190-BF06A43529EF}" v="4408" dt="2020-03-04T21:14:30.4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0" autoAdjust="0"/>
    <p:restoredTop sz="86410" autoAdjust="0"/>
  </p:normalViewPr>
  <p:slideViewPr>
    <p:cSldViewPr>
      <p:cViewPr varScale="1">
        <p:scale>
          <a:sx n="58" d="100"/>
          <a:sy n="58" d="100"/>
        </p:scale>
        <p:origin x="790" y="34"/>
      </p:cViewPr>
      <p:guideLst>
        <p:guide orient="horz" pos="2160"/>
        <p:guide pos="2880"/>
      </p:guideLst>
    </p:cSldViewPr>
  </p:slideViewPr>
  <p:outlineViewPr>
    <p:cViewPr>
      <p:scale>
        <a:sx n="33" d="100"/>
        <a:sy n="33" d="100"/>
      </p:scale>
      <p:origin x="0" y="-33634"/>
    </p:cViewPr>
  </p:outlineViewPr>
  <p:notesTextViewPr>
    <p:cViewPr>
      <p:scale>
        <a:sx n="1" d="1"/>
        <a:sy n="1" d="1"/>
      </p:scale>
      <p:origin x="0" y="0"/>
    </p:cViewPr>
  </p:notesTextViewPr>
  <p:sorterViewPr>
    <p:cViewPr varScale="1">
      <p:scale>
        <a:sx n="100" d="100"/>
        <a:sy n="100" d="100"/>
      </p:scale>
      <p:origin x="0" y="-413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Bennett" userId="808163721be62333" providerId="LiveId" clId="{9325AF7A-FD10-4824-9900-3C80564194AB}"/>
    <pc:docChg chg="addSld delSld modSld sldOrd">
      <pc:chgData name="Michael Bennett" userId="808163721be62333" providerId="LiveId" clId="{9325AF7A-FD10-4824-9900-3C80564194AB}" dt="2020-03-04T21:14:30.487" v="4379" actId="20577"/>
      <pc:docMkLst>
        <pc:docMk/>
      </pc:docMkLst>
      <pc:sldChg chg="modSp">
        <pc:chgData name="Michael Bennett" userId="808163721be62333" providerId="LiveId" clId="{9325AF7A-FD10-4824-9900-3C80564194AB}" dt="2020-03-04T18:46:30.485" v="9" actId="20577"/>
        <pc:sldMkLst>
          <pc:docMk/>
          <pc:sldMk cId="0" sldId="256"/>
        </pc:sldMkLst>
        <pc:spChg chg="mod">
          <ac:chgData name="Michael Bennett" userId="808163721be62333" providerId="LiveId" clId="{9325AF7A-FD10-4824-9900-3C80564194AB}" dt="2020-03-04T18:46:30.485" v="9" actId="20577"/>
          <ac:spMkLst>
            <pc:docMk/>
            <pc:sldMk cId="0" sldId="256"/>
            <ac:spMk id="3" creationId="{00000000-0000-0000-0000-000000000000}"/>
          </ac:spMkLst>
        </pc:spChg>
      </pc:sldChg>
      <pc:sldChg chg="modSp">
        <pc:chgData name="Michael Bennett" userId="808163721be62333" providerId="LiveId" clId="{9325AF7A-FD10-4824-9900-3C80564194AB}" dt="2020-03-04T19:35:55.477" v="2521" actId="404"/>
        <pc:sldMkLst>
          <pc:docMk/>
          <pc:sldMk cId="2334629059" sldId="519"/>
        </pc:sldMkLst>
        <pc:spChg chg="mod">
          <ac:chgData name="Michael Bennett" userId="808163721be62333" providerId="LiveId" clId="{9325AF7A-FD10-4824-9900-3C80564194AB}" dt="2020-03-04T19:34:29.400" v="2481" actId="20577"/>
          <ac:spMkLst>
            <pc:docMk/>
            <pc:sldMk cId="2334629059" sldId="519"/>
            <ac:spMk id="2" creationId="{00000000-0000-0000-0000-000000000000}"/>
          </ac:spMkLst>
        </pc:spChg>
        <pc:spChg chg="mod">
          <ac:chgData name="Michael Bennett" userId="808163721be62333" providerId="LiveId" clId="{9325AF7A-FD10-4824-9900-3C80564194AB}" dt="2020-03-04T19:35:55.477" v="2521" actId="404"/>
          <ac:spMkLst>
            <pc:docMk/>
            <pc:sldMk cId="2334629059" sldId="519"/>
            <ac:spMk id="3" creationId="{00000000-0000-0000-0000-000000000000}"/>
          </ac:spMkLst>
        </pc:spChg>
      </pc:sldChg>
      <pc:sldChg chg="modSp">
        <pc:chgData name="Michael Bennett" userId="808163721be62333" providerId="LiveId" clId="{9325AF7A-FD10-4824-9900-3C80564194AB}" dt="2020-03-04T19:04:12.895" v="1203" actId="255"/>
        <pc:sldMkLst>
          <pc:docMk/>
          <pc:sldMk cId="384815537" sldId="711"/>
        </pc:sldMkLst>
        <pc:spChg chg="mod">
          <ac:chgData name="Michael Bennett" userId="808163721be62333" providerId="LiveId" clId="{9325AF7A-FD10-4824-9900-3C80564194AB}" dt="2020-03-04T19:04:12.895" v="1203" actId="255"/>
          <ac:spMkLst>
            <pc:docMk/>
            <pc:sldMk cId="384815537" sldId="711"/>
            <ac:spMk id="3" creationId="{00000000-0000-0000-0000-000000000000}"/>
          </ac:spMkLst>
        </pc:spChg>
      </pc:sldChg>
      <pc:sldChg chg="modSp">
        <pc:chgData name="Michael Bennett" userId="808163721be62333" providerId="LiveId" clId="{9325AF7A-FD10-4824-9900-3C80564194AB}" dt="2020-03-04T20:20:30.944" v="2946" actId="20577"/>
        <pc:sldMkLst>
          <pc:docMk/>
          <pc:sldMk cId="3947954689" sldId="843"/>
        </pc:sldMkLst>
        <pc:spChg chg="mod">
          <ac:chgData name="Michael Bennett" userId="808163721be62333" providerId="LiveId" clId="{9325AF7A-FD10-4824-9900-3C80564194AB}" dt="2020-03-04T20:20:30.944" v="2946" actId="20577"/>
          <ac:spMkLst>
            <pc:docMk/>
            <pc:sldMk cId="3947954689" sldId="843"/>
            <ac:spMk id="3" creationId="{00000000-0000-0000-0000-000000000000}"/>
          </ac:spMkLst>
        </pc:spChg>
      </pc:sldChg>
      <pc:sldChg chg="modSp">
        <pc:chgData name="Michael Bennett" userId="808163721be62333" providerId="LiveId" clId="{9325AF7A-FD10-4824-9900-3C80564194AB}" dt="2020-03-04T19:00:36.657" v="1082" actId="20577"/>
        <pc:sldMkLst>
          <pc:docMk/>
          <pc:sldMk cId="272755766" sldId="851"/>
        </pc:sldMkLst>
        <pc:spChg chg="mod">
          <ac:chgData name="Michael Bennett" userId="808163721be62333" providerId="LiveId" clId="{9325AF7A-FD10-4824-9900-3C80564194AB}" dt="2020-03-04T19:00:36.657" v="1082" actId="20577"/>
          <ac:spMkLst>
            <pc:docMk/>
            <pc:sldMk cId="272755766" sldId="851"/>
            <ac:spMk id="3" creationId="{CF12A0D5-2557-4BD3-ABFB-79228CE940F0}"/>
          </ac:spMkLst>
        </pc:spChg>
      </pc:sldChg>
      <pc:sldChg chg="ord">
        <pc:chgData name="Michael Bennett" userId="808163721be62333" providerId="LiveId" clId="{9325AF7A-FD10-4824-9900-3C80564194AB}" dt="2020-03-04T18:54:20.376" v="484"/>
        <pc:sldMkLst>
          <pc:docMk/>
          <pc:sldMk cId="1264760981" sldId="877"/>
        </pc:sldMkLst>
      </pc:sldChg>
      <pc:sldChg chg="modSp ord">
        <pc:chgData name="Michael Bennett" userId="808163721be62333" providerId="LiveId" clId="{9325AF7A-FD10-4824-9900-3C80564194AB}" dt="2020-03-04T19:05:33.648" v="1210" actId="6549"/>
        <pc:sldMkLst>
          <pc:docMk/>
          <pc:sldMk cId="339620338" sldId="879"/>
        </pc:sldMkLst>
        <pc:spChg chg="mod">
          <ac:chgData name="Michael Bennett" userId="808163721be62333" providerId="LiveId" clId="{9325AF7A-FD10-4824-9900-3C80564194AB}" dt="2020-03-04T19:05:33.648" v="1210" actId="6549"/>
          <ac:spMkLst>
            <pc:docMk/>
            <pc:sldMk cId="339620338" sldId="879"/>
            <ac:spMk id="3" creationId="{3095E9C3-E354-4ABA-8215-F7BEC16ECF83}"/>
          </ac:spMkLst>
        </pc:spChg>
      </pc:sldChg>
      <pc:sldChg chg="modSp del">
        <pc:chgData name="Michael Bennett" userId="808163721be62333" providerId="LiveId" clId="{9325AF7A-FD10-4824-9900-3C80564194AB}" dt="2020-03-04T18:57:19.421" v="844" actId="2696"/>
        <pc:sldMkLst>
          <pc:docMk/>
          <pc:sldMk cId="2444560982" sldId="895"/>
        </pc:sldMkLst>
        <pc:spChg chg="mod">
          <ac:chgData name="Michael Bennett" userId="808163721be62333" providerId="LiveId" clId="{9325AF7A-FD10-4824-9900-3C80564194AB}" dt="2020-03-04T18:56:53.492" v="830" actId="20577"/>
          <ac:spMkLst>
            <pc:docMk/>
            <pc:sldMk cId="2444560982" sldId="895"/>
            <ac:spMk id="3" creationId="{8FCB6092-7FBF-47F0-A7E6-BEF29089183E}"/>
          </ac:spMkLst>
        </pc:spChg>
      </pc:sldChg>
      <pc:sldChg chg="ord">
        <pc:chgData name="Michael Bennett" userId="808163721be62333" providerId="LiveId" clId="{9325AF7A-FD10-4824-9900-3C80564194AB}" dt="2020-03-04T18:54:22.303" v="486"/>
        <pc:sldMkLst>
          <pc:docMk/>
          <pc:sldMk cId="1536842702" sldId="900"/>
        </pc:sldMkLst>
      </pc:sldChg>
      <pc:sldChg chg="modSp">
        <pc:chgData name="Michael Bennett" userId="808163721be62333" providerId="LiveId" clId="{9325AF7A-FD10-4824-9900-3C80564194AB}" dt="2020-03-04T18:52:23.261" v="423" actId="20577"/>
        <pc:sldMkLst>
          <pc:docMk/>
          <pc:sldMk cId="150161656" sldId="901"/>
        </pc:sldMkLst>
        <pc:spChg chg="mod">
          <ac:chgData name="Michael Bennett" userId="808163721be62333" providerId="LiveId" clId="{9325AF7A-FD10-4824-9900-3C80564194AB}" dt="2020-03-04T18:52:23.261" v="423" actId="20577"/>
          <ac:spMkLst>
            <pc:docMk/>
            <pc:sldMk cId="150161656" sldId="901"/>
            <ac:spMk id="3" creationId="{47D23351-CB29-4274-A478-7D10748D9BF8}"/>
          </ac:spMkLst>
        </pc:spChg>
      </pc:sldChg>
      <pc:sldChg chg="del">
        <pc:chgData name="Michael Bennett" userId="808163721be62333" providerId="LiveId" clId="{9325AF7A-FD10-4824-9900-3C80564194AB}" dt="2020-03-04T18:52:51.326" v="447" actId="2696"/>
        <pc:sldMkLst>
          <pc:docMk/>
          <pc:sldMk cId="961533618" sldId="902"/>
        </pc:sldMkLst>
      </pc:sldChg>
      <pc:sldChg chg="modSp">
        <pc:chgData name="Michael Bennett" userId="808163721be62333" providerId="LiveId" clId="{9325AF7A-FD10-4824-9900-3C80564194AB}" dt="2020-03-04T19:07:01.368" v="1321" actId="313"/>
        <pc:sldMkLst>
          <pc:docMk/>
          <pc:sldMk cId="3317830303" sldId="904"/>
        </pc:sldMkLst>
        <pc:spChg chg="mod">
          <ac:chgData name="Michael Bennett" userId="808163721be62333" providerId="LiveId" clId="{9325AF7A-FD10-4824-9900-3C80564194AB}" dt="2020-03-04T19:07:01.368" v="1321" actId="313"/>
          <ac:spMkLst>
            <pc:docMk/>
            <pc:sldMk cId="3317830303" sldId="904"/>
            <ac:spMk id="3" creationId="{0ABAE31A-BE7A-43CE-98EF-B5B8C252F362}"/>
          </ac:spMkLst>
        </pc:spChg>
      </pc:sldChg>
      <pc:sldChg chg="modSp ord">
        <pc:chgData name="Michael Bennett" userId="808163721be62333" providerId="LiveId" clId="{9325AF7A-FD10-4824-9900-3C80564194AB}" dt="2020-03-04T19:05:01.567" v="1204" actId="20577"/>
        <pc:sldMkLst>
          <pc:docMk/>
          <pc:sldMk cId="1359140690" sldId="906"/>
        </pc:sldMkLst>
        <pc:spChg chg="mod">
          <ac:chgData name="Michael Bennett" userId="808163721be62333" providerId="LiveId" clId="{9325AF7A-FD10-4824-9900-3C80564194AB}" dt="2020-03-04T19:05:01.567" v="1204" actId="20577"/>
          <ac:spMkLst>
            <pc:docMk/>
            <pc:sldMk cId="1359140690" sldId="906"/>
            <ac:spMk id="2" creationId="{2A92FA70-486F-4B3F-A37C-D728F88D54BA}"/>
          </ac:spMkLst>
        </pc:spChg>
      </pc:sldChg>
      <pc:sldChg chg="del">
        <pc:chgData name="Michael Bennett" userId="808163721be62333" providerId="LiveId" clId="{9325AF7A-FD10-4824-9900-3C80564194AB}" dt="2020-03-04T18:52:56.278" v="448" actId="2696"/>
        <pc:sldMkLst>
          <pc:docMk/>
          <pc:sldMk cId="970148587" sldId="907"/>
        </pc:sldMkLst>
      </pc:sldChg>
      <pc:sldChg chg="modSp">
        <pc:chgData name="Michael Bennett" userId="808163721be62333" providerId="LiveId" clId="{9325AF7A-FD10-4824-9900-3C80564194AB}" dt="2020-03-04T19:32:10.958" v="2166" actId="6549"/>
        <pc:sldMkLst>
          <pc:docMk/>
          <pc:sldMk cId="3683865179" sldId="908"/>
        </pc:sldMkLst>
        <pc:spChg chg="mod">
          <ac:chgData name="Michael Bennett" userId="808163721be62333" providerId="LiveId" clId="{9325AF7A-FD10-4824-9900-3C80564194AB}" dt="2020-03-04T19:05:14.756" v="1207" actId="20577"/>
          <ac:spMkLst>
            <pc:docMk/>
            <pc:sldMk cId="3683865179" sldId="908"/>
            <ac:spMk id="2" creationId="{AB48908B-492A-4DB2-89A4-B5B910565B4E}"/>
          </ac:spMkLst>
        </pc:spChg>
        <pc:spChg chg="mod">
          <ac:chgData name="Michael Bennett" userId="808163721be62333" providerId="LiveId" clId="{9325AF7A-FD10-4824-9900-3C80564194AB}" dt="2020-03-04T19:32:10.958" v="2166" actId="6549"/>
          <ac:spMkLst>
            <pc:docMk/>
            <pc:sldMk cId="3683865179" sldId="908"/>
            <ac:spMk id="3" creationId="{A3AAC95C-8C32-4593-B67B-ACF8E2384D78}"/>
          </ac:spMkLst>
        </pc:spChg>
      </pc:sldChg>
      <pc:sldChg chg="modSp">
        <pc:chgData name="Michael Bennett" userId="808163721be62333" providerId="LiveId" clId="{9325AF7A-FD10-4824-9900-3C80564194AB}" dt="2020-03-04T18:53:18.101" v="450" actId="20577"/>
        <pc:sldMkLst>
          <pc:docMk/>
          <pc:sldMk cId="2815055961" sldId="909"/>
        </pc:sldMkLst>
        <pc:spChg chg="mod">
          <ac:chgData name="Michael Bennett" userId="808163721be62333" providerId="LiveId" clId="{9325AF7A-FD10-4824-9900-3C80564194AB}" dt="2020-03-04T18:53:18.101" v="450" actId="20577"/>
          <ac:spMkLst>
            <pc:docMk/>
            <pc:sldMk cId="2815055961" sldId="909"/>
            <ac:spMk id="2" creationId="{3D064761-7FA7-46E6-8617-BDE6DD790259}"/>
          </ac:spMkLst>
        </pc:spChg>
      </pc:sldChg>
      <pc:sldChg chg="modSp">
        <pc:chgData name="Michael Bennett" userId="808163721be62333" providerId="LiveId" clId="{9325AF7A-FD10-4824-9900-3C80564194AB}" dt="2020-03-04T20:50:14.555" v="4017" actId="20577"/>
        <pc:sldMkLst>
          <pc:docMk/>
          <pc:sldMk cId="694409111" sldId="910"/>
        </pc:sldMkLst>
        <pc:spChg chg="mod">
          <ac:chgData name="Michael Bennett" userId="808163721be62333" providerId="LiveId" clId="{9325AF7A-FD10-4824-9900-3C80564194AB}" dt="2020-03-04T20:50:14.555" v="4017" actId="20577"/>
          <ac:spMkLst>
            <pc:docMk/>
            <pc:sldMk cId="694409111" sldId="910"/>
            <ac:spMk id="3" creationId="{844991D9-D9B2-4463-A14C-00B16E9B2F8E}"/>
          </ac:spMkLst>
        </pc:spChg>
      </pc:sldChg>
      <pc:sldChg chg="modSp">
        <pc:chgData name="Michael Bennett" userId="808163721be62333" providerId="LiveId" clId="{9325AF7A-FD10-4824-9900-3C80564194AB}" dt="2020-03-04T20:28:02.867" v="3779" actId="404"/>
        <pc:sldMkLst>
          <pc:docMk/>
          <pc:sldMk cId="2958888321" sldId="911"/>
        </pc:sldMkLst>
        <pc:spChg chg="mod">
          <ac:chgData name="Michael Bennett" userId="808163721be62333" providerId="LiveId" clId="{9325AF7A-FD10-4824-9900-3C80564194AB}" dt="2020-03-04T20:23:26.973" v="3519" actId="404"/>
          <ac:spMkLst>
            <pc:docMk/>
            <pc:sldMk cId="2958888321" sldId="911"/>
            <ac:spMk id="2" creationId="{C6BACE3F-1EED-4F19-80B4-68495563CC29}"/>
          </ac:spMkLst>
        </pc:spChg>
        <pc:spChg chg="mod">
          <ac:chgData name="Michael Bennett" userId="808163721be62333" providerId="LiveId" clId="{9325AF7A-FD10-4824-9900-3C80564194AB}" dt="2020-03-04T20:28:02.867" v="3779" actId="404"/>
          <ac:spMkLst>
            <pc:docMk/>
            <pc:sldMk cId="2958888321" sldId="911"/>
            <ac:spMk id="3" creationId="{5EB3E5C9-A723-4B85-9F12-D61D34760F7C}"/>
          </ac:spMkLst>
        </pc:spChg>
      </pc:sldChg>
      <pc:sldChg chg="modSp">
        <pc:chgData name="Michael Bennett" userId="808163721be62333" providerId="LiveId" clId="{9325AF7A-FD10-4824-9900-3C80564194AB}" dt="2020-03-04T20:47:45.241" v="4005" actId="20577"/>
        <pc:sldMkLst>
          <pc:docMk/>
          <pc:sldMk cId="2173340345" sldId="912"/>
        </pc:sldMkLst>
        <pc:spChg chg="mod">
          <ac:chgData name="Michael Bennett" userId="808163721be62333" providerId="LiveId" clId="{9325AF7A-FD10-4824-9900-3C80564194AB}" dt="2020-03-04T18:52:46.579" v="446" actId="20577"/>
          <ac:spMkLst>
            <pc:docMk/>
            <pc:sldMk cId="2173340345" sldId="912"/>
            <ac:spMk id="2" creationId="{BFB23261-FD4C-4E6C-B1A5-371D86102774}"/>
          </ac:spMkLst>
        </pc:spChg>
        <pc:spChg chg="mod">
          <ac:chgData name="Michael Bennett" userId="808163721be62333" providerId="LiveId" clId="{9325AF7A-FD10-4824-9900-3C80564194AB}" dt="2020-03-04T20:47:45.241" v="4005" actId="20577"/>
          <ac:spMkLst>
            <pc:docMk/>
            <pc:sldMk cId="2173340345" sldId="912"/>
            <ac:spMk id="3" creationId="{35DF3449-36C5-40C7-B9C0-EA6AF987531A}"/>
          </ac:spMkLst>
        </pc:spChg>
      </pc:sldChg>
      <pc:sldChg chg="modSp add">
        <pc:chgData name="Michael Bennett" userId="808163721be62333" providerId="LiveId" clId="{9325AF7A-FD10-4824-9900-3C80564194AB}" dt="2020-03-04T21:14:30.487" v="4379" actId="20577"/>
        <pc:sldMkLst>
          <pc:docMk/>
          <pc:sldMk cId="586003452" sldId="913"/>
        </pc:sldMkLst>
        <pc:spChg chg="mod">
          <ac:chgData name="Michael Bennett" userId="808163721be62333" providerId="LiveId" clId="{9325AF7A-FD10-4824-9900-3C80564194AB}" dt="2020-03-04T18:57:08.184" v="837" actId="20577"/>
          <ac:spMkLst>
            <pc:docMk/>
            <pc:sldMk cId="586003452" sldId="913"/>
            <ac:spMk id="2" creationId="{E2EE7E1B-29AA-43F5-9EEB-FCEB5E643757}"/>
          </ac:spMkLst>
        </pc:spChg>
        <pc:spChg chg="mod">
          <ac:chgData name="Michael Bennett" userId="808163721be62333" providerId="LiveId" clId="{9325AF7A-FD10-4824-9900-3C80564194AB}" dt="2020-03-04T21:14:30.487" v="4379" actId="20577"/>
          <ac:spMkLst>
            <pc:docMk/>
            <pc:sldMk cId="586003452" sldId="913"/>
            <ac:spMk id="3" creationId="{CA8FFACD-C8C2-404C-A81C-07467C80EAA6}"/>
          </ac:spMkLst>
        </pc:spChg>
      </pc:sldChg>
      <pc:sldChg chg="modSp add">
        <pc:chgData name="Michael Bennett" userId="808163721be62333" providerId="LiveId" clId="{9325AF7A-FD10-4824-9900-3C80564194AB}" dt="2020-03-04T19:08:23.182" v="1436" actId="20577"/>
        <pc:sldMkLst>
          <pc:docMk/>
          <pc:sldMk cId="977730135" sldId="914"/>
        </pc:sldMkLst>
        <pc:spChg chg="mod">
          <ac:chgData name="Michael Bennett" userId="808163721be62333" providerId="LiveId" clId="{9325AF7A-FD10-4824-9900-3C80564194AB}" dt="2020-03-04T18:57:17.393" v="843" actId="20577"/>
          <ac:spMkLst>
            <pc:docMk/>
            <pc:sldMk cId="977730135" sldId="914"/>
            <ac:spMk id="2" creationId="{CAC0F0FF-E1F4-41F4-B183-9DD52E2E5422}"/>
          </ac:spMkLst>
        </pc:spChg>
        <pc:spChg chg="mod">
          <ac:chgData name="Michael Bennett" userId="808163721be62333" providerId="LiveId" clId="{9325AF7A-FD10-4824-9900-3C80564194AB}" dt="2020-03-04T19:08:23.182" v="1436" actId="20577"/>
          <ac:spMkLst>
            <pc:docMk/>
            <pc:sldMk cId="977730135" sldId="914"/>
            <ac:spMk id="3" creationId="{1E0C7AE0-1DAE-4374-A61B-ADA7A888CB0D}"/>
          </ac:spMkLst>
        </pc:spChg>
      </pc:sldChg>
      <pc:sldChg chg="modSp add del">
        <pc:chgData name="Michael Bennett" userId="808163721be62333" providerId="LiveId" clId="{9325AF7A-FD10-4824-9900-3C80564194AB}" dt="2020-03-04T19:24:21.687" v="1521" actId="2696"/>
        <pc:sldMkLst>
          <pc:docMk/>
          <pc:sldMk cId="1845784565" sldId="915"/>
        </pc:sldMkLst>
        <pc:spChg chg="mod">
          <ac:chgData name="Michael Bennett" userId="808163721be62333" providerId="LiveId" clId="{9325AF7A-FD10-4824-9900-3C80564194AB}" dt="2020-03-04T19:23:14.571" v="1481" actId="20577"/>
          <ac:spMkLst>
            <pc:docMk/>
            <pc:sldMk cId="1845784565" sldId="915"/>
            <ac:spMk id="2" creationId="{A339E807-1454-4050-B176-11C4A579CF99}"/>
          </ac:spMkLst>
        </pc:spChg>
        <pc:spChg chg="mod">
          <ac:chgData name="Michael Bennett" userId="808163721be62333" providerId="LiveId" clId="{9325AF7A-FD10-4824-9900-3C80564194AB}" dt="2020-03-04T19:19:10.943" v="1464" actId="404"/>
          <ac:spMkLst>
            <pc:docMk/>
            <pc:sldMk cId="1845784565" sldId="915"/>
            <ac:spMk id="3" creationId="{ED7914E1-7EDA-4A07-9B12-0AE58FE58704}"/>
          </ac:spMkLst>
        </pc:spChg>
      </pc:sldChg>
      <pc:sldChg chg="modSp add del">
        <pc:chgData name="Michael Bennett" userId="808163721be62333" providerId="LiveId" clId="{9325AF7A-FD10-4824-9900-3C80564194AB}" dt="2020-03-04T19:18:34.751" v="1456" actId="2696"/>
        <pc:sldMkLst>
          <pc:docMk/>
          <pc:sldMk cId="3606643759" sldId="916"/>
        </pc:sldMkLst>
        <pc:spChg chg="mod">
          <ac:chgData name="Michael Bennett" userId="808163721be62333" providerId="LiveId" clId="{9325AF7A-FD10-4824-9900-3C80564194AB}" dt="2020-03-04T19:18:34.381" v="1455"/>
          <ac:spMkLst>
            <pc:docMk/>
            <pc:sldMk cId="3606643759" sldId="916"/>
            <ac:spMk id="2" creationId="{9D8D0BDE-315E-48A4-B49D-3BC6BCB0E948}"/>
          </ac:spMkLst>
        </pc:spChg>
      </pc:sldChg>
      <pc:sldChg chg="modSp add">
        <pc:chgData name="Michael Bennett" userId="808163721be62333" providerId="LiveId" clId="{9325AF7A-FD10-4824-9900-3C80564194AB}" dt="2020-03-04T19:24:32.262" v="1522"/>
        <pc:sldMkLst>
          <pc:docMk/>
          <pc:sldMk cId="3796682034" sldId="916"/>
        </pc:sldMkLst>
        <pc:spChg chg="mod">
          <ac:chgData name="Michael Bennett" userId="808163721be62333" providerId="LiveId" clId="{9325AF7A-FD10-4824-9900-3C80564194AB}" dt="2020-03-04T19:24:32.262" v="1522"/>
          <ac:spMkLst>
            <pc:docMk/>
            <pc:sldMk cId="3796682034" sldId="916"/>
            <ac:spMk id="2" creationId="{C072D614-92F6-472E-AA75-E24C35447178}"/>
          </ac:spMkLst>
        </pc:spChg>
        <pc:spChg chg="mod">
          <ac:chgData name="Michael Bennett" userId="808163721be62333" providerId="LiveId" clId="{9325AF7A-FD10-4824-9900-3C80564194AB}" dt="2020-03-04T19:24:04.230" v="1520" actId="404"/>
          <ac:spMkLst>
            <pc:docMk/>
            <pc:sldMk cId="3796682034" sldId="916"/>
            <ac:spMk id="3" creationId="{6CBDB6F3-692F-43B2-B076-788CEE11F457}"/>
          </ac:spMkLst>
        </pc:spChg>
      </pc:sldChg>
      <pc:sldChg chg="modSp add">
        <pc:chgData name="Michael Bennett" userId="808163721be62333" providerId="LiveId" clId="{9325AF7A-FD10-4824-9900-3C80564194AB}" dt="2020-03-04T21:03:23.439" v="4021" actId="20577"/>
        <pc:sldMkLst>
          <pc:docMk/>
          <pc:sldMk cId="794132461" sldId="917"/>
        </pc:sldMkLst>
        <pc:spChg chg="mod">
          <ac:chgData name="Michael Bennett" userId="808163721be62333" providerId="LiveId" clId="{9325AF7A-FD10-4824-9900-3C80564194AB}" dt="2020-03-04T19:24:36.352" v="1538" actId="20577"/>
          <ac:spMkLst>
            <pc:docMk/>
            <pc:sldMk cId="794132461" sldId="917"/>
            <ac:spMk id="2" creationId="{F72117A4-B303-46F6-9EC6-B50540360148}"/>
          </ac:spMkLst>
        </pc:spChg>
        <pc:spChg chg="mod">
          <ac:chgData name="Michael Bennett" userId="808163721be62333" providerId="LiveId" clId="{9325AF7A-FD10-4824-9900-3C80564194AB}" dt="2020-03-04T21:03:23.439" v="4021" actId="20577"/>
          <ac:spMkLst>
            <pc:docMk/>
            <pc:sldMk cId="794132461" sldId="917"/>
            <ac:spMk id="3" creationId="{3B90B428-2DD0-4272-92AB-EF9404AD9823}"/>
          </ac:spMkLst>
        </pc:spChg>
      </pc:sldChg>
      <pc:sldChg chg="modSp add del">
        <pc:chgData name="Michael Bennett" userId="808163721be62333" providerId="LiveId" clId="{9325AF7A-FD10-4824-9900-3C80564194AB}" dt="2020-03-04T19:23:23.589" v="1512" actId="2696"/>
        <pc:sldMkLst>
          <pc:docMk/>
          <pc:sldMk cId="1199554667" sldId="917"/>
        </pc:sldMkLst>
        <pc:spChg chg="mod">
          <ac:chgData name="Michael Bennett" userId="808163721be62333" providerId="LiveId" clId="{9325AF7A-FD10-4824-9900-3C80564194AB}" dt="2020-03-04T19:23:23.079" v="1511"/>
          <ac:spMkLst>
            <pc:docMk/>
            <pc:sldMk cId="1199554667" sldId="917"/>
            <ac:spMk id="2" creationId="{3847877D-D088-4F5A-8EC6-232358154514}"/>
          </ac:spMkLst>
        </pc:spChg>
      </pc:sldChg>
      <pc:sldChg chg="modSp add del">
        <pc:chgData name="Michael Bennett" userId="808163721be62333" providerId="LiveId" clId="{9325AF7A-FD10-4824-9900-3C80564194AB}" dt="2020-03-04T19:24:37.223" v="1540" actId="2696"/>
        <pc:sldMkLst>
          <pc:docMk/>
          <pc:sldMk cId="2168077871" sldId="918"/>
        </pc:sldMkLst>
        <pc:spChg chg="mod">
          <ac:chgData name="Michael Bennett" userId="808163721be62333" providerId="LiveId" clId="{9325AF7A-FD10-4824-9900-3C80564194AB}" dt="2020-03-04T19:24:36.789" v="1539"/>
          <ac:spMkLst>
            <pc:docMk/>
            <pc:sldMk cId="2168077871" sldId="918"/>
            <ac:spMk id="2" creationId="{4F7642A4-5B1B-42EF-880C-28E031619B50}"/>
          </ac:spMkLst>
        </pc:spChg>
      </pc:sldChg>
      <pc:sldChg chg="modSp add">
        <pc:chgData name="Michael Bennett" userId="808163721be62333" providerId="LiveId" clId="{9325AF7A-FD10-4824-9900-3C80564194AB}" dt="2020-03-04T19:30:24.980" v="1984" actId="20577"/>
        <pc:sldMkLst>
          <pc:docMk/>
          <pc:sldMk cId="2686926902" sldId="918"/>
        </pc:sldMkLst>
        <pc:spChg chg="mod">
          <ac:chgData name="Michael Bennett" userId="808163721be62333" providerId="LiveId" clId="{9325AF7A-FD10-4824-9900-3C80564194AB}" dt="2020-03-04T19:27:45.159" v="1883"/>
          <ac:spMkLst>
            <pc:docMk/>
            <pc:sldMk cId="2686926902" sldId="918"/>
            <ac:spMk id="2" creationId="{120F1848-A9A3-44CD-B482-7D730172DB37}"/>
          </ac:spMkLst>
        </pc:spChg>
        <pc:spChg chg="mod">
          <ac:chgData name="Michael Bennett" userId="808163721be62333" providerId="LiveId" clId="{9325AF7A-FD10-4824-9900-3C80564194AB}" dt="2020-03-04T19:30:24.980" v="1984" actId="20577"/>
          <ac:spMkLst>
            <pc:docMk/>
            <pc:sldMk cId="2686926902" sldId="918"/>
            <ac:spMk id="3" creationId="{505EA9C2-6A3F-4FD0-8051-D9099FF85EEB}"/>
          </ac:spMkLst>
        </pc:spChg>
      </pc:sldChg>
      <pc:sldChg chg="modSp add">
        <pc:chgData name="Michael Bennett" userId="808163721be62333" providerId="LiveId" clId="{9325AF7A-FD10-4824-9900-3C80564194AB}" dt="2020-03-04T21:12:07.100" v="4338" actId="20577"/>
        <pc:sldMkLst>
          <pc:docMk/>
          <pc:sldMk cId="3402813845" sldId="919"/>
        </pc:sldMkLst>
        <pc:spChg chg="mod">
          <ac:chgData name="Michael Bennett" userId="808163721be62333" providerId="LiveId" clId="{9325AF7A-FD10-4824-9900-3C80564194AB}" dt="2020-03-04T19:32:18.704" v="2185" actId="20577"/>
          <ac:spMkLst>
            <pc:docMk/>
            <pc:sldMk cId="3402813845" sldId="919"/>
            <ac:spMk id="2" creationId="{801EE26C-14F6-41E4-90CE-510F20529028}"/>
          </ac:spMkLst>
        </pc:spChg>
        <pc:spChg chg="mod">
          <ac:chgData name="Michael Bennett" userId="808163721be62333" providerId="LiveId" clId="{9325AF7A-FD10-4824-9900-3C80564194AB}" dt="2020-03-04T21:12:07.100" v="4338" actId="20577"/>
          <ac:spMkLst>
            <pc:docMk/>
            <pc:sldMk cId="3402813845" sldId="919"/>
            <ac:spMk id="3" creationId="{BD2CCC22-FD2B-4838-93A5-9BA5DC642F8B}"/>
          </ac:spMkLst>
        </pc:spChg>
      </pc:sldChg>
      <pc:sldChg chg="modSp add del">
        <pc:chgData name="Michael Bennett" userId="808163721be62333" providerId="LiveId" clId="{9325AF7A-FD10-4824-9900-3C80564194AB}" dt="2020-03-04T19:32:19.450" v="2187" actId="2696"/>
        <pc:sldMkLst>
          <pc:docMk/>
          <pc:sldMk cId="2685894188" sldId="920"/>
        </pc:sldMkLst>
        <pc:spChg chg="mod">
          <ac:chgData name="Michael Bennett" userId="808163721be62333" providerId="LiveId" clId="{9325AF7A-FD10-4824-9900-3C80564194AB}" dt="2020-03-04T19:32:19.008" v="2186"/>
          <ac:spMkLst>
            <pc:docMk/>
            <pc:sldMk cId="2685894188" sldId="920"/>
            <ac:spMk id="2" creationId="{0FCAE8B7-50F7-426C-BA28-10A6B92208CD}"/>
          </ac:spMkLst>
        </pc:spChg>
      </pc:sldChg>
      <pc:sldChg chg="modSp add">
        <pc:chgData name="Michael Bennett" userId="808163721be62333" providerId="LiveId" clId="{9325AF7A-FD10-4824-9900-3C80564194AB}" dt="2020-03-04T20:24:44.021" v="3697" actId="403"/>
        <pc:sldMkLst>
          <pc:docMk/>
          <pc:sldMk cId="3797313743" sldId="920"/>
        </pc:sldMkLst>
        <pc:spChg chg="mod">
          <ac:chgData name="Michael Bennett" userId="808163721be62333" providerId="LiveId" clId="{9325AF7A-FD10-4824-9900-3C80564194AB}" dt="2020-03-04T20:17:17.221" v="2652"/>
          <ac:spMkLst>
            <pc:docMk/>
            <pc:sldMk cId="3797313743" sldId="920"/>
            <ac:spMk id="2" creationId="{047C88B0-DE27-4CAE-8B1F-083765164E1C}"/>
          </ac:spMkLst>
        </pc:spChg>
        <pc:spChg chg="mod">
          <ac:chgData name="Michael Bennett" userId="808163721be62333" providerId="LiveId" clId="{9325AF7A-FD10-4824-9900-3C80564194AB}" dt="2020-03-04T20:24:44.021" v="3697" actId="403"/>
          <ac:spMkLst>
            <pc:docMk/>
            <pc:sldMk cId="3797313743" sldId="920"/>
            <ac:spMk id="3" creationId="{2BA71490-14FE-4405-8507-1B72F5174212}"/>
          </ac:spMkLst>
        </pc:spChg>
      </pc:sldChg>
      <pc:sldChg chg="modSp add">
        <pc:chgData name="Michael Bennett" userId="808163721be62333" providerId="LiveId" clId="{9325AF7A-FD10-4824-9900-3C80564194AB}" dt="2020-03-04T20:25:12.803" v="3701" actId="403"/>
        <pc:sldMkLst>
          <pc:docMk/>
          <pc:sldMk cId="1262766570" sldId="921"/>
        </pc:sldMkLst>
        <pc:spChg chg="mod">
          <ac:chgData name="Michael Bennett" userId="808163721be62333" providerId="LiveId" clId="{9325AF7A-FD10-4824-9900-3C80564194AB}" dt="2020-03-04T20:24:24.641" v="3695" actId="20577"/>
          <ac:spMkLst>
            <pc:docMk/>
            <pc:sldMk cId="1262766570" sldId="921"/>
            <ac:spMk id="2" creationId="{1F76F45A-0C1D-4EB7-A0EF-CC4EB97789EA}"/>
          </ac:spMkLst>
        </pc:spChg>
        <pc:spChg chg="mod">
          <ac:chgData name="Michael Bennett" userId="808163721be62333" providerId="LiveId" clId="{9325AF7A-FD10-4824-9900-3C80564194AB}" dt="2020-03-04T20:25:12.803" v="3701" actId="403"/>
          <ac:spMkLst>
            <pc:docMk/>
            <pc:sldMk cId="1262766570" sldId="921"/>
            <ac:spMk id="3" creationId="{6912BA30-F78D-4988-8947-FA1050F32626}"/>
          </ac:spMkLst>
        </pc:spChg>
      </pc:sldChg>
      <pc:sldChg chg="modSp add del">
        <pc:chgData name="Michael Bennett" userId="808163721be62333" providerId="LiveId" clId="{9325AF7A-FD10-4824-9900-3C80564194AB}" dt="2020-03-04T20:50:07.938" v="4007" actId="2696"/>
        <pc:sldMkLst>
          <pc:docMk/>
          <pc:sldMk cId="2685457890" sldId="922"/>
        </pc:sldMkLst>
        <pc:spChg chg="mod">
          <ac:chgData name="Michael Bennett" userId="808163721be62333" providerId="LiveId" clId="{9325AF7A-FD10-4824-9900-3C80564194AB}" dt="2020-03-04T20:50:07.419" v="4006"/>
          <ac:spMkLst>
            <pc:docMk/>
            <pc:sldMk cId="2685457890" sldId="922"/>
            <ac:spMk id="2" creationId="{332D5F21-E525-44BD-89B8-751823FE20E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FC723B-399F-4A90-8296-830E5DB4E765}" type="datetimeFigureOut">
              <a:rPr lang="en-US" smtClean="0"/>
              <a:pPr/>
              <a:t>3/4/2020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D2869B-921B-4CCE-897D-ADE41B506C30}" type="slidenum">
              <a:rPr lang="en-US" smtClean="0"/>
              <a:pPr/>
              <a:t>‹#›</a:t>
            </a:fld>
            <a:endParaRPr lang="en-US" dirty="0"/>
          </a:p>
        </p:txBody>
      </p:sp>
    </p:spTree>
    <p:extLst>
      <p:ext uri="{BB962C8B-B14F-4D97-AF65-F5344CB8AC3E}">
        <p14:creationId xmlns:p14="http://schemas.microsoft.com/office/powerpoint/2010/main" val="1509816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Also viewable in Adaptive – see link on next slide</a:t>
            </a:r>
          </a:p>
        </p:txBody>
      </p:sp>
      <p:sp>
        <p:nvSpPr>
          <p:cNvPr id="4" name="Slide Number Placeholder 3"/>
          <p:cNvSpPr>
            <a:spLocks noGrp="1"/>
          </p:cNvSpPr>
          <p:nvPr>
            <p:ph type="sldNum" sz="quarter" idx="10"/>
          </p:nvPr>
        </p:nvSpPr>
        <p:spPr/>
        <p:txBody>
          <a:bodyPr/>
          <a:lstStyle/>
          <a:p>
            <a:fld id="{DED2869B-921B-4CCE-897D-ADE41B506C30}" type="slidenum">
              <a:rPr lang="en-US" smtClean="0"/>
              <a:pPr/>
              <a:t>28</a:t>
            </a:fld>
            <a:endParaRPr lang="en-US" dirty="0"/>
          </a:p>
        </p:txBody>
      </p:sp>
    </p:spTree>
    <p:extLst>
      <p:ext uri="{BB962C8B-B14F-4D97-AF65-F5344CB8AC3E}">
        <p14:creationId xmlns:p14="http://schemas.microsoft.com/office/powerpoint/2010/main" val="4265899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89E1B46-8ADD-4A2E-AB61-0E5BCC4C79AB}" type="datetime1">
              <a:rPr lang="en-US" smtClean="0"/>
              <a:pPr>
                <a:defRPr/>
              </a:pPr>
              <a:t>3/4/2020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418E282-EBFC-4412-8B3F-30C7B15CB7F0}"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FD6267C-5F63-43FB-953A-A976EF4E6229}" type="datetime1">
              <a:rPr lang="en-US" smtClean="0"/>
              <a:pPr>
                <a:defRPr/>
              </a:pPr>
              <a:t>3/4/2020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86F74EC-37D6-44FE-8E84-6CFA0135BCA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DA45367-FC62-4735-BCA9-3DD46055D026}" type="datetime1">
              <a:rPr lang="en-US" smtClean="0"/>
              <a:pPr>
                <a:defRPr/>
              </a:pPr>
              <a:t>3/4/2020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56D6DB0-F130-4CD7-BC01-EC857653013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563562"/>
          </a:xfrm>
        </p:spPr>
        <p:txBody>
          <a:bodyPr/>
          <a:lstStyle>
            <a:lvl1pPr algn="l">
              <a:defRPr sz="2800"/>
            </a:lvl1pPr>
          </a:lstStyle>
          <a:p>
            <a:r>
              <a:rPr lang="en-US"/>
              <a:t>Click to edit Master title style</a:t>
            </a:r>
          </a:p>
        </p:txBody>
      </p:sp>
      <p:sp>
        <p:nvSpPr>
          <p:cNvPr id="3" name="Content Placeholder 2"/>
          <p:cNvSpPr>
            <a:spLocks noGrp="1"/>
          </p:cNvSpPr>
          <p:nvPr>
            <p:ph idx="1"/>
          </p:nvPr>
        </p:nvSpPr>
        <p:spPr>
          <a:xfrm>
            <a:off x="457200" y="990600"/>
            <a:ext cx="8229600" cy="5715000"/>
          </a:xfrm>
        </p:spPr>
        <p:txBody>
          <a:bodyPr/>
          <a:lstStyle>
            <a:lvl1pPr>
              <a:defRPr sz="2800"/>
            </a:lvl1pPr>
            <a:lvl2pPr>
              <a:defRPr sz="2400"/>
            </a:lvl2pPr>
            <a:lvl3pPr>
              <a:defRPr sz="2000"/>
            </a:lvl3pPr>
            <a:lvl4pPr>
              <a:defRPr sz="18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686800" y="6356350"/>
            <a:ext cx="381000" cy="365125"/>
          </a:xfrm>
        </p:spPr>
        <p:txBody>
          <a:bodyPr/>
          <a:lstStyle>
            <a:lvl1pPr>
              <a:defRPr sz="900"/>
            </a:lvl1pPr>
          </a:lstStyle>
          <a:p>
            <a:pPr>
              <a:defRPr/>
            </a:pPr>
            <a:fld id="{BEAD2C7C-EDBC-4790-BBF4-28CCD2EC968D}" type="slidenum">
              <a:rPr lang="en-US" smtClean="0"/>
              <a:pPr>
                <a:defRPr/>
              </a:pPr>
              <a:t>‹#›</a:t>
            </a:fld>
            <a:endParaRPr lang="en-US" dirty="0"/>
          </a:p>
        </p:txBody>
      </p:sp>
      <p:cxnSp>
        <p:nvCxnSpPr>
          <p:cNvPr id="8" name="Straight Connector 7"/>
          <p:cNvCxnSpPr/>
          <p:nvPr userDrawn="1"/>
        </p:nvCxnSpPr>
        <p:spPr>
          <a:xfrm>
            <a:off x="457200" y="838200"/>
            <a:ext cx="8229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EAF68903-0092-42E3-817E-1D62A797690F}" type="datetime1">
              <a:rPr lang="en-US" smtClean="0"/>
              <a:pPr>
                <a:defRPr/>
              </a:pPr>
              <a:t>3/4/2020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345D8AD-8C41-461C-977C-39E1B6B656D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54B24C57-850C-417E-9FAA-BE8D6A8DBE2C}" type="datetime1">
              <a:rPr lang="en-US" smtClean="0"/>
              <a:pPr>
                <a:defRPr/>
              </a:pPr>
              <a:t>3/4/2020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5C97409-C3A8-4142-9020-BEC4CC158081}"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38C28E2E-814B-4C22-851F-F0549AD7FC66}" type="datetime1">
              <a:rPr lang="en-US" smtClean="0"/>
              <a:pPr>
                <a:defRPr/>
              </a:pPr>
              <a:t>3/4/2020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1956F763-BEBA-4E81-AB50-EEE533FC35F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D73F742-F6A3-4DC9-AE0A-7277E31EA597}" type="datetime1">
              <a:rPr lang="en-US" smtClean="0"/>
              <a:pPr>
                <a:defRPr/>
              </a:pPr>
              <a:t>3/4/2020</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594868DC-D813-47B4-BCA0-5910B6BA042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0C3BC2E-9C88-463F-A988-4D5ECDDA207E}" type="datetime1">
              <a:rPr lang="en-US" smtClean="0"/>
              <a:pPr>
                <a:defRPr/>
              </a:pPr>
              <a:t>3/4/2020</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F08D8CD7-FEF3-4495-AF79-015AD3D984E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8875F7E-86C8-48D4-AA60-B2BA6081090A}" type="datetime1">
              <a:rPr lang="en-US" smtClean="0"/>
              <a:pPr>
                <a:defRPr/>
              </a:pPr>
              <a:t>3/4/2020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4C35A33-83E3-44CF-92E6-9E49D666A92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88898F2-689D-4729-A6BF-EDB64FFEC70D}" type="datetime1">
              <a:rPr lang="en-US" smtClean="0"/>
              <a:pPr>
                <a:defRPr/>
              </a:pPr>
              <a:t>3/4/2020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07EECB8-9F4C-4F27-840F-D7F2A3FA8832}"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7A79AE5-5F06-42A5-9C04-AB48C36DAE94}" type="datetime1">
              <a:rPr lang="en-US" smtClean="0"/>
              <a:pPr>
                <a:defRPr/>
              </a:pPr>
              <a:t>3/4/2020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4008EE3A-0931-4FF7-8196-554F4BA17F7E}"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mitiq.mit.edu/"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a:bodyPr>
          <a:lstStyle/>
          <a:p>
            <a:pPr fontAlgn="auto">
              <a:spcAft>
                <a:spcPts val="0"/>
              </a:spcAft>
              <a:defRPr/>
            </a:pPr>
            <a:r>
              <a:rPr lang="en-US" dirty="0"/>
              <a:t>OMG Finance</a:t>
            </a:r>
            <a:r>
              <a:rPr lang="en-US" baseline="0" dirty="0"/>
              <a:t> </a:t>
            </a:r>
            <a:r>
              <a:rPr lang="en-US" dirty="0"/>
              <a:t>Domain Task Force (FDTF)</a:t>
            </a:r>
          </a:p>
        </p:txBody>
      </p:sp>
      <p:sp>
        <p:nvSpPr>
          <p:cNvPr id="3" name="Subtitle 2"/>
          <p:cNvSpPr>
            <a:spLocks noGrp="1"/>
          </p:cNvSpPr>
          <p:nvPr>
            <p:ph type="subTitle" idx="1"/>
          </p:nvPr>
        </p:nvSpPr>
        <p:spPr/>
        <p:txBody>
          <a:bodyPr>
            <a:normAutofit/>
          </a:bodyPr>
          <a:lstStyle/>
          <a:p>
            <a:r>
              <a:rPr lang="en-US" dirty="0">
                <a:solidFill>
                  <a:srgbClr val="898989"/>
                </a:solidFill>
              </a:rPr>
              <a:t>Monthly Status/review call</a:t>
            </a:r>
          </a:p>
          <a:p>
            <a:r>
              <a:rPr lang="en-US" dirty="0">
                <a:solidFill>
                  <a:srgbClr val="898989"/>
                </a:solidFill>
              </a:rPr>
              <a:t>Wednesday March 04 2020</a:t>
            </a:r>
          </a:p>
        </p:txBody>
      </p:sp>
      <p:pic>
        <p:nvPicPr>
          <p:cNvPr id="13315" name="Picture 3" descr="[OMG's 20th Anniversary]"/>
          <p:cNvPicPr>
            <a:picLocks noChangeAspect="1" noChangeArrowheads="1"/>
          </p:cNvPicPr>
          <p:nvPr/>
        </p:nvPicPr>
        <p:blipFill>
          <a:blip r:embed="rId2" cstate="print"/>
          <a:srcRect/>
          <a:stretch>
            <a:fillRect/>
          </a:stretch>
        </p:blipFill>
        <p:spPr bwMode="auto">
          <a:xfrm>
            <a:off x="100012" y="76200"/>
            <a:ext cx="2185988" cy="828675"/>
          </a:xfrm>
          <a:prstGeom prst="rect">
            <a:avLst/>
          </a:prstGeom>
          <a:noFill/>
          <a:ln w="9525">
            <a:noFill/>
            <a:miter lim="800000"/>
            <a:headEnd/>
            <a:tailEnd/>
          </a:ln>
        </p:spPr>
      </p:pic>
      <p:pic>
        <p:nvPicPr>
          <p:cNvPr id="13317" name="Picture 5" descr="http://fdtf.omg.org/images/buttons-icons-lines/finance.gif"/>
          <p:cNvPicPr>
            <a:picLocks noChangeAspect="1" noChangeArrowheads="1"/>
          </p:cNvPicPr>
          <p:nvPr/>
        </p:nvPicPr>
        <p:blipFill>
          <a:blip r:embed="rId3" cstate="print"/>
          <a:srcRect/>
          <a:stretch>
            <a:fillRect/>
          </a:stretch>
        </p:blipFill>
        <p:spPr bwMode="auto">
          <a:xfrm>
            <a:off x="2362200" y="304800"/>
            <a:ext cx="5029200" cy="3048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61B03-6198-43FB-9223-DE306B26DA94}"/>
              </a:ext>
            </a:extLst>
          </p:cNvPr>
          <p:cNvSpPr>
            <a:spLocks noGrp="1"/>
          </p:cNvSpPr>
          <p:nvPr>
            <p:ph type="title"/>
          </p:nvPr>
        </p:nvSpPr>
        <p:spPr/>
        <p:txBody>
          <a:bodyPr/>
          <a:lstStyle/>
          <a:p>
            <a:r>
              <a:rPr lang="en-US" dirty="0"/>
              <a:t>Joint Meeting with FERM WG </a:t>
            </a:r>
          </a:p>
        </p:txBody>
      </p:sp>
      <p:sp>
        <p:nvSpPr>
          <p:cNvPr id="3" name="Content Placeholder 2">
            <a:extLst>
              <a:ext uri="{FF2B5EF4-FFF2-40B4-BE49-F238E27FC236}">
                <a16:creationId xmlns:a16="http://schemas.microsoft.com/office/drawing/2014/main" id="{844991D9-D9B2-4463-A14C-00B16E9B2F8E}"/>
              </a:ext>
            </a:extLst>
          </p:cNvPr>
          <p:cNvSpPr>
            <a:spLocks noGrp="1"/>
          </p:cNvSpPr>
          <p:nvPr>
            <p:ph idx="1"/>
          </p:nvPr>
        </p:nvSpPr>
        <p:spPr/>
        <p:txBody>
          <a:bodyPr/>
          <a:lstStyle/>
          <a:p>
            <a:r>
              <a:rPr lang="en-US" sz="2000" b="1" u="sng" dirty="0">
                <a:effectLst/>
              </a:rPr>
              <a:t>REPLACE!</a:t>
            </a:r>
          </a:p>
          <a:p>
            <a:r>
              <a:rPr lang="en-US" sz="2000" b="1" u="sng" dirty="0">
                <a:effectLst/>
              </a:rPr>
              <a:t>Tue 2020-03-24</a:t>
            </a:r>
          </a:p>
          <a:p>
            <a:pPr lvl="1"/>
            <a:r>
              <a:rPr lang="en-US" sz="1800" dirty="0">
                <a:effectLst/>
              </a:rPr>
              <a:t>08:30-09:00 </a:t>
            </a:r>
            <a:r>
              <a:rPr lang="en-US" sz="1800" dirty="0"/>
              <a:t>FERM WG Introduction</a:t>
            </a:r>
          </a:p>
          <a:p>
            <a:pPr lvl="2"/>
            <a:r>
              <a:rPr lang="en-US" sz="1400" i="1" dirty="0">
                <a:effectLst/>
              </a:rPr>
              <a:t>Update led by Lars </a:t>
            </a:r>
            <a:r>
              <a:rPr lang="en-US" sz="1400" i="1" dirty="0" err="1">
                <a:effectLst/>
              </a:rPr>
              <a:t>Toomre</a:t>
            </a:r>
            <a:r>
              <a:rPr lang="en-US" sz="1400" i="1" dirty="0">
                <a:effectLst/>
              </a:rPr>
              <a:t>, CEO of BRC Fintech Corporation </a:t>
            </a:r>
            <a:br>
              <a:rPr lang="en-US" sz="1400" i="1" dirty="0">
                <a:effectLst/>
              </a:rPr>
            </a:br>
            <a:r>
              <a:rPr lang="en-US" sz="1400" i="1" dirty="0">
                <a:effectLst/>
              </a:rPr>
              <a:t>Meeting in room hosted by: FERMWG</a:t>
            </a:r>
            <a:br>
              <a:rPr lang="en-US" sz="1400" i="1" dirty="0">
                <a:effectLst/>
              </a:rPr>
            </a:br>
            <a:endParaRPr lang="en-US" sz="1400" i="1" dirty="0">
              <a:effectLst/>
            </a:endParaRPr>
          </a:p>
          <a:p>
            <a:pPr lvl="1"/>
            <a:r>
              <a:rPr lang="en-US" sz="1800" dirty="0">
                <a:effectLst/>
              </a:rPr>
              <a:t>09:00-09:45 </a:t>
            </a:r>
            <a:r>
              <a:rPr lang="en-US" sz="1800" dirty="0"/>
              <a:t>Data Coalition and OMG Relationship</a:t>
            </a:r>
          </a:p>
          <a:p>
            <a:pPr lvl="2"/>
            <a:r>
              <a:rPr lang="en-US" sz="1400" i="1" dirty="0">
                <a:effectLst/>
              </a:rPr>
              <a:t>Presentation by Ashley Nelle-Davis from the Data Coalition</a:t>
            </a:r>
            <a:br>
              <a:rPr lang="en-US" sz="1400" i="1" dirty="0">
                <a:effectLst/>
              </a:rPr>
            </a:br>
            <a:r>
              <a:rPr lang="en-US" sz="1400" i="1" dirty="0">
                <a:effectLst/>
              </a:rPr>
              <a:t>Meeting in room hosted by: FERMWG</a:t>
            </a:r>
            <a:br>
              <a:rPr lang="en-US" sz="1400" i="1" dirty="0">
                <a:effectLst/>
              </a:rPr>
            </a:br>
            <a:endParaRPr lang="en-US" sz="1400" i="1" dirty="0">
              <a:effectLst/>
            </a:endParaRPr>
          </a:p>
          <a:p>
            <a:pPr lvl="1"/>
            <a:r>
              <a:rPr lang="en-US" sz="1800" dirty="0">
                <a:effectLst/>
              </a:rPr>
              <a:t>09:45-10:15 </a:t>
            </a:r>
            <a:r>
              <a:rPr lang="en-US" sz="1800" dirty="0"/>
              <a:t>Discussion of FERM WG Initiatives and Priorities</a:t>
            </a:r>
          </a:p>
          <a:p>
            <a:pPr lvl="2"/>
            <a:r>
              <a:rPr lang="en-US" sz="1400" i="1" dirty="0">
                <a:effectLst/>
              </a:rPr>
              <a:t>Discussion led by Steve MacLaird / Lars </a:t>
            </a:r>
            <a:r>
              <a:rPr lang="en-US" sz="1400" i="1" dirty="0" err="1">
                <a:effectLst/>
              </a:rPr>
              <a:t>Toomre</a:t>
            </a:r>
            <a:br>
              <a:rPr lang="en-US" sz="1400" i="1" dirty="0">
                <a:effectLst/>
              </a:rPr>
            </a:br>
            <a:r>
              <a:rPr lang="en-US" sz="1400" i="1" dirty="0">
                <a:effectLst/>
              </a:rPr>
              <a:t>Meeting in room hosted by: FERMWG</a:t>
            </a:r>
            <a:br>
              <a:rPr lang="en-US" sz="1400" i="1" dirty="0">
                <a:effectLst/>
              </a:rPr>
            </a:br>
            <a:endParaRPr lang="en-US" sz="1400" i="1" dirty="0">
              <a:effectLst/>
            </a:endParaRPr>
          </a:p>
          <a:p>
            <a:pPr lvl="1"/>
            <a:r>
              <a:rPr lang="en-US" sz="1800" dirty="0">
                <a:effectLst/>
              </a:rPr>
              <a:t>10:35-11:15 </a:t>
            </a:r>
            <a:r>
              <a:rPr lang="en-US" sz="1800" dirty="0"/>
              <a:t>Grouping Terms and Context Presentation</a:t>
            </a:r>
          </a:p>
          <a:p>
            <a:pPr lvl="2"/>
            <a:r>
              <a:rPr lang="en-US" sz="1400" i="1" dirty="0">
                <a:effectLst/>
              </a:rPr>
              <a:t>Discussion led by Richard Beatch, Bloomberg LP</a:t>
            </a:r>
            <a:br>
              <a:rPr lang="en-US" sz="1400" i="1" dirty="0">
                <a:effectLst/>
              </a:rPr>
            </a:br>
            <a:r>
              <a:rPr lang="en-US" sz="1400" i="1" dirty="0">
                <a:effectLst/>
              </a:rPr>
              <a:t>Meeting in room hosted by: FERMWG</a:t>
            </a:r>
            <a:br>
              <a:rPr lang="en-US" sz="1400" i="1" dirty="0">
                <a:effectLst/>
              </a:rPr>
            </a:br>
            <a:endParaRPr lang="en-US" sz="1400" i="1" dirty="0">
              <a:effectLst/>
            </a:endParaRPr>
          </a:p>
          <a:p>
            <a:pPr lvl="1"/>
            <a:r>
              <a:rPr lang="en-US" sz="1800" dirty="0">
                <a:effectLst/>
              </a:rPr>
              <a:t>11:15-12:00 </a:t>
            </a:r>
            <a:r>
              <a:rPr lang="en-US" sz="1800" dirty="0"/>
              <a:t>ACTUS Integration with FIGI and FIBO</a:t>
            </a:r>
          </a:p>
          <a:p>
            <a:pPr lvl="2"/>
            <a:r>
              <a:rPr lang="en-US" sz="1400" i="1" dirty="0">
                <a:effectLst/>
              </a:rPr>
              <a:t>Presentation from ACTUS project representative (Jefferson Braswell?)</a:t>
            </a:r>
            <a:br>
              <a:rPr lang="en-US" sz="1400" i="1" dirty="0">
                <a:effectLst/>
              </a:rPr>
            </a:br>
            <a:r>
              <a:rPr lang="en-US" sz="1400" i="1" dirty="0">
                <a:effectLst/>
              </a:rPr>
              <a:t>Meeting in room hosted by: FERMWG</a:t>
            </a:r>
          </a:p>
          <a:p>
            <a:endParaRPr lang="en-US" dirty="0"/>
          </a:p>
        </p:txBody>
      </p:sp>
      <p:sp>
        <p:nvSpPr>
          <p:cNvPr id="4" name="Slide Number Placeholder 3">
            <a:extLst>
              <a:ext uri="{FF2B5EF4-FFF2-40B4-BE49-F238E27FC236}">
                <a16:creationId xmlns:a16="http://schemas.microsoft.com/office/drawing/2014/main" id="{A6D1F71A-13BC-4F10-83FA-562CE8FCEA75}"/>
              </a:ext>
            </a:extLst>
          </p:cNvPr>
          <p:cNvSpPr>
            <a:spLocks noGrp="1"/>
          </p:cNvSpPr>
          <p:nvPr>
            <p:ph type="sldNum" sz="quarter" idx="12"/>
          </p:nvPr>
        </p:nvSpPr>
        <p:spPr/>
        <p:txBody>
          <a:bodyPr/>
          <a:lstStyle/>
          <a:p>
            <a:pPr>
              <a:defRPr/>
            </a:pPr>
            <a:fld id="{BEAD2C7C-EDBC-4790-BBF4-28CCD2EC968D}" type="slidenum">
              <a:rPr lang="en-US" smtClean="0"/>
              <a:pPr>
                <a:defRPr/>
              </a:pPr>
              <a:t>10</a:t>
            </a:fld>
            <a:endParaRPr lang="en-US" dirty="0"/>
          </a:p>
        </p:txBody>
      </p:sp>
    </p:spTree>
    <p:extLst>
      <p:ext uri="{BB962C8B-B14F-4D97-AF65-F5344CB8AC3E}">
        <p14:creationId xmlns:p14="http://schemas.microsoft.com/office/powerpoint/2010/main" val="694409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2FA70-486F-4B3F-A37C-D728F88D54BA}"/>
              </a:ext>
            </a:extLst>
          </p:cNvPr>
          <p:cNvSpPr>
            <a:spLocks noGrp="1"/>
          </p:cNvSpPr>
          <p:nvPr>
            <p:ph type="title"/>
          </p:nvPr>
        </p:nvSpPr>
        <p:spPr/>
        <p:txBody>
          <a:bodyPr/>
          <a:lstStyle/>
          <a:p>
            <a:r>
              <a:rPr lang="en-US" dirty="0"/>
              <a:t>BC-PSIG</a:t>
            </a:r>
            <a:r>
              <a:rPr lang="en-US" baseline="0" dirty="0"/>
              <a:t> Agenda</a:t>
            </a:r>
            <a:endParaRPr lang="en-US" dirty="0"/>
          </a:p>
        </p:txBody>
      </p:sp>
      <p:sp>
        <p:nvSpPr>
          <p:cNvPr id="3" name="Content Placeholder 2">
            <a:extLst>
              <a:ext uri="{FF2B5EF4-FFF2-40B4-BE49-F238E27FC236}">
                <a16:creationId xmlns:a16="http://schemas.microsoft.com/office/drawing/2014/main" id="{3E6BFDB0-7B5A-4EC1-8A5E-97307ED646F8}"/>
              </a:ext>
            </a:extLst>
          </p:cNvPr>
          <p:cNvSpPr>
            <a:spLocks noGrp="1"/>
          </p:cNvSpPr>
          <p:nvPr>
            <p:ph idx="1"/>
          </p:nvPr>
        </p:nvSpPr>
        <p:spPr/>
        <p:txBody>
          <a:bodyPr/>
          <a:lstStyle/>
          <a:p>
            <a:r>
              <a:rPr lang="en-US" dirty="0"/>
              <a:t>Interoperability RFI</a:t>
            </a:r>
          </a:p>
          <a:p>
            <a:pPr lvl="1"/>
            <a:r>
              <a:rPr lang="en-US" dirty="0"/>
              <a:t>Review responses – at MARS</a:t>
            </a:r>
          </a:p>
          <a:p>
            <a:pPr lvl="1"/>
            <a:r>
              <a:rPr lang="en-US" dirty="0"/>
              <a:t>Draft RFP(s) based on feedback – at BC-PSIG</a:t>
            </a:r>
          </a:p>
          <a:p>
            <a:r>
              <a:rPr lang="en-US" dirty="0"/>
              <a:t>Tangle (Node)</a:t>
            </a:r>
            <a:r>
              <a:rPr lang="en-US" baseline="0" dirty="0"/>
              <a:t> RFC Draft / update</a:t>
            </a:r>
          </a:p>
          <a:p>
            <a:r>
              <a:rPr lang="en-US" dirty="0"/>
              <a:t>LETS RFP Draft review, next steps</a:t>
            </a:r>
          </a:p>
          <a:p>
            <a:r>
              <a:rPr lang="en-US" baseline="0" dirty="0"/>
              <a:t>Event Dispatcher RFP Draft / Next Steps [hold]</a:t>
            </a:r>
          </a:p>
          <a:p>
            <a:r>
              <a:rPr lang="en-US" baseline="0" dirty="0"/>
              <a:t>DIDO </a:t>
            </a:r>
          </a:p>
          <a:p>
            <a:pPr lvl="1"/>
            <a:r>
              <a:rPr lang="en-US" baseline="0" dirty="0"/>
              <a:t>DIDO-TE for and Testing [at MARS?]</a:t>
            </a:r>
          </a:p>
          <a:p>
            <a:pPr lvl="1"/>
            <a:r>
              <a:rPr lang="en-US" baseline="0" dirty="0"/>
              <a:t>DIDO-CLI</a:t>
            </a:r>
          </a:p>
          <a:p>
            <a:r>
              <a:rPr lang="en-US" baseline="0" dirty="0"/>
              <a:t>New ideas</a:t>
            </a:r>
          </a:p>
        </p:txBody>
      </p:sp>
      <p:sp>
        <p:nvSpPr>
          <p:cNvPr id="4" name="Slide Number Placeholder 3">
            <a:extLst>
              <a:ext uri="{FF2B5EF4-FFF2-40B4-BE49-F238E27FC236}">
                <a16:creationId xmlns:a16="http://schemas.microsoft.com/office/drawing/2014/main" id="{7FABFAEF-AFDF-4A3A-931D-396AF075E038}"/>
              </a:ext>
            </a:extLst>
          </p:cNvPr>
          <p:cNvSpPr>
            <a:spLocks noGrp="1"/>
          </p:cNvSpPr>
          <p:nvPr>
            <p:ph type="sldNum" sz="quarter" idx="12"/>
          </p:nvPr>
        </p:nvSpPr>
        <p:spPr/>
        <p:txBody>
          <a:bodyPr/>
          <a:lstStyle/>
          <a:p>
            <a:pPr>
              <a:defRPr/>
            </a:pPr>
            <a:fld id="{BEAD2C7C-EDBC-4790-BBF4-28CCD2EC968D}" type="slidenum">
              <a:rPr lang="en-US" smtClean="0"/>
              <a:pPr>
                <a:defRPr/>
              </a:pPr>
              <a:t>11</a:t>
            </a:fld>
            <a:endParaRPr lang="en-US" dirty="0"/>
          </a:p>
        </p:txBody>
      </p:sp>
    </p:spTree>
    <p:extLst>
      <p:ext uri="{BB962C8B-B14F-4D97-AF65-F5344CB8AC3E}">
        <p14:creationId xmlns:p14="http://schemas.microsoft.com/office/powerpoint/2010/main" val="1359140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117A4-B303-46F6-9EC6-B50540360148}"/>
              </a:ext>
            </a:extLst>
          </p:cNvPr>
          <p:cNvSpPr>
            <a:spLocks noGrp="1"/>
          </p:cNvSpPr>
          <p:nvPr>
            <p:ph type="title"/>
          </p:nvPr>
        </p:nvSpPr>
        <p:spPr/>
        <p:txBody>
          <a:bodyPr/>
          <a:lstStyle/>
          <a:p>
            <a:r>
              <a:rPr lang="en-US" dirty="0"/>
              <a:t>FDTF Definitions</a:t>
            </a:r>
          </a:p>
        </p:txBody>
      </p:sp>
      <p:sp>
        <p:nvSpPr>
          <p:cNvPr id="3" name="Content Placeholder 2">
            <a:extLst>
              <a:ext uri="{FF2B5EF4-FFF2-40B4-BE49-F238E27FC236}">
                <a16:creationId xmlns:a16="http://schemas.microsoft.com/office/drawing/2014/main" id="{3B90B428-2DD0-4272-92AB-EF9404AD9823}"/>
              </a:ext>
            </a:extLst>
          </p:cNvPr>
          <p:cNvSpPr>
            <a:spLocks noGrp="1"/>
          </p:cNvSpPr>
          <p:nvPr>
            <p:ph idx="1"/>
          </p:nvPr>
        </p:nvSpPr>
        <p:spPr/>
        <p:txBody>
          <a:bodyPr/>
          <a:lstStyle/>
          <a:p>
            <a:r>
              <a:rPr lang="en-US" dirty="0"/>
              <a:t>Draft definitions proposed</a:t>
            </a:r>
            <a:r>
              <a:rPr lang="en-US" baseline="0" dirty="0"/>
              <a:t> </a:t>
            </a:r>
            <a:r>
              <a:rPr lang="en-US" dirty="0"/>
              <a:t>at Dec FDTF meeting</a:t>
            </a:r>
          </a:p>
          <a:p>
            <a:pPr lvl="1"/>
            <a:r>
              <a:rPr lang="en-US" dirty="0"/>
              <a:t>Session</a:t>
            </a:r>
            <a:r>
              <a:rPr lang="en-US" baseline="0" dirty="0"/>
              <a:t> no quorate</a:t>
            </a:r>
          </a:p>
          <a:p>
            <a:pPr lvl="0"/>
            <a:r>
              <a:rPr lang="en-US" dirty="0"/>
              <a:t>Plan to  conduct an</a:t>
            </a:r>
            <a:r>
              <a:rPr lang="en-US" baseline="0" dirty="0"/>
              <a:t> electronic vote between meetings</a:t>
            </a:r>
          </a:p>
          <a:p>
            <a:pPr lvl="1"/>
            <a:r>
              <a:rPr lang="en-US" dirty="0"/>
              <a:t>Subject to clarification</a:t>
            </a:r>
            <a:r>
              <a:rPr lang="en-US" baseline="0" dirty="0"/>
              <a:t> on proposed audience and usage (see previous FDTF monthly meetings)</a:t>
            </a:r>
            <a:endParaRPr lang="en-US" dirty="0"/>
          </a:p>
          <a:p>
            <a:pPr lvl="0"/>
            <a:r>
              <a:rPr lang="en-US" dirty="0"/>
              <a:t>Scope and intended audience now clarified:</a:t>
            </a:r>
          </a:p>
          <a:p>
            <a:pPr lvl="1"/>
            <a:r>
              <a:rPr lang="en-US" dirty="0"/>
              <a:t>Needed for MITIQ event in July </a:t>
            </a:r>
          </a:p>
          <a:p>
            <a:pPr lvl="2"/>
            <a:r>
              <a:rPr lang="en-US" dirty="0"/>
              <a:t>See </a:t>
            </a:r>
            <a:r>
              <a:rPr lang="en-US" dirty="0">
                <a:hlinkClick r:id="rId2"/>
              </a:rPr>
              <a:t>http://mitiq.mit.edu/</a:t>
            </a:r>
            <a:endParaRPr lang="en-US" dirty="0"/>
          </a:p>
          <a:p>
            <a:pPr lvl="2"/>
            <a:r>
              <a:rPr lang="en-US" dirty="0"/>
              <a:t>Needed for advance publicity material</a:t>
            </a:r>
          </a:p>
          <a:p>
            <a:pPr lvl="1"/>
            <a:r>
              <a:rPr lang="en-US" dirty="0"/>
              <a:t>Also needed for general reference as OMG FDTF agreed definitions</a:t>
            </a:r>
          </a:p>
          <a:p>
            <a:pPr lvl="0"/>
            <a:endParaRPr lang="en-US" dirty="0"/>
          </a:p>
        </p:txBody>
      </p:sp>
      <p:sp>
        <p:nvSpPr>
          <p:cNvPr id="4" name="Slide Number Placeholder 3">
            <a:extLst>
              <a:ext uri="{FF2B5EF4-FFF2-40B4-BE49-F238E27FC236}">
                <a16:creationId xmlns:a16="http://schemas.microsoft.com/office/drawing/2014/main" id="{BE533667-2A44-476D-AF47-CA25A91D12AC}"/>
              </a:ext>
            </a:extLst>
          </p:cNvPr>
          <p:cNvSpPr>
            <a:spLocks noGrp="1"/>
          </p:cNvSpPr>
          <p:nvPr>
            <p:ph type="sldNum" sz="quarter" idx="12"/>
          </p:nvPr>
        </p:nvSpPr>
        <p:spPr/>
        <p:txBody>
          <a:bodyPr/>
          <a:lstStyle/>
          <a:p>
            <a:pPr>
              <a:defRPr/>
            </a:pPr>
            <a:fld id="{BEAD2C7C-EDBC-4790-BBF4-28CCD2EC968D}" type="slidenum">
              <a:rPr lang="en-US" smtClean="0"/>
              <a:pPr>
                <a:defRPr/>
              </a:pPr>
              <a:t>12</a:t>
            </a:fld>
            <a:endParaRPr lang="en-US" dirty="0"/>
          </a:p>
        </p:txBody>
      </p:sp>
    </p:spTree>
    <p:extLst>
      <p:ext uri="{BB962C8B-B14F-4D97-AF65-F5344CB8AC3E}">
        <p14:creationId xmlns:p14="http://schemas.microsoft.com/office/powerpoint/2010/main" val="794132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F1848-A9A3-44CD-B482-7D730172DB37}"/>
              </a:ext>
            </a:extLst>
          </p:cNvPr>
          <p:cNvSpPr>
            <a:spLocks noGrp="1"/>
          </p:cNvSpPr>
          <p:nvPr>
            <p:ph type="title"/>
          </p:nvPr>
        </p:nvSpPr>
        <p:spPr/>
        <p:txBody>
          <a:bodyPr/>
          <a:lstStyle/>
          <a:p>
            <a:pPr lvl="0"/>
            <a:r>
              <a:rPr lang="en-US" dirty="0"/>
              <a:t>Words (terms) to be defined:</a:t>
            </a:r>
          </a:p>
        </p:txBody>
      </p:sp>
      <p:sp>
        <p:nvSpPr>
          <p:cNvPr id="3" name="Content Placeholder 2">
            <a:extLst>
              <a:ext uri="{FF2B5EF4-FFF2-40B4-BE49-F238E27FC236}">
                <a16:creationId xmlns:a16="http://schemas.microsoft.com/office/drawing/2014/main" id="{505EA9C2-6A3F-4FD0-8051-D9099FF85EEB}"/>
              </a:ext>
            </a:extLst>
          </p:cNvPr>
          <p:cNvSpPr>
            <a:spLocks noGrp="1"/>
          </p:cNvSpPr>
          <p:nvPr>
            <p:ph idx="1"/>
          </p:nvPr>
        </p:nvSpPr>
        <p:spPr/>
        <p:txBody>
          <a:bodyPr/>
          <a:lstStyle/>
          <a:p>
            <a:r>
              <a:rPr lang="en-US" dirty="0"/>
              <a:t>See document </a:t>
            </a:r>
            <a:r>
              <a:rPr lang="en-US" sz="2800" kern="1200" dirty="0">
                <a:solidFill>
                  <a:schemeClr val="tx1"/>
                </a:solidFill>
                <a:effectLst/>
                <a:latin typeface="+mn-lt"/>
                <a:ea typeface="+mn-ea"/>
                <a:cs typeface="+mn-cs"/>
              </a:rPr>
              <a:t>finance/2019-12-04</a:t>
            </a:r>
          </a:p>
          <a:p>
            <a:pPr lvl="1"/>
            <a:r>
              <a:rPr lang="en-US" sz="2400" kern="1200" dirty="0">
                <a:solidFill>
                  <a:schemeClr val="tx1"/>
                </a:solidFill>
                <a:effectLst/>
                <a:latin typeface="+mn-lt"/>
                <a:ea typeface="+mn-ea"/>
                <a:cs typeface="+mn-cs"/>
              </a:rPr>
              <a:t>Also sources and edits in finance/2019-12-03</a:t>
            </a:r>
          </a:p>
          <a:p>
            <a:r>
              <a:rPr lang="en-US" sz="2800" kern="1200" dirty="0">
                <a:solidFill>
                  <a:schemeClr val="tx1"/>
                </a:solidFill>
                <a:effectLst/>
                <a:latin typeface="+mn-lt"/>
                <a:ea typeface="+mn-ea"/>
                <a:cs typeface="+mn-cs"/>
              </a:rPr>
              <a:t>Terms to be defined</a:t>
            </a:r>
          </a:p>
          <a:p>
            <a:pPr lvl="1"/>
            <a:r>
              <a:rPr lang="en-US" sz="2400" kern="1200" dirty="0">
                <a:solidFill>
                  <a:schemeClr val="tx1"/>
                </a:solidFill>
                <a:effectLst/>
                <a:latin typeface="+mn-lt"/>
                <a:ea typeface="+mn-ea"/>
                <a:cs typeface="+mn-cs"/>
              </a:rPr>
              <a:t>Financial Transparency</a:t>
            </a:r>
          </a:p>
          <a:p>
            <a:pPr lvl="1"/>
            <a:r>
              <a:rPr lang="en-US" sz="2400" kern="1200" dirty="0">
                <a:solidFill>
                  <a:schemeClr val="tx1"/>
                </a:solidFill>
                <a:effectLst/>
                <a:latin typeface="+mn-lt"/>
                <a:ea typeface="+mn-ea"/>
                <a:cs typeface="+mn-cs"/>
              </a:rPr>
              <a:t>Digital Transformation</a:t>
            </a:r>
          </a:p>
          <a:p>
            <a:pPr lvl="1"/>
            <a:r>
              <a:rPr lang="en-US" sz="2400" kern="1200" dirty="0">
                <a:solidFill>
                  <a:schemeClr val="tx1"/>
                </a:solidFill>
                <a:effectLst/>
                <a:latin typeface="+mn-lt"/>
                <a:ea typeface="+mn-ea"/>
                <a:cs typeface="+mn-cs"/>
              </a:rPr>
              <a:t>FinTech</a:t>
            </a:r>
          </a:p>
          <a:p>
            <a:pPr lvl="1"/>
            <a:r>
              <a:rPr lang="en-US" sz="2400" kern="1200" dirty="0" err="1">
                <a:solidFill>
                  <a:schemeClr val="tx1"/>
                </a:solidFill>
                <a:effectLst/>
                <a:latin typeface="+mn-lt"/>
                <a:ea typeface="+mn-ea"/>
                <a:cs typeface="+mn-cs"/>
              </a:rPr>
              <a:t>RegTech</a:t>
            </a:r>
            <a:endParaRPr lang="en-US" sz="2400" kern="1200" dirty="0">
              <a:solidFill>
                <a:schemeClr val="tx1"/>
              </a:solidFill>
              <a:effectLst/>
              <a:latin typeface="+mn-lt"/>
              <a:ea typeface="+mn-ea"/>
              <a:cs typeface="+mn-cs"/>
            </a:endParaRPr>
          </a:p>
          <a:p>
            <a:pPr lvl="1"/>
            <a:r>
              <a:rPr lang="en-US" sz="2400" kern="1200" dirty="0" err="1">
                <a:solidFill>
                  <a:schemeClr val="tx1"/>
                </a:solidFill>
                <a:effectLst/>
                <a:latin typeface="+mn-lt"/>
                <a:ea typeface="+mn-ea"/>
                <a:cs typeface="+mn-cs"/>
              </a:rPr>
              <a:t>InsurTech</a:t>
            </a:r>
            <a:endParaRPr lang="en-US" sz="2400" kern="1200" dirty="0">
              <a:solidFill>
                <a:schemeClr val="tx1"/>
              </a:solidFill>
              <a:effectLst/>
              <a:latin typeface="+mn-lt"/>
              <a:ea typeface="+mn-ea"/>
              <a:cs typeface="+mn-cs"/>
            </a:endParaRPr>
          </a:p>
          <a:p>
            <a:pPr lvl="1"/>
            <a:r>
              <a:rPr lang="en-US" sz="2400" kern="1200" dirty="0">
                <a:solidFill>
                  <a:schemeClr val="tx1"/>
                </a:solidFill>
                <a:effectLst/>
                <a:latin typeface="+mn-lt"/>
                <a:ea typeface="+mn-ea"/>
                <a:cs typeface="+mn-cs"/>
              </a:rPr>
              <a:t>Digital Future</a:t>
            </a:r>
          </a:p>
          <a:p>
            <a:pPr lvl="0"/>
            <a:r>
              <a:rPr lang="en-US" sz="2800" kern="1200" dirty="0">
                <a:solidFill>
                  <a:schemeClr val="tx1"/>
                </a:solidFill>
                <a:effectLst/>
                <a:latin typeface="+mn-lt"/>
                <a:ea typeface="+mn-ea"/>
                <a:cs typeface="+mn-cs"/>
              </a:rPr>
              <a:t>Defined by Blockchain PSIG:</a:t>
            </a:r>
          </a:p>
          <a:p>
            <a:pPr lvl="1"/>
            <a:r>
              <a:rPr lang="en-US" sz="2400" kern="1200" dirty="0">
                <a:solidFill>
                  <a:schemeClr val="tx1"/>
                </a:solidFill>
                <a:effectLst/>
                <a:latin typeface="+mn-lt"/>
                <a:ea typeface="+mn-ea"/>
                <a:cs typeface="+mn-cs"/>
              </a:rPr>
              <a:t>Blockchain, Digital Ledger Technology and Distributed Immutable Data Objects (DIDO)</a:t>
            </a:r>
          </a:p>
          <a:p>
            <a:pPr lvl="1"/>
            <a:endParaRPr lang="en-US" dirty="0"/>
          </a:p>
        </p:txBody>
      </p:sp>
      <p:sp>
        <p:nvSpPr>
          <p:cNvPr id="4" name="Slide Number Placeholder 3">
            <a:extLst>
              <a:ext uri="{FF2B5EF4-FFF2-40B4-BE49-F238E27FC236}">
                <a16:creationId xmlns:a16="http://schemas.microsoft.com/office/drawing/2014/main" id="{A1A8F4CA-1299-4F2E-86C3-045AC6A86B96}"/>
              </a:ext>
            </a:extLst>
          </p:cNvPr>
          <p:cNvSpPr>
            <a:spLocks noGrp="1"/>
          </p:cNvSpPr>
          <p:nvPr>
            <p:ph type="sldNum" sz="quarter" idx="12"/>
          </p:nvPr>
        </p:nvSpPr>
        <p:spPr/>
        <p:txBody>
          <a:bodyPr/>
          <a:lstStyle/>
          <a:p>
            <a:pPr>
              <a:defRPr/>
            </a:pPr>
            <a:fld id="{BEAD2C7C-EDBC-4790-BBF4-28CCD2EC968D}" type="slidenum">
              <a:rPr lang="en-US" smtClean="0"/>
              <a:pPr>
                <a:defRPr/>
              </a:pPr>
              <a:t>13</a:t>
            </a:fld>
            <a:endParaRPr lang="en-US" dirty="0"/>
          </a:p>
        </p:txBody>
      </p:sp>
    </p:spTree>
    <p:extLst>
      <p:ext uri="{BB962C8B-B14F-4D97-AF65-F5344CB8AC3E}">
        <p14:creationId xmlns:p14="http://schemas.microsoft.com/office/powerpoint/2010/main" val="2686926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2D614-92F6-472E-AA75-E24C35447178}"/>
              </a:ext>
            </a:extLst>
          </p:cNvPr>
          <p:cNvSpPr>
            <a:spLocks noGrp="1"/>
          </p:cNvSpPr>
          <p:nvPr>
            <p:ph type="title"/>
          </p:nvPr>
        </p:nvSpPr>
        <p:spPr/>
        <p:txBody>
          <a:bodyPr/>
          <a:lstStyle/>
          <a:p>
            <a:r>
              <a:rPr lang="en-US" dirty="0"/>
              <a:t>Electronic Voting – from P&amp;P</a:t>
            </a:r>
          </a:p>
        </p:txBody>
      </p:sp>
      <p:sp>
        <p:nvSpPr>
          <p:cNvPr id="3" name="Content Placeholder 2">
            <a:extLst>
              <a:ext uri="{FF2B5EF4-FFF2-40B4-BE49-F238E27FC236}">
                <a16:creationId xmlns:a16="http://schemas.microsoft.com/office/drawing/2014/main" id="{6CBDB6F3-692F-43B2-B076-788CEE11F457}"/>
              </a:ext>
            </a:extLst>
          </p:cNvPr>
          <p:cNvSpPr>
            <a:spLocks noGrp="1"/>
          </p:cNvSpPr>
          <p:nvPr>
            <p:ph idx="1"/>
          </p:nvPr>
        </p:nvSpPr>
        <p:spPr/>
        <p:txBody>
          <a:bodyPr/>
          <a:lstStyle/>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GB" sz="2000" kern="1200" dirty="0">
                <a:solidFill>
                  <a:schemeClr val="tx1"/>
                </a:solidFill>
                <a:effectLst/>
                <a:latin typeface="+mn-lt"/>
                <a:ea typeface="+mn-ea"/>
                <a:cs typeface="+mn-cs"/>
              </a:rPr>
              <a:t>A Subgroup Chair may instigate an electronic poll on a motion at his sole discretion, provided there has been at least one face-to-face meeting of the Subgroup in the 12 calendar months preceding the initiation of the poll, and no Subgroup meeting is scheduled to take place for at least three weeks following the initiation of the poll. </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GB" sz="2000" kern="1200" dirty="0">
                <a:solidFill>
                  <a:schemeClr val="tx1"/>
                </a:solidFill>
                <a:effectLst/>
                <a:latin typeface="+mn-lt"/>
                <a:ea typeface="+mn-ea"/>
                <a:cs typeface="+mn-cs"/>
              </a:rPr>
              <a:t>Electronic polls by Subgroups shall be announced by email to the Subgroup's email list, and also to the members of the Subgroup's parent TC. </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GB" sz="2000" kern="1200" dirty="0">
                <a:solidFill>
                  <a:schemeClr val="tx1"/>
                </a:solidFill>
                <a:effectLst/>
                <a:latin typeface="+mn-lt"/>
                <a:ea typeface="+mn-ea"/>
                <a:cs typeface="+mn-cs"/>
              </a:rPr>
              <a:t>Only Members eligible to vote in Subgroup meetings that have also been represented in person at one of more of the Subgroup's preceding three face-to-face meetings shall vote in an electronic poll. </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GB" sz="2000" kern="1200" dirty="0">
                <a:solidFill>
                  <a:schemeClr val="tx1"/>
                </a:solidFill>
                <a:effectLst/>
                <a:latin typeface="+mn-lt"/>
                <a:ea typeface="+mn-ea"/>
                <a:cs typeface="+mn-cs"/>
              </a:rPr>
              <a:t>The completion deadline for a Subgroup electronic poll shall be set by the Chair to be no less than 7 and no more than 21 days after the initiation of the poll. </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GB" sz="2000" kern="1200" dirty="0">
                <a:solidFill>
                  <a:schemeClr val="tx1"/>
                </a:solidFill>
                <a:effectLst/>
                <a:latin typeface="+mn-lt"/>
                <a:ea typeface="+mn-ea"/>
                <a:cs typeface="+mn-cs"/>
              </a:rPr>
              <a:t>The complete list of votes cast in the poll, and the result, shall be announced to the Subgroup email list and the members of the parent TC by the Subgroup Chair on completion of the poll.</a:t>
            </a:r>
            <a:endParaRPr lang="en-US" sz="20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2212CA3-72C4-436B-8CDF-5564E0D2F3D6}"/>
              </a:ext>
            </a:extLst>
          </p:cNvPr>
          <p:cNvSpPr>
            <a:spLocks noGrp="1"/>
          </p:cNvSpPr>
          <p:nvPr>
            <p:ph type="sldNum" sz="quarter" idx="12"/>
          </p:nvPr>
        </p:nvSpPr>
        <p:spPr/>
        <p:txBody>
          <a:bodyPr/>
          <a:lstStyle/>
          <a:p>
            <a:pPr>
              <a:defRPr/>
            </a:pPr>
            <a:fld id="{BEAD2C7C-EDBC-4790-BBF4-28CCD2EC968D}" type="slidenum">
              <a:rPr lang="en-US" smtClean="0"/>
              <a:pPr>
                <a:defRPr/>
              </a:pPr>
              <a:t>14</a:t>
            </a:fld>
            <a:endParaRPr lang="en-US" dirty="0"/>
          </a:p>
        </p:txBody>
      </p:sp>
    </p:spTree>
    <p:extLst>
      <p:ext uri="{BB962C8B-B14F-4D97-AF65-F5344CB8AC3E}">
        <p14:creationId xmlns:p14="http://schemas.microsoft.com/office/powerpoint/2010/main" val="3796682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EE26C-14F6-41E4-90CE-510F20529028}"/>
              </a:ext>
            </a:extLst>
          </p:cNvPr>
          <p:cNvSpPr>
            <a:spLocks noGrp="1"/>
          </p:cNvSpPr>
          <p:nvPr>
            <p:ph type="title"/>
          </p:nvPr>
        </p:nvSpPr>
        <p:spPr/>
        <p:txBody>
          <a:bodyPr/>
          <a:lstStyle/>
          <a:p>
            <a:r>
              <a:rPr lang="en-US" dirty="0"/>
              <a:t>Definitions Status</a:t>
            </a:r>
          </a:p>
        </p:txBody>
      </p:sp>
      <p:sp>
        <p:nvSpPr>
          <p:cNvPr id="3" name="Content Placeholder 2">
            <a:extLst>
              <a:ext uri="{FF2B5EF4-FFF2-40B4-BE49-F238E27FC236}">
                <a16:creationId xmlns:a16="http://schemas.microsoft.com/office/drawing/2014/main" id="{BD2CCC22-FD2B-4838-93A5-9BA5DC642F8B}"/>
              </a:ext>
            </a:extLst>
          </p:cNvPr>
          <p:cNvSpPr>
            <a:spLocks noGrp="1"/>
          </p:cNvSpPr>
          <p:nvPr>
            <p:ph idx="1"/>
          </p:nvPr>
        </p:nvSpPr>
        <p:spPr/>
        <p:txBody>
          <a:bodyPr/>
          <a:lstStyle/>
          <a:p>
            <a:r>
              <a:rPr lang="en-US" sz="2400" dirty="0"/>
              <a:t>Next OMG meeting is less than 3 weeks from today</a:t>
            </a:r>
          </a:p>
          <a:p>
            <a:r>
              <a:rPr lang="en-US" sz="2400" dirty="0"/>
              <a:t>Electronic poll + notice period therefore not possible now </a:t>
            </a:r>
          </a:p>
          <a:p>
            <a:r>
              <a:rPr lang="en-US" sz="2400" dirty="0"/>
              <a:t>However, no F2F meeting scheduled for March for FDTF alone (joint meetings hosted by others have taken up all the available scheduled</a:t>
            </a:r>
            <a:r>
              <a:rPr lang="en-US" sz="2400" baseline="0" dirty="0"/>
              <a:t> times)</a:t>
            </a:r>
          </a:p>
          <a:p>
            <a:r>
              <a:rPr lang="en-US" sz="2400" baseline="0" dirty="0"/>
              <a:t>Next step?</a:t>
            </a:r>
          </a:p>
          <a:p>
            <a:pPr lvl="1"/>
            <a:r>
              <a:rPr lang="en-US" sz="1800" dirty="0" err="1"/>
              <a:t>RegTech</a:t>
            </a:r>
            <a:r>
              <a:rPr lang="en-US" sz="1800" dirty="0"/>
              <a:t> is now with Gov DTF</a:t>
            </a:r>
          </a:p>
          <a:p>
            <a:pPr lvl="2"/>
            <a:r>
              <a:rPr lang="en-US" sz="1600" dirty="0"/>
              <a:t>Financial Transparency - Gov</a:t>
            </a:r>
          </a:p>
          <a:p>
            <a:pPr lvl="2"/>
            <a:r>
              <a:rPr lang="en-US" sz="1600" dirty="0"/>
              <a:t>Digital Transformation - Gov</a:t>
            </a:r>
          </a:p>
          <a:p>
            <a:pPr lvl="2"/>
            <a:r>
              <a:rPr lang="en-US" sz="1600" dirty="0"/>
              <a:t>FinTech – finance (FDTF); can use existing drafts but not voted on</a:t>
            </a:r>
          </a:p>
          <a:p>
            <a:pPr lvl="2"/>
            <a:r>
              <a:rPr lang="en-US" sz="1600" dirty="0" err="1"/>
              <a:t>RegTech</a:t>
            </a:r>
            <a:r>
              <a:rPr lang="en-US" sz="1600" dirty="0"/>
              <a:t> - Gov</a:t>
            </a:r>
          </a:p>
          <a:p>
            <a:pPr lvl="2"/>
            <a:r>
              <a:rPr lang="en-US" sz="1600" dirty="0" err="1"/>
              <a:t>InsurTech</a:t>
            </a:r>
            <a:r>
              <a:rPr lang="en-US" sz="1600" dirty="0"/>
              <a:t> – FDTF; as above</a:t>
            </a:r>
          </a:p>
          <a:p>
            <a:pPr lvl="2"/>
            <a:r>
              <a:rPr lang="en-US" sz="1600" dirty="0"/>
              <a:t>Digital Future  -  Gov</a:t>
            </a:r>
          </a:p>
          <a:p>
            <a:pPr lvl="1"/>
            <a:r>
              <a:rPr lang="en-US" sz="2000" dirty="0"/>
              <a:t>Use of words is very contextual so definitions do require context</a:t>
            </a:r>
          </a:p>
          <a:p>
            <a:pPr lvl="2"/>
            <a:r>
              <a:rPr lang="en-US" sz="1600" dirty="0"/>
              <a:t>Context = MITIQ</a:t>
            </a:r>
          </a:p>
          <a:p>
            <a:pPr lvl="2"/>
            <a:r>
              <a:rPr lang="en-US" sz="1600" dirty="0"/>
              <a:t>Also other meetings using these terms (with their own contextual meaning)</a:t>
            </a:r>
          </a:p>
          <a:p>
            <a:endParaRPr lang="en-US" dirty="0"/>
          </a:p>
        </p:txBody>
      </p:sp>
      <p:sp>
        <p:nvSpPr>
          <p:cNvPr id="4" name="Slide Number Placeholder 3">
            <a:extLst>
              <a:ext uri="{FF2B5EF4-FFF2-40B4-BE49-F238E27FC236}">
                <a16:creationId xmlns:a16="http://schemas.microsoft.com/office/drawing/2014/main" id="{06E23ED5-9F64-485F-82D4-F604CE57D8D2}"/>
              </a:ext>
            </a:extLst>
          </p:cNvPr>
          <p:cNvSpPr>
            <a:spLocks noGrp="1"/>
          </p:cNvSpPr>
          <p:nvPr>
            <p:ph type="sldNum" sz="quarter" idx="12"/>
          </p:nvPr>
        </p:nvSpPr>
        <p:spPr/>
        <p:txBody>
          <a:bodyPr/>
          <a:lstStyle/>
          <a:p>
            <a:pPr>
              <a:defRPr/>
            </a:pPr>
            <a:fld id="{BEAD2C7C-EDBC-4790-BBF4-28CCD2EC968D}" type="slidenum">
              <a:rPr lang="en-US" smtClean="0"/>
              <a:pPr>
                <a:defRPr/>
              </a:pPr>
              <a:t>15</a:t>
            </a:fld>
            <a:endParaRPr lang="en-US" dirty="0"/>
          </a:p>
        </p:txBody>
      </p:sp>
    </p:spTree>
    <p:extLst>
      <p:ext uri="{BB962C8B-B14F-4D97-AF65-F5344CB8AC3E}">
        <p14:creationId xmlns:p14="http://schemas.microsoft.com/office/powerpoint/2010/main" val="34028138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8908B-492A-4DB2-89A4-B5B910565B4E}"/>
              </a:ext>
            </a:extLst>
          </p:cNvPr>
          <p:cNvSpPr>
            <a:spLocks noGrp="1"/>
          </p:cNvSpPr>
          <p:nvPr>
            <p:ph type="title"/>
          </p:nvPr>
        </p:nvSpPr>
        <p:spPr/>
        <p:txBody>
          <a:bodyPr/>
          <a:lstStyle/>
          <a:p>
            <a:r>
              <a:rPr lang="en-US" dirty="0"/>
              <a:t>FDTF Activities</a:t>
            </a:r>
          </a:p>
        </p:txBody>
      </p:sp>
      <p:sp>
        <p:nvSpPr>
          <p:cNvPr id="3" name="Content Placeholder 2">
            <a:extLst>
              <a:ext uri="{FF2B5EF4-FFF2-40B4-BE49-F238E27FC236}">
                <a16:creationId xmlns:a16="http://schemas.microsoft.com/office/drawing/2014/main" id="{A3AAC95C-8C32-4593-B67B-ACF8E2384D78}"/>
              </a:ext>
            </a:extLst>
          </p:cNvPr>
          <p:cNvSpPr>
            <a:spLocks noGrp="1"/>
          </p:cNvSpPr>
          <p:nvPr>
            <p:ph idx="1"/>
          </p:nvPr>
        </p:nvSpPr>
        <p:spPr/>
        <p:txBody>
          <a:bodyPr/>
          <a:lstStyle/>
          <a:p>
            <a:r>
              <a:rPr lang="en-US" dirty="0"/>
              <a:t>FIBO Status and updates</a:t>
            </a:r>
          </a:p>
          <a:p>
            <a:pPr lvl="1"/>
            <a:r>
              <a:rPr lang="en-US" dirty="0"/>
              <a:t>Assess the new open EDM Council FIBO dev process (per motion in December)</a:t>
            </a:r>
          </a:p>
          <a:p>
            <a:pPr lvl="0"/>
            <a:r>
              <a:rPr lang="en-US" dirty="0"/>
              <a:t>FIGI – nothing this cycle</a:t>
            </a:r>
          </a:p>
          <a:p>
            <a:pPr lvl="0"/>
            <a:r>
              <a:rPr lang="en-US" dirty="0"/>
              <a:t>IDs</a:t>
            </a:r>
            <a:r>
              <a:rPr lang="en-US" baseline="0" dirty="0"/>
              <a:t> for Crypto  Assets – nothing this cycle</a:t>
            </a:r>
            <a:endParaRPr lang="en-US" dirty="0"/>
          </a:p>
          <a:p>
            <a:pPr lvl="0"/>
            <a:r>
              <a:rPr lang="en-US" dirty="0"/>
              <a:t>Definitions – via email vote</a:t>
            </a:r>
          </a:p>
          <a:p>
            <a:pPr lvl="0"/>
            <a:r>
              <a:rPr lang="en-US" dirty="0"/>
              <a:t>FIBO workshop? – Not this quarter</a:t>
            </a:r>
          </a:p>
          <a:p>
            <a:pPr lvl="0"/>
            <a:endParaRPr lang="en-US" dirty="0"/>
          </a:p>
        </p:txBody>
      </p:sp>
      <p:sp>
        <p:nvSpPr>
          <p:cNvPr id="4" name="Slide Number Placeholder 3">
            <a:extLst>
              <a:ext uri="{FF2B5EF4-FFF2-40B4-BE49-F238E27FC236}">
                <a16:creationId xmlns:a16="http://schemas.microsoft.com/office/drawing/2014/main" id="{27698E37-7717-4730-BC96-8AD3D007983C}"/>
              </a:ext>
            </a:extLst>
          </p:cNvPr>
          <p:cNvSpPr>
            <a:spLocks noGrp="1"/>
          </p:cNvSpPr>
          <p:nvPr>
            <p:ph type="sldNum" sz="quarter" idx="12"/>
          </p:nvPr>
        </p:nvSpPr>
        <p:spPr/>
        <p:txBody>
          <a:bodyPr/>
          <a:lstStyle/>
          <a:p>
            <a:pPr>
              <a:defRPr/>
            </a:pPr>
            <a:fld id="{BEAD2C7C-EDBC-4790-BBF4-28CCD2EC968D}" type="slidenum">
              <a:rPr lang="en-US" smtClean="0"/>
              <a:pPr>
                <a:defRPr/>
              </a:pPr>
              <a:t>16</a:t>
            </a:fld>
            <a:endParaRPr lang="en-US" dirty="0"/>
          </a:p>
        </p:txBody>
      </p:sp>
    </p:spTree>
    <p:extLst>
      <p:ext uri="{BB962C8B-B14F-4D97-AF65-F5344CB8AC3E}">
        <p14:creationId xmlns:p14="http://schemas.microsoft.com/office/powerpoint/2010/main" val="3683865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7B13F-1614-4CFD-84C0-9F7505173EC7}"/>
              </a:ext>
            </a:extLst>
          </p:cNvPr>
          <p:cNvSpPr>
            <a:spLocks noGrp="1"/>
          </p:cNvSpPr>
          <p:nvPr>
            <p:ph type="title"/>
          </p:nvPr>
        </p:nvSpPr>
        <p:spPr/>
        <p:txBody>
          <a:bodyPr/>
          <a:lstStyle/>
          <a:p>
            <a:r>
              <a:rPr lang="en-US" dirty="0"/>
              <a:t>Active FDTF Standards</a:t>
            </a:r>
          </a:p>
        </p:txBody>
      </p:sp>
      <p:sp>
        <p:nvSpPr>
          <p:cNvPr id="3" name="Content Placeholder 2">
            <a:extLst>
              <a:ext uri="{FF2B5EF4-FFF2-40B4-BE49-F238E27FC236}">
                <a16:creationId xmlns:a16="http://schemas.microsoft.com/office/drawing/2014/main" id="{3095E9C3-E354-4ABA-8215-F7BEC16ECF83}"/>
              </a:ext>
            </a:extLst>
          </p:cNvPr>
          <p:cNvSpPr>
            <a:spLocks noGrp="1"/>
          </p:cNvSpPr>
          <p:nvPr>
            <p:ph idx="1"/>
          </p:nvPr>
        </p:nvSpPr>
        <p:spPr/>
        <p:txBody>
          <a:bodyPr/>
          <a:lstStyle/>
          <a:p>
            <a:r>
              <a:rPr lang="en-US" dirty="0"/>
              <a:t>FIGI - RTF chartered to support crypto</a:t>
            </a:r>
          </a:p>
          <a:p>
            <a:pPr lvl="1"/>
            <a:r>
              <a:rPr lang="en-US" dirty="0"/>
              <a:t>Crypto coin / ICOs</a:t>
            </a:r>
          </a:p>
          <a:p>
            <a:pPr lvl="1"/>
            <a:r>
              <a:rPr lang="en-US" dirty="0"/>
              <a:t>Crypto</a:t>
            </a:r>
            <a:r>
              <a:rPr lang="en-US" baseline="0" dirty="0"/>
              <a:t> exchange pairs (and crypto to fiat)</a:t>
            </a:r>
          </a:p>
          <a:p>
            <a:pPr lvl="1"/>
            <a:r>
              <a:rPr lang="en-US" baseline="0" dirty="0"/>
              <a:t>Crypto assets</a:t>
            </a:r>
          </a:p>
          <a:p>
            <a:pPr lvl="0"/>
            <a:r>
              <a:rPr lang="en-US" dirty="0"/>
              <a:t>FIBO</a:t>
            </a:r>
          </a:p>
          <a:p>
            <a:pPr lvl="1"/>
            <a:r>
              <a:rPr lang="en-US" dirty="0"/>
              <a:t>FIBO v2 FTF working on process alignment</a:t>
            </a:r>
          </a:p>
          <a:p>
            <a:pPr lvl="1"/>
            <a:r>
              <a:rPr lang="en-US" dirty="0"/>
              <a:t>Move to single URI </a:t>
            </a:r>
            <a:endParaRPr lang="en-US" baseline="0" dirty="0"/>
          </a:p>
          <a:p>
            <a:pPr lvl="1"/>
            <a:r>
              <a:rPr lang="en-US" baseline="0" dirty="0"/>
              <a:t>Smoother generation of future TF/RTF reports, redline, specification</a:t>
            </a:r>
          </a:p>
        </p:txBody>
      </p:sp>
      <p:sp>
        <p:nvSpPr>
          <p:cNvPr id="4" name="Slide Number Placeholder 3">
            <a:extLst>
              <a:ext uri="{FF2B5EF4-FFF2-40B4-BE49-F238E27FC236}">
                <a16:creationId xmlns:a16="http://schemas.microsoft.com/office/drawing/2014/main" id="{B889F3B2-A752-4882-AA01-A9C6622D3BF5}"/>
              </a:ext>
            </a:extLst>
          </p:cNvPr>
          <p:cNvSpPr>
            <a:spLocks noGrp="1"/>
          </p:cNvSpPr>
          <p:nvPr>
            <p:ph type="sldNum" sz="quarter" idx="12"/>
          </p:nvPr>
        </p:nvSpPr>
        <p:spPr/>
        <p:txBody>
          <a:bodyPr/>
          <a:lstStyle/>
          <a:p>
            <a:pPr>
              <a:defRPr/>
            </a:pPr>
            <a:fld id="{BEAD2C7C-EDBC-4790-BBF4-28CCD2EC968D}" type="slidenum">
              <a:rPr lang="en-US" smtClean="0"/>
              <a:pPr>
                <a:defRPr/>
              </a:pPr>
              <a:t>17</a:t>
            </a:fld>
            <a:endParaRPr lang="en-US" dirty="0"/>
          </a:p>
        </p:txBody>
      </p:sp>
    </p:spTree>
    <p:extLst>
      <p:ext uri="{BB962C8B-B14F-4D97-AF65-F5344CB8AC3E}">
        <p14:creationId xmlns:p14="http://schemas.microsoft.com/office/powerpoint/2010/main" val="339620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07B86-E7A1-49BB-92C9-5C39564E3E10}"/>
              </a:ext>
            </a:extLst>
          </p:cNvPr>
          <p:cNvSpPr>
            <a:spLocks noGrp="1"/>
          </p:cNvSpPr>
          <p:nvPr>
            <p:ph type="title"/>
          </p:nvPr>
        </p:nvSpPr>
        <p:spPr/>
        <p:txBody>
          <a:bodyPr/>
          <a:lstStyle/>
          <a:p>
            <a:r>
              <a:rPr lang="en-US" dirty="0"/>
              <a:t>FDTF Ongoing Activities</a:t>
            </a:r>
          </a:p>
        </p:txBody>
      </p:sp>
      <p:sp>
        <p:nvSpPr>
          <p:cNvPr id="3" name="Content Placeholder 2">
            <a:extLst>
              <a:ext uri="{FF2B5EF4-FFF2-40B4-BE49-F238E27FC236}">
                <a16:creationId xmlns:a16="http://schemas.microsoft.com/office/drawing/2014/main" id="{98B39579-CEA6-4401-BA03-B12DFEF7D8FB}"/>
              </a:ext>
            </a:extLst>
          </p:cNvPr>
          <p:cNvSpPr>
            <a:spLocks noGrp="1"/>
          </p:cNvSpPr>
          <p:nvPr>
            <p:ph idx="1"/>
          </p:nvPr>
        </p:nvSpPr>
        <p:spPr/>
        <p:txBody>
          <a:bodyPr/>
          <a:lstStyle/>
          <a:p>
            <a:pPr lvl="0"/>
            <a:r>
              <a:rPr lang="en-US" sz="2400" baseline="0" dirty="0"/>
              <a:t>Joint activities and Liaisons</a:t>
            </a:r>
          </a:p>
          <a:p>
            <a:pPr lvl="1"/>
            <a:r>
              <a:rPr lang="en-US" sz="2000" baseline="0" dirty="0"/>
              <a:t>Blockchain PSIG</a:t>
            </a:r>
          </a:p>
          <a:p>
            <a:pPr lvl="1"/>
            <a:r>
              <a:rPr lang="en-US" sz="2000" baseline="0" dirty="0"/>
              <a:t>Blockchain PSIG and MARS Joint Initiatives</a:t>
            </a:r>
          </a:p>
          <a:p>
            <a:pPr lvl="2"/>
            <a:r>
              <a:rPr lang="en-US" baseline="0" dirty="0"/>
              <a:t>DLT Interoperability RFI (with MARS)</a:t>
            </a:r>
          </a:p>
          <a:p>
            <a:pPr lvl="2"/>
            <a:r>
              <a:rPr lang="en-US" baseline="0" dirty="0"/>
              <a:t>IOTA</a:t>
            </a:r>
            <a:r>
              <a:rPr lang="en-US" sz="2000" kern="1200" baseline="0" dirty="0">
                <a:solidFill>
                  <a:schemeClr val="tx1"/>
                </a:solidFill>
                <a:effectLst/>
                <a:latin typeface="+mn-lt"/>
                <a:ea typeface="+mn-ea"/>
                <a:cs typeface="+mn-cs"/>
              </a:rPr>
              <a:t> (with MARS)</a:t>
            </a:r>
            <a:endParaRPr lang="en-US" sz="1600" baseline="0" dirty="0"/>
          </a:p>
          <a:p>
            <a:pPr lvl="2"/>
            <a:r>
              <a:rPr lang="en-US" baseline="0" dirty="0"/>
              <a:t>DIDO-RA </a:t>
            </a:r>
            <a:r>
              <a:rPr lang="en-US" sz="2000" kern="1200" baseline="0" dirty="0">
                <a:solidFill>
                  <a:schemeClr val="tx1"/>
                </a:solidFill>
                <a:effectLst/>
                <a:latin typeface="+mn-lt"/>
                <a:ea typeface="+mn-ea"/>
                <a:cs typeface="+mn-cs"/>
              </a:rPr>
              <a:t>(with MARS)</a:t>
            </a:r>
            <a:endParaRPr lang="en-US" sz="1600" baseline="0" dirty="0"/>
          </a:p>
          <a:p>
            <a:pPr lvl="1"/>
            <a:r>
              <a:rPr lang="en-US" sz="2000" baseline="0" dirty="0"/>
              <a:t>IDs for Crypto Assets WG</a:t>
            </a:r>
          </a:p>
          <a:p>
            <a:pPr lvl="1"/>
            <a:r>
              <a:rPr lang="en-US" sz="2000" baseline="0" dirty="0"/>
              <a:t>Federated Enterprise Risk Management (FERM) WG</a:t>
            </a:r>
          </a:p>
          <a:p>
            <a:pPr lvl="0"/>
            <a:r>
              <a:rPr lang="en-US" sz="2400" baseline="0" dirty="0"/>
              <a:t>Active Standards Efforts</a:t>
            </a:r>
          </a:p>
          <a:p>
            <a:pPr lvl="1"/>
            <a:r>
              <a:rPr lang="en-US" sz="2000" baseline="0" dirty="0"/>
              <a:t>FIBO (FIBO v2)</a:t>
            </a:r>
          </a:p>
          <a:p>
            <a:pPr lvl="1"/>
            <a:r>
              <a:rPr lang="en-US" sz="2000" baseline="0" dirty="0"/>
              <a:t>FIGI (ID4CA is FIGI next version)</a:t>
            </a:r>
          </a:p>
        </p:txBody>
      </p:sp>
      <p:sp>
        <p:nvSpPr>
          <p:cNvPr id="4" name="Slide Number Placeholder 3">
            <a:extLst>
              <a:ext uri="{FF2B5EF4-FFF2-40B4-BE49-F238E27FC236}">
                <a16:creationId xmlns:a16="http://schemas.microsoft.com/office/drawing/2014/main" id="{A8DFEE14-4C38-4657-9F64-FC2BE2787125}"/>
              </a:ext>
            </a:extLst>
          </p:cNvPr>
          <p:cNvSpPr>
            <a:spLocks noGrp="1"/>
          </p:cNvSpPr>
          <p:nvPr>
            <p:ph type="sldNum" sz="quarter" idx="12"/>
          </p:nvPr>
        </p:nvSpPr>
        <p:spPr/>
        <p:txBody>
          <a:bodyPr/>
          <a:lstStyle/>
          <a:p>
            <a:pPr>
              <a:defRPr/>
            </a:pPr>
            <a:fld id="{BEAD2C7C-EDBC-4790-BBF4-28CCD2EC968D}" type="slidenum">
              <a:rPr lang="en-US" smtClean="0"/>
              <a:pPr>
                <a:defRPr/>
              </a:pPr>
              <a:t>18</a:t>
            </a:fld>
            <a:endParaRPr lang="en-US" dirty="0"/>
          </a:p>
        </p:txBody>
      </p:sp>
    </p:spTree>
    <p:extLst>
      <p:ext uri="{BB962C8B-B14F-4D97-AF65-F5344CB8AC3E}">
        <p14:creationId xmlns:p14="http://schemas.microsoft.com/office/powerpoint/2010/main" val="1264760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582A0-17B6-45CD-A169-FAC28F04C2DF}"/>
              </a:ext>
            </a:extLst>
          </p:cNvPr>
          <p:cNvSpPr>
            <a:spLocks noGrp="1"/>
          </p:cNvSpPr>
          <p:nvPr>
            <p:ph type="title"/>
          </p:nvPr>
        </p:nvSpPr>
        <p:spPr/>
        <p:txBody>
          <a:bodyPr/>
          <a:lstStyle/>
          <a:p>
            <a:r>
              <a:rPr lang="en-US" dirty="0"/>
              <a:t>FDTF Directions and Future Work</a:t>
            </a:r>
          </a:p>
        </p:txBody>
      </p:sp>
      <p:sp>
        <p:nvSpPr>
          <p:cNvPr id="3" name="Content Placeholder 2">
            <a:extLst>
              <a:ext uri="{FF2B5EF4-FFF2-40B4-BE49-F238E27FC236}">
                <a16:creationId xmlns:a16="http://schemas.microsoft.com/office/drawing/2014/main" id="{30D32761-226E-4CA3-8D75-EC97A2FFFF73}"/>
              </a:ext>
            </a:extLst>
          </p:cNvPr>
          <p:cNvSpPr>
            <a:spLocks noGrp="1"/>
          </p:cNvSpPr>
          <p:nvPr>
            <p:ph idx="1"/>
          </p:nvPr>
        </p:nvSpPr>
        <p:spPr/>
        <p:txBody>
          <a:bodyPr/>
          <a:lstStyle/>
          <a:p>
            <a:r>
              <a:rPr lang="en-US" sz="2000" dirty="0"/>
              <a:t>Regulatory: </a:t>
            </a:r>
          </a:p>
          <a:p>
            <a:pPr lvl="1"/>
            <a:r>
              <a:rPr lang="en-US" sz="1800" dirty="0"/>
              <a:t>Monitor</a:t>
            </a:r>
            <a:r>
              <a:rPr lang="en-US" sz="1800" baseline="0" dirty="0"/>
              <a:t> </a:t>
            </a:r>
            <a:r>
              <a:rPr lang="en-US" sz="1800" dirty="0"/>
              <a:t>regulatory initiatives and requirements</a:t>
            </a:r>
          </a:p>
          <a:p>
            <a:pPr lvl="2"/>
            <a:r>
              <a:rPr lang="en-US" sz="1600" dirty="0"/>
              <a:t>BCBS239</a:t>
            </a:r>
          </a:p>
          <a:p>
            <a:pPr lvl="2"/>
            <a:r>
              <a:rPr lang="en-US" sz="1600" dirty="0"/>
              <a:t>EU / ECB</a:t>
            </a:r>
          </a:p>
          <a:p>
            <a:pPr lvl="2"/>
            <a:r>
              <a:rPr lang="en-US" sz="1600" dirty="0"/>
              <a:t>US – SEC, CFTC, Fed, OFR etc. </a:t>
            </a:r>
          </a:p>
          <a:p>
            <a:pPr lvl="2"/>
            <a:r>
              <a:rPr lang="en-US" sz="1600" dirty="0"/>
              <a:t>BoE, PRA/FCA etc. </a:t>
            </a:r>
          </a:p>
          <a:p>
            <a:pPr lvl="1"/>
            <a:r>
              <a:rPr lang="en-US" sz="1800" dirty="0"/>
              <a:t>FCA </a:t>
            </a:r>
            <a:r>
              <a:rPr lang="en-US" sz="1800" dirty="0" err="1"/>
              <a:t>PoC</a:t>
            </a:r>
            <a:r>
              <a:rPr lang="en-US" sz="1800" dirty="0"/>
              <a:t> and follow-ups</a:t>
            </a:r>
          </a:p>
          <a:p>
            <a:pPr lvl="2"/>
            <a:r>
              <a:rPr lang="en-US" sz="1600" dirty="0"/>
              <a:t>New interoperability thing at FCA (internationally)</a:t>
            </a:r>
          </a:p>
          <a:p>
            <a:pPr marL="1371600" lvl="3" indent="0">
              <a:buNone/>
            </a:pPr>
            <a:r>
              <a:rPr lang="en-US" sz="1400" dirty="0"/>
              <a:t> = Global Financial Innovation Network</a:t>
            </a:r>
          </a:p>
          <a:p>
            <a:pPr lvl="2"/>
            <a:r>
              <a:rPr lang="en-US" sz="1600" dirty="0"/>
              <a:t>OMG Observer status applied for</a:t>
            </a:r>
          </a:p>
          <a:p>
            <a:pPr lvl="1"/>
            <a:r>
              <a:rPr lang="en-US" sz="1800" dirty="0"/>
              <a:t>Term definitions</a:t>
            </a:r>
          </a:p>
          <a:p>
            <a:pPr lvl="2"/>
            <a:r>
              <a:rPr lang="en-US" sz="1400" dirty="0"/>
              <a:t>Initial 13 definitions (Amsterdam, June)</a:t>
            </a:r>
          </a:p>
          <a:p>
            <a:pPr lvl="2"/>
            <a:r>
              <a:rPr lang="en-US" sz="1400" dirty="0"/>
              <a:t>New definitions (Long Beach, December)</a:t>
            </a:r>
          </a:p>
          <a:p>
            <a:pPr lvl="2"/>
            <a:r>
              <a:rPr lang="en-US" sz="1400" dirty="0"/>
              <a:t>Input</a:t>
            </a:r>
            <a:r>
              <a:rPr lang="en-US" sz="1400" baseline="0" dirty="0"/>
              <a:t> </a:t>
            </a:r>
            <a:r>
              <a:rPr lang="en-US" sz="1400" dirty="0"/>
              <a:t>to the Data Coalition</a:t>
            </a:r>
          </a:p>
          <a:p>
            <a:pPr lvl="0"/>
            <a:r>
              <a:rPr lang="en-US" sz="2000" dirty="0"/>
              <a:t>Standards </a:t>
            </a:r>
          </a:p>
          <a:p>
            <a:pPr lvl="0"/>
            <a:r>
              <a:rPr lang="en-US" sz="2000" dirty="0"/>
              <a:t>Industry</a:t>
            </a:r>
            <a:r>
              <a:rPr lang="en-US" sz="2000" baseline="0" dirty="0"/>
              <a:t> </a:t>
            </a:r>
            <a:r>
              <a:rPr lang="en-US" sz="2000" dirty="0"/>
              <a:t>innovations</a:t>
            </a:r>
            <a:endParaRPr lang="en-US" sz="2000" baseline="0" dirty="0"/>
          </a:p>
          <a:p>
            <a:pPr lvl="0"/>
            <a:r>
              <a:rPr lang="en-US" sz="2000" baseline="0" dirty="0"/>
              <a:t>New tech – including Smart Contract, Crypto Assets (with BC-PSIG)</a:t>
            </a:r>
          </a:p>
          <a:p>
            <a:pPr lvl="0"/>
            <a:r>
              <a:rPr lang="en-US" sz="2000" baseline="0" dirty="0"/>
              <a:t>What else?</a:t>
            </a:r>
            <a:endParaRPr lang="en-US" sz="2000" dirty="0"/>
          </a:p>
        </p:txBody>
      </p:sp>
      <p:sp>
        <p:nvSpPr>
          <p:cNvPr id="4" name="Slide Number Placeholder 3">
            <a:extLst>
              <a:ext uri="{FF2B5EF4-FFF2-40B4-BE49-F238E27FC236}">
                <a16:creationId xmlns:a16="http://schemas.microsoft.com/office/drawing/2014/main" id="{2B73DEDA-B77A-418E-B67F-5B990E6CA441}"/>
              </a:ext>
            </a:extLst>
          </p:cNvPr>
          <p:cNvSpPr>
            <a:spLocks noGrp="1"/>
          </p:cNvSpPr>
          <p:nvPr>
            <p:ph type="sldNum" sz="quarter" idx="12"/>
          </p:nvPr>
        </p:nvSpPr>
        <p:spPr/>
        <p:txBody>
          <a:bodyPr/>
          <a:lstStyle/>
          <a:p>
            <a:pPr>
              <a:defRPr/>
            </a:pPr>
            <a:fld id="{BEAD2C7C-EDBC-4790-BBF4-28CCD2EC968D}" type="slidenum">
              <a:rPr lang="en-US" smtClean="0"/>
              <a:pPr>
                <a:defRPr/>
              </a:pPr>
              <a:t>19</a:t>
            </a:fld>
            <a:endParaRPr lang="en-US" dirty="0"/>
          </a:p>
        </p:txBody>
      </p:sp>
    </p:spTree>
    <p:extLst>
      <p:ext uri="{BB962C8B-B14F-4D97-AF65-F5344CB8AC3E}">
        <p14:creationId xmlns:p14="http://schemas.microsoft.com/office/powerpoint/2010/main" val="1536842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a:xfrm>
            <a:off x="457200" y="838200"/>
            <a:ext cx="8229600" cy="5715000"/>
          </a:xfrm>
        </p:spPr>
        <p:txBody>
          <a:bodyPr/>
          <a:lstStyle/>
          <a:p>
            <a:r>
              <a:rPr lang="en-US" sz="2400" dirty="0"/>
              <a:t>News</a:t>
            </a:r>
          </a:p>
          <a:p>
            <a:r>
              <a:rPr lang="en-US" sz="2400" dirty="0"/>
              <a:t>Agenda Planning – Reston</a:t>
            </a:r>
          </a:p>
          <a:p>
            <a:pPr lvl="1"/>
            <a:r>
              <a:rPr lang="en-US" sz="2000" dirty="0"/>
              <a:t>FDTF and Blockchain</a:t>
            </a:r>
            <a:r>
              <a:rPr lang="en-US" sz="2000" baseline="0" dirty="0"/>
              <a:t> PSIG agendas</a:t>
            </a:r>
            <a:endParaRPr lang="en-US" sz="2000" dirty="0"/>
          </a:p>
          <a:p>
            <a:r>
              <a:rPr lang="en-US" sz="2400" dirty="0"/>
              <a:t>FDTF</a:t>
            </a:r>
            <a:r>
              <a:rPr lang="en-US" sz="2400" baseline="0" dirty="0"/>
              <a:t> Definitions </a:t>
            </a:r>
            <a:endParaRPr lang="en-US" sz="2400" dirty="0"/>
          </a:p>
          <a:p>
            <a:r>
              <a:rPr lang="en-US" sz="2400" dirty="0"/>
              <a:t>FDTF ongoing activities</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400" dirty="0"/>
              <a:t>FDTF possible future activities</a:t>
            </a:r>
            <a:endParaRPr lang="en-US" sz="2400" kern="1200" baseline="0" dirty="0">
              <a:solidFill>
                <a:schemeClr val="tx1"/>
              </a:solidFill>
              <a:effectLst/>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endParaRPr lang="en-US" sz="2400" dirty="0">
              <a:effectLst/>
            </a:endParaRPr>
          </a:p>
          <a:p>
            <a:r>
              <a:rPr lang="en-US" sz="2400" dirty="0"/>
              <a:t>FIBO Status Takeaway Slides</a:t>
            </a: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lang="en-US" sz="2000" kern="1200" dirty="0">
                <a:solidFill>
                  <a:schemeClr val="tx1"/>
                </a:solidFill>
                <a:effectLst/>
                <a:latin typeface="+mn-lt"/>
                <a:ea typeface="+mn-ea"/>
                <a:cs typeface="+mn-cs"/>
              </a:rPr>
              <a:t>FIBO detail – CCM, Metadata, Products etc.</a:t>
            </a:r>
            <a:endParaRPr lang="en-US" sz="2000" dirty="0">
              <a:effectLst/>
            </a:endParaRP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lang="en-US" sz="2000" kern="1200" dirty="0">
                <a:solidFill>
                  <a:schemeClr val="tx1"/>
                </a:solidFill>
                <a:effectLst/>
                <a:latin typeface="+mn-lt"/>
                <a:ea typeface="+mn-ea"/>
                <a:cs typeface="+mn-cs"/>
              </a:rPr>
              <a:t>FIBO Detailed Status etc. </a:t>
            </a:r>
            <a:endParaRPr lang="en-US" sz="2000" dirty="0">
              <a:effectLst/>
            </a:endParaRPr>
          </a:p>
          <a:p>
            <a:pPr lvl="1"/>
            <a:r>
              <a:rPr lang="en-US" sz="2000" dirty="0"/>
              <a:t>Status of Current Specifications</a:t>
            </a:r>
          </a:p>
          <a:p>
            <a:pPr lvl="1"/>
            <a:r>
              <a:rPr lang="en-US" sz="2000" dirty="0"/>
              <a:t>Status of upcoming FIBO specifications and FCT activities</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a:t>
            </a:fld>
            <a:endParaRPr lang="en-US" dirty="0"/>
          </a:p>
        </p:txBody>
      </p:sp>
    </p:spTree>
    <p:extLst>
      <p:ext uri="{BB962C8B-B14F-4D97-AF65-F5344CB8AC3E}">
        <p14:creationId xmlns:p14="http://schemas.microsoft.com/office/powerpoint/2010/main" val="2334629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AF0B7-488B-4EBF-B42C-15DF8B505DF6}"/>
              </a:ext>
            </a:extLst>
          </p:cNvPr>
          <p:cNvSpPr>
            <a:spLocks noGrp="1"/>
          </p:cNvSpPr>
          <p:nvPr>
            <p:ph type="title"/>
          </p:nvPr>
        </p:nvSpPr>
        <p:spPr/>
        <p:txBody>
          <a:bodyPr/>
          <a:lstStyle/>
          <a:p>
            <a:pPr lvl="0"/>
            <a:r>
              <a:rPr lang="en-US" sz="2400" dirty="0"/>
              <a:t>BC-PSIG and MARS Active Work</a:t>
            </a:r>
            <a:endParaRPr lang="en-US" dirty="0"/>
          </a:p>
        </p:txBody>
      </p:sp>
      <p:sp>
        <p:nvSpPr>
          <p:cNvPr id="3" name="Content Placeholder 2">
            <a:extLst>
              <a:ext uri="{FF2B5EF4-FFF2-40B4-BE49-F238E27FC236}">
                <a16:creationId xmlns:a16="http://schemas.microsoft.com/office/drawing/2014/main" id="{0ABAE31A-BE7A-43CE-98EF-B5B8C252F362}"/>
              </a:ext>
            </a:extLst>
          </p:cNvPr>
          <p:cNvSpPr>
            <a:spLocks noGrp="1"/>
          </p:cNvSpPr>
          <p:nvPr>
            <p:ph idx="1"/>
          </p:nvPr>
        </p:nvSpPr>
        <p:spPr/>
        <p:txBody>
          <a:bodyPr/>
          <a:lstStyle/>
          <a:p>
            <a:pPr lvl="0"/>
            <a:r>
              <a:rPr lang="en-US" sz="2400" dirty="0"/>
              <a:t>Blockchain Ecosystem</a:t>
            </a:r>
            <a:r>
              <a:rPr lang="en-US" sz="2400" baseline="0" dirty="0"/>
              <a:t> </a:t>
            </a:r>
            <a:r>
              <a:rPr lang="en-US" sz="2400" dirty="0"/>
              <a:t>Interoperability RFI</a:t>
            </a:r>
          </a:p>
          <a:p>
            <a:pPr lvl="0"/>
            <a:r>
              <a:rPr lang="en-US" sz="2400" u="none" kern="1200" dirty="0">
                <a:solidFill>
                  <a:schemeClr val="tx1"/>
                </a:solidFill>
                <a:effectLst/>
                <a:latin typeface="+mn-lt"/>
                <a:ea typeface="+mn-ea"/>
                <a:cs typeface="+mn-cs"/>
              </a:rPr>
              <a:t>IOTA Tangle (How to be a Node) Specification</a:t>
            </a:r>
          </a:p>
          <a:p>
            <a:pPr lvl="1"/>
            <a:r>
              <a:rPr lang="en-US" sz="2000" u="none" kern="1200" dirty="0">
                <a:solidFill>
                  <a:schemeClr val="tx1"/>
                </a:solidFill>
                <a:effectLst/>
                <a:latin typeface="+mn-lt"/>
                <a:ea typeface="+mn-ea"/>
                <a:cs typeface="+mn-cs"/>
              </a:rPr>
              <a:t>Expected formal RFC first draft June</a:t>
            </a:r>
          </a:p>
          <a:p>
            <a:pPr lvl="1"/>
            <a:r>
              <a:rPr lang="en-US" sz="2000" u="none" kern="1200" dirty="0">
                <a:solidFill>
                  <a:schemeClr val="tx1"/>
                </a:solidFill>
                <a:effectLst/>
                <a:latin typeface="+mn-lt"/>
                <a:ea typeface="+mn-ea"/>
                <a:cs typeface="+mn-cs"/>
              </a:rPr>
              <a:t>Support </a:t>
            </a:r>
            <a:r>
              <a:rPr lang="en-US" sz="2000" u="none" kern="1200" dirty="0" err="1">
                <a:solidFill>
                  <a:schemeClr val="tx1"/>
                </a:solidFill>
                <a:effectLst/>
                <a:latin typeface="+mn-lt"/>
                <a:ea typeface="+mn-ea"/>
                <a:cs typeface="+mn-cs"/>
              </a:rPr>
              <a:t>Coordicide</a:t>
            </a:r>
            <a:endParaRPr lang="en-US" sz="2000" u="none" kern="1200" dirty="0">
              <a:solidFill>
                <a:schemeClr val="tx1"/>
              </a:solidFill>
              <a:effectLst/>
              <a:latin typeface="+mn-lt"/>
              <a:ea typeface="+mn-ea"/>
              <a:cs typeface="+mn-cs"/>
            </a:endParaRPr>
          </a:p>
          <a:p>
            <a:pPr lvl="1"/>
            <a:r>
              <a:rPr lang="en-US" sz="2000" u="none" kern="1200" dirty="0">
                <a:solidFill>
                  <a:schemeClr val="tx1"/>
                </a:solidFill>
                <a:effectLst/>
                <a:latin typeface="+mn-lt"/>
                <a:ea typeface="+mn-ea"/>
                <a:cs typeface="+mn-cs"/>
              </a:rPr>
              <a:t>New</a:t>
            </a:r>
            <a:r>
              <a:rPr lang="en-US" sz="2000" u="none" kern="1200" baseline="0" dirty="0">
                <a:solidFill>
                  <a:schemeClr val="tx1"/>
                </a:solidFill>
                <a:effectLst/>
                <a:latin typeface="+mn-lt"/>
                <a:ea typeface="+mn-ea"/>
                <a:cs typeface="+mn-cs"/>
              </a:rPr>
              <a:t> features e.g. ‘Chrysalis’</a:t>
            </a:r>
            <a:endParaRPr lang="en-US" sz="2000" u="none" kern="1200" dirty="0">
              <a:solidFill>
                <a:schemeClr val="tx1"/>
              </a:solidFill>
              <a:effectLst/>
              <a:latin typeface="+mn-lt"/>
              <a:ea typeface="+mn-ea"/>
              <a:cs typeface="+mn-cs"/>
            </a:endParaRPr>
          </a:p>
          <a:p>
            <a:pPr lvl="0"/>
            <a:r>
              <a:rPr lang="en-US" sz="2400" u="none" kern="1200" dirty="0">
                <a:solidFill>
                  <a:schemeClr val="tx1"/>
                </a:solidFill>
                <a:effectLst/>
                <a:latin typeface="+mn-lt"/>
                <a:ea typeface="+mn-ea"/>
                <a:cs typeface="+mn-cs"/>
              </a:rPr>
              <a:t>Linked Encrypted Data Streams (LETS)</a:t>
            </a:r>
            <a:r>
              <a:rPr lang="en-US" sz="2400" u="none" kern="1200" baseline="0" dirty="0">
                <a:solidFill>
                  <a:schemeClr val="tx1"/>
                </a:solidFill>
                <a:effectLst/>
                <a:latin typeface="+mn-lt"/>
                <a:ea typeface="+mn-ea"/>
                <a:cs typeface="+mn-cs"/>
              </a:rPr>
              <a:t> RFP</a:t>
            </a:r>
            <a:endParaRPr lang="en-US" sz="2400" u="none" kern="1200" dirty="0">
              <a:solidFill>
                <a:schemeClr val="tx1"/>
              </a:solidFill>
              <a:effectLst/>
              <a:latin typeface="+mn-lt"/>
              <a:ea typeface="+mn-ea"/>
              <a:cs typeface="+mn-cs"/>
            </a:endParaRPr>
          </a:p>
          <a:p>
            <a:pPr lvl="1"/>
            <a:r>
              <a:rPr lang="en-US" sz="2000" u="none" kern="1200" dirty="0">
                <a:solidFill>
                  <a:schemeClr val="tx1"/>
                </a:solidFill>
                <a:effectLst/>
                <a:latin typeface="+mn-lt"/>
                <a:ea typeface="+mn-ea"/>
                <a:cs typeface="+mn-cs"/>
              </a:rPr>
              <a:t>IOTA MAM as potential submission in response</a:t>
            </a:r>
          </a:p>
          <a:p>
            <a:pPr lvl="0"/>
            <a:r>
              <a:rPr lang="en-US" sz="2400" u="none" kern="1200" dirty="0">
                <a:solidFill>
                  <a:schemeClr val="tx1"/>
                </a:solidFill>
                <a:effectLst/>
                <a:latin typeface="+mn-lt"/>
                <a:ea typeface="+mn-ea"/>
                <a:cs typeface="+mn-cs"/>
              </a:rPr>
              <a:t>‘Event Dispatcher’ RFP </a:t>
            </a:r>
          </a:p>
          <a:p>
            <a:pPr lvl="1"/>
            <a:r>
              <a:rPr lang="en-US" sz="2000" u="none" kern="1200" dirty="0">
                <a:solidFill>
                  <a:schemeClr val="tx1"/>
                </a:solidFill>
                <a:effectLst/>
                <a:latin typeface="+mn-lt"/>
                <a:ea typeface="+mn-ea"/>
                <a:cs typeface="+mn-cs"/>
              </a:rPr>
              <a:t>IOTA EEE</a:t>
            </a:r>
            <a:r>
              <a:rPr lang="en-US" sz="2000" u="none" kern="1200" baseline="0" dirty="0">
                <a:solidFill>
                  <a:schemeClr val="tx1"/>
                </a:solidFill>
                <a:effectLst/>
                <a:latin typeface="+mn-lt"/>
                <a:ea typeface="+mn-ea"/>
                <a:cs typeface="+mn-cs"/>
              </a:rPr>
              <a:t> as IoT-specific exemplar</a:t>
            </a:r>
          </a:p>
          <a:p>
            <a:pPr lvl="1"/>
            <a:r>
              <a:rPr lang="en-US" sz="2000" u="none" kern="1200" baseline="0" dirty="0">
                <a:solidFill>
                  <a:schemeClr val="tx1"/>
                </a:solidFill>
                <a:effectLst/>
                <a:latin typeface="+mn-lt"/>
                <a:ea typeface="+mn-ea"/>
                <a:cs typeface="+mn-cs"/>
              </a:rPr>
              <a:t>Later than LETS</a:t>
            </a:r>
            <a:endParaRPr lang="en-US" sz="2000" u="none"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71B3B68-8FC2-4FEA-BA18-E9E77E58D838}"/>
              </a:ext>
            </a:extLst>
          </p:cNvPr>
          <p:cNvSpPr>
            <a:spLocks noGrp="1"/>
          </p:cNvSpPr>
          <p:nvPr>
            <p:ph type="sldNum" sz="quarter" idx="12"/>
          </p:nvPr>
        </p:nvSpPr>
        <p:spPr/>
        <p:txBody>
          <a:bodyPr/>
          <a:lstStyle/>
          <a:p>
            <a:pPr>
              <a:defRPr/>
            </a:pPr>
            <a:fld id="{BEAD2C7C-EDBC-4790-BBF4-28CCD2EC968D}" type="slidenum">
              <a:rPr lang="en-US" smtClean="0"/>
              <a:pPr>
                <a:defRPr/>
              </a:pPr>
              <a:t>20</a:t>
            </a:fld>
            <a:endParaRPr lang="en-US" dirty="0"/>
          </a:p>
        </p:txBody>
      </p:sp>
    </p:spTree>
    <p:extLst>
      <p:ext uri="{BB962C8B-B14F-4D97-AF65-F5344CB8AC3E}">
        <p14:creationId xmlns:p14="http://schemas.microsoft.com/office/powerpoint/2010/main" val="3317830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E7E1B-29AA-43F5-9EEB-FCEB5E643757}"/>
              </a:ext>
            </a:extLst>
          </p:cNvPr>
          <p:cNvSpPr>
            <a:spLocks noGrp="1"/>
          </p:cNvSpPr>
          <p:nvPr>
            <p:ph type="title"/>
          </p:nvPr>
        </p:nvSpPr>
        <p:spPr/>
        <p:txBody>
          <a:bodyPr/>
          <a:lstStyle/>
          <a:p>
            <a:pPr lvl="0"/>
            <a:r>
              <a:rPr lang="en-US" dirty="0"/>
              <a:t>FIBO URI Alignment</a:t>
            </a:r>
          </a:p>
        </p:txBody>
      </p:sp>
      <p:sp>
        <p:nvSpPr>
          <p:cNvPr id="3" name="Content Placeholder 2">
            <a:extLst>
              <a:ext uri="{FF2B5EF4-FFF2-40B4-BE49-F238E27FC236}">
                <a16:creationId xmlns:a16="http://schemas.microsoft.com/office/drawing/2014/main" id="{CA8FFACD-C8C2-404C-A81C-07467C80EAA6}"/>
              </a:ext>
            </a:extLst>
          </p:cNvPr>
          <p:cNvSpPr>
            <a:spLocks noGrp="1"/>
          </p:cNvSpPr>
          <p:nvPr>
            <p:ph idx="1"/>
          </p:nvPr>
        </p:nvSpPr>
        <p:spPr/>
        <p:txBody>
          <a:bodyPr/>
          <a:lstStyle/>
          <a:p>
            <a:pPr lvl="0"/>
            <a:r>
              <a:rPr lang="en-US" baseline="0" dirty="0"/>
              <a:t>EDMC and OMG management met to review proposals for single URI </a:t>
            </a:r>
          </a:p>
          <a:p>
            <a:pPr lvl="1" rtl="0" fontAlgn="base"/>
            <a:r>
              <a:rPr lang="en-US" sz="2400" kern="1200" dirty="0">
                <a:solidFill>
                  <a:schemeClr val="tx1"/>
                </a:solidFill>
                <a:effectLst/>
                <a:latin typeface="+mn-lt"/>
                <a:ea typeface="+mn-ea"/>
                <a:cs typeface="+mn-cs"/>
              </a:rPr>
              <a:t>Open to all possibilities for URIs:</a:t>
            </a:r>
            <a:endParaRPr lang="en-US" sz="2400" dirty="0">
              <a:effectLst/>
            </a:endParaRPr>
          </a:p>
          <a:p>
            <a:pPr lvl="2" rtl="0" fontAlgn="base"/>
            <a:r>
              <a:rPr lang="en-US" sz="2000" kern="1200" dirty="0">
                <a:solidFill>
                  <a:schemeClr val="tx1"/>
                </a:solidFill>
                <a:effectLst/>
                <a:latin typeface="+mn-lt"/>
                <a:ea typeface="+mn-ea"/>
                <a:cs typeface="+mn-cs"/>
              </a:rPr>
              <a:t>Use of EDM</a:t>
            </a:r>
            <a:r>
              <a:rPr lang="en-US" sz="2000" kern="1200" baseline="0" dirty="0">
                <a:solidFill>
                  <a:schemeClr val="tx1"/>
                </a:solidFill>
                <a:effectLst/>
                <a:latin typeface="+mn-lt"/>
                <a:ea typeface="+mn-ea"/>
                <a:cs typeface="+mn-cs"/>
              </a:rPr>
              <a:t> Council URIs for both</a:t>
            </a:r>
            <a:endParaRPr lang="en-US" dirty="0">
              <a:effectLst/>
            </a:endParaRPr>
          </a:p>
          <a:p>
            <a:pPr lvl="2" rtl="0" fontAlgn="base"/>
            <a:r>
              <a:rPr lang="en-US" sz="2000" kern="1200" baseline="0" dirty="0">
                <a:solidFill>
                  <a:schemeClr val="tx1"/>
                </a:solidFill>
                <a:effectLst/>
                <a:latin typeface="+mn-lt"/>
                <a:ea typeface="+mn-ea"/>
                <a:cs typeface="+mn-cs"/>
              </a:rPr>
              <a:t>Separate URIs for EDMC and OMG as at present</a:t>
            </a:r>
            <a:endParaRPr lang="en-US" dirty="0">
              <a:effectLst/>
            </a:endParaRPr>
          </a:p>
          <a:p>
            <a:pPr lvl="2" rtl="0" fontAlgn="base"/>
            <a:r>
              <a:rPr lang="en-US" sz="2000" kern="1200" baseline="0" dirty="0">
                <a:solidFill>
                  <a:schemeClr val="tx1"/>
                </a:solidFill>
                <a:effectLst/>
                <a:latin typeface="+mn-lt"/>
                <a:ea typeface="+mn-ea"/>
                <a:cs typeface="+mn-cs"/>
              </a:rPr>
              <a:t>Use of W3C community facility for URI redirection</a:t>
            </a:r>
            <a:endParaRPr lang="en-US" dirty="0">
              <a:effectLst/>
            </a:endParaRPr>
          </a:p>
          <a:p>
            <a:pPr lvl="1"/>
            <a:r>
              <a:rPr lang="en-US" baseline="0" dirty="0"/>
              <a:t>Both parties happy to go with whatever Elisa and Mike (and by extension Pete) propose</a:t>
            </a:r>
          </a:p>
          <a:p>
            <a:pPr lvl="0"/>
            <a:r>
              <a:rPr lang="en-US" baseline="0" dirty="0"/>
              <a:t>Preference is the W3C solution (single W3C based URIs), with redirection to either source</a:t>
            </a:r>
          </a:p>
          <a:p>
            <a:pPr lvl="0"/>
            <a:r>
              <a:rPr lang="en-US" baseline="0" dirty="0"/>
              <a:t>MB, EK and PR  continue to meet on these</a:t>
            </a:r>
          </a:p>
        </p:txBody>
      </p:sp>
      <p:sp>
        <p:nvSpPr>
          <p:cNvPr id="4" name="Slide Number Placeholder 3">
            <a:extLst>
              <a:ext uri="{FF2B5EF4-FFF2-40B4-BE49-F238E27FC236}">
                <a16:creationId xmlns:a16="http://schemas.microsoft.com/office/drawing/2014/main" id="{FCCFC911-1FFD-44A3-9E4C-3D9A202843F3}"/>
              </a:ext>
            </a:extLst>
          </p:cNvPr>
          <p:cNvSpPr>
            <a:spLocks noGrp="1"/>
          </p:cNvSpPr>
          <p:nvPr>
            <p:ph type="sldNum" sz="quarter" idx="12"/>
          </p:nvPr>
        </p:nvSpPr>
        <p:spPr/>
        <p:txBody>
          <a:bodyPr/>
          <a:lstStyle/>
          <a:p>
            <a:pPr>
              <a:defRPr/>
            </a:pPr>
            <a:fld id="{BEAD2C7C-EDBC-4790-BBF4-28CCD2EC968D}" type="slidenum">
              <a:rPr lang="en-US" smtClean="0"/>
              <a:pPr>
                <a:defRPr/>
              </a:pPr>
              <a:t>21</a:t>
            </a:fld>
            <a:endParaRPr lang="en-US" dirty="0"/>
          </a:p>
        </p:txBody>
      </p:sp>
    </p:spTree>
    <p:extLst>
      <p:ext uri="{BB962C8B-B14F-4D97-AF65-F5344CB8AC3E}">
        <p14:creationId xmlns:p14="http://schemas.microsoft.com/office/powerpoint/2010/main" val="586003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0F0FF-E1F4-41F4-B183-9DD52E2E5422}"/>
              </a:ext>
            </a:extLst>
          </p:cNvPr>
          <p:cNvSpPr>
            <a:spLocks noGrp="1"/>
          </p:cNvSpPr>
          <p:nvPr>
            <p:ph type="title"/>
          </p:nvPr>
        </p:nvSpPr>
        <p:spPr/>
        <p:txBody>
          <a:bodyPr/>
          <a:lstStyle/>
          <a:p>
            <a:pPr lvl="0"/>
            <a:r>
              <a:rPr lang="en-US" dirty="0"/>
              <a:t>FIBO TF Report Automation</a:t>
            </a:r>
          </a:p>
        </p:txBody>
      </p:sp>
      <p:sp>
        <p:nvSpPr>
          <p:cNvPr id="3" name="Content Placeholder 2">
            <a:extLst>
              <a:ext uri="{FF2B5EF4-FFF2-40B4-BE49-F238E27FC236}">
                <a16:creationId xmlns:a16="http://schemas.microsoft.com/office/drawing/2014/main" id="{1E0C7AE0-1DAE-4374-A61B-ADA7A888CB0D}"/>
              </a:ext>
            </a:extLst>
          </p:cNvPr>
          <p:cNvSpPr>
            <a:spLocks noGrp="1"/>
          </p:cNvSpPr>
          <p:nvPr>
            <p:ph idx="1"/>
          </p:nvPr>
        </p:nvSpPr>
        <p:spPr/>
        <p:txBody>
          <a:bodyPr/>
          <a:lstStyle/>
          <a:p>
            <a:pPr lvl="0"/>
            <a:r>
              <a:rPr lang="en-US" dirty="0"/>
              <a:t>Jira alignment</a:t>
            </a:r>
          </a:p>
          <a:p>
            <a:pPr lvl="1"/>
            <a:r>
              <a:rPr lang="en-US" dirty="0"/>
              <a:t>One-off for FTF –</a:t>
            </a:r>
            <a:r>
              <a:rPr lang="en-US" baseline="0" dirty="0"/>
              <a:t> </a:t>
            </a:r>
            <a:r>
              <a:rPr lang="en-US" dirty="0"/>
              <a:t>manual</a:t>
            </a:r>
            <a:r>
              <a:rPr lang="en-US" baseline="0" dirty="0"/>
              <a:t> </a:t>
            </a:r>
            <a:endParaRPr lang="en-US" dirty="0"/>
          </a:p>
          <a:p>
            <a:pPr lvl="1"/>
            <a:r>
              <a:rPr lang="en-US" dirty="0"/>
              <a:t>Per quarter for RTFs – aim to automate</a:t>
            </a:r>
          </a:p>
          <a:p>
            <a:pPr lvl="0"/>
            <a:r>
              <a:rPr lang="en-US" dirty="0"/>
              <a:t>LaTeX</a:t>
            </a:r>
            <a:r>
              <a:rPr lang="en-US" baseline="0" dirty="0"/>
              <a:t> spec and redline production</a:t>
            </a:r>
          </a:p>
          <a:p>
            <a:pPr lvl="1"/>
            <a:r>
              <a:rPr lang="en-US" baseline="0" dirty="0"/>
              <a:t>Reviewing requirements</a:t>
            </a:r>
          </a:p>
          <a:p>
            <a:pPr lvl="0"/>
            <a:r>
              <a:rPr lang="en-US" baseline="0" dirty="0"/>
              <a:t>Diagrams</a:t>
            </a:r>
          </a:p>
          <a:p>
            <a:pPr lvl="1"/>
            <a:r>
              <a:rPr lang="en-US" baseline="0" dirty="0"/>
              <a:t>Simplifying requirements</a:t>
            </a:r>
          </a:p>
          <a:p>
            <a:pPr lvl="1"/>
            <a:r>
              <a:rPr lang="en-US" baseline="0" dirty="0"/>
              <a:t>Summary diagrams per section</a:t>
            </a:r>
          </a:p>
          <a:p>
            <a:pPr lvl="1"/>
            <a:r>
              <a:rPr lang="en-US" baseline="0" dirty="0"/>
              <a:t>Reduce dependency on CCM, effort</a:t>
            </a:r>
            <a:endParaRPr lang="en-US" dirty="0"/>
          </a:p>
        </p:txBody>
      </p:sp>
      <p:sp>
        <p:nvSpPr>
          <p:cNvPr id="4" name="Slide Number Placeholder 3">
            <a:extLst>
              <a:ext uri="{FF2B5EF4-FFF2-40B4-BE49-F238E27FC236}">
                <a16:creationId xmlns:a16="http://schemas.microsoft.com/office/drawing/2014/main" id="{BAA90B13-AB55-4D9A-B119-9FF49C98FCA0}"/>
              </a:ext>
            </a:extLst>
          </p:cNvPr>
          <p:cNvSpPr>
            <a:spLocks noGrp="1"/>
          </p:cNvSpPr>
          <p:nvPr>
            <p:ph type="sldNum" sz="quarter" idx="12"/>
          </p:nvPr>
        </p:nvSpPr>
        <p:spPr/>
        <p:txBody>
          <a:bodyPr/>
          <a:lstStyle/>
          <a:p>
            <a:pPr>
              <a:defRPr/>
            </a:pPr>
            <a:fld id="{BEAD2C7C-EDBC-4790-BBF4-28CCD2EC968D}" type="slidenum">
              <a:rPr lang="en-US" smtClean="0"/>
              <a:pPr>
                <a:defRPr/>
              </a:pPr>
              <a:t>22</a:t>
            </a:fld>
            <a:endParaRPr lang="en-US" dirty="0"/>
          </a:p>
        </p:txBody>
      </p:sp>
    </p:spTree>
    <p:extLst>
      <p:ext uri="{BB962C8B-B14F-4D97-AF65-F5344CB8AC3E}">
        <p14:creationId xmlns:p14="http://schemas.microsoft.com/office/powerpoint/2010/main" val="9777301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3E1E3-AE08-44AE-B18B-093BA6A87CBA}"/>
              </a:ext>
            </a:extLst>
          </p:cNvPr>
          <p:cNvSpPr>
            <a:spLocks noGrp="1"/>
          </p:cNvSpPr>
          <p:nvPr>
            <p:ph type="title"/>
          </p:nvPr>
        </p:nvSpPr>
        <p:spPr/>
        <p:txBody>
          <a:bodyPr/>
          <a:lstStyle/>
          <a:p>
            <a:r>
              <a:rPr lang="en-US" dirty="0"/>
              <a:t>Take-away Slides</a:t>
            </a:r>
          </a:p>
        </p:txBody>
      </p:sp>
      <p:sp>
        <p:nvSpPr>
          <p:cNvPr id="3" name="Content Placeholder 2">
            <a:extLst>
              <a:ext uri="{FF2B5EF4-FFF2-40B4-BE49-F238E27FC236}">
                <a16:creationId xmlns:a16="http://schemas.microsoft.com/office/drawing/2014/main" id="{3EC72BC4-1389-4DC9-AD41-B971BDA842AE}"/>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5E79E2C4-A812-4B86-971A-1A8BF025F269}"/>
              </a:ext>
            </a:extLst>
          </p:cNvPr>
          <p:cNvSpPr>
            <a:spLocks noGrp="1"/>
          </p:cNvSpPr>
          <p:nvPr>
            <p:ph type="sldNum" sz="quarter" idx="12"/>
          </p:nvPr>
        </p:nvSpPr>
        <p:spPr/>
        <p:txBody>
          <a:bodyPr/>
          <a:lstStyle/>
          <a:p>
            <a:pPr>
              <a:defRPr/>
            </a:pPr>
            <a:fld id="{BEAD2C7C-EDBC-4790-BBF4-28CCD2EC968D}" type="slidenum">
              <a:rPr lang="en-US" smtClean="0"/>
              <a:pPr>
                <a:defRPr/>
              </a:pPr>
              <a:t>23</a:t>
            </a:fld>
            <a:endParaRPr lang="en-US" dirty="0"/>
          </a:p>
        </p:txBody>
      </p:sp>
    </p:spTree>
    <p:extLst>
      <p:ext uri="{BB962C8B-B14F-4D97-AF65-F5344CB8AC3E}">
        <p14:creationId xmlns:p14="http://schemas.microsoft.com/office/powerpoint/2010/main" val="24812862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7D3F8-86EC-4FAB-B2B2-BFB1E4529D64}"/>
              </a:ext>
            </a:extLst>
          </p:cNvPr>
          <p:cNvSpPr>
            <a:spLocks noGrp="1"/>
          </p:cNvSpPr>
          <p:nvPr>
            <p:ph type="title"/>
          </p:nvPr>
        </p:nvSpPr>
        <p:spPr/>
        <p:txBody>
          <a:bodyPr/>
          <a:lstStyle/>
          <a:p>
            <a:r>
              <a:rPr lang="en-US" dirty="0"/>
              <a:t>FIBO v2 – Status</a:t>
            </a:r>
          </a:p>
        </p:txBody>
      </p:sp>
      <p:sp>
        <p:nvSpPr>
          <p:cNvPr id="3" name="Content Placeholder 2">
            <a:extLst>
              <a:ext uri="{FF2B5EF4-FFF2-40B4-BE49-F238E27FC236}">
                <a16:creationId xmlns:a16="http://schemas.microsoft.com/office/drawing/2014/main" id="{CF12A0D5-2557-4BD3-ABFB-79228CE940F0}"/>
              </a:ext>
            </a:extLst>
          </p:cNvPr>
          <p:cNvSpPr>
            <a:spLocks noGrp="1"/>
          </p:cNvSpPr>
          <p:nvPr>
            <p:ph idx="1"/>
          </p:nvPr>
        </p:nvSpPr>
        <p:spPr/>
        <p:txBody>
          <a:bodyPr/>
          <a:lstStyle/>
          <a:p>
            <a:pPr lvl="0"/>
            <a:r>
              <a:rPr lang="en-US" sz="2000" dirty="0"/>
              <a:t>‘Finalization Task Force’ (FTF) </a:t>
            </a:r>
          </a:p>
          <a:p>
            <a:pPr lvl="1"/>
            <a:r>
              <a:rPr lang="en-US" sz="1600" dirty="0"/>
              <a:t>Chartered</a:t>
            </a:r>
            <a:r>
              <a:rPr lang="en-US" sz="1600" baseline="0" dirty="0"/>
              <a:t> </a:t>
            </a:r>
            <a:r>
              <a:rPr lang="en-US" sz="1600" dirty="0"/>
              <a:t>at the OMG meeting (December 2018)</a:t>
            </a:r>
          </a:p>
          <a:p>
            <a:pPr lvl="1"/>
            <a:r>
              <a:rPr lang="en-US" sz="1600" dirty="0"/>
              <a:t>Re-chartered as FTF2 in Dec 2019</a:t>
            </a:r>
          </a:p>
          <a:p>
            <a:pPr lvl="1"/>
            <a:r>
              <a:rPr lang="en-US" sz="1800" dirty="0"/>
              <a:t>This inherits the JIRAs listed for the FIBO v1 RTFs</a:t>
            </a:r>
          </a:p>
          <a:p>
            <a:pPr lvl="2">
              <a:spcBef>
                <a:spcPts val="600"/>
              </a:spcBef>
            </a:pPr>
            <a:r>
              <a:rPr lang="en-US" sz="1800" dirty="0"/>
              <a:t>Will generate OMG </a:t>
            </a:r>
            <a:r>
              <a:rPr lang="en-US" sz="1800" dirty="0" err="1"/>
              <a:t>Jiras</a:t>
            </a:r>
            <a:r>
              <a:rPr lang="en-US" sz="1800" dirty="0"/>
              <a:t> for changes since EDMC FIBO 2018Q2.5</a:t>
            </a:r>
            <a:r>
              <a:rPr lang="en-US" sz="1800" baseline="0" dirty="0"/>
              <a:t> </a:t>
            </a:r>
            <a:endParaRPr lang="en-US" sz="2800" dirty="0"/>
          </a:p>
          <a:p>
            <a:pPr lvl="2">
              <a:spcBef>
                <a:spcPts val="600"/>
              </a:spcBef>
            </a:pPr>
            <a:r>
              <a:rPr lang="en-US" sz="1800" dirty="0"/>
              <a:t>Will bring forward only those v1 </a:t>
            </a:r>
            <a:r>
              <a:rPr lang="en-US" sz="1800" dirty="0" err="1"/>
              <a:t>Jiras</a:t>
            </a:r>
            <a:r>
              <a:rPr lang="en-US" sz="1800" dirty="0"/>
              <a:t> that remain applicable</a:t>
            </a:r>
          </a:p>
          <a:p>
            <a:pPr lvl="1"/>
            <a:r>
              <a:rPr lang="en-US" sz="1800" dirty="0"/>
              <a:t>Beta1 published January 11 2019</a:t>
            </a:r>
          </a:p>
          <a:p>
            <a:pPr lvl="1"/>
            <a:r>
              <a:rPr lang="en-US" sz="1800" dirty="0"/>
              <a:t>Date for comments was Feb 28</a:t>
            </a:r>
          </a:p>
          <a:p>
            <a:pPr lvl="1"/>
            <a:r>
              <a:rPr lang="en-US" sz="1800" dirty="0"/>
              <a:t>FTF due to report in June 2020</a:t>
            </a:r>
          </a:p>
          <a:p>
            <a:pPr lvl="2"/>
            <a:r>
              <a:rPr lang="en-US" sz="1400" dirty="0"/>
              <a:t>Was March – motion to extend to be raised</a:t>
            </a:r>
            <a:r>
              <a:rPr lang="en-US" sz="1400" baseline="0" dirty="0"/>
              <a:t> at March plenary</a:t>
            </a:r>
            <a:endParaRPr lang="en-US" sz="1400" dirty="0"/>
          </a:p>
          <a:p>
            <a:pPr lvl="0"/>
            <a:r>
              <a:rPr lang="en-US" sz="2000" dirty="0"/>
              <a:t>Subsequent changes are in later RTFs which will run quarterly tracking the preceding EDM Council Quarterly Release</a:t>
            </a:r>
          </a:p>
          <a:p>
            <a:pPr lvl="1"/>
            <a:r>
              <a:rPr lang="en-US" sz="1800" dirty="0"/>
              <a:t>EDM Council would also need to provide some automation for the transformation for EDM Council OWL to OMG OWL</a:t>
            </a:r>
          </a:p>
          <a:p>
            <a:pPr lvl="1"/>
            <a:r>
              <a:rPr lang="en-US" sz="1800" baseline="0" dirty="0"/>
              <a:t>New challenges: use of GitHub rather than Jira at EDM Council</a:t>
            </a:r>
          </a:p>
          <a:p>
            <a:pPr lvl="2"/>
            <a:r>
              <a:rPr lang="en-US" sz="1400" dirty="0"/>
              <a:t>Either clone to EDMC </a:t>
            </a:r>
            <a:r>
              <a:rPr lang="en-US" sz="1400" dirty="0" err="1"/>
              <a:t>Jiras</a:t>
            </a:r>
            <a:r>
              <a:rPr lang="en-US" sz="1400" dirty="0"/>
              <a:t> per original process OR generate CSV for OMG Jira import directly</a:t>
            </a:r>
          </a:p>
          <a:p>
            <a:pPr lvl="2"/>
            <a:r>
              <a:rPr lang="en-US" sz="1400" dirty="0"/>
              <a:t>Requires that disposition, granularity, metadata etc. in GitHub match that needed in Jira</a:t>
            </a:r>
          </a:p>
        </p:txBody>
      </p:sp>
      <p:sp>
        <p:nvSpPr>
          <p:cNvPr id="4" name="Slide Number Placeholder 3">
            <a:extLst>
              <a:ext uri="{FF2B5EF4-FFF2-40B4-BE49-F238E27FC236}">
                <a16:creationId xmlns:a16="http://schemas.microsoft.com/office/drawing/2014/main" id="{88869DBF-F949-492A-A109-27A121EE6AB1}"/>
              </a:ext>
            </a:extLst>
          </p:cNvPr>
          <p:cNvSpPr>
            <a:spLocks noGrp="1"/>
          </p:cNvSpPr>
          <p:nvPr>
            <p:ph type="sldNum" sz="quarter" idx="12"/>
          </p:nvPr>
        </p:nvSpPr>
        <p:spPr/>
        <p:txBody>
          <a:bodyPr/>
          <a:lstStyle/>
          <a:p>
            <a:pPr>
              <a:defRPr/>
            </a:pPr>
            <a:fld id="{BEAD2C7C-EDBC-4790-BBF4-28CCD2EC968D}" type="slidenum">
              <a:rPr lang="en-US" smtClean="0"/>
              <a:pPr>
                <a:defRPr/>
              </a:pPr>
              <a:t>24</a:t>
            </a:fld>
            <a:endParaRPr lang="en-US" dirty="0"/>
          </a:p>
        </p:txBody>
      </p:sp>
    </p:spTree>
    <p:extLst>
      <p:ext uri="{BB962C8B-B14F-4D97-AF65-F5344CB8AC3E}">
        <p14:creationId xmlns:p14="http://schemas.microsoft.com/office/powerpoint/2010/main" val="2727557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FTF and RTF Charters (Friday Plenary) </a:t>
            </a:r>
          </a:p>
        </p:txBody>
      </p:sp>
      <p:sp>
        <p:nvSpPr>
          <p:cNvPr id="3" name="Content Placeholder 2"/>
          <p:cNvSpPr>
            <a:spLocks noGrp="1"/>
          </p:cNvSpPr>
          <p:nvPr>
            <p:ph idx="1"/>
          </p:nvPr>
        </p:nvSpPr>
        <p:spPr/>
        <p:txBody>
          <a:bodyPr/>
          <a:lstStyle/>
          <a:p>
            <a:r>
              <a:rPr lang="en-US" sz="1600" dirty="0"/>
              <a:t>Foundations</a:t>
            </a:r>
            <a:endParaRPr lang="en-US" sz="1800" dirty="0"/>
          </a:p>
          <a:p>
            <a:pPr lvl="1"/>
            <a:r>
              <a:rPr lang="en-US" sz="1400" dirty="0"/>
              <a:t>1.2 RTF reported in </a:t>
            </a:r>
            <a:r>
              <a:rPr lang="en-US" sz="1400" baseline="0" dirty="0"/>
              <a:t>March 2017</a:t>
            </a:r>
          </a:p>
          <a:p>
            <a:pPr lvl="1"/>
            <a:r>
              <a:rPr lang="en-US" sz="1400" baseline="0" dirty="0"/>
              <a:t>1.3 RTF chartered Sept 2017</a:t>
            </a:r>
          </a:p>
          <a:p>
            <a:pPr lvl="2"/>
            <a:r>
              <a:rPr lang="en-US" sz="1400" dirty="0"/>
              <a:t>Extended to March 2020</a:t>
            </a:r>
          </a:p>
          <a:p>
            <a:pPr lvl="2"/>
            <a:r>
              <a:rPr lang="en-US" sz="1400" baseline="0" dirty="0"/>
              <a:t>Motion to extend to July (for June) at Reston plenary</a:t>
            </a:r>
          </a:p>
          <a:p>
            <a:r>
              <a:rPr lang="en-US" sz="1400" dirty="0"/>
              <a:t>Business Entities</a:t>
            </a:r>
          </a:p>
          <a:p>
            <a:pPr lvl="1"/>
            <a:r>
              <a:rPr lang="en-US" sz="1400" dirty="0"/>
              <a:t>1.2 RTF</a:t>
            </a:r>
            <a:r>
              <a:rPr lang="en-US" sz="1400" baseline="0" dirty="0"/>
              <a:t> chartered Sept 2016</a:t>
            </a:r>
          </a:p>
          <a:p>
            <a:pPr marL="742950" marR="0" lvl="1" indent="-285750" algn="l" defTabSz="914400" rtl="0" eaLnBrk="1" fontAlgn="base" latinLnBrk="0" hangingPunct="1">
              <a:lnSpc>
                <a:spcPct val="100000"/>
              </a:lnSpc>
              <a:spcBef>
                <a:spcPct val="20000"/>
              </a:spcBef>
              <a:spcAft>
                <a:spcPct val="0"/>
              </a:spcAft>
              <a:buClrTx/>
              <a:buSzTx/>
              <a:buFont typeface="Arial" charset="0"/>
              <a:buChar char="–"/>
              <a:tabLst/>
              <a:defRPr/>
            </a:pPr>
            <a:r>
              <a:rPr lang="en-US" sz="1400" kern="1200" baseline="0" dirty="0">
                <a:solidFill>
                  <a:schemeClr val="tx1"/>
                </a:solidFill>
                <a:effectLst/>
              </a:rPr>
              <a:t>Separate urgent issue – to be actioned by the RTF</a:t>
            </a:r>
          </a:p>
          <a:p>
            <a:pPr lvl="2">
              <a:defRPr/>
            </a:pPr>
            <a:r>
              <a:rPr lang="en-US" sz="1400" dirty="0"/>
              <a:t>Extended to March 2020</a:t>
            </a:r>
          </a:p>
          <a:p>
            <a:pPr lvl="2">
              <a:defRPr/>
            </a:pPr>
            <a:r>
              <a:rPr lang="en-US" sz="1400" kern="1200" baseline="0" dirty="0">
                <a:solidFill>
                  <a:schemeClr val="tx1"/>
                </a:solidFill>
                <a:effectLst/>
                <a:latin typeface="+mn-lt"/>
                <a:ea typeface="+mn-ea"/>
                <a:cs typeface="+mn-cs"/>
              </a:rPr>
              <a:t>Motion to extend to July (for June) at Reston plenary</a:t>
            </a:r>
            <a:endParaRPr lang="en-US" sz="1400" kern="1200" baseline="0" dirty="0">
              <a:solidFill>
                <a:schemeClr val="tx1"/>
              </a:solidFill>
              <a:effectLst/>
            </a:endParaRPr>
          </a:p>
          <a:p>
            <a:r>
              <a:rPr lang="en-US" sz="1400" dirty="0"/>
              <a:t>Indices and Indicators</a:t>
            </a:r>
          </a:p>
          <a:p>
            <a:pPr lvl="1"/>
            <a:r>
              <a:rPr lang="en-US" sz="1400" dirty="0"/>
              <a:t>1.1 RTF chartered in Sept 2016</a:t>
            </a:r>
          </a:p>
          <a:p>
            <a:pPr lvl="2" rtl="0" fontAlgn="base"/>
            <a:r>
              <a:rPr lang="en-US" sz="1400" kern="1200" dirty="0">
                <a:solidFill>
                  <a:schemeClr val="tx1"/>
                </a:solidFill>
                <a:effectLst/>
                <a:latin typeface="+mn-lt"/>
                <a:ea typeface="+mn-ea"/>
                <a:cs typeface="+mn-cs"/>
              </a:rPr>
              <a:t>Extended to March 2020</a:t>
            </a:r>
            <a:endParaRPr lang="en-US" sz="1400" dirty="0">
              <a:effectLst/>
            </a:endParaRPr>
          </a:p>
          <a:p>
            <a:pPr lvl="2"/>
            <a:r>
              <a:rPr lang="en-US" sz="1400" kern="1200" baseline="0" dirty="0">
                <a:solidFill>
                  <a:schemeClr val="tx1"/>
                </a:solidFill>
                <a:effectLst/>
                <a:latin typeface="+mn-lt"/>
                <a:ea typeface="+mn-ea"/>
                <a:cs typeface="+mn-cs"/>
              </a:rPr>
              <a:t>Motion to extend to July (for June) at Reston plenary</a:t>
            </a:r>
          </a:p>
          <a:p>
            <a:r>
              <a:rPr lang="en-US" sz="1600" dirty="0"/>
              <a:t>Financial Business and Commerce (FBC) </a:t>
            </a:r>
          </a:p>
          <a:p>
            <a:pPr lvl="1"/>
            <a:r>
              <a:rPr lang="en-US" sz="1400" dirty="0"/>
              <a:t>New RTF 1.1 chartered in September 2016</a:t>
            </a:r>
          </a:p>
          <a:p>
            <a:pPr lvl="2" rtl="0" fontAlgn="base"/>
            <a:r>
              <a:rPr lang="en-US" sz="1400" kern="1200" dirty="0">
                <a:solidFill>
                  <a:schemeClr val="tx1"/>
                </a:solidFill>
                <a:effectLst/>
                <a:latin typeface="+mn-lt"/>
                <a:ea typeface="+mn-ea"/>
                <a:cs typeface="+mn-cs"/>
              </a:rPr>
              <a:t>Extended to March 2020</a:t>
            </a:r>
            <a:endParaRPr lang="en-US" sz="1400" dirty="0">
              <a:effectLst/>
            </a:endParaRPr>
          </a:p>
          <a:p>
            <a:pPr lvl="2"/>
            <a:r>
              <a:rPr lang="en-US" sz="1400" kern="1200" baseline="0" dirty="0">
                <a:solidFill>
                  <a:schemeClr val="tx1"/>
                </a:solidFill>
                <a:effectLst/>
                <a:latin typeface="+mn-lt"/>
                <a:ea typeface="+mn-ea"/>
                <a:cs typeface="+mn-cs"/>
              </a:rPr>
              <a:t>Motion to extend to July (for June) at Reston plenary</a:t>
            </a:r>
            <a:endParaRPr lang="en-US" sz="1400" dirty="0"/>
          </a:p>
          <a:p>
            <a:pPr lvl="0"/>
            <a:r>
              <a:rPr lang="en-US" sz="1600" dirty="0"/>
              <a:t>These remain in existence until FIBO2 is approved</a:t>
            </a:r>
          </a:p>
          <a:p>
            <a:pPr lvl="1"/>
            <a:r>
              <a:rPr lang="en-US" sz="1400" dirty="0"/>
              <a:t>Needed for approving urgent issues</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25</a:t>
            </a:fld>
            <a:endParaRPr lang="en-US" dirty="0"/>
          </a:p>
        </p:txBody>
      </p:sp>
    </p:spTree>
    <p:extLst>
      <p:ext uri="{BB962C8B-B14F-4D97-AF65-F5344CB8AC3E}">
        <p14:creationId xmlns:p14="http://schemas.microsoft.com/office/powerpoint/2010/main" val="3848155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Appendices: Background Slides</a:t>
            </a:r>
          </a:p>
        </p:txBody>
      </p:sp>
      <p:sp>
        <p:nvSpPr>
          <p:cNvPr id="3" name="Content Placeholder 2"/>
          <p:cNvSpPr>
            <a:spLocks noGrp="1"/>
          </p:cNvSpPr>
          <p:nvPr>
            <p:ph idx="1"/>
          </p:nvPr>
        </p:nvSpPr>
        <p:spPr/>
        <p:txBody>
          <a:bodyPr/>
          <a:lstStyle/>
          <a:p>
            <a:r>
              <a:rPr lang="en-US" dirty="0"/>
              <a:t>FIBO Content and Status</a:t>
            </a:r>
          </a:p>
          <a:p>
            <a:pPr marL="342900" marR="0" indent="-342900" algn="l" defTabSz="914400" rtl="0" eaLnBrk="1" fontAlgn="base" latinLnBrk="0" hangingPunct="1">
              <a:lnSpc>
                <a:spcPct val="100000"/>
              </a:lnSpc>
              <a:spcBef>
                <a:spcPct val="20000"/>
              </a:spcBef>
              <a:spcAft>
                <a:spcPct val="0"/>
              </a:spcAft>
              <a:buClrTx/>
              <a:buSzTx/>
              <a:buFont typeface="Arial" charset="0"/>
              <a:buChar char="•"/>
              <a:tabLst/>
              <a:defRPr/>
            </a:pPr>
            <a:r>
              <a:rPr lang="en-US" sz="2800" kern="1200" dirty="0">
                <a:solidFill>
                  <a:schemeClr val="tx1"/>
                </a:solidFill>
                <a:effectLst/>
                <a:latin typeface="+mn-lt"/>
                <a:ea typeface="+mn-ea"/>
                <a:cs typeface="+mn-cs"/>
              </a:rPr>
              <a:t>Jargon Blaster</a:t>
            </a:r>
            <a:endParaRPr lang="en-US" sz="2800" dirty="0">
              <a:effectLst/>
            </a:endParaRP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26</a:t>
            </a:fld>
            <a:endParaRPr lang="en-US" dirty="0"/>
          </a:p>
        </p:txBody>
      </p:sp>
    </p:spTree>
    <p:extLst>
      <p:ext uri="{BB962C8B-B14F-4D97-AF65-F5344CB8AC3E}">
        <p14:creationId xmlns:p14="http://schemas.microsoft.com/office/powerpoint/2010/main" val="19787210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FIBO: Scope and Content</a:t>
            </a:r>
          </a:p>
        </p:txBody>
      </p:sp>
      <p:sp>
        <p:nvSpPr>
          <p:cNvPr id="4" name="Rectangle 3"/>
          <p:cNvSpPr/>
          <p:nvPr/>
        </p:nvSpPr>
        <p:spPr>
          <a:xfrm>
            <a:off x="1828800" y="1657350"/>
            <a:ext cx="5486400" cy="28575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Upper Ontology</a:t>
            </a:r>
          </a:p>
        </p:txBody>
      </p:sp>
      <p:sp>
        <p:nvSpPr>
          <p:cNvPr id="5" name="Rectangle 4"/>
          <p:cNvSpPr/>
          <p:nvPr/>
        </p:nvSpPr>
        <p:spPr>
          <a:xfrm>
            <a:off x="1828801" y="2000250"/>
            <a:ext cx="5486399" cy="400050"/>
          </a:xfrm>
          <a:prstGeom prst="rect">
            <a:avLst/>
          </a:prstGeom>
          <a:solidFill>
            <a:srgbClr val="FF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Foundations: High level abstractions</a:t>
            </a:r>
          </a:p>
        </p:txBody>
      </p:sp>
      <p:sp>
        <p:nvSpPr>
          <p:cNvPr id="6" name="Rectangle 5"/>
          <p:cNvSpPr/>
          <p:nvPr/>
        </p:nvSpPr>
        <p:spPr>
          <a:xfrm>
            <a:off x="1828800" y="2914650"/>
            <a:ext cx="5486400" cy="1314450"/>
          </a:xfrm>
          <a:prstGeom prst="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Contract Ontologies</a:t>
            </a: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p:txBody>
      </p:sp>
      <p:sp>
        <p:nvSpPr>
          <p:cNvPr id="7" name="Rectangle 6"/>
          <p:cNvSpPr/>
          <p:nvPr/>
        </p:nvSpPr>
        <p:spPr>
          <a:xfrm>
            <a:off x="1828800" y="4286250"/>
            <a:ext cx="5486400" cy="5143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Pricing and Analytics (time-sensitive concepts)</a:t>
            </a:r>
          </a:p>
          <a:p>
            <a:pPr algn="ctr"/>
            <a:r>
              <a:rPr lang="en-US" sz="1200" dirty="0">
                <a:solidFill>
                  <a:schemeClr val="tx1"/>
                </a:solidFill>
              </a:rPr>
              <a:t>Pricing, Yields, Analytics per instrument class now included in above Domains</a:t>
            </a:r>
          </a:p>
        </p:txBody>
      </p:sp>
      <p:sp>
        <p:nvSpPr>
          <p:cNvPr id="8" name="Rectangle 7"/>
          <p:cNvSpPr/>
          <p:nvPr/>
        </p:nvSpPr>
        <p:spPr>
          <a:xfrm>
            <a:off x="1828800" y="5429250"/>
            <a:ext cx="5486400" cy="5715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Future FIBO: Portfolios, Positions etc.</a:t>
            </a:r>
          </a:p>
          <a:p>
            <a:pPr algn="ctr"/>
            <a:r>
              <a:rPr lang="en-US" sz="1200" dirty="0">
                <a:solidFill>
                  <a:schemeClr val="tx1"/>
                </a:solidFill>
              </a:rPr>
              <a:t>Concepts relating to individual institutions, reporting requirements etc. </a:t>
            </a:r>
          </a:p>
          <a:p>
            <a:pPr algn="ctr"/>
            <a:r>
              <a:rPr lang="en-US" sz="1200" dirty="0">
                <a:solidFill>
                  <a:schemeClr val="tx1"/>
                </a:solidFill>
              </a:rPr>
              <a:t>Now included in above domains</a:t>
            </a:r>
          </a:p>
        </p:txBody>
      </p:sp>
      <p:sp>
        <p:nvSpPr>
          <p:cNvPr id="9" name="Rectangle 8"/>
          <p:cNvSpPr/>
          <p:nvPr/>
        </p:nvSpPr>
        <p:spPr>
          <a:xfrm>
            <a:off x="1828800" y="4857750"/>
            <a:ext cx="5486400" cy="5143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Process</a:t>
            </a:r>
          </a:p>
          <a:p>
            <a:pPr algn="ctr"/>
            <a:r>
              <a:rPr lang="en-US" sz="1200" dirty="0">
                <a:solidFill>
                  <a:schemeClr val="tx1"/>
                </a:solidFill>
              </a:rPr>
              <a:t>Securities Issuance and Securitization TBC; </a:t>
            </a:r>
          </a:p>
          <a:p>
            <a:pPr algn="ctr"/>
            <a:r>
              <a:rPr lang="en-US" sz="1200" dirty="0">
                <a:solidFill>
                  <a:schemeClr val="tx1"/>
                </a:solidFill>
              </a:rPr>
              <a:t>Corporate Actions included in above domains</a:t>
            </a:r>
          </a:p>
        </p:txBody>
      </p:sp>
      <p:sp>
        <p:nvSpPr>
          <p:cNvPr id="11" name="Rectangle 10"/>
          <p:cNvSpPr/>
          <p:nvPr/>
        </p:nvSpPr>
        <p:spPr>
          <a:xfrm>
            <a:off x="2000250" y="3514725"/>
            <a:ext cx="2457450" cy="257175"/>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Derivatives</a:t>
            </a:r>
          </a:p>
        </p:txBody>
      </p:sp>
      <p:sp>
        <p:nvSpPr>
          <p:cNvPr id="12" name="Rectangle 11"/>
          <p:cNvSpPr/>
          <p:nvPr/>
        </p:nvSpPr>
        <p:spPr>
          <a:xfrm>
            <a:off x="4629150" y="3514725"/>
            <a:ext cx="2514600" cy="257175"/>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Loans, Mortgage Loans</a:t>
            </a:r>
          </a:p>
        </p:txBody>
      </p:sp>
      <p:sp>
        <p:nvSpPr>
          <p:cNvPr id="14" name="Rectangle 13"/>
          <p:cNvSpPr/>
          <p:nvPr/>
        </p:nvSpPr>
        <p:spPr>
          <a:xfrm>
            <a:off x="2000250" y="3857625"/>
            <a:ext cx="2457450" cy="257175"/>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Funds</a:t>
            </a:r>
          </a:p>
        </p:txBody>
      </p:sp>
      <p:sp>
        <p:nvSpPr>
          <p:cNvPr id="15" name="Rectangle 14"/>
          <p:cNvSpPr/>
          <p:nvPr/>
        </p:nvSpPr>
        <p:spPr>
          <a:xfrm>
            <a:off x="4629150" y="3857625"/>
            <a:ext cx="2514600" cy="257175"/>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Rights and Warrants</a:t>
            </a:r>
          </a:p>
        </p:txBody>
      </p:sp>
      <p:sp>
        <p:nvSpPr>
          <p:cNvPr id="16" name="Rectangle 15"/>
          <p:cNvSpPr/>
          <p:nvPr/>
        </p:nvSpPr>
        <p:spPr>
          <a:xfrm>
            <a:off x="5486400" y="2457450"/>
            <a:ext cx="1830304" cy="400050"/>
          </a:xfrm>
          <a:prstGeom prst="rect">
            <a:avLst/>
          </a:prstGeom>
          <a:solidFill>
            <a:schemeClr val="accent1">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Indices and Indicators</a:t>
            </a:r>
          </a:p>
        </p:txBody>
      </p:sp>
      <p:sp>
        <p:nvSpPr>
          <p:cNvPr id="17" name="Rectangle 16"/>
          <p:cNvSpPr/>
          <p:nvPr/>
        </p:nvSpPr>
        <p:spPr>
          <a:xfrm>
            <a:off x="2000250" y="3200400"/>
            <a:ext cx="2457450" cy="257175"/>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Securities (Common, Equities)</a:t>
            </a:r>
          </a:p>
        </p:txBody>
      </p:sp>
      <p:sp>
        <p:nvSpPr>
          <p:cNvPr id="18" name="Rectangle 17"/>
          <p:cNvSpPr/>
          <p:nvPr/>
        </p:nvSpPr>
        <p:spPr>
          <a:xfrm>
            <a:off x="4629150" y="3200400"/>
            <a:ext cx="2514600" cy="257175"/>
          </a:xfrm>
          <a:prstGeom prst="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Securities (Debt)</a:t>
            </a:r>
          </a:p>
        </p:txBody>
      </p:sp>
      <p:sp>
        <p:nvSpPr>
          <p:cNvPr id="19" name="Rectangle 18"/>
          <p:cNvSpPr/>
          <p:nvPr/>
        </p:nvSpPr>
        <p:spPr>
          <a:xfrm>
            <a:off x="1822785" y="2457450"/>
            <a:ext cx="1777666" cy="400050"/>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Business Entities</a:t>
            </a:r>
          </a:p>
        </p:txBody>
      </p:sp>
      <p:sp>
        <p:nvSpPr>
          <p:cNvPr id="20" name="Rectangle 19"/>
          <p:cNvSpPr/>
          <p:nvPr/>
        </p:nvSpPr>
        <p:spPr>
          <a:xfrm>
            <a:off x="3657600" y="2457450"/>
            <a:ext cx="1771650" cy="400050"/>
          </a:xfrm>
          <a:prstGeom prst="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Financial Business and Commerce</a:t>
            </a:r>
          </a:p>
        </p:txBody>
      </p:sp>
    </p:spTree>
    <p:extLst>
      <p:ext uri="{BB962C8B-B14F-4D97-AF65-F5344CB8AC3E}">
        <p14:creationId xmlns:p14="http://schemas.microsoft.com/office/powerpoint/2010/main" val="261059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3228976" y="2000250"/>
            <a:ext cx="4086224" cy="40005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828800" y="2000250"/>
            <a:ext cx="4171950" cy="4000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dirty="0"/>
              <a:t>FIBO: Status</a:t>
            </a:r>
          </a:p>
        </p:txBody>
      </p:sp>
      <p:sp>
        <p:nvSpPr>
          <p:cNvPr id="4" name="Rectangle 3"/>
          <p:cNvSpPr/>
          <p:nvPr/>
        </p:nvSpPr>
        <p:spPr>
          <a:xfrm>
            <a:off x="1828800" y="1657350"/>
            <a:ext cx="5486400" cy="28575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Upper Ontology</a:t>
            </a:r>
          </a:p>
        </p:txBody>
      </p:sp>
      <p:sp>
        <p:nvSpPr>
          <p:cNvPr id="5" name="Rectangle 4"/>
          <p:cNvSpPr/>
          <p:nvPr/>
        </p:nvSpPr>
        <p:spPr>
          <a:xfrm>
            <a:off x="1828801" y="2000250"/>
            <a:ext cx="5486399" cy="40005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Foundations: High level abstractions</a:t>
            </a:r>
          </a:p>
        </p:txBody>
      </p:sp>
      <p:sp>
        <p:nvSpPr>
          <p:cNvPr id="6" name="Rectangle 5"/>
          <p:cNvSpPr/>
          <p:nvPr/>
        </p:nvSpPr>
        <p:spPr>
          <a:xfrm>
            <a:off x="1828800" y="2914650"/>
            <a:ext cx="5486400" cy="13144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Contract Ontologies</a:t>
            </a: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a:p>
            <a:pPr algn="ctr"/>
            <a:endParaRPr lang="en-US" b="1" dirty="0">
              <a:solidFill>
                <a:schemeClr val="tx1"/>
              </a:solidFill>
            </a:endParaRPr>
          </a:p>
        </p:txBody>
      </p:sp>
      <p:sp>
        <p:nvSpPr>
          <p:cNvPr id="7" name="Rectangle 6"/>
          <p:cNvSpPr/>
          <p:nvPr/>
        </p:nvSpPr>
        <p:spPr>
          <a:xfrm>
            <a:off x="1828800" y="4286250"/>
            <a:ext cx="5486400" cy="514350"/>
          </a:xfrm>
          <a:prstGeom prst="rect">
            <a:avLst/>
          </a:prstGeom>
          <a:solidFill>
            <a:srgbClr val="FF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Pricing and Analytics (time-sensitive concepts)</a:t>
            </a:r>
          </a:p>
          <a:p>
            <a:pPr algn="ctr"/>
            <a:r>
              <a:rPr lang="en-US" sz="1200" dirty="0">
                <a:solidFill>
                  <a:schemeClr val="tx1"/>
                </a:solidFill>
              </a:rPr>
              <a:t>Pricing, Yields, Analytics per instrument class now included in above Domains</a:t>
            </a:r>
          </a:p>
        </p:txBody>
      </p:sp>
      <p:sp>
        <p:nvSpPr>
          <p:cNvPr id="8" name="Rectangle 7"/>
          <p:cNvSpPr/>
          <p:nvPr/>
        </p:nvSpPr>
        <p:spPr>
          <a:xfrm>
            <a:off x="1828800" y="5429250"/>
            <a:ext cx="5486400" cy="57150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Future FIBO: Portfolios, Positions etc.</a:t>
            </a:r>
          </a:p>
          <a:p>
            <a:pPr algn="ctr"/>
            <a:r>
              <a:rPr lang="en-US" sz="1200" dirty="0">
                <a:solidFill>
                  <a:schemeClr val="tx1"/>
                </a:solidFill>
              </a:rPr>
              <a:t>Concepts relating to individual institutions, reporting requirements etc. </a:t>
            </a:r>
          </a:p>
          <a:p>
            <a:pPr algn="ctr"/>
            <a:r>
              <a:rPr lang="en-US" sz="1200" dirty="0">
                <a:solidFill>
                  <a:schemeClr val="tx1"/>
                </a:solidFill>
              </a:rPr>
              <a:t>Now included in above domains</a:t>
            </a:r>
          </a:p>
        </p:txBody>
      </p:sp>
      <p:sp>
        <p:nvSpPr>
          <p:cNvPr id="9" name="Rectangle 8"/>
          <p:cNvSpPr/>
          <p:nvPr/>
        </p:nvSpPr>
        <p:spPr>
          <a:xfrm>
            <a:off x="1828800" y="4857750"/>
            <a:ext cx="5486400" cy="51435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Process</a:t>
            </a:r>
          </a:p>
          <a:p>
            <a:pPr algn="ctr"/>
            <a:r>
              <a:rPr lang="en-US" sz="1200" dirty="0">
                <a:solidFill>
                  <a:schemeClr val="tx1"/>
                </a:solidFill>
              </a:rPr>
              <a:t>Securities Issuance and Securitization TBC; </a:t>
            </a:r>
          </a:p>
          <a:p>
            <a:pPr algn="ctr"/>
            <a:r>
              <a:rPr lang="en-US" sz="1200" dirty="0">
                <a:solidFill>
                  <a:schemeClr val="tx1"/>
                </a:solidFill>
              </a:rPr>
              <a:t>Corporate Actions included in above domains</a:t>
            </a:r>
          </a:p>
        </p:txBody>
      </p:sp>
      <p:sp>
        <p:nvSpPr>
          <p:cNvPr id="11" name="Rectangle 10"/>
          <p:cNvSpPr/>
          <p:nvPr/>
        </p:nvSpPr>
        <p:spPr>
          <a:xfrm>
            <a:off x="2000250" y="3514725"/>
            <a:ext cx="2457450" cy="257175"/>
          </a:xfrm>
          <a:prstGeom prst="rect">
            <a:avLst/>
          </a:prstGeom>
          <a:solidFill>
            <a:srgbClr val="FF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Derivatives</a:t>
            </a:r>
          </a:p>
        </p:txBody>
      </p:sp>
      <p:sp>
        <p:nvSpPr>
          <p:cNvPr id="12" name="Rectangle 11"/>
          <p:cNvSpPr/>
          <p:nvPr/>
        </p:nvSpPr>
        <p:spPr>
          <a:xfrm>
            <a:off x="4629150" y="3514725"/>
            <a:ext cx="2514600" cy="257175"/>
          </a:xfrm>
          <a:prstGeom prst="rect">
            <a:avLst/>
          </a:prstGeom>
          <a:solidFill>
            <a:srgbClr val="FF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Loans, Mortgage Loans</a:t>
            </a:r>
          </a:p>
        </p:txBody>
      </p:sp>
      <p:sp>
        <p:nvSpPr>
          <p:cNvPr id="14" name="Rectangle 13"/>
          <p:cNvSpPr/>
          <p:nvPr/>
        </p:nvSpPr>
        <p:spPr>
          <a:xfrm>
            <a:off x="2000250" y="3857625"/>
            <a:ext cx="2457450" cy="257175"/>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Funds</a:t>
            </a:r>
          </a:p>
        </p:txBody>
      </p:sp>
      <p:sp>
        <p:nvSpPr>
          <p:cNvPr id="15" name="Rectangle 14"/>
          <p:cNvSpPr/>
          <p:nvPr/>
        </p:nvSpPr>
        <p:spPr>
          <a:xfrm>
            <a:off x="4629150" y="3857625"/>
            <a:ext cx="2514600" cy="257175"/>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Rights and Warrants</a:t>
            </a:r>
          </a:p>
        </p:txBody>
      </p:sp>
      <p:sp>
        <p:nvSpPr>
          <p:cNvPr id="17" name="Rectangle 16"/>
          <p:cNvSpPr/>
          <p:nvPr/>
        </p:nvSpPr>
        <p:spPr>
          <a:xfrm>
            <a:off x="2000250" y="3200400"/>
            <a:ext cx="2457450" cy="257175"/>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200" dirty="0">
                <a:solidFill>
                  <a:schemeClr val="tx1"/>
                </a:solidFill>
              </a:rPr>
              <a:t>Securities (Common, Equities)</a:t>
            </a:r>
          </a:p>
        </p:txBody>
      </p:sp>
      <p:sp>
        <p:nvSpPr>
          <p:cNvPr id="18" name="Rectangle 17"/>
          <p:cNvSpPr/>
          <p:nvPr/>
        </p:nvSpPr>
        <p:spPr>
          <a:xfrm>
            <a:off x="4629150" y="3200400"/>
            <a:ext cx="2514600" cy="257175"/>
          </a:xfrm>
          <a:prstGeom prst="rect">
            <a:avLst/>
          </a:prstGeom>
          <a:solidFill>
            <a:srgbClr val="FF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200" dirty="0">
                <a:solidFill>
                  <a:schemeClr val="tx1"/>
                </a:solidFill>
              </a:rPr>
              <a:t>Securities (Debt)</a:t>
            </a:r>
          </a:p>
        </p:txBody>
      </p:sp>
      <p:sp>
        <p:nvSpPr>
          <p:cNvPr id="20" name="Rectangle 19"/>
          <p:cNvSpPr/>
          <p:nvPr/>
        </p:nvSpPr>
        <p:spPr>
          <a:xfrm>
            <a:off x="3886200" y="857250"/>
            <a:ext cx="4114800" cy="7429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 </a:t>
            </a:r>
          </a:p>
          <a:p>
            <a:r>
              <a:rPr lang="en-US" b="1" u="sng" dirty="0">
                <a:solidFill>
                  <a:schemeClr val="tx1"/>
                </a:solidFill>
              </a:rPr>
              <a:t>Key</a:t>
            </a:r>
          </a:p>
          <a:p>
            <a:endParaRPr lang="en-US" dirty="0">
              <a:solidFill>
                <a:schemeClr val="tx1"/>
              </a:solidFill>
            </a:endParaRPr>
          </a:p>
          <a:p>
            <a:endParaRPr lang="en-US" dirty="0">
              <a:solidFill>
                <a:schemeClr val="tx1"/>
              </a:solidFill>
            </a:endParaRPr>
          </a:p>
          <a:p>
            <a:endParaRPr lang="en-US" dirty="0">
              <a:solidFill>
                <a:schemeClr val="tx1"/>
              </a:solidFill>
            </a:endParaRPr>
          </a:p>
        </p:txBody>
      </p:sp>
      <p:sp>
        <p:nvSpPr>
          <p:cNvPr id="21" name="Rectangle 20"/>
          <p:cNvSpPr/>
          <p:nvPr/>
        </p:nvSpPr>
        <p:spPr>
          <a:xfrm>
            <a:off x="6172200" y="908384"/>
            <a:ext cx="1600200" cy="237624"/>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solidFill>
                  <a:schemeClr val="tx1"/>
                </a:solidFill>
              </a:rPr>
              <a:t>OMG in process</a:t>
            </a:r>
          </a:p>
        </p:txBody>
      </p:sp>
      <p:sp>
        <p:nvSpPr>
          <p:cNvPr id="22" name="Rectangle 21"/>
          <p:cNvSpPr/>
          <p:nvPr/>
        </p:nvSpPr>
        <p:spPr>
          <a:xfrm>
            <a:off x="4471989" y="1248276"/>
            <a:ext cx="1594935" cy="237624"/>
          </a:xfrm>
          <a:prstGeom prst="rect">
            <a:avLst/>
          </a:prstGeom>
          <a:solidFill>
            <a:srgbClr val="FF66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solidFill>
                  <a:schemeClr val="tx1"/>
                </a:solidFill>
              </a:rPr>
              <a:t>In preparation</a:t>
            </a:r>
          </a:p>
        </p:txBody>
      </p:sp>
      <p:sp>
        <p:nvSpPr>
          <p:cNvPr id="23" name="Rectangle 22"/>
          <p:cNvSpPr/>
          <p:nvPr/>
        </p:nvSpPr>
        <p:spPr>
          <a:xfrm>
            <a:off x="6172200" y="1248276"/>
            <a:ext cx="1600200" cy="237624"/>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solidFill>
                  <a:schemeClr val="tx1"/>
                </a:solidFill>
              </a:rPr>
              <a:t>Spec Release</a:t>
            </a:r>
          </a:p>
        </p:txBody>
      </p:sp>
      <p:sp>
        <p:nvSpPr>
          <p:cNvPr id="24" name="Rectangle 23"/>
          <p:cNvSpPr/>
          <p:nvPr/>
        </p:nvSpPr>
        <p:spPr>
          <a:xfrm>
            <a:off x="4471989" y="914400"/>
            <a:ext cx="1600200" cy="237624"/>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solidFill>
                  <a:schemeClr val="tx1"/>
                </a:solidFill>
              </a:rPr>
              <a:t>Draft in CCM/FIBO-V</a:t>
            </a:r>
          </a:p>
        </p:txBody>
      </p:sp>
      <p:sp>
        <p:nvSpPr>
          <p:cNvPr id="25" name="Rectangle 24"/>
          <p:cNvSpPr/>
          <p:nvPr/>
        </p:nvSpPr>
        <p:spPr>
          <a:xfrm>
            <a:off x="5486400" y="2457450"/>
            <a:ext cx="1830304" cy="40005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Indices and Indicators</a:t>
            </a:r>
          </a:p>
        </p:txBody>
      </p:sp>
      <p:sp>
        <p:nvSpPr>
          <p:cNvPr id="26" name="Rectangle 25"/>
          <p:cNvSpPr/>
          <p:nvPr/>
        </p:nvSpPr>
        <p:spPr>
          <a:xfrm>
            <a:off x="1822785" y="2457450"/>
            <a:ext cx="1777666" cy="40005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Business Entities</a:t>
            </a:r>
          </a:p>
        </p:txBody>
      </p:sp>
      <p:sp>
        <p:nvSpPr>
          <p:cNvPr id="27" name="Rectangle 26"/>
          <p:cNvSpPr/>
          <p:nvPr/>
        </p:nvSpPr>
        <p:spPr>
          <a:xfrm>
            <a:off x="3657600" y="2457450"/>
            <a:ext cx="1771650" cy="40005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FIBO Financial Business and Commerce</a:t>
            </a:r>
          </a:p>
        </p:txBody>
      </p:sp>
      <p:sp>
        <p:nvSpPr>
          <p:cNvPr id="30" name="Rectangle 29">
            <a:extLst>
              <a:ext uri="{FF2B5EF4-FFF2-40B4-BE49-F238E27FC236}">
                <a16:creationId xmlns:a16="http://schemas.microsoft.com/office/drawing/2014/main" id="{86C52FC1-2E45-4D0B-9802-C3EB9B35CDC5}"/>
              </a:ext>
            </a:extLst>
          </p:cNvPr>
          <p:cNvSpPr/>
          <p:nvPr/>
        </p:nvSpPr>
        <p:spPr>
          <a:xfrm>
            <a:off x="2000250" y="3518927"/>
            <a:ext cx="514350" cy="24877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507FC19-01DD-4F98-94FF-4D09BCF314A0}"/>
              </a:ext>
            </a:extLst>
          </p:cNvPr>
          <p:cNvSpPr/>
          <p:nvPr/>
        </p:nvSpPr>
        <p:spPr>
          <a:xfrm>
            <a:off x="4629150" y="3200400"/>
            <a:ext cx="1371600" cy="25717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15573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Jargon Blaster</a:t>
            </a:r>
          </a:p>
        </p:txBody>
      </p:sp>
      <p:sp>
        <p:nvSpPr>
          <p:cNvPr id="3" name="Content Placeholder 2"/>
          <p:cNvSpPr>
            <a:spLocks noGrp="1"/>
          </p:cNvSpPr>
          <p:nvPr>
            <p:ph idx="1"/>
          </p:nvPr>
        </p:nvSpPr>
        <p:spPr/>
        <p:txBody>
          <a:bodyPr/>
          <a:lstStyle/>
          <a:p>
            <a:pPr lvl="0"/>
            <a:r>
              <a:rPr lang="en-US" dirty="0"/>
              <a:t>ISO 10962 </a:t>
            </a:r>
          </a:p>
          <a:p>
            <a:pPr lvl="1"/>
            <a:r>
              <a:rPr lang="en-US" dirty="0"/>
              <a:t>Classification of Financial Instruments (CFI)</a:t>
            </a:r>
          </a:p>
          <a:p>
            <a:pPr lvl="1"/>
            <a:r>
              <a:rPr lang="en-US" dirty="0"/>
              <a:t>New version released in Jan 2015</a:t>
            </a:r>
          </a:p>
          <a:p>
            <a:pPr lvl="0"/>
            <a:r>
              <a:rPr lang="en-US" dirty="0"/>
              <a:t>ISO 20022</a:t>
            </a:r>
          </a:p>
          <a:p>
            <a:pPr lvl="1"/>
            <a:r>
              <a:rPr lang="en-US" dirty="0"/>
              <a:t>Messaging standard, UML to XML transformation</a:t>
            </a:r>
          </a:p>
          <a:p>
            <a:pPr lvl="1"/>
            <a:r>
              <a:rPr lang="en-US" dirty="0"/>
              <a:t>incorporated the draft ISO 19312 (WG11)</a:t>
            </a:r>
          </a:p>
          <a:p>
            <a:pPr lvl="1"/>
            <a:r>
              <a:rPr lang="en-US" dirty="0"/>
              <a:t>WG11 model was starting point for most FIBO</a:t>
            </a:r>
          </a:p>
          <a:p>
            <a:pPr lvl="0"/>
            <a:r>
              <a:rPr lang="en-US" dirty="0"/>
              <a:t>ISO 11179 = Metadata Repositories</a:t>
            </a:r>
          </a:p>
          <a:p>
            <a:pPr lvl="0"/>
            <a:r>
              <a:rPr lang="en-US" dirty="0"/>
              <a:t>XBRL = </a:t>
            </a:r>
            <a:r>
              <a:rPr lang="en-US" dirty="0" err="1"/>
              <a:t>eXtensible</a:t>
            </a:r>
            <a:r>
              <a:rPr lang="en-US" dirty="0"/>
              <a:t> Business Reporting Language</a:t>
            </a:r>
          </a:p>
          <a:p>
            <a:pPr lvl="1"/>
            <a:r>
              <a:rPr lang="en-US" dirty="0"/>
              <a:t>Concepts are in individual “Taxonomies” (model schemas) only (IASB, IFRS, US-GAAP,</a:t>
            </a:r>
            <a:r>
              <a:rPr lang="en-US" baseline="0" dirty="0"/>
              <a:t> e</a:t>
            </a:r>
            <a:r>
              <a:rPr lang="en-US" dirty="0"/>
              <a:t>tc.)</a:t>
            </a:r>
          </a:p>
          <a:p>
            <a:r>
              <a:rPr lang="en-US" dirty="0"/>
              <a:t>MDDL – Market Data Definition Language</a:t>
            </a:r>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29</a:t>
            </a:fld>
            <a:endParaRPr lang="en-US" dirty="0"/>
          </a:p>
        </p:txBody>
      </p:sp>
    </p:spTree>
    <p:extLst>
      <p:ext uri="{BB962C8B-B14F-4D97-AF65-F5344CB8AC3E}">
        <p14:creationId xmlns:p14="http://schemas.microsoft.com/office/powerpoint/2010/main" val="3008998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NEWS</a:t>
            </a:r>
          </a:p>
        </p:txBody>
      </p:sp>
      <p:sp>
        <p:nvSpPr>
          <p:cNvPr id="3" name="Content Placeholder 2"/>
          <p:cNvSpPr>
            <a:spLocks noGrp="1"/>
          </p:cNvSpPr>
          <p:nvPr>
            <p:ph idx="1"/>
          </p:nvPr>
        </p:nvSpPr>
        <p:spPr>
          <a:xfrm>
            <a:off x="609600" y="1371600"/>
            <a:ext cx="7772400" cy="5029200"/>
          </a:xfrm>
        </p:spPr>
        <p:txBody>
          <a:bodyPr/>
          <a:lstStyle/>
          <a:p>
            <a:pPr lvl="0"/>
            <a:r>
              <a:rPr lang="en-US" sz="1800" dirty="0"/>
              <a:t>FIBO </a:t>
            </a:r>
          </a:p>
          <a:p>
            <a:pPr lvl="1"/>
            <a:r>
              <a:rPr lang="en-US" sz="1600" dirty="0"/>
              <a:t>URI alignment</a:t>
            </a:r>
          </a:p>
          <a:p>
            <a:pPr lvl="2"/>
            <a:r>
              <a:rPr lang="en-US" sz="1200" dirty="0"/>
              <a:t>EDM Council / OMG management met as scheduled</a:t>
            </a:r>
          </a:p>
          <a:p>
            <a:pPr lvl="2"/>
            <a:r>
              <a:rPr lang="en-US" sz="1200" dirty="0"/>
              <a:t>Bother reiterated strong commitment to the EDMC/OMG relationship</a:t>
            </a:r>
          </a:p>
          <a:p>
            <a:pPr lvl="2"/>
            <a:r>
              <a:rPr lang="en-US" sz="1200" dirty="0"/>
              <a:t>Both sides</a:t>
            </a:r>
            <a:r>
              <a:rPr lang="en-US" sz="1200" baseline="0" dirty="0"/>
              <a:t> happy with whatever is proposed by EK, MB and PR</a:t>
            </a:r>
            <a:endParaRPr lang="en-US" sz="1200" dirty="0"/>
          </a:p>
          <a:p>
            <a:pPr lvl="1"/>
            <a:r>
              <a:rPr lang="en-US" sz="1600" dirty="0"/>
              <a:t>FIBO v2 Automation – target = FTF Report</a:t>
            </a:r>
          </a:p>
          <a:p>
            <a:pPr lvl="1"/>
            <a:r>
              <a:rPr lang="en-US" sz="1600" dirty="0"/>
              <a:t>FTF Report scheduled for June 2020</a:t>
            </a:r>
          </a:p>
          <a:p>
            <a:pPr lvl="0"/>
            <a:r>
              <a:rPr lang="en-US" sz="2000" dirty="0"/>
              <a:t>Other FDTF</a:t>
            </a:r>
          </a:p>
          <a:p>
            <a:pPr lvl="1"/>
            <a:r>
              <a:rPr lang="en-US" sz="1600" dirty="0"/>
              <a:t>Definitions document email vote</a:t>
            </a:r>
          </a:p>
          <a:p>
            <a:pPr lvl="1"/>
            <a:r>
              <a:rPr lang="en-US" sz="1600" dirty="0"/>
              <a:t>FIGI</a:t>
            </a:r>
          </a:p>
          <a:p>
            <a:pPr lvl="2"/>
            <a:r>
              <a:rPr lang="en-US" sz="1200" dirty="0"/>
              <a:t>In</a:t>
            </a:r>
            <a:r>
              <a:rPr lang="en-US" sz="1200" baseline="0" dirty="0"/>
              <a:t> </a:t>
            </a:r>
            <a:r>
              <a:rPr lang="en-US" sz="1200" dirty="0"/>
              <a:t>RTF</a:t>
            </a:r>
          </a:p>
          <a:p>
            <a:pPr lvl="2"/>
            <a:r>
              <a:rPr lang="en-US" sz="1200" dirty="0"/>
              <a:t>The ID4CA WG still meets</a:t>
            </a:r>
          </a:p>
          <a:p>
            <a:pPr lvl="0"/>
            <a:r>
              <a:rPr lang="en-US" sz="1800" dirty="0"/>
              <a:t>Blockchain PSIG</a:t>
            </a:r>
          </a:p>
          <a:p>
            <a:pPr lvl="1"/>
            <a:r>
              <a:rPr lang="en-US" sz="1600" dirty="0"/>
              <a:t>Blockchain</a:t>
            </a:r>
            <a:r>
              <a:rPr lang="en-US" sz="1600" baseline="0" dirty="0"/>
              <a:t> Ecosystems Interoperability RFI published</a:t>
            </a:r>
          </a:p>
          <a:p>
            <a:pPr lvl="1"/>
            <a:r>
              <a:rPr lang="en-US" sz="1600" baseline="0" dirty="0"/>
              <a:t>Responses due last month</a:t>
            </a:r>
          </a:p>
          <a:p>
            <a:pPr lvl="0"/>
            <a:r>
              <a:rPr lang="en-US" sz="2000" baseline="0" dirty="0"/>
              <a:t>FERM WG continues to meet</a:t>
            </a:r>
          </a:p>
        </p:txBody>
      </p:sp>
      <p:sp>
        <p:nvSpPr>
          <p:cNvPr id="4" name="Slide Number Placeholder 3"/>
          <p:cNvSpPr>
            <a:spLocks noGrp="1"/>
          </p:cNvSpPr>
          <p:nvPr>
            <p:ph type="sldNum" sz="quarter" idx="11"/>
          </p:nvPr>
        </p:nvSpPr>
        <p:spPr/>
        <p:txBody>
          <a:bodyPr/>
          <a:lstStyle/>
          <a:p>
            <a:pPr>
              <a:defRPr/>
            </a:pPr>
            <a:fld id="{C6BDA211-D83F-4883-8596-42D171D057DF}" type="slidenum">
              <a:rPr lang="en-US" smtClean="0">
                <a:solidFill>
                  <a:srgbClr val="000000"/>
                </a:solidFill>
              </a:rPr>
              <a:pPr>
                <a:defRPr/>
              </a:pPr>
              <a:t>3</a:t>
            </a:fld>
            <a:endParaRPr lang="en-US" dirty="0">
              <a:solidFill>
                <a:srgbClr val="000000"/>
              </a:solidFill>
            </a:endParaRPr>
          </a:p>
        </p:txBody>
      </p:sp>
      <p:sp>
        <p:nvSpPr>
          <p:cNvPr id="5" name="Footer Placeholder 4"/>
          <p:cNvSpPr>
            <a:spLocks noGrp="1"/>
          </p:cNvSpPr>
          <p:nvPr>
            <p:ph type="ftr" sz="quarter" idx="12"/>
          </p:nvPr>
        </p:nvSpPr>
        <p:spPr/>
        <p:txBody>
          <a:bodyPr/>
          <a:lstStyle/>
          <a:p>
            <a:r>
              <a:rPr lang="en-US"/>
              <a:t>EDM-Council/FIBO Foundations Content Team</a:t>
            </a:r>
            <a:endParaRPr lang="en-US" dirty="0"/>
          </a:p>
        </p:txBody>
      </p:sp>
    </p:spTree>
    <p:extLst>
      <p:ext uri="{BB962C8B-B14F-4D97-AF65-F5344CB8AC3E}">
        <p14:creationId xmlns:p14="http://schemas.microsoft.com/office/powerpoint/2010/main" val="39479546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BEAD2C7C-EDBC-4790-BBF4-28CCD2EC968D}" type="slidenum">
              <a:rPr lang="en-US" smtClean="0"/>
              <a:pPr>
                <a:defRPr/>
              </a:pPr>
              <a:t>30</a:t>
            </a:fld>
            <a:endParaRPr lang="en-US" dirty="0"/>
          </a:p>
        </p:txBody>
      </p:sp>
    </p:spTree>
    <p:extLst>
      <p:ext uri="{BB962C8B-B14F-4D97-AF65-F5344CB8AC3E}">
        <p14:creationId xmlns:p14="http://schemas.microsoft.com/office/powerpoint/2010/main" val="4256715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C88B0-DE27-4CAE-8B1F-083765164E1C}"/>
              </a:ext>
            </a:extLst>
          </p:cNvPr>
          <p:cNvSpPr>
            <a:spLocks noGrp="1"/>
          </p:cNvSpPr>
          <p:nvPr>
            <p:ph type="title"/>
          </p:nvPr>
        </p:nvSpPr>
        <p:spPr/>
        <p:txBody>
          <a:bodyPr/>
          <a:lstStyle/>
          <a:p>
            <a:pPr lvl="0"/>
            <a:r>
              <a:rPr lang="en-US" sz="2000" baseline="0" dirty="0"/>
              <a:t>FERM WG</a:t>
            </a:r>
            <a:endParaRPr lang="en-US" dirty="0"/>
          </a:p>
        </p:txBody>
      </p:sp>
      <p:sp>
        <p:nvSpPr>
          <p:cNvPr id="3" name="Content Placeholder 2">
            <a:extLst>
              <a:ext uri="{FF2B5EF4-FFF2-40B4-BE49-F238E27FC236}">
                <a16:creationId xmlns:a16="http://schemas.microsoft.com/office/drawing/2014/main" id="{2BA71490-14FE-4405-8507-1B72F5174212}"/>
              </a:ext>
            </a:extLst>
          </p:cNvPr>
          <p:cNvSpPr>
            <a:spLocks noGrp="1"/>
          </p:cNvSpPr>
          <p:nvPr>
            <p:ph idx="1"/>
          </p:nvPr>
        </p:nvSpPr>
        <p:spPr/>
        <p:txBody>
          <a:bodyPr/>
          <a:lstStyle/>
          <a:p>
            <a:pPr lvl="0"/>
            <a:r>
              <a:rPr lang="en-US" sz="2400" baseline="0" dirty="0"/>
              <a:t>Continues to meet. Limited OMG participation</a:t>
            </a:r>
          </a:p>
          <a:p>
            <a:pPr lvl="0"/>
            <a:r>
              <a:rPr lang="en-US" sz="2400" baseline="0" dirty="0"/>
              <a:t>Will be presentation next Tuesday on revised proposal on flood matters (in USA)</a:t>
            </a:r>
          </a:p>
          <a:p>
            <a:pPr lvl="1"/>
            <a:r>
              <a:rPr lang="en-US" sz="1800" baseline="0" dirty="0"/>
              <a:t>FEMA flood plain maps </a:t>
            </a:r>
          </a:p>
          <a:p>
            <a:pPr lvl="1"/>
            <a:r>
              <a:rPr lang="en-US" sz="1800" baseline="0" dirty="0"/>
              <a:t>Related risk issues</a:t>
            </a:r>
          </a:p>
          <a:p>
            <a:pPr lvl="1"/>
            <a:r>
              <a:rPr lang="en-US" sz="1800" baseline="0" dirty="0"/>
              <a:t>Insurance premiums</a:t>
            </a:r>
          </a:p>
          <a:p>
            <a:pPr lvl="1"/>
            <a:r>
              <a:rPr lang="en-US" sz="1800" baseline="0" dirty="0"/>
              <a:t>Proposed new structures around pay-offs, proposed in US Congress (parametric payoffs)</a:t>
            </a:r>
          </a:p>
          <a:p>
            <a:pPr lvl="1"/>
            <a:r>
              <a:rPr lang="en-US" sz="1800" baseline="0" dirty="0"/>
              <a:t>US OMB activity on this</a:t>
            </a:r>
          </a:p>
        </p:txBody>
      </p:sp>
      <p:sp>
        <p:nvSpPr>
          <p:cNvPr id="4" name="Slide Number Placeholder 3">
            <a:extLst>
              <a:ext uri="{FF2B5EF4-FFF2-40B4-BE49-F238E27FC236}">
                <a16:creationId xmlns:a16="http://schemas.microsoft.com/office/drawing/2014/main" id="{55D20F4F-FD78-4A34-A060-0713F3764F1B}"/>
              </a:ext>
            </a:extLst>
          </p:cNvPr>
          <p:cNvSpPr>
            <a:spLocks noGrp="1"/>
          </p:cNvSpPr>
          <p:nvPr>
            <p:ph type="sldNum" sz="quarter" idx="12"/>
          </p:nvPr>
        </p:nvSpPr>
        <p:spPr/>
        <p:txBody>
          <a:bodyPr/>
          <a:lstStyle/>
          <a:p>
            <a:pPr>
              <a:defRPr/>
            </a:pPr>
            <a:fld id="{BEAD2C7C-EDBC-4790-BBF4-28CCD2EC968D}" type="slidenum">
              <a:rPr lang="en-US" smtClean="0"/>
              <a:pPr>
                <a:defRPr/>
              </a:pPr>
              <a:t>4</a:t>
            </a:fld>
            <a:endParaRPr lang="en-US" dirty="0"/>
          </a:p>
        </p:txBody>
      </p:sp>
    </p:spTree>
    <p:extLst>
      <p:ext uri="{BB962C8B-B14F-4D97-AF65-F5344CB8AC3E}">
        <p14:creationId xmlns:p14="http://schemas.microsoft.com/office/powerpoint/2010/main" val="3797313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6F45A-0C1D-4EB7-A0EF-CC4EB97789EA}"/>
              </a:ext>
            </a:extLst>
          </p:cNvPr>
          <p:cNvSpPr>
            <a:spLocks noGrp="1"/>
          </p:cNvSpPr>
          <p:nvPr>
            <p:ph type="title"/>
          </p:nvPr>
        </p:nvSpPr>
        <p:spPr/>
        <p:txBody>
          <a:bodyPr/>
          <a:lstStyle/>
          <a:p>
            <a:r>
              <a:rPr lang="en-US" dirty="0"/>
              <a:t>FERM Discussion and Q&amp;A</a:t>
            </a:r>
          </a:p>
        </p:txBody>
      </p:sp>
      <p:sp>
        <p:nvSpPr>
          <p:cNvPr id="3" name="Content Placeholder 2">
            <a:extLst>
              <a:ext uri="{FF2B5EF4-FFF2-40B4-BE49-F238E27FC236}">
                <a16:creationId xmlns:a16="http://schemas.microsoft.com/office/drawing/2014/main" id="{6912BA30-F78D-4988-8947-FA1050F32626}"/>
              </a:ext>
            </a:extLst>
          </p:cNvPr>
          <p:cNvSpPr>
            <a:spLocks noGrp="1"/>
          </p:cNvSpPr>
          <p:nvPr>
            <p:ph idx="1"/>
          </p:nvPr>
        </p:nvSpPr>
        <p:spPr/>
        <p:txBody>
          <a:bodyPr/>
          <a:lstStyle/>
          <a:p>
            <a:pPr lvl="0"/>
            <a:r>
              <a:rPr lang="en-US" sz="2000" dirty="0"/>
              <a:t>What they are looking</a:t>
            </a:r>
            <a:r>
              <a:rPr lang="en-US" sz="2000" baseline="0" dirty="0"/>
              <a:t> for, from FERM is how to standardize parametric policies</a:t>
            </a:r>
          </a:p>
          <a:p>
            <a:pPr lvl="1"/>
            <a:r>
              <a:rPr lang="en-US" sz="1800" dirty="0"/>
              <a:t>How to tie up satellite data and standardization of doing the pay-off</a:t>
            </a:r>
          </a:p>
          <a:p>
            <a:pPr lvl="1"/>
            <a:r>
              <a:rPr lang="en-US" sz="1800" dirty="0"/>
              <a:t>Not clear where this will sit in OMG</a:t>
            </a:r>
          </a:p>
          <a:p>
            <a:pPr lvl="1"/>
            <a:r>
              <a:rPr lang="en-US" sz="1800" dirty="0"/>
              <a:t>Will hear 1</a:t>
            </a:r>
            <a:r>
              <a:rPr lang="en-US" sz="1800" baseline="30000" dirty="0"/>
              <a:t>st</a:t>
            </a:r>
            <a:r>
              <a:rPr lang="en-US" sz="1800" dirty="0"/>
              <a:t> presentation on this</a:t>
            </a:r>
          </a:p>
          <a:p>
            <a:pPr lvl="1"/>
            <a:r>
              <a:rPr lang="en-US" sz="1800" dirty="0"/>
              <a:t>Existing US stuff not updated since 2012</a:t>
            </a:r>
          </a:p>
          <a:p>
            <a:pPr lvl="1"/>
            <a:r>
              <a:rPr lang="en-US" sz="1800" dirty="0"/>
              <a:t>New proposals in Congress</a:t>
            </a:r>
          </a:p>
          <a:p>
            <a:pPr lvl="0"/>
            <a:r>
              <a:rPr lang="en-US" sz="2000" dirty="0"/>
              <a:t>On-US / international standardization – </a:t>
            </a:r>
          </a:p>
          <a:p>
            <a:pPr lvl="1"/>
            <a:r>
              <a:rPr lang="en-US" sz="1800" dirty="0"/>
              <a:t>For the future</a:t>
            </a:r>
          </a:p>
          <a:p>
            <a:pPr lvl="1"/>
            <a:r>
              <a:rPr lang="en-US" sz="1800" dirty="0"/>
              <a:t>Will meet with US folks around the Reston</a:t>
            </a:r>
            <a:r>
              <a:rPr lang="en-US" sz="1800" baseline="0" dirty="0"/>
              <a:t> meeting tie frame</a:t>
            </a:r>
          </a:p>
          <a:p>
            <a:pPr lvl="0"/>
            <a:r>
              <a:rPr lang="en-US" sz="2000" dirty="0"/>
              <a:t>Can this ride on SBRM to standardize reporting? </a:t>
            </a:r>
          </a:p>
          <a:p>
            <a:pPr lvl="1"/>
            <a:r>
              <a:rPr lang="en-US" sz="1800" dirty="0"/>
              <a:t>Ties in but more concerned with supporting NIEM (US National information model)</a:t>
            </a:r>
          </a:p>
          <a:p>
            <a:pPr lvl="1"/>
            <a:r>
              <a:rPr lang="en-US" sz="1800" dirty="0"/>
              <a:t>Currently have data definitions, no formal taxonomy; recognize need to move to ontology</a:t>
            </a:r>
            <a:r>
              <a:rPr lang="en-US" sz="1800" baseline="0" dirty="0"/>
              <a:t> for AI/ML aspects, may need OMG standardization on this</a:t>
            </a:r>
            <a:endParaRPr lang="en-US" sz="2800" dirty="0"/>
          </a:p>
        </p:txBody>
      </p:sp>
      <p:sp>
        <p:nvSpPr>
          <p:cNvPr id="4" name="Slide Number Placeholder 3">
            <a:extLst>
              <a:ext uri="{FF2B5EF4-FFF2-40B4-BE49-F238E27FC236}">
                <a16:creationId xmlns:a16="http://schemas.microsoft.com/office/drawing/2014/main" id="{F968E7DE-C296-4492-A84B-9C9E97466AB2}"/>
              </a:ext>
            </a:extLst>
          </p:cNvPr>
          <p:cNvSpPr>
            <a:spLocks noGrp="1"/>
          </p:cNvSpPr>
          <p:nvPr>
            <p:ph type="sldNum" sz="quarter" idx="12"/>
          </p:nvPr>
        </p:nvSpPr>
        <p:spPr/>
        <p:txBody>
          <a:bodyPr/>
          <a:lstStyle/>
          <a:p>
            <a:pPr>
              <a:defRPr/>
            </a:pPr>
            <a:fld id="{BEAD2C7C-EDBC-4790-BBF4-28CCD2EC968D}" type="slidenum">
              <a:rPr lang="en-US" smtClean="0"/>
              <a:pPr>
                <a:defRPr/>
              </a:pPr>
              <a:t>5</a:t>
            </a:fld>
            <a:endParaRPr lang="en-US" dirty="0"/>
          </a:p>
        </p:txBody>
      </p:sp>
    </p:spTree>
    <p:extLst>
      <p:ext uri="{BB962C8B-B14F-4D97-AF65-F5344CB8AC3E}">
        <p14:creationId xmlns:p14="http://schemas.microsoft.com/office/powerpoint/2010/main" val="1262766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ACE3F-1EED-4F19-80B4-68495563CC29}"/>
              </a:ext>
            </a:extLst>
          </p:cNvPr>
          <p:cNvSpPr>
            <a:spLocks noGrp="1"/>
          </p:cNvSpPr>
          <p:nvPr>
            <p:ph type="title"/>
          </p:nvPr>
        </p:nvSpPr>
        <p:spPr/>
        <p:txBody>
          <a:bodyPr/>
          <a:lstStyle/>
          <a:p>
            <a:r>
              <a:rPr lang="en-US" sz="2000" dirty="0"/>
              <a:t>FIGI Status (from Feb 2020)</a:t>
            </a:r>
          </a:p>
        </p:txBody>
      </p:sp>
      <p:sp>
        <p:nvSpPr>
          <p:cNvPr id="3" name="Content Placeholder 2">
            <a:extLst>
              <a:ext uri="{FF2B5EF4-FFF2-40B4-BE49-F238E27FC236}">
                <a16:creationId xmlns:a16="http://schemas.microsoft.com/office/drawing/2014/main" id="{5EB3E5C9-A723-4B85-9F12-D61D34760F7C}"/>
              </a:ext>
            </a:extLst>
          </p:cNvPr>
          <p:cNvSpPr>
            <a:spLocks noGrp="1"/>
          </p:cNvSpPr>
          <p:nvPr>
            <p:ph idx="1"/>
          </p:nvPr>
        </p:nvSpPr>
        <p:spPr/>
        <p:txBody>
          <a:bodyPr/>
          <a:lstStyle/>
          <a:p>
            <a:r>
              <a:rPr lang="en-US" sz="2400" dirty="0"/>
              <a:t>And ID for Crypto Assets WG</a:t>
            </a:r>
          </a:p>
          <a:p>
            <a:pPr lvl="1"/>
            <a:r>
              <a:rPr lang="en-US" sz="2000" dirty="0"/>
              <a:t>Originates</a:t>
            </a:r>
            <a:r>
              <a:rPr lang="en-US" sz="2000" baseline="0" dirty="0"/>
              <a:t> requirements for the FIGI </a:t>
            </a:r>
          </a:p>
          <a:p>
            <a:pPr lvl="1"/>
            <a:r>
              <a:rPr lang="en-US" sz="2000" baseline="0" dirty="0"/>
              <a:t>More on crypto assets</a:t>
            </a:r>
          </a:p>
          <a:p>
            <a:pPr lvl="1"/>
            <a:r>
              <a:rPr lang="en-US" sz="2000" baseline="0" dirty="0"/>
              <a:t>Maintenance guidelines for provider on criteria for determining which crypto assets get IDs and which do not (location issues, exposure etc.)</a:t>
            </a:r>
          </a:p>
          <a:p>
            <a:pPr lvl="1"/>
            <a:r>
              <a:rPr lang="en-US" sz="2000" baseline="0" dirty="0"/>
              <a:t>See also Crypto Compare, </a:t>
            </a:r>
            <a:r>
              <a:rPr lang="en-US" sz="2000" baseline="0" dirty="0" err="1"/>
              <a:t>Kaiko</a:t>
            </a:r>
            <a:endParaRPr lang="en-US" sz="2000" baseline="0" dirty="0"/>
          </a:p>
          <a:p>
            <a:pPr lvl="0"/>
            <a:r>
              <a:rPr lang="en-US" sz="2400" dirty="0"/>
              <a:t>RTF is open – extending to Sept (was June) for late requirements and potential spec ripple effects</a:t>
            </a:r>
          </a:p>
          <a:p>
            <a:pPr lvl="0"/>
            <a:r>
              <a:rPr lang="en-US" sz="2400" dirty="0"/>
              <a:t>Potential</a:t>
            </a:r>
            <a:r>
              <a:rPr lang="en-US" sz="2400" baseline="0" dirty="0"/>
              <a:t> new digital coin developments may also be relevant to this ID4CA group e.g. New York State</a:t>
            </a:r>
          </a:p>
          <a:p>
            <a:pPr lvl="0"/>
            <a:r>
              <a:rPr lang="en-US" sz="2400" baseline="0" dirty="0"/>
              <a:t>Update Mar 202: things may be evolving from the above; WG continues to meet</a:t>
            </a:r>
          </a:p>
        </p:txBody>
      </p:sp>
      <p:sp>
        <p:nvSpPr>
          <p:cNvPr id="4" name="Slide Number Placeholder 3">
            <a:extLst>
              <a:ext uri="{FF2B5EF4-FFF2-40B4-BE49-F238E27FC236}">
                <a16:creationId xmlns:a16="http://schemas.microsoft.com/office/drawing/2014/main" id="{0971F49B-CB18-4184-BB79-84F317EBBF47}"/>
              </a:ext>
            </a:extLst>
          </p:cNvPr>
          <p:cNvSpPr>
            <a:spLocks noGrp="1"/>
          </p:cNvSpPr>
          <p:nvPr>
            <p:ph type="sldNum" sz="quarter" idx="12"/>
          </p:nvPr>
        </p:nvSpPr>
        <p:spPr/>
        <p:txBody>
          <a:bodyPr/>
          <a:lstStyle/>
          <a:p>
            <a:pPr>
              <a:defRPr/>
            </a:pPr>
            <a:fld id="{BEAD2C7C-EDBC-4790-BBF4-28CCD2EC968D}" type="slidenum">
              <a:rPr lang="en-US" smtClean="0"/>
              <a:pPr>
                <a:defRPr/>
              </a:pPr>
              <a:t>6</a:t>
            </a:fld>
            <a:endParaRPr lang="en-US" dirty="0"/>
          </a:p>
        </p:txBody>
      </p:sp>
    </p:spTree>
    <p:extLst>
      <p:ext uri="{BB962C8B-B14F-4D97-AF65-F5344CB8AC3E}">
        <p14:creationId xmlns:p14="http://schemas.microsoft.com/office/powerpoint/2010/main" val="2958888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7A5EE-8BF2-4C2A-B276-B8A5707DF3DB}"/>
              </a:ext>
            </a:extLst>
          </p:cNvPr>
          <p:cNvSpPr>
            <a:spLocks noGrp="1"/>
          </p:cNvSpPr>
          <p:nvPr>
            <p:ph type="title"/>
          </p:nvPr>
        </p:nvSpPr>
        <p:spPr/>
        <p:txBody>
          <a:bodyPr/>
          <a:lstStyle/>
          <a:p>
            <a:r>
              <a:rPr lang="en-US" dirty="0"/>
              <a:t>Reston Agenda</a:t>
            </a:r>
          </a:p>
        </p:txBody>
      </p:sp>
      <p:sp>
        <p:nvSpPr>
          <p:cNvPr id="3" name="Content Placeholder 2">
            <a:extLst>
              <a:ext uri="{FF2B5EF4-FFF2-40B4-BE49-F238E27FC236}">
                <a16:creationId xmlns:a16="http://schemas.microsoft.com/office/drawing/2014/main" id="{47D23351-CB29-4274-A478-7D10748D9BF8}"/>
              </a:ext>
            </a:extLst>
          </p:cNvPr>
          <p:cNvSpPr>
            <a:spLocks noGrp="1"/>
          </p:cNvSpPr>
          <p:nvPr>
            <p:ph idx="1"/>
          </p:nvPr>
        </p:nvSpPr>
        <p:spPr/>
        <p:txBody>
          <a:bodyPr/>
          <a:lstStyle/>
          <a:p>
            <a:pPr lvl="0"/>
            <a:r>
              <a:rPr lang="en-US" dirty="0"/>
              <a:t>FDTF meets jointly with FERM WG</a:t>
            </a:r>
          </a:p>
          <a:p>
            <a:pPr lvl="0"/>
            <a:r>
              <a:rPr lang="en-US" dirty="0"/>
              <a:t>SBRM</a:t>
            </a:r>
            <a:r>
              <a:rPr lang="en-US" baseline="0" dirty="0"/>
              <a:t> event Wed am</a:t>
            </a:r>
          </a:p>
          <a:p>
            <a:pPr lvl="0"/>
            <a:r>
              <a:rPr lang="en-US" dirty="0"/>
              <a:t>Blockchain PSIG</a:t>
            </a:r>
          </a:p>
          <a:p>
            <a:pPr lvl="1"/>
            <a:r>
              <a:rPr lang="en-US" dirty="0"/>
              <a:t>Monday with MARS</a:t>
            </a:r>
          </a:p>
          <a:p>
            <a:pPr lvl="1"/>
            <a:r>
              <a:rPr lang="en-US" dirty="0"/>
              <a:t>Wed afternoon</a:t>
            </a:r>
          </a:p>
          <a:p>
            <a:pPr lvl="1"/>
            <a:r>
              <a:rPr lang="en-US" dirty="0"/>
              <a:t>Joint session with Cloud WG Wed</a:t>
            </a:r>
            <a:r>
              <a:rPr lang="en-US" baseline="0" dirty="0"/>
              <a:t> am</a:t>
            </a:r>
            <a:endParaRPr lang="en-US" dirty="0"/>
          </a:p>
        </p:txBody>
      </p:sp>
      <p:sp>
        <p:nvSpPr>
          <p:cNvPr id="4" name="Slide Number Placeholder 3">
            <a:extLst>
              <a:ext uri="{FF2B5EF4-FFF2-40B4-BE49-F238E27FC236}">
                <a16:creationId xmlns:a16="http://schemas.microsoft.com/office/drawing/2014/main" id="{0A2A68BC-9DF5-457E-BC38-9980466C415C}"/>
              </a:ext>
            </a:extLst>
          </p:cNvPr>
          <p:cNvSpPr>
            <a:spLocks noGrp="1"/>
          </p:cNvSpPr>
          <p:nvPr>
            <p:ph type="sldNum" sz="quarter" idx="12"/>
          </p:nvPr>
        </p:nvSpPr>
        <p:spPr/>
        <p:txBody>
          <a:bodyPr/>
          <a:lstStyle/>
          <a:p>
            <a:pPr>
              <a:defRPr/>
            </a:pPr>
            <a:fld id="{BEAD2C7C-EDBC-4790-BBF4-28CCD2EC968D}" type="slidenum">
              <a:rPr lang="en-US" smtClean="0"/>
              <a:pPr>
                <a:defRPr/>
              </a:pPr>
              <a:t>7</a:t>
            </a:fld>
            <a:endParaRPr lang="en-US" dirty="0"/>
          </a:p>
        </p:txBody>
      </p:sp>
    </p:spTree>
    <p:extLst>
      <p:ext uri="{BB962C8B-B14F-4D97-AF65-F5344CB8AC3E}">
        <p14:creationId xmlns:p14="http://schemas.microsoft.com/office/powerpoint/2010/main" val="150161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23261-FD4C-4E6C-B1A5-371D86102774}"/>
              </a:ext>
            </a:extLst>
          </p:cNvPr>
          <p:cNvSpPr>
            <a:spLocks noGrp="1"/>
          </p:cNvSpPr>
          <p:nvPr>
            <p:ph type="title"/>
          </p:nvPr>
        </p:nvSpPr>
        <p:spPr/>
        <p:txBody>
          <a:bodyPr/>
          <a:lstStyle/>
          <a:p>
            <a:r>
              <a:rPr lang="en-US" dirty="0"/>
              <a:t>Other Finance Items of Interest</a:t>
            </a:r>
          </a:p>
        </p:txBody>
      </p:sp>
      <p:sp>
        <p:nvSpPr>
          <p:cNvPr id="3" name="Content Placeholder 2">
            <a:extLst>
              <a:ext uri="{FF2B5EF4-FFF2-40B4-BE49-F238E27FC236}">
                <a16:creationId xmlns:a16="http://schemas.microsoft.com/office/drawing/2014/main" id="{35DF3449-36C5-40C7-B9C0-EA6AF987531A}"/>
              </a:ext>
            </a:extLst>
          </p:cNvPr>
          <p:cNvSpPr>
            <a:spLocks noGrp="1"/>
          </p:cNvSpPr>
          <p:nvPr>
            <p:ph idx="1"/>
          </p:nvPr>
        </p:nvSpPr>
        <p:spPr/>
        <p:txBody>
          <a:bodyPr/>
          <a:lstStyle/>
          <a:p>
            <a:r>
              <a:rPr lang="en-US" sz="2000" dirty="0"/>
              <a:t>Notes from Feb 2020 Monthly Update</a:t>
            </a:r>
          </a:p>
          <a:p>
            <a:pPr lvl="1"/>
            <a:r>
              <a:rPr lang="en-US" sz="1600" dirty="0"/>
              <a:t>ACTUS – joint FERM/FDTF meeting on </a:t>
            </a:r>
            <a:r>
              <a:rPr lang="en-US" sz="1600" kern="1200" dirty="0">
                <a:solidFill>
                  <a:schemeClr val="tx1"/>
                </a:solidFill>
                <a:effectLst/>
                <a:latin typeface="+mn-lt"/>
                <a:ea typeface="+mn-ea"/>
                <a:cs typeface="+mn-cs"/>
              </a:rPr>
              <a:t>Tuesday am</a:t>
            </a:r>
          </a:p>
          <a:p>
            <a:pPr lvl="1"/>
            <a:r>
              <a:rPr lang="en-US" sz="1600" dirty="0"/>
              <a:t>Dodd Frank (2010) OFR</a:t>
            </a:r>
            <a:r>
              <a:rPr lang="en-US" sz="1600" baseline="0" dirty="0"/>
              <a:t> requirements for 2 databases</a:t>
            </a:r>
          </a:p>
          <a:p>
            <a:pPr lvl="2"/>
            <a:r>
              <a:rPr lang="en-US" sz="1400" dirty="0"/>
              <a:t>Legal entity identifier (done via GLIEF)</a:t>
            </a:r>
          </a:p>
          <a:p>
            <a:pPr lvl="2"/>
            <a:r>
              <a:rPr lang="en-US" sz="1400" dirty="0"/>
              <a:t>Financial Industry Reference Database (FIRD)</a:t>
            </a:r>
          </a:p>
          <a:p>
            <a:pPr lvl="3"/>
            <a:r>
              <a:rPr lang="en-US" sz="1400" dirty="0"/>
              <a:t>Expect an RFI from OFR for feedback on this</a:t>
            </a:r>
          </a:p>
          <a:p>
            <a:pPr lvl="3"/>
            <a:r>
              <a:rPr lang="en-US" sz="1400" dirty="0"/>
              <a:t>Differences in what is to be described in this</a:t>
            </a:r>
          </a:p>
          <a:p>
            <a:pPr lvl="3"/>
            <a:r>
              <a:rPr lang="en-US" sz="1400" dirty="0"/>
              <a:t>Possible use of ACTUS for cashflow vectors</a:t>
            </a:r>
            <a:r>
              <a:rPr lang="en-US" sz="1400" baseline="0" dirty="0"/>
              <a:t> (in commitments in reality over time)</a:t>
            </a:r>
          </a:p>
          <a:p>
            <a:pPr lvl="1"/>
            <a:r>
              <a:rPr lang="en-US" sz="1600" dirty="0"/>
              <a:t>Lars: SEC requests for FIBO definitions of Country and Currency Codes</a:t>
            </a:r>
          </a:p>
          <a:p>
            <a:pPr lvl="2"/>
            <a:r>
              <a:rPr lang="en-US" sz="1400" dirty="0"/>
              <a:t>But these are not defined in FIBO – these are in the LCC standard at OMG</a:t>
            </a:r>
          </a:p>
          <a:p>
            <a:pPr lvl="2"/>
            <a:r>
              <a:rPr lang="en-US" sz="1400" dirty="0"/>
              <a:t>Currency codes are FIBO with reference</a:t>
            </a:r>
            <a:r>
              <a:rPr lang="en-US" sz="1400" baseline="0" dirty="0"/>
              <a:t> to the ISO codes standard</a:t>
            </a:r>
          </a:p>
          <a:p>
            <a:pPr lvl="1"/>
            <a:r>
              <a:rPr lang="en-US" sz="1800" baseline="0" dirty="0"/>
              <a:t>ISB looking for semantics of cash</a:t>
            </a:r>
          </a:p>
          <a:p>
            <a:pPr lvl="1"/>
            <a:r>
              <a:rPr lang="en-US" sz="1800" baseline="0" dirty="0"/>
              <a:t>SEC / FASB looking to OMG to help define semantics of these kinds of concept</a:t>
            </a:r>
          </a:p>
          <a:p>
            <a:pPr lvl="0"/>
            <a:r>
              <a:rPr lang="en-US" sz="2200" dirty="0"/>
              <a:t>Questions</a:t>
            </a:r>
          </a:p>
          <a:p>
            <a:pPr lvl="1"/>
            <a:r>
              <a:rPr lang="en-US" sz="1800" dirty="0"/>
              <a:t>Did we have an action to</a:t>
            </a:r>
            <a:r>
              <a:rPr lang="en-US" sz="1800" baseline="0" dirty="0"/>
              <a:t> respond to the SEC per the above point?. Was from FASB – LT can check the status</a:t>
            </a:r>
          </a:p>
          <a:p>
            <a:pPr lvl="2"/>
            <a:r>
              <a:rPr lang="en-US" sz="1400" dirty="0"/>
              <a:t>Country – no, this is LCC</a:t>
            </a:r>
          </a:p>
          <a:p>
            <a:pPr lvl="2"/>
            <a:r>
              <a:rPr lang="en-US" sz="1400" dirty="0"/>
              <a:t>Currency – we don’t know</a:t>
            </a:r>
          </a:p>
        </p:txBody>
      </p:sp>
      <p:sp>
        <p:nvSpPr>
          <p:cNvPr id="4" name="Slide Number Placeholder 3">
            <a:extLst>
              <a:ext uri="{FF2B5EF4-FFF2-40B4-BE49-F238E27FC236}">
                <a16:creationId xmlns:a16="http://schemas.microsoft.com/office/drawing/2014/main" id="{6B9B4BD4-48F3-46D8-B433-7C3B5EF075D6}"/>
              </a:ext>
            </a:extLst>
          </p:cNvPr>
          <p:cNvSpPr>
            <a:spLocks noGrp="1"/>
          </p:cNvSpPr>
          <p:nvPr>
            <p:ph type="sldNum" sz="quarter" idx="12"/>
          </p:nvPr>
        </p:nvSpPr>
        <p:spPr/>
        <p:txBody>
          <a:bodyPr/>
          <a:lstStyle/>
          <a:p>
            <a:pPr>
              <a:defRPr/>
            </a:pPr>
            <a:fld id="{BEAD2C7C-EDBC-4790-BBF4-28CCD2EC968D}" type="slidenum">
              <a:rPr lang="en-US" smtClean="0"/>
              <a:pPr>
                <a:defRPr/>
              </a:pPr>
              <a:t>8</a:t>
            </a:fld>
            <a:endParaRPr lang="en-US" dirty="0"/>
          </a:p>
        </p:txBody>
      </p:sp>
    </p:spTree>
    <p:extLst>
      <p:ext uri="{BB962C8B-B14F-4D97-AF65-F5344CB8AC3E}">
        <p14:creationId xmlns:p14="http://schemas.microsoft.com/office/powerpoint/2010/main" val="2173340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64761-7FA7-46E6-8617-BDE6DD790259}"/>
              </a:ext>
            </a:extLst>
          </p:cNvPr>
          <p:cNvSpPr>
            <a:spLocks noGrp="1"/>
          </p:cNvSpPr>
          <p:nvPr>
            <p:ph type="title"/>
          </p:nvPr>
        </p:nvSpPr>
        <p:spPr/>
        <p:txBody>
          <a:bodyPr/>
          <a:lstStyle/>
          <a:p>
            <a:r>
              <a:rPr lang="en-US" dirty="0"/>
              <a:t>Days to Meet</a:t>
            </a:r>
          </a:p>
        </p:txBody>
      </p:sp>
      <p:sp>
        <p:nvSpPr>
          <p:cNvPr id="3" name="Content Placeholder 2">
            <a:extLst>
              <a:ext uri="{FF2B5EF4-FFF2-40B4-BE49-F238E27FC236}">
                <a16:creationId xmlns:a16="http://schemas.microsoft.com/office/drawing/2014/main" id="{B2957C12-1993-4137-B645-237F46E79BE0}"/>
              </a:ext>
            </a:extLst>
          </p:cNvPr>
          <p:cNvSpPr>
            <a:spLocks noGrp="1"/>
          </p:cNvSpPr>
          <p:nvPr>
            <p:ph idx="1"/>
          </p:nvPr>
        </p:nvSpPr>
        <p:spPr/>
        <p:txBody>
          <a:bodyPr/>
          <a:lstStyle/>
          <a:p>
            <a:r>
              <a:rPr lang="en-US" dirty="0"/>
              <a:t>Tuesday</a:t>
            </a:r>
          </a:p>
          <a:p>
            <a:pPr lvl="1"/>
            <a:r>
              <a:rPr lang="en-US" dirty="0"/>
              <a:t>Morning: FERM WG</a:t>
            </a:r>
          </a:p>
          <a:p>
            <a:pPr lvl="2"/>
            <a:r>
              <a:rPr lang="en-US" dirty="0"/>
              <a:t>FDTF as Guest</a:t>
            </a:r>
          </a:p>
          <a:p>
            <a:pPr lvl="1"/>
            <a:r>
              <a:rPr lang="en-US" dirty="0"/>
              <a:t>Afternoon: </a:t>
            </a:r>
          </a:p>
          <a:p>
            <a:pPr lvl="2"/>
            <a:r>
              <a:rPr lang="en-US" dirty="0"/>
              <a:t>Government DTF </a:t>
            </a:r>
          </a:p>
          <a:p>
            <a:pPr lvl="3"/>
            <a:r>
              <a:rPr lang="en-US" dirty="0"/>
              <a:t>Can cover some of the SEC/FASB related things here</a:t>
            </a:r>
          </a:p>
          <a:p>
            <a:pPr lvl="3"/>
            <a:r>
              <a:rPr lang="en-US" dirty="0"/>
              <a:t>FDTF as Guest for Gov DTF</a:t>
            </a:r>
            <a:r>
              <a:rPr lang="en-US" baseline="0" dirty="0"/>
              <a:t> as well</a:t>
            </a:r>
            <a:endParaRPr lang="en-US" dirty="0"/>
          </a:p>
          <a:p>
            <a:pPr lvl="2"/>
            <a:r>
              <a:rPr lang="en-GB" dirty="0"/>
              <a:t>AI PSIG</a:t>
            </a:r>
            <a:endParaRPr lang="en-US" dirty="0"/>
          </a:p>
          <a:p>
            <a:pPr lvl="2"/>
            <a:r>
              <a:rPr lang="en-US" dirty="0"/>
              <a:t>Board</a:t>
            </a:r>
            <a:endParaRPr lang="en-GB" dirty="0"/>
          </a:p>
          <a:p>
            <a:pPr lvl="0"/>
            <a:r>
              <a:rPr lang="en-US" dirty="0"/>
              <a:t>Wednesday</a:t>
            </a:r>
          </a:p>
          <a:p>
            <a:pPr lvl="1"/>
            <a:r>
              <a:rPr lang="en-US" dirty="0"/>
              <a:t>Morning: SBRM Education session</a:t>
            </a:r>
          </a:p>
          <a:p>
            <a:pPr lvl="1"/>
            <a:r>
              <a:rPr lang="en-US" dirty="0"/>
              <a:t>Afternoon: </a:t>
            </a:r>
            <a:r>
              <a:rPr lang="en-GB" strike="noStrike" dirty="0"/>
              <a:t>Blockchain PSIG</a:t>
            </a:r>
            <a:endParaRPr lang="en-US" dirty="0"/>
          </a:p>
        </p:txBody>
      </p:sp>
      <p:sp>
        <p:nvSpPr>
          <p:cNvPr id="4" name="Slide Number Placeholder 3">
            <a:extLst>
              <a:ext uri="{FF2B5EF4-FFF2-40B4-BE49-F238E27FC236}">
                <a16:creationId xmlns:a16="http://schemas.microsoft.com/office/drawing/2014/main" id="{18F1C240-0642-466E-BDD2-10B4119386D0}"/>
              </a:ext>
            </a:extLst>
          </p:cNvPr>
          <p:cNvSpPr>
            <a:spLocks noGrp="1"/>
          </p:cNvSpPr>
          <p:nvPr>
            <p:ph type="sldNum" sz="quarter" idx="12"/>
          </p:nvPr>
        </p:nvSpPr>
        <p:spPr/>
        <p:txBody>
          <a:bodyPr/>
          <a:lstStyle/>
          <a:p>
            <a:pPr>
              <a:defRPr/>
            </a:pPr>
            <a:fld id="{BEAD2C7C-EDBC-4790-BBF4-28CCD2EC968D}" type="slidenum">
              <a:rPr lang="en-US" smtClean="0"/>
              <a:pPr>
                <a:defRPr/>
              </a:pPr>
              <a:t>9</a:t>
            </a:fld>
            <a:endParaRPr lang="en-US" dirty="0"/>
          </a:p>
        </p:txBody>
      </p:sp>
    </p:spTree>
    <p:extLst>
      <p:ext uri="{BB962C8B-B14F-4D97-AF65-F5344CB8AC3E}">
        <p14:creationId xmlns:p14="http://schemas.microsoft.com/office/powerpoint/2010/main" val="28150559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24002</TotalTime>
  <Words>2417</Words>
  <Application>Microsoft Office PowerPoint</Application>
  <PresentationFormat>On-screen Show (4:3)</PresentationFormat>
  <Paragraphs>382</Paragraphs>
  <Slides>30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OMG Finance Domain Task Force (FDTF)</vt:lpstr>
      <vt:lpstr>Agenda</vt:lpstr>
      <vt:lpstr>NEWS</vt:lpstr>
      <vt:lpstr>FERM WG</vt:lpstr>
      <vt:lpstr>FERM Discussion and Q&amp;A</vt:lpstr>
      <vt:lpstr>FIGI Status (from Feb 2020)</vt:lpstr>
      <vt:lpstr>Reston Agenda</vt:lpstr>
      <vt:lpstr>Other Finance Items of Interest</vt:lpstr>
      <vt:lpstr>Days to Meet</vt:lpstr>
      <vt:lpstr>Joint Meeting with FERM WG </vt:lpstr>
      <vt:lpstr>BC-PSIG Agenda</vt:lpstr>
      <vt:lpstr>FDTF Definitions</vt:lpstr>
      <vt:lpstr>Words (terms) to be defined:</vt:lpstr>
      <vt:lpstr>Electronic Voting – from P&amp;P</vt:lpstr>
      <vt:lpstr>Definitions Status</vt:lpstr>
      <vt:lpstr>FDTF Activities</vt:lpstr>
      <vt:lpstr>Active FDTF Standards</vt:lpstr>
      <vt:lpstr>FDTF Ongoing Activities</vt:lpstr>
      <vt:lpstr>FDTF Directions and Future Work</vt:lpstr>
      <vt:lpstr>BC-PSIG and MARS Active Work</vt:lpstr>
      <vt:lpstr>FIBO URI Alignment</vt:lpstr>
      <vt:lpstr>FIBO TF Report Automation</vt:lpstr>
      <vt:lpstr>Take-away Slides</vt:lpstr>
      <vt:lpstr>FIBO v2 – Status</vt:lpstr>
      <vt:lpstr>FTF and RTF Charters (Friday Plenary) </vt:lpstr>
      <vt:lpstr>Appendices: Background Slides</vt:lpstr>
      <vt:lpstr>FIBO: Scope and Content</vt:lpstr>
      <vt:lpstr>FIBO: Status</vt:lpstr>
      <vt:lpstr>Jargon Blaster</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EDM Council / Object Management Group Semantic Standards</dc:title>
  <dc:creator>Owner</dc:creator>
  <cp:lastModifiedBy>Mike Bennett</cp:lastModifiedBy>
  <cp:revision>727</cp:revision>
  <dcterms:created xsi:type="dcterms:W3CDTF">2011-04-19T19:19:23Z</dcterms:created>
  <dcterms:modified xsi:type="dcterms:W3CDTF">2020-03-04T21:14:35Z</dcterms:modified>
</cp:coreProperties>
</file>