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519" r:id="rId3"/>
    <p:sldId id="729" r:id="rId4"/>
    <p:sldId id="813" r:id="rId5"/>
    <p:sldId id="812" r:id="rId6"/>
    <p:sldId id="804" r:id="rId7"/>
    <p:sldId id="796" r:id="rId8"/>
    <p:sldId id="797" r:id="rId9"/>
    <p:sldId id="794" r:id="rId10"/>
    <p:sldId id="814" r:id="rId11"/>
    <p:sldId id="806" r:id="rId12"/>
    <p:sldId id="807" r:id="rId13"/>
    <p:sldId id="811" r:id="rId14"/>
    <p:sldId id="815" r:id="rId15"/>
    <p:sldId id="792" r:id="rId16"/>
    <p:sldId id="798" r:id="rId17"/>
    <p:sldId id="801" r:id="rId18"/>
    <p:sldId id="800" r:id="rId19"/>
    <p:sldId id="816" r:id="rId20"/>
    <p:sldId id="810" r:id="rId21"/>
    <p:sldId id="809" r:id="rId22"/>
    <p:sldId id="711" r:id="rId23"/>
    <p:sldId id="483" r:id="rId24"/>
    <p:sldId id="808" r:id="rId25"/>
    <p:sldId id="665" r:id="rId26"/>
    <p:sldId id="666" r:id="rId27"/>
    <p:sldId id="734" r:id="rId28"/>
    <p:sldId id="735" r:id="rId29"/>
    <p:sldId id="793" r:id="rId30"/>
    <p:sldId id="749" r:id="rId31"/>
    <p:sldId id="736" r:id="rId32"/>
    <p:sldId id="741" r:id="rId33"/>
    <p:sldId id="700" r:id="rId34"/>
    <p:sldId id="704" r:id="rId35"/>
    <p:sldId id="701" r:id="rId36"/>
    <p:sldId id="702" r:id="rId37"/>
    <p:sldId id="668" r:id="rId38"/>
    <p:sldId id="787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01" autoAdjust="0"/>
  </p:normalViewPr>
  <p:slideViewPr>
    <p:cSldViewPr>
      <p:cViewPr varScale="1">
        <p:scale>
          <a:sx n="57" d="100"/>
          <a:sy n="57" d="100"/>
        </p:scale>
        <p:origin x="82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December 13 2017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E621-158B-4CF7-8F8B-9DB708FF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/>
              <a:t>Round Tripping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9D92-ED2E-4858-8E4F-DD5C9A996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OWL into CCM </a:t>
            </a:r>
          </a:p>
          <a:p>
            <a:pPr lvl="1"/>
            <a:r>
              <a:rPr lang="en-US" sz="2000" baseline="0" dirty="0"/>
              <a:t>SP11 works with Frigs</a:t>
            </a:r>
          </a:p>
          <a:p>
            <a:pPr lvl="2"/>
            <a:r>
              <a:rPr lang="en-US" sz="1800" baseline="0" dirty="0"/>
              <a:t>Including manual action by Dean</a:t>
            </a:r>
          </a:p>
          <a:p>
            <a:pPr lvl="2"/>
            <a:r>
              <a:rPr lang="en-US" sz="1800" baseline="0" dirty="0"/>
              <a:t>Not automatable in this state</a:t>
            </a:r>
          </a:p>
          <a:p>
            <a:pPr lvl="1"/>
            <a:r>
              <a:rPr lang="en-US" sz="2000" baseline="0" dirty="0"/>
              <a:t>SP12 will bypass need for this frig</a:t>
            </a:r>
          </a:p>
          <a:p>
            <a:pPr lvl="0"/>
            <a:r>
              <a:rPr lang="en-US" sz="2400" baseline="0" dirty="0"/>
              <a:t>CCM into OWL</a:t>
            </a:r>
          </a:p>
          <a:p>
            <a:pPr lvl="1"/>
            <a:r>
              <a:rPr lang="en-US" sz="2000" dirty="0"/>
              <a:t>Works</a:t>
            </a:r>
          </a:p>
          <a:p>
            <a:pPr lvl="1"/>
            <a:r>
              <a:rPr lang="en-US" sz="2000" dirty="0"/>
              <a:t>Standard set-up created for all CCM TWC users</a:t>
            </a:r>
          </a:p>
          <a:p>
            <a:pPr lvl="1"/>
            <a:r>
              <a:rPr lang="en-US" sz="2000" dirty="0"/>
              <a:t>Need to run</a:t>
            </a:r>
            <a:r>
              <a:rPr lang="en-US" sz="2000" baseline="0" dirty="0"/>
              <a:t> reverse frig for the ingest frig above (until SP12); got script for this</a:t>
            </a:r>
          </a:p>
          <a:p>
            <a:pPr lvl="0"/>
            <a:r>
              <a:rPr lang="en-US" sz="2400" dirty="0"/>
              <a:t>Instability:</a:t>
            </a:r>
          </a:p>
          <a:p>
            <a:pPr lvl="1"/>
            <a:r>
              <a:rPr lang="en-US" sz="2000" dirty="0"/>
              <a:t>The process of upgrading any element of the NoMagic Universe encounters</a:t>
            </a:r>
            <a:r>
              <a:rPr lang="en-US" sz="2000" baseline="0" dirty="0"/>
              <a:t> instabilities in the complex and so far unmapped dependencies graph among NoMagic products, plug-ins and profiles </a:t>
            </a:r>
            <a:r>
              <a:rPr lang="en-US" sz="2000" i="1" baseline="0" dirty="0"/>
              <a:t>vis à vis </a:t>
            </a:r>
            <a:r>
              <a:rPr lang="en-US" sz="2000" baseline="0" dirty="0"/>
              <a:t>the user’s installation and the installation of the FIBO-Master project on the TWC server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ABCA0-8A38-47C1-94CC-32B790D9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10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Specification Metadata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LCC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Pre-ingest script for cascading restrictions support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effectLst/>
              </a:rPr>
              <a:t>To be deprecated when SP12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10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5CA7-9B25-4AD7-BBA4-6A35BA66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OWL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4A90-B596-41CF-B46D-C76437D2E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CCM as a modeling tool like others</a:t>
            </a:r>
          </a:p>
          <a:p>
            <a:r>
              <a:rPr lang="en-US" dirty="0"/>
              <a:t>Round trip does not go all the way round</a:t>
            </a:r>
          </a:p>
          <a:p>
            <a:pPr lvl="1"/>
            <a:r>
              <a:rPr lang="en-US" dirty="0"/>
              <a:t>We do not</a:t>
            </a:r>
            <a:r>
              <a:rPr lang="en-US" baseline="0" dirty="0"/>
              <a:t> overwrite the entire OWL ontologies set onto GitHub from CCM</a:t>
            </a:r>
          </a:p>
          <a:p>
            <a:pPr lvl="1"/>
            <a:r>
              <a:rPr lang="en-US" dirty="0"/>
              <a:t>Identify what ontologies are affected by a change and generate only those</a:t>
            </a:r>
          </a:p>
          <a:p>
            <a:pPr lvl="1"/>
            <a:r>
              <a:rPr lang="en-US" dirty="0"/>
              <a:t>These have to have some frigs applied before going into GitHub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Serializer</a:t>
            </a:r>
            <a:r>
              <a:rPr lang="en-US" dirty="0"/>
              <a:t> needs to be run (automatically when you do a Commit in </a:t>
            </a:r>
            <a:r>
              <a:rPr lang="en-US" dirty="0" err="1"/>
              <a:t>SourceTree</a:t>
            </a:r>
            <a:r>
              <a:rPr lang="en-US" dirty="0"/>
              <a:t>)</a:t>
            </a:r>
            <a:r>
              <a:rPr lang="en-US" baseline="0" dirty="0"/>
              <a:t> before it is complete (</a:t>
            </a:r>
            <a:r>
              <a:rPr lang="en-US" baseline="0" dirty="0" err="1"/>
              <a:t>Serializer</a:t>
            </a:r>
            <a:r>
              <a:rPr lang="en-US" baseline="0" dirty="0"/>
              <a:t> adds namespace abbreviations)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84607-115F-4456-BD73-0C798D05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2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86E6-9707-4101-ABB0-15D2D2EB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9598-2B2E-4766-81AE-BBE439DA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spec.edmcouncil.org  will have EDM Council specific metadata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versionIRI</a:t>
            </a:r>
            <a:endParaRPr lang="en-US" dirty="0"/>
          </a:p>
          <a:p>
            <a:pPr lvl="1"/>
            <a:r>
              <a:rPr lang="en-US" dirty="0"/>
              <a:t>Others include “Responsible Task Force” = FCT</a:t>
            </a:r>
          </a:p>
          <a:p>
            <a:pPr lvl="1"/>
            <a:r>
              <a:rPr lang="en-US" dirty="0"/>
              <a:t>Will use OMG AB </a:t>
            </a:r>
            <a:r>
              <a:rPr lang="en-US" dirty="0" err="1"/>
              <a:t>SpecificationMetadata</a:t>
            </a:r>
            <a:r>
              <a:rPr lang="en-US" dirty="0"/>
              <a:t> where appropriate</a:t>
            </a:r>
          </a:p>
          <a:p>
            <a:pPr lvl="1"/>
            <a:r>
              <a:rPr lang="en-US" dirty="0"/>
              <a:t>New “Artifacts” ontology to drive new metadata</a:t>
            </a:r>
          </a:p>
          <a:p>
            <a:pPr lvl="0"/>
            <a:r>
              <a:rPr lang="en-US" dirty="0"/>
              <a:t>OMG Submission for FIBO 2 will</a:t>
            </a:r>
            <a:r>
              <a:rPr lang="en-US" baseline="0" dirty="0"/>
              <a:t> use the equivalent OMG specification metadata</a:t>
            </a:r>
          </a:p>
          <a:p>
            <a:pPr lvl="1"/>
            <a:r>
              <a:rPr lang="en-US" dirty="0"/>
              <a:t>Generated from EDM Council metadata</a:t>
            </a:r>
          </a:p>
          <a:p>
            <a:pPr lvl="1"/>
            <a:r>
              <a:rPr lang="en-US" dirty="0"/>
              <a:t>Abstracts etc. being changed over to EDMC now</a:t>
            </a:r>
          </a:p>
          <a:p>
            <a:pPr lvl="1"/>
            <a:r>
              <a:rPr lang="en-US" dirty="0"/>
              <a:t>New abstracts for Provisional (Domain / Module / Ontology)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74C1C-F0C6-400E-856E-9F0B1E65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12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Domain: Separate views of business content without reference</a:t>
            </a:r>
            <a:r>
              <a:rPr lang="en-US" baseline="0" dirty="0"/>
              <a:t> to model structure / namespaces</a:t>
            </a:r>
          </a:p>
          <a:p>
            <a:r>
              <a:rPr lang="en-US" baseline="0" dirty="0"/>
              <a:t>Model Structure</a:t>
            </a:r>
            <a:endParaRPr lang="en-US" dirty="0"/>
          </a:p>
          <a:p>
            <a:pPr lvl="1"/>
            <a:r>
              <a:rPr lang="en-US" dirty="0"/>
              <a:t>Domain: The top level</a:t>
            </a:r>
            <a:r>
              <a:rPr lang="en-US" baseline="0" dirty="0"/>
              <a:t> e.g. BE, FND, FBC</a:t>
            </a:r>
          </a:p>
          <a:p>
            <a:pPr lvl="1"/>
            <a:r>
              <a:rPr lang="en-US" baseline="0" dirty="0"/>
              <a:t>Module: package and IRI fragments below this</a:t>
            </a:r>
          </a:p>
          <a:p>
            <a:pPr lvl="1"/>
            <a:r>
              <a:rPr lang="en-US" baseline="0" dirty="0"/>
              <a:t>Ontology: file / leaf level component</a:t>
            </a:r>
          </a:p>
          <a:p>
            <a:pPr lvl="0"/>
            <a:r>
              <a:rPr lang="en-US" dirty="0"/>
              <a:t>There are abstracts for each of these</a:t>
            </a:r>
          </a:p>
          <a:p>
            <a:pPr lvl="1"/>
            <a:r>
              <a:rPr lang="en-US" dirty="0"/>
              <a:t>Being written now for Provisional / Extensions</a:t>
            </a:r>
          </a:p>
          <a:p>
            <a:pPr lvl="1"/>
            <a:r>
              <a:rPr lang="en-US" dirty="0"/>
              <a:t>Included in About files for each level / component</a:t>
            </a:r>
          </a:p>
          <a:p>
            <a:pPr lvl="1"/>
            <a:r>
              <a:rPr lang="en-US" dirty="0"/>
              <a:t>Release: abstracts move from </a:t>
            </a:r>
            <a:r>
              <a:rPr lang="en-US" dirty="0" err="1"/>
              <a:t>sm:fileAbstract</a:t>
            </a:r>
            <a:r>
              <a:rPr lang="en-US" dirty="0"/>
              <a:t> to </a:t>
            </a:r>
            <a:r>
              <a:rPr lang="en-US" dirty="0" err="1"/>
              <a:t>dct:abstract</a:t>
            </a:r>
            <a:endParaRPr lang="en-US" dirty="0"/>
          </a:p>
          <a:p>
            <a:pPr lvl="1"/>
            <a:r>
              <a:rPr lang="en-US" dirty="0"/>
              <a:t>OMG</a:t>
            </a:r>
            <a:r>
              <a:rPr lang="en-US" baseline="0" dirty="0"/>
              <a:t> specs to be generated from these, reversing this change (no change to OMG submissions disposition)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10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It is not planned to support this in spec.edmcouncil.org in the foreseeable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0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FIBO 1</a:t>
            </a:r>
          </a:p>
          <a:p>
            <a:pPr lvl="1"/>
            <a:r>
              <a:rPr lang="en-US" dirty="0"/>
              <a:t>FND: 1.2 as delivered in March 2017</a:t>
            </a:r>
          </a:p>
          <a:p>
            <a:pPr lvl="2"/>
            <a:r>
              <a:rPr lang="en-US" dirty="0"/>
              <a:t>1.2.1 delivering imminently as urgent fix</a:t>
            </a:r>
          </a:p>
          <a:p>
            <a:pPr lvl="1"/>
            <a:r>
              <a:rPr lang="en-US" dirty="0"/>
              <a:t>FBC: 1.1 closing no change</a:t>
            </a:r>
          </a:p>
          <a:p>
            <a:pPr lvl="1"/>
            <a:r>
              <a:rPr lang="en-US" dirty="0"/>
              <a:t>IND:</a:t>
            </a:r>
            <a:r>
              <a:rPr lang="en-US" baseline="0" dirty="0"/>
              <a:t> 1.0 </a:t>
            </a:r>
            <a:r>
              <a:rPr lang="en-US" dirty="0"/>
              <a:t>closing no change</a:t>
            </a:r>
            <a:endParaRPr lang="en-US" baseline="0" dirty="0"/>
          </a:p>
          <a:p>
            <a:pPr lvl="1"/>
            <a:r>
              <a:rPr lang="en-US" baseline="0" dirty="0"/>
              <a:t>BE: 1.2 </a:t>
            </a:r>
            <a:r>
              <a:rPr lang="en-US" dirty="0"/>
              <a:t>closing no change</a:t>
            </a:r>
            <a:endParaRPr lang="en-US" baseline="0" dirty="0"/>
          </a:p>
          <a:p>
            <a:pPr lvl="0"/>
            <a:r>
              <a:rPr lang="en-US" dirty="0"/>
              <a:t>FIBO 2.0</a:t>
            </a:r>
          </a:p>
          <a:p>
            <a:pPr lvl="1"/>
            <a:r>
              <a:rPr lang="en-US" dirty="0"/>
              <a:t>All FIBO content in one specification</a:t>
            </a:r>
          </a:p>
          <a:p>
            <a:pPr lvl="1"/>
            <a:r>
              <a:rPr lang="en-US" dirty="0"/>
              <a:t>Initial RFC in March 2018</a:t>
            </a:r>
          </a:p>
          <a:p>
            <a:pPr lvl="2"/>
            <a:r>
              <a:rPr lang="en-US" dirty="0"/>
              <a:t>Reflects state of ontologies in spec.edmcoucil.org</a:t>
            </a:r>
          </a:p>
          <a:p>
            <a:pPr lvl="2"/>
            <a:r>
              <a:rPr lang="en-US" dirty="0"/>
              <a:t>Some changes in IRIs disposition</a:t>
            </a:r>
          </a:p>
          <a:p>
            <a:pPr lvl="2"/>
            <a:r>
              <a:rPr lang="en-US" dirty="0"/>
              <a:t>OMG specific metadata</a:t>
            </a:r>
            <a:r>
              <a:rPr lang="en-US" baseline="0" dirty="0"/>
              <a:t> (distinct from EDMC metadata)</a:t>
            </a:r>
          </a:p>
          <a:p>
            <a:pPr lvl="1"/>
            <a:r>
              <a:rPr lang="en-US" dirty="0"/>
              <a:t>Will track quarterly releases of spec.edmcoucil.org via RTFs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E6D3-519F-44C7-97C8-B6CFE7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2.0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D0E4-A101-4187-A15D-673C4FA3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Per EDM Council site:</a:t>
            </a:r>
          </a:p>
          <a:p>
            <a:pPr lvl="1"/>
            <a:r>
              <a:rPr lang="en-US" sz="1800" dirty="0"/>
              <a:t>Glossary (HTML and Excel)</a:t>
            </a:r>
          </a:p>
          <a:p>
            <a:pPr lvl="1"/>
            <a:r>
              <a:rPr lang="en-US" sz="1800" dirty="0"/>
              <a:t>Vocabulary (SKOS)</a:t>
            </a:r>
          </a:p>
          <a:p>
            <a:pPr lvl="1"/>
            <a:r>
              <a:rPr lang="en-US" sz="1800" dirty="0"/>
              <a:t>UML Business Model (SMIF) </a:t>
            </a:r>
          </a:p>
          <a:p>
            <a:pPr lvl="1"/>
            <a:r>
              <a:rPr lang="en-US" sz="2000" dirty="0" err="1"/>
              <a:t>Widoco</a:t>
            </a:r>
            <a:endParaRPr lang="en-US" sz="2000" dirty="0"/>
          </a:p>
          <a:p>
            <a:pPr lvl="1"/>
            <a:r>
              <a:rPr lang="en-US" sz="1800" dirty="0"/>
              <a:t>OWL Ontology Files (definitive) 4 formats available</a:t>
            </a:r>
          </a:p>
          <a:p>
            <a:pPr lvl="1"/>
            <a:r>
              <a:rPr lang="en-US" sz="1800" dirty="0"/>
              <a:t>Data Dictionary</a:t>
            </a:r>
          </a:p>
          <a:p>
            <a:pPr lvl="0"/>
            <a:r>
              <a:rPr lang="en-US" sz="2000" dirty="0"/>
              <a:t>For OMG users</a:t>
            </a:r>
          </a:p>
          <a:p>
            <a:pPr lvl="1"/>
            <a:r>
              <a:rPr lang="en-US" sz="1800" dirty="0"/>
              <a:t>OWL – as above; RDF/XML</a:t>
            </a:r>
            <a:r>
              <a:rPr lang="en-US" sz="1800" baseline="0" dirty="0"/>
              <a:t> flavor only (Normative)</a:t>
            </a:r>
            <a:endParaRPr lang="en-US" sz="1800" dirty="0"/>
          </a:p>
          <a:p>
            <a:pPr lvl="1"/>
            <a:r>
              <a:rPr lang="en-US" sz="1800" dirty="0"/>
              <a:t>UML XMI - Keep</a:t>
            </a:r>
          </a:p>
          <a:p>
            <a:pPr lvl="2"/>
            <a:r>
              <a:rPr lang="en-US" sz="1400" dirty="0"/>
              <a:t>SMIF XMI / CCM </a:t>
            </a:r>
            <a:r>
              <a:rPr lang="en-US" sz="1400" b="1" dirty="0"/>
              <a:t>NEW – </a:t>
            </a:r>
            <a:r>
              <a:rPr lang="en-US" sz="1400" dirty="0"/>
              <a:t>do we also deliver this? (not normative). No diagram semantics</a:t>
            </a:r>
            <a:endParaRPr lang="en-US" sz="1400" b="1" dirty="0"/>
          </a:p>
          <a:p>
            <a:pPr lvl="2"/>
            <a:r>
              <a:rPr lang="en-US" sz="1400" dirty="0"/>
              <a:t>UML XMI for</a:t>
            </a:r>
            <a:r>
              <a:rPr lang="en-US" sz="1400" baseline="0" dirty="0"/>
              <a:t> the ODM models</a:t>
            </a:r>
            <a:endParaRPr lang="en-US" sz="1400" dirty="0"/>
          </a:p>
          <a:p>
            <a:pPr lvl="1"/>
            <a:r>
              <a:rPr lang="en-US" sz="1800" dirty="0"/>
              <a:t>ODM XMI – Review whether to deliver this</a:t>
            </a:r>
          </a:p>
          <a:p>
            <a:pPr lvl="1"/>
            <a:r>
              <a:rPr lang="en-US" sz="1800" dirty="0"/>
              <a:t>Ancillary file(s): SMIF Repository</a:t>
            </a:r>
          </a:p>
          <a:p>
            <a:pPr lvl="0"/>
            <a:r>
              <a:rPr lang="en-US" sz="2000" dirty="0"/>
              <a:t>Decision for Submitters: </a:t>
            </a:r>
          </a:p>
          <a:p>
            <a:pPr lvl="1"/>
            <a:r>
              <a:rPr lang="en-US" sz="1800" dirty="0"/>
              <a:t>which of</a:t>
            </a:r>
            <a:r>
              <a:rPr lang="en-US" sz="1800" baseline="0" dirty="0"/>
              <a:t> these needs to be Normative for OMG end users?  Not adding EDMC deliverables</a:t>
            </a:r>
          </a:p>
          <a:p>
            <a:pPr lvl="1"/>
            <a:r>
              <a:rPr lang="en-US" sz="1800" baseline="0" dirty="0"/>
              <a:t>what do users need to assert conformance with?</a:t>
            </a:r>
          </a:p>
          <a:p>
            <a:pPr lvl="1"/>
            <a:r>
              <a:rPr lang="en-US" sz="1800" dirty="0"/>
              <a:t>Decision: not to deliver UMLXMI or ODMXMI? Ongoing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177A5-B62C-44AF-A4B4-5E31D9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72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WG (Blockchain)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calls ongoing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Smart Contracts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</a:t>
            </a:r>
          </a:p>
          <a:p>
            <a:pPr lvl="1" rtl="0" fontAlgn="base"/>
            <a:r>
              <a:rPr lang="en-US" dirty="0">
                <a:effectLst/>
              </a:rPr>
              <a:t>Process models for IR Swaps</a:t>
            </a:r>
          </a:p>
          <a:p>
            <a:pPr lvl="1" rtl="0" fontAlgn="base"/>
            <a:r>
              <a:rPr lang="en-US" dirty="0">
                <a:effectLst/>
              </a:rPr>
              <a:t>Ontology, BPMN and UML-Activity cook-offs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creating logical</a:t>
            </a:r>
            <a:r>
              <a:rPr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models for </a:t>
            </a:r>
            <a:r>
              <a:rPr lang="en-US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SmartContracts</a:t>
            </a:r>
            <a:r>
              <a:rPr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code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 Reference Architecture (MARS PTF)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Submission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BF8B-4557-4ED5-B358-8626F5FF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/>
              <a:t>IOTA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2E0DA-FCB0-4F78-9760-092B0CC5B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plenary with FDTF and MARS PTF</a:t>
            </a:r>
          </a:p>
          <a:p>
            <a:pPr lvl="1"/>
            <a:r>
              <a:rPr lang="en-US" dirty="0"/>
              <a:t>Presentation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 discussion</a:t>
            </a:r>
          </a:p>
          <a:p>
            <a:pPr lvl="1"/>
            <a:r>
              <a:rPr lang="en-US" dirty="0"/>
              <a:t>DIDO RA – not a blocker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Broader OMG plans around DLT</a:t>
            </a:r>
          </a:p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2 standards initiatives (plus platform):</a:t>
            </a:r>
          </a:p>
          <a:p>
            <a:pPr lvl="1"/>
            <a:r>
              <a:rPr lang="en-US" dirty="0"/>
              <a:t>Platform: to be released via Eclipse (June 2018?)</a:t>
            </a:r>
          </a:p>
          <a:p>
            <a:pPr lvl="1"/>
            <a:r>
              <a:rPr lang="en-US" dirty="0"/>
              <a:t>Protocols via ETSE (Europe){</a:t>
            </a:r>
          </a:p>
          <a:p>
            <a:pPr lvl="1"/>
            <a:r>
              <a:rPr lang="en-US" dirty="0"/>
              <a:t>Tangle Architecture: via OMG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Submission: MARS or FDTF – under discussion</a:t>
            </a:r>
            <a:endParaRPr lang="en-US" sz="2800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DDDE3-853F-4922-847B-F4BE761A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2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</a:rPr>
              <a:t>FIBO update – EDM Council spec quarterly release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FIBO plans for OMG Submission</a:t>
            </a:r>
            <a:endParaRPr lang="en-US" sz="2400" dirty="0">
              <a:effectLst/>
            </a:endParaRPr>
          </a:p>
          <a:p>
            <a:r>
              <a:rPr lang="en-US" sz="2400" dirty="0"/>
              <a:t>December OMG Feedback</a:t>
            </a:r>
          </a:p>
          <a:p>
            <a:r>
              <a:rPr lang="en-US" sz="2400" dirty="0"/>
              <a:t>Other FDTF Activities: Distributed Ledger (Blockchain) WG</a:t>
            </a:r>
          </a:p>
          <a:p>
            <a:r>
              <a:rPr lang="en-US" sz="2400" dirty="0"/>
              <a:t>FIBO Status Takeaway Slides</a:t>
            </a:r>
          </a:p>
          <a:p>
            <a:pPr lvl="1"/>
            <a:r>
              <a:rPr lang="en-US" sz="2000" dirty="0"/>
              <a:t>Status of Current Specifications</a:t>
            </a:r>
          </a:p>
          <a:p>
            <a:pPr lvl="1"/>
            <a:r>
              <a:rPr lang="en-US" sz="20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for 2 days as normal (Tuesday + Wednesday</a:t>
            </a:r>
          </a:p>
          <a:p>
            <a:r>
              <a:rPr lang="en-US" dirty="0"/>
              <a:t>Things to cover</a:t>
            </a:r>
          </a:p>
          <a:p>
            <a:pPr lvl="1"/>
            <a:r>
              <a:rPr lang="en-US" dirty="0"/>
              <a:t>FIBO 2.0 Draft v2 Review OR </a:t>
            </a:r>
          </a:p>
          <a:p>
            <a:pPr lvl="1"/>
            <a:r>
              <a:rPr lang="en-US" dirty="0"/>
              <a:t>FIBO 2.0 RFC</a:t>
            </a:r>
          </a:p>
          <a:p>
            <a:pPr lvl="1"/>
            <a:r>
              <a:rPr lang="en-US" dirty="0"/>
              <a:t>Distributed</a:t>
            </a:r>
            <a:r>
              <a:rPr lang="en-US" baseline="0" dirty="0"/>
              <a:t> Ledger </a:t>
            </a:r>
            <a:r>
              <a:rPr lang="en-US" baseline="0" dirty="0" err="1"/>
              <a:t>PoC</a:t>
            </a:r>
            <a:r>
              <a:rPr lang="en-US" baseline="0" dirty="0"/>
              <a:t> Report-back</a:t>
            </a:r>
          </a:p>
          <a:p>
            <a:pPr lvl="1"/>
            <a:r>
              <a:rPr lang="en-US" baseline="0" dirty="0"/>
              <a:t>IOTA RFC</a:t>
            </a:r>
          </a:p>
          <a:p>
            <a:pPr lvl="2"/>
            <a:r>
              <a:rPr lang="en-US" baseline="0" dirty="0"/>
              <a:t>Or review of an initial draft RFC</a:t>
            </a:r>
          </a:p>
          <a:p>
            <a:pPr lvl="2"/>
            <a:r>
              <a:rPr lang="en-US" baseline="0" dirty="0"/>
              <a:t>Joint with MARS PTF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65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Foundations</a:t>
            </a:r>
          </a:p>
          <a:p>
            <a:pPr lvl="1"/>
            <a:r>
              <a:rPr lang="en-US" sz="2000" dirty="0"/>
              <a:t>1.2 RTF reported in </a:t>
            </a:r>
            <a:r>
              <a:rPr lang="en-US" sz="2000" baseline="0" dirty="0"/>
              <a:t>March</a:t>
            </a:r>
          </a:p>
          <a:p>
            <a:pPr lvl="1"/>
            <a:r>
              <a:rPr lang="en-US" sz="2000" baseline="0" dirty="0"/>
              <a:t>1.3 RTF chartered Sept 2017</a:t>
            </a:r>
          </a:p>
          <a:p>
            <a:pPr lvl="1"/>
            <a:r>
              <a:rPr lang="en-US" sz="2000" dirty="0"/>
              <a:t>Closing March 2018 – No Change</a:t>
            </a:r>
          </a:p>
          <a:p>
            <a:pPr lvl="1"/>
            <a:r>
              <a:rPr lang="en-US" sz="2000" baseline="0" dirty="0"/>
              <a:t>Separate urgent issue</a:t>
            </a:r>
          </a:p>
          <a:p>
            <a:r>
              <a:rPr lang="en-US" sz="2400" dirty="0"/>
              <a:t>Business Entities</a:t>
            </a:r>
          </a:p>
          <a:p>
            <a:pPr lvl="1"/>
            <a:r>
              <a:rPr lang="en-US" sz="2000" dirty="0"/>
              <a:t>1.2 RTF</a:t>
            </a:r>
            <a:r>
              <a:rPr lang="en-US" sz="2000" baseline="0" dirty="0"/>
              <a:t> chartered Sept 2016</a:t>
            </a:r>
          </a:p>
          <a:p>
            <a:pPr lvl="1"/>
            <a:r>
              <a:rPr lang="en-US" sz="2000" baseline="0" dirty="0"/>
              <a:t>Closing March 2018 No Change</a:t>
            </a:r>
          </a:p>
          <a:p>
            <a:r>
              <a:rPr lang="en-US" sz="2400" dirty="0"/>
              <a:t>Indices and Indicators</a:t>
            </a:r>
          </a:p>
          <a:p>
            <a:pPr lvl="1"/>
            <a:r>
              <a:rPr lang="en-US" sz="2000" dirty="0"/>
              <a:t>1.1 RTF chartered in Sept 2016</a:t>
            </a:r>
          </a:p>
          <a:p>
            <a:pPr lvl="1"/>
            <a:r>
              <a:rPr lang="en-US" sz="2000" dirty="0"/>
              <a:t>Closing in March 2018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</a:t>
            </a:r>
            <a:endParaRPr lang="en-US" sz="2000" dirty="0"/>
          </a:p>
          <a:p>
            <a:r>
              <a:rPr lang="en-US" sz="2400" dirty="0"/>
              <a:t>Financial Business and Commerce (FBC) </a:t>
            </a:r>
          </a:p>
          <a:p>
            <a:pPr lvl="1"/>
            <a:r>
              <a:rPr lang="en-US" sz="2000" dirty="0"/>
              <a:t>New RTF 1.1 chartered in September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Closing in March 2018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</a:t>
            </a:r>
            <a:endParaRPr lang="en-US" sz="2400" dirty="0">
              <a:effectLst/>
            </a:endParaRP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Revised 1.2.1 Urgent Issue Resolution -  baseline</a:t>
            </a:r>
          </a:p>
          <a:p>
            <a:pPr lvl="1"/>
            <a:r>
              <a:rPr lang="en-US" sz="1800" baseline="0" dirty="0"/>
              <a:t>RTF 1.3 Mar 2018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Mar 2018 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FIBO 1 baseline</a:t>
            </a: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Mar 2018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Mar 2018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26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18669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Complete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NEW: 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Spec.edmcouncil.org</a:t>
            </a:r>
          </a:p>
          <a:p>
            <a:pPr lvl="1"/>
            <a:r>
              <a:rPr lang="en-US" sz="2000" dirty="0"/>
              <a:t>Next Quarterly Release December</a:t>
            </a:r>
          </a:p>
          <a:p>
            <a:pPr lvl="1"/>
            <a:r>
              <a:rPr lang="en-US" sz="2000" dirty="0"/>
              <a:t>New deliverables </a:t>
            </a:r>
            <a:r>
              <a:rPr lang="en-US" sz="2000" baseline="0" dirty="0"/>
              <a:t>including Data Dictionary</a:t>
            </a:r>
            <a:endParaRPr lang="en-US" sz="2000" dirty="0"/>
          </a:p>
          <a:p>
            <a:pPr lvl="0"/>
            <a:r>
              <a:rPr lang="en-US" sz="2400" dirty="0"/>
              <a:t>FIBO Plans</a:t>
            </a:r>
          </a:p>
          <a:p>
            <a:pPr lvl="1"/>
            <a:r>
              <a:rPr lang="en-US" sz="1800" dirty="0"/>
              <a:t>OMG FIBO v2 coming - (RFC)</a:t>
            </a:r>
          </a:p>
          <a:p>
            <a:pPr lvl="1"/>
            <a:r>
              <a:rPr lang="en-US" sz="1800" dirty="0"/>
              <a:t>OMG FIBO v1 to be completed March</a:t>
            </a:r>
          </a:p>
          <a:p>
            <a:pPr lvl="0"/>
            <a:r>
              <a:rPr lang="en-US" sz="2400" dirty="0"/>
              <a:t>OMG FIBO v1  RTFs </a:t>
            </a:r>
          </a:p>
          <a:p>
            <a:pPr lvl="1"/>
            <a:r>
              <a:rPr lang="en-US" sz="1800" dirty="0"/>
              <a:t>IND, FBC, BE: September closeout MOVED TO March</a:t>
            </a:r>
          </a:p>
          <a:p>
            <a:pPr lvl="1"/>
            <a:r>
              <a:rPr lang="en-US" sz="1800" dirty="0"/>
              <a:t>New FND RTF chartered to provide supporting changes</a:t>
            </a:r>
            <a:endParaRPr lang="en-US" sz="2400" dirty="0"/>
          </a:p>
          <a:p>
            <a:pPr lvl="0"/>
            <a:r>
              <a:rPr lang="en-US" sz="2400" dirty="0"/>
              <a:t>CCM FIBO-Master project and round tripping</a:t>
            </a:r>
          </a:p>
          <a:p>
            <a:pPr lvl="1"/>
            <a:r>
              <a:rPr lang="en-US" sz="1800" dirty="0"/>
              <a:t>Now on MagicDraw 18.5 SP2, CCM 18.0 SP11</a:t>
            </a:r>
          </a:p>
          <a:p>
            <a:pPr lvl="1"/>
            <a:r>
              <a:rPr lang="en-US" sz="1800" dirty="0"/>
              <a:t>Not working today – FIBO CCM users please stay tuned!</a:t>
            </a:r>
          </a:p>
          <a:p>
            <a:pPr lvl="1"/>
            <a:r>
              <a:rPr lang="en-US" sz="1800" dirty="0"/>
              <a:t>Workarounds for SP11 </a:t>
            </a:r>
            <a:r>
              <a:rPr lang="en-US" sz="1800" baseline="0" dirty="0"/>
              <a:t>documented (not needed for SP12)</a:t>
            </a:r>
          </a:p>
          <a:p>
            <a:pPr lvl="1"/>
            <a:r>
              <a:rPr lang="en-US" sz="1800" dirty="0"/>
              <a:t>Issues with restrictions interpretation and placement (to be retested)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7FB02-01B6-4965-8F8C-B4F0577D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OMG FDTF / MARS PTC Joint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C51D8-EEB0-42A6-93AE-9D0286E40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FIBO Discussions</a:t>
            </a:r>
          </a:p>
          <a:p>
            <a:pPr lvl="1"/>
            <a:r>
              <a:rPr lang="en-US" dirty="0"/>
              <a:t>Draft</a:t>
            </a:r>
            <a:r>
              <a:rPr lang="en-US" baseline="0" dirty="0"/>
              <a:t> FIBO v2 spec t </a:t>
            </a:r>
            <a:r>
              <a:rPr lang="en-US" baseline="0" dirty="0" err="1"/>
              <a:t>obe</a:t>
            </a:r>
            <a:r>
              <a:rPr lang="en-US" baseline="0" dirty="0"/>
              <a:t> looked at next time</a:t>
            </a:r>
          </a:p>
          <a:p>
            <a:pPr lvl="0"/>
            <a:r>
              <a:rPr lang="en-US" dirty="0"/>
              <a:t>Tuesday: with MARS</a:t>
            </a:r>
          </a:p>
          <a:p>
            <a:pPr lvl="1"/>
            <a:r>
              <a:rPr lang="en-US" dirty="0"/>
              <a:t>Data lineage (provenance)</a:t>
            </a:r>
          </a:p>
          <a:p>
            <a:pPr lvl="1"/>
            <a:r>
              <a:rPr lang="en-US" dirty="0"/>
              <a:t>Reference architecture for Distributed Ledgers (DIDO)</a:t>
            </a:r>
          </a:p>
          <a:p>
            <a:pPr lvl="0"/>
            <a:r>
              <a:rPr lang="en-US" dirty="0"/>
              <a:t>Wednesday </a:t>
            </a:r>
          </a:p>
          <a:p>
            <a:pPr lvl="1"/>
            <a:r>
              <a:rPr lang="en-US" dirty="0"/>
              <a:t>IOTA Presentation</a:t>
            </a:r>
          </a:p>
          <a:p>
            <a:pPr lvl="1"/>
            <a:r>
              <a:rPr lang="en-US" dirty="0"/>
              <a:t>IOTA Submission</a:t>
            </a:r>
            <a:r>
              <a:rPr lang="en-US" baseline="0" dirty="0"/>
              <a:t> plans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1C6E0-2FC2-404F-99A7-9868321A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7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D23C-7E67-4DF9-90E9-3C4F47B3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Quarterly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F8CF6-CF15-49AB-ADCB-88F2D4C07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December 30 2017</a:t>
            </a:r>
          </a:p>
          <a:p>
            <a:r>
              <a:rPr lang="en-US" dirty="0"/>
              <a:t>New deliverables</a:t>
            </a:r>
          </a:p>
          <a:p>
            <a:r>
              <a:rPr lang="en-US" dirty="0"/>
              <a:t>Revamped web structure</a:t>
            </a:r>
          </a:p>
          <a:p>
            <a:r>
              <a:rPr lang="en-US" dirty="0" err="1"/>
              <a:t>Widoco</a:t>
            </a:r>
            <a:r>
              <a:rPr lang="en-US" dirty="0"/>
              <a:t> (OWL viz) issues addressed</a:t>
            </a:r>
          </a:p>
          <a:p>
            <a:r>
              <a:rPr lang="en-US" dirty="0"/>
              <a:t>Easier to find downloads, ontologies</a:t>
            </a:r>
          </a:p>
          <a:p>
            <a:r>
              <a:rPr lang="en-US" dirty="0"/>
              <a:t>Glossary</a:t>
            </a:r>
            <a:r>
              <a:rPr lang="en-US" baseline="0" dirty="0"/>
              <a:t> as Excel as well as HTML</a:t>
            </a:r>
          </a:p>
          <a:p>
            <a:r>
              <a:rPr lang="en-US" baseline="0" dirty="0"/>
              <a:t>Content: </a:t>
            </a:r>
          </a:p>
          <a:p>
            <a:pPr lvl="1"/>
            <a:r>
              <a:rPr lang="en-US" baseline="0" dirty="0"/>
              <a:t>Greater alignment / integration across Foundations, Loans, FBC etc.</a:t>
            </a:r>
          </a:p>
          <a:p>
            <a:pPr lvl="1"/>
            <a:r>
              <a:rPr lang="en-US" baseline="0" dirty="0"/>
              <a:t>Alignment with ISO specification for Organizations etc. </a:t>
            </a:r>
          </a:p>
          <a:p>
            <a:pPr lvl="1"/>
            <a:r>
              <a:rPr lang="en-US" baseline="0" dirty="0"/>
              <a:t>Other improvements  Coagulation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DBA9B-91A2-4DDB-948C-888E460B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4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dirty="0">
                <a:effectLst/>
              </a:rPr>
              <a:t>One code base, currently originates FIBO 1</a:t>
            </a:r>
          </a:p>
          <a:p>
            <a:pPr lvl="1" rtl="0" fontAlgn="base"/>
            <a:r>
              <a:rPr lang="en-US" dirty="0">
                <a:effectLst/>
              </a:rPr>
              <a:t>will be basis for FIBO2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include rationalization of modular structure (not backwards compatible with FIBO1)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draft for socialization presented at Sept FDTF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Ongoing work until March will all go in FIBO2</a:t>
            </a:r>
          </a:p>
          <a:p>
            <a:pPr rtl="0" fontAlgn="base"/>
            <a:r>
              <a:rPr lang="en-US" dirty="0"/>
              <a:t>Content will be that of the Dec 30 Quarterly</a:t>
            </a:r>
          </a:p>
          <a:p>
            <a:pPr rtl="0" fontAlgn="base"/>
            <a:r>
              <a:rPr lang="en-US" dirty="0">
                <a:effectLst/>
              </a:rPr>
              <a:t>Will co-ordinate with Mariano Benitez to bring any open RTF issues across to FIBO2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1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Products:</a:t>
            </a:r>
          </a:p>
          <a:p>
            <a:pPr lvl="1"/>
            <a:r>
              <a:rPr lang="en-US" sz="1800" dirty="0"/>
              <a:t>Glossary</a:t>
            </a:r>
          </a:p>
          <a:p>
            <a:pPr lvl="2"/>
            <a:r>
              <a:rPr lang="en-US" sz="1600" dirty="0"/>
              <a:t>As HTML</a:t>
            </a:r>
          </a:p>
          <a:p>
            <a:pPr lvl="2"/>
            <a:r>
              <a:rPr lang="en-US" sz="1600" dirty="0"/>
              <a:t>AS spreadsheet</a:t>
            </a:r>
          </a:p>
          <a:p>
            <a:pPr lvl="1"/>
            <a:r>
              <a:rPr lang="en-US" sz="1800" dirty="0"/>
              <a:t>Vocabulary (SKOS)</a:t>
            </a:r>
          </a:p>
          <a:p>
            <a:pPr lvl="2"/>
            <a:r>
              <a:rPr lang="en-US" sz="1600" dirty="0"/>
              <a:t>Use alt-label for synonyms for tool support TBC</a:t>
            </a:r>
          </a:p>
          <a:p>
            <a:pPr lvl="1"/>
            <a:r>
              <a:rPr lang="en-US" sz="1800" dirty="0"/>
              <a:t>UML Business Model diagrams</a:t>
            </a:r>
          </a:p>
          <a:p>
            <a:pPr lvl="2"/>
            <a:r>
              <a:rPr lang="en-US" sz="1600" dirty="0"/>
              <a:t>Extending to Provisional as well as Release</a:t>
            </a:r>
            <a:endParaRPr lang="en-US" sz="1200" dirty="0"/>
          </a:p>
          <a:p>
            <a:pPr lvl="1"/>
            <a:r>
              <a:rPr lang="en-US" sz="1800" dirty="0" err="1"/>
              <a:t>Widoco</a:t>
            </a:r>
            <a:r>
              <a:rPr lang="en-US" sz="1800" dirty="0"/>
              <a:t> OWL visualizations </a:t>
            </a:r>
          </a:p>
          <a:p>
            <a:pPr lvl="2"/>
            <a:r>
              <a:rPr lang="en-US" sz="1600" dirty="0"/>
              <a:t>Existing issues fixed</a:t>
            </a:r>
          </a:p>
          <a:p>
            <a:pPr lvl="2"/>
            <a:r>
              <a:rPr lang="en-US" sz="1600" dirty="0"/>
              <a:t>New document content (abstracts etc.)</a:t>
            </a:r>
          </a:p>
          <a:p>
            <a:pPr lvl="1"/>
            <a:r>
              <a:rPr lang="en-US" sz="1800" dirty="0"/>
              <a:t>OWL</a:t>
            </a:r>
            <a:r>
              <a:rPr lang="en-US" sz="1800" baseline="0" dirty="0"/>
              <a:t> Ontology files</a:t>
            </a:r>
          </a:p>
          <a:p>
            <a:pPr lvl="2"/>
            <a:r>
              <a:rPr lang="en-US" sz="1600" dirty="0"/>
              <a:t>RDF/XML, TTL, JSON-LD + </a:t>
            </a:r>
            <a:r>
              <a:rPr lang="en-US" sz="1600" dirty="0" err="1"/>
              <a:t>Nquads</a:t>
            </a:r>
            <a:endParaRPr lang="en-US" sz="1600" dirty="0"/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dirty="0"/>
              <a:t>Schema.org</a:t>
            </a:r>
          </a:p>
          <a:p>
            <a:pPr lvl="1"/>
            <a:r>
              <a:rPr lang="en-US" sz="1800" dirty="0"/>
              <a:t>Data dictionary spreadsheet</a:t>
            </a:r>
          </a:p>
          <a:p>
            <a:pPr lvl="0"/>
            <a:r>
              <a:rPr lang="en-US" sz="2000" dirty="0"/>
              <a:t>Future Products</a:t>
            </a:r>
          </a:p>
          <a:p>
            <a:pPr lvl="1"/>
            <a:r>
              <a:rPr lang="en-US" sz="1800" dirty="0"/>
              <a:t>SHACL (shapes)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6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891A-21AD-4C95-9DC9-0B978845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C9502-7D21-4848-B07E-E3CD9854F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Statuses:</a:t>
            </a:r>
          </a:p>
          <a:p>
            <a:pPr lvl="1"/>
            <a:r>
              <a:rPr lang="en-US" sz="2000" dirty="0"/>
              <a:t>Production</a:t>
            </a:r>
          </a:p>
          <a:p>
            <a:pPr lvl="2"/>
            <a:r>
              <a:rPr lang="en-US" sz="1800" dirty="0"/>
              <a:t>All fully vetted OWL ontologies</a:t>
            </a:r>
          </a:p>
          <a:p>
            <a:pPr lvl="2"/>
            <a:r>
              <a:rPr lang="en-US" sz="1800" dirty="0"/>
              <a:t>FND (part); FBC; BE; IND; DER (part); SEC (part)</a:t>
            </a:r>
          </a:p>
          <a:p>
            <a:pPr lvl="1"/>
            <a:r>
              <a:rPr lang="en-US" sz="2000" dirty="0"/>
              <a:t>Provisional (in development ontologies)</a:t>
            </a:r>
          </a:p>
          <a:p>
            <a:pPr lvl="2"/>
            <a:r>
              <a:rPr lang="en-US" sz="1800" dirty="0"/>
              <a:t>Loans – the HDMA / US mortgage Loans vertical substantively complete but not yet Release</a:t>
            </a:r>
          </a:p>
          <a:p>
            <a:pPr lvl="2"/>
            <a:r>
              <a:rPr lang="en-US" sz="1800" dirty="0"/>
              <a:t>Reference terms: SEC, DER,</a:t>
            </a:r>
            <a:r>
              <a:rPr lang="en-US" sz="1800" baseline="0" dirty="0"/>
              <a:t> CIV</a:t>
            </a:r>
          </a:p>
          <a:p>
            <a:pPr lvl="2"/>
            <a:r>
              <a:rPr lang="en-US" sz="1800" baseline="0" dirty="0"/>
              <a:t>Temporal terms (pricing etc.)</a:t>
            </a:r>
          </a:p>
          <a:p>
            <a:pPr lvl="2"/>
            <a:r>
              <a:rPr lang="en-US" sz="1800" dirty="0"/>
              <a:t>Process terms (CAE, Issuance etc.)</a:t>
            </a:r>
          </a:p>
          <a:p>
            <a:pPr lvl="2"/>
            <a:r>
              <a:rPr lang="en-US" sz="1800" dirty="0"/>
              <a:t>These are in Alpha and Beta review status</a:t>
            </a:r>
          </a:p>
          <a:p>
            <a:pPr lvl="1"/>
            <a:r>
              <a:rPr lang="en-US" sz="2000" dirty="0"/>
              <a:t>Informative</a:t>
            </a:r>
          </a:p>
          <a:p>
            <a:pPr lvl="2"/>
            <a:r>
              <a:rPr lang="en-US" sz="1800" dirty="0"/>
              <a:t>Extensions to items already published</a:t>
            </a:r>
          </a:p>
          <a:p>
            <a:pPr lvl="2"/>
            <a:r>
              <a:rPr lang="en-US" sz="1800" dirty="0"/>
              <a:t>Additional material that is not really extensions</a:t>
            </a:r>
          </a:p>
          <a:p>
            <a:r>
              <a:rPr lang="en-US" sz="2400" dirty="0"/>
              <a:t>Production is frozen at quarter dates while Development is periodically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428DD-38E2-48C0-8BF3-4BF4E83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4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 in CCM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/>
            <a:r>
              <a:rPr lang="en-US" sz="2000" dirty="0"/>
              <a:t>References to things not there (status unknown; scripted?)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2" rtl="0" fontAlgn="base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 FCTs work</a:t>
            </a:r>
            <a:endParaRPr lang="en-US" sz="16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</a:t>
            </a:r>
          </a:p>
          <a:p>
            <a:pPr lvl="0"/>
            <a:r>
              <a:rPr lang="en-US" sz="2400" baseline="0" dirty="0"/>
              <a:t>Round tripping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8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16661</TotalTime>
  <Words>2927</Words>
  <Application>Microsoft Office PowerPoint</Application>
  <PresentationFormat>On-screen Show (4:3)</PresentationFormat>
  <Paragraphs>472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Gill Sans</vt:lpstr>
      <vt:lpstr>ヒラギノ角ゴ ProN W3</vt:lpstr>
      <vt:lpstr>Office Theme</vt:lpstr>
      <vt:lpstr>OMG Finance Domain Task Force (FDTF)</vt:lpstr>
      <vt:lpstr>Agenda</vt:lpstr>
      <vt:lpstr>News</vt:lpstr>
      <vt:lpstr>OMG FDTF / MARS PTC Joint Plenary</vt:lpstr>
      <vt:lpstr>FIBO Quarterly Release</vt:lpstr>
      <vt:lpstr>FIBO 2.0</vt:lpstr>
      <vt:lpstr>spec.edmcouncil.org/fibo</vt:lpstr>
      <vt:lpstr>spec.edmcouncil.org/fibo</vt:lpstr>
      <vt:lpstr>FIBO Master Open Actions in CCM</vt:lpstr>
      <vt:lpstr>Round Tripping</vt:lpstr>
      <vt:lpstr>CCM Round Trip Ingest Process</vt:lpstr>
      <vt:lpstr>CCM Round Trip OWL Generation</vt:lpstr>
      <vt:lpstr>FIBO Metadata</vt:lpstr>
      <vt:lpstr>Terminology</vt:lpstr>
      <vt:lpstr>Web Presentation Requirements</vt:lpstr>
      <vt:lpstr>FIBO Plans</vt:lpstr>
      <vt:lpstr>FIBO 2.0 Deliverables</vt:lpstr>
      <vt:lpstr>FDTF DLT WG (Blockchain)</vt:lpstr>
      <vt:lpstr>IOTA Initiative</vt:lpstr>
      <vt:lpstr>Plans for March Quarterly Meeting</vt:lpstr>
      <vt:lpstr>Current Status Slides</vt:lpstr>
      <vt:lpstr>FTF and RTF Charters (Friday Plenary)</vt:lpstr>
      <vt:lpstr>FIBO Current Specifications Status Overview</vt:lpstr>
      <vt:lpstr>Take-away Slides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Mike</cp:lastModifiedBy>
  <cp:revision>695</cp:revision>
  <dcterms:created xsi:type="dcterms:W3CDTF">2011-04-19T19:19:23Z</dcterms:created>
  <dcterms:modified xsi:type="dcterms:W3CDTF">2017-12-13T20:59:18Z</dcterms:modified>
</cp:coreProperties>
</file>