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4"/>
  </p:notesMasterIdLst>
  <p:sldIdLst>
    <p:sldId id="256" r:id="rId2"/>
    <p:sldId id="519" r:id="rId3"/>
    <p:sldId id="843" r:id="rId4"/>
    <p:sldId id="901" r:id="rId5"/>
    <p:sldId id="902" r:id="rId6"/>
    <p:sldId id="907" r:id="rId7"/>
    <p:sldId id="909" r:id="rId8"/>
    <p:sldId id="908" r:id="rId9"/>
    <p:sldId id="906" r:id="rId10"/>
    <p:sldId id="877" r:id="rId11"/>
    <p:sldId id="900" r:id="rId12"/>
    <p:sldId id="879" r:id="rId13"/>
    <p:sldId id="904" r:id="rId14"/>
    <p:sldId id="895" r:id="rId15"/>
    <p:sldId id="836" r:id="rId16"/>
    <p:sldId id="851" r:id="rId17"/>
    <p:sldId id="711" r:id="rId18"/>
    <p:sldId id="883" r:id="rId19"/>
    <p:sldId id="888" r:id="rId20"/>
    <p:sldId id="736" r:id="rId21"/>
    <p:sldId id="741" r:id="rId22"/>
    <p:sldId id="787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0060B2"/>
    <a:srgbClr val="FFFF66"/>
    <a:srgbClr val="FF6699"/>
    <a:srgbClr val="E329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FB00FF-DF95-4605-985C-7ED73B4E74A7}" v="1616" dt="2020-01-09T01:33:25.7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80" autoAdjust="0"/>
    <p:restoredTop sz="86410" autoAdjust="0"/>
  </p:normalViewPr>
  <p:slideViewPr>
    <p:cSldViewPr>
      <p:cViewPr varScale="1">
        <p:scale>
          <a:sx n="58" d="100"/>
          <a:sy n="58" d="100"/>
        </p:scale>
        <p:origin x="790" y="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6391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133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Bennett" userId="808163721be62333" providerId="LiveId" clId="{8A8C48FF-5635-4E7A-9F5F-7383E747447A}"/>
    <pc:docChg chg="addSld delSld modSld sldOrd">
      <pc:chgData name="Michael Bennett" userId="808163721be62333" providerId="LiveId" clId="{8A8C48FF-5635-4E7A-9F5F-7383E747447A}" dt="2020-01-09T01:33:25.720" v="1615" actId="400"/>
      <pc:docMkLst>
        <pc:docMk/>
      </pc:docMkLst>
      <pc:sldChg chg="modSp">
        <pc:chgData name="Michael Bennett" userId="808163721be62333" providerId="LiveId" clId="{8A8C48FF-5635-4E7A-9F5F-7383E747447A}" dt="2020-01-08T04:21:46.109" v="12" actId="20577"/>
        <pc:sldMkLst>
          <pc:docMk/>
          <pc:sldMk cId="0" sldId="256"/>
        </pc:sldMkLst>
        <pc:spChg chg="mod">
          <ac:chgData name="Michael Bennett" userId="808163721be62333" providerId="LiveId" clId="{8A8C48FF-5635-4E7A-9F5F-7383E747447A}" dt="2020-01-08T04:21:46.109" v="12" actId="20577"/>
          <ac:spMkLst>
            <pc:docMk/>
            <pc:sldMk cId="0" sldId="256"/>
            <ac:spMk id="3" creationId="{00000000-0000-0000-0000-000000000000}"/>
          </ac:spMkLst>
        </pc:spChg>
      </pc:sldChg>
      <pc:sldChg chg="del">
        <pc:chgData name="Michael Bennett" userId="808163721be62333" providerId="LiveId" clId="{8A8C48FF-5635-4E7A-9F5F-7383E747447A}" dt="2020-01-08T04:41:52.110" v="1287" actId="47"/>
        <pc:sldMkLst>
          <pc:docMk/>
          <pc:sldMk cId="2988312974" sldId="261"/>
        </pc:sldMkLst>
      </pc:sldChg>
      <pc:sldChg chg="modSp">
        <pc:chgData name="Michael Bennett" userId="808163721be62333" providerId="LiveId" clId="{8A8C48FF-5635-4E7A-9F5F-7383E747447A}" dt="2020-01-08T04:21:59.280" v="18" actId="20577"/>
        <pc:sldMkLst>
          <pc:docMk/>
          <pc:sldMk cId="2334629059" sldId="519"/>
        </pc:sldMkLst>
        <pc:spChg chg="mod">
          <ac:chgData name="Michael Bennett" userId="808163721be62333" providerId="LiveId" clId="{8A8C48FF-5635-4E7A-9F5F-7383E747447A}" dt="2020-01-08T04:21:59.280" v="18" actId="20577"/>
          <ac:spMkLst>
            <pc:docMk/>
            <pc:sldMk cId="2334629059" sldId="519"/>
            <ac:spMk id="3" creationId="{00000000-0000-0000-0000-000000000000}"/>
          </ac:spMkLst>
        </pc:spChg>
      </pc:sldChg>
      <pc:sldChg chg="del">
        <pc:chgData name="Michael Bennett" userId="808163721be62333" providerId="LiveId" clId="{8A8C48FF-5635-4E7A-9F5F-7383E747447A}" dt="2020-01-08T04:42:26.873" v="1300" actId="47"/>
        <pc:sldMkLst>
          <pc:docMk/>
          <pc:sldMk cId="667753286" sldId="700"/>
        </pc:sldMkLst>
      </pc:sldChg>
      <pc:sldChg chg="del">
        <pc:chgData name="Michael Bennett" userId="808163721be62333" providerId="LiveId" clId="{8A8C48FF-5635-4E7A-9F5F-7383E747447A}" dt="2020-01-08T04:42:30.954" v="1302" actId="47"/>
        <pc:sldMkLst>
          <pc:docMk/>
          <pc:sldMk cId="2520164171" sldId="701"/>
        </pc:sldMkLst>
      </pc:sldChg>
      <pc:sldChg chg="del">
        <pc:chgData name="Michael Bennett" userId="808163721be62333" providerId="LiveId" clId="{8A8C48FF-5635-4E7A-9F5F-7383E747447A}" dt="2020-01-08T04:42:28.630" v="1301" actId="47"/>
        <pc:sldMkLst>
          <pc:docMk/>
          <pc:sldMk cId="1092722869" sldId="704"/>
        </pc:sldMkLst>
      </pc:sldChg>
      <pc:sldChg chg="del">
        <pc:chgData name="Michael Bennett" userId="808163721be62333" providerId="LiveId" clId="{8A8C48FF-5635-4E7A-9F5F-7383E747447A}" dt="2020-01-08T04:42:17.203" v="1298" actId="47"/>
        <pc:sldMkLst>
          <pc:docMk/>
          <pc:sldMk cId="1338918683" sldId="734"/>
        </pc:sldMkLst>
      </pc:sldChg>
      <pc:sldChg chg="del">
        <pc:chgData name="Michael Bennett" userId="808163721be62333" providerId="LiveId" clId="{8A8C48FF-5635-4E7A-9F5F-7383E747447A}" dt="2020-01-08T04:42:17.473" v="1299" actId="47"/>
        <pc:sldMkLst>
          <pc:docMk/>
          <pc:sldMk cId="1176610310" sldId="735"/>
        </pc:sldMkLst>
      </pc:sldChg>
      <pc:sldChg chg="del">
        <pc:chgData name="Michael Bennett" userId="808163721be62333" providerId="LiveId" clId="{8A8C48FF-5635-4E7A-9F5F-7383E747447A}" dt="2020-01-08T04:42:08.574" v="1292" actId="47"/>
        <pc:sldMkLst>
          <pc:docMk/>
          <pc:sldMk cId="2100641947" sldId="798"/>
        </pc:sldMkLst>
      </pc:sldChg>
      <pc:sldChg chg="del">
        <pc:chgData name="Michael Bennett" userId="808163721be62333" providerId="LiveId" clId="{8A8C48FF-5635-4E7A-9F5F-7383E747447A}" dt="2020-01-08T04:42:11.286" v="1295" actId="47"/>
        <pc:sldMkLst>
          <pc:docMk/>
          <pc:sldMk cId="2330965338" sldId="809"/>
        </pc:sldMkLst>
      </pc:sldChg>
      <pc:sldChg chg="del">
        <pc:chgData name="Michael Bennett" userId="808163721be62333" providerId="LiveId" clId="{8A8C48FF-5635-4E7A-9F5F-7383E747447A}" dt="2020-01-08T04:42:10.983" v="1294" actId="47"/>
        <pc:sldMkLst>
          <pc:docMk/>
          <pc:sldMk cId="4112804300" sldId="824"/>
        </pc:sldMkLst>
      </pc:sldChg>
      <pc:sldChg chg="del">
        <pc:chgData name="Michael Bennett" userId="808163721be62333" providerId="LiveId" clId="{8A8C48FF-5635-4E7A-9F5F-7383E747447A}" dt="2020-01-08T04:42:08.935" v="1293" actId="47"/>
        <pc:sldMkLst>
          <pc:docMk/>
          <pc:sldMk cId="2345439217" sldId="831"/>
        </pc:sldMkLst>
      </pc:sldChg>
      <pc:sldChg chg="ord">
        <pc:chgData name="Michael Bennett" userId="808163721be62333" providerId="LiveId" clId="{8A8C48FF-5635-4E7A-9F5F-7383E747447A}" dt="2020-01-08T04:40:51.205" v="1284"/>
        <pc:sldMkLst>
          <pc:docMk/>
          <pc:sldMk cId="2481286202" sldId="836"/>
        </pc:sldMkLst>
      </pc:sldChg>
      <pc:sldChg chg="modSp">
        <pc:chgData name="Michael Bennett" userId="808163721be62333" providerId="LiveId" clId="{8A8C48FF-5635-4E7A-9F5F-7383E747447A}" dt="2020-01-08T04:37:39.791" v="1156" actId="404"/>
        <pc:sldMkLst>
          <pc:docMk/>
          <pc:sldMk cId="3947954689" sldId="843"/>
        </pc:sldMkLst>
        <pc:spChg chg="mod">
          <ac:chgData name="Michael Bennett" userId="808163721be62333" providerId="LiveId" clId="{8A8C48FF-5635-4E7A-9F5F-7383E747447A}" dt="2020-01-08T04:37:39.791" v="1156" actId="404"/>
          <ac:spMkLst>
            <pc:docMk/>
            <pc:sldMk cId="3947954689" sldId="843"/>
            <ac:spMk id="3" creationId="{00000000-0000-0000-0000-000000000000}"/>
          </ac:spMkLst>
        </pc:spChg>
      </pc:sldChg>
      <pc:sldChg chg="modSp">
        <pc:chgData name="Michael Bennett" userId="808163721be62333" providerId="LiveId" clId="{8A8C48FF-5635-4E7A-9F5F-7383E747447A}" dt="2020-01-08T04:40:42.027" v="1282" actId="20577"/>
        <pc:sldMkLst>
          <pc:docMk/>
          <pc:sldMk cId="272755766" sldId="851"/>
        </pc:sldMkLst>
        <pc:spChg chg="mod">
          <ac:chgData name="Michael Bennett" userId="808163721be62333" providerId="LiveId" clId="{8A8C48FF-5635-4E7A-9F5F-7383E747447A}" dt="2020-01-08T04:40:42.027" v="1282" actId="20577"/>
          <ac:spMkLst>
            <pc:docMk/>
            <pc:sldMk cId="272755766" sldId="851"/>
            <ac:spMk id="3" creationId="{CF12A0D5-2557-4BD3-ABFB-79228CE940F0}"/>
          </ac:spMkLst>
        </pc:spChg>
      </pc:sldChg>
      <pc:sldChg chg="del">
        <pc:chgData name="Michael Bennett" userId="808163721be62333" providerId="LiveId" clId="{8A8C48FF-5635-4E7A-9F5F-7383E747447A}" dt="2020-01-08T04:42:08.396" v="1291" actId="47"/>
        <pc:sldMkLst>
          <pc:docMk/>
          <pc:sldMk cId="4078986337" sldId="853"/>
        </pc:sldMkLst>
      </pc:sldChg>
      <pc:sldChg chg="del">
        <pc:chgData name="Michael Bennett" userId="808163721be62333" providerId="LiveId" clId="{8A8C48FF-5635-4E7A-9F5F-7383E747447A}" dt="2020-01-08T04:42:13.892" v="1296" actId="47"/>
        <pc:sldMkLst>
          <pc:docMk/>
          <pc:sldMk cId="171063097" sldId="874"/>
        </pc:sldMkLst>
      </pc:sldChg>
      <pc:sldChg chg="del">
        <pc:chgData name="Michael Bennett" userId="808163721be62333" providerId="LiveId" clId="{8A8C48FF-5635-4E7A-9F5F-7383E747447A}" dt="2020-01-08T04:42:00.393" v="1290" actId="47"/>
        <pc:sldMkLst>
          <pc:docMk/>
          <pc:sldMk cId="2245043027" sldId="876"/>
        </pc:sldMkLst>
      </pc:sldChg>
      <pc:sldChg chg="modSp">
        <pc:chgData name="Michael Bennett" userId="808163721be62333" providerId="LiveId" clId="{8A8C48FF-5635-4E7A-9F5F-7383E747447A}" dt="2020-01-08T04:30:48.870" v="639"/>
        <pc:sldMkLst>
          <pc:docMk/>
          <pc:sldMk cId="1264760981" sldId="877"/>
        </pc:sldMkLst>
        <pc:spChg chg="mod">
          <ac:chgData name="Michael Bennett" userId="808163721be62333" providerId="LiveId" clId="{8A8C48FF-5635-4E7A-9F5F-7383E747447A}" dt="2020-01-08T04:30:48.870" v="639"/>
          <ac:spMkLst>
            <pc:docMk/>
            <pc:sldMk cId="1264760981" sldId="877"/>
            <ac:spMk id="2" creationId="{83407B86-E7A1-49BB-92C9-5C39564E3E10}"/>
          </ac:spMkLst>
        </pc:spChg>
        <pc:spChg chg="mod">
          <ac:chgData name="Michael Bennett" userId="808163721be62333" providerId="LiveId" clId="{8A8C48FF-5635-4E7A-9F5F-7383E747447A}" dt="2020-01-08T04:28:30.343" v="564" actId="403"/>
          <ac:spMkLst>
            <pc:docMk/>
            <pc:sldMk cId="1264760981" sldId="877"/>
            <ac:spMk id="3" creationId="{98B39579-CEA6-4401-BA03-B12DFEF7D8FB}"/>
          </ac:spMkLst>
        </pc:spChg>
      </pc:sldChg>
      <pc:sldChg chg="modSp ord">
        <pc:chgData name="Michael Bennett" userId="808163721be62333" providerId="LiveId" clId="{8A8C48FF-5635-4E7A-9F5F-7383E747447A}" dt="2020-01-08T04:39:15.055" v="1173"/>
        <pc:sldMkLst>
          <pc:docMk/>
          <pc:sldMk cId="339620338" sldId="879"/>
        </pc:sldMkLst>
        <pc:spChg chg="mod">
          <ac:chgData name="Michael Bennett" userId="808163721be62333" providerId="LiveId" clId="{8A8C48FF-5635-4E7A-9F5F-7383E747447A}" dt="2020-01-08T04:29:17.786" v="567" actId="20577"/>
          <ac:spMkLst>
            <pc:docMk/>
            <pc:sldMk cId="339620338" sldId="879"/>
            <ac:spMk id="3" creationId="{3095E9C3-E354-4ABA-8215-F7BEC16ECF83}"/>
          </ac:spMkLst>
        </pc:spChg>
      </pc:sldChg>
      <pc:sldChg chg="modSp">
        <pc:chgData name="Michael Bennett" userId="808163721be62333" providerId="LiveId" clId="{8A8C48FF-5635-4E7A-9F5F-7383E747447A}" dt="2020-01-08T04:41:32.216" v="1285" actId="20577"/>
        <pc:sldMkLst>
          <pc:docMk/>
          <pc:sldMk cId="261059309" sldId="883"/>
        </pc:sldMkLst>
        <pc:spChg chg="mod">
          <ac:chgData name="Michael Bennett" userId="808163721be62333" providerId="LiveId" clId="{8A8C48FF-5635-4E7A-9F5F-7383E747447A}" dt="2020-01-08T04:41:32.216" v="1285" actId="20577"/>
          <ac:spMkLst>
            <pc:docMk/>
            <pc:sldMk cId="261059309" sldId="883"/>
            <ac:spMk id="6" creationId="{00000000-0000-0000-0000-000000000000}"/>
          </ac:spMkLst>
        </pc:spChg>
      </pc:sldChg>
      <pc:sldChg chg="del">
        <pc:chgData name="Michael Bennett" userId="808163721be62333" providerId="LiveId" clId="{8A8C48FF-5635-4E7A-9F5F-7383E747447A}" dt="2020-01-08T04:41:58.312" v="1289" actId="47"/>
        <pc:sldMkLst>
          <pc:docMk/>
          <pc:sldMk cId="2126153496" sldId="884"/>
        </pc:sldMkLst>
      </pc:sldChg>
      <pc:sldChg chg="del">
        <pc:chgData name="Michael Bennett" userId="808163721be62333" providerId="LiveId" clId="{8A8C48FF-5635-4E7A-9F5F-7383E747447A}" dt="2020-01-08T04:41:52.591" v="1288" actId="47"/>
        <pc:sldMkLst>
          <pc:docMk/>
          <pc:sldMk cId="2101085317" sldId="887"/>
        </pc:sldMkLst>
      </pc:sldChg>
      <pc:sldChg chg="modSp">
        <pc:chgData name="Michael Bennett" userId="808163721be62333" providerId="LiveId" clId="{8A8C48FF-5635-4E7A-9F5F-7383E747447A}" dt="2020-01-08T04:41:39.148" v="1286" actId="20577"/>
        <pc:sldMkLst>
          <pc:docMk/>
          <pc:sldMk cId="4281557317" sldId="888"/>
        </pc:sldMkLst>
        <pc:spChg chg="mod">
          <ac:chgData name="Michael Bennett" userId="808163721be62333" providerId="LiveId" clId="{8A8C48FF-5635-4E7A-9F5F-7383E747447A}" dt="2020-01-08T04:41:39.148" v="1286" actId="20577"/>
          <ac:spMkLst>
            <pc:docMk/>
            <pc:sldMk cId="4281557317" sldId="888"/>
            <ac:spMk id="6" creationId="{00000000-0000-0000-0000-000000000000}"/>
          </ac:spMkLst>
        </pc:spChg>
      </pc:sldChg>
      <pc:sldChg chg="del">
        <pc:chgData name="Michael Bennett" userId="808163721be62333" providerId="LiveId" clId="{8A8C48FF-5635-4E7A-9F5F-7383E747447A}" dt="2020-01-08T04:42:14.206" v="1297" actId="47"/>
        <pc:sldMkLst>
          <pc:docMk/>
          <pc:sldMk cId="3092950187" sldId="889"/>
        </pc:sldMkLst>
      </pc:sldChg>
      <pc:sldChg chg="del">
        <pc:chgData name="Michael Bennett" userId="808163721be62333" providerId="LiveId" clId="{8A8C48FF-5635-4E7A-9F5F-7383E747447A}" dt="2020-01-08T04:39:21.858" v="1174" actId="47"/>
        <pc:sldMkLst>
          <pc:docMk/>
          <pc:sldMk cId="3737086098" sldId="894"/>
        </pc:sldMkLst>
      </pc:sldChg>
      <pc:sldChg chg="modSp">
        <pc:chgData name="Michael Bennett" userId="808163721be62333" providerId="LiveId" clId="{8A8C48FF-5635-4E7A-9F5F-7383E747447A}" dt="2020-01-08T04:33:20.732" v="875" actId="12"/>
        <pc:sldMkLst>
          <pc:docMk/>
          <pc:sldMk cId="1536842702" sldId="900"/>
        </pc:sldMkLst>
        <pc:spChg chg="mod">
          <ac:chgData name="Michael Bennett" userId="808163721be62333" providerId="LiveId" clId="{8A8C48FF-5635-4E7A-9F5F-7383E747447A}" dt="2020-01-08T04:33:20.732" v="875" actId="12"/>
          <ac:spMkLst>
            <pc:docMk/>
            <pc:sldMk cId="1536842702" sldId="900"/>
            <ac:spMk id="3" creationId="{30D32761-226E-4CA3-8D75-EC97A2FFFF73}"/>
          </ac:spMkLst>
        </pc:spChg>
      </pc:sldChg>
      <pc:sldChg chg="modSp">
        <pc:chgData name="Michael Bennett" userId="808163721be62333" providerId="LiveId" clId="{8A8C48FF-5635-4E7A-9F5F-7383E747447A}" dt="2020-01-08T04:38:19.065" v="1169" actId="20577"/>
        <pc:sldMkLst>
          <pc:docMk/>
          <pc:sldMk cId="150161656" sldId="901"/>
        </pc:sldMkLst>
        <pc:spChg chg="mod">
          <ac:chgData name="Michael Bennett" userId="808163721be62333" providerId="LiveId" clId="{8A8C48FF-5635-4E7A-9F5F-7383E747447A}" dt="2020-01-08T04:38:19.065" v="1169" actId="20577"/>
          <ac:spMkLst>
            <pc:docMk/>
            <pc:sldMk cId="150161656" sldId="901"/>
            <ac:spMk id="3" creationId="{47D23351-CB29-4274-A478-7D10748D9BF8}"/>
          </ac:spMkLst>
        </pc:spChg>
      </pc:sldChg>
      <pc:sldChg chg="modSp">
        <pc:chgData name="Michael Bennett" userId="808163721be62333" providerId="LiveId" clId="{8A8C48FF-5635-4E7A-9F5F-7383E747447A}" dt="2020-01-08T04:29:35.776" v="575" actId="20577"/>
        <pc:sldMkLst>
          <pc:docMk/>
          <pc:sldMk cId="961533618" sldId="902"/>
        </pc:sldMkLst>
        <pc:spChg chg="mod">
          <ac:chgData name="Michael Bennett" userId="808163721be62333" providerId="LiveId" clId="{8A8C48FF-5635-4E7A-9F5F-7383E747447A}" dt="2020-01-08T04:29:35.776" v="575" actId="20577"/>
          <ac:spMkLst>
            <pc:docMk/>
            <pc:sldMk cId="961533618" sldId="902"/>
            <ac:spMk id="3" creationId="{8FD8F40C-D1B6-47F1-A0B4-7BEAF35A0218}"/>
          </ac:spMkLst>
        </pc:spChg>
      </pc:sldChg>
      <pc:sldChg chg="del">
        <pc:chgData name="Michael Bennett" userId="808163721be62333" providerId="LiveId" clId="{8A8C48FF-5635-4E7A-9F5F-7383E747447A}" dt="2020-01-08T04:29:00.070" v="565" actId="2696"/>
        <pc:sldMkLst>
          <pc:docMk/>
          <pc:sldMk cId="2085463204" sldId="903"/>
        </pc:sldMkLst>
      </pc:sldChg>
      <pc:sldChg chg="modSp">
        <pc:chgData name="Michael Bennett" userId="808163721be62333" providerId="LiveId" clId="{8A8C48FF-5635-4E7A-9F5F-7383E747447A}" dt="2020-01-08T04:34:21.163" v="948" actId="20577"/>
        <pc:sldMkLst>
          <pc:docMk/>
          <pc:sldMk cId="3317830303" sldId="904"/>
        </pc:sldMkLst>
        <pc:spChg chg="mod">
          <ac:chgData name="Michael Bennett" userId="808163721be62333" providerId="LiveId" clId="{8A8C48FF-5635-4E7A-9F5F-7383E747447A}" dt="2020-01-08T04:34:21.163" v="948" actId="20577"/>
          <ac:spMkLst>
            <pc:docMk/>
            <pc:sldMk cId="3317830303" sldId="904"/>
            <ac:spMk id="3" creationId="{0ABAE31A-BE7A-43CE-98EF-B5B8C252F362}"/>
          </ac:spMkLst>
        </pc:spChg>
      </pc:sldChg>
      <pc:sldChg chg="modSp ord">
        <pc:chgData name="Michael Bennett" userId="808163721be62333" providerId="LiveId" clId="{8A8C48FF-5635-4E7A-9F5F-7383E747447A}" dt="2020-01-08T20:58:32.252" v="1454" actId="20577"/>
        <pc:sldMkLst>
          <pc:docMk/>
          <pc:sldMk cId="1359140690" sldId="906"/>
        </pc:sldMkLst>
        <pc:spChg chg="mod">
          <ac:chgData name="Michael Bennett" userId="808163721be62333" providerId="LiveId" clId="{8A8C48FF-5635-4E7A-9F5F-7383E747447A}" dt="2020-01-08T20:58:32.252" v="1454" actId="20577"/>
          <ac:spMkLst>
            <pc:docMk/>
            <pc:sldMk cId="1359140690" sldId="906"/>
            <ac:spMk id="3" creationId="{3E6BFDB0-7B5A-4EC1-8A5E-97307ED646F8}"/>
          </ac:spMkLst>
        </pc:spChg>
      </pc:sldChg>
      <pc:sldChg chg="modSp add">
        <pc:chgData name="Michael Bennett" userId="808163721be62333" providerId="LiveId" clId="{8A8C48FF-5635-4E7A-9F5F-7383E747447A}" dt="2020-01-09T01:32:20.832" v="1531" actId="400"/>
        <pc:sldMkLst>
          <pc:docMk/>
          <pc:sldMk cId="970148587" sldId="907"/>
        </pc:sldMkLst>
        <pc:spChg chg="mod">
          <ac:chgData name="Michael Bennett" userId="808163721be62333" providerId="LiveId" clId="{8A8C48FF-5635-4E7A-9F5F-7383E747447A}" dt="2020-01-08T04:25:23.079" v="336" actId="20577"/>
          <ac:spMkLst>
            <pc:docMk/>
            <pc:sldMk cId="970148587" sldId="907"/>
            <ac:spMk id="2" creationId="{3D064761-7FA7-46E6-8617-BDE6DD790259}"/>
          </ac:spMkLst>
        </pc:spChg>
        <pc:spChg chg="mod">
          <ac:chgData name="Michael Bennett" userId="808163721be62333" providerId="LiveId" clId="{8A8C48FF-5635-4E7A-9F5F-7383E747447A}" dt="2020-01-09T01:32:20.832" v="1531" actId="400"/>
          <ac:spMkLst>
            <pc:docMk/>
            <pc:sldMk cId="970148587" sldId="907"/>
            <ac:spMk id="3" creationId="{B2957C12-1993-4137-B645-237F46E79BE0}"/>
          </ac:spMkLst>
        </pc:spChg>
      </pc:sldChg>
      <pc:sldChg chg="modSp add del">
        <pc:chgData name="Michael Bennett" userId="808163721be62333" providerId="LiveId" clId="{8A8C48FF-5635-4E7A-9F5F-7383E747447A}" dt="2020-01-08T04:25:13.577" v="315" actId="2696"/>
        <pc:sldMkLst>
          <pc:docMk/>
          <pc:sldMk cId="2658477597" sldId="908"/>
        </pc:sldMkLst>
        <pc:spChg chg="mod">
          <ac:chgData name="Michael Bennett" userId="808163721be62333" providerId="LiveId" clId="{8A8C48FF-5635-4E7A-9F5F-7383E747447A}" dt="2020-01-08T04:25:13.356" v="314"/>
          <ac:spMkLst>
            <pc:docMk/>
            <pc:sldMk cId="2658477597" sldId="908"/>
            <ac:spMk id="2" creationId="{2C6B34FE-0B14-4262-9813-46E9CE814F36}"/>
          </ac:spMkLst>
        </pc:spChg>
      </pc:sldChg>
      <pc:sldChg chg="modSp add">
        <pc:chgData name="Michael Bennett" userId="808163721be62333" providerId="LiveId" clId="{8A8C48FF-5635-4E7A-9F5F-7383E747447A}" dt="2020-01-08T04:31:35.966" v="764" actId="20577"/>
        <pc:sldMkLst>
          <pc:docMk/>
          <pc:sldMk cId="3683865179" sldId="908"/>
        </pc:sldMkLst>
        <pc:spChg chg="mod">
          <ac:chgData name="Michael Bennett" userId="808163721be62333" providerId="LiveId" clId="{8A8C48FF-5635-4E7A-9F5F-7383E747447A}" dt="2020-01-08T04:30:52.672" v="656" actId="20577"/>
          <ac:spMkLst>
            <pc:docMk/>
            <pc:sldMk cId="3683865179" sldId="908"/>
            <ac:spMk id="2" creationId="{AB48908B-492A-4DB2-89A4-B5B910565B4E}"/>
          </ac:spMkLst>
        </pc:spChg>
        <pc:spChg chg="mod">
          <ac:chgData name="Michael Bennett" userId="808163721be62333" providerId="LiveId" clId="{8A8C48FF-5635-4E7A-9F5F-7383E747447A}" dt="2020-01-08T04:31:35.966" v="764" actId="20577"/>
          <ac:spMkLst>
            <pc:docMk/>
            <pc:sldMk cId="3683865179" sldId="908"/>
            <ac:spMk id="3" creationId="{A3AAC95C-8C32-4593-B67B-ACF8E2384D78}"/>
          </ac:spMkLst>
        </pc:spChg>
      </pc:sldChg>
      <pc:sldChg chg="modSp add">
        <pc:chgData name="Michael Bennett" userId="808163721be62333" providerId="LiveId" clId="{8A8C48FF-5635-4E7A-9F5F-7383E747447A}" dt="2020-01-09T01:33:25.720" v="1615" actId="400"/>
        <pc:sldMkLst>
          <pc:docMk/>
          <pc:sldMk cId="2815055961" sldId="909"/>
        </pc:sldMkLst>
        <pc:spChg chg="mod">
          <ac:chgData name="Michael Bennett" userId="808163721be62333" providerId="LiveId" clId="{8A8C48FF-5635-4E7A-9F5F-7383E747447A}" dt="2020-01-09T01:31:46.565" v="1519" actId="20577"/>
          <ac:spMkLst>
            <pc:docMk/>
            <pc:sldMk cId="2815055961" sldId="909"/>
            <ac:spMk id="2" creationId="{3D064761-7FA7-46E6-8617-BDE6DD790259}"/>
          </ac:spMkLst>
        </pc:spChg>
        <pc:spChg chg="mod">
          <ac:chgData name="Michael Bennett" userId="808163721be62333" providerId="LiveId" clId="{8A8C48FF-5635-4E7A-9F5F-7383E747447A}" dt="2020-01-09T01:33:25.720" v="1615" actId="400"/>
          <ac:spMkLst>
            <pc:docMk/>
            <pc:sldMk cId="2815055961" sldId="909"/>
            <ac:spMk id="3" creationId="{B2957C12-1993-4137-B645-237F46E79BE0}"/>
          </ac:spMkLst>
        </pc:spChg>
      </pc:sldChg>
      <pc:sldChg chg="modSp add del">
        <pc:chgData name="Michael Bennett" userId="808163721be62333" providerId="LiveId" clId="{8A8C48FF-5635-4E7A-9F5F-7383E747447A}" dt="2020-01-08T04:30:53.610" v="658" actId="2696"/>
        <pc:sldMkLst>
          <pc:docMk/>
          <pc:sldMk cId="4122614233" sldId="909"/>
        </pc:sldMkLst>
        <pc:spChg chg="mod">
          <ac:chgData name="Michael Bennett" userId="808163721be62333" providerId="LiveId" clId="{8A8C48FF-5635-4E7A-9F5F-7383E747447A}" dt="2020-01-08T04:30:53.009" v="657"/>
          <ac:spMkLst>
            <pc:docMk/>
            <pc:sldMk cId="4122614233" sldId="909"/>
            <ac:spMk id="2" creationId="{EAF4771C-2020-4892-AE8E-43288226927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FC723B-399F-4A90-8296-830E5DB4E765}" type="datetimeFigureOut">
              <a:rPr lang="en-US" smtClean="0"/>
              <a:pPr/>
              <a:t>1/7/2020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D2869B-921B-4CCE-897D-ADE41B506C3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816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Also viewable in Adaptive – see link on next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D2869B-921B-4CCE-897D-ADE41B506C30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899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E1B46-8ADD-4A2E-AB61-0E5BCC4C79AB}" type="datetime1">
              <a:rPr lang="en-US" smtClean="0"/>
              <a:pPr>
                <a:defRPr/>
              </a:pPr>
              <a:t>1/7/2020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8E282-EBFC-4412-8B3F-30C7B15CB7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6267C-5F63-43FB-953A-A976EF4E6229}" type="datetime1">
              <a:rPr lang="en-US" smtClean="0"/>
              <a:pPr>
                <a:defRPr/>
              </a:pPr>
              <a:t>1/7/2020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F74EC-37D6-44FE-8E84-6CFA0135BC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45367-FC62-4735-BCA9-3DD46055D026}" type="datetime1">
              <a:rPr lang="en-US" smtClean="0"/>
              <a:pPr>
                <a:defRPr/>
              </a:pPr>
              <a:t>1/7/2020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D6DB0-F130-4CD7-BC01-EC85765301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63562"/>
          </a:xfrm>
        </p:spPr>
        <p:txBody>
          <a:bodyPr/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86800" y="6356350"/>
            <a:ext cx="381000" cy="3651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8382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68903-0092-42E3-817E-1D62A797690F}" type="datetime1">
              <a:rPr lang="en-US" smtClean="0"/>
              <a:pPr>
                <a:defRPr/>
              </a:pPr>
              <a:t>1/7/2020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5D8AD-8C41-461C-977C-39E1B6B656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24C57-850C-417E-9FAA-BE8D6A8DBE2C}" type="datetime1">
              <a:rPr lang="en-US" smtClean="0"/>
              <a:pPr>
                <a:defRPr/>
              </a:pPr>
              <a:t>1/7/2020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97409-C3A8-4142-9020-BEC4CC1580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28E2E-814B-4C22-851F-F0549AD7FC66}" type="datetime1">
              <a:rPr lang="en-US" smtClean="0"/>
              <a:pPr>
                <a:defRPr/>
              </a:pPr>
              <a:t>1/7/2020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6F763-BEBA-4E81-AB50-EEE533FC35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3F742-F6A3-4DC9-AE0A-7277E31EA597}" type="datetime1">
              <a:rPr lang="en-US" smtClean="0"/>
              <a:pPr>
                <a:defRPr/>
              </a:pPr>
              <a:t>1/7/2020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868DC-D813-47B4-BCA0-5910B6BA04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3BC2E-9C88-463F-A988-4D5ECDDA207E}" type="datetime1">
              <a:rPr lang="en-US" smtClean="0"/>
              <a:pPr>
                <a:defRPr/>
              </a:pPr>
              <a:t>1/7/2020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D8CD7-FEF3-4495-AF79-015AD3D984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75F7E-86C8-48D4-AA60-B2BA6081090A}" type="datetime1">
              <a:rPr lang="en-US" smtClean="0"/>
              <a:pPr>
                <a:defRPr/>
              </a:pPr>
              <a:t>1/7/2020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35A33-83E3-44CF-92E6-9E49D666A92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898F2-689D-4729-A6BF-EDB64FFEC70D}" type="datetime1">
              <a:rPr lang="en-US" smtClean="0"/>
              <a:pPr>
                <a:defRPr/>
              </a:pPr>
              <a:t>1/7/2020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EECB8-9F4C-4F27-840F-D7F2A3FA88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7A79AE5-5F06-42A5-9C04-AB48C36DAE94}" type="datetime1">
              <a:rPr lang="en-US" smtClean="0"/>
              <a:pPr>
                <a:defRPr/>
              </a:pPr>
              <a:t>1/7/2020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08EE3A-0931-4FF7-8196-554F4BA17F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OMG Finance</a:t>
            </a:r>
            <a:r>
              <a:rPr lang="en-US" baseline="0" dirty="0"/>
              <a:t> </a:t>
            </a:r>
            <a:r>
              <a:rPr lang="en-US" dirty="0"/>
              <a:t>Domain Task Force (FDTF)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898989"/>
                </a:solidFill>
              </a:rPr>
              <a:t>Monthly Status/review call</a:t>
            </a:r>
          </a:p>
          <a:p>
            <a:r>
              <a:rPr lang="en-US" dirty="0">
                <a:solidFill>
                  <a:srgbClr val="898989"/>
                </a:solidFill>
              </a:rPr>
              <a:t>Wednesday January 08 2020</a:t>
            </a:r>
          </a:p>
        </p:txBody>
      </p:sp>
      <p:pic>
        <p:nvPicPr>
          <p:cNvPr id="13315" name="Picture 3" descr="[OMG's 20th Anniversary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2" y="76200"/>
            <a:ext cx="218598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 descr="http://fdtf.omg.org/images/buttons-icons-lines/financ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304800"/>
            <a:ext cx="5029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07B86-E7A1-49BB-92C9-5C39564E3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FDTF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B39579-CEA6-4401-BA03-B12DFEF7D8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baseline="0" dirty="0"/>
              <a:t>Joint activities and Liaisons</a:t>
            </a:r>
          </a:p>
          <a:p>
            <a:pPr lvl="1"/>
            <a:r>
              <a:rPr lang="en-US" sz="2000" baseline="0" dirty="0"/>
              <a:t>Blockchain PSIG</a:t>
            </a:r>
          </a:p>
          <a:p>
            <a:pPr lvl="1"/>
            <a:r>
              <a:rPr lang="en-US" sz="2000" baseline="0" dirty="0"/>
              <a:t>Blockchain PSIG and MARS Joint Initiatives</a:t>
            </a:r>
          </a:p>
          <a:p>
            <a:pPr lvl="2"/>
            <a:r>
              <a:rPr lang="en-US" baseline="0" dirty="0"/>
              <a:t>DLT Interoperability RFI (with MARS)</a:t>
            </a:r>
          </a:p>
          <a:p>
            <a:pPr lvl="2"/>
            <a:r>
              <a:rPr lang="en-US" baseline="0" dirty="0"/>
              <a:t>IOTA</a:t>
            </a: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(with MARS)</a:t>
            </a:r>
            <a:endParaRPr lang="en-US" sz="1600" baseline="0" dirty="0"/>
          </a:p>
          <a:p>
            <a:pPr lvl="2"/>
            <a:r>
              <a:rPr lang="en-US" baseline="0" dirty="0"/>
              <a:t>DIDO-RA </a:t>
            </a: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(with MARS)</a:t>
            </a:r>
            <a:endParaRPr lang="en-US" sz="1600" baseline="0" dirty="0"/>
          </a:p>
          <a:p>
            <a:pPr lvl="1"/>
            <a:r>
              <a:rPr lang="en-US" sz="2000" baseline="0" dirty="0"/>
              <a:t>IDs for Crypto Assets WG</a:t>
            </a:r>
          </a:p>
          <a:p>
            <a:pPr lvl="1"/>
            <a:r>
              <a:rPr lang="en-US" sz="2000" baseline="0" dirty="0"/>
              <a:t>Federated Enterprise Risk Management (FERM) WG</a:t>
            </a:r>
          </a:p>
          <a:p>
            <a:pPr lvl="0"/>
            <a:r>
              <a:rPr lang="en-US" sz="2400" baseline="0" dirty="0"/>
              <a:t>Active Standards Efforts</a:t>
            </a:r>
          </a:p>
          <a:p>
            <a:pPr lvl="1"/>
            <a:r>
              <a:rPr lang="en-US" sz="2000" baseline="0" dirty="0"/>
              <a:t>FIBO (FIBO v2)</a:t>
            </a:r>
          </a:p>
          <a:p>
            <a:pPr lvl="1"/>
            <a:r>
              <a:rPr lang="en-US" sz="2000" baseline="0" dirty="0"/>
              <a:t>FIGI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DFEE14-4C38-4657-9F64-FC2BE2787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7609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582A0-17B6-45CD-A169-FAC28F04C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FDTF Directions and Future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D32761-226E-4CA3-8D75-EC97A2FFFF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Regulatory: </a:t>
            </a:r>
          </a:p>
          <a:p>
            <a:pPr lvl="1"/>
            <a:r>
              <a:rPr lang="en-US" sz="1800" dirty="0"/>
              <a:t>Monitor</a:t>
            </a:r>
            <a:r>
              <a:rPr lang="en-US" sz="1800" baseline="0" dirty="0"/>
              <a:t> </a:t>
            </a:r>
            <a:r>
              <a:rPr lang="en-US" sz="1800" dirty="0"/>
              <a:t>regulatory initiatives and requirements</a:t>
            </a:r>
          </a:p>
          <a:p>
            <a:pPr lvl="2"/>
            <a:r>
              <a:rPr lang="en-US" sz="1600" dirty="0"/>
              <a:t>BCBS239</a:t>
            </a:r>
          </a:p>
          <a:p>
            <a:pPr lvl="2"/>
            <a:r>
              <a:rPr lang="en-US" sz="1600" dirty="0"/>
              <a:t>EU / ECB</a:t>
            </a:r>
          </a:p>
          <a:p>
            <a:pPr lvl="2"/>
            <a:r>
              <a:rPr lang="en-US" sz="1600" dirty="0"/>
              <a:t>US – SEC, CFTC, Fed, OFR etc. </a:t>
            </a:r>
          </a:p>
          <a:p>
            <a:pPr lvl="2"/>
            <a:r>
              <a:rPr lang="en-US" sz="1600" dirty="0"/>
              <a:t>BoE, PRA/FCA etc. </a:t>
            </a:r>
          </a:p>
          <a:p>
            <a:pPr lvl="1"/>
            <a:r>
              <a:rPr lang="en-US" sz="1800" dirty="0"/>
              <a:t>FCA </a:t>
            </a:r>
            <a:r>
              <a:rPr lang="en-US" sz="1800" dirty="0" err="1"/>
              <a:t>PoC</a:t>
            </a:r>
            <a:r>
              <a:rPr lang="en-US" sz="1800" dirty="0"/>
              <a:t> and follow-ups</a:t>
            </a:r>
          </a:p>
          <a:p>
            <a:pPr lvl="2"/>
            <a:r>
              <a:rPr lang="en-US" sz="1600" dirty="0"/>
              <a:t>New interoperability thing at FCA (internationally)</a:t>
            </a:r>
          </a:p>
          <a:p>
            <a:pPr marL="1371600" lvl="3" indent="0">
              <a:buNone/>
            </a:pPr>
            <a:r>
              <a:rPr lang="en-US" sz="1400" dirty="0"/>
              <a:t> = Global Financial Innovation Network</a:t>
            </a:r>
          </a:p>
          <a:p>
            <a:pPr lvl="2"/>
            <a:r>
              <a:rPr lang="en-US" sz="1600" dirty="0"/>
              <a:t>OMG Observer status applied for</a:t>
            </a:r>
          </a:p>
          <a:p>
            <a:pPr lvl="1"/>
            <a:r>
              <a:rPr lang="en-US" sz="1800" dirty="0"/>
              <a:t>Term definitions</a:t>
            </a:r>
          </a:p>
          <a:p>
            <a:pPr lvl="2"/>
            <a:r>
              <a:rPr lang="en-US" sz="1400" dirty="0"/>
              <a:t>Initial 13 definitions (Amsterdam, June)</a:t>
            </a:r>
          </a:p>
          <a:p>
            <a:pPr lvl="2"/>
            <a:r>
              <a:rPr lang="en-US" sz="1400" dirty="0"/>
              <a:t>New definitions (Long Beach, December)</a:t>
            </a:r>
          </a:p>
          <a:p>
            <a:pPr lvl="2"/>
            <a:r>
              <a:rPr lang="en-US" sz="1400" dirty="0"/>
              <a:t>Input</a:t>
            </a:r>
            <a:r>
              <a:rPr lang="en-US" sz="1400" baseline="0" dirty="0"/>
              <a:t> </a:t>
            </a:r>
            <a:r>
              <a:rPr lang="en-US" sz="1400" dirty="0"/>
              <a:t>to the Data Coalition</a:t>
            </a:r>
          </a:p>
          <a:p>
            <a:pPr lvl="0"/>
            <a:r>
              <a:rPr lang="en-US" sz="2000" dirty="0"/>
              <a:t>Standards </a:t>
            </a:r>
          </a:p>
          <a:p>
            <a:pPr lvl="0"/>
            <a:r>
              <a:rPr lang="en-US" sz="2000" dirty="0"/>
              <a:t>Industry</a:t>
            </a:r>
            <a:r>
              <a:rPr lang="en-US" sz="2000" baseline="0" dirty="0"/>
              <a:t> </a:t>
            </a:r>
            <a:r>
              <a:rPr lang="en-US" sz="2000" dirty="0"/>
              <a:t>innovations</a:t>
            </a:r>
            <a:endParaRPr lang="en-US" sz="2000" baseline="0" dirty="0"/>
          </a:p>
          <a:p>
            <a:pPr lvl="0"/>
            <a:r>
              <a:rPr lang="en-US" sz="2000" baseline="0" dirty="0"/>
              <a:t>New tech</a:t>
            </a:r>
          </a:p>
          <a:p>
            <a:pPr lvl="0"/>
            <a:r>
              <a:rPr lang="en-US" sz="2000" baseline="0" dirty="0"/>
              <a:t>What else?</a:t>
            </a: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73DEDA-B77A-418E-B67F-5B990E6CA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68427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7B13F-1614-4CFD-84C0-9F7505173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Active FDTF Standards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95E9C3-E354-4ABA-8215-F7BEC16ECF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FIGI – see above; RTF chartered to support crypto</a:t>
            </a:r>
          </a:p>
          <a:p>
            <a:pPr lvl="1"/>
            <a:r>
              <a:rPr lang="en-US" dirty="0"/>
              <a:t>Crypto coin / ICOs</a:t>
            </a:r>
          </a:p>
          <a:p>
            <a:pPr lvl="1"/>
            <a:r>
              <a:rPr lang="en-US" dirty="0"/>
              <a:t>Crypto</a:t>
            </a:r>
            <a:r>
              <a:rPr lang="en-US" baseline="0" dirty="0"/>
              <a:t> exchange pairs (and crypto to fiat)</a:t>
            </a:r>
          </a:p>
          <a:p>
            <a:pPr lvl="1"/>
            <a:r>
              <a:rPr lang="en-US" baseline="0" dirty="0"/>
              <a:t>Crypto assets</a:t>
            </a:r>
          </a:p>
          <a:p>
            <a:pPr lvl="0"/>
            <a:r>
              <a:rPr lang="en-US" dirty="0"/>
              <a:t>FIBO</a:t>
            </a:r>
          </a:p>
          <a:p>
            <a:pPr lvl="1"/>
            <a:r>
              <a:rPr lang="en-US" dirty="0"/>
              <a:t>FIBO v2 FTF working on process alignment</a:t>
            </a:r>
          </a:p>
          <a:p>
            <a:pPr lvl="1"/>
            <a:r>
              <a:rPr lang="en-US" dirty="0"/>
              <a:t>Move to single URI (subject to impact</a:t>
            </a:r>
            <a:r>
              <a:rPr lang="en-US" baseline="0" dirty="0"/>
              <a:t> assessment)</a:t>
            </a:r>
          </a:p>
          <a:p>
            <a:pPr lvl="1"/>
            <a:r>
              <a:rPr lang="en-US" baseline="0" dirty="0"/>
              <a:t>Smoother generation of future TF/RTF reports, redline, specification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89F3B2-A752-4882-AA01-A9C6622D3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203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AF0B7-488B-4EBF-B42C-15DF8B505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400" dirty="0"/>
              <a:t>BC-PSIG and MARS Active Work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AE31A-BE7A-43CE-98EF-B5B8C252F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Blockchain Ecosystem</a:t>
            </a:r>
            <a:r>
              <a:rPr lang="en-US" sz="2400" baseline="0" dirty="0"/>
              <a:t> </a:t>
            </a:r>
            <a:r>
              <a:rPr lang="en-US" sz="2400" dirty="0"/>
              <a:t>Interoperability RFI</a:t>
            </a:r>
          </a:p>
          <a:p>
            <a:pPr lvl="0"/>
            <a:r>
              <a:rPr lang="en-US" sz="240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IOTA Tangle (how to be a Node) Specification</a:t>
            </a:r>
          </a:p>
          <a:p>
            <a:pPr lvl="0"/>
            <a:r>
              <a:rPr lang="en-US" sz="240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Linked Encrypted Data Streams (LETS)</a:t>
            </a:r>
            <a:r>
              <a:rPr lang="en-US" sz="2400" u="non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RFP</a:t>
            </a:r>
            <a:endParaRPr lang="en-US" sz="2400" u="non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en-US" sz="200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IOTA MAM as potential submission in response</a:t>
            </a:r>
          </a:p>
          <a:p>
            <a:pPr lvl="0"/>
            <a:r>
              <a:rPr lang="en-US" sz="240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‘Event Dispatcher’ RFP </a:t>
            </a:r>
          </a:p>
          <a:p>
            <a:pPr lvl="1"/>
            <a:r>
              <a:rPr lang="en-US" sz="200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(IOTA EEE</a:t>
            </a:r>
            <a:r>
              <a:rPr lang="en-US" sz="2000" u="non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as IoT-specific exemplar</a:t>
            </a:r>
            <a:endParaRPr lang="en-US" sz="2000" u="non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1B3B68-8FC2-4FEA-BA18-E9E77E58D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8303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B53B0F-30CD-4A0D-AECF-98BB5FD3D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</a:t>
            </a:r>
            <a:r>
              <a:rPr lang="en-US" dirty="0" err="1"/>
              <a:t>FIBO</a:t>
            </a:r>
            <a:r>
              <a:rPr lang="en-US" dirty="0"/>
              <a:t> v2 Automation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CB6092-7FBF-47F0-A7E6-BEF2908918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TF Report Automation – progress ongoing</a:t>
            </a:r>
          </a:p>
          <a:p>
            <a:pPr lvl="1"/>
            <a:r>
              <a:rPr lang="en-US" dirty="0"/>
              <a:t>Jira alignment</a:t>
            </a:r>
          </a:p>
          <a:p>
            <a:pPr lvl="1"/>
            <a:r>
              <a:rPr lang="en-US" dirty="0"/>
              <a:t>LaTeX</a:t>
            </a:r>
            <a:r>
              <a:rPr lang="en-US" baseline="0" dirty="0"/>
              <a:t> spec and redline production</a:t>
            </a:r>
          </a:p>
          <a:p>
            <a:pPr lvl="1"/>
            <a:r>
              <a:rPr lang="en-US" baseline="0" dirty="0"/>
              <a:t>Diagrams</a:t>
            </a:r>
          </a:p>
          <a:p>
            <a:pPr lvl="0"/>
            <a:r>
              <a:rPr lang="en-US" dirty="0"/>
              <a:t>URI Alignment</a:t>
            </a:r>
          </a:p>
          <a:p>
            <a:pPr lvl="1"/>
            <a:r>
              <a:rPr lang="en-US" dirty="0"/>
              <a:t>All agree we need one URI</a:t>
            </a:r>
          </a:p>
          <a:p>
            <a:pPr lvl="1"/>
            <a:r>
              <a:rPr lang="en-US" dirty="0"/>
              <a:t>Preference</a:t>
            </a:r>
            <a:r>
              <a:rPr lang="en-US" baseline="0" dirty="0"/>
              <a:t> is edmcouncil.org</a:t>
            </a:r>
          </a:p>
          <a:p>
            <a:pPr lvl="1"/>
            <a:r>
              <a:rPr lang="en-US" baseline="0" dirty="0"/>
              <a:t>Impact analysis </a:t>
            </a:r>
          </a:p>
          <a:p>
            <a:pPr lvl="1"/>
            <a:r>
              <a:rPr lang="en-US" baseline="0" dirty="0"/>
              <a:t>Management – EDMC and OMG management to meet and identify any potential issues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7EA15A-251B-4F54-9371-BE14816F5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5609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3E1E3-AE08-44AE-B18B-093BA6A87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Take-away Slides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72BC4-1389-4DC9-AD41-B971BDA842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79E2C4-A812-4B86-971A-1A8BF025F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2862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7D3F8-86EC-4FAB-B2B2-BFB1E4529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v2 –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2A0D5-2557-4BD3-ABFB-79228CE94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dirty="0"/>
              <a:t>‘Finalization Task Force’ (FTF) </a:t>
            </a:r>
          </a:p>
          <a:p>
            <a:pPr lvl="1"/>
            <a:r>
              <a:rPr lang="en-US" sz="1600" dirty="0"/>
              <a:t>Chartered</a:t>
            </a:r>
            <a:r>
              <a:rPr lang="en-US" sz="1600" baseline="0" dirty="0"/>
              <a:t> </a:t>
            </a:r>
            <a:r>
              <a:rPr lang="en-US" sz="1600" dirty="0"/>
              <a:t>at the OMG meeting (December 2018)</a:t>
            </a:r>
          </a:p>
          <a:p>
            <a:pPr lvl="1"/>
            <a:r>
              <a:rPr lang="en-US" sz="1600" dirty="0"/>
              <a:t>RE-chartered as FTF2 in Dec 2019</a:t>
            </a:r>
          </a:p>
          <a:p>
            <a:pPr lvl="1"/>
            <a:r>
              <a:rPr lang="en-US" sz="1800" dirty="0"/>
              <a:t>This inherits the JIRAs listed for the FIBO v1 RTFs</a:t>
            </a:r>
          </a:p>
          <a:p>
            <a:pPr lvl="2">
              <a:spcBef>
                <a:spcPts val="600"/>
              </a:spcBef>
            </a:pPr>
            <a:r>
              <a:rPr lang="en-US" sz="1800" dirty="0"/>
              <a:t>Will generate OMG </a:t>
            </a:r>
            <a:r>
              <a:rPr lang="en-US" sz="1800" dirty="0" err="1"/>
              <a:t>Jiras</a:t>
            </a:r>
            <a:r>
              <a:rPr lang="en-US" sz="1800" dirty="0"/>
              <a:t> for changes since EDMC FIBO 2018Q2.5</a:t>
            </a:r>
            <a:r>
              <a:rPr lang="en-US" sz="1800" baseline="0" dirty="0"/>
              <a:t> </a:t>
            </a:r>
            <a:endParaRPr lang="en-US" sz="2800" dirty="0"/>
          </a:p>
          <a:p>
            <a:pPr lvl="2">
              <a:spcBef>
                <a:spcPts val="600"/>
              </a:spcBef>
            </a:pPr>
            <a:r>
              <a:rPr lang="en-US" sz="1800" dirty="0"/>
              <a:t>Will bring forward only those v1 </a:t>
            </a:r>
            <a:r>
              <a:rPr lang="en-US" sz="1800" dirty="0" err="1"/>
              <a:t>Jiras</a:t>
            </a:r>
            <a:r>
              <a:rPr lang="en-US" sz="1800" dirty="0"/>
              <a:t> that remain applicable</a:t>
            </a:r>
          </a:p>
          <a:p>
            <a:pPr lvl="1"/>
            <a:r>
              <a:rPr lang="en-US" sz="1800" dirty="0"/>
              <a:t>Beta1 published January 11</a:t>
            </a:r>
          </a:p>
          <a:p>
            <a:pPr lvl="1"/>
            <a:r>
              <a:rPr lang="en-US" sz="1800" dirty="0"/>
              <a:t>Date for comments was Feb 28</a:t>
            </a:r>
          </a:p>
          <a:p>
            <a:pPr lvl="1"/>
            <a:r>
              <a:rPr lang="en-US" sz="1800" dirty="0"/>
              <a:t>FTF due to report in March 2020</a:t>
            </a:r>
          </a:p>
          <a:p>
            <a:pPr lvl="0"/>
            <a:r>
              <a:rPr lang="en-US" sz="2000" dirty="0"/>
              <a:t>Subsequent changes are in later RTFs which will run quarterly tracking the preceding EDM Council Quarterly Release</a:t>
            </a:r>
          </a:p>
          <a:p>
            <a:pPr lvl="1"/>
            <a:r>
              <a:rPr lang="en-US" sz="1800" dirty="0"/>
              <a:t>EDM Council would also provide some automation for the transformation for EDM Council OWL to OMG OWL</a:t>
            </a:r>
          </a:p>
          <a:p>
            <a:pPr lvl="1"/>
            <a:r>
              <a:rPr lang="en-US" sz="1800" baseline="0" dirty="0"/>
              <a:t>proposal is to have one set of namespaces rather than 2 as at present</a:t>
            </a:r>
          </a:p>
          <a:p>
            <a:pPr lvl="1"/>
            <a:r>
              <a:rPr lang="en-US" sz="1800" baseline="0" dirty="0"/>
              <a:t>New challenges: use of GitHub rather than Jira at EDM Council</a:t>
            </a:r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869DBF-F949-492A-A109-27A121EE6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7557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FTF and RTF Charters (Friday Plenary)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Foundations</a:t>
            </a:r>
            <a:endParaRPr lang="en-US" sz="2400" dirty="0"/>
          </a:p>
          <a:p>
            <a:pPr lvl="1"/>
            <a:r>
              <a:rPr lang="en-US" sz="1800" dirty="0"/>
              <a:t>1.2 RTF reported in </a:t>
            </a:r>
            <a:r>
              <a:rPr lang="en-US" sz="1800" baseline="0" dirty="0"/>
              <a:t>March 2017</a:t>
            </a:r>
          </a:p>
          <a:p>
            <a:pPr lvl="1"/>
            <a:r>
              <a:rPr lang="en-US" sz="1800" baseline="0" dirty="0"/>
              <a:t>1.3 RTF chartered Sept 2017</a:t>
            </a:r>
          </a:p>
          <a:p>
            <a:pPr lvl="1"/>
            <a:r>
              <a:rPr lang="en-US" sz="1800" dirty="0"/>
              <a:t>Extended to 2020 (June?)</a:t>
            </a:r>
            <a:endParaRPr lang="en-US" sz="1800" baseline="0" dirty="0"/>
          </a:p>
          <a:p>
            <a:r>
              <a:rPr lang="en-US" sz="1800" dirty="0"/>
              <a:t>Business Entities</a:t>
            </a:r>
          </a:p>
          <a:p>
            <a:pPr lvl="1"/>
            <a:r>
              <a:rPr lang="en-US" sz="1800" dirty="0"/>
              <a:t>1.2 RTF</a:t>
            </a:r>
            <a:r>
              <a:rPr lang="en-US" sz="1800" baseline="0" dirty="0"/>
              <a:t> chartered Sept 2016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1800" kern="1200" baseline="0" dirty="0">
                <a:solidFill>
                  <a:schemeClr val="tx1"/>
                </a:solidFill>
                <a:effectLst/>
              </a:rPr>
              <a:t>Separate urgent issue – to be actioned by the RTF</a:t>
            </a:r>
          </a:p>
          <a:p>
            <a:pPr lvl="1">
              <a:defRPr/>
            </a:pPr>
            <a:r>
              <a:rPr lang="en-US" sz="1800" dirty="0"/>
              <a:t>Extended to 2020 (June?)</a:t>
            </a:r>
            <a:endParaRPr lang="en-US" sz="1800" kern="1200" baseline="0" dirty="0">
              <a:solidFill>
                <a:schemeClr val="tx1"/>
              </a:solidFill>
              <a:effectLst/>
            </a:endParaRPr>
          </a:p>
          <a:p>
            <a:r>
              <a:rPr lang="en-US" sz="1800" dirty="0"/>
              <a:t>Indices and Indicators</a:t>
            </a:r>
          </a:p>
          <a:p>
            <a:pPr lvl="1"/>
            <a:r>
              <a:rPr lang="en-US" sz="1800" dirty="0"/>
              <a:t>1.1 RTF chartered in Sept 2016</a:t>
            </a:r>
          </a:p>
          <a:p>
            <a:pPr lvl="1"/>
            <a:r>
              <a:rPr lang="en-US" sz="1800" dirty="0"/>
              <a:t>Extended to 2020 (June?)</a:t>
            </a:r>
          </a:p>
          <a:p>
            <a:r>
              <a:rPr lang="en-US" sz="1800" dirty="0"/>
              <a:t>Financial Business and Commerce (FBC) </a:t>
            </a:r>
          </a:p>
          <a:p>
            <a:pPr lvl="1"/>
            <a:r>
              <a:rPr lang="en-US" sz="1800" dirty="0"/>
              <a:t>New RTF 1.1 chartered in September 2016</a:t>
            </a:r>
          </a:p>
          <a:p>
            <a:pPr lvl="1"/>
            <a:r>
              <a:rPr lang="en-US" sz="1800" dirty="0"/>
              <a:t>Extended to 2020 (June?)</a:t>
            </a:r>
          </a:p>
          <a:p>
            <a:pPr lvl="0"/>
            <a:r>
              <a:rPr lang="en-US" sz="2000" dirty="0"/>
              <a:t>These remain in existence until FIBO2 is approved</a:t>
            </a:r>
          </a:p>
          <a:p>
            <a:pPr lvl="1"/>
            <a:r>
              <a:rPr lang="en-US" sz="1800" dirty="0"/>
              <a:t>Needed for approving urgent issues</a:t>
            </a:r>
          </a:p>
          <a:p>
            <a:pPr lvl="1"/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155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FIBO: Scope and Content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1828800" y="1657350"/>
            <a:ext cx="5486400" cy="28575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Upper Ontology</a:t>
            </a:r>
          </a:p>
        </p:txBody>
      </p:sp>
      <p:sp>
        <p:nvSpPr>
          <p:cNvPr id="5" name="Rectangle 4"/>
          <p:cNvSpPr/>
          <p:nvPr/>
        </p:nvSpPr>
        <p:spPr>
          <a:xfrm>
            <a:off x="1828801" y="2000250"/>
            <a:ext cx="5486399" cy="400050"/>
          </a:xfrm>
          <a:prstGeom prst="rect">
            <a:avLst/>
          </a:prstGeom>
          <a:solidFill>
            <a:srgbClr val="FF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Foundations: High level abstractions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1828800" y="2914650"/>
            <a:ext cx="5486400" cy="13144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Contract Ontologies</a:t>
            </a:r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28800" y="4286250"/>
            <a:ext cx="5486400" cy="5143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Pricing and Analytics (time-sensitive concepts)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Pricing, Yields, Analytics per instrument class now included in above Domains</a:t>
            </a:r>
          </a:p>
        </p:txBody>
      </p:sp>
      <p:sp>
        <p:nvSpPr>
          <p:cNvPr id="8" name="Rectangle 7"/>
          <p:cNvSpPr/>
          <p:nvPr/>
        </p:nvSpPr>
        <p:spPr>
          <a:xfrm>
            <a:off x="1828800" y="5429250"/>
            <a:ext cx="5486400" cy="5715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Future FIBO: Portfolios, Positions etc.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Concepts relating to individual institutions, reporting requirements etc. 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Now included in above domains</a:t>
            </a:r>
          </a:p>
        </p:txBody>
      </p:sp>
      <p:sp>
        <p:nvSpPr>
          <p:cNvPr id="9" name="Rectangle 8"/>
          <p:cNvSpPr/>
          <p:nvPr/>
        </p:nvSpPr>
        <p:spPr>
          <a:xfrm>
            <a:off x="1828800" y="4857750"/>
            <a:ext cx="5486400" cy="5143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Process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Securities Issuance and Securitization TBC; 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Corporate Actions included in above domains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000250" y="3514725"/>
            <a:ext cx="2457450" cy="2571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Derivatives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629150" y="3514725"/>
            <a:ext cx="2514600" cy="2571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Loans, Mortgage Loans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000250" y="3857625"/>
            <a:ext cx="2457450" cy="2571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Funds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629150" y="3857625"/>
            <a:ext cx="2514600" cy="2571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Rights and Warrants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0" y="2457450"/>
            <a:ext cx="1830304" cy="400050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Indices and Indicators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00250" y="3200400"/>
            <a:ext cx="2457450" cy="2571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Securities (Common, Equities)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629150" y="3200400"/>
            <a:ext cx="2514600" cy="2571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Securities (Debt)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822785" y="2457450"/>
            <a:ext cx="1777666" cy="40005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Business Entities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57600" y="2457450"/>
            <a:ext cx="1771650" cy="40005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Financial Business and Commerce</a:t>
            </a:r>
          </a:p>
        </p:txBody>
      </p:sp>
    </p:spTree>
    <p:extLst>
      <p:ext uri="{BB962C8B-B14F-4D97-AF65-F5344CB8AC3E}">
        <p14:creationId xmlns:p14="http://schemas.microsoft.com/office/powerpoint/2010/main" val="2610593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3228976" y="2000250"/>
            <a:ext cx="4086224" cy="40005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828800" y="2000250"/>
            <a:ext cx="4171950" cy="4000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FIBO: Status</a:t>
            </a:r>
          </a:p>
        </p:txBody>
      </p:sp>
      <p:sp>
        <p:nvSpPr>
          <p:cNvPr id="4" name="Rectangle 3"/>
          <p:cNvSpPr/>
          <p:nvPr/>
        </p:nvSpPr>
        <p:spPr>
          <a:xfrm>
            <a:off x="1828800" y="1657350"/>
            <a:ext cx="54864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Upper Ontology</a:t>
            </a:r>
          </a:p>
        </p:txBody>
      </p:sp>
      <p:sp>
        <p:nvSpPr>
          <p:cNvPr id="5" name="Rectangle 4"/>
          <p:cNvSpPr/>
          <p:nvPr/>
        </p:nvSpPr>
        <p:spPr>
          <a:xfrm>
            <a:off x="1828801" y="2000250"/>
            <a:ext cx="5486399" cy="4000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Foundations: High level abstractions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1828800" y="2914650"/>
            <a:ext cx="5486400" cy="13144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Contract Ontologies</a:t>
            </a:r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28800" y="4286250"/>
            <a:ext cx="5486400" cy="514350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Pricing and Analytics (time-sensitive concepts)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Pricing, Yields, Analytics per instrument class now included in above Domains</a:t>
            </a:r>
          </a:p>
        </p:txBody>
      </p:sp>
      <p:sp>
        <p:nvSpPr>
          <p:cNvPr id="8" name="Rectangle 7"/>
          <p:cNvSpPr/>
          <p:nvPr/>
        </p:nvSpPr>
        <p:spPr>
          <a:xfrm>
            <a:off x="1828800" y="5429250"/>
            <a:ext cx="5486400" cy="5715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Future FIBO: Portfolios, Positions etc.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Concepts relating to individual institutions, reporting requirements etc. 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Now included in above domains</a:t>
            </a:r>
          </a:p>
        </p:txBody>
      </p:sp>
      <p:sp>
        <p:nvSpPr>
          <p:cNvPr id="9" name="Rectangle 8"/>
          <p:cNvSpPr/>
          <p:nvPr/>
        </p:nvSpPr>
        <p:spPr>
          <a:xfrm>
            <a:off x="1828800" y="4857750"/>
            <a:ext cx="5486400" cy="51435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Process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Securities Issuance and Securitization TBC; 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Corporate Actions included in above domains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000250" y="3514725"/>
            <a:ext cx="2457450" cy="257175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Derivatives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629150" y="3514725"/>
            <a:ext cx="2514600" cy="257175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Loans, Mortgage Loans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000250" y="3857625"/>
            <a:ext cx="2457450" cy="25717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Funds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629150" y="3857625"/>
            <a:ext cx="2514600" cy="25717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Rights and Warrants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00250" y="3200400"/>
            <a:ext cx="2457450" cy="257175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200" dirty="0">
                <a:solidFill>
                  <a:schemeClr val="tx1"/>
                </a:solidFill>
              </a:rPr>
              <a:t>Securities (Common, Equities)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629150" y="3200400"/>
            <a:ext cx="2514600" cy="257175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200" dirty="0">
                <a:solidFill>
                  <a:schemeClr val="tx1"/>
                </a:solidFill>
              </a:rPr>
              <a:t>Securities (Debt)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886200" y="857250"/>
            <a:ext cx="4114800" cy="7429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r>
              <a:rPr lang="en-US" b="1" u="sng" dirty="0">
                <a:solidFill>
                  <a:schemeClr val="tx1"/>
                </a:solidFill>
              </a:rPr>
              <a:t>Key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172200" y="908384"/>
            <a:ext cx="1600200" cy="23762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OMG in process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471989" y="1248276"/>
            <a:ext cx="1594935" cy="237624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In preparation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172200" y="1248276"/>
            <a:ext cx="1600200" cy="237624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Spec Release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471989" y="914400"/>
            <a:ext cx="1600200" cy="237624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Draft in CCM/FIBO-V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86400" y="2457450"/>
            <a:ext cx="1830304" cy="40005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Indices and Indicators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822785" y="2457450"/>
            <a:ext cx="1777666" cy="40005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Business Entities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657600" y="2457450"/>
            <a:ext cx="1771650" cy="40005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Financial Business and Commerce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6C52FC1-2E45-4D0B-9802-C3EB9B35CDC5}"/>
              </a:ext>
            </a:extLst>
          </p:cNvPr>
          <p:cNvSpPr/>
          <p:nvPr/>
        </p:nvSpPr>
        <p:spPr>
          <a:xfrm>
            <a:off x="2000250" y="3518927"/>
            <a:ext cx="514350" cy="24877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507FC19-01DD-4F98-94FF-4D09BCF314A0}"/>
              </a:ext>
            </a:extLst>
          </p:cNvPr>
          <p:cNvSpPr/>
          <p:nvPr/>
        </p:nvSpPr>
        <p:spPr>
          <a:xfrm>
            <a:off x="4629150" y="3200400"/>
            <a:ext cx="1371600" cy="25717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557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15000"/>
          </a:xfrm>
        </p:spPr>
        <p:txBody>
          <a:bodyPr/>
          <a:lstStyle/>
          <a:p>
            <a:r>
              <a:rPr lang="en-US" sz="2800" dirty="0"/>
              <a:t>News</a:t>
            </a:r>
          </a:p>
          <a:p>
            <a:r>
              <a:rPr lang="en-US" dirty="0"/>
              <a:t>Agenda Planning – Reston</a:t>
            </a:r>
          </a:p>
          <a:p>
            <a:r>
              <a:rPr lang="en-US" dirty="0"/>
              <a:t>Summary – FDTF Activities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dirty="0"/>
              <a:t>FDTF Next Things</a:t>
            </a:r>
            <a:endParaRPr lang="en-US" sz="28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lang="en-US" sz="2800" dirty="0">
              <a:effectLst/>
            </a:endParaRPr>
          </a:p>
          <a:p>
            <a:r>
              <a:rPr lang="en-US" sz="2800" dirty="0"/>
              <a:t>FIBO Status Takeaway Slides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detail – CCM, Metadata, Products etc.</a:t>
            </a:r>
            <a:endParaRPr lang="en-US" sz="2400" dirty="0">
              <a:effectLst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Detailed Status etc. </a:t>
            </a:r>
            <a:endParaRPr lang="en-US" sz="2400" dirty="0">
              <a:effectLst/>
            </a:endParaRPr>
          </a:p>
          <a:p>
            <a:pPr lvl="1"/>
            <a:r>
              <a:rPr lang="en-US" sz="2400" dirty="0"/>
              <a:t>Status of Current Specifications</a:t>
            </a:r>
          </a:p>
          <a:p>
            <a:pPr lvl="1"/>
            <a:r>
              <a:rPr lang="en-US" sz="2400" dirty="0"/>
              <a:t>Status of upcoming FIBO specifications and FCT activities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6290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Appendices: Background Slides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Jargon Blaster</a:t>
            </a:r>
            <a:endParaRPr lang="en-US" sz="2800" dirty="0">
              <a:effectLst/>
            </a:endParaRPr>
          </a:p>
          <a:p>
            <a:r>
              <a:rPr lang="en-US" dirty="0"/>
              <a:t>II FIBO Infrastructure</a:t>
            </a:r>
          </a:p>
          <a:p>
            <a:r>
              <a:rPr lang="en-US" dirty="0"/>
              <a:t>III Red FIBO</a:t>
            </a:r>
          </a:p>
          <a:p>
            <a:r>
              <a:rPr lang="en-US" dirty="0"/>
              <a:t>IV FIBO Content and Status (“scenario” slides)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7210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Appendix I: Jargon Blaster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ISO 10962 </a:t>
            </a:r>
          </a:p>
          <a:p>
            <a:pPr lvl="1"/>
            <a:r>
              <a:rPr lang="en-US" dirty="0"/>
              <a:t>Classification of Financial Instruments (CFI)</a:t>
            </a:r>
          </a:p>
          <a:p>
            <a:pPr lvl="1"/>
            <a:r>
              <a:rPr lang="en-US" dirty="0"/>
              <a:t>New version released in Jan 2015</a:t>
            </a:r>
          </a:p>
          <a:p>
            <a:pPr lvl="0"/>
            <a:r>
              <a:rPr lang="en-US" dirty="0"/>
              <a:t>ISO 20022</a:t>
            </a:r>
          </a:p>
          <a:p>
            <a:pPr lvl="1"/>
            <a:r>
              <a:rPr lang="en-US" dirty="0"/>
              <a:t>Messaging standard, UML to XML transformation</a:t>
            </a:r>
          </a:p>
          <a:p>
            <a:pPr lvl="1"/>
            <a:r>
              <a:rPr lang="en-US" dirty="0"/>
              <a:t>incorporated the draft ISO 19312 (WG11)</a:t>
            </a:r>
          </a:p>
          <a:p>
            <a:pPr lvl="1"/>
            <a:r>
              <a:rPr lang="en-US" dirty="0"/>
              <a:t>WG11 model was starting point for most FIBO</a:t>
            </a:r>
          </a:p>
          <a:p>
            <a:pPr lvl="0"/>
            <a:r>
              <a:rPr lang="en-US" dirty="0"/>
              <a:t>ISO 11179 = Metadata Repositories</a:t>
            </a:r>
          </a:p>
          <a:p>
            <a:pPr lvl="0"/>
            <a:r>
              <a:rPr lang="en-US" dirty="0"/>
              <a:t>XBRL = </a:t>
            </a:r>
            <a:r>
              <a:rPr lang="en-US" dirty="0" err="1"/>
              <a:t>eXtensible</a:t>
            </a:r>
            <a:r>
              <a:rPr lang="en-US" dirty="0"/>
              <a:t> Business </a:t>
            </a:r>
            <a:r>
              <a:rPr lang="en-US" dirty="0" err="1"/>
              <a:t>Reposrting</a:t>
            </a:r>
            <a:r>
              <a:rPr lang="en-US" dirty="0"/>
              <a:t> Language</a:t>
            </a:r>
          </a:p>
          <a:p>
            <a:pPr lvl="1"/>
            <a:r>
              <a:rPr lang="en-US" dirty="0"/>
              <a:t>Concepts are in individual “Taxonomies” (model schemas) only (IASB, IFRS, US-GAAP,</a:t>
            </a:r>
            <a:r>
              <a:rPr lang="en-US" baseline="0" dirty="0"/>
              <a:t> e</a:t>
            </a:r>
            <a:r>
              <a:rPr lang="en-US" dirty="0"/>
              <a:t>tc.)</a:t>
            </a:r>
          </a:p>
          <a:p>
            <a:r>
              <a:rPr lang="en-US" dirty="0"/>
              <a:t>MDDL – Market Data Definition Language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9984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715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NEWS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7772400" cy="5029200"/>
          </a:xfrm>
        </p:spPr>
        <p:txBody>
          <a:bodyPr/>
          <a:lstStyle/>
          <a:p>
            <a:pPr lvl="0"/>
            <a:r>
              <a:rPr lang="en-US" sz="2000" dirty="0"/>
              <a:t>FIBO </a:t>
            </a:r>
          </a:p>
          <a:p>
            <a:pPr lvl="1"/>
            <a:r>
              <a:rPr lang="en-US" sz="1800" dirty="0"/>
              <a:t>New release Q4 2019</a:t>
            </a:r>
          </a:p>
          <a:p>
            <a:pPr lvl="1"/>
            <a:r>
              <a:rPr lang="en-US" sz="1800" dirty="0"/>
              <a:t>New</a:t>
            </a:r>
            <a:r>
              <a:rPr lang="en-US" sz="1800" baseline="0" dirty="0"/>
              <a:t> </a:t>
            </a:r>
            <a:r>
              <a:rPr lang="en-US" sz="1800" dirty="0"/>
              <a:t>web publication arrangements</a:t>
            </a:r>
          </a:p>
          <a:p>
            <a:pPr lvl="1"/>
            <a:r>
              <a:rPr lang="en-US" sz="1800" dirty="0"/>
              <a:t>FIBO Development process and opening up (today!)</a:t>
            </a:r>
          </a:p>
          <a:p>
            <a:pPr lvl="0"/>
            <a:r>
              <a:rPr lang="en-US" sz="2000" dirty="0"/>
              <a:t>FDTF</a:t>
            </a:r>
          </a:p>
          <a:p>
            <a:pPr lvl="1"/>
            <a:r>
              <a:rPr lang="en-US" sz="1800" dirty="0"/>
              <a:t>FIBO v2 Automation – target = Reston FTF Report</a:t>
            </a:r>
          </a:p>
          <a:p>
            <a:pPr lvl="1"/>
            <a:r>
              <a:rPr lang="en-US" sz="1800" dirty="0"/>
              <a:t>URI alignment</a:t>
            </a:r>
          </a:p>
          <a:p>
            <a:pPr lvl="2"/>
            <a:r>
              <a:rPr lang="en-US" sz="1400" dirty="0"/>
              <a:t>EDM Council / OMG management yet to meet</a:t>
            </a:r>
          </a:p>
          <a:p>
            <a:pPr lvl="2"/>
            <a:r>
              <a:rPr lang="en-US" sz="1400" dirty="0"/>
              <a:t>Motion expressing concerns, at December FDTF</a:t>
            </a:r>
          </a:p>
          <a:p>
            <a:pPr lvl="2"/>
            <a:r>
              <a:rPr lang="en-US" sz="1400" dirty="0"/>
              <a:t>Baseline for March FTF Report is 2019 Q4 EDMC</a:t>
            </a:r>
            <a:r>
              <a:rPr lang="en-US" sz="1400" baseline="0" dirty="0"/>
              <a:t> release</a:t>
            </a:r>
            <a:endParaRPr lang="en-US" sz="1400" dirty="0"/>
          </a:p>
          <a:p>
            <a:pPr lvl="1"/>
            <a:r>
              <a:rPr lang="en-US" sz="1800" dirty="0"/>
              <a:t>FTF Report scheduled for Reston (Feb 2020)</a:t>
            </a:r>
          </a:p>
          <a:p>
            <a:pPr lvl="1"/>
            <a:r>
              <a:rPr lang="en-US" sz="1800" dirty="0"/>
              <a:t>Definitions document to be voted on by email</a:t>
            </a:r>
          </a:p>
          <a:p>
            <a:pPr lvl="0"/>
            <a:r>
              <a:rPr lang="en-US" sz="2000" dirty="0"/>
              <a:t>Blockchain PSIG</a:t>
            </a:r>
          </a:p>
          <a:p>
            <a:pPr lvl="1"/>
            <a:r>
              <a:rPr lang="en-US" sz="1800" dirty="0"/>
              <a:t>Blockchain</a:t>
            </a:r>
            <a:r>
              <a:rPr lang="en-US" sz="1800" baseline="0" dirty="0"/>
              <a:t> Ecosystems Interoperability RFI published</a:t>
            </a:r>
          </a:p>
          <a:p>
            <a:pPr lvl="1"/>
            <a:r>
              <a:rPr lang="en-US" sz="1800" dirty="0"/>
              <a:t>RFI Webinar on 22 Jan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6BDA211-D83F-4883-8596-42D171D057DF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EDM-Council/FIBO Foundations Content Team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954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7A5EE-8BF2-4C2A-B276-B8A5707DF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 Planning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D23351-CB29-4274-A478-7D10748D9B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Days to meet and Liaison</a:t>
            </a:r>
          </a:p>
          <a:p>
            <a:pPr lvl="1"/>
            <a:r>
              <a:rPr lang="en-US" dirty="0"/>
              <a:t>FDTF</a:t>
            </a:r>
          </a:p>
          <a:p>
            <a:pPr lvl="1"/>
            <a:r>
              <a:rPr lang="en-US" dirty="0"/>
              <a:t>Blockchain PSIG</a:t>
            </a:r>
          </a:p>
          <a:p>
            <a:pPr lvl="1"/>
            <a:r>
              <a:rPr lang="en-US" dirty="0"/>
              <a:t>AI PTF</a:t>
            </a:r>
          </a:p>
          <a:p>
            <a:pPr lvl="1"/>
            <a:r>
              <a:rPr lang="en-US" dirty="0"/>
              <a:t>FERM</a:t>
            </a:r>
          </a:p>
          <a:p>
            <a:pPr lvl="1"/>
            <a:r>
              <a:rPr lang="en-US" dirty="0"/>
              <a:t>Gov DTF</a:t>
            </a:r>
          </a:p>
          <a:p>
            <a:pPr lvl="1"/>
            <a:r>
              <a:rPr lang="en-US" dirty="0"/>
              <a:t>Others?</a:t>
            </a:r>
          </a:p>
          <a:p>
            <a:pPr lvl="0"/>
            <a:r>
              <a:rPr lang="en-US" dirty="0"/>
              <a:t>FDTF Activities</a:t>
            </a:r>
          </a:p>
          <a:p>
            <a:pPr lvl="0"/>
            <a:r>
              <a:rPr lang="en-US" dirty="0"/>
              <a:t>FDTF Agenda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2A68BC-9DF5-457E-BC38-9980466C4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61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B157C-99E3-4166-B3F7-A20C15706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Days to Meet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8F40C-D1B6-47F1-A0B4-7BEAF35A02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Proposals</a:t>
            </a:r>
            <a:r>
              <a:rPr lang="en-US" baseline="0" dirty="0"/>
              <a:t> from Dec 2019 Quarterly Meeting</a:t>
            </a:r>
          </a:p>
          <a:p>
            <a:pPr lvl="1"/>
            <a:r>
              <a:rPr lang="en-US" baseline="0" dirty="0"/>
              <a:t>To be confirmed today</a:t>
            </a:r>
          </a:p>
          <a:p>
            <a:pPr lvl="0"/>
            <a:r>
              <a:rPr lang="en-US" baseline="0" dirty="0"/>
              <a:t>SBRM Special Event (half day) wed am</a:t>
            </a:r>
          </a:p>
          <a:p>
            <a:pPr lvl="0"/>
            <a:endParaRPr lang="en-US" baseline="0" dirty="0"/>
          </a:p>
          <a:p>
            <a:pPr lvl="0"/>
            <a:r>
              <a:rPr lang="en-US" baseline="0" dirty="0"/>
              <a:t>Account for:</a:t>
            </a:r>
          </a:p>
          <a:p>
            <a:pPr lvl="1"/>
            <a:r>
              <a:rPr lang="en-US" baseline="0" dirty="0"/>
              <a:t>Finance DTF</a:t>
            </a:r>
          </a:p>
          <a:p>
            <a:pPr lvl="1"/>
            <a:r>
              <a:rPr lang="en-US" baseline="0" dirty="0"/>
              <a:t>Blockchain PSIG</a:t>
            </a:r>
          </a:p>
          <a:p>
            <a:pPr lvl="1"/>
            <a:r>
              <a:rPr lang="en-US" baseline="0" dirty="0"/>
              <a:t>FERM WG</a:t>
            </a:r>
          </a:p>
          <a:p>
            <a:pPr lvl="1"/>
            <a:r>
              <a:rPr lang="en-US" baseline="0" dirty="0"/>
              <a:t>SBRM Special Event</a:t>
            </a:r>
          </a:p>
          <a:p>
            <a:pPr lvl="1"/>
            <a:r>
              <a:rPr lang="en-US" baseline="0" dirty="0"/>
              <a:t>Government DTF</a:t>
            </a:r>
          </a:p>
          <a:p>
            <a:pPr lvl="1"/>
            <a:r>
              <a:rPr lang="en-US" baseline="0" dirty="0"/>
              <a:t>AI PTF</a:t>
            </a:r>
          </a:p>
          <a:p>
            <a:pPr lvl="1"/>
            <a:r>
              <a:rPr lang="en-US" baseline="0" dirty="0"/>
              <a:t>BMI DTF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B3C188-DFA4-4A7E-AFCA-380A864C7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533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64761-7FA7-46E6-8617-BDE6DD790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Days to Meet - Proposed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957C12-1993-4137-B645-237F46E79B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Tuesday</a:t>
            </a:r>
          </a:p>
          <a:p>
            <a:pPr lvl="1"/>
            <a:r>
              <a:rPr lang="en-US" dirty="0"/>
              <a:t>Morning: FERM WG </a:t>
            </a:r>
          </a:p>
          <a:p>
            <a:pPr lvl="1"/>
            <a:r>
              <a:rPr lang="en-US" dirty="0"/>
              <a:t>Afternoon: Government DTF</a:t>
            </a:r>
          </a:p>
          <a:p>
            <a:pPr lvl="0"/>
            <a:r>
              <a:rPr lang="en-US" dirty="0"/>
              <a:t>Wednesday</a:t>
            </a:r>
          </a:p>
          <a:p>
            <a:pPr lvl="1"/>
            <a:r>
              <a:rPr lang="en-US" dirty="0"/>
              <a:t>Morning: SBRM Education session</a:t>
            </a:r>
          </a:p>
          <a:p>
            <a:pPr lvl="1"/>
            <a:r>
              <a:rPr lang="en-US" dirty="0"/>
              <a:t>Afternoon: </a:t>
            </a:r>
            <a:r>
              <a:rPr lang="en-US" strike="noStrike" dirty="0"/>
              <a:t>FDTF</a:t>
            </a:r>
          </a:p>
          <a:p>
            <a:pPr lvl="1"/>
            <a:endParaRPr lang="en-US" dirty="0"/>
          </a:p>
          <a:p>
            <a:pPr lvl="0"/>
            <a:r>
              <a:rPr lang="en-US" dirty="0"/>
              <a:t>Possibly in parallel</a:t>
            </a:r>
          </a:p>
          <a:p>
            <a:pPr lvl="1"/>
            <a:r>
              <a:rPr lang="en-US" dirty="0"/>
              <a:t>Blockchain PSIG</a:t>
            </a:r>
          </a:p>
          <a:p>
            <a:pPr lvl="1"/>
            <a:r>
              <a:rPr lang="en-US" dirty="0"/>
              <a:t>AI PTF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F1C240-0642-466E-BDD2-10B411938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1485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64761-7FA7-46E6-8617-BDE6DD790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Days to Meet - 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957C12-1993-4137-B645-237F46E79B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Tuesday</a:t>
            </a:r>
          </a:p>
          <a:p>
            <a:pPr lvl="1"/>
            <a:r>
              <a:rPr lang="en-US" dirty="0"/>
              <a:t>Morning: FERM WG + [FDTF 1h; hosting?]</a:t>
            </a:r>
          </a:p>
          <a:p>
            <a:pPr lvl="2"/>
            <a:r>
              <a:rPr lang="en-US" dirty="0"/>
              <a:t>or do FIBO review  online</a:t>
            </a:r>
          </a:p>
          <a:p>
            <a:pPr lvl="1"/>
            <a:r>
              <a:rPr lang="en-US" dirty="0"/>
              <a:t>Afternoon: Government DTF + [BC-PSIG] + Board</a:t>
            </a:r>
          </a:p>
          <a:p>
            <a:pPr lvl="0"/>
            <a:r>
              <a:rPr lang="en-US" dirty="0"/>
              <a:t>Wednesday</a:t>
            </a:r>
          </a:p>
          <a:p>
            <a:pPr lvl="1"/>
            <a:r>
              <a:rPr lang="en-US" dirty="0"/>
              <a:t>Morning: SBRM Education session + [FDTF / 0]</a:t>
            </a:r>
          </a:p>
          <a:p>
            <a:pPr lvl="1"/>
            <a:r>
              <a:rPr lang="en-US" dirty="0"/>
              <a:t>Afternoon: </a:t>
            </a:r>
            <a:r>
              <a:rPr lang="en-US" strike="sngStrike" dirty="0"/>
              <a:t>FDTF</a:t>
            </a:r>
            <a:r>
              <a:rPr lang="en-US" strike="noStrike" dirty="0"/>
              <a:t> </a:t>
            </a:r>
            <a:r>
              <a:rPr lang="en-US" dirty="0"/>
              <a:t>AI PTF</a:t>
            </a:r>
          </a:p>
          <a:p>
            <a:pPr lvl="1"/>
            <a:endParaRPr lang="en-US" dirty="0"/>
          </a:p>
          <a:p>
            <a:pPr lvl="0"/>
            <a:r>
              <a:rPr lang="en-US" dirty="0"/>
              <a:t>Possibly in parallel</a:t>
            </a:r>
          </a:p>
          <a:p>
            <a:pPr lvl="1"/>
            <a:r>
              <a:rPr lang="en-US" dirty="0"/>
              <a:t>Blockchain PSIG</a:t>
            </a:r>
          </a:p>
          <a:p>
            <a:pPr lvl="1"/>
            <a:r>
              <a:rPr lang="en-US" dirty="0"/>
              <a:t>AI PTF</a:t>
            </a:r>
          </a:p>
          <a:p>
            <a:pPr lvl="2"/>
            <a:r>
              <a:rPr lang="en-US" dirty="0"/>
              <a:t>Later: it turns out this</a:t>
            </a:r>
            <a:r>
              <a:rPr lang="en-US" baseline="0" dirty="0"/>
              <a:t> meets on Friday (afternoon?)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F1C240-0642-466E-BDD2-10B411938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50559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8908B-492A-4DB2-89A4-B5B910565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FDTF Agenda Items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AAC95C-8C32-4593-B67B-ACF8E2384D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FIBO Status and updates</a:t>
            </a:r>
          </a:p>
          <a:p>
            <a:pPr lvl="1"/>
            <a:r>
              <a:rPr lang="en-US" dirty="0"/>
              <a:t>Assess the new open EDM Council FIBO dev process</a:t>
            </a:r>
          </a:p>
          <a:p>
            <a:pPr lvl="0"/>
            <a:r>
              <a:rPr lang="en-US" dirty="0"/>
              <a:t>Definitions?</a:t>
            </a:r>
          </a:p>
          <a:p>
            <a:pPr lvl="0"/>
            <a:r>
              <a:rPr lang="en-US" dirty="0"/>
              <a:t>FIBO workshop?</a:t>
            </a:r>
          </a:p>
          <a:p>
            <a:pPr lvl="0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698E37-7717-4730-BC96-8AD3D0079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8651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2FA70-486F-4B3F-A37C-D728F88D5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BC-PSIG</a:t>
            </a:r>
            <a:r>
              <a:rPr lang="en-US" baseline="0" dirty="0"/>
              <a:t> Agenda Items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6BFDB0-7B5A-4EC1-8A5E-97307ED646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Interoperability RFI</a:t>
            </a:r>
          </a:p>
          <a:p>
            <a:pPr lvl="1"/>
            <a:r>
              <a:rPr lang="en-US" dirty="0"/>
              <a:t>Review responses – at MARS</a:t>
            </a:r>
          </a:p>
          <a:p>
            <a:pPr lvl="1"/>
            <a:r>
              <a:rPr lang="en-US" dirty="0"/>
              <a:t>Draft RFP(s) based on feedback – at BC-PSIG</a:t>
            </a:r>
          </a:p>
          <a:p>
            <a:r>
              <a:rPr lang="en-US" dirty="0"/>
              <a:t>Tangle (Node)</a:t>
            </a:r>
            <a:r>
              <a:rPr lang="en-US" baseline="0" dirty="0"/>
              <a:t> RFC Draft / update</a:t>
            </a:r>
          </a:p>
          <a:p>
            <a:r>
              <a:rPr lang="en-US" dirty="0"/>
              <a:t>LETS RFP Draft review, next steps</a:t>
            </a:r>
          </a:p>
          <a:p>
            <a:r>
              <a:rPr lang="en-US" baseline="0" dirty="0"/>
              <a:t>Event Dispatcher RFP Draft / Next Steps [hold]</a:t>
            </a:r>
          </a:p>
          <a:p>
            <a:r>
              <a:rPr lang="en-US" baseline="0" dirty="0"/>
              <a:t>DIDO and Testing [MARS?]</a:t>
            </a:r>
          </a:p>
          <a:p>
            <a:r>
              <a:rPr lang="en-US" baseline="0" dirty="0"/>
              <a:t>New ideas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ABFAEF-AFDF-4A3A-931D-396AF075E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1406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23714</TotalTime>
  <Words>1269</Words>
  <Application>Microsoft Office PowerPoint</Application>
  <PresentationFormat>On-screen Show (4:3)</PresentationFormat>
  <Paragraphs>273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Arial</vt:lpstr>
      <vt:lpstr>Calibri</vt:lpstr>
      <vt:lpstr>Office Theme</vt:lpstr>
      <vt:lpstr>OMG Finance Domain Task Force (FDTF)</vt:lpstr>
      <vt:lpstr>Agenda</vt:lpstr>
      <vt:lpstr>NEWS</vt:lpstr>
      <vt:lpstr>Agenda Planning</vt:lpstr>
      <vt:lpstr>Days to Meet</vt:lpstr>
      <vt:lpstr>Days to Meet - Proposed</vt:lpstr>
      <vt:lpstr>Days to Meet - Discussion</vt:lpstr>
      <vt:lpstr>FDTF Agenda Items</vt:lpstr>
      <vt:lpstr>BC-PSIG Agenda Items</vt:lpstr>
      <vt:lpstr>FDTF Activities</vt:lpstr>
      <vt:lpstr>FDTF Directions and Future Work</vt:lpstr>
      <vt:lpstr>Active FDTF Standards</vt:lpstr>
      <vt:lpstr>BC-PSIG and MARS Active Work</vt:lpstr>
      <vt:lpstr>FIBO FIBO v2 Automation</vt:lpstr>
      <vt:lpstr>Take-away Slides</vt:lpstr>
      <vt:lpstr>FIBO v2 – Status</vt:lpstr>
      <vt:lpstr>FTF and RTF Charters (Friday Plenary) </vt:lpstr>
      <vt:lpstr>FIBO: Scope and Content</vt:lpstr>
      <vt:lpstr>FIBO: Status</vt:lpstr>
      <vt:lpstr>Appendices: Background Slides</vt:lpstr>
      <vt:lpstr>Appendix I: Jargon Blaster</vt:lpstr>
      <vt:lpstr>Questions?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EDM Council / Object Management Group Semantic Standards</dc:title>
  <dc:creator>Owner</dc:creator>
  <cp:lastModifiedBy>Mike Bennett</cp:lastModifiedBy>
  <cp:revision>724</cp:revision>
  <dcterms:created xsi:type="dcterms:W3CDTF">2011-04-19T19:19:23Z</dcterms:created>
  <dcterms:modified xsi:type="dcterms:W3CDTF">2020-01-09T01:33:32Z</dcterms:modified>
</cp:coreProperties>
</file>