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sldIdLst>
    <p:sldId id="256" r:id="rId2"/>
    <p:sldId id="519" r:id="rId3"/>
    <p:sldId id="843" r:id="rId4"/>
    <p:sldId id="880" r:id="rId5"/>
    <p:sldId id="881" r:id="rId6"/>
    <p:sldId id="879" r:id="rId7"/>
    <p:sldId id="877" r:id="rId8"/>
    <p:sldId id="851" r:id="rId9"/>
    <p:sldId id="876" r:id="rId10"/>
    <p:sldId id="847" r:id="rId11"/>
    <p:sldId id="855" r:id="rId12"/>
    <p:sldId id="869" r:id="rId13"/>
    <p:sldId id="849" r:id="rId14"/>
    <p:sldId id="853" r:id="rId15"/>
    <p:sldId id="798" r:id="rId16"/>
    <p:sldId id="711" r:id="rId17"/>
    <p:sldId id="822" r:id="rId18"/>
    <p:sldId id="831" r:id="rId19"/>
    <p:sldId id="826" r:id="rId20"/>
    <p:sldId id="828" r:id="rId21"/>
    <p:sldId id="835" r:id="rId22"/>
    <p:sldId id="824" r:id="rId23"/>
    <p:sldId id="872" r:id="rId24"/>
    <p:sldId id="832" r:id="rId25"/>
    <p:sldId id="836" r:id="rId26"/>
    <p:sldId id="809" r:id="rId27"/>
    <p:sldId id="873" r:id="rId28"/>
    <p:sldId id="874" r:id="rId29"/>
    <p:sldId id="666" r:id="rId30"/>
    <p:sldId id="734" r:id="rId31"/>
    <p:sldId id="735" r:id="rId32"/>
    <p:sldId id="793" r:id="rId33"/>
    <p:sldId id="749" r:id="rId34"/>
    <p:sldId id="736" r:id="rId35"/>
    <p:sldId id="741" r:id="rId36"/>
    <p:sldId id="700" r:id="rId37"/>
    <p:sldId id="704" r:id="rId38"/>
    <p:sldId id="701" r:id="rId39"/>
    <p:sldId id="702" r:id="rId40"/>
    <p:sldId id="668" r:id="rId41"/>
    <p:sldId id="787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DA2EF-31A4-4D8A-95AA-1821A00EEA7F}" v="2838" dt="2019-07-03T20:00:01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99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D78B4765-BF5B-46DF-92DD-5C01CB011880}"/>
    <pc:docChg chg="addSld delSld modSld">
      <pc:chgData name="Michael Bennett" userId="808163721be62333" providerId="LiveId" clId="{D78B4765-BF5B-46DF-92DD-5C01CB011880}" dt="2019-07-03T20:00:01.334" v="2814" actId="20577"/>
      <pc:docMkLst>
        <pc:docMk/>
      </pc:docMkLst>
      <pc:sldChg chg="modSp">
        <pc:chgData name="Michael Bennett" userId="808163721be62333" providerId="LiveId" clId="{D78B4765-BF5B-46DF-92DD-5C01CB011880}" dt="2019-07-03T17:31:38.549" v="5" actId="20577"/>
        <pc:sldMkLst>
          <pc:docMk/>
          <pc:sldMk cId="0" sldId="256"/>
        </pc:sldMkLst>
        <pc:spChg chg="mod">
          <ac:chgData name="Michael Bennett" userId="808163721be62333" providerId="LiveId" clId="{D78B4765-BF5B-46DF-92DD-5C01CB011880}" dt="2019-07-03T17:31:38.549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D78B4765-BF5B-46DF-92DD-5C01CB011880}" dt="2019-07-03T17:34:35.632" v="107" actId="20577"/>
        <pc:sldMkLst>
          <pc:docMk/>
          <pc:sldMk cId="2334629059" sldId="519"/>
        </pc:sldMkLst>
        <pc:spChg chg="mod">
          <ac:chgData name="Michael Bennett" userId="808163721be62333" providerId="LiveId" clId="{D78B4765-BF5B-46DF-92DD-5C01CB011880}" dt="2019-07-03T17:34:35.632" v="107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del">
        <pc:chgData name="Michael Bennett" userId="808163721be62333" providerId="LiveId" clId="{D78B4765-BF5B-46DF-92DD-5C01CB011880}" dt="2019-07-03T18:02:44.324" v="1992" actId="2696"/>
        <pc:sldMkLst>
          <pc:docMk/>
          <pc:sldMk cId="4211051418" sldId="838"/>
        </pc:sldMkLst>
      </pc:sldChg>
      <pc:sldChg chg="modSp">
        <pc:chgData name="Michael Bennett" userId="808163721be62333" providerId="LiveId" clId="{D78B4765-BF5B-46DF-92DD-5C01CB011880}" dt="2019-07-03T19:24:44.056" v="2339"/>
        <pc:sldMkLst>
          <pc:docMk/>
          <pc:sldMk cId="3947954689" sldId="843"/>
        </pc:sldMkLst>
        <pc:spChg chg="mod">
          <ac:chgData name="Michael Bennett" userId="808163721be62333" providerId="LiveId" clId="{D78B4765-BF5B-46DF-92DD-5C01CB011880}" dt="2019-07-03T19:24:44.056" v="2339"/>
          <ac:spMkLst>
            <pc:docMk/>
            <pc:sldMk cId="3947954689" sldId="843"/>
            <ac:spMk id="3" creationId="{00000000-0000-0000-0000-000000000000}"/>
          </ac:spMkLst>
        </pc:spChg>
      </pc:sldChg>
      <pc:sldChg chg="del">
        <pc:chgData name="Michael Bennett" userId="808163721be62333" providerId="LiveId" clId="{D78B4765-BF5B-46DF-92DD-5C01CB011880}" dt="2019-07-03T17:59:01.664" v="1822" actId="2696"/>
        <pc:sldMkLst>
          <pc:docMk/>
          <pc:sldMk cId="3032193647" sldId="845"/>
        </pc:sldMkLst>
      </pc:sldChg>
      <pc:sldChg chg="modSp">
        <pc:chgData name="Michael Bennett" userId="808163721be62333" providerId="LiveId" clId="{D78B4765-BF5B-46DF-92DD-5C01CB011880}" dt="2019-07-03T20:00:01.334" v="2814" actId="20577"/>
        <pc:sldMkLst>
          <pc:docMk/>
          <pc:sldMk cId="2207867841" sldId="847"/>
        </pc:sldMkLst>
        <pc:spChg chg="mod">
          <ac:chgData name="Michael Bennett" userId="808163721be62333" providerId="LiveId" clId="{D78B4765-BF5B-46DF-92DD-5C01CB011880}" dt="2019-07-03T17:59:06.473" v="1832" actId="20577"/>
          <ac:spMkLst>
            <pc:docMk/>
            <pc:sldMk cId="2207867841" sldId="847"/>
            <ac:spMk id="2" creationId="{A422E9CA-FAF0-4EC3-B85F-767C7E9CA8B8}"/>
          </ac:spMkLst>
        </pc:spChg>
        <pc:spChg chg="mod">
          <ac:chgData name="Michael Bennett" userId="808163721be62333" providerId="LiveId" clId="{D78B4765-BF5B-46DF-92DD-5C01CB011880}" dt="2019-07-03T20:00:01.334" v="2814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D78B4765-BF5B-46DF-92DD-5C01CB011880}" dt="2019-07-03T18:02:33.336" v="1990" actId="20577"/>
        <pc:sldMkLst>
          <pc:docMk/>
          <pc:sldMk cId="3071212602" sldId="849"/>
        </pc:sldMkLst>
        <pc:spChg chg="mod">
          <ac:chgData name="Michael Bennett" userId="808163721be62333" providerId="LiveId" clId="{D78B4765-BF5B-46DF-92DD-5C01CB011880}" dt="2019-07-03T18:02:18.609" v="1966" actId="20577"/>
          <ac:spMkLst>
            <pc:docMk/>
            <pc:sldMk cId="3071212602" sldId="849"/>
            <ac:spMk id="2" creationId="{6D9E4104-4006-4621-8CEB-C21A4F166F8B}"/>
          </ac:spMkLst>
        </pc:spChg>
        <pc:spChg chg="mod">
          <ac:chgData name="Michael Bennett" userId="808163721be62333" providerId="LiveId" clId="{D78B4765-BF5B-46DF-92DD-5C01CB011880}" dt="2019-07-03T18:02:33.336" v="1990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D78B4765-BF5B-46DF-92DD-5C01CB011880}" dt="2019-07-03T17:58:43.487" v="1821" actId="20577"/>
        <pc:sldMkLst>
          <pc:docMk/>
          <pc:sldMk cId="1313809421" sldId="851"/>
        </pc:sldMkLst>
        <pc:spChg chg="mod">
          <ac:chgData name="Michael Bennett" userId="808163721be62333" providerId="LiveId" clId="{D78B4765-BF5B-46DF-92DD-5C01CB011880}" dt="2019-07-03T17:58:43.487" v="1821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D78B4765-BF5B-46DF-92DD-5C01CB011880}" dt="2019-07-03T18:01:59.177" v="1955" actId="20577"/>
        <pc:sldMkLst>
          <pc:docMk/>
          <pc:sldMk cId="1503027774" sldId="855"/>
        </pc:sldMkLst>
        <pc:spChg chg="mod">
          <ac:chgData name="Michael Bennett" userId="808163721be62333" providerId="LiveId" clId="{D78B4765-BF5B-46DF-92DD-5C01CB011880}" dt="2019-07-03T18:01:59.177" v="1955" actId="20577"/>
          <ac:spMkLst>
            <pc:docMk/>
            <pc:sldMk cId="1503027774" sldId="855"/>
            <ac:spMk id="2" creationId="{CD45D11D-771E-4D19-B78C-E1428791C369}"/>
          </ac:spMkLst>
        </pc:spChg>
      </pc:sldChg>
      <pc:sldChg chg="del">
        <pc:chgData name="Michael Bennett" userId="808163721be62333" providerId="LiveId" clId="{D78B4765-BF5B-46DF-92DD-5C01CB011880}" dt="2019-07-03T18:02:39.378" v="1991" actId="2696"/>
        <pc:sldMkLst>
          <pc:docMk/>
          <pc:sldMk cId="2615199314" sldId="862"/>
        </pc:sldMkLst>
      </pc:sldChg>
      <pc:sldChg chg="modSp">
        <pc:chgData name="Michael Bennett" userId="808163721be62333" providerId="LiveId" clId="{D78B4765-BF5B-46DF-92DD-5C01CB011880}" dt="2019-07-03T19:46:19.296" v="2350" actId="20577"/>
        <pc:sldMkLst>
          <pc:docMk/>
          <pc:sldMk cId="3779480174" sldId="877"/>
        </pc:sldMkLst>
        <pc:spChg chg="mod">
          <ac:chgData name="Michael Bennett" userId="808163721be62333" providerId="LiveId" clId="{D78B4765-BF5B-46DF-92DD-5C01CB011880}" dt="2019-07-03T19:46:19.296" v="2350" actId="20577"/>
          <ac:spMkLst>
            <pc:docMk/>
            <pc:sldMk cId="3779480174" sldId="877"/>
            <ac:spMk id="3" creationId="{F31AF126-6210-463A-875D-0945D28D71B2}"/>
          </ac:spMkLst>
        </pc:spChg>
      </pc:sldChg>
      <pc:sldChg chg="modSp del">
        <pc:chgData name="Michael Bennett" userId="808163721be62333" providerId="LiveId" clId="{D78B4765-BF5B-46DF-92DD-5C01CB011880}" dt="2019-07-03T18:01:47.868" v="1946" actId="2696"/>
        <pc:sldMkLst>
          <pc:docMk/>
          <pc:sldMk cId="3193852665" sldId="878"/>
        </pc:sldMkLst>
        <pc:spChg chg="mod">
          <ac:chgData name="Michael Bennett" userId="808163721be62333" providerId="LiveId" clId="{D78B4765-BF5B-46DF-92DD-5C01CB011880}" dt="2019-07-03T17:33:58.734" v="69" actId="20577"/>
          <ac:spMkLst>
            <pc:docMk/>
            <pc:sldMk cId="3193852665" sldId="878"/>
            <ac:spMk id="2" creationId="{A4F6B47F-1BEC-41C3-895E-DFB2E62555B5}"/>
          </ac:spMkLst>
        </pc:spChg>
        <pc:spChg chg="mod">
          <ac:chgData name="Michael Bennett" userId="808163721be62333" providerId="LiveId" clId="{D78B4765-BF5B-46DF-92DD-5C01CB011880}" dt="2019-07-03T17:33:52.931" v="52" actId="20577"/>
          <ac:spMkLst>
            <pc:docMk/>
            <pc:sldMk cId="3193852665" sldId="878"/>
            <ac:spMk id="3" creationId="{113A817A-A0B2-496E-BD13-F06BACAA7EE7}"/>
          </ac:spMkLst>
        </pc:spChg>
      </pc:sldChg>
      <pc:sldChg chg="del">
        <pc:chgData name="Michael Bennett" userId="808163721be62333" providerId="LiveId" clId="{D78B4765-BF5B-46DF-92DD-5C01CB011880}" dt="2019-07-03T17:32:15.643" v="6" actId="2696"/>
        <pc:sldMkLst>
          <pc:docMk/>
          <pc:sldMk cId="1879032328" sldId="879"/>
        </pc:sldMkLst>
      </pc:sldChg>
      <pc:sldChg chg="modSp add">
        <pc:chgData name="Michael Bennett" userId="808163721be62333" providerId="LiveId" clId="{D78B4765-BF5B-46DF-92DD-5C01CB011880}" dt="2019-07-03T17:58:18.961" v="1812" actId="20577"/>
        <pc:sldMkLst>
          <pc:docMk/>
          <pc:sldMk cId="2838740159" sldId="879"/>
        </pc:sldMkLst>
        <pc:spChg chg="mod">
          <ac:chgData name="Michael Bennett" userId="808163721be62333" providerId="LiveId" clId="{D78B4765-BF5B-46DF-92DD-5C01CB011880}" dt="2019-07-03T17:37:18.038" v="265" actId="20577"/>
          <ac:spMkLst>
            <pc:docMk/>
            <pc:sldMk cId="2838740159" sldId="879"/>
            <ac:spMk id="2" creationId="{E9AA52D3-E5AF-45AD-B273-FDFF145EB496}"/>
          </ac:spMkLst>
        </pc:spChg>
        <pc:spChg chg="mod">
          <ac:chgData name="Michael Bennett" userId="808163721be62333" providerId="LiveId" clId="{D78B4765-BF5B-46DF-92DD-5C01CB011880}" dt="2019-07-03T17:58:18.961" v="1812" actId="20577"/>
          <ac:spMkLst>
            <pc:docMk/>
            <pc:sldMk cId="2838740159" sldId="879"/>
            <ac:spMk id="3" creationId="{401A7DCA-DD09-4CC5-B12B-B5E454D93DC0}"/>
          </ac:spMkLst>
        </pc:spChg>
      </pc:sldChg>
      <pc:sldChg chg="modSp add">
        <pc:chgData name="Michael Bennett" userId="808163721be62333" providerId="LiveId" clId="{D78B4765-BF5B-46DF-92DD-5C01CB011880}" dt="2019-07-03T18:08:57.239" v="2068" actId="20577"/>
        <pc:sldMkLst>
          <pc:docMk/>
          <pc:sldMk cId="601915181" sldId="880"/>
        </pc:sldMkLst>
        <pc:spChg chg="mod">
          <ac:chgData name="Michael Bennett" userId="808163721be62333" providerId="LiveId" clId="{D78B4765-BF5B-46DF-92DD-5C01CB011880}" dt="2019-07-03T18:08:05.035" v="2052" actId="20577"/>
          <ac:spMkLst>
            <pc:docMk/>
            <pc:sldMk cId="601915181" sldId="880"/>
            <ac:spMk id="2" creationId="{4DE8A9B8-F0C9-403A-B378-C3063FC8A3F1}"/>
          </ac:spMkLst>
        </pc:spChg>
        <pc:spChg chg="mod">
          <ac:chgData name="Michael Bennett" userId="808163721be62333" providerId="LiveId" clId="{D78B4765-BF5B-46DF-92DD-5C01CB011880}" dt="2019-07-03T18:08:57.239" v="2068" actId="20577"/>
          <ac:spMkLst>
            <pc:docMk/>
            <pc:sldMk cId="601915181" sldId="880"/>
            <ac:spMk id="3" creationId="{AE711182-3534-4168-9222-DD264E6C0E72}"/>
          </ac:spMkLst>
        </pc:spChg>
      </pc:sldChg>
      <pc:sldChg chg="modSp add">
        <pc:chgData name="Michael Bennett" userId="808163721be62333" providerId="LiveId" clId="{D78B4765-BF5B-46DF-92DD-5C01CB011880}" dt="2019-07-03T18:08:14.581" v="2060" actId="20577"/>
        <pc:sldMkLst>
          <pc:docMk/>
          <pc:sldMk cId="2874415504" sldId="881"/>
        </pc:sldMkLst>
        <pc:spChg chg="mod">
          <ac:chgData name="Michael Bennett" userId="808163721be62333" providerId="LiveId" clId="{D78B4765-BF5B-46DF-92DD-5C01CB011880}" dt="2019-07-03T18:08:14.581" v="2060" actId="20577"/>
          <ac:spMkLst>
            <pc:docMk/>
            <pc:sldMk cId="2874415504" sldId="881"/>
            <ac:spMk id="2" creationId="{57A34478-B9C7-4547-B988-9147C2A09F23}"/>
          </ac:spMkLst>
        </pc:spChg>
        <pc:spChg chg="mod">
          <ac:chgData name="Michael Bennett" userId="808163721be62333" providerId="LiveId" clId="{D78B4765-BF5B-46DF-92DD-5C01CB011880}" dt="2019-07-03T17:57:30.306" v="1750" actId="20577"/>
          <ac:spMkLst>
            <pc:docMk/>
            <pc:sldMk cId="2874415504" sldId="881"/>
            <ac:spMk id="3" creationId="{A8A5D517-38BA-46BF-BADC-CF518F996B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7/3/2019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July 3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September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FDTF Core Business</a:t>
            </a:r>
          </a:p>
          <a:p>
            <a:pPr lvl="0"/>
            <a:r>
              <a:rPr lang="en-US" sz="1800" dirty="0"/>
              <a:t>FIBO v2 FTF Report expected</a:t>
            </a:r>
          </a:p>
          <a:p>
            <a:pPr lvl="0"/>
            <a:r>
              <a:rPr lang="en-US" sz="1600" dirty="0"/>
              <a:t>FIBO Updates and status review</a:t>
            </a:r>
          </a:p>
          <a:p>
            <a:pPr lvl="1"/>
            <a:r>
              <a:rPr lang="en-US" sz="1200" dirty="0"/>
              <a:t>Possible FIBO extensions (debt etc.)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 – definitely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400" dirty="0"/>
              <a:t>Position paper status and report </a:t>
            </a:r>
            <a:r>
              <a:rPr lang="en-US" sz="1400"/>
              <a:t>back and </a:t>
            </a:r>
            <a:r>
              <a:rPr lang="en-US" sz="1400" dirty="0"/>
              <a:t>any EDMC updates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sessions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SBRM (with BMI) – possible non official submitter team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meetings</a:t>
            </a:r>
          </a:p>
          <a:p>
            <a:pPr lvl="2" indent="-342900">
              <a:defRPr/>
            </a:pPr>
            <a:r>
              <a:rPr lang="en-US" sz="1200" baseline="0" dirty="0"/>
              <a:t>Nothing</a:t>
            </a:r>
            <a:r>
              <a:rPr lang="en-US" sz="1200" dirty="0"/>
              <a:t> on BMI agenda</a:t>
            </a:r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FERM? </a:t>
            </a:r>
          </a:p>
          <a:p>
            <a:pPr lvl="2" indent="-342900"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Monitor, see more of what they are doing / workshop</a:t>
            </a:r>
          </a:p>
          <a:p>
            <a:pPr lvl="2" indent="-342900">
              <a:defRPr/>
            </a:pPr>
            <a:r>
              <a:rPr lang="en-US" sz="1200" dirty="0"/>
              <a:t>See 19 June mail on FDTF list</a:t>
            </a:r>
          </a:p>
          <a:p>
            <a:pPr lvl="2" indent="-342900"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Unlikely to need a joint session (ask Lars); publicize interesting stuff on our agenda as per other groups of interest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MARS - DLT usually announced as joint with FDTF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Interoperability RFI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/ Node standard (or draft)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Groups / WGs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– one day (separate room)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PSIG</a:t>
            </a:r>
          </a:p>
          <a:p>
            <a:pPr lvl="1"/>
            <a:endParaRPr lang="en-US" sz="20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8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Additional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September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</a:p>
          <a:p>
            <a:pPr lvl="1"/>
            <a:r>
              <a:rPr lang="en-US" sz="2400" baseline="0" dirty="0"/>
              <a:t>March: Equity Pricing</a:t>
            </a:r>
          </a:p>
          <a:p>
            <a:pPr lvl="1"/>
            <a:r>
              <a:rPr lang="en-US" sz="2400" baseline="0" dirty="0"/>
              <a:t>June: No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FIBO2 approved</a:t>
            </a:r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</a:p>
          <a:p>
            <a:pPr lvl="1"/>
            <a:r>
              <a:rPr lang="en-US" sz="1400" baseline="0" dirty="0"/>
              <a:t>Motion to extend to September or later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 back on June OMG FDTF Quarterly Meeting (Amsterdam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September OMG FDTF Quarterly Meeting (Nashville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2019 Q2 Release (30 June)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Diagrams will now be in Q3 release</a:t>
            </a:r>
          </a:p>
          <a:p>
            <a:pPr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v2 FTF Report moved to September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be based on EDM Council Q2.5 release (August)</a:t>
            </a:r>
            <a:endParaRPr lang="en-US" sz="2000" dirty="0">
              <a:effectLst/>
            </a:endParaRPr>
          </a:p>
          <a:p>
            <a:pPr lvl="0"/>
            <a:r>
              <a:rPr lang="en-US" sz="2400" baseline="0" dirty="0"/>
              <a:t>Joint activities</a:t>
            </a:r>
          </a:p>
          <a:p>
            <a:pPr lvl="1"/>
            <a:r>
              <a:rPr lang="en-US" sz="2000" baseline="0" dirty="0"/>
              <a:t>MARS / Blockchain PSIG – IOTA standards, DLT Interoperability RFI</a:t>
            </a:r>
          </a:p>
          <a:p>
            <a:pPr lvl="0"/>
            <a:r>
              <a:rPr lang="en-US" sz="2400" baseline="0" dirty="0"/>
              <a:t>SBRM RFP formally issued</a:t>
            </a:r>
          </a:p>
          <a:p>
            <a:pPr lvl="1"/>
            <a:r>
              <a:rPr lang="en-US" sz="2000" baseline="0" dirty="0"/>
              <a:t>Available on OMG website</a:t>
            </a:r>
          </a:p>
          <a:p>
            <a:pPr lvl="0"/>
            <a:r>
              <a:rPr lang="en-US" sz="2400" baseline="0" dirty="0"/>
              <a:t>Data Coalition – FDTF encouraged to pay attention</a:t>
            </a:r>
          </a:p>
          <a:p>
            <a:pPr lvl="1"/>
            <a:r>
              <a:rPr lang="en-US" sz="2000" baseline="0" dirty="0"/>
              <a:t>Talk to Steve </a:t>
            </a:r>
            <a:r>
              <a:rPr lang="en-US" sz="2000" baseline="0" dirty="0" err="1"/>
              <a:t>MacLaird</a:t>
            </a:r>
            <a:r>
              <a:rPr lang="en-US" sz="2000" baseline="0" dirty="0"/>
              <a:t> on this</a:t>
            </a:r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via FERM WG</a:t>
            </a:r>
            <a:endParaRPr lang="en-US" sz="2000" dirty="0">
              <a:effectLst/>
            </a:endParaRPr>
          </a:p>
          <a:p>
            <a:pPr lvl="1"/>
            <a:r>
              <a:rPr lang="en-US" sz="2000" dirty="0"/>
              <a:t>8 July meeting with OMB</a:t>
            </a:r>
            <a:endParaRPr lang="en-US" sz="2000" baseline="0" dirty="0"/>
          </a:p>
          <a:p>
            <a:pPr lvl="1"/>
            <a:r>
              <a:rPr lang="en-US" sz="2000" dirty="0"/>
              <a:t>Our 11 terms went to the Data Coalition</a:t>
            </a:r>
            <a:endParaRPr lang="en-US" sz="20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8A9B8-F0C9-403A-B378-C3063FC8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Amsterdam Quarterly Meeting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11182-3534-4168-9222-DD264E6C0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FDTF</a:t>
            </a:r>
          </a:p>
          <a:p>
            <a:pPr lvl="1"/>
            <a:r>
              <a:rPr lang="en-US" sz="1800" baseline="0" dirty="0"/>
              <a:t>FIBO updates</a:t>
            </a:r>
          </a:p>
          <a:p>
            <a:pPr lvl="1"/>
            <a:r>
              <a:rPr lang="en-US" sz="1800" baseline="0" dirty="0"/>
              <a:t>Roadmap / FIBO</a:t>
            </a:r>
          </a:p>
          <a:p>
            <a:pPr lvl="2"/>
            <a:r>
              <a:rPr lang="en-US" sz="1600" baseline="0" dirty="0"/>
              <a:t>Existence of 2 FIBO namespaces</a:t>
            </a:r>
          </a:p>
          <a:p>
            <a:pPr lvl="2"/>
            <a:r>
              <a:rPr lang="en-US" sz="1600" baseline="0" dirty="0"/>
              <a:t>Considered the range of possible FIBO futures</a:t>
            </a:r>
          </a:p>
          <a:p>
            <a:pPr lvl="2"/>
            <a:r>
              <a:rPr lang="en-US" sz="1600" baseline="0" dirty="0"/>
              <a:t>Position paper in preparation</a:t>
            </a:r>
          </a:p>
          <a:p>
            <a:pPr lvl="1"/>
            <a:r>
              <a:rPr lang="en-US" sz="1800" baseline="0" dirty="0"/>
              <a:t>Adaptive UI demo for FIBO ontology viewing</a:t>
            </a:r>
          </a:p>
          <a:p>
            <a:pPr lvl="1"/>
            <a:r>
              <a:rPr lang="en-US" sz="1800" baseline="0" dirty="0"/>
              <a:t>FERM WG </a:t>
            </a:r>
          </a:p>
          <a:p>
            <a:pPr lvl="2"/>
            <a:r>
              <a:rPr lang="en-US" sz="1600" baseline="0" dirty="0"/>
              <a:t>Updates on US legislation of relevance</a:t>
            </a:r>
          </a:p>
          <a:p>
            <a:pPr lvl="2"/>
            <a:r>
              <a:rPr lang="en-US" sz="1600" baseline="0" dirty="0"/>
              <a:t>Definitions for FTA</a:t>
            </a:r>
          </a:p>
          <a:p>
            <a:pPr lvl="2"/>
            <a:r>
              <a:rPr lang="en-US" sz="1600" baseline="0" dirty="0"/>
              <a:t>Voted on a set of definitions (finance-2019-06-03)</a:t>
            </a:r>
          </a:p>
          <a:p>
            <a:pPr lvl="2"/>
            <a:r>
              <a:rPr lang="en-US" sz="1600" baseline="0" dirty="0"/>
              <a:t>FERM will now meet as an independent WG</a:t>
            </a:r>
          </a:p>
          <a:p>
            <a:pPr lvl="0"/>
            <a:r>
              <a:rPr lang="en-US" sz="2000" baseline="0" dirty="0"/>
              <a:t>Joint with BMI</a:t>
            </a:r>
          </a:p>
          <a:p>
            <a:pPr lvl="1"/>
            <a:r>
              <a:rPr lang="en-US" sz="1800" baseline="0" dirty="0"/>
              <a:t>SBRM RFP vote to recommend for issuance</a:t>
            </a:r>
          </a:p>
          <a:p>
            <a:pPr lvl="1"/>
            <a:r>
              <a:rPr lang="en-US" sz="1800" baseline="0" dirty="0"/>
              <a:t>AB review: Passed; issued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5D328-1768-47B9-9B09-5223E994B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151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34478-B9C7-4547-B988-9147C2A09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Amsterdam Quarterly Meeting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5D517-38BA-46BF-BADC-CF518F996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baseline="0" dirty="0"/>
              <a:t>Joint with Blockchain PSIG</a:t>
            </a:r>
          </a:p>
          <a:p>
            <a:pPr lvl="1"/>
            <a:r>
              <a:rPr lang="en-US" sz="1400" baseline="0" dirty="0"/>
              <a:t>Identifiers for DLT Assets (FIGI based)</a:t>
            </a:r>
          </a:p>
          <a:p>
            <a:pPr lvl="0"/>
            <a:r>
              <a:rPr lang="en-US" sz="1800" baseline="0" dirty="0"/>
              <a:t>Blockchain PSIG itself</a:t>
            </a:r>
          </a:p>
          <a:p>
            <a:pPr lvl="1"/>
            <a:r>
              <a:rPr lang="en-US" sz="1400" baseline="0" dirty="0"/>
              <a:t>Directions in DLT</a:t>
            </a:r>
          </a:p>
          <a:p>
            <a:pPr lvl="1"/>
            <a:r>
              <a:rPr lang="en-US" sz="1400" baseline="0" dirty="0"/>
              <a:t>DLT Interoperability RFI</a:t>
            </a:r>
          </a:p>
          <a:p>
            <a:pPr lvl="1"/>
            <a:r>
              <a:rPr lang="en-US" sz="1400" baseline="0" dirty="0"/>
              <a:t>IOTA Updates</a:t>
            </a:r>
          </a:p>
          <a:p>
            <a:pPr lvl="0"/>
            <a:r>
              <a:rPr lang="en-US" sz="1600" baseline="0" dirty="0"/>
              <a:t>Joint with MARS</a:t>
            </a:r>
          </a:p>
          <a:p>
            <a:pPr lvl="1"/>
            <a:r>
              <a:rPr lang="en-US" sz="1600" baseline="0" dirty="0"/>
              <a:t>Ternary Standard</a:t>
            </a:r>
          </a:p>
          <a:p>
            <a:pPr lvl="2"/>
            <a:r>
              <a:rPr lang="en-US" sz="1400" baseline="0" dirty="0"/>
              <a:t>Reviewed at MARS meeting on the Monday (questions remained – see next slide)</a:t>
            </a:r>
          </a:p>
          <a:p>
            <a:pPr lvl="2"/>
            <a:r>
              <a:rPr lang="en-US" sz="1400" baseline="0" dirty="0"/>
              <a:t>AB discussion </a:t>
            </a:r>
          </a:p>
          <a:p>
            <a:pPr lvl="2"/>
            <a:r>
              <a:rPr lang="en-US" sz="1400" baseline="0" dirty="0"/>
              <a:t>Deprecated as stand-alone standard</a:t>
            </a:r>
          </a:p>
          <a:p>
            <a:pPr lvl="2"/>
            <a:r>
              <a:rPr lang="en-US" sz="1400" baseline="0" dirty="0"/>
              <a:t>To be included in Tangle / Node standard</a:t>
            </a:r>
          </a:p>
          <a:p>
            <a:pPr lvl="1"/>
            <a:r>
              <a:rPr lang="en-US" sz="1600" dirty="0"/>
              <a:t>Tangle / Node draft presented</a:t>
            </a:r>
          </a:p>
          <a:p>
            <a:pPr lvl="2"/>
            <a:r>
              <a:rPr lang="en-US" sz="1400" dirty="0"/>
              <a:t>Including new features just released</a:t>
            </a:r>
            <a:r>
              <a:rPr lang="en-US" sz="1400" baseline="0" dirty="0"/>
              <a:t> (Shimmer etc.)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6920C-60E3-47B7-AE63-9358967D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1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52D3-E5AF-45AD-B273-FDFF145E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</a:t>
            </a:r>
            <a:r>
              <a:rPr lang="en-US" baseline="0" dirty="0"/>
              <a:t> Standards (Blockchain PSIG)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A7DCA-DD09-4CC5-B12B-B5E454D93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IOTA standards work under way</a:t>
            </a:r>
          </a:p>
          <a:p>
            <a:pPr lvl="1"/>
            <a:r>
              <a:rPr lang="en-US" sz="2000" baseline="0" dirty="0"/>
              <a:t>IOTA Tangle / Node Standard (with MARS)</a:t>
            </a:r>
          </a:p>
          <a:p>
            <a:pPr lvl="2"/>
            <a:r>
              <a:rPr lang="en-US" sz="1600" baseline="0" dirty="0"/>
              <a:t>Draft presented this time around</a:t>
            </a:r>
          </a:p>
          <a:p>
            <a:pPr lvl="1"/>
            <a:r>
              <a:rPr lang="en-US" sz="2000" baseline="0" dirty="0"/>
              <a:t>Ternary</a:t>
            </a:r>
          </a:p>
          <a:p>
            <a:pPr lvl="2"/>
            <a:r>
              <a:rPr lang="en-US" sz="1600" baseline="0" dirty="0"/>
              <a:t>Questions on usage, motivation, use base</a:t>
            </a:r>
          </a:p>
          <a:p>
            <a:pPr lvl="2"/>
            <a:r>
              <a:rPr lang="en-US" sz="1600" baseline="0" dirty="0"/>
              <a:t>Answered by IOTA subsequently</a:t>
            </a:r>
          </a:p>
          <a:p>
            <a:pPr lvl="3"/>
            <a:r>
              <a:rPr lang="en-US" sz="1400" baseline="0" dirty="0"/>
              <a:t>Specific ternary processing in IoT (including chip-level ideas)</a:t>
            </a:r>
          </a:p>
          <a:p>
            <a:pPr lvl="3"/>
            <a:r>
              <a:rPr lang="en-US" sz="1400" baseline="0" dirty="0"/>
              <a:t>Possible RFP</a:t>
            </a:r>
          </a:p>
          <a:p>
            <a:pPr lvl="3"/>
            <a:r>
              <a:rPr lang="en-US" sz="1400" baseline="0" dirty="0"/>
              <a:t>IoT related – what TF?</a:t>
            </a:r>
          </a:p>
          <a:p>
            <a:pPr lvl="1"/>
            <a:r>
              <a:rPr lang="en-US" sz="2000" baseline="0" dirty="0"/>
              <a:t>Additional messaging standards proposal in Healthcare / FHIR (</a:t>
            </a:r>
            <a:r>
              <a:rPr lang="en-US" sz="2000" baseline="0" dirty="0" err="1"/>
              <a:t>Protobuf</a:t>
            </a:r>
            <a:r>
              <a:rPr lang="en-US" sz="2000" baseline="0" dirty="0"/>
              <a:t>) – what TF?</a:t>
            </a:r>
          </a:p>
          <a:p>
            <a:pPr lvl="0"/>
            <a:r>
              <a:rPr lang="en-US" sz="2400" baseline="0" dirty="0"/>
              <a:t>DLT Ecosystem Interoperability (with MARS): </a:t>
            </a:r>
          </a:p>
          <a:p>
            <a:pPr lvl="1"/>
            <a:r>
              <a:rPr lang="en-US" sz="2000" baseline="0" dirty="0"/>
              <a:t>RFI in Nashville</a:t>
            </a:r>
          </a:p>
          <a:p>
            <a:pPr lvl="1"/>
            <a:r>
              <a:rPr lang="en-US" sz="2000" baseline="0" dirty="0"/>
              <a:t>then RFP</a:t>
            </a:r>
          </a:p>
          <a:p>
            <a:pPr lvl="1"/>
            <a:r>
              <a:rPr lang="en-US" sz="2000" baseline="0" dirty="0"/>
              <a:t>broader DAG based ecosystems (unclear)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DCAF1-01B8-4A12-B9DD-64CAE207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40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B5FC5-EC1C-4515-8F83-D3410A02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Federated Enterprise Risk Management ("FERM")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AF126-6210-463A-875D-0945D28D7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Met in Amsterdam</a:t>
            </a:r>
          </a:p>
          <a:p>
            <a:pPr lvl="0"/>
            <a:r>
              <a:rPr lang="en-US" dirty="0"/>
              <a:t>Larger meetings planned for Nashville (one day?)</a:t>
            </a:r>
          </a:p>
          <a:p>
            <a:pPr lvl="0"/>
            <a:r>
              <a:rPr lang="en-US" dirty="0"/>
              <a:t>Was a WG of FDTF but will move </a:t>
            </a:r>
          </a:p>
          <a:p>
            <a:pPr lvl="1"/>
            <a:r>
              <a:rPr lang="en-US" dirty="0"/>
              <a:t>Stand alone</a:t>
            </a:r>
          </a:p>
          <a:p>
            <a:pPr lvl="1"/>
            <a:r>
              <a:rPr lang="en-US" dirty="0"/>
              <a:t>This WG will make its own agenda and plans for Nashville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25231-DCF1-4BEC-A7A5-644E6EA6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8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 2018)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/>
            <a:r>
              <a:rPr lang="en-US" sz="1400" dirty="0"/>
              <a:t>Will bring forward only those 1 </a:t>
            </a:r>
            <a:r>
              <a:rPr lang="en-US" sz="1400" dirty="0" err="1"/>
              <a:t>Jiras</a:t>
            </a:r>
            <a:r>
              <a:rPr lang="en-US" sz="1400" dirty="0"/>
              <a:t> that remain applicable</a:t>
            </a:r>
          </a:p>
          <a:p>
            <a:pPr lvl="2"/>
            <a:r>
              <a:rPr lang="en-US" sz="1400" dirty="0"/>
              <a:t>Will generate OMG </a:t>
            </a:r>
            <a:r>
              <a:rPr lang="en-US" sz="1400" dirty="0" err="1"/>
              <a:t>Jiras</a:t>
            </a:r>
            <a:r>
              <a:rPr lang="en-US" sz="1400" dirty="0"/>
              <a:t> for changes since EDMC FIBO 2018Q2.65</a:t>
            </a:r>
            <a:r>
              <a:rPr lang="en-US" sz="1400" baseline="0" dirty="0"/>
              <a:t> (basis for FIBO v2 submission</a:t>
            </a:r>
            <a:r>
              <a:rPr lang="en-US" sz="2200" dirty="0"/>
              <a:t> 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Delivers a ‘Final’ version of the Specification </a:t>
            </a:r>
            <a:r>
              <a:rPr lang="en-US" sz="1600" dirty="0"/>
              <a:t>for</a:t>
            </a:r>
            <a:r>
              <a:rPr lang="en-US" sz="1600" baseline="0" dirty="0"/>
              <a:t> Q2.5 content in September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will also provide some automation for the transformation for EDM Council OWL to OMG OWL (different IRIs; some metadata additions)</a:t>
            </a:r>
          </a:p>
          <a:p>
            <a:pPr lvl="1"/>
            <a:r>
              <a:rPr lang="en-US" sz="1800" dirty="0"/>
              <a:t>Exploring</a:t>
            </a:r>
            <a:r>
              <a:rPr lang="en-US" sz="1800" baseline="0" dirty="0"/>
              <a:t> the proposal to have one set of namespaces rather than 2 as at present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meets alternative Fridays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minor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URI alignment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14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20757</TotalTime>
  <Words>3047</Words>
  <Application>Microsoft Office PowerPoint</Application>
  <PresentationFormat>On-screen Show (4:3)</PresentationFormat>
  <Paragraphs>501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Amsterdam Quarterly Meeting (1/2)</vt:lpstr>
      <vt:lpstr>Amsterdam Quarterly Meeting (2/2)</vt:lpstr>
      <vt:lpstr>DLT Standards (Blockchain PSIG)</vt:lpstr>
      <vt:lpstr>Federated Enterprise Risk Management ("FERM") WG</vt:lpstr>
      <vt:lpstr>FIBO v2 – Status reminder</vt:lpstr>
      <vt:lpstr>Change Management / Spec Automation</vt:lpstr>
      <vt:lpstr>September Agenda: Things to cover</vt:lpstr>
      <vt:lpstr>Plans for September</vt:lpstr>
      <vt:lpstr>Possible Additional Sessions</vt:lpstr>
      <vt:lpstr>September FIBO Workshop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2019-07-03T20:00:10Z</dcterms:modified>
</cp:coreProperties>
</file>