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519" r:id="rId3"/>
    <p:sldId id="843" r:id="rId4"/>
    <p:sldId id="944" r:id="rId5"/>
    <p:sldId id="951" r:id="rId6"/>
    <p:sldId id="935" r:id="rId7"/>
    <p:sldId id="948" r:id="rId8"/>
    <p:sldId id="934" r:id="rId9"/>
    <p:sldId id="950" r:id="rId10"/>
    <p:sldId id="947" r:id="rId11"/>
    <p:sldId id="930" r:id="rId12"/>
    <p:sldId id="937" r:id="rId13"/>
    <p:sldId id="909" r:id="rId14"/>
    <p:sldId id="949" r:id="rId15"/>
    <p:sldId id="943" r:id="rId16"/>
    <p:sldId id="922" r:id="rId17"/>
    <p:sldId id="877" r:id="rId18"/>
    <p:sldId id="900" r:id="rId19"/>
    <p:sldId id="78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60B2"/>
    <a:srgbClr val="FFFF66"/>
    <a:srgbClr val="FF6699"/>
    <a:srgbClr val="E32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831319-9D17-4110-87A2-F785BDC7E261}" v="4352" dt="2020-09-08T19:35:47.0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 autoAdjust="0"/>
  </p:normalViewPr>
  <p:slideViewPr>
    <p:cSldViewPr>
      <p:cViewPr varScale="1">
        <p:scale>
          <a:sx n="58" d="100"/>
          <a:sy n="58" d="100"/>
        </p:scale>
        <p:origin x="790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8535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12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ennett" userId="808163721be62333" providerId="LiveId" clId="{F9831319-9D17-4110-87A2-F785BDC7E261}"/>
    <pc:docChg chg="addSld delSld modSld sldOrd">
      <pc:chgData name="Michael Bennett" userId="808163721be62333" providerId="LiveId" clId="{F9831319-9D17-4110-87A2-F785BDC7E261}" dt="2020-09-08T19:35:47.026" v="4377" actId="20577"/>
      <pc:docMkLst>
        <pc:docMk/>
      </pc:docMkLst>
      <pc:sldChg chg="modSp mod">
        <pc:chgData name="Michael Bennett" userId="808163721be62333" providerId="LiveId" clId="{F9831319-9D17-4110-87A2-F785BDC7E261}" dt="2020-09-08T17:03:46.288" v="11" actId="20577"/>
        <pc:sldMkLst>
          <pc:docMk/>
          <pc:sldMk cId="0" sldId="256"/>
        </pc:sldMkLst>
        <pc:spChg chg="mod">
          <ac:chgData name="Michael Bennett" userId="808163721be62333" providerId="LiveId" clId="{F9831319-9D17-4110-87A2-F785BDC7E261}" dt="2020-09-08T17:03:46.288" v="1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Michael Bennett" userId="808163721be62333" providerId="LiveId" clId="{F9831319-9D17-4110-87A2-F785BDC7E261}" dt="2020-09-08T17:04:21.925" v="28" actId="20577"/>
        <pc:sldMkLst>
          <pc:docMk/>
          <pc:sldMk cId="2334629059" sldId="519"/>
        </pc:sldMkLst>
        <pc:spChg chg="mod">
          <ac:chgData name="Michael Bennett" userId="808163721be62333" providerId="LiveId" clId="{F9831319-9D17-4110-87A2-F785BDC7E261}" dt="2020-09-08T17:04:21.925" v="28" actId="20577"/>
          <ac:spMkLst>
            <pc:docMk/>
            <pc:sldMk cId="2334629059" sldId="519"/>
            <ac:spMk id="3" creationId="{00000000-0000-0000-0000-000000000000}"/>
          </ac:spMkLst>
        </pc:spChg>
      </pc:sldChg>
      <pc:sldChg chg="delSp modSp">
        <pc:chgData name="Michael Bennett" userId="808163721be62333" providerId="LiveId" clId="{F9831319-9D17-4110-87A2-F785BDC7E261}" dt="2020-09-08T18:48:04.133" v="2599" actId="20577"/>
        <pc:sldMkLst>
          <pc:docMk/>
          <pc:sldMk cId="3947954689" sldId="843"/>
        </pc:sldMkLst>
        <pc:spChg chg="mod">
          <ac:chgData name="Michael Bennett" userId="808163721be62333" providerId="LiveId" clId="{F9831319-9D17-4110-87A2-F785BDC7E261}" dt="2020-09-08T18:48:04.133" v="2599" actId="20577"/>
          <ac:spMkLst>
            <pc:docMk/>
            <pc:sldMk cId="3947954689" sldId="843"/>
            <ac:spMk id="3" creationId="{00000000-0000-0000-0000-000000000000}"/>
          </ac:spMkLst>
        </pc:spChg>
        <pc:spChg chg="del mod">
          <ac:chgData name="Michael Bennett" userId="808163721be62333" providerId="LiveId" clId="{F9831319-9D17-4110-87A2-F785BDC7E261}" dt="2020-09-08T17:35:22.162" v="2153" actId="478"/>
          <ac:spMkLst>
            <pc:docMk/>
            <pc:sldMk cId="3947954689" sldId="843"/>
            <ac:spMk id="5" creationId="{00000000-0000-0000-0000-000000000000}"/>
          </ac:spMkLst>
        </pc:spChg>
      </pc:sldChg>
      <pc:sldChg chg="modSp ord">
        <pc:chgData name="Michael Bennett" userId="808163721be62333" providerId="LiveId" clId="{F9831319-9D17-4110-87A2-F785BDC7E261}" dt="2020-09-08T19:31:12.780" v="4376" actId="20577"/>
        <pc:sldMkLst>
          <pc:docMk/>
          <pc:sldMk cId="2815055961" sldId="909"/>
        </pc:sldMkLst>
        <pc:spChg chg="mod">
          <ac:chgData name="Michael Bennett" userId="808163721be62333" providerId="LiveId" clId="{F9831319-9D17-4110-87A2-F785BDC7E261}" dt="2020-09-08T19:31:12.780" v="4376" actId="20577"/>
          <ac:spMkLst>
            <pc:docMk/>
            <pc:sldMk cId="2815055961" sldId="909"/>
            <ac:spMk id="2" creationId="{3D064761-7FA7-46E6-8617-BDE6DD790259}"/>
          </ac:spMkLst>
        </pc:spChg>
        <pc:spChg chg="mod">
          <ac:chgData name="Michael Bennett" userId="808163721be62333" providerId="LiveId" clId="{F9831319-9D17-4110-87A2-F785BDC7E261}" dt="2020-09-08T17:18:37.662" v="1521" actId="20577"/>
          <ac:spMkLst>
            <pc:docMk/>
            <pc:sldMk cId="2815055961" sldId="909"/>
            <ac:spMk id="3" creationId="{B2957C12-1993-4137-B645-237F46E79BE0}"/>
          </ac:spMkLst>
        </pc:spChg>
      </pc:sldChg>
      <pc:sldChg chg="modSp ord">
        <pc:chgData name="Michael Bennett" userId="808163721be62333" providerId="LiveId" clId="{F9831319-9D17-4110-87A2-F785BDC7E261}" dt="2020-09-08T19:28:16.782" v="4357" actId="404"/>
        <pc:sldMkLst>
          <pc:docMk/>
          <pc:sldMk cId="1678804831" sldId="930"/>
        </pc:sldMkLst>
        <pc:spChg chg="mod">
          <ac:chgData name="Michael Bennett" userId="808163721be62333" providerId="LiveId" clId="{F9831319-9D17-4110-87A2-F785BDC7E261}" dt="2020-09-08T17:28:35.329" v="1945" actId="20577"/>
          <ac:spMkLst>
            <pc:docMk/>
            <pc:sldMk cId="1678804831" sldId="930"/>
            <ac:spMk id="2" creationId="{AB48908B-492A-4DB2-89A4-B5B910565B4E}"/>
          </ac:spMkLst>
        </pc:spChg>
        <pc:spChg chg="mod">
          <ac:chgData name="Michael Bennett" userId="808163721be62333" providerId="LiveId" clId="{F9831319-9D17-4110-87A2-F785BDC7E261}" dt="2020-09-08T19:28:16.782" v="4357" actId="404"/>
          <ac:spMkLst>
            <pc:docMk/>
            <pc:sldMk cId="1678804831" sldId="930"/>
            <ac:spMk id="3" creationId="{A3AAC95C-8C32-4593-B67B-ACF8E2384D78}"/>
          </ac:spMkLst>
        </pc:spChg>
      </pc:sldChg>
      <pc:sldChg chg="modSp del">
        <pc:chgData name="Michael Bennett" userId="808163721be62333" providerId="LiveId" clId="{F9831319-9D17-4110-87A2-F785BDC7E261}" dt="2020-09-08T17:16:34.289" v="1356" actId="2696"/>
        <pc:sldMkLst>
          <pc:docMk/>
          <pc:sldMk cId="1167754299" sldId="933"/>
        </pc:sldMkLst>
        <pc:spChg chg="mod">
          <ac:chgData name="Michael Bennett" userId="808163721be62333" providerId="LiveId" clId="{F9831319-9D17-4110-87A2-F785BDC7E261}" dt="2020-09-08T17:13:24.054" v="806"/>
          <ac:spMkLst>
            <pc:docMk/>
            <pc:sldMk cId="1167754299" sldId="933"/>
            <ac:spMk id="2" creationId="{DA8E4D8F-177E-469D-BDF1-C558AD5AF8FF}"/>
          </ac:spMkLst>
        </pc:spChg>
      </pc:sldChg>
      <pc:sldChg chg="modSp">
        <pc:chgData name="Michael Bennett" userId="808163721be62333" providerId="LiveId" clId="{F9831319-9D17-4110-87A2-F785BDC7E261}" dt="2020-09-08T17:29:20.645" v="1965" actId="20577"/>
        <pc:sldMkLst>
          <pc:docMk/>
          <pc:sldMk cId="3831785321" sldId="934"/>
        </pc:sldMkLst>
        <pc:spChg chg="mod">
          <ac:chgData name="Michael Bennett" userId="808163721be62333" providerId="LiveId" clId="{F9831319-9D17-4110-87A2-F785BDC7E261}" dt="2020-09-08T17:29:20.645" v="1965" actId="20577"/>
          <ac:spMkLst>
            <pc:docMk/>
            <pc:sldMk cId="3831785321" sldId="934"/>
            <ac:spMk id="2" creationId="{187C747F-0789-4B95-9B64-FC539C90454F}"/>
          </ac:spMkLst>
        </pc:spChg>
        <pc:spChg chg="mod">
          <ac:chgData name="Michael Bennett" userId="808163721be62333" providerId="LiveId" clId="{F9831319-9D17-4110-87A2-F785BDC7E261}" dt="2020-09-08T17:16:56.012" v="1387" actId="20577"/>
          <ac:spMkLst>
            <pc:docMk/>
            <pc:sldMk cId="3831785321" sldId="934"/>
            <ac:spMk id="3" creationId="{5E1111A8-843E-49AB-8AEA-C792F1D71ABA}"/>
          </ac:spMkLst>
        </pc:spChg>
      </pc:sldChg>
      <pc:sldChg chg="modSp ord">
        <pc:chgData name="Michael Bennett" userId="808163721be62333" providerId="LiveId" clId="{F9831319-9D17-4110-87A2-F785BDC7E261}" dt="2020-09-08T18:54:38.845" v="2829" actId="20577"/>
        <pc:sldMkLst>
          <pc:docMk/>
          <pc:sldMk cId="3634127444" sldId="935"/>
        </pc:sldMkLst>
        <pc:spChg chg="mod">
          <ac:chgData name="Michael Bennett" userId="808163721be62333" providerId="LiveId" clId="{F9831319-9D17-4110-87A2-F785BDC7E261}" dt="2020-09-08T17:04:40.546" v="29"/>
          <ac:spMkLst>
            <pc:docMk/>
            <pc:sldMk cId="3634127444" sldId="935"/>
            <ac:spMk id="2" creationId="{0C041614-05C3-44A0-97E5-8F69FFB211EA}"/>
          </ac:spMkLst>
        </pc:spChg>
        <pc:spChg chg="mod">
          <ac:chgData name="Michael Bennett" userId="808163721be62333" providerId="LiveId" clId="{F9831319-9D17-4110-87A2-F785BDC7E261}" dt="2020-09-08T18:54:38.845" v="2829" actId="20577"/>
          <ac:spMkLst>
            <pc:docMk/>
            <pc:sldMk cId="3634127444" sldId="935"/>
            <ac:spMk id="3" creationId="{77B6A75A-FBFE-4CB0-8616-6CDB2D1BBC01}"/>
          </ac:spMkLst>
        </pc:spChg>
      </pc:sldChg>
      <pc:sldChg chg="del">
        <pc:chgData name="Michael Bennett" userId="808163721be62333" providerId="LiveId" clId="{F9831319-9D17-4110-87A2-F785BDC7E261}" dt="2020-09-08T17:11:51.322" v="752" actId="47"/>
        <pc:sldMkLst>
          <pc:docMk/>
          <pc:sldMk cId="1664545443" sldId="936"/>
        </pc:sldMkLst>
      </pc:sldChg>
      <pc:sldChg chg="modSp ord">
        <pc:chgData name="Michael Bennett" userId="808163721be62333" providerId="LiveId" clId="{F9831319-9D17-4110-87A2-F785BDC7E261}" dt="2020-09-08T19:11:50.110" v="4023" actId="20577"/>
        <pc:sldMkLst>
          <pc:docMk/>
          <pc:sldMk cId="2024216997" sldId="937"/>
        </pc:sldMkLst>
        <pc:spChg chg="mod">
          <ac:chgData name="Michael Bennett" userId="808163721be62333" providerId="LiveId" clId="{F9831319-9D17-4110-87A2-F785BDC7E261}" dt="2020-09-08T17:28:23.832" v="1926" actId="20577"/>
          <ac:spMkLst>
            <pc:docMk/>
            <pc:sldMk cId="2024216997" sldId="937"/>
            <ac:spMk id="2" creationId="{B3607685-407B-4DFC-9648-417F6DBA877D}"/>
          </ac:spMkLst>
        </pc:spChg>
        <pc:spChg chg="mod">
          <ac:chgData name="Michael Bennett" userId="808163721be62333" providerId="LiveId" clId="{F9831319-9D17-4110-87A2-F785BDC7E261}" dt="2020-09-08T19:11:50.110" v="4023" actId="20577"/>
          <ac:spMkLst>
            <pc:docMk/>
            <pc:sldMk cId="2024216997" sldId="937"/>
            <ac:spMk id="3" creationId="{71ECBE3B-14A2-43E7-8232-6D87DC82D9DA}"/>
          </ac:spMkLst>
        </pc:spChg>
      </pc:sldChg>
      <pc:sldChg chg="del">
        <pc:chgData name="Michael Bennett" userId="808163721be62333" providerId="LiveId" clId="{F9831319-9D17-4110-87A2-F785BDC7E261}" dt="2020-09-08T17:11:52.475" v="753" actId="47"/>
        <pc:sldMkLst>
          <pc:docMk/>
          <pc:sldMk cId="4223018997" sldId="938"/>
        </pc:sldMkLst>
      </pc:sldChg>
      <pc:sldChg chg="modSp del">
        <pc:chgData name="Michael Bennett" userId="808163721be62333" providerId="LiveId" clId="{F9831319-9D17-4110-87A2-F785BDC7E261}" dt="2020-09-08T17:12:43.415" v="762" actId="2696"/>
        <pc:sldMkLst>
          <pc:docMk/>
          <pc:sldMk cId="2418497540" sldId="939"/>
        </pc:sldMkLst>
        <pc:spChg chg="mod">
          <ac:chgData name="Michael Bennett" userId="808163721be62333" providerId="LiveId" clId="{F9831319-9D17-4110-87A2-F785BDC7E261}" dt="2020-09-08T17:12:36.817" v="757" actId="20577"/>
          <ac:spMkLst>
            <pc:docMk/>
            <pc:sldMk cId="2418497540" sldId="939"/>
            <ac:spMk id="3" creationId="{1F61BA16-D4D0-402C-A359-D4F932C3D387}"/>
          </ac:spMkLst>
        </pc:spChg>
      </pc:sldChg>
      <pc:sldChg chg="del">
        <pc:chgData name="Michael Bennett" userId="808163721be62333" providerId="LiveId" clId="{F9831319-9D17-4110-87A2-F785BDC7E261}" dt="2020-09-08T17:11:58.844" v="754" actId="47"/>
        <pc:sldMkLst>
          <pc:docMk/>
          <pc:sldMk cId="3196961039" sldId="940"/>
        </pc:sldMkLst>
      </pc:sldChg>
      <pc:sldChg chg="del">
        <pc:chgData name="Michael Bennett" userId="808163721be62333" providerId="LiveId" clId="{F9831319-9D17-4110-87A2-F785BDC7E261}" dt="2020-09-08T17:12:14.800" v="756" actId="47"/>
        <pc:sldMkLst>
          <pc:docMk/>
          <pc:sldMk cId="2417034043" sldId="941"/>
        </pc:sldMkLst>
      </pc:sldChg>
      <pc:sldChg chg="del">
        <pc:chgData name="Michael Bennett" userId="808163721be62333" providerId="LiveId" clId="{F9831319-9D17-4110-87A2-F785BDC7E261}" dt="2020-09-08T17:12:12.975" v="755" actId="47"/>
        <pc:sldMkLst>
          <pc:docMk/>
          <pc:sldMk cId="426028232" sldId="942"/>
        </pc:sldMkLst>
      </pc:sldChg>
      <pc:sldChg chg="modSp">
        <pc:chgData name="Michael Bennett" userId="808163721be62333" providerId="LiveId" clId="{F9831319-9D17-4110-87A2-F785BDC7E261}" dt="2020-09-08T17:24:08.527" v="1524"/>
        <pc:sldMkLst>
          <pc:docMk/>
          <pc:sldMk cId="4261498575" sldId="943"/>
        </pc:sldMkLst>
        <pc:spChg chg="mod">
          <ac:chgData name="Michael Bennett" userId="808163721be62333" providerId="LiveId" clId="{F9831319-9D17-4110-87A2-F785BDC7E261}" dt="2020-09-08T17:17:53.013" v="1463" actId="20577"/>
          <ac:spMkLst>
            <pc:docMk/>
            <pc:sldMk cId="4261498575" sldId="943"/>
            <ac:spMk id="2" creationId="{45E8DE4D-16FE-4607-98A1-431ABF66A0AC}"/>
          </ac:spMkLst>
        </pc:spChg>
        <pc:spChg chg="mod">
          <ac:chgData name="Michael Bennett" userId="808163721be62333" providerId="LiveId" clId="{F9831319-9D17-4110-87A2-F785BDC7E261}" dt="2020-09-08T17:24:08.527" v="1524"/>
          <ac:spMkLst>
            <pc:docMk/>
            <pc:sldMk cId="4261498575" sldId="943"/>
            <ac:spMk id="3" creationId="{126A86E9-5665-4548-A789-1BD489AA446C}"/>
          </ac:spMkLst>
        </pc:spChg>
      </pc:sldChg>
      <pc:sldChg chg="modSp add">
        <pc:chgData name="Michael Bennett" userId="808163721be62333" providerId="LiveId" clId="{F9831319-9D17-4110-87A2-F785BDC7E261}" dt="2020-09-08T19:00:42.039" v="3500" actId="20577"/>
        <pc:sldMkLst>
          <pc:docMk/>
          <pc:sldMk cId="3367386851" sldId="944"/>
        </pc:sldMkLst>
        <pc:spChg chg="mod">
          <ac:chgData name="Michael Bennett" userId="808163721be62333" providerId="LiveId" clId="{F9831319-9D17-4110-87A2-F785BDC7E261}" dt="2020-09-08T17:04:46.166" v="48" actId="20577"/>
          <ac:spMkLst>
            <pc:docMk/>
            <pc:sldMk cId="3367386851" sldId="944"/>
            <ac:spMk id="2" creationId="{339F7EE6-D6DC-4096-9E15-02D8C5B6C22F}"/>
          </ac:spMkLst>
        </pc:spChg>
        <pc:spChg chg="mod">
          <ac:chgData name="Michael Bennett" userId="808163721be62333" providerId="LiveId" clId="{F9831319-9D17-4110-87A2-F785BDC7E261}" dt="2020-09-08T19:00:42.039" v="3500" actId="20577"/>
          <ac:spMkLst>
            <pc:docMk/>
            <pc:sldMk cId="3367386851" sldId="944"/>
            <ac:spMk id="3" creationId="{85AA9484-3CE9-4486-9C0C-7064D4EEC3F5}"/>
          </ac:spMkLst>
        </pc:spChg>
      </pc:sldChg>
      <pc:sldChg chg="modSp add del">
        <pc:chgData name="Michael Bennett" userId="808163721be62333" providerId="LiveId" clId="{F9831319-9D17-4110-87A2-F785BDC7E261}" dt="2020-09-08T17:09:34.981" v="617" actId="2696"/>
        <pc:sldMkLst>
          <pc:docMk/>
          <pc:sldMk cId="633031553" sldId="945"/>
        </pc:sldMkLst>
        <pc:spChg chg="mod">
          <ac:chgData name="Michael Bennett" userId="808163721be62333" providerId="LiveId" clId="{F9831319-9D17-4110-87A2-F785BDC7E261}" dt="2020-09-08T17:09:31.368" v="613"/>
          <ac:spMkLst>
            <pc:docMk/>
            <pc:sldMk cId="633031553" sldId="945"/>
            <ac:spMk id="2" creationId="{822CFA39-087C-4B18-B6E0-56FD7CE6E73E}"/>
          </ac:spMkLst>
        </pc:spChg>
      </pc:sldChg>
      <pc:sldChg chg="modSp add del">
        <pc:chgData name="Michael Bennett" userId="808163721be62333" providerId="LiveId" clId="{F9831319-9D17-4110-87A2-F785BDC7E261}" dt="2020-09-08T17:04:49.163" v="50" actId="2696"/>
        <pc:sldMkLst>
          <pc:docMk/>
          <pc:sldMk cId="2754960627" sldId="945"/>
        </pc:sldMkLst>
        <pc:spChg chg="mod">
          <ac:chgData name="Michael Bennett" userId="808163721be62333" providerId="LiveId" clId="{F9831319-9D17-4110-87A2-F785BDC7E261}" dt="2020-09-08T17:04:48.853" v="49"/>
          <ac:spMkLst>
            <pc:docMk/>
            <pc:sldMk cId="2754960627" sldId="945"/>
            <ac:spMk id="2" creationId="{0276F2A6-D67B-4BD8-85A5-CA5F1B422723}"/>
          </ac:spMkLst>
        </pc:spChg>
      </pc:sldChg>
      <pc:sldChg chg="modSp add del">
        <pc:chgData name="Michael Bennett" userId="808163721be62333" providerId="LiveId" clId="{F9831319-9D17-4110-87A2-F785BDC7E261}" dt="2020-09-08T17:09:49.474" v="624" actId="2696"/>
        <pc:sldMkLst>
          <pc:docMk/>
          <pc:sldMk cId="1772352424" sldId="946"/>
        </pc:sldMkLst>
        <pc:spChg chg="mod">
          <ac:chgData name="Michael Bennett" userId="808163721be62333" providerId="LiveId" clId="{F9831319-9D17-4110-87A2-F785BDC7E261}" dt="2020-09-08T17:09:33.162" v="616" actId="20577"/>
          <ac:spMkLst>
            <pc:docMk/>
            <pc:sldMk cId="1772352424" sldId="946"/>
            <ac:spMk id="2" creationId="{1C97A834-152E-4B06-B54C-C1E80BC8A903}"/>
          </ac:spMkLst>
        </pc:spChg>
        <pc:spChg chg="mod">
          <ac:chgData name="Michael Bennett" userId="808163721be62333" providerId="LiveId" clId="{F9831319-9D17-4110-87A2-F785BDC7E261}" dt="2020-09-08T17:09:45.509" v="622"/>
          <ac:spMkLst>
            <pc:docMk/>
            <pc:sldMk cId="1772352424" sldId="946"/>
            <ac:spMk id="3" creationId="{F8BDC6CA-953D-4A20-B1B4-AC91366DF1D8}"/>
          </ac:spMkLst>
        </pc:spChg>
      </pc:sldChg>
      <pc:sldChg chg="modSp add ord">
        <pc:chgData name="Michael Bennett" userId="808163721be62333" providerId="LiveId" clId="{F9831319-9D17-4110-87A2-F785BDC7E261}" dt="2020-09-08T18:52:05.731" v="2768"/>
        <pc:sldMkLst>
          <pc:docMk/>
          <pc:sldMk cId="3534264043" sldId="947"/>
        </pc:sldMkLst>
        <pc:spChg chg="mod">
          <ac:chgData name="Michael Bennett" userId="808163721be62333" providerId="LiveId" clId="{F9831319-9D17-4110-87A2-F785BDC7E261}" dt="2020-09-08T17:41:18.208" v="2325"/>
          <ac:spMkLst>
            <pc:docMk/>
            <pc:sldMk cId="3534264043" sldId="947"/>
            <ac:spMk id="2" creationId="{24EE38E3-E6E1-4E83-9811-DDD74AF62841}"/>
          </ac:spMkLst>
        </pc:spChg>
        <pc:spChg chg="mod">
          <ac:chgData name="Michael Bennett" userId="808163721be62333" providerId="LiveId" clId="{F9831319-9D17-4110-87A2-F785BDC7E261}" dt="2020-09-08T18:52:05.731" v="2768"/>
          <ac:spMkLst>
            <pc:docMk/>
            <pc:sldMk cId="3534264043" sldId="947"/>
            <ac:spMk id="3" creationId="{927BF947-78C4-473D-B532-78690D6D5B96}"/>
          </ac:spMkLst>
        </pc:spChg>
      </pc:sldChg>
      <pc:sldChg chg="modSp add">
        <pc:chgData name="Michael Bennett" userId="808163721be62333" providerId="LiveId" clId="{F9831319-9D17-4110-87A2-F785BDC7E261}" dt="2020-09-08T17:43:49.254" v="2454" actId="20577"/>
        <pc:sldMkLst>
          <pc:docMk/>
          <pc:sldMk cId="1831750189" sldId="948"/>
        </pc:sldMkLst>
        <pc:spChg chg="mod">
          <ac:chgData name="Michael Bennett" userId="808163721be62333" providerId="LiveId" clId="{F9831319-9D17-4110-87A2-F785BDC7E261}" dt="2020-09-08T17:13:36.364" v="855" actId="20577"/>
          <ac:spMkLst>
            <pc:docMk/>
            <pc:sldMk cId="1831750189" sldId="948"/>
            <ac:spMk id="2" creationId="{6356DC4C-D2A1-4440-B3F9-F4162ABB8050}"/>
          </ac:spMkLst>
        </pc:spChg>
        <pc:spChg chg="mod">
          <ac:chgData name="Michael Bennett" userId="808163721be62333" providerId="LiveId" clId="{F9831319-9D17-4110-87A2-F785BDC7E261}" dt="2020-09-08T17:43:49.254" v="2454" actId="20577"/>
          <ac:spMkLst>
            <pc:docMk/>
            <pc:sldMk cId="1831750189" sldId="948"/>
            <ac:spMk id="3" creationId="{2C3F2929-CAC9-42C1-A0B5-F5C24276C8C3}"/>
          </ac:spMkLst>
        </pc:spChg>
      </pc:sldChg>
      <pc:sldChg chg="modSp add del">
        <pc:chgData name="Michael Bennett" userId="808163721be62333" providerId="LiveId" clId="{F9831319-9D17-4110-87A2-F785BDC7E261}" dt="2020-09-08T17:13:19.506" v="805" actId="2696"/>
        <pc:sldMkLst>
          <pc:docMk/>
          <pc:sldMk cId="3548970436" sldId="948"/>
        </pc:sldMkLst>
        <pc:spChg chg="mod">
          <ac:chgData name="Michael Bennett" userId="808163721be62333" providerId="LiveId" clId="{F9831319-9D17-4110-87A2-F785BDC7E261}" dt="2020-09-08T17:12:40.628" v="761" actId="20577"/>
          <ac:spMkLst>
            <pc:docMk/>
            <pc:sldMk cId="3548970436" sldId="948"/>
            <ac:spMk id="2" creationId="{C43351D6-C197-452F-8270-7CF8EFC3E3C0}"/>
          </ac:spMkLst>
        </pc:spChg>
      </pc:sldChg>
      <pc:sldChg chg="modSp add ord">
        <pc:chgData name="Michael Bennett" userId="808163721be62333" providerId="LiveId" clId="{F9831319-9D17-4110-87A2-F785BDC7E261}" dt="2020-09-08T19:35:47.026" v="4377" actId="20577"/>
        <pc:sldMkLst>
          <pc:docMk/>
          <pc:sldMk cId="704461628" sldId="949"/>
        </pc:sldMkLst>
        <pc:spChg chg="mod">
          <ac:chgData name="Michael Bennett" userId="808163721be62333" providerId="LiveId" clId="{F9831319-9D17-4110-87A2-F785BDC7E261}" dt="2020-09-08T17:25:16.830" v="1839" actId="20577"/>
          <ac:spMkLst>
            <pc:docMk/>
            <pc:sldMk cId="704461628" sldId="949"/>
            <ac:spMk id="2" creationId="{1AADE7B7-4515-4DDA-978C-DBF93EF702FE}"/>
          </ac:spMkLst>
        </pc:spChg>
        <pc:spChg chg="mod">
          <ac:chgData name="Michael Bennett" userId="808163721be62333" providerId="LiveId" clId="{F9831319-9D17-4110-87A2-F785BDC7E261}" dt="2020-09-08T19:35:47.026" v="4377" actId="20577"/>
          <ac:spMkLst>
            <pc:docMk/>
            <pc:sldMk cId="704461628" sldId="949"/>
            <ac:spMk id="3" creationId="{9A87CA39-7A32-4FBE-BC0E-5BC7B6CE0BEE}"/>
          </ac:spMkLst>
        </pc:spChg>
      </pc:sldChg>
      <pc:sldChg chg="modSp add del">
        <pc:chgData name="Michael Bennett" userId="808163721be62333" providerId="LiveId" clId="{F9831319-9D17-4110-87A2-F785BDC7E261}" dt="2020-09-08T17:13:39.059" v="857" actId="2696"/>
        <pc:sldMkLst>
          <pc:docMk/>
          <pc:sldMk cId="1362711940" sldId="949"/>
        </pc:sldMkLst>
        <pc:spChg chg="mod">
          <ac:chgData name="Michael Bennett" userId="808163721be62333" providerId="LiveId" clId="{F9831319-9D17-4110-87A2-F785BDC7E261}" dt="2020-09-08T17:13:38.830" v="856"/>
          <ac:spMkLst>
            <pc:docMk/>
            <pc:sldMk cId="1362711940" sldId="949"/>
            <ac:spMk id="2" creationId="{B4989D42-28F3-44EC-8DCF-DA7988706587}"/>
          </ac:spMkLst>
        </pc:spChg>
      </pc:sldChg>
      <pc:sldChg chg="modSp add del">
        <pc:chgData name="Michael Bennett" userId="808163721be62333" providerId="LiveId" clId="{F9831319-9D17-4110-87A2-F785BDC7E261}" dt="2020-09-08T17:24:11.656" v="1538" actId="2696"/>
        <pc:sldMkLst>
          <pc:docMk/>
          <pc:sldMk cId="2634871810" sldId="950"/>
        </pc:sldMkLst>
        <pc:spChg chg="mod">
          <ac:chgData name="Michael Bennett" userId="808163721be62333" providerId="LiveId" clId="{F9831319-9D17-4110-87A2-F785BDC7E261}" dt="2020-09-08T17:24:11.371" v="1537"/>
          <ac:spMkLst>
            <pc:docMk/>
            <pc:sldMk cId="2634871810" sldId="950"/>
            <ac:spMk id="2" creationId="{9325A6D3-65E7-400A-A2F7-E1B383FFA191}"/>
          </ac:spMkLst>
        </pc:spChg>
      </pc:sldChg>
      <pc:sldChg chg="modSp add">
        <pc:chgData name="Michael Bennett" userId="808163721be62333" providerId="LiveId" clId="{F9831319-9D17-4110-87A2-F785BDC7E261}" dt="2020-09-08T18:59:16.687" v="3314" actId="404"/>
        <pc:sldMkLst>
          <pc:docMk/>
          <pc:sldMk cId="3063129340" sldId="950"/>
        </pc:sldMkLst>
        <pc:spChg chg="mod">
          <ac:chgData name="Michael Bennett" userId="808163721be62333" providerId="LiveId" clId="{F9831319-9D17-4110-87A2-F785BDC7E261}" dt="2020-09-08T17:41:21.228" v="2338" actId="20577"/>
          <ac:spMkLst>
            <pc:docMk/>
            <pc:sldMk cId="3063129340" sldId="950"/>
            <ac:spMk id="2" creationId="{3F2D15D2-AD7D-40D5-80FF-5EA1F1335A01}"/>
          </ac:spMkLst>
        </pc:spChg>
        <pc:spChg chg="mod">
          <ac:chgData name="Michael Bennett" userId="808163721be62333" providerId="LiveId" clId="{F9831319-9D17-4110-87A2-F785BDC7E261}" dt="2020-09-08T18:59:16.687" v="3314" actId="404"/>
          <ac:spMkLst>
            <pc:docMk/>
            <pc:sldMk cId="3063129340" sldId="950"/>
            <ac:spMk id="3" creationId="{F013A78C-B715-45BE-8127-74D3480CD780}"/>
          </ac:spMkLst>
        </pc:spChg>
      </pc:sldChg>
      <pc:sldChg chg="modSp add">
        <pc:chgData name="Michael Bennett" userId="808163721be62333" providerId="LiveId" clId="{F9831319-9D17-4110-87A2-F785BDC7E261}" dt="2020-09-08T19:05:02.953" v="4005" actId="404"/>
        <pc:sldMkLst>
          <pc:docMk/>
          <pc:sldMk cId="1708639608" sldId="951"/>
        </pc:sldMkLst>
        <pc:spChg chg="mod">
          <ac:chgData name="Michael Bennett" userId="808163721be62333" providerId="LiveId" clId="{F9831319-9D17-4110-87A2-F785BDC7E261}" dt="2020-09-08T18:59:44.219" v="3345" actId="20577"/>
          <ac:spMkLst>
            <pc:docMk/>
            <pc:sldMk cId="1708639608" sldId="951"/>
            <ac:spMk id="2" creationId="{9CFAF760-9FE5-429E-B511-A01ADD96A9A8}"/>
          </ac:spMkLst>
        </pc:spChg>
        <pc:spChg chg="mod">
          <ac:chgData name="Michael Bennett" userId="808163721be62333" providerId="LiveId" clId="{F9831319-9D17-4110-87A2-F785BDC7E261}" dt="2020-09-08T19:05:02.953" v="4005" actId="404"/>
          <ac:spMkLst>
            <pc:docMk/>
            <pc:sldMk cId="1708639608" sldId="951"/>
            <ac:spMk id="3" creationId="{9C338B9B-3926-432A-B3A1-79E42713B4A1}"/>
          </ac:spMkLst>
        </pc:spChg>
      </pc:sldChg>
      <pc:sldChg chg="modSp add del">
        <pc:chgData name="Michael Bennett" userId="808163721be62333" providerId="LiveId" clId="{F9831319-9D17-4110-87A2-F785BDC7E261}" dt="2020-09-08T17:41:22.320" v="2340" actId="2696"/>
        <pc:sldMkLst>
          <pc:docMk/>
          <pc:sldMk cId="3509041675" sldId="951"/>
        </pc:sldMkLst>
        <pc:spChg chg="mod">
          <ac:chgData name="Michael Bennett" userId="808163721be62333" providerId="LiveId" clId="{F9831319-9D17-4110-87A2-F785BDC7E261}" dt="2020-09-08T17:41:22.051" v="2339"/>
          <ac:spMkLst>
            <pc:docMk/>
            <pc:sldMk cId="3509041675" sldId="951"/>
            <ac:spMk id="2" creationId="{32DF68FA-3E88-4CC3-AC1C-26AC6FB2E99B}"/>
          </ac:spMkLst>
        </pc:spChg>
      </pc:sldChg>
      <pc:sldChg chg="modSp add del">
        <pc:chgData name="Michael Bennett" userId="808163721be62333" providerId="LiveId" clId="{F9831319-9D17-4110-87A2-F785BDC7E261}" dt="2020-09-08T18:59:44.696" v="3347" actId="2696"/>
        <pc:sldMkLst>
          <pc:docMk/>
          <pc:sldMk cId="3497624402" sldId="952"/>
        </pc:sldMkLst>
        <pc:spChg chg="mod">
          <ac:chgData name="Michael Bennett" userId="808163721be62333" providerId="LiveId" clId="{F9831319-9D17-4110-87A2-F785BDC7E261}" dt="2020-09-08T18:59:44.518" v="3346"/>
          <ac:spMkLst>
            <pc:docMk/>
            <pc:sldMk cId="3497624402" sldId="952"/>
            <ac:spMk id="2" creationId="{03083996-0DFB-4EA8-84F1-0F4B750815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mgwiki.org/CBDC/doku.php?id=cbdc:public:02_governance:01_charter" TargetMode="External"/><Relationship Id="rId2" Type="http://schemas.openxmlformats.org/officeDocument/2006/relationships/hyperlink" Target="https://www.omgwiki.org/CBDC/doku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OMG Finance</a:t>
            </a:r>
            <a:r>
              <a:rPr lang="en-US" baseline="0" dirty="0"/>
              <a:t> </a:t>
            </a:r>
            <a:r>
              <a:rPr lang="en-US" dirty="0"/>
              <a:t>Domain Task Force (FDTF)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>
                <a:solidFill>
                  <a:srgbClr val="898989"/>
                </a:solidFill>
              </a:rPr>
              <a:t>Tuesday September 8, 2020</a:t>
            </a: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E38E3-E6E1-4E83-9811-DDD74AF62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Proposed: Voting Related WG (GBA)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BF947-78C4-473D-B532-78690D6D5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baseline="0" dirty="0"/>
              <a:t>GBA is really about use of new technology in government related activities</a:t>
            </a:r>
          </a:p>
          <a:p>
            <a:pPr lvl="1"/>
            <a:r>
              <a:rPr lang="en-US" sz="1800" baseline="0" dirty="0"/>
              <a:t>Hence focus on </a:t>
            </a:r>
            <a:r>
              <a:rPr lang="en-US" sz="1800" baseline="0" dirty="0" err="1"/>
              <a:t>GovDTF</a:t>
            </a:r>
            <a:endParaRPr lang="en-US" sz="1800" baseline="0" dirty="0"/>
          </a:p>
          <a:p>
            <a:pPr lvl="0"/>
            <a:r>
              <a:rPr lang="en-US" sz="2000" baseline="0" dirty="0"/>
              <a:t>Still working out how to break down into manageable chunks</a:t>
            </a:r>
          </a:p>
          <a:p>
            <a:pPr lvl="1"/>
            <a:r>
              <a:rPr lang="en-US" sz="1800" dirty="0"/>
              <a:t>Identification</a:t>
            </a:r>
          </a:p>
          <a:p>
            <a:pPr lvl="1"/>
            <a:r>
              <a:rPr lang="en-US" sz="1800" dirty="0"/>
              <a:t>Voting: process for voting standards</a:t>
            </a:r>
          </a:p>
          <a:p>
            <a:pPr lvl="1"/>
            <a:r>
              <a:rPr lang="en-US" sz="1800" dirty="0"/>
              <a:t>Includes Voting API, procedures for registering, counting etc.</a:t>
            </a:r>
          </a:p>
          <a:p>
            <a:pPr lvl="0"/>
            <a:r>
              <a:rPr lang="en-US" sz="2000" dirty="0"/>
              <a:t>Steve MacLaird still discussing with OMG Management</a:t>
            </a:r>
          </a:p>
          <a:p>
            <a:pPr lvl="1"/>
            <a:r>
              <a:rPr lang="en-US" sz="1800" dirty="0"/>
              <a:t>Discuss next week</a:t>
            </a:r>
          </a:p>
          <a:p>
            <a:pPr lvl="1"/>
            <a:r>
              <a:rPr lang="en-US" sz="1800" dirty="0"/>
              <a:t>Standards for Trustworthy Elections OR</a:t>
            </a:r>
          </a:p>
          <a:p>
            <a:pPr lvl="1"/>
            <a:r>
              <a:rPr lang="en-US" sz="1800" dirty="0"/>
              <a:t>Secured Voter Processes</a:t>
            </a:r>
          </a:p>
          <a:p>
            <a:pPr lvl="0"/>
            <a:r>
              <a:rPr lang="en-US" sz="2200" dirty="0"/>
              <a:t>4 areas</a:t>
            </a:r>
          </a:p>
          <a:p>
            <a:pPr lvl="1"/>
            <a:r>
              <a:rPr lang="en-US" sz="2000" dirty="0"/>
              <a:t>Standards for Voter reg</a:t>
            </a:r>
          </a:p>
          <a:p>
            <a:pPr lvl="1"/>
            <a:r>
              <a:rPr lang="en-US" sz="2000" dirty="0"/>
              <a:t>Standards for Trust in ballot processing</a:t>
            </a:r>
          </a:p>
          <a:p>
            <a:pPr lvl="1"/>
            <a:r>
              <a:rPr lang="en-US" sz="2000" dirty="0"/>
              <a:t>Standards for Vote</a:t>
            </a:r>
            <a:r>
              <a:rPr lang="en-US" sz="2000" baseline="0" dirty="0"/>
              <a:t> counting and contested validations</a:t>
            </a:r>
          </a:p>
          <a:p>
            <a:pPr lvl="1"/>
            <a:r>
              <a:rPr lang="en-US" sz="2000" baseline="0" dirty="0"/>
              <a:t>Standards for </a:t>
            </a:r>
            <a:r>
              <a:rPr lang="en-US" sz="2000" baseline="0" dirty="0" err="1"/>
              <a:t>eVoting</a:t>
            </a:r>
            <a:endParaRPr lang="en-US" sz="2000" dirty="0"/>
          </a:p>
          <a:p>
            <a:pPr lvl="1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6EE87-7D96-4032-8C1D-B1A156280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264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8908B-492A-4DB2-89A4-B5B910565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September FDTF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AC95C-8C32-4593-B67B-ACF8E2384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1800" dirty="0"/>
              <a:t>FIGI – ID</a:t>
            </a:r>
            <a:r>
              <a:rPr lang="en-US" sz="1800" baseline="0" dirty="0"/>
              <a:t>s for Crypto Assets</a:t>
            </a:r>
          </a:p>
          <a:p>
            <a:pPr lvl="1"/>
            <a:r>
              <a:rPr lang="en-US" sz="1400" dirty="0"/>
              <a:t>RTF Report: </a:t>
            </a:r>
          </a:p>
          <a:p>
            <a:pPr lvl="0"/>
            <a:r>
              <a:rPr lang="en-US" sz="1800" dirty="0"/>
              <a:t>Semantics</a:t>
            </a:r>
            <a:r>
              <a:rPr lang="en-US" sz="1800" baseline="0" dirty="0"/>
              <a:t> for Finance (reprise) </a:t>
            </a:r>
            <a:endParaRPr lang="en-US" sz="1800" dirty="0"/>
          </a:p>
          <a:p>
            <a:pPr lvl="1"/>
            <a:r>
              <a:rPr lang="en-US" sz="1400" dirty="0"/>
              <a:t>MISMO (NB Summit last week)</a:t>
            </a:r>
          </a:p>
          <a:p>
            <a:pPr lvl="1"/>
            <a:r>
              <a:rPr lang="en-US" sz="1400" dirty="0"/>
              <a:t>ACTUS</a:t>
            </a:r>
            <a:endParaRPr lang="en-US" sz="1600" dirty="0"/>
          </a:p>
          <a:p>
            <a:pPr lvl="1"/>
            <a:r>
              <a:rPr lang="en-US" sz="1600" dirty="0"/>
              <a:t>Enterprise Risk Model ontology</a:t>
            </a:r>
          </a:p>
          <a:p>
            <a:pPr lvl="1"/>
            <a:r>
              <a:rPr lang="en-US" sz="1600" baseline="0" dirty="0"/>
              <a:t>Finance</a:t>
            </a:r>
            <a:r>
              <a:rPr lang="en-US" sz="1600" dirty="0"/>
              <a:t> </a:t>
            </a:r>
            <a:r>
              <a:rPr lang="en-US" sz="1600" baseline="0" dirty="0"/>
              <a:t>domain ontologies in general</a:t>
            </a:r>
          </a:p>
          <a:p>
            <a:pPr lvl="2"/>
            <a:r>
              <a:rPr lang="en-US" sz="1200" baseline="0" dirty="0"/>
              <a:t>Relation to Glossary / Definitions</a:t>
            </a:r>
          </a:p>
          <a:p>
            <a:pPr lvl="2"/>
            <a:r>
              <a:rPr lang="en-US" sz="1200" baseline="0" dirty="0"/>
              <a:t>Potential FIBO compatibilities </a:t>
            </a:r>
          </a:p>
          <a:p>
            <a:pPr lvl="2"/>
            <a:r>
              <a:rPr lang="en-US" sz="1200" baseline="0" dirty="0"/>
              <a:t>Ontology requirements definitions (temporality etc.)</a:t>
            </a:r>
          </a:p>
          <a:p>
            <a:pPr lvl="1"/>
            <a:r>
              <a:rPr lang="en-US" sz="1600" baseline="0" dirty="0"/>
              <a:t>Desired Outcomes</a:t>
            </a:r>
          </a:p>
          <a:p>
            <a:pPr lvl="2"/>
            <a:r>
              <a:rPr lang="en-US" sz="1200" baseline="0" dirty="0"/>
              <a:t>Identify things people might want to start working on (establish interest) for potential RFIs or RFPs</a:t>
            </a:r>
          </a:p>
          <a:p>
            <a:pPr lvl="2"/>
            <a:r>
              <a:rPr lang="en-US" sz="1200" baseline="0" dirty="0"/>
              <a:t>Sandbox for ideas</a:t>
            </a:r>
          </a:p>
          <a:p>
            <a:pPr lvl="2"/>
            <a:r>
              <a:rPr lang="en-US" sz="1200" baseline="0" dirty="0"/>
              <a:t>Vocabulary content also arose out of these discussions</a:t>
            </a:r>
          </a:p>
          <a:p>
            <a:pPr lvl="2"/>
            <a:r>
              <a:rPr lang="en-US" sz="1200" baseline="0" dirty="0"/>
              <a:t>We should formalize previous proposals for e.g. the MISMO Ontology proposal</a:t>
            </a:r>
          </a:p>
          <a:p>
            <a:r>
              <a:rPr lang="en-US" sz="1800" dirty="0"/>
              <a:t>FIBO Status and updates  </a:t>
            </a:r>
          </a:p>
          <a:p>
            <a:pPr lvl="1"/>
            <a:r>
              <a:rPr lang="en-US" sz="1600" dirty="0"/>
              <a:t>FIBO v2.1 RFC – update session? RFC expected December</a:t>
            </a:r>
            <a:endParaRPr lang="en-US" sz="1600" baseline="0" dirty="0"/>
          </a:p>
          <a:p>
            <a:pPr lvl="0"/>
            <a:r>
              <a:rPr lang="en-US" sz="1800" baseline="0" dirty="0"/>
              <a:t>WG Update(s) – CBDC (15 min)</a:t>
            </a:r>
          </a:p>
          <a:p>
            <a:pPr lvl="1"/>
            <a:r>
              <a:rPr lang="en-US" sz="1400" baseline="0" dirty="0"/>
              <a:t>And WGs interaction generally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698E37-7717-4730-BC96-8AD3D0079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804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07685-407B-4DFC-9648-417F6DBA8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September FDTF Agenda Timings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CBE3B-14A2-43E7-8232-6D87DC82D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baseline="0" dirty="0"/>
              <a:t>09:00 – 9:15: Kick-off / Agenda Review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09:15 – 10:15</a:t>
            </a:r>
            <a:r>
              <a:rPr lang="en-US" baseline="0" dirty="0"/>
              <a:t>: 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FIGI – ID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 for Crypto Assets  RTF Update</a:t>
            </a:r>
          </a:p>
          <a:p>
            <a:r>
              <a:rPr lang="en-US" baseline="0" dirty="0"/>
              <a:t>10:15 – 10:30: Coffee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10:30 – 10:45: WG Updates: Central Bank Digital Currency</a:t>
            </a:r>
            <a:endParaRPr lang="en-US" baseline="0" dirty="0"/>
          </a:p>
          <a:p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10:45 – 11:30</a:t>
            </a:r>
            <a:r>
              <a:rPr lang="en-US" baseline="0" dirty="0"/>
              <a:t>: 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Semantics</a:t>
            </a:r>
            <a:r>
              <a:rPr lang="en-US" sz="28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Finance</a:t>
            </a:r>
            <a:endParaRPr lang="en-US" baseline="0" dirty="0"/>
          </a:p>
          <a:p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11:30 – 12:00</a:t>
            </a:r>
            <a:r>
              <a:rPr lang="en-US" baseline="0" dirty="0"/>
              <a:t>: </a:t>
            </a:r>
            <a:r>
              <a:rPr lang="en-US" sz="28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Status and updates </a:t>
            </a:r>
            <a:endParaRPr lang="en-US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3CC00-4670-42F6-B71E-5C3271138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216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4761-7FA7-46E6-8617-BDE6DD79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Days to Meet and related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7C12-1993-4137-B645-237F46E79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Monday</a:t>
            </a:r>
          </a:p>
          <a:p>
            <a:pPr lvl="1"/>
            <a:r>
              <a:rPr lang="en-US" sz="2400" dirty="0"/>
              <a:t>Afternoon: MARS joint with Blockchain PSIG</a:t>
            </a:r>
          </a:p>
          <a:p>
            <a:r>
              <a:rPr lang="en-US" sz="2800" dirty="0"/>
              <a:t>Tuesday</a:t>
            </a:r>
          </a:p>
          <a:p>
            <a:pPr lvl="1"/>
            <a:r>
              <a:rPr lang="en-US" sz="2400" dirty="0"/>
              <a:t>Morning: Gov DTF</a:t>
            </a:r>
          </a:p>
          <a:p>
            <a:pPr lvl="1"/>
            <a:r>
              <a:rPr lang="en-US" sz="2400" dirty="0"/>
              <a:t>Morning and late lunch – Ontology Educational session</a:t>
            </a:r>
          </a:p>
          <a:p>
            <a:pPr lvl="1"/>
            <a:r>
              <a:rPr lang="en-US" sz="2400" dirty="0"/>
              <a:t>Afternoon: Gov DTF</a:t>
            </a:r>
          </a:p>
          <a:p>
            <a:pPr lvl="0"/>
            <a:r>
              <a:rPr lang="en-US" sz="2800" dirty="0"/>
              <a:t>Wednesday</a:t>
            </a:r>
          </a:p>
          <a:p>
            <a:pPr lvl="1"/>
            <a:r>
              <a:rPr lang="en-US" sz="2400" dirty="0"/>
              <a:t>Morning: FDTF</a:t>
            </a:r>
            <a:endParaRPr lang="en-US" sz="2000" dirty="0"/>
          </a:p>
          <a:p>
            <a:pPr lvl="1"/>
            <a:r>
              <a:rPr lang="en-US" sz="2400" dirty="0"/>
              <a:t>Afternoon: Blockchain</a:t>
            </a:r>
            <a:r>
              <a:rPr lang="en-US" sz="2400" baseline="0" dirty="0"/>
              <a:t> PSIG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F1C240-0642-466E-BDD2-10B411938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055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ADE7B7-4515-4DDA-978C-DBF93EF70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Stuff (for December etc.)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7CA39-7A32-4FBE-BC0E-5BC7B6CE0B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TC68 TAG1</a:t>
            </a:r>
          </a:p>
          <a:p>
            <a:pPr lvl="1"/>
            <a:r>
              <a:rPr lang="en-US" dirty="0"/>
              <a:t>Not met yet </a:t>
            </a:r>
          </a:p>
          <a:p>
            <a:pPr lvl="1"/>
            <a:r>
              <a:rPr lang="en-US" dirty="0"/>
              <a:t>Expecting to see them meet in October</a:t>
            </a:r>
          </a:p>
          <a:p>
            <a:pPr lvl="1"/>
            <a:r>
              <a:rPr lang="en-US" dirty="0"/>
              <a:t>Expect a report-back session at FDTF in December WM arising out of this</a:t>
            </a:r>
          </a:p>
          <a:p>
            <a:pPr lvl="0"/>
            <a:r>
              <a:rPr lang="en-US" dirty="0"/>
              <a:t>The CDBC WG continues to work on White Papers,</a:t>
            </a:r>
            <a:r>
              <a:rPr lang="en-US" baseline="0" dirty="0"/>
              <a:t> wiki material, vocabulary and so on, which would also be able to report back to FDTF in December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7421EC-0717-46A8-9F38-40F5C3FD6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461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8DE4D-16FE-4607-98A1-431ABF66A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QM Events</a:t>
            </a:r>
            <a:r>
              <a:rPr lang="en-US" baseline="0" dirty="0"/>
              <a:t> of Interest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86E9-5665-4548-A789-1BD489AA4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CBDC WG – 15</a:t>
            </a:r>
            <a:r>
              <a:rPr lang="en-US" sz="2400" baseline="30000" dirty="0"/>
              <a:t>th</a:t>
            </a:r>
            <a:r>
              <a:rPr lang="en-US" sz="2400" baseline="0" dirty="0"/>
              <a:t>, 09:30 in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45 min</a:t>
            </a:r>
          </a:p>
          <a:p>
            <a:pPr lvl="0"/>
            <a:r>
              <a:rPr lang="en-US" sz="2400" baseline="0" dirty="0"/>
              <a:t>Context and Vocabulary WG could meet at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if needed</a:t>
            </a:r>
          </a:p>
          <a:p>
            <a:pPr lvl="0"/>
            <a:r>
              <a:rPr lang="en-US" sz="2400" baseline="0" dirty="0"/>
              <a:t>Also an Ontology education session </a:t>
            </a:r>
          </a:p>
          <a:p>
            <a:pPr lvl="1"/>
            <a:r>
              <a:rPr lang="en-US" sz="1800" baseline="0" dirty="0"/>
              <a:t>11:30 – 1pm on the Tues (EK and EW, for all OMG)</a:t>
            </a:r>
          </a:p>
          <a:p>
            <a:pPr lvl="1"/>
            <a:r>
              <a:rPr lang="en-US" sz="1800" baseline="0" dirty="0"/>
              <a:t>Via Ontology PSIG</a:t>
            </a:r>
          </a:p>
          <a:p>
            <a:pPr lvl="1"/>
            <a:endParaRPr lang="en-US" sz="1800" baseline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7CB52A-FA23-4F19-9527-4261BD62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498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F227-6017-406B-B2E4-AA9A90565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Sept Liaisons / other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739607-F00E-41D4-A897-B736CD4E2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Blockchain PSIG</a:t>
            </a:r>
          </a:p>
          <a:p>
            <a:r>
              <a:rPr lang="en-US" sz="2400" dirty="0"/>
              <a:t>MARS: Monday pm with BC-PSIG</a:t>
            </a:r>
          </a:p>
          <a:p>
            <a:r>
              <a:rPr lang="en-US" sz="2400" dirty="0"/>
              <a:t>FERM WG</a:t>
            </a:r>
          </a:p>
          <a:p>
            <a:r>
              <a:rPr lang="en-US" sz="2400" dirty="0"/>
              <a:t>ADTF (Wed?)</a:t>
            </a:r>
          </a:p>
          <a:p>
            <a:r>
              <a:rPr lang="en-US" sz="2400" dirty="0"/>
              <a:t>BMI (Monday)</a:t>
            </a:r>
          </a:p>
          <a:p>
            <a:r>
              <a:rPr lang="en-US" sz="2400" dirty="0"/>
              <a:t>Gov DTF</a:t>
            </a:r>
          </a:p>
          <a:p>
            <a:r>
              <a:rPr lang="en-US" sz="2400" dirty="0"/>
              <a:t>AI DTF – likely Wednesday (am / pm or both? </a:t>
            </a:r>
          </a:p>
          <a:p>
            <a:pPr lvl="1"/>
            <a:r>
              <a:rPr lang="en-US" sz="2000" dirty="0"/>
              <a:t>not yet decided?</a:t>
            </a:r>
          </a:p>
          <a:p>
            <a:pPr lvl="1"/>
            <a:r>
              <a:rPr lang="en-US" sz="2000" dirty="0"/>
              <a:t>Claude</a:t>
            </a:r>
            <a:r>
              <a:rPr lang="en-US" sz="2000" baseline="0" dirty="0"/>
              <a:t> – 11 – 4 Thursday suggested (check emails)</a:t>
            </a:r>
            <a:endParaRPr lang="en-US" sz="2000" dirty="0"/>
          </a:p>
          <a:p>
            <a:r>
              <a:rPr lang="en-US" sz="2400" dirty="0"/>
              <a:t>SBRM</a:t>
            </a:r>
          </a:p>
          <a:p>
            <a:r>
              <a:rPr lang="en-US" sz="2400" dirty="0"/>
              <a:t>Statistics WG: Monday pm</a:t>
            </a:r>
          </a:p>
          <a:p>
            <a:r>
              <a:rPr lang="en-US" sz="2400" dirty="0"/>
              <a:t>CBDC</a:t>
            </a:r>
          </a:p>
          <a:p>
            <a:pPr lvl="0"/>
            <a:r>
              <a:rPr lang="en-US" sz="2400" dirty="0"/>
              <a:t>OMG Board</a:t>
            </a:r>
            <a:r>
              <a:rPr lang="en-US" sz="2400" baseline="0" dirty="0"/>
              <a:t> meeting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29B690-B4AF-4EEF-80DD-1B073DC89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99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7B86-E7A1-49BB-92C9-5C39564E3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Ongoing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39579-CEA6-4401-BA03-B12DFEF7D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baseline="0" dirty="0"/>
              <a:t>Joint activities and Liaisons</a:t>
            </a:r>
          </a:p>
          <a:p>
            <a:pPr lvl="1"/>
            <a:r>
              <a:rPr lang="en-US" sz="2000" baseline="0" dirty="0"/>
              <a:t>Blockchain PSIG</a:t>
            </a:r>
          </a:p>
          <a:p>
            <a:pPr lvl="1"/>
            <a:r>
              <a:rPr lang="en-US" sz="2000" baseline="0" dirty="0"/>
              <a:t>Blockchain PSIG and MARS Joint Initiatives</a:t>
            </a:r>
          </a:p>
          <a:p>
            <a:pPr lvl="2"/>
            <a:r>
              <a:rPr lang="en-US" baseline="0" dirty="0"/>
              <a:t>DLT Interoperability RFI (with MARS)</a:t>
            </a:r>
          </a:p>
          <a:p>
            <a:pPr lvl="2"/>
            <a:r>
              <a:rPr lang="en-US" baseline="0" dirty="0"/>
              <a:t>IOTA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(with MARS)</a:t>
            </a:r>
            <a:endParaRPr lang="en-US" sz="1600" baseline="0" dirty="0"/>
          </a:p>
          <a:p>
            <a:pPr lvl="2"/>
            <a:r>
              <a:rPr lang="en-US" baseline="0" dirty="0"/>
              <a:t>DIDO-RA </a:t>
            </a:r>
            <a:r>
              <a:rPr lang="en-US" sz="20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(with MARS)</a:t>
            </a:r>
            <a:endParaRPr lang="en-US" sz="1600" baseline="0" dirty="0"/>
          </a:p>
          <a:p>
            <a:pPr lvl="1"/>
            <a:r>
              <a:rPr lang="en-US" sz="2000" baseline="0" dirty="0"/>
              <a:t>IDs for Crypto Assets WG</a:t>
            </a:r>
          </a:p>
          <a:p>
            <a:pPr lvl="1"/>
            <a:r>
              <a:rPr lang="en-US" sz="2000" baseline="0" dirty="0"/>
              <a:t>Federated Enterprise Risk Management (FERM) WG</a:t>
            </a:r>
          </a:p>
          <a:p>
            <a:pPr lvl="0"/>
            <a:r>
              <a:rPr lang="en-US" sz="2400" baseline="0" dirty="0"/>
              <a:t>Terminology (per Context)</a:t>
            </a:r>
          </a:p>
          <a:p>
            <a:pPr lvl="1"/>
            <a:r>
              <a:rPr lang="en-US" sz="2000" dirty="0"/>
              <a:t>Application of </a:t>
            </a:r>
            <a:r>
              <a:rPr lang="en-US" sz="2000" dirty="0" err="1"/>
              <a:t>GovDTF</a:t>
            </a:r>
            <a:r>
              <a:rPr lang="en-US" sz="2000" dirty="0"/>
              <a:t> Contextual Vocabulary work to FDTF terms</a:t>
            </a:r>
            <a:endParaRPr lang="en-US" sz="2000" baseline="0" dirty="0"/>
          </a:p>
          <a:p>
            <a:pPr lvl="0"/>
            <a:r>
              <a:rPr lang="en-US" sz="2400" baseline="0" dirty="0"/>
              <a:t>Active Standards Efforts</a:t>
            </a:r>
          </a:p>
          <a:p>
            <a:pPr lvl="1"/>
            <a:r>
              <a:rPr lang="en-US" sz="2000" baseline="0" dirty="0"/>
              <a:t>FIBO (v2.1 RFC)</a:t>
            </a:r>
          </a:p>
          <a:p>
            <a:pPr lvl="1"/>
            <a:r>
              <a:rPr lang="en-US" sz="2000" baseline="0" dirty="0"/>
              <a:t>FIGI (ID4CA is FIGI next version) – September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DFEE14-4C38-4657-9F64-FC2BE2787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7609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582A0-17B6-45CD-A169-FAC28F04C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FDTF Directions and 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32761-226E-4CA3-8D75-EC97A2FF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Regulatory: </a:t>
            </a:r>
          </a:p>
          <a:p>
            <a:pPr lvl="1"/>
            <a:r>
              <a:rPr lang="en-US" sz="1800" dirty="0"/>
              <a:t>Monitor</a:t>
            </a:r>
            <a:r>
              <a:rPr lang="en-US" sz="1800" baseline="0" dirty="0"/>
              <a:t> </a:t>
            </a:r>
            <a:r>
              <a:rPr lang="en-US" sz="1800" dirty="0"/>
              <a:t>regulatory initiatives and requirements</a:t>
            </a:r>
          </a:p>
          <a:p>
            <a:pPr lvl="2"/>
            <a:r>
              <a:rPr lang="en-US" sz="1600" dirty="0"/>
              <a:t>BCBS239</a:t>
            </a:r>
          </a:p>
          <a:p>
            <a:pPr lvl="2"/>
            <a:r>
              <a:rPr lang="en-US" sz="1600" dirty="0"/>
              <a:t>EU / ECB</a:t>
            </a:r>
          </a:p>
          <a:p>
            <a:pPr lvl="2"/>
            <a:r>
              <a:rPr lang="en-US" sz="1600" dirty="0"/>
              <a:t>US – SEC, CFTC, Fed, OFR etc. </a:t>
            </a:r>
          </a:p>
          <a:p>
            <a:pPr lvl="2"/>
            <a:r>
              <a:rPr lang="en-US" sz="1600" dirty="0"/>
              <a:t>BoE, PRA/FCA etc. </a:t>
            </a:r>
          </a:p>
          <a:p>
            <a:pPr lvl="1"/>
            <a:r>
              <a:rPr lang="en-US" sz="1800" dirty="0"/>
              <a:t>FCA </a:t>
            </a:r>
            <a:r>
              <a:rPr lang="en-US" sz="1800" dirty="0" err="1"/>
              <a:t>PoC</a:t>
            </a:r>
            <a:r>
              <a:rPr lang="en-US" sz="1800" dirty="0"/>
              <a:t> and follow-ups</a:t>
            </a:r>
          </a:p>
          <a:p>
            <a:pPr lvl="2"/>
            <a:r>
              <a:rPr lang="en-US" sz="1600" dirty="0"/>
              <a:t>New interoperability thing at FCA (internationally)</a:t>
            </a:r>
          </a:p>
          <a:p>
            <a:pPr marL="1371600" lvl="3" indent="0">
              <a:buNone/>
            </a:pPr>
            <a:r>
              <a:rPr lang="en-US" sz="1400" dirty="0"/>
              <a:t> = Global Financial Innovation Network</a:t>
            </a:r>
          </a:p>
          <a:p>
            <a:pPr lvl="2"/>
            <a:r>
              <a:rPr lang="en-US" sz="1600" dirty="0"/>
              <a:t>OMG Observer status applied for</a:t>
            </a:r>
          </a:p>
          <a:p>
            <a:pPr lvl="0"/>
            <a:r>
              <a:rPr lang="en-US" sz="2000" dirty="0"/>
              <a:t>Standards </a:t>
            </a:r>
          </a:p>
          <a:p>
            <a:pPr lvl="0"/>
            <a:r>
              <a:rPr lang="en-US" sz="2000" dirty="0"/>
              <a:t>Industry</a:t>
            </a:r>
            <a:r>
              <a:rPr lang="en-US" sz="2000" baseline="0" dirty="0"/>
              <a:t> </a:t>
            </a:r>
            <a:r>
              <a:rPr lang="en-US" sz="2000" dirty="0"/>
              <a:t>innovations</a:t>
            </a:r>
            <a:endParaRPr lang="en-US" sz="2000" baseline="0" dirty="0"/>
          </a:p>
          <a:p>
            <a:pPr lvl="0"/>
            <a:r>
              <a:rPr lang="en-US" sz="2000" baseline="0" dirty="0"/>
              <a:t>New tech – including Smart Contract, Crypto Assets (with BC-PSIG)</a:t>
            </a:r>
          </a:p>
          <a:p>
            <a:pPr lvl="0"/>
            <a:r>
              <a:rPr lang="en-US" sz="2000" baseline="0" dirty="0"/>
              <a:t>What else?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73DEDA-B77A-418E-B67F-5B990E6CA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842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15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/>
              <a:t>News</a:t>
            </a:r>
          </a:p>
          <a:p>
            <a:r>
              <a:rPr lang="en-US" sz="2400" dirty="0"/>
              <a:t>Related </a:t>
            </a:r>
            <a:r>
              <a:rPr lang="en-US" sz="2400" baseline="0" dirty="0"/>
              <a:t>WGs and SIGs updates</a:t>
            </a:r>
            <a:endParaRPr lang="en-US" sz="2400" dirty="0"/>
          </a:p>
          <a:p>
            <a:r>
              <a:rPr lang="en-US" sz="2400" dirty="0"/>
              <a:t>Contextual Semantics activity</a:t>
            </a:r>
          </a:p>
          <a:p>
            <a:r>
              <a:rPr lang="en-US" sz="2400" dirty="0"/>
              <a:t>Agenda Planning – September</a:t>
            </a:r>
          </a:p>
          <a:p>
            <a:pPr lvl="1"/>
            <a:r>
              <a:rPr lang="en-US" sz="2000" dirty="0"/>
              <a:t>FDTF and Blockchain</a:t>
            </a:r>
            <a:r>
              <a:rPr lang="en-US" sz="2000" baseline="0" dirty="0"/>
              <a:t> PSIG agendas</a:t>
            </a:r>
          </a:p>
          <a:p>
            <a:pPr lvl="1"/>
            <a:r>
              <a:rPr lang="en-US" sz="2000" dirty="0"/>
              <a:t>Room block bookings</a:t>
            </a:r>
          </a:p>
          <a:p>
            <a:pPr lvl="1"/>
            <a:r>
              <a:rPr lang="en-US" sz="2000" dirty="0"/>
              <a:t>Liaisons</a:t>
            </a:r>
          </a:p>
          <a:p>
            <a:r>
              <a:rPr lang="en-US" sz="2400" dirty="0"/>
              <a:t>FDTF ongoing activities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dirty="0"/>
              <a:t>FDTF possible future activities</a:t>
            </a:r>
            <a:endParaRPr lang="en-US" sz="24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sz="24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62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NEWS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5029200"/>
          </a:xfrm>
        </p:spPr>
        <p:txBody>
          <a:bodyPr/>
          <a:lstStyle/>
          <a:p>
            <a:pPr lvl="0"/>
            <a:r>
              <a:rPr lang="en-US" sz="2400" dirty="0"/>
              <a:t>New Central Bank Digital Currency WG</a:t>
            </a:r>
            <a:r>
              <a:rPr lang="en-US" sz="2400" baseline="0" dirty="0"/>
              <a:t> spun up</a:t>
            </a:r>
          </a:p>
          <a:p>
            <a:pPr lvl="1"/>
            <a:r>
              <a:rPr lang="en-US" sz="2000" dirty="0"/>
              <a:t>Will become a SIG later</a:t>
            </a:r>
          </a:p>
          <a:p>
            <a:pPr lvl="0"/>
            <a:r>
              <a:rPr lang="en-US" sz="2400" dirty="0"/>
              <a:t>New Vocabularies for Communities of Interest WG</a:t>
            </a:r>
          </a:p>
          <a:p>
            <a:pPr lvl="1"/>
            <a:r>
              <a:rPr lang="en-US" sz="2000" dirty="0"/>
              <a:t>Spun up from </a:t>
            </a:r>
            <a:r>
              <a:rPr lang="en-US" sz="2000" dirty="0" err="1"/>
              <a:t>GovDTF</a:t>
            </a:r>
            <a:r>
              <a:rPr lang="en-US" sz="2000" dirty="0"/>
              <a:t> Vocabulary and Context approach </a:t>
            </a:r>
          </a:p>
          <a:p>
            <a:r>
              <a:rPr lang="en-US" sz="2400" dirty="0"/>
              <a:t>Other WGs under discussion  formation</a:t>
            </a:r>
          </a:p>
          <a:p>
            <a:pPr lvl="1"/>
            <a:r>
              <a:rPr lang="en-US" sz="2000" dirty="0"/>
              <a:t>E.g. Government Blockchain Association – voting concerns</a:t>
            </a:r>
          </a:p>
          <a:p>
            <a:r>
              <a:rPr lang="en-US" sz="2400" dirty="0"/>
              <a:t>Sept QM will be all virtual again</a:t>
            </a:r>
          </a:p>
          <a:p>
            <a:pPr lvl="1"/>
            <a:r>
              <a:rPr lang="en-US" sz="2000" dirty="0"/>
              <a:t>And on Eastern Time</a:t>
            </a:r>
          </a:p>
          <a:p>
            <a:pPr lvl="0"/>
            <a:r>
              <a:rPr lang="en-US" sz="2400" dirty="0"/>
              <a:t>OMG Q4 now Virtual as well</a:t>
            </a:r>
          </a:p>
          <a:p>
            <a:r>
              <a:rPr lang="en-US" sz="2400" dirty="0"/>
              <a:t>Any other new news?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6BDA211-D83F-4883-8596-42D171D057D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9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F7EE6-D6DC-4096-9E15-02D8C5B6C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WGs and SIGs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A9484-3CE9-4486-9C0C-7064D4EEC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Recently formed WGs</a:t>
            </a:r>
          </a:p>
          <a:p>
            <a:pPr lvl="1"/>
            <a:r>
              <a:rPr lang="en-US" sz="2000" dirty="0"/>
              <a:t>Central Bank Digital Currency (CBDC) WG</a:t>
            </a:r>
          </a:p>
          <a:p>
            <a:pPr lvl="1"/>
            <a:r>
              <a:rPr lang="en-US" sz="2000" dirty="0"/>
              <a:t>Vocabularies</a:t>
            </a:r>
            <a:r>
              <a:rPr lang="en-US" sz="2000" baseline="0" dirty="0"/>
              <a:t> for Communities of Interest (</a:t>
            </a:r>
            <a:r>
              <a:rPr lang="en-US" sz="2000" baseline="0" dirty="0" err="1"/>
              <a:t>VCoI</a:t>
            </a:r>
            <a:r>
              <a:rPr lang="en-US" sz="2000" baseline="0" dirty="0"/>
              <a:t>) WG</a:t>
            </a:r>
          </a:p>
          <a:p>
            <a:pPr lvl="1"/>
            <a:r>
              <a:rPr lang="en-US" sz="2000" baseline="0" dirty="0"/>
              <a:t>Statistics WG</a:t>
            </a:r>
          </a:p>
          <a:p>
            <a:r>
              <a:rPr lang="en-US" sz="2400" baseline="0" dirty="0"/>
              <a:t>Potential WGs under discussion</a:t>
            </a:r>
          </a:p>
          <a:p>
            <a:pPr lvl="1"/>
            <a:r>
              <a:rPr lang="en-US" sz="2000" baseline="0" dirty="0"/>
              <a:t>GBA / voting potential WG</a:t>
            </a:r>
          </a:p>
          <a:p>
            <a:pPr lvl="0"/>
            <a:r>
              <a:rPr lang="en-US" sz="2400" baseline="0" dirty="0"/>
              <a:t>Ongoing submissions activities</a:t>
            </a:r>
          </a:p>
          <a:p>
            <a:pPr lvl="1"/>
            <a:r>
              <a:rPr lang="en-US" sz="2000" baseline="0" dirty="0"/>
              <a:t>SBRM</a:t>
            </a:r>
          </a:p>
          <a:p>
            <a:pPr lvl="0"/>
            <a:r>
              <a:rPr lang="en-US" sz="2400" baseline="0" dirty="0"/>
              <a:t>Also starting to ask questions about how to better relate to ISO on finance related (TC68) issues</a:t>
            </a:r>
          </a:p>
          <a:p>
            <a:pPr lvl="0"/>
            <a:r>
              <a:rPr lang="en-US" sz="2400" baseline="0" dirty="0"/>
              <a:t>Also SBIR (US specific); GSIBs (Basel) etc.</a:t>
            </a:r>
          </a:p>
          <a:p>
            <a:pPr lvl="0"/>
            <a:r>
              <a:rPr lang="en-US" sz="2400" baseline="0" dirty="0"/>
              <a:t>Stable Coins – under discussion</a:t>
            </a:r>
          </a:p>
          <a:p>
            <a:pPr lvl="0"/>
            <a:r>
              <a:rPr lang="en-US" sz="2400" baseline="0" dirty="0"/>
              <a:t>Ongoing WG: FERM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EF2840-B105-43A5-BFB1-CBC00F18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86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AF760-9FE5-429E-B511-A01ADD96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potential WG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38B9B-3926-432A-B3A1-79E42713B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ACTUS (cashflows, conditional taxonomy</a:t>
            </a:r>
            <a:r>
              <a:rPr lang="en-US" sz="2000" baseline="0" dirty="0"/>
              <a:t> on ACTUS model inputs)</a:t>
            </a:r>
          </a:p>
          <a:p>
            <a:r>
              <a:rPr lang="en-US" sz="2000" baseline="0" dirty="0"/>
              <a:t>MISMO: Gov or Finance</a:t>
            </a:r>
          </a:p>
          <a:p>
            <a:pPr lvl="1"/>
            <a:r>
              <a:rPr lang="en-US" sz="1800" dirty="0"/>
              <a:t>Incorporating MISMO for mortgage calcs</a:t>
            </a:r>
          </a:p>
          <a:p>
            <a:pPr lvl="2"/>
            <a:r>
              <a:rPr lang="en-US" sz="1600" dirty="0"/>
              <a:t>Also FERM WG</a:t>
            </a:r>
          </a:p>
          <a:p>
            <a:pPr lvl="2"/>
            <a:r>
              <a:rPr lang="en-US" sz="1600" dirty="0"/>
              <a:t>FHFA rules for mortgage servicers in US (Fannie, Freddie, GNMC)</a:t>
            </a:r>
          </a:p>
          <a:p>
            <a:pPr lvl="1"/>
            <a:r>
              <a:rPr lang="en-US" sz="1800" dirty="0"/>
              <a:t>Capital rule</a:t>
            </a:r>
            <a:r>
              <a:rPr lang="en-US" sz="1800" baseline="0" dirty="0"/>
              <a:t> setting</a:t>
            </a:r>
          </a:p>
          <a:p>
            <a:pPr lvl="0"/>
            <a:r>
              <a:rPr lang="en-US" sz="2000" dirty="0"/>
              <a:t>Risks embedded in Fed balance sheet</a:t>
            </a:r>
          </a:p>
          <a:p>
            <a:pPr lvl="1"/>
            <a:r>
              <a:rPr lang="en-US" sz="1800" dirty="0"/>
              <a:t>Including mortgage holding</a:t>
            </a:r>
            <a:r>
              <a:rPr lang="en-US" sz="1800" baseline="0" dirty="0"/>
              <a:t> – negative durations issue</a:t>
            </a:r>
            <a:endParaRPr lang="en-US" sz="1800" dirty="0"/>
          </a:p>
          <a:p>
            <a:pPr lvl="1"/>
            <a:r>
              <a:rPr lang="en-US" sz="1800" dirty="0"/>
              <a:t>WG? Or info for FDTF?</a:t>
            </a:r>
          </a:p>
          <a:p>
            <a:pPr lvl="2"/>
            <a:r>
              <a:rPr lang="en-US" sz="1600" dirty="0"/>
              <a:t>FNMA (Fannie Mae) liaison; regulatory reporting confidence spot- spin</a:t>
            </a:r>
            <a:r>
              <a:rPr lang="en-US" sz="1600" baseline="0" dirty="0"/>
              <a:t> off</a:t>
            </a:r>
          </a:p>
          <a:p>
            <a:pPr lvl="2"/>
            <a:r>
              <a:rPr lang="en-US" sz="1600" baseline="0" dirty="0"/>
              <a:t>Semantic data definitions for a Data Dictionary</a:t>
            </a:r>
          </a:p>
          <a:p>
            <a:pPr lvl="2"/>
            <a:r>
              <a:rPr lang="en-US" sz="1600" baseline="0" dirty="0"/>
              <a:t>2021</a:t>
            </a:r>
            <a:endParaRPr lang="en-US" sz="1600" dirty="0"/>
          </a:p>
          <a:p>
            <a:r>
              <a:rPr lang="en-US" sz="2400" dirty="0"/>
              <a:t>Cyber Risk Government effort (via OFR)</a:t>
            </a:r>
          </a:p>
          <a:p>
            <a:pPr lvl="1"/>
            <a:r>
              <a:rPr lang="en-US" sz="2000" dirty="0"/>
              <a:t>Asking what Omg can do to help with cyber standards</a:t>
            </a:r>
          </a:p>
          <a:p>
            <a:pPr lvl="1"/>
            <a:r>
              <a:rPr lang="en-US" sz="2000" dirty="0"/>
              <a:t>Claude</a:t>
            </a:r>
            <a:r>
              <a:rPr lang="en-US" sz="2000" baseline="0" dirty="0"/>
              <a:t> Baudoin, NIST, Freddie Mac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BDD39-191D-405A-AC87-9A357DC25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3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41614-05C3-44A0-97E5-8F69FFB21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</a:t>
            </a:r>
            <a:r>
              <a:rPr lang="en-US" baseline="0" dirty="0"/>
              <a:t> Bank Digital Currency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6A75A-FBFE-4CB0-8616-6CDB2D1BBC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wiki at:</a:t>
            </a:r>
          </a:p>
          <a:p>
            <a:pPr lvl="1"/>
            <a:r>
              <a:rPr lang="en-US" dirty="0">
                <a:hlinkClick r:id="rId2"/>
              </a:rPr>
              <a:t>https://www.omgwiki.org/CBDC/doku.php</a:t>
            </a:r>
            <a:endParaRPr lang="en-US" dirty="0"/>
          </a:p>
          <a:p>
            <a:pPr lvl="1"/>
            <a:endParaRPr lang="en-US" dirty="0"/>
          </a:p>
          <a:p>
            <a:pPr lvl="0"/>
            <a:r>
              <a:rPr lang="en-US" dirty="0"/>
              <a:t>Expected to become</a:t>
            </a:r>
            <a:r>
              <a:rPr lang="en-US" baseline="0" dirty="0"/>
              <a:t> a SIG in due course</a:t>
            </a:r>
            <a:endParaRPr lang="en-US" dirty="0"/>
          </a:p>
          <a:p>
            <a:pPr lvl="1"/>
            <a:r>
              <a:rPr lang="en-US" dirty="0"/>
              <a:t>Firming up Mission,</a:t>
            </a:r>
            <a:r>
              <a:rPr lang="en-US" baseline="0" dirty="0"/>
              <a:t> scope etc.</a:t>
            </a:r>
          </a:p>
          <a:p>
            <a:pPr lvl="1"/>
            <a:r>
              <a:rPr lang="en-US" baseline="0" dirty="0"/>
              <a:t>Platform v Domain v AB SIG decision</a:t>
            </a:r>
          </a:p>
          <a:p>
            <a:pPr lvl="0"/>
            <a:r>
              <a:rPr lang="en-US" dirty="0"/>
              <a:t>SIG charter for December </a:t>
            </a:r>
          </a:p>
          <a:p>
            <a:pPr lvl="1"/>
            <a:r>
              <a:rPr lang="en-US" dirty="0"/>
              <a:t>OR hold off until 1</a:t>
            </a:r>
            <a:r>
              <a:rPr lang="en-US" baseline="30000" dirty="0"/>
              <a:t>st</a:t>
            </a:r>
            <a:r>
              <a:rPr lang="en-US" dirty="0"/>
              <a:t> in person meeting (March?)</a:t>
            </a:r>
          </a:p>
          <a:p>
            <a:pPr lvl="0"/>
            <a:r>
              <a:rPr lang="en-US" dirty="0"/>
              <a:t>Charter:</a:t>
            </a:r>
          </a:p>
          <a:p>
            <a:pPr lvl="1"/>
            <a:r>
              <a:rPr lang="en-US" sz="1800" dirty="0">
                <a:hlinkClick r:id="rId3"/>
              </a:rPr>
              <a:t>https://www.omgwiki.org/CBDC/doku.php?id=cbdc:public:02_governance:01_charter</a:t>
            </a:r>
            <a:r>
              <a:rPr lang="en-US" sz="1800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67B6B-C94D-440D-99A0-7B1E37F97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1CBD8BC-5F66-49B9-8FB7-748C0EE321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3695" y="0"/>
            <a:ext cx="2381250" cy="244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127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6DC4C-D2A1-4440-B3F9-F4162ABB8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Vocabularies</a:t>
            </a:r>
            <a:r>
              <a:rPr lang="en-US" baseline="0" dirty="0"/>
              <a:t> for Communities of Interest (</a:t>
            </a:r>
            <a:r>
              <a:rPr lang="en-US" baseline="0" dirty="0" err="1"/>
              <a:t>VCoI</a:t>
            </a:r>
            <a:r>
              <a:rPr lang="en-US" baseline="0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F2929-CAC9-42C1-A0B5-F5C24276C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Originally </a:t>
            </a:r>
            <a:r>
              <a:rPr lang="en-US" sz="2400" dirty="0" err="1"/>
              <a:t>GovDTF</a:t>
            </a:r>
            <a:r>
              <a:rPr lang="en-US" sz="2400" dirty="0"/>
              <a:t> Contextual Semantics activity</a:t>
            </a:r>
          </a:p>
          <a:p>
            <a:r>
              <a:rPr lang="en-US" sz="2400" dirty="0"/>
              <a:t>Outlines basic methodology</a:t>
            </a:r>
            <a:r>
              <a:rPr lang="en-US" sz="2400" baseline="0" dirty="0"/>
              <a:t> for relating concepts to terms and definitions</a:t>
            </a:r>
          </a:p>
          <a:p>
            <a:r>
              <a:rPr lang="en-US" sz="2400" baseline="0" dirty="0"/>
              <a:t>To be reusable for any TF or SIG interested</a:t>
            </a:r>
          </a:p>
          <a:p>
            <a:r>
              <a:rPr lang="en-US" sz="2400" baseline="0" dirty="0"/>
              <a:t>Pilot implementation with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as ‘client’</a:t>
            </a:r>
          </a:p>
          <a:p>
            <a:r>
              <a:rPr lang="en-US" sz="2400" baseline="0" dirty="0"/>
              <a:t>Projected deliverables (by content):</a:t>
            </a:r>
          </a:p>
          <a:p>
            <a:pPr lvl="1"/>
            <a:r>
              <a:rPr lang="en-US" sz="2000" dirty="0"/>
              <a:t>Term,</a:t>
            </a:r>
            <a:r>
              <a:rPr lang="en-US" sz="2000" baseline="0" dirty="0"/>
              <a:t> Definitions Synonyms (tabular information)</a:t>
            </a:r>
          </a:p>
          <a:p>
            <a:pPr lvl="1"/>
            <a:r>
              <a:rPr lang="en-US" sz="2000" baseline="0" dirty="0"/>
              <a:t>Acronyms</a:t>
            </a:r>
          </a:p>
          <a:p>
            <a:pPr lvl="1"/>
            <a:r>
              <a:rPr lang="en-US" sz="2000" baseline="0" dirty="0"/>
              <a:t>References</a:t>
            </a:r>
          </a:p>
          <a:p>
            <a:pPr lvl="0"/>
            <a:r>
              <a:rPr lang="en-US" sz="2400" dirty="0"/>
              <a:t>Projected Deliverables (by format):</a:t>
            </a:r>
          </a:p>
          <a:p>
            <a:pPr lvl="1"/>
            <a:r>
              <a:rPr lang="en-US" sz="2000" dirty="0"/>
              <a:t>Wiki content (tables)</a:t>
            </a:r>
          </a:p>
          <a:p>
            <a:pPr lvl="1"/>
            <a:r>
              <a:rPr lang="en-US" sz="2000" dirty="0"/>
              <a:t>Document template inserts (OMG Doc sections</a:t>
            </a:r>
            <a:r>
              <a:rPr lang="en-US" sz="2000" baseline="0" dirty="0"/>
              <a:t> for these 3 concerns)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BA796D-22C7-40A6-91E1-265654B25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750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C747F-0789-4B95-9B64-FC539C904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VCoI</a:t>
            </a:r>
            <a:r>
              <a:rPr lang="en-US" dirty="0"/>
              <a:t> Deliverables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111A8-843E-49AB-8AEA-C792F1D71A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US" sz="2400" dirty="0"/>
              <a:t>Concept ontology</a:t>
            </a:r>
            <a:r>
              <a:rPr lang="en-US" sz="2400" baseline="0" dirty="0"/>
              <a:t> library (and ones to reuse)</a:t>
            </a:r>
          </a:p>
          <a:p>
            <a:pPr marL="342900" lvl="0" indent="-342900"/>
            <a:r>
              <a:rPr lang="en-US" sz="2400" baseline="0" dirty="0"/>
              <a:t>Concept Scheme (SKOS or MVF or similar TBC)</a:t>
            </a:r>
          </a:p>
          <a:p>
            <a:pPr marL="742950" lvl="1" indent="-342900"/>
            <a:r>
              <a:rPr lang="en-US" sz="2000" baseline="0" dirty="0"/>
              <a:t>Formal representation of Context (also a concept)</a:t>
            </a:r>
          </a:p>
          <a:p>
            <a:pPr marL="742950" lvl="1" indent="-342900"/>
            <a:r>
              <a:rPr lang="en-US" sz="2000" baseline="0" dirty="0"/>
              <a:t>SKOS defines how to relate Concept to Concept Scheme (but not what a context is)</a:t>
            </a:r>
          </a:p>
          <a:p>
            <a:pPr marL="342900" lvl="0" indent="-342900"/>
            <a:r>
              <a:rPr lang="en-US" sz="2400" baseline="0" dirty="0"/>
              <a:t>Terms and definitions</a:t>
            </a:r>
          </a:p>
          <a:p>
            <a:pPr marL="742950" lvl="1" indent="-342900"/>
            <a:r>
              <a:rPr lang="en-US" sz="2000" baseline="0" dirty="0"/>
              <a:t>Per WG (own definitions)</a:t>
            </a:r>
          </a:p>
          <a:p>
            <a:pPr marL="742950" lvl="1" indent="-342900"/>
            <a:r>
              <a:rPr lang="en-US" sz="2000" baseline="0" dirty="0"/>
              <a:t>Broader / other source  (e.g. OMG, other WG)</a:t>
            </a:r>
          </a:p>
          <a:p>
            <a:pPr marL="742950" lvl="1" indent="-342900"/>
            <a:r>
              <a:rPr lang="en-US" sz="2000" baseline="0" dirty="0"/>
              <a:t>Industry / Communities of Practice</a:t>
            </a:r>
          </a:p>
          <a:p>
            <a:pPr marL="742950" lvl="1" indent="-342900"/>
            <a:r>
              <a:rPr lang="en-US" sz="2000" baseline="0" dirty="0"/>
              <a:t>Official bodies / legal / standards</a:t>
            </a:r>
          </a:p>
          <a:p>
            <a:pPr marL="342900" lvl="0" indent="-342900"/>
            <a:r>
              <a:rPr lang="en-US" sz="2400" baseline="0" dirty="0"/>
              <a:t>References</a:t>
            </a:r>
          </a:p>
          <a:p>
            <a:pPr marL="742950" lvl="1" indent="-342900"/>
            <a:r>
              <a:rPr lang="en-US" sz="2000" baseline="0" dirty="0"/>
              <a:t>Many of the example terms are references rather than terms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550D0E-748D-441D-A89B-D291987A1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785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15D2-AD7D-40D5-80FF-5EA1F1335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Statistics WG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3A78C-B715-45BE-8127-74D3480CD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Sponsored</a:t>
            </a:r>
            <a:r>
              <a:rPr lang="en-US" sz="2400" baseline="0" dirty="0"/>
              <a:t> </a:t>
            </a:r>
            <a:r>
              <a:rPr lang="en-US" sz="2400" dirty="0"/>
              <a:t>by Government Domain TF Statistics activities</a:t>
            </a:r>
          </a:p>
          <a:p>
            <a:r>
              <a:rPr lang="en-US" sz="2400" dirty="0"/>
              <a:t>Upcoming call on e.g. how to specify </a:t>
            </a:r>
            <a:r>
              <a:rPr lang="en-US" sz="2400" dirty="0" err="1"/>
              <a:t>nCube</a:t>
            </a:r>
            <a:r>
              <a:rPr lang="en-US" sz="2400" dirty="0"/>
              <a:t> data into NIEM XML Schema</a:t>
            </a:r>
          </a:p>
          <a:p>
            <a:pPr lvl="1"/>
            <a:r>
              <a:rPr lang="en-US" sz="2000" dirty="0"/>
              <a:t>E.g. timeseries data, statistic data</a:t>
            </a:r>
          </a:p>
          <a:p>
            <a:pPr lvl="1"/>
            <a:r>
              <a:rPr lang="en-US" sz="2000" dirty="0"/>
              <a:t>How to represent such rich</a:t>
            </a:r>
            <a:r>
              <a:rPr lang="en-US" sz="2000" baseline="0" dirty="0"/>
              <a:t> data volumes in a tabular representation per NIEM </a:t>
            </a:r>
          </a:p>
          <a:p>
            <a:pPr lvl="1"/>
            <a:r>
              <a:rPr lang="en-US" sz="2000" baseline="0" dirty="0"/>
              <a:t>Coordination ongoing with NIEM, NIEM Canada, NATO</a:t>
            </a:r>
          </a:p>
          <a:p>
            <a:pPr lvl="1"/>
            <a:r>
              <a:rPr lang="en-US" sz="2000" baseline="0" dirty="0"/>
              <a:t>Outcomes – maybe IC4 or other group</a:t>
            </a:r>
          </a:p>
          <a:p>
            <a:pPr lvl="0"/>
            <a:r>
              <a:rPr lang="en-US" sz="2400" dirty="0"/>
              <a:t>SIG plans – TBC. Awaiting more</a:t>
            </a:r>
            <a:r>
              <a:rPr lang="en-US" sz="2400" baseline="0" dirty="0"/>
              <a:t> participation</a:t>
            </a:r>
          </a:p>
          <a:p>
            <a:pPr lvl="0"/>
            <a:r>
              <a:rPr lang="en-US" sz="2400" baseline="0" dirty="0"/>
              <a:t>Meeting on this next Tuesday at </a:t>
            </a:r>
            <a:r>
              <a:rPr lang="en-US" sz="2400" baseline="0" dirty="0" err="1"/>
              <a:t>GovDTF</a:t>
            </a:r>
            <a:r>
              <a:rPr lang="en-US" sz="2400" baseline="0" dirty="0"/>
              <a:t> – discuss how to increase membership</a:t>
            </a:r>
          </a:p>
          <a:p>
            <a:pPr lvl="0"/>
            <a:r>
              <a:rPr lang="en-US" sz="2400" baseline="0" dirty="0"/>
              <a:t>Remains as WG until more participation seen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514B1-5960-4193-909A-45C1AA9D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129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25494</TotalTime>
  <Words>1309</Words>
  <Application>Microsoft Office PowerPoint</Application>
  <PresentationFormat>On-screen Show (4:3)</PresentationFormat>
  <Paragraphs>225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OMG Finance Domain Task Force (FDTF)</vt:lpstr>
      <vt:lpstr>Agenda</vt:lpstr>
      <vt:lpstr>NEWS</vt:lpstr>
      <vt:lpstr>Recent WGs and SIGs</vt:lpstr>
      <vt:lpstr>Other potential WG Activities</vt:lpstr>
      <vt:lpstr>Central Bank Digital Currency</vt:lpstr>
      <vt:lpstr>Vocabularies for Communities of Interest (VCoI)</vt:lpstr>
      <vt:lpstr>VCoI Deliverables Detail</vt:lpstr>
      <vt:lpstr>Statistics WG</vt:lpstr>
      <vt:lpstr>Proposed: Voting Related WG (GBA) </vt:lpstr>
      <vt:lpstr>September FDTF Topics</vt:lpstr>
      <vt:lpstr>September FDTF Agenda Timings</vt:lpstr>
      <vt:lpstr>Days to Meet and related groups</vt:lpstr>
      <vt:lpstr>Other Stuff (for December etc.)</vt:lpstr>
      <vt:lpstr>Other QM Events of Interest</vt:lpstr>
      <vt:lpstr>Sept Liaisons / other groups</vt:lpstr>
      <vt:lpstr>FDTF Ongoing Activities</vt:lpstr>
      <vt:lpstr>FDTF Directions and Future Work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Mike Bennett</cp:lastModifiedBy>
  <cp:revision>733</cp:revision>
  <dcterms:created xsi:type="dcterms:W3CDTF">2011-04-19T19:19:23Z</dcterms:created>
  <dcterms:modified xsi:type="dcterms:W3CDTF">2020-09-08T19:36:15Z</dcterms:modified>
</cp:coreProperties>
</file>