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62" r:id="rId3"/>
    <p:sldId id="267" r:id="rId4"/>
    <p:sldId id="270" r:id="rId5"/>
    <p:sldId id="271" r:id="rId6"/>
    <p:sldId id="272" r:id="rId7"/>
    <p:sldId id="277" r:id="rId8"/>
    <p:sldId id="282" r:id="rId9"/>
    <p:sldId id="285" r:id="rId10"/>
    <p:sldId id="302" r:id="rId11"/>
    <p:sldId id="301" r:id="rId12"/>
    <p:sldId id="297" r:id="rId13"/>
    <p:sldId id="286" r:id="rId14"/>
    <p:sldId id="287" r:id="rId15"/>
    <p:sldId id="288" r:id="rId16"/>
    <p:sldId id="273" r:id="rId17"/>
    <p:sldId id="292" r:id="rId18"/>
    <p:sldId id="295" r:id="rId19"/>
    <p:sldId id="296" r:id="rId20"/>
    <p:sldId id="293" r:id="rId21"/>
    <p:sldId id="303" r:id="rId22"/>
    <p:sldId id="304" r:id="rId23"/>
    <p:sldId id="300" r:id="rId24"/>
    <p:sldId id="291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9" autoAdjust="0"/>
    <p:restoredTop sz="86323" autoAdjust="0"/>
  </p:normalViewPr>
  <p:slideViewPr>
    <p:cSldViewPr>
      <p:cViewPr>
        <p:scale>
          <a:sx n="70" d="100"/>
          <a:sy n="70" d="100"/>
        </p:scale>
        <p:origin x="-612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9/7/2011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Financial Industry Business Ontology (FIBO)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 smtClean="0">
                <a:solidFill>
                  <a:srgbClr val="898989"/>
                </a:solidFill>
              </a:rPr>
              <a:t>Wednesday </a:t>
            </a:r>
            <a:r>
              <a:rPr lang="en-US" dirty="0" smtClean="0">
                <a:solidFill>
                  <a:srgbClr val="898989"/>
                </a:solidFill>
              </a:rPr>
              <a:t>September 7</a:t>
            </a:r>
            <a:r>
              <a:rPr lang="en-US" baseline="30000" dirty="0" smtClean="0">
                <a:solidFill>
                  <a:srgbClr val="898989"/>
                </a:solidFill>
              </a:rPr>
              <a:t>th</a:t>
            </a:r>
            <a:r>
              <a:rPr lang="en-US" dirty="0" smtClean="0">
                <a:solidFill>
                  <a:srgbClr val="898989"/>
                </a:solidFill>
              </a:rPr>
              <a:t> </a:t>
            </a:r>
            <a:r>
              <a:rPr lang="en-US" dirty="0" smtClean="0">
                <a:solidFill>
                  <a:srgbClr val="898989"/>
                </a:solidFill>
              </a:rPr>
              <a:t>2011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WS2: FIBO Use Cases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1600200" y="1941513"/>
            <a:ext cx="1714500" cy="685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ADAPTIVE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4229100" y="1941513"/>
            <a:ext cx="1143000" cy="342900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EA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4229100" y="2627313"/>
            <a:ext cx="1143000" cy="342900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MagicDraw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5943600" y="1941513"/>
            <a:ext cx="5715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Edit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 flipH="1">
            <a:off x="5486400" y="2055813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24"/>
          <p:cNvSpPr>
            <a:spLocks noChangeShapeType="1"/>
          </p:cNvSpPr>
          <p:nvPr/>
        </p:nvSpPr>
        <p:spPr bwMode="auto">
          <a:xfrm flipH="1">
            <a:off x="5372100" y="2170113"/>
            <a:ext cx="5715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 flipH="1">
            <a:off x="3314700" y="1889126"/>
            <a:ext cx="8001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3429000" y="1774826"/>
            <a:ext cx="685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Import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Line 21"/>
          <p:cNvSpPr>
            <a:spLocks noChangeShapeType="1"/>
          </p:cNvSpPr>
          <p:nvPr/>
        </p:nvSpPr>
        <p:spPr bwMode="auto">
          <a:xfrm flipH="1" flipV="1">
            <a:off x="3314700" y="2452688"/>
            <a:ext cx="800100" cy="282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3429000" y="2790826"/>
            <a:ext cx="6858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Import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2857500" y="3919538"/>
            <a:ext cx="6858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View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2057400" y="3016251"/>
            <a:ext cx="1143000" cy="3429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Diagrams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flipH="1" flipV="1">
            <a:off x="2628900" y="3694113"/>
            <a:ext cx="4572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2400300" y="2643188"/>
            <a:ext cx="228600" cy="3794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4229100" y="3222626"/>
            <a:ext cx="1143000" cy="3429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OWL Editor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14"/>
          <p:cNvSpPr>
            <a:spLocks noChangeShapeType="1"/>
          </p:cNvSpPr>
          <p:nvPr/>
        </p:nvSpPr>
        <p:spPr bwMode="auto">
          <a:xfrm flipH="1" flipV="1">
            <a:off x="3314700" y="2651126"/>
            <a:ext cx="8001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4000500" y="4137026"/>
            <a:ext cx="1143000" cy="342900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EA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4229100" y="4365626"/>
            <a:ext cx="1143000" cy="342900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MagicDraw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>
            <a:off x="3200400" y="2765426"/>
            <a:ext cx="1028700" cy="1371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6016957" y="4079876"/>
            <a:ext cx="12573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Locally extended content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Line 9"/>
          <p:cNvSpPr>
            <a:spLocks noChangeShapeType="1"/>
          </p:cNvSpPr>
          <p:nvPr/>
        </p:nvSpPr>
        <p:spPr bwMode="auto">
          <a:xfrm>
            <a:off x="3314700" y="2776538"/>
            <a:ext cx="8001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 flipV="1">
            <a:off x="3429000" y="2001838"/>
            <a:ext cx="8001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371600" y="3524251"/>
            <a:ext cx="1143000" cy="3429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Tables / XL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 flipH="1">
            <a:off x="1714500" y="2676526"/>
            <a:ext cx="457200" cy="800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3314700" y="2339976"/>
            <a:ext cx="8001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3695700" y="3579813"/>
            <a:ext cx="685800" cy="228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Export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3429000" y="2225676"/>
            <a:ext cx="685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Export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Line 2"/>
          <p:cNvSpPr>
            <a:spLocks noChangeShapeType="1"/>
          </p:cNvSpPr>
          <p:nvPr/>
        </p:nvSpPr>
        <p:spPr bwMode="auto">
          <a:xfrm flipH="1" flipV="1">
            <a:off x="2857500" y="3467101"/>
            <a:ext cx="2286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1"/>
          <p:cNvSpPr txBox="1">
            <a:spLocks noChangeArrowheads="1"/>
          </p:cNvSpPr>
          <p:nvPr/>
        </p:nvSpPr>
        <p:spPr bwMode="auto">
          <a:xfrm>
            <a:off x="5029200" y="4033838"/>
            <a:ext cx="685800" cy="34290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OWL</a:t>
            </a: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4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74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WS2: Imports,</a:t>
            </a:r>
            <a:r>
              <a:rPr lang="en-US" baseline="0" dirty="0" smtClean="0"/>
              <a:t> Hosting and Editing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Adaptive for formal repository</a:t>
            </a:r>
          </a:p>
          <a:p>
            <a:r>
              <a:rPr lang="en-US" dirty="0" smtClean="0"/>
              <a:t>Generate new diagrams</a:t>
            </a:r>
            <a:r>
              <a:rPr lang="en-US" baseline="0" dirty="0" smtClean="0"/>
              <a:t> and tables from that</a:t>
            </a:r>
          </a:p>
          <a:p>
            <a:pPr lvl="1"/>
            <a:r>
              <a:rPr lang="en-US" dirty="0" smtClean="0"/>
              <a:t>More, simpler diagrams</a:t>
            </a:r>
          </a:p>
          <a:p>
            <a:pPr lvl="1"/>
            <a:r>
              <a:rPr lang="en-US" dirty="0" smtClean="0"/>
              <a:t>Deprecate SR website</a:t>
            </a:r>
          </a:p>
          <a:p>
            <a:pPr lvl="0"/>
            <a:r>
              <a:rPr lang="en-US" dirty="0" smtClean="0"/>
              <a:t>Editing still done within UML tools</a:t>
            </a:r>
          </a:p>
          <a:p>
            <a:pPr lvl="1"/>
            <a:r>
              <a:rPr lang="en-US" dirty="0" smtClean="0"/>
              <a:t>Not dependent</a:t>
            </a:r>
            <a:r>
              <a:rPr lang="en-US" baseline="0" dirty="0" smtClean="0"/>
              <a:t> on one tool once the metamodel is ODM compliant</a:t>
            </a:r>
          </a:p>
          <a:p>
            <a:pPr lvl="0"/>
            <a:r>
              <a:rPr lang="en-US" dirty="0" smtClean="0"/>
              <a:t>Also agreed to support OWL editors</a:t>
            </a:r>
          </a:p>
          <a:p>
            <a:pPr lvl="0"/>
            <a:r>
              <a:rPr lang="en-US" dirty="0" smtClean="0"/>
              <a:t>Need to support local extension</a:t>
            </a:r>
            <a:r>
              <a:rPr lang="en-US" baseline="0" dirty="0" smtClean="0"/>
              <a:t> of the model by user firms</a:t>
            </a:r>
          </a:p>
          <a:p>
            <a:pPr lvl="1"/>
            <a:r>
              <a:rPr lang="en-US" dirty="0" smtClean="0"/>
              <a:t>In UML</a:t>
            </a:r>
            <a:r>
              <a:rPr lang="en-US" baseline="0" dirty="0" smtClean="0"/>
              <a:t> and in OWL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25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WS2: Future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Broader Ecosystem</a:t>
            </a:r>
            <a:r>
              <a:rPr lang="en-US" baseline="0" dirty="0" smtClean="0"/>
              <a:t> </a:t>
            </a:r>
          </a:p>
          <a:p>
            <a:pPr lvl="1"/>
            <a:r>
              <a:rPr lang="en-US" dirty="0" smtClean="0"/>
              <a:t>Business Rules</a:t>
            </a:r>
          </a:p>
          <a:p>
            <a:pPr lvl="1"/>
            <a:r>
              <a:rPr lang="en-US" dirty="0" smtClean="0"/>
              <a:t>Vocabulary / Terminology</a:t>
            </a:r>
          </a:p>
          <a:p>
            <a:pPr lvl="1"/>
            <a:r>
              <a:rPr lang="en-US" dirty="0" smtClean="0"/>
              <a:t>Process Models</a:t>
            </a:r>
          </a:p>
          <a:p>
            <a:pPr lvl="1"/>
            <a:r>
              <a:rPr lang="en-US" dirty="0" smtClean="0"/>
              <a:t>Traceability</a:t>
            </a:r>
          </a:p>
          <a:p>
            <a:pPr lvl="0"/>
            <a:r>
              <a:rPr lang="en-US" dirty="0" smtClean="0"/>
              <a:t>Identify how all these work together to deliver broader financial industry standards</a:t>
            </a:r>
          </a:p>
          <a:p>
            <a:pPr lvl="1"/>
            <a:r>
              <a:rPr lang="en-US" dirty="0" smtClean="0"/>
              <a:t>At business conceptual</a:t>
            </a:r>
            <a:r>
              <a:rPr lang="en-US" baseline="0" dirty="0" smtClean="0"/>
              <a:t> model level</a:t>
            </a:r>
          </a:p>
          <a:p>
            <a:pPr lvl="0"/>
            <a:r>
              <a:rPr lang="en-US" dirty="0" smtClean="0"/>
              <a:t>Later FIBO deliverables: use these to create whole business domain model</a:t>
            </a:r>
          </a:p>
          <a:p>
            <a:pPr lvl="1"/>
            <a:r>
              <a:rPr lang="en-US" dirty="0" smtClean="0"/>
              <a:t>Transactions</a:t>
            </a:r>
          </a:p>
          <a:p>
            <a:pPr lvl="1"/>
            <a:r>
              <a:rPr lang="en-US" dirty="0" smtClean="0"/>
              <a:t>Corporate</a:t>
            </a:r>
            <a:r>
              <a:rPr lang="en-US" baseline="0" dirty="0" smtClean="0"/>
              <a:t> Actions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9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WS3: Shared Semantics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Activities / Decision Points</a:t>
            </a:r>
          </a:p>
          <a:p>
            <a:pPr lvl="1"/>
            <a:r>
              <a:rPr lang="en-US" dirty="0" smtClean="0"/>
              <a:t>Standards selection procedure</a:t>
            </a:r>
          </a:p>
          <a:p>
            <a:pPr lvl="1"/>
            <a:r>
              <a:rPr lang="en-US" dirty="0" smtClean="0"/>
              <a:t>Grid of candidate standards</a:t>
            </a:r>
          </a:p>
          <a:p>
            <a:pPr lvl="1"/>
            <a:r>
              <a:rPr lang="en-US" dirty="0" smtClean="0"/>
              <a:t>Disposition</a:t>
            </a:r>
          </a:p>
          <a:p>
            <a:pPr lvl="2"/>
            <a:r>
              <a:rPr lang="en-US" dirty="0" smtClean="0"/>
              <a:t>Packages, ontologies</a:t>
            </a:r>
          </a:p>
          <a:p>
            <a:pPr lvl="1"/>
            <a:r>
              <a:rPr lang="en-US" dirty="0" smtClean="0"/>
              <a:t>Treatment of:</a:t>
            </a:r>
          </a:p>
          <a:p>
            <a:pPr lvl="2"/>
            <a:r>
              <a:rPr lang="en-US" dirty="0" smtClean="0"/>
              <a:t>Archetypes</a:t>
            </a:r>
          </a:p>
          <a:p>
            <a:pPr lvl="2"/>
            <a:r>
              <a:rPr lang="en-US" dirty="0" smtClean="0"/>
              <a:t>Lattice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0" y="65532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498C708-695C-4DE6-B461-D04A30E4C15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23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WS3: Shared Semantics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Standards Selection</a:t>
            </a:r>
          </a:p>
          <a:p>
            <a:pPr lvl="1"/>
            <a:r>
              <a:rPr lang="en-US" dirty="0" smtClean="0"/>
              <a:t>Defined a set of criteria:</a:t>
            </a:r>
          </a:p>
          <a:p>
            <a:pPr marL="1143000" lvl="2" indent="-228600"/>
            <a:r>
              <a:rPr lang="en-US" dirty="0" smtClean="0"/>
              <a:t>Political</a:t>
            </a:r>
          </a:p>
          <a:p>
            <a:pPr marL="1143000" lvl="2" indent="-228600"/>
            <a:r>
              <a:rPr lang="en-US" dirty="0" smtClean="0"/>
              <a:t>Technical</a:t>
            </a:r>
          </a:p>
          <a:p>
            <a:pPr marL="1143000" lvl="2" indent="-228600"/>
            <a:r>
              <a:rPr lang="en-US" dirty="0" smtClean="0"/>
              <a:t>Pervasiveness</a:t>
            </a:r>
          </a:p>
          <a:p>
            <a:pPr marL="857250" lvl="1" indent="-342900"/>
            <a:r>
              <a:rPr lang="en-US" dirty="0" smtClean="0"/>
              <a:t>Selection Policy draft</a:t>
            </a:r>
            <a:r>
              <a:rPr lang="en-US" baseline="0" dirty="0" smtClean="0"/>
              <a:t> “Straw Man” in development</a:t>
            </a:r>
          </a:p>
          <a:p>
            <a:pPr marL="1257300" lvl="2" indent="-342900"/>
            <a:r>
              <a:rPr lang="en-US" dirty="0" smtClean="0"/>
              <a:t>To validate against existing OMG criteria</a:t>
            </a:r>
            <a:r>
              <a:rPr lang="en-US" baseline="0" dirty="0" smtClean="0"/>
              <a:t> for standards usage</a:t>
            </a:r>
            <a:endParaRPr lang="en-US" dirty="0" smtClean="0"/>
          </a:p>
          <a:p>
            <a:r>
              <a:rPr lang="en-US" dirty="0" smtClean="0"/>
              <a:t>Grid of standards semantics</a:t>
            </a:r>
          </a:p>
          <a:p>
            <a:pPr lvl="1"/>
            <a:r>
              <a:rPr lang="en-US" dirty="0" smtClean="0"/>
              <a:t>To go on the Wiki</a:t>
            </a:r>
          </a:p>
          <a:p>
            <a:pPr lvl="1"/>
            <a:r>
              <a:rPr lang="en-US" dirty="0" smtClean="0"/>
              <a:t>Need to determine precedence / policy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0" y="65532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AF4A7DD-9DBA-491D-A7A4-DF30625A9A8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18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WS3: Shared Semantics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Implementation considerations </a:t>
            </a:r>
          </a:p>
          <a:p>
            <a:pPr lvl="1"/>
            <a:r>
              <a:rPr lang="en-US" dirty="0" smtClean="0"/>
              <a:t>For any given standard ontology, we need to line</a:t>
            </a:r>
            <a:r>
              <a:rPr lang="en-US" baseline="0" dirty="0" smtClean="0"/>
              <a:t> it up with unique features of the FIBO:</a:t>
            </a:r>
            <a:endParaRPr lang="en-US" dirty="0" smtClean="0"/>
          </a:p>
          <a:p>
            <a:pPr lvl="1"/>
            <a:r>
              <a:rPr lang="en-US" dirty="0" smtClean="0"/>
              <a:t>Archetypes</a:t>
            </a:r>
          </a:p>
          <a:p>
            <a:pPr lvl="2"/>
            <a:r>
              <a:rPr lang="en-US" dirty="0" smtClean="0"/>
              <a:t>And associated ontology patterns / grammar</a:t>
            </a:r>
          </a:p>
          <a:p>
            <a:pPr lvl="1"/>
            <a:r>
              <a:rPr lang="en-US" dirty="0" smtClean="0"/>
              <a:t>Lattice</a:t>
            </a:r>
          </a:p>
          <a:p>
            <a:pPr lvl="2"/>
            <a:r>
              <a:rPr lang="en-US" dirty="0" smtClean="0"/>
              <a:t>Standards must be usable with or without </a:t>
            </a:r>
          </a:p>
          <a:p>
            <a:pPr lvl="2"/>
            <a:r>
              <a:rPr lang="en-US" dirty="0" smtClean="0"/>
              <a:t>Modularization to ensure this is possible</a:t>
            </a:r>
          </a:p>
          <a:p>
            <a:pPr lvl="0"/>
            <a:r>
              <a:rPr lang="en-US" dirty="0" smtClean="0"/>
              <a:t>Trial </a:t>
            </a:r>
            <a:r>
              <a:rPr lang="en-US" dirty="0" smtClean="0"/>
              <a:t>implementations to formalize method for </a:t>
            </a:r>
            <a:r>
              <a:rPr lang="en-US" dirty="0" smtClean="0"/>
              <a:t>this</a:t>
            </a:r>
          </a:p>
          <a:p>
            <a:pPr lvl="1"/>
            <a:r>
              <a:rPr lang="en-US" dirty="0" smtClean="0"/>
              <a:t>Address</a:t>
            </a:r>
          </a:p>
          <a:p>
            <a:pPr lvl="1"/>
            <a:r>
              <a:rPr lang="en-US" dirty="0" smtClean="0"/>
              <a:t>Transactions and accounting (REA, XBRL)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0" y="65532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400885D-0040-4552-8768-E0E4B7254DA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74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WS3: Pilot Implementations: </a:t>
            </a:r>
            <a:r>
              <a:rPr lang="en-US" dirty="0" smtClean="0"/>
              <a:t>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Accounting:</a:t>
            </a:r>
          </a:p>
          <a:p>
            <a:pPr lvl="1"/>
            <a:r>
              <a:rPr lang="en-US" dirty="0" smtClean="0"/>
              <a:t>REA versus Double </a:t>
            </a:r>
            <a:r>
              <a:rPr lang="en-US" dirty="0" smtClean="0"/>
              <a:t>Entry (XBRL) </a:t>
            </a:r>
            <a:r>
              <a:rPr lang="en-US" dirty="0" smtClean="0"/>
              <a:t>world views</a:t>
            </a:r>
          </a:p>
          <a:p>
            <a:pPr lvl="2"/>
            <a:r>
              <a:rPr lang="en-US" dirty="0" smtClean="0"/>
              <a:t>Identify which to use when</a:t>
            </a:r>
          </a:p>
          <a:p>
            <a:pPr lvl="2"/>
            <a:r>
              <a:rPr lang="en-US" dirty="0" smtClean="0"/>
              <a:t>Demonstrate how these help not hinder each other</a:t>
            </a:r>
          </a:p>
          <a:p>
            <a:pPr lvl="1"/>
            <a:r>
              <a:rPr lang="en-US" dirty="0" smtClean="0"/>
              <a:t>Starting now this </a:t>
            </a:r>
            <a:r>
              <a:rPr lang="en-US" dirty="0" smtClean="0"/>
              <a:t>as next pilot</a:t>
            </a:r>
          </a:p>
          <a:p>
            <a:pPr lvl="1"/>
            <a:r>
              <a:rPr lang="en-US" dirty="0" smtClean="0"/>
              <a:t>Different disposition: this is an ontology where we expect to use it all</a:t>
            </a:r>
          </a:p>
          <a:p>
            <a:pPr lvl="2"/>
            <a:r>
              <a:rPr lang="en-US" dirty="0" smtClean="0"/>
              <a:t>Currently only</a:t>
            </a:r>
            <a:r>
              <a:rPr lang="en-US" baseline="0" dirty="0" smtClean="0"/>
              <a:t> use some constructs</a:t>
            </a:r>
          </a:p>
          <a:p>
            <a:pPr lvl="2"/>
            <a:r>
              <a:rPr lang="en-US" baseline="0" dirty="0" smtClean="0"/>
              <a:t>Many remaining REA constructs seem to correspond to terms we have in the upper ontology that have no </a:t>
            </a:r>
            <a:r>
              <a:rPr lang="en-US" baseline="0" dirty="0" smtClean="0"/>
              <a:t>home</a:t>
            </a:r>
          </a:p>
          <a:p>
            <a:pPr lvl="1"/>
            <a:r>
              <a:rPr lang="en-US" dirty="0" smtClean="0"/>
              <a:t>Challenge: There is no authoritative</a:t>
            </a:r>
            <a:r>
              <a:rPr lang="en-US" baseline="0" dirty="0" smtClean="0"/>
              <a:t> ontology for REA at present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05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WS3: Shared Semantics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Considerations</a:t>
            </a:r>
          </a:p>
          <a:p>
            <a:pPr lvl="1"/>
            <a:r>
              <a:rPr lang="en-US" dirty="0" smtClean="0"/>
              <a:t>Namespaces and URIs</a:t>
            </a:r>
          </a:p>
          <a:p>
            <a:pPr lvl="1"/>
            <a:r>
              <a:rPr lang="en-US" dirty="0" smtClean="0"/>
              <a:t>Maintenance and updates</a:t>
            </a:r>
          </a:p>
          <a:p>
            <a:pPr lvl="1"/>
            <a:r>
              <a:rPr lang="en-US" dirty="0" smtClean="0"/>
              <a:t>What does our standard look like in this area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0" y="65532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6543887-1D95-469F-BD10-8F7C12BE33D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35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FIBO is content specific (domain ontology)</a:t>
            </a:r>
          </a:p>
          <a:p>
            <a:r>
              <a:rPr lang="en-US" dirty="0" smtClean="0"/>
              <a:t>This has different control requirements to a metamodel</a:t>
            </a:r>
            <a:r>
              <a:rPr lang="en-US" baseline="0" dirty="0" smtClean="0"/>
              <a:t> standard</a:t>
            </a:r>
          </a:p>
          <a:p>
            <a:pPr lvl="1"/>
            <a:r>
              <a:rPr lang="en-US" dirty="0" smtClean="0"/>
              <a:t>Interchange is</a:t>
            </a:r>
            <a:r>
              <a:rPr lang="en-US" baseline="0" dirty="0" smtClean="0"/>
              <a:t> not the test</a:t>
            </a:r>
          </a:p>
          <a:p>
            <a:pPr lvl="0"/>
            <a:r>
              <a:rPr lang="en-US" dirty="0" smtClean="0"/>
              <a:t>Developing strong</a:t>
            </a:r>
            <a:r>
              <a:rPr lang="en-US" baseline="0" dirty="0" smtClean="0"/>
              <a:t> OMG process for content standard submissions</a:t>
            </a:r>
          </a:p>
          <a:p>
            <a:pPr lvl="0"/>
            <a:r>
              <a:rPr lang="en-US" baseline="0" dirty="0" smtClean="0"/>
              <a:t>The FIBO Proposals will propose refinements / specialization within that, for Ontology requirements specifically</a:t>
            </a:r>
          </a:p>
          <a:p>
            <a:pPr lvl="0"/>
            <a:r>
              <a:rPr lang="en-US" baseline="0" dirty="0" smtClean="0"/>
              <a:t>Hope that OMG process for content in place before our first submission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02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Users won’t wait for ODM, OWL updates</a:t>
            </a:r>
          </a:p>
          <a:p>
            <a:pPr lvl="1"/>
            <a:r>
              <a:rPr lang="en-US" dirty="0" smtClean="0"/>
              <a:t>But we have anticipated many of those changes already</a:t>
            </a:r>
          </a:p>
          <a:p>
            <a:pPr lvl="0"/>
            <a:r>
              <a:rPr lang="en-US" dirty="0" smtClean="0"/>
              <a:t>Shared Semantics work will proceed piecemeal</a:t>
            </a:r>
            <a:r>
              <a:rPr lang="en-US" baseline="0" dirty="0" smtClean="0"/>
              <a:t> such that the shared concepts needed for first set of proposals is in place</a:t>
            </a:r>
          </a:p>
          <a:p>
            <a:pPr lvl="0"/>
            <a:r>
              <a:rPr lang="en-US" baseline="0" dirty="0" smtClean="0"/>
              <a:t>If new process allows, could submit FIBO for Instrument Reference Terms to cover Equity, Debt in first draft, follow with derivatives, funds etc. later</a:t>
            </a:r>
          </a:p>
          <a:p>
            <a:pPr lvl="1"/>
            <a:r>
              <a:rPr lang="en-US" baseline="0" dirty="0" smtClean="0"/>
              <a:t>Using newer shared semantics constructs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56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 Work streams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</a:pPr>
            <a:r>
              <a:rPr lang="en-GB" sz="3600" dirty="0" smtClean="0"/>
              <a:t>Joint workstreams </a:t>
            </a:r>
          </a:p>
          <a:p>
            <a:pPr lvl="1">
              <a:lnSpc>
                <a:spcPct val="90000"/>
              </a:lnSpc>
            </a:pPr>
            <a:r>
              <a:rPr lang="en-GB" sz="3200" dirty="0" smtClean="0"/>
              <a:t>WS1: Content and RFC disposition</a:t>
            </a:r>
          </a:p>
          <a:p>
            <a:pPr lvl="1">
              <a:lnSpc>
                <a:spcPct val="90000"/>
              </a:lnSpc>
            </a:pPr>
            <a:r>
              <a:rPr lang="en-GB" sz="3200" dirty="0" smtClean="0"/>
              <a:t>WS2: Technical Model Framework (metamodel)</a:t>
            </a:r>
          </a:p>
          <a:p>
            <a:pPr lvl="1">
              <a:lnSpc>
                <a:spcPct val="90000"/>
              </a:lnSpc>
            </a:pPr>
            <a:r>
              <a:rPr lang="en-GB" sz="3200" dirty="0" smtClean="0"/>
              <a:t>WS3: Shared Semantics</a:t>
            </a:r>
          </a:p>
          <a:p>
            <a:pPr lvl="1">
              <a:lnSpc>
                <a:spcPct val="90000"/>
              </a:lnSpc>
            </a:pPr>
            <a:r>
              <a:rPr lang="en-GB" sz="3200" dirty="0" smtClean="0"/>
              <a:t>Derivatives Proof of Concept</a:t>
            </a:r>
          </a:p>
          <a:p>
            <a:pPr lvl="1">
              <a:lnSpc>
                <a:spcPct val="90000"/>
              </a:lnSpc>
            </a:pPr>
            <a:r>
              <a:rPr lang="en-GB" sz="3200" dirty="0" smtClean="0"/>
              <a:t>Content of the existing Repository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Points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does the Standard look like?</a:t>
            </a:r>
          </a:p>
          <a:p>
            <a:pPr lvl="1"/>
            <a:r>
              <a:rPr lang="en-US" sz="2400" dirty="0" smtClean="0"/>
              <a:t>i.e. what’s normative, what to include etc. </a:t>
            </a:r>
          </a:p>
          <a:p>
            <a:r>
              <a:rPr lang="en-US" sz="2800" dirty="0" smtClean="0"/>
              <a:t>Possible enhancements</a:t>
            </a:r>
          </a:p>
          <a:p>
            <a:pPr lvl="1"/>
            <a:r>
              <a:rPr lang="en-US" sz="2400" dirty="0" smtClean="0"/>
              <a:t>BIAN business context metadata</a:t>
            </a:r>
          </a:p>
          <a:p>
            <a:pPr lvl="1"/>
            <a:r>
              <a:rPr lang="en-US" sz="2400" dirty="0" smtClean="0"/>
              <a:t>Metadata for OWL dialect sub-sets</a:t>
            </a:r>
          </a:p>
          <a:p>
            <a:pPr lvl="1"/>
            <a:r>
              <a:rPr lang="en-US" sz="2400" dirty="0" smtClean="0"/>
              <a:t>Ecosystem / URI considerations</a:t>
            </a:r>
          </a:p>
          <a:p>
            <a:pPr lvl="1"/>
            <a:r>
              <a:rPr lang="en-US" sz="2400" dirty="0" smtClean="0"/>
              <a:t>Business friendly editing?</a:t>
            </a:r>
          </a:p>
          <a:p>
            <a:r>
              <a:rPr lang="en-US" sz="2800" dirty="0" smtClean="0"/>
              <a:t>Reports</a:t>
            </a:r>
            <a:r>
              <a:rPr lang="en-US" sz="2800" dirty="0" smtClean="0"/>
              <a:t>, diagrams generation from new hosting</a:t>
            </a:r>
            <a:r>
              <a:rPr lang="en-US" sz="2800" baseline="0" dirty="0" smtClean="0"/>
              <a:t> arrangements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0" y="65532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6C16AF9-CBDE-4539-BA97-00450F057C20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85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Derivatives Proof of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Showcases what</a:t>
            </a:r>
            <a:r>
              <a:rPr lang="en-US" sz="2800" baseline="0" dirty="0" smtClean="0"/>
              <a:t> semantic tech can do</a:t>
            </a:r>
          </a:p>
          <a:p>
            <a:r>
              <a:rPr lang="en-US" sz="2800" baseline="0" dirty="0" smtClean="0"/>
              <a:t>Did a “dry run” to academic group – well </a:t>
            </a:r>
            <a:r>
              <a:rPr lang="en-US" sz="2800" baseline="0" dirty="0" smtClean="0"/>
              <a:t>received</a:t>
            </a:r>
          </a:p>
          <a:p>
            <a:r>
              <a:rPr lang="en-US" sz="2800" baseline="0" dirty="0" smtClean="0"/>
              <a:t>Presented to CFTC group 30 August</a:t>
            </a:r>
            <a:endParaRPr lang="en-US" sz="2800" baseline="0" dirty="0" smtClean="0"/>
          </a:p>
          <a:p>
            <a:r>
              <a:rPr lang="en-US" sz="2800" baseline="0" dirty="0" smtClean="0"/>
              <a:t>Huge interest from regulators </a:t>
            </a:r>
            <a:r>
              <a:rPr lang="en-US" sz="2800" baseline="0" dirty="0" smtClean="0"/>
              <a:t>globally</a:t>
            </a:r>
            <a:endParaRPr lang="en-US" sz="28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96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Derivatives Proof of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aseline="0" dirty="0" smtClean="0"/>
              <a:t>Findings on relationship between business conceptual ontology (FIBO) and operational ontologies for semantic applications</a:t>
            </a:r>
          </a:p>
          <a:p>
            <a:pPr lvl="1"/>
            <a:r>
              <a:rPr lang="en-US" sz="2400" dirty="0" smtClean="0"/>
              <a:t>We expect to</a:t>
            </a:r>
            <a:r>
              <a:rPr lang="en-US" sz="2400" baseline="0" dirty="0" smtClean="0"/>
              <a:t> be able to articulate a “Semantic Data Lifecycle Management” method</a:t>
            </a:r>
          </a:p>
          <a:p>
            <a:pPr lvl="1"/>
            <a:r>
              <a:rPr lang="en-US" sz="2400" baseline="0" dirty="0" smtClean="0"/>
              <a:t>Important for communication</a:t>
            </a:r>
          </a:p>
          <a:p>
            <a:pPr lvl="2"/>
            <a:r>
              <a:rPr lang="en-US" sz="2000" baseline="0" dirty="0" smtClean="0"/>
              <a:t>Benefits of formal semantics versus benefits of semantic tech</a:t>
            </a:r>
          </a:p>
          <a:p>
            <a:pPr lvl="1"/>
            <a:r>
              <a:rPr lang="en-US" sz="2400" baseline="0" dirty="0" smtClean="0"/>
              <a:t>We need a clear picture of the relative maturity and tool support for each of the things that semantic tech can do. </a:t>
            </a:r>
          </a:p>
          <a:p>
            <a:pPr lvl="0"/>
            <a:r>
              <a:rPr lang="en-US" sz="2800" dirty="0" smtClean="0"/>
              <a:t>Master Agreement conceptual modeling</a:t>
            </a:r>
          </a:p>
          <a:p>
            <a:pPr lvl="1"/>
            <a:r>
              <a:rPr lang="en-US" sz="2400" dirty="0" smtClean="0"/>
              <a:t>Some very powerful legal model ideas coming out</a:t>
            </a:r>
          </a:p>
          <a:p>
            <a:pPr lvl="1"/>
            <a:r>
              <a:rPr lang="en-US" sz="2400" dirty="0" smtClean="0"/>
              <a:t>Needed for systemic risk </a:t>
            </a:r>
          </a:p>
          <a:p>
            <a:pPr lvl="2"/>
            <a:r>
              <a:rPr lang="en-US" dirty="0" smtClean="0"/>
              <a:t>At conceptual model level, not just semantic tech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423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</a:t>
            </a:r>
            <a:r>
              <a:rPr lang="en-US" baseline="0" dirty="0" smtClean="0"/>
              <a:t> Repository </a:t>
            </a:r>
            <a:r>
              <a:rPr lang="en-US" dirty="0" smtClean="0"/>
              <a:t>Content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Securities Reference Terms</a:t>
            </a:r>
          </a:p>
          <a:p>
            <a:pPr lvl="1"/>
            <a:r>
              <a:rPr lang="en-US" sz="1600" dirty="0" smtClean="0"/>
              <a:t>In Beta, some Change Notes being processed</a:t>
            </a:r>
          </a:p>
          <a:p>
            <a:r>
              <a:rPr lang="en-US" sz="2000" dirty="0" smtClean="0"/>
              <a:t>Derivatives</a:t>
            </a:r>
          </a:p>
          <a:p>
            <a:pPr lvl="1"/>
            <a:r>
              <a:rPr lang="en-US" sz="1800" dirty="0" smtClean="0"/>
              <a:t>Still in draft but a lot of new material incorporated</a:t>
            </a:r>
            <a:r>
              <a:rPr lang="en-US" sz="1800" baseline="0" dirty="0" smtClean="0"/>
              <a:t> during Proof of Concept</a:t>
            </a:r>
            <a:endParaRPr lang="en-US" sz="1800" dirty="0" smtClean="0"/>
          </a:p>
          <a:p>
            <a:r>
              <a:rPr lang="en-US" sz="2000" dirty="0" smtClean="0"/>
              <a:t>Corporate</a:t>
            </a:r>
            <a:r>
              <a:rPr lang="en-US" sz="2000" baseline="0" dirty="0" smtClean="0"/>
              <a:t> Actions</a:t>
            </a:r>
            <a:r>
              <a:rPr lang="en-US" sz="2000" dirty="0" smtClean="0"/>
              <a:t> </a:t>
            </a:r>
          </a:p>
          <a:p>
            <a:pPr lvl="1"/>
            <a:r>
              <a:rPr lang="en-US" sz="1800" dirty="0" smtClean="0"/>
              <a:t>SME</a:t>
            </a:r>
            <a:r>
              <a:rPr lang="en-US" sz="1800" baseline="0" dirty="0" smtClean="0"/>
              <a:t> Reviews essentially complete</a:t>
            </a:r>
          </a:p>
          <a:p>
            <a:pPr lvl="1"/>
            <a:r>
              <a:rPr lang="en-US" sz="1800" baseline="0" dirty="0" smtClean="0"/>
              <a:t>Participation from SWIFT and others</a:t>
            </a:r>
          </a:p>
          <a:p>
            <a:pPr lvl="1"/>
            <a:r>
              <a:rPr lang="en-US" sz="1800" baseline="0" dirty="0" smtClean="0"/>
              <a:t>Extensive analysis done by team members</a:t>
            </a:r>
          </a:p>
          <a:p>
            <a:pPr lvl="1"/>
            <a:r>
              <a:rPr lang="en-US" sz="1800" baseline="0" dirty="0" smtClean="0"/>
              <a:t>To be completed over August and presented for sign-off</a:t>
            </a:r>
          </a:p>
          <a:p>
            <a:pPr lvl="1"/>
            <a:r>
              <a:rPr lang="en-US" sz="1800" baseline="0" dirty="0" smtClean="0"/>
              <a:t>Future process work in wider ecosystem before release as FIBO for CAE, but will be complete within current format</a:t>
            </a:r>
          </a:p>
          <a:p>
            <a:pPr lvl="0"/>
            <a:r>
              <a:rPr lang="en-US" sz="2000" baseline="0" dirty="0" smtClean="0"/>
              <a:t>Loans</a:t>
            </a:r>
          </a:p>
          <a:p>
            <a:pPr lvl="1"/>
            <a:r>
              <a:rPr lang="en-US" sz="1800" baseline="0" dirty="0" smtClean="0"/>
              <a:t>Substantively complete</a:t>
            </a:r>
          </a:p>
          <a:p>
            <a:pPr lvl="1"/>
            <a:r>
              <a:rPr lang="en-US" sz="1800" baseline="0" dirty="0" smtClean="0"/>
              <a:t>Actions to be completed over August</a:t>
            </a:r>
          </a:p>
          <a:p>
            <a:pPr lvl="1"/>
            <a:r>
              <a:rPr lang="en-US" sz="1800" baseline="0" dirty="0" smtClean="0"/>
              <a:t>Presenting for review and sign-off September</a:t>
            </a:r>
          </a:p>
          <a:p>
            <a:pPr lvl="2"/>
            <a:r>
              <a:rPr lang="en-US" sz="1600" baseline="0" dirty="0" smtClean="0"/>
              <a:t>BUT</a:t>
            </a:r>
          </a:p>
          <a:p>
            <a:pPr lvl="1"/>
            <a:r>
              <a:rPr lang="en-US" sz="1800" baseline="0" dirty="0" smtClean="0"/>
              <a:t>We need to map and realign with MISMO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83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/ Work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ODM changes defined</a:t>
            </a:r>
          </a:p>
          <a:p>
            <a:r>
              <a:rPr lang="en-US" dirty="0" smtClean="0"/>
              <a:t>Refactor model to align with these (one hit)</a:t>
            </a:r>
          </a:p>
          <a:p>
            <a:r>
              <a:rPr lang="en-US" dirty="0" smtClean="0"/>
              <a:t>Work on Annotation Properties extensions</a:t>
            </a:r>
          </a:p>
          <a:p>
            <a:r>
              <a:rPr lang="en-US" dirty="0" smtClean="0"/>
              <a:t>Pilot studies</a:t>
            </a:r>
            <a:r>
              <a:rPr lang="en-US" baseline="0" dirty="0" smtClean="0"/>
              <a:t> for Shared Semantics</a:t>
            </a:r>
          </a:p>
          <a:p>
            <a:r>
              <a:rPr lang="en-US" baseline="0" dirty="0" smtClean="0"/>
              <a:t>Present the complete vision of the FIBO proposals at September Quarterly Meeting</a:t>
            </a:r>
          </a:p>
          <a:p>
            <a:r>
              <a:rPr lang="en-US" baseline="0" dirty="0" smtClean="0"/>
              <a:t>Import into </a:t>
            </a:r>
            <a:r>
              <a:rPr lang="en-US" baseline="0" dirty="0" smtClean="0"/>
              <a:t>Adaptive</a:t>
            </a:r>
          </a:p>
          <a:p>
            <a:pPr lvl="1"/>
            <a:r>
              <a:rPr lang="en-US" baseline="0" dirty="0" smtClean="0"/>
              <a:t>Initial activities started</a:t>
            </a:r>
            <a:endParaRPr lang="en-US" baseline="0" dirty="0" smtClean="0"/>
          </a:p>
          <a:p>
            <a:r>
              <a:rPr lang="en-US" baseline="0" dirty="0" smtClean="0"/>
              <a:t>Write </a:t>
            </a:r>
            <a:r>
              <a:rPr lang="en-US" baseline="0" dirty="0" smtClean="0"/>
              <a:t>documents, define maintenance details</a:t>
            </a:r>
          </a:p>
          <a:p>
            <a:r>
              <a:rPr lang="en-US" baseline="0" dirty="0" smtClean="0"/>
              <a:t>Formal submission November 2011</a:t>
            </a:r>
          </a:p>
          <a:p>
            <a:pPr lvl="1"/>
            <a:r>
              <a:rPr lang="en-US" dirty="0" smtClean="0"/>
              <a:t>For December Quarterly 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85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to Date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smtClean="0"/>
              <a:t>Metamodel completed and </a:t>
            </a:r>
            <a:r>
              <a:rPr lang="en-GB" sz="2400" dirty="0" smtClean="0"/>
              <a:t>agreed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Migration to Adaptive – plan in place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err="1" smtClean="0"/>
              <a:t>Ongoing</a:t>
            </a:r>
            <a:r>
              <a:rPr lang="en-GB" sz="2400" dirty="0" smtClean="0"/>
              <a:t> discussions</a:t>
            </a:r>
            <a:r>
              <a:rPr lang="en-GB" sz="2400" baseline="0" dirty="0" smtClean="0"/>
              <a:t> on disposition and shared semantics</a:t>
            </a:r>
          </a:p>
          <a:p>
            <a:pPr>
              <a:lnSpc>
                <a:spcPct val="90000"/>
              </a:lnSpc>
            </a:pPr>
            <a:r>
              <a:rPr lang="en-GB" sz="2400" baseline="0" dirty="0" smtClean="0"/>
              <a:t>Pilot Shared Semantics work </a:t>
            </a:r>
            <a:r>
              <a:rPr lang="en-GB" sz="2400" baseline="0" dirty="0" err="1" smtClean="0"/>
              <a:t>ongoing</a:t>
            </a:r>
            <a:endParaRPr lang="en-GB" sz="2400" baseline="0" dirty="0" smtClean="0"/>
          </a:p>
          <a:p>
            <a:pPr>
              <a:lnSpc>
                <a:spcPct val="90000"/>
              </a:lnSpc>
            </a:pPr>
            <a:r>
              <a:rPr lang="en-GB" sz="2400" baseline="0" dirty="0" smtClean="0"/>
              <a:t>Existing SR content SME Reviews essentially complete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/>
              <a:t>Some material to present for review and sign-off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/>
              <a:t>Follow</a:t>
            </a:r>
            <a:r>
              <a:rPr lang="en-GB" sz="2000" baseline="0" dirty="0" smtClean="0"/>
              <a:t> up work required on </a:t>
            </a:r>
            <a:r>
              <a:rPr lang="en-GB" sz="2000" baseline="0" dirty="0" smtClean="0"/>
              <a:t>derivatives</a:t>
            </a:r>
          </a:p>
          <a:p>
            <a:pPr lvl="0">
              <a:lnSpc>
                <a:spcPct val="90000"/>
              </a:lnSpc>
            </a:pPr>
            <a:r>
              <a:rPr lang="en-GB" sz="2400" baseline="0" dirty="0" smtClean="0"/>
              <a:t>Legal conceptual </a:t>
            </a:r>
            <a:r>
              <a:rPr lang="en-GB" sz="2400" baseline="0" dirty="0" err="1" smtClean="0"/>
              <a:t>modeling</a:t>
            </a:r>
            <a:r>
              <a:rPr lang="en-GB" sz="2400" baseline="0" dirty="0" smtClean="0"/>
              <a:t> becoming a priority (Master Agreement)</a:t>
            </a:r>
            <a:endParaRPr lang="en-GB" sz="2400" baseline="0" dirty="0" smtClean="0"/>
          </a:p>
          <a:p>
            <a:pPr>
              <a:lnSpc>
                <a:spcPct val="90000"/>
              </a:lnSpc>
            </a:pPr>
            <a:r>
              <a:rPr lang="en-GB" sz="2400" baseline="0" dirty="0" smtClean="0"/>
              <a:t>Derivatives Proof of </a:t>
            </a:r>
            <a:r>
              <a:rPr lang="en-GB" sz="2400" baseline="0" dirty="0" smtClean="0"/>
              <a:t>Concept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0" y="65532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40EADAE-689D-4905-8E32-2B0F9E45C82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9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Workstream 1 Disposition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Disposition of standards proposals agreed</a:t>
            </a:r>
          </a:p>
          <a:p>
            <a:pPr lvl="1"/>
            <a:r>
              <a:rPr lang="en-US" dirty="0" smtClean="0"/>
              <a:t>No change this month</a:t>
            </a:r>
          </a:p>
          <a:p>
            <a:r>
              <a:rPr lang="en-US" dirty="0" smtClean="0"/>
              <a:t>Modularity within each standard</a:t>
            </a:r>
          </a:p>
          <a:p>
            <a:pPr lvl="1"/>
            <a:r>
              <a:rPr lang="en-US" dirty="0" smtClean="0"/>
              <a:t>Principles agreed</a:t>
            </a:r>
          </a:p>
          <a:p>
            <a:pPr lvl="1"/>
            <a:r>
              <a:rPr lang="en-US" dirty="0" smtClean="0"/>
              <a:t>Details</a:t>
            </a:r>
            <a:r>
              <a:rPr lang="en-US" baseline="0" dirty="0" smtClean="0"/>
              <a:t> taken to Shared Semantics </a:t>
            </a:r>
            <a:r>
              <a:rPr lang="en-US" baseline="0" dirty="0" smtClean="0"/>
              <a:t>WS</a:t>
            </a:r>
          </a:p>
          <a:p>
            <a:pPr lvl="0"/>
            <a:r>
              <a:rPr lang="en-US" dirty="0" smtClean="0"/>
              <a:t>UML Package disposition</a:t>
            </a:r>
            <a:r>
              <a:rPr lang="en-US" baseline="0" dirty="0" smtClean="0"/>
              <a:t> independent of OWL Ontology disposition, but likely to be the same</a:t>
            </a:r>
          </a:p>
          <a:p>
            <a:pPr lvl="1"/>
            <a:r>
              <a:rPr lang="en-US" dirty="0" smtClean="0"/>
              <a:t>OWL ontology relationships to be explicitly modeled</a:t>
            </a:r>
          </a:p>
          <a:p>
            <a:pPr lvl="0"/>
            <a:r>
              <a:rPr lang="en-US" dirty="0" smtClean="0"/>
              <a:t>Global</a:t>
            </a:r>
            <a:r>
              <a:rPr lang="en-US" baseline="0" dirty="0" smtClean="0"/>
              <a:t> Terms model restructured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0" y="65532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3781CB6-6C95-4BA3-A173-4F3AA8F9060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71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"/>
          <p:cNvSpPr>
            <a:spLocks noChangeArrowheads="1"/>
          </p:cNvSpPr>
          <p:nvPr/>
        </p:nvSpPr>
        <p:spPr bwMode="auto">
          <a:xfrm>
            <a:off x="827088" y="2060575"/>
            <a:ext cx="4319587" cy="647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cs typeface="Arial" charset="0"/>
              </a:rPr>
              <a:t>Broader Framework: Process, Event, State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0"/>
            <a:ext cx="8229600" cy="609600"/>
          </a:xfrm>
        </p:spPr>
        <p:txBody>
          <a:bodyPr/>
          <a:lstStyle/>
          <a:p>
            <a:pPr algn="ctr"/>
            <a:r>
              <a:rPr lang="en-GB" dirty="0" smtClean="0"/>
              <a:t>FIBO RFC Disposition</a:t>
            </a: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827088" y="5500688"/>
            <a:ext cx="7489825" cy="3762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cs typeface="Arial" charset="0"/>
              </a:rPr>
              <a:t>Ontology Lattice</a:t>
            </a: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2339975" y="3933825"/>
            <a:ext cx="5976938" cy="79057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cs typeface="Arial" charset="0"/>
              </a:rPr>
              <a:t>Global Terms (Mid level ontology)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i="1">
                <a:cs typeface="Arial" charset="0"/>
              </a:rPr>
              <a:t>Accounting, Geo, Legal etc.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827088" y="3933825"/>
            <a:ext cx="1873250" cy="7921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>
                <a:cs typeface="Arial" charset="0"/>
              </a:rPr>
              <a:t>Business Entity</a:t>
            </a:r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827088" y="2852738"/>
            <a:ext cx="6264275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>
                <a:cs typeface="Arial" charset="0"/>
              </a:rPr>
              <a:t>Securities and Derivatives Reference Data</a:t>
            </a:r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7235825" y="2852738"/>
            <a:ext cx="1081088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>
                <a:cs typeface="Arial" charset="0"/>
              </a:rPr>
              <a:t>Loans</a:t>
            </a:r>
          </a:p>
        </p:txBody>
      </p:sp>
      <p:sp>
        <p:nvSpPr>
          <p:cNvPr id="21513" name="Rectangle 8"/>
          <p:cNvSpPr>
            <a:spLocks noChangeArrowheads="1"/>
          </p:cNvSpPr>
          <p:nvPr/>
        </p:nvSpPr>
        <p:spPr bwMode="auto">
          <a:xfrm>
            <a:off x="827088" y="1341438"/>
            <a:ext cx="2089150" cy="6477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cs typeface="Arial" charset="0"/>
              </a:rPr>
              <a:t>Corporate Actions</a:t>
            </a:r>
          </a:p>
        </p:txBody>
      </p:sp>
      <p:sp>
        <p:nvSpPr>
          <p:cNvPr id="21514" name="Rectangle 9"/>
          <p:cNvSpPr>
            <a:spLocks noChangeArrowheads="1"/>
          </p:cNvSpPr>
          <p:nvPr/>
        </p:nvSpPr>
        <p:spPr bwMode="auto">
          <a:xfrm>
            <a:off x="5219700" y="2060575"/>
            <a:ext cx="1873250" cy="6477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cs typeface="Arial" charset="0"/>
              </a:rPr>
              <a:t>Pricing, Analytics</a:t>
            </a:r>
          </a:p>
        </p:txBody>
      </p:sp>
      <p:sp>
        <p:nvSpPr>
          <p:cNvPr id="21515" name="Rectangle 10"/>
          <p:cNvSpPr>
            <a:spLocks noChangeArrowheads="1"/>
          </p:cNvSpPr>
          <p:nvPr/>
        </p:nvSpPr>
        <p:spPr bwMode="auto">
          <a:xfrm>
            <a:off x="2987675" y="1341438"/>
            <a:ext cx="2160588" cy="6477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>
                <a:cs typeface="Arial" charset="0"/>
              </a:rPr>
              <a:t>Securities </a:t>
            </a:r>
          </a:p>
          <a:p>
            <a:pPr algn="ctr"/>
            <a:r>
              <a:rPr lang="en-GB" sz="1600" b="1">
                <a:cs typeface="Arial" charset="0"/>
              </a:rPr>
              <a:t>Transactions</a:t>
            </a:r>
            <a:r>
              <a:rPr lang="en-GB" b="1">
                <a:cs typeface="Arial" charset="0"/>
              </a:rPr>
              <a:t> </a:t>
            </a:r>
          </a:p>
        </p:txBody>
      </p:sp>
      <p:sp>
        <p:nvSpPr>
          <p:cNvPr id="21516" name="Line 14"/>
          <p:cNvSpPr>
            <a:spLocks noChangeShapeType="1"/>
          </p:cNvSpPr>
          <p:nvPr/>
        </p:nvSpPr>
        <p:spPr bwMode="auto">
          <a:xfrm>
            <a:off x="1619250" y="1917700"/>
            <a:ext cx="0" cy="1295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5"/>
          <p:cNvSpPr>
            <a:spLocks noChangeShapeType="1"/>
          </p:cNvSpPr>
          <p:nvPr/>
        </p:nvSpPr>
        <p:spPr bwMode="auto">
          <a:xfrm>
            <a:off x="1979613" y="1917700"/>
            <a:ext cx="0" cy="3587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6"/>
          <p:cNvSpPr>
            <a:spLocks noChangeShapeType="1"/>
          </p:cNvSpPr>
          <p:nvPr/>
        </p:nvSpPr>
        <p:spPr bwMode="auto">
          <a:xfrm>
            <a:off x="4643438" y="3502025"/>
            <a:ext cx="0" cy="5762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7"/>
          <p:cNvSpPr>
            <a:spLocks noChangeShapeType="1"/>
          </p:cNvSpPr>
          <p:nvPr/>
        </p:nvSpPr>
        <p:spPr bwMode="auto">
          <a:xfrm>
            <a:off x="7740650" y="3573463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8"/>
          <p:cNvSpPr>
            <a:spLocks noChangeShapeType="1"/>
          </p:cNvSpPr>
          <p:nvPr/>
        </p:nvSpPr>
        <p:spPr bwMode="auto">
          <a:xfrm>
            <a:off x="6084888" y="2565400"/>
            <a:ext cx="0" cy="5762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9"/>
          <p:cNvSpPr>
            <a:spLocks noChangeShapeType="1"/>
          </p:cNvSpPr>
          <p:nvPr/>
        </p:nvSpPr>
        <p:spPr bwMode="auto">
          <a:xfrm>
            <a:off x="3348038" y="1916113"/>
            <a:ext cx="0" cy="12255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20"/>
          <p:cNvSpPr>
            <a:spLocks noChangeShapeType="1"/>
          </p:cNvSpPr>
          <p:nvPr/>
        </p:nvSpPr>
        <p:spPr bwMode="auto">
          <a:xfrm>
            <a:off x="1763713" y="3573463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4"/>
          <p:cNvSpPr>
            <a:spLocks noChangeShapeType="1"/>
          </p:cNvSpPr>
          <p:nvPr/>
        </p:nvSpPr>
        <p:spPr bwMode="auto">
          <a:xfrm>
            <a:off x="1116013" y="1917700"/>
            <a:ext cx="0" cy="22320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15"/>
          <p:cNvSpPr>
            <a:spLocks noChangeShapeType="1"/>
          </p:cNvSpPr>
          <p:nvPr/>
        </p:nvSpPr>
        <p:spPr bwMode="auto">
          <a:xfrm>
            <a:off x="4859338" y="1917700"/>
            <a:ext cx="0" cy="3587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Text Box 3"/>
          <p:cNvSpPr txBox="1">
            <a:spLocks noChangeArrowheads="1"/>
          </p:cNvSpPr>
          <p:nvPr/>
        </p:nvSpPr>
        <p:spPr bwMode="auto">
          <a:xfrm>
            <a:off x="827088" y="4724400"/>
            <a:ext cx="7489825" cy="78898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cs typeface="Arial" charset="0"/>
              </a:rPr>
              <a:t>Core Concepts: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i="1">
                <a:cs typeface="Arial" charset="0"/>
              </a:rPr>
              <a:t>Time, Math, places and address etc.</a:t>
            </a:r>
          </a:p>
        </p:txBody>
      </p:sp>
      <p:sp>
        <p:nvSpPr>
          <p:cNvPr id="21526" name="Line 12"/>
          <p:cNvSpPr>
            <a:spLocks noChangeShapeType="1"/>
          </p:cNvSpPr>
          <p:nvPr/>
        </p:nvSpPr>
        <p:spPr bwMode="auto">
          <a:xfrm>
            <a:off x="1692275" y="4437063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13"/>
          <p:cNvSpPr>
            <a:spLocks noChangeShapeType="1"/>
          </p:cNvSpPr>
          <p:nvPr/>
        </p:nvSpPr>
        <p:spPr bwMode="auto">
          <a:xfrm>
            <a:off x="7019925" y="4437063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Line 12"/>
          <p:cNvSpPr>
            <a:spLocks noChangeShapeType="1"/>
          </p:cNvSpPr>
          <p:nvPr/>
        </p:nvSpPr>
        <p:spPr bwMode="auto">
          <a:xfrm>
            <a:off x="2195513" y="4149725"/>
            <a:ext cx="720725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Line 12"/>
          <p:cNvSpPr>
            <a:spLocks noChangeShapeType="1"/>
          </p:cNvSpPr>
          <p:nvPr/>
        </p:nvSpPr>
        <p:spPr bwMode="auto">
          <a:xfrm>
            <a:off x="3203575" y="5157788"/>
            <a:ext cx="0" cy="57626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Line 12"/>
          <p:cNvSpPr>
            <a:spLocks noChangeShapeType="1"/>
          </p:cNvSpPr>
          <p:nvPr/>
        </p:nvSpPr>
        <p:spPr bwMode="auto">
          <a:xfrm>
            <a:off x="6084888" y="1196975"/>
            <a:ext cx="0" cy="5762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6227763" y="1268413"/>
            <a:ext cx="1466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>
                <a:cs typeface="Arial" charset="0"/>
              </a:rPr>
              <a:t>Dependency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4191000" y="2895600"/>
            <a:ext cx="3879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/>
            <a:r>
              <a:rPr lang="en-GB">
                <a:cs typeface="Arial" charset="0"/>
              </a:rPr>
              <a:t>Securitized v non Securitized Assets</a:t>
            </a:r>
          </a:p>
        </p:txBody>
      </p:sp>
    </p:spTree>
    <p:extLst>
      <p:ext uri="{BB962C8B-B14F-4D97-AF65-F5344CB8AC3E}">
        <p14:creationId xmlns:p14="http://schemas.microsoft.com/office/powerpoint/2010/main" val="411466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E9EEA64-DBEE-4547-8080-6F9063CA1CD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23556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dirty="0" smtClean="0"/>
              <a:t>Workstream 2: Technical Model Framework</a:t>
            </a:r>
            <a:endParaRPr lang="en-US" dirty="0" smtClean="0"/>
          </a:p>
        </p:txBody>
      </p:sp>
      <p:sp>
        <p:nvSpPr>
          <p:cNvPr id="23557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800" dirty="0" smtClean="0"/>
              <a:t>Goals: Immediate Term</a:t>
            </a:r>
          </a:p>
          <a:p>
            <a:pPr lvl="1"/>
            <a:r>
              <a:rPr lang="en-US" sz="2400" dirty="0" smtClean="0"/>
              <a:t>Metamodel changes for proposed standard</a:t>
            </a:r>
          </a:p>
          <a:p>
            <a:pPr lvl="1"/>
            <a:r>
              <a:rPr lang="en-US" sz="2400" dirty="0" smtClean="0"/>
              <a:t>ODM compliance</a:t>
            </a:r>
          </a:p>
          <a:p>
            <a:pPr lvl="1"/>
            <a:r>
              <a:rPr lang="en-US" sz="2400" dirty="0" smtClean="0"/>
              <a:t>OWL, namespace etc. tech decisions</a:t>
            </a:r>
          </a:p>
          <a:p>
            <a:r>
              <a:rPr lang="en-US" sz="2800" dirty="0" smtClean="0"/>
              <a:t>Goals: Longer Term</a:t>
            </a:r>
          </a:p>
          <a:p>
            <a:pPr lvl="1"/>
            <a:r>
              <a:rPr lang="en-US" sz="2400" dirty="0" smtClean="0"/>
              <a:t>Socialization with other Standards</a:t>
            </a:r>
          </a:p>
          <a:p>
            <a:pPr lvl="2"/>
            <a:r>
              <a:rPr lang="en-US" sz="2000" dirty="0" smtClean="0"/>
              <a:t>Business Rules</a:t>
            </a:r>
          </a:p>
          <a:p>
            <a:pPr lvl="2"/>
            <a:r>
              <a:rPr lang="en-US" sz="2000" dirty="0" smtClean="0"/>
              <a:t>Vocabulary / Terminology</a:t>
            </a:r>
          </a:p>
          <a:p>
            <a:pPr lvl="2"/>
            <a:r>
              <a:rPr lang="en-US" sz="2000" dirty="0" smtClean="0"/>
              <a:t>Process</a:t>
            </a:r>
          </a:p>
        </p:txBody>
      </p:sp>
    </p:spTree>
    <p:extLst>
      <p:ext uri="{BB962C8B-B14F-4D97-AF65-F5344CB8AC3E}">
        <p14:creationId xmlns:p14="http://schemas.microsoft.com/office/powerpoint/2010/main" val="373764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Workstream 2: Technical Model Framework</a:t>
            </a:r>
            <a:endParaRPr lang="en-US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Mapping of SR, ODM, OWL constructs</a:t>
            </a:r>
          </a:p>
          <a:p>
            <a:pPr lvl="1"/>
            <a:r>
              <a:rPr lang="en-US" sz="2400" dirty="0" smtClean="0"/>
              <a:t>Substantially complete</a:t>
            </a:r>
          </a:p>
          <a:p>
            <a:pPr lvl="1"/>
            <a:r>
              <a:rPr lang="en-US" sz="2400" dirty="0" smtClean="0"/>
              <a:t>Changes </a:t>
            </a:r>
            <a:r>
              <a:rPr lang="en-US" sz="2400" dirty="0" smtClean="0"/>
              <a:t>to the model in line with </a:t>
            </a:r>
            <a:r>
              <a:rPr lang="en-US" sz="2400" dirty="0" smtClean="0"/>
              <a:t>these</a:t>
            </a:r>
          </a:p>
          <a:p>
            <a:pPr lvl="2"/>
            <a:r>
              <a:rPr lang="en-US" sz="2000" dirty="0" smtClean="0"/>
              <a:t>Identified</a:t>
            </a:r>
          </a:p>
          <a:p>
            <a:pPr lvl="2"/>
            <a:r>
              <a:rPr lang="en-US" sz="2000" dirty="0" smtClean="0"/>
              <a:t>May be able to automate – tests ongoing</a:t>
            </a:r>
            <a:endParaRPr lang="en-US" sz="2000" dirty="0" smtClean="0"/>
          </a:p>
          <a:p>
            <a:pPr lvl="0"/>
            <a:r>
              <a:rPr lang="en-US" sz="2800" dirty="0" smtClean="0"/>
              <a:t>Additional non-OWL constructs</a:t>
            </a:r>
          </a:p>
          <a:p>
            <a:pPr lvl="1"/>
            <a:r>
              <a:rPr lang="en-US" sz="2400" dirty="0" smtClean="0"/>
              <a:t>Will be done as OWL Annotation Properties</a:t>
            </a:r>
          </a:p>
          <a:p>
            <a:pPr lvl="1"/>
            <a:r>
              <a:rPr lang="en-US" sz="2400" baseline="0" dirty="0" smtClean="0"/>
              <a:t>Will use DC, SKOS, SBVR etc.</a:t>
            </a:r>
            <a:endParaRPr lang="en-US" sz="2400" baseline="0" dirty="0" smtClean="0"/>
          </a:p>
          <a:p>
            <a:pPr lvl="1"/>
            <a:r>
              <a:rPr lang="en-US" sz="2400" baseline="0" dirty="0" smtClean="0"/>
              <a:t>Will leverage ISO 1087 / OMG ontology work</a:t>
            </a:r>
            <a:endParaRPr lang="en-US" sz="2400" dirty="0" smtClean="0"/>
          </a:p>
          <a:p>
            <a:pPr lvl="1"/>
            <a:r>
              <a:rPr lang="en-US" sz="2400" baseline="0" dirty="0" smtClean="0"/>
              <a:t>Hierarchy of </a:t>
            </a:r>
            <a:r>
              <a:rPr lang="en-US" sz="2400" baseline="0" dirty="0" err="1" smtClean="0"/>
              <a:t>metaterms</a:t>
            </a:r>
            <a:r>
              <a:rPr lang="en-US" sz="2400" baseline="0" dirty="0" smtClean="0"/>
              <a:t> to be done</a:t>
            </a:r>
            <a:endParaRPr lang="en-US" sz="2400" baseline="0" dirty="0" smtClean="0"/>
          </a:p>
          <a:p>
            <a:pPr lvl="0"/>
            <a:r>
              <a:rPr lang="en-US" sz="2800" dirty="0" smtClean="0"/>
              <a:t>Mapping </a:t>
            </a:r>
            <a:r>
              <a:rPr lang="en-US" sz="2800" dirty="0" smtClean="0"/>
              <a:t>to SBVR constructs ongoing</a:t>
            </a:r>
          </a:p>
          <a:p>
            <a:pPr lvl="0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46149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WS2: Non OWL Constructs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Classification Facets, contextual markers etc.</a:t>
            </a:r>
          </a:p>
          <a:p>
            <a:r>
              <a:rPr lang="en-US" dirty="0" smtClean="0"/>
              <a:t>Terms</a:t>
            </a:r>
            <a:r>
              <a:rPr lang="en-US" baseline="0" dirty="0" smtClean="0"/>
              <a:t> to allow extraction by business context</a:t>
            </a:r>
          </a:p>
          <a:p>
            <a:r>
              <a:rPr lang="en-US" baseline="0" dirty="0" smtClean="0"/>
              <a:t>Many of these are in existing standards</a:t>
            </a:r>
          </a:p>
          <a:p>
            <a:pPr lvl="1"/>
            <a:r>
              <a:rPr lang="en-US" dirty="0" smtClean="0"/>
              <a:t>ISO 1087 (Terminology)</a:t>
            </a:r>
          </a:p>
          <a:p>
            <a:pPr lvl="1"/>
            <a:r>
              <a:rPr lang="en-US" dirty="0" smtClean="0"/>
              <a:t>SBVR</a:t>
            </a:r>
          </a:p>
          <a:p>
            <a:pPr lvl="1"/>
            <a:r>
              <a:rPr lang="en-US" dirty="0" smtClean="0"/>
              <a:t>SKOS</a:t>
            </a:r>
          </a:p>
          <a:p>
            <a:pPr lvl="1"/>
            <a:r>
              <a:rPr lang="en-US" dirty="0" smtClean="0"/>
              <a:t>Etc.</a:t>
            </a:r>
          </a:p>
          <a:p>
            <a:r>
              <a:rPr lang="en-US" dirty="0" smtClean="0"/>
              <a:t>Will do as </a:t>
            </a:r>
            <a:r>
              <a:rPr lang="en-US" dirty="0" smtClean="0"/>
              <a:t>OWL Annotation </a:t>
            </a:r>
            <a:r>
              <a:rPr lang="en-US" dirty="0" smtClean="0"/>
              <a:t>Properties</a:t>
            </a:r>
          </a:p>
          <a:p>
            <a:r>
              <a:rPr lang="en-US" dirty="0" smtClean="0"/>
              <a:t>Close to finalizing</a:t>
            </a:r>
            <a:r>
              <a:rPr lang="en-US" baseline="0" dirty="0" smtClean="0"/>
              <a:t> method for this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6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WS2: Namespaces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 not put any namespace features in the existing model</a:t>
            </a:r>
          </a:p>
          <a:p>
            <a:pPr lvl="1"/>
            <a:r>
              <a:rPr lang="en-US" dirty="0" smtClean="0"/>
              <a:t>Reason: this should come out of OWL generation</a:t>
            </a:r>
          </a:p>
          <a:p>
            <a:pPr lvl="0"/>
            <a:r>
              <a:rPr lang="en-US" dirty="0" smtClean="0"/>
              <a:t>Have agreed to add these to the existing</a:t>
            </a:r>
            <a:r>
              <a:rPr lang="en-US" baseline="0" dirty="0" smtClean="0"/>
              <a:t> Semantics Repository terms </a:t>
            </a:r>
          </a:p>
          <a:p>
            <a:pPr lvl="1"/>
            <a:r>
              <a:rPr lang="en-US" dirty="0" smtClean="0"/>
              <a:t>The metamodel already supports this</a:t>
            </a:r>
          </a:p>
          <a:p>
            <a:pPr lvl="0"/>
            <a:r>
              <a:rPr lang="en-US" dirty="0" smtClean="0"/>
              <a:t>Decisions </a:t>
            </a:r>
            <a:r>
              <a:rPr lang="en-US" dirty="0" smtClean="0"/>
              <a:t>made on </a:t>
            </a:r>
            <a:r>
              <a:rPr lang="en-US" dirty="0" smtClean="0"/>
              <a:t>implicit versus explicit “OWL Imports” relationships between </a:t>
            </a:r>
            <a:r>
              <a:rPr lang="en-US" dirty="0" smtClean="0"/>
              <a:t>packages</a:t>
            </a:r>
          </a:p>
          <a:p>
            <a:pPr lvl="1"/>
            <a:r>
              <a:rPr lang="en-US" dirty="0" smtClean="0"/>
              <a:t>Will all be explicitly modeled</a:t>
            </a:r>
          </a:p>
          <a:p>
            <a:pPr lvl="1"/>
            <a:r>
              <a:rPr lang="en-US" dirty="0" smtClean="0"/>
              <a:t>To be done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0" y="65532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EC573D8-691E-47C8-B66E-544C63F52AF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39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1358</Words>
  <Application>Microsoft Office PowerPoint</Application>
  <PresentationFormat>On-screen Show (4:3)</PresentationFormat>
  <Paragraphs>264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Financial Industry Business Ontology (FIBO)</vt:lpstr>
      <vt:lpstr>FIBO Work streams update</vt:lpstr>
      <vt:lpstr>Progress to Date</vt:lpstr>
      <vt:lpstr>Workstream 1 Disposition</vt:lpstr>
      <vt:lpstr>FIBO RFC Disposition</vt:lpstr>
      <vt:lpstr>Workstream 2: Technical Model Framework</vt:lpstr>
      <vt:lpstr>Workstream 2: Technical Model Framework</vt:lpstr>
      <vt:lpstr>WS2: Non OWL Constructs</vt:lpstr>
      <vt:lpstr>WS2: Namespaces</vt:lpstr>
      <vt:lpstr>WS2: FIBO Use Cases</vt:lpstr>
      <vt:lpstr>WS2: Imports, Hosting and Editing</vt:lpstr>
      <vt:lpstr>WS2: Future Works</vt:lpstr>
      <vt:lpstr>WS3: Shared Semantics</vt:lpstr>
      <vt:lpstr>WS3: Shared Semantics</vt:lpstr>
      <vt:lpstr>WS3: Shared Semantics</vt:lpstr>
      <vt:lpstr>WS3: Pilot Implementations: Current</vt:lpstr>
      <vt:lpstr>WS3: Shared Semantics</vt:lpstr>
      <vt:lpstr>Process Proposals</vt:lpstr>
      <vt:lpstr>Timings</vt:lpstr>
      <vt:lpstr>Decision Points</vt:lpstr>
      <vt:lpstr>Derivatives Proof of Concept</vt:lpstr>
      <vt:lpstr>Derivatives Proof of Concept</vt:lpstr>
      <vt:lpstr>Existing Repository Content Status</vt:lpstr>
      <vt:lpstr>Summary / Work Plan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User</cp:lastModifiedBy>
  <cp:revision>47</cp:revision>
  <dcterms:created xsi:type="dcterms:W3CDTF">2011-04-19T19:19:23Z</dcterms:created>
  <dcterms:modified xsi:type="dcterms:W3CDTF">2011-09-07T17:30:40Z</dcterms:modified>
</cp:coreProperties>
</file>