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81" r:id="rId5"/>
    <p:sldId id="259" r:id="rId6"/>
    <p:sldId id="275" r:id="rId7"/>
    <p:sldId id="277" r:id="rId8"/>
    <p:sldId id="260" r:id="rId9"/>
    <p:sldId id="316" r:id="rId10"/>
    <p:sldId id="657" r:id="rId11"/>
    <p:sldId id="658" r:id="rId12"/>
    <p:sldId id="330" r:id="rId13"/>
    <p:sldId id="331" r:id="rId14"/>
    <p:sldId id="317" r:id="rId15"/>
    <p:sldId id="343" r:id="rId16"/>
    <p:sldId id="319" r:id="rId17"/>
    <p:sldId id="320" r:id="rId18"/>
    <p:sldId id="327" r:id="rId19"/>
    <p:sldId id="328" r:id="rId20"/>
    <p:sldId id="659" r:id="rId21"/>
    <p:sldId id="274" r:id="rId22"/>
    <p:sldId id="314" r:id="rId23"/>
    <p:sldId id="272" r:id="rId24"/>
    <p:sldId id="281" r:id="rId25"/>
    <p:sldId id="267" r:id="rId26"/>
    <p:sldId id="650" r:id="rId27"/>
    <p:sldId id="651" r:id="rId28"/>
    <p:sldId id="652" r:id="rId29"/>
    <p:sldId id="398" r:id="rId30"/>
    <p:sldId id="345" r:id="rId31"/>
    <p:sldId id="346" r:id="rId32"/>
    <p:sldId id="347" r:id="rId33"/>
    <p:sldId id="308" r:id="rId34"/>
    <p:sldId id="269" r:id="rId35"/>
    <p:sldId id="287" r:id="rId36"/>
    <p:sldId id="307" r:id="rId37"/>
    <p:sldId id="288" r:id="rId38"/>
    <p:sldId id="311" r:id="rId39"/>
    <p:sldId id="309" r:id="rId40"/>
    <p:sldId id="312" r:id="rId41"/>
    <p:sldId id="397" r:id="rId42"/>
    <p:sldId id="313" r:id="rId43"/>
    <p:sldId id="401" r:id="rId44"/>
    <p:sldId id="399" r:id="rId45"/>
    <p:sldId id="400" r:id="rId46"/>
    <p:sldId id="262" r:id="rId47"/>
    <p:sldId id="285" r:id="rId48"/>
    <p:sldId id="286" r:id="rId49"/>
    <p:sldId id="344" r:id="rId50"/>
    <p:sldId id="349" r:id="rId51"/>
    <p:sldId id="375" r:id="rId52"/>
    <p:sldId id="265" r:id="rId53"/>
    <p:sldId id="383" r:id="rId54"/>
    <p:sldId id="377" r:id="rId55"/>
    <p:sldId id="378" r:id="rId56"/>
    <p:sldId id="379" r:id="rId57"/>
    <p:sldId id="380" r:id="rId58"/>
    <p:sldId id="654" r:id="rId59"/>
    <p:sldId id="649" r:id="rId60"/>
    <p:sldId id="648" r:id="rId61"/>
    <p:sldId id="404" r:id="rId62"/>
    <p:sldId id="263" r:id="rId63"/>
    <p:sldId id="264" r:id="rId64"/>
    <p:sldId id="655" r:id="rId65"/>
    <p:sldId id="387" r:id="rId66"/>
    <p:sldId id="384" r:id="rId67"/>
    <p:sldId id="388" r:id="rId68"/>
    <p:sldId id="385" r:id="rId69"/>
    <p:sldId id="393" r:id="rId70"/>
    <p:sldId id="394" r:id="rId71"/>
    <p:sldId id="653" r:id="rId72"/>
    <p:sldId id="390" r:id="rId73"/>
    <p:sldId id="386" r:id="rId74"/>
    <p:sldId id="395" r:id="rId75"/>
    <p:sldId id="396" r:id="rId76"/>
    <p:sldId id="656" r:id="rId77"/>
    <p:sldId id="392"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D76787-89DD-4F0E-ADB9-21849A2F971C}" v="130" dt="2018-06-22T15:07:35.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57" d="100"/>
          <a:sy n="57" d="100"/>
        </p:scale>
        <p:origin x="281" y="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Bennett" userId="808163721be62333" providerId="LiveId" clId="{C6D76787-89DD-4F0E-ADB9-21849A2F971C}"/>
    <pc:docChg chg="custSel addSld delSld modSld sldOrd">
      <pc:chgData name="Michael Bennett" userId="808163721be62333" providerId="LiveId" clId="{C6D76787-89DD-4F0E-ADB9-21849A2F971C}" dt="2018-06-22T15:07:35.931" v="129" actId="1076"/>
      <pc:docMkLst>
        <pc:docMk/>
      </pc:docMkLst>
      <pc:sldChg chg="addSp delSp modSp">
        <pc:chgData name="Michael Bennett" userId="808163721be62333" providerId="LiveId" clId="{C6D76787-89DD-4F0E-ADB9-21849A2F971C}" dt="2018-06-22T15:07:35.931" v="129" actId="1076"/>
        <pc:sldMkLst>
          <pc:docMk/>
          <pc:sldMk cId="4277431692" sldId="256"/>
        </pc:sldMkLst>
        <pc:spChg chg="mod">
          <ac:chgData name="Michael Bennett" userId="808163721be62333" providerId="LiveId" clId="{C6D76787-89DD-4F0E-ADB9-21849A2F971C}" dt="2018-06-18T21:55:26.294" v="45" actId="20577"/>
          <ac:spMkLst>
            <pc:docMk/>
            <pc:sldMk cId="4277431692" sldId="256"/>
            <ac:spMk id="3" creationId="{A8F4BCDA-A55A-48A9-BB99-469DED932D93}"/>
          </ac:spMkLst>
        </pc:spChg>
        <pc:spChg chg="add mod">
          <ac:chgData name="Michael Bennett" userId="808163721be62333" providerId="LiveId" clId="{C6D76787-89DD-4F0E-ADB9-21849A2F971C}" dt="2018-06-22T15:07:35.931" v="129" actId="1076"/>
          <ac:spMkLst>
            <pc:docMk/>
            <pc:sldMk cId="4277431692" sldId="256"/>
            <ac:spMk id="11" creationId="{F8FE25F7-6CA4-4D5C-9874-1DD304C8DF09}"/>
          </ac:spMkLst>
        </pc:spChg>
        <pc:picChg chg="del">
          <ac:chgData name="Michael Bennett" userId="808163721be62333" providerId="LiveId" clId="{C6D76787-89DD-4F0E-ADB9-21849A2F971C}" dt="2018-06-18T21:55:37.043" v="46" actId="478"/>
          <ac:picMkLst>
            <pc:docMk/>
            <pc:sldMk cId="4277431692" sldId="256"/>
            <ac:picMk id="7" creationId="{67573A9F-C888-4A8B-A0D1-4394CAFB8F56}"/>
          </ac:picMkLst>
        </pc:picChg>
        <pc:picChg chg="add mod">
          <ac:chgData name="Michael Bennett" userId="808163721be62333" providerId="LiveId" clId="{C6D76787-89DD-4F0E-ADB9-21849A2F971C}" dt="2018-06-18T21:56:10.767" v="51" actId="1076"/>
          <ac:picMkLst>
            <pc:docMk/>
            <pc:sldMk cId="4277431692" sldId="256"/>
            <ac:picMk id="10" creationId="{ADADC2FC-4D24-4F5A-A4CF-76B1C6AEC54A}"/>
          </ac:picMkLst>
        </pc:picChg>
      </pc:sldChg>
      <pc:sldChg chg="add">
        <pc:chgData name="Michael Bennett" userId="808163721be62333" providerId="LiveId" clId="{C6D76787-89DD-4F0E-ADB9-21849A2F971C}" dt="2018-06-18T21:57:07.210" v="54"/>
        <pc:sldMkLst>
          <pc:docMk/>
          <pc:sldMk cId="1286707509" sldId="260"/>
        </pc:sldMkLst>
      </pc:sldChg>
      <pc:sldChg chg="add ord">
        <pc:chgData name="Michael Bennett" userId="808163721be62333" providerId="LiveId" clId="{C6D76787-89DD-4F0E-ADB9-21849A2F971C}" dt="2018-06-18T21:57:50.215" v="56"/>
        <pc:sldMkLst>
          <pc:docMk/>
          <pc:sldMk cId="3667488035" sldId="264"/>
        </pc:sldMkLst>
      </pc:sldChg>
      <pc:sldChg chg="modSp">
        <pc:chgData name="Michael Bennett" userId="808163721be62333" providerId="LiveId" clId="{C6D76787-89DD-4F0E-ADB9-21849A2F971C}" dt="2018-06-18T22:00:56.301" v="68"/>
        <pc:sldMkLst>
          <pc:docMk/>
          <pc:sldMk cId="1012228401" sldId="274"/>
        </pc:sldMkLst>
        <pc:spChg chg="mod">
          <ac:chgData name="Michael Bennett" userId="808163721be62333" providerId="LiveId" clId="{C6D76787-89DD-4F0E-ADB9-21849A2F971C}" dt="2018-06-18T22:00:56.301" v="68"/>
          <ac:spMkLst>
            <pc:docMk/>
            <pc:sldMk cId="1012228401" sldId="274"/>
            <ac:spMk id="2" creationId="{00000000-0000-0000-0000-000000000000}"/>
          </ac:spMkLst>
        </pc:spChg>
      </pc:sldChg>
      <pc:sldChg chg="add">
        <pc:chgData name="Michael Bennett" userId="808163721be62333" providerId="LiveId" clId="{C6D76787-89DD-4F0E-ADB9-21849A2F971C}" dt="2018-06-18T21:56:52.782" v="53"/>
        <pc:sldMkLst>
          <pc:docMk/>
          <pc:sldMk cId="437535269" sldId="277"/>
        </pc:sldMkLst>
      </pc:sldChg>
      <pc:sldChg chg="add">
        <pc:chgData name="Michael Bennett" userId="808163721be62333" providerId="LiveId" clId="{C6D76787-89DD-4F0E-ADB9-21849A2F971C}" dt="2018-06-18T21:59:45.013" v="57"/>
        <pc:sldMkLst>
          <pc:docMk/>
          <pc:sldMk cId="2663041686" sldId="316"/>
        </pc:sldMkLst>
      </pc:sldChg>
      <pc:sldChg chg="add">
        <pc:chgData name="Michael Bennett" userId="808163721be62333" providerId="LiveId" clId="{C6D76787-89DD-4F0E-ADB9-21849A2F971C}" dt="2018-06-18T21:59:45.013" v="57"/>
        <pc:sldMkLst>
          <pc:docMk/>
          <pc:sldMk cId="4171897878" sldId="317"/>
        </pc:sldMkLst>
      </pc:sldChg>
      <pc:sldChg chg="add">
        <pc:chgData name="Michael Bennett" userId="808163721be62333" providerId="LiveId" clId="{C6D76787-89DD-4F0E-ADB9-21849A2F971C}" dt="2018-06-18T21:59:45.013" v="57"/>
        <pc:sldMkLst>
          <pc:docMk/>
          <pc:sldMk cId="93157125" sldId="319"/>
        </pc:sldMkLst>
      </pc:sldChg>
      <pc:sldChg chg="add">
        <pc:chgData name="Michael Bennett" userId="808163721be62333" providerId="LiveId" clId="{C6D76787-89DD-4F0E-ADB9-21849A2F971C}" dt="2018-06-18T21:59:45.013" v="57"/>
        <pc:sldMkLst>
          <pc:docMk/>
          <pc:sldMk cId="2503796673" sldId="320"/>
        </pc:sldMkLst>
      </pc:sldChg>
      <pc:sldChg chg="add">
        <pc:chgData name="Michael Bennett" userId="808163721be62333" providerId="LiveId" clId="{C6D76787-89DD-4F0E-ADB9-21849A2F971C}" dt="2018-06-18T21:59:45.013" v="57"/>
        <pc:sldMkLst>
          <pc:docMk/>
          <pc:sldMk cId="2707664150" sldId="327"/>
        </pc:sldMkLst>
      </pc:sldChg>
      <pc:sldChg chg="add">
        <pc:chgData name="Michael Bennett" userId="808163721be62333" providerId="LiveId" clId="{C6D76787-89DD-4F0E-ADB9-21849A2F971C}" dt="2018-06-18T21:59:45.013" v="57"/>
        <pc:sldMkLst>
          <pc:docMk/>
          <pc:sldMk cId="3240645845" sldId="328"/>
        </pc:sldMkLst>
      </pc:sldChg>
      <pc:sldChg chg="modSp add">
        <pc:chgData name="Michael Bennett" userId="808163721be62333" providerId="LiveId" clId="{C6D76787-89DD-4F0E-ADB9-21849A2F971C}" dt="2018-06-18T22:00:21.677" v="65" actId="27636"/>
        <pc:sldMkLst>
          <pc:docMk/>
          <pc:sldMk cId="1643259995" sldId="330"/>
        </pc:sldMkLst>
        <pc:spChg chg="mod">
          <ac:chgData name="Michael Bennett" userId="808163721be62333" providerId="LiveId" clId="{C6D76787-89DD-4F0E-ADB9-21849A2F971C}" dt="2018-06-18T22:00:21.677" v="65" actId="27636"/>
          <ac:spMkLst>
            <pc:docMk/>
            <pc:sldMk cId="1643259995" sldId="330"/>
            <ac:spMk id="5" creationId="{00000000-0000-0000-0000-000000000000}"/>
          </ac:spMkLst>
        </pc:spChg>
      </pc:sldChg>
      <pc:sldChg chg="add">
        <pc:chgData name="Michael Bennett" userId="808163721be62333" providerId="LiveId" clId="{C6D76787-89DD-4F0E-ADB9-21849A2F971C}" dt="2018-06-18T21:59:45.013" v="57"/>
        <pc:sldMkLst>
          <pc:docMk/>
          <pc:sldMk cId="4245708078" sldId="331"/>
        </pc:sldMkLst>
      </pc:sldChg>
      <pc:sldChg chg="add">
        <pc:chgData name="Michael Bennett" userId="808163721be62333" providerId="LiveId" clId="{C6D76787-89DD-4F0E-ADB9-21849A2F971C}" dt="2018-06-18T21:59:45.013" v="57"/>
        <pc:sldMkLst>
          <pc:docMk/>
          <pc:sldMk cId="2642152402" sldId="343"/>
        </pc:sldMkLst>
      </pc:sldChg>
      <pc:sldChg chg="add">
        <pc:chgData name="Michael Bennett" userId="808163721be62333" providerId="LiveId" clId="{C6D76787-89DD-4F0E-ADB9-21849A2F971C}" dt="2018-06-18T21:56:40.847" v="52"/>
        <pc:sldMkLst>
          <pc:docMk/>
          <pc:sldMk cId="1307884293" sldId="381"/>
        </pc:sldMkLst>
      </pc:sldChg>
      <pc:sldChg chg="add">
        <pc:chgData name="Michael Bennett" userId="808163721be62333" providerId="LiveId" clId="{C6D76787-89DD-4F0E-ADB9-21849A2F971C}" dt="2018-06-18T22:01:37.960" v="103"/>
        <pc:sldMkLst>
          <pc:docMk/>
          <pc:sldMk cId="3261598469" sldId="399"/>
        </pc:sldMkLst>
      </pc:sldChg>
      <pc:sldChg chg="ord">
        <pc:chgData name="Michael Bennett" userId="808163721be62333" providerId="LiveId" clId="{C6D76787-89DD-4F0E-ADB9-21849A2F971C}" dt="2018-06-18T22:01:42.347" v="104"/>
        <pc:sldMkLst>
          <pc:docMk/>
          <pc:sldMk cId="4219110414" sldId="400"/>
        </pc:sldMkLst>
      </pc:sldChg>
      <pc:sldChg chg="add">
        <pc:chgData name="Michael Bennett" userId="808163721be62333" providerId="LiveId" clId="{C6D76787-89DD-4F0E-ADB9-21849A2F971C}" dt="2018-06-18T22:01:37.960" v="103"/>
        <pc:sldMkLst>
          <pc:docMk/>
          <pc:sldMk cId="3667308193" sldId="401"/>
        </pc:sldMkLst>
      </pc:sldChg>
      <pc:sldChg chg="add">
        <pc:chgData name="Michael Bennett" userId="808163721be62333" providerId="LiveId" clId="{C6D76787-89DD-4F0E-ADB9-21849A2F971C}" dt="2018-06-18T21:59:45.013" v="57"/>
        <pc:sldMkLst>
          <pc:docMk/>
          <pc:sldMk cId="2960271007" sldId="657"/>
        </pc:sldMkLst>
      </pc:sldChg>
      <pc:sldChg chg="add">
        <pc:chgData name="Michael Bennett" userId="808163721be62333" providerId="LiveId" clId="{C6D76787-89DD-4F0E-ADB9-21849A2F971C}" dt="2018-06-18T21:59:45.013" v="57"/>
        <pc:sldMkLst>
          <pc:docMk/>
          <pc:sldMk cId="3667201726" sldId="658"/>
        </pc:sldMkLst>
      </pc:sldChg>
      <pc:sldChg chg="modSp add">
        <pc:chgData name="Michael Bennett" userId="808163721be62333" providerId="LiveId" clId="{C6D76787-89DD-4F0E-ADB9-21849A2F971C}" dt="2018-06-18T22:01:05.352" v="102" actId="20577"/>
        <pc:sldMkLst>
          <pc:docMk/>
          <pc:sldMk cId="2878231705" sldId="659"/>
        </pc:sldMkLst>
        <pc:spChg chg="mod">
          <ac:chgData name="Michael Bennett" userId="808163721be62333" providerId="LiveId" clId="{C6D76787-89DD-4F0E-ADB9-21849A2F971C}" dt="2018-06-18T22:01:05.352" v="102" actId="20577"/>
          <ac:spMkLst>
            <pc:docMk/>
            <pc:sldMk cId="2878231705" sldId="659"/>
            <ac:spMk id="2" creationId="{6BF455F0-9733-45B6-915F-BBFF8A5FC17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27C76-39CB-465C-BDFF-BBBD3820C8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4A4DDC-117B-4D0A-A23C-54940C4373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C9887-1561-4B30-9FF1-9AF73BE50596}"/>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5" name="Footer Placeholder 4">
            <a:extLst>
              <a:ext uri="{FF2B5EF4-FFF2-40B4-BE49-F238E27FC236}">
                <a16:creationId xmlns:a16="http://schemas.microsoft.com/office/drawing/2014/main" id="{23EB9CED-D9FC-4B2E-AF06-697BBC0C5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83DE3-0882-4BF1-8FFA-CFA9E1B395F3}"/>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3864559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A83F-12CA-4ED5-A2FF-38564CF9E5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72831-783E-4C63-9971-52FA0A2174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43726-5BAA-442C-9C3D-4881578C2FAD}"/>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5" name="Footer Placeholder 4">
            <a:extLst>
              <a:ext uri="{FF2B5EF4-FFF2-40B4-BE49-F238E27FC236}">
                <a16:creationId xmlns:a16="http://schemas.microsoft.com/office/drawing/2014/main" id="{A5091F47-B1B7-42B7-B806-B5E379D52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ECAA3-DC2C-4D3E-A10E-8BF855158F81}"/>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677209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966626-BEB0-4F71-B6D6-1BFB4C77C0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395403-A796-4F68-89CE-8BBCBC969BA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8FF63-A3CC-4974-860E-BA3D9872DC37}"/>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5" name="Footer Placeholder 4">
            <a:extLst>
              <a:ext uri="{FF2B5EF4-FFF2-40B4-BE49-F238E27FC236}">
                <a16:creationId xmlns:a16="http://schemas.microsoft.com/office/drawing/2014/main" id="{079171D7-94FC-4466-A98D-4562C461B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C67EF-47FA-42F3-8FB1-635E106A5503}"/>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226617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E5B6-B632-47CF-90E9-E033D1C0D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9A4673-DFA1-42BD-89E3-51171684D5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916C8-3887-42F8-A0CE-CCE15C1B804D}"/>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5" name="Footer Placeholder 4">
            <a:extLst>
              <a:ext uri="{FF2B5EF4-FFF2-40B4-BE49-F238E27FC236}">
                <a16:creationId xmlns:a16="http://schemas.microsoft.com/office/drawing/2014/main" id="{04B3DDEA-0207-4113-9019-D7B52F8BB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60B72-BFAB-46F3-8B28-055FA53E9B8D}"/>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246359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9C74-0B21-4D69-B2A2-BED6977323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5A5CF-876B-4E2D-8BB5-92EC61A9E1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A304AC-08E6-40EF-A4DC-FF11CA87CEB0}"/>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5" name="Footer Placeholder 4">
            <a:extLst>
              <a:ext uri="{FF2B5EF4-FFF2-40B4-BE49-F238E27FC236}">
                <a16:creationId xmlns:a16="http://schemas.microsoft.com/office/drawing/2014/main" id="{16027380-1A84-4BA7-A77B-DD52E4824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5FE28-A71D-4B97-8D71-2DAD7B6BE0B9}"/>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222289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DCB3-E8D0-4B01-833C-DF49DCCCB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CF319-E4CE-45C1-A11A-F46A6E4977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EE253-6BFA-4725-B615-21AAF874B4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1D0FF3-3B3A-4D72-8500-B4B427F6C788}"/>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6" name="Footer Placeholder 5">
            <a:extLst>
              <a:ext uri="{FF2B5EF4-FFF2-40B4-BE49-F238E27FC236}">
                <a16:creationId xmlns:a16="http://schemas.microsoft.com/office/drawing/2014/main" id="{0856FA69-6525-4E34-B81B-984A274F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DF06C1-AAE5-47D5-9D68-BB39788843E9}"/>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401148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44F2-D41B-48F3-ACF5-43714DA65C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6E6C35-011C-4C7C-851D-5A8E5A1E65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02BCFE-76A9-4096-954B-67E605B410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14C0F1-FDEF-4561-A677-DBC277F2DC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7BF5AF-A0E0-43A0-BC4E-54810676E5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01AD84-44E0-49C5-A988-772ED60B0846}"/>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8" name="Footer Placeholder 7">
            <a:extLst>
              <a:ext uri="{FF2B5EF4-FFF2-40B4-BE49-F238E27FC236}">
                <a16:creationId xmlns:a16="http://schemas.microsoft.com/office/drawing/2014/main" id="{9A077CFE-2454-4D94-A103-C9297E264C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6A1CAF-C483-4287-B8CA-E8C1D796B117}"/>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3315766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92B4-A766-497E-98A9-F5157EBB0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65BCD5-73F6-4933-A127-59138E3C242F}"/>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4" name="Footer Placeholder 3">
            <a:extLst>
              <a:ext uri="{FF2B5EF4-FFF2-40B4-BE49-F238E27FC236}">
                <a16:creationId xmlns:a16="http://schemas.microsoft.com/office/drawing/2014/main" id="{B0A360B9-6667-41E2-932D-0EE73DAA8F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8E66CD-1168-423C-83B1-523C113771C6}"/>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1951914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9BDDE4-70F6-4D02-926B-840312BB5991}"/>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3" name="Footer Placeholder 2">
            <a:extLst>
              <a:ext uri="{FF2B5EF4-FFF2-40B4-BE49-F238E27FC236}">
                <a16:creationId xmlns:a16="http://schemas.microsoft.com/office/drawing/2014/main" id="{5663B3CC-8A29-4F3E-B485-B30183CD93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B8518F-9DA1-4624-8894-339266C24163}"/>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377906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9F65-5A4D-4D81-BA29-DCAAC065F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F0125B-33F3-4BC2-BD7C-7BEE14F4E5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471B05-7030-47A5-985A-E36971AA1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9FBD2A-BDA5-424E-B39C-23BCC1DDCDBC}"/>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6" name="Footer Placeholder 5">
            <a:extLst>
              <a:ext uri="{FF2B5EF4-FFF2-40B4-BE49-F238E27FC236}">
                <a16:creationId xmlns:a16="http://schemas.microsoft.com/office/drawing/2014/main" id="{91046277-5626-4C5F-9716-23E6AFDFC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72BC3-3F04-4674-9F86-AC89D1BF4171}"/>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538699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7EFA-6E46-4BD6-92B8-F56BB45A8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A05110-C074-4654-86BB-8110038ECF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1251D9-5BBF-4E15-AE83-CA01A882C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BC8469-842A-4329-A6F9-C44A7576F729}"/>
              </a:ext>
            </a:extLst>
          </p:cNvPr>
          <p:cNvSpPr>
            <a:spLocks noGrp="1"/>
          </p:cNvSpPr>
          <p:nvPr>
            <p:ph type="dt" sz="half" idx="10"/>
          </p:nvPr>
        </p:nvSpPr>
        <p:spPr/>
        <p:txBody>
          <a:bodyPr/>
          <a:lstStyle/>
          <a:p>
            <a:fld id="{44CD241A-EBDA-42D2-AA2D-DCFFDF754C4D}" type="datetimeFigureOut">
              <a:rPr lang="en-US" smtClean="0"/>
              <a:t>6/18/2018</a:t>
            </a:fld>
            <a:endParaRPr lang="en-US"/>
          </a:p>
        </p:txBody>
      </p:sp>
      <p:sp>
        <p:nvSpPr>
          <p:cNvPr id="6" name="Footer Placeholder 5">
            <a:extLst>
              <a:ext uri="{FF2B5EF4-FFF2-40B4-BE49-F238E27FC236}">
                <a16:creationId xmlns:a16="http://schemas.microsoft.com/office/drawing/2014/main" id="{FC49C976-EB54-434D-A27F-0A5705692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CB5C7-E663-4839-8D20-12B1CACCA213}"/>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224292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1D2324-6272-4F87-BE12-AB5C7F356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E86C9B-096B-41A1-B07A-76EAC9A26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60F2B-DA4B-4D5D-8207-C1AAE1089E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D241A-EBDA-42D2-AA2D-DCFFDF754C4D}" type="datetimeFigureOut">
              <a:rPr lang="en-US" smtClean="0"/>
              <a:t>6/18/2018</a:t>
            </a:fld>
            <a:endParaRPr lang="en-US"/>
          </a:p>
        </p:txBody>
      </p:sp>
      <p:sp>
        <p:nvSpPr>
          <p:cNvPr id="5" name="Footer Placeholder 4">
            <a:extLst>
              <a:ext uri="{FF2B5EF4-FFF2-40B4-BE49-F238E27FC236}">
                <a16:creationId xmlns:a16="http://schemas.microsoft.com/office/drawing/2014/main" id="{09D33914-DE05-4053-8EBB-3C3F98DB8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A4403-4CD6-4BF4-AF6E-D0ACE26123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EB53F-D7C0-4A4A-AB78-8DB2B998E588}" type="slidenum">
              <a:rPr lang="en-US" smtClean="0"/>
              <a:t>‹#›</a:t>
            </a:fld>
            <a:endParaRPr lang="en-US"/>
          </a:p>
        </p:txBody>
      </p:sp>
    </p:spTree>
    <p:extLst>
      <p:ext uri="{BB962C8B-B14F-4D97-AF65-F5344CB8AC3E}">
        <p14:creationId xmlns:p14="http://schemas.microsoft.com/office/powerpoint/2010/main" val="3454877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gendal.me/2016/04/05/introducing-r3-corda-a-distributed-ledger-designed-for-financial-servic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mbennett@edmcouncil.org" TargetMode="External"/><Relationship Id="rId2" Type="http://schemas.openxmlformats.org/officeDocument/2006/relationships/hyperlink" Target="mailto:mbennett@hypercube.co.u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CB06-FD9F-48F2-9DF7-CE2269006C1D}"/>
              </a:ext>
            </a:extLst>
          </p:cNvPr>
          <p:cNvSpPr>
            <a:spLocks noGrp="1"/>
          </p:cNvSpPr>
          <p:nvPr>
            <p:ph type="ctrTitle"/>
          </p:nvPr>
        </p:nvSpPr>
        <p:spPr/>
        <p:txBody>
          <a:bodyPr/>
          <a:lstStyle/>
          <a:p>
            <a:r>
              <a:rPr lang="en-US" dirty="0"/>
              <a:t>FIBO Proof of Concept for Blockchain Applications</a:t>
            </a:r>
          </a:p>
        </p:txBody>
      </p:sp>
      <p:sp>
        <p:nvSpPr>
          <p:cNvPr id="3" name="Subtitle 2">
            <a:extLst>
              <a:ext uri="{FF2B5EF4-FFF2-40B4-BE49-F238E27FC236}">
                <a16:creationId xmlns:a16="http://schemas.microsoft.com/office/drawing/2014/main" id="{A8F4BCDA-A55A-48A9-BB99-469DED932D93}"/>
              </a:ext>
            </a:extLst>
          </p:cNvPr>
          <p:cNvSpPr>
            <a:spLocks noGrp="1"/>
          </p:cNvSpPr>
          <p:nvPr>
            <p:ph type="subTitle" idx="1"/>
          </p:nvPr>
        </p:nvSpPr>
        <p:spPr/>
        <p:txBody>
          <a:bodyPr>
            <a:normAutofit lnSpcReduction="10000"/>
          </a:bodyPr>
          <a:lstStyle/>
          <a:p>
            <a:r>
              <a:rPr lang="en-US" dirty="0"/>
              <a:t>OMG Finance Domain Task Force</a:t>
            </a:r>
          </a:p>
          <a:p>
            <a:r>
              <a:rPr lang="en-US" dirty="0"/>
              <a:t>Boston, MA</a:t>
            </a:r>
          </a:p>
          <a:p>
            <a:r>
              <a:rPr lang="en-US" dirty="0"/>
              <a:t>June 19 2018</a:t>
            </a:r>
          </a:p>
          <a:p>
            <a:r>
              <a:rPr lang="en-US" dirty="0"/>
              <a:t>Mike Bennett – Hypercube Ltd. – EDM Council Inc.</a:t>
            </a:r>
          </a:p>
        </p:txBody>
      </p:sp>
      <p:grpSp>
        <p:nvGrpSpPr>
          <p:cNvPr id="4" name="Group 3">
            <a:extLst>
              <a:ext uri="{FF2B5EF4-FFF2-40B4-BE49-F238E27FC236}">
                <a16:creationId xmlns:a16="http://schemas.microsoft.com/office/drawing/2014/main" id="{4A7C46E5-9878-4B02-8829-0814A39B35FB}"/>
              </a:ext>
            </a:extLst>
          </p:cNvPr>
          <p:cNvGrpSpPr/>
          <p:nvPr/>
        </p:nvGrpSpPr>
        <p:grpSpPr>
          <a:xfrm>
            <a:off x="9586205" y="0"/>
            <a:ext cx="3056326" cy="1035763"/>
            <a:chOff x="446315" y="2819401"/>
            <a:chExt cx="4019226" cy="1135566"/>
          </a:xfrm>
        </p:grpSpPr>
        <p:pic>
          <p:nvPicPr>
            <p:cNvPr id="5" name="Picture 2" descr="C:\Documents and Settings\dnewman\My Documents\Enterprise Architecture\Projects\Semantic Technology\EDM and Bank Regulatory Reform\FIBO\Logo\Orange with Long Text.jpg">
              <a:extLst>
                <a:ext uri="{FF2B5EF4-FFF2-40B4-BE49-F238E27FC236}">
                  <a16:creationId xmlns:a16="http://schemas.microsoft.com/office/drawing/2014/main" id="{BE0A6F8D-23DC-43D3-B559-35D923305926}"/>
                </a:ext>
              </a:extLst>
            </p:cNvPr>
            <p:cNvPicPr>
              <a:picLocks noChangeAspect="1" noChangeArrowheads="1"/>
            </p:cNvPicPr>
            <p:nvPr/>
          </p:nvPicPr>
          <p:blipFill>
            <a:blip r:embed="rId2" cstate="print"/>
            <a:srcRect l="12500" t="33333" r="2083" b="41667"/>
            <a:stretch>
              <a:fillRect/>
            </a:stretch>
          </p:blipFill>
          <p:spPr bwMode="auto">
            <a:xfrm>
              <a:off x="446315" y="2819401"/>
              <a:ext cx="3879849" cy="1135566"/>
            </a:xfrm>
            <a:prstGeom prst="rect">
              <a:avLst/>
            </a:prstGeom>
            <a:noFill/>
          </p:spPr>
        </p:pic>
        <p:sp>
          <p:nvSpPr>
            <p:cNvPr id="6" name="Rectangle 5">
              <a:extLst>
                <a:ext uri="{FF2B5EF4-FFF2-40B4-BE49-F238E27FC236}">
                  <a16:creationId xmlns:a16="http://schemas.microsoft.com/office/drawing/2014/main" id="{3C1D49C8-98AE-45E3-A038-4FF38B1DA3E9}"/>
                </a:ext>
              </a:extLst>
            </p:cNvPr>
            <p:cNvSpPr/>
            <p:nvPr/>
          </p:nvSpPr>
          <p:spPr>
            <a:xfrm>
              <a:off x="1436914" y="3581400"/>
              <a:ext cx="3028627" cy="373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8" name="Picture 7">
            <a:extLst>
              <a:ext uri="{FF2B5EF4-FFF2-40B4-BE49-F238E27FC236}">
                <a16:creationId xmlns:a16="http://schemas.microsoft.com/office/drawing/2014/main" id="{AE6089FF-26CB-45D0-A803-47EBE19A9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0"/>
            <a:ext cx="1524000" cy="1524000"/>
          </a:xfrm>
          <a:prstGeom prst="rect">
            <a:avLst/>
          </a:prstGeom>
        </p:spPr>
      </p:pic>
      <p:pic>
        <p:nvPicPr>
          <p:cNvPr id="10" name="Picture 9" descr="A picture containing object&#10;&#10;Description generated with very high confidence">
            <a:extLst>
              <a:ext uri="{FF2B5EF4-FFF2-40B4-BE49-F238E27FC236}">
                <a16:creationId xmlns:a16="http://schemas.microsoft.com/office/drawing/2014/main" id="{ADADC2FC-4D24-4F5A-A4CF-76B1C6AEC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22" y="78525"/>
            <a:ext cx="2201800" cy="616503"/>
          </a:xfrm>
          <a:prstGeom prst="rect">
            <a:avLst/>
          </a:prstGeom>
        </p:spPr>
      </p:pic>
      <p:sp>
        <p:nvSpPr>
          <p:cNvPr id="11" name="TextBox 10">
            <a:extLst>
              <a:ext uri="{FF2B5EF4-FFF2-40B4-BE49-F238E27FC236}">
                <a16:creationId xmlns:a16="http://schemas.microsoft.com/office/drawing/2014/main" id="{F8FE25F7-6CA4-4D5C-9874-1DD304C8DF09}"/>
              </a:ext>
            </a:extLst>
          </p:cNvPr>
          <p:cNvSpPr txBox="1"/>
          <p:nvPr/>
        </p:nvSpPr>
        <p:spPr>
          <a:xfrm rot="1993504">
            <a:off x="2397709" y="2595283"/>
            <a:ext cx="8202706" cy="1107996"/>
          </a:xfrm>
          <a:prstGeom prst="rect">
            <a:avLst/>
          </a:prstGeom>
          <a:noFill/>
        </p:spPr>
        <p:txBody>
          <a:bodyPr wrap="square" rtlCol="0">
            <a:spAutoFit/>
          </a:bodyPr>
          <a:lstStyle/>
          <a:p>
            <a:r>
              <a:rPr lang="en-US" sz="6600" dirty="0">
                <a:solidFill>
                  <a:srgbClr val="FF0000"/>
                </a:solidFill>
              </a:rPr>
              <a:t>WASN’T PRESENTED</a:t>
            </a:r>
          </a:p>
        </p:txBody>
      </p:sp>
    </p:spTree>
    <p:extLst>
      <p:ext uri="{BB962C8B-B14F-4D97-AF65-F5344CB8AC3E}">
        <p14:creationId xmlns:p14="http://schemas.microsoft.com/office/powerpoint/2010/main" val="4277431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FFFB-A222-4869-80FD-16562B90B408}"/>
              </a:ext>
            </a:extLst>
          </p:cNvPr>
          <p:cNvSpPr>
            <a:spLocks noGrp="1"/>
          </p:cNvSpPr>
          <p:nvPr>
            <p:ph type="title"/>
          </p:nvPr>
        </p:nvSpPr>
        <p:spPr/>
        <p:txBody>
          <a:bodyPr/>
          <a:lstStyle/>
          <a:p>
            <a:r>
              <a:rPr lang="en-US" dirty="0"/>
              <a:t>IOTA</a:t>
            </a:r>
          </a:p>
        </p:txBody>
      </p:sp>
      <p:sp>
        <p:nvSpPr>
          <p:cNvPr id="3" name="Content Placeholder 2">
            <a:extLst>
              <a:ext uri="{FF2B5EF4-FFF2-40B4-BE49-F238E27FC236}">
                <a16:creationId xmlns:a16="http://schemas.microsoft.com/office/drawing/2014/main" id="{4CF9EEBE-0629-4504-A795-1FCE7F7F2FB1}"/>
              </a:ext>
            </a:extLst>
          </p:cNvPr>
          <p:cNvSpPr>
            <a:spLocks noGrp="1"/>
          </p:cNvSpPr>
          <p:nvPr>
            <p:ph idx="1"/>
          </p:nvPr>
        </p:nvSpPr>
        <p:spPr/>
        <p:txBody>
          <a:bodyPr>
            <a:normAutofit/>
          </a:bodyPr>
          <a:lstStyle/>
          <a:p>
            <a:r>
              <a:rPr lang="en-US" dirty="0"/>
              <a:t>New architecture in the Distributed Ledger space</a:t>
            </a:r>
          </a:p>
          <a:p>
            <a:r>
              <a:rPr lang="en-US" dirty="0"/>
              <a:t>“Tangle” not Block</a:t>
            </a:r>
          </a:p>
          <a:p>
            <a:pPr lvl="1"/>
            <a:r>
              <a:rPr lang="en-US" dirty="0"/>
              <a:t>What this is: Proofs of work done on two randomly chosen upstream items</a:t>
            </a:r>
          </a:p>
          <a:p>
            <a:pPr lvl="1"/>
            <a:r>
              <a:rPr lang="en-US" dirty="0"/>
              <a:t>Moves forward as a connected set (tangle) of records not</a:t>
            </a:r>
            <a:r>
              <a:rPr lang="en-US" baseline="0" dirty="0"/>
              <a:t> a distributed set of identical records</a:t>
            </a:r>
          </a:p>
          <a:p>
            <a:pPr lvl="0"/>
            <a:r>
              <a:rPr lang="en-US" dirty="0"/>
              <a:t>Want to release</a:t>
            </a:r>
            <a:r>
              <a:rPr lang="en-US" baseline="0" dirty="0"/>
              <a:t> open source software plus open standard</a:t>
            </a:r>
          </a:p>
          <a:p>
            <a:pPr lvl="1"/>
            <a:r>
              <a:rPr lang="en-US" dirty="0"/>
              <a:t>Liaise with OMG – ideally FDTF</a:t>
            </a:r>
          </a:p>
          <a:p>
            <a:pPr lvl="1"/>
            <a:r>
              <a:rPr lang="en-US" dirty="0"/>
              <a:t>Payments related applications hence FDTF</a:t>
            </a:r>
          </a:p>
        </p:txBody>
      </p:sp>
    </p:spTree>
    <p:extLst>
      <p:ext uri="{BB962C8B-B14F-4D97-AF65-F5344CB8AC3E}">
        <p14:creationId xmlns:p14="http://schemas.microsoft.com/office/powerpoint/2010/main" val="2960271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1C92-CE71-4D58-80C3-3AF5528DA407}"/>
              </a:ext>
            </a:extLst>
          </p:cNvPr>
          <p:cNvSpPr>
            <a:spLocks noGrp="1"/>
          </p:cNvSpPr>
          <p:nvPr>
            <p:ph type="title"/>
          </p:nvPr>
        </p:nvSpPr>
        <p:spPr/>
        <p:txBody>
          <a:bodyPr/>
          <a:lstStyle/>
          <a:p>
            <a:r>
              <a:rPr lang="en-US" dirty="0"/>
              <a:t>DIDO Reference Architecture</a:t>
            </a:r>
          </a:p>
        </p:txBody>
      </p:sp>
      <p:sp>
        <p:nvSpPr>
          <p:cNvPr id="3" name="Content Placeholder 2">
            <a:extLst>
              <a:ext uri="{FF2B5EF4-FFF2-40B4-BE49-F238E27FC236}">
                <a16:creationId xmlns:a16="http://schemas.microsoft.com/office/drawing/2014/main" id="{372537D1-6084-4A6F-8F3A-8B897DF3BD6D}"/>
              </a:ext>
            </a:extLst>
          </p:cNvPr>
          <p:cNvSpPr>
            <a:spLocks noGrp="1"/>
          </p:cNvSpPr>
          <p:nvPr>
            <p:ph idx="1"/>
          </p:nvPr>
        </p:nvSpPr>
        <p:spPr/>
        <p:txBody>
          <a:bodyPr>
            <a:normAutofit/>
          </a:bodyPr>
          <a:lstStyle/>
          <a:p>
            <a:r>
              <a:rPr lang="en-US" dirty="0"/>
              <a:t>Reference architecture for distributed ledgers</a:t>
            </a:r>
          </a:p>
          <a:p>
            <a:r>
              <a:rPr lang="en-US" dirty="0"/>
              <a:t>Sets out many of the findings and issues we have identified, in much more detail</a:t>
            </a:r>
          </a:p>
          <a:p>
            <a:r>
              <a:rPr lang="en-US" dirty="0"/>
              <a:t>This is being presented this week at the MARS meetings on Thursday (10:15 – 10:55)</a:t>
            </a:r>
          </a:p>
          <a:p>
            <a:r>
              <a:rPr lang="en-US" dirty="0"/>
              <a:t>Seems to be convergence with what we have been trying to do</a:t>
            </a:r>
          </a:p>
          <a:p>
            <a:pPr lvl="1"/>
            <a:r>
              <a:rPr lang="en-US" dirty="0"/>
              <a:t>We have focused</a:t>
            </a:r>
            <a:r>
              <a:rPr lang="en-US" baseline="0" dirty="0"/>
              <a:t> more on the conceptual modeling opportunities – these are not in DID but can be added? </a:t>
            </a:r>
            <a:endParaRPr lang="en-US" dirty="0"/>
          </a:p>
        </p:txBody>
      </p:sp>
    </p:spTree>
    <p:extLst>
      <p:ext uri="{BB962C8B-B14F-4D97-AF65-F5344CB8AC3E}">
        <p14:creationId xmlns:p14="http://schemas.microsoft.com/office/powerpoint/2010/main" val="3667201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ISO/TC 307</a:t>
            </a:r>
          </a:p>
        </p:txBody>
      </p:sp>
      <p:sp>
        <p:nvSpPr>
          <p:cNvPr id="6" name="Content Placeholder 5"/>
          <p:cNvSpPr>
            <a:spLocks noGrp="1"/>
          </p:cNvSpPr>
          <p:nvPr>
            <p:ph idx="1"/>
          </p:nvPr>
        </p:nvSpPr>
        <p:spPr/>
        <p:txBody>
          <a:bodyPr>
            <a:normAutofit/>
          </a:bodyPr>
          <a:lstStyle/>
          <a:p>
            <a:r>
              <a:rPr lang="en-US" sz="1800" dirty="0"/>
              <a:t>New ISO Technical Committee (from which projects will come)</a:t>
            </a:r>
          </a:p>
          <a:p>
            <a:pPr lvl="1"/>
            <a:r>
              <a:rPr lang="en-US" sz="1800" dirty="0"/>
              <a:t>Proposal from Australia: ISO/TS/P 258 April 2016</a:t>
            </a:r>
          </a:p>
          <a:p>
            <a:pPr lvl="2"/>
            <a:r>
              <a:rPr lang="en-US" sz="1500" i="1" dirty="0" err="1"/>
              <a:t>Standardisation</a:t>
            </a:r>
            <a:r>
              <a:rPr lang="en-US" sz="1500" i="1" dirty="0"/>
              <a:t> of </a:t>
            </a:r>
            <a:r>
              <a:rPr lang="en-US" sz="1500" i="1" dirty="0" err="1"/>
              <a:t>blockchains</a:t>
            </a:r>
            <a:r>
              <a:rPr lang="en-US" sz="1500" i="1" dirty="0"/>
              <a:t> and distributed ledger technologies to support interoperability and data interchange among users, applications and systems. </a:t>
            </a:r>
          </a:p>
          <a:p>
            <a:pPr lvl="2"/>
            <a:r>
              <a:rPr lang="en-US" sz="1500" b="1" i="1" dirty="0"/>
              <a:t>Very broad in scope</a:t>
            </a:r>
            <a:r>
              <a:rPr lang="en-US" sz="1500" i="1" dirty="0"/>
              <a:t>; maturity and readiness for standards questioned</a:t>
            </a:r>
            <a:endParaRPr lang="en-US" sz="1500" dirty="0"/>
          </a:p>
          <a:p>
            <a:pPr lvl="1"/>
            <a:r>
              <a:rPr lang="en-US" sz="1800" dirty="0"/>
              <a:t>ISO/TC 307 established September 2016</a:t>
            </a:r>
          </a:p>
          <a:p>
            <a:pPr lvl="2"/>
            <a:r>
              <a:rPr lang="en-US" sz="1500" dirty="0"/>
              <a:t>https://www.iso.org/committee/6266604.html</a:t>
            </a:r>
          </a:p>
          <a:p>
            <a:pPr lvl="1"/>
            <a:r>
              <a:rPr lang="en-US" sz="1800" dirty="0"/>
              <a:t>Mirror committees began to prepare</a:t>
            </a:r>
          </a:p>
          <a:p>
            <a:pPr lvl="1"/>
            <a:r>
              <a:rPr lang="en-US" sz="1800" dirty="0"/>
              <a:t>First meeting in Sydney, April 2017</a:t>
            </a:r>
          </a:p>
          <a:p>
            <a:pPr lvl="1"/>
            <a:r>
              <a:rPr lang="en-US" sz="1800" dirty="0"/>
              <a:t>Next </a:t>
            </a:r>
            <a:r>
              <a:rPr lang="en-US" sz="1800" i="1" dirty="0"/>
              <a:t>plenary</a:t>
            </a:r>
            <a:r>
              <a:rPr lang="en-US" sz="1800" dirty="0"/>
              <a:t> meeting in Chiyoda City (Tokyo), November 2017</a:t>
            </a:r>
          </a:p>
          <a:p>
            <a:pPr lvl="1"/>
            <a:endParaRPr lang="en-US" sz="1800" dirty="0"/>
          </a:p>
          <a:p>
            <a:pPr lvl="2"/>
            <a:endParaRPr lang="en-US" sz="1800" dirty="0"/>
          </a:p>
          <a:p>
            <a:pPr marL="0" indent="0">
              <a:buNone/>
            </a:pPr>
            <a:endParaRPr lang="en-US" sz="1800" dirty="0"/>
          </a:p>
        </p:txBody>
      </p:sp>
    </p:spTree>
    <p:extLst>
      <p:ext uri="{BB962C8B-B14F-4D97-AF65-F5344CB8AC3E}">
        <p14:creationId xmlns:p14="http://schemas.microsoft.com/office/powerpoint/2010/main" val="1643259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it do?</a:t>
            </a:r>
          </a:p>
        </p:txBody>
      </p:sp>
      <p:sp>
        <p:nvSpPr>
          <p:cNvPr id="3" name="Content Placeholder 2"/>
          <p:cNvSpPr>
            <a:spLocks noGrp="1"/>
          </p:cNvSpPr>
          <p:nvPr>
            <p:ph idx="1"/>
          </p:nvPr>
        </p:nvSpPr>
        <p:spPr/>
        <p:txBody>
          <a:bodyPr>
            <a:normAutofit fontScale="92500" lnSpcReduction="20000"/>
          </a:bodyPr>
          <a:lstStyle/>
          <a:p>
            <a:r>
              <a:rPr lang="en-US" dirty="0"/>
              <a:t>Answer 1: TBD</a:t>
            </a:r>
          </a:p>
          <a:p>
            <a:endParaRPr lang="en-US" dirty="0"/>
          </a:p>
          <a:p>
            <a:r>
              <a:rPr lang="en-US" dirty="0"/>
              <a:t>Answer 2: Whatever the participants agree it should do, under the rules defined by ISO</a:t>
            </a:r>
          </a:p>
          <a:p>
            <a:endParaRPr lang="en-US" dirty="0"/>
          </a:p>
          <a:p>
            <a:r>
              <a:rPr lang="en-US" i="1" dirty="0"/>
              <a:t>Technical committees are established by the ISO/</a:t>
            </a:r>
            <a:r>
              <a:rPr lang="en-US" b="1" i="1" dirty="0"/>
              <a:t>T</a:t>
            </a:r>
            <a:r>
              <a:rPr lang="en-US" i="1" dirty="0"/>
              <a:t>echnical </a:t>
            </a:r>
            <a:r>
              <a:rPr lang="en-US" b="1" i="1" dirty="0"/>
              <a:t>M</a:t>
            </a:r>
            <a:r>
              <a:rPr lang="en-US" i="1" dirty="0"/>
              <a:t>anagement </a:t>
            </a:r>
            <a:r>
              <a:rPr lang="en-US" b="1" i="1" dirty="0"/>
              <a:t>B</a:t>
            </a:r>
            <a:r>
              <a:rPr lang="en-US" i="1" dirty="0"/>
              <a:t>oard (TMB) on a provisional basis. Within 18 months, provisionally established technical committees are required to prepare a </a:t>
            </a:r>
            <a:r>
              <a:rPr lang="en-US" b="1" i="1" dirty="0"/>
              <a:t>strategic business plan </a:t>
            </a:r>
            <a:r>
              <a:rPr lang="en-US" i="1" dirty="0"/>
              <a:t>for review by the ISO/TMB . The committees are formally established by the ISO/TMB at the time of acceptance of the business plan. This does not preclude the initiation of standardization projects during this 18 month period.</a:t>
            </a:r>
          </a:p>
        </p:txBody>
      </p:sp>
    </p:spTree>
    <p:extLst>
      <p:ext uri="{BB962C8B-B14F-4D97-AF65-F5344CB8AC3E}">
        <p14:creationId xmlns:p14="http://schemas.microsoft.com/office/powerpoint/2010/main" val="4245708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b="1" dirty="0">
                <a:latin typeface="+mn-lt"/>
                <a:ea typeface="+mn-ea"/>
                <a:cs typeface="+mn-cs"/>
              </a:rPr>
              <a:t>British Standards Institution (BSI)</a:t>
            </a:r>
            <a:endParaRPr lang="en-US" dirty="0"/>
          </a:p>
        </p:txBody>
      </p:sp>
      <p:sp>
        <p:nvSpPr>
          <p:cNvPr id="3" name="Content Placeholder 2"/>
          <p:cNvSpPr>
            <a:spLocks noGrp="1"/>
          </p:cNvSpPr>
          <p:nvPr>
            <p:ph idx="1"/>
          </p:nvPr>
        </p:nvSpPr>
        <p:spPr/>
        <p:txBody>
          <a:bodyPr>
            <a:normAutofit/>
          </a:bodyPr>
          <a:lstStyle/>
          <a:p>
            <a:r>
              <a:rPr lang="en-US" sz="3200" dirty="0"/>
              <a:t>June 2017 report-back, from </a:t>
            </a:r>
            <a:r>
              <a:rPr lang="en-US" sz="3200" dirty="0" err="1"/>
              <a:t>Inessa</a:t>
            </a:r>
            <a:r>
              <a:rPr lang="en-US" sz="3200" dirty="0"/>
              <a:t> Collier, Bloomberg</a:t>
            </a:r>
          </a:p>
          <a:p>
            <a:pPr lvl="1"/>
            <a:r>
              <a:rPr lang="en-US" dirty="0"/>
              <a:t>See Annex 3</a:t>
            </a:r>
            <a:endParaRPr lang="en-US"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71897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5EBF-FDAE-4149-B47E-1E87911585FF}"/>
              </a:ext>
            </a:extLst>
          </p:cNvPr>
          <p:cNvSpPr>
            <a:spLocks noGrp="1"/>
          </p:cNvSpPr>
          <p:nvPr>
            <p:ph type="title"/>
          </p:nvPr>
        </p:nvSpPr>
        <p:spPr/>
        <p:txBody>
          <a:bodyPr/>
          <a:lstStyle/>
          <a:p>
            <a:r>
              <a:rPr lang="en-US" dirty="0"/>
              <a:t>British Standards Organization</a:t>
            </a:r>
          </a:p>
        </p:txBody>
      </p:sp>
      <p:sp>
        <p:nvSpPr>
          <p:cNvPr id="3" name="Content Placeholder 2">
            <a:extLst>
              <a:ext uri="{FF2B5EF4-FFF2-40B4-BE49-F238E27FC236}">
                <a16:creationId xmlns:a16="http://schemas.microsoft.com/office/drawing/2014/main" id="{55121B07-A2CA-4BAA-BDC8-12D11270FEAC}"/>
              </a:ext>
            </a:extLst>
          </p:cNvPr>
          <p:cNvSpPr>
            <a:spLocks noGrp="1"/>
          </p:cNvSpPr>
          <p:nvPr>
            <p:ph idx="1"/>
          </p:nvPr>
        </p:nvSpPr>
        <p:spPr/>
        <p:txBody>
          <a:bodyPr/>
          <a:lstStyle/>
          <a:p>
            <a:r>
              <a:rPr lang="en-US" sz="3200" dirty="0"/>
              <a:t>There is a BSI WG on DLT. </a:t>
            </a:r>
          </a:p>
          <a:p>
            <a:pPr lvl="1"/>
            <a:r>
              <a:rPr lang="en-US" sz="2800" dirty="0"/>
              <a:t>This Feeds into ISO TC307, the ISO activity we heard about recently. </a:t>
            </a:r>
          </a:p>
          <a:p>
            <a:r>
              <a:rPr lang="en-US" sz="3200" b="1" dirty="0"/>
              <a:t>Outcomes of the BSI Work</a:t>
            </a:r>
          </a:p>
          <a:p>
            <a:pPr lvl="1"/>
            <a:r>
              <a:rPr lang="en-US" sz="2800" dirty="0"/>
              <a:t>BSI commissioned a report to identify areas related to DLT that would potentially require standardization based on stakeholder needs in the UK. </a:t>
            </a:r>
            <a:endParaRPr lang="en-US" dirty="0"/>
          </a:p>
        </p:txBody>
      </p:sp>
    </p:spTree>
    <p:extLst>
      <p:ext uri="{BB962C8B-B14F-4D97-AF65-F5344CB8AC3E}">
        <p14:creationId xmlns:p14="http://schemas.microsoft.com/office/powerpoint/2010/main" val="264215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latin typeface="+mn-lt"/>
                <a:ea typeface="+mn-ea"/>
                <a:cs typeface="+mn-cs"/>
              </a:rPr>
              <a:t>Need for standards:</a:t>
            </a:r>
            <a:endParaRPr lang="en-US" dirty="0"/>
          </a:p>
        </p:txBody>
      </p:sp>
      <p:sp>
        <p:nvSpPr>
          <p:cNvPr id="3" name="Content Placeholder 2"/>
          <p:cNvSpPr>
            <a:spLocks noGrp="1"/>
          </p:cNvSpPr>
          <p:nvPr>
            <p:ph idx="1"/>
          </p:nvPr>
        </p:nvSpPr>
        <p:spPr/>
        <p:txBody>
          <a:bodyPr>
            <a:normAutofit fontScale="70000" lnSpcReduction="20000"/>
          </a:bodyPr>
          <a:lstStyle/>
          <a:p>
            <a:pPr lvl="0"/>
            <a:r>
              <a:rPr lang="en-US" sz="3200" dirty="0"/>
              <a:t>Short-term: </a:t>
            </a:r>
          </a:p>
          <a:p>
            <a:pPr lvl="1"/>
            <a:r>
              <a:rPr lang="en-US" sz="2800" dirty="0"/>
              <a:t>terminology and vocabulary, taxonomy, ontology, identification – all things that establish what different terms actually mean, how they inter-relate, and how they are codified. </a:t>
            </a:r>
          </a:p>
          <a:p>
            <a:pPr lvl="0"/>
            <a:r>
              <a:rPr lang="en-US" sz="3200" dirty="0"/>
              <a:t>Medium term: </a:t>
            </a:r>
          </a:p>
          <a:p>
            <a:pPr lvl="1"/>
            <a:r>
              <a:rPr lang="en-US" sz="2800" dirty="0"/>
              <a:t>security and data governance to ensure safely and privacy</a:t>
            </a:r>
          </a:p>
          <a:p>
            <a:pPr lvl="0"/>
            <a:r>
              <a:rPr lang="en-US" sz="3200" dirty="0"/>
              <a:t>Long-term: </a:t>
            </a:r>
          </a:p>
          <a:p>
            <a:pPr lvl="1"/>
            <a:r>
              <a:rPr lang="en-US" sz="2800" dirty="0"/>
              <a:t>Tech - language or protocol (long term; it’s too early to think now, the industry has to work it out gradually)</a:t>
            </a:r>
          </a:p>
          <a:p>
            <a:r>
              <a:rPr lang="en-US" sz="3200" dirty="0"/>
              <a:t>Interoperability is deemed to be a priority for the financial industry. Specifically, reconciliation and asset safekeeping within the financial industry would be important. </a:t>
            </a:r>
          </a:p>
          <a:p>
            <a:r>
              <a:rPr lang="en-US" sz="3200" dirty="0"/>
              <a:t>Digital identity is one of the key application areas for DLT that can help with KYC/AML. However, there is a possible need for changes to existing standards to reflect evolving business practices. There are already such new identifier standards as OpenID (from CA Technologies) or 3SKey for banks (from SWIFT).</a:t>
            </a:r>
          </a:p>
          <a:p>
            <a:endParaRPr lang="en-US" dirty="0"/>
          </a:p>
        </p:txBody>
      </p:sp>
    </p:spTree>
    <p:extLst>
      <p:ext uri="{BB962C8B-B14F-4D97-AF65-F5344CB8AC3E}">
        <p14:creationId xmlns:p14="http://schemas.microsoft.com/office/powerpoint/2010/main" val="93157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b="1" dirty="0">
                <a:latin typeface="+mn-lt"/>
                <a:ea typeface="+mn-ea"/>
                <a:cs typeface="+mn-cs"/>
              </a:rPr>
              <a:t>Discussion: Identifiers, Conceptual Ontology Application</a:t>
            </a:r>
            <a:endParaRPr lang="en-US" dirty="0"/>
          </a:p>
        </p:txBody>
      </p:sp>
      <p:sp>
        <p:nvSpPr>
          <p:cNvPr id="3" name="Content Placeholder 2"/>
          <p:cNvSpPr>
            <a:spLocks noGrp="1"/>
          </p:cNvSpPr>
          <p:nvPr>
            <p:ph idx="1"/>
          </p:nvPr>
        </p:nvSpPr>
        <p:spPr/>
        <p:txBody>
          <a:bodyPr>
            <a:normAutofit/>
          </a:bodyPr>
          <a:lstStyle/>
          <a:p>
            <a:r>
              <a:rPr lang="en-US" sz="3200" dirty="0"/>
              <a:t>Identifier Requirements</a:t>
            </a:r>
          </a:p>
          <a:p>
            <a:pPr lvl="1"/>
            <a:r>
              <a:rPr lang="en-US" sz="2800" dirty="0"/>
              <a:t>Entities</a:t>
            </a:r>
          </a:p>
          <a:p>
            <a:pPr lvl="1"/>
            <a:r>
              <a:rPr lang="en-US" sz="2800" dirty="0"/>
              <a:t>Financial Instruments</a:t>
            </a:r>
          </a:p>
          <a:p>
            <a:pPr lvl="0"/>
            <a:r>
              <a:rPr lang="en-US" sz="3200" dirty="0"/>
              <a:t>Ontology and Requirements Statements</a:t>
            </a:r>
          </a:p>
          <a:p>
            <a:pPr lvl="0"/>
            <a:r>
              <a:rPr lang="en-US" sz="3200" dirty="0"/>
              <a:t>Insight: ontology as point of reference for requirements</a:t>
            </a:r>
          </a:p>
        </p:txBody>
      </p:sp>
    </p:spTree>
    <p:extLst>
      <p:ext uri="{BB962C8B-B14F-4D97-AF65-F5344CB8AC3E}">
        <p14:creationId xmlns:p14="http://schemas.microsoft.com/office/powerpoint/2010/main" val="250379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b="1" dirty="0">
                <a:latin typeface="+mn-lt"/>
                <a:ea typeface="+mn-ea"/>
                <a:cs typeface="+mn-cs"/>
              </a:rPr>
              <a:t>Vision of the uses of conceptual ontology and identifiers. </a:t>
            </a:r>
            <a:endParaRPr lang="en-US" dirty="0"/>
          </a:p>
        </p:txBody>
      </p:sp>
      <p:sp>
        <p:nvSpPr>
          <p:cNvPr id="3" name="Content Placeholder 2"/>
          <p:cNvSpPr>
            <a:spLocks noGrp="1"/>
          </p:cNvSpPr>
          <p:nvPr>
            <p:ph idx="1"/>
          </p:nvPr>
        </p:nvSpPr>
        <p:spPr/>
        <p:txBody>
          <a:bodyPr/>
          <a:lstStyle/>
          <a:p>
            <a:r>
              <a:rPr lang="en-US" sz="3200" dirty="0"/>
              <a:t>Smart contracts have a big potential and their adoption can lead to even smart auditing</a:t>
            </a:r>
          </a:p>
          <a:p>
            <a:pPr lvl="1"/>
            <a:r>
              <a:rPr lang="en-US" sz="2800" dirty="0"/>
              <a:t>automated auditing of services using computing methods. </a:t>
            </a:r>
          </a:p>
          <a:p>
            <a:pPr lvl="1"/>
            <a:r>
              <a:rPr lang="en-US" sz="2800" dirty="0"/>
              <a:t>One can argue that both smart contracts and especially smart auditing require full codification of all elements of the contract which in part relies on standard ontology (in the financial sector) and moving away from the hashes of pdf contracts.</a:t>
            </a:r>
            <a:endParaRPr lang="en-US" dirty="0"/>
          </a:p>
        </p:txBody>
      </p:sp>
    </p:spTree>
    <p:extLst>
      <p:ext uri="{BB962C8B-B14F-4D97-AF65-F5344CB8AC3E}">
        <p14:creationId xmlns:p14="http://schemas.microsoft.com/office/powerpoint/2010/main" val="270766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latin typeface="+mn-lt"/>
                <a:ea typeface="+mn-ea"/>
                <a:cs typeface="+mn-cs"/>
              </a:rPr>
              <a:t>Insight: </a:t>
            </a:r>
            <a:endParaRPr lang="en-US" dirty="0"/>
          </a:p>
        </p:txBody>
      </p:sp>
      <p:sp>
        <p:nvSpPr>
          <p:cNvPr id="3" name="Content Placeholder 2"/>
          <p:cNvSpPr>
            <a:spLocks noGrp="1"/>
          </p:cNvSpPr>
          <p:nvPr>
            <p:ph idx="1"/>
          </p:nvPr>
        </p:nvSpPr>
        <p:spPr/>
        <p:txBody>
          <a:bodyPr>
            <a:normAutofit fontScale="70000" lnSpcReduction="20000"/>
          </a:bodyPr>
          <a:lstStyle/>
          <a:p>
            <a:r>
              <a:rPr lang="en-US" sz="3200" dirty="0"/>
              <a:t>A formal ontology provides a good point of reference for other formalisms such as business rules</a:t>
            </a:r>
          </a:p>
          <a:p>
            <a:pPr lvl="1"/>
            <a:r>
              <a:rPr lang="en-US" sz="2800" dirty="0"/>
              <a:t>Where the rule can refer to the ontology elements as predicates for those rules, in preference to referring to data elements. </a:t>
            </a:r>
          </a:p>
          <a:p>
            <a:pPr lvl="1"/>
            <a:r>
              <a:rPr lang="en-US" sz="2800" dirty="0"/>
              <a:t>The same thinking can be carried over to formal requirements specifications, in Blockchain and anywhere else where formal requirements are needed. </a:t>
            </a:r>
          </a:p>
          <a:p>
            <a:r>
              <a:rPr lang="en-US" sz="3200" dirty="0"/>
              <a:t>That is, while an ontology won’t set out what the requirement for an identifier will be, the requirement can be framed formally and unambiguously by referring to elements that are defined in an ontology. </a:t>
            </a:r>
          </a:p>
          <a:p>
            <a:pPr lvl="1"/>
            <a:r>
              <a:rPr lang="en-US" sz="2800" dirty="0"/>
              <a:t>FIBO defines kinds of identifier and their corresponding identification schemes and so on</a:t>
            </a:r>
          </a:p>
          <a:p>
            <a:pPr lvl="1"/>
            <a:r>
              <a:rPr lang="en-US" sz="2800" dirty="0"/>
              <a:t>this would be a point of reference when setting out what the requirements for those identifiers is</a:t>
            </a:r>
          </a:p>
          <a:p>
            <a:pPr lvl="1"/>
            <a:r>
              <a:rPr lang="en-US" sz="2800" dirty="0"/>
              <a:t>for example, that they must be not changing during the life of the things being identified. </a:t>
            </a:r>
          </a:p>
          <a:p>
            <a:r>
              <a:rPr lang="en-US" sz="3200" dirty="0"/>
              <a:t>Ontology doesn’t set the rules but rules can refer to ontologies for precision. </a:t>
            </a:r>
          </a:p>
          <a:p>
            <a:pPr lvl="1"/>
            <a:r>
              <a:rPr lang="en-US" sz="2800" dirty="0"/>
              <a:t>This is true whether those rules are business rules, programmatic behavior, or formal requirements statements for something that is to be developed. </a:t>
            </a:r>
          </a:p>
        </p:txBody>
      </p:sp>
    </p:spTree>
    <p:extLst>
      <p:ext uri="{BB962C8B-B14F-4D97-AF65-F5344CB8AC3E}">
        <p14:creationId xmlns:p14="http://schemas.microsoft.com/office/powerpoint/2010/main" val="3240645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0B2D-3491-4D96-B143-8C7037F74DA9}"/>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028AF38A-0267-4D81-8AE5-81FAAF519D3F}"/>
              </a:ext>
            </a:extLst>
          </p:cNvPr>
          <p:cNvSpPr>
            <a:spLocks noGrp="1"/>
          </p:cNvSpPr>
          <p:nvPr>
            <p:ph idx="1"/>
          </p:nvPr>
        </p:nvSpPr>
        <p:spPr/>
        <p:txBody>
          <a:bodyPr/>
          <a:lstStyle/>
          <a:p>
            <a:r>
              <a:rPr lang="en-US" dirty="0"/>
              <a:t>Exploration by Object Management Group Finance Domain Task Force</a:t>
            </a:r>
          </a:p>
          <a:p>
            <a:r>
              <a:rPr lang="en-US" dirty="0"/>
              <a:t>Premise:</a:t>
            </a:r>
            <a:r>
              <a:rPr lang="en-US" baseline="0" dirty="0"/>
              <a:t> Use FIBO ontology as standard concept model for Smart Contracts in Blockchain</a:t>
            </a:r>
          </a:p>
          <a:p>
            <a:r>
              <a:rPr lang="en-US" baseline="0" dirty="0"/>
              <a:t>Exploration of concept model parameters</a:t>
            </a:r>
          </a:p>
          <a:p>
            <a:r>
              <a:rPr lang="en-US" baseline="0" dirty="0"/>
              <a:t>Chosen </a:t>
            </a:r>
            <a:r>
              <a:rPr lang="en-US" baseline="0" dirty="0" err="1"/>
              <a:t>PoC</a:t>
            </a:r>
            <a:r>
              <a:rPr lang="en-US" baseline="0" dirty="0"/>
              <a:t>; Interest Rate Swaps</a:t>
            </a:r>
          </a:p>
          <a:p>
            <a:r>
              <a:rPr lang="en-US" baseline="0" dirty="0"/>
              <a:t>FIBO exploration and extension</a:t>
            </a:r>
          </a:p>
        </p:txBody>
      </p:sp>
    </p:spTree>
    <p:extLst>
      <p:ext uri="{BB962C8B-B14F-4D97-AF65-F5344CB8AC3E}">
        <p14:creationId xmlns:p14="http://schemas.microsoft.com/office/powerpoint/2010/main" val="36055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55F0-9733-45B6-915F-BBFF8A5FC17A}"/>
              </a:ext>
            </a:extLst>
          </p:cNvPr>
          <p:cNvSpPr>
            <a:spLocks noGrp="1"/>
          </p:cNvSpPr>
          <p:nvPr>
            <p:ph type="title"/>
          </p:nvPr>
        </p:nvSpPr>
        <p:spPr/>
        <p:txBody>
          <a:bodyPr/>
          <a:lstStyle/>
          <a:p>
            <a:r>
              <a:rPr lang="en-US" dirty="0"/>
              <a:t>FDTF DLT Proof of Concept for FIBO</a:t>
            </a:r>
          </a:p>
        </p:txBody>
      </p:sp>
      <p:sp>
        <p:nvSpPr>
          <p:cNvPr id="3" name="Content Placeholder 2">
            <a:extLst>
              <a:ext uri="{FF2B5EF4-FFF2-40B4-BE49-F238E27FC236}">
                <a16:creationId xmlns:a16="http://schemas.microsoft.com/office/drawing/2014/main" id="{BB1640D7-BAA6-468E-9061-892805FFFE9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78231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OMG Motivation</a:t>
            </a:r>
          </a:p>
        </p:txBody>
      </p:sp>
      <p:sp>
        <p:nvSpPr>
          <p:cNvPr id="3" name="Content Placeholder 2"/>
          <p:cNvSpPr>
            <a:spLocks noGrp="1"/>
          </p:cNvSpPr>
          <p:nvPr>
            <p:ph idx="1"/>
          </p:nvPr>
        </p:nvSpPr>
        <p:spPr/>
        <p:txBody>
          <a:bodyPr/>
          <a:lstStyle/>
          <a:p>
            <a:r>
              <a:rPr lang="en-US" dirty="0"/>
              <a:t>Are</a:t>
            </a:r>
            <a:r>
              <a:rPr lang="en-US" baseline="0" dirty="0"/>
              <a:t> there aspects of Blockchain where some standardization would be of value? </a:t>
            </a:r>
          </a:p>
          <a:p>
            <a:pPr lvl="1"/>
            <a:r>
              <a:rPr lang="en-US" dirty="0"/>
              <a:t>If so, what to introduce as OMG standards v what to coordinate with</a:t>
            </a:r>
            <a:r>
              <a:rPr lang="en-US" baseline="0" dirty="0"/>
              <a:t> other WGs</a:t>
            </a:r>
          </a:p>
          <a:p>
            <a:pPr lvl="0"/>
            <a:r>
              <a:rPr lang="en-US" dirty="0"/>
              <a:t>Potential value of FIBO for Blockchain</a:t>
            </a:r>
            <a:r>
              <a:rPr lang="en-US" baseline="0" dirty="0"/>
              <a:t> / DLs</a:t>
            </a:r>
            <a:endParaRPr lang="en-US" dirty="0"/>
          </a:p>
        </p:txBody>
      </p:sp>
    </p:spTree>
    <p:extLst>
      <p:ext uri="{BB962C8B-B14F-4D97-AF65-F5344CB8AC3E}">
        <p14:creationId xmlns:p14="http://schemas.microsoft.com/office/powerpoint/2010/main" val="1012228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2678-807F-4089-9BCA-645F2FDE02E5}"/>
              </a:ext>
            </a:extLst>
          </p:cNvPr>
          <p:cNvSpPr>
            <a:spLocks noGrp="1"/>
          </p:cNvSpPr>
          <p:nvPr>
            <p:ph type="title"/>
          </p:nvPr>
        </p:nvSpPr>
        <p:spPr/>
        <p:txBody>
          <a:bodyPr/>
          <a:lstStyle/>
          <a:p>
            <a:r>
              <a:rPr lang="en-US" dirty="0"/>
              <a:t>Discovery: Key Points</a:t>
            </a:r>
          </a:p>
        </p:txBody>
      </p:sp>
      <p:sp>
        <p:nvSpPr>
          <p:cNvPr id="3" name="Content Placeholder 2">
            <a:extLst>
              <a:ext uri="{FF2B5EF4-FFF2-40B4-BE49-F238E27FC236}">
                <a16:creationId xmlns:a16="http://schemas.microsoft.com/office/drawing/2014/main" id="{982D3F15-58F3-4ABE-A018-9D25666DB27F}"/>
              </a:ext>
            </a:extLst>
          </p:cNvPr>
          <p:cNvSpPr>
            <a:spLocks noGrp="1"/>
          </p:cNvSpPr>
          <p:nvPr>
            <p:ph idx="1"/>
          </p:nvPr>
        </p:nvSpPr>
        <p:spPr/>
        <p:txBody>
          <a:bodyPr/>
          <a:lstStyle/>
          <a:p>
            <a:r>
              <a:rPr lang="en-US" dirty="0"/>
              <a:t>A distributed ledger is not a ledger</a:t>
            </a:r>
          </a:p>
          <a:p>
            <a:pPr lvl="1"/>
            <a:r>
              <a:rPr lang="en-US" dirty="0"/>
              <a:t>Though it can be</a:t>
            </a:r>
          </a:p>
          <a:p>
            <a:pPr lvl="0"/>
            <a:r>
              <a:rPr lang="en-US" dirty="0"/>
              <a:t>A Smart Contract is not a contract</a:t>
            </a:r>
          </a:p>
          <a:p>
            <a:pPr lvl="0"/>
            <a:r>
              <a:rPr lang="en-US" dirty="0" err="1"/>
              <a:t>BitCoin</a:t>
            </a:r>
            <a:r>
              <a:rPr lang="en-US" dirty="0"/>
              <a:t> is not really money</a:t>
            </a:r>
          </a:p>
          <a:p>
            <a:pPr lvl="1"/>
            <a:r>
              <a:rPr lang="en-US" dirty="0"/>
              <a:t>It’s a commodity used as currency, like any mined commodity</a:t>
            </a:r>
          </a:p>
          <a:p>
            <a:pPr lvl="1"/>
            <a:r>
              <a:rPr lang="en-US" dirty="0"/>
              <a:t>It</a:t>
            </a:r>
            <a:r>
              <a:rPr lang="en-US" baseline="0" dirty="0"/>
              <a:t> is not a fiat currency, as most modern money is.</a:t>
            </a:r>
            <a:endParaRPr lang="en-US" dirty="0"/>
          </a:p>
        </p:txBody>
      </p:sp>
    </p:spTree>
    <p:extLst>
      <p:ext uri="{BB962C8B-B14F-4D97-AF65-F5344CB8AC3E}">
        <p14:creationId xmlns:p14="http://schemas.microsoft.com/office/powerpoint/2010/main" val="890557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A Model Driven Approach</a:t>
            </a:r>
            <a:r>
              <a:rPr lang="en-US" baseline="0" dirty="0"/>
              <a:t> to Blockchain/DL</a:t>
            </a:r>
            <a:endParaRPr lang="en-US" dirty="0"/>
          </a:p>
        </p:txBody>
      </p:sp>
      <p:sp>
        <p:nvSpPr>
          <p:cNvPr id="3" name="Content Placeholder 2"/>
          <p:cNvSpPr>
            <a:spLocks noGrp="1"/>
          </p:cNvSpPr>
          <p:nvPr>
            <p:ph idx="1"/>
          </p:nvPr>
        </p:nvSpPr>
        <p:spPr/>
        <p:txBody>
          <a:bodyPr>
            <a:normAutofit/>
          </a:bodyPr>
          <a:lstStyle/>
          <a:p>
            <a:r>
              <a:rPr lang="en-US" dirty="0"/>
              <a:t>We see things happening at a physical or logical design level</a:t>
            </a:r>
          </a:p>
          <a:p>
            <a:pPr lvl="1"/>
            <a:r>
              <a:rPr lang="en-US" dirty="0"/>
              <a:t>Smart Contracts code in e.g. Python, defining required behaviors, conditions etc. when a thing is posted</a:t>
            </a:r>
          </a:p>
          <a:p>
            <a:pPr lvl="1"/>
            <a:r>
              <a:rPr lang="en-US" dirty="0"/>
              <a:t>Physical architecture of the different Blockchain and DLs</a:t>
            </a:r>
          </a:p>
          <a:p>
            <a:pPr lvl="0"/>
            <a:r>
              <a:rPr lang="en-US" dirty="0"/>
              <a:t>We see the need for and benefits of a common business view</a:t>
            </a:r>
          </a:p>
          <a:p>
            <a:pPr lvl="1"/>
            <a:r>
              <a:rPr lang="en-US" dirty="0"/>
              <a:t>Computational independent of “Conceptual”</a:t>
            </a:r>
          </a:p>
          <a:p>
            <a:pPr lvl="1"/>
            <a:r>
              <a:rPr lang="en-US" dirty="0"/>
              <a:t>Business semantics</a:t>
            </a:r>
          </a:p>
          <a:p>
            <a:pPr lvl="0"/>
            <a:r>
              <a:rPr lang="en-US" dirty="0"/>
              <a:t>Conceptual view for both structural and behavioral</a:t>
            </a:r>
          </a:p>
          <a:p>
            <a:pPr lvl="0"/>
            <a:r>
              <a:rPr lang="en-US" dirty="0"/>
              <a:t>FIBO as the conceptual model for contract terms</a:t>
            </a:r>
          </a:p>
        </p:txBody>
      </p:sp>
    </p:spTree>
    <p:extLst>
      <p:ext uri="{BB962C8B-B14F-4D97-AF65-F5344CB8AC3E}">
        <p14:creationId xmlns:p14="http://schemas.microsoft.com/office/powerpoint/2010/main" val="2727267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SMART CONTRACTS</a:t>
            </a:r>
          </a:p>
        </p:txBody>
      </p:sp>
      <p:sp>
        <p:nvSpPr>
          <p:cNvPr id="3" name="Content Placeholder 2"/>
          <p:cNvSpPr>
            <a:spLocks noGrp="1"/>
          </p:cNvSpPr>
          <p:nvPr>
            <p:ph idx="1"/>
          </p:nvPr>
        </p:nvSpPr>
        <p:spPr/>
        <p:txBody>
          <a:bodyPr>
            <a:normAutofit lnSpcReduction="10000"/>
          </a:bodyPr>
          <a:lstStyle/>
          <a:p>
            <a:r>
              <a:rPr lang="en-US" dirty="0"/>
              <a:t>Premise: Smart Contracts should standardize around ontological definitions of contracts (or commitments etc.) rather than whatever is the "Code" approach that others in Smart Contracts have been considering. </a:t>
            </a:r>
          </a:p>
          <a:p>
            <a:r>
              <a:rPr lang="en-US" dirty="0"/>
              <a:t>One opportunity is that whatever code is distributed, itself has a hash key, so if that has been vetted and accepted then the code is known that it can be trusted. We know we are executing the same code in the same VM</a:t>
            </a:r>
          </a:p>
          <a:p>
            <a:pPr lvl="1"/>
            <a:r>
              <a:rPr lang="en-US" dirty="0"/>
              <a:t>So consensus can be at the level of both the business content and the code that does the work (meta level)</a:t>
            </a:r>
          </a:p>
          <a:p>
            <a:pPr lvl="1"/>
            <a:r>
              <a:rPr lang="en-US" dirty="0"/>
              <a:t>Then execution is off chain but the DLT validates that you can trust the outcome</a:t>
            </a:r>
          </a:p>
        </p:txBody>
      </p:sp>
    </p:spTree>
    <p:extLst>
      <p:ext uri="{BB962C8B-B14F-4D97-AF65-F5344CB8AC3E}">
        <p14:creationId xmlns:p14="http://schemas.microsoft.com/office/powerpoint/2010/main" val="1926573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 Swaps Proof of Concept</a:t>
            </a:r>
          </a:p>
        </p:txBody>
      </p:sp>
      <p:sp>
        <p:nvSpPr>
          <p:cNvPr id="3" name="Content Placeholder 2"/>
          <p:cNvSpPr>
            <a:spLocks noGrp="1"/>
          </p:cNvSpPr>
          <p:nvPr>
            <p:ph idx="1"/>
          </p:nvPr>
        </p:nvSpPr>
        <p:spPr/>
        <p:txBody>
          <a:bodyPr/>
          <a:lstStyle/>
          <a:p>
            <a:r>
              <a:rPr lang="en-US" dirty="0"/>
              <a:t>Based</a:t>
            </a:r>
            <a:r>
              <a:rPr lang="en-US" baseline="0" dirty="0"/>
              <a:t> on a simple vanilla IR Swap example</a:t>
            </a:r>
            <a:endParaRPr lang="en-US" dirty="0"/>
          </a:p>
          <a:p>
            <a:r>
              <a:rPr lang="en-US" dirty="0"/>
              <a:t>Mapped out the process workflow</a:t>
            </a:r>
            <a:endParaRPr lang="en-US" baseline="0" dirty="0"/>
          </a:p>
          <a:p>
            <a:r>
              <a:rPr lang="en-US" baseline="0" dirty="0"/>
              <a:t>Use FIBO for representation of contractual terms</a:t>
            </a:r>
          </a:p>
          <a:p>
            <a:r>
              <a:rPr lang="en-US" baseline="0" dirty="0"/>
              <a:t>Extend</a:t>
            </a:r>
            <a:r>
              <a:rPr lang="en-US" dirty="0"/>
              <a:t> for other conceptual matter (process and events)</a:t>
            </a:r>
            <a:endParaRPr lang="en-US" baseline="0" dirty="0"/>
          </a:p>
        </p:txBody>
      </p:sp>
    </p:spTree>
    <p:extLst>
      <p:ext uri="{BB962C8B-B14F-4D97-AF65-F5344CB8AC3E}">
        <p14:creationId xmlns:p14="http://schemas.microsoft.com/office/powerpoint/2010/main" val="2648742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8FD8-E1E4-4FBA-AAE4-A74445E722B2}"/>
              </a:ext>
            </a:extLst>
          </p:cNvPr>
          <p:cNvSpPr>
            <a:spLocks noGrp="1"/>
          </p:cNvSpPr>
          <p:nvPr>
            <p:ph type="title"/>
          </p:nvPr>
        </p:nvSpPr>
        <p:spPr/>
        <p:txBody>
          <a:bodyPr/>
          <a:lstStyle/>
          <a:p>
            <a:r>
              <a:rPr lang="en-US" dirty="0"/>
              <a:t>What is an Interest Rate Swap?</a:t>
            </a:r>
          </a:p>
        </p:txBody>
      </p:sp>
      <p:sp>
        <p:nvSpPr>
          <p:cNvPr id="4" name="Rectangle 3">
            <a:extLst>
              <a:ext uri="{FF2B5EF4-FFF2-40B4-BE49-F238E27FC236}">
                <a16:creationId xmlns:a16="http://schemas.microsoft.com/office/drawing/2014/main" id="{DFE95FCD-F32F-4EF5-988B-18DDD2113ECE}"/>
              </a:ext>
            </a:extLst>
          </p:cNvPr>
          <p:cNvSpPr/>
          <p:nvPr/>
        </p:nvSpPr>
        <p:spPr>
          <a:xfrm>
            <a:off x="1532965"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5" name="Rectangle 4">
            <a:extLst>
              <a:ext uri="{FF2B5EF4-FFF2-40B4-BE49-F238E27FC236}">
                <a16:creationId xmlns:a16="http://schemas.microsoft.com/office/drawing/2014/main" id="{60F695D2-6CEE-41AB-820B-CBD8AE70EFDB}"/>
              </a:ext>
            </a:extLst>
          </p:cNvPr>
          <p:cNvSpPr/>
          <p:nvPr/>
        </p:nvSpPr>
        <p:spPr>
          <a:xfrm>
            <a:off x="6822143"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6" name="Rectangle 5">
            <a:extLst>
              <a:ext uri="{FF2B5EF4-FFF2-40B4-BE49-F238E27FC236}">
                <a16:creationId xmlns:a16="http://schemas.microsoft.com/office/drawing/2014/main" id="{DA619AE3-9543-40B8-BAC1-ABDC9B3D886D}"/>
              </a:ext>
            </a:extLst>
          </p:cNvPr>
          <p:cNvSpPr/>
          <p:nvPr/>
        </p:nvSpPr>
        <p:spPr>
          <a:xfrm>
            <a:off x="1532965" y="2525806"/>
            <a:ext cx="3684494" cy="85612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Interest: Fixed rate</a:t>
            </a:r>
            <a:endParaRPr lang="en-US" dirty="0"/>
          </a:p>
        </p:txBody>
      </p:sp>
      <p:sp>
        <p:nvSpPr>
          <p:cNvPr id="7" name="Rectangle 6">
            <a:extLst>
              <a:ext uri="{FF2B5EF4-FFF2-40B4-BE49-F238E27FC236}">
                <a16:creationId xmlns:a16="http://schemas.microsoft.com/office/drawing/2014/main" id="{B874F6A9-D2E6-47EF-858C-B33F353E703D}"/>
              </a:ext>
            </a:extLst>
          </p:cNvPr>
          <p:cNvSpPr/>
          <p:nvPr/>
        </p:nvSpPr>
        <p:spPr>
          <a:xfrm>
            <a:off x="6822143" y="2539254"/>
            <a:ext cx="3684494" cy="85612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Interest: Floating rate</a:t>
            </a:r>
            <a:endParaRPr lang="en-US" dirty="0"/>
          </a:p>
        </p:txBody>
      </p:sp>
      <p:sp>
        <p:nvSpPr>
          <p:cNvPr id="8" name="TextBox 7">
            <a:extLst>
              <a:ext uri="{FF2B5EF4-FFF2-40B4-BE49-F238E27FC236}">
                <a16:creationId xmlns:a16="http://schemas.microsoft.com/office/drawing/2014/main" id="{FEB6FF6C-9367-43D1-98B2-9AFACE442A9F}"/>
              </a:ext>
            </a:extLst>
          </p:cNvPr>
          <p:cNvSpPr txBox="1"/>
          <p:nvPr/>
        </p:nvSpPr>
        <p:spPr>
          <a:xfrm>
            <a:off x="2684574" y="5674659"/>
            <a:ext cx="1381276" cy="584775"/>
          </a:xfrm>
          <a:prstGeom prst="rect">
            <a:avLst/>
          </a:prstGeom>
          <a:noFill/>
        </p:spPr>
        <p:txBody>
          <a:bodyPr wrap="none" rtlCol="0">
            <a:spAutoFit/>
          </a:bodyPr>
          <a:lstStyle/>
          <a:p>
            <a:r>
              <a:rPr lang="en-US" sz="3200" dirty="0"/>
              <a:t>Party A</a:t>
            </a:r>
            <a:endParaRPr lang="en-US" dirty="0"/>
          </a:p>
        </p:txBody>
      </p:sp>
      <p:sp>
        <p:nvSpPr>
          <p:cNvPr id="9" name="TextBox 8">
            <a:extLst>
              <a:ext uri="{FF2B5EF4-FFF2-40B4-BE49-F238E27FC236}">
                <a16:creationId xmlns:a16="http://schemas.microsoft.com/office/drawing/2014/main" id="{16DB5E0B-CA69-4A9D-AE55-558EE1177C1F}"/>
              </a:ext>
            </a:extLst>
          </p:cNvPr>
          <p:cNvSpPr txBox="1"/>
          <p:nvPr/>
        </p:nvSpPr>
        <p:spPr>
          <a:xfrm>
            <a:off x="7973752" y="5674659"/>
            <a:ext cx="1366849" cy="584775"/>
          </a:xfrm>
          <a:prstGeom prst="rect">
            <a:avLst/>
          </a:prstGeom>
          <a:noFill/>
        </p:spPr>
        <p:txBody>
          <a:bodyPr wrap="none" rtlCol="0">
            <a:spAutoFit/>
          </a:bodyPr>
          <a:lstStyle/>
          <a:p>
            <a:r>
              <a:rPr lang="en-US" sz="3200" dirty="0"/>
              <a:t>Party B</a:t>
            </a:r>
            <a:endParaRPr lang="en-US" dirty="0"/>
          </a:p>
        </p:txBody>
      </p:sp>
      <p:sp>
        <p:nvSpPr>
          <p:cNvPr id="10" name="TextBox 9">
            <a:extLst>
              <a:ext uri="{FF2B5EF4-FFF2-40B4-BE49-F238E27FC236}">
                <a16:creationId xmlns:a16="http://schemas.microsoft.com/office/drawing/2014/main" id="{1D4B7CF1-4A24-4A31-AF18-E86A3AF9DCA1}"/>
              </a:ext>
            </a:extLst>
          </p:cNvPr>
          <p:cNvSpPr txBox="1"/>
          <p:nvPr/>
        </p:nvSpPr>
        <p:spPr>
          <a:xfrm>
            <a:off x="5170201" y="1523471"/>
            <a:ext cx="1851597" cy="584775"/>
          </a:xfrm>
          <a:prstGeom prst="rect">
            <a:avLst/>
          </a:prstGeom>
          <a:noFill/>
        </p:spPr>
        <p:txBody>
          <a:bodyPr wrap="none" rtlCol="0">
            <a:spAutoFit/>
          </a:bodyPr>
          <a:lstStyle/>
          <a:p>
            <a:r>
              <a:rPr lang="en-US" sz="3200" dirty="0"/>
              <a:t>Two loans</a:t>
            </a:r>
            <a:endParaRPr lang="en-US" dirty="0"/>
          </a:p>
        </p:txBody>
      </p:sp>
    </p:spTree>
    <p:extLst>
      <p:ext uri="{BB962C8B-B14F-4D97-AF65-F5344CB8AC3E}">
        <p14:creationId xmlns:p14="http://schemas.microsoft.com/office/powerpoint/2010/main" val="4153761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8FD8-E1E4-4FBA-AAE4-A74445E722B2}"/>
              </a:ext>
            </a:extLst>
          </p:cNvPr>
          <p:cNvSpPr>
            <a:spLocks noGrp="1"/>
          </p:cNvSpPr>
          <p:nvPr>
            <p:ph type="title"/>
          </p:nvPr>
        </p:nvSpPr>
        <p:spPr/>
        <p:txBody>
          <a:bodyPr/>
          <a:lstStyle/>
          <a:p>
            <a:r>
              <a:rPr lang="en-US" dirty="0"/>
              <a:t>What is an Interest Rate Swap?</a:t>
            </a:r>
          </a:p>
        </p:txBody>
      </p:sp>
      <p:sp>
        <p:nvSpPr>
          <p:cNvPr id="4" name="Rectangle 3">
            <a:extLst>
              <a:ext uri="{FF2B5EF4-FFF2-40B4-BE49-F238E27FC236}">
                <a16:creationId xmlns:a16="http://schemas.microsoft.com/office/drawing/2014/main" id="{DFE95FCD-F32F-4EF5-988B-18DDD2113ECE}"/>
              </a:ext>
            </a:extLst>
          </p:cNvPr>
          <p:cNvSpPr/>
          <p:nvPr/>
        </p:nvSpPr>
        <p:spPr>
          <a:xfrm>
            <a:off x="1532965"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5" name="Rectangle 4">
            <a:extLst>
              <a:ext uri="{FF2B5EF4-FFF2-40B4-BE49-F238E27FC236}">
                <a16:creationId xmlns:a16="http://schemas.microsoft.com/office/drawing/2014/main" id="{60F695D2-6CEE-41AB-820B-CBD8AE70EFDB}"/>
              </a:ext>
            </a:extLst>
          </p:cNvPr>
          <p:cNvSpPr/>
          <p:nvPr/>
        </p:nvSpPr>
        <p:spPr>
          <a:xfrm>
            <a:off x="6822143"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6" name="Rectangle 5">
            <a:extLst>
              <a:ext uri="{FF2B5EF4-FFF2-40B4-BE49-F238E27FC236}">
                <a16:creationId xmlns:a16="http://schemas.microsoft.com/office/drawing/2014/main" id="{DA619AE3-9543-40B8-BAC1-ABDC9B3D886D}"/>
              </a:ext>
            </a:extLst>
          </p:cNvPr>
          <p:cNvSpPr/>
          <p:nvPr/>
        </p:nvSpPr>
        <p:spPr>
          <a:xfrm>
            <a:off x="1532965" y="2525806"/>
            <a:ext cx="3684494" cy="85612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Interest: Fixed rate</a:t>
            </a:r>
            <a:endParaRPr lang="en-US" dirty="0"/>
          </a:p>
        </p:txBody>
      </p:sp>
      <p:sp>
        <p:nvSpPr>
          <p:cNvPr id="7" name="Rectangle 6">
            <a:extLst>
              <a:ext uri="{FF2B5EF4-FFF2-40B4-BE49-F238E27FC236}">
                <a16:creationId xmlns:a16="http://schemas.microsoft.com/office/drawing/2014/main" id="{B874F6A9-D2E6-47EF-858C-B33F353E703D}"/>
              </a:ext>
            </a:extLst>
          </p:cNvPr>
          <p:cNvSpPr/>
          <p:nvPr/>
        </p:nvSpPr>
        <p:spPr>
          <a:xfrm>
            <a:off x="6822143" y="2539254"/>
            <a:ext cx="3684494" cy="85612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Interest: Floating rate</a:t>
            </a:r>
            <a:endParaRPr lang="en-US" dirty="0"/>
          </a:p>
        </p:txBody>
      </p:sp>
      <p:sp>
        <p:nvSpPr>
          <p:cNvPr id="8" name="TextBox 7">
            <a:extLst>
              <a:ext uri="{FF2B5EF4-FFF2-40B4-BE49-F238E27FC236}">
                <a16:creationId xmlns:a16="http://schemas.microsoft.com/office/drawing/2014/main" id="{FEB6FF6C-9367-43D1-98B2-9AFACE442A9F}"/>
              </a:ext>
            </a:extLst>
          </p:cNvPr>
          <p:cNvSpPr txBox="1"/>
          <p:nvPr/>
        </p:nvSpPr>
        <p:spPr>
          <a:xfrm>
            <a:off x="2684574" y="5674659"/>
            <a:ext cx="1381276" cy="584775"/>
          </a:xfrm>
          <a:prstGeom prst="rect">
            <a:avLst/>
          </a:prstGeom>
          <a:noFill/>
        </p:spPr>
        <p:txBody>
          <a:bodyPr wrap="none" rtlCol="0">
            <a:spAutoFit/>
          </a:bodyPr>
          <a:lstStyle/>
          <a:p>
            <a:r>
              <a:rPr lang="en-US" sz="3200" dirty="0"/>
              <a:t>Party A</a:t>
            </a:r>
            <a:endParaRPr lang="en-US" dirty="0"/>
          </a:p>
        </p:txBody>
      </p:sp>
      <p:sp>
        <p:nvSpPr>
          <p:cNvPr id="9" name="TextBox 8">
            <a:extLst>
              <a:ext uri="{FF2B5EF4-FFF2-40B4-BE49-F238E27FC236}">
                <a16:creationId xmlns:a16="http://schemas.microsoft.com/office/drawing/2014/main" id="{16DB5E0B-CA69-4A9D-AE55-558EE1177C1F}"/>
              </a:ext>
            </a:extLst>
          </p:cNvPr>
          <p:cNvSpPr txBox="1"/>
          <p:nvPr/>
        </p:nvSpPr>
        <p:spPr>
          <a:xfrm>
            <a:off x="7973752" y="5674659"/>
            <a:ext cx="1366849" cy="584775"/>
          </a:xfrm>
          <a:prstGeom prst="rect">
            <a:avLst/>
          </a:prstGeom>
          <a:noFill/>
        </p:spPr>
        <p:txBody>
          <a:bodyPr wrap="none" rtlCol="0">
            <a:spAutoFit/>
          </a:bodyPr>
          <a:lstStyle/>
          <a:p>
            <a:r>
              <a:rPr lang="en-US" sz="3200" dirty="0"/>
              <a:t>Party B</a:t>
            </a:r>
            <a:endParaRPr lang="en-US" dirty="0"/>
          </a:p>
        </p:txBody>
      </p:sp>
      <p:sp>
        <p:nvSpPr>
          <p:cNvPr id="3" name="Arrow: Right 2">
            <a:extLst>
              <a:ext uri="{FF2B5EF4-FFF2-40B4-BE49-F238E27FC236}">
                <a16:creationId xmlns:a16="http://schemas.microsoft.com/office/drawing/2014/main" id="{60027214-723D-410A-8FA6-F20129987762}"/>
              </a:ext>
            </a:extLst>
          </p:cNvPr>
          <p:cNvSpPr/>
          <p:nvPr/>
        </p:nvSpPr>
        <p:spPr>
          <a:xfrm>
            <a:off x="5412441" y="2539254"/>
            <a:ext cx="1237130" cy="41909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73E5157-0A48-429F-8908-D166B83A134D}"/>
              </a:ext>
            </a:extLst>
          </p:cNvPr>
          <p:cNvSpPr/>
          <p:nvPr/>
        </p:nvSpPr>
        <p:spPr>
          <a:xfrm rot="10800000">
            <a:off x="5369858" y="2953870"/>
            <a:ext cx="1237130" cy="41909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E19BE79-19CA-488C-A0DC-CCD846652B19}"/>
              </a:ext>
            </a:extLst>
          </p:cNvPr>
          <p:cNvSpPr txBox="1"/>
          <p:nvPr/>
        </p:nvSpPr>
        <p:spPr>
          <a:xfrm>
            <a:off x="1931751" y="1578303"/>
            <a:ext cx="8328498" cy="523220"/>
          </a:xfrm>
          <a:prstGeom prst="rect">
            <a:avLst/>
          </a:prstGeom>
          <a:noFill/>
        </p:spPr>
        <p:txBody>
          <a:bodyPr wrap="none" rtlCol="0">
            <a:spAutoFit/>
          </a:bodyPr>
          <a:lstStyle/>
          <a:p>
            <a:r>
              <a:rPr lang="en-US" sz="2800" dirty="0"/>
              <a:t>Party A and Party B want to exchange interest cashflows</a:t>
            </a:r>
            <a:endParaRPr lang="en-US" sz="1600" dirty="0"/>
          </a:p>
        </p:txBody>
      </p:sp>
    </p:spTree>
    <p:extLst>
      <p:ext uri="{BB962C8B-B14F-4D97-AF65-F5344CB8AC3E}">
        <p14:creationId xmlns:p14="http://schemas.microsoft.com/office/powerpoint/2010/main" val="2108144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7BEE30-97D9-4591-BDFC-E8D915E714A5}"/>
              </a:ext>
            </a:extLst>
          </p:cNvPr>
          <p:cNvSpPr/>
          <p:nvPr/>
        </p:nvSpPr>
        <p:spPr>
          <a:xfrm>
            <a:off x="1196788" y="1324536"/>
            <a:ext cx="9634818" cy="21044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dirty="0">
                <a:solidFill>
                  <a:schemeClr val="tx1"/>
                </a:solidFill>
              </a:rPr>
              <a:t>IR Swap</a:t>
            </a:r>
            <a:endParaRPr lang="en-US" dirty="0">
              <a:solidFill>
                <a:schemeClr val="tx1"/>
              </a:solidFill>
            </a:endParaRPr>
          </a:p>
        </p:txBody>
      </p:sp>
      <p:sp>
        <p:nvSpPr>
          <p:cNvPr id="2" name="Title 1">
            <a:extLst>
              <a:ext uri="{FF2B5EF4-FFF2-40B4-BE49-F238E27FC236}">
                <a16:creationId xmlns:a16="http://schemas.microsoft.com/office/drawing/2014/main" id="{0AE08FD8-E1E4-4FBA-AAE4-A74445E722B2}"/>
              </a:ext>
            </a:extLst>
          </p:cNvPr>
          <p:cNvSpPr>
            <a:spLocks noGrp="1"/>
          </p:cNvSpPr>
          <p:nvPr>
            <p:ph type="title"/>
          </p:nvPr>
        </p:nvSpPr>
        <p:spPr/>
        <p:txBody>
          <a:bodyPr/>
          <a:lstStyle/>
          <a:p>
            <a:r>
              <a:rPr lang="en-US" dirty="0"/>
              <a:t>What is an Interest Rate Swap?</a:t>
            </a:r>
          </a:p>
        </p:txBody>
      </p:sp>
      <p:sp>
        <p:nvSpPr>
          <p:cNvPr id="4" name="Rectangle 3">
            <a:extLst>
              <a:ext uri="{FF2B5EF4-FFF2-40B4-BE49-F238E27FC236}">
                <a16:creationId xmlns:a16="http://schemas.microsoft.com/office/drawing/2014/main" id="{DFE95FCD-F32F-4EF5-988B-18DDD2113ECE}"/>
              </a:ext>
            </a:extLst>
          </p:cNvPr>
          <p:cNvSpPr/>
          <p:nvPr/>
        </p:nvSpPr>
        <p:spPr>
          <a:xfrm>
            <a:off x="1532965"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5" name="Rectangle 4">
            <a:extLst>
              <a:ext uri="{FF2B5EF4-FFF2-40B4-BE49-F238E27FC236}">
                <a16:creationId xmlns:a16="http://schemas.microsoft.com/office/drawing/2014/main" id="{60F695D2-6CEE-41AB-820B-CBD8AE70EFDB}"/>
              </a:ext>
            </a:extLst>
          </p:cNvPr>
          <p:cNvSpPr/>
          <p:nvPr/>
        </p:nvSpPr>
        <p:spPr>
          <a:xfrm>
            <a:off x="6822143"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6" name="Rectangle 5">
            <a:extLst>
              <a:ext uri="{FF2B5EF4-FFF2-40B4-BE49-F238E27FC236}">
                <a16:creationId xmlns:a16="http://schemas.microsoft.com/office/drawing/2014/main" id="{DA619AE3-9543-40B8-BAC1-ABDC9B3D886D}"/>
              </a:ext>
            </a:extLst>
          </p:cNvPr>
          <p:cNvSpPr/>
          <p:nvPr/>
        </p:nvSpPr>
        <p:spPr>
          <a:xfrm>
            <a:off x="1532965" y="2525806"/>
            <a:ext cx="3684494" cy="8561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Fixed Rate Leg</a:t>
            </a:r>
            <a:endParaRPr lang="en-US" dirty="0"/>
          </a:p>
        </p:txBody>
      </p:sp>
      <p:sp>
        <p:nvSpPr>
          <p:cNvPr id="7" name="Rectangle 6">
            <a:extLst>
              <a:ext uri="{FF2B5EF4-FFF2-40B4-BE49-F238E27FC236}">
                <a16:creationId xmlns:a16="http://schemas.microsoft.com/office/drawing/2014/main" id="{B874F6A9-D2E6-47EF-858C-B33F353E703D}"/>
              </a:ext>
            </a:extLst>
          </p:cNvPr>
          <p:cNvSpPr/>
          <p:nvPr/>
        </p:nvSpPr>
        <p:spPr>
          <a:xfrm>
            <a:off x="6822143" y="2539254"/>
            <a:ext cx="3684494" cy="8561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Floating Rate Leg</a:t>
            </a:r>
            <a:endParaRPr lang="en-US" dirty="0"/>
          </a:p>
        </p:txBody>
      </p:sp>
      <p:sp>
        <p:nvSpPr>
          <p:cNvPr id="8" name="TextBox 7">
            <a:extLst>
              <a:ext uri="{FF2B5EF4-FFF2-40B4-BE49-F238E27FC236}">
                <a16:creationId xmlns:a16="http://schemas.microsoft.com/office/drawing/2014/main" id="{FEB6FF6C-9367-43D1-98B2-9AFACE442A9F}"/>
              </a:ext>
            </a:extLst>
          </p:cNvPr>
          <p:cNvSpPr txBox="1"/>
          <p:nvPr/>
        </p:nvSpPr>
        <p:spPr>
          <a:xfrm>
            <a:off x="2684574" y="5674659"/>
            <a:ext cx="1381276" cy="584775"/>
          </a:xfrm>
          <a:prstGeom prst="rect">
            <a:avLst/>
          </a:prstGeom>
          <a:noFill/>
        </p:spPr>
        <p:txBody>
          <a:bodyPr wrap="none" rtlCol="0">
            <a:spAutoFit/>
          </a:bodyPr>
          <a:lstStyle/>
          <a:p>
            <a:r>
              <a:rPr lang="en-US" sz="3200" dirty="0"/>
              <a:t>Party A</a:t>
            </a:r>
            <a:endParaRPr lang="en-US" dirty="0"/>
          </a:p>
        </p:txBody>
      </p:sp>
      <p:sp>
        <p:nvSpPr>
          <p:cNvPr id="9" name="TextBox 8">
            <a:extLst>
              <a:ext uri="{FF2B5EF4-FFF2-40B4-BE49-F238E27FC236}">
                <a16:creationId xmlns:a16="http://schemas.microsoft.com/office/drawing/2014/main" id="{16DB5E0B-CA69-4A9D-AE55-558EE1177C1F}"/>
              </a:ext>
            </a:extLst>
          </p:cNvPr>
          <p:cNvSpPr txBox="1"/>
          <p:nvPr/>
        </p:nvSpPr>
        <p:spPr>
          <a:xfrm>
            <a:off x="7973752" y="5674659"/>
            <a:ext cx="1366849" cy="584775"/>
          </a:xfrm>
          <a:prstGeom prst="rect">
            <a:avLst/>
          </a:prstGeom>
          <a:noFill/>
        </p:spPr>
        <p:txBody>
          <a:bodyPr wrap="none" rtlCol="0">
            <a:spAutoFit/>
          </a:bodyPr>
          <a:lstStyle/>
          <a:p>
            <a:r>
              <a:rPr lang="en-US" sz="3200" dirty="0"/>
              <a:t>Party B</a:t>
            </a:r>
            <a:endParaRPr lang="en-US" dirty="0"/>
          </a:p>
        </p:txBody>
      </p:sp>
      <p:sp>
        <p:nvSpPr>
          <p:cNvPr id="3" name="Arrow: Right 2">
            <a:extLst>
              <a:ext uri="{FF2B5EF4-FFF2-40B4-BE49-F238E27FC236}">
                <a16:creationId xmlns:a16="http://schemas.microsoft.com/office/drawing/2014/main" id="{60027214-723D-410A-8FA6-F20129987762}"/>
              </a:ext>
            </a:extLst>
          </p:cNvPr>
          <p:cNvSpPr/>
          <p:nvPr/>
        </p:nvSpPr>
        <p:spPr>
          <a:xfrm>
            <a:off x="5412441" y="2539254"/>
            <a:ext cx="1237130" cy="419099"/>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73E5157-0A48-429F-8908-D166B83A134D}"/>
              </a:ext>
            </a:extLst>
          </p:cNvPr>
          <p:cNvSpPr/>
          <p:nvPr/>
        </p:nvSpPr>
        <p:spPr>
          <a:xfrm rot="10800000">
            <a:off x="5369858" y="2953870"/>
            <a:ext cx="1237130" cy="419099"/>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5398E0-3192-48A2-8D53-D9305A151499}"/>
              </a:ext>
            </a:extLst>
          </p:cNvPr>
          <p:cNvSpPr/>
          <p:nvPr/>
        </p:nvSpPr>
        <p:spPr>
          <a:xfrm>
            <a:off x="3509682" y="1462368"/>
            <a:ext cx="5042647" cy="8561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Common Trade / Contract terms</a:t>
            </a:r>
            <a:endParaRPr lang="en-US" dirty="0"/>
          </a:p>
        </p:txBody>
      </p:sp>
    </p:spTree>
    <p:extLst>
      <p:ext uri="{BB962C8B-B14F-4D97-AF65-F5344CB8AC3E}">
        <p14:creationId xmlns:p14="http://schemas.microsoft.com/office/powerpoint/2010/main" val="2958723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F3D8-7883-4C40-86F4-926AE1138A06}"/>
              </a:ext>
            </a:extLst>
          </p:cNvPr>
          <p:cNvSpPr>
            <a:spLocks noGrp="1"/>
          </p:cNvSpPr>
          <p:nvPr>
            <p:ph type="title"/>
          </p:nvPr>
        </p:nvSpPr>
        <p:spPr/>
        <p:txBody>
          <a:bodyPr/>
          <a:lstStyle/>
          <a:p>
            <a:r>
              <a:rPr lang="en-US" dirty="0"/>
              <a:t>IR Swap Process</a:t>
            </a:r>
            <a:br>
              <a:rPr lang="en-US" dirty="0"/>
            </a:br>
            <a:r>
              <a:rPr lang="en-US" dirty="0"/>
              <a:t>Whiteboarding</a:t>
            </a:r>
          </a:p>
        </p:txBody>
      </p:sp>
      <p:pic>
        <p:nvPicPr>
          <p:cNvPr id="5" name="Picture 4" descr="A close up of text on a white background&#10;&#10;Description generated with high confidence">
            <a:extLst>
              <a:ext uri="{FF2B5EF4-FFF2-40B4-BE49-F238E27FC236}">
                <a16:creationId xmlns:a16="http://schemas.microsoft.com/office/drawing/2014/main" id="{FAB17C2A-89B8-4649-BD7A-A3901B359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918" y="0"/>
            <a:ext cx="5488276" cy="6858000"/>
          </a:xfrm>
          <a:prstGeom prst="rect">
            <a:avLst/>
          </a:prstGeom>
        </p:spPr>
      </p:pic>
    </p:spTree>
    <p:extLst>
      <p:ext uri="{BB962C8B-B14F-4D97-AF65-F5344CB8AC3E}">
        <p14:creationId xmlns:p14="http://schemas.microsoft.com/office/powerpoint/2010/main" val="1058208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BDBF-D4E6-4C4B-B70F-35D90E6D6B00}"/>
              </a:ext>
            </a:extLst>
          </p:cNvPr>
          <p:cNvSpPr>
            <a:spLocks noGrp="1"/>
          </p:cNvSpPr>
          <p:nvPr>
            <p:ph type="title"/>
          </p:nvPr>
        </p:nvSpPr>
        <p:spPr/>
        <p:txBody>
          <a:bodyPr/>
          <a:lstStyle/>
          <a:p>
            <a:r>
              <a:rPr lang="en-US" dirty="0"/>
              <a:t>Blockchain…</a:t>
            </a:r>
          </a:p>
        </p:txBody>
      </p:sp>
      <p:pic>
        <p:nvPicPr>
          <p:cNvPr id="5" name="Picture 4" descr="A picture containing electronics&#10;&#10;Description generated with high confidence">
            <a:extLst>
              <a:ext uri="{FF2B5EF4-FFF2-40B4-BE49-F238E27FC236}">
                <a16:creationId xmlns:a16="http://schemas.microsoft.com/office/drawing/2014/main" id="{2BB80D99-00E0-4C6B-B870-E85FFCB7F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934" y="0"/>
            <a:ext cx="6999066" cy="6858000"/>
          </a:xfrm>
          <a:prstGeom prst="rect">
            <a:avLst/>
          </a:prstGeom>
        </p:spPr>
      </p:pic>
    </p:spTree>
    <p:extLst>
      <p:ext uri="{BB962C8B-B14F-4D97-AF65-F5344CB8AC3E}">
        <p14:creationId xmlns:p14="http://schemas.microsoft.com/office/powerpoint/2010/main" val="1305889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Structural and Behavioral Business Content</a:t>
            </a:r>
          </a:p>
        </p:txBody>
      </p:sp>
      <p:sp>
        <p:nvSpPr>
          <p:cNvPr id="3" name="Content Placeholder 2"/>
          <p:cNvSpPr>
            <a:spLocks noGrp="1"/>
          </p:cNvSpPr>
          <p:nvPr>
            <p:ph idx="1"/>
          </p:nvPr>
        </p:nvSpPr>
        <p:spPr/>
        <p:txBody>
          <a:bodyPr/>
          <a:lstStyle/>
          <a:p>
            <a:r>
              <a:rPr lang="en-US" dirty="0"/>
              <a:t>Structural: terms of the contract</a:t>
            </a:r>
          </a:p>
          <a:p>
            <a:pPr lvl="1"/>
            <a:r>
              <a:rPr lang="en-US" dirty="0"/>
              <a:t>Mappable to or derived from FIBO</a:t>
            </a:r>
          </a:p>
          <a:p>
            <a:pPr lvl="0"/>
            <a:r>
              <a:rPr lang="en-US" dirty="0"/>
              <a:t>Behavioral</a:t>
            </a:r>
          </a:p>
          <a:p>
            <a:pPr lvl="1"/>
            <a:r>
              <a:rPr lang="en-US" dirty="0"/>
              <a:t>Payments process flow</a:t>
            </a:r>
          </a:p>
          <a:p>
            <a:pPr lvl="1"/>
            <a:r>
              <a:rPr lang="en-US" dirty="0"/>
              <a:t>off-Blockchain behaviors</a:t>
            </a:r>
            <a:r>
              <a:rPr lang="en-US" baseline="0" dirty="0"/>
              <a:t> and activities</a:t>
            </a:r>
          </a:p>
          <a:p>
            <a:pPr lvl="1"/>
            <a:r>
              <a:rPr lang="en-US" dirty="0"/>
              <a:t>Events in the life of the swap and possible block postings for those events</a:t>
            </a:r>
          </a:p>
          <a:p>
            <a:pPr lvl="1"/>
            <a:r>
              <a:rPr lang="en-US" dirty="0"/>
              <a:t>Smart Contract program flow</a:t>
            </a:r>
          </a:p>
        </p:txBody>
      </p:sp>
    </p:spTree>
    <p:extLst>
      <p:ext uri="{BB962C8B-B14F-4D97-AF65-F5344CB8AC3E}">
        <p14:creationId xmlns:p14="http://schemas.microsoft.com/office/powerpoint/2010/main" val="4245619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a:t>
            </a:r>
          </a:p>
        </p:txBody>
      </p:sp>
      <p:sp>
        <p:nvSpPr>
          <p:cNvPr id="3" name="Content Placeholder 2"/>
          <p:cNvSpPr>
            <a:spLocks noGrp="1"/>
          </p:cNvSpPr>
          <p:nvPr>
            <p:ph idx="1"/>
          </p:nvPr>
        </p:nvSpPr>
        <p:spPr/>
        <p:txBody>
          <a:bodyPr>
            <a:normAutofit/>
          </a:bodyPr>
          <a:lstStyle/>
          <a:p>
            <a:r>
              <a:rPr lang="en-US" dirty="0"/>
              <a:t>If anything can be hashed and posted to the DL then:</a:t>
            </a:r>
          </a:p>
          <a:p>
            <a:pPr lvl="1"/>
            <a:r>
              <a:rPr lang="en-US" dirty="0"/>
              <a:t>Can be at the level of the whole contract (PDF)</a:t>
            </a:r>
          </a:p>
          <a:p>
            <a:pPr lvl="2"/>
            <a:r>
              <a:rPr lang="en-US" dirty="0"/>
              <a:t>OR</a:t>
            </a:r>
          </a:p>
          <a:p>
            <a:pPr lvl="1"/>
            <a:r>
              <a:rPr lang="en-US" dirty="0"/>
              <a:t>Can be at the level of the individual Commitment</a:t>
            </a:r>
          </a:p>
          <a:p>
            <a:pPr lvl="0"/>
            <a:r>
              <a:rPr lang="en-US" dirty="0"/>
              <a:t>FIBO</a:t>
            </a:r>
            <a:r>
              <a:rPr lang="en-US" baseline="0" dirty="0"/>
              <a:t> describes commitments individually </a:t>
            </a:r>
          </a:p>
          <a:p>
            <a:pPr lvl="1"/>
            <a:r>
              <a:rPr lang="en-US" baseline="0" dirty="0"/>
              <a:t>Based</a:t>
            </a:r>
            <a:r>
              <a:rPr lang="en-US" dirty="0"/>
              <a:t> </a:t>
            </a:r>
            <a:r>
              <a:rPr lang="en-US" baseline="0" dirty="0"/>
              <a:t>on REA transaction semantics</a:t>
            </a:r>
          </a:p>
          <a:p>
            <a:r>
              <a:rPr lang="en-US" baseline="0" dirty="0"/>
              <a:t>Benefit</a:t>
            </a:r>
            <a:r>
              <a:rPr lang="en-US" dirty="0"/>
              <a:t> </a:t>
            </a:r>
            <a:r>
              <a:rPr lang="en-US" baseline="0" dirty="0"/>
              <a:t>in posting specific commitments to the DL for greater precision</a:t>
            </a:r>
          </a:p>
          <a:p>
            <a:pPr lvl="1"/>
            <a:r>
              <a:rPr lang="en-US" baseline="0" dirty="0"/>
              <a:t>These also map more directly to process activities</a:t>
            </a:r>
          </a:p>
        </p:txBody>
      </p:sp>
    </p:spTree>
    <p:extLst>
      <p:ext uri="{BB962C8B-B14F-4D97-AF65-F5344CB8AC3E}">
        <p14:creationId xmlns:p14="http://schemas.microsoft.com/office/powerpoint/2010/main" val="3165593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Behavioral</a:t>
            </a:r>
          </a:p>
        </p:txBody>
      </p:sp>
      <p:sp>
        <p:nvSpPr>
          <p:cNvPr id="3" name="Content Placeholder 2"/>
          <p:cNvSpPr>
            <a:spLocks noGrp="1"/>
          </p:cNvSpPr>
          <p:nvPr>
            <p:ph idx="1"/>
          </p:nvPr>
        </p:nvSpPr>
        <p:spPr/>
        <p:txBody>
          <a:bodyPr>
            <a:normAutofit/>
          </a:bodyPr>
          <a:lstStyle/>
          <a:p>
            <a:r>
              <a:rPr lang="en-US" dirty="0"/>
              <a:t>Business process or workflow</a:t>
            </a:r>
          </a:p>
          <a:p>
            <a:pPr lvl="1"/>
            <a:r>
              <a:rPr lang="en-US" dirty="0"/>
              <a:t>E.g. payments, settlement delivery workflows</a:t>
            </a:r>
          </a:p>
          <a:p>
            <a:pPr lvl="1"/>
            <a:r>
              <a:rPr lang="en-US" dirty="0"/>
              <a:t>Swap:</a:t>
            </a:r>
            <a:r>
              <a:rPr lang="en-US" baseline="0" dirty="0"/>
              <a:t> two cashflow-based commitments</a:t>
            </a:r>
          </a:p>
          <a:p>
            <a:pPr lvl="0"/>
            <a:r>
              <a:rPr lang="en-US" dirty="0"/>
              <a:t>Can model these in </a:t>
            </a:r>
          </a:p>
          <a:p>
            <a:pPr lvl="1"/>
            <a:r>
              <a:rPr lang="en-US" dirty="0"/>
              <a:t>UML Activity</a:t>
            </a:r>
            <a:r>
              <a:rPr lang="en-US" baseline="0" dirty="0"/>
              <a:t> Diagram format</a:t>
            </a:r>
          </a:p>
          <a:p>
            <a:pPr lvl="1"/>
            <a:r>
              <a:rPr lang="en-US" baseline="0" dirty="0"/>
              <a:t>BPMN (Business process modeling notation)</a:t>
            </a:r>
          </a:p>
          <a:p>
            <a:pPr lvl="1"/>
            <a:r>
              <a:rPr lang="en-US" dirty="0"/>
              <a:t>Process ontology</a:t>
            </a:r>
            <a:endParaRPr lang="en-US" baseline="0" dirty="0"/>
          </a:p>
          <a:p>
            <a:pPr lvl="0"/>
            <a:r>
              <a:rPr lang="en-US" dirty="0"/>
              <a:t>FIBO Conceptual</a:t>
            </a:r>
            <a:r>
              <a:rPr lang="en-US" baseline="0" dirty="0"/>
              <a:t> Abstractions Model</a:t>
            </a:r>
          </a:p>
          <a:p>
            <a:pPr lvl="1"/>
            <a:r>
              <a:rPr lang="en-US" dirty="0"/>
              <a:t>Includes process and activity primitives</a:t>
            </a:r>
          </a:p>
        </p:txBody>
      </p:sp>
    </p:spTree>
    <p:extLst>
      <p:ext uri="{BB962C8B-B14F-4D97-AF65-F5344CB8AC3E}">
        <p14:creationId xmlns:p14="http://schemas.microsoft.com/office/powerpoint/2010/main" val="1394349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37255ECC-1FA7-4B0A-B1AD-14BA3D5EE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947" y="0"/>
            <a:ext cx="8586107" cy="6858000"/>
          </a:xfrm>
          <a:prstGeom prst="rect">
            <a:avLst/>
          </a:prstGeom>
        </p:spPr>
      </p:pic>
      <p:sp>
        <p:nvSpPr>
          <p:cNvPr id="2" name="Title 1">
            <a:extLst>
              <a:ext uri="{FF2B5EF4-FFF2-40B4-BE49-F238E27FC236}">
                <a16:creationId xmlns:a16="http://schemas.microsoft.com/office/drawing/2014/main" id="{0FDA1D91-4BE0-484C-9AE8-416E55E7B5E3}"/>
              </a:ext>
            </a:extLst>
          </p:cNvPr>
          <p:cNvSpPr>
            <a:spLocks noGrp="1"/>
          </p:cNvSpPr>
          <p:nvPr>
            <p:ph type="title"/>
          </p:nvPr>
        </p:nvSpPr>
        <p:spPr>
          <a:xfrm>
            <a:off x="0" y="0"/>
            <a:ext cx="10515600" cy="851834"/>
          </a:xfrm>
        </p:spPr>
        <p:txBody>
          <a:bodyPr/>
          <a:lstStyle/>
          <a:p>
            <a:r>
              <a:rPr lang="en-US" dirty="0"/>
              <a:t>IR Swap Process</a:t>
            </a:r>
          </a:p>
        </p:txBody>
      </p:sp>
    </p:spTree>
    <p:extLst>
      <p:ext uri="{BB962C8B-B14F-4D97-AF65-F5344CB8AC3E}">
        <p14:creationId xmlns:p14="http://schemas.microsoft.com/office/powerpoint/2010/main" val="374460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IR Swaps Process v1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9282366" cy="737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4F5463E6-DD03-42B3-B0E7-D469BBAB0DD4}"/>
              </a:ext>
            </a:extLst>
          </p:cNvPr>
          <p:cNvSpPr/>
          <p:nvPr/>
        </p:nvSpPr>
        <p:spPr>
          <a:xfrm>
            <a:off x="1021976" y="6858000"/>
            <a:ext cx="10331824" cy="1687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632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Definition versus Events Occurrences</a:t>
            </a:r>
          </a:p>
        </p:txBody>
      </p:sp>
      <p:sp>
        <p:nvSpPr>
          <p:cNvPr id="3" name="Content Placeholder 2"/>
          <p:cNvSpPr>
            <a:spLocks noGrp="1"/>
          </p:cNvSpPr>
          <p:nvPr>
            <p:ph idx="1"/>
          </p:nvPr>
        </p:nvSpPr>
        <p:spPr/>
        <p:txBody>
          <a:bodyPr>
            <a:normAutofit/>
          </a:bodyPr>
          <a:lstStyle/>
          <a:p>
            <a:r>
              <a:rPr lang="en-US" dirty="0"/>
              <a:t>The proves activity is a prescriptive occurrent</a:t>
            </a:r>
          </a:p>
          <a:p>
            <a:pPr lvl="1"/>
            <a:r>
              <a:rPr lang="en-US" dirty="0"/>
              <a:t>It describes an event that is mandated and will happen many times</a:t>
            </a:r>
          </a:p>
          <a:p>
            <a:pPr lvl="1"/>
            <a:r>
              <a:rPr lang="en-US" dirty="0"/>
              <a:t>It has a ‘date’ but not a date</a:t>
            </a:r>
          </a:p>
          <a:p>
            <a:r>
              <a:rPr lang="en-US" dirty="0"/>
              <a:t>The instance is</a:t>
            </a:r>
            <a:r>
              <a:rPr lang="en-US" baseline="0" dirty="0"/>
              <a:t> a descriptive occurrent</a:t>
            </a:r>
          </a:p>
          <a:p>
            <a:pPr lvl="1"/>
            <a:r>
              <a:rPr lang="en-US" baseline="0" dirty="0"/>
              <a:t>This happens (whether now or in the future, once or many times or never)</a:t>
            </a:r>
          </a:p>
          <a:p>
            <a:pPr lvl="1"/>
            <a:r>
              <a:rPr lang="en-US" baseline="0" dirty="0"/>
              <a:t>This has the percentages, dates, monetary amounts and so on</a:t>
            </a:r>
          </a:p>
          <a:p>
            <a:endParaRPr lang="en-US" baseline="0" dirty="0"/>
          </a:p>
        </p:txBody>
      </p:sp>
    </p:spTree>
    <p:extLst>
      <p:ext uri="{BB962C8B-B14F-4D97-AF65-F5344CB8AC3E}">
        <p14:creationId xmlns:p14="http://schemas.microsoft.com/office/powerpoint/2010/main" val="787350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GB" dirty="0"/>
              <a:t>Occurrent Thing Ontology Facets</a:t>
            </a:r>
            <a:endParaRPr lang="en-US" dirty="0"/>
          </a:p>
        </p:txBody>
      </p:sp>
      <p:sp>
        <p:nvSpPr>
          <p:cNvPr id="4" name="Slide Number Placeholder 3"/>
          <p:cNvSpPr>
            <a:spLocks noGrp="1"/>
          </p:cNvSpPr>
          <p:nvPr>
            <p:ph type="sldNum" sz="quarter" idx="11"/>
          </p:nvPr>
        </p:nvSpPr>
        <p:spPr/>
        <p:txBody>
          <a:bodyPr/>
          <a:lstStyle/>
          <a:p>
            <a:pPr>
              <a:defRPr/>
            </a:pPr>
            <a:fld id="{C6BDA211-D83F-4883-8596-42D171D057DF}" type="slidenum">
              <a:rPr lang="en-US" smtClean="0">
                <a:solidFill>
                  <a:srgbClr val="000000"/>
                </a:solidFill>
              </a:rPr>
              <a:pPr>
                <a:defRPr/>
              </a:pPr>
              <a:t>36</a:t>
            </a:fld>
            <a:endParaRPr lang="en-US" dirty="0">
              <a:solidFill>
                <a:srgbClr val="000000"/>
              </a:solidFill>
            </a:endParaRPr>
          </a:p>
        </p:txBody>
      </p:sp>
      <p:sp>
        <p:nvSpPr>
          <p:cNvPr id="5" name="Footer Placeholder 4"/>
          <p:cNvSpPr>
            <a:spLocks noGrp="1"/>
          </p:cNvSpPr>
          <p:nvPr>
            <p:ph type="ftr" sz="quarter" idx="12"/>
          </p:nvPr>
        </p:nvSpPr>
        <p:spPr/>
        <p:txBody>
          <a:bodyPr/>
          <a:lstStyle/>
          <a:p>
            <a:r>
              <a:rPr lang="en-US"/>
              <a:t>EDM-Council/FIBO Foundations Content Team</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29305"/>
            <a:ext cx="9144000" cy="4999390"/>
          </a:xfrm>
          <a:prstGeom prst="rect">
            <a:avLst/>
          </a:prstGeom>
        </p:spPr>
      </p:pic>
    </p:spTree>
    <p:extLst>
      <p:ext uri="{BB962C8B-B14F-4D97-AF65-F5344CB8AC3E}">
        <p14:creationId xmlns:p14="http://schemas.microsoft.com/office/powerpoint/2010/main" val="2291415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a:t>Prescriptive and Descriptive</a:t>
            </a:r>
            <a:r>
              <a:rPr lang="en-US" baseline="0" dirty="0"/>
              <a:t> Occurrents</a:t>
            </a:r>
            <a:endParaRPr lang="en-US" dirty="0"/>
          </a:p>
        </p:txBody>
      </p:sp>
      <p:pic>
        <p:nvPicPr>
          <p:cNvPr id="5" name="Picture 4" descr="A picture containing screenshot&#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9144000" cy="5759450"/>
          </a:xfrm>
          <a:prstGeom prst="rect">
            <a:avLst/>
          </a:prstGeom>
        </p:spPr>
      </p:pic>
      <p:sp>
        <p:nvSpPr>
          <p:cNvPr id="6" name="TextBox 5"/>
          <p:cNvSpPr txBox="1"/>
          <p:nvPr/>
        </p:nvSpPr>
        <p:spPr>
          <a:xfrm>
            <a:off x="8686800" y="4724400"/>
            <a:ext cx="1340110" cy="369332"/>
          </a:xfrm>
          <a:prstGeom prst="rect">
            <a:avLst/>
          </a:prstGeom>
          <a:noFill/>
        </p:spPr>
        <p:txBody>
          <a:bodyPr wrap="none" rtlCol="0">
            <a:spAutoFit/>
          </a:bodyPr>
          <a:lstStyle/>
          <a:p>
            <a:r>
              <a:rPr lang="en-US" dirty="0"/>
              <a:t>Control flow</a:t>
            </a:r>
          </a:p>
        </p:txBody>
      </p:sp>
      <p:sp>
        <p:nvSpPr>
          <p:cNvPr id="7" name="TextBox 6"/>
          <p:cNvSpPr txBox="1"/>
          <p:nvPr/>
        </p:nvSpPr>
        <p:spPr>
          <a:xfrm>
            <a:off x="1828800" y="5757244"/>
            <a:ext cx="3048000" cy="923330"/>
          </a:xfrm>
          <a:prstGeom prst="rect">
            <a:avLst/>
          </a:prstGeom>
          <a:noFill/>
        </p:spPr>
        <p:txBody>
          <a:bodyPr wrap="square" rtlCol="0">
            <a:spAutoFit/>
          </a:bodyPr>
          <a:lstStyle/>
          <a:p>
            <a:r>
              <a:rPr lang="en-US" dirty="0"/>
              <a:t>Process occurrence is the ‘instance’ of the prescriptive occurrent being carried out</a:t>
            </a:r>
          </a:p>
        </p:txBody>
      </p:sp>
      <p:cxnSp>
        <p:nvCxnSpPr>
          <p:cNvPr id="9" name="Straight Connector 8"/>
          <p:cNvCxnSpPr/>
          <p:nvPr/>
        </p:nvCxnSpPr>
        <p:spPr>
          <a:xfrm flipH="1">
            <a:off x="8610600" y="5093732"/>
            <a:ext cx="304800" cy="316468"/>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H="1">
            <a:off x="6324600" y="5087008"/>
            <a:ext cx="2590800" cy="376056"/>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flipV="1">
            <a:off x="4419600" y="6019800"/>
            <a:ext cx="1219200" cy="3048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69831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1A5A-9C9E-4868-85EA-0FDC2C8CBBFF}"/>
              </a:ext>
            </a:extLst>
          </p:cNvPr>
          <p:cNvSpPr>
            <a:spLocks noGrp="1"/>
          </p:cNvSpPr>
          <p:nvPr>
            <p:ph type="title"/>
          </p:nvPr>
        </p:nvSpPr>
        <p:spPr/>
        <p:txBody>
          <a:bodyPr/>
          <a:lstStyle/>
          <a:p>
            <a:r>
              <a:rPr lang="en-US" dirty="0"/>
              <a:t>Next Step: Conceptual to Physical</a:t>
            </a:r>
          </a:p>
        </p:txBody>
      </p:sp>
      <p:sp>
        <p:nvSpPr>
          <p:cNvPr id="3" name="Content Placeholder 2">
            <a:extLst>
              <a:ext uri="{FF2B5EF4-FFF2-40B4-BE49-F238E27FC236}">
                <a16:creationId xmlns:a16="http://schemas.microsoft.com/office/drawing/2014/main" id="{F17973FC-5155-41D1-BDA7-21F6E60A4945}"/>
              </a:ext>
            </a:extLst>
          </p:cNvPr>
          <p:cNvSpPr>
            <a:spLocks noGrp="1"/>
          </p:cNvSpPr>
          <p:nvPr>
            <p:ph idx="1"/>
          </p:nvPr>
        </p:nvSpPr>
        <p:spPr/>
        <p:txBody>
          <a:bodyPr/>
          <a:lstStyle/>
          <a:p>
            <a:r>
              <a:rPr lang="en-US" dirty="0"/>
              <a:t>Need indicative physical implementation(s)</a:t>
            </a:r>
          </a:p>
          <a:p>
            <a:r>
              <a:rPr lang="en-US" dirty="0"/>
              <a:t>Show how conceptual</a:t>
            </a:r>
            <a:r>
              <a:rPr lang="en-US" baseline="0" dirty="0"/>
              <a:t> model specifies these</a:t>
            </a:r>
          </a:p>
          <a:p>
            <a:r>
              <a:rPr lang="en-US" baseline="0" dirty="0"/>
              <a:t>Need to get to know the languages used</a:t>
            </a:r>
            <a:endParaRPr lang="en-US" dirty="0"/>
          </a:p>
        </p:txBody>
      </p:sp>
    </p:spTree>
    <p:extLst>
      <p:ext uri="{BB962C8B-B14F-4D97-AF65-F5344CB8AC3E}">
        <p14:creationId xmlns:p14="http://schemas.microsoft.com/office/powerpoint/2010/main" val="912131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B349-88C2-45D4-ABE5-11EB757A4EC7}"/>
              </a:ext>
            </a:extLst>
          </p:cNvPr>
          <p:cNvSpPr>
            <a:spLocks noGrp="1"/>
          </p:cNvSpPr>
          <p:nvPr>
            <p:ph type="title"/>
          </p:nvPr>
        </p:nvSpPr>
        <p:spPr>
          <a:xfrm>
            <a:off x="838200" y="23018"/>
            <a:ext cx="10515600" cy="1325563"/>
          </a:xfrm>
        </p:spPr>
        <p:txBody>
          <a:bodyPr/>
          <a:lstStyle/>
          <a:p>
            <a:r>
              <a:rPr lang="en-US" dirty="0"/>
              <a:t>Languages</a:t>
            </a:r>
          </a:p>
        </p:txBody>
      </p:sp>
      <p:graphicFrame>
        <p:nvGraphicFramePr>
          <p:cNvPr id="6" name="Table 5">
            <a:extLst>
              <a:ext uri="{FF2B5EF4-FFF2-40B4-BE49-F238E27FC236}">
                <a16:creationId xmlns:a16="http://schemas.microsoft.com/office/drawing/2014/main" id="{C068B99B-D02E-43A6-8902-A22ECDDA8983}"/>
              </a:ext>
            </a:extLst>
          </p:cNvPr>
          <p:cNvGraphicFramePr>
            <a:graphicFrameLocks noGrp="1"/>
          </p:cNvGraphicFramePr>
          <p:nvPr>
            <p:extLst/>
          </p:nvPr>
        </p:nvGraphicFramePr>
        <p:xfrm>
          <a:off x="1905000" y="1143000"/>
          <a:ext cx="8229602" cy="5029200"/>
        </p:xfrm>
        <a:graphic>
          <a:graphicData uri="http://schemas.openxmlformats.org/drawingml/2006/table">
            <a:tbl>
              <a:tblPr firstRow="1" firstCol="1" bandRow="1">
                <a:tableStyleId>{5C22544A-7EE6-4342-B048-85BDC9FD1C3A}</a:tableStyleId>
              </a:tblPr>
              <a:tblGrid>
                <a:gridCol w="2270913">
                  <a:extLst>
                    <a:ext uri="{9D8B030D-6E8A-4147-A177-3AD203B41FA5}">
                      <a16:colId xmlns:a16="http://schemas.microsoft.com/office/drawing/2014/main" val="1949773478"/>
                    </a:ext>
                  </a:extLst>
                </a:gridCol>
                <a:gridCol w="1996288">
                  <a:extLst>
                    <a:ext uri="{9D8B030D-6E8A-4147-A177-3AD203B41FA5}">
                      <a16:colId xmlns:a16="http://schemas.microsoft.com/office/drawing/2014/main" val="3337832378"/>
                    </a:ext>
                  </a:extLst>
                </a:gridCol>
                <a:gridCol w="3962401">
                  <a:extLst>
                    <a:ext uri="{9D8B030D-6E8A-4147-A177-3AD203B41FA5}">
                      <a16:colId xmlns:a16="http://schemas.microsoft.com/office/drawing/2014/main" val="691205400"/>
                    </a:ext>
                  </a:extLst>
                </a:gridCol>
              </a:tblGrid>
              <a:tr h="131714">
                <a:tc gridSpan="3">
                  <a:txBody>
                    <a:bodyPr/>
                    <a:lstStyle/>
                    <a:p>
                      <a:pPr marL="0" marR="0">
                        <a:lnSpc>
                          <a:spcPct val="107000"/>
                        </a:lnSpc>
                        <a:spcBef>
                          <a:spcPts val="0"/>
                        </a:spcBef>
                        <a:spcAft>
                          <a:spcPts val="0"/>
                        </a:spcAft>
                      </a:pPr>
                      <a:r>
                        <a:rPr lang="en-US" sz="1200" u="sng" dirty="0">
                          <a:effectLst/>
                        </a:rPr>
                        <a:t>Foundational languages to be familiar with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9345156"/>
                  </a:ext>
                </a:extLst>
              </a:tr>
              <a:tr h="422529">
                <a:tc>
                  <a:txBody>
                    <a:bodyPr/>
                    <a:lstStyle/>
                    <a:p>
                      <a:pPr marL="0" marR="0">
                        <a:lnSpc>
                          <a:spcPct val="107000"/>
                        </a:lnSpc>
                        <a:spcBef>
                          <a:spcPts val="0"/>
                        </a:spcBef>
                        <a:spcAft>
                          <a:spcPts val="0"/>
                        </a:spcAft>
                      </a:pPr>
                      <a:r>
                        <a:rPr lang="en-US" sz="1200" dirty="0">
                          <a:effectLst/>
                        </a:rPr>
                        <a: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Main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dirty="0">
                          <a:effectLst/>
                        </a:rPr>
                        <a:t>https://www.gitbook.com/book/programmingblockchain/programmingblockchain/details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803308165"/>
                  </a:ext>
                </a:extLst>
              </a:tr>
              <a:tr h="95175">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endParaRPr lang="en-US" sz="1600" dirty="0"/>
                    </a:p>
                  </a:txBody>
                  <a:tcPr marL="18742" marR="18742" marT="9371" marB="9371"/>
                </a:tc>
                <a:tc>
                  <a:txBody>
                    <a:bodyPr/>
                    <a:lstStyle/>
                    <a:p>
                      <a:endParaRPr lang="en-US" sz="1600"/>
                    </a:p>
                  </a:txBody>
                  <a:tcPr marL="18742" marR="18742" marT="9371" marB="9371"/>
                </a:tc>
                <a:extLst>
                  <a:ext uri="{0D108BD9-81ED-4DB2-BD59-A6C34878D82A}">
                    <a16:rowId xmlns:a16="http://schemas.microsoft.com/office/drawing/2014/main" val="1199200260"/>
                  </a:ext>
                </a:extLst>
              </a:tr>
              <a:tr h="87810">
                <a:tc>
                  <a:txBody>
                    <a:bodyPr/>
                    <a:lstStyle/>
                    <a:p>
                      <a:pPr marL="0" marR="0">
                        <a:lnSpc>
                          <a:spcPct val="107000"/>
                        </a:lnSpc>
                        <a:spcBef>
                          <a:spcPts val="0"/>
                        </a:spcBef>
                        <a:spcAft>
                          <a:spcPts val="800"/>
                        </a:spcAft>
                      </a:pPr>
                      <a:r>
                        <a:rPr lang="en-US" sz="1200">
                          <a:effectLst/>
                        </a:rPr>
                        <a:t>Node.JS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3">
                  <a:txBody>
                    <a:bodyPr/>
                    <a:lstStyle/>
                    <a:p>
                      <a:pPr marL="0" marR="0">
                        <a:lnSpc>
                          <a:spcPct val="107000"/>
                        </a:lnSpc>
                        <a:spcBef>
                          <a:spcPts val="0"/>
                        </a:spcBef>
                        <a:spcAft>
                          <a:spcPts val="0"/>
                        </a:spcAft>
                      </a:pPr>
                      <a:r>
                        <a:rPr lang="en-US" sz="1200">
                          <a:effectLst/>
                        </a:rPr>
                        <a:t>These are typically compatible, accepted, supported in active crypto environments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2550979040"/>
                  </a:ext>
                </a:extLst>
              </a:tr>
              <a:tr h="87810">
                <a:tc>
                  <a:txBody>
                    <a:bodyPr/>
                    <a:lstStyle/>
                    <a:p>
                      <a:pPr marL="0" marR="0">
                        <a:lnSpc>
                          <a:spcPct val="107000"/>
                        </a:lnSpc>
                        <a:spcBef>
                          <a:spcPts val="0"/>
                        </a:spcBef>
                        <a:spcAft>
                          <a:spcPts val="0"/>
                        </a:spcAft>
                      </a:pPr>
                      <a:r>
                        <a:rPr lang="en-US" sz="1200">
                          <a:effectLst/>
                        </a:rPr>
                        <a:t>Python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vMerge="1">
                  <a:txBody>
                    <a:bodyPr/>
                    <a:lstStyle/>
                    <a:p>
                      <a:endParaRPr lang="en-US"/>
                    </a:p>
                  </a:txBody>
                  <a:tcPr/>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4145086114"/>
                  </a:ext>
                </a:extLst>
              </a:tr>
              <a:tr h="277676">
                <a:tc>
                  <a:txBody>
                    <a:bodyPr/>
                    <a:lstStyle/>
                    <a:p>
                      <a:pPr marL="0" marR="0">
                        <a:lnSpc>
                          <a:spcPct val="107000"/>
                        </a:lnSpc>
                        <a:spcBef>
                          <a:spcPts val="0"/>
                        </a:spcBef>
                        <a:spcAft>
                          <a:spcPts val="0"/>
                        </a:spcAft>
                      </a:pPr>
                      <a:r>
                        <a:rPr lang="en-US" sz="1200">
                          <a:effectLst/>
                        </a:rPr>
                        <a:t>Perl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vMerge="1">
                  <a:txBody>
                    <a:bodyPr/>
                    <a:lstStyle/>
                    <a:p>
                      <a:endParaRPr lang="en-US"/>
                    </a:p>
                  </a:txBody>
                  <a:tcPr/>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888856849"/>
                  </a:ext>
                </a:extLst>
              </a:tr>
              <a:tr h="44759">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796515496"/>
                  </a:ext>
                </a:extLst>
              </a:tr>
              <a:tr h="44759">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337844404"/>
                  </a:ext>
                </a:extLst>
              </a:tr>
              <a:tr h="44759">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821261624"/>
                  </a:ext>
                </a:extLst>
              </a:tr>
              <a:tr h="219523">
                <a:tc>
                  <a:txBody>
                    <a:bodyPr/>
                    <a:lstStyle/>
                    <a:p>
                      <a:pPr marL="0" marR="0">
                        <a:lnSpc>
                          <a:spcPct val="107000"/>
                        </a:lnSpc>
                        <a:spcBef>
                          <a:spcPts val="0"/>
                        </a:spcBef>
                        <a:spcAft>
                          <a:spcPts val="0"/>
                        </a:spcAft>
                      </a:pPr>
                      <a:r>
                        <a:rPr lang="en-US" sz="1200" u="sng">
                          <a:effectLst/>
                        </a:rPr>
                        <a:t>DLT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u="sng">
                          <a:effectLst/>
                        </a:rPr>
                        <a:t>Programming language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u="sng">
                          <a:effectLst/>
                        </a:rPr>
                        <a:t>Link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2410511272"/>
                  </a:ext>
                </a:extLst>
              </a:tr>
              <a:tr h="298637">
                <a:tc>
                  <a:txBody>
                    <a:bodyPr/>
                    <a:lstStyle/>
                    <a:p>
                      <a:pPr marL="0" marR="0">
                        <a:lnSpc>
                          <a:spcPct val="107000"/>
                        </a:lnSpc>
                        <a:spcBef>
                          <a:spcPts val="0"/>
                        </a:spcBef>
                        <a:spcAft>
                          <a:spcPts val="0"/>
                        </a:spcAft>
                      </a:pPr>
                      <a:r>
                        <a:rPr lang="en-US" sz="1200">
                          <a:effectLst/>
                        </a:rPr>
                        <a:t>The Blockchain (Bitcoin)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dirty="0">
                          <a:effectLst/>
                        </a:rPr>
                        <a:t>Script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http://davidederosa.com/basic-blockchain-programming/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364169303"/>
                  </a:ext>
                </a:extLst>
              </a:tr>
              <a:tr h="395142">
                <a:tc>
                  <a:txBody>
                    <a:bodyPr/>
                    <a:lstStyle/>
                    <a:p>
                      <a:pPr marL="0" marR="0">
                        <a:lnSpc>
                          <a:spcPct val="107000"/>
                        </a:lnSpc>
                        <a:spcBef>
                          <a:spcPts val="0"/>
                        </a:spcBef>
                        <a:spcAft>
                          <a:spcPts val="0"/>
                        </a:spcAft>
                      </a:pPr>
                      <a:r>
                        <a:rPr lang="en-US" sz="1200">
                          <a:effectLst/>
                        </a:rPr>
                        <a:t>Ethereum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Solidity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https://solidity.readthedocs.io/en/develop/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627504510"/>
                  </a:ext>
                </a:extLst>
              </a:tr>
              <a:tr h="671658">
                <a:tc>
                  <a:txBody>
                    <a:bodyPr/>
                    <a:lstStyle/>
                    <a:p>
                      <a:pPr marL="0" marR="0">
                        <a:lnSpc>
                          <a:spcPct val="107000"/>
                        </a:lnSpc>
                        <a:spcBef>
                          <a:spcPts val="0"/>
                        </a:spcBef>
                        <a:spcAft>
                          <a:spcPts val="0"/>
                        </a:spcAft>
                      </a:pPr>
                      <a:r>
                        <a:rPr lang="en-US" sz="1200">
                          <a:effectLst/>
                        </a:rPr>
                        <a:t>Hyperledger Fabric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Go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https://hyperledger-fabric.readthedocs.io/en/latest/prereqs.html#go-programming-language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840003902"/>
                  </a:ext>
                </a:extLst>
              </a:tr>
              <a:tr h="351237">
                <a:tc>
                  <a:txBody>
                    <a:bodyPr/>
                    <a:lstStyle/>
                    <a:p>
                      <a:pPr marL="0" marR="0">
                        <a:lnSpc>
                          <a:spcPct val="107000"/>
                        </a:lnSpc>
                        <a:spcBef>
                          <a:spcPts val="0"/>
                        </a:spcBef>
                        <a:spcAft>
                          <a:spcPts val="0"/>
                        </a:spcAft>
                      </a:pPr>
                      <a:r>
                        <a:rPr lang="en-US" sz="1200">
                          <a:effectLst/>
                        </a:rPr>
                        <a:t>Corda (R3)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Kotlin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https://www.corda.net/2017/01/kotlin/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163682850"/>
                  </a:ext>
                </a:extLst>
              </a:tr>
              <a:tr h="219523">
                <a:tc>
                  <a:txBody>
                    <a:bodyPr/>
                    <a:lstStyle/>
                    <a:p>
                      <a:pPr marL="0" marR="0">
                        <a:lnSpc>
                          <a:spcPct val="107000"/>
                        </a:lnSpc>
                        <a:spcBef>
                          <a:spcPts val="0"/>
                        </a:spcBef>
                        <a:spcAft>
                          <a:spcPts val="0"/>
                        </a:spcAft>
                      </a:pPr>
                      <a:r>
                        <a:rPr lang="en-US" sz="1200">
                          <a:effectLst/>
                        </a:rPr>
                        <a:t>Ripple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C++, Java, Node.JS, etc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https://github.com/ripple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413602496"/>
                  </a:ext>
                </a:extLst>
              </a:tr>
              <a:tr h="482952">
                <a:tc>
                  <a:txBody>
                    <a:bodyPr/>
                    <a:lstStyle/>
                    <a:p>
                      <a:pPr marL="0" marR="0">
                        <a:lnSpc>
                          <a:spcPct val="107000"/>
                        </a:lnSpc>
                        <a:spcBef>
                          <a:spcPts val="0"/>
                        </a:spcBef>
                        <a:spcAft>
                          <a:spcPts val="0"/>
                        </a:spcAft>
                      </a:pPr>
                      <a:r>
                        <a:rPr lang="en-US" sz="1200">
                          <a:effectLst/>
                        </a:rPr>
                        <a:t>Digital Asset Holdings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Digital Asset Modeling Language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https://digitalasset.com/press/introducing-daml.html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2195007633"/>
                  </a:ext>
                </a:extLst>
              </a:tr>
              <a:tr h="317888">
                <a:tc>
                  <a:txBody>
                    <a:bodyPr/>
                    <a:lstStyle/>
                    <a:p>
                      <a:pPr marL="0" marR="0">
                        <a:lnSpc>
                          <a:spcPct val="107000"/>
                        </a:lnSpc>
                        <a:spcBef>
                          <a:spcPts val="0"/>
                        </a:spcBef>
                        <a:spcAft>
                          <a:spcPts val="0"/>
                        </a:spcAft>
                      </a:pPr>
                      <a:r>
                        <a:rPr lang="en-US" sz="1200">
                          <a:effectLst/>
                        </a:rPr>
                        <a:t>Stellar Networks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Horizon RESTful HTTP API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dirty="0">
                          <a:effectLst/>
                        </a:rPr>
                        <a:t>https://www.stellar.org/developers/guides/get-started/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2485244997"/>
                  </a:ext>
                </a:extLst>
              </a:tr>
            </a:tbl>
          </a:graphicData>
        </a:graphic>
      </p:graphicFrame>
    </p:spTree>
    <p:extLst>
      <p:ext uri="{BB962C8B-B14F-4D97-AF65-F5344CB8AC3E}">
        <p14:creationId xmlns:p14="http://schemas.microsoft.com/office/powerpoint/2010/main" val="4093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8C7D-BCB6-4A97-B0FD-C714520803B4}"/>
              </a:ext>
            </a:extLst>
          </p:cNvPr>
          <p:cNvSpPr>
            <a:spLocks noGrp="1"/>
          </p:cNvSpPr>
          <p:nvPr>
            <p:ph type="title"/>
          </p:nvPr>
        </p:nvSpPr>
        <p:spPr/>
        <p:txBody>
          <a:bodyPr/>
          <a:lstStyle/>
          <a:p>
            <a:r>
              <a:rPr lang="en-US" dirty="0"/>
              <a:t>Blockchain…</a:t>
            </a:r>
          </a:p>
        </p:txBody>
      </p:sp>
      <p:pic>
        <p:nvPicPr>
          <p:cNvPr id="5" name="Picture 4">
            <a:extLst>
              <a:ext uri="{FF2B5EF4-FFF2-40B4-BE49-F238E27FC236}">
                <a16:creationId xmlns:a16="http://schemas.microsoft.com/office/drawing/2014/main" id="{BA1C1D38-7B47-4365-AC08-CC1F98C90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2095500"/>
            <a:ext cx="8572500" cy="2667000"/>
          </a:xfrm>
          <a:prstGeom prst="rect">
            <a:avLst/>
          </a:prstGeom>
        </p:spPr>
      </p:pic>
    </p:spTree>
    <p:extLst>
      <p:ext uri="{BB962C8B-B14F-4D97-AF65-F5344CB8AC3E}">
        <p14:creationId xmlns:p14="http://schemas.microsoft.com/office/powerpoint/2010/main" val="1307884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7C87-93A5-411F-B24E-2DBC9E9D5FD5}"/>
              </a:ext>
            </a:extLst>
          </p:cNvPr>
          <p:cNvSpPr>
            <a:spLocks noGrp="1"/>
          </p:cNvSpPr>
          <p:nvPr>
            <p:ph type="title"/>
          </p:nvPr>
        </p:nvSpPr>
        <p:spPr/>
        <p:txBody>
          <a:bodyPr/>
          <a:lstStyle/>
          <a:p>
            <a:r>
              <a:rPr lang="en-US" dirty="0"/>
              <a:t>Hunting the Elusive Code</a:t>
            </a:r>
          </a:p>
        </p:txBody>
      </p:sp>
      <p:sp>
        <p:nvSpPr>
          <p:cNvPr id="3" name="Content Placeholder 2">
            <a:extLst>
              <a:ext uri="{FF2B5EF4-FFF2-40B4-BE49-F238E27FC236}">
                <a16:creationId xmlns:a16="http://schemas.microsoft.com/office/drawing/2014/main" id="{348162B6-9929-449F-BACF-5ECA44E59299}"/>
              </a:ext>
            </a:extLst>
          </p:cNvPr>
          <p:cNvSpPr>
            <a:spLocks noGrp="1"/>
          </p:cNvSpPr>
          <p:nvPr>
            <p:ph idx="1"/>
          </p:nvPr>
        </p:nvSpPr>
        <p:spPr/>
        <p:txBody>
          <a:bodyPr/>
          <a:lstStyle/>
          <a:p>
            <a:r>
              <a:rPr lang="en-US" dirty="0"/>
              <a:t>Went looking at a range of sites for</a:t>
            </a:r>
          </a:p>
          <a:p>
            <a:pPr lvl="1"/>
            <a:r>
              <a:rPr lang="en-US" dirty="0"/>
              <a:t>Ethereum</a:t>
            </a:r>
          </a:p>
          <a:p>
            <a:pPr lvl="1"/>
            <a:r>
              <a:rPr lang="en-US" dirty="0" err="1"/>
              <a:t>Hyperledger</a:t>
            </a:r>
            <a:endParaRPr lang="en-US" dirty="0"/>
          </a:p>
          <a:p>
            <a:pPr lvl="0"/>
            <a:r>
              <a:rPr lang="en-US" dirty="0"/>
              <a:t>Found:</a:t>
            </a:r>
          </a:p>
          <a:p>
            <a:pPr lvl="1"/>
            <a:r>
              <a:rPr lang="en-US" dirty="0"/>
              <a:t>An</a:t>
            </a:r>
            <a:r>
              <a:rPr lang="en-US" baseline="0" dirty="0"/>
              <a:t> IR Swaps hackathon and description</a:t>
            </a:r>
            <a:endParaRPr lang="en-US" dirty="0"/>
          </a:p>
          <a:p>
            <a:pPr lvl="1"/>
            <a:r>
              <a:rPr lang="en-US" dirty="0"/>
              <a:t>Lots of code for different financial actions</a:t>
            </a:r>
          </a:p>
          <a:p>
            <a:pPr lvl="2"/>
            <a:r>
              <a:rPr lang="en-US" dirty="0"/>
              <a:t>Specific to cryptocurrency</a:t>
            </a:r>
          </a:p>
          <a:p>
            <a:pPr lvl="2"/>
            <a:r>
              <a:rPr lang="en-US" dirty="0"/>
              <a:t>Ledger as ledger</a:t>
            </a:r>
          </a:p>
          <a:p>
            <a:pPr lvl="1"/>
            <a:r>
              <a:rPr lang="en-US" dirty="0"/>
              <a:t>We want ledger as record of </a:t>
            </a:r>
            <a:r>
              <a:rPr lang="en-US" i="1" dirty="0"/>
              <a:t>anything</a:t>
            </a:r>
          </a:p>
        </p:txBody>
      </p:sp>
      <p:pic>
        <p:nvPicPr>
          <p:cNvPr id="5" name="Picture 4">
            <a:extLst>
              <a:ext uri="{FF2B5EF4-FFF2-40B4-BE49-F238E27FC236}">
                <a16:creationId xmlns:a16="http://schemas.microsoft.com/office/drawing/2014/main" id="{5C1144DA-F7E6-45CB-8B4A-EBC08F5C6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0" y="1600200"/>
            <a:ext cx="1905000" cy="2381250"/>
          </a:xfrm>
          <a:prstGeom prst="rect">
            <a:avLst/>
          </a:prstGeom>
        </p:spPr>
      </p:pic>
    </p:spTree>
    <p:extLst>
      <p:ext uri="{BB962C8B-B14F-4D97-AF65-F5344CB8AC3E}">
        <p14:creationId xmlns:p14="http://schemas.microsoft.com/office/powerpoint/2010/main" val="271837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C1B3-400A-48FE-971A-BD80100D11A1}"/>
              </a:ext>
            </a:extLst>
          </p:cNvPr>
          <p:cNvSpPr>
            <a:spLocks noGrp="1"/>
          </p:cNvSpPr>
          <p:nvPr>
            <p:ph type="title"/>
          </p:nvPr>
        </p:nvSpPr>
        <p:spPr>
          <a:xfrm>
            <a:off x="0" y="0"/>
            <a:ext cx="10515600" cy="1325563"/>
          </a:xfrm>
        </p:spPr>
        <p:txBody>
          <a:bodyPr/>
          <a:lstStyle/>
          <a:p>
            <a:r>
              <a:rPr lang="en-US" dirty="0" err="1"/>
              <a:t>Chaincode</a:t>
            </a:r>
            <a:endParaRPr lang="en-US" dirty="0"/>
          </a:p>
        </p:txBody>
      </p:sp>
      <p:pic>
        <p:nvPicPr>
          <p:cNvPr id="5" name="Picture 4" descr="A screenshot of a cell phone&#10;&#10;Description generated with very high confidence">
            <a:extLst>
              <a:ext uri="{FF2B5EF4-FFF2-40B4-BE49-F238E27FC236}">
                <a16:creationId xmlns:a16="http://schemas.microsoft.com/office/drawing/2014/main" id="{2DDA9F73-9DCE-480C-BCD2-6363092F7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004" y="424554"/>
            <a:ext cx="6709991" cy="6008891"/>
          </a:xfrm>
          <a:prstGeom prst="rect">
            <a:avLst/>
          </a:prstGeom>
        </p:spPr>
      </p:pic>
    </p:spTree>
    <p:extLst>
      <p:ext uri="{BB962C8B-B14F-4D97-AF65-F5344CB8AC3E}">
        <p14:creationId xmlns:p14="http://schemas.microsoft.com/office/powerpoint/2010/main" val="1532611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7BA3B-421E-4889-8D01-441B01B10F26}"/>
              </a:ext>
            </a:extLst>
          </p:cNvPr>
          <p:cNvSpPr>
            <a:spLocks noGrp="1"/>
          </p:cNvSpPr>
          <p:nvPr>
            <p:ph type="title"/>
          </p:nvPr>
        </p:nvSpPr>
        <p:spPr/>
        <p:txBody>
          <a:bodyPr/>
          <a:lstStyle/>
          <a:p>
            <a:r>
              <a:rPr lang="en-US" dirty="0"/>
              <a:t>Code Fragments Needed</a:t>
            </a:r>
          </a:p>
        </p:txBody>
      </p:sp>
      <p:sp>
        <p:nvSpPr>
          <p:cNvPr id="3" name="Content Placeholder 2">
            <a:extLst>
              <a:ext uri="{FF2B5EF4-FFF2-40B4-BE49-F238E27FC236}">
                <a16:creationId xmlns:a16="http://schemas.microsoft.com/office/drawing/2014/main" id="{6ABEB334-3CB0-49F0-8FF0-0F6347782A8D}"/>
              </a:ext>
            </a:extLst>
          </p:cNvPr>
          <p:cNvSpPr>
            <a:spLocks noGrp="1"/>
          </p:cNvSpPr>
          <p:nvPr>
            <p:ph idx="1"/>
          </p:nvPr>
        </p:nvSpPr>
        <p:spPr/>
        <p:txBody>
          <a:bodyPr/>
          <a:lstStyle/>
          <a:p>
            <a:r>
              <a:rPr lang="en-US" dirty="0"/>
              <a:t>Post a percentage</a:t>
            </a:r>
          </a:p>
          <a:p>
            <a:r>
              <a:rPr lang="en-US" dirty="0"/>
              <a:t>Post a monetary amount</a:t>
            </a:r>
          </a:p>
          <a:p>
            <a:pPr lvl="1"/>
            <a:r>
              <a:rPr lang="en-US" dirty="0"/>
              <a:t>Not as a transaction but</a:t>
            </a:r>
            <a:r>
              <a:rPr lang="en-US" baseline="0" dirty="0"/>
              <a:t> as a non </a:t>
            </a:r>
            <a:r>
              <a:rPr lang="en-US" baseline="0" dirty="0" err="1"/>
              <a:t>repudiable</a:t>
            </a:r>
            <a:r>
              <a:rPr lang="en-US" baseline="0" dirty="0"/>
              <a:t> record of that amount</a:t>
            </a:r>
          </a:p>
          <a:p>
            <a:pPr lvl="0"/>
            <a:r>
              <a:rPr lang="en-US" dirty="0"/>
              <a:t>Post a netting transaction</a:t>
            </a:r>
          </a:p>
        </p:txBody>
      </p:sp>
    </p:spTree>
    <p:extLst>
      <p:ext uri="{BB962C8B-B14F-4D97-AF65-F5344CB8AC3E}">
        <p14:creationId xmlns:p14="http://schemas.microsoft.com/office/powerpoint/2010/main" val="3849463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278A-39F6-4E15-9C9B-B955D48FDE87}"/>
              </a:ext>
            </a:extLst>
          </p:cNvPr>
          <p:cNvSpPr>
            <a:spLocks noGrp="1"/>
          </p:cNvSpPr>
          <p:nvPr>
            <p:ph type="title"/>
          </p:nvPr>
        </p:nvSpPr>
        <p:spPr/>
        <p:txBody>
          <a:bodyPr/>
          <a:lstStyle/>
          <a:p>
            <a:r>
              <a:rPr lang="en-US" dirty="0"/>
              <a:t>Some Very Untidy Whiteboarding…</a:t>
            </a:r>
          </a:p>
        </p:txBody>
      </p:sp>
      <p:pic>
        <p:nvPicPr>
          <p:cNvPr id="5" name="Picture 4" descr="A close up of a map&#10;&#10;Description generated with very high confidence">
            <a:extLst>
              <a:ext uri="{FF2B5EF4-FFF2-40B4-BE49-F238E27FC236}">
                <a16:creationId xmlns:a16="http://schemas.microsoft.com/office/drawing/2014/main" id="{4C9E53F2-D590-4BC8-817A-7034BF712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80" y="1540723"/>
            <a:ext cx="9236240" cy="4637172"/>
          </a:xfrm>
          <a:prstGeom prst="rect">
            <a:avLst/>
          </a:prstGeom>
        </p:spPr>
      </p:pic>
    </p:spTree>
    <p:extLst>
      <p:ext uri="{BB962C8B-B14F-4D97-AF65-F5344CB8AC3E}">
        <p14:creationId xmlns:p14="http://schemas.microsoft.com/office/powerpoint/2010/main" val="3667308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53360-DC74-446E-B9B8-B74A05A911C6}"/>
              </a:ext>
            </a:extLst>
          </p:cNvPr>
          <p:cNvSpPr>
            <a:spLocks noGrp="1"/>
          </p:cNvSpPr>
          <p:nvPr>
            <p:ph type="title"/>
          </p:nvPr>
        </p:nvSpPr>
        <p:spPr/>
        <p:txBody>
          <a:bodyPr/>
          <a:lstStyle/>
          <a:p>
            <a:r>
              <a:rPr lang="en-US" dirty="0"/>
              <a:t>What gets Posted Where?</a:t>
            </a:r>
          </a:p>
        </p:txBody>
      </p:sp>
      <p:pic>
        <p:nvPicPr>
          <p:cNvPr id="5" name="Picture 4" descr="A screenshot of a social media post&#10;&#10;Description generated with very high confidence">
            <a:extLst>
              <a:ext uri="{FF2B5EF4-FFF2-40B4-BE49-F238E27FC236}">
                <a16:creationId xmlns:a16="http://schemas.microsoft.com/office/drawing/2014/main" id="{3364BF4B-8E62-4C16-8108-BD3A39D5C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836" y="1473489"/>
            <a:ext cx="8752328" cy="4637172"/>
          </a:xfrm>
          <a:prstGeom prst="rect">
            <a:avLst/>
          </a:prstGeom>
        </p:spPr>
      </p:pic>
    </p:spTree>
    <p:extLst>
      <p:ext uri="{BB962C8B-B14F-4D97-AF65-F5344CB8AC3E}">
        <p14:creationId xmlns:p14="http://schemas.microsoft.com/office/powerpoint/2010/main" val="3261598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21E0-EE29-454A-97B7-D53B3827482B}"/>
              </a:ext>
            </a:extLst>
          </p:cNvPr>
          <p:cNvSpPr>
            <a:spLocks noGrp="1"/>
          </p:cNvSpPr>
          <p:nvPr>
            <p:ph type="title"/>
          </p:nvPr>
        </p:nvSpPr>
        <p:spPr/>
        <p:txBody>
          <a:bodyPr/>
          <a:lstStyle/>
          <a:p>
            <a:r>
              <a:rPr lang="en-US" dirty="0"/>
              <a:t>What gets Posted Where?</a:t>
            </a:r>
          </a:p>
        </p:txBody>
      </p:sp>
      <p:sp>
        <p:nvSpPr>
          <p:cNvPr id="3" name="Content Placeholder 2">
            <a:extLst>
              <a:ext uri="{FF2B5EF4-FFF2-40B4-BE49-F238E27FC236}">
                <a16:creationId xmlns:a16="http://schemas.microsoft.com/office/drawing/2014/main" id="{B4683258-0629-43D8-A50C-3CF0B5B78ED3}"/>
              </a:ext>
            </a:extLst>
          </p:cNvPr>
          <p:cNvSpPr>
            <a:spLocks noGrp="1"/>
          </p:cNvSpPr>
          <p:nvPr>
            <p:ph idx="1"/>
          </p:nvPr>
        </p:nvSpPr>
        <p:spPr/>
        <p:txBody>
          <a:bodyPr/>
          <a:lstStyle/>
          <a:p>
            <a:r>
              <a:rPr lang="en-US" dirty="0"/>
              <a:t>Oracles and other data stores</a:t>
            </a:r>
          </a:p>
          <a:p>
            <a:r>
              <a:rPr lang="en-US" dirty="0"/>
              <a:t>Posting to a Blockchain block incurs overheads</a:t>
            </a:r>
          </a:p>
          <a:p>
            <a:r>
              <a:rPr lang="en-US" dirty="0"/>
              <a:t>No one size fits all</a:t>
            </a:r>
          </a:p>
          <a:p>
            <a:pPr lvl="1"/>
            <a:r>
              <a:rPr lang="en-US" dirty="0"/>
              <a:t>If we did a model with ‘Posted to the Block this would represent one architecture not all</a:t>
            </a:r>
          </a:p>
          <a:p>
            <a:pPr lvl="1"/>
            <a:r>
              <a:rPr lang="en-US" dirty="0"/>
              <a:t>Logical (design) model not concept model</a:t>
            </a:r>
          </a:p>
          <a:p>
            <a:pPr lvl="1"/>
            <a:endParaRPr lang="en-US" dirty="0"/>
          </a:p>
        </p:txBody>
      </p:sp>
    </p:spTree>
    <p:extLst>
      <p:ext uri="{BB962C8B-B14F-4D97-AF65-F5344CB8AC3E}">
        <p14:creationId xmlns:p14="http://schemas.microsoft.com/office/powerpoint/2010/main" val="4219110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6DC9-3E09-4092-A6DF-2DC20F3DA318}"/>
              </a:ext>
            </a:extLst>
          </p:cNvPr>
          <p:cNvSpPr>
            <a:spLocks noGrp="1"/>
          </p:cNvSpPr>
          <p:nvPr>
            <p:ph type="title"/>
          </p:nvPr>
        </p:nvSpPr>
        <p:spPr/>
        <p:txBody>
          <a:bodyPr/>
          <a:lstStyle/>
          <a:p>
            <a:r>
              <a:rPr lang="en-US" dirty="0"/>
              <a:t>Different Block-thing Architectures</a:t>
            </a:r>
          </a:p>
        </p:txBody>
      </p:sp>
      <p:sp>
        <p:nvSpPr>
          <p:cNvPr id="3" name="Content Placeholder 2">
            <a:extLst>
              <a:ext uri="{FF2B5EF4-FFF2-40B4-BE49-F238E27FC236}">
                <a16:creationId xmlns:a16="http://schemas.microsoft.com/office/drawing/2014/main" id="{88865C0C-DEB8-4503-B4E9-8F5194F7646E}"/>
              </a:ext>
            </a:extLst>
          </p:cNvPr>
          <p:cNvSpPr>
            <a:spLocks noGrp="1"/>
          </p:cNvSpPr>
          <p:nvPr>
            <p:ph idx="1"/>
          </p:nvPr>
        </p:nvSpPr>
        <p:spPr/>
        <p:txBody>
          <a:bodyPr>
            <a:normAutofit fontScale="92500" lnSpcReduction="20000"/>
          </a:bodyPr>
          <a:lstStyle/>
          <a:p>
            <a:r>
              <a:rPr lang="en-US" dirty="0"/>
              <a:t>Blockchain</a:t>
            </a:r>
          </a:p>
          <a:p>
            <a:pPr lvl="1"/>
            <a:r>
              <a:rPr lang="en-US" dirty="0"/>
              <a:t>Bitcoin</a:t>
            </a:r>
          </a:p>
          <a:p>
            <a:pPr lvl="1"/>
            <a:r>
              <a:rPr lang="en-US" dirty="0"/>
              <a:t>Ethereum</a:t>
            </a:r>
          </a:p>
          <a:p>
            <a:pPr lvl="1"/>
            <a:r>
              <a:rPr lang="en-US" dirty="0"/>
              <a:t>Hyperledger</a:t>
            </a:r>
          </a:p>
          <a:p>
            <a:pPr lvl="0"/>
            <a:r>
              <a:rPr lang="en-US" dirty="0"/>
              <a:t>Block Graphs</a:t>
            </a:r>
          </a:p>
          <a:p>
            <a:pPr lvl="1"/>
            <a:r>
              <a:rPr lang="en-US" dirty="0"/>
              <a:t>IOTA – the Tangle</a:t>
            </a:r>
          </a:p>
          <a:p>
            <a:pPr lvl="1"/>
            <a:r>
              <a:rPr lang="en-US" dirty="0" err="1"/>
              <a:t>Hashgraph</a:t>
            </a:r>
            <a:r>
              <a:rPr lang="en-US" dirty="0"/>
              <a:t> – gossip protocol</a:t>
            </a:r>
          </a:p>
          <a:p>
            <a:pPr lvl="0"/>
            <a:r>
              <a:rPr lang="en-US" dirty="0"/>
              <a:t>Blockchain Menu</a:t>
            </a:r>
            <a:endParaRPr lang="en-US" baseline="0" dirty="0"/>
          </a:p>
          <a:p>
            <a:pPr lvl="1"/>
            <a:r>
              <a:rPr lang="en-US" dirty="0"/>
              <a:t>CORDA / R3</a:t>
            </a:r>
          </a:p>
          <a:p>
            <a:pPr lvl="0"/>
            <a:r>
              <a:rPr lang="en-US" dirty="0"/>
              <a:t>Solutions to the bottleneck</a:t>
            </a:r>
            <a:r>
              <a:rPr lang="en-US" baseline="0" dirty="0"/>
              <a:t> issues</a:t>
            </a:r>
          </a:p>
          <a:p>
            <a:pPr lvl="1"/>
            <a:r>
              <a:rPr lang="en-US" dirty="0"/>
              <a:t>Proof of</a:t>
            </a:r>
            <a:r>
              <a:rPr lang="en-US" baseline="0" dirty="0"/>
              <a:t> Stake v Proof of Work</a:t>
            </a:r>
          </a:p>
          <a:p>
            <a:pPr lvl="1"/>
            <a:r>
              <a:rPr lang="en-US" baseline="0" dirty="0"/>
              <a:t>Use of cryptocurrency for mining reward etc. v Tangle Proof of Work</a:t>
            </a:r>
            <a:endParaRPr lang="en-US" dirty="0"/>
          </a:p>
        </p:txBody>
      </p:sp>
    </p:spTree>
    <p:extLst>
      <p:ext uri="{BB962C8B-B14F-4D97-AF65-F5344CB8AC3E}">
        <p14:creationId xmlns:p14="http://schemas.microsoft.com/office/powerpoint/2010/main" val="3894240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“Blockchain Bundle” Menu</a:t>
            </a:r>
          </a:p>
        </p:txBody>
      </p:sp>
      <p:sp>
        <p:nvSpPr>
          <p:cNvPr id="3" name="Content Placeholder 2"/>
          <p:cNvSpPr>
            <a:spLocks noGrp="1"/>
          </p:cNvSpPr>
          <p:nvPr>
            <p:ph idx="1"/>
          </p:nvPr>
        </p:nvSpPr>
        <p:spPr/>
        <p:txBody>
          <a:bodyPr/>
          <a:lstStyle/>
          <a:p>
            <a:r>
              <a:rPr lang="en-US" dirty="0"/>
              <a:t>Ref </a:t>
            </a:r>
          </a:p>
          <a:p>
            <a:pPr lvl="1"/>
            <a:r>
              <a:rPr lang="en-US" dirty="0">
                <a:hlinkClick r:id="rId2"/>
              </a:rPr>
              <a:t>https://gendal.me/2016/04/05/introducing-r3-corda-a-distributed-ledger-designed-for-financial-services/</a:t>
            </a:r>
            <a:endParaRPr lang="en-US" dirty="0"/>
          </a:p>
          <a:p>
            <a:pPr lvl="0"/>
            <a:r>
              <a:rPr lang="en-US" dirty="0"/>
              <a:t>Consensus</a:t>
            </a:r>
          </a:p>
          <a:p>
            <a:pPr lvl="0"/>
            <a:r>
              <a:rPr lang="en-US" dirty="0"/>
              <a:t>Validity</a:t>
            </a:r>
          </a:p>
          <a:p>
            <a:pPr lvl="0"/>
            <a:r>
              <a:rPr lang="en-US" dirty="0"/>
              <a:t>Uniqueness</a:t>
            </a:r>
          </a:p>
          <a:p>
            <a:pPr lvl="0"/>
            <a:r>
              <a:rPr lang="en-US" dirty="0"/>
              <a:t>Immutability</a:t>
            </a:r>
          </a:p>
          <a:p>
            <a:pPr lvl="0"/>
            <a:r>
              <a:rPr lang="en-US" dirty="0"/>
              <a:t>Authentication</a:t>
            </a:r>
          </a:p>
        </p:txBody>
      </p:sp>
    </p:spTree>
    <p:extLst>
      <p:ext uri="{BB962C8B-B14F-4D97-AF65-F5344CB8AC3E}">
        <p14:creationId xmlns:p14="http://schemas.microsoft.com/office/powerpoint/2010/main" val="1083876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R3 Proposal for </a:t>
            </a:r>
            <a:r>
              <a:rPr lang="en-US" dirty="0" err="1"/>
              <a:t>FiServ</a:t>
            </a:r>
            <a:r>
              <a:rPr lang="en-US" dirty="0"/>
              <a:t> Bundle</a:t>
            </a:r>
          </a:p>
        </p:txBody>
      </p:sp>
      <p:sp>
        <p:nvSpPr>
          <p:cNvPr id="3" name="Content Placeholder 2"/>
          <p:cNvSpPr>
            <a:spLocks noGrp="1"/>
          </p:cNvSpPr>
          <p:nvPr>
            <p:ph idx="1"/>
          </p:nvPr>
        </p:nvSpPr>
        <p:spPr/>
        <p:txBody>
          <a:bodyPr>
            <a:normAutofit lnSpcReduction="10000"/>
          </a:bodyPr>
          <a:lstStyle/>
          <a:p>
            <a:r>
              <a:rPr lang="en-US" dirty="0"/>
              <a:t>Consensus</a:t>
            </a:r>
          </a:p>
          <a:p>
            <a:pPr lvl="1"/>
            <a:r>
              <a:rPr lang="en-US" dirty="0"/>
              <a:t>Between parties – not to all</a:t>
            </a:r>
          </a:p>
          <a:p>
            <a:r>
              <a:rPr lang="en-US" dirty="0"/>
              <a:t>Validity</a:t>
            </a:r>
          </a:p>
          <a:p>
            <a:pPr lvl="1"/>
            <a:r>
              <a:rPr lang="en-US" dirty="0"/>
              <a:t>Stakeholders</a:t>
            </a:r>
          </a:p>
          <a:p>
            <a:pPr lvl="1"/>
            <a:r>
              <a:rPr lang="en-US" dirty="0"/>
              <a:t>Validation logic</a:t>
            </a:r>
          </a:p>
          <a:p>
            <a:r>
              <a:rPr lang="en-US" dirty="0"/>
              <a:t>Uniqueness</a:t>
            </a:r>
          </a:p>
          <a:p>
            <a:pPr lvl="1"/>
            <a:r>
              <a:rPr lang="en-US" dirty="0"/>
              <a:t>Uniqueness service implementations</a:t>
            </a:r>
          </a:p>
          <a:p>
            <a:pPr lvl="1"/>
            <a:r>
              <a:rPr lang="en-US" dirty="0"/>
              <a:t>Trade-offs</a:t>
            </a:r>
            <a:r>
              <a:rPr lang="en-US" baseline="0" dirty="0"/>
              <a:t> and prioritization</a:t>
            </a:r>
            <a:endParaRPr lang="en-US" dirty="0"/>
          </a:p>
          <a:p>
            <a:r>
              <a:rPr lang="en-US" dirty="0"/>
              <a:t>Immutability</a:t>
            </a:r>
            <a:r>
              <a:rPr lang="en-US" baseline="0" dirty="0"/>
              <a:t> and Authentication</a:t>
            </a:r>
          </a:p>
          <a:p>
            <a:pPr lvl="1"/>
            <a:r>
              <a:rPr lang="en-US" dirty="0"/>
              <a:t>As per Blockchain</a:t>
            </a:r>
          </a:p>
        </p:txBody>
      </p:sp>
    </p:spTree>
    <p:extLst>
      <p:ext uri="{BB962C8B-B14F-4D97-AF65-F5344CB8AC3E}">
        <p14:creationId xmlns:p14="http://schemas.microsoft.com/office/powerpoint/2010/main" val="3923000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FFFB-A222-4869-80FD-16562B90B408}"/>
              </a:ext>
            </a:extLst>
          </p:cNvPr>
          <p:cNvSpPr>
            <a:spLocks noGrp="1"/>
          </p:cNvSpPr>
          <p:nvPr>
            <p:ph type="title"/>
          </p:nvPr>
        </p:nvSpPr>
        <p:spPr/>
        <p:txBody>
          <a:bodyPr/>
          <a:lstStyle/>
          <a:p>
            <a:r>
              <a:rPr lang="en-US" dirty="0"/>
              <a:t>IOTA</a:t>
            </a:r>
          </a:p>
        </p:txBody>
      </p:sp>
      <p:sp>
        <p:nvSpPr>
          <p:cNvPr id="3" name="Content Placeholder 2">
            <a:extLst>
              <a:ext uri="{FF2B5EF4-FFF2-40B4-BE49-F238E27FC236}">
                <a16:creationId xmlns:a16="http://schemas.microsoft.com/office/drawing/2014/main" id="{4CF9EEBE-0629-4504-A795-1FCE7F7F2FB1}"/>
              </a:ext>
            </a:extLst>
          </p:cNvPr>
          <p:cNvSpPr>
            <a:spLocks noGrp="1"/>
          </p:cNvSpPr>
          <p:nvPr>
            <p:ph idx="1"/>
          </p:nvPr>
        </p:nvSpPr>
        <p:spPr/>
        <p:txBody>
          <a:bodyPr>
            <a:normAutofit/>
          </a:bodyPr>
          <a:lstStyle/>
          <a:p>
            <a:r>
              <a:rPr lang="en-US" dirty="0"/>
              <a:t>New architecture in the Distributed Ledger space</a:t>
            </a:r>
          </a:p>
          <a:p>
            <a:r>
              <a:rPr lang="en-US" dirty="0"/>
              <a:t>“Tangle” not Block</a:t>
            </a:r>
          </a:p>
          <a:p>
            <a:pPr lvl="1"/>
            <a:r>
              <a:rPr lang="en-US" dirty="0"/>
              <a:t>What this is: Proofs of work done on two randomly chosen upstream items</a:t>
            </a:r>
          </a:p>
          <a:p>
            <a:pPr lvl="1"/>
            <a:r>
              <a:rPr lang="en-US" dirty="0"/>
              <a:t>Moves forward as a connected set (tangle) of records not</a:t>
            </a:r>
            <a:r>
              <a:rPr lang="en-US" baseline="0" dirty="0"/>
              <a:t> a distributed set of identical records</a:t>
            </a:r>
          </a:p>
          <a:p>
            <a:pPr lvl="0"/>
            <a:r>
              <a:rPr lang="en-US" dirty="0"/>
              <a:t>Will release</a:t>
            </a:r>
            <a:r>
              <a:rPr lang="en-US" baseline="0" dirty="0"/>
              <a:t> open source software plus open standards</a:t>
            </a:r>
          </a:p>
          <a:p>
            <a:pPr lvl="1"/>
            <a:r>
              <a:rPr lang="en-US" dirty="0"/>
              <a:t>Tangle Architecture – via OMG FDTF</a:t>
            </a:r>
          </a:p>
          <a:p>
            <a:pPr lvl="1"/>
            <a:r>
              <a:rPr lang="en-US" dirty="0"/>
              <a:t>Protocol – ESMA</a:t>
            </a:r>
          </a:p>
          <a:p>
            <a:pPr lvl="1"/>
            <a:r>
              <a:rPr lang="en-US" dirty="0"/>
              <a:t>Code – open source via </a:t>
            </a:r>
            <a:r>
              <a:rPr lang="en-US" dirty="0" err="1"/>
              <a:t>eCore</a:t>
            </a:r>
            <a:endParaRPr lang="en-US" dirty="0"/>
          </a:p>
        </p:txBody>
      </p:sp>
    </p:spTree>
    <p:extLst>
      <p:ext uri="{BB962C8B-B14F-4D97-AF65-F5344CB8AC3E}">
        <p14:creationId xmlns:p14="http://schemas.microsoft.com/office/powerpoint/2010/main" val="436097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00C1-518C-4235-B8D2-180A6E709A89}"/>
              </a:ext>
            </a:extLst>
          </p:cNvPr>
          <p:cNvSpPr>
            <a:spLocks noGrp="1"/>
          </p:cNvSpPr>
          <p:nvPr>
            <p:ph type="title"/>
          </p:nvPr>
        </p:nvSpPr>
        <p:spPr/>
        <p:txBody>
          <a:bodyPr/>
          <a:lstStyle/>
          <a:p>
            <a:r>
              <a:rPr lang="en-US" dirty="0"/>
              <a:t>Actually</a:t>
            </a:r>
          </a:p>
        </p:txBody>
      </p:sp>
      <p:sp>
        <p:nvSpPr>
          <p:cNvPr id="3" name="Content Placeholder 2">
            <a:extLst>
              <a:ext uri="{FF2B5EF4-FFF2-40B4-BE49-F238E27FC236}">
                <a16:creationId xmlns:a16="http://schemas.microsoft.com/office/drawing/2014/main" id="{0EE1CEFF-AE30-4B8C-9B6B-9C50BFC36A1F}"/>
              </a:ext>
            </a:extLst>
          </p:cNvPr>
          <p:cNvSpPr>
            <a:spLocks noGrp="1"/>
          </p:cNvSpPr>
          <p:nvPr>
            <p:ph idx="1"/>
          </p:nvPr>
        </p:nvSpPr>
        <p:spPr/>
        <p:txBody>
          <a:bodyPr/>
          <a:lstStyle/>
          <a:p>
            <a:r>
              <a:rPr lang="en-US" dirty="0"/>
              <a:t>The value in Blockchain is in the architecture</a:t>
            </a:r>
          </a:p>
          <a:p>
            <a:r>
              <a:rPr lang="en-US" dirty="0"/>
              <a:t>Not only used for crypto</a:t>
            </a:r>
            <a:r>
              <a:rPr lang="en-US" baseline="0" dirty="0"/>
              <a:t>currency</a:t>
            </a:r>
          </a:p>
          <a:p>
            <a:r>
              <a:rPr lang="en-US" baseline="0" dirty="0"/>
              <a:t>Anything that benefits from un-</a:t>
            </a:r>
            <a:r>
              <a:rPr lang="en-US" baseline="0" dirty="0" err="1"/>
              <a:t>repudiatable</a:t>
            </a:r>
            <a:r>
              <a:rPr lang="en-US" baseline="0" dirty="0"/>
              <a:t> data records</a:t>
            </a:r>
          </a:p>
          <a:p>
            <a:r>
              <a:rPr lang="en-US" dirty="0"/>
              <a:t>Anonymity versus performance</a:t>
            </a:r>
          </a:p>
          <a:p>
            <a:r>
              <a:rPr lang="en-US" dirty="0"/>
              <a:t>Not every application suddenly needs to be done on Distributed Ledgers</a:t>
            </a:r>
          </a:p>
          <a:p>
            <a:pPr lvl="1"/>
            <a:r>
              <a:rPr lang="en-US" dirty="0"/>
              <a:t>But there are many new opportunities that do</a:t>
            </a:r>
          </a:p>
          <a:p>
            <a:pPr lvl="1"/>
            <a:r>
              <a:rPr lang="en-US" dirty="0"/>
              <a:t>And many new architectures that open up the potential application space</a:t>
            </a:r>
          </a:p>
        </p:txBody>
      </p:sp>
    </p:spTree>
    <p:extLst>
      <p:ext uri="{BB962C8B-B14F-4D97-AF65-F5344CB8AC3E}">
        <p14:creationId xmlns:p14="http://schemas.microsoft.com/office/powerpoint/2010/main" val="4159680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6AC7F-E822-451B-82DA-FB660E673B3C}"/>
              </a:ext>
            </a:extLst>
          </p:cNvPr>
          <p:cNvSpPr>
            <a:spLocks noGrp="1"/>
          </p:cNvSpPr>
          <p:nvPr>
            <p:ph type="title"/>
          </p:nvPr>
        </p:nvSpPr>
        <p:spPr/>
        <p:txBody>
          <a:bodyPr/>
          <a:lstStyle/>
          <a:p>
            <a:r>
              <a:rPr lang="en-US" dirty="0"/>
              <a:t>Architecture Implications</a:t>
            </a:r>
          </a:p>
        </p:txBody>
      </p:sp>
      <p:sp>
        <p:nvSpPr>
          <p:cNvPr id="3" name="Content Placeholder 2">
            <a:extLst>
              <a:ext uri="{FF2B5EF4-FFF2-40B4-BE49-F238E27FC236}">
                <a16:creationId xmlns:a16="http://schemas.microsoft.com/office/drawing/2014/main" id="{195AB6DE-F814-4195-84A0-BBC601DB78E9}"/>
              </a:ext>
            </a:extLst>
          </p:cNvPr>
          <p:cNvSpPr>
            <a:spLocks noGrp="1"/>
          </p:cNvSpPr>
          <p:nvPr>
            <p:ph idx="1"/>
          </p:nvPr>
        </p:nvSpPr>
        <p:spPr/>
        <p:txBody>
          <a:bodyPr>
            <a:normAutofit lnSpcReduction="10000"/>
          </a:bodyPr>
          <a:lstStyle/>
          <a:p>
            <a:r>
              <a:rPr lang="en-US" dirty="0"/>
              <a:t>Not only one ‘Blockchain’ approach</a:t>
            </a:r>
          </a:p>
          <a:p>
            <a:r>
              <a:rPr lang="en-US" dirty="0"/>
              <a:t>Some architectures you would want to post some material to other data stores</a:t>
            </a:r>
          </a:p>
          <a:p>
            <a:pPr lvl="1"/>
            <a:r>
              <a:rPr lang="en-US" dirty="0"/>
              <a:t>Called Oracles</a:t>
            </a:r>
          </a:p>
          <a:p>
            <a:pPr lvl="0"/>
            <a:r>
              <a:rPr lang="en-US" dirty="0"/>
              <a:t>Or you might retain some information only in dynamic memory</a:t>
            </a:r>
          </a:p>
          <a:p>
            <a:pPr lvl="0"/>
            <a:r>
              <a:rPr lang="en-US" dirty="0"/>
              <a:t>What</a:t>
            </a:r>
            <a:r>
              <a:rPr lang="en-US" baseline="0" dirty="0"/>
              <a:t> you post to ‘The Block’ will vary by architecture</a:t>
            </a:r>
          </a:p>
          <a:p>
            <a:pPr lvl="1"/>
            <a:r>
              <a:rPr lang="en-US" baseline="0" dirty="0"/>
              <a:t>Derive a logical design from the concept model based on design decisions</a:t>
            </a:r>
          </a:p>
          <a:p>
            <a:pPr lvl="0"/>
            <a:r>
              <a:rPr lang="en-US" baseline="0" dirty="0"/>
              <a:t>Conclusion: </a:t>
            </a:r>
          </a:p>
          <a:p>
            <a:pPr lvl="1"/>
            <a:r>
              <a:rPr lang="en-US" dirty="0"/>
              <a:t>Back to the Concept</a:t>
            </a:r>
            <a:r>
              <a:rPr lang="en-US" baseline="0" dirty="0"/>
              <a:t> Model principles: Identify variable data regardless of where posted</a:t>
            </a:r>
          </a:p>
          <a:p>
            <a:pPr lvl="1"/>
            <a:endParaRPr lang="en-US" dirty="0"/>
          </a:p>
        </p:txBody>
      </p:sp>
    </p:spTree>
    <p:extLst>
      <p:ext uri="{BB962C8B-B14F-4D97-AF65-F5344CB8AC3E}">
        <p14:creationId xmlns:p14="http://schemas.microsoft.com/office/powerpoint/2010/main" val="2208409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C9A7-0C37-45CB-A465-93CA57686516}"/>
              </a:ext>
            </a:extLst>
          </p:cNvPr>
          <p:cNvSpPr>
            <a:spLocks noGrp="1"/>
          </p:cNvSpPr>
          <p:nvPr>
            <p:ph type="title"/>
          </p:nvPr>
        </p:nvSpPr>
        <p:spPr/>
        <p:txBody>
          <a:bodyPr/>
          <a:lstStyle/>
          <a:p>
            <a:r>
              <a:rPr lang="en-US" dirty="0"/>
              <a:t>IR Swap Process Analysis</a:t>
            </a:r>
          </a:p>
        </p:txBody>
      </p:sp>
      <p:sp>
        <p:nvSpPr>
          <p:cNvPr id="3" name="Content Placeholder 2">
            <a:extLst>
              <a:ext uri="{FF2B5EF4-FFF2-40B4-BE49-F238E27FC236}">
                <a16:creationId xmlns:a16="http://schemas.microsoft.com/office/drawing/2014/main" id="{A7F4ABDA-4A4A-4C10-80D9-52B013C371FA}"/>
              </a:ext>
            </a:extLst>
          </p:cNvPr>
          <p:cNvSpPr>
            <a:spLocks noGrp="1"/>
          </p:cNvSpPr>
          <p:nvPr>
            <p:ph idx="1"/>
          </p:nvPr>
        </p:nvSpPr>
        <p:spPr/>
        <p:txBody>
          <a:bodyPr>
            <a:normAutofit/>
          </a:bodyPr>
          <a:lstStyle/>
          <a:p>
            <a:pPr marL="342900" indent="-342900">
              <a:lnSpc>
                <a:spcPct val="100000"/>
              </a:lnSpc>
              <a:spcBef>
                <a:spcPct val="20000"/>
              </a:spcBef>
              <a:defRPr/>
            </a:pPr>
            <a:r>
              <a:rPr lang="en-US" sz="3200" dirty="0"/>
              <a:t>At first we defined a </a:t>
            </a:r>
            <a:r>
              <a:rPr lang="en-US" sz="3200" dirty="0" err="1"/>
              <a:t>swimlane</a:t>
            </a:r>
            <a:r>
              <a:rPr lang="en-US" sz="3200" dirty="0"/>
              <a:t> for ‘The Block’</a:t>
            </a:r>
          </a:p>
          <a:p>
            <a:r>
              <a:rPr lang="en-US" dirty="0"/>
              <a:t>What gets posted to ‘The Block’?</a:t>
            </a:r>
          </a:p>
          <a:p>
            <a:pPr lvl="1"/>
            <a:r>
              <a:rPr lang="en-US" dirty="0"/>
              <a:t>It turns out</a:t>
            </a:r>
            <a:r>
              <a:rPr lang="en-US" baseline="0" dirty="0"/>
              <a:t> this depends very much on the block architecture and performance constraints</a:t>
            </a:r>
          </a:p>
          <a:p>
            <a:pPr lvl="1"/>
            <a:r>
              <a:rPr lang="en-US" baseline="0" dirty="0"/>
              <a:t>Come material might go on separate data stores sometimes called ‘oracles’</a:t>
            </a:r>
          </a:p>
          <a:p>
            <a:pPr lvl="0"/>
            <a:endParaRPr lang="en-US" baseline="0" dirty="0"/>
          </a:p>
          <a:p>
            <a:pPr lvl="0"/>
            <a:r>
              <a:rPr lang="en-US" baseline="0" dirty="0"/>
              <a:t>Latest: Swimlane defined by function not by form:</a:t>
            </a:r>
          </a:p>
          <a:p>
            <a:pPr lvl="1"/>
            <a:r>
              <a:rPr lang="en-US" baseline="0" dirty="0"/>
              <a:t>Time-variable information about the contract</a:t>
            </a:r>
          </a:p>
        </p:txBody>
      </p:sp>
    </p:spTree>
    <p:extLst>
      <p:ext uri="{BB962C8B-B14F-4D97-AF65-F5344CB8AC3E}">
        <p14:creationId xmlns:p14="http://schemas.microsoft.com/office/powerpoint/2010/main" val="3925820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6FE3-A6C7-4E05-9400-851A077DB193}"/>
              </a:ext>
            </a:extLst>
          </p:cNvPr>
          <p:cNvSpPr>
            <a:spLocks noGrp="1"/>
          </p:cNvSpPr>
          <p:nvPr>
            <p:ph type="title"/>
          </p:nvPr>
        </p:nvSpPr>
        <p:spPr/>
        <p:txBody>
          <a:bodyPr/>
          <a:lstStyle/>
          <a:p>
            <a:r>
              <a:rPr lang="en-US" dirty="0"/>
              <a:t>Refining this</a:t>
            </a:r>
          </a:p>
        </p:txBody>
      </p:sp>
      <p:sp>
        <p:nvSpPr>
          <p:cNvPr id="3" name="Content Placeholder 2">
            <a:extLst>
              <a:ext uri="{FF2B5EF4-FFF2-40B4-BE49-F238E27FC236}">
                <a16:creationId xmlns:a16="http://schemas.microsoft.com/office/drawing/2014/main" id="{E60289CA-834B-4A4A-B3C4-33517FC8CBF7}"/>
              </a:ext>
            </a:extLst>
          </p:cNvPr>
          <p:cNvSpPr>
            <a:spLocks noGrp="1"/>
          </p:cNvSpPr>
          <p:nvPr>
            <p:ph idx="1"/>
          </p:nvPr>
        </p:nvSpPr>
        <p:spPr/>
        <p:txBody>
          <a:bodyPr/>
          <a:lstStyle/>
          <a:p>
            <a:r>
              <a:rPr lang="en-US" dirty="0"/>
              <a:t>Final process model with variable data</a:t>
            </a:r>
          </a:p>
          <a:p>
            <a:r>
              <a:rPr lang="en-US" dirty="0"/>
              <a:t>Static contract terms (term</a:t>
            </a:r>
            <a:r>
              <a:rPr lang="en-US" baseline="0" dirty="0"/>
              <a:t> sheets) in FIBO IR Swaps</a:t>
            </a:r>
          </a:p>
          <a:p>
            <a:r>
              <a:rPr lang="en-US" baseline="0" dirty="0"/>
              <a:t>Variable terms</a:t>
            </a:r>
          </a:p>
          <a:p>
            <a:r>
              <a:rPr lang="en-US" baseline="0" dirty="0"/>
              <a:t>Process activities that generate and use this data</a:t>
            </a:r>
          </a:p>
          <a:p>
            <a:pPr lvl="1"/>
            <a:r>
              <a:rPr lang="en-US" dirty="0"/>
              <a:t>Prescriptive: process definition</a:t>
            </a:r>
          </a:p>
          <a:p>
            <a:pPr lvl="1"/>
            <a:r>
              <a:rPr lang="en-US" dirty="0"/>
              <a:t>Descriptive:</a:t>
            </a:r>
            <a:r>
              <a:rPr lang="en-US" baseline="0" dirty="0"/>
              <a:t> events that happen</a:t>
            </a:r>
          </a:p>
          <a:p>
            <a:pPr lvl="1"/>
            <a:r>
              <a:rPr lang="en-US" dirty="0"/>
              <a:t>These originate each piece of variable data</a:t>
            </a:r>
          </a:p>
        </p:txBody>
      </p:sp>
    </p:spTree>
    <p:extLst>
      <p:ext uri="{BB962C8B-B14F-4D97-AF65-F5344CB8AC3E}">
        <p14:creationId xmlns:p14="http://schemas.microsoft.com/office/powerpoint/2010/main" val="1213339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BE57A0DD-07BF-4609-BBF5-36E364ADB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334" y="0"/>
            <a:ext cx="7335332" cy="6858000"/>
          </a:xfrm>
          <a:prstGeom prst="rect">
            <a:avLst/>
          </a:prstGeom>
        </p:spPr>
      </p:pic>
      <p:sp>
        <p:nvSpPr>
          <p:cNvPr id="2" name="Title 1">
            <a:extLst>
              <a:ext uri="{FF2B5EF4-FFF2-40B4-BE49-F238E27FC236}">
                <a16:creationId xmlns:a16="http://schemas.microsoft.com/office/drawing/2014/main" id="{12E3914D-8413-4964-AD5D-EBE5B8B5AC8C}"/>
              </a:ext>
            </a:extLst>
          </p:cNvPr>
          <p:cNvSpPr>
            <a:spLocks noGrp="1"/>
          </p:cNvSpPr>
          <p:nvPr>
            <p:ph type="title"/>
          </p:nvPr>
        </p:nvSpPr>
        <p:spPr>
          <a:xfrm>
            <a:off x="0" y="1"/>
            <a:ext cx="10515600" cy="759758"/>
          </a:xfrm>
        </p:spPr>
        <p:txBody>
          <a:bodyPr/>
          <a:lstStyle/>
          <a:p>
            <a:r>
              <a:rPr lang="en-US" dirty="0"/>
              <a:t>Updated Process</a:t>
            </a:r>
          </a:p>
        </p:txBody>
      </p:sp>
    </p:spTree>
    <p:extLst>
      <p:ext uri="{BB962C8B-B14F-4D97-AF65-F5344CB8AC3E}">
        <p14:creationId xmlns:p14="http://schemas.microsoft.com/office/powerpoint/2010/main" val="157982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7807-1E11-419D-9C06-CB609D593E16}"/>
              </a:ext>
            </a:extLst>
          </p:cNvPr>
          <p:cNvSpPr>
            <a:spLocks noGrp="1"/>
          </p:cNvSpPr>
          <p:nvPr>
            <p:ph type="title"/>
          </p:nvPr>
        </p:nvSpPr>
        <p:spPr/>
        <p:txBody>
          <a:bodyPr/>
          <a:lstStyle/>
          <a:p>
            <a:r>
              <a:rPr lang="en-US" dirty="0"/>
              <a:t>Data typing questions</a:t>
            </a:r>
          </a:p>
        </p:txBody>
      </p:sp>
      <p:sp>
        <p:nvSpPr>
          <p:cNvPr id="3" name="Content Placeholder 2">
            <a:extLst>
              <a:ext uri="{FF2B5EF4-FFF2-40B4-BE49-F238E27FC236}">
                <a16:creationId xmlns:a16="http://schemas.microsoft.com/office/drawing/2014/main" id="{8B79CB22-C19E-486C-A6D0-5E7B0219B1B0}"/>
              </a:ext>
            </a:extLst>
          </p:cNvPr>
          <p:cNvSpPr>
            <a:spLocks noGrp="1"/>
          </p:cNvSpPr>
          <p:nvPr>
            <p:ph idx="1"/>
          </p:nvPr>
        </p:nvSpPr>
        <p:spPr/>
        <p:txBody>
          <a:bodyPr>
            <a:normAutofit/>
          </a:bodyPr>
          <a:lstStyle/>
          <a:p>
            <a:r>
              <a:rPr lang="en-US" dirty="0"/>
              <a:t>Any kind of data ca be posted to the ‘Block’ or ledger</a:t>
            </a:r>
          </a:p>
          <a:p>
            <a:pPr lvl="1"/>
            <a:r>
              <a:rPr lang="en-US" dirty="0"/>
              <a:t>E.g. numbers, for money</a:t>
            </a:r>
          </a:p>
          <a:p>
            <a:pPr lvl="1"/>
            <a:r>
              <a:rPr lang="en-US" dirty="0"/>
              <a:t>Also text etc.</a:t>
            </a:r>
          </a:p>
          <a:p>
            <a:pPr lvl="0"/>
            <a:r>
              <a:rPr lang="en-US" dirty="0"/>
              <a:t>BUT how do we deal with posting of</a:t>
            </a:r>
            <a:r>
              <a:rPr lang="en-US" baseline="0" dirty="0"/>
              <a:t> complex or qualified data</a:t>
            </a:r>
          </a:p>
          <a:p>
            <a:pPr lvl="1"/>
            <a:r>
              <a:rPr lang="en-US" dirty="0"/>
              <a:t>Monetary amounts (qualified by currency)</a:t>
            </a:r>
          </a:p>
          <a:p>
            <a:pPr lvl="1"/>
            <a:r>
              <a:rPr lang="en-US" dirty="0"/>
              <a:t>Interest amounts – (on what, for what period)</a:t>
            </a:r>
          </a:p>
          <a:p>
            <a:pPr lvl="1"/>
            <a:r>
              <a:rPr lang="en-US" dirty="0"/>
              <a:t>How to identify related contract etc. in a </a:t>
            </a:r>
            <a:r>
              <a:rPr lang="en-US" dirty="0" err="1"/>
              <a:t>hige</a:t>
            </a:r>
            <a:r>
              <a:rPr lang="en-US" dirty="0"/>
              <a:t> and</a:t>
            </a:r>
            <a:r>
              <a:rPr lang="en-US" baseline="0" dirty="0"/>
              <a:t> growing block of stuff?</a:t>
            </a:r>
          </a:p>
          <a:p>
            <a:pPr lvl="0"/>
            <a:r>
              <a:rPr lang="en-US" dirty="0"/>
              <a:t>Also provenance and</a:t>
            </a:r>
            <a:r>
              <a:rPr lang="en-US" baseline="0" dirty="0"/>
              <a:t> </a:t>
            </a:r>
            <a:r>
              <a:rPr lang="en-US" baseline="0" dirty="0" err="1"/>
              <a:t>ther</a:t>
            </a:r>
            <a:r>
              <a:rPr lang="en-US" baseline="0" dirty="0"/>
              <a:t> metadata</a:t>
            </a:r>
          </a:p>
        </p:txBody>
      </p:sp>
    </p:spTree>
    <p:extLst>
      <p:ext uri="{BB962C8B-B14F-4D97-AF65-F5344CB8AC3E}">
        <p14:creationId xmlns:p14="http://schemas.microsoft.com/office/powerpoint/2010/main" val="1350078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D613-2154-43EF-9414-F53E604C4111}"/>
              </a:ext>
            </a:extLst>
          </p:cNvPr>
          <p:cNvSpPr>
            <a:spLocks noGrp="1"/>
          </p:cNvSpPr>
          <p:nvPr>
            <p:ph type="title"/>
          </p:nvPr>
        </p:nvSpPr>
        <p:spPr/>
        <p:txBody>
          <a:bodyPr/>
          <a:lstStyle/>
          <a:p>
            <a:r>
              <a:rPr lang="en-US" dirty="0"/>
              <a:t>Breakthrough Moment</a:t>
            </a:r>
          </a:p>
        </p:txBody>
      </p:sp>
      <p:sp>
        <p:nvSpPr>
          <p:cNvPr id="3" name="Content Placeholder 2">
            <a:extLst>
              <a:ext uri="{FF2B5EF4-FFF2-40B4-BE49-F238E27FC236}">
                <a16:creationId xmlns:a16="http://schemas.microsoft.com/office/drawing/2014/main" id="{1C44AE95-F7FF-45E6-AE5F-69F42ECFB1DD}"/>
              </a:ext>
            </a:extLst>
          </p:cNvPr>
          <p:cNvSpPr>
            <a:spLocks noGrp="1"/>
          </p:cNvSpPr>
          <p:nvPr>
            <p:ph idx="1"/>
          </p:nvPr>
        </p:nvSpPr>
        <p:spPr/>
        <p:txBody>
          <a:bodyPr/>
          <a:lstStyle/>
          <a:p>
            <a:r>
              <a:rPr lang="en-US" dirty="0"/>
              <a:t>If any kind of datatype can be posted to the block, then</a:t>
            </a:r>
          </a:p>
          <a:p>
            <a:r>
              <a:rPr lang="en-US" dirty="0"/>
              <a:t>XML can be posted (as a complete XML Document)</a:t>
            </a:r>
          </a:p>
          <a:p>
            <a:pPr lvl="1"/>
            <a:r>
              <a:rPr lang="en-US" dirty="0"/>
              <a:t>E.g. ISO 20022</a:t>
            </a:r>
          </a:p>
          <a:p>
            <a:r>
              <a:rPr lang="en-US" dirty="0"/>
              <a:t>XML includes RDF/XML</a:t>
            </a:r>
          </a:p>
          <a:p>
            <a:r>
              <a:rPr lang="en-US" dirty="0"/>
              <a:t>So can post</a:t>
            </a:r>
            <a:r>
              <a:rPr lang="en-US" baseline="0" dirty="0"/>
              <a:t> a semantic graph</a:t>
            </a:r>
          </a:p>
          <a:p>
            <a:pPr lvl="1"/>
            <a:r>
              <a:rPr lang="en-US" dirty="0"/>
              <a:t>e.g. instance data referenced to FIBO and others</a:t>
            </a:r>
          </a:p>
        </p:txBody>
      </p:sp>
    </p:spTree>
    <p:extLst>
      <p:ext uri="{BB962C8B-B14F-4D97-AF65-F5344CB8AC3E}">
        <p14:creationId xmlns:p14="http://schemas.microsoft.com/office/powerpoint/2010/main" val="1963898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B0AB5-DA72-4E0F-BCF1-C8A5926B57A4}"/>
              </a:ext>
            </a:extLst>
          </p:cNvPr>
          <p:cNvSpPr>
            <a:spLocks noGrp="1"/>
          </p:cNvSpPr>
          <p:nvPr>
            <p:ph type="title"/>
          </p:nvPr>
        </p:nvSpPr>
        <p:spPr/>
        <p:txBody>
          <a:bodyPr/>
          <a:lstStyle/>
          <a:p>
            <a:r>
              <a:rPr lang="en-US" dirty="0"/>
              <a:t>Then</a:t>
            </a:r>
          </a:p>
        </p:txBody>
      </p:sp>
      <p:sp>
        <p:nvSpPr>
          <p:cNvPr id="3" name="Content Placeholder 2">
            <a:extLst>
              <a:ext uri="{FF2B5EF4-FFF2-40B4-BE49-F238E27FC236}">
                <a16:creationId xmlns:a16="http://schemas.microsoft.com/office/drawing/2014/main" id="{FCAC09A1-E165-4C4F-BCCB-24E811420005}"/>
              </a:ext>
            </a:extLst>
          </p:cNvPr>
          <p:cNvSpPr>
            <a:spLocks noGrp="1"/>
          </p:cNvSpPr>
          <p:nvPr>
            <p:ph idx="1"/>
          </p:nvPr>
        </p:nvSpPr>
        <p:spPr/>
        <p:txBody>
          <a:bodyPr>
            <a:normAutofit/>
          </a:bodyPr>
          <a:lstStyle/>
          <a:p>
            <a:r>
              <a:rPr lang="en-US" dirty="0"/>
              <a:t>XML / ISO 20022 can be used directly were appropriate</a:t>
            </a:r>
          </a:p>
          <a:p>
            <a:r>
              <a:rPr lang="en-US" dirty="0"/>
              <a:t>Each ISO 20022 message type accompanies a process definition</a:t>
            </a:r>
          </a:p>
          <a:p>
            <a:pPr lvl="1"/>
            <a:r>
              <a:rPr lang="en-US" dirty="0"/>
              <a:t>If you are following that part of a process, this tells you all the data elements needed to accompany and qualify that element</a:t>
            </a:r>
          </a:p>
          <a:p>
            <a:pPr lvl="0"/>
            <a:r>
              <a:rPr lang="en-US" dirty="0"/>
              <a:t>Can also use the ISO 220022 content as analysis for an ontology representation of the same stuff</a:t>
            </a:r>
          </a:p>
        </p:txBody>
      </p:sp>
    </p:spTree>
    <p:extLst>
      <p:ext uri="{BB962C8B-B14F-4D97-AF65-F5344CB8AC3E}">
        <p14:creationId xmlns:p14="http://schemas.microsoft.com/office/powerpoint/2010/main" val="3496786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B5F6-BD56-4674-B473-F854B68C16C9}"/>
              </a:ext>
            </a:extLst>
          </p:cNvPr>
          <p:cNvSpPr>
            <a:spLocks noGrp="1"/>
          </p:cNvSpPr>
          <p:nvPr>
            <p:ph type="title"/>
          </p:nvPr>
        </p:nvSpPr>
        <p:spPr/>
        <p:txBody>
          <a:bodyPr/>
          <a:lstStyle/>
          <a:p>
            <a:r>
              <a:rPr lang="en-US" dirty="0"/>
              <a:t>Then</a:t>
            </a:r>
          </a:p>
        </p:txBody>
      </p:sp>
      <p:sp>
        <p:nvSpPr>
          <p:cNvPr id="3" name="Content Placeholder 2">
            <a:extLst>
              <a:ext uri="{FF2B5EF4-FFF2-40B4-BE49-F238E27FC236}">
                <a16:creationId xmlns:a16="http://schemas.microsoft.com/office/drawing/2014/main" id="{6825FB75-5749-47DC-9AC1-73A9FA87139F}"/>
              </a:ext>
            </a:extLst>
          </p:cNvPr>
          <p:cNvSpPr>
            <a:spLocks noGrp="1"/>
          </p:cNvSpPr>
          <p:nvPr>
            <p:ph idx="1"/>
          </p:nvPr>
        </p:nvSpPr>
        <p:spPr/>
        <p:txBody>
          <a:bodyPr/>
          <a:lstStyle/>
          <a:p>
            <a:r>
              <a:rPr lang="en-US" dirty="0"/>
              <a:t>Post RDF graphs with qualifying information for each data</a:t>
            </a:r>
            <a:r>
              <a:rPr lang="en-US" baseline="0" dirty="0"/>
              <a:t> item</a:t>
            </a:r>
          </a:p>
          <a:p>
            <a:pPr lvl="1"/>
            <a:r>
              <a:rPr lang="en-US" dirty="0"/>
              <a:t>USE existing analysis where available </a:t>
            </a:r>
          </a:p>
          <a:p>
            <a:pPr lvl="2"/>
            <a:r>
              <a:rPr lang="en-US" dirty="0"/>
              <a:t>e.g. ISO 20022 or </a:t>
            </a:r>
            <a:r>
              <a:rPr lang="en-US" dirty="0" err="1"/>
              <a:t>FpML</a:t>
            </a:r>
            <a:endParaRPr lang="en-US" dirty="0"/>
          </a:p>
          <a:p>
            <a:pPr lvl="1"/>
            <a:r>
              <a:rPr lang="en-US" dirty="0"/>
              <a:t>IR Swaps </a:t>
            </a:r>
            <a:r>
              <a:rPr lang="en-US" dirty="0" err="1"/>
              <a:t>PoC</a:t>
            </a:r>
            <a:r>
              <a:rPr lang="en-US" dirty="0"/>
              <a:t>: Analyze the qualifying terms needed</a:t>
            </a:r>
          </a:p>
          <a:p>
            <a:pPr lvl="1"/>
            <a:r>
              <a:rPr lang="en-US" dirty="0"/>
              <a:t>This will compete our </a:t>
            </a:r>
            <a:r>
              <a:rPr lang="en-US" dirty="0" err="1"/>
              <a:t>PoC</a:t>
            </a:r>
            <a:r>
              <a:rPr lang="en-US" dirty="0"/>
              <a:t> conceptual model exercise </a:t>
            </a:r>
          </a:p>
        </p:txBody>
      </p:sp>
    </p:spTree>
    <p:extLst>
      <p:ext uri="{BB962C8B-B14F-4D97-AF65-F5344CB8AC3E}">
        <p14:creationId xmlns:p14="http://schemas.microsoft.com/office/powerpoint/2010/main" val="2652311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66EE-B098-4419-A38B-D7612F7A8FEA}"/>
              </a:ext>
            </a:extLst>
          </p:cNvPr>
          <p:cNvSpPr>
            <a:spLocks noGrp="1"/>
          </p:cNvSpPr>
          <p:nvPr>
            <p:ph type="title"/>
          </p:nvPr>
        </p:nvSpPr>
        <p:spPr/>
        <p:txBody>
          <a:bodyPr/>
          <a:lstStyle/>
          <a:p>
            <a:r>
              <a:rPr lang="en-US" dirty="0" err="1"/>
              <a:t>PoC</a:t>
            </a:r>
            <a:r>
              <a:rPr lang="en-US" dirty="0"/>
              <a:t>: What qualifies each </a:t>
            </a:r>
            <a:r>
              <a:rPr lang="en-US" dirty="0" err="1"/>
              <a:t>Postable</a:t>
            </a:r>
            <a:r>
              <a:rPr lang="en-US" dirty="0"/>
              <a:t> Term?</a:t>
            </a:r>
          </a:p>
        </p:txBody>
      </p:sp>
      <p:sp>
        <p:nvSpPr>
          <p:cNvPr id="3" name="Content Placeholder 2">
            <a:extLst>
              <a:ext uri="{FF2B5EF4-FFF2-40B4-BE49-F238E27FC236}">
                <a16:creationId xmlns:a16="http://schemas.microsoft.com/office/drawing/2014/main" id="{C1D61BC7-6CC9-4114-88A2-660708318D0A}"/>
              </a:ext>
            </a:extLst>
          </p:cNvPr>
          <p:cNvSpPr>
            <a:spLocks noGrp="1"/>
          </p:cNvSpPr>
          <p:nvPr>
            <p:ph idx="1"/>
          </p:nvPr>
        </p:nvSpPr>
        <p:spPr/>
        <p:txBody>
          <a:bodyPr/>
          <a:lstStyle/>
          <a:p>
            <a:r>
              <a:rPr lang="en-US" dirty="0"/>
              <a:t>Specific trade (Unique Transaction Identifier)</a:t>
            </a:r>
          </a:p>
          <a:p>
            <a:r>
              <a:rPr lang="en-US" dirty="0"/>
              <a:t>Specific Quarterly cycle</a:t>
            </a:r>
            <a:r>
              <a:rPr lang="en-US" baseline="0" dirty="0"/>
              <a:t> (Reset Date)</a:t>
            </a:r>
          </a:p>
          <a:p>
            <a:r>
              <a:rPr lang="en-US" baseline="0" dirty="0"/>
              <a:t>Monetary Amounts: Currency</a:t>
            </a:r>
          </a:p>
          <a:p>
            <a:endParaRPr lang="en-US" dirty="0"/>
          </a:p>
          <a:p>
            <a:r>
              <a:rPr lang="en-US" dirty="0"/>
              <a:t>These are the qualifying data elements for each posting of these records to a block or oracle or other record, depending on architecture</a:t>
            </a:r>
          </a:p>
          <a:p>
            <a:r>
              <a:rPr lang="en-US" dirty="0"/>
              <a:t>Posted graph = the core data (number etc.) plus these qualifiers</a:t>
            </a:r>
          </a:p>
        </p:txBody>
      </p:sp>
    </p:spTree>
    <p:extLst>
      <p:ext uri="{BB962C8B-B14F-4D97-AF65-F5344CB8AC3E}">
        <p14:creationId xmlns:p14="http://schemas.microsoft.com/office/powerpoint/2010/main" val="1041601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6015-E264-4465-829E-DE01B3AF4856}"/>
              </a:ext>
            </a:extLst>
          </p:cNvPr>
          <p:cNvSpPr>
            <a:spLocks noGrp="1"/>
          </p:cNvSpPr>
          <p:nvPr>
            <p:ph type="title"/>
          </p:nvPr>
        </p:nvSpPr>
        <p:spPr/>
        <p:txBody>
          <a:bodyPr/>
          <a:lstStyle/>
          <a:p>
            <a:r>
              <a:rPr lang="en-US" dirty="0"/>
              <a:t>Term Sheet</a:t>
            </a:r>
            <a:br>
              <a:rPr lang="en-US" dirty="0"/>
            </a:br>
            <a:r>
              <a:rPr lang="en-US" dirty="0"/>
              <a:t>Semantics</a:t>
            </a:r>
          </a:p>
        </p:txBody>
      </p:sp>
      <p:pic>
        <p:nvPicPr>
          <p:cNvPr id="5" name="Picture 4" descr="A screenshot of a cell phone&#10;&#10;Description generated with very high confidence">
            <a:extLst>
              <a:ext uri="{FF2B5EF4-FFF2-40B4-BE49-F238E27FC236}">
                <a16:creationId xmlns:a16="http://schemas.microsoft.com/office/drawing/2014/main" id="{F3F7B8C4-522D-4E39-8D7E-6E1E2A79A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668" y="0"/>
            <a:ext cx="7335332" cy="6858000"/>
          </a:xfrm>
          <a:prstGeom prst="rect">
            <a:avLst/>
          </a:prstGeom>
        </p:spPr>
      </p:pic>
      <p:sp>
        <p:nvSpPr>
          <p:cNvPr id="6" name="Oval 5">
            <a:extLst>
              <a:ext uri="{FF2B5EF4-FFF2-40B4-BE49-F238E27FC236}">
                <a16:creationId xmlns:a16="http://schemas.microsoft.com/office/drawing/2014/main" id="{AD6D9038-79C6-4263-84B6-DD626AB4BD0C}"/>
              </a:ext>
            </a:extLst>
          </p:cNvPr>
          <p:cNvSpPr/>
          <p:nvPr/>
        </p:nvSpPr>
        <p:spPr>
          <a:xfrm>
            <a:off x="5035930" y="1674159"/>
            <a:ext cx="1640541" cy="19296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AB0314-F1F9-4147-A5E4-2E191B2DAA73}"/>
              </a:ext>
            </a:extLst>
          </p:cNvPr>
          <p:cNvSpPr txBox="1"/>
          <p:nvPr/>
        </p:nvSpPr>
        <p:spPr>
          <a:xfrm>
            <a:off x="664992" y="2729752"/>
            <a:ext cx="3597780" cy="923330"/>
          </a:xfrm>
          <a:prstGeom prst="rect">
            <a:avLst/>
          </a:prstGeom>
          <a:noFill/>
        </p:spPr>
        <p:txBody>
          <a:bodyPr wrap="none" rtlCol="0">
            <a:spAutoFit/>
          </a:bodyPr>
          <a:lstStyle/>
          <a:p>
            <a:r>
              <a:rPr lang="en-US" dirty="0">
                <a:solidFill>
                  <a:srgbClr val="FF0000"/>
                </a:solidFill>
              </a:rPr>
              <a:t>This stuff: Contractual commitments</a:t>
            </a:r>
          </a:p>
          <a:p>
            <a:r>
              <a:rPr lang="en-US" dirty="0">
                <a:solidFill>
                  <a:srgbClr val="FF0000"/>
                </a:solidFill>
              </a:rPr>
              <a:t>and agreed terms (triggers etc.)</a:t>
            </a:r>
          </a:p>
          <a:p>
            <a:r>
              <a:rPr lang="en-US" dirty="0">
                <a:solidFill>
                  <a:srgbClr val="FF0000"/>
                </a:solidFill>
              </a:rPr>
              <a:t> = the semantics of the Contract</a:t>
            </a:r>
          </a:p>
        </p:txBody>
      </p:sp>
      <p:cxnSp>
        <p:nvCxnSpPr>
          <p:cNvPr id="9" name="Straight Arrow Connector 8">
            <a:extLst>
              <a:ext uri="{FF2B5EF4-FFF2-40B4-BE49-F238E27FC236}">
                <a16:creationId xmlns:a16="http://schemas.microsoft.com/office/drawing/2014/main" id="{52B43339-8D41-4F00-801B-AA7EF71F6840}"/>
              </a:ext>
            </a:extLst>
          </p:cNvPr>
          <p:cNvCxnSpPr>
            <a:stCxn id="7" idx="3"/>
            <a:endCxn id="6" idx="2"/>
          </p:cNvCxnSpPr>
          <p:nvPr/>
        </p:nvCxnSpPr>
        <p:spPr>
          <a:xfrm flipV="1">
            <a:off x="4262772" y="2638986"/>
            <a:ext cx="773158" cy="5524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F80303-BC79-4FA7-ACA6-A58855D0008D}"/>
              </a:ext>
            </a:extLst>
          </p:cNvPr>
          <p:cNvSpPr txBox="1"/>
          <p:nvPr/>
        </p:nvSpPr>
        <p:spPr>
          <a:xfrm>
            <a:off x="1319455" y="3743848"/>
            <a:ext cx="1669816" cy="369332"/>
          </a:xfrm>
          <a:prstGeom prst="rect">
            <a:avLst/>
          </a:prstGeom>
          <a:noFill/>
        </p:spPr>
        <p:txBody>
          <a:bodyPr wrap="none" rtlCol="0">
            <a:spAutoFit/>
          </a:bodyPr>
          <a:lstStyle/>
          <a:p>
            <a:r>
              <a:rPr lang="en-US" dirty="0">
                <a:solidFill>
                  <a:srgbClr val="FF0000"/>
                </a:solidFill>
              </a:rPr>
              <a:t>= FIBO IR Swaps</a:t>
            </a:r>
          </a:p>
        </p:txBody>
      </p:sp>
    </p:spTree>
    <p:extLst>
      <p:ext uri="{BB962C8B-B14F-4D97-AF65-F5344CB8AC3E}">
        <p14:creationId xmlns:p14="http://schemas.microsoft.com/office/powerpoint/2010/main" val="4197135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Blockchain and Distributed Ledgers</a:t>
            </a:r>
          </a:p>
        </p:txBody>
      </p:sp>
      <p:sp>
        <p:nvSpPr>
          <p:cNvPr id="3" name="Content Placeholder 2"/>
          <p:cNvSpPr>
            <a:spLocks noGrp="1"/>
          </p:cNvSpPr>
          <p:nvPr>
            <p:ph idx="1"/>
          </p:nvPr>
        </p:nvSpPr>
        <p:spPr/>
        <p:txBody>
          <a:bodyPr/>
          <a:lstStyle/>
          <a:p>
            <a:r>
              <a:rPr lang="en-US" dirty="0"/>
              <a:t>Origin: </a:t>
            </a:r>
            <a:r>
              <a:rPr lang="en-US" dirty="0" err="1"/>
              <a:t>BitCoin</a:t>
            </a:r>
            <a:r>
              <a:rPr lang="en-US" dirty="0"/>
              <a:t>, paper Satoshi </a:t>
            </a:r>
            <a:r>
              <a:rPr lang="en-US" dirty="0" err="1"/>
              <a:t>Nakamoto</a:t>
            </a:r>
            <a:endParaRPr lang="en-US" dirty="0"/>
          </a:p>
          <a:p>
            <a:r>
              <a:rPr lang="en-US" dirty="0"/>
              <a:t>Ability to</a:t>
            </a:r>
            <a:r>
              <a:rPr lang="en-US" baseline="0" dirty="0"/>
              <a:t> post non </a:t>
            </a:r>
            <a:r>
              <a:rPr lang="en-US" baseline="0" dirty="0" err="1"/>
              <a:t>repudiatable</a:t>
            </a:r>
            <a:r>
              <a:rPr lang="en-US" baseline="0" dirty="0"/>
              <a:t> stuff on a distributed ledger</a:t>
            </a:r>
          </a:p>
          <a:p>
            <a:r>
              <a:rPr lang="en-US" baseline="0" dirty="0"/>
              <a:t>What stuff? </a:t>
            </a:r>
          </a:p>
          <a:p>
            <a:pPr lvl="1"/>
            <a:r>
              <a:rPr lang="en-US" dirty="0"/>
              <a:t>Balances</a:t>
            </a:r>
          </a:p>
          <a:p>
            <a:pPr lvl="1"/>
            <a:r>
              <a:rPr lang="en-US" dirty="0"/>
              <a:t>Hash code for</a:t>
            </a:r>
            <a:r>
              <a:rPr lang="en-US" baseline="0" dirty="0"/>
              <a:t> any kind of file? </a:t>
            </a:r>
          </a:p>
          <a:p>
            <a:pPr lvl="0"/>
            <a:r>
              <a:rPr lang="en-US" dirty="0"/>
              <a:t>What is distributed? </a:t>
            </a:r>
          </a:p>
          <a:p>
            <a:pPr lvl="0"/>
            <a:r>
              <a:rPr lang="en-US" dirty="0"/>
              <a:t>Smart Contracts</a:t>
            </a:r>
          </a:p>
        </p:txBody>
      </p:sp>
    </p:spTree>
    <p:extLst>
      <p:ext uri="{BB962C8B-B14F-4D97-AF65-F5344CB8AC3E}">
        <p14:creationId xmlns:p14="http://schemas.microsoft.com/office/powerpoint/2010/main" val="3958139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72"/>
            <a:ext cx="10515600" cy="1325563"/>
          </a:xfrm>
        </p:spPr>
        <p:txBody>
          <a:bodyPr>
            <a:normAutofit/>
          </a:bodyPr>
          <a:lstStyle/>
          <a:p>
            <a:r>
              <a:rPr lang="en-US" dirty="0"/>
              <a:t>FIBO: Scope and Content</a:t>
            </a:r>
          </a:p>
        </p:txBody>
      </p:sp>
      <p:sp>
        <p:nvSpPr>
          <p:cNvPr id="4" name="Rectangle 3"/>
          <p:cNvSpPr/>
          <p:nvPr/>
        </p:nvSpPr>
        <p:spPr>
          <a:xfrm>
            <a:off x="1219200" y="1066800"/>
            <a:ext cx="9753600" cy="381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Upper Ontology</a:t>
            </a:r>
          </a:p>
        </p:txBody>
      </p:sp>
      <p:sp>
        <p:nvSpPr>
          <p:cNvPr id="5" name="Rectangle 4"/>
          <p:cNvSpPr/>
          <p:nvPr/>
        </p:nvSpPr>
        <p:spPr>
          <a:xfrm>
            <a:off x="1219201" y="1524000"/>
            <a:ext cx="9753599" cy="5334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Foundations: High level abstractions</a:t>
            </a:r>
          </a:p>
        </p:txBody>
      </p:sp>
      <p:sp>
        <p:nvSpPr>
          <p:cNvPr id="6" name="Rectangle 5"/>
          <p:cNvSpPr/>
          <p:nvPr/>
        </p:nvSpPr>
        <p:spPr>
          <a:xfrm>
            <a:off x="1219200" y="2743200"/>
            <a:ext cx="9753600" cy="175260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Contract Ontologies</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p:txBody>
      </p:sp>
      <p:sp>
        <p:nvSpPr>
          <p:cNvPr id="7" name="Rectangle 6"/>
          <p:cNvSpPr/>
          <p:nvPr/>
        </p:nvSpPr>
        <p:spPr>
          <a:xfrm>
            <a:off x="1219200" y="4572000"/>
            <a:ext cx="9753600" cy="6858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Pricing and Analytics (time-sensitive concepts)</a:t>
            </a:r>
          </a:p>
          <a:p>
            <a:pPr algn="ctr"/>
            <a:r>
              <a:rPr lang="en-US" sz="1600" dirty="0">
                <a:solidFill>
                  <a:schemeClr val="tx1"/>
                </a:solidFill>
              </a:rPr>
              <a:t>Pricing, Yields, Analytics per instrument class</a:t>
            </a:r>
          </a:p>
        </p:txBody>
      </p:sp>
      <p:sp>
        <p:nvSpPr>
          <p:cNvPr id="8" name="Rectangle 7"/>
          <p:cNvSpPr/>
          <p:nvPr/>
        </p:nvSpPr>
        <p:spPr>
          <a:xfrm>
            <a:off x="1219200" y="6096000"/>
            <a:ext cx="97536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Future FIBO: Portfolios, Positions etc.</a:t>
            </a:r>
          </a:p>
          <a:p>
            <a:pPr algn="ctr"/>
            <a:r>
              <a:rPr lang="en-US" sz="1600" dirty="0">
                <a:solidFill>
                  <a:schemeClr val="tx1"/>
                </a:solidFill>
              </a:rPr>
              <a:t>Concepts relating to individual institutions, reporting requirements etc.</a:t>
            </a:r>
          </a:p>
        </p:txBody>
      </p:sp>
      <p:sp>
        <p:nvSpPr>
          <p:cNvPr id="9" name="Rectangle 8"/>
          <p:cNvSpPr/>
          <p:nvPr/>
        </p:nvSpPr>
        <p:spPr>
          <a:xfrm>
            <a:off x="1219200" y="5334000"/>
            <a:ext cx="9753600" cy="685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Process</a:t>
            </a:r>
          </a:p>
          <a:p>
            <a:pPr algn="ctr"/>
            <a:r>
              <a:rPr lang="en-US" sz="1600" dirty="0">
                <a:solidFill>
                  <a:schemeClr val="tx1"/>
                </a:solidFill>
              </a:rPr>
              <a:t>Corporate Actions, Securities Issuance and Securitization</a:t>
            </a:r>
          </a:p>
        </p:txBody>
      </p:sp>
      <p:sp>
        <p:nvSpPr>
          <p:cNvPr id="11" name="Rectangle 10"/>
          <p:cNvSpPr/>
          <p:nvPr/>
        </p:nvSpPr>
        <p:spPr>
          <a:xfrm>
            <a:off x="1524000" y="3543300"/>
            <a:ext cx="43688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Derivatives</a:t>
            </a:r>
          </a:p>
        </p:txBody>
      </p:sp>
      <p:sp>
        <p:nvSpPr>
          <p:cNvPr id="12" name="Rectangle 11"/>
          <p:cNvSpPr/>
          <p:nvPr/>
        </p:nvSpPr>
        <p:spPr>
          <a:xfrm>
            <a:off x="6197600" y="3543300"/>
            <a:ext cx="44704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Loans, Mortgage Loans</a:t>
            </a:r>
          </a:p>
        </p:txBody>
      </p:sp>
      <p:sp>
        <p:nvSpPr>
          <p:cNvPr id="14" name="Rectangle 13"/>
          <p:cNvSpPr/>
          <p:nvPr/>
        </p:nvSpPr>
        <p:spPr>
          <a:xfrm>
            <a:off x="1524000" y="4000500"/>
            <a:ext cx="43688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Funds</a:t>
            </a:r>
          </a:p>
        </p:txBody>
      </p:sp>
      <p:sp>
        <p:nvSpPr>
          <p:cNvPr id="15" name="Rectangle 14"/>
          <p:cNvSpPr/>
          <p:nvPr/>
        </p:nvSpPr>
        <p:spPr>
          <a:xfrm>
            <a:off x="6197600" y="4000500"/>
            <a:ext cx="44704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Rights and Warrants</a:t>
            </a:r>
          </a:p>
        </p:txBody>
      </p:sp>
      <p:sp>
        <p:nvSpPr>
          <p:cNvPr id="16" name="Rectangle 15"/>
          <p:cNvSpPr/>
          <p:nvPr/>
        </p:nvSpPr>
        <p:spPr>
          <a:xfrm>
            <a:off x="7721600" y="2133600"/>
            <a:ext cx="3253873" cy="5334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Indices and Indicators</a:t>
            </a:r>
          </a:p>
        </p:txBody>
      </p:sp>
      <p:sp>
        <p:nvSpPr>
          <p:cNvPr id="17" name="Rectangle 16"/>
          <p:cNvSpPr/>
          <p:nvPr/>
        </p:nvSpPr>
        <p:spPr>
          <a:xfrm>
            <a:off x="1524000" y="3124200"/>
            <a:ext cx="43688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Securities (Common, Equities)</a:t>
            </a:r>
          </a:p>
        </p:txBody>
      </p:sp>
      <p:sp>
        <p:nvSpPr>
          <p:cNvPr id="18" name="Rectangle 17"/>
          <p:cNvSpPr/>
          <p:nvPr/>
        </p:nvSpPr>
        <p:spPr>
          <a:xfrm>
            <a:off x="6197600" y="3124200"/>
            <a:ext cx="44704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Securities (Debt)</a:t>
            </a:r>
          </a:p>
        </p:txBody>
      </p:sp>
      <p:sp>
        <p:nvSpPr>
          <p:cNvPr id="19" name="Rectangle 18"/>
          <p:cNvSpPr/>
          <p:nvPr/>
        </p:nvSpPr>
        <p:spPr>
          <a:xfrm>
            <a:off x="1208506" y="2133600"/>
            <a:ext cx="3160295" cy="5334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Business Entities</a:t>
            </a:r>
          </a:p>
        </p:txBody>
      </p:sp>
      <p:sp>
        <p:nvSpPr>
          <p:cNvPr id="20" name="Rectangle 19"/>
          <p:cNvSpPr/>
          <p:nvPr/>
        </p:nvSpPr>
        <p:spPr>
          <a:xfrm>
            <a:off x="4470400" y="2133600"/>
            <a:ext cx="3149600" cy="5334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Financial Business and Commerce</a:t>
            </a:r>
          </a:p>
        </p:txBody>
      </p:sp>
    </p:spTree>
    <p:extLst>
      <p:ext uri="{BB962C8B-B14F-4D97-AF65-F5344CB8AC3E}">
        <p14:creationId xmlns:p14="http://schemas.microsoft.com/office/powerpoint/2010/main" val="2759725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3FED1-69DE-42B0-9488-2D2EBCECBB11}"/>
              </a:ext>
            </a:extLst>
          </p:cNvPr>
          <p:cNvSpPr>
            <a:spLocks noGrp="1"/>
          </p:cNvSpPr>
          <p:nvPr>
            <p:ph type="title"/>
          </p:nvPr>
        </p:nvSpPr>
        <p:spPr>
          <a:xfrm>
            <a:off x="838200" y="10341"/>
            <a:ext cx="10515600" cy="964572"/>
          </a:xfrm>
        </p:spPr>
        <p:txBody>
          <a:bodyPr/>
          <a:lstStyle/>
          <a:p>
            <a:r>
              <a:rPr lang="en-US" dirty="0"/>
              <a:t>FIBO </a:t>
            </a:r>
            <a:r>
              <a:rPr lang="en-US" dirty="0" err="1"/>
              <a:t>PoC</a:t>
            </a:r>
            <a:r>
              <a:rPr lang="en-US" dirty="0"/>
              <a:t> Extension</a:t>
            </a:r>
          </a:p>
        </p:txBody>
      </p:sp>
      <p:sp>
        <p:nvSpPr>
          <p:cNvPr id="4" name="Rectangle 3">
            <a:extLst>
              <a:ext uri="{FF2B5EF4-FFF2-40B4-BE49-F238E27FC236}">
                <a16:creationId xmlns:a16="http://schemas.microsoft.com/office/drawing/2014/main" id="{28CABF3F-77AA-46BD-B295-83E338415FB9}"/>
              </a:ext>
            </a:extLst>
          </p:cNvPr>
          <p:cNvSpPr/>
          <p:nvPr/>
        </p:nvSpPr>
        <p:spPr>
          <a:xfrm>
            <a:off x="1331259" y="4175312"/>
            <a:ext cx="5009029" cy="13716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IR Swaps</a:t>
            </a:r>
          </a:p>
        </p:txBody>
      </p:sp>
      <p:sp>
        <p:nvSpPr>
          <p:cNvPr id="5" name="Rectangle 4">
            <a:extLst>
              <a:ext uri="{FF2B5EF4-FFF2-40B4-BE49-F238E27FC236}">
                <a16:creationId xmlns:a16="http://schemas.microsoft.com/office/drawing/2014/main" id="{C4AA442A-CD95-4B9A-8A08-5A3B1F321232}"/>
              </a:ext>
            </a:extLst>
          </p:cNvPr>
          <p:cNvSpPr/>
          <p:nvPr/>
        </p:nvSpPr>
        <p:spPr>
          <a:xfrm>
            <a:off x="1331260" y="3193676"/>
            <a:ext cx="2368920" cy="838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Swaps</a:t>
            </a:r>
            <a:endParaRPr lang="en-US" dirty="0"/>
          </a:p>
        </p:txBody>
      </p:sp>
      <p:sp>
        <p:nvSpPr>
          <p:cNvPr id="6" name="Rectangle 5">
            <a:extLst>
              <a:ext uri="{FF2B5EF4-FFF2-40B4-BE49-F238E27FC236}">
                <a16:creationId xmlns:a16="http://schemas.microsoft.com/office/drawing/2014/main" id="{1C21E003-6EEE-4633-944D-E31B47208711}"/>
              </a:ext>
            </a:extLst>
          </p:cNvPr>
          <p:cNvSpPr/>
          <p:nvPr/>
        </p:nvSpPr>
        <p:spPr>
          <a:xfrm>
            <a:off x="1331258" y="2386852"/>
            <a:ext cx="5009029" cy="66338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Derivatives</a:t>
            </a:r>
            <a:endParaRPr lang="en-US" dirty="0"/>
          </a:p>
        </p:txBody>
      </p:sp>
      <p:sp>
        <p:nvSpPr>
          <p:cNvPr id="7" name="Rectangle 6">
            <a:extLst>
              <a:ext uri="{FF2B5EF4-FFF2-40B4-BE49-F238E27FC236}">
                <a16:creationId xmlns:a16="http://schemas.microsoft.com/office/drawing/2014/main" id="{2EEBB73E-5E61-47D6-B8A0-2F3A9773BFB4}"/>
              </a:ext>
            </a:extLst>
          </p:cNvPr>
          <p:cNvSpPr/>
          <p:nvPr/>
        </p:nvSpPr>
        <p:spPr>
          <a:xfrm>
            <a:off x="3832412" y="3193676"/>
            <a:ext cx="2507875" cy="838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Rate Derivatives</a:t>
            </a:r>
            <a:endParaRPr lang="en-US" dirty="0"/>
          </a:p>
        </p:txBody>
      </p:sp>
      <p:sp>
        <p:nvSpPr>
          <p:cNvPr id="8" name="Rectangle 7">
            <a:extLst>
              <a:ext uri="{FF2B5EF4-FFF2-40B4-BE49-F238E27FC236}">
                <a16:creationId xmlns:a16="http://schemas.microsoft.com/office/drawing/2014/main" id="{35B4CC8D-4D5B-4B99-950E-F7A4BC8F51AC}"/>
              </a:ext>
            </a:extLst>
          </p:cNvPr>
          <p:cNvSpPr/>
          <p:nvPr/>
        </p:nvSpPr>
        <p:spPr>
          <a:xfrm>
            <a:off x="1331258" y="1619671"/>
            <a:ext cx="5009029" cy="66338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Foundations</a:t>
            </a:r>
            <a:endParaRPr lang="en-US" dirty="0"/>
          </a:p>
        </p:txBody>
      </p:sp>
      <p:sp>
        <p:nvSpPr>
          <p:cNvPr id="9" name="Rectangle 8">
            <a:extLst>
              <a:ext uri="{FF2B5EF4-FFF2-40B4-BE49-F238E27FC236}">
                <a16:creationId xmlns:a16="http://schemas.microsoft.com/office/drawing/2014/main" id="{B00FDA7D-B95A-4B8B-B718-54F71C948352}"/>
              </a:ext>
            </a:extLst>
          </p:cNvPr>
          <p:cNvSpPr/>
          <p:nvPr/>
        </p:nvSpPr>
        <p:spPr>
          <a:xfrm>
            <a:off x="6506136" y="4157384"/>
            <a:ext cx="4486835" cy="13716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Swap Events</a:t>
            </a:r>
          </a:p>
        </p:txBody>
      </p:sp>
      <p:sp>
        <p:nvSpPr>
          <p:cNvPr id="10" name="Rectangle 9">
            <a:extLst>
              <a:ext uri="{FF2B5EF4-FFF2-40B4-BE49-F238E27FC236}">
                <a16:creationId xmlns:a16="http://schemas.microsoft.com/office/drawing/2014/main" id="{881B03B1-A6B2-4660-8073-DC660C6B176F}"/>
              </a:ext>
            </a:extLst>
          </p:cNvPr>
          <p:cNvSpPr/>
          <p:nvPr/>
        </p:nvSpPr>
        <p:spPr>
          <a:xfrm>
            <a:off x="8861612" y="3184712"/>
            <a:ext cx="2131360"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Occurrences</a:t>
            </a:r>
            <a:endParaRPr lang="en-US" dirty="0"/>
          </a:p>
        </p:txBody>
      </p:sp>
      <p:sp>
        <p:nvSpPr>
          <p:cNvPr id="11" name="Rectangle 10">
            <a:extLst>
              <a:ext uri="{FF2B5EF4-FFF2-40B4-BE49-F238E27FC236}">
                <a16:creationId xmlns:a16="http://schemas.microsoft.com/office/drawing/2014/main" id="{E2AEFA4A-20C9-4B69-B604-B63871E1FB6E}"/>
              </a:ext>
            </a:extLst>
          </p:cNvPr>
          <p:cNvSpPr/>
          <p:nvPr/>
        </p:nvSpPr>
        <p:spPr>
          <a:xfrm>
            <a:off x="6506136" y="3184711"/>
            <a:ext cx="2207558"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Process</a:t>
            </a:r>
            <a:endParaRPr lang="en-US" dirty="0"/>
          </a:p>
        </p:txBody>
      </p:sp>
      <p:sp>
        <p:nvSpPr>
          <p:cNvPr id="12" name="Rectangle 11">
            <a:extLst>
              <a:ext uri="{FF2B5EF4-FFF2-40B4-BE49-F238E27FC236}">
                <a16:creationId xmlns:a16="http://schemas.microsoft.com/office/drawing/2014/main" id="{CF977CB2-2AAF-4A6A-BE7B-1F28EBE73EDD}"/>
              </a:ext>
            </a:extLst>
          </p:cNvPr>
          <p:cNvSpPr/>
          <p:nvPr/>
        </p:nvSpPr>
        <p:spPr>
          <a:xfrm>
            <a:off x="6541995" y="2386850"/>
            <a:ext cx="4450976" cy="66338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Occurrent Concepts</a:t>
            </a:r>
            <a:endParaRPr lang="en-US" dirty="0"/>
          </a:p>
        </p:txBody>
      </p:sp>
      <p:sp>
        <p:nvSpPr>
          <p:cNvPr id="13" name="Rectangle 12">
            <a:extLst>
              <a:ext uri="{FF2B5EF4-FFF2-40B4-BE49-F238E27FC236}">
                <a16:creationId xmlns:a16="http://schemas.microsoft.com/office/drawing/2014/main" id="{D08589F8-7BD0-4B81-BE22-C9C4691FE01D}"/>
              </a:ext>
            </a:extLst>
          </p:cNvPr>
          <p:cNvSpPr/>
          <p:nvPr/>
        </p:nvSpPr>
        <p:spPr>
          <a:xfrm>
            <a:off x="6524065" y="1619248"/>
            <a:ext cx="4450976" cy="66338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Upper Ontology</a:t>
            </a:r>
            <a:endParaRPr lang="en-US" dirty="0"/>
          </a:p>
        </p:txBody>
      </p:sp>
      <p:sp>
        <p:nvSpPr>
          <p:cNvPr id="14" name="TextBox 13">
            <a:extLst>
              <a:ext uri="{FF2B5EF4-FFF2-40B4-BE49-F238E27FC236}">
                <a16:creationId xmlns:a16="http://schemas.microsoft.com/office/drawing/2014/main" id="{B477A695-6625-45AA-9602-DAD839AFEC7C}"/>
              </a:ext>
            </a:extLst>
          </p:cNvPr>
          <p:cNvSpPr txBox="1"/>
          <p:nvPr/>
        </p:nvSpPr>
        <p:spPr>
          <a:xfrm>
            <a:off x="3345740" y="982999"/>
            <a:ext cx="973343" cy="584775"/>
          </a:xfrm>
          <a:prstGeom prst="rect">
            <a:avLst/>
          </a:prstGeom>
          <a:noFill/>
        </p:spPr>
        <p:txBody>
          <a:bodyPr wrap="none" rtlCol="0">
            <a:spAutoFit/>
          </a:bodyPr>
          <a:lstStyle/>
          <a:p>
            <a:r>
              <a:rPr lang="en-US" sz="3200" dirty="0"/>
              <a:t>FIBO</a:t>
            </a:r>
            <a:endParaRPr lang="en-US" dirty="0"/>
          </a:p>
        </p:txBody>
      </p:sp>
      <p:sp>
        <p:nvSpPr>
          <p:cNvPr id="15" name="TextBox 14">
            <a:extLst>
              <a:ext uri="{FF2B5EF4-FFF2-40B4-BE49-F238E27FC236}">
                <a16:creationId xmlns:a16="http://schemas.microsoft.com/office/drawing/2014/main" id="{571DE27D-4BF2-4E65-B512-6DAACDD16DDC}"/>
              </a:ext>
            </a:extLst>
          </p:cNvPr>
          <p:cNvSpPr txBox="1"/>
          <p:nvPr/>
        </p:nvSpPr>
        <p:spPr>
          <a:xfrm>
            <a:off x="7121561" y="970520"/>
            <a:ext cx="3327706" cy="523220"/>
          </a:xfrm>
          <a:prstGeom prst="rect">
            <a:avLst/>
          </a:prstGeom>
          <a:noFill/>
        </p:spPr>
        <p:txBody>
          <a:bodyPr wrap="none" rtlCol="0">
            <a:spAutoFit/>
          </a:bodyPr>
          <a:lstStyle/>
          <a:p>
            <a:r>
              <a:rPr lang="en-US" sz="2800" dirty="0"/>
              <a:t>Conceptual Ontology </a:t>
            </a:r>
            <a:endParaRPr lang="en-US" sz="1600" dirty="0"/>
          </a:p>
        </p:txBody>
      </p:sp>
    </p:spTree>
    <p:extLst>
      <p:ext uri="{BB962C8B-B14F-4D97-AF65-F5344CB8AC3E}">
        <p14:creationId xmlns:p14="http://schemas.microsoft.com/office/powerpoint/2010/main" val="1099924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8468D784-01C9-489B-A535-C0E5649B0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349" y="0"/>
            <a:ext cx="8200170" cy="6858000"/>
          </a:xfrm>
          <a:prstGeom prst="rect">
            <a:avLst/>
          </a:prstGeom>
        </p:spPr>
      </p:pic>
      <p:sp>
        <p:nvSpPr>
          <p:cNvPr id="2" name="Title 1">
            <a:extLst>
              <a:ext uri="{FF2B5EF4-FFF2-40B4-BE49-F238E27FC236}">
                <a16:creationId xmlns:a16="http://schemas.microsoft.com/office/drawing/2014/main" id="{976DA85F-BB19-4448-835D-12DBB85C8795}"/>
              </a:ext>
            </a:extLst>
          </p:cNvPr>
          <p:cNvSpPr>
            <a:spLocks noGrp="1"/>
          </p:cNvSpPr>
          <p:nvPr>
            <p:ph type="title"/>
          </p:nvPr>
        </p:nvSpPr>
        <p:spPr>
          <a:xfrm>
            <a:off x="0" y="183589"/>
            <a:ext cx="10515600" cy="1325563"/>
          </a:xfrm>
        </p:spPr>
        <p:txBody>
          <a:bodyPr>
            <a:normAutofit/>
          </a:bodyPr>
          <a:lstStyle/>
          <a:p>
            <a:r>
              <a:rPr lang="en-US" dirty="0"/>
              <a:t>FIBO IR Swaps</a:t>
            </a:r>
            <a:br>
              <a:rPr lang="en-US" dirty="0"/>
            </a:br>
            <a:r>
              <a:rPr lang="en-US" dirty="0"/>
              <a:t>exploration</a:t>
            </a:r>
          </a:p>
        </p:txBody>
      </p:sp>
      <p:sp>
        <p:nvSpPr>
          <p:cNvPr id="6" name="Content Placeholder 5">
            <a:extLst>
              <a:ext uri="{FF2B5EF4-FFF2-40B4-BE49-F238E27FC236}">
                <a16:creationId xmlns:a16="http://schemas.microsoft.com/office/drawing/2014/main" id="{821E5366-F4FF-4008-8CD3-AFE69E7D50DD}"/>
              </a:ext>
            </a:extLst>
          </p:cNvPr>
          <p:cNvSpPr>
            <a:spLocks noGrp="1"/>
          </p:cNvSpPr>
          <p:nvPr>
            <p:ph idx="1"/>
          </p:nvPr>
        </p:nvSpPr>
        <p:spPr>
          <a:xfrm>
            <a:off x="199465" y="1886137"/>
            <a:ext cx="3147884" cy="2558116"/>
          </a:xfrm>
        </p:spPr>
        <p:txBody>
          <a:bodyPr>
            <a:normAutofit lnSpcReduction="10000"/>
          </a:bodyPr>
          <a:lstStyle/>
          <a:p>
            <a:r>
              <a:rPr lang="en-US" dirty="0"/>
              <a:t>Showing locations</a:t>
            </a:r>
          </a:p>
          <a:p>
            <a:endParaRPr lang="en-US" dirty="0"/>
          </a:p>
          <a:p>
            <a:r>
              <a:rPr lang="en-US" dirty="0"/>
              <a:t>Most swap and IR terms inherited from more general contract types</a:t>
            </a:r>
          </a:p>
        </p:txBody>
      </p:sp>
    </p:spTree>
    <p:extLst>
      <p:ext uri="{BB962C8B-B14F-4D97-AF65-F5344CB8AC3E}">
        <p14:creationId xmlns:p14="http://schemas.microsoft.com/office/powerpoint/2010/main" val="447086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250E-69BF-4249-872F-F57EAA303CF4}"/>
              </a:ext>
            </a:extLst>
          </p:cNvPr>
          <p:cNvSpPr>
            <a:spLocks noGrp="1"/>
          </p:cNvSpPr>
          <p:nvPr>
            <p:ph type="title"/>
          </p:nvPr>
        </p:nvSpPr>
        <p:spPr/>
        <p:txBody>
          <a:bodyPr/>
          <a:lstStyle/>
          <a:p>
            <a:r>
              <a:rPr lang="en-US" dirty="0"/>
              <a:t>FIBO IR Swaps Local Terms</a:t>
            </a:r>
          </a:p>
        </p:txBody>
      </p:sp>
      <p:pic>
        <p:nvPicPr>
          <p:cNvPr id="5" name="Picture 4" descr="A screenshot of a cell phone&#10;&#10;Description generated with high confidence">
            <a:extLst>
              <a:ext uri="{FF2B5EF4-FFF2-40B4-BE49-F238E27FC236}">
                <a16:creationId xmlns:a16="http://schemas.microsoft.com/office/drawing/2014/main" id="{FA5EBDB6-3C18-424D-9283-1A622C7D5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41" y="0"/>
            <a:ext cx="11860118" cy="6858000"/>
          </a:xfrm>
          <a:prstGeom prst="rect">
            <a:avLst/>
          </a:prstGeom>
        </p:spPr>
      </p:pic>
    </p:spTree>
    <p:extLst>
      <p:ext uri="{BB962C8B-B14F-4D97-AF65-F5344CB8AC3E}">
        <p14:creationId xmlns:p14="http://schemas.microsoft.com/office/powerpoint/2010/main" val="3667488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230C7AFE-93AD-415B-AB86-5020F884F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048" y="0"/>
            <a:ext cx="8077903" cy="6858000"/>
          </a:xfrm>
          <a:prstGeom prst="rect">
            <a:avLst/>
          </a:prstGeom>
        </p:spPr>
      </p:pic>
      <p:sp>
        <p:nvSpPr>
          <p:cNvPr id="2" name="Title 1">
            <a:extLst>
              <a:ext uri="{FF2B5EF4-FFF2-40B4-BE49-F238E27FC236}">
                <a16:creationId xmlns:a16="http://schemas.microsoft.com/office/drawing/2014/main" id="{E9031DA6-DDA2-4AFA-9870-F7675279EDD3}"/>
              </a:ext>
            </a:extLst>
          </p:cNvPr>
          <p:cNvSpPr>
            <a:spLocks noGrp="1"/>
          </p:cNvSpPr>
          <p:nvPr>
            <p:ph type="title"/>
          </p:nvPr>
        </p:nvSpPr>
        <p:spPr>
          <a:xfrm>
            <a:off x="0" y="613896"/>
            <a:ext cx="10515600" cy="1325563"/>
          </a:xfrm>
        </p:spPr>
        <p:txBody>
          <a:bodyPr/>
          <a:lstStyle/>
          <a:p>
            <a:r>
              <a:rPr lang="en-US" dirty="0"/>
              <a:t>FIBO IR Swaps</a:t>
            </a:r>
          </a:p>
        </p:txBody>
      </p:sp>
    </p:spTree>
    <p:extLst>
      <p:ext uri="{BB962C8B-B14F-4D97-AF65-F5344CB8AC3E}">
        <p14:creationId xmlns:p14="http://schemas.microsoft.com/office/powerpoint/2010/main" val="845260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37F9-2B20-4D39-82CC-C2A0E08E7E2F}"/>
              </a:ext>
            </a:extLst>
          </p:cNvPr>
          <p:cNvSpPr>
            <a:spLocks noGrp="1"/>
          </p:cNvSpPr>
          <p:nvPr>
            <p:ph type="title"/>
          </p:nvPr>
        </p:nvSpPr>
        <p:spPr/>
        <p:txBody>
          <a:bodyPr/>
          <a:lstStyle/>
          <a:p>
            <a:r>
              <a:rPr lang="en-US" dirty="0"/>
              <a:t>Process Ontology with Occurrences</a:t>
            </a:r>
          </a:p>
        </p:txBody>
      </p:sp>
      <p:pic>
        <p:nvPicPr>
          <p:cNvPr id="5" name="Picture 4" descr="A screenshot of a social media post&#10;&#10;Description generated with very high confidence">
            <a:extLst>
              <a:ext uri="{FF2B5EF4-FFF2-40B4-BE49-F238E27FC236}">
                <a16:creationId xmlns:a16="http://schemas.microsoft.com/office/drawing/2014/main" id="{E2F9BACE-2B78-4A07-B82A-033C538CE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6142"/>
            <a:ext cx="12192000" cy="4005716"/>
          </a:xfrm>
          <a:prstGeom prst="rect">
            <a:avLst/>
          </a:prstGeom>
        </p:spPr>
      </p:pic>
    </p:spTree>
    <p:extLst>
      <p:ext uri="{BB962C8B-B14F-4D97-AF65-F5344CB8AC3E}">
        <p14:creationId xmlns:p14="http://schemas.microsoft.com/office/powerpoint/2010/main" val="3436504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C923-22C1-44B0-9F44-3C918A099C8E}"/>
              </a:ext>
            </a:extLst>
          </p:cNvPr>
          <p:cNvSpPr>
            <a:spLocks noGrp="1"/>
          </p:cNvSpPr>
          <p:nvPr>
            <p:ph type="title"/>
          </p:nvPr>
        </p:nvSpPr>
        <p:spPr/>
        <p:txBody>
          <a:bodyPr/>
          <a:lstStyle/>
          <a:p>
            <a:r>
              <a:rPr lang="en-US" dirty="0"/>
              <a:t>Process Ontology Closeup</a:t>
            </a:r>
          </a:p>
        </p:txBody>
      </p:sp>
      <p:pic>
        <p:nvPicPr>
          <p:cNvPr id="5" name="Content Placeholder 4" descr="A screenshot of a cell phone&#10;&#10;Description generated with very high confidence">
            <a:extLst>
              <a:ext uri="{FF2B5EF4-FFF2-40B4-BE49-F238E27FC236}">
                <a16:creationId xmlns:a16="http://schemas.microsoft.com/office/drawing/2014/main" id="{F0013645-8E87-4D3C-B006-21B30B2D54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2507" y="1825625"/>
            <a:ext cx="8746986" cy="4351338"/>
          </a:xfrm>
        </p:spPr>
      </p:pic>
    </p:spTree>
    <p:extLst>
      <p:ext uri="{BB962C8B-B14F-4D97-AF65-F5344CB8AC3E}">
        <p14:creationId xmlns:p14="http://schemas.microsoft.com/office/powerpoint/2010/main" val="2178792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26CC-660C-41F7-819F-B85ABCD486BE}"/>
              </a:ext>
            </a:extLst>
          </p:cNvPr>
          <p:cNvSpPr>
            <a:spLocks noGrp="1"/>
          </p:cNvSpPr>
          <p:nvPr>
            <p:ph type="title"/>
          </p:nvPr>
        </p:nvSpPr>
        <p:spPr/>
        <p:txBody>
          <a:bodyPr/>
          <a:lstStyle/>
          <a:p>
            <a:r>
              <a:rPr lang="en-US" dirty="0"/>
              <a:t>Information Records from Occurrences</a:t>
            </a:r>
          </a:p>
        </p:txBody>
      </p:sp>
      <p:pic>
        <p:nvPicPr>
          <p:cNvPr id="5" name="Picture 4" descr="A close up of a map&#10;&#10;Description generated with very high confidence">
            <a:extLst>
              <a:ext uri="{FF2B5EF4-FFF2-40B4-BE49-F238E27FC236}">
                <a16:creationId xmlns:a16="http://schemas.microsoft.com/office/drawing/2014/main" id="{667C4E51-2915-4CB4-88FC-78B67BFDE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698"/>
            <a:ext cx="12192000" cy="6386604"/>
          </a:xfrm>
          <a:prstGeom prst="rect">
            <a:avLst/>
          </a:prstGeom>
        </p:spPr>
      </p:pic>
    </p:spTree>
    <p:extLst>
      <p:ext uri="{BB962C8B-B14F-4D97-AF65-F5344CB8AC3E}">
        <p14:creationId xmlns:p14="http://schemas.microsoft.com/office/powerpoint/2010/main" val="10799046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9E896CEB-FB0F-46CE-9656-4FACD53C8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33" y="0"/>
            <a:ext cx="10786133" cy="6858000"/>
          </a:xfrm>
          <a:prstGeom prst="rect">
            <a:avLst/>
          </a:prstGeom>
        </p:spPr>
      </p:pic>
      <p:sp>
        <p:nvSpPr>
          <p:cNvPr id="2" name="Title 1">
            <a:extLst>
              <a:ext uri="{FF2B5EF4-FFF2-40B4-BE49-F238E27FC236}">
                <a16:creationId xmlns:a16="http://schemas.microsoft.com/office/drawing/2014/main" id="{C98371EB-0365-4606-BF1F-84AE92143E45}"/>
              </a:ext>
            </a:extLst>
          </p:cNvPr>
          <p:cNvSpPr>
            <a:spLocks noGrp="1"/>
          </p:cNvSpPr>
          <p:nvPr>
            <p:ph type="title"/>
          </p:nvPr>
        </p:nvSpPr>
        <p:spPr>
          <a:xfrm>
            <a:off x="85165" y="815604"/>
            <a:ext cx="10515600" cy="912344"/>
          </a:xfrm>
        </p:spPr>
        <p:txBody>
          <a:bodyPr/>
          <a:lstStyle/>
          <a:p>
            <a:r>
              <a:rPr lang="en-US" dirty="0"/>
              <a:t>Zooming in…</a:t>
            </a:r>
          </a:p>
        </p:txBody>
      </p:sp>
    </p:spTree>
    <p:extLst>
      <p:ext uri="{BB962C8B-B14F-4D97-AF65-F5344CB8AC3E}">
        <p14:creationId xmlns:p14="http://schemas.microsoft.com/office/powerpoint/2010/main" val="52849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A0BD-7B11-4850-9C50-37C2C55B3214}"/>
              </a:ext>
            </a:extLst>
          </p:cNvPr>
          <p:cNvSpPr>
            <a:spLocks noGrp="1"/>
          </p:cNvSpPr>
          <p:nvPr>
            <p:ph type="title"/>
          </p:nvPr>
        </p:nvSpPr>
        <p:spPr/>
        <p:txBody>
          <a:bodyPr/>
          <a:lstStyle/>
          <a:p>
            <a:r>
              <a:rPr lang="en-US" dirty="0"/>
              <a:t>Records and Occurrences Closeup</a:t>
            </a:r>
          </a:p>
        </p:txBody>
      </p:sp>
      <p:pic>
        <p:nvPicPr>
          <p:cNvPr id="5" name="Picture 4" descr="A screenshot of a cell phone&#10;&#10;Description generated with very high confidence">
            <a:extLst>
              <a:ext uri="{FF2B5EF4-FFF2-40B4-BE49-F238E27FC236}">
                <a16:creationId xmlns:a16="http://schemas.microsoft.com/office/drawing/2014/main" id="{EDB22601-BF8F-4AE4-82DA-F6AB8FB34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230" y="1404655"/>
            <a:ext cx="8697539" cy="4048690"/>
          </a:xfrm>
          <a:prstGeom prst="rect">
            <a:avLst/>
          </a:prstGeom>
        </p:spPr>
      </p:pic>
    </p:spTree>
    <p:extLst>
      <p:ext uri="{BB962C8B-B14F-4D97-AF65-F5344CB8AC3E}">
        <p14:creationId xmlns:p14="http://schemas.microsoft.com/office/powerpoint/2010/main" val="666902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Contracts</a:t>
            </a:r>
          </a:p>
        </p:txBody>
      </p:sp>
      <p:sp>
        <p:nvSpPr>
          <p:cNvPr id="3" name="Content Placeholder 2"/>
          <p:cNvSpPr>
            <a:spLocks noGrp="1"/>
          </p:cNvSpPr>
          <p:nvPr>
            <p:ph idx="1"/>
          </p:nvPr>
        </p:nvSpPr>
        <p:spPr/>
        <p:txBody>
          <a:bodyPr>
            <a:normAutofit/>
          </a:bodyPr>
          <a:lstStyle/>
          <a:p>
            <a:r>
              <a:rPr lang="en-US" dirty="0"/>
              <a:t>What gets posted on the DL</a:t>
            </a:r>
          </a:p>
          <a:p>
            <a:r>
              <a:rPr lang="en-US" dirty="0"/>
              <a:t>Off-</a:t>
            </a:r>
            <a:r>
              <a:rPr lang="en-US" dirty="0" err="1"/>
              <a:t>blockchain</a:t>
            </a:r>
            <a:r>
              <a:rPr lang="en-US" baseline="0" dirty="0"/>
              <a:t> activities</a:t>
            </a:r>
          </a:p>
          <a:p>
            <a:r>
              <a:rPr lang="en-US" baseline="0" dirty="0"/>
              <a:t>Currently managed at the “code” level (physical)</a:t>
            </a:r>
          </a:p>
          <a:p>
            <a:r>
              <a:rPr lang="en-US" dirty="0"/>
              <a:t>Variations</a:t>
            </a:r>
          </a:p>
          <a:p>
            <a:pPr lvl="1"/>
            <a:r>
              <a:rPr lang="en-US" dirty="0" err="1"/>
              <a:t>Ethereum</a:t>
            </a:r>
            <a:r>
              <a:rPr lang="en-US" dirty="0"/>
              <a:t> – VM where instructions are posted as pseudocode in the chain</a:t>
            </a:r>
          </a:p>
          <a:p>
            <a:pPr lvl="1"/>
            <a:r>
              <a:rPr lang="en-US" dirty="0"/>
              <a:t>As soon as logic is executed off chain or information accessed off chain it is not longer a DLT thing</a:t>
            </a:r>
          </a:p>
          <a:p>
            <a:pPr lvl="1"/>
            <a:r>
              <a:rPr lang="en-US" dirty="0"/>
              <a:t>Very limited opportunity for BC to be a closed system</a:t>
            </a:r>
          </a:p>
          <a:p>
            <a:pPr lvl="1"/>
            <a:r>
              <a:rPr lang="en-US" dirty="0"/>
              <a:t>So SC is a heavily hybridized concept. “Permission side chains”</a:t>
            </a:r>
          </a:p>
          <a:p>
            <a:pPr lvl="1"/>
            <a:r>
              <a:rPr lang="en-US" dirty="0"/>
              <a:t>R3: peer to peer copying of information with off-ledger services</a:t>
            </a:r>
          </a:p>
        </p:txBody>
      </p:sp>
    </p:spTree>
    <p:extLst>
      <p:ext uri="{BB962C8B-B14F-4D97-AF65-F5344CB8AC3E}">
        <p14:creationId xmlns:p14="http://schemas.microsoft.com/office/powerpoint/2010/main" val="437535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A0BD-7B11-4850-9C50-37C2C55B3214}"/>
              </a:ext>
            </a:extLst>
          </p:cNvPr>
          <p:cNvSpPr>
            <a:spLocks noGrp="1"/>
          </p:cNvSpPr>
          <p:nvPr>
            <p:ph type="title"/>
          </p:nvPr>
        </p:nvSpPr>
        <p:spPr/>
        <p:txBody>
          <a:bodyPr/>
          <a:lstStyle/>
          <a:p>
            <a:r>
              <a:rPr lang="en-US" dirty="0"/>
              <a:t>Records and Occurrences Closeup</a:t>
            </a:r>
          </a:p>
        </p:txBody>
      </p:sp>
      <p:pic>
        <p:nvPicPr>
          <p:cNvPr id="5" name="Picture 4" descr="A screenshot of a cell phone&#10;&#10;Description generated with very high confidence">
            <a:extLst>
              <a:ext uri="{FF2B5EF4-FFF2-40B4-BE49-F238E27FC236}">
                <a16:creationId xmlns:a16="http://schemas.microsoft.com/office/drawing/2014/main" id="{EDB22601-BF8F-4AE4-82DA-F6AB8FB34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230" y="1404655"/>
            <a:ext cx="8697539" cy="4048690"/>
          </a:xfrm>
          <a:prstGeom prst="rect">
            <a:avLst/>
          </a:prstGeom>
        </p:spPr>
      </p:pic>
      <p:sp>
        <p:nvSpPr>
          <p:cNvPr id="3" name="Content Placeholder 2">
            <a:extLst>
              <a:ext uri="{FF2B5EF4-FFF2-40B4-BE49-F238E27FC236}">
                <a16:creationId xmlns:a16="http://schemas.microsoft.com/office/drawing/2014/main" id="{F69AAAF1-FDC7-49EA-BAB2-57A5E600DE5A}"/>
              </a:ext>
            </a:extLst>
          </p:cNvPr>
          <p:cNvSpPr>
            <a:spLocks noGrp="1"/>
          </p:cNvSpPr>
          <p:nvPr>
            <p:ph idx="1"/>
          </p:nvPr>
        </p:nvSpPr>
        <p:spPr>
          <a:xfrm>
            <a:off x="1026459" y="5453345"/>
            <a:ext cx="10515600" cy="1233581"/>
          </a:xfrm>
        </p:spPr>
        <p:txBody>
          <a:bodyPr/>
          <a:lstStyle/>
          <a:p>
            <a:r>
              <a:rPr lang="en-US" dirty="0"/>
              <a:t>Occurrences of events make reference to IR Swaps terms</a:t>
            </a:r>
          </a:p>
        </p:txBody>
      </p:sp>
      <p:cxnSp>
        <p:nvCxnSpPr>
          <p:cNvPr id="6" name="Straight Arrow Connector 5">
            <a:extLst>
              <a:ext uri="{FF2B5EF4-FFF2-40B4-BE49-F238E27FC236}">
                <a16:creationId xmlns:a16="http://schemas.microsoft.com/office/drawing/2014/main" id="{2A582D5B-E1B9-4A96-A06F-3B0ED79D201B}"/>
              </a:ext>
            </a:extLst>
          </p:cNvPr>
          <p:cNvCxnSpPr/>
          <p:nvPr/>
        </p:nvCxnSpPr>
        <p:spPr>
          <a:xfrm flipH="1">
            <a:off x="3193676" y="2796988"/>
            <a:ext cx="50426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1628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A0BD-7B11-4850-9C50-37C2C55B3214}"/>
              </a:ext>
            </a:extLst>
          </p:cNvPr>
          <p:cNvSpPr>
            <a:spLocks noGrp="1"/>
          </p:cNvSpPr>
          <p:nvPr>
            <p:ph type="title"/>
          </p:nvPr>
        </p:nvSpPr>
        <p:spPr/>
        <p:txBody>
          <a:bodyPr/>
          <a:lstStyle/>
          <a:p>
            <a:r>
              <a:rPr lang="en-US" dirty="0"/>
              <a:t>Records and Occurrences Closeup</a:t>
            </a:r>
          </a:p>
        </p:txBody>
      </p:sp>
      <p:pic>
        <p:nvPicPr>
          <p:cNvPr id="5" name="Picture 4" descr="A screenshot of a cell phone&#10;&#10;Description generated with very high confidence">
            <a:extLst>
              <a:ext uri="{FF2B5EF4-FFF2-40B4-BE49-F238E27FC236}">
                <a16:creationId xmlns:a16="http://schemas.microsoft.com/office/drawing/2014/main" id="{EDB22601-BF8F-4AE4-82DA-F6AB8FB34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230" y="1404655"/>
            <a:ext cx="8697539" cy="4048690"/>
          </a:xfrm>
          <a:prstGeom prst="rect">
            <a:avLst/>
          </a:prstGeom>
        </p:spPr>
      </p:pic>
      <p:sp>
        <p:nvSpPr>
          <p:cNvPr id="3" name="Content Placeholder 2">
            <a:extLst>
              <a:ext uri="{FF2B5EF4-FFF2-40B4-BE49-F238E27FC236}">
                <a16:creationId xmlns:a16="http://schemas.microsoft.com/office/drawing/2014/main" id="{F69AAAF1-FDC7-49EA-BAB2-57A5E600DE5A}"/>
              </a:ext>
            </a:extLst>
          </p:cNvPr>
          <p:cNvSpPr>
            <a:spLocks noGrp="1"/>
          </p:cNvSpPr>
          <p:nvPr>
            <p:ph idx="1"/>
          </p:nvPr>
        </p:nvSpPr>
        <p:spPr>
          <a:xfrm>
            <a:off x="1026459" y="5453345"/>
            <a:ext cx="10515600" cy="1233581"/>
          </a:xfrm>
        </p:spPr>
        <p:txBody>
          <a:bodyPr/>
          <a:lstStyle/>
          <a:p>
            <a:r>
              <a:rPr lang="en-US" dirty="0"/>
              <a:t>Occurrences of events make reference to IR Swaps terms</a:t>
            </a:r>
          </a:p>
          <a:p>
            <a:r>
              <a:rPr lang="en-US" dirty="0"/>
              <a:t>Variable data qualified by specific other data</a:t>
            </a:r>
          </a:p>
        </p:txBody>
      </p:sp>
      <p:cxnSp>
        <p:nvCxnSpPr>
          <p:cNvPr id="6" name="Straight Arrow Connector 5">
            <a:extLst>
              <a:ext uri="{FF2B5EF4-FFF2-40B4-BE49-F238E27FC236}">
                <a16:creationId xmlns:a16="http://schemas.microsoft.com/office/drawing/2014/main" id="{2A582D5B-E1B9-4A96-A06F-3B0ED79D201B}"/>
              </a:ext>
            </a:extLst>
          </p:cNvPr>
          <p:cNvCxnSpPr/>
          <p:nvPr/>
        </p:nvCxnSpPr>
        <p:spPr>
          <a:xfrm flipH="1">
            <a:off x="3193676" y="2796988"/>
            <a:ext cx="504264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51CE8FE-3629-4F3B-9B96-E50A728990AB}"/>
              </a:ext>
            </a:extLst>
          </p:cNvPr>
          <p:cNvCxnSpPr/>
          <p:nvPr/>
        </p:nvCxnSpPr>
        <p:spPr>
          <a:xfrm flipH="1">
            <a:off x="7839635" y="4038600"/>
            <a:ext cx="132901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812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534B98E1-A526-4E35-AC8F-F6024ED2E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4" y="9047"/>
            <a:ext cx="10040751" cy="6839905"/>
          </a:xfrm>
          <a:prstGeom prst="rect">
            <a:avLst/>
          </a:prstGeom>
        </p:spPr>
      </p:pic>
      <p:sp>
        <p:nvSpPr>
          <p:cNvPr id="2" name="Title 1">
            <a:extLst>
              <a:ext uri="{FF2B5EF4-FFF2-40B4-BE49-F238E27FC236}">
                <a16:creationId xmlns:a16="http://schemas.microsoft.com/office/drawing/2014/main" id="{04B6C687-2066-47A7-B835-8F7D053B7B90}"/>
              </a:ext>
            </a:extLst>
          </p:cNvPr>
          <p:cNvSpPr>
            <a:spLocks noGrp="1"/>
          </p:cNvSpPr>
          <p:nvPr>
            <p:ph type="title"/>
          </p:nvPr>
        </p:nvSpPr>
        <p:spPr>
          <a:xfrm>
            <a:off x="1136276" y="156696"/>
            <a:ext cx="10103224" cy="1325563"/>
          </a:xfrm>
        </p:spPr>
        <p:txBody>
          <a:bodyPr/>
          <a:lstStyle/>
          <a:p>
            <a:r>
              <a:rPr lang="en-US" dirty="0"/>
              <a:t>Variable Data Qualifying Information</a:t>
            </a:r>
          </a:p>
        </p:txBody>
      </p:sp>
      <p:sp>
        <p:nvSpPr>
          <p:cNvPr id="6" name="Content Placeholder 5">
            <a:extLst>
              <a:ext uri="{FF2B5EF4-FFF2-40B4-BE49-F238E27FC236}">
                <a16:creationId xmlns:a16="http://schemas.microsoft.com/office/drawing/2014/main" id="{DAA529D0-38C1-49C9-8FA2-68962C00D19D}"/>
              </a:ext>
            </a:extLst>
          </p:cNvPr>
          <p:cNvSpPr>
            <a:spLocks noGrp="1"/>
          </p:cNvSpPr>
          <p:nvPr>
            <p:ph idx="1"/>
          </p:nvPr>
        </p:nvSpPr>
        <p:spPr>
          <a:xfrm>
            <a:off x="7561731" y="1200336"/>
            <a:ext cx="4090145" cy="1684058"/>
          </a:xfrm>
        </p:spPr>
        <p:txBody>
          <a:bodyPr>
            <a:normAutofit/>
          </a:bodyPr>
          <a:lstStyle/>
          <a:p>
            <a:r>
              <a:rPr lang="en-US" dirty="0"/>
              <a:t>This is the data accompanying each</a:t>
            </a:r>
            <a:r>
              <a:rPr lang="en-US" baseline="0" dirty="0"/>
              <a:t> record that may get posted</a:t>
            </a:r>
            <a:endParaRPr lang="en-US" dirty="0"/>
          </a:p>
        </p:txBody>
      </p:sp>
    </p:spTree>
    <p:extLst>
      <p:ext uri="{BB962C8B-B14F-4D97-AF65-F5344CB8AC3E}">
        <p14:creationId xmlns:p14="http://schemas.microsoft.com/office/powerpoint/2010/main" val="18121919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2544-FFC0-4AE0-AA4F-9F3953C3B680}"/>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0877F91-4CE8-4CE6-B215-207936D93DB1}"/>
              </a:ext>
            </a:extLst>
          </p:cNvPr>
          <p:cNvSpPr>
            <a:spLocks noGrp="1"/>
          </p:cNvSpPr>
          <p:nvPr>
            <p:ph idx="1"/>
          </p:nvPr>
        </p:nvSpPr>
        <p:spPr/>
        <p:txBody>
          <a:bodyPr/>
          <a:lstStyle/>
          <a:p>
            <a:r>
              <a:rPr lang="en-US" dirty="0"/>
              <a:t>We know what needs to be posted to [something e.g. Block] at any given point in the process</a:t>
            </a:r>
          </a:p>
          <a:p>
            <a:r>
              <a:rPr lang="en-US" dirty="0"/>
              <a:t>This is posted as</a:t>
            </a:r>
            <a:r>
              <a:rPr lang="en-US" baseline="0" dirty="0"/>
              <a:t> a textual record</a:t>
            </a:r>
          </a:p>
          <a:p>
            <a:pPr lvl="1"/>
            <a:r>
              <a:rPr lang="en-US" dirty="0"/>
              <a:t>Where the text is XML and the XML is</a:t>
            </a:r>
            <a:r>
              <a:rPr lang="en-US" baseline="0" dirty="0"/>
              <a:t> RDF</a:t>
            </a:r>
          </a:p>
          <a:p>
            <a:pPr lvl="1"/>
            <a:r>
              <a:rPr lang="en-US" baseline="0" dirty="0"/>
              <a:t>We are posting graphs!</a:t>
            </a:r>
          </a:p>
          <a:p>
            <a:pPr lvl="0"/>
            <a:r>
              <a:rPr lang="en-US" dirty="0"/>
              <a:t>Narrows the search for physical</a:t>
            </a:r>
            <a:r>
              <a:rPr lang="en-US" baseline="0" dirty="0"/>
              <a:t> code in different languages and architectures</a:t>
            </a:r>
          </a:p>
        </p:txBody>
      </p:sp>
    </p:spTree>
    <p:extLst>
      <p:ext uri="{BB962C8B-B14F-4D97-AF65-F5344CB8AC3E}">
        <p14:creationId xmlns:p14="http://schemas.microsoft.com/office/powerpoint/2010/main" val="23728299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5B41-DB51-4E84-BC39-9A9497F2C566}"/>
              </a:ext>
            </a:extLst>
          </p:cNvPr>
          <p:cNvSpPr>
            <a:spLocks noGrp="1"/>
          </p:cNvSpPr>
          <p:nvPr>
            <p:ph type="title"/>
          </p:nvPr>
        </p:nvSpPr>
        <p:spPr/>
        <p:txBody>
          <a:bodyPr/>
          <a:lstStyle/>
          <a:p>
            <a:r>
              <a:rPr lang="en-US" dirty="0"/>
              <a:t>Smart Contracts Specification</a:t>
            </a:r>
          </a:p>
        </p:txBody>
      </p:sp>
      <p:sp>
        <p:nvSpPr>
          <p:cNvPr id="3" name="Content Placeholder 2">
            <a:extLst>
              <a:ext uri="{FF2B5EF4-FFF2-40B4-BE49-F238E27FC236}">
                <a16:creationId xmlns:a16="http://schemas.microsoft.com/office/drawing/2014/main" id="{136C0E7E-6432-4BA3-903F-0028837A36D4}"/>
              </a:ext>
            </a:extLst>
          </p:cNvPr>
          <p:cNvSpPr>
            <a:spLocks noGrp="1"/>
          </p:cNvSpPr>
          <p:nvPr>
            <p:ph idx="1"/>
          </p:nvPr>
        </p:nvSpPr>
        <p:spPr/>
        <p:txBody>
          <a:bodyPr>
            <a:normAutofit fontScale="92500" lnSpcReduction="10000"/>
          </a:bodyPr>
          <a:lstStyle/>
          <a:p>
            <a:pPr lvl="0"/>
            <a:r>
              <a:rPr lang="en-US" dirty="0"/>
              <a:t>The part where it</a:t>
            </a:r>
            <a:r>
              <a:rPr lang="en-US" baseline="0" dirty="0"/>
              <a:t> posts something is now simple enough</a:t>
            </a:r>
          </a:p>
          <a:p>
            <a:pPr lvl="1"/>
            <a:r>
              <a:rPr lang="en-US" dirty="0"/>
              <a:t>RDF graph with the qualifying terms identified</a:t>
            </a:r>
          </a:p>
          <a:p>
            <a:pPr lvl="0"/>
            <a:r>
              <a:rPr lang="en-US" dirty="0"/>
              <a:t>The other part of the Smart Contracts is the calculations etc.</a:t>
            </a:r>
          </a:p>
          <a:p>
            <a:pPr lvl="0"/>
            <a:r>
              <a:rPr lang="en-US" dirty="0"/>
              <a:t>The calculations within the boxes are</a:t>
            </a:r>
            <a:r>
              <a:rPr lang="en-US" baseline="0" dirty="0"/>
              <a:t> well enough understood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Ontology provides formal declaration of the concepts involved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There is also plain mathematics: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dirty="0">
                <a:effectLst/>
              </a:rPr>
              <a:t>Interest</a:t>
            </a:r>
            <a:r>
              <a:rPr lang="en-US" sz="2000" baseline="0" dirty="0">
                <a:effectLst/>
              </a:rPr>
              <a:t> rate = Base + Margin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dirty="0">
                <a:effectLst/>
              </a:rPr>
              <a:t>Accrued amounts – as defined for Accrual Basis</a:t>
            </a: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800" dirty="0">
                <a:effectLst/>
              </a:rPr>
              <a:t>Mathematics is another computationally independent way</a:t>
            </a:r>
            <a:r>
              <a:rPr lang="en-US" sz="2800" baseline="0" dirty="0">
                <a:effectLst/>
              </a:rPr>
              <a:t> of saying things</a:t>
            </a: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800" baseline="0" dirty="0">
                <a:effectLst/>
              </a:rPr>
              <a:t>Some things we can’t say in Ontology but we can declare the parameters used</a:t>
            </a:r>
          </a:p>
        </p:txBody>
      </p:sp>
    </p:spTree>
    <p:extLst>
      <p:ext uri="{BB962C8B-B14F-4D97-AF65-F5344CB8AC3E}">
        <p14:creationId xmlns:p14="http://schemas.microsoft.com/office/powerpoint/2010/main" val="3236467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CAF4-4F80-466A-A697-8A239288305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7512751-38E8-4F86-87E7-A77EF413BF09}"/>
              </a:ext>
            </a:extLst>
          </p:cNvPr>
          <p:cNvSpPr>
            <a:spLocks noGrp="1"/>
          </p:cNvSpPr>
          <p:nvPr>
            <p:ph idx="1"/>
          </p:nvPr>
        </p:nvSpPr>
        <p:spPr/>
        <p:txBody>
          <a:bodyPr>
            <a:normAutofit fontScale="92500" lnSpcReduction="20000"/>
          </a:bodyPr>
          <a:lstStyle/>
          <a:p>
            <a:r>
              <a:rPr lang="en-US" dirty="0"/>
              <a:t>Computationally independent</a:t>
            </a:r>
            <a:r>
              <a:rPr lang="en-US" baseline="0" dirty="0"/>
              <a:t> representations</a:t>
            </a:r>
          </a:p>
          <a:p>
            <a:pPr lvl="1"/>
            <a:r>
              <a:rPr lang="en-US" dirty="0"/>
              <a:t>Formal process</a:t>
            </a:r>
          </a:p>
          <a:p>
            <a:pPr lvl="1"/>
            <a:r>
              <a:rPr lang="en-US" dirty="0"/>
              <a:t>Ontology </a:t>
            </a:r>
          </a:p>
          <a:p>
            <a:pPr lvl="1"/>
            <a:r>
              <a:rPr lang="en-US" dirty="0"/>
              <a:t>Mathematics</a:t>
            </a:r>
          </a:p>
          <a:p>
            <a:pPr lvl="0"/>
            <a:r>
              <a:rPr lang="en-US" dirty="0"/>
              <a:t>Ontology can represent processes, events and activities given the right upper ontology and semantics treatment </a:t>
            </a:r>
          </a:p>
          <a:p>
            <a:pPr lvl="1"/>
            <a:r>
              <a:rPr lang="en-US" dirty="0"/>
              <a:t>(the meaning of things that happen)</a:t>
            </a:r>
          </a:p>
          <a:p>
            <a:pPr lvl="0"/>
            <a:r>
              <a:rPr lang="en-US" dirty="0"/>
              <a:t>Ontology provides</a:t>
            </a:r>
            <a:r>
              <a:rPr lang="en-US" baseline="0" dirty="0"/>
              <a:t> the connective glue into the mathematical content</a:t>
            </a:r>
          </a:p>
          <a:p>
            <a:pPr lvl="0"/>
            <a:r>
              <a:rPr lang="en-US" baseline="0" dirty="0"/>
              <a:t>FIBO provides the ontology of the contractual terms</a:t>
            </a:r>
          </a:p>
          <a:p>
            <a:pPr lvl="0"/>
            <a:r>
              <a:rPr lang="en-US" dirty="0"/>
              <a:t>Extend FIBO for additional concepts </a:t>
            </a:r>
          </a:p>
          <a:p>
            <a:pPr lvl="1"/>
            <a:r>
              <a:rPr lang="en-US" dirty="0"/>
              <a:t>Conceptual underpinnings for Smart Contracts</a:t>
            </a:r>
          </a:p>
          <a:p>
            <a:pPr lvl="1"/>
            <a:r>
              <a:rPr lang="en-US" baseline="0" dirty="0"/>
              <a:t>Architecturally</a:t>
            </a:r>
            <a:r>
              <a:rPr lang="en-US" dirty="0"/>
              <a:t> agnostic</a:t>
            </a:r>
          </a:p>
        </p:txBody>
      </p:sp>
    </p:spTree>
    <p:extLst>
      <p:ext uri="{BB962C8B-B14F-4D97-AF65-F5344CB8AC3E}">
        <p14:creationId xmlns:p14="http://schemas.microsoft.com/office/powerpoint/2010/main" val="1463937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CEF2-398A-4840-A5A2-EBE3DD4454C1}"/>
              </a:ext>
            </a:extLst>
          </p:cNvPr>
          <p:cNvSpPr>
            <a:spLocks noGrp="1"/>
          </p:cNvSpPr>
          <p:nvPr>
            <p:ph type="title"/>
          </p:nvPr>
        </p:nvSpPr>
        <p:spPr/>
        <p:txBody>
          <a:bodyPr/>
          <a:lstStyle/>
          <a:p>
            <a:r>
              <a:rPr lang="en-US" dirty="0"/>
              <a:t>Take </a:t>
            </a:r>
            <a:r>
              <a:rPr lang="en-US" dirty="0" err="1"/>
              <a:t>Aways</a:t>
            </a:r>
            <a:endParaRPr lang="en-US" dirty="0"/>
          </a:p>
        </p:txBody>
      </p:sp>
      <p:sp>
        <p:nvSpPr>
          <p:cNvPr id="3" name="Content Placeholder 2">
            <a:extLst>
              <a:ext uri="{FF2B5EF4-FFF2-40B4-BE49-F238E27FC236}">
                <a16:creationId xmlns:a16="http://schemas.microsoft.com/office/drawing/2014/main" id="{6BC40ED7-A97D-44E6-9E1A-DF79EAA79170}"/>
              </a:ext>
            </a:extLst>
          </p:cNvPr>
          <p:cNvSpPr>
            <a:spLocks noGrp="1"/>
          </p:cNvSpPr>
          <p:nvPr>
            <p:ph idx="1"/>
          </p:nvPr>
        </p:nvSpPr>
        <p:spPr/>
        <p:txBody>
          <a:bodyPr/>
          <a:lstStyle/>
          <a:p>
            <a:r>
              <a:rPr lang="en-US" dirty="0"/>
              <a:t>You need computationally</a:t>
            </a:r>
            <a:r>
              <a:rPr lang="en-US" baseline="0" dirty="0"/>
              <a:t>  independent models for complex developments like blockchain / Smart Contract</a:t>
            </a:r>
          </a:p>
          <a:p>
            <a:pPr lvl="1"/>
            <a:r>
              <a:rPr lang="en-US" dirty="0"/>
              <a:t>The more wild</a:t>
            </a:r>
            <a:r>
              <a:rPr lang="en-US" baseline="0" dirty="0"/>
              <a:t> the technology, the more you need mature governance to get ahead and mitigate risk</a:t>
            </a:r>
          </a:p>
          <a:p>
            <a:pPr lvl="0"/>
            <a:r>
              <a:rPr lang="en-US" dirty="0"/>
              <a:t>Ontology provides ‘first order’ concept modeling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kern="1200" baseline="0" dirty="0">
                <a:solidFill>
                  <a:schemeClr val="tx1"/>
                </a:solidFill>
                <a:effectLst/>
                <a:latin typeface="+mn-lt"/>
                <a:ea typeface="+mn-ea"/>
                <a:cs typeface="+mn-cs"/>
              </a:rPr>
              <a:t>Semantic analysis yields process, events, records ontology</a:t>
            </a:r>
            <a:endParaRPr lang="en-US" sz="2800" dirty="0">
              <a:effectLst/>
            </a:endParaRPr>
          </a:p>
          <a:p>
            <a:pPr lvl="0"/>
            <a:r>
              <a:rPr lang="en-US" dirty="0"/>
              <a:t>FIBO provides</a:t>
            </a:r>
            <a:r>
              <a:rPr lang="en-US" baseline="0" dirty="0"/>
              <a:t> ontology of contract and trade terms sheet</a:t>
            </a:r>
          </a:p>
          <a:p>
            <a:pPr lvl="0"/>
            <a:endParaRPr lang="en-US" baseline="0" dirty="0"/>
          </a:p>
          <a:p>
            <a:pPr lvl="0"/>
            <a:endParaRPr lang="en-US" dirty="0"/>
          </a:p>
        </p:txBody>
      </p:sp>
    </p:spTree>
    <p:extLst>
      <p:ext uri="{BB962C8B-B14F-4D97-AF65-F5344CB8AC3E}">
        <p14:creationId xmlns:p14="http://schemas.microsoft.com/office/powerpoint/2010/main" val="4411615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CAB0-6B18-4C43-9B0F-6BE4CC9AAB63}"/>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160DF15-96D6-495B-BC2E-BE4CC1DA2280}"/>
              </a:ext>
            </a:extLst>
          </p:cNvPr>
          <p:cNvSpPr>
            <a:spLocks noGrp="1"/>
          </p:cNvSpPr>
          <p:nvPr>
            <p:ph idx="1"/>
          </p:nvPr>
        </p:nvSpPr>
        <p:spPr/>
        <p:txBody>
          <a:bodyPr/>
          <a:lstStyle/>
          <a:p>
            <a:r>
              <a:rPr lang="en-US" dirty="0"/>
              <a:t>Mike Bennett</a:t>
            </a:r>
          </a:p>
          <a:p>
            <a:pPr lvl="1"/>
            <a:r>
              <a:rPr lang="en-US" dirty="0">
                <a:hlinkClick r:id="rId2"/>
              </a:rPr>
              <a:t>mbennett@hypercube.co.uk</a:t>
            </a:r>
            <a:endParaRPr lang="en-US" dirty="0"/>
          </a:p>
          <a:p>
            <a:pPr lvl="1"/>
            <a:r>
              <a:rPr lang="en-US" dirty="0">
                <a:hlinkClick r:id="rId3"/>
              </a:rPr>
              <a:t>mbennett@edmcouncil.org</a:t>
            </a:r>
            <a:endParaRPr lang="en-US" dirty="0"/>
          </a:p>
          <a:p>
            <a:pPr lvl="1"/>
            <a:endParaRPr lang="en-US" dirty="0"/>
          </a:p>
          <a:p>
            <a:pPr lvl="1"/>
            <a:r>
              <a:rPr lang="en-US" dirty="0"/>
              <a:t>Twitter: @</a:t>
            </a:r>
            <a:r>
              <a:rPr lang="en-US" dirty="0" err="1"/>
              <a:t>MikeHypercube</a:t>
            </a:r>
            <a:r>
              <a:rPr lang="en-US" baseline="0" dirty="0"/>
              <a:t> </a:t>
            </a:r>
            <a:r>
              <a:rPr lang="en-US" dirty="0"/>
              <a:t> </a:t>
            </a:r>
          </a:p>
        </p:txBody>
      </p:sp>
    </p:spTree>
    <p:extLst>
      <p:ext uri="{BB962C8B-B14F-4D97-AF65-F5344CB8AC3E}">
        <p14:creationId xmlns:p14="http://schemas.microsoft.com/office/powerpoint/2010/main" val="255917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8A5E-6ECD-4CED-B09E-C345692118D9}"/>
              </a:ext>
            </a:extLst>
          </p:cNvPr>
          <p:cNvSpPr>
            <a:spLocks noGrp="1"/>
          </p:cNvSpPr>
          <p:nvPr>
            <p:ph type="title"/>
          </p:nvPr>
        </p:nvSpPr>
        <p:spPr/>
        <p:txBody>
          <a:bodyPr/>
          <a:lstStyle/>
          <a:p>
            <a:r>
              <a:rPr lang="en-US" dirty="0"/>
              <a:t>Standards Exploration</a:t>
            </a:r>
          </a:p>
        </p:txBody>
      </p:sp>
      <p:sp>
        <p:nvSpPr>
          <p:cNvPr id="3" name="Content Placeholder 2">
            <a:extLst>
              <a:ext uri="{FF2B5EF4-FFF2-40B4-BE49-F238E27FC236}">
                <a16:creationId xmlns:a16="http://schemas.microsoft.com/office/drawing/2014/main" id="{2FDC381E-E460-4B5B-BEF5-D59EBE1C79F9}"/>
              </a:ext>
            </a:extLst>
          </p:cNvPr>
          <p:cNvSpPr>
            <a:spLocks noGrp="1"/>
          </p:cNvSpPr>
          <p:nvPr>
            <p:ph idx="1"/>
          </p:nvPr>
        </p:nvSpPr>
        <p:spPr/>
        <p:txBody>
          <a:bodyPr/>
          <a:lstStyle/>
          <a:p>
            <a:r>
              <a:rPr lang="en-US" dirty="0"/>
              <a:t>Standards bodies (ISO, OMG etc.)</a:t>
            </a:r>
          </a:p>
          <a:p>
            <a:r>
              <a:rPr lang="en-US" dirty="0"/>
              <a:t>De facto standards (e.g. ERC-20 wallet standard)</a:t>
            </a:r>
          </a:p>
          <a:p>
            <a:r>
              <a:rPr lang="en-US" dirty="0"/>
              <a:t>CORDA:</a:t>
            </a:r>
            <a:r>
              <a:rPr lang="en-US" baseline="0" dirty="0"/>
              <a:t> the “Blockchain Menu”</a:t>
            </a:r>
          </a:p>
          <a:p>
            <a:pPr lvl="1"/>
            <a:r>
              <a:rPr lang="en-US" dirty="0"/>
              <a:t>Selected features</a:t>
            </a:r>
            <a:r>
              <a:rPr lang="en-US" baseline="0" dirty="0"/>
              <a:t> of Bitcoin Blockchain as needed</a:t>
            </a:r>
          </a:p>
          <a:p>
            <a:pPr lvl="1"/>
            <a:r>
              <a:rPr lang="en-US" baseline="0" dirty="0"/>
              <a:t>Not necessarily anonymous</a:t>
            </a:r>
            <a:endParaRPr lang="en-US" dirty="0"/>
          </a:p>
        </p:txBody>
      </p:sp>
    </p:spTree>
    <p:extLst>
      <p:ext uri="{BB962C8B-B14F-4D97-AF65-F5344CB8AC3E}">
        <p14:creationId xmlns:p14="http://schemas.microsoft.com/office/powerpoint/2010/main" val="1286707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Activities and Liaisons</a:t>
            </a:r>
          </a:p>
        </p:txBody>
      </p:sp>
      <p:sp>
        <p:nvSpPr>
          <p:cNvPr id="3" name="Content Placeholder 2"/>
          <p:cNvSpPr>
            <a:spLocks noGrp="1"/>
          </p:cNvSpPr>
          <p:nvPr>
            <p:ph idx="1"/>
          </p:nvPr>
        </p:nvSpPr>
        <p:spPr/>
        <p:txBody>
          <a:bodyPr/>
          <a:lstStyle/>
          <a:p>
            <a:r>
              <a:rPr lang="en-US" dirty="0"/>
              <a:t>IOTA</a:t>
            </a:r>
          </a:p>
          <a:p>
            <a:r>
              <a:rPr lang="en-US" dirty="0"/>
              <a:t>DIDO</a:t>
            </a:r>
          </a:p>
          <a:p>
            <a:r>
              <a:rPr lang="en-US" dirty="0"/>
              <a:t>ISO TC307</a:t>
            </a:r>
          </a:p>
          <a:p>
            <a:r>
              <a:rPr lang="en-US" dirty="0"/>
              <a:t>BSI WG for ISO 307</a:t>
            </a:r>
          </a:p>
          <a:p>
            <a:pPr lvl="1"/>
            <a:r>
              <a:rPr lang="en-US" dirty="0"/>
              <a:t>Reported on in June</a:t>
            </a:r>
          </a:p>
        </p:txBody>
      </p:sp>
    </p:spTree>
    <p:extLst>
      <p:ext uri="{BB962C8B-B14F-4D97-AF65-F5344CB8AC3E}">
        <p14:creationId xmlns:p14="http://schemas.microsoft.com/office/powerpoint/2010/main" val="2663041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6253</TotalTime>
  <Words>3339</Words>
  <Application>Microsoft Office PowerPoint</Application>
  <PresentationFormat>Widescreen</PresentationFormat>
  <Paragraphs>481</Paragraphs>
  <Slides>77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Calibri Light</vt:lpstr>
      <vt:lpstr>Times New Roman</vt:lpstr>
      <vt:lpstr>Office Theme</vt:lpstr>
      <vt:lpstr>FIBO Proof of Concept for Blockchain Applications</vt:lpstr>
      <vt:lpstr>Overview</vt:lpstr>
      <vt:lpstr>Blockchain…</vt:lpstr>
      <vt:lpstr>Blockchain…</vt:lpstr>
      <vt:lpstr>Actually</vt:lpstr>
      <vt:lpstr>Blockchain and Distributed Ledgers</vt:lpstr>
      <vt:lpstr>Smart Contracts</vt:lpstr>
      <vt:lpstr>Standards Exploration</vt:lpstr>
      <vt:lpstr>Standards Activities and Liaisons</vt:lpstr>
      <vt:lpstr>IOTA</vt:lpstr>
      <vt:lpstr>DIDO Reference Architecture</vt:lpstr>
      <vt:lpstr>ISO/TC 307</vt:lpstr>
      <vt:lpstr>What will it do?</vt:lpstr>
      <vt:lpstr>British Standards Institution (BSI)</vt:lpstr>
      <vt:lpstr>British Standards Organization</vt:lpstr>
      <vt:lpstr>Need for standards:</vt:lpstr>
      <vt:lpstr>Discussion: Identifiers, Conceptual Ontology Application</vt:lpstr>
      <vt:lpstr>Vision of the uses of conceptual ontology and identifiers. </vt:lpstr>
      <vt:lpstr>Insight: </vt:lpstr>
      <vt:lpstr>FDTF DLT Proof of Concept for FIBO</vt:lpstr>
      <vt:lpstr>OMG Motivation</vt:lpstr>
      <vt:lpstr>Discovery: Key Points</vt:lpstr>
      <vt:lpstr>A Model Driven Approach to Blockchain/DL</vt:lpstr>
      <vt:lpstr>SMART CONTRACTS</vt:lpstr>
      <vt:lpstr>IR Swaps Proof of Concept</vt:lpstr>
      <vt:lpstr>What is an Interest Rate Swap?</vt:lpstr>
      <vt:lpstr>What is an Interest Rate Swap?</vt:lpstr>
      <vt:lpstr>What is an Interest Rate Swap?</vt:lpstr>
      <vt:lpstr>IR Swap Process Whiteboarding</vt:lpstr>
      <vt:lpstr>Structural and Behavioral Business Content</vt:lpstr>
      <vt:lpstr>Structural</vt:lpstr>
      <vt:lpstr>Behavioral</vt:lpstr>
      <vt:lpstr>IR Swap Process</vt:lpstr>
      <vt:lpstr>IR Swaps Process v1</vt:lpstr>
      <vt:lpstr>Process Definition versus Events Occurrences</vt:lpstr>
      <vt:lpstr>Occurrent Thing Ontology Facets</vt:lpstr>
      <vt:lpstr>Prescriptive and Descriptive Occurrents</vt:lpstr>
      <vt:lpstr>Next Step: Conceptual to Physical</vt:lpstr>
      <vt:lpstr>Languages</vt:lpstr>
      <vt:lpstr>Hunting the Elusive Code</vt:lpstr>
      <vt:lpstr>Chaincode</vt:lpstr>
      <vt:lpstr>Code Fragments Needed</vt:lpstr>
      <vt:lpstr>Some Very Untidy Whiteboarding…</vt:lpstr>
      <vt:lpstr>What gets Posted Where?</vt:lpstr>
      <vt:lpstr>What gets Posted Where?</vt:lpstr>
      <vt:lpstr>Different Block-thing Architectures</vt:lpstr>
      <vt:lpstr>The “Blockchain Bundle” Menu</vt:lpstr>
      <vt:lpstr>R3 Proposal for FiServ Bundle</vt:lpstr>
      <vt:lpstr>IOTA</vt:lpstr>
      <vt:lpstr>Architecture Implications</vt:lpstr>
      <vt:lpstr>IR Swap Process Analysis</vt:lpstr>
      <vt:lpstr>Refining this</vt:lpstr>
      <vt:lpstr>Updated Process</vt:lpstr>
      <vt:lpstr>Data typing questions</vt:lpstr>
      <vt:lpstr>Breakthrough Moment</vt:lpstr>
      <vt:lpstr>Then</vt:lpstr>
      <vt:lpstr>Then</vt:lpstr>
      <vt:lpstr>PoC: What qualifies each Postable Term?</vt:lpstr>
      <vt:lpstr>Term Sheet Semantics</vt:lpstr>
      <vt:lpstr>FIBO: Scope and Content</vt:lpstr>
      <vt:lpstr>FIBO PoC Extension</vt:lpstr>
      <vt:lpstr>FIBO IR Swaps exploration</vt:lpstr>
      <vt:lpstr>FIBO IR Swaps Local Terms</vt:lpstr>
      <vt:lpstr>FIBO IR Swaps</vt:lpstr>
      <vt:lpstr>Process Ontology with Occurrences</vt:lpstr>
      <vt:lpstr>Process Ontology Closeup</vt:lpstr>
      <vt:lpstr>Information Records from Occurrences</vt:lpstr>
      <vt:lpstr>Zooming in…</vt:lpstr>
      <vt:lpstr>Records and Occurrences Closeup</vt:lpstr>
      <vt:lpstr>Records and Occurrences Closeup</vt:lpstr>
      <vt:lpstr>Records and Occurrences Closeup</vt:lpstr>
      <vt:lpstr>Variable Data Qualifying Information</vt:lpstr>
      <vt:lpstr>Conclusions</vt:lpstr>
      <vt:lpstr>Smart Contracts Specification</vt:lpstr>
      <vt:lpstr>Conclusions</vt:lpstr>
      <vt:lpstr>Take 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FIBO Proof of Concept for Blockchain Applications</dc:title>
  <dc:creator>Michael Bennett</dc:creator>
  <cp:lastModifiedBy>Mike</cp:lastModifiedBy>
  <cp:revision>41</cp:revision>
  <dcterms:created xsi:type="dcterms:W3CDTF">2018-04-23T15:59:55Z</dcterms:created>
  <dcterms:modified xsi:type="dcterms:W3CDTF">2018-06-22T15:07:39Z</dcterms:modified>
</cp:coreProperties>
</file>