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0235-6F49-4A57-ABE3-BF698696CD69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285B-3E09-4CA1-BA8B-D81AD338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02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0235-6F49-4A57-ABE3-BF698696CD69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285B-3E09-4CA1-BA8B-D81AD338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1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0235-6F49-4A57-ABE3-BF698696CD69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285B-3E09-4CA1-BA8B-D81AD338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9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0235-6F49-4A57-ABE3-BF698696CD69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285B-3E09-4CA1-BA8B-D81AD338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7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0235-6F49-4A57-ABE3-BF698696CD69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285B-3E09-4CA1-BA8B-D81AD338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53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0235-6F49-4A57-ABE3-BF698696CD69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285B-3E09-4CA1-BA8B-D81AD338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9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0235-6F49-4A57-ABE3-BF698696CD69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285B-3E09-4CA1-BA8B-D81AD338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98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0235-6F49-4A57-ABE3-BF698696CD69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285B-3E09-4CA1-BA8B-D81AD338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02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0235-6F49-4A57-ABE3-BF698696CD69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285B-3E09-4CA1-BA8B-D81AD338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4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0235-6F49-4A57-ABE3-BF698696CD69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285B-3E09-4CA1-BA8B-D81AD338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0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0235-6F49-4A57-ABE3-BF698696CD69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285B-3E09-4CA1-BA8B-D81AD338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69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90235-6F49-4A57-ABE3-BF698696CD69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E285B-3E09-4CA1-BA8B-D81AD338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5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ypercube.co.uk/edmcounci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bennett@edmcouncil.org" TargetMode="External"/><Relationship Id="rId2" Type="http://schemas.openxmlformats.org/officeDocument/2006/relationships/hyperlink" Target="mailto:cmahoney@edmcouncil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arsh.w.sharma@citigroup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EDM Council / Object Management Group Semantic Standards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Workstream Definitions and Objectives</a:t>
            </a:r>
          </a:p>
          <a:p>
            <a:r>
              <a:rPr lang="en-US" dirty="0" smtClean="0"/>
              <a:t>April 20, 2011</a:t>
            </a:r>
            <a:endParaRPr lang="en-US" dirty="0"/>
          </a:p>
        </p:txBody>
      </p:sp>
      <p:pic>
        <p:nvPicPr>
          <p:cNvPr id="4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58674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5867400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4572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1704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initial goal is the development and adoption of the semantic standard for both financial instruments and legal entities</a:t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There are three initial streams of work associated with the development of the standard</a:t>
            </a:r>
          </a:p>
          <a:p>
            <a:pPr marL="1314450" lvl="2" indent="-514350"/>
            <a:r>
              <a:rPr lang="en-US" dirty="0" smtClean="0"/>
              <a:t>Content Completion and Verification</a:t>
            </a:r>
          </a:p>
          <a:p>
            <a:pPr marL="1314450" lvl="2" indent="-514350"/>
            <a:r>
              <a:rPr lang="en-US" dirty="0" smtClean="0"/>
              <a:t>Technical Modeling Framework</a:t>
            </a:r>
          </a:p>
          <a:p>
            <a:pPr marL="1314450" lvl="2" indent="-514350"/>
            <a:r>
              <a:rPr lang="en-US" dirty="0" smtClean="0"/>
              <a:t>Shared Semantics (namespace alignment)</a:t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other activities that need to be managed</a:t>
            </a:r>
          </a:p>
          <a:p>
            <a:pPr marL="1314450" lvl="2" indent="-514350"/>
            <a:r>
              <a:rPr lang="en-US" dirty="0" smtClean="0"/>
              <a:t>Standards Documentation </a:t>
            </a:r>
          </a:p>
          <a:p>
            <a:pPr marL="1314450" lvl="2" indent="-514350"/>
            <a:r>
              <a:rPr lang="en-US" dirty="0" smtClean="0"/>
              <a:t>Storage, Access, Distribution and </a:t>
            </a:r>
            <a:r>
              <a:rPr lang="en-US" dirty="0" smtClean="0"/>
              <a:t>Version Control</a:t>
            </a:r>
            <a:endParaRPr lang="en-US" dirty="0" smtClean="0"/>
          </a:p>
          <a:p>
            <a:pPr marL="1314450" lvl="2" indent="-514350"/>
            <a:r>
              <a:rPr lang="en-US" dirty="0" smtClean="0"/>
              <a:t>Governance and Decision Making Processes</a:t>
            </a:r>
          </a:p>
          <a:p>
            <a:pPr marL="1314450" lvl="2" indent="-514350"/>
            <a:r>
              <a:rPr lang="en-US" dirty="0" smtClean="0"/>
              <a:t>Positioning and Communication</a:t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Formal project plans and clear definition of deliverables will be developed for each approved stream of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049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60B2"/>
                </a:solidFill>
              </a:rPr>
              <a:t>Content Completion</a:t>
            </a:r>
            <a:endParaRPr lang="en-US" b="1" dirty="0">
              <a:solidFill>
                <a:srgbClr val="0060B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Goal</a:t>
            </a:r>
            <a:r>
              <a:rPr lang="en-US" dirty="0" smtClean="0"/>
              <a:t>: Completion of the content associated with the financial instrument and legal entity standards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Success Criteria</a:t>
            </a:r>
            <a:r>
              <a:rPr lang="en-US" dirty="0" smtClean="0"/>
              <a:t>: Industry consensus on common terms, definitions and business relationships associated with all financial contracts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Current Status</a:t>
            </a:r>
            <a:r>
              <a:rPr lang="en-US" dirty="0" smtClean="0"/>
              <a:t>: Work has been underway since 2007 in collaboration with industry subject matter experts.  Covers all instrument classes, loans and business entities.  Includes reference data, pricing and analytics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Participant Profile</a:t>
            </a:r>
            <a:r>
              <a:rPr lang="en-US" dirty="0" smtClean="0"/>
              <a:t>: Business subject matter experts and analysts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Semantics Repository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www.hypercube.co.uk/edmcouncil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349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60B2"/>
                </a:solidFill>
              </a:rPr>
              <a:t>Technical Modeling Framework</a:t>
            </a:r>
            <a:endParaRPr lang="en-US" b="1" dirty="0">
              <a:solidFill>
                <a:srgbClr val="0060B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Goal</a:t>
            </a:r>
            <a:r>
              <a:rPr lang="en-US" dirty="0" smtClean="0"/>
              <a:t>: Update and formalize the underlying metamodel for the Semantics Repository to promote interoperability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Success Criteria</a:t>
            </a:r>
            <a:r>
              <a:rPr lang="en-US" dirty="0" smtClean="0"/>
              <a:t>: When it is possible to import the entire Semantics Repository content into other tools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Current Status</a:t>
            </a:r>
            <a:r>
              <a:rPr lang="en-US" dirty="0" smtClean="0"/>
              <a:t>: Developed in Enterprise Architect UML (version 1.1.15) and viewable via the web as spreadsheets and diagrams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Participant Profile</a:t>
            </a:r>
            <a:r>
              <a:rPr lang="en-US" dirty="0" smtClean="0"/>
              <a:t>: Modeling experts, UML experts, semantic technologists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Future</a:t>
            </a:r>
            <a:r>
              <a:rPr lang="en-US" dirty="0" smtClean="0"/>
              <a:t>: Broader framework for aligning semantics, rules, terminology standards and notations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758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60B2"/>
                </a:solidFill>
              </a:rPr>
              <a:t>Shared Semantics</a:t>
            </a:r>
            <a:endParaRPr lang="en-US" b="1" dirty="0">
              <a:solidFill>
                <a:srgbClr val="0060B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Goal</a:t>
            </a:r>
            <a:r>
              <a:rPr lang="en-US" dirty="0" smtClean="0"/>
              <a:t>: Identification and evaluation of shared semantic models to avoid duplication of efforts and eliminate ambiguity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Success Criteria</a:t>
            </a:r>
            <a:r>
              <a:rPr lang="en-US" dirty="0" smtClean="0"/>
              <a:t>: When all non-financial instrument/entity terms are traceable to a term owned by an industry/academic body and traceable to a relevant URI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Current Status</a:t>
            </a:r>
            <a:r>
              <a:rPr lang="en-US" dirty="0" smtClean="0"/>
              <a:t>: Informal investigation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Participant Profile</a:t>
            </a:r>
            <a:r>
              <a:rPr lang="en-US" dirty="0" smtClean="0"/>
              <a:t>: Domain experts with experience in semantics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282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60B2"/>
                </a:solidFill>
              </a:rPr>
              <a:t>Other Activities to Manage</a:t>
            </a:r>
            <a:endParaRPr lang="en-US" b="1" dirty="0">
              <a:solidFill>
                <a:srgbClr val="0060B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Documentation and maintenance agreements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Storage, access, distribution, navigation and version </a:t>
            </a:r>
            <a:r>
              <a:rPr lang="en-US" dirty="0" smtClean="0"/>
              <a:t>c</a:t>
            </a:r>
            <a:r>
              <a:rPr lang="en-US" dirty="0" smtClean="0"/>
              <a:t>ontrol (including migration to formal metadata repository)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Governance and decision making processes associated with the standards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Positioning, naming of standard (i.e. Financial Instrument Semantic Standard) and communication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Industry adoption and alignment with regulatory reporting objectives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Training and certification (once standard is adopted via the OMG mechanism)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54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Working Meetings: conducted via </a:t>
            </a:r>
            <a:r>
              <a:rPr lang="en-US" dirty="0" err="1" smtClean="0"/>
              <a:t>GoToMeeting</a:t>
            </a:r>
            <a:r>
              <a:rPr lang="en-US" dirty="0" smtClean="0"/>
              <a:t> and facilitated by the EDM Council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Group Meetings: Until agreement is reached on workstreams, deliverables and timeframes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 smtClean="0"/>
              <a:t>Workstream Meetings: Weekly via </a:t>
            </a:r>
            <a:r>
              <a:rPr lang="en-US" dirty="0" err="1" smtClean="0"/>
              <a:t>GoToMeeting</a:t>
            </a:r>
            <a:r>
              <a:rPr lang="en-US" dirty="0" smtClean="0"/>
              <a:t> once deliverables and timeframes are established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Logistics Contact: Carole Mahoney +44 208 399 7189 </a:t>
            </a:r>
            <a:r>
              <a:rPr lang="en-US" dirty="0" smtClean="0">
                <a:hlinkClick r:id="rId2"/>
              </a:rPr>
              <a:t>cmahoney@edmcouncil.org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Semantics Repository: Mike Bennett + 44 7721 420 730 </a:t>
            </a:r>
            <a:r>
              <a:rPr lang="en-US" dirty="0" smtClean="0">
                <a:hlinkClick r:id="rId3"/>
              </a:rPr>
              <a:t>mbennett@edmcouncil.org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OMG Financial Domain Task Force: Harsh Sharma, </a:t>
            </a:r>
            <a:r>
              <a:rPr lang="en-US" dirty="0" smtClean="0">
                <a:hlinkClick r:id="rId4"/>
              </a:rPr>
              <a:t>harsh.w.sharma@citigroup.com</a:t>
            </a:r>
            <a:r>
              <a:rPr lang="en-US" dirty="0" smtClean="0"/>
              <a:t> +848 391 9355</a:t>
            </a:r>
          </a:p>
        </p:txBody>
      </p:sp>
    </p:spTree>
    <p:extLst>
      <p:ext uri="{BB962C8B-B14F-4D97-AF65-F5344CB8AC3E}">
        <p14:creationId xmlns:p14="http://schemas.microsoft.com/office/powerpoint/2010/main" val="2392784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113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EDM Council / Object Management Group Semantic Standards</vt:lpstr>
      <vt:lpstr>Operating Assumptions</vt:lpstr>
      <vt:lpstr>Content Completion</vt:lpstr>
      <vt:lpstr>Technical Modeling Framework</vt:lpstr>
      <vt:lpstr>Shared Semantics</vt:lpstr>
      <vt:lpstr>Other Activities to Manage</vt:lpstr>
      <vt:lpstr>Initial Logistics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Owner</cp:lastModifiedBy>
  <cp:revision>8</cp:revision>
  <dcterms:created xsi:type="dcterms:W3CDTF">2011-04-19T19:19:23Z</dcterms:created>
  <dcterms:modified xsi:type="dcterms:W3CDTF">2011-04-19T21:05:44Z</dcterms:modified>
</cp:coreProperties>
</file>