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519" r:id="rId3"/>
    <p:sldId id="729" r:id="rId4"/>
    <p:sldId id="784" r:id="rId5"/>
    <p:sldId id="789" r:id="rId6"/>
    <p:sldId id="783" r:id="rId7"/>
    <p:sldId id="785" r:id="rId8"/>
    <p:sldId id="742" r:id="rId9"/>
    <p:sldId id="769" r:id="rId10"/>
    <p:sldId id="770" r:id="rId11"/>
    <p:sldId id="711" r:id="rId12"/>
    <p:sldId id="690" r:id="rId13"/>
    <p:sldId id="786" r:id="rId14"/>
    <p:sldId id="483" r:id="rId15"/>
    <p:sldId id="665" r:id="rId16"/>
    <p:sldId id="666" r:id="rId17"/>
    <p:sldId id="734" r:id="rId18"/>
    <p:sldId id="735" r:id="rId19"/>
    <p:sldId id="749" r:id="rId20"/>
    <p:sldId id="736" r:id="rId21"/>
    <p:sldId id="741" r:id="rId22"/>
    <p:sldId id="700" r:id="rId23"/>
    <p:sldId id="704" r:id="rId24"/>
    <p:sldId id="701" r:id="rId25"/>
    <p:sldId id="702" r:id="rId26"/>
    <p:sldId id="668" r:id="rId27"/>
    <p:sldId id="78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66"/>
    <a:srgbClr val="FF6699"/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4" autoAdjust="0"/>
  </p:normalViewPr>
  <p:slideViewPr>
    <p:cSldViewPr>
      <p:cViewPr varScale="1">
        <p:scale>
          <a:sx n="97" d="100"/>
          <a:sy n="97" d="100"/>
        </p:scale>
        <p:origin x="-19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viewable in Adaptive – see link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January 18</a:t>
            </a:r>
            <a:r>
              <a:rPr lang="en-US" baseline="30000" dirty="0" smtClean="0">
                <a:solidFill>
                  <a:srgbClr val="898989"/>
                </a:solidFill>
              </a:rPr>
              <a:t>th </a:t>
            </a:r>
            <a:r>
              <a:rPr lang="en-US" dirty="0" smtClean="0">
                <a:solidFill>
                  <a:srgbClr val="898989"/>
                </a:solidFill>
              </a:rPr>
              <a:t>2017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Morning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dirty="0" smtClean="0"/>
              <a:t>Afternoon</a:t>
            </a:r>
          </a:p>
          <a:p>
            <a:pPr lvl="1"/>
            <a:r>
              <a:rPr lang="en-US" sz="2000" dirty="0" smtClean="0"/>
              <a:t>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and RTF Charters (Friday Plenary)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Foundations</a:t>
            </a:r>
          </a:p>
          <a:p>
            <a:pPr lvl="1"/>
            <a:r>
              <a:rPr lang="en-US" sz="2000" dirty="0" smtClean="0"/>
              <a:t>1.2 RTF due to report in </a:t>
            </a:r>
            <a:r>
              <a:rPr lang="en-US" sz="2000" baseline="0" dirty="0" smtClean="0"/>
              <a:t>March</a:t>
            </a:r>
          </a:p>
          <a:p>
            <a:pPr lvl="1"/>
            <a:r>
              <a:rPr lang="en-US" sz="2000" baseline="0" dirty="0" smtClean="0"/>
              <a:t>Motion to defer to March</a:t>
            </a:r>
            <a:endParaRPr lang="en-US" sz="2000" dirty="0" smtClean="0"/>
          </a:p>
          <a:p>
            <a:r>
              <a:rPr lang="en-US" sz="2400" dirty="0" smtClean="0"/>
              <a:t>Business Entities</a:t>
            </a:r>
          </a:p>
          <a:p>
            <a:pPr lvl="1"/>
            <a:r>
              <a:rPr lang="en-US" sz="2000" dirty="0" smtClean="0"/>
              <a:t>1.2 RTF</a:t>
            </a:r>
            <a:r>
              <a:rPr lang="en-US" sz="2000" baseline="0" dirty="0" smtClean="0"/>
              <a:t> chartered Sept</a:t>
            </a:r>
            <a:endParaRPr lang="en-US" sz="2000" dirty="0" smtClean="0"/>
          </a:p>
          <a:p>
            <a:r>
              <a:rPr lang="en-US" sz="2400" dirty="0" smtClean="0"/>
              <a:t>Indices and Indicators</a:t>
            </a:r>
          </a:p>
          <a:p>
            <a:pPr lvl="1"/>
            <a:r>
              <a:rPr lang="en-US" sz="2000" dirty="0" smtClean="0"/>
              <a:t>1.1 RTF chartered in Sept</a:t>
            </a:r>
          </a:p>
          <a:p>
            <a:r>
              <a:rPr lang="en-US" sz="2400" dirty="0" smtClean="0"/>
              <a:t>Financial Business and Commerce</a:t>
            </a:r>
          </a:p>
          <a:p>
            <a:pPr lvl="1"/>
            <a:r>
              <a:rPr lang="en-US" sz="2000" dirty="0" smtClean="0"/>
              <a:t>New RTF 1.1 chartered in September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One FIBO Specification</a:t>
            </a:r>
          </a:p>
          <a:p>
            <a:pPr lvl="1"/>
            <a:r>
              <a:rPr lang="en-US" dirty="0" smtClean="0"/>
              <a:t>Reflects all of Pink / Yellow at a chosen point in time</a:t>
            </a:r>
          </a:p>
          <a:p>
            <a:pPr lvl="1"/>
            <a:r>
              <a:rPr lang="en-US" dirty="0" smtClean="0"/>
              <a:t>Updated quarterly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 smtClean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 smtClean="0"/>
              <a:t>FIBO Foundations </a:t>
            </a:r>
          </a:p>
          <a:p>
            <a:pPr lvl="1"/>
            <a:r>
              <a:rPr lang="en-US" sz="2000" baseline="0" dirty="0" smtClean="0"/>
              <a:t>Final</a:t>
            </a:r>
            <a:r>
              <a:rPr lang="en-US" sz="2000" dirty="0" smtClean="0"/>
              <a:t> version approved by OMG March 2015</a:t>
            </a:r>
            <a:endParaRPr lang="en-US" sz="2000" baseline="0" dirty="0" smtClean="0"/>
          </a:p>
          <a:p>
            <a:pPr lvl="1"/>
            <a:r>
              <a:rPr lang="en-US" sz="2000" baseline="0" dirty="0" smtClean="0"/>
              <a:t>Revised 1.1, approved March 2016</a:t>
            </a:r>
          </a:p>
          <a:p>
            <a:pPr lvl="1"/>
            <a:r>
              <a:rPr lang="en-US" sz="2000" baseline="0" dirty="0" smtClean="0"/>
              <a:t>RTF for 1.2 deferred to March 2017</a:t>
            </a:r>
          </a:p>
          <a:p>
            <a:pPr lvl="0"/>
            <a:r>
              <a:rPr lang="en-US" sz="2400" baseline="0" dirty="0" smtClean="0"/>
              <a:t>FIBO Business Entities</a:t>
            </a:r>
          </a:p>
          <a:p>
            <a:pPr lvl="1" rtl="0" fontAlgn="base"/>
            <a:r>
              <a:rPr lang="en-US" sz="2000" dirty="0" smtClean="0"/>
              <a:t>RTF 1.2 chartered Sept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400" dirty="0" smtClean="0"/>
              <a:t>FIBO Indices and Indicators</a:t>
            </a:r>
          </a:p>
          <a:p>
            <a:pPr lvl="1"/>
            <a:r>
              <a:rPr lang="en-US" sz="2000" baseline="0" dirty="0" smtClean="0"/>
              <a:t>FTF approved September 2016</a:t>
            </a:r>
          </a:p>
          <a:p>
            <a:pPr lvl="1"/>
            <a:r>
              <a:rPr lang="en-US" sz="2000" dirty="0" smtClean="0"/>
              <a:t>RTF 1.0 chartered Sept 2016</a:t>
            </a:r>
          </a:p>
          <a:p>
            <a:pPr lvl="0"/>
            <a:r>
              <a:rPr lang="en-US" sz="2400" dirty="0" smtClean="0"/>
              <a:t>FIBO FBC</a:t>
            </a:r>
          </a:p>
          <a:p>
            <a:pPr lvl="1" rtl="0" fontAlgn="base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 approved September 2016</a:t>
            </a:r>
            <a:endParaRPr lang="en-US" sz="2000" dirty="0" smtClean="0">
              <a:effectLst/>
            </a:endParaRPr>
          </a:p>
          <a:p>
            <a:pPr lvl="1" rtl="0" fontAlgn="base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1.0 chartered Sept 2016</a:t>
            </a:r>
            <a:endParaRPr lang="en-US" sz="2000" dirty="0" smtClean="0">
              <a:effectLst/>
            </a:endParaRP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Scope and Content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18669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FIBO: Status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Upper Ontology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Foundations: High level abstractions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Pricing, Yields, Analytics per instrument class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Concepts relating to individual institutions, reporting requirements etc.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Corporate Actions, Securities Issuance and Securitization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Derivatives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Loans, Mortgage Loans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Funds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Rights and Warrants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(Common, Equities)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Securities (Debt)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in process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 preparation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OMG Complete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Draft in CCM/FIBO-V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Indices and Indicators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Business Entities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FIBO Financial Business and Commerce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 smtClean="0"/>
              <a:t>FIBO Where is What!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 smtClean="0"/>
              <a:t>29 FIBO Business Conceptual Ontologies have been built </a:t>
            </a:r>
            <a:r>
              <a:rPr lang="en-US" sz="1200" dirty="0"/>
              <a:t>since </a:t>
            </a:r>
            <a:r>
              <a:rPr lang="en-US" sz="1200" dirty="0" smtClean="0"/>
              <a:t>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 smtClean="0">
                <a:hlinkClick r:id="rId2"/>
              </a:rPr>
              <a:t>http</a:t>
            </a:r>
            <a:r>
              <a:rPr lang="en-US" sz="1200" dirty="0">
                <a:hlinkClick r:id="rId2"/>
              </a:rPr>
              <a:t>://www.edmcouncil.org/semanticsrepository/</a:t>
            </a:r>
            <a:r>
              <a:rPr lang="en-US" sz="1200" dirty="0" smtClean="0">
                <a:hlinkClick r:id="rId2"/>
              </a:rPr>
              <a:t>index.html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github.com/edmcouncil/fibo/wiki</a:t>
            </a:r>
            <a:endParaRPr lang="en-US" sz="1200" dirty="0" smtClean="0"/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 smtClean="0"/>
              <a:t>Browseable</a:t>
            </a:r>
            <a:r>
              <a:rPr lang="en-US" sz="1200" dirty="0" smtClean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smtClean="0">
                <a:hlinkClick r:id="rId4"/>
              </a:rPr>
              <a:t>http://us.adaptive.com/FIBO/a3/</a:t>
            </a:r>
            <a:r>
              <a:rPr lang="en-US" sz="12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</a:t>
            </a:r>
            <a:r>
              <a:rPr lang="en-US" sz="1200" dirty="0" smtClean="0">
                <a:hlinkClick r:id="rId5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github.com/edmcouncil/fibo/wiki/FIBO-Foundations</a:t>
            </a:r>
            <a:r>
              <a:rPr lang="en-US" sz="1200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</a:t>
            </a:r>
            <a:r>
              <a:rPr lang="en-US" sz="1200" dirty="0" smtClean="0">
                <a:hlinkClick r:id="rId7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 smtClean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github.com/edmcouncil/fibo/wiki/FIBO-Business-Entities</a:t>
            </a:r>
            <a:r>
              <a:rPr lang="en-US" sz="1200" dirty="0" smtClean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/>
              <a:t>A working version in testing (“David’s Branch”) is at </a:t>
            </a:r>
            <a:endParaRPr lang="en-US" sz="1200" dirty="0"/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</a:t>
            </a:r>
            <a:r>
              <a:rPr lang="en-US" sz="1200" dirty="0" smtClean="0">
                <a:hlinkClick r:id="rId9"/>
              </a:rPr>
              <a:t>be</a:t>
            </a:r>
            <a:endParaRPr lang="en-US" sz="1200" dirty="0" smtClean="0"/>
          </a:p>
          <a:p>
            <a:pPr marL="285750" indent="-285750">
              <a:buFont typeface="Arial"/>
              <a:buChar char="•"/>
            </a:pPr>
            <a:r>
              <a:rPr lang="en-US" sz="1200" dirty="0" smtClean="0">
                <a:hlinkClick r:id="rId10"/>
              </a:rPr>
              <a:t>http</a:t>
            </a:r>
            <a:r>
              <a:rPr lang="en-US" sz="1200" dirty="0">
                <a:hlinkClick r:id="rId10"/>
              </a:rPr>
              <a:t>://www.omg.org/spec/EDMC-FIBO/IND/</a:t>
            </a:r>
            <a:r>
              <a:rPr lang="en-US" sz="1200" dirty="0" smtClean="0">
                <a:hlinkClick r:id="rId10"/>
              </a:rPr>
              <a:t>Current</a:t>
            </a:r>
            <a:endParaRPr lang="en-US" sz="1200" dirty="0" smtClean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</a:t>
            </a:r>
            <a:r>
              <a:rPr lang="en-US" sz="1200" dirty="0" smtClean="0"/>
              <a:t>-IND (Indices and Indicators) </a:t>
            </a:r>
            <a:r>
              <a:rPr lang="en-US" sz="1200" dirty="0"/>
              <a:t>In OMG documentation </a:t>
            </a:r>
            <a:r>
              <a:rPr lang="en-US" sz="1200" dirty="0" smtClean="0"/>
              <a:t>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 smtClean="0"/>
              <a:t>Github</a:t>
            </a:r>
            <a:r>
              <a:rPr lang="en-US" sz="1200" dirty="0" smtClean="0"/>
              <a:t> wiki </a:t>
            </a:r>
            <a:r>
              <a:rPr lang="en-US" sz="1200" dirty="0"/>
              <a:t>is </a:t>
            </a:r>
            <a:r>
              <a:rPr lang="en-US" sz="1200" dirty="0" smtClean="0"/>
              <a:t>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smtClean="0">
                <a:hlinkClick r:id="rId11"/>
              </a:rPr>
              <a:t>https</a:t>
            </a:r>
            <a:r>
              <a:rPr lang="en-US" sz="1200" dirty="0">
                <a:hlinkClick r:id="rId11"/>
              </a:rPr>
              <a:t>://</a:t>
            </a:r>
            <a:r>
              <a:rPr lang="en-US" sz="1200" dirty="0" smtClean="0">
                <a:hlinkClick r:id="rId11"/>
              </a:rPr>
              <a:t>github.com/edmcouncil/fibo/wiki/FIBO-Indices-and-Indicators</a:t>
            </a:r>
            <a:r>
              <a:rPr lang="en-US" sz="1200" dirty="0" smtClean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Loans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github.com/edmcouncil/fibo/wiki/FIBO-Loans</a:t>
            </a:r>
            <a:r>
              <a:rPr lang="en-US" sz="1200" dirty="0" smtClean="0"/>
              <a:t> 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 smtClean="0"/>
              <a:t>Pointer to Securities and Equities FIBO </a:t>
            </a:r>
            <a:r>
              <a:rPr lang="en-US" sz="1200" dirty="0" err="1" smtClean="0"/>
              <a:t>Github</a:t>
            </a:r>
            <a:r>
              <a:rPr lang="en-US" sz="1200" dirty="0" smtClean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github.com/edmcouncil/fibo/wiki/FIBO-Securities-and-Equities</a:t>
            </a:r>
            <a:r>
              <a:rPr lang="en-US" sz="1200" dirty="0" smtClean="0"/>
              <a:t> </a:t>
            </a:r>
          </a:p>
          <a:p>
            <a:endParaRPr lang="en-US" sz="1400" dirty="0"/>
          </a:p>
          <a:p>
            <a:pPr lvl="3"/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</a:t>
            </a:r>
            <a:r>
              <a:rPr lang="en-US" dirty="0" err="1" smtClean="0"/>
              <a:t>Atlassian</a:t>
            </a:r>
            <a:r>
              <a:rPr lang="en-US" dirty="0" smtClean="0"/>
              <a:t> Wiki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FIBO Overall</a:t>
            </a:r>
          </a:p>
          <a:p>
            <a:pPr lvl="1"/>
            <a:r>
              <a:rPr lang="en-US" sz="1800" dirty="0" smtClean="0">
                <a:hlinkClick r:id="rId2"/>
              </a:rPr>
              <a:t>https://wiki.edmcouncil.org/display/FIBO/FIBO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FIBO Content Teams</a:t>
            </a:r>
          </a:p>
          <a:p>
            <a:pPr lvl="1"/>
            <a:r>
              <a:rPr lang="en-US" sz="1600" dirty="0" smtClean="0"/>
              <a:t>Foundations</a:t>
            </a:r>
          </a:p>
          <a:p>
            <a:pPr lvl="2"/>
            <a:r>
              <a:rPr lang="en-US" sz="1400" dirty="0" smtClean="0">
                <a:hlinkClick r:id="rId3"/>
              </a:rPr>
              <a:t>https://wiki.edmcouncil.org/display/FND/FCT-FND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Business Entities </a:t>
            </a:r>
          </a:p>
          <a:p>
            <a:pPr lvl="2"/>
            <a:r>
              <a:rPr lang="en-US" sz="1400" dirty="0" smtClean="0">
                <a:hlinkClick r:id="rId4"/>
              </a:rPr>
              <a:t>https://wiki.edmcouncil.org/display/BE/FIBO+-+FCT+-+Business+Entities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Indices and Indicators</a:t>
            </a:r>
          </a:p>
          <a:p>
            <a:pPr lvl="2"/>
            <a:r>
              <a:rPr lang="en-US" sz="1400" dirty="0" smtClean="0">
                <a:hlinkClick r:id="rId5"/>
              </a:rPr>
              <a:t>https://wiki.edmcouncil.org/display/IND/FCT-IND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Financial Business and Commerce</a:t>
            </a:r>
          </a:p>
          <a:p>
            <a:pPr lvl="2"/>
            <a:r>
              <a:rPr lang="en-US" sz="1400" dirty="0" smtClean="0">
                <a:hlinkClick r:id="rId6"/>
              </a:rPr>
              <a:t>https://wiki.edmcouncil.org/pages/viewpage.action?pageId=786677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Loans</a:t>
            </a:r>
          </a:p>
          <a:p>
            <a:pPr lvl="2"/>
            <a:r>
              <a:rPr lang="en-US" sz="1400" dirty="0" smtClean="0">
                <a:hlinkClick r:id="rId7"/>
              </a:rPr>
              <a:t>https://wiki.edmcouncil.org/display/LOAN/FCT-LOAN</a:t>
            </a:r>
            <a:r>
              <a:rPr lang="en-US" sz="1400" dirty="0" smtClean="0"/>
              <a:t> </a:t>
            </a:r>
          </a:p>
          <a:p>
            <a:pPr lvl="1"/>
            <a:r>
              <a:rPr lang="en-US" sz="1600" dirty="0" smtClean="0"/>
              <a:t>Securities and Equities</a:t>
            </a:r>
          </a:p>
          <a:p>
            <a:pPr lvl="2"/>
            <a:r>
              <a:rPr lang="en-US" sz="1400" dirty="0" smtClean="0">
                <a:hlinkClick r:id="rId8"/>
              </a:rPr>
              <a:t>https://wiki.edmcouncil.org/pages/viewpage.action?pageId=786661</a:t>
            </a:r>
            <a:r>
              <a:rPr lang="en-US" sz="1400" dirty="0" smtClean="0"/>
              <a:t> </a:t>
            </a:r>
          </a:p>
          <a:p>
            <a:pPr lvl="1"/>
            <a:r>
              <a:rPr lang="en-US" sz="1800" dirty="0" smtClean="0"/>
              <a:t>Derivatives</a:t>
            </a:r>
          </a:p>
          <a:p>
            <a:pPr lvl="2"/>
            <a:r>
              <a:rPr lang="en-US" sz="1400" dirty="0" smtClean="0">
                <a:hlinkClick r:id="rId9"/>
              </a:rPr>
              <a:t>https://wiki.edmcouncil.org/display/DER/FCT-DER</a:t>
            </a:r>
            <a:r>
              <a:rPr lang="en-US" sz="1400" dirty="0" smtClean="0"/>
              <a:t> </a:t>
            </a:r>
          </a:p>
          <a:p>
            <a:pPr lvl="0"/>
            <a:r>
              <a:rPr lang="en-US" sz="2000" dirty="0" smtClean="0"/>
              <a:t>Vendor</a:t>
            </a:r>
            <a:r>
              <a:rPr lang="en-US" sz="2000" baseline="0" dirty="0" smtClean="0"/>
              <a:t> Team</a:t>
            </a:r>
          </a:p>
          <a:p>
            <a:pPr lvl="1"/>
            <a:r>
              <a:rPr lang="en-US" sz="1600" dirty="0" smtClean="0">
                <a:hlinkClick r:id="rId10"/>
              </a:rPr>
              <a:t>https://wiki.edmcouncil.org/display/FVT/FIBO+-+Vendor+Team</a:t>
            </a:r>
            <a:r>
              <a:rPr lang="en-US" sz="16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schema.org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Core Extensions submitted</a:t>
            </a:r>
          </a:p>
          <a:p>
            <a:pPr lvl="1"/>
            <a:r>
              <a:rPr lang="en-US" dirty="0" smtClean="0"/>
              <a:t>Approved</a:t>
            </a:r>
          </a:p>
          <a:p>
            <a:r>
              <a:rPr lang="en-US" dirty="0" smtClean="0"/>
              <a:t>FIBO Specific parts under way</a:t>
            </a:r>
          </a:p>
          <a:p>
            <a:pPr lvl="0"/>
            <a:r>
              <a:rPr lang="en-US" dirty="0" smtClean="0"/>
              <a:t>See FIBO Wiki structure </a:t>
            </a:r>
          </a:p>
          <a:p>
            <a:pPr lvl="1"/>
            <a:r>
              <a:rPr lang="en-US" dirty="0" smtClean="0"/>
              <a:t>Wiki group management as per FCTs (see other notes)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400" dirty="0" smtClean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Vocabulary update</a:t>
            </a:r>
            <a:endParaRPr lang="en-US" sz="2800" dirty="0" smtClean="0">
              <a:effectLst/>
            </a:endParaRPr>
          </a:p>
          <a:p>
            <a:r>
              <a:rPr lang="en-US" sz="2400" dirty="0" smtClean="0"/>
              <a:t>OMG FDTF Quarterly Meeting Planning </a:t>
            </a:r>
            <a:r>
              <a:rPr lang="en-US" sz="2400" dirty="0" smtClean="0"/>
              <a:t>(Reston)</a:t>
            </a:r>
            <a:endParaRPr lang="en-US" sz="2400" dirty="0" smtClean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Roadmap and co-ordination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Process Update</a:t>
            </a:r>
          </a:p>
          <a:p>
            <a:r>
              <a:rPr lang="en-US" sz="2400" dirty="0" smtClean="0"/>
              <a:t>FIBO Status</a:t>
            </a:r>
          </a:p>
          <a:p>
            <a:pPr lvl="1"/>
            <a:r>
              <a:rPr lang="en-US" sz="2000" dirty="0" smtClean="0"/>
              <a:t>Status of Current Specifications</a:t>
            </a:r>
          </a:p>
          <a:p>
            <a:pPr lvl="1"/>
            <a:r>
              <a:rPr lang="en-US" sz="2000" dirty="0" smtClean="0"/>
              <a:t>Status of upcoming FIBO specifications and FCT activities</a:t>
            </a:r>
          </a:p>
          <a:p>
            <a:pPr lvl="0"/>
            <a:r>
              <a:rPr lang="en-US" sz="2400" dirty="0" smtClean="0"/>
              <a:t>Other FIBO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Appendices: Background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 smtClean="0">
              <a:effectLst/>
            </a:endParaRPr>
          </a:p>
          <a:p>
            <a:r>
              <a:rPr lang="en-US" dirty="0" smtClean="0"/>
              <a:t>II FIBO Infrastructure</a:t>
            </a:r>
          </a:p>
          <a:p>
            <a:r>
              <a:rPr lang="en-US" dirty="0" smtClean="0"/>
              <a:t>III Red FIBO</a:t>
            </a:r>
          </a:p>
          <a:p>
            <a:r>
              <a:rPr lang="en-US" dirty="0" smtClean="0"/>
              <a:t>IV FIBO Content and Status (“scenario”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Appendix I: Jargon Blaster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ISO 10962 </a:t>
            </a:r>
          </a:p>
          <a:p>
            <a:pPr lvl="1"/>
            <a:r>
              <a:rPr lang="en-US" dirty="0" smtClean="0"/>
              <a:t>Classification of Financial Instruments (CFI)</a:t>
            </a:r>
          </a:p>
          <a:p>
            <a:pPr lvl="1"/>
            <a:r>
              <a:rPr lang="en-US" dirty="0" smtClean="0"/>
              <a:t>New version released in Jan 2015</a:t>
            </a:r>
          </a:p>
          <a:p>
            <a:pPr lvl="0"/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Messaging standard, UML to XML transformation</a:t>
            </a:r>
          </a:p>
          <a:p>
            <a:pPr lvl="1"/>
            <a:r>
              <a:rPr lang="en-US" dirty="0" smtClean="0"/>
              <a:t>incorporated the draft ISO 19312 (WG11)</a:t>
            </a:r>
          </a:p>
          <a:p>
            <a:pPr lvl="1"/>
            <a:r>
              <a:rPr lang="en-US" dirty="0" smtClean="0"/>
              <a:t>WG11 model was starting point for most FIBO</a:t>
            </a:r>
          </a:p>
          <a:p>
            <a:pPr lvl="0"/>
            <a:r>
              <a:rPr lang="en-US" dirty="0" smtClean="0"/>
              <a:t>ISO 11179 = Metadata Repositories</a:t>
            </a:r>
          </a:p>
          <a:p>
            <a:pPr lvl="0"/>
            <a:r>
              <a:rPr lang="en-US" dirty="0" smtClean="0"/>
              <a:t>XBRL = </a:t>
            </a:r>
            <a:r>
              <a:rPr lang="en-US" dirty="0" err="1" smtClean="0"/>
              <a:t>eXtensible</a:t>
            </a:r>
            <a:r>
              <a:rPr lang="en-US" dirty="0" smtClean="0"/>
              <a:t> Business </a:t>
            </a:r>
            <a:r>
              <a:rPr lang="en-US" dirty="0" err="1" smtClean="0"/>
              <a:t>Reposrting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Concepts are in individual “Taxonomies” (model schemas) only (IASB, IFRS, US-GAAP,</a:t>
            </a:r>
            <a:r>
              <a:rPr lang="en-US" baseline="0" dirty="0" smtClean="0"/>
              <a:t> e</a:t>
            </a:r>
            <a:r>
              <a:rPr lang="en-US" dirty="0" smtClean="0"/>
              <a:t>tc.)</a:t>
            </a:r>
          </a:p>
          <a:p>
            <a:r>
              <a:rPr lang="en-US" dirty="0" smtClean="0"/>
              <a:t>MDDL – Market Data Definition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II: FIBO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“Holy Trinity”</a:t>
            </a:r>
          </a:p>
          <a:p>
            <a:pPr lvl="1"/>
            <a:r>
              <a:rPr lang="en-US" dirty="0" smtClean="0"/>
              <a:t>GitHub</a:t>
            </a:r>
          </a:p>
          <a:p>
            <a:pPr lvl="1"/>
            <a:r>
              <a:rPr lang="en-US" dirty="0" smtClean="0"/>
              <a:t>JIRA</a:t>
            </a:r>
          </a:p>
          <a:p>
            <a:pPr lvl="1"/>
            <a:r>
              <a:rPr lang="en-US" dirty="0" smtClean="0"/>
              <a:t>Jenkins</a:t>
            </a:r>
          </a:p>
          <a:p>
            <a:pPr lvl="0"/>
            <a:r>
              <a:rPr lang="en-US" dirty="0" smtClean="0"/>
              <a:t>Wiki</a:t>
            </a:r>
          </a:p>
          <a:p>
            <a:pPr lvl="1"/>
            <a:r>
              <a:rPr lang="en-US" dirty="0" smtClean="0"/>
              <a:t>Each FCT and other teams have Wiki area (“Space”)</a:t>
            </a:r>
          </a:p>
          <a:p>
            <a:pPr lvl="1"/>
            <a:r>
              <a:rPr lang="en-US" dirty="0" smtClean="0"/>
              <a:t>Minutes, actions etc. posted there</a:t>
            </a:r>
          </a:p>
          <a:p>
            <a:pPr lvl="1"/>
            <a:r>
              <a:rPr lang="en-US" dirty="0" smtClean="0"/>
              <a:t>How-to Guide will be posted to Wiki also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Wiki to JIRA Bridge: meeting actions identified in Wikis are also now reflected as JIRA issues</a:t>
            </a:r>
          </a:p>
          <a:p>
            <a:pPr lvl="1"/>
            <a:r>
              <a:rPr lang="en-US" dirty="0" smtClean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How-To</a:t>
            </a:r>
            <a:r>
              <a:rPr lang="en-US" baseline="0" dirty="0" smtClean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overall process to follow in using GitHub and </a:t>
            </a:r>
            <a:r>
              <a:rPr lang="en-US" dirty="0" err="1" smtClean="0"/>
              <a:t>Atlassian</a:t>
            </a:r>
            <a:r>
              <a:rPr lang="en-US" dirty="0" smtClean="0"/>
              <a:t> </a:t>
            </a:r>
            <a:r>
              <a:rPr lang="en-US" dirty="0" err="1" smtClean="0"/>
              <a:t>Sourcetree</a:t>
            </a:r>
            <a:r>
              <a:rPr lang="en-US" dirty="0" smtClean="0"/>
              <a:t>, for FCT Leads</a:t>
            </a:r>
          </a:p>
          <a:p>
            <a:r>
              <a:rPr lang="en-US" dirty="0" smtClean="0"/>
              <a:t>Detailed screenshots</a:t>
            </a:r>
            <a:r>
              <a:rPr lang="en-US" baseline="0" dirty="0" smtClean="0"/>
              <a:t> for each part of the process</a:t>
            </a:r>
          </a:p>
          <a:p>
            <a:r>
              <a:rPr lang="en-US" baseline="0" dirty="0" smtClean="0"/>
              <a:t>New section on definitions added</a:t>
            </a:r>
          </a:p>
          <a:p>
            <a:r>
              <a:rPr lang="en-US" baseline="0" dirty="0" smtClean="0"/>
              <a:t>Additional definitions added</a:t>
            </a:r>
          </a:p>
          <a:p>
            <a:pPr lvl="1"/>
            <a:r>
              <a:rPr lang="en-US" baseline="0" dirty="0" smtClean="0"/>
              <a:t>This is the version that is posted on the Wiki</a:t>
            </a:r>
          </a:p>
          <a:p>
            <a:r>
              <a:rPr lang="en-US" dirty="0" smtClean="0"/>
              <a:t>New section on aligning local and remote branches with EDM Council Master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Each Team is configured as a “Group” in JIRA</a:t>
            </a:r>
          </a:p>
          <a:p>
            <a:pPr lvl="1"/>
            <a:r>
              <a:rPr lang="en-US" dirty="0" smtClean="0"/>
              <a:t>This group is then als</a:t>
            </a:r>
            <a:r>
              <a:rPr lang="en-US" baseline="0" dirty="0" smtClean="0"/>
              <a:t>o used for participation in Wiki “spaces”</a:t>
            </a:r>
          </a:p>
          <a:p>
            <a:pPr lvl="0"/>
            <a:r>
              <a:rPr lang="en-US" dirty="0" smtClean="0"/>
              <a:t>If you registered for</a:t>
            </a:r>
            <a:r>
              <a:rPr lang="en-US" baseline="0" dirty="0" smtClean="0"/>
              <a:t> GitHub access, you GitHub ID also becomes your JIRA ID</a:t>
            </a:r>
          </a:p>
          <a:p>
            <a:pPr lvl="1"/>
            <a:r>
              <a:rPr lang="en-US" dirty="0" smtClean="0"/>
              <a:t>Group leads will</a:t>
            </a:r>
            <a:r>
              <a:rPr lang="en-US" baseline="0" dirty="0" smtClean="0"/>
              <a:t> then add you to their team group</a:t>
            </a:r>
          </a:p>
          <a:p>
            <a:pPr lvl="0"/>
            <a:r>
              <a:rPr lang="en-US" dirty="0" smtClean="0"/>
              <a:t>Otherwise, you will have received an invitation</a:t>
            </a:r>
            <a:r>
              <a:rPr lang="en-US" baseline="0" dirty="0" smtClean="0"/>
              <a:t> from JIRA directly</a:t>
            </a:r>
          </a:p>
          <a:p>
            <a:pPr lvl="1"/>
            <a:r>
              <a:rPr lang="en-US" dirty="0" smtClean="0"/>
              <a:t>You may</a:t>
            </a:r>
            <a:r>
              <a:rPr lang="en-US" baseline="0" dirty="0" smtClean="0"/>
              <a:t> want to retrospectively ask to be added to GitHub</a:t>
            </a:r>
          </a:p>
          <a:p>
            <a:pPr lvl="0"/>
            <a:r>
              <a:rPr lang="en-US" baseline="0" dirty="0" smtClean="0"/>
              <a:t>Some people are having difficulty accessing the Wiki </a:t>
            </a:r>
            <a:r>
              <a:rPr lang="en-US" sz="2400" baseline="0" dirty="0" smtClean="0"/>
              <a:t>– there is a synch to be run periodically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FCT Process (to be followed by FCT Leads)</a:t>
            </a:r>
          </a:p>
          <a:p>
            <a:pPr lvl="1"/>
            <a:r>
              <a:rPr lang="en-US" sz="2000" dirty="0" smtClean="0"/>
              <a:t>Standard template / slides used by all FCT leads</a:t>
            </a:r>
          </a:p>
          <a:p>
            <a:pPr lvl="1"/>
            <a:r>
              <a:rPr lang="en-US" sz="2000" dirty="0" smtClean="0"/>
              <a:t>Minutes posted to Wiki</a:t>
            </a:r>
          </a:p>
          <a:p>
            <a:pPr lvl="2"/>
            <a:r>
              <a:rPr lang="en-US" sz="1800" dirty="0" smtClean="0"/>
              <a:t>Dennis is doing this fro MB notes; </a:t>
            </a:r>
          </a:p>
          <a:p>
            <a:pPr lvl="2"/>
            <a:r>
              <a:rPr lang="en-US" sz="1800" dirty="0" smtClean="0"/>
              <a:t>FCT leads should take on responsibility for note-taking and publishing</a:t>
            </a:r>
          </a:p>
          <a:p>
            <a:pPr lvl="0"/>
            <a:r>
              <a:rPr lang="en-US" sz="2400" dirty="0" smtClean="0"/>
              <a:t>FIBO Proof</a:t>
            </a:r>
            <a:r>
              <a:rPr lang="en-US" sz="2400" baseline="0" dirty="0" smtClean="0"/>
              <a:t> of Concept Teams</a:t>
            </a:r>
          </a:p>
          <a:p>
            <a:pPr lvl="1"/>
            <a:r>
              <a:rPr lang="en-US" sz="2000" dirty="0" smtClean="0"/>
              <a:t>May</a:t>
            </a:r>
            <a:r>
              <a:rPr lang="en-US" sz="2000" baseline="0" dirty="0" smtClean="0"/>
              <a:t> use any FIBO color as appropriate</a:t>
            </a:r>
          </a:p>
          <a:p>
            <a:pPr lvl="1"/>
            <a:r>
              <a:rPr lang="en-US" sz="2000" baseline="0" dirty="0" smtClean="0"/>
              <a:t>Run on same process as FCTs (wiki etc.).</a:t>
            </a:r>
          </a:p>
          <a:p>
            <a:pPr lvl="0"/>
            <a:r>
              <a:rPr lang="en-US" sz="2400" dirty="0" smtClean="0"/>
              <a:t>FIBO</a:t>
            </a:r>
            <a:r>
              <a:rPr lang="en-US" sz="2400" baseline="0" dirty="0" smtClean="0"/>
              <a:t> Vendor Team</a:t>
            </a:r>
          </a:p>
          <a:p>
            <a:pPr lvl="1"/>
            <a:r>
              <a:rPr lang="en-US" sz="2000" dirty="0" smtClean="0"/>
              <a:t>Initially focused on tool support for specification activities</a:t>
            </a:r>
          </a:p>
          <a:p>
            <a:pPr lvl="1"/>
            <a:r>
              <a:rPr lang="en-US" sz="2000" dirty="0" smtClean="0"/>
              <a:t>Will also extend to potential</a:t>
            </a:r>
            <a:r>
              <a:rPr lang="en-US" sz="2000" baseline="0" dirty="0" smtClean="0"/>
              <a:t> test assistance, </a:t>
            </a:r>
            <a:r>
              <a:rPr lang="en-US" sz="2000" baseline="0" dirty="0" err="1" smtClean="0"/>
              <a:t>PoCs</a:t>
            </a:r>
            <a:r>
              <a:rPr lang="en-US" sz="2000" baseline="0" dirty="0" smtClean="0"/>
              <a:t> etc. </a:t>
            </a:r>
          </a:p>
          <a:p>
            <a:pPr lvl="0"/>
            <a:r>
              <a:rPr lang="en-US" sz="2400" dirty="0" smtClean="0"/>
              <a:t>Build</a:t>
            </a:r>
            <a:r>
              <a:rPr lang="en-US" sz="2400" baseline="0" dirty="0" smtClean="0"/>
              <a:t> / Test / Deploy / Maintain document</a:t>
            </a:r>
          </a:p>
          <a:p>
            <a:pPr lvl="1"/>
            <a:r>
              <a:rPr lang="en-US" sz="2000" dirty="0" smtClean="0"/>
              <a:t>This is the definitive reference for all process (see Fig 4 of that)</a:t>
            </a:r>
          </a:p>
          <a:p>
            <a:pPr lvl="0"/>
            <a:r>
              <a:rPr lang="en-US" sz="2400" dirty="0" smtClean="0"/>
              <a:t>GitHub / Process User Guide updated</a:t>
            </a:r>
          </a:p>
          <a:p>
            <a:pPr lvl="1"/>
            <a:r>
              <a:rPr lang="en-US" sz="2000" dirty="0" smtClean="0"/>
              <a:t>Will</a:t>
            </a:r>
            <a:r>
              <a:rPr lang="en-US" sz="2000" baseline="0" dirty="0" smtClean="0"/>
              <a:t> </a:t>
            </a:r>
            <a:r>
              <a:rPr lang="en-US" sz="2000" dirty="0" smtClean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Content</a:t>
            </a:r>
            <a:r>
              <a:rPr lang="en-US" baseline="0" dirty="0" smtClean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FIBO Content Team has</a:t>
            </a:r>
          </a:p>
          <a:p>
            <a:pPr lvl="1"/>
            <a:r>
              <a:rPr lang="en-US" dirty="0" smtClean="0"/>
              <a:t>A GitHub fork on the FCT</a:t>
            </a:r>
            <a:r>
              <a:rPr lang="en-US" baseline="0" dirty="0" smtClean="0"/>
              <a:t> Leader GitHub account</a:t>
            </a:r>
            <a:endParaRPr lang="en-US" dirty="0" smtClean="0"/>
          </a:p>
          <a:p>
            <a:pPr lvl="1"/>
            <a:r>
              <a:rPr lang="en-US" dirty="0" smtClean="0"/>
              <a:t>A working wiki on the main (EDM Council) GitHub account</a:t>
            </a:r>
          </a:p>
          <a:p>
            <a:pPr lvl="1"/>
            <a:r>
              <a:rPr lang="en-US" dirty="0" smtClean="0"/>
              <a:t>Regular</a:t>
            </a:r>
            <a:r>
              <a:rPr lang="en-US" baseline="0" dirty="0" smtClean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Master FIBO</a:t>
            </a:r>
          </a:p>
          <a:p>
            <a:pPr lvl="1"/>
            <a:r>
              <a:rPr lang="en-US" sz="1400" dirty="0" smtClean="0"/>
              <a:t>Nearing completion!</a:t>
            </a:r>
          </a:p>
          <a:p>
            <a:r>
              <a:rPr lang="en-US" sz="1800" dirty="0" smtClean="0"/>
              <a:t>FIBO Vocabulary </a:t>
            </a:r>
          </a:p>
          <a:p>
            <a:pPr lvl="1"/>
            <a:r>
              <a:rPr lang="en-US" sz="1200" dirty="0" smtClean="0"/>
              <a:t>FIBO-DEBT under way – </a:t>
            </a:r>
            <a:r>
              <a:rPr lang="en-US" sz="1200" dirty="0" smtClean="0"/>
              <a:t>paused </a:t>
            </a:r>
            <a:r>
              <a:rPr lang="en-US" sz="1200" dirty="0" smtClean="0"/>
              <a:t>for Master FIBO unification</a:t>
            </a:r>
          </a:p>
          <a:p>
            <a:pPr lvl="0"/>
            <a:r>
              <a:rPr lang="en-US" sz="1800" dirty="0" smtClean="0"/>
              <a:t>FND RTF deferred to February</a:t>
            </a:r>
          </a:p>
          <a:p>
            <a:pPr rtl="0" fontAlgn="base"/>
            <a:r>
              <a:rPr lang="en-US" sz="1800" kern="1200" dirty="0" smtClean="0">
                <a:solidFill>
                  <a:schemeClr val="tx1"/>
                </a:solidFill>
                <a:effectLst/>
              </a:rPr>
              <a:t>Other FDTF Activities</a:t>
            </a:r>
            <a:endParaRPr lang="en-US" sz="1800" dirty="0" smtClean="0">
              <a:effectLst/>
            </a:endParaRPr>
          </a:p>
          <a:p>
            <a:pPr lvl="1"/>
            <a:r>
              <a:rPr lang="en-US" sz="1600" dirty="0" smtClean="0"/>
              <a:t>DLT WG (formerly Blockchain WG)</a:t>
            </a:r>
          </a:p>
          <a:p>
            <a:pPr lvl="2"/>
            <a:r>
              <a:rPr lang="en-US" sz="1200" dirty="0" smtClean="0"/>
              <a:t>Regular calls ongoing</a:t>
            </a:r>
          </a:p>
          <a:p>
            <a:pPr lvl="2"/>
            <a:r>
              <a:rPr lang="en-US" sz="1200" dirty="0" smtClean="0"/>
              <a:t>Focus on Smart Contracts</a:t>
            </a:r>
          </a:p>
          <a:p>
            <a:pPr lvl="1"/>
            <a:r>
              <a:rPr lang="en-US" sz="1600" dirty="0" smtClean="0"/>
              <a:t>Content negotiation</a:t>
            </a:r>
          </a:p>
          <a:p>
            <a:pPr lvl="2"/>
            <a:r>
              <a:rPr lang="en-US" sz="1200" dirty="0" smtClean="0"/>
              <a:t>How to render ontologies using HTML / Web browser (weekly call slot – see Doodle poll)</a:t>
            </a:r>
          </a:p>
          <a:p>
            <a:pPr lvl="2"/>
            <a:r>
              <a:rPr lang="en-US" sz="1200" dirty="0" smtClean="0"/>
              <a:t>What you see in a browser when you enter the URI of a class or property</a:t>
            </a:r>
          </a:p>
          <a:p>
            <a:r>
              <a:rPr lang="en-US" sz="2000" dirty="0" smtClean="0"/>
              <a:t>FIGI</a:t>
            </a:r>
          </a:p>
          <a:p>
            <a:pPr lvl="1"/>
            <a:r>
              <a:rPr lang="en-US" sz="1200" dirty="0" smtClean="0"/>
              <a:t>Last time</a:t>
            </a:r>
          </a:p>
          <a:p>
            <a:pPr lvl="2"/>
            <a:r>
              <a:rPr lang="en-US" sz="1050" dirty="0" smtClean="0"/>
              <a:t>Passed </a:t>
            </a:r>
            <a:r>
              <a:rPr lang="en-US" sz="1050" dirty="0" smtClean="0"/>
              <a:t>the initial step with X9 (recommendation as passed FIGI to board for Oct 17</a:t>
            </a:r>
            <a:r>
              <a:rPr lang="en-US" sz="1050" baseline="30000" dirty="0" smtClean="0"/>
              <a:t>th</a:t>
            </a:r>
            <a:r>
              <a:rPr lang="en-US" sz="1050" dirty="0" smtClean="0"/>
              <a:t> for recommendation to ISO for ISO certification</a:t>
            </a:r>
          </a:p>
          <a:p>
            <a:pPr lvl="2"/>
            <a:r>
              <a:rPr lang="en-US" sz="1050" dirty="0" smtClean="0"/>
              <a:t>BSI </a:t>
            </a:r>
            <a:r>
              <a:rPr lang="en-US" sz="1050" dirty="0" smtClean="0"/>
              <a:t>already </a:t>
            </a:r>
            <a:r>
              <a:rPr lang="en-US" sz="1050" dirty="0" smtClean="0"/>
              <a:t>on board and others </a:t>
            </a:r>
          </a:p>
          <a:p>
            <a:pPr lvl="1"/>
            <a:r>
              <a:rPr lang="en-US" sz="1600" dirty="0" smtClean="0"/>
              <a:t>Update on X9 </a:t>
            </a:r>
            <a:endParaRPr lang="en-US" sz="1600" dirty="0" smtClean="0"/>
          </a:p>
          <a:p>
            <a:pPr lvl="2"/>
            <a:r>
              <a:rPr lang="en-US" sz="1200" dirty="0" smtClean="0"/>
              <a:t>Had a strongly favorable vote – Passed X9</a:t>
            </a:r>
          </a:p>
          <a:p>
            <a:pPr lvl="2"/>
            <a:r>
              <a:rPr lang="en-US" sz="1200" dirty="0" smtClean="0"/>
              <a:t>Advanced to ISO as NWIP by X9</a:t>
            </a:r>
          </a:p>
          <a:p>
            <a:pPr lvl="2"/>
            <a:r>
              <a:rPr lang="en-US" sz="1200" dirty="0" smtClean="0"/>
              <a:t>Between now and May (TC68, Rio) need 4 more countrie</a:t>
            </a:r>
            <a:r>
              <a:rPr lang="en-US" sz="1200" dirty="0" smtClean="0"/>
              <a:t>s on board to indicate they support NWIP and how</a:t>
            </a:r>
          </a:p>
          <a:p>
            <a:pPr lvl="2"/>
            <a:r>
              <a:rPr lang="en-US" sz="1200" dirty="0" smtClean="0"/>
              <a:t>And name a working </a:t>
            </a:r>
            <a:r>
              <a:rPr lang="en-US" sz="1200" dirty="0" smtClean="0"/>
              <a:t>representative  for that country</a:t>
            </a:r>
          </a:p>
          <a:p>
            <a:pPr lvl="2"/>
            <a:r>
              <a:rPr lang="en-US" sz="1200" dirty="0" smtClean="0"/>
              <a:t>See public comments from SSC as have Bloomberg</a:t>
            </a:r>
            <a:endParaRPr lang="en-US" sz="1200" dirty="0" smtClean="0"/>
          </a:p>
          <a:p>
            <a:r>
              <a:rPr lang="en-US" sz="2000" dirty="0" smtClean="0"/>
              <a:t>FIRO – see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FIRO Update (as of Nov – update expected)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FIRO-H presented at Chicago (one module of it)</a:t>
            </a:r>
          </a:p>
          <a:p>
            <a:pPr lvl="0"/>
            <a:r>
              <a:rPr lang="en-US" sz="2400" dirty="0" smtClean="0"/>
              <a:t>Foundational; will be released under open Source license</a:t>
            </a:r>
          </a:p>
          <a:p>
            <a:pPr lvl="0"/>
            <a:r>
              <a:rPr lang="en-US" sz="2400" dirty="0" smtClean="0"/>
              <a:t>Draft documentation available</a:t>
            </a:r>
          </a:p>
          <a:p>
            <a:pPr lvl="0"/>
            <a:r>
              <a:rPr lang="en-US" sz="2400" dirty="0" smtClean="0"/>
              <a:t>Talk about this at next month’s MUD Call (30 min)</a:t>
            </a:r>
          </a:p>
          <a:p>
            <a:pPr lvl="0"/>
            <a:r>
              <a:rPr lang="en-US" sz="2400" dirty="0" smtClean="0"/>
              <a:t>No overlap FIBO-FND but complementary concepts exist</a:t>
            </a:r>
          </a:p>
          <a:p>
            <a:pPr lvl="0"/>
            <a:r>
              <a:rPr lang="en-US" sz="2400" dirty="0" smtClean="0"/>
              <a:t>Would like to consider whether this can contribute to FIBO Foundations</a:t>
            </a:r>
          </a:p>
          <a:p>
            <a:pPr lvl="0"/>
            <a:r>
              <a:rPr lang="en-US" sz="2400" dirty="0" smtClean="0"/>
              <a:t>Also consider possible overlap or </a:t>
            </a:r>
            <a:r>
              <a:rPr lang="en-US" sz="2400" dirty="0" err="1" smtClean="0"/>
              <a:t>complemetarity</a:t>
            </a:r>
            <a:r>
              <a:rPr lang="en-US" sz="2400" dirty="0" smtClean="0"/>
              <a:t> re FIBO-BE as well</a:t>
            </a:r>
          </a:p>
          <a:p>
            <a:pPr lvl="0"/>
            <a:r>
              <a:rPr lang="en-US" sz="2400" dirty="0" smtClean="0"/>
              <a:t>Any examples linking to existing regulations? </a:t>
            </a:r>
          </a:p>
          <a:p>
            <a:pPr lvl="1"/>
            <a:r>
              <a:rPr lang="en-US" sz="2000" dirty="0" smtClean="0"/>
              <a:t>Yes but</a:t>
            </a:r>
          </a:p>
          <a:p>
            <a:pPr lvl="1"/>
            <a:r>
              <a:rPr lang="en-US" sz="2000" dirty="0" smtClean="0"/>
              <a:t>Regulatory concepts – will these be in a separate vocabulary?</a:t>
            </a:r>
          </a:p>
          <a:p>
            <a:pPr lvl="1"/>
            <a:r>
              <a:rPr lang="en-US" sz="2000" dirty="0" smtClean="0"/>
              <a:t>Yes, this is an extension of this one in a separate physical file. </a:t>
            </a:r>
          </a:p>
          <a:p>
            <a:pPr lvl="1"/>
            <a:r>
              <a:rPr lang="en-US" sz="2000" dirty="0" smtClean="0"/>
              <a:t>Can I use FIRO-H to identify analogous concepts between the </a:t>
            </a:r>
            <a:r>
              <a:rPr lang="en-US" sz="2000" dirty="0" err="1" smtClean="0"/>
              <a:t>regs</a:t>
            </a:r>
            <a:r>
              <a:rPr lang="en-US" sz="20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of 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IBO including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in progress</a:t>
            </a:r>
            <a:endParaRPr lang="en-US" dirty="0" smtClean="0">
              <a:effectLst/>
            </a:endParaRPr>
          </a:p>
          <a:p>
            <a:pPr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 becomes </a:t>
            </a:r>
            <a:r>
              <a:rPr lang="en-US" sz="28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DirtyPink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is included in FIBO-Master</a:t>
            </a:r>
            <a:endParaRPr lang="en-US" dirty="0" smtClean="0">
              <a:effectLst/>
            </a:endParaRPr>
          </a:p>
          <a:p>
            <a:pPr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Aligning with Pink on a section by section basis  </a:t>
            </a: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Nearly COMPLETE! </a:t>
            </a:r>
            <a:endParaRPr lang="en-US" dirty="0" smtClean="0">
              <a:effectLst/>
            </a:endParaRP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step</a:t>
            </a:r>
          </a:p>
          <a:p>
            <a:pPr lvl="1" rtl="0" fontAlgn="base"/>
            <a:r>
              <a:rPr lang="en-US" sz="24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Reingest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Pink FIBO to CCM</a:t>
            </a:r>
          </a:p>
          <a:p>
            <a:pPr lvl="1" rtl="0" fontAlgn="base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FND-84 refactor for Contract Terms Set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Recent changes in Securities Issuance</a:t>
            </a:r>
            <a:endParaRPr lang="en-US" dirty="0" smtClean="0">
              <a:effectLst/>
            </a:endParaRPr>
          </a:p>
          <a:p>
            <a:pPr lvl="1" rtl="0" fontAlgn="base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duplicates as yet unknown</a:t>
            </a:r>
          </a:p>
          <a:p>
            <a:pPr lvl="1" rtl="0" fontAlgn="base"/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 review to follow</a:t>
            </a:r>
          </a:p>
          <a:p>
            <a:pPr lvl="0" rtl="0" fontAlgn="base"/>
            <a:r>
              <a:rPr lang="en-US" dirty="0" smtClean="0">
                <a:effectLst/>
              </a:rPr>
              <a:t>CCM minor syntax issues to follow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48200" y="1126622"/>
            <a:ext cx="3962400" cy="2541237"/>
          </a:xfrm>
          <a:prstGeom prst="rect">
            <a:avLst/>
          </a:prstGeom>
          <a:solidFill>
            <a:srgbClr val="FF66FF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5486400" y="18288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410200" y="17526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Alignment: Red v Pink/Yellow/Green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EDM-Council/FIBO Foundations Content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2843" y="1126622"/>
            <a:ext cx="3894221" cy="5390665"/>
          </a:xfrm>
          <a:prstGeom prst="rect">
            <a:avLst/>
          </a:prstGeom>
          <a:solidFill>
            <a:srgbClr val="FF7C8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7957" y="3665647"/>
            <a:ext cx="3962400" cy="2049353"/>
          </a:xfrm>
          <a:prstGeom prst="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5715000"/>
            <a:ext cx="3962400" cy="609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8122" y="1600200"/>
            <a:ext cx="2531383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Ontology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796" y="2677207"/>
            <a:ext cx="76199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6400" y="4476750"/>
            <a:ext cx="2186609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UnitsAndMeasures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0" y="2058396"/>
            <a:ext cx="986664" cy="423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SysML</a:t>
            </a:r>
            <a:r>
              <a:rPr lang="en-US" sz="1400" dirty="0" smtClean="0">
                <a:solidFill>
                  <a:schemeClr val="tx1"/>
                </a:solidFill>
              </a:rPr>
              <a:t> (QUDT)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1712" y="5731042"/>
            <a:ext cx="228600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MonetaryMeasures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1246" y="4460708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FBC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6154" y="5791200"/>
            <a:ext cx="1766011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53" idx="1"/>
            <a:endCxn id="18" idx="3"/>
          </p:cNvCxnSpPr>
          <p:nvPr/>
        </p:nvCxnSpPr>
        <p:spPr>
          <a:xfrm flipH="1">
            <a:off x="6682165" y="6019800"/>
            <a:ext cx="4653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28412" y="5105400"/>
            <a:ext cx="2267954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MeasurementTypes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8080" y="3771900"/>
            <a:ext cx="1469280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Quantities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22721" y="1609390"/>
            <a:ext cx="1320679" cy="9165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24200" y="1600200"/>
            <a:ext cx="9092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ext</a:t>
            </a:r>
            <a:r>
              <a:rPr lang="en-US" sz="1600" dirty="0" smtClean="0"/>
              <a:t>/snap</a:t>
            </a:r>
            <a:endParaRPr lang="en-US" sz="1600" dirty="0"/>
          </a:p>
        </p:txBody>
      </p:sp>
      <p:cxnSp>
        <p:nvCxnSpPr>
          <p:cNvPr id="26" name="Straight Arrow Connector 25"/>
          <p:cNvCxnSpPr>
            <a:stCxn id="24" idx="0"/>
            <a:endCxn id="15" idx="2"/>
          </p:cNvCxnSpPr>
          <p:nvPr/>
        </p:nvCxnSpPr>
        <p:spPr>
          <a:xfrm flipV="1">
            <a:off x="3022720" y="2481842"/>
            <a:ext cx="594812" cy="12900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230379" y="3208447"/>
            <a:ext cx="172912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Commitments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98295" y="11546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Conceptual material (MB)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858380" y="1154668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EDMC-FIBO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790726" y="2133600"/>
            <a:ext cx="195698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Social Constructs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3106" y="3902255"/>
            <a:ext cx="1344954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74672" y="2667000"/>
            <a:ext cx="1729126" cy="4572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Transactions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47515" y="5791200"/>
            <a:ext cx="1298978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23224" y="3057514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323225" y="3771900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IND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17" idx="2"/>
          </p:cNvCxnSpPr>
          <p:nvPr/>
        </p:nvCxnSpPr>
        <p:spPr>
          <a:xfrm flipH="1">
            <a:off x="6259368" y="4917908"/>
            <a:ext cx="247591" cy="8732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019800" y="4229100"/>
            <a:ext cx="479136" cy="1562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5323222" y="2434058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DEBT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323221" y="1659523"/>
            <a:ext cx="2351425" cy="457200"/>
          </a:xfrm>
          <a:prstGeom prst="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etc.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7" name="Straight Arrow Connector 76"/>
          <p:cNvCxnSpPr>
            <a:stCxn id="57" idx="2"/>
            <a:endCxn id="18" idx="0"/>
          </p:cNvCxnSpPr>
          <p:nvPr/>
        </p:nvCxnSpPr>
        <p:spPr>
          <a:xfrm flipH="1">
            <a:off x="5799160" y="3514714"/>
            <a:ext cx="699777" cy="22764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800600" y="2010201"/>
            <a:ext cx="0" cy="21206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8237875" y="2010201"/>
            <a:ext cx="0" cy="29106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5105400" y="2558410"/>
            <a:ext cx="0" cy="2218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924800" y="2891258"/>
            <a:ext cx="0" cy="12395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73" idx="2"/>
          </p:cNvCxnSpPr>
          <p:nvPr/>
        </p:nvCxnSpPr>
        <p:spPr>
          <a:xfrm flipH="1">
            <a:off x="5562600" y="2891258"/>
            <a:ext cx="936335" cy="2899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02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Publication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At OMG site</a:t>
            </a:r>
          </a:p>
          <a:p>
            <a:r>
              <a:rPr lang="en-US" sz="1800" dirty="0" smtClean="0"/>
              <a:t>At spec.edmcouncil.org</a:t>
            </a:r>
          </a:p>
          <a:p>
            <a:r>
              <a:rPr lang="en-US" sz="1800" dirty="0" smtClean="0"/>
              <a:t>Requirement:</a:t>
            </a:r>
          </a:p>
          <a:p>
            <a:pPr lvl="1"/>
            <a:r>
              <a:rPr lang="en-US" sz="1600" dirty="0" smtClean="0"/>
              <a:t>Be able to return a vocabulary entry for the URI (DF)</a:t>
            </a:r>
          </a:p>
          <a:p>
            <a:pPr lvl="1"/>
            <a:r>
              <a:rPr lang="en-US" sz="1600" dirty="0" smtClean="0"/>
              <a:t>What does the B want to see</a:t>
            </a:r>
          </a:p>
          <a:p>
            <a:pPr lvl="1"/>
            <a:r>
              <a:rPr lang="en-US" sz="1600" dirty="0" smtClean="0"/>
              <a:t>Whether it comes from OWL or SKOS is not relevant.</a:t>
            </a:r>
          </a:p>
          <a:p>
            <a:pPr lvl="2"/>
            <a:r>
              <a:rPr lang="en-US" sz="1200" dirty="0" smtClean="0"/>
              <a:t>But the level of detail needed is closer to what would be in SKOS</a:t>
            </a:r>
          </a:p>
          <a:p>
            <a:pPr lvl="2"/>
            <a:r>
              <a:rPr lang="en-US" sz="1200" dirty="0" smtClean="0"/>
              <a:t>Identify close matches etc. per SKOS as well is useful</a:t>
            </a:r>
          </a:p>
          <a:p>
            <a:pPr lvl="1"/>
            <a:r>
              <a:rPr lang="en-US" sz="1800" dirty="0" smtClean="0"/>
              <a:t>Critical:</a:t>
            </a:r>
          </a:p>
          <a:p>
            <a:pPr lvl="2"/>
            <a:r>
              <a:rPr lang="en-US" sz="1600" dirty="0" smtClean="0"/>
              <a:t>Definition</a:t>
            </a:r>
          </a:p>
          <a:p>
            <a:pPr lvl="2"/>
            <a:r>
              <a:rPr lang="en-US" sz="1600" dirty="0" smtClean="0"/>
              <a:t>Synonyms</a:t>
            </a:r>
          </a:p>
          <a:p>
            <a:pPr lvl="2"/>
            <a:r>
              <a:rPr lang="en-US" sz="1600" dirty="0" smtClean="0"/>
              <a:t>Origin metadata is also helpful</a:t>
            </a:r>
          </a:p>
          <a:p>
            <a:pPr lvl="2"/>
            <a:r>
              <a:rPr lang="en-US" sz="1600" dirty="0" smtClean="0"/>
              <a:t>Domain and range of property</a:t>
            </a:r>
          </a:p>
          <a:p>
            <a:pPr lvl="0"/>
            <a:r>
              <a:rPr lang="en-US" sz="1800" dirty="0" smtClean="0"/>
              <a:t>Choices:</a:t>
            </a:r>
          </a:p>
          <a:p>
            <a:pPr lvl="1"/>
            <a:r>
              <a:rPr lang="en-US" sz="1600" dirty="0" smtClean="0"/>
              <a:t>Diagrams</a:t>
            </a:r>
          </a:p>
          <a:p>
            <a:pPr lvl="1"/>
            <a:r>
              <a:rPr lang="en-US" sz="1600" dirty="0" smtClean="0"/>
              <a:t>Hyperlinks for domain and range of property etc. or not? </a:t>
            </a:r>
          </a:p>
          <a:p>
            <a:pPr lvl="1"/>
            <a:r>
              <a:rPr lang="en-US" sz="1600" dirty="0" smtClean="0"/>
              <a:t>PR has some</a:t>
            </a:r>
            <a:r>
              <a:rPr lang="en-US" sz="1600" baseline="0" dirty="0" smtClean="0"/>
              <a:t> good ideas for this </a:t>
            </a:r>
          </a:p>
          <a:p>
            <a:pPr lvl="1"/>
            <a:r>
              <a:rPr lang="en-US" sz="1600" dirty="0" smtClean="0"/>
              <a:t>Need to figure this out – separate calls? </a:t>
            </a:r>
          </a:p>
          <a:p>
            <a:pPr lvl="1"/>
            <a:r>
              <a:rPr lang="en-US" sz="1600" dirty="0" smtClean="0"/>
              <a:t>Set this up now</a:t>
            </a:r>
            <a:r>
              <a:rPr lang="en-US" sz="1600" baseline="0" dirty="0" smtClean="0"/>
              <a:t> – PR to organize this via this list and FIBO Vendor Team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8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Quarterly Meeting March 2017 (Reston 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</a:t>
            </a:r>
          </a:p>
          <a:p>
            <a:pPr lvl="1"/>
            <a:r>
              <a:rPr lang="en-US" sz="1050" dirty="0" smtClean="0"/>
              <a:t>FND RTF  -  extend but we want to make a clean closure with the current RTFs.</a:t>
            </a:r>
          </a:p>
          <a:p>
            <a:pPr lvl="1"/>
            <a:r>
              <a:rPr lang="en-US" sz="1050" dirty="0" smtClean="0"/>
              <a:t>So plan to close – wrap-up loose ends of the specs; look at FIBO Master</a:t>
            </a:r>
          </a:p>
          <a:p>
            <a:pPr lvl="1"/>
            <a:r>
              <a:rPr lang="en-US" sz="1050" dirty="0" smtClean="0"/>
              <a:t>Single OMG FIBO up and running (FIBO Submitters Meeting)</a:t>
            </a:r>
          </a:p>
          <a:p>
            <a:pPr lvl="1"/>
            <a:r>
              <a:rPr lang="en-US" sz="1050" dirty="0" smtClean="0"/>
              <a:t>Presentations on:</a:t>
            </a:r>
          </a:p>
          <a:p>
            <a:pPr lvl="2"/>
            <a:r>
              <a:rPr lang="en-US" sz="900" dirty="0" smtClean="0"/>
              <a:t>FIBO Master</a:t>
            </a:r>
          </a:p>
          <a:p>
            <a:pPr lvl="2"/>
            <a:r>
              <a:rPr lang="en-US" sz="900" dirty="0" smtClean="0"/>
              <a:t>Coagulation</a:t>
            </a:r>
            <a:endParaRPr lang="en-US" sz="900" dirty="0" smtClean="0"/>
          </a:p>
          <a:p>
            <a:pPr lvl="2"/>
            <a:r>
              <a:rPr lang="en-US" sz="900" dirty="0" smtClean="0"/>
              <a:t>FIBO Release (Pink FIBOs = FIBO 2.0)</a:t>
            </a:r>
            <a:endParaRPr lang="en-US" sz="900" dirty="0" smtClean="0"/>
          </a:p>
          <a:p>
            <a:pPr lvl="0"/>
            <a:r>
              <a:rPr lang="en-US" sz="1800" dirty="0" smtClean="0"/>
              <a:t>FIRO To be confirmed</a:t>
            </a:r>
          </a:p>
          <a:p>
            <a:pPr lvl="1"/>
            <a:r>
              <a:rPr lang="en-US" sz="1400" dirty="0" smtClean="0"/>
              <a:t>And GRCTC</a:t>
            </a:r>
            <a:endParaRPr lang="en-US" sz="1400" dirty="0" smtClean="0"/>
          </a:p>
          <a:p>
            <a:pPr lvl="0"/>
            <a:r>
              <a:rPr lang="en-US" sz="1800" dirty="0" smtClean="0"/>
              <a:t>Risk RFPs</a:t>
            </a:r>
          </a:p>
          <a:p>
            <a:pPr lvl="2"/>
            <a:endParaRPr lang="en-US" sz="1000" dirty="0" err="1" smtClean="0"/>
          </a:p>
          <a:p>
            <a:pPr lvl="0"/>
            <a:r>
              <a:rPr lang="en-US" sz="1800" dirty="0" smtClean="0"/>
              <a:t>Standards Roadmap and overlaps </a:t>
            </a:r>
          </a:p>
          <a:p>
            <a:pPr lvl="1"/>
            <a:r>
              <a:rPr lang="en-US" sz="1100" dirty="0" smtClean="0"/>
              <a:t> </a:t>
            </a:r>
          </a:p>
          <a:p>
            <a:pPr lvl="0"/>
            <a:r>
              <a:rPr lang="en-US" sz="1800" dirty="0" smtClean="0"/>
              <a:t>Blockchain / DLT</a:t>
            </a:r>
          </a:p>
          <a:p>
            <a:pPr lvl="1"/>
            <a:r>
              <a:rPr lang="en-US" sz="1400" dirty="0" smtClean="0"/>
              <a:t>Detailed update from the DLT WG</a:t>
            </a:r>
          </a:p>
          <a:p>
            <a:r>
              <a:rPr lang="en-US" sz="1800" dirty="0" smtClean="0"/>
              <a:t>Workshop</a:t>
            </a:r>
          </a:p>
          <a:p>
            <a:pPr lvl="1"/>
            <a:r>
              <a:rPr lang="en-US" sz="1600" dirty="0" smtClean="0"/>
              <a:t>Testing the spec and our understanding</a:t>
            </a:r>
          </a:p>
          <a:p>
            <a:pPr lvl="1"/>
            <a:r>
              <a:rPr lang="en-US" sz="1600" dirty="0" smtClean="0"/>
              <a:t>FIBO and DLT components – Treasuries? </a:t>
            </a:r>
          </a:p>
          <a:p>
            <a:pPr lvl="0"/>
            <a:r>
              <a:rPr lang="en-US" sz="1800" dirty="0" smtClean="0"/>
              <a:t>Other Presentations?</a:t>
            </a:r>
          </a:p>
          <a:p>
            <a:pPr marL="457200" lvl="1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 smtClean="0"/>
              <a:t>Morning</a:t>
            </a:r>
          </a:p>
          <a:p>
            <a:pPr lvl="1"/>
            <a:r>
              <a:rPr lang="en-US" sz="1600" baseline="0" dirty="0" smtClean="0"/>
              <a:t>FIBO Stuff –</a:t>
            </a:r>
          </a:p>
          <a:p>
            <a:pPr lvl="0"/>
            <a:r>
              <a:rPr lang="en-US" sz="2000" baseline="0" dirty="0" smtClean="0"/>
              <a:t>Afternoon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6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14288</TotalTime>
  <Words>1794</Words>
  <Application>Microsoft Office PowerPoint</Application>
  <PresentationFormat>On-screen Show (4:3)</PresentationFormat>
  <Paragraphs>367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OMG Finance Domain Task Force (FDTF)</vt:lpstr>
      <vt:lpstr>Agenda</vt:lpstr>
      <vt:lpstr>News</vt:lpstr>
      <vt:lpstr>FIRO Update (as of Nov – update expected)</vt:lpstr>
      <vt:lpstr>FIBO Master</vt:lpstr>
      <vt:lpstr>Alignment: Red v Pink/Yellow/Green</vt:lpstr>
      <vt:lpstr>FIBO Publication requirements</vt:lpstr>
      <vt:lpstr>OMG Quarterly Meeting March 2017 (Reston VA)</vt:lpstr>
      <vt:lpstr>Tuesday </vt:lpstr>
      <vt:lpstr>Wednesday</vt:lpstr>
      <vt:lpstr>FTF and RTF Charters (Friday Plenary)</vt:lpstr>
      <vt:lpstr>FIGI Status</vt:lpstr>
      <vt:lpstr>Co-ordination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626</cp:revision>
  <dcterms:created xsi:type="dcterms:W3CDTF">2011-04-19T19:19:23Z</dcterms:created>
  <dcterms:modified xsi:type="dcterms:W3CDTF">2017-01-18T20:23:43Z</dcterms:modified>
</cp:coreProperties>
</file>