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519" r:id="rId3"/>
    <p:sldId id="843" r:id="rId4"/>
    <p:sldId id="930" r:id="rId5"/>
    <p:sldId id="955" r:id="rId6"/>
    <p:sldId id="909" r:id="rId7"/>
    <p:sldId id="937" r:id="rId8"/>
    <p:sldId id="922" r:id="rId9"/>
    <p:sldId id="944" r:id="rId10"/>
    <p:sldId id="951" r:id="rId11"/>
    <p:sldId id="935" r:id="rId12"/>
    <p:sldId id="948" r:id="rId13"/>
    <p:sldId id="934" r:id="rId14"/>
    <p:sldId id="950" r:id="rId15"/>
    <p:sldId id="947" r:id="rId16"/>
    <p:sldId id="877" r:id="rId17"/>
    <p:sldId id="900" r:id="rId18"/>
    <p:sldId id="953" r:id="rId19"/>
    <p:sldId id="954" r:id="rId20"/>
    <p:sldId id="787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E7633B-9A5E-4318-B6C9-64FA3D126ED6}" v="2161" dt="2020-12-01T20:29:53.3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79" d="100"/>
          <a:sy n="79" d="100"/>
        </p:scale>
        <p:origin x="81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88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52E7633B-9A5E-4318-B6C9-64FA3D126ED6}"/>
    <pc:docChg chg="addSld delSld modSld sldOrd">
      <pc:chgData name="Michael Bennett" userId="808163721be62333" providerId="LiveId" clId="{52E7633B-9A5E-4318-B6C9-64FA3D126ED6}" dt="2020-12-01T20:29:53.358" v="2159" actId="14"/>
      <pc:docMkLst>
        <pc:docMk/>
      </pc:docMkLst>
      <pc:sldChg chg="modSp mod">
        <pc:chgData name="Michael Bennett" userId="808163721be62333" providerId="LiveId" clId="{52E7633B-9A5E-4318-B6C9-64FA3D126ED6}" dt="2020-12-01T19:09:32.124" v="9" actId="20577"/>
        <pc:sldMkLst>
          <pc:docMk/>
          <pc:sldMk cId="0" sldId="256"/>
        </pc:sldMkLst>
        <pc:spChg chg="mod">
          <ac:chgData name="Michael Bennett" userId="808163721be62333" providerId="LiveId" clId="{52E7633B-9A5E-4318-B6C9-64FA3D126ED6}" dt="2020-12-01T19:09:32.124" v="9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52E7633B-9A5E-4318-B6C9-64FA3D126ED6}" dt="2020-12-01T19:15:29.130" v="287" actId="20577"/>
        <pc:sldMkLst>
          <pc:docMk/>
          <pc:sldMk cId="2334629059" sldId="519"/>
        </pc:sldMkLst>
        <pc:spChg chg="mod">
          <ac:chgData name="Michael Bennett" userId="808163721be62333" providerId="LiveId" clId="{52E7633B-9A5E-4318-B6C9-64FA3D126ED6}" dt="2020-12-01T19:15:29.130" v="287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modSp">
        <pc:chgData name="Michael Bennett" userId="808163721be62333" providerId="LiveId" clId="{52E7633B-9A5E-4318-B6C9-64FA3D126ED6}" dt="2020-12-01T19:12:45.047" v="100" actId="20577"/>
        <pc:sldMkLst>
          <pc:docMk/>
          <pc:sldMk cId="3947954689" sldId="843"/>
        </pc:sldMkLst>
        <pc:spChg chg="mod">
          <ac:chgData name="Michael Bennett" userId="808163721be62333" providerId="LiveId" clId="{52E7633B-9A5E-4318-B6C9-64FA3D126ED6}" dt="2020-12-01T19:12:45.047" v="100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ord">
        <pc:chgData name="Michael Bennett" userId="808163721be62333" providerId="LiveId" clId="{52E7633B-9A5E-4318-B6C9-64FA3D126ED6}" dt="2020-12-01T19:11:28.619" v="16"/>
        <pc:sldMkLst>
          <pc:docMk/>
          <pc:sldMk cId="1543079349" sldId="877"/>
        </pc:sldMkLst>
      </pc:sldChg>
      <pc:sldChg chg="modSp ord">
        <pc:chgData name="Michael Bennett" userId="808163721be62333" providerId="LiveId" clId="{52E7633B-9A5E-4318-B6C9-64FA3D126ED6}" dt="2020-12-01T20:24:12.929" v="1987" actId="20577"/>
        <pc:sldMkLst>
          <pc:docMk/>
          <pc:sldMk cId="811823845" sldId="900"/>
        </pc:sldMkLst>
        <pc:spChg chg="mod">
          <ac:chgData name="Michael Bennett" userId="808163721be62333" providerId="LiveId" clId="{52E7633B-9A5E-4318-B6C9-64FA3D126ED6}" dt="2020-12-01T20:24:12.929" v="1987" actId="20577"/>
          <ac:spMkLst>
            <pc:docMk/>
            <pc:sldMk cId="811823845" sldId="900"/>
            <ac:spMk id="3" creationId="{30D32761-226E-4CA3-8D75-EC97A2FFFF73}"/>
          </ac:spMkLst>
        </pc:spChg>
      </pc:sldChg>
      <pc:sldChg chg="modSp">
        <pc:chgData name="Michael Bennett" userId="808163721be62333" providerId="LiveId" clId="{52E7633B-9A5E-4318-B6C9-64FA3D126ED6}" dt="2020-12-01T19:49:45.572" v="1149" actId="20577"/>
        <pc:sldMkLst>
          <pc:docMk/>
          <pc:sldMk cId="2815055961" sldId="909"/>
        </pc:sldMkLst>
        <pc:spChg chg="mod">
          <ac:chgData name="Michael Bennett" userId="808163721be62333" providerId="LiveId" clId="{52E7633B-9A5E-4318-B6C9-64FA3D126ED6}" dt="2020-12-01T19:49:45.572" v="1149" actId="20577"/>
          <ac:spMkLst>
            <pc:docMk/>
            <pc:sldMk cId="2815055961" sldId="909"/>
            <ac:spMk id="3" creationId="{B2957C12-1993-4137-B645-237F46E79BE0}"/>
          </ac:spMkLst>
        </pc:spChg>
      </pc:sldChg>
      <pc:sldChg chg="modSp">
        <pc:chgData name="Michael Bennett" userId="808163721be62333" providerId="LiveId" clId="{52E7633B-9A5E-4318-B6C9-64FA3D126ED6}" dt="2020-12-01T19:55:17.996" v="1288" actId="20577"/>
        <pc:sldMkLst>
          <pc:docMk/>
          <pc:sldMk cId="2020199945" sldId="922"/>
        </pc:sldMkLst>
        <pc:spChg chg="mod">
          <ac:chgData name="Michael Bennett" userId="808163721be62333" providerId="LiveId" clId="{52E7633B-9A5E-4318-B6C9-64FA3D126ED6}" dt="2020-12-01T19:55:17.996" v="1288" actId="20577"/>
          <ac:spMkLst>
            <pc:docMk/>
            <pc:sldMk cId="2020199945" sldId="922"/>
            <ac:spMk id="3" creationId="{2B739607-F00E-41D4-A897-B736CD4E23AD}"/>
          </ac:spMkLst>
        </pc:spChg>
      </pc:sldChg>
      <pc:sldChg chg="modSp">
        <pc:chgData name="Michael Bennett" userId="808163721be62333" providerId="LiveId" clId="{52E7633B-9A5E-4318-B6C9-64FA3D126ED6}" dt="2020-12-01T19:23:49.854" v="703"/>
        <pc:sldMkLst>
          <pc:docMk/>
          <pc:sldMk cId="1678804831" sldId="930"/>
        </pc:sldMkLst>
        <pc:spChg chg="mod">
          <ac:chgData name="Michael Bennett" userId="808163721be62333" providerId="LiveId" clId="{52E7633B-9A5E-4318-B6C9-64FA3D126ED6}" dt="2020-12-01T19:23:49.854" v="703"/>
          <ac:spMkLst>
            <pc:docMk/>
            <pc:sldMk cId="1678804831" sldId="930"/>
            <ac:spMk id="3" creationId="{A3AAC95C-8C32-4593-B67B-ACF8E2384D78}"/>
          </ac:spMkLst>
        </pc:spChg>
      </pc:sldChg>
      <pc:sldChg chg="modSp">
        <pc:chgData name="Michael Bennett" userId="808163721be62333" providerId="LiveId" clId="{52E7633B-9A5E-4318-B6C9-64FA3D126ED6}" dt="2020-12-01T19:21:59.961" v="697" actId="20577"/>
        <pc:sldMkLst>
          <pc:docMk/>
          <pc:sldMk cId="2911412092" sldId="934"/>
        </pc:sldMkLst>
        <pc:spChg chg="mod">
          <ac:chgData name="Michael Bennett" userId="808163721be62333" providerId="LiveId" clId="{52E7633B-9A5E-4318-B6C9-64FA3D126ED6}" dt="2020-12-01T19:21:59.961" v="697" actId="20577"/>
          <ac:spMkLst>
            <pc:docMk/>
            <pc:sldMk cId="2911412092" sldId="934"/>
            <ac:spMk id="3" creationId="{5E1111A8-843E-49AB-8AEA-C792F1D71ABA}"/>
          </ac:spMkLst>
        </pc:spChg>
      </pc:sldChg>
      <pc:sldChg chg="modSp">
        <pc:chgData name="Michael Bennett" userId="808163721be62333" providerId="LiveId" clId="{52E7633B-9A5E-4318-B6C9-64FA3D126ED6}" dt="2020-12-01T20:26:02.859" v="2126" actId="15"/>
        <pc:sldMkLst>
          <pc:docMk/>
          <pc:sldMk cId="2024216997" sldId="937"/>
        </pc:sldMkLst>
        <pc:spChg chg="mod">
          <ac:chgData name="Michael Bennett" userId="808163721be62333" providerId="LiveId" clId="{52E7633B-9A5E-4318-B6C9-64FA3D126ED6}" dt="2020-12-01T20:26:02.859" v="2126" actId="15"/>
          <ac:spMkLst>
            <pc:docMk/>
            <pc:sldMk cId="2024216997" sldId="937"/>
            <ac:spMk id="3" creationId="{71ECBE3B-14A2-43E7-8232-6D87DC82D9DA}"/>
          </ac:spMkLst>
        </pc:spChg>
      </pc:sldChg>
      <pc:sldChg chg="modSp">
        <pc:chgData name="Michael Bennett" userId="808163721be62333" providerId="LiveId" clId="{52E7633B-9A5E-4318-B6C9-64FA3D126ED6}" dt="2020-12-01T19:21:48.176" v="695" actId="20577"/>
        <pc:sldMkLst>
          <pc:docMk/>
          <pc:sldMk cId="1228665444" sldId="948"/>
        </pc:sldMkLst>
        <pc:spChg chg="mod">
          <ac:chgData name="Michael Bennett" userId="808163721be62333" providerId="LiveId" clId="{52E7633B-9A5E-4318-B6C9-64FA3D126ED6}" dt="2020-12-01T19:21:48.176" v="695" actId="20577"/>
          <ac:spMkLst>
            <pc:docMk/>
            <pc:sldMk cId="1228665444" sldId="948"/>
            <ac:spMk id="3" creationId="{2C3F2929-CAC9-42C1-A0B5-F5C24276C8C3}"/>
          </ac:spMkLst>
        </pc:spChg>
      </pc:sldChg>
      <pc:sldChg chg="modSp">
        <pc:chgData name="Michael Bennett" userId="808163721be62333" providerId="LiveId" clId="{52E7633B-9A5E-4318-B6C9-64FA3D126ED6}" dt="2020-12-01T20:21:35.196" v="1944" actId="20577"/>
        <pc:sldMkLst>
          <pc:docMk/>
          <pc:sldMk cId="4080601884" sldId="950"/>
        </pc:sldMkLst>
        <pc:spChg chg="mod">
          <ac:chgData name="Michael Bennett" userId="808163721be62333" providerId="LiveId" clId="{52E7633B-9A5E-4318-B6C9-64FA3D126ED6}" dt="2020-12-01T20:21:35.196" v="1944" actId="20577"/>
          <ac:spMkLst>
            <pc:docMk/>
            <pc:sldMk cId="4080601884" sldId="950"/>
            <ac:spMk id="3" creationId="{F013A78C-B715-45BE-8127-74D3480CD780}"/>
          </ac:spMkLst>
        </pc:spChg>
      </pc:sldChg>
      <pc:sldChg chg="modSp ord">
        <pc:chgData name="Michael Bennett" userId="808163721be62333" providerId="LiveId" clId="{52E7633B-9A5E-4318-B6C9-64FA3D126ED6}" dt="2020-12-01T19:22:29.854" v="701" actId="404"/>
        <pc:sldMkLst>
          <pc:docMk/>
          <pc:sldMk cId="2876469827" sldId="953"/>
        </pc:sldMkLst>
        <pc:spChg chg="mod">
          <ac:chgData name="Michael Bennett" userId="808163721be62333" providerId="LiveId" clId="{52E7633B-9A5E-4318-B6C9-64FA3D126ED6}" dt="2020-12-01T19:22:29.854" v="701" actId="404"/>
          <ac:spMkLst>
            <pc:docMk/>
            <pc:sldMk cId="2876469827" sldId="953"/>
            <ac:spMk id="2" creationId="{9BEFAFA6-EE10-4892-9D5A-B923D2F41D8C}"/>
          </ac:spMkLst>
        </pc:spChg>
      </pc:sldChg>
      <pc:sldChg chg="modSp">
        <pc:chgData name="Michael Bennett" userId="808163721be62333" providerId="LiveId" clId="{52E7633B-9A5E-4318-B6C9-64FA3D126ED6}" dt="2020-12-01T20:29:53.358" v="2159" actId="14"/>
        <pc:sldMkLst>
          <pc:docMk/>
          <pc:sldMk cId="3021290096" sldId="954"/>
        </pc:sldMkLst>
        <pc:spChg chg="mod">
          <ac:chgData name="Michael Bennett" userId="808163721be62333" providerId="LiveId" clId="{52E7633B-9A5E-4318-B6C9-64FA3D126ED6}" dt="2020-12-01T20:29:53.358" v="2159" actId="14"/>
          <ac:spMkLst>
            <pc:docMk/>
            <pc:sldMk cId="3021290096" sldId="954"/>
            <ac:spMk id="3" creationId="{1DCB3572-EB22-4D83-B2CC-4E319F9956A2}"/>
          </ac:spMkLst>
        </pc:spChg>
      </pc:sldChg>
      <pc:sldChg chg="modSp add">
        <pc:chgData name="Michael Bennett" userId="808163721be62333" providerId="LiveId" clId="{52E7633B-9A5E-4318-B6C9-64FA3D126ED6}" dt="2020-12-01T19:42:35.253" v="1141" actId="20577"/>
        <pc:sldMkLst>
          <pc:docMk/>
          <pc:sldMk cId="2163165266" sldId="955"/>
        </pc:sldMkLst>
        <pc:spChg chg="mod">
          <ac:chgData name="Michael Bennett" userId="808163721be62333" providerId="LiveId" clId="{52E7633B-9A5E-4318-B6C9-64FA3D126ED6}" dt="2020-12-01T19:23:56.971" v="726" actId="20577"/>
          <ac:spMkLst>
            <pc:docMk/>
            <pc:sldMk cId="2163165266" sldId="955"/>
            <ac:spMk id="2" creationId="{76DF80BB-55C0-4340-A78A-68D9F733D45B}"/>
          </ac:spMkLst>
        </pc:spChg>
        <pc:spChg chg="mod">
          <ac:chgData name="Michael Bennett" userId="808163721be62333" providerId="LiveId" clId="{52E7633B-9A5E-4318-B6C9-64FA3D126ED6}" dt="2020-12-01T19:42:35.253" v="1141" actId="20577"/>
          <ac:spMkLst>
            <pc:docMk/>
            <pc:sldMk cId="2163165266" sldId="955"/>
            <ac:spMk id="3" creationId="{D664377B-D76E-4A82-8023-959FBCFD9393}"/>
          </ac:spMkLst>
        </pc:spChg>
      </pc:sldChg>
      <pc:sldChg chg="modSp add del">
        <pc:chgData name="Michael Bennett" userId="808163721be62333" providerId="LiveId" clId="{52E7633B-9A5E-4318-B6C9-64FA3D126ED6}" dt="2020-12-01T19:23:58.215" v="728" actId="2696"/>
        <pc:sldMkLst>
          <pc:docMk/>
          <pc:sldMk cId="881091853" sldId="956"/>
        </pc:sldMkLst>
        <pc:spChg chg="mod">
          <ac:chgData name="Michael Bennett" userId="808163721be62333" providerId="LiveId" clId="{52E7633B-9A5E-4318-B6C9-64FA3D126ED6}" dt="2020-12-01T19:23:57.533" v="727"/>
          <ac:spMkLst>
            <pc:docMk/>
            <pc:sldMk cId="881091853" sldId="956"/>
            <ac:spMk id="2" creationId="{8F362BBD-D4F7-4E77-B46E-BF785C3F5CE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12/1/2020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mgwiki.org/CBDC/doku.php?id=cbdc:public:02_governance:01_charter" TargetMode="External"/><Relationship Id="rId2" Type="http://schemas.openxmlformats.org/officeDocument/2006/relationships/hyperlink" Target="https://www.omgwiki.org/CBDC/doku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Tuesday December 1,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AF760-9FE5-429E-B511-A01ADD96A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potential WG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38B9B-3926-432A-B3A1-79E42713B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ACTUS (cashflows, conditional taxonomy</a:t>
            </a:r>
            <a:r>
              <a:rPr lang="en-US" sz="2000" baseline="0" dirty="0"/>
              <a:t> on ACTUS model inputs)</a:t>
            </a:r>
          </a:p>
          <a:p>
            <a:r>
              <a:rPr lang="en-US" sz="2000" baseline="0" dirty="0"/>
              <a:t>MISMO: Gov or Finance</a:t>
            </a:r>
          </a:p>
          <a:p>
            <a:pPr lvl="1"/>
            <a:r>
              <a:rPr lang="en-US" sz="1800" dirty="0"/>
              <a:t>Incorporating MISMO for mortgage calcs</a:t>
            </a:r>
          </a:p>
          <a:p>
            <a:pPr lvl="2"/>
            <a:r>
              <a:rPr lang="en-US" sz="1600" dirty="0"/>
              <a:t>Also FERM WG</a:t>
            </a:r>
          </a:p>
          <a:p>
            <a:pPr lvl="2"/>
            <a:r>
              <a:rPr lang="en-US" sz="1600" dirty="0"/>
              <a:t>FHFA rules for mortgage servicers in US (Fannie, Freddie, GNMC)</a:t>
            </a:r>
          </a:p>
          <a:p>
            <a:pPr lvl="1"/>
            <a:r>
              <a:rPr lang="en-US" sz="1800" dirty="0"/>
              <a:t>Capital rule</a:t>
            </a:r>
            <a:r>
              <a:rPr lang="en-US" sz="1800" baseline="0" dirty="0"/>
              <a:t> setting</a:t>
            </a:r>
          </a:p>
          <a:p>
            <a:pPr lvl="0"/>
            <a:r>
              <a:rPr lang="en-US" sz="2000" dirty="0"/>
              <a:t>Risks embedded in Fed balance sheet</a:t>
            </a:r>
          </a:p>
          <a:p>
            <a:pPr lvl="1"/>
            <a:r>
              <a:rPr lang="en-US" sz="1800" dirty="0"/>
              <a:t>Including mortgage holding</a:t>
            </a:r>
            <a:r>
              <a:rPr lang="en-US" sz="1800" baseline="0" dirty="0"/>
              <a:t> – negative durations issue</a:t>
            </a:r>
            <a:endParaRPr lang="en-US" sz="1800" dirty="0"/>
          </a:p>
          <a:p>
            <a:pPr lvl="1"/>
            <a:r>
              <a:rPr lang="en-US" sz="1800" dirty="0"/>
              <a:t>WG? Or info for FDTF?</a:t>
            </a:r>
          </a:p>
          <a:p>
            <a:pPr lvl="2"/>
            <a:r>
              <a:rPr lang="en-US" sz="1600" dirty="0"/>
              <a:t>FNMA (Fannie Mae) liaison; regulatory reporting confidence spot- spin</a:t>
            </a:r>
            <a:r>
              <a:rPr lang="en-US" sz="1600" baseline="0" dirty="0"/>
              <a:t> off</a:t>
            </a:r>
          </a:p>
          <a:p>
            <a:pPr lvl="2"/>
            <a:r>
              <a:rPr lang="en-US" sz="1600" baseline="0" dirty="0"/>
              <a:t>Semantic data definitions for a Data Dictionary</a:t>
            </a:r>
          </a:p>
          <a:p>
            <a:pPr lvl="2"/>
            <a:r>
              <a:rPr lang="en-US" sz="1600" baseline="0" dirty="0"/>
              <a:t>2021</a:t>
            </a:r>
            <a:endParaRPr lang="en-US" sz="1600" dirty="0"/>
          </a:p>
          <a:p>
            <a:r>
              <a:rPr lang="en-US" sz="2400" dirty="0"/>
              <a:t>Cyber Risk Government effort (via OFR)</a:t>
            </a:r>
          </a:p>
          <a:p>
            <a:pPr lvl="1"/>
            <a:r>
              <a:rPr lang="en-US" sz="2000" dirty="0"/>
              <a:t>Asking what Omg can do to help with cyber standards</a:t>
            </a:r>
          </a:p>
          <a:p>
            <a:pPr lvl="1"/>
            <a:r>
              <a:rPr lang="en-US" sz="2000" dirty="0"/>
              <a:t>Claude</a:t>
            </a:r>
            <a:r>
              <a:rPr lang="en-US" sz="2000" baseline="0" dirty="0"/>
              <a:t> Baudoin, NIST, Freddie Mac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BDD39-191D-405A-AC87-9A357DC25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445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1614-05C3-44A0-97E5-8F69FFB21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</a:t>
            </a:r>
            <a:r>
              <a:rPr lang="en-US" baseline="0" dirty="0"/>
              <a:t> Bank Digital Currency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6A75A-FBFE-4CB0-8616-6CDB2D1BB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wiki at:</a:t>
            </a:r>
          </a:p>
          <a:p>
            <a:pPr lvl="1"/>
            <a:r>
              <a:rPr lang="en-US" dirty="0">
                <a:hlinkClick r:id="rId2"/>
              </a:rPr>
              <a:t>https://www.omgwiki.org/CBDC/doku.php</a:t>
            </a:r>
            <a:endParaRPr lang="en-US" dirty="0"/>
          </a:p>
          <a:p>
            <a:pPr lvl="1"/>
            <a:endParaRPr lang="en-US" dirty="0"/>
          </a:p>
          <a:p>
            <a:pPr lvl="0"/>
            <a:r>
              <a:rPr lang="en-US" dirty="0"/>
              <a:t>Expected to become</a:t>
            </a:r>
            <a:r>
              <a:rPr lang="en-US" baseline="0" dirty="0"/>
              <a:t> a SIG in due course</a:t>
            </a:r>
            <a:endParaRPr lang="en-US" dirty="0"/>
          </a:p>
          <a:p>
            <a:pPr lvl="1"/>
            <a:r>
              <a:rPr lang="en-US" dirty="0"/>
              <a:t>Firming up Mission,</a:t>
            </a:r>
            <a:r>
              <a:rPr lang="en-US" baseline="0" dirty="0"/>
              <a:t> scope etc.</a:t>
            </a:r>
          </a:p>
          <a:p>
            <a:pPr lvl="1"/>
            <a:r>
              <a:rPr lang="en-US" baseline="0" dirty="0"/>
              <a:t>Platform v Domain v AB SIG decision</a:t>
            </a:r>
          </a:p>
          <a:p>
            <a:pPr lvl="0"/>
            <a:r>
              <a:rPr lang="en-US" baseline="0" dirty="0"/>
              <a:t>New outline material on overall CDBC considerations</a:t>
            </a:r>
          </a:p>
          <a:p>
            <a:pPr lvl="1"/>
            <a:r>
              <a:rPr lang="en-US" baseline="0" dirty="0"/>
              <a:t>Wiki will be structured around these things</a:t>
            </a:r>
          </a:p>
          <a:p>
            <a:pPr lvl="0"/>
            <a:r>
              <a:rPr lang="en-US" dirty="0"/>
              <a:t>SIG charter for December?</a:t>
            </a:r>
          </a:p>
          <a:p>
            <a:pPr lvl="1"/>
            <a:r>
              <a:rPr lang="en-US" dirty="0"/>
              <a:t>Charter:</a:t>
            </a:r>
          </a:p>
          <a:p>
            <a:pPr lvl="2"/>
            <a:r>
              <a:rPr lang="en-US" sz="1400" dirty="0">
                <a:hlinkClick r:id="rId3"/>
              </a:rPr>
              <a:t>https://www.omgwiki.org/CBDC/doku.php?id=cbdc:public:02_governance:01_charter</a:t>
            </a:r>
            <a:r>
              <a:rPr lang="en-US" sz="1400" dirty="0"/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67B6B-C94D-440D-99A0-7B1E37F9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1CBD8BC-5F66-49B9-8FB7-748C0EE32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695" y="0"/>
            <a:ext cx="238125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909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6DC4C-D2A1-4440-B3F9-F4162ABB8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Vocabularies</a:t>
            </a:r>
            <a:r>
              <a:rPr lang="en-US" baseline="0" dirty="0"/>
              <a:t> for Communities of Interest (</a:t>
            </a:r>
            <a:r>
              <a:rPr lang="en-US" baseline="0" dirty="0" err="1"/>
              <a:t>VCoI</a:t>
            </a:r>
            <a:r>
              <a:rPr lang="en-US" baseline="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F2929-CAC9-42C1-A0B5-F5C24276C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Originally </a:t>
            </a:r>
            <a:r>
              <a:rPr lang="en-US" sz="2400" dirty="0" err="1"/>
              <a:t>GovDTF</a:t>
            </a:r>
            <a:r>
              <a:rPr lang="en-US" sz="2400" dirty="0"/>
              <a:t> Contextual Semantics activity</a:t>
            </a:r>
          </a:p>
          <a:p>
            <a:r>
              <a:rPr lang="en-US" sz="2400" dirty="0"/>
              <a:t>Outlines basic methodology</a:t>
            </a:r>
            <a:r>
              <a:rPr lang="en-US" sz="2400" baseline="0" dirty="0"/>
              <a:t> for relating concepts to terms and definitions</a:t>
            </a:r>
          </a:p>
          <a:p>
            <a:r>
              <a:rPr lang="en-US" sz="2400" baseline="0" dirty="0"/>
              <a:t>To be reusable for any TF or SIG interested</a:t>
            </a:r>
          </a:p>
          <a:p>
            <a:r>
              <a:rPr lang="en-US" sz="2400" baseline="0" dirty="0"/>
              <a:t>Pilot implementation with </a:t>
            </a:r>
            <a:r>
              <a:rPr lang="en-US" sz="2400" baseline="0" dirty="0" err="1"/>
              <a:t>GovDTF</a:t>
            </a:r>
            <a:r>
              <a:rPr lang="en-US" sz="2400" baseline="0" dirty="0"/>
              <a:t> as ‘client’</a:t>
            </a:r>
          </a:p>
          <a:p>
            <a:r>
              <a:rPr lang="en-US" sz="2400" baseline="0" dirty="0"/>
              <a:t>Projected deliverables (by content):</a:t>
            </a:r>
          </a:p>
          <a:p>
            <a:pPr lvl="1"/>
            <a:r>
              <a:rPr lang="en-US" sz="2000" dirty="0"/>
              <a:t>Term,</a:t>
            </a:r>
            <a:r>
              <a:rPr lang="en-US" sz="2000" baseline="0" dirty="0"/>
              <a:t> Definitions Synonyms </a:t>
            </a:r>
          </a:p>
          <a:p>
            <a:pPr lvl="1"/>
            <a:r>
              <a:rPr lang="en-US" sz="2000" baseline="0" dirty="0"/>
              <a:t>Acronyms / abbreviations / Initialisms</a:t>
            </a:r>
          </a:p>
          <a:p>
            <a:pPr lvl="1"/>
            <a:r>
              <a:rPr lang="en-US" sz="2000" baseline="0" dirty="0"/>
              <a:t>References</a:t>
            </a:r>
          </a:p>
          <a:p>
            <a:pPr lvl="0"/>
            <a:r>
              <a:rPr lang="en-US" sz="2400" dirty="0"/>
              <a:t>Projected Deliverables (by format):</a:t>
            </a:r>
          </a:p>
          <a:p>
            <a:pPr lvl="1"/>
            <a:r>
              <a:rPr lang="en-US" sz="2000" dirty="0"/>
              <a:t>Wiki content (tables)</a:t>
            </a:r>
          </a:p>
          <a:p>
            <a:pPr lvl="1"/>
            <a:r>
              <a:rPr lang="en-US" sz="2000" dirty="0"/>
              <a:t>Document template inserts (OMG Doc sections</a:t>
            </a:r>
            <a:r>
              <a:rPr lang="en-US" sz="2000" baseline="0" dirty="0"/>
              <a:t> for these 3 concerns)</a:t>
            </a:r>
          </a:p>
          <a:p>
            <a:pPr lvl="1" rtl="0" fontAlgn="base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Stand-alone wiki pages (with URI for Term, Acronym)</a:t>
            </a:r>
          </a:p>
          <a:p>
            <a:pPr lvl="1" rtl="0" fontAlgn="base"/>
            <a:r>
              <a:rPr lang="en-US" sz="2000" dirty="0"/>
              <a:t>Annotation for models (via MVF)</a:t>
            </a:r>
            <a:endParaRPr lang="en-US" sz="2000" dirty="0">
              <a:effectLst/>
            </a:endParaRPr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BA796D-22C7-40A6-91E1-265654B2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665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C747F-0789-4B95-9B64-FC539C904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VCoI</a:t>
            </a:r>
            <a:r>
              <a:rPr lang="en-US" dirty="0"/>
              <a:t> Deliverables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111A8-843E-49AB-8AEA-C792F1D71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/>
            <a:r>
              <a:rPr lang="en-US" sz="2400" dirty="0"/>
              <a:t>Concept ontology</a:t>
            </a:r>
            <a:r>
              <a:rPr lang="en-US" sz="2400" baseline="0" dirty="0"/>
              <a:t> library (and ones to reuse)</a:t>
            </a:r>
          </a:p>
          <a:p>
            <a:pPr marL="342900" lvl="0" indent="-342900"/>
            <a:r>
              <a:rPr lang="en-US" sz="2400" baseline="0" dirty="0"/>
              <a:t>Concept Scheme</a:t>
            </a:r>
          </a:p>
          <a:p>
            <a:pPr marL="742950" lvl="1" indent="-342900"/>
            <a:r>
              <a:rPr lang="en-US" sz="2000" baseline="0" dirty="0"/>
              <a:t>Formal representation of Context (also a concept)</a:t>
            </a:r>
          </a:p>
          <a:p>
            <a:pPr marL="742950" lvl="1" indent="-342900"/>
            <a:r>
              <a:rPr lang="en-US" sz="2000" baseline="0" dirty="0"/>
              <a:t>SKOS defines how to relate Concept to Concept Scheme (but not what a context is)</a:t>
            </a:r>
          </a:p>
          <a:p>
            <a:pPr marL="742950" lvl="1" indent="-342900"/>
            <a:r>
              <a:rPr lang="en-US" sz="2000" baseline="0" dirty="0"/>
              <a:t>MVF distinguishes Vocabulary element v Concept</a:t>
            </a:r>
          </a:p>
          <a:p>
            <a:pPr marL="1143000" lvl="2" indent="-342900"/>
            <a:r>
              <a:rPr lang="en-US" sz="1600" baseline="0" dirty="0"/>
              <a:t>Also supports identification of concepts in models</a:t>
            </a:r>
          </a:p>
          <a:p>
            <a:pPr marL="342900" lvl="0" indent="-342900"/>
            <a:r>
              <a:rPr lang="en-US" sz="2400" baseline="0" dirty="0"/>
              <a:t>Terms and definitions</a:t>
            </a:r>
          </a:p>
          <a:p>
            <a:pPr marL="742950" lvl="1" indent="-342900"/>
            <a:r>
              <a:rPr lang="en-US" sz="2000" baseline="0" dirty="0"/>
              <a:t>Per WG (own definitions) – TF Ontology</a:t>
            </a:r>
          </a:p>
          <a:p>
            <a:pPr marL="742950" lvl="1" indent="-342900"/>
            <a:r>
              <a:rPr lang="en-US" sz="2000" baseline="0" dirty="0"/>
              <a:t>Broader / other source  (e.g. OMG, other WG)</a:t>
            </a:r>
          </a:p>
          <a:p>
            <a:pPr marL="742950" lvl="1" indent="-342900"/>
            <a:r>
              <a:rPr lang="en-US" sz="2000" baseline="0" dirty="0"/>
              <a:t>Industry / Communities of Practice</a:t>
            </a:r>
          </a:p>
          <a:p>
            <a:pPr marL="742950" lvl="1" indent="-342900"/>
            <a:r>
              <a:rPr lang="en-US" sz="2000" baseline="0" dirty="0"/>
              <a:t>Official bodies / legal / standards</a:t>
            </a:r>
          </a:p>
          <a:p>
            <a:pPr marL="342900" lvl="0" indent="-342900"/>
            <a:r>
              <a:rPr lang="en-US" sz="2400" baseline="0" dirty="0"/>
              <a:t>References</a:t>
            </a:r>
          </a:p>
          <a:p>
            <a:pPr marL="742950" lvl="1" indent="-342900"/>
            <a:r>
              <a:rPr lang="en-US" sz="2000" baseline="0" dirty="0"/>
              <a:t>Many of the example terms are references rather than terms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550D0E-748D-441D-A89B-D291987A1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412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D15D2-AD7D-40D5-80FF-5EA1F1335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Statistics 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3A78C-B715-45BE-8127-74D3480CD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Sponsored</a:t>
            </a:r>
            <a:r>
              <a:rPr lang="en-US" sz="2400" baseline="0" dirty="0"/>
              <a:t> </a:t>
            </a:r>
            <a:r>
              <a:rPr lang="en-US" sz="2400" dirty="0"/>
              <a:t>by Government Domain TF Statistics activities</a:t>
            </a:r>
          </a:p>
          <a:p>
            <a:pPr lvl="0"/>
            <a:r>
              <a:rPr lang="en-US" sz="2400" dirty="0"/>
              <a:t>SIG plans – </a:t>
            </a:r>
          </a:p>
          <a:p>
            <a:pPr lvl="1"/>
            <a:r>
              <a:rPr lang="en-US" sz="2000" baseline="0" dirty="0"/>
              <a:t>Is meeting now</a:t>
            </a:r>
          </a:p>
          <a:p>
            <a:pPr lvl="0"/>
            <a:r>
              <a:rPr lang="en-US" sz="2400" baseline="0" dirty="0"/>
              <a:t>Remains as WG until more participation seen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514B1-5960-4193-909A-45C1AA9D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601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E38E3-E6E1-4E83-9811-DDD74AF62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Proposed: Voting Related WG (GBA)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BF947-78C4-473D-B532-78690D6D5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GBA is really about use of new technology in government related activities</a:t>
            </a:r>
          </a:p>
          <a:p>
            <a:pPr lvl="1"/>
            <a:r>
              <a:rPr lang="en-US" sz="1800" baseline="0" dirty="0"/>
              <a:t>Hence focus on </a:t>
            </a:r>
            <a:r>
              <a:rPr lang="en-US" sz="1800" baseline="0" dirty="0" err="1"/>
              <a:t>GovDTF</a:t>
            </a:r>
            <a:endParaRPr lang="en-US" sz="1800" baseline="0" dirty="0"/>
          </a:p>
          <a:p>
            <a:pPr lvl="0"/>
            <a:r>
              <a:rPr lang="en-US" sz="2000" baseline="0" dirty="0"/>
              <a:t>Still working out how to break down into manageable chunks</a:t>
            </a:r>
          </a:p>
          <a:p>
            <a:pPr lvl="1"/>
            <a:r>
              <a:rPr lang="en-US" sz="1800" dirty="0"/>
              <a:t>Identification</a:t>
            </a:r>
          </a:p>
          <a:p>
            <a:pPr lvl="1"/>
            <a:r>
              <a:rPr lang="en-US" sz="1800" dirty="0"/>
              <a:t>Voting: process for voting standards</a:t>
            </a:r>
          </a:p>
          <a:p>
            <a:pPr lvl="1"/>
            <a:r>
              <a:rPr lang="en-US" sz="1800" dirty="0"/>
              <a:t>Includes Voting API, procedures for registering, counting etc.</a:t>
            </a:r>
          </a:p>
          <a:p>
            <a:pPr lvl="0"/>
            <a:r>
              <a:rPr lang="en-US" sz="2200" dirty="0"/>
              <a:t>4 areas</a:t>
            </a:r>
          </a:p>
          <a:p>
            <a:pPr lvl="1"/>
            <a:r>
              <a:rPr lang="en-US" sz="2000" dirty="0"/>
              <a:t>Standards for Voter reg</a:t>
            </a:r>
          </a:p>
          <a:p>
            <a:pPr lvl="1"/>
            <a:r>
              <a:rPr lang="en-US" sz="2000" dirty="0"/>
              <a:t>Standards for Trust in ballot processing</a:t>
            </a:r>
          </a:p>
          <a:p>
            <a:pPr lvl="1"/>
            <a:r>
              <a:rPr lang="en-US" sz="2000" dirty="0"/>
              <a:t>Standards for Vote</a:t>
            </a:r>
            <a:r>
              <a:rPr lang="en-US" sz="2000" baseline="0" dirty="0"/>
              <a:t> counting and contested validations</a:t>
            </a:r>
          </a:p>
          <a:p>
            <a:pPr lvl="1"/>
            <a:r>
              <a:rPr lang="en-US" sz="2000" baseline="0" dirty="0"/>
              <a:t>Standards for </a:t>
            </a:r>
            <a:r>
              <a:rPr lang="en-US" sz="2000" baseline="0" dirty="0" err="1"/>
              <a:t>eVoting</a:t>
            </a:r>
            <a:endParaRPr lang="en-US" sz="2000" dirty="0"/>
          </a:p>
          <a:p>
            <a:pPr lvl="0"/>
            <a:r>
              <a:rPr lang="en-US" sz="2000" dirty="0"/>
              <a:t>Steve MacLaird was discussing with OMG Management</a:t>
            </a:r>
          </a:p>
          <a:p>
            <a:pPr lvl="1"/>
            <a:r>
              <a:rPr lang="en-US" sz="1600" dirty="0"/>
              <a:t>Outcomes?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6EE87-7D96-4032-8C1D-B1A156280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801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Ongoing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2"/>
            <a:r>
              <a:rPr lang="en-US" sz="1600" baseline="0" dirty="0"/>
              <a:t>Blockchain PSIG and MARS Joint Initiatives</a:t>
            </a:r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2"/>
            <a:r>
              <a:rPr lang="en-US" sz="1600" dirty="0"/>
              <a:t>Meeting again – need to remove old meeting calendar entries</a:t>
            </a:r>
          </a:p>
          <a:p>
            <a:pPr lvl="2"/>
            <a:r>
              <a:rPr lang="en-US" sz="1600" baseline="0" dirty="0"/>
              <a:t>Restarting</a:t>
            </a:r>
            <a:r>
              <a:rPr lang="en-US" sz="1600" dirty="0"/>
              <a:t> in 2 weeks – encouraging further interaction from Gov folks - proposing potential standards in these areas (business focused conversation)</a:t>
            </a:r>
          </a:p>
          <a:p>
            <a:pPr lvl="3"/>
            <a:r>
              <a:rPr lang="en-US" sz="1400" baseline="0" dirty="0"/>
              <a:t>Potential for domain standard(s)</a:t>
            </a:r>
          </a:p>
          <a:p>
            <a:pPr lvl="1"/>
            <a:r>
              <a:rPr lang="en-US" sz="2000" baseline="0" dirty="0"/>
              <a:t>VCOI WG</a:t>
            </a:r>
          </a:p>
          <a:p>
            <a:pPr lvl="2"/>
            <a:r>
              <a:rPr lang="en-US" sz="1600" dirty="0"/>
              <a:t>Application of </a:t>
            </a:r>
            <a:r>
              <a:rPr lang="en-US" sz="1600" dirty="0" err="1"/>
              <a:t>GovDTF</a:t>
            </a:r>
            <a:r>
              <a:rPr lang="en-US" sz="1600" dirty="0"/>
              <a:t> Contextual Vocabulary work to FDTF terms</a:t>
            </a:r>
            <a:endParaRPr lang="en-US" sz="1600" baseline="0" dirty="0"/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(v2.1 RFC)</a:t>
            </a:r>
          </a:p>
          <a:p>
            <a:pPr lvl="1"/>
            <a:r>
              <a:rPr lang="en-US" sz="2000" baseline="0" dirty="0"/>
              <a:t>FIGI (ID4CA is FIGI next version)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079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We can cover these topics on the monthly meetings or one-off</a:t>
            </a:r>
          </a:p>
          <a:p>
            <a:r>
              <a:rPr lang="en-US" sz="1800" dirty="0"/>
              <a:t>Regulatory: </a:t>
            </a:r>
          </a:p>
          <a:p>
            <a:pPr lvl="1"/>
            <a:r>
              <a:rPr lang="en-US" sz="1600" dirty="0"/>
              <a:t>Monitor</a:t>
            </a:r>
            <a:r>
              <a:rPr lang="en-US" sz="1600" baseline="0" dirty="0"/>
              <a:t> </a:t>
            </a:r>
            <a:r>
              <a:rPr lang="en-US" sz="1600" dirty="0"/>
              <a:t>regulatory initiatives and requirements</a:t>
            </a:r>
          </a:p>
          <a:p>
            <a:pPr lvl="2"/>
            <a:r>
              <a:rPr lang="en-US" sz="1400" dirty="0"/>
              <a:t>BCBS239</a:t>
            </a:r>
          </a:p>
          <a:p>
            <a:pPr lvl="3"/>
            <a:r>
              <a:rPr lang="en-US" sz="1200" dirty="0"/>
              <a:t>Could talk more to issues on actionable requirements</a:t>
            </a:r>
          </a:p>
          <a:p>
            <a:pPr lvl="2"/>
            <a:r>
              <a:rPr lang="en-US" sz="1400" dirty="0"/>
              <a:t>EU / ECB</a:t>
            </a:r>
          </a:p>
          <a:p>
            <a:pPr lvl="2"/>
            <a:r>
              <a:rPr lang="en-US" sz="1400" dirty="0"/>
              <a:t>US – SEC, CFTC, Fed, OFR etc. </a:t>
            </a:r>
          </a:p>
          <a:p>
            <a:pPr lvl="2"/>
            <a:r>
              <a:rPr lang="en-US" sz="1400" dirty="0"/>
              <a:t>BoE, PRA/FCA etc. </a:t>
            </a:r>
          </a:p>
          <a:p>
            <a:pPr lvl="1"/>
            <a:r>
              <a:rPr lang="en-US" sz="1600" dirty="0"/>
              <a:t>FCA </a:t>
            </a:r>
            <a:r>
              <a:rPr lang="en-US" sz="1600" dirty="0" err="1"/>
              <a:t>PoC</a:t>
            </a:r>
            <a:r>
              <a:rPr lang="en-US" sz="1600" dirty="0"/>
              <a:t> and follow-ups</a:t>
            </a:r>
          </a:p>
          <a:p>
            <a:pPr lvl="2"/>
            <a:r>
              <a:rPr lang="en-US" sz="1400" dirty="0"/>
              <a:t>New interoperability thing at FCA (internationally)</a:t>
            </a:r>
          </a:p>
          <a:p>
            <a:pPr marL="1371600" lvl="3" indent="0">
              <a:buNone/>
            </a:pPr>
            <a:r>
              <a:rPr lang="en-US" sz="1200" dirty="0"/>
              <a:t> = Global Financial Innovation Network</a:t>
            </a:r>
          </a:p>
          <a:p>
            <a:pPr lvl="2"/>
            <a:r>
              <a:rPr lang="en-US" sz="1400" dirty="0"/>
              <a:t>OMG Observer status applied for</a:t>
            </a:r>
          </a:p>
          <a:p>
            <a:pPr lvl="1"/>
            <a:r>
              <a:rPr lang="en-US" sz="1800" dirty="0"/>
              <a:t>FTA - not heard much lately</a:t>
            </a:r>
          </a:p>
          <a:p>
            <a:pPr lvl="0"/>
            <a:r>
              <a:rPr lang="en-US" sz="1800" dirty="0"/>
              <a:t>Standards </a:t>
            </a:r>
          </a:p>
          <a:p>
            <a:pPr lvl="0"/>
            <a:r>
              <a:rPr lang="en-US" sz="1800" dirty="0"/>
              <a:t>Industry</a:t>
            </a:r>
            <a:r>
              <a:rPr lang="en-US" sz="1800" baseline="0" dirty="0"/>
              <a:t> </a:t>
            </a:r>
            <a:r>
              <a:rPr lang="en-US" sz="1800" dirty="0"/>
              <a:t>innovations</a:t>
            </a:r>
            <a:endParaRPr lang="en-US" sz="1800" baseline="0" dirty="0"/>
          </a:p>
          <a:p>
            <a:pPr lvl="0"/>
            <a:r>
              <a:rPr lang="en-US" sz="1800" baseline="0" dirty="0"/>
              <a:t>New tech – including Smart Contract, Crypto Assets (with BC-PSIG)</a:t>
            </a:r>
          </a:p>
          <a:p>
            <a:pPr lvl="0"/>
            <a:r>
              <a:rPr lang="en-US" sz="1800" dirty="0"/>
              <a:t>AML – is there EDM Council potential? </a:t>
            </a:r>
          </a:p>
          <a:p>
            <a:pPr lvl="1"/>
            <a:r>
              <a:rPr lang="en-US" sz="1400" baseline="0" dirty="0"/>
              <a:t>Cover AML generally</a:t>
            </a:r>
          </a:p>
          <a:p>
            <a:pPr lvl="1"/>
            <a:r>
              <a:rPr lang="en-US" sz="1400" dirty="0"/>
              <a:t>AML and KGs</a:t>
            </a:r>
            <a:endParaRPr lang="en-US" sz="1400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238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FAFA6-EE10-4892-9D5A-B923D2F41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aseline="0" dirty="0"/>
              <a:t>What else?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730D6-BAB1-4745-A14B-3D6CB3DF0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What are the gaps in the finance industry that we should be trying to fill?</a:t>
            </a:r>
          </a:p>
          <a:p>
            <a:pPr lvl="0"/>
            <a:r>
              <a:rPr lang="en-US" sz="1800" dirty="0"/>
              <a:t>How do we find those? </a:t>
            </a:r>
          </a:p>
          <a:p>
            <a:pPr lvl="1"/>
            <a:r>
              <a:rPr lang="en-US" sz="1400" dirty="0"/>
              <a:t>Brainstorm</a:t>
            </a:r>
          </a:p>
          <a:p>
            <a:pPr lvl="1"/>
            <a:r>
              <a:rPr lang="en-US" sz="1400" dirty="0"/>
              <a:t>Have conf calls with people (regulators, banks etc.)</a:t>
            </a:r>
          </a:p>
          <a:p>
            <a:pPr lvl="1"/>
            <a:r>
              <a:rPr lang="en-US" sz="1400" dirty="0"/>
              <a:t>Microfinance etc.</a:t>
            </a:r>
          </a:p>
          <a:p>
            <a:r>
              <a:rPr lang="en-US" sz="2000" dirty="0"/>
              <a:t>Circle around to FinTech and </a:t>
            </a:r>
            <a:r>
              <a:rPr lang="en-US" sz="2000" dirty="0" err="1"/>
              <a:t>RegTech</a:t>
            </a:r>
            <a:endParaRPr lang="en-US" sz="2000" dirty="0"/>
          </a:p>
          <a:p>
            <a:pPr lvl="1"/>
            <a:r>
              <a:rPr lang="en-US" sz="1800" dirty="0"/>
              <a:t>Find people who can articulate their frustrations, requirements</a:t>
            </a:r>
          </a:p>
          <a:p>
            <a:pPr lvl="1"/>
            <a:r>
              <a:rPr lang="en-US" sz="1800" dirty="0"/>
              <a:t>Talk to potential people we know in this</a:t>
            </a:r>
          </a:p>
          <a:p>
            <a:pPr lvl="1"/>
            <a:r>
              <a:rPr lang="en-US" sz="1800" dirty="0"/>
              <a:t>Do a standing search on </a:t>
            </a:r>
            <a:r>
              <a:rPr lang="en-US" sz="1800" dirty="0" err="1"/>
              <a:t>RegTech</a:t>
            </a:r>
            <a:r>
              <a:rPr lang="en-US" sz="1800" dirty="0"/>
              <a:t> and FinTech on news sources (Bloomberg, Reuters etc.)</a:t>
            </a:r>
          </a:p>
          <a:p>
            <a:pPr lvl="1"/>
            <a:r>
              <a:rPr lang="en-US" sz="1800" dirty="0"/>
              <a:t>Lars contacts</a:t>
            </a:r>
          </a:p>
          <a:p>
            <a:r>
              <a:rPr lang="en-US" sz="2000" dirty="0"/>
              <a:t>Action: Come up with possible presentations on these things, for Dec QM</a:t>
            </a:r>
          </a:p>
          <a:p>
            <a:r>
              <a:rPr lang="en-US" sz="2000" dirty="0"/>
              <a:t>Blockchain v FinTech – not synonymous</a:t>
            </a:r>
          </a:p>
          <a:p>
            <a:pPr lvl="1"/>
            <a:r>
              <a:rPr lang="en-US" sz="1800" dirty="0"/>
              <a:t>Blockchain has a financial angle (subset of FinTech e.g. Cryptocurrencies)</a:t>
            </a:r>
          </a:p>
          <a:p>
            <a:pPr lvl="1"/>
            <a:r>
              <a:rPr lang="en-US" sz="1800" dirty="0"/>
              <a:t>Get CDBC WG to present to FDTF in Dec</a:t>
            </a:r>
          </a:p>
          <a:p>
            <a:r>
              <a:rPr lang="en-US" sz="2200" dirty="0"/>
              <a:t>Microfinance – find some source on that stuff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3C3EFE-C01A-4558-9E4C-8E1BEDB4A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69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D3ACE-E973-4C64-A272-39891B4B9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B3572-EB22-4D83-B2CC-4E319F995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Scheduled for 5 Jan</a:t>
            </a:r>
          </a:p>
          <a:p>
            <a:r>
              <a:rPr lang="en-US" dirty="0"/>
              <a:t>Choices</a:t>
            </a:r>
          </a:p>
          <a:p>
            <a:pPr lvl="1"/>
            <a:r>
              <a:rPr lang="en-US" dirty="0"/>
              <a:t>Meet 5 Jan</a:t>
            </a:r>
          </a:p>
          <a:p>
            <a:pPr lvl="1"/>
            <a:r>
              <a:rPr lang="en-US" dirty="0"/>
              <a:t>Meet a week later</a:t>
            </a:r>
          </a:p>
          <a:p>
            <a:pPr lvl="1"/>
            <a:r>
              <a:rPr lang="en-US" dirty="0"/>
              <a:t>YES</a:t>
            </a:r>
          </a:p>
          <a:p>
            <a:r>
              <a:rPr lang="en-US"/>
              <a:t>We </a:t>
            </a:r>
            <a:r>
              <a:rPr lang="en-US" dirty="0"/>
              <a:t>meet </a:t>
            </a:r>
            <a:r>
              <a:rPr lang="en-US"/>
              <a:t>on 12 Jan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2572B0-BB45-4398-AF88-C3A0D1EF1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290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400" dirty="0"/>
              <a:t>News</a:t>
            </a:r>
          </a:p>
          <a:p>
            <a:r>
              <a:rPr lang="en-US" sz="2400" dirty="0"/>
              <a:t>Agenda Planning – December</a:t>
            </a:r>
          </a:p>
          <a:p>
            <a:pPr lvl="1"/>
            <a:r>
              <a:rPr lang="en-US" sz="2000" dirty="0"/>
              <a:t>FDTF and Blockchain</a:t>
            </a:r>
            <a:r>
              <a:rPr lang="en-US" sz="2000" baseline="0" dirty="0"/>
              <a:t> PSIG agendas</a:t>
            </a:r>
          </a:p>
          <a:p>
            <a:pPr lvl="1"/>
            <a:r>
              <a:rPr lang="en-US" sz="2000" dirty="0"/>
              <a:t>Room block bookings</a:t>
            </a:r>
          </a:p>
          <a:p>
            <a:pPr lvl="1"/>
            <a:r>
              <a:rPr lang="en-US" sz="2000" dirty="0"/>
              <a:t>Liaisons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Related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WGs and SIGs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dirty="0">
                <a:effectLst/>
              </a:rPr>
              <a:t>No new updates</a:t>
            </a:r>
            <a:r>
              <a:rPr lang="en-US" sz="2000" baseline="0" dirty="0">
                <a:effectLst/>
              </a:rPr>
              <a:t> for most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baseline="0" dirty="0">
                <a:effectLst/>
              </a:rPr>
              <a:t>VCOI has made progress</a:t>
            </a:r>
            <a:endParaRPr lang="en-US" sz="2000" dirty="0">
              <a:effectLst/>
            </a:endParaRP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ongoing activities</a:t>
            </a:r>
            <a:endParaRPr lang="en-US" sz="2400" dirty="0">
              <a:effectLst/>
            </a:endParaRPr>
          </a:p>
          <a:p>
            <a:pPr rtl="0" eaLnBrk="1" fontAlgn="base" latinLnBrk="0" hangingPunct="1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possible future activities</a:t>
            </a:r>
            <a:endParaRPr lang="en-US" sz="2000" dirty="0">
              <a:effectLst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4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r>
              <a:rPr lang="en-US" sz="2400" dirty="0"/>
              <a:t>No new news?</a:t>
            </a:r>
          </a:p>
          <a:p>
            <a:r>
              <a:rPr lang="en-US" sz="2400" dirty="0"/>
              <a:t>Dec QM will be all virtual again</a:t>
            </a:r>
          </a:p>
          <a:p>
            <a:pPr lvl="1"/>
            <a:r>
              <a:rPr lang="en-US" sz="2000" dirty="0"/>
              <a:t>And on Eastern Time</a:t>
            </a:r>
          </a:p>
          <a:p>
            <a:pPr lvl="1"/>
            <a:r>
              <a:rPr lang="en-US" sz="2000" dirty="0"/>
              <a:t>Using our own GoToMeetings again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December FDTF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FIGI – ID</a:t>
            </a:r>
            <a:r>
              <a:rPr lang="en-US" sz="1600" baseline="0" dirty="0"/>
              <a:t>s for Crypto Assets</a:t>
            </a:r>
          </a:p>
          <a:p>
            <a:pPr lvl="1"/>
            <a:r>
              <a:rPr lang="en-US" sz="1200" dirty="0"/>
              <a:t>WG Outcomes:</a:t>
            </a:r>
            <a:r>
              <a:rPr lang="en-US" sz="1200" baseline="0" dirty="0"/>
              <a:t> </a:t>
            </a:r>
          </a:p>
          <a:p>
            <a:pPr lvl="2"/>
            <a:r>
              <a:rPr lang="en-US" sz="800" dirty="0"/>
              <a:t>Confirm</a:t>
            </a:r>
            <a:r>
              <a:rPr lang="en-US" sz="800" baseline="0" dirty="0"/>
              <a:t> </a:t>
            </a:r>
            <a:r>
              <a:rPr lang="en-US" sz="800" dirty="0"/>
              <a:t>process and template for C</a:t>
            </a:r>
            <a:r>
              <a:rPr lang="en-US" sz="800" baseline="0" dirty="0"/>
              <a:t>P appointment</a:t>
            </a:r>
            <a:endParaRPr lang="en-US" sz="800" dirty="0"/>
          </a:p>
          <a:p>
            <a:pPr lvl="2"/>
            <a:r>
              <a:rPr lang="en-US" sz="800" dirty="0"/>
              <a:t>Vote on appointment of </a:t>
            </a:r>
            <a:r>
              <a:rPr lang="en-US" sz="800" dirty="0" err="1"/>
              <a:t>Kaiko</a:t>
            </a:r>
            <a:r>
              <a:rPr lang="en-US" sz="800" dirty="0"/>
              <a:t> as Certified Provider</a:t>
            </a:r>
          </a:p>
          <a:p>
            <a:r>
              <a:rPr lang="en-US" sz="1600" dirty="0"/>
              <a:t>FIBO Status and updates  </a:t>
            </a:r>
          </a:p>
          <a:p>
            <a:pPr lvl="1"/>
            <a:r>
              <a:rPr lang="en-US" sz="1400" dirty="0"/>
              <a:t>FIBO v2.0 FTF</a:t>
            </a:r>
          </a:p>
          <a:p>
            <a:pPr lvl="2"/>
            <a:r>
              <a:rPr lang="en-US" sz="1100" dirty="0"/>
              <a:t>No-change FTF Report OR Diffs / spec plans</a:t>
            </a:r>
          </a:p>
          <a:p>
            <a:pPr lvl="1"/>
            <a:r>
              <a:rPr lang="en-US" sz="1400" dirty="0"/>
              <a:t>FIBO v2.1 RFC Status</a:t>
            </a:r>
          </a:p>
          <a:p>
            <a:pPr lvl="2"/>
            <a:r>
              <a:rPr lang="en-US" sz="1100" dirty="0"/>
              <a:t>RFC expected March</a:t>
            </a:r>
            <a:endParaRPr lang="en-US" sz="1100" baseline="0" dirty="0"/>
          </a:p>
          <a:p>
            <a:pPr lvl="0"/>
            <a:r>
              <a:rPr lang="en-US" sz="1600" baseline="0" dirty="0"/>
              <a:t>WG Update(s)</a:t>
            </a:r>
          </a:p>
          <a:p>
            <a:pPr rtl="0" fontAlgn="base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TC68 TAG1</a:t>
            </a:r>
            <a:endParaRPr lang="en-US" sz="1600" dirty="0">
              <a:effectLst/>
            </a:endParaRPr>
          </a:p>
          <a:p>
            <a:pPr lvl="1" rtl="0" fontAlgn="base"/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Expecting to see them meet in October</a:t>
            </a:r>
          </a:p>
          <a:p>
            <a:pPr lvl="2"/>
            <a:r>
              <a:rPr lang="en-US" sz="1200" dirty="0"/>
              <a:t>If representing OMG, need to provide input as well as getting a report on this</a:t>
            </a:r>
          </a:p>
          <a:p>
            <a:pPr lvl="1" rtl="0" fontAlgn="base"/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Expected a report-back session at FDTF in December QM</a:t>
            </a:r>
          </a:p>
          <a:p>
            <a:pPr lvl="1" rtl="0" fontAlgn="base"/>
            <a:r>
              <a:rPr lang="en-US" sz="1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 confirmed!</a:t>
            </a:r>
            <a:endParaRPr lang="en-US" sz="600" dirty="0">
              <a:effectLst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CBDC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Expected report back to FDTF in December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200" dirty="0">
                <a:effectLst/>
              </a:rPr>
              <a:t>Is this still meeting?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200" dirty="0"/>
              <a:t>Tried</a:t>
            </a:r>
            <a:r>
              <a:rPr lang="en-US" sz="1200" baseline="0" dirty="0"/>
              <a:t> to </a:t>
            </a:r>
            <a:r>
              <a:rPr lang="en-US" sz="1200" dirty="0"/>
              <a:t>confirm if they were expecting to present: nothing heard</a:t>
            </a:r>
            <a:endParaRPr lang="en-US" sz="1200" dirty="0">
              <a:effectLst/>
            </a:endParaRPr>
          </a:p>
          <a:p>
            <a:pPr lvl="0"/>
            <a:r>
              <a:rPr lang="en-US" sz="1600" baseline="0" dirty="0"/>
              <a:t>VCOI WG</a:t>
            </a:r>
          </a:p>
          <a:p>
            <a:pPr lvl="1"/>
            <a:r>
              <a:rPr lang="en-US" sz="1200" baseline="0" dirty="0"/>
              <a:t>presenting at Blockchain PSIG</a:t>
            </a:r>
          </a:p>
          <a:p>
            <a:pPr lvl="1"/>
            <a:r>
              <a:rPr lang="en-US" sz="1200" baseline="0" dirty="0"/>
              <a:t>Can present at FDTF also if desired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804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80BB-55C0-4340-A78A-68D9F733D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VCOI Possible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4377B-D76E-4A82-8023-959FBCFD9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Overall ideas fleshed out</a:t>
            </a:r>
          </a:p>
          <a:p>
            <a:r>
              <a:rPr lang="en-US" dirty="0"/>
              <a:t>Proposals</a:t>
            </a:r>
            <a:r>
              <a:rPr lang="en-US" baseline="0" dirty="0"/>
              <a:t> – various levels </a:t>
            </a:r>
          </a:p>
          <a:p>
            <a:pPr lvl="1"/>
            <a:r>
              <a:rPr lang="en-US" dirty="0"/>
              <a:t>Detailed ‘machinery’ (formats, tools)</a:t>
            </a:r>
          </a:p>
          <a:p>
            <a:pPr lvl="1"/>
            <a:r>
              <a:rPr lang="en-US" dirty="0"/>
              <a:t>General approach</a:t>
            </a:r>
          </a:p>
          <a:p>
            <a:pPr lvl="1"/>
            <a:r>
              <a:rPr lang="en-US" dirty="0"/>
              <a:t>Migration path</a:t>
            </a:r>
          </a:p>
          <a:p>
            <a:pPr lvl="1"/>
            <a:r>
              <a:rPr lang="en-US" dirty="0"/>
              <a:t>Aim is something SGs can use based on their current understanding</a:t>
            </a:r>
          </a:p>
          <a:p>
            <a:pPr lvl="0"/>
            <a:r>
              <a:rPr lang="en-US" dirty="0"/>
              <a:t>FDTF: FIBO examples for one presentation format</a:t>
            </a:r>
          </a:p>
          <a:p>
            <a:pPr lvl="1"/>
            <a:r>
              <a:rPr lang="en-US" dirty="0"/>
              <a:t>Indented</a:t>
            </a:r>
            <a:r>
              <a:rPr lang="en-US" baseline="0" dirty="0"/>
              <a:t> spreadsheet</a:t>
            </a:r>
          </a:p>
          <a:p>
            <a:pPr lvl="1"/>
            <a:r>
              <a:rPr lang="en-US" dirty="0"/>
              <a:t>Compare ontology (FIBO) v other sources </a:t>
            </a:r>
          </a:p>
          <a:p>
            <a:pPr lvl="1"/>
            <a:r>
              <a:rPr lang="en-US" dirty="0"/>
              <a:t>And</a:t>
            </a:r>
            <a:r>
              <a:rPr lang="en-US" baseline="0" dirty="0"/>
              <a:t> potential disposition of words, concepts, logical definitions, written definitions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F26301-2D54-4AA3-B5AC-D21AA2560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165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 and related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Monday</a:t>
            </a:r>
          </a:p>
          <a:p>
            <a:pPr lvl="1"/>
            <a:r>
              <a:rPr lang="en-US" sz="2400" dirty="0"/>
              <a:t>Afternoon: MARS joint with Blockchain PSIG</a:t>
            </a:r>
          </a:p>
          <a:p>
            <a:r>
              <a:rPr lang="en-US" sz="2800" dirty="0"/>
              <a:t>Tuesday</a:t>
            </a:r>
          </a:p>
          <a:p>
            <a:pPr lvl="1"/>
            <a:r>
              <a:rPr lang="en-US" dirty="0" err="1"/>
              <a:t>GovDTF</a:t>
            </a:r>
            <a:r>
              <a:rPr lang="en-US" dirty="0"/>
              <a:t>?</a:t>
            </a:r>
            <a:r>
              <a:rPr lang="en-US" baseline="0" dirty="0"/>
              <a:t> No agenda seen</a:t>
            </a:r>
            <a:endParaRPr lang="en-US" dirty="0"/>
          </a:p>
          <a:p>
            <a:pPr lvl="1"/>
            <a:r>
              <a:rPr lang="en-US" sz="2400" dirty="0"/>
              <a:t>Morning: AI PTF</a:t>
            </a:r>
          </a:p>
          <a:p>
            <a:pPr lvl="1"/>
            <a:r>
              <a:rPr lang="en-US" sz="2400" dirty="0"/>
              <a:t>Afternoon: </a:t>
            </a:r>
          </a:p>
          <a:p>
            <a:pPr lvl="0"/>
            <a:r>
              <a:rPr lang="en-US" sz="2800" dirty="0"/>
              <a:t>Wednesday</a:t>
            </a:r>
          </a:p>
          <a:p>
            <a:pPr lvl="1"/>
            <a:r>
              <a:rPr lang="en-US" sz="2400" dirty="0"/>
              <a:t>Morning: FDTF (to accommodate FIGI)</a:t>
            </a:r>
          </a:p>
          <a:p>
            <a:pPr lvl="2"/>
            <a:r>
              <a:rPr lang="en-US" sz="1600" dirty="0"/>
              <a:t>ADTF</a:t>
            </a:r>
          </a:p>
          <a:p>
            <a:pPr lvl="1"/>
            <a:r>
              <a:rPr lang="en-US" sz="2400" dirty="0"/>
              <a:t>Afternoon: Blockchain</a:t>
            </a:r>
            <a:r>
              <a:rPr lang="en-US" sz="2400" baseline="0" dirty="0"/>
              <a:t> PSIG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5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07685-407B-4DFC-9648-417F6DBA8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December FDTF Agenda Timings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CBE3B-14A2-43E7-8232-6D87DC82D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400" baseline="0" dirty="0"/>
              <a:t>09:00 Introduction / Agenda review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400" baseline="0" dirty="0"/>
              <a:t>09:10</a:t>
            </a:r>
            <a:r>
              <a:rPr lang="en-US" sz="1400" dirty="0"/>
              <a:t> – 10:15:</a:t>
            </a:r>
            <a:r>
              <a:rPr lang="en-US" sz="1400" baseline="0" dirty="0"/>
              <a:t> FIGI / </a:t>
            </a:r>
            <a:r>
              <a:rPr lang="en-US" sz="1400" baseline="0" dirty="0" err="1"/>
              <a:t>Kaiko</a:t>
            </a:r>
            <a:endParaRPr lang="en-US" sz="1400" baseline="0" dirty="0"/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200" baseline="0" dirty="0"/>
              <a:t>WG report-back on</a:t>
            </a:r>
            <a:r>
              <a:rPr lang="en-US" sz="1200" dirty="0"/>
              <a:t> CP selection process recommendations</a:t>
            </a:r>
            <a:endParaRPr lang="en-US" sz="1200" baseline="0" dirty="0"/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200" baseline="0" dirty="0"/>
              <a:t>2 motions</a:t>
            </a:r>
          </a:p>
          <a:p>
            <a:pPr lvl="2" indent="-342900">
              <a:defRPr/>
            </a:pPr>
            <a:r>
              <a:rPr lang="en-US" sz="1100" dirty="0"/>
              <a:t>Questionnaire</a:t>
            </a:r>
          </a:p>
          <a:p>
            <a:pPr lvl="2" indent="-342900">
              <a:defRPr/>
            </a:pPr>
            <a:r>
              <a:rPr lang="en-US" sz="1100" dirty="0" err="1"/>
              <a:t>Kaiko</a:t>
            </a:r>
            <a:r>
              <a:rPr lang="en-US" sz="1100" dirty="0"/>
              <a:t> response doc (2 OMG docs)</a:t>
            </a:r>
            <a:endParaRPr lang="en-US" sz="1100" baseline="0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400" baseline="0" dirty="0"/>
              <a:t>10:15 – 10:30 Coffee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400" baseline="0" dirty="0"/>
              <a:t>10:30 – 11:30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1200" baseline="0" dirty="0"/>
              <a:t>ISO TC68 TAG? / CBDC? Both floated as options previously</a:t>
            </a:r>
          </a:p>
          <a:p>
            <a:pPr lvl="2" indent="-342900">
              <a:defRPr/>
            </a:pPr>
            <a:r>
              <a:rPr lang="en-US" sz="1050" dirty="0"/>
              <a:t>Mail other co-chair(s) – who? Try Nick Stavros for CBDC</a:t>
            </a:r>
          </a:p>
          <a:p>
            <a:pPr lvl="2" indent="-342900">
              <a:defRPr/>
            </a:pPr>
            <a:r>
              <a:rPr lang="en-US" sz="1050" baseline="0" dirty="0"/>
              <a:t>Also talk to Richards Beatch or Robinson (access to minutes?) 10-15 min if it happens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1200" dirty="0"/>
              <a:t>NO confirmation from Lars on either of these</a:t>
            </a:r>
            <a:r>
              <a:rPr lang="en-US" sz="1200" baseline="0" dirty="0"/>
              <a:t> </a:t>
            </a:r>
          </a:p>
          <a:p>
            <a:pPr lvl="1">
              <a:defRPr/>
            </a:pPr>
            <a:r>
              <a:rPr lang="en-US" sz="1200" dirty="0"/>
              <a:t>VCOI</a:t>
            </a:r>
          </a:p>
          <a:p>
            <a:pPr lvl="2">
              <a:defRPr/>
            </a:pPr>
            <a:r>
              <a:rPr lang="en-US" sz="800" baseline="0" dirty="0"/>
              <a:t>Best done in Ontology PSIG (waiting</a:t>
            </a:r>
            <a:r>
              <a:rPr lang="en-US" sz="800" dirty="0"/>
              <a:t> to hear)</a:t>
            </a:r>
          </a:p>
          <a:p>
            <a:pPr lvl="2">
              <a:defRPr/>
            </a:pPr>
            <a:r>
              <a:rPr lang="en-US" sz="800" baseline="0" dirty="0"/>
              <a:t>Nice</a:t>
            </a:r>
            <a:r>
              <a:rPr lang="en-US" sz="800" dirty="0"/>
              <a:t> to have a brief re-cap for FDTF but not the full thing (15 min)</a:t>
            </a:r>
            <a:endParaRPr lang="en-US" sz="800" baseline="0" dirty="0"/>
          </a:p>
          <a:p>
            <a:pPr lvl="1">
              <a:defRPr/>
            </a:pPr>
            <a:r>
              <a:rPr lang="en-US" sz="1200" dirty="0"/>
              <a:t>OR have a discussion about long term FDTF ambitions, and how to keep our ears on the ground, what potential standards etc. </a:t>
            </a:r>
          </a:p>
          <a:p>
            <a:pPr lvl="1">
              <a:defRPr/>
            </a:pPr>
            <a:r>
              <a:rPr lang="en-US" sz="1200" dirty="0"/>
              <a:t>Potentially start FIBO at 11:00 (if EK willing) </a:t>
            </a:r>
          </a:p>
          <a:p>
            <a:pPr lvl="2">
              <a:defRPr/>
            </a:pPr>
            <a:r>
              <a:rPr lang="en-US" sz="800" dirty="0"/>
              <a:t>(can also over-run to 12:30 which is easier)</a:t>
            </a:r>
            <a:endParaRPr lang="en-US" sz="800" baseline="0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400" baseline="0" dirty="0"/>
              <a:t>11:30 – 12 – FIBO Updates / FIBO v2 FTF Outcome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1200" baseline="0" dirty="0"/>
              <a:t>Current state / recent concepts</a:t>
            </a:r>
            <a:r>
              <a:rPr lang="en-US" sz="1200" dirty="0"/>
              <a:t> added or developed</a:t>
            </a:r>
          </a:p>
          <a:p>
            <a:pPr lvl="2" indent="-342900">
              <a:defRPr/>
            </a:pPr>
            <a:r>
              <a:rPr lang="en-US" sz="1050" baseline="0" dirty="0"/>
              <a:t>Overview of the structural revisions since we last looked</a:t>
            </a:r>
          </a:p>
          <a:p>
            <a:pPr lvl="2" indent="-342900">
              <a:defRPr/>
            </a:pPr>
            <a:r>
              <a:rPr lang="en-US" sz="1050" dirty="0"/>
              <a:t>E.g. temporally sensitive concepts now in Instrument domains alongside Reference</a:t>
            </a:r>
          </a:p>
          <a:p>
            <a:pPr lvl="2" indent="-342900">
              <a:defRPr/>
            </a:pPr>
            <a:r>
              <a:rPr lang="en-US" sz="1050" baseline="0" dirty="0"/>
              <a:t>Also CAE</a:t>
            </a:r>
            <a:r>
              <a:rPr lang="en-US" sz="1050" dirty="0"/>
              <a:t> work (mainly clean-up); likely move to BE or SEC depending on nature</a:t>
            </a:r>
            <a:endParaRPr lang="en-US" sz="1050" baseline="0" dirty="0"/>
          </a:p>
          <a:p>
            <a:pPr lvl="1" indent="-342900">
              <a:buFont typeface="Arial" charset="0"/>
              <a:buChar char="•"/>
              <a:defRPr/>
            </a:pPr>
            <a:r>
              <a:rPr lang="en-US" sz="1200" baseline="0" dirty="0"/>
              <a:t>Maybe: state of pull requests since Sept 2018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1200" dirty="0"/>
              <a:t>FIBO v2 RFC will be allowed to lapse this cycle</a:t>
            </a:r>
            <a:endParaRPr lang="en-US" sz="1200" baseline="0" dirty="0"/>
          </a:p>
          <a:p>
            <a:pPr lvl="1" indent="-342900">
              <a:buFont typeface="Arial" charset="0"/>
              <a:buChar char="•"/>
              <a:defRPr/>
            </a:pPr>
            <a:r>
              <a:rPr lang="en-US" sz="1200" dirty="0"/>
              <a:t>Plans for FIBO 2.1 RFC (or 3.0 – may reflect the above structural changes?)</a:t>
            </a:r>
            <a:endParaRPr lang="en-US" sz="1400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3CC00-4670-42F6-B71E-5C3271138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216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F227-6017-406B-B2E4-AA9A90565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Liaisons / other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39607-F00E-41D4-A897-B736CD4E2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Blockchain PSIG  Wed pm</a:t>
            </a:r>
          </a:p>
          <a:p>
            <a:r>
              <a:rPr lang="en-US" sz="2400" dirty="0"/>
              <a:t>MARS: Monday pm with BC-PSIG</a:t>
            </a:r>
          </a:p>
          <a:p>
            <a:r>
              <a:rPr lang="en-US" sz="2400" dirty="0"/>
              <a:t>Were meeting weekly; no longer doing so at present</a:t>
            </a:r>
          </a:p>
          <a:p>
            <a:pPr lvl="1"/>
            <a:r>
              <a:rPr lang="en-US" sz="2000" dirty="0"/>
              <a:t>FERM WG?</a:t>
            </a:r>
          </a:p>
          <a:p>
            <a:pPr lvl="1"/>
            <a:r>
              <a:rPr lang="en-US" sz="2000" dirty="0"/>
              <a:t>Statistics WG?</a:t>
            </a:r>
          </a:p>
          <a:p>
            <a:pPr lvl="1"/>
            <a:r>
              <a:rPr lang="en-US" sz="2000" dirty="0"/>
              <a:t>CBDC?</a:t>
            </a:r>
          </a:p>
          <a:p>
            <a:r>
              <a:rPr lang="en-US" sz="2400" dirty="0"/>
              <a:t>ADTF (Wed am)</a:t>
            </a:r>
          </a:p>
          <a:p>
            <a:r>
              <a:rPr lang="en-US" sz="2400" dirty="0"/>
              <a:t>BMI (Monday?)</a:t>
            </a:r>
          </a:p>
          <a:p>
            <a:r>
              <a:rPr lang="en-US" sz="2400" dirty="0"/>
              <a:t>Gov DTF  usually Tuesday; </a:t>
            </a:r>
          </a:p>
          <a:p>
            <a:pPr lvl="1"/>
            <a:r>
              <a:rPr lang="en-US" sz="2000" dirty="0"/>
              <a:t>Nothing posted (no link)</a:t>
            </a:r>
          </a:p>
          <a:p>
            <a:r>
              <a:rPr lang="en-US" sz="2400" dirty="0"/>
              <a:t>AI DTF (Tuesday am) </a:t>
            </a:r>
          </a:p>
          <a:p>
            <a:r>
              <a:rPr lang="en-US" sz="2400" dirty="0"/>
              <a:t>Other Related WGs</a:t>
            </a:r>
          </a:p>
          <a:p>
            <a:pPr lvl="1"/>
            <a:r>
              <a:rPr lang="en-US" sz="2000" dirty="0"/>
              <a:t>SBRM</a:t>
            </a:r>
          </a:p>
          <a:p>
            <a:r>
              <a:rPr lang="en-US" sz="2400" dirty="0"/>
              <a:t>VCOI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9B690-B4AF-4EEF-80DD-1B073DC89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99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F7EE6-D6DC-4096-9E15-02D8C5B6C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WGs and SIGs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A9484-3CE9-4486-9C0C-7064D4EEC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Recently formed WGs</a:t>
            </a:r>
          </a:p>
          <a:p>
            <a:pPr lvl="1"/>
            <a:r>
              <a:rPr lang="en-US" sz="2000" dirty="0"/>
              <a:t>Central Bank Digital Currency (CBDC) WG</a:t>
            </a:r>
          </a:p>
          <a:p>
            <a:pPr lvl="1"/>
            <a:r>
              <a:rPr lang="en-US" sz="2000" dirty="0"/>
              <a:t>Vocabularies</a:t>
            </a:r>
            <a:r>
              <a:rPr lang="en-US" sz="2000" baseline="0" dirty="0"/>
              <a:t> for Communities of Interest (</a:t>
            </a:r>
            <a:r>
              <a:rPr lang="en-US" sz="2000" baseline="0" dirty="0" err="1"/>
              <a:t>VCoI</a:t>
            </a:r>
            <a:r>
              <a:rPr lang="en-US" sz="2000" baseline="0" dirty="0"/>
              <a:t>) WG</a:t>
            </a:r>
          </a:p>
          <a:p>
            <a:pPr lvl="1"/>
            <a:r>
              <a:rPr lang="en-US" sz="2000" baseline="0" dirty="0"/>
              <a:t>Statistics WG</a:t>
            </a:r>
          </a:p>
          <a:p>
            <a:r>
              <a:rPr lang="en-US" sz="2400" baseline="0" dirty="0"/>
              <a:t>Potential WGs under discussion</a:t>
            </a:r>
          </a:p>
          <a:p>
            <a:pPr lvl="1"/>
            <a:r>
              <a:rPr lang="en-US" sz="2000" baseline="0" dirty="0"/>
              <a:t>GBA / voting potential WG</a:t>
            </a:r>
          </a:p>
          <a:p>
            <a:pPr lvl="0"/>
            <a:r>
              <a:rPr lang="en-US" sz="2400" baseline="0" dirty="0"/>
              <a:t>Ongoing submissions activities</a:t>
            </a:r>
          </a:p>
          <a:p>
            <a:pPr lvl="1"/>
            <a:r>
              <a:rPr lang="en-US" sz="2000" baseline="0" dirty="0"/>
              <a:t>SBRM</a:t>
            </a:r>
          </a:p>
          <a:p>
            <a:pPr lvl="0"/>
            <a:r>
              <a:rPr lang="en-US" sz="2400" baseline="0" dirty="0"/>
              <a:t>Also starting to ask questions about how to better relate to ISO on finance related (TC68) issues</a:t>
            </a:r>
          </a:p>
          <a:p>
            <a:pPr lvl="0"/>
            <a:r>
              <a:rPr lang="en-US" sz="2400" baseline="0" dirty="0"/>
              <a:t>Also SBIR (US specific); GSIBs (Basel) etc.</a:t>
            </a:r>
          </a:p>
          <a:p>
            <a:pPr lvl="0"/>
            <a:r>
              <a:rPr lang="en-US" sz="2400" baseline="0" dirty="0"/>
              <a:t>Stable Coins – under discussion</a:t>
            </a:r>
          </a:p>
          <a:p>
            <a:pPr lvl="0"/>
            <a:r>
              <a:rPr lang="en-US" sz="2400" baseline="0" dirty="0"/>
              <a:t>Ongoing WG: FERM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EF2840-B105-43A5-BFB1-CBC00F18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399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25863</TotalTime>
  <Words>1596</Words>
  <Application>Microsoft Office PowerPoint</Application>
  <PresentationFormat>On-screen Show (4:3)</PresentationFormat>
  <Paragraphs>271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OMG Finance Domain Task Force (FDTF)</vt:lpstr>
      <vt:lpstr>Agenda</vt:lpstr>
      <vt:lpstr>NEWS</vt:lpstr>
      <vt:lpstr>December FDTF Topics</vt:lpstr>
      <vt:lpstr>VCOI Possible Session</vt:lpstr>
      <vt:lpstr>Days to Meet and related groups</vt:lpstr>
      <vt:lpstr>December FDTF Agenda Timings</vt:lpstr>
      <vt:lpstr>Liaisons / other groups</vt:lpstr>
      <vt:lpstr>Related WGs and SIGs</vt:lpstr>
      <vt:lpstr>Other potential WG Activities</vt:lpstr>
      <vt:lpstr>Central Bank Digital Currency</vt:lpstr>
      <vt:lpstr>Vocabularies for Communities of Interest (VCoI)</vt:lpstr>
      <vt:lpstr>VCoI Deliverables Detail</vt:lpstr>
      <vt:lpstr>Statistics WG</vt:lpstr>
      <vt:lpstr>Proposed: Voting Related WG (GBA) </vt:lpstr>
      <vt:lpstr>FDTF Ongoing Activities</vt:lpstr>
      <vt:lpstr>FDTF Directions and Future Work</vt:lpstr>
      <vt:lpstr>What else?</vt:lpstr>
      <vt:lpstr>Next Meeting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736</cp:revision>
  <dcterms:created xsi:type="dcterms:W3CDTF">2011-04-19T19:19:23Z</dcterms:created>
  <dcterms:modified xsi:type="dcterms:W3CDTF">2020-12-01T20:29:56Z</dcterms:modified>
</cp:coreProperties>
</file>