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375" r:id="rId3"/>
    <p:sldId id="436" r:id="rId4"/>
    <p:sldId id="440" r:id="rId5"/>
    <p:sldId id="441" r:id="rId6"/>
    <p:sldId id="444" r:id="rId7"/>
    <p:sldId id="442" r:id="rId8"/>
    <p:sldId id="443" r:id="rId9"/>
    <p:sldId id="420" r:id="rId10"/>
    <p:sldId id="354" r:id="rId11"/>
    <p:sldId id="428" r:id="rId12"/>
    <p:sldId id="427" r:id="rId13"/>
    <p:sldId id="388" r:id="rId14"/>
    <p:sldId id="389" r:id="rId15"/>
    <p:sldId id="390" r:id="rId16"/>
    <p:sldId id="421" r:id="rId17"/>
    <p:sldId id="422" r:id="rId18"/>
    <p:sldId id="426" r:id="rId19"/>
    <p:sldId id="397" r:id="rId20"/>
    <p:sldId id="416" r:id="rId21"/>
    <p:sldId id="399" r:id="rId22"/>
    <p:sldId id="348" r:id="rId23"/>
    <p:sldId id="401" r:id="rId24"/>
    <p:sldId id="406" r:id="rId25"/>
    <p:sldId id="446"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2963"/>
    <a:srgbClr val="0060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29338" autoAdjust="0"/>
    <p:restoredTop sz="95560" autoAdjust="0"/>
  </p:normalViewPr>
  <p:slideViewPr>
    <p:cSldViewPr>
      <p:cViewPr>
        <p:scale>
          <a:sx n="70" d="100"/>
          <a:sy n="70" d="100"/>
        </p:scale>
        <p:origin x="-738" y="30"/>
      </p:cViewPr>
      <p:guideLst>
        <p:guide orient="horz" pos="2160"/>
        <p:guide pos="2880"/>
      </p:guideLst>
    </p:cSldViewPr>
  </p:slideViewPr>
  <p:outlineViewPr>
    <p:cViewPr>
      <p:scale>
        <a:sx n="33" d="100"/>
        <a:sy n="33" d="100"/>
      </p:scale>
      <p:origin x="36" y="1771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FC723B-399F-4A90-8296-830E5DB4E765}" type="datetimeFigureOut">
              <a:rPr lang="en-US" smtClean="0"/>
              <a:pPr/>
              <a:t>12/5/2012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D2869B-921B-4CCE-897D-ADE41B506C30}" type="slidenum">
              <a:rPr lang="en-US" smtClean="0"/>
              <a:pPr/>
              <a:t>‹#›</a:t>
            </a:fld>
            <a:endParaRPr lang="en-US" dirty="0"/>
          </a:p>
        </p:txBody>
      </p:sp>
    </p:spTree>
    <p:extLst>
      <p:ext uri="{BB962C8B-B14F-4D97-AF65-F5344CB8AC3E}">
        <p14:creationId xmlns:p14="http://schemas.microsoft.com/office/powerpoint/2010/main" val="1509816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89E1B46-8ADD-4A2E-AB61-0E5BCC4C79AB}" type="datetime1">
              <a:rPr lang="en-US" smtClean="0"/>
              <a:pPr>
                <a:defRPr/>
              </a:pPr>
              <a:t>12/5/2012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418E282-EBFC-4412-8B3F-30C7B15CB7F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D6267C-5F63-43FB-953A-A976EF4E6229}" type="datetime1">
              <a:rPr lang="en-US" smtClean="0"/>
              <a:pPr>
                <a:defRPr/>
              </a:pPr>
              <a:t>12/5/2012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86F74EC-37D6-44FE-8E84-6CFA0135BCA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DA45367-FC62-4735-BCA9-3DD46055D026}" type="datetime1">
              <a:rPr lang="en-US" smtClean="0"/>
              <a:pPr>
                <a:defRPr/>
              </a:pPr>
              <a:t>12/5/2012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56D6DB0-F130-4CD7-BC01-EC857653013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lstStyle>
            <a:lvl1pPr algn="l">
              <a:defRPr sz="2800"/>
            </a:lvl1pPr>
          </a:lstStyle>
          <a:p>
            <a:r>
              <a:rPr lang="en-US" smtClean="0"/>
              <a:t>Click to edit Master title style</a:t>
            </a:r>
            <a:endParaRPr lang="en-US"/>
          </a:p>
        </p:txBody>
      </p:sp>
      <p:sp>
        <p:nvSpPr>
          <p:cNvPr id="3" name="Content Placeholder 2"/>
          <p:cNvSpPr>
            <a:spLocks noGrp="1"/>
          </p:cNvSpPr>
          <p:nvPr>
            <p:ph idx="1"/>
          </p:nvPr>
        </p:nvSpPr>
        <p:spPr>
          <a:xfrm>
            <a:off x="457200" y="990600"/>
            <a:ext cx="8229600" cy="5715000"/>
          </a:xfrm>
        </p:spPr>
        <p:txBody>
          <a:bodyPr/>
          <a:lstStyle>
            <a:lvl1pPr>
              <a:defRPr sz="2800"/>
            </a:lvl1pPr>
            <a:lvl2pPr>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686800" y="6356350"/>
            <a:ext cx="381000" cy="365125"/>
          </a:xfrm>
        </p:spPr>
        <p:txBody>
          <a:bodyPr/>
          <a:lstStyle>
            <a:lvl1pPr>
              <a:defRPr sz="900"/>
            </a:lvl1pPr>
          </a:lstStyle>
          <a:p>
            <a:pPr>
              <a:defRPr/>
            </a:pPr>
            <a:fld id="{BEAD2C7C-EDBC-4790-BBF4-28CCD2EC968D}" type="slidenum">
              <a:rPr lang="en-US" smtClean="0"/>
              <a:pPr>
                <a:defRPr/>
              </a:pPr>
              <a:t>‹#›</a:t>
            </a:fld>
            <a:endParaRPr lang="en-US" dirty="0"/>
          </a:p>
        </p:txBody>
      </p:sp>
      <p:cxnSp>
        <p:nvCxnSpPr>
          <p:cNvPr id="8" name="Straight Connector 7"/>
          <p:cNvCxnSpPr/>
          <p:nvPr userDrawn="1"/>
        </p:nvCxnSpPr>
        <p:spPr>
          <a:xfrm>
            <a:off x="457200" y="838200"/>
            <a:ext cx="822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AF68903-0092-42E3-817E-1D62A797690F}" type="datetime1">
              <a:rPr lang="en-US" smtClean="0"/>
              <a:pPr>
                <a:defRPr/>
              </a:pPr>
              <a:t>12/5/2012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345D8AD-8C41-461C-977C-39E1B6B656D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4B24C57-850C-417E-9FAA-BE8D6A8DBE2C}" type="datetime1">
              <a:rPr lang="en-US" smtClean="0"/>
              <a:pPr>
                <a:defRPr/>
              </a:pPr>
              <a:t>12/5/2012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5C97409-C3A8-4142-9020-BEC4CC15808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38C28E2E-814B-4C22-851F-F0549AD7FC66}" type="datetime1">
              <a:rPr lang="en-US" smtClean="0"/>
              <a:pPr>
                <a:defRPr/>
              </a:pPr>
              <a:t>12/5/2012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956F763-BEBA-4E81-AB50-EEE533FC35F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D73F742-F6A3-4DC9-AE0A-7277E31EA597}" type="datetime1">
              <a:rPr lang="en-US" smtClean="0"/>
              <a:pPr>
                <a:defRPr/>
              </a:pPr>
              <a:t>12/5/2012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594868DC-D813-47B4-BCA0-5910B6BA0424}"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0C3BC2E-9C88-463F-A988-4D5ECDDA207E}" type="datetime1">
              <a:rPr lang="en-US" smtClean="0"/>
              <a:pPr>
                <a:defRPr/>
              </a:pPr>
              <a:t>12/5/2012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F08D8CD7-FEF3-4495-AF79-015AD3D984E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8875F7E-86C8-48D4-AA60-B2BA6081090A}" type="datetime1">
              <a:rPr lang="en-US" smtClean="0"/>
              <a:pPr>
                <a:defRPr/>
              </a:pPr>
              <a:t>12/5/2012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4C35A33-83E3-44CF-92E6-9E49D666A92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8898F2-689D-4729-A6BF-EDB64FFEC70D}" type="datetime1">
              <a:rPr lang="en-US" smtClean="0"/>
              <a:pPr>
                <a:defRPr/>
              </a:pPr>
              <a:t>12/5/2012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07EECB8-9F4C-4F27-840F-D7F2A3FA883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7A79AE5-5F06-42A5-9C04-AB48C36DAE94}" type="datetime1">
              <a:rPr lang="en-US" smtClean="0"/>
              <a:pPr>
                <a:defRPr/>
              </a:pPr>
              <a:t>12/5/2012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008EE3A-0931-4FF7-8196-554F4BA17F7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atacoalition.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fontAlgn="auto">
              <a:spcAft>
                <a:spcPts val="0"/>
              </a:spcAft>
              <a:defRPr/>
            </a:pPr>
            <a:r>
              <a:rPr lang="en-US" dirty="0" smtClean="0"/>
              <a:t>OMG Finance</a:t>
            </a:r>
            <a:r>
              <a:rPr lang="en-US" baseline="0" dirty="0" smtClean="0"/>
              <a:t> </a:t>
            </a:r>
            <a:r>
              <a:rPr lang="en-US" dirty="0" smtClean="0"/>
              <a:t>Domain Task Force (FDTF)</a:t>
            </a:r>
            <a:endParaRPr lang="en-US" dirty="0"/>
          </a:p>
        </p:txBody>
      </p:sp>
      <p:sp>
        <p:nvSpPr>
          <p:cNvPr id="3" name="Subtitle 2"/>
          <p:cNvSpPr>
            <a:spLocks noGrp="1"/>
          </p:cNvSpPr>
          <p:nvPr>
            <p:ph type="subTitle" idx="1"/>
          </p:nvPr>
        </p:nvSpPr>
        <p:spPr/>
        <p:txBody>
          <a:bodyPr>
            <a:normAutofit/>
          </a:bodyPr>
          <a:lstStyle/>
          <a:p>
            <a:r>
              <a:rPr lang="en-US" dirty="0" smtClean="0">
                <a:solidFill>
                  <a:srgbClr val="898989"/>
                </a:solidFill>
              </a:rPr>
              <a:t>Monthly Status/review call</a:t>
            </a:r>
          </a:p>
          <a:p>
            <a:r>
              <a:rPr lang="en-US" dirty="0" smtClean="0">
                <a:solidFill>
                  <a:srgbClr val="898989"/>
                </a:solidFill>
              </a:rPr>
              <a:t>Wednesday </a:t>
            </a:r>
            <a:r>
              <a:rPr lang="en-US" dirty="0" smtClean="0">
                <a:solidFill>
                  <a:srgbClr val="898989"/>
                </a:solidFill>
              </a:rPr>
              <a:t>December 5</a:t>
            </a:r>
            <a:r>
              <a:rPr lang="en-US" baseline="30000" dirty="0" smtClean="0">
                <a:solidFill>
                  <a:srgbClr val="898989"/>
                </a:solidFill>
              </a:rPr>
              <a:t>th</a:t>
            </a:r>
            <a:r>
              <a:rPr lang="en-US" dirty="0" smtClean="0">
                <a:solidFill>
                  <a:srgbClr val="898989"/>
                </a:solidFill>
              </a:rPr>
              <a:t> </a:t>
            </a:r>
            <a:r>
              <a:rPr lang="en-US" dirty="0" smtClean="0">
                <a:solidFill>
                  <a:srgbClr val="898989"/>
                </a:solidFill>
              </a:rPr>
              <a:t>2012</a:t>
            </a:r>
          </a:p>
        </p:txBody>
      </p:sp>
      <p:pic>
        <p:nvPicPr>
          <p:cNvPr id="13315" name="Picture 3" descr="[OMG's 20th Anniversary]"/>
          <p:cNvPicPr>
            <a:picLocks noChangeAspect="1" noChangeArrowheads="1"/>
          </p:cNvPicPr>
          <p:nvPr/>
        </p:nvPicPr>
        <p:blipFill>
          <a:blip r:embed="rId2" cstate="print"/>
          <a:srcRect/>
          <a:stretch>
            <a:fillRect/>
          </a:stretch>
        </p:blipFill>
        <p:spPr bwMode="auto">
          <a:xfrm>
            <a:off x="100012" y="76200"/>
            <a:ext cx="2185988" cy="828675"/>
          </a:xfrm>
          <a:prstGeom prst="rect">
            <a:avLst/>
          </a:prstGeom>
          <a:noFill/>
          <a:ln w="9525">
            <a:noFill/>
            <a:miter lim="800000"/>
            <a:headEnd/>
            <a:tailEnd/>
          </a:ln>
        </p:spPr>
      </p:pic>
      <p:pic>
        <p:nvPicPr>
          <p:cNvPr id="13316" name="Picture 4" descr="EDMC"/>
          <p:cNvPicPr>
            <a:picLocks noChangeAspect="1" noChangeArrowheads="1"/>
          </p:cNvPicPr>
          <p:nvPr/>
        </p:nvPicPr>
        <p:blipFill>
          <a:blip r:embed="rId3" cstate="print"/>
          <a:srcRect/>
          <a:stretch>
            <a:fillRect/>
          </a:stretch>
        </p:blipFill>
        <p:spPr bwMode="auto">
          <a:xfrm>
            <a:off x="7391400" y="34925"/>
            <a:ext cx="1600200" cy="879475"/>
          </a:xfrm>
          <a:prstGeom prst="rect">
            <a:avLst/>
          </a:prstGeom>
          <a:noFill/>
          <a:ln w="9525">
            <a:noFill/>
            <a:miter lim="800000"/>
            <a:headEnd/>
            <a:tailEnd/>
          </a:ln>
        </p:spPr>
      </p:pic>
      <p:pic>
        <p:nvPicPr>
          <p:cNvPr id="13317" name="Picture 5" descr="http://fdtf.omg.org/images/buttons-icons-lines/finance.gif"/>
          <p:cNvPicPr>
            <a:picLocks noChangeAspect="1" noChangeArrowheads="1"/>
          </p:cNvPicPr>
          <p:nvPr/>
        </p:nvPicPr>
        <p:blipFill>
          <a:blip r:embed="rId4" cstate="print"/>
          <a:srcRect/>
          <a:stretch>
            <a:fillRect/>
          </a:stretch>
        </p:blipFill>
        <p:spPr bwMode="auto">
          <a:xfrm>
            <a:off x="2362200" y="304800"/>
            <a:ext cx="5029200"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Progress Summary</a:t>
            </a:r>
            <a:endParaRPr lang="en-US" dirty="0"/>
          </a:p>
        </p:txBody>
      </p:sp>
      <p:sp>
        <p:nvSpPr>
          <p:cNvPr id="3" name="Content Placeholder 2"/>
          <p:cNvSpPr>
            <a:spLocks noGrp="1"/>
          </p:cNvSpPr>
          <p:nvPr>
            <p:ph idx="1"/>
          </p:nvPr>
        </p:nvSpPr>
        <p:spPr/>
        <p:txBody>
          <a:bodyPr/>
          <a:lstStyle/>
          <a:p>
            <a:r>
              <a:rPr lang="en-US" dirty="0" smtClean="0"/>
              <a:t>SME Reviews  </a:t>
            </a:r>
          </a:p>
          <a:p>
            <a:pPr lvl="1"/>
            <a:r>
              <a:rPr lang="en-US" dirty="0" smtClean="0"/>
              <a:t>Progressing well</a:t>
            </a:r>
          </a:p>
          <a:p>
            <a:pPr lvl="2"/>
            <a:r>
              <a:rPr lang="en-US" dirty="0" smtClean="0"/>
              <a:t>Have now resolved most of the “loose</a:t>
            </a:r>
            <a:r>
              <a:rPr lang="en-US" baseline="0" dirty="0" smtClean="0"/>
              <a:t> ends” that were in the existing draft</a:t>
            </a:r>
          </a:p>
          <a:p>
            <a:pPr lvl="2"/>
            <a:r>
              <a:rPr lang="en-US" baseline="0" dirty="0" smtClean="0"/>
              <a:t>Defined overall scope for February formal release</a:t>
            </a:r>
            <a:endParaRPr lang="en-US" baseline="0" dirty="0" smtClean="0"/>
          </a:p>
          <a:p>
            <a:pPr lvl="0"/>
            <a:r>
              <a:rPr lang="en-US" dirty="0" smtClean="0"/>
              <a:t>Formal Release: Feb for March </a:t>
            </a:r>
            <a:r>
              <a:rPr lang="en-US" dirty="0" smtClean="0"/>
              <a:t>2013</a:t>
            </a:r>
          </a:p>
          <a:p>
            <a:pPr lvl="0"/>
            <a:r>
              <a:rPr lang="en-US" dirty="0" smtClean="0"/>
              <a:t>Draft</a:t>
            </a:r>
            <a:r>
              <a:rPr lang="en-US" baseline="0" dirty="0" smtClean="0"/>
              <a:t> </a:t>
            </a:r>
            <a:r>
              <a:rPr lang="en-US" sz="2800" kern="1200" baseline="0" dirty="0" smtClean="0">
                <a:solidFill>
                  <a:schemeClr val="tx1"/>
                </a:solidFill>
                <a:effectLst/>
                <a:latin typeface="+mn-lt"/>
                <a:ea typeface="+mn-ea"/>
                <a:cs typeface="+mn-cs"/>
              </a:rPr>
              <a:t>“Convenience Document” </a:t>
            </a:r>
            <a:r>
              <a:rPr lang="en-US" baseline="0" dirty="0" smtClean="0"/>
              <a:t>Specification in progress for </a:t>
            </a:r>
            <a:r>
              <a:rPr lang="en-US" baseline="0" dirty="0" smtClean="0"/>
              <a:t>December </a:t>
            </a:r>
            <a:r>
              <a:rPr lang="en-US" baseline="0" dirty="0" smtClean="0"/>
              <a:t>2012</a:t>
            </a:r>
            <a:endParaRPr lang="en-US" baseline="0" dirty="0" smtClean="0"/>
          </a:p>
          <a:p>
            <a:pPr lvl="0"/>
            <a:r>
              <a:rPr lang="en-US" baseline="0" dirty="0" smtClean="0"/>
              <a:t>FIBO Foundations</a:t>
            </a:r>
          </a:p>
          <a:p>
            <a:pPr lvl="1"/>
            <a:r>
              <a:rPr lang="en-US" dirty="0" smtClean="0"/>
              <a:t>Now need to include more than just the foundational terms needed for </a:t>
            </a:r>
            <a:r>
              <a:rPr lang="en-US" dirty="0" smtClean="0"/>
              <a:t>FIBO-BE</a:t>
            </a:r>
          </a:p>
          <a:p>
            <a:pPr lvl="1"/>
            <a:r>
              <a:rPr lang="en-US" dirty="0" smtClean="0"/>
              <a:t>By Feb we need all the foundational semantics in place!</a:t>
            </a:r>
            <a:endParaRPr lang="en-US"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10</a:t>
            </a:fld>
            <a:endParaRPr lang="en-US" dirty="0"/>
          </a:p>
        </p:txBody>
      </p:sp>
    </p:spTree>
    <p:extLst>
      <p:ext uri="{BB962C8B-B14F-4D97-AF65-F5344CB8AC3E}">
        <p14:creationId xmlns:p14="http://schemas.microsoft.com/office/powerpoint/2010/main" val="40552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394" name="Straight Connector 11"/>
          <p:cNvCxnSpPr>
            <a:cxnSpLocks noChangeShapeType="1"/>
          </p:cNvCxnSpPr>
          <p:nvPr/>
        </p:nvCxnSpPr>
        <p:spPr bwMode="auto">
          <a:xfrm>
            <a:off x="7281863" y="1295400"/>
            <a:ext cx="0" cy="4664075"/>
          </a:xfrm>
          <a:prstGeom prst="line">
            <a:avLst/>
          </a:prstGeom>
          <a:noFill/>
          <a:ln w="9525" algn="ctr">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395" name="Title 1"/>
          <p:cNvSpPr>
            <a:spLocks noGrp="1"/>
          </p:cNvSpPr>
          <p:nvPr>
            <p:ph type="title"/>
          </p:nvPr>
        </p:nvSpPr>
        <p:spPr/>
        <p:txBody>
          <a:bodyPr/>
          <a:lstStyle/>
          <a:p>
            <a:r>
              <a:rPr lang="en-US" dirty="0" smtClean="0"/>
              <a:t>Provisional Roadmap</a:t>
            </a:r>
          </a:p>
        </p:txBody>
      </p:sp>
      <p:sp>
        <p:nvSpPr>
          <p:cNvPr id="4" name="Slide Number Placeholder 3"/>
          <p:cNvSpPr>
            <a:spLocks noGrp="1"/>
          </p:cNvSpPr>
          <p:nvPr>
            <p:ph type="sldNum" sz="quarter" idx="4294967295"/>
          </p:nvPr>
        </p:nvSpPr>
        <p:spPr>
          <a:xfrm>
            <a:off x="6096000" y="6553200"/>
            <a:ext cx="1905000" cy="457200"/>
          </a:xfrm>
          <a:prstGeom prst="rect">
            <a:avLst/>
          </a:prstGeom>
        </p:spPr>
        <p:txBody>
          <a:bodyPr/>
          <a:lstStyle/>
          <a:p>
            <a:pPr>
              <a:defRPr/>
            </a:pPr>
            <a:fld id="{AB741BF8-7313-40CF-99F4-EF55CB009342}" type="slidenum">
              <a:rPr lang="en-US" smtClean="0"/>
              <a:pPr>
                <a:defRPr/>
              </a:pPr>
              <a:t>11</a:t>
            </a:fld>
            <a:endParaRPr lang="en-US"/>
          </a:p>
        </p:txBody>
      </p:sp>
      <p:sp>
        <p:nvSpPr>
          <p:cNvPr id="5" name="Footer Placeholder 4"/>
          <p:cNvSpPr>
            <a:spLocks noGrp="1"/>
          </p:cNvSpPr>
          <p:nvPr>
            <p:ph type="ftr" sz="quarter" idx="12"/>
          </p:nvPr>
        </p:nvSpPr>
        <p:spPr/>
        <p:txBody>
          <a:bodyPr/>
          <a:lstStyle/>
          <a:p>
            <a:pPr>
              <a:defRPr/>
            </a:pPr>
            <a:r>
              <a:rPr lang="en-US" smtClean="0"/>
              <a:t>Copyright © 2010 EDM Council Inc.</a:t>
            </a:r>
            <a:endParaRPr lang="en-US" sz="1600">
              <a:latin typeface="Times New Roman" charset="0"/>
            </a:endParaRPr>
          </a:p>
        </p:txBody>
      </p:sp>
      <p:sp>
        <p:nvSpPr>
          <p:cNvPr id="6" name="Rounded Rectangle 5"/>
          <p:cNvSpPr/>
          <p:nvPr/>
        </p:nvSpPr>
        <p:spPr>
          <a:xfrm>
            <a:off x="5499100" y="5502275"/>
            <a:ext cx="3449638"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sp>
        <p:nvSpPr>
          <p:cNvPr id="7" name="Rounded Rectangle 6"/>
          <p:cNvSpPr/>
          <p:nvPr/>
        </p:nvSpPr>
        <p:spPr>
          <a:xfrm>
            <a:off x="5348288" y="53498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sp>
        <p:nvSpPr>
          <p:cNvPr id="8" name="Rounded Rectangle 7"/>
          <p:cNvSpPr/>
          <p:nvPr/>
        </p:nvSpPr>
        <p:spPr>
          <a:xfrm>
            <a:off x="5195888" y="51974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cxnSp>
        <p:nvCxnSpPr>
          <p:cNvPr id="59401" name="Straight Connector 8"/>
          <p:cNvCxnSpPr>
            <a:cxnSpLocks noChangeShapeType="1"/>
          </p:cNvCxnSpPr>
          <p:nvPr/>
        </p:nvCxnSpPr>
        <p:spPr bwMode="auto">
          <a:xfrm>
            <a:off x="2590800" y="1295400"/>
            <a:ext cx="0" cy="466407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02" name="TextBox 4"/>
          <p:cNvSpPr txBox="1">
            <a:spLocks noChangeArrowheads="1"/>
          </p:cNvSpPr>
          <p:nvPr/>
        </p:nvSpPr>
        <p:spPr bwMode="auto">
          <a:xfrm>
            <a:off x="1241425" y="898525"/>
            <a:ext cx="8143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2012</a:t>
            </a:r>
          </a:p>
        </p:txBody>
      </p:sp>
      <p:sp>
        <p:nvSpPr>
          <p:cNvPr id="59403" name="TextBox 5"/>
          <p:cNvSpPr txBox="1">
            <a:spLocks noChangeArrowheads="1"/>
          </p:cNvSpPr>
          <p:nvPr/>
        </p:nvSpPr>
        <p:spPr bwMode="auto">
          <a:xfrm>
            <a:off x="4503738" y="898525"/>
            <a:ext cx="81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2013</a:t>
            </a:r>
          </a:p>
        </p:txBody>
      </p:sp>
      <p:sp>
        <p:nvSpPr>
          <p:cNvPr id="59404" name="TextBox 6"/>
          <p:cNvSpPr txBox="1">
            <a:spLocks noChangeArrowheads="1"/>
          </p:cNvSpPr>
          <p:nvPr/>
        </p:nvSpPr>
        <p:spPr bwMode="auto">
          <a:xfrm>
            <a:off x="7510463" y="898525"/>
            <a:ext cx="114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Beyond</a:t>
            </a:r>
          </a:p>
        </p:txBody>
      </p:sp>
      <p:sp>
        <p:nvSpPr>
          <p:cNvPr id="14" name="Rounded Rectangle 13"/>
          <p:cNvSpPr/>
          <p:nvPr/>
        </p:nvSpPr>
        <p:spPr>
          <a:xfrm>
            <a:off x="1447800" y="1798638"/>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FIBO-Foundations</a:t>
            </a:r>
          </a:p>
          <a:p>
            <a:pPr algn="ctr">
              <a:defRPr/>
            </a:pPr>
            <a:r>
              <a:rPr lang="en-US" sz="1000" b="1" dirty="0">
                <a:solidFill>
                  <a:schemeClr val="bg1"/>
                </a:solidFill>
              </a:rPr>
              <a:t>Global Terms and modeling framework</a:t>
            </a:r>
          </a:p>
        </p:txBody>
      </p:sp>
      <p:sp>
        <p:nvSpPr>
          <p:cNvPr id="15" name="Rounded Rectangle 14"/>
          <p:cNvSpPr/>
          <p:nvPr/>
        </p:nvSpPr>
        <p:spPr>
          <a:xfrm>
            <a:off x="1447800" y="2438400"/>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Business Entity</a:t>
            </a:r>
          </a:p>
          <a:p>
            <a:pPr algn="ctr">
              <a:defRPr/>
            </a:pPr>
            <a:r>
              <a:rPr lang="en-US" sz="1000" b="1" dirty="0">
                <a:solidFill>
                  <a:schemeClr val="bg1"/>
                </a:solidFill>
              </a:rPr>
              <a:t>Domain ontology</a:t>
            </a:r>
          </a:p>
        </p:txBody>
      </p:sp>
      <p:sp>
        <p:nvSpPr>
          <p:cNvPr id="16" name="Rounded Rectangle 15"/>
          <p:cNvSpPr/>
          <p:nvPr/>
        </p:nvSpPr>
        <p:spPr>
          <a:xfrm>
            <a:off x="1430338" y="3078163"/>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Securities</a:t>
            </a:r>
          </a:p>
          <a:p>
            <a:pPr algn="ctr">
              <a:defRPr/>
            </a:pPr>
            <a:r>
              <a:rPr lang="en-US" sz="1000" b="1" dirty="0">
                <a:solidFill>
                  <a:schemeClr val="bg1"/>
                </a:solidFill>
              </a:rPr>
              <a:t>Domain ontology</a:t>
            </a:r>
          </a:p>
        </p:txBody>
      </p:sp>
      <p:sp>
        <p:nvSpPr>
          <p:cNvPr id="17" name="Rounded Rectangle 16"/>
          <p:cNvSpPr/>
          <p:nvPr/>
        </p:nvSpPr>
        <p:spPr>
          <a:xfrm>
            <a:off x="1430338" y="3719513"/>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Derivatives</a:t>
            </a:r>
          </a:p>
          <a:p>
            <a:pPr algn="ctr">
              <a:defRPr/>
            </a:pPr>
            <a:r>
              <a:rPr lang="en-US" sz="1000" b="1" dirty="0">
                <a:solidFill>
                  <a:schemeClr val="bg1"/>
                </a:solidFill>
              </a:rPr>
              <a:t>Domain ontology</a:t>
            </a:r>
          </a:p>
        </p:txBody>
      </p:sp>
      <p:sp>
        <p:nvSpPr>
          <p:cNvPr id="18" name="Rounded Rectangle 17"/>
          <p:cNvSpPr/>
          <p:nvPr/>
        </p:nvSpPr>
        <p:spPr>
          <a:xfrm>
            <a:off x="2619375" y="4359275"/>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Loans</a:t>
            </a:r>
          </a:p>
          <a:p>
            <a:pPr algn="ctr">
              <a:defRPr/>
            </a:pPr>
            <a:r>
              <a:rPr lang="en-US" sz="1000" b="1" dirty="0">
                <a:solidFill>
                  <a:schemeClr val="bg1"/>
                </a:solidFill>
              </a:rPr>
              <a:t>Domain ontology</a:t>
            </a:r>
          </a:p>
        </p:txBody>
      </p:sp>
      <p:sp>
        <p:nvSpPr>
          <p:cNvPr id="19" name="Rounded Rectangle 18"/>
          <p:cNvSpPr/>
          <p:nvPr/>
        </p:nvSpPr>
        <p:spPr>
          <a:xfrm>
            <a:off x="5043488" y="50450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Portfolio, Payments</a:t>
            </a:r>
          </a:p>
          <a:p>
            <a:pPr algn="ctr">
              <a:defRPr/>
            </a:pPr>
            <a:r>
              <a:rPr lang="en-US" sz="1000" b="1" dirty="0">
                <a:solidFill>
                  <a:schemeClr val="bg1"/>
                </a:solidFill>
              </a:rPr>
              <a:t>Other Domain ontologies</a:t>
            </a:r>
          </a:p>
        </p:txBody>
      </p:sp>
      <p:sp>
        <p:nvSpPr>
          <p:cNvPr id="20" name="Chevron 19"/>
          <p:cNvSpPr/>
          <p:nvPr/>
        </p:nvSpPr>
        <p:spPr bwMode="auto">
          <a:xfrm>
            <a:off x="3810000" y="1798638"/>
            <a:ext cx="1181100" cy="457200"/>
          </a:xfrm>
          <a:prstGeom prst="chevron">
            <a:avLst>
              <a:gd name="adj" fmla="val 27778"/>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a:lstStyle>
            <a:defPPr>
              <a:defRPr lang="en-US"/>
            </a:defPPr>
            <a:lvl1pPr algn="l" rtl="0" fontAlgn="base">
              <a:lnSpc>
                <a:spcPct val="90000"/>
              </a:lnSpc>
              <a:spcBef>
                <a:spcPct val="0"/>
              </a:spcBef>
              <a:spcAft>
                <a:spcPct val="0"/>
              </a:spcAft>
              <a:defRPr sz="2200" kern="1200">
                <a:solidFill>
                  <a:schemeClr val="hlink"/>
                </a:solidFill>
                <a:latin typeface="Arial" charset="0"/>
                <a:ea typeface="+mn-ea"/>
                <a:cs typeface="+mn-cs"/>
              </a:defRPr>
            </a:lvl1pPr>
            <a:lvl2pPr marL="457200" algn="l" rtl="0" fontAlgn="base">
              <a:lnSpc>
                <a:spcPct val="90000"/>
              </a:lnSpc>
              <a:spcBef>
                <a:spcPct val="0"/>
              </a:spcBef>
              <a:spcAft>
                <a:spcPct val="0"/>
              </a:spcAft>
              <a:defRPr sz="2200" kern="1200">
                <a:solidFill>
                  <a:schemeClr val="hlink"/>
                </a:solidFill>
                <a:latin typeface="Arial" charset="0"/>
                <a:ea typeface="+mn-ea"/>
                <a:cs typeface="+mn-cs"/>
              </a:defRPr>
            </a:lvl2pPr>
            <a:lvl3pPr marL="914400" algn="l" rtl="0" fontAlgn="base">
              <a:lnSpc>
                <a:spcPct val="90000"/>
              </a:lnSpc>
              <a:spcBef>
                <a:spcPct val="0"/>
              </a:spcBef>
              <a:spcAft>
                <a:spcPct val="0"/>
              </a:spcAft>
              <a:defRPr sz="2200" kern="1200">
                <a:solidFill>
                  <a:schemeClr val="hlink"/>
                </a:solidFill>
                <a:latin typeface="Arial" charset="0"/>
                <a:ea typeface="+mn-ea"/>
                <a:cs typeface="+mn-cs"/>
              </a:defRPr>
            </a:lvl3pPr>
            <a:lvl4pPr marL="1371600" algn="l" rtl="0" fontAlgn="base">
              <a:lnSpc>
                <a:spcPct val="90000"/>
              </a:lnSpc>
              <a:spcBef>
                <a:spcPct val="0"/>
              </a:spcBef>
              <a:spcAft>
                <a:spcPct val="0"/>
              </a:spcAft>
              <a:defRPr sz="2200" kern="1200">
                <a:solidFill>
                  <a:schemeClr val="hlink"/>
                </a:solidFill>
                <a:latin typeface="Arial" charset="0"/>
                <a:ea typeface="+mn-ea"/>
                <a:cs typeface="+mn-cs"/>
              </a:defRPr>
            </a:lvl4pPr>
            <a:lvl5pPr marL="1828800" algn="l" rtl="0" fontAlgn="base">
              <a:lnSpc>
                <a:spcPct val="90000"/>
              </a:lnSpc>
              <a:spcBef>
                <a:spcPct val="0"/>
              </a:spcBef>
              <a:spcAft>
                <a:spcPct val="0"/>
              </a:spcAft>
              <a:defRPr sz="2200" kern="1200">
                <a:solidFill>
                  <a:schemeClr val="hlink"/>
                </a:solidFill>
                <a:latin typeface="Arial" charset="0"/>
                <a:ea typeface="+mn-ea"/>
                <a:cs typeface="+mn-cs"/>
              </a:defRPr>
            </a:lvl5pPr>
            <a:lvl6pPr marL="2286000" algn="l" defTabSz="914400" rtl="0" eaLnBrk="1" latinLnBrk="0" hangingPunct="1">
              <a:defRPr sz="2200" kern="1200">
                <a:solidFill>
                  <a:schemeClr val="hlink"/>
                </a:solidFill>
                <a:latin typeface="Arial" charset="0"/>
                <a:ea typeface="+mn-ea"/>
                <a:cs typeface="+mn-cs"/>
              </a:defRPr>
            </a:lvl6pPr>
            <a:lvl7pPr marL="2743200" algn="l" defTabSz="914400" rtl="0" eaLnBrk="1" latinLnBrk="0" hangingPunct="1">
              <a:defRPr sz="2200" kern="1200">
                <a:solidFill>
                  <a:schemeClr val="hlink"/>
                </a:solidFill>
                <a:latin typeface="Arial" charset="0"/>
                <a:ea typeface="+mn-ea"/>
                <a:cs typeface="+mn-cs"/>
              </a:defRPr>
            </a:lvl7pPr>
            <a:lvl8pPr marL="3200400" algn="l" defTabSz="914400" rtl="0" eaLnBrk="1" latinLnBrk="0" hangingPunct="1">
              <a:defRPr sz="2200" kern="1200">
                <a:solidFill>
                  <a:schemeClr val="hlink"/>
                </a:solidFill>
                <a:latin typeface="Arial" charset="0"/>
                <a:ea typeface="+mn-ea"/>
                <a:cs typeface="+mn-cs"/>
              </a:defRPr>
            </a:lvl8pPr>
            <a:lvl9pPr marL="3657600" algn="l" defTabSz="914400" rtl="0" eaLnBrk="1" latinLnBrk="0" hangingPunct="1">
              <a:defRPr sz="2200" kern="1200">
                <a:solidFill>
                  <a:schemeClr val="hlink"/>
                </a:solidFill>
                <a:latin typeface="Arial" charset="0"/>
                <a:ea typeface="+mn-ea"/>
                <a:cs typeface="+mn-cs"/>
              </a:defRPr>
            </a:lvl9pPr>
          </a:lstStyle>
          <a:p>
            <a:pPr algn="ctr">
              <a:defRPr/>
            </a:pPr>
            <a:r>
              <a:rPr lang="en-US" sz="1200" dirty="0">
                <a:solidFill>
                  <a:srgbClr val="002060"/>
                </a:solidFill>
              </a:rPr>
              <a:t>Industry review</a:t>
            </a:r>
            <a:endParaRPr lang="en-US" dirty="0">
              <a:solidFill>
                <a:srgbClr val="002060"/>
              </a:solidFill>
            </a:endParaRPr>
          </a:p>
        </p:txBody>
      </p:sp>
      <p:cxnSp>
        <p:nvCxnSpPr>
          <p:cNvPr id="59412" name="Straight Connector 20"/>
          <p:cNvCxnSpPr>
            <a:cxnSpLocks noChangeShapeType="1"/>
          </p:cNvCxnSpPr>
          <p:nvPr/>
        </p:nvCxnSpPr>
        <p:spPr bwMode="auto">
          <a:xfrm flipH="1">
            <a:off x="490537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13" name="Straight Connector 21"/>
          <p:cNvCxnSpPr>
            <a:cxnSpLocks noChangeShapeType="1"/>
          </p:cNvCxnSpPr>
          <p:nvPr/>
        </p:nvCxnSpPr>
        <p:spPr bwMode="auto">
          <a:xfrm flipH="1">
            <a:off x="604837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14" name="Straight Connector 22"/>
          <p:cNvCxnSpPr>
            <a:cxnSpLocks noChangeShapeType="1"/>
          </p:cNvCxnSpPr>
          <p:nvPr/>
        </p:nvCxnSpPr>
        <p:spPr bwMode="auto">
          <a:xfrm flipH="1">
            <a:off x="380682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15" name="Chevron 23"/>
          <p:cNvSpPr>
            <a:spLocks noChangeArrowheads="1"/>
          </p:cNvSpPr>
          <p:nvPr/>
        </p:nvSpPr>
        <p:spPr bwMode="auto">
          <a:xfrm>
            <a:off x="3810000" y="2438400"/>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6" name="Chevron 24"/>
          <p:cNvSpPr>
            <a:spLocks noChangeArrowheads="1"/>
          </p:cNvSpPr>
          <p:nvPr/>
        </p:nvSpPr>
        <p:spPr bwMode="auto">
          <a:xfrm>
            <a:off x="3806825" y="3078163"/>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7" name="Chevron 25"/>
          <p:cNvSpPr>
            <a:spLocks noChangeArrowheads="1"/>
          </p:cNvSpPr>
          <p:nvPr/>
        </p:nvSpPr>
        <p:spPr bwMode="auto">
          <a:xfrm>
            <a:off x="3810000" y="3719513"/>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8" name="Chevron 26"/>
          <p:cNvSpPr>
            <a:spLocks noChangeArrowheads="1"/>
          </p:cNvSpPr>
          <p:nvPr/>
        </p:nvSpPr>
        <p:spPr bwMode="auto">
          <a:xfrm>
            <a:off x="4949825" y="4359275"/>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9" name="Chevron 27"/>
          <p:cNvSpPr>
            <a:spLocks noChangeArrowheads="1"/>
          </p:cNvSpPr>
          <p:nvPr/>
        </p:nvSpPr>
        <p:spPr bwMode="auto">
          <a:xfrm>
            <a:off x="4953000" y="1798638"/>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0" name="Chevron 28"/>
          <p:cNvSpPr>
            <a:spLocks noChangeArrowheads="1"/>
          </p:cNvSpPr>
          <p:nvPr/>
        </p:nvSpPr>
        <p:spPr bwMode="auto">
          <a:xfrm>
            <a:off x="4960938" y="2438400"/>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1" name="Chevron 29"/>
          <p:cNvSpPr>
            <a:spLocks noChangeArrowheads="1"/>
          </p:cNvSpPr>
          <p:nvPr/>
        </p:nvSpPr>
        <p:spPr bwMode="auto">
          <a:xfrm>
            <a:off x="4957763" y="3078163"/>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2" name="Chevron 30"/>
          <p:cNvSpPr>
            <a:spLocks noChangeArrowheads="1"/>
          </p:cNvSpPr>
          <p:nvPr/>
        </p:nvSpPr>
        <p:spPr bwMode="auto">
          <a:xfrm>
            <a:off x="4949825" y="3719513"/>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3" name="Chevron 31"/>
          <p:cNvSpPr>
            <a:spLocks noChangeArrowheads="1"/>
          </p:cNvSpPr>
          <p:nvPr/>
        </p:nvSpPr>
        <p:spPr bwMode="auto">
          <a:xfrm>
            <a:off x="6100763" y="4359275"/>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33" name="Rounded Rectangle 32"/>
          <p:cNvSpPr/>
          <p:nvPr/>
        </p:nvSpPr>
        <p:spPr>
          <a:xfrm>
            <a:off x="6142038" y="1798638"/>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4" name="Rounded Rectangle 33"/>
          <p:cNvSpPr/>
          <p:nvPr/>
        </p:nvSpPr>
        <p:spPr>
          <a:xfrm>
            <a:off x="6142038" y="2438400"/>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5" name="Rounded Rectangle 34"/>
          <p:cNvSpPr/>
          <p:nvPr/>
        </p:nvSpPr>
        <p:spPr>
          <a:xfrm>
            <a:off x="6138863" y="3078163"/>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6" name="Rounded Rectangle 35"/>
          <p:cNvSpPr/>
          <p:nvPr/>
        </p:nvSpPr>
        <p:spPr>
          <a:xfrm>
            <a:off x="6138863" y="3719513"/>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7" name="Rounded Rectangle 36"/>
          <p:cNvSpPr/>
          <p:nvPr/>
        </p:nvSpPr>
        <p:spPr>
          <a:xfrm>
            <a:off x="7312025" y="4359275"/>
            <a:ext cx="655638"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59429" name="TextBox 11"/>
          <p:cNvSpPr txBox="1">
            <a:spLocks noChangeArrowheads="1"/>
          </p:cNvSpPr>
          <p:nvPr/>
        </p:nvSpPr>
        <p:spPr bwMode="auto">
          <a:xfrm>
            <a:off x="3030538" y="1387475"/>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Q1</a:t>
            </a:r>
            <a:endParaRPr lang="en-US" sz="2200" b="1"/>
          </a:p>
        </p:txBody>
      </p:sp>
      <p:sp>
        <p:nvSpPr>
          <p:cNvPr id="59430" name="TextBox 42"/>
          <p:cNvSpPr txBox="1">
            <a:spLocks noChangeArrowheads="1"/>
          </p:cNvSpPr>
          <p:nvPr/>
        </p:nvSpPr>
        <p:spPr bwMode="auto">
          <a:xfrm>
            <a:off x="4127500" y="1387475"/>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Q2</a:t>
            </a:r>
            <a:endParaRPr lang="en-US" sz="2200" b="1"/>
          </a:p>
        </p:txBody>
      </p:sp>
      <p:sp>
        <p:nvSpPr>
          <p:cNvPr id="59431" name="TextBox 43"/>
          <p:cNvSpPr txBox="1">
            <a:spLocks noChangeArrowheads="1"/>
          </p:cNvSpPr>
          <p:nvPr/>
        </p:nvSpPr>
        <p:spPr bwMode="auto">
          <a:xfrm>
            <a:off x="5273675" y="1387475"/>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Q3</a:t>
            </a:r>
            <a:endParaRPr lang="en-US" sz="2200" b="1"/>
          </a:p>
        </p:txBody>
      </p:sp>
      <p:sp>
        <p:nvSpPr>
          <p:cNvPr id="59432" name="TextBox 44"/>
          <p:cNvSpPr txBox="1">
            <a:spLocks noChangeArrowheads="1"/>
          </p:cNvSpPr>
          <p:nvPr/>
        </p:nvSpPr>
        <p:spPr bwMode="auto">
          <a:xfrm>
            <a:off x="6462713" y="1387475"/>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Q4</a:t>
            </a:r>
            <a:endParaRPr lang="en-US" sz="2200" b="1"/>
          </a:p>
        </p:txBody>
      </p:sp>
    </p:spTree>
    <p:extLst>
      <p:ext uri="{BB962C8B-B14F-4D97-AF65-F5344CB8AC3E}">
        <p14:creationId xmlns:p14="http://schemas.microsoft.com/office/powerpoint/2010/main" val="42809370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9394" name="Straight Connector 11"/>
          <p:cNvCxnSpPr>
            <a:cxnSpLocks noChangeShapeType="1"/>
          </p:cNvCxnSpPr>
          <p:nvPr/>
        </p:nvCxnSpPr>
        <p:spPr bwMode="auto">
          <a:xfrm>
            <a:off x="7281863" y="1295400"/>
            <a:ext cx="0" cy="4664075"/>
          </a:xfrm>
          <a:prstGeom prst="line">
            <a:avLst/>
          </a:prstGeom>
          <a:noFill/>
          <a:ln w="9525" algn="ctr">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395" name="Title 1"/>
          <p:cNvSpPr>
            <a:spLocks noGrp="1"/>
          </p:cNvSpPr>
          <p:nvPr>
            <p:ph type="title"/>
          </p:nvPr>
        </p:nvSpPr>
        <p:spPr/>
        <p:txBody>
          <a:bodyPr/>
          <a:lstStyle/>
          <a:p>
            <a:r>
              <a:rPr lang="en-US" dirty="0" smtClean="0"/>
              <a:t>Provisional Roadmap</a:t>
            </a:r>
          </a:p>
        </p:txBody>
      </p:sp>
      <p:sp>
        <p:nvSpPr>
          <p:cNvPr id="4" name="Slide Number Placeholder 3"/>
          <p:cNvSpPr>
            <a:spLocks noGrp="1"/>
          </p:cNvSpPr>
          <p:nvPr>
            <p:ph type="sldNum" sz="quarter" idx="4294967295"/>
          </p:nvPr>
        </p:nvSpPr>
        <p:spPr>
          <a:xfrm>
            <a:off x="6096000" y="6553200"/>
            <a:ext cx="1905000" cy="457200"/>
          </a:xfrm>
          <a:prstGeom prst="rect">
            <a:avLst/>
          </a:prstGeom>
        </p:spPr>
        <p:txBody>
          <a:bodyPr/>
          <a:lstStyle/>
          <a:p>
            <a:pPr>
              <a:defRPr/>
            </a:pPr>
            <a:fld id="{AB741BF8-7313-40CF-99F4-EF55CB009342}" type="slidenum">
              <a:rPr lang="en-US" smtClean="0"/>
              <a:pPr>
                <a:defRPr/>
              </a:pPr>
              <a:t>12</a:t>
            </a:fld>
            <a:endParaRPr lang="en-US"/>
          </a:p>
        </p:txBody>
      </p:sp>
      <p:sp>
        <p:nvSpPr>
          <p:cNvPr id="5" name="Footer Placeholder 4"/>
          <p:cNvSpPr>
            <a:spLocks noGrp="1"/>
          </p:cNvSpPr>
          <p:nvPr>
            <p:ph type="ftr" sz="quarter" idx="12"/>
          </p:nvPr>
        </p:nvSpPr>
        <p:spPr/>
        <p:txBody>
          <a:bodyPr/>
          <a:lstStyle/>
          <a:p>
            <a:pPr>
              <a:defRPr/>
            </a:pPr>
            <a:r>
              <a:rPr lang="en-US" smtClean="0"/>
              <a:t>Copyright © 2010 EDM Council Inc.</a:t>
            </a:r>
            <a:endParaRPr lang="en-US" sz="1600">
              <a:latin typeface="Times New Roman" charset="0"/>
            </a:endParaRPr>
          </a:p>
        </p:txBody>
      </p:sp>
      <p:sp>
        <p:nvSpPr>
          <p:cNvPr id="6" name="Rounded Rectangle 5"/>
          <p:cNvSpPr/>
          <p:nvPr/>
        </p:nvSpPr>
        <p:spPr>
          <a:xfrm>
            <a:off x="5499100" y="5502275"/>
            <a:ext cx="3449638"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sp>
        <p:nvSpPr>
          <p:cNvPr id="7" name="Rounded Rectangle 6"/>
          <p:cNvSpPr/>
          <p:nvPr/>
        </p:nvSpPr>
        <p:spPr>
          <a:xfrm>
            <a:off x="5348288" y="53498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sp>
        <p:nvSpPr>
          <p:cNvPr id="8" name="Rounded Rectangle 7"/>
          <p:cNvSpPr/>
          <p:nvPr/>
        </p:nvSpPr>
        <p:spPr>
          <a:xfrm>
            <a:off x="5195888" y="51974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Risk/Reporting</a:t>
            </a:r>
          </a:p>
          <a:p>
            <a:pPr algn="ctr">
              <a:defRPr/>
            </a:pPr>
            <a:r>
              <a:rPr lang="en-US" sz="1000" b="1" dirty="0">
                <a:solidFill>
                  <a:schemeClr val="bg1"/>
                </a:solidFill>
              </a:rPr>
              <a:t>Other Domain ontologies</a:t>
            </a:r>
          </a:p>
        </p:txBody>
      </p:sp>
      <p:cxnSp>
        <p:nvCxnSpPr>
          <p:cNvPr id="59401" name="Straight Connector 8"/>
          <p:cNvCxnSpPr>
            <a:cxnSpLocks noChangeShapeType="1"/>
          </p:cNvCxnSpPr>
          <p:nvPr/>
        </p:nvCxnSpPr>
        <p:spPr bwMode="auto">
          <a:xfrm>
            <a:off x="2590800" y="1295400"/>
            <a:ext cx="0" cy="4664075"/>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02" name="TextBox 4"/>
          <p:cNvSpPr txBox="1">
            <a:spLocks noChangeArrowheads="1"/>
          </p:cNvSpPr>
          <p:nvPr/>
        </p:nvSpPr>
        <p:spPr bwMode="auto">
          <a:xfrm>
            <a:off x="1241425" y="898525"/>
            <a:ext cx="8143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2012</a:t>
            </a:r>
          </a:p>
        </p:txBody>
      </p:sp>
      <p:sp>
        <p:nvSpPr>
          <p:cNvPr id="59403" name="TextBox 5"/>
          <p:cNvSpPr txBox="1">
            <a:spLocks noChangeArrowheads="1"/>
          </p:cNvSpPr>
          <p:nvPr/>
        </p:nvSpPr>
        <p:spPr bwMode="auto">
          <a:xfrm>
            <a:off x="4503738" y="898525"/>
            <a:ext cx="812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2013</a:t>
            </a:r>
          </a:p>
        </p:txBody>
      </p:sp>
      <p:sp>
        <p:nvSpPr>
          <p:cNvPr id="59404" name="TextBox 6"/>
          <p:cNvSpPr txBox="1">
            <a:spLocks noChangeArrowheads="1"/>
          </p:cNvSpPr>
          <p:nvPr/>
        </p:nvSpPr>
        <p:spPr bwMode="auto">
          <a:xfrm>
            <a:off x="7510463" y="898525"/>
            <a:ext cx="114141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2200"/>
              <a:t>Beyond</a:t>
            </a:r>
          </a:p>
        </p:txBody>
      </p:sp>
      <p:sp>
        <p:nvSpPr>
          <p:cNvPr id="14" name="Rounded Rectangle 13"/>
          <p:cNvSpPr/>
          <p:nvPr/>
        </p:nvSpPr>
        <p:spPr>
          <a:xfrm>
            <a:off x="1447800" y="1798638"/>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FIBO-Foundations</a:t>
            </a:r>
          </a:p>
          <a:p>
            <a:pPr algn="ctr">
              <a:defRPr/>
            </a:pPr>
            <a:r>
              <a:rPr lang="en-US" sz="1000" b="1" dirty="0">
                <a:solidFill>
                  <a:schemeClr val="bg1"/>
                </a:solidFill>
              </a:rPr>
              <a:t>Global Terms and modeling framework</a:t>
            </a:r>
          </a:p>
        </p:txBody>
      </p:sp>
      <p:sp>
        <p:nvSpPr>
          <p:cNvPr id="15" name="Rounded Rectangle 14"/>
          <p:cNvSpPr/>
          <p:nvPr/>
        </p:nvSpPr>
        <p:spPr>
          <a:xfrm>
            <a:off x="1447800" y="2438400"/>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Business Entity</a:t>
            </a:r>
          </a:p>
          <a:p>
            <a:pPr algn="ctr">
              <a:defRPr/>
            </a:pPr>
            <a:r>
              <a:rPr lang="en-US" sz="1000" b="1" dirty="0">
                <a:solidFill>
                  <a:schemeClr val="bg1"/>
                </a:solidFill>
              </a:rPr>
              <a:t>Domain ontology</a:t>
            </a:r>
          </a:p>
        </p:txBody>
      </p:sp>
      <p:sp>
        <p:nvSpPr>
          <p:cNvPr id="16" name="Rounded Rectangle 15"/>
          <p:cNvSpPr/>
          <p:nvPr/>
        </p:nvSpPr>
        <p:spPr>
          <a:xfrm>
            <a:off x="1430338" y="3078163"/>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Securities</a:t>
            </a:r>
          </a:p>
          <a:p>
            <a:pPr algn="ctr">
              <a:defRPr/>
            </a:pPr>
            <a:r>
              <a:rPr lang="en-US" sz="1000" b="1" dirty="0">
                <a:solidFill>
                  <a:schemeClr val="bg1"/>
                </a:solidFill>
              </a:rPr>
              <a:t>Domain ontology</a:t>
            </a:r>
          </a:p>
        </p:txBody>
      </p:sp>
      <p:sp>
        <p:nvSpPr>
          <p:cNvPr id="17" name="Rounded Rectangle 16"/>
          <p:cNvSpPr/>
          <p:nvPr/>
        </p:nvSpPr>
        <p:spPr>
          <a:xfrm>
            <a:off x="1430338" y="3719513"/>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Derivatives</a:t>
            </a:r>
          </a:p>
          <a:p>
            <a:pPr algn="ctr">
              <a:defRPr/>
            </a:pPr>
            <a:r>
              <a:rPr lang="en-US" sz="1000" b="1" dirty="0">
                <a:solidFill>
                  <a:schemeClr val="bg1"/>
                </a:solidFill>
              </a:rPr>
              <a:t>Domain ontology</a:t>
            </a:r>
          </a:p>
        </p:txBody>
      </p:sp>
      <p:sp>
        <p:nvSpPr>
          <p:cNvPr id="18" name="Rounded Rectangle 17"/>
          <p:cNvSpPr/>
          <p:nvPr/>
        </p:nvSpPr>
        <p:spPr>
          <a:xfrm>
            <a:off x="2619375" y="4359275"/>
            <a:ext cx="2209800"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Loans</a:t>
            </a:r>
          </a:p>
          <a:p>
            <a:pPr algn="ctr">
              <a:defRPr/>
            </a:pPr>
            <a:r>
              <a:rPr lang="en-US" sz="1000" b="1" dirty="0">
                <a:solidFill>
                  <a:schemeClr val="bg1"/>
                </a:solidFill>
              </a:rPr>
              <a:t>Domain ontology</a:t>
            </a:r>
          </a:p>
        </p:txBody>
      </p:sp>
      <p:sp>
        <p:nvSpPr>
          <p:cNvPr id="19" name="Rounded Rectangle 18"/>
          <p:cNvSpPr/>
          <p:nvPr/>
        </p:nvSpPr>
        <p:spPr>
          <a:xfrm>
            <a:off x="5043488" y="5045075"/>
            <a:ext cx="351948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FIBO Market Data, CAE, Portfolio, Payments</a:t>
            </a:r>
          </a:p>
          <a:p>
            <a:pPr algn="ctr">
              <a:defRPr/>
            </a:pPr>
            <a:r>
              <a:rPr lang="en-US" sz="1000" b="1" dirty="0">
                <a:solidFill>
                  <a:schemeClr val="bg1"/>
                </a:solidFill>
              </a:rPr>
              <a:t>Other Domain ontologies</a:t>
            </a:r>
          </a:p>
        </p:txBody>
      </p:sp>
      <p:sp>
        <p:nvSpPr>
          <p:cNvPr id="20" name="Chevron 19"/>
          <p:cNvSpPr/>
          <p:nvPr/>
        </p:nvSpPr>
        <p:spPr bwMode="auto">
          <a:xfrm>
            <a:off x="3810000" y="1798638"/>
            <a:ext cx="1181100" cy="457200"/>
          </a:xfrm>
          <a:prstGeom prst="chevron">
            <a:avLst>
              <a:gd name="adj" fmla="val 27778"/>
            </a:avLst>
          </a:prstGeom>
          <a:solidFill>
            <a:schemeClr val="bg1">
              <a:lumMod val="85000"/>
            </a:schemeClr>
          </a:solidFill>
          <a:ln w="9525" cap="flat" cmpd="sng" algn="ctr">
            <a:solidFill>
              <a:schemeClr val="tx1"/>
            </a:solidFill>
            <a:prstDash val="solid"/>
            <a:round/>
            <a:headEnd type="none" w="med" len="med"/>
            <a:tailEnd type="none" w="med" len="med"/>
          </a:ln>
          <a:effectLst/>
          <a:extLst/>
        </p:spPr>
        <p:txBody>
          <a:bodyPr/>
          <a:lstStyle>
            <a:defPPr>
              <a:defRPr lang="en-US"/>
            </a:defPPr>
            <a:lvl1pPr algn="l" rtl="0" fontAlgn="base">
              <a:lnSpc>
                <a:spcPct val="90000"/>
              </a:lnSpc>
              <a:spcBef>
                <a:spcPct val="0"/>
              </a:spcBef>
              <a:spcAft>
                <a:spcPct val="0"/>
              </a:spcAft>
              <a:defRPr sz="2200" kern="1200">
                <a:solidFill>
                  <a:schemeClr val="hlink"/>
                </a:solidFill>
                <a:latin typeface="Arial" charset="0"/>
                <a:ea typeface="+mn-ea"/>
                <a:cs typeface="+mn-cs"/>
              </a:defRPr>
            </a:lvl1pPr>
            <a:lvl2pPr marL="457200" algn="l" rtl="0" fontAlgn="base">
              <a:lnSpc>
                <a:spcPct val="90000"/>
              </a:lnSpc>
              <a:spcBef>
                <a:spcPct val="0"/>
              </a:spcBef>
              <a:spcAft>
                <a:spcPct val="0"/>
              </a:spcAft>
              <a:defRPr sz="2200" kern="1200">
                <a:solidFill>
                  <a:schemeClr val="hlink"/>
                </a:solidFill>
                <a:latin typeface="Arial" charset="0"/>
                <a:ea typeface="+mn-ea"/>
                <a:cs typeface="+mn-cs"/>
              </a:defRPr>
            </a:lvl2pPr>
            <a:lvl3pPr marL="914400" algn="l" rtl="0" fontAlgn="base">
              <a:lnSpc>
                <a:spcPct val="90000"/>
              </a:lnSpc>
              <a:spcBef>
                <a:spcPct val="0"/>
              </a:spcBef>
              <a:spcAft>
                <a:spcPct val="0"/>
              </a:spcAft>
              <a:defRPr sz="2200" kern="1200">
                <a:solidFill>
                  <a:schemeClr val="hlink"/>
                </a:solidFill>
                <a:latin typeface="Arial" charset="0"/>
                <a:ea typeface="+mn-ea"/>
                <a:cs typeface="+mn-cs"/>
              </a:defRPr>
            </a:lvl3pPr>
            <a:lvl4pPr marL="1371600" algn="l" rtl="0" fontAlgn="base">
              <a:lnSpc>
                <a:spcPct val="90000"/>
              </a:lnSpc>
              <a:spcBef>
                <a:spcPct val="0"/>
              </a:spcBef>
              <a:spcAft>
                <a:spcPct val="0"/>
              </a:spcAft>
              <a:defRPr sz="2200" kern="1200">
                <a:solidFill>
                  <a:schemeClr val="hlink"/>
                </a:solidFill>
                <a:latin typeface="Arial" charset="0"/>
                <a:ea typeface="+mn-ea"/>
                <a:cs typeface="+mn-cs"/>
              </a:defRPr>
            </a:lvl4pPr>
            <a:lvl5pPr marL="1828800" algn="l" rtl="0" fontAlgn="base">
              <a:lnSpc>
                <a:spcPct val="90000"/>
              </a:lnSpc>
              <a:spcBef>
                <a:spcPct val="0"/>
              </a:spcBef>
              <a:spcAft>
                <a:spcPct val="0"/>
              </a:spcAft>
              <a:defRPr sz="2200" kern="1200">
                <a:solidFill>
                  <a:schemeClr val="hlink"/>
                </a:solidFill>
                <a:latin typeface="Arial" charset="0"/>
                <a:ea typeface="+mn-ea"/>
                <a:cs typeface="+mn-cs"/>
              </a:defRPr>
            </a:lvl5pPr>
            <a:lvl6pPr marL="2286000" algn="l" defTabSz="914400" rtl="0" eaLnBrk="1" latinLnBrk="0" hangingPunct="1">
              <a:defRPr sz="2200" kern="1200">
                <a:solidFill>
                  <a:schemeClr val="hlink"/>
                </a:solidFill>
                <a:latin typeface="Arial" charset="0"/>
                <a:ea typeface="+mn-ea"/>
                <a:cs typeface="+mn-cs"/>
              </a:defRPr>
            </a:lvl6pPr>
            <a:lvl7pPr marL="2743200" algn="l" defTabSz="914400" rtl="0" eaLnBrk="1" latinLnBrk="0" hangingPunct="1">
              <a:defRPr sz="2200" kern="1200">
                <a:solidFill>
                  <a:schemeClr val="hlink"/>
                </a:solidFill>
                <a:latin typeface="Arial" charset="0"/>
                <a:ea typeface="+mn-ea"/>
                <a:cs typeface="+mn-cs"/>
              </a:defRPr>
            </a:lvl7pPr>
            <a:lvl8pPr marL="3200400" algn="l" defTabSz="914400" rtl="0" eaLnBrk="1" latinLnBrk="0" hangingPunct="1">
              <a:defRPr sz="2200" kern="1200">
                <a:solidFill>
                  <a:schemeClr val="hlink"/>
                </a:solidFill>
                <a:latin typeface="Arial" charset="0"/>
                <a:ea typeface="+mn-ea"/>
                <a:cs typeface="+mn-cs"/>
              </a:defRPr>
            </a:lvl8pPr>
            <a:lvl9pPr marL="3657600" algn="l" defTabSz="914400" rtl="0" eaLnBrk="1" latinLnBrk="0" hangingPunct="1">
              <a:defRPr sz="2200" kern="1200">
                <a:solidFill>
                  <a:schemeClr val="hlink"/>
                </a:solidFill>
                <a:latin typeface="Arial" charset="0"/>
                <a:ea typeface="+mn-ea"/>
                <a:cs typeface="+mn-cs"/>
              </a:defRPr>
            </a:lvl9pPr>
          </a:lstStyle>
          <a:p>
            <a:pPr algn="ctr">
              <a:defRPr/>
            </a:pPr>
            <a:r>
              <a:rPr lang="en-US" sz="1200" dirty="0">
                <a:solidFill>
                  <a:srgbClr val="002060"/>
                </a:solidFill>
              </a:rPr>
              <a:t>Industry review</a:t>
            </a:r>
            <a:endParaRPr lang="en-US" dirty="0">
              <a:solidFill>
                <a:srgbClr val="002060"/>
              </a:solidFill>
            </a:endParaRPr>
          </a:p>
        </p:txBody>
      </p:sp>
      <p:cxnSp>
        <p:nvCxnSpPr>
          <p:cNvPr id="59412" name="Straight Connector 20"/>
          <p:cNvCxnSpPr>
            <a:cxnSpLocks noChangeShapeType="1"/>
          </p:cNvCxnSpPr>
          <p:nvPr/>
        </p:nvCxnSpPr>
        <p:spPr bwMode="auto">
          <a:xfrm flipH="1">
            <a:off x="490537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13" name="Straight Connector 21"/>
          <p:cNvCxnSpPr>
            <a:cxnSpLocks noChangeShapeType="1"/>
          </p:cNvCxnSpPr>
          <p:nvPr/>
        </p:nvCxnSpPr>
        <p:spPr bwMode="auto">
          <a:xfrm flipH="1">
            <a:off x="604837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414" name="Straight Connector 22"/>
          <p:cNvCxnSpPr>
            <a:cxnSpLocks noChangeShapeType="1"/>
          </p:cNvCxnSpPr>
          <p:nvPr/>
        </p:nvCxnSpPr>
        <p:spPr bwMode="auto">
          <a:xfrm flipH="1">
            <a:off x="3806825" y="1387475"/>
            <a:ext cx="0" cy="196850"/>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15" name="Chevron 23"/>
          <p:cNvSpPr>
            <a:spLocks noChangeArrowheads="1"/>
          </p:cNvSpPr>
          <p:nvPr/>
        </p:nvSpPr>
        <p:spPr bwMode="auto">
          <a:xfrm>
            <a:off x="3810000" y="2438400"/>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6" name="Chevron 24"/>
          <p:cNvSpPr>
            <a:spLocks noChangeArrowheads="1"/>
          </p:cNvSpPr>
          <p:nvPr/>
        </p:nvSpPr>
        <p:spPr bwMode="auto">
          <a:xfrm>
            <a:off x="3806825" y="3078163"/>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7" name="Chevron 25"/>
          <p:cNvSpPr>
            <a:spLocks noChangeArrowheads="1"/>
          </p:cNvSpPr>
          <p:nvPr/>
        </p:nvSpPr>
        <p:spPr bwMode="auto">
          <a:xfrm>
            <a:off x="3810000" y="3719513"/>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8" name="Chevron 26"/>
          <p:cNvSpPr>
            <a:spLocks noChangeArrowheads="1"/>
          </p:cNvSpPr>
          <p:nvPr/>
        </p:nvSpPr>
        <p:spPr bwMode="auto">
          <a:xfrm>
            <a:off x="4949825" y="4359275"/>
            <a:ext cx="1181100" cy="457200"/>
          </a:xfrm>
          <a:prstGeom prst="chevron">
            <a:avLst>
              <a:gd name="adj" fmla="val 27783"/>
            </a:avLst>
          </a:prstGeom>
          <a:solidFill>
            <a:srgbClr val="C9C9D5"/>
          </a:solidFill>
          <a:ln w="9525" algn="ctr">
            <a:solidFill>
              <a:schemeClr val="tx1"/>
            </a:solidFill>
            <a:round/>
            <a:headEnd/>
            <a:tailEnd/>
          </a:ln>
        </p:spPr>
        <p:txBody>
          <a:bodyPr/>
          <a:lstStyle/>
          <a:p>
            <a:pPr algn="ctr">
              <a:lnSpc>
                <a:spcPct val="90000"/>
              </a:lnSpc>
            </a:pPr>
            <a:r>
              <a:rPr lang="en-US" sz="1200">
                <a:solidFill>
                  <a:srgbClr val="002060"/>
                </a:solidFill>
              </a:rPr>
              <a:t>Industry review</a:t>
            </a:r>
            <a:endParaRPr lang="en-US" sz="2200">
              <a:solidFill>
                <a:srgbClr val="002060"/>
              </a:solidFill>
            </a:endParaRPr>
          </a:p>
        </p:txBody>
      </p:sp>
      <p:sp>
        <p:nvSpPr>
          <p:cNvPr id="59419" name="Chevron 27"/>
          <p:cNvSpPr>
            <a:spLocks noChangeArrowheads="1"/>
          </p:cNvSpPr>
          <p:nvPr/>
        </p:nvSpPr>
        <p:spPr bwMode="auto">
          <a:xfrm>
            <a:off x="4953000" y="1798638"/>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0" name="Chevron 28"/>
          <p:cNvSpPr>
            <a:spLocks noChangeArrowheads="1"/>
          </p:cNvSpPr>
          <p:nvPr/>
        </p:nvSpPr>
        <p:spPr bwMode="auto">
          <a:xfrm>
            <a:off x="4960938" y="2438400"/>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1" name="Chevron 29"/>
          <p:cNvSpPr>
            <a:spLocks noChangeArrowheads="1"/>
          </p:cNvSpPr>
          <p:nvPr/>
        </p:nvSpPr>
        <p:spPr bwMode="auto">
          <a:xfrm>
            <a:off x="4957763" y="3078163"/>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2" name="Chevron 30"/>
          <p:cNvSpPr>
            <a:spLocks noChangeArrowheads="1"/>
          </p:cNvSpPr>
          <p:nvPr/>
        </p:nvSpPr>
        <p:spPr bwMode="auto">
          <a:xfrm>
            <a:off x="4949825" y="3719513"/>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59423" name="Chevron 31"/>
          <p:cNvSpPr>
            <a:spLocks noChangeArrowheads="1"/>
          </p:cNvSpPr>
          <p:nvPr/>
        </p:nvSpPr>
        <p:spPr bwMode="auto">
          <a:xfrm>
            <a:off x="6100763" y="4359275"/>
            <a:ext cx="1181100" cy="457200"/>
          </a:xfrm>
          <a:prstGeom prst="chevron">
            <a:avLst>
              <a:gd name="adj" fmla="val 27783"/>
            </a:avLst>
          </a:prstGeom>
          <a:solidFill>
            <a:srgbClr val="FCB6FC"/>
          </a:solidFill>
          <a:ln w="9525" algn="ctr">
            <a:solidFill>
              <a:schemeClr val="tx1"/>
            </a:solidFill>
            <a:round/>
            <a:headEnd/>
            <a:tailEnd/>
          </a:ln>
        </p:spPr>
        <p:txBody>
          <a:bodyPr/>
          <a:lstStyle/>
          <a:p>
            <a:pPr algn="ctr">
              <a:lnSpc>
                <a:spcPct val="90000"/>
              </a:lnSpc>
            </a:pPr>
            <a:r>
              <a:rPr lang="en-US" sz="1200"/>
              <a:t>OMG finalization</a:t>
            </a:r>
            <a:endParaRPr lang="en-US" sz="2200"/>
          </a:p>
        </p:txBody>
      </p:sp>
      <p:sp>
        <p:nvSpPr>
          <p:cNvPr id="33" name="Rounded Rectangle 32"/>
          <p:cNvSpPr/>
          <p:nvPr/>
        </p:nvSpPr>
        <p:spPr>
          <a:xfrm>
            <a:off x="6142038" y="1798638"/>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4" name="Rounded Rectangle 33"/>
          <p:cNvSpPr/>
          <p:nvPr/>
        </p:nvSpPr>
        <p:spPr>
          <a:xfrm>
            <a:off x="6142038" y="2438400"/>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5" name="Rounded Rectangle 34"/>
          <p:cNvSpPr/>
          <p:nvPr/>
        </p:nvSpPr>
        <p:spPr>
          <a:xfrm>
            <a:off x="6138863" y="3078163"/>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6" name="Rounded Rectangle 35"/>
          <p:cNvSpPr/>
          <p:nvPr/>
        </p:nvSpPr>
        <p:spPr>
          <a:xfrm>
            <a:off x="6138863" y="3719513"/>
            <a:ext cx="655637"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37" name="Rounded Rectangle 36"/>
          <p:cNvSpPr/>
          <p:nvPr/>
        </p:nvSpPr>
        <p:spPr>
          <a:xfrm>
            <a:off x="7312025" y="4359275"/>
            <a:ext cx="655638" cy="457200"/>
          </a:xfrm>
          <a:prstGeom prst="roundRect">
            <a:avLst/>
          </a:prstGeom>
          <a:solidFill>
            <a:srgbClr val="29759B"/>
          </a:solidFill>
          <a:ln/>
        </p:spPr>
        <p:style>
          <a:lnRef idx="1">
            <a:schemeClr val="accent3"/>
          </a:lnRef>
          <a:fillRef idx="2">
            <a:schemeClr val="accent3"/>
          </a:fillRef>
          <a:effectRef idx="1">
            <a:schemeClr val="accent3"/>
          </a:effectRef>
          <a:fontRef idx="minor">
            <a:schemeClr val="dk1"/>
          </a:fontRef>
        </p:style>
        <p:txBody>
          <a:bodyPr anchor="ctr"/>
          <a:lstStyle>
            <a:defPPr>
              <a:defRPr lang="en-US"/>
            </a:defPPr>
            <a:lvl1pPr algn="l" rtl="0" fontAlgn="base">
              <a:lnSpc>
                <a:spcPct val="90000"/>
              </a:lnSpc>
              <a:spcBef>
                <a:spcPct val="0"/>
              </a:spcBef>
              <a:spcAft>
                <a:spcPct val="0"/>
              </a:spcAft>
              <a:defRPr sz="2200" kern="1200">
                <a:solidFill>
                  <a:schemeClr val="dk1"/>
                </a:solidFill>
                <a:latin typeface="+mn-lt"/>
                <a:ea typeface="+mn-ea"/>
                <a:cs typeface="+mn-cs"/>
              </a:defRPr>
            </a:lvl1pPr>
            <a:lvl2pPr marL="457200" algn="l" rtl="0" fontAlgn="base">
              <a:lnSpc>
                <a:spcPct val="90000"/>
              </a:lnSpc>
              <a:spcBef>
                <a:spcPct val="0"/>
              </a:spcBef>
              <a:spcAft>
                <a:spcPct val="0"/>
              </a:spcAft>
              <a:defRPr sz="2200" kern="1200">
                <a:solidFill>
                  <a:schemeClr val="dk1"/>
                </a:solidFill>
                <a:latin typeface="+mn-lt"/>
                <a:ea typeface="+mn-ea"/>
                <a:cs typeface="+mn-cs"/>
              </a:defRPr>
            </a:lvl2pPr>
            <a:lvl3pPr marL="914400" algn="l" rtl="0" fontAlgn="base">
              <a:lnSpc>
                <a:spcPct val="90000"/>
              </a:lnSpc>
              <a:spcBef>
                <a:spcPct val="0"/>
              </a:spcBef>
              <a:spcAft>
                <a:spcPct val="0"/>
              </a:spcAft>
              <a:defRPr sz="2200" kern="1200">
                <a:solidFill>
                  <a:schemeClr val="dk1"/>
                </a:solidFill>
                <a:latin typeface="+mn-lt"/>
                <a:ea typeface="+mn-ea"/>
                <a:cs typeface="+mn-cs"/>
              </a:defRPr>
            </a:lvl3pPr>
            <a:lvl4pPr marL="1371600" algn="l" rtl="0" fontAlgn="base">
              <a:lnSpc>
                <a:spcPct val="90000"/>
              </a:lnSpc>
              <a:spcBef>
                <a:spcPct val="0"/>
              </a:spcBef>
              <a:spcAft>
                <a:spcPct val="0"/>
              </a:spcAft>
              <a:defRPr sz="2200" kern="1200">
                <a:solidFill>
                  <a:schemeClr val="dk1"/>
                </a:solidFill>
                <a:latin typeface="+mn-lt"/>
                <a:ea typeface="+mn-ea"/>
                <a:cs typeface="+mn-cs"/>
              </a:defRPr>
            </a:lvl4pPr>
            <a:lvl5pPr marL="1828800" algn="l" rtl="0" fontAlgn="base">
              <a:lnSpc>
                <a:spcPct val="90000"/>
              </a:lnSpc>
              <a:spcBef>
                <a:spcPct val="0"/>
              </a:spcBef>
              <a:spcAft>
                <a:spcPct val="0"/>
              </a:spcAft>
              <a:defRPr sz="2200" kern="1200">
                <a:solidFill>
                  <a:schemeClr val="dk1"/>
                </a:solidFill>
                <a:latin typeface="+mn-lt"/>
                <a:ea typeface="+mn-ea"/>
                <a:cs typeface="+mn-cs"/>
              </a:defRPr>
            </a:lvl5pPr>
            <a:lvl6pPr marL="2286000" algn="l" defTabSz="914400" rtl="0" eaLnBrk="1" latinLnBrk="0" hangingPunct="1">
              <a:defRPr sz="2200" kern="1200">
                <a:solidFill>
                  <a:schemeClr val="dk1"/>
                </a:solidFill>
                <a:latin typeface="+mn-lt"/>
                <a:ea typeface="+mn-ea"/>
                <a:cs typeface="+mn-cs"/>
              </a:defRPr>
            </a:lvl6pPr>
            <a:lvl7pPr marL="2743200" algn="l" defTabSz="914400" rtl="0" eaLnBrk="1" latinLnBrk="0" hangingPunct="1">
              <a:defRPr sz="2200" kern="1200">
                <a:solidFill>
                  <a:schemeClr val="dk1"/>
                </a:solidFill>
                <a:latin typeface="+mn-lt"/>
                <a:ea typeface="+mn-ea"/>
                <a:cs typeface="+mn-cs"/>
              </a:defRPr>
            </a:lvl7pPr>
            <a:lvl8pPr marL="3200400" algn="l" defTabSz="914400" rtl="0" eaLnBrk="1" latinLnBrk="0" hangingPunct="1">
              <a:defRPr sz="2200" kern="1200">
                <a:solidFill>
                  <a:schemeClr val="dk1"/>
                </a:solidFill>
                <a:latin typeface="+mn-lt"/>
                <a:ea typeface="+mn-ea"/>
                <a:cs typeface="+mn-cs"/>
              </a:defRPr>
            </a:lvl8pPr>
            <a:lvl9pPr marL="3657600" algn="l" defTabSz="914400" rtl="0" eaLnBrk="1" latinLnBrk="0" hangingPunct="1">
              <a:defRPr sz="2200" kern="1200">
                <a:solidFill>
                  <a:schemeClr val="dk1"/>
                </a:solidFill>
                <a:latin typeface="+mn-lt"/>
                <a:ea typeface="+mn-ea"/>
                <a:cs typeface="+mn-cs"/>
              </a:defRPr>
            </a:lvl9pPr>
          </a:lstStyle>
          <a:p>
            <a:pPr algn="ctr">
              <a:defRPr/>
            </a:pPr>
            <a:r>
              <a:rPr lang="en-US" sz="1200" b="1" dirty="0">
                <a:solidFill>
                  <a:schemeClr val="bg1"/>
                </a:solidFill>
              </a:rPr>
              <a:t>Final</a:t>
            </a:r>
          </a:p>
        </p:txBody>
      </p:sp>
      <p:sp>
        <p:nvSpPr>
          <p:cNvPr id="59429" name="TextBox 11"/>
          <p:cNvSpPr txBox="1">
            <a:spLocks noChangeArrowheads="1"/>
          </p:cNvSpPr>
          <p:nvPr/>
        </p:nvSpPr>
        <p:spPr bwMode="auto">
          <a:xfrm>
            <a:off x="3030538" y="1387475"/>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Q1</a:t>
            </a:r>
            <a:endParaRPr lang="en-US" sz="2200" b="1"/>
          </a:p>
        </p:txBody>
      </p:sp>
      <p:sp>
        <p:nvSpPr>
          <p:cNvPr id="59430" name="TextBox 42"/>
          <p:cNvSpPr txBox="1">
            <a:spLocks noChangeArrowheads="1"/>
          </p:cNvSpPr>
          <p:nvPr/>
        </p:nvSpPr>
        <p:spPr bwMode="auto">
          <a:xfrm>
            <a:off x="4127500" y="1387475"/>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Q2</a:t>
            </a:r>
            <a:endParaRPr lang="en-US" sz="2200" b="1"/>
          </a:p>
        </p:txBody>
      </p:sp>
      <p:sp>
        <p:nvSpPr>
          <p:cNvPr id="59431" name="TextBox 43"/>
          <p:cNvSpPr txBox="1">
            <a:spLocks noChangeArrowheads="1"/>
          </p:cNvSpPr>
          <p:nvPr/>
        </p:nvSpPr>
        <p:spPr bwMode="auto">
          <a:xfrm>
            <a:off x="5273675" y="1387475"/>
            <a:ext cx="407988"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Q3</a:t>
            </a:r>
            <a:endParaRPr lang="en-US" sz="2200" b="1"/>
          </a:p>
        </p:txBody>
      </p:sp>
      <p:sp>
        <p:nvSpPr>
          <p:cNvPr id="59432" name="TextBox 44"/>
          <p:cNvSpPr txBox="1">
            <a:spLocks noChangeArrowheads="1"/>
          </p:cNvSpPr>
          <p:nvPr/>
        </p:nvSpPr>
        <p:spPr bwMode="auto">
          <a:xfrm>
            <a:off x="6462713" y="1387475"/>
            <a:ext cx="407987"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Osaka" charset="-128"/>
              </a:defRPr>
            </a:lvl1pPr>
            <a:lvl2pPr marL="742950" indent="-285750" eaLnBrk="0" hangingPunct="0">
              <a:defRPr>
                <a:solidFill>
                  <a:schemeClr val="tx1"/>
                </a:solidFill>
                <a:latin typeface="Arial" charset="0"/>
                <a:ea typeface="Osaka" charset="-128"/>
              </a:defRPr>
            </a:lvl2pPr>
            <a:lvl3pPr marL="1143000" indent="-228600" eaLnBrk="0" hangingPunct="0">
              <a:defRPr>
                <a:solidFill>
                  <a:schemeClr val="tx1"/>
                </a:solidFill>
                <a:latin typeface="Arial" charset="0"/>
                <a:ea typeface="Osaka" charset="-128"/>
              </a:defRPr>
            </a:lvl3pPr>
            <a:lvl4pPr marL="1600200" indent="-228600" eaLnBrk="0" hangingPunct="0">
              <a:defRPr>
                <a:solidFill>
                  <a:schemeClr val="tx1"/>
                </a:solidFill>
                <a:latin typeface="Arial" charset="0"/>
                <a:ea typeface="Osaka" charset="-128"/>
              </a:defRPr>
            </a:lvl4pPr>
            <a:lvl5pPr marL="2057400" indent="-228600" eaLnBrk="0" hangingPunct="0">
              <a:defRPr>
                <a:solidFill>
                  <a:schemeClr val="tx1"/>
                </a:solidFill>
                <a:latin typeface="Arial" charset="0"/>
                <a:ea typeface="Osaka" charset="-128"/>
              </a:defRPr>
            </a:lvl5pPr>
            <a:lvl6pPr marL="2514600" indent="-228600" eaLnBrk="0" fontAlgn="base" hangingPunct="0">
              <a:spcBef>
                <a:spcPct val="0"/>
              </a:spcBef>
              <a:spcAft>
                <a:spcPct val="0"/>
              </a:spcAft>
              <a:defRPr>
                <a:solidFill>
                  <a:schemeClr val="tx1"/>
                </a:solidFill>
                <a:latin typeface="Arial" charset="0"/>
                <a:ea typeface="Osaka" charset="-128"/>
              </a:defRPr>
            </a:lvl6pPr>
            <a:lvl7pPr marL="2971800" indent="-228600" eaLnBrk="0" fontAlgn="base" hangingPunct="0">
              <a:spcBef>
                <a:spcPct val="0"/>
              </a:spcBef>
              <a:spcAft>
                <a:spcPct val="0"/>
              </a:spcAft>
              <a:defRPr>
                <a:solidFill>
                  <a:schemeClr val="tx1"/>
                </a:solidFill>
                <a:latin typeface="Arial" charset="0"/>
                <a:ea typeface="Osaka" charset="-128"/>
              </a:defRPr>
            </a:lvl7pPr>
            <a:lvl8pPr marL="3429000" indent="-228600" eaLnBrk="0" fontAlgn="base" hangingPunct="0">
              <a:spcBef>
                <a:spcPct val="0"/>
              </a:spcBef>
              <a:spcAft>
                <a:spcPct val="0"/>
              </a:spcAft>
              <a:defRPr>
                <a:solidFill>
                  <a:schemeClr val="tx1"/>
                </a:solidFill>
                <a:latin typeface="Arial" charset="0"/>
                <a:ea typeface="Osaka" charset="-128"/>
              </a:defRPr>
            </a:lvl8pPr>
            <a:lvl9pPr marL="3886200" indent="-228600" eaLnBrk="0" fontAlgn="base" hangingPunct="0">
              <a:spcBef>
                <a:spcPct val="0"/>
              </a:spcBef>
              <a:spcAft>
                <a:spcPct val="0"/>
              </a:spcAft>
              <a:defRPr>
                <a:solidFill>
                  <a:schemeClr val="tx1"/>
                </a:solidFill>
                <a:latin typeface="Arial" charset="0"/>
                <a:ea typeface="Osaka" charset="-128"/>
              </a:defRPr>
            </a:lvl9pPr>
          </a:lstStyle>
          <a:p>
            <a:pPr eaLnBrk="1" hangingPunct="1">
              <a:lnSpc>
                <a:spcPct val="90000"/>
              </a:lnSpc>
            </a:pPr>
            <a:r>
              <a:rPr lang="en-US" sz="1200" b="1"/>
              <a:t>Q4</a:t>
            </a:r>
            <a:endParaRPr lang="en-US" sz="2200" b="1"/>
          </a:p>
        </p:txBody>
      </p:sp>
      <p:sp>
        <p:nvSpPr>
          <p:cNvPr id="2" name="TextBox 1"/>
          <p:cNvSpPr txBox="1"/>
          <p:nvPr/>
        </p:nvSpPr>
        <p:spPr>
          <a:xfrm>
            <a:off x="531624" y="5502275"/>
            <a:ext cx="1905000" cy="584775"/>
          </a:xfrm>
          <a:prstGeom prst="rect">
            <a:avLst/>
          </a:prstGeom>
          <a:noFill/>
        </p:spPr>
        <p:txBody>
          <a:bodyPr wrap="square" rtlCol="0">
            <a:spAutoFit/>
          </a:bodyPr>
          <a:lstStyle/>
          <a:p>
            <a:r>
              <a:rPr lang="en-US" sz="1600" dirty="0" smtClean="0">
                <a:solidFill>
                  <a:srgbClr val="FF0000"/>
                </a:solidFill>
              </a:rPr>
              <a:t>May bring this forward if required</a:t>
            </a:r>
            <a:endParaRPr lang="en-US" dirty="0">
              <a:solidFill>
                <a:srgbClr val="FF0000"/>
              </a:solidFill>
            </a:endParaRPr>
          </a:p>
        </p:txBody>
      </p:sp>
      <p:cxnSp>
        <p:nvCxnSpPr>
          <p:cNvPr id="13" name="Straight Connector 12"/>
          <p:cNvCxnSpPr>
            <a:stCxn id="2" idx="0"/>
            <a:endCxn id="18" idx="2"/>
          </p:cNvCxnSpPr>
          <p:nvPr/>
        </p:nvCxnSpPr>
        <p:spPr>
          <a:xfrm flipV="1">
            <a:off x="1484124" y="4816475"/>
            <a:ext cx="2240151" cy="6858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28600" y="4359275"/>
            <a:ext cx="1524000" cy="584775"/>
          </a:xfrm>
          <a:prstGeom prst="rect">
            <a:avLst/>
          </a:prstGeom>
          <a:noFill/>
        </p:spPr>
        <p:txBody>
          <a:bodyPr wrap="square" rtlCol="0">
            <a:spAutoFit/>
          </a:bodyPr>
          <a:lstStyle/>
          <a:p>
            <a:r>
              <a:rPr lang="en-US" sz="1600" dirty="0" smtClean="0">
                <a:solidFill>
                  <a:srgbClr val="FF0000"/>
                </a:solidFill>
              </a:rPr>
              <a:t>Could split into phases</a:t>
            </a:r>
            <a:endParaRPr lang="en-US" dirty="0">
              <a:solidFill>
                <a:srgbClr val="FF0000"/>
              </a:solidFill>
            </a:endParaRPr>
          </a:p>
        </p:txBody>
      </p:sp>
      <p:cxnSp>
        <p:nvCxnSpPr>
          <p:cNvPr id="23" name="Straight Connector 22"/>
          <p:cNvCxnSpPr>
            <a:stCxn id="21" idx="0"/>
            <a:endCxn id="17" idx="1"/>
          </p:cNvCxnSpPr>
          <p:nvPr/>
        </p:nvCxnSpPr>
        <p:spPr>
          <a:xfrm flipV="1">
            <a:off x="990600" y="3948113"/>
            <a:ext cx="439738" cy="41116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3"/>
            <a:endCxn id="18" idx="1"/>
          </p:cNvCxnSpPr>
          <p:nvPr/>
        </p:nvCxnSpPr>
        <p:spPr>
          <a:xfrm flipV="1">
            <a:off x="1752600" y="4587875"/>
            <a:ext cx="866775" cy="637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7596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the Moving</a:t>
            </a:r>
            <a:r>
              <a:rPr lang="en-US" baseline="0" dirty="0" smtClean="0"/>
              <a:t> </a:t>
            </a:r>
            <a:r>
              <a:rPr lang="en-US" dirty="0" smtClean="0"/>
              <a:t>Parts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70273870"/>
              </p:ext>
            </p:extLst>
          </p:nvPr>
        </p:nvGraphicFramePr>
        <p:xfrm>
          <a:off x="838200" y="1447800"/>
          <a:ext cx="7315200" cy="4038601"/>
        </p:xfrm>
        <a:graphic>
          <a:graphicData uri="http://schemas.openxmlformats.org/drawingml/2006/table">
            <a:tbl>
              <a:tblPr/>
              <a:tblGrid>
                <a:gridCol w="3579779"/>
                <a:gridCol w="3735421"/>
              </a:tblGrid>
              <a:tr h="1183473">
                <a:tc>
                  <a:txBody>
                    <a:bodyPr/>
                    <a:lstStyle/>
                    <a:p>
                      <a:pPr marL="0" marR="0" algn="ctr">
                        <a:spcBef>
                          <a:spcPts val="0"/>
                        </a:spcBef>
                        <a:spcAft>
                          <a:spcPts val="0"/>
                        </a:spcAft>
                      </a:pPr>
                      <a:r>
                        <a:rPr lang="en-US" sz="1400" b="1" dirty="0">
                          <a:effectLst/>
                          <a:latin typeface="Verdana"/>
                          <a:ea typeface="MS Mincho"/>
                          <a:cs typeface="Times New Roman"/>
                        </a:rPr>
                        <a:t>FIBO Business Conceptual Ontology (BCO)</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CC00"/>
                    </a:solidFill>
                  </a:tcPr>
                </a:tc>
                <a:tc>
                  <a:txBody>
                    <a:bodyPr/>
                    <a:lstStyle/>
                    <a:p>
                      <a:pPr marL="0" marR="0" algn="ctr">
                        <a:spcBef>
                          <a:spcPts val="0"/>
                        </a:spcBef>
                        <a:spcAft>
                          <a:spcPts val="0"/>
                        </a:spcAft>
                      </a:pPr>
                      <a:r>
                        <a:rPr lang="en-US" sz="1400" b="1" dirty="0">
                          <a:effectLst/>
                          <a:latin typeface="Verdana"/>
                          <a:ea typeface="MS Mincho"/>
                          <a:cs typeface="Times New Roman"/>
                        </a:rPr>
                        <a:t>Adaptive Web Presentation Facility</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00FF00"/>
                    </a:solidFill>
                  </a:tcPr>
                </a:tc>
              </a:tr>
              <a:tr h="1405374">
                <a:tc gridSpan="2">
                  <a:txBody>
                    <a:bodyPr/>
                    <a:lstStyle/>
                    <a:p>
                      <a:pPr marL="0" marR="0" algn="ctr">
                        <a:spcBef>
                          <a:spcPts val="0"/>
                        </a:spcBef>
                        <a:spcAft>
                          <a:spcPts val="0"/>
                        </a:spcAft>
                      </a:pPr>
                      <a:r>
                        <a:rPr lang="en-US" sz="1800" b="1" dirty="0">
                          <a:effectLst/>
                          <a:latin typeface="Verdana"/>
                          <a:ea typeface="MS Mincho"/>
                          <a:cs typeface="Times New Roman"/>
                        </a:rPr>
                        <a:t>FIBO OMG Specifications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3366FF"/>
                    </a:solidFill>
                  </a:tcPr>
                </a:tc>
                <a:tc hMerge="1">
                  <a:txBody>
                    <a:bodyPr/>
                    <a:lstStyle/>
                    <a:p>
                      <a:endParaRPr lang="en-US"/>
                    </a:p>
                  </a:txBody>
                  <a:tcPr/>
                </a:tc>
              </a:tr>
              <a:tr h="1449754">
                <a:tc gridSpan="2">
                  <a:txBody>
                    <a:bodyPr/>
                    <a:lstStyle/>
                    <a:p>
                      <a:pPr marL="0" marR="0" algn="ctr">
                        <a:spcBef>
                          <a:spcPts val="0"/>
                        </a:spcBef>
                        <a:spcAft>
                          <a:spcPts val="0"/>
                        </a:spcAft>
                      </a:pPr>
                      <a:r>
                        <a:rPr lang="en-US" sz="1800" b="1" dirty="0">
                          <a:effectLst/>
                          <a:latin typeface="Verdana"/>
                          <a:ea typeface="MS Mincho"/>
                          <a:cs typeface="Times New Roman"/>
                        </a:rPr>
                        <a:t>FIBO Operational Ontologies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00FF"/>
                    </a:solidFill>
                  </a:tcPr>
                </a:tc>
                <a:tc hMerge="1">
                  <a:txBody>
                    <a:bodyPr/>
                    <a:lstStyle/>
                    <a:p>
                      <a:endParaRPr lang="en-US"/>
                    </a:p>
                  </a:txBody>
                  <a:tcPr/>
                </a:tc>
              </a:tr>
            </a:tbl>
          </a:graphicData>
        </a:graphic>
      </p:graphicFrame>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13</a:t>
            </a:fld>
            <a:endParaRPr lang="en-US" dirty="0"/>
          </a:p>
        </p:txBody>
      </p:sp>
      <p:sp>
        <p:nvSpPr>
          <p:cNvPr id="8" name="Rectangle 2"/>
          <p:cNvSpPr>
            <a:spLocks noChangeArrowheads="1"/>
          </p:cNvSpPr>
          <p:nvPr/>
        </p:nvSpPr>
        <p:spPr bwMode="auto">
          <a:xfrm>
            <a:off x="1885950" y="25479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55316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Business Conceptual Ontology</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14</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71069201"/>
              </p:ext>
            </p:extLst>
          </p:nvPr>
        </p:nvGraphicFramePr>
        <p:xfrm>
          <a:off x="838200" y="1447801"/>
          <a:ext cx="7315200" cy="4038601"/>
        </p:xfrm>
        <a:graphic>
          <a:graphicData uri="http://schemas.openxmlformats.org/drawingml/2006/table">
            <a:tbl>
              <a:tblPr/>
              <a:tblGrid>
                <a:gridCol w="3579780"/>
                <a:gridCol w="3735420"/>
              </a:tblGrid>
              <a:tr h="1183473">
                <a:tc>
                  <a:txBody>
                    <a:bodyPr/>
                    <a:lstStyle/>
                    <a:p>
                      <a:pPr marL="0" marR="0" algn="ctr">
                        <a:spcBef>
                          <a:spcPts val="0"/>
                        </a:spcBef>
                        <a:spcAft>
                          <a:spcPts val="0"/>
                        </a:spcAft>
                      </a:pPr>
                      <a:r>
                        <a:rPr lang="en-US" sz="1400" b="1" dirty="0">
                          <a:effectLst/>
                          <a:latin typeface="Verdana"/>
                          <a:ea typeface="MS Mincho"/>
                          <a:cs typeface="Times New Roman"/>
                        </a:rPr>
                        <a:t>FIBO Business Conceptual Ontology (BCO)</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CC00"/>
                    </a:solidFill>
                  </a:tcPr>
                </a:tc>
                <a:tc>
                  <a:txBody>
                    <a:bodyPr/>
                    <a:lstStyle/>
                    <a:p>
                      <a:pPr marL="0" marR="0" algn="ctr">
                        <a:spcBef>
                          <a:spcPts val="0"/>
                        </a:spcBef>
                        <a:spcAft>
                          <a:spcPts val="0"/>
                        </a:spcAft>
                      </a:pPr>
                      <a:r>
                        <a:rPr lang="en-US" sz="1400" b="1">
                          <a:solidFill>
                            <a:srgbClr val="C0C0C0"/>
                          </a:solidFill>
                          <a:effectLst/>
                          <a:latin typeface="Verdana"/>
                          <a:ea typeface="MS Mincho"/>
                          <a:cs typeface="Times New Roman"/>
                        </a:rPr>
                        <a:t>Adaptive Web Presentation Facility</a:t>
                      </a:r>
                      <a:endParaRPr lang="en-US" sz="1000">
                        <a:effectLst/>
                        <a:latin typeface="Verdana"/>
                        <a:ea typeface="MS Mincho"/>
                        <a:cs typeface="Times New Roman"/>
                      </a:endParaRPr>
                    </a:p>
                  </a:txBody>
                  <a:tcPr marL="68580" marR="68580" marT="0" marB="0" anchor="ctr">
                    <a:lnL>
                      <a:noFill/>
                    </a:lnL>
                    <a:lnR>
                      <a:noFill/>
                    </a:lnR>
                    <a:lnT>
                      <a:noFill/>
                    </a:lnT>
                    <a:lnB>
                      <a:noFill/>
                    </a:lnB>
                    <a:solidFill>
                      <a:srgbClr val="CCFFCC"/>
                    </a:solidFill>
                  </a:tcPr>
                </a:tc>
              </a:tr>
              <a:tr h="1405374">
                <a:tc gridSpan="2">
                  <a:txBody>
                    <a:bodyPr/>
                    <a:lstStyle/>
                    <a:p>
                      <a:pPr marL="0" marR="0" algn="ctr">
                        <a:spcBef>
                          <a:spcPts val="0"/>
                        </a:spcBef>
                        <a:spcAft>
                          <a:spcPts val="0"/>
                        </a:spcAft>
                      </a:pPr>
                      <a:r>
                        <a:rPr lang="en-US" sz="1800" b="1" dirty="0">
                          <a:solidFill>
                            <a:srgbClr val="C0C0C0"/>
                          </a:solidFill>
                          <a:effectLst/>
                          <a:latin typeface="Verdana"/>
                          <a:ea typeface="MS Mincho"/>
                          <a:cs typeface="Times New Roman"/>
                        </a:rPr>
                        <a:t>FIBO OMG Specifications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99CCFF"/>
                    </a:solidFill>
                  </a:tcPr>
                </a:tc>
                <a:tc hMerge="1">
                  <a:txBody>
                    <a:bodyPr/>
                    <a:lstStyle/>
                    <a:p>
                      <a:endParaRPr lang="en-US"/>
                    </a:p>
                  </a:txBody>
                  <a:tcPr/>
                </a:tc>
              </a:tr>
              <a:tr h="1449754">
                <a:tc gridSpan="2">
                  <a:txBody>
                    <a:bodyPr/>
                    <a:lstStyle/>
                    <a:p>
                      <a:pPr marL="0" marR="0" algn="ctr">
                        <a:spcBef>
                          <a:spcPts val="0"/>
                        </a:spcBef>
                        <a:spcAft>
                          <a:spcPts val="0"/>
                        </a:spcAft>
                      </a:pPr>
                      <a:r>
                        <a:rPr lang="en-US" sz="1800" b="1" dirty="0">
                          <a:solidFill>
                            <a:srgbClr val="C0C0C0"/>
                          </a:solidFill>
                          <a:effectLst/>
                          <a:latin typeface="Verdana"/>
                          <a:ea typeface="MS Mincho"/>
                          <a:cs typeface="Times New Roman"/>
                        </a:rPr>
                        <a:t>FIBO Operational Ontologies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99CC"/>
                    </a:solidFill>
                  </a:tcPr>
                </a:tc>
                <a:tc hMerge="1">
                  <a:txBody>
                    <a:bodyPr/>
                    <a:lstStyle/>
                    <a:p>
                      <a:endParaRPr lang="en-US"/>
                    </a:p>
                  </a:txBody>
                  <a:tcPr/>
                </a:tc>
              </a:tr>
            </a:tbl>
          </a:graphicData>
        </a:graphic>
      </p:graphicFrame>
      <p:sp>
        <p:nvSpPr>
          <p:cNvPr id="8" name="Rectangle 2"/>
          <p:cNvSpPr>
            <a:spLocks noChangeArrowheads="1"/>
          </p:cNvSpPr>
          <p:nvPr/>
        </p:nvSpPr>
        <p:spPr bwMode="auto">
          <a:xfrm>
            <a:off x="1885950" y="25638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9096529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Business Conceptual Ontology</a:t>
            </a:r>
            <a:endParaRPr lang="en-US" dirty="0"/>
          </a:p>
        </p:txBody>
      </p:sp>
      <p:sp>
        <p:nvSpPr>
          <p:cNvPr id="3" name="Content Placeholder 2"/>
          <p:cNvSpPr>
            <a:spLocks noGrp="1"/>
          </p:cNvSpPr>
          <p:nvPr>
            <p:ph idx="1"/>
          </p:nvPr>
        </p:nvSpPr>
        <p:spPr/>
        <p:txBody>
          <a:bodyPr/>
          <a:lstStyle/>
          <a:p>
            <a:pPr lvl="0"/>
            <a:r>
              <a:rPr lang="en-US" dirty="0" smtClean="0"/>
              <a:t>Two components</a:t>
            </a:r>
          </a:p>
          <a:p>
            <a:pPr lvl="1"/>
            <a:r>
              <a:rPr lang="en-US" dirty="0" smtClean="0"/>
              <a:t>FIBO Foundations:</a:t>
            </a:r>
            <a:r>
              <a:rPr lang="en-US" baseline="0" dirty="0" smtClean="0"/>
              <a:t> Basic Business Ontology</a:t>
            </a:r>
          </a:p>
          <a:p>
            <a:pPr lvl="1"/>
            <a:r>
              <a:rPr lang="en-US" sz="2400" kern="1200" baseline="0" dirty="0" smtClean="0">
                <a:solidFill>
                  <a:schemeClr val="tx1"/>
                </a:solidFill>
                <a:effectLst/>
                <a:latin typeface="+mn-lt"/>
                <a:ea typeface="+mn-ea"/>
                <a:cs typeface="+mn-cs"/>
              </a:rPr>
              <a:t>FIBO industry specifications</a:t>
            </a:r>
          </a:p>
          <a:p>
            <a:pPr lvl="0"/>
            <a:endParaRPr lang="en-US" baseline="0" dirty="0" smtClean="0"/>
          </a:p>
          <a:p>
            <a:pPr lvl="1"/>
            <a:r>
              <a:rPr lang="en-US" baseline="0" dirty="0" smtClean="0"/>
              <a:t>FIBO Business Entities</a:t>
            </a:r>
          </a:p>
          <a:p>
            <a:pPr lvl="1"/>
            <a:r>
              <a:rPr lang="en-US" baseline="0" dirty="0" smtClean="0"/>
              <a:t>Future FIBO industry specifications</a:t>
            </a:r>
          </a:p>
          <a:p>
            <a:pPr lvl="2"/>
            <a:r>
              <a:rPr lang="en-US" dirty="0" smtClean="0"/>
              <a:t>Securities</a:t>
            </a:r>
          </a:p>
          <a:p>
            <a:pPr lvl="2"/>
            <a:r>
              <a:rPr lang="en-US" dirty="0" smtClean="0"/>
              <a:t>Derivatives</a:t>
            </a:r>
          </a:p>
          <a:p>
            <a:pPr lvl="2"/>
            <a:r>
              <a:rPr lang="en-US" dirty="0" smtClean="0"/>
              <a:t>Loans</a:t>
            </a:r>
            <a:endParaRPr lang="en-US"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15</a:t>
            </a:fld>
            <a:endParaRPr lang="en-US" dirty="0"/>
          </a:p>
        </p:txBody>
      </p:sp>
    </p:spTree>
    <p:extLst>
      <p:ext uri="{BB962C8B-B14F-4D97-AF65-F5344CB8AC3E}">
        <p14:creationId xmlns:p14="http://schemas.microsoft.com/office/powerpoint/2010/main" val="1006286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Foundations</a:t>
            </a:r>
            <a:endParaRPr lang="en-US" dirty="0"/>
          </a:p>
        </p:txBody>
      </p:sp>
      <p:sp>
        <p:nvSpPr>
          <p:cNvPr id="3" name="Content Placeholder 2"/>
          <p:cNvSpPr>
            <a:spLocks noGrp="1"/>
          </p:cNvSpPr>
          <p:nvPr>
            <p:ph idx="1"/>
          </p:nvPr>
        </p:nvSpPr>
        <p:spPr/>
        <p:txBody>
          <a:bodyPr/>
          <a:lstStyle/>
          <a:p>
            <a:r>
              <a:rPr lang="en-US" sz="2400" dirty="0" smtClean="0"/>
              <a:t>To</a:t>
            </a:r>
            <a:r>
              <a:rPr lang="en-US" sz="2400" baseline="0" dirty="0" smtClean="0"/>
              <a:t> date we have subjected about half of this material to the formal OMG process and model changes</a:t>
            </a:r>
          </a:p>
          <a:p>
            <a:r>
              <a:rPr lang="en-US" sz="2400" baseline="0" dirty="0" smtClean="0"/>
              <a:t>Now plan to provide a complete Foundations first release (March)</a:t>
            </a:r>
          </a:p>
          <a:p>
            <a:r>
              <a:rPr lang="en-US" sz="2400" baseline="0" dirty="0" smtClean="0"/>
              <a:t>Progress in the following areas:</a:t>
            </a:r>
          </a:p>
          <a:p>
            <a:pPr lvl="1"/>
            <a:r>
              <a:rPr lang="en-US" sz="2000" dirty="0" smtClean="0"/>
              <a:t>Transactions</a:t>
            </a:r>
          </a:p>
          <a:p>
            <a:pPr lvl="1"/>
            <a:r>
              <a:rPr lang="en-US" sz="2000" dirty="0" smtClean="0"/>
              <a:t>Legal / contractual and rights/obligations</a:t>
            </a:r>
          </a:p>
          <a:p>
            <a:pPr lvl="1"/>
            <a:r>
              <a:rPr lang="en-US" sz="2000" dirty="0" smtClean="0"/>
              <a:t>Address – conceptual changes identified in POC</a:t>
            </a:r>
            <a:r>
              <a:rPr lang="en-US" sz="2000" baseline="0" dirty="0" smtClean="0"/>
              <a:t> sessions</a:t>
            </a:r>
          </a:p>
          <a:p>
            <a:pPr lvl="1"/>
            <a:r>
              <a:rPr lang="en-US" sz="2000" baseline="0" dirty="0" smtClean="0"/>
              <a:t>Geographical and geopolitical</a:t>
            </a:r>
          </a:p>
          <a:p>
            <a:pPr lvl="0"/>
            <a:r>
              <a:rPr lang="en-US" sz="2400" dirty="0" smtClean="0"/>
              <a:t>Need to update the list of “included” external</a:t>
            </a:r>
            <a:r>
              <a:rPr lang="en-US" sz="2400" baseline="0" dirty="0" smtClean="0"/>
              <a:t> standards</a:t>
            </a:r>
          </a:p>
          <a:p>
            <a:pPr lvl="1"/>
            <a:r>
              <a:rPr lang="en-US" sz="2000" dirty="0" smtClean="0"/>
              <a:t>E.g. ISO 3166 OWL; W3C Organization ontology</a:t>
            </a:r>
          </a:p>
          <a:p>
            <a:pPr lvl="1"/>
            <a:r>
              <a:rPr lang="en-US" sz="2000" dirty="0" smtClean="0"/>
              <a:t>Inclusion of OMG Date Time Vocabula</a:t>
            </a:r>
            <a:r>
              <a:rPr lang="en-US" dirty="0" smtClean="0"/>
              <a:t>ry</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16</a:t>
            </a:fld>
            <a:endParaRPr lang="en-US" dirty="0"/>
          </a:p>
        </p:txBody>
      </p:sp>
    </p:spTree>
    <p:extLst>
      <p:ext uri="{BB962C8B-B14F-4D97-AF65-F5344CB8AC3E}">
        <p14:creationId xmlns:p14="http://schemas.microsoft.com/office/powerpoint/2010/main" val="41965076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Business Entities</a:t>
            </a:r>
            <a:endParaRPr lang="en-US" dirty="0"/>
          </a:p>
        </p:txBody>
      </p:sp>
      <p:sp>
        <p:nvSpPr>
          <p:cNvPr id="3" name="Content Placeholder 2"/>
          <p:cNvSpPr>
            <a:spLocks noGrp="1"/>
          </p:cNvSpPr>
          <p:nvPr>
            <p:ph idx="1"/>
          </p:nvPr>
        </p:nvSpPr>
        <p:spPr/>
        <p:txBody>
          <a:bodyPr/>
          <a:lstStyle/>
          <a:p>
            <a:r>
              <a:rPr lang="en-US" dirty="0" smtClean="0"/>
              <a:t>SME </a:t>
            </a:r>
            <a:r>
              <a:rPr lang="en-US" dirty="0" smtClean="0"/>
              <a:t>Reviews</a:t>
            </a:r>
          </a:p>
          <a:p>
            <a:pPr lvl="1"/>
            <a:r>
              <a:rPr lang="en-US" dirty="0" smtClean="0"/>
              <a:t>Great progress in these sessions</a:t>
            </a:r>
          </a:p>
          <a:p>
            <a:pPr lvl="1"/>
            <a:r>
              <a:rPr lang="en-US" dirty="0" smtClean="0"/>
              <a:t>Have managed</a:t>
            </a:r>
            <a:r>
              <a:rPr lang="en-US" baseline="0" dirty="0" smtClean="0"/>
              <a:t> to address many of the open questions and “loose ends” that seemed to be beyond us</a:t>
            </a:r>
          </a:p>
          <a:p>
            <a:pPr lvl="2"/>
            <a:r>
              <a:rPr lang="en-US" baseline="0" dirty="0" smtClean="0"/>
              <a:t>relationship types (ownership and control, influence, exposures)</a:t>
            </a:r>
          </a:p>
          <a:p>
            <a:pPr lvl="2"/>
            <a:r>
              <a:rPr lang="en-US" baseline="0" dirty="0" smtClean="0"/>
              <a:t>More clarity on sovereign, full range of Legal Persons</a:t>
            </a:r>
            <a:endParaRPr lang="en-US" dirty="0" smtClean="0"/>
          </a:p>
          <a:p>
            <a:pPr lvl="1"/>
            <a:r>
              <a:rPr lang="en-US" dirty="0" smtClean="0"/>
              <a:t>Formal recognition</a:t>
            </a:r>
            <a:r>
              <a:rPr lang="en-US" baseline="0" dirty="0" smtClean="0"/>
              <a:t> of legal concepts e.g. </a:t>
            </a:r>
            <a:r>
              <a:rPr lang="en-US" dirty="0" smtClean="0"/>
              <a:t>Legal Person</a:t>
            </a:r>
          </a:p>
          <a:p>
            <a:pPr lvl="1"/>
            <a:r>
              <a:rPr lang="en-US" dirty="0" smtClean="0"/>
              <a:t>Removed</a:t>
            </a:r>
            <a:r>
              <a:rPr lang="en-US" baseline="0" dirty="0" smtClean="0"/>
              <a:t> “Legal Entity” as a label but kept the semantics of ISO 17442 “Legal Entity” in the model</a:t>
            </a:r>
            <a:endParaRPr lang="en-US" dirty="0" smtClean="0"/>
          </a:p>
          <a:p>
            <a:pPr lvl="1"/>
            <a:r>
              <a:rPr lang="en-US" dirty="0" smtClean="0"/>
              <a:t>New “Potential Party” and clarity on what can perform what roles</a:t>
            </a:r>
          </a:p>
          <a:p>
            <a:pPr lvl="1"/>
            <a:r>
              <a:rPr lang="en-US" dirty="0" smtClean="0"/>
              <a:t>Extensive new material on Funds and SPVs </a:t>
            </a:r>
          </a:p>
          <a:p>
            <a:pPr lvl="2"/>
            <a:r>
              <a:rPr lang="en-US" dirty="0" smtClean="0"/>
              <a:t>still working through the model</a:t>
            </a:r>
            <a:r>
              <a:rPr lang="en-US" baseline="0" dirty="0" smtClean="0"/>
              <a:t> changes on </a:t>
            </a:r>
            <a:r>
              <a:rPr lang="en-US" dirty="0" smtClean="0"/>
              <a:t> these</a:t>
            </a:r>
            <a:endParaRPr lang="en-US"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17</a:t>
            </a:fld>
            <a:endParaRPr lang="en-US" dirty="0"/>
          </a:p>
        </p:txBody>
      </p:sp>
    </p:spTree>
    <p:extLst>
      <p:ext uri="{BB962C8B-B14F-4D97-AF65-F5344CB8AC3E}">
        <p14:creationId xmlns:p14="http://schemas.microsoft.com/office/powerpoint/2010/main" val="24743031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Business Entities</a:t>
            </a:r>
            <a:r>
              <a:rPr lang="en-US" baseline="0" dirty="0" smtClean="0"/>
              <a:t> </a:t>
            </a:r>
            <a:r>
              <a:rPr lang="en-US" baseline="0" dirty="0" smtClean="0"/>
              <a:t>December Draft</a:t>
            </a:r>
            <a:endParaRPr lang="en-US" dirty="0"/>
          </a:p>
        </p:txBody>
      </p:sp>
      <p:sp>
        <p:nvSpPr>
          <p:cNvPr id="3" name="Content Placeholder 2"/>
          <p:cNvSpPr>
            <a:spLocks noGrp="1"/>
          </p:cNvSpPr>
          <p:nvPr>
            <p:ph idx="1"/>
          </p:nvPr>
        </p:nvSpPr>
        <p:spPr/>
        <p:txBody>
          <a:bodyPr/>
          <a:lstStyle/>
          <a:p>
            <a:r>
              <a:rPr lang="en-US" dirty="0" smtClean="0"/>
              <a:t>Still working on this!</a:t>
            </a:r>
            <a:endParaRPr lang="en-US" dirty="0" smtClean="0"/>
          </a:p>
          <a:p>
            <a:pPr lvl="1"/>
            <a:r>
              <a:rPr lang="en-US" dirty="0" smtClean="0"/>
              <a:t>Take to OMG FDTF meetings at Burlingame</a:t>
            </a:r>
          </a:p>
          <a:p>
            <a:pPr lvl="1"/>
            <a:r>
              <a:rPr lang="en-US" dirty="0" smtClean="0"/>
              <a:t>Show</a:t>
            </a:r>
            <a:r>
              <a:rPr lang="en-US" baseline="0" dirty="0" smtClean="0"/>
              <a:t> that we have </a:t>
            </a:r>
            <a:r>
              <a:rPr lang="en-US" baseline="0" dirty="0" err="1" smtClean="0"/>
              <a:t>actioned</a:t>
            </a:r>
            <a:r>
              <a:rPr lang="en-US" baseline="0" dirty="0" smtClean="0"/>
              <a:t> the detailed OMG review comments to date</a:t>
            </a:r>
          </a:p>
          <a:p>
            <a:r>
              <a:rPr lang="en-US" baseline="0" dirty="0" smtClean="0"/>
              <a:t>Provide an up to date point of reference for users</a:t>
            </a:r>
          </a:p>
          <a:p>
            <a:pPr lvl="1"/>
            <a:r>
              <a:rPr lang="en-US" baseline="0" dirty="0" smtClean="0"/>
              <a:t>Table/spreadsheet of terms and definitions</a:t>
            </a:r>
          </a:p>
          <a:p>
            <a:pPr lvl="1"/>
            <a:r>
              <a:rPr lang="en-US" baseline="0" dirty="0" smtClean="0"/>
              <a:t>Machine readable </a:t>
            </a:r>
            <a:r>
              <a:rPr lang="en-US" baseline="0" dirty="0" smtClean="0"/>
              <a:t>files: after Burlingame</a:t>
            </a:r>
            <a:endParaRPr lang="en-US" baseline="0" dirty="0" smtClean="0"/>
          </a:p>
          <a:p>
            <a:r>
              <a:rPr lang="en-US" baseline="0" dirty="0" smtClean="0"/>
              <a:t>Scope:</a:t>
            </a:r>
          </a:p>
          <a:p>
            <a:pPr lvl="1"/>
            <a:r>
              <a:rPr lang="en-US" baseline="0" dirty="0" smtClean="0"/>
              <a:t>Core </a:t>
            </a:r>
            <a:r>
              <a:rPr lang="en-US" baseline="0" dirty="0" smtClean="0"/>
              <a:t>facts as identified in the SME Reviews</a:t>
            </a:r>
          </a:p>
          <a:p>
            <a:pPr lvl="1"/>
            <a:r>
              <a:rPr lang="en-US" baseline="0" dirty="0" smtClean="0"/>
              <a:t>Other items in </a:t>
            </a:r>
            <a:r>
              <a:rPr lang="en-US" baseline="0" dirty="0" smtClean="0"/>
              <a:t>scope </a:t>
            </a:r>
            <a:r>
              <a:rPr lang="en-US" baseline="0" dirty="0" smtClean="0"/>
              <a:t>per SME reviews to be added in February version (March FDTF)</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18</a:t>
            </a:fld>
            <a:endParaRPr lang="en-US" dirty="0"/>
          </a:p>
        </p:txBody>
      </p:sp>
    </p:spTree>
    <p:extLst>
      <p:ext uri="{BB962C8B-B14F-4D97-AF65-F5344CB8AC3E}">
        <p14:creationId xmlns:p14="http://schemas.microsoft.com/office/powerpoint/2010/main" val="41932623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Presentation Facility (Adaptive)</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19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37671428"/>
              </p:ext>
            </p:extLst>
          </p:nvPr>
        </p:nvGraphicFramePr>
        <p:xfrm>
          <a:off x="838200" y="1447800"/>
          <a:ext cx="7315200" cy="4038600"/>
        </p:xfrm>
        <a:graphic>
          <a:graphicData uri="http://schemas.openxmlformats.org/drawingml/2006/table">
            <a:tbl>
              <a:tblPr/>
              <a:tblGrid>
                <a:gridCol w="3505200"/>
                <a:gridCol w="3810000"/>
              </a:tblGrid>
              <a:tr h="1205803">
                <a:tc>
                  <a:txBody>
                    <a:bodyPr/>
                    <a:lstStyle/>
                    <a:p>
                      <a:pPr marL="0" marR="0" algn="ctr">
                        <a:spcBef>
                          <a:spcPts val="0"/>
                        </a:spcBef>
                        <a:spcAft>
                          <a:spcPts val="0"/>
                        </a:spcAft>
                      </a:pPr>
                      <a:r>
                        <a:rPr lang="en-US" sz="1400" b="1" dirty="0">
                          <a:solidFill>
                            <a:srgbClr val="C0C0C0"/>
                          </a:solidFill>
                          <a:effectLst/>
                          <a:latin typeface="Verdana"/>
                          <a:ea typeface="MS Mincho"/>
                          <a:cs typeface="Times New Roman"/>
                        </a:rPr>
                        <a:t>FIBO Business Conceptual Ontology (BCO)</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CC99"/>
                    </a:solidFill>
                  </a:tcPr>
                </a:tc>
                <a:tc>
                  <a:txBody>
                    <a:bodyPr/>
                    <a:lstStyle/>
                    <a:p>
                      <a:pPr marL="0" marR="0" algn="ctr">
                        <a:spcBef>
                          <a:spcPts val="0"/>
                        </a:spcBef>
                        <a:spcAft>
                          <a:spcPts val="0"/>
                        </a:spcAft>
                      </a:pPr>
                      <a:r>
                        <a:rPr lang="en-US" sz="1400" b="1" dirty="0">
                          <a:effectLst/>
                          <a:latin typeface="Verdana"/>
                          <a:ea typeface="MS Mincho"/>
                          <a:cs typeface="Times New Roman"/>
                        </a:rPr>
                        <a:t>Adaptive Web Presentation Facility</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00FF00"/>
                    </a:solidFill>
                  </a:tcPr>
                </a:tc>
              </a:tr>
              <a:tr h="1431890">
                <a:tc gridSpan="2">
                  <a:txBody>
                    <a:bodyPr/>
                    <a:lstStyle/>
                    <a:p>
                      <a:pPr marL="0" marR="0" algn="ctr">
                        <a:spcBef>
                          <a:spcPts val="0"/>
                        </a:spcBef>
                        <a:spcAft>
                          <a:spcPts val="0"/>
                        </a:spcAft>
                      </a:pPr>
                      <a:r>
                        <a:rPr lang="en-US" sz="1800" b="1">
                          <a:solidFill>
                            <a:srgbClr val="C0C0C0"/>
                          </a:solidFill>
                          <a:effectLst/>
                          <a:latin typeface="Verdana"/>
                          <a:ea typeface="MS Mincho"/>
                          <a:cs typeface="Times New Roman"/>
                        </a:rPr>
                        <a:t>FIBO OMG Specifications</a:t>
                      </a:r>
                      <a:endParaRPr lang="en-US" sz="1000">
                        <a:effectLst/>
                        <a:latin typeface="Verdana"/>
                        <a:ea typeface="MS Mincho"/>
                        <a:cs typeface="Times New Roman"/>
                      </a:endParaRPr>
                    </a:p>
                  </a:txBody>
                  <a:tcPr marL="68580" marR="68580" marT="0" marB="0" anchor="ctr">
                    <a:lnL>
                      <a:noFill/>
                    </a:lnL>
                    <a:lnR>
                      <a:noFill/>
                    </a:lnR>
                    <a:lnT>
                      <a:noFill/>
                    </a:lnT>
                    <a:lnB>
                      <a:noFill/>
                    </a:lnB>
                    <a:solidFill>
                      <a:srgbClr val="99CCFF"/>
                    </a:solidFill>
                  </a:tcPr>
                </a:tc>
                <a:tc hMerge="1">
                  <a:txBody>
                    <a:bodyPr/>
                    <a:lstStyle/>
                    <a:p>
                      <a:endParaRPr lang="en-US"/>
                    </a:p>
                  </a:txBody>
                  <a:tcPr/>
                </a:tc>
              </a:tr>
              <a:tr h="1400907">
                <a:tc gridSpan="2">
                  <a:txBody>
                    <a:bodyPr/>
                    <a:lstStyle/>
                    <a:p>
                      <a:pPr marL="0" marR="0" algn="ctr">
                        <a:spcBef>
                          <a:spcPts val="0"/>
                        </a:spcBef>
                        <a:spcAft>
                          <a:spcPts val="0"/>
                        </a:spcAft>
                      </a:pPr>
                      <a:r>
                        <a:rPr lang="en-US" sz="1800" b="1" dirty="0">
                          <a:solidFill>
                            <a:srgbClr val="C0C0C0"/>
                          </a:solidFill>
                          <a:effectLst/>
                          <a:latin typeface="Verdana"/>
                          <a:ea typeface="MS Mincho"/>
                          <a:cs typeface="Times New Roman"/>
                        </a:rPr>
                        <a:t>FIBO Operational Ontologies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99CC"/>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817345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z="3600" dirty="0" smtClean="0"/>
              <a:t>FIBO Update, Status and Plans</a:t>
            </a:r>
          </a:p>
          <a:p>
            <a:r>
              <a:rPr lang="en-US" sz="3600" dirty="0" smtClean="0"/>
              <a:t>FDTF Agenda for Burlingame</a:t>
            </a:r>
          </a:p>
          <a:p>
            <a:r>
              <a:rPr lang="en-US" sz="3600" dirty="0" err="1" smtClean="0"/>
              <a:t>RegW</a:t>
            </a:r>
            <a:r>
              <a:rPr lang="en-US" sz="3600" dirty="0" smtClean="0"/>
              <a:t> and </a:t>
            </a:r>
            <a:r>
              <a:rPr lang="en-US" sz="3600" dirty="0" smtClean="0"/>
              <a:t>Front-running</a:t>
            </a:r>
            <a:endParaRPr lang="en-US" sz="360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a:t>
            </a:fld>
            <a:endParaRPr lang="en-US" dirty="0"/>
          </a:p>
        </p:txBody>
      </p:sp>
    </p:spTree>
    <p:extLst>
      <p:ext uri="{BB962C8B-B14F-4D97-AF65-F5344CB8AC3E}">
        <p14:creationId xmlns:p14="http://schemas.microsoft.com/office/powerpoint/2010/main" val="4939934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Presentation Facility</a:t>
            </a:r>
            <a:endParaRPr lang="en-US" dirty="0"/>
          </a:p>
        </p:txBody>
      </p:sp>
      <p:sp>
        <p:nvSpPr>
          <p:cNvPr id="3" name="Content Placeholder 2"/>
          <p:cNvSpPr>
            <a:spLocks noGrp="1"/>
          </p:cNvSpPr>
          <p:nvPr>
            <p:ph idx="1"/>
          </p:nvPr>
        </p:nvSpPr>
        <p:spPr/>
        <p:txBody>
          <a:bodyPr/>
          <a:lstStyle/>
          <a:p>
            <a:r>
              <a:rPr lang="en-US" dirty="0" smtClean="0"/>
              <a:t>Identified</a:t>
            </a:r>
            <a:r>
              <a:rPr lang="en-US" baseline="0" dirty="0" smtClean="0"/>
              <a:t> two audience types:</a:t>
            </a:r>
          </a:p>
          <a:p>
            <a:endParaRPr lang="en-US" baseline="0" dirty="0" smtClean="0"/>
          </a:p>
          <a:p>
            <a:pPr lvl="1"/>
            <a:r>
              <a:rPr lang="en-US" dirty="0" smtClean="0"/>
              <a:t>Those looking at the model as a model</a:t>
            </a:r>
          </a:p>
          <a:p>
            <a:pPr lvl="1"/>
            <a:r>
              <a:rPr lang="en-US" dirty="0" smtClean="0"/>
              <a:t>Those using</a:t>
            </a:r>
            <a:r>
              <a:rPr lang="en-US" baseline="0" dirty="0" smtClean="0"/>
              <a:t> the model to view the business realities</a:t>
            </a:r>
          </a:p>
          <a:p>
            <a:pPr lvl="1"/>
            <a:endParaRPr lang="en-US" baseline="0" dirty="0" smtClean="0"/>
          </a:p>
          <a:p>
            <a:pPr lvl="0"/>
            <a:r>
              <a:rPr lang="en-US" baseline="0" dirty="0" smtClean="0"/>
              <a:t>That is, there will be views for those who need to understand the model in order to implement against it, and there will be views for those to whom the model is a way of representing the subject matter</a:t>
            </a:r>
          </a:p>
          <a:p>
            <a:pPr lvl="1"/>
            <a:r>
              <a:rPr lang="en-US" baseline="0" dirty="0" smtClean="0"/>
              <a:t>These have different concerns and requirements</a:t>
            </a:r>
          </a:p>
          <a:p>
            <a:pPr lvl="1"/>
            <a:r>
              <a:rPr lang="en-US" baseline="0" dirty="0" smtClean="0"/>
              <a:t>Potentially offer different levels of detail and logical information e.g. necessary and sufficient </a:t>
            </a:r>
            <a:r>
              <a:rPr lang="en-US" baseline="0" dirty="0" smtClean="0"/>
              <a:t>facts</a:t>
            </a:r>
          </a:p>
          <a:p>
            <a:pPr lvl="1"/>
            <a:r>
              <a:rPr lang="en-US" baseline="0" dirty="0" smtClean="0"/>
              <a:t>Requires imagination – still working on that!</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20</a:t>
            </a:fld>
            <a:endParaRPr lang="en-US" dirty="0"/>
          </a:p>
        </p:txBody>
      </p:sp>
    </p:spTree>
    <p:extLst>
      <p:ext uri="{BB962C8B-B14F-4D97-AF65-F5344CB8AC3E}">
        <p14:creationId xmlns:p14="http://schemas.microsoft.com/office/powerpoint/2010/main" val="19528659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OMG Specifications</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21</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941259171"/>
              </p:ext>
            </p:extLst>
          </p:nvPr>
        </p:nvGraphicFramePr>
        <p:xfrm>
          <a:off x="838200" y="1447800"/>
          <a:ext cx="7315200" cy="4038600"/>
        </p:xfrm>
        <a:graphic>
          <a:graphicData uri="http://schemas.openxmlformats.org/drawingml/2006/table">
            <a:tbl>
              <a:tblPr/>
              <a:tblGrid>
                <a:gridCol w="3579779"/>
                <a:gridCol w="3735421"/>
              </a:tblGrid>
              <a:tr h="1183473">
                <a:tc>
                  <a:txBody>
                    <a:bodyPr/>
                    <a:lstStyle/>
                    <a:p>
                      <a:pPr marL="0" marR="0" algn="ctr">
                        <a:spcBef>
                          <a:spcPts val="0"/>
                        </a:spcBef>
                        <a:spcAft>
                          <a:spcPts val="0"/>
                        </a:spcAft>
                      </a:pPr>
                      <a:r>
                        <a:rPr lang="en-US" sz="1400" b="1" dirty="0">
                          <a:solidFill>
                            <a:srgbClr val="C0C0C0"/>
                          </a:solidFill>
                          <a:effectLst/>
                          <a:latin typeface="Verdana"/>
                          <a:ea typeface="MS Mincho"/>
                          <a:cs typeface="Times New Roman"/>
                        </a:rPr>
                        <a:t>FIBO Business Conceptual Ontology (BCO)</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CC99"/>
                    </a:solidFill>
                  </a:tcPr>
                </a:tc>
                <a:tc>
                  <a:txBody>
                    <a:bodyPr/>
                    <a:lstStyle/>
                    <a:p>
                      <a:pPr marL="0" marR="0" algn="ctr">
                        <a:spcBef>
                          <a:spcPts val="0"/>
                        </a:spcBef>
                        <a:spcAft>
                          <a:spcPts val="0"/>
                        </a:spcAft>
                      </a:pPr>
                      <a:r>
                        <a:rPr lang="en-US" sz="1400" b="1" dirty="0">
                          <a:solidFill>
                            <a:srgbClr val="C0C0C0"/>
                          </a:solidFill>
                          <a:effectLst/>
                          <a:latin typeface="Verdana"/>
                          <a:ea typeface="MS Mincho"/>
                          <a:cs typeface="Times New Roman"/>
                        </a:rPr>
                        <a:t>Adaptive Web Presentation Facility</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CCFFCC"/>
                    </a:solidFill>
                  </a:tcPr>
                </a:tc>
              </a:tr>
              <a:tr h="1405373">
                <a:tc gridSpan="2">
                  <a:txBody>
                    <a:bodyPr/>
                    <a:lstStyle/>
                    <a:p>
                      <a:pPr marL="0" marR="0" algn="ctr">
                        <a:spcBef>
                          <a:spcPts val="0"/>
                        </a:spcBef>
                        <a:spcAft>
                          <a:spcPts val="0"/>
                        </a:spcAft>
                      </a:pPr>
                      <a:r>
                        <a:rPr lang="en-US" sz="1800" b="1">
                          <a:effectLst/>
                          <a:latin typeface="Verdana"/>
                          <a:ea typeface="MS Mincho"/>
                          <a:cs typeface="Times New Roman"/>
                        </a:rPr>
                        <a:t>FIBO OMG Specifications</a:t>
                      </a:r>
                      <a:endParaRPr lang="en-US" sz="1000">
                        <a:effectLst/>
                        <a:latin typeface="Verdana"/>
                        <a:ea typeface="MS Mincho"/>
                        <a:cs typeface="Times New Roman"/>
                      </a:endParaRPr>
                    </a:p>
                  </a:txBody>
                  <a:tcPr marL="68580" marR="68580" marT="0" marB="0" anchor="ctr">
                    <a:lnL>
                      <a:noFill/>
                    </a:lnL>
                    <a:lnR>
                      <a:noFill/>
                    </a:lnR>
                    <a:lnT>
                      <a:noFill/>
                    </a:lnT>
                    <a:lnB>
                      <a:noFill/>
                    </a:lnB>
                    <a:solidFill>
                      <a:srgbClr val="3366FF"/>
                    </a:solidFill>
                  </a:tcPr>
                </a:tc>
                <a:tc hMerge="1">
                  <a:txBody>
                    <a:bodyPr/>
                    <a:lstStyle/>
                    <a:p>
                      <a:endParaRPr lang="en-US"/>
                    </a:p>
                  </a:txBody>
                  <a:tcPr/>
                </a:tc>
              </a:tr>
              <a:tr h="1449754">
                <a:tc gridSpan="2">
                  <a:txBody>
                    <a:bodyPr/>
                    <a:lstStyle/>
                    <a:p>
                      <a:pPr marL="0" marR="0" algn="ctr">
                        <a:spcBef>
                          <a:spcPts val="0"/>
                        </a:spcBef>
                        <a:spcAft>
                          <a:spcPts val="0"/>
                        </a:spcAft>
                      </a:pPr>
                      <a:r>
                        <a:rPr lang="en-US" sz="1800" b="1" dirty="0">
                          <a:solidFill>
                            <a:srgbClr val="C0C0C0"/>
                          </a:solidFill>
                          <a:effectLst/>
                          <a:latin typeface="Verdana"/>
                          <a:ea typeface="MS Mincho"/>
                          <a:cs typeface="Times New Roman"/>
                        </a:rPr>
                        <a:t>FIBO Operational Ontologies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99CC"/>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13082871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OMG Specifications</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22</a:t>
            </a:fld>
            <a:endParaRPr lang="en-US" dirty="0"/>
          </a:p>
        </p:txBody>
      </p:sp>
      <p:sp>
        <p:nvSpPr>
          <p:cNvPr id="5" name="Content Placeholder 4"/>
          <p:cNvSpPr>
            <a:spLocks noGrp="1"/>
          </p:cNvSpPr>
          <p:nvPr>
            <p:ph idx="1"/>
          </p:nvPr>
        </p:nvSpPr>
        <p:spPr/>
        <p:txBody>
          <a:bodyPr/>
          <a:lstStyle/>
          <a:p>
            <a:r>
              <a:rPr lang="en-US" dirty="0" smtClean="0"/>
              <a:t>Most material written</a:t>
            </a:r>
          </a:p>
          <a:p>
            <a:r>
              <a:rPr lang="en-US" dirty="0" smtClean="0"/>
              <a:t>Content of specification is given</a:t>
            </a:r>
            <a:r>
              <a:rPr lang="en-US" baseline="0" dirty="0" smtClean="0"/>
              <a:t> as a report from </a:t>
            </a:r>
            <a:r>
              <a:rPr lang="en-US" baseline="0" dirty="0" smtClean="0"/>
              <a:t>Adaptive</a:t>
            </a:r>
          </a:p>
          <a:p>
            <a:pPr lvl="1"/>
            <a:r>
              <a:rPr lang="en-US" baseline="0" dirty="0" smtClean="0"/>
              <a:t>Idea: Re-write content similarly to the SMER </a:t>
            </a:r>
            <a:r>
              <a:rPr lang="en-US" baseline="0" dirty="0" err="1" smtClean="0"/>
              <a:t>Powerpoint</a:t>
            </a:r>
            <a:endParaRPr lang="en-US" baseline="0" dirty="0" smtClean="0"/>
          </a:p>
          <a:p>
            <a:pPr lvl="1"/>
            <a:r>
              <a:rPr lang="en-US" baseline="0" dirty="0" smtClean="0"/>
              <a:t>Consistent with other OMG standards</a:t>
            </a:r>
            <a:endParaRPr lang="en-US" baseline="0" dirty="0" smtClean="0"/>
          </a:p>
          <a:p>
            <a:r>
              <a:rPr lang="en-US" baseline="0" dirty="0" smtClean="0"/>
              <a:t>Conformance </a:t>
            </a:r>
            <a:r>
              <a:rPr lang="en-US" baseline="0" dirty="0" smtClean="0"/>
              <a:t>and Implementation</a:t>
            </a:r>
            <a:endParaRPr lang="en-US" baseline="0" dirty="0" smtClean="0"/>
          </a:p>
          <a:p>
            <a:pPr lvl="1"/>
            <a:r>
              <a:rPr lang="en-US" dirty="0" smtClean="0"/>
              <a:t>Identified principles for “good” applications in semantic tech and in conventional tech</a:t>
            </a:r>
          </a:p>
          <a:p>
            <a:pPr lvl="2"/>
            <a:r>
              <a:rPr lang="en-US" dirty="0" smtClean="0"/>
              <a:t>Simple cases in Conformance section (pure extraction)</a:t>
            </a:r>
          </a:p>
          <a:p>
            <a:pPr lvl="2"/>
            <a:r>
              <a:rPr lang="en-US" dirty="0" smtClean="0"/>
              <a:t>Non </a:t>
            </a:r>
            <a:r>
              <a:rPr lang="en-US" dirty="0" smtClean="0"/>
              <a:t>normative </a:t>
            </a:r>
            <a:r>
              <a:rPr lang="en-US" dirty="0" smtClean="0"/>
              <a:t>annex for other best practice recommendations</a:t>
            </a:r>
            <a:endParaRPr lang="en-US" dirty="0" smtClean="0"/>
          </a:p>
          <a:p>
            <a:pPr lvl="3"/>
            <a:r>
              <a:rPr lang="en-US" dirty="0" smtClean="0"/>
              <a:t>Could </a:t>
            </a:r>
            <a:r>
              <a:rPr lang="en-US" dirty="0" smtClean="0"/>
              <a:t>make </a:t>
            </a:r>
            <a:r>
              <a:rPr lang="en-US" dirty="0" smtClean="0"/>
              <a:t>some </a:t>
            </a:r>
            <a:r>
              <a:rPr lang="en-US" dirty="0" smtClean="0"/>
              <a:t>normative before final sign-off</a:t>
            </a:r>
            <a:endParaRPr lang="en-US" dirty="0" smtClean="0"/>
          </a:p>
        </p:txBody>
      </p:sp>
    </p:spTree>
    <p:extLst>
      <p:ext uri="{BB962C8B-B14F-4D97-AF65-F5344CB8AC3E}">
        <p14:creationId xmlns:p14="http://schemas.microsoft.com/office/powerpoint/2010/main" val="40365168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Operational Ontologies</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8298529"/>
              </p:ext>
            </p:extLst>
          </p:nvPr>
        </p:nvGraphicFramePr>
        <p:xfrm>
          <a:off x="838199" y="1447800"/>
          <a:ext cx="7315200" cy="4038601"/>
        </p:xfrm>
        <a:graphic>
          <a:graphicData uri="http://schemas.openxmlformats.org/drawingml/2006/table">
            <a:tbl>
              <a:tblPr/>
              <a:tblGrid>
                <a:gridCol w="3615446"/>
                <a:gridCol w="3699754"/>
              </a:tblGrid>
              <a:tr h="1183473">
                <a:tc>
                  <a:txBody>
                    <a:bodyPr/>
                    <a:lstStyle/>
                    <a:p>
                      <a:pPr marL="0" marR="0" algn="ctr">
                        <a:spcBef>
                          <a:spcPts val="0"/>
                        </a:spcBef>
                        <a:spcAft>
                          <a:spcPts val="0"/>
                        </a:spcAft>
                      </a:pPr>
                      <a:r>
                        <a:rPr lang="en-US" sz="1400" b="1" dirty="0">
                          <a:solidFill>
                            <a:srgbClr val="C0C0C0"/>
                          </a:solidFill>
                          <a:effectLst/>
                          <a:latin typeface="Verdana"/>
                          <a:ea typeface="MS Mincho"/>
                          <a:cs typeface="Times New Roman"/>
                        </a:rPr>
                        <a:t>FIBO Business Conceptual Ontology (BCO)</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CC99"/>
                    </a:solidFill>
                  </a:tcPr>
                </a:tc>
                <a:tc>
                  <a:txBody>
                    <a:bodyPr/>
                    <a:lstStyle/>
                    <a:p>
                      <a:pPr marL="0" marR="0" algn="ctr">
                        <a:spcBef>
                          <a:spcPts val="0"/>
                        </a:spcBef>
                        <a:spcAft>
                          <a:spcPts val="0"/>
                        </a:spcAft>
                      </a:pPr>
                      <a:r>
                        <a:rPr lang="en-US" sz="1400" b="1">
                          <a:solidFill>
                            <a:srgbClr val="C0C0C0"/>
                          </a:solidFill>
                          <a:effectLst/>
                          <a:latin typeface="Verdana"/>
                          <a:ea typeface="MS Mincho"/>
                          <a:cs typeface="Times New Roman"/>
                        </a:rPr>
                        <a:t>Adaptive Web Presentation Facility</a:t>
                      </a:r>
                      <a:endParaRPr lang="en-US" sz="1000">
                        <a:effectLst/>
                        <a:latin typeface="Verdana"/>
                        <a:ea typeface="MS Mincho"/>
                        <a:cs typeface="Times New Roman"/>
                      </a:endParaRPr>
                    </a:p>
                  </a:txBody>
                  <a:tcPr marL="68580" marR="68580" marT="0" marB="0" anchor="ctr">
                    <a:lnL>
                      <a:noFill/>
                    </a:lnL>
                    <a:lnR>
                      <a:noFill/>
                    </a:lnR>
                    <a:lnT>
                      <a:noFill/>
                    </a:lnT>
                    <a:lnB>
                      <a:noFill/>
                    </a:lnB>
                    <a:solidFill>
                      <a:srgbClr val="CCFFCC"/>
                    </a:solidFill>
                  </a:tcPr>
                </a:tc>
              </a:tr>
              <a:tr h="1405374">
                <a:tc gridSpan="2">
                  <a:txBody>
                    <a:bodyPr/>
                    <a:lstStyle/>
                    <a:p>
                      <a:pPr marL="0" marR="0" algn="ctr">
                        <a:spcBef>
                          <a:spcPts val="0"/>
                        </a:spcBef>
                        <a:spcAft>
                          <a:spcPts val="0"/>
                        </a:spcAft>
                      </a:pPr>
                      <a:r>
                        <a:rPr lang="en-US" sz="1800" b="1" dirty="0">
                          <a:solidFill>
                            <a:srgbClr val="C0C0C0"/>
                          </a:solidFill>
                          <a:effectLst/>
                          <a:latin typeface="Verdana"/>
                          <a:ea typeface="MS Mincho"/>
                          <a:cs typeface="Times New Roman"/>
                        </a:rPr>
                        <a:t>FIBO OMG Specifications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99CCFF"/>
                    </a:solidFill>
                  </a:tcPr>
                </a:tc>
                <a:tc hMerge="1">
                  <a:txBody>
                    <a:bodyPr/>
                    <a:lstStyle/>
                    <a:p>
                      <a:endParaRPr lang="en-US"/>
                    </a:p>
                  </a:txBody>
                  <a:tcPr/>
                </a:tc>
              </a:tr>
              <a:tr h="1449754">
                <a:tc gridSpan="2">
                  <a:txBody>
                    <a:bodyPr/>
                    <a:lstStyle/>
                    <a:p>
                      <a:pPr marL="0" marR="0" algn="ctr">
                        <a:spcBef>
                          <a:spcPts val="0"/>
                        </a:spcBef>
                        <a:spcAft>
                          <a:spcPts val="0"/>
                        </a:spcAft>
                      </a:pPr>
                      <a:r>
                        <a:rPr lang="en-US" sz="1800" b="1" dirty="0">
                          <a:effectLst/>
                          <a:latin typeface="Verdana"/>
                          <a:ea typeface="MS Mincho"/>
                          <a:cs typeface="Times New Roman"/>
                        </a:rPr>
                        <a:t>FIBO Operational Ontologies</a:t>
                      </a:r>
                      <a:endParaRPr lang="en-US" sz="1000" dirty="0">
                        <a:effectLst/>
                        <a:latin typeface="Verdana"/>
                        <a:ea typeface="MS Mincho"/>
                        <a:cs typeface="Times New Roman"/>
                      </a:endParaRPr>
                    </a:p>
                  </a:txBody>
                  <a:tcPr marL="68580" marR="68580" marT="0" marB="0" anchor="ctr">
                    <a:lnL>
                      <a:noFill/>
                    </a:lnL>
                    <a:lnR>
                      <a:noFill/>
                    </a:lnR>
                    <a:lnT>
                      <a:noFill/>
                    </a:lnT>
                    <a:lnB>
                      <a:noFill/>
                    </a:lnB>
                    <a:solidFill>
                      <a:srgbClr val="FF00FF"/>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15759694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Ontologies</a:t>
            </a:r>
            <a:endParaRPr lang="en-US" dirty="0"/>
          </a:p>
        </p:txBody>
      </p:sp>
      <p:sp>
        <p:nvSpPr>
          <p:cNvPr id="3" name="Content Placeholder 2"/>
          <p:cNvSpPr>
            <a:spLocks noGrp="1"/>
          </p:cNvSpPr>
          <p:nvPr>
            <p:ph idx="1"/>
          </p:nvPr>
        </p:nvSpPr>
        <p:spPr/>
        <p:txBody>
          <a:bodyPr/>
          <a:lstStyle/>
          <a:p>
            <a:r>
              <a:rPr lang="en-US" dirty="0" smtClean="0"/>
              <a:t>Some valuable lessons on what makes a suitable operational ontology</a:t>
            </a:r>
          </a:p>
          <a:p>
            <a:pPr lvl="0"/>
            <a:r>
              <a:rPr lang="en-US" dirty="0" smtClean="0"/>
              <a:t>Currently looking at time related issues</a:t>
            </a:r>
          </a:p>
          <a:p>
            <a:pPr lvl="1"/>
            <a:r>
              <a:rPr lang="en-US" dirty="0" smtClean="0"/>
              <a:t>Relationships with a start and end date</a:t>
            </a:r>
          </a:p>
          <a:p>
            <a:pPr lvl="1"/>
            <a:r>
              <a:rPr lang="en-US" dirty="0" smtClean="0"/>
              <a:t>Comes full circle to the BCO concepts of “Party”!</a:t>
            </a:r>
          </a:p>
          <a:p>
            <a:pPr lvl="0"/>
            <a:r>
              <a:rPr lang="en-US" dirty="0" smtClean="0"/>
              <a:t>Interesting observations on</a:t>
            </a:r>
            <a:r>
              <a:rPr lang="en-US" baseline="0" dirty="0" smtClean="0"/>
              <a:t> data versus “Things” and what is modeled</a:t>
            </a:r>
          </a:p>
          <a:p>
            <a:pPr lvl="1"/>
            <a:r>
              <a:rPr lang="en-US" baseline="0" dirty="0" smtClean="0"/>
              <a:t>Open world v closed world assumptions</a:t>
            </a:r>
          </a:p>
          <a:p>
            <a:pPr lvl="1"/>
            <a:r>
              <a:rPr lang="en-US" baseline="0" dirty="0" smtClean="0"/>
              <a:t>When to model that “Thing” which is a Record</a:t>
            </a:r>
          </a:p>
          <a:p>
            <a:pPr lvl="0"/>
            <a:r>
              <a:rPr lang="en-US" baseline="0" dirty="0" smtClean="0"/>
              <a:t>Have started to identify and extend conceptual requirements on these sessions e.g. “Address” terms – to be carried back to the BCO</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24</a:t>
            </a:fld>
            <a:endParaRPr lang="en-US" dirty="0"/>
          </a:p>
        </p:txBody>
      </p:sp>
    </p:spTree>
    <p:extLst>
      <p:ext uri="{BB962C8B-B14F-4D97-AF65-F5344CB8AC3E}">
        <p14:creationId xmlns:p14="http://schemas.microsoft.com/office/powerpoint/2010/main" val="23924194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25</a:t>
            </a:fld>
            <a:endParaRPr lang="en-US" dirty="0"/>
          </a:p>
        </p:txBody>
      </p:sp>
    </p:spTree>
    <p:extLst>
      <p:ext uri="{BB962C8B-B14F-4D97-AF65-F5344CB8AC3E}">
        <p14:creationId xmlns:p14="http://schemas.microsoft.com/office/powerpoint/2010/main" val="4155917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Headline Points</a:t>
            </a:r>
            <a:endParaRPr lang="en-US" dirty="0"/>
          </a:p>
        </p:txBody>
      </p:sp>
      <p:sp>
        <p:nvSpPr>
          <p:cNvPr id="3" name="Content Placeholder 2"/>
          <p:cNvSpPr>
            <a:spLocks noGrp="1"/>
          </p:cNvSpPr>
          <p:nvPr>
            <p:ph idx="1"/>
          </p:nvPr>
        </p:nvSpPr>
        <p:spPr/>
        <p:txBody>
          <a:bodyPr/>
          <a:lstStyle/>
          <a:p>
            <a:r>
              <a:rPr lang="en-US" dirty="0" smtClean="0"/>
              <a:t>OMG Quarterly Meeting next week</a:t>
            </a:r>
          </a:p>
          <a:p>
            <a:r>
              <a:rPr lang="en-US" dirty="0" smtClean="0"/>
              <a:t>FIBO December Draft</a:t>
            </a:r>
          </a:p>
          <a:p>
            <a:r>
              <a:rPr lang="en-US" dirty="0" smtClean="0"/>
              <a:t>Proposed</a:t>
            </a:r>
            <a:r>
              <a:rPr lang="en-US" baseline="0" dirty="0" smtClean="0"/>
              <a:t> workgroup sessions</a:t>
            </a:r>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3</a:t>
            </a:fld>
            <a:endParaRPr lang="en-US" dirty="0"/>
          </a:p>
        </p:txBody>
      </p:sp>
    </p:spTree>
    <p:extLst>
      <p:ext uri="{BB962C8B-B14F-4D97-AF65-F5344CB8AC3E}">
        <p14:creationId xmlns:p14="http://schemas.microsoft.com/office/powerpoint/2010/main" val="2038045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Finance</a:t>
            </a:r>
            <a:r>
              <a:rPr lang="en-US" baseline="0" dirty="0" smtClean="0"/>
              <a:t> Domain Task Force</a:t>
            </a:r>
            <a:endParaRPr lang="en-US" dirty="0"/>
          </a:p>
        </p:txBody>
      </p:sp>
      <p:sp>
        <p:nvSpPr>
          <p:cNvPr id="3" name="Content Placeholder 2"/>
          <p:cNvSpPr>
            <a:spLocks noGrp="1"/>
          </p:cNvSpPr>
          <p:nvPr>
            <p:ph idx="1"/>
          </p:nvPr>
        </p:nvSpPr>
        <p:spPr/>
        <p:txBody>
          <a:bodyPr/>
          <a:lstStyle/>
          <a:p>
            <a:r>
              <a:rPr lang="en-US" sz="2400" dirty="0" smtClean="0"/>
              <a:t>Tuesday 11 December</a:t>
            </a:r>
          </a:p>
          <a:p>
            <a:pPr lvl="1"/>
            <a:r>
              <a:rPr lang="en-US" sz="2000" dirty="0" smtClean="0"/>
              <a:t>Financial Data and Semantics: challenges and emerging opportunities</a:t>
            </a:r>
          </a:p>
          <a:p>
            <a:pPr lvl="1"/>
            <a:r>
              <a:rPr lang="en-US" sz="2000" dirty="0" smtClean="0"/>
              <a:t>SMART</a:t>
            </a:r>
            <a:r>
              <a:rPr lang="en-US" sz="2000" baseline="0" dirty="0" smtClean="0"/>
              <a:t> Regulation project</a:t>
            </a:r>
          </a:p>
          <a:p>
            <a:pPr lvl="1"/>
            <a:r>
              <a:rPr lang="en-US" sz="2000" baseline="0" dirty="0" smtClean="0"/>
              <a:t>FIRO and SMART Regulation</a:t>
            </a:r>
          </a:p>
          <a:p>
            <a:pPr lvl="1"/>
            <a:r>
              <a:rPr lang="en-US" sz="2000" baseline="0" dirty="0" smtClean="0"/>
              <a:t>LEI and Supply Chain</a:t>
            </a:r>
          </a:p>
          <a:p>
            <a:pPr lvl="1"/>
            <a:r>
              <a:rPr lang="en-US" sz="2000" baseline="0" dirty="0" smtClean="0"/>
              <a:t>Financial contracts and risk management</a:t>
            </a:r>
          </a:p>
          <a:p>
            <a:pPr lvl="1"/>
            <a:r>
              <a:rPr lang="en-US" sz="2000" baseline="0" dirty="0" smtClean="0"/>
              <a:t>Regulation W and Front-running</a:t>
            </a:r>
          </a:p>
          <a:p>
            <a:pPr lvl="1"/>
            <a:r>
              <a:rPr lang="en-US" sz="2000" baseline="0" dirty="0" smtClean="0"/>
              <a:t>Payments </a:t>
            </a:r>
            <a:r>
              <a:rPr lang="en-US" sz="2000" baseline="0" dirty="0" smtClean="0"/>
              <a:t>Traceability gap analysis</a:t>
            </a:r>
            <a:endParaRPr lang="en-US" sz="2000" dirty="0" smtClean="0"/>
          </a:p>
          <a:p>
            <a:r>
              <a:rPr lang="en-US" sz="2400" dirty="0" smtClean="0"/>
              <a:t>Wednesday 12 </a:t>
            </a:r>
            <a:r>
              <a:rPr lang="en-US" sz="2400" dirty="0" smtClean="0"/>
              <a:t>December</a:t>
            </a:r>
          </a:p>
          <a:p>
            <a:pPr lvl="1"/>
            <a:r>
              <a:rPr lang="en-US" sz="2000" dirty="0" smtClean="0"/>
              <a:t>FIBO Operational POC demo</a:t>
            </a:r>
            <a:endParaRPr lang="en-US" sz="2000" dirty="0" smtClean="0"/>
          </a:p>
          <a:p>
            <a:pPr lvl="1"/>
            <a:r>
              <a:rPr lang="en-US" sz="2000" dirty="0" smtClean="0"/>
              <a:t>FIBO-Foundations</a:t>
            </a:r>
            <a:r>
              <a:rPr lang="en-US" sz="2000" baseline="0" dirty="0" smtClean="0"/>
              <a:t> and FIBO-BE </a:t>
            </a:r>
            <a:r>
              <a:rPr lang="en-US" sz="2000" dirty="0" smtClean="0"/>
              <a:t>working </a:t>
            </a:r>
            <a:r>
              <a:rPr lang="en-US" sz="2000" dirty="0" smtClean="0"/>
              <a:t>sessions</a:t>
            </a:r>
          </a:p>
          <a:p>
            <a:pPr lvl="1"/>
            <a:r>
              <a:rPr lang="en-US" sz="2000" dirty="0" smtClean="0"/>
              <a:t>Model Driven Message interoperability</a:t>
            </a:r>
            <a:r>
              <a:rPr lang="en-US" sz="2000" baseline="0" dirty="0" smtClean="0"/>
              <a:t> </a:t>
            </a:r>
            <a:r>
              <a:rPr lang="en-US" sz="2000" dirty="0" smtClean="0"/>
              <a:t>(MDMI)</a:t>
            </a:r>
          </a:p>
          <a:p>
            <a:pPr lvl="1"/>
            <a:r>
              <a:rPr lang="en-US" sz="2000" dirty="0" err="1" smtClean="0"/>
              <a:t>Misc</a:t>
            </a:r>
            <a:r>
              <a:rPr lang="en-US" sz="2000" baseline="0" dirty="0" smtClean="0"/>
              <a:t> / AOB</a:t>
            </a:r>
            <a:endParaRPr lang="en-US" sz="200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4</a:t>
            </a:fld>
            <a:endParaRPr lang="en-US" dirty="0"/>
          </a:p>
        </p:txBody>
      </p:sp>
    </p:spTree>
    <p:extLst>
      <p:ext uri="{BB962C8B-B14F-4D97-AF65-F5344CB8AC3E}">
        <p14:creationId xmlns:p14="http://schemas.microsoft.com/office/powerpoint/2010/main" val="9239417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11 Dec</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92878811"/>
              </p:ext>
            </p:extLst>
          </p:nvPr>
        </p:nvGraphicFramePr>
        <p:xfrm>
          <a:off x="1371598" y="762000"/>
          <a:ext cx="6400801" cy="6019797"/>
        </p:xfrm>
        <a:graphic>
          <a:graphicData uri="http://schemas.openxmlformats.org/drawingml/2006/table">
            <a:tbl>
              <a:tblPr firstRow="1" firstCol="1" bandRow="1">
                <a:tableStyleId>{5C22544A-7EE6-4342-B048-85BDC9FD1C3A}</a:tableStyleId>
              </a:tblPr>
              <a:tblGrid>
                <a:gridCol w="976393"/>
                <a:gridCol w="3851329"/>
                <a:gridCol w="1573079"/>
              </a:tblGrid>
              <a:tr h="171994">
                <a:tc>
                  <a:txBody>
                    <a:bodyPr/>
                    <a:lstStyle/>
                    <a:p>
                      <a:pPr marL="0" marR="0" algn="ctr">
                        <a:lnSpc>
                          <a:spcPct val="115000"/>
                        </a:lnSpc>
                        <a:spcBef>
                          <a:spcPts val="0"/>
                        </a:spcBef>
                        <a:spcAft>
                          <a:spcPts val="0"/>
                        </a:spcAft>
                      </a:pPr>
                      <a:r>
                        <a:rPr lang="en-US" sz="900" dirty="0">
                          <a:effectLst/>
                        </a:rPr>
                        <a:t>Time</a:t>
                      </a:r>
                      <a:endParaRPr lang="en-US" sz="900" dirty="0">
                        <a:effectLst/>
                        <a:latin typeface="Calibri"/>
                        <a:ea typeface="Calibri"/>
                        <a:cs typeface="Calibri"/>
                      </a:endParaRPr>
                    </a:p>
                  </a:txBody>
                  <a:tcPr marL="46001" marR="46001" marT="0" marB="0"/>
                </a:tc>
                <a:tc>
                  <a:txBody>
                    <a:bodyPr/>
                    <a:lstStyle/>
                    <a:p>
                      <a:pPr marL="0" marR="0" algn="ctr">
                        <a:lnSpc>
                          <a:spcPct val="115000"/>
                        </a:lnSpc>
                        <a:spcBef>
                          <a:spcPts val="0"/>
                        </a:spcBef>
                        <a:spcAft>
                          <a:spcPts val="0"/>
                        </a:spcAft>
                      </a:pPr>
                      <a:r>
                        <a:rPr lang="en-US" sz="900">
                          <a:effectLst/>
                        </a:rPr>
                        <a:t>Topic</a:t>
                      </a:r>
                      <a:endParaRPr lang="en-US" sz="900">
                        <a:effectLst/>
                        <a:latin typeface="Calibri"/>
                        <a:ea typeface="Calibri"/>
                        <a:cs typeface="Calibri"/>
                      </a:endParaRPr>
                    </a:p>
                  </a:txBody>
                  <a:tcPr marL="46001" marR="46001" marT="0" marB="0"/>
                </a:tc>
                <a:tc>
                  <a:txBody>
                    <a:bodyPr/>
                    <a:lstStyle/>
                    <a:p>
                      <a:pPr marL="0" marR="0" algn="ctr">
                        <a:lnSpc>
                          <a:spcPct val="115000"/>
                        </a:lnSpc>
                        <a:spcBef>
                          <a:spcPts val="0"/>
                        </a:spcBef>
                        <a:spcAft>
                          <a:spcPts val="0"/>
                        </a:spcAft>
                      </a:pPr>
                      <a:r>
                        <a:rPr lang="en-US" sz="900">
                          <a:effectLst/>
                        </a:rPr>
                        <a:t>Presenter, Comments</a:t>
                      </a:r>
                      <a:endParaRPr lang="en-US" sz="900">
                        <a:effectLst/>
                        <a:latin typeface="Calibri"/>
                        <a:ea typeface="Calibri"/>
                        <a:cs typeface="Calibri"/>
                      </a:endParaRPr>
                    </a:p>
                  </a:txBody>
                  <a:tcPr marL="46001" marR="46001" marT="0" marB="0"/>
                </a:tc>
              </a:tr>
              <a:tr h="343988">
                <a:tc>
                  <a:txBody>
                    <a:bodyPr/>
                    <a:lstStyle/>
                    <a:p>
                      <a:pPr marL="0" marR="0">
                        <a:lnSpc>
                          <a:spcPct val="115000"/>
                        </a:lnSpc>
                        <a:spcBef>
                          <a:spcPts val="0"/>
                        </a:spcBef>
                        <a:spcAft>
                          <a:spcPts val="0"/>
                        </a:spcAft>
                      </a:pPr>
                      <a:r>
                        <a:rPr lang="en-US" sz="900" dirty="0">
                          <a:effectLst/>
                        </a:rPr>
                        <a:t>09:00-9.05</a:t>
                      </a:r>
                      <a:endParaRPr lang="en-US" sz="900" dirty="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a:effectLst/>
                        </a:rPr>
                        <a:t>Kick-off, Meeting Agenda Review</a:t>
                      </a:r>
                    </a:p>
                    <a:p>
                      <a:pPr marL="0" marR="0">
                        <a:lnSpc>
                          <a:spcPct val="115000"/>
                        </a:lnSpc>
                        <a:spcBef>
                          <a:spcPts val="0"/>
                        </a:spcBef>
                        <a:spcAft>
                          <a:spcPts val="0"/>
                        </a:spcAft>
                      </a:pPr>
                      <a:r>
                        <a:rPr lang="en-US" sz="900">
                          <a:effectLst/>
                        </a:rPr>
                        <a:t> </a:t>
                      </a:r>
                      <a:endParaRPr lang="en-US" sz="90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a:effectLst/>
                        </a:rPr>
                        <a:t>Harsh W. Sharma, Citi</a:t>
                      </a:r>
                      <a:endParaRPr lang="en-US" sz="900">
                        <a:effectLst/>
                        <a:latin typeface="Calibri"/>
                        <a:ea typeface="Calibri"/>
                        <a:cs typeface="Calibri"/>
                      </a:endParaRPr>
                    </a:p>
                  </a:txBody>
                  <a:tcPr marL="46001" marR="46001" marT="0" marB="0"/>
                </a:tc>
              </a:tr>
              <a:tr h="1031966">
                <a:tc>
                  <a:txBody>
                    <a:bodyPr/>
                    <a:lstStyle/>
                    <a:p>
                      <a:pPr marL="0" marR="0">
                        <a:lnSpc>
                          <a:spcPct val="115000"/>
                        </a:lnSpc>
                        <a:spcBef>
                          <a:spcPts val="0"/>
                        </a:spcBef>
                        <a:spcAft>
                          <a:spcPts val="0"/>
                        </a:spcAft>
                      </a:pPr>
                      <a:r>
                        <a:rPr lang="en-US" sz="900">
                          <a:effectLst/>
                        </a:rPr>
                        <a:t>9.05-.9.45</a:t>
                      </a:r>
                      <a:endParaRPr lang="en-US" sz="90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b="1" dirty="0">
                          <a:effectLst/>
                        </a:rPr>
                        <a:t>Financial Data and Semantics: challenges and emerging opportunities </a:t>
                      </a:r>
                      <a:r>
                        <a:rPr lang="en-US" sz="900" dirty="0">
                          <a:effectLst/>
                        </a:rPr>
                        <a:t>(tentative title)</a:t>
                      </a:r>
                    </a:p>
                    <a:p>
                      <a:pPr marL="342900" marR="0" lvl="0" indent="-342900">
                        <a:lnSpc>
                          <a:spcPct val="115000"/>
                        </a:lnSpc>
                        <a:spcBef>
                          <a:spcPts val="0"/>
                        </a:spcBef>
                        <a:spcAft>
                          <a:spcPts val="0"/>
                        </a:spcAft>
                        <a:buFont typeface="Symbol"/>
                        <a:buChar char=""/>
                      </a:pPr>
                      <a:r>
                        <a:rPr lang="en-US" sz="900" dirty="0">
                          <a:effectLst/>
                        </a:rPr>
                        <a:t>Summary of data challenges &amp; opportunities</a:t>
                      </a:r>
                    </a:p>
                    <a:p>
                      <a:pPr marL="342900" marR="0" lvl="0" indent="-342900">
                        <a:lnSpc>
                          <a:spcPct val="115000"/>
                        </a:lnSpc>
                        <a:spcBef>
                          <a:spcPts val="0"/>
                        </a:spcBef>
                        <a:spcAft>
                          <a:spcPts val="0"/>
                        </a:spcAft>
                        <a:buFont typeface="Symbol"/>
                        <a:buChar char=""/>
                      </a:pPr>
                      <a:r>
                        <a:rPr lang="en-US" sz="900" dirty="0">
                          <a:effectLst/>
                        </a:rPr>
                        <a:t>Role of Chief Data Officer</a:t>
                      </a:r>
                    </a:p>
                    <a:p>
                      <a:pPr marL="342900" marR="0" lvl="0" indent="-342900">
                        <a:lnSpc>
                          <a:spcPct val="115000"/>
                        </a:lnSpc>
                        <a:spcBef>
                          <a:spcPts val="0"/>
                        </a:spcBef>
                        <a:spcAft>
                          <a:spcPts val="0"/>
                        </a:spcAft>
                        <a:buFont typeface="Symbol"/>
                        <a:buChar char=""/>
                      </a:pPr>
                      <a:r>
                        <a:rPr lang="en-US" sz="900" dirty="0">
                          <a:effectLst/>
                        </a:rPr>
                        <a:t>Data Risks and rewards</a:t>
                      </a:r>
                    </a:p>
                    <a:p>
                      <a:pPr marL="342900" marR="0" lvl="0" indent="-342900">
                        <a:lnSpc>
                          <a:spcPct val="115000"/>
                        </a:lnSpc>
                        <a:spcBef>
                          <a:spcPts val="0"/>
                        </a:spcBef>
                        <a:spcAft>
                          <a:spcPts val="0"/>
                        </a:spcAft>
                        <a:buFont typeface="Symbol"/>
                        <a:buChar char=""/>
                      </a:pPr>
                      <a:r>
                        <a:rPr lang="en-US" sz="900" dirty="0">
                          <a:effectLst/>
                        </a:rPr>
                        <a:t>Etc.</a:t>
                      </a:r>
                      <a:endParaRPr lang="en-US" sz="900" dirty="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a:effectLst/>
                        </a:rPr>
                        <a:t>Joe Bugajski, Gartner</a:t>
                      </a:r>
                      <a:endParaRPr lang="en-US" sz="900">
                        <a:effectLst/>
                        <a:latin typeface="Calibri"/>
                        <a:ea typeface="Calibri"/>
                        <a:cs typeface="Calibri"/>
                      </a:endParaRPr>
                    </a:p>
                  </a:txBody>
                  <a:tcPr marL="46001" marR="46001" marT="0" marB="0"/>
                </a:tc>
              </a:tr>
              <a:tr h="1203961">
                <a:tc>
                  <a:txBody>
                    <a:bodyPr/>
                    <a:lstStyle/>
                    <a:p>
                      <a:pPr marL="0" marR="0">
                        <a:lnSpc>
                          <a:spcPct val="115000"/>
                        </a:lnSpc>
                        <a:spcBef>
                          <a:spcPts val="0"/>
                        </a:spcBef>
                        <a:spcAft>
                          <a:spcPts val="0"/>
                        </a:spcAft>
                      </a:pPr>
                      <a:r>
                        <a:rPr lang="en-US" sz="900">
                          <a:effectLst/>
                        </a:rPr>
                        <a:t>09:45 – 10.30</a:t>
                      </a:r>
                      <a:endParaRPr lang="en-US" sz="90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b="1" dirty="0">
                          <a:effectLst/>
                        </a:rPr>
                        <a:t>Smart Regulation Project  – planning session</a:t>
                      </a:r>
                    </a:p>
                    <a:p>
                      <a:pPr marL="0" marR="0">
                        <a:lnSpc>
                          <a:spcPct val="115000"/>
                        </a:lnSpc>
                        <a:spcBef>
                          <a:spcPts val="0"/>
                        </a:spcBef>
                        <a:spcAft>
                          <a:spcPts val="0"/>
                        </a:spcAft>
                      </a:pPr>
                      <a:r>
                        <a:rPr lang="en-US" sz="900" dirty="0">
                          <a:effectLst/>
                        </a:rPr>
                        <a:t>Smart Regulation is a joint OMG-DTC project. Goal is to engage private and public sector stakeholders to promote data innovation in financial regulations. Smart Regulation will serve as an important business use case for the OMG Smart Data Coalition effort.</a:t>
                      </a:r>
                    </a:p>
                    <a:p>
                      <a:pPr marL="342900" marR="0" lvl="0" indent="-342900">
                        <a:lnSpc>
                          <a:spcPct val="115000"/>
                        </a:lnSpc>
                        <a:spcBef>
                          <a:spcPts val="0"/>
                        </a:spcBef>
                        <a:spcAft>
                          <a:spcPts val="0"/>
                        </a:spcAft>
                        <a:buFont typeface="Calibri"/>
                        <a:buChar char="-"/>
                      </a:pPr>
                      <a:r>
                        <a:rPr lang="en-US" sz="900" dirty="0">
                          <a:effectLst/>
                        </a:rPr>
                        <a:t>Review and update business drivers, proposed deliverables, roadmap, charter, launch logistics etc.</a:t>
                      </a:r>
                      <a:endParaRPr lang="en-US" sz="900" dirty="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a:effectLst/>
                        </a:rPr>
                        <a:t>Hudson Hollister, Data Transparency Coalition (</a:t>
                      </a:r>
                      <a:r>
                        <a:rPr lang="en-US" sz="900" u="sng">
                          <a:effectLst/>
                          <a:hlinkClick r:id="rId2"/>
                        </a:rPr>
                        <a:t>DTC</a:t>
                      </a:r>
                      <a:r>
                        <a:rPr lang="en-US" sz="900">
                          <a:effectLst/>
                        </a:rPr>
                        <a:t>)</a:t>
                      </a:r>
                      <a:endParaRPr lang="en-US" sz="900">
                        <a:effectLst/>
                        <a:latin typeface="Calibri"/>
                        <a:ea typeface="Calibri"/>
                        <a:cs typeface="Calibri"/>
                      </a:endParaRPr>
                    </a:p>
                  </a:txBody>
                  <a:tcPr marL="46001" marR="46001" marT="0" marB="0"/>
                </a:tc>
              </a:tr>
              <a:tr h="171994">
                <a:tc>
                  <a:txBody>
                    <a:bodyPr/>
                    <a:lstStyle/>
                    <a:p>
                      <a:pPr marL="0" marR="0">
                        <a:lnSpc>
                          <a:spcPct val="115000"/>
                        </a:lnSpc>
                        <a:spcBef>
                          <a:spcPts val="0"/>
                        </a:spcBef>
                        <a:spcAft>
                          <a:spcPts val="0"/>
                        </a:spcAft>
                      </a:pPr>
                      <a:r>
                        <a:rPr lang="en-US" sz="900">
                          <a:effectLst/>
                        </a:rPr>
                        <a:t>10:30 - 10:45</a:t>
                      </a:r>
                      <a:endParaRPr lang="en-US" sz="900">
                        <a:effectLst/>
                        <a:latin typeface="Calibri"/>
                        <a:ea typeface="Calibri"/>
                        <a:cs typeface="Calibri"/>
                      </a:endParaRPr>
                    </a:p>
                  </a:txBody>
                  <a:tcPr marL="46001" marR="46001" marT="0" marB="0"/>
                </a:tc>
                <a:tc>
                  <a:txBody>
                    <a:bodyPr/>
                    <a:lstStyle/>
                    <a:p>
                      <a:pPr marL="0" marR="0" algn="ctr">
                        <a:lnSpc>
                          <a:spcPct val="115000"/>
                        </a:lnSpc>
                        <a:spcBef>
                          <a:spcPts val="0"/>
                        </a:spcBef>
                        <a:spcAft>
                          <a:spcPts val="0"/>
                        </a:spcAft>
                      </a:pPr>
                      <a:r>
                        <a:rPr lang="en-US" sz="900" dirty="0">
                          <a:effectLst/>
                        </a:rPr>
                        <a:t>Morning Refreshment Break </a:t>
                      </a:r>
                      <a:endParaRPr lang="en-US" sz="900" dirty="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a:effectLst/>
                        </a:rPr>
                        <a:t> </a:t>
                      </a:r>
                      <a:endParaRPr lang="en-US" sz="900">
                        <a:effectLst/>
                        <a:latin typeface="Calibri"/>
                        <a:ea typeface="Calibri"/>
                        <a:cs typeface="Calibri"/>
                      </a:endParaRPr>
                    </a:p>
                  </a:txBody>
                  <a:tcPr marL="46001" marR="46001" marT="0" marB="0"/>
                </a:tc>
              </a:tr>
              <a:tr h="859971">
                <a:tc>
                  <a:txBody>
                    <a:bodyPr/>
                    <a:lstStyle/>
                    <a:p>
                      <a:pPr marL="0" marR="0">
                        <a:lnSpc>
                          <a:spcPct val="115000"/>
                        </a:lnSpc>
                        <a:spcBef>
                          <a:spcPts val="0"/>
                        </a:spcBef>
                        <a:spcAft>
                          <a:spcPts val="0"/>
                        </a:spcAft>
                      </a:pPr>
                      <a:r>
                        <a:rPr lang="en-US" sz="900">
                          <a:effectLst/>
                        </a:rPr>
                        <a:t>10.45-12.00</a:t>
                      </a:r>
                      <a:endParaRPr lang="en-US" sz="90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b="1" dirty="0">
                          <a:effectLst/>
                        </a:rPr>
                        <a:t>Financial Industry Regulatory Ontology (FIRO) and Smart Regulation</a:t>
                      </a:r>
                      <a:r>
                        <a:rPr lang="en-US" sz="900" dirty="0">
                          <a:effectLst/>
                        </a:rPr>
                        <a:t> (tentative title)</a:t>
                      </a:r>
                    </a:p>
                    <a:p>
                      <a:pPr marL="342900" marR="0" lvl="0" indent="-342900">
                        <a:lnSpc>
                          <a:spcPct val="115000"/>
                        </a:lnSpc>
                        <a:spcBef>
                          <a:spcPts val="0"/>
                        </a:spcBef>
                        <a:spcAft>
                          <a:spcPts val="0"/>
                        </a:spcAft>
                        <a:buFont typeface="Symbol"/>
                        <a:buChar char=""/>
                      </a:pPr>
                      <a:r>
                        <a:rPr lang="en-US" sz="900" dirty="0">
                          <a:effectLst/>
                        </a:rPr>
                        <a:t>FIRO overview and its business applications </a:t>
                      </a:r>
                    </a:p>
                    <a:p>
                      <a:pPr marL="342900" marR="0" lvl="0" indent="-342900">
                        <a:lnSpc>
                          <a:spcPct val="115000"/>
                        </a:lnSpc>
                        <a:spcBef>
                          <a:spcPts val="0"/>
                        </a:spcBef>
                        <a:spcAft>
                          <a:spcPts val="0"/>
                        </a:spcAft>
                        <a:buFont typeface="Symbol"/>
                        <a:buChar char=""/>
                      </a:pPr>
                      <a:r>
                        <a:rPr lang="en-US" sz="900" dirty="0">
                          <a:effectLst/>
                        </a:rPr>
                        <a:t>Financial Information Assurance Framework and key data Risk indicators</a:t>
                      </a:r>
                      <a:endParaRPr lang="en-US" sz="900" dirty="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a:effectLst/>
                        </a:rPr>
                        <a:t>Tom Butler, University of Cork, Ireland</a:t>
                      </a:r>
                    </a:p>
                    <a:p>
                      <a:pPr marL="0" marR="0">
                        <a:lnSpc>
                          <a:spcPct val="115000"/>
                        </a:lnSpc>
                        <a:spcBef>
                          <a:spcPts val="0"/>
                        </a:spcBef>
                        <a:spcAft>
                          <a:spcPts val="0"/>
                        </a:spcAft>
                      </a:pPr>
                      <a:r>
                        <a:rPr lang="en-US" sz="900">
                          <a:effectLst/>
                        </a:rPr>
                        <a:t> </a:t>
                      </a:r>
                    </a:p>
                    <a:p>
                      <a:pPr marL="0" marR="0">
                        <a:lnSpc>
                          <a:spcPct val="115000"/>
                        </a:lnSpc>
                        <a:spcBef>
                          <a:spcPts val="0"/>
                        </a:spcBef>
                        <a:spcAft>
                          <a:spcPts val="0"/>
                        </a:spcAft>
                      </a:pPr>
                      <a:r>
                        <a:rPr lang="en-US" sz="900">
                          <a:effectLst/>
                        </a:rPr>
                        <a:t>Harsh Sharma, Citi</a:t>
                      </a:r>
                    </a:p>
                    <a:p>
                      <a:pPr marL="0" marR="0">
                        <a:lnSpc>
                          <a:spcPct val="115000"/>
                        </a:lnSpc>
                        <a:spcBef>
                          <a:spcPts val="0"/>
                        </a:spcBef>
                        <a:spcAft>
                          <a:spcPts val="0"/>
                        </a:spcAft>
                      </a:pPr>
                      <a:r>
                        <a:rPr lang="en-US" sz="900">
                          <a:effectLst/>
                        </a:rPr>
                        <a:t> </a:t>
                      </a:r>
                      <a:endParaRPr lang="en-US" sz="900">
                        <a:effectLst/>
                        <a:latin typeface="Calibri"/>
                        <a:ea typeface="Calibri"/>
                        <a:cs typeface="Calibri"/>
                      </a:endParaRPr>
                    </a:p>
                  </a:txBody>
                  <a:tcPr marL="46001" marR="46001" marT="0" marB="0"/>
                </a:tc>
              </a:tr>
              <a:tr h="171994">
                <a:tc>
                  <a:txBody>
                    <a:bodyPr/>
                    <a:lstStyle/>
                    <a:p>
                      <a:pPr marL="0" marR="0">
                        <a:lnSpc>
                          <a:spcPct val="115000"/>
                        </a:lnSpc>
                        <a:spcBef>
                          <a:spcPts val="0"/>
                        </a:spcBef>
                        <a:spcAft>
                          <a:spcPts val="0"/>
                        </a:spcAft>
                      </a:pPr>
                      <a:r>
                        <a:rPr lang="en-US" sz="900">
                          <a:effectLst/>
                        </a:rPr>
                        <a:t>12.00-1.00</a:t>
                      </a:r>
                      <a:endParaRPr lang="en-US" sz="900">
                        <a:effectLst/>
                        <a:latin typeface="Calibri"/>
                        <a:ea typeface="Calibri"/>
                        <a:cs typeface="Calibri"/>
                      </a:endParaRPr>
                    </a:p>
                  </a:txBody>
                  <a:tcPr marL="46001" marR="46001" marT="0" marB="0"/>
                </a:tc>
                <a:tc>
                  <a:txBody>
                    <a:bodyPr/>
                    <a:lstStyle/>
                    <a:p>
                      <a:pPr marL="0" marR="0" algn="ctr">
                        <a:lnSpc>
                          <a:spcPct val="115000"/>
                        </a:lnSpc>
                        <a:spcBef>
                          <a:spcPts val="0"/>
                        </a:spcBef>
                        <a:spcAft>
                          <a:spcPts val="0"/>
                        </a:spcAft>
                      </a:pPr>
                      <a:r>
                        <a:rPr lang="en-US" sz="900" dirty="0">
                          <a:effectLst/>
                        </a:rPr>
                        <a:t>Lunch</a:t>
                      </a:r>
                      <a:endParaRPr lang="en-US" sz="900" dirty="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a:effectLst/>
                        </a:rPr>
                        <a:t> </a:t>
                      </a:r>
                      <a:endParaRPr lang="en-US" sz="900">
                        <a:effectLst/>
                        <a:latin typeface="Calibri"/>
                        <a:ea typeface="Calibri"/>
                        <a:cs typeface="Calibri"/>
                      </a:endParaRPr>
                    </a:p>
                  </a:txBody>
                  <a:tcPr marL="46001" marR="46001" marT="0" marB="0"/>
                </a:tc>
              </a:tr>
              <a:tr h="343988">
                <a:tc>
                  <a:txBody>
                    <a:bodyPr/>
                    <a:lstStyle/>
                    <a:p>
                      <a:pPr marL="0" marR="0">
                        <a:lnSpc>
                          <a:spcPct val="115000"/>
                        </a:lnSpc>
                        <a:spcBef>
                          <a:spcPts val="0"/>
                        </a:spcBef>
                        <a:spcAft>
                          <a:spcPts val="0"/>
                        </a:spcAft>
                      </a:pPr>
                      <a:r>
                        <a:rPr lang="en-US" sz="900">
                          <a:effectLst/>
                        </a:rPr>
                        <a:t>1.00-1.45</a:t>
                      </a:r>
                      <a:endParaRPr lang="en-US" sz="90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tabLst>
                          <a:tab pos="180975" algn="l"/>
                        </a:tabLst>
                      </a:pPr>
                      <a:r>
                        <a:rPr lang="en-US" sz="900" b="1" dirty="0">
                          <a:effectLst/>
                        </a:rPr>
                        <a:t>Legal Entity Identifier (LEI) and supply chain contract counterparties </a:t>
                      </a:r>
                      <a:r>
                        <a:rPr lang="en-US" sz="900" dirty="0">
                          <a:effectLst/>
                        </a:rPr>
                        <a:t>(tentative title)</a:t>
                      </a:r>
                      <a:endParaRPr lang="en-US" sz="900" dirty="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a:effectLst/>
                        </a:rPr>
                        <a:t>Mike Willis, PWC</a:t>
                      </a:r>
                      <a:endParaRPr lang="en-US" sz="900">
                        <a:effectLst/>
                        <a:latin typeface="Calibri"/>
                        <a:ea typeface="Calibri"/>
                        <a:cs typeface="Calibri"/>
                      </a:endParaRPr>
                    </a:p>
                  </a:txBody>
                  <a:tcPr marL="46001" marR="46001" marT="0" marB="0"/>
                </a:tc>
              </a:tr>
              <a:tr h="343988">
                <a:tc>
                  <a:txBody>
                    <a:bodyPr/>
                    <a:lstStyle/>
                    <a:p>
                      <a:pPr marL="0" marR="0">
                        <a:lnSpc>
                          <a:spcPct val="115000"/>
                        </a:lnSpc>
                        <a:spcBef>
                          <a:spcPts val="0"/>
                        </a:spcBef>
                        <a:spcAft>
                          <a:spcPts val="0"/>
                        </a:spcAft>
                      </a:pPr>
                      <a:r>
                        <a:rPr lang="en-US" sz="900">
                          <a:effectLst/>
                        </a:rPr>
                        <a:t>1.45-2.30</a:t>
                      </a:r>
                      <a:endParaRPr lang="en-US" sz="90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b="1" dirty="0">
                          <a:effectLst/>
                        </a:rPr>
                        <a:t>Financial contracts and Risk management- Semantic approach</a:t>
                      </a:r>
                      <a:r>
                        <a:rPr lang="en-US" sz="900" dirty="0">
                          <a:effectLst/>
                        </a:rPr>
                        <a:t> (tentative title)</a:t>
                      </a:r>
                      <a:endParaRPr lang="en-US" sz="900" dirty="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a:effectLst/>
                        </a:rPr>
                        <a:t>Shannon Copeland, Kilpatrick Townsend</a:t>
                      </a:r>
                      <a:endParaRPr lang="en-US" sz="900">
                        <a:effectLst/>
                        <a:latin typeface="Calibri"/>
                        <a:ea typeface="Calibri"/>
                        <a:cs typeface="Calibri"/>
                      </a:endParaRPr>
                    </a:p>
                  </a:txBody>
                  <a:tcPr marL="46001" marR="46001" marT="0" marB="0"/>
                </a:tc>
              </a:tr>
              <a:tr h="171994">
                <a:tc>
                  <a:txBody>
                    <a:bodyPr/>
                    <a:lstStyle/>
                    <a:p>
                      <a:pPr marL="0" marR="0">
                        <a:lnSpc>
                          <a:spcPct val="115000"/>
                        </a:lnSpc>
                        <a:spcBef>
                          <a:spcPts val="0"/>
                        </a:spcBef>
                        <a:spcAft>
                          <a:spcPts val="0"/>
                        </a:spcAft>
                      </a:pPr>
                      <a:r>
                        <a:rPr lang="en-US" sz="900">
                          <a:effectLst/>
                        </a:rPr>
                        <a:t>2.30-2.45</a:t>
                      </a:r>
                      <a:endParaRPr lang="en-US" sz="900">
                        <a:effectLst/>
                        <a:latin typeface="Calibri"/>
                        <a:ea typeface="Calibri"/>
                        <a:cs typeface="Calibri"/>
                      </a:endParaRPr>
                    </a:p>
                  </a:txBody>
                  <a:tcPr marL="46001" marR="46001" marT="0" marB="0"/>
                </a:tc>
                <a:tc>
                  <a:txBody>
                    <a:bodyPr/>
                    <a:lstStyle/>
                    <a:p>
                      <a:pPr marL="0" marR="0" algn="ctr">
                        <a:lnSpc>
                          <a:spcPct val="115000"/>
                        </a:lnSpc>
                        <a:spcBef>
                          <a:spcPts val="0"/>
                        </a:spcBef>
                        <a:spcAft>
                          <a:spcPts val="0"/>
                        </a:spcAft>
                      </a:pPr>
                      <a:r>
                        <a:rPr lang="en-US" sz="900" dirty="0">
                          <a:effectLst/>
                        </a:rPr>
                        <a:t>Coffee Break</a:t>
                      </a:r>
                      <a:endParaRPr lang="en-US" sz="900" dirty="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dirty="0">
                          <a:effectLst/>
                        </a:rPr>
                        <a:t> </a:t>
                      </a:r>
                      <a:endParaRPr lang="en-US" sz="900" dirty="0">
                        <a:effectLst/>
                        <a:latin typeface="Calibri"/>
                        <a:ea typeface="Calibri"/>
                        <a:cs typeface="Calibri"/>
                      </a:endParaRPr>
                    </a:p>
                  </a:txBody>
                  <a:tcPr marL="46001" marR="46001" marT="0" marB="0"/>
                </a:tc>
              </a:tr>
              <a:tr h="515983">
                <a:tc>
                  <a:txBody>
                    <a:bodyPr/>
                    <a:lstStyle/>
                    <a:p>
                      <a:pPr marL="0" marR="0">
                        <a:lnSpc>
                          <a:spcPct val="115000"/>
                        </a:lnSpc>
                        <a:spcBef>
                          <a:spcPts val="0"/>
                        </a:spcBef>
                        <a:spcAft>
                          <a:spcPts val="0"/>
                        </a:spcAft>
                      </a:pPr>
                      <a:r>
                        <a:rPr lang="en-US" sz="900">
                          <a:effectLst/>
                        </a:rPr>
                        <a:t>2.45-4.00</a:t>
                      </a:r>
                      <a:endParaRPr lang="en-US" sz="90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b="1" dirty="0">
                          <a:effectLst/>
                        </a:rPr>
                        <a:t>Regulation W and front running – working session</a:t>
                      </a:r>
                      <a:endParaRPr lang="en-US" sz="900" b="1" dirty="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dirty="0">
                          <a:effectLst/>
                        </a:rPr>
                        <a:t>Wesley Moore, Wells Fargo, James Odell, Manfred Koethe</a:t>
                      </a:r>
                      <a:endParaRPr lang="en-US" sz="900" dirty="0">
                        <a:effectLst/>
                        <a:latin typeface="Calibri"/>
                        <a:ea typeface="Calibri"/>
                        <a:cs typeface="Calibri"/>
                      </a:endParaRPr>
                    </a:p>
                  </a:txBody>
                  <a:tcPr marL="46001" marR="46001" marT="0" marB="0"/>
                </a:tc>
              </a:tr>
              <a:tr h="343988">
                <a:tc>
                  <a:txBody>
                    <a:bodyPr/>
                    <a:lstStyle/>
                    <a:p>
                      <a:pPr marL="0" marR="0">
                        <a:lnSpc>
                          <a:spcPct val="115000"/>
                        </a:lnSpc>
                        <a:spcBef>
                          <a:spcPts val="0"/>
                        </a:spcBef>
                        <a:spcAft>
                          <a:spcPts val="0"/>
                        </a:spcAft>
                      </a:pPr>
                      <a:r>
                        <a:rPr lang="en-US" sz="900">
                          <a:effectLst/>
                        </a:rPr>
                        <a:t>4.00-4.45</a:t>
                      </a:r>
                      <a:endParaRPr lang="en-US" sz="90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b="1" dirty="0">
                          <a:effectLst/>
                        </a:rPr>
                        <a:t>Payments Traceability  (Payment Events, Actors and Standards) –gaps analysis and scope for OMG standard </a:t>
                      </a:r>
                      <a:r>
                        <a:rPr lang="en-US" sz="900" dirty="0">
                          <a:effectLst/>
                        </a:rPr>
                        <a:t>(tentative title)</a:t>
                      </a:r>
                      <a:endParaRPr lang="en-US" sz="900" dirty="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dirty="0">
                          <a:effectLst/>
                        </a:rPr>
                        <a:t>Tricia Balfe, </a:t>
                      </a:r>
                      <a:r>
                        <a:rPr lang="en-US" sz="900" dirty="0" err="1">
                          <a:effectLst/>
                        </a:rPr>
                        <a:t>Nomos</a:t>
                      </a:r>
                      <a:r>
                        <a:rPr lang="en-US" sz="900" dirty="0">
                          <a:effectLst/>
                        </a:rPr>
                        <a:t> Software</a:t>
                      </a:r>
                      <a:endParaRPr lang="en-US" sz="900" dirty="0">
                        <a:effectLst/>
                        <a:latin typeface="Calibri"/>
                        <a:ea typeface="Calibri"/>
                        <a:cs typeface="Calibri"/>
                      </a:endParaRPr>
                    </a:p>
                  </a:txBody>
                  <a:tcPr marL="46001" marR="46001" marT="0" marB="0"/>
                </a:tc>
              </a:tr>
              <a:tr h="171994">
                <a:tc>
                  <a:txBody>
                    <a:bodyPr/>
                    <a:lstStyle/>
                    <a:p>
                      <a:pPr marL="0" marR="0">
                        <a:lnSpc>
                          <a:spcPct val="115000"/>
                        </a:lnSpc>
                        <a:spcBef>
                          <a:spcPts val="0"/>
                        </a:spcBef>
                        <a:spcAft>
                          <a:spcPts val="0"/>
                        </a:spcAft>
                      </a:pPr>
                      <a:r>
                        <a:rPr lang="en-US" sz="900">
                          <a:effectLst/>
                        </a:rPr>
                        <a:t>4.45-5.00</a:t>
                      </a:r>
                      <a:endParaRPr lang="en-US" sz="900">
                        <a:effectLst/>
                        <a:latin typeface="Calibri"/>
                        <a:ea typeface="Calibri"/>
                        <a:cs typeface="Calibri"/>
                      </a:endParaRPr>
                    </a:p>
                  </a:txBody>
                  <a:tcPr marL="46001" marR="46001" marT="0" marB="0"/>
                </a:tc>
                <a:tc>
                  <a:txBody>
                    <a:bodyPr/>
                    <a:lstStyle/>
                    <a:p>
                      <a:pPr marL="0" marR="0" algn="ctr">
                        <a:lnSpc>
                          <a:spcPct val="115000"/>
                        </a:lnSpc>
                        <a:spcBef>
                          <a:spcPts val="0"/>
                        </a:spcBef>
                        <a:spcAft>
                          <a:spcPts val="0"/>
                        </a:spcAft>
                      </a:pPr>
                      <a:r>
                        <a:rPr lang="en-US" sz="900">
                          <a:effectLst/>
                        </a:rPr>
                        <a:t>Day 1 Wrap-up</a:t>
                      </a:r>
                      <a:endParaRPr lang="en-US" sz="90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dirty="0">
                          <a:effectLst/>
                        </a:rPr>
                        <a:t> </a:t>
                      </a:r>
                      <a:endParaRPr lang="en-US" sz="900" dirty="0">
                        <a:effectLst/>
                        <a:latin typeface="Calibri"/>
                        <a:ea typeface="Calibri"/>
                        <a:cs typeface="Calibri"/>
                      </a:endParaRPr>
                    </a:p>
                  </a:txBody>
                  <a:tcPr marL="46001" marR="46001" marT="0" marB="0"/>
                </a:tc>
              </a:tr>
              <a:tr h="171994">
                <a:tc>
                  <a:txBody>
                    <a:bodyPr/>
                    <a:lstStyle/>
                    <a:p>
                      <a:pPr marL="0" marR="0">
                        <a:lnSpc>
                          <a:spcPct val="115000"/>
                        </a:lnSpc>
                        <a:spcBef>
                          <a:spcPts val="0"/>
                        </a:spcBef>
                        <a:spcAft>
                          <a:spcPts val="0"/>
                        </a:spcAft>
                      </a:pPr>
                      <a:r>
                        <a:rPr lang="en-US" sz="900">
                          <a:effectLst/>
                        </a:rPr>
                        <a:t>5.00</a:t>
                      </a:r>
                      <a:endParaRPr lang="en-US" sz="900">
                        <a:effectLst/>
                        <a:latin typeface="Calibri"/>
                        <a:ea typeface="Calibri"/>
                        <a:cs typeface="Calibri"/>
                      </a:endParaRPr>
                    </a:p>
                  </a:txBody>
                  <a:tcPr marL="46001" marR="46001" marT="0" marB="0"/>
                </a:tc>
                <a:tc>
                  <a:txBody>
                    <a:bodyPr/>
                    <a:lstStyle/>
                    <a:p>
                      <a:pPr marL="0" marR="0" algn="ctr">
                        <a:lnSpc>
                          <a:spcPct val="115000"/>
                        </a:lnSpc>
                        <a:spcBef>
                          <a:spcPts val="0"/>
                        </a:spcBef>
                        <a:spcAft>
                          <a:spcPts val="0"/>
                        </a:spcAft>
                      </a:pPr>
                      <a:r>
                        <a:rPr lang="en-US" sz="900">
                          <a:effectLst/>
                        </a:rPr>
                        <a:t>Adjourn</a:t>
                      </a:r>
                      <a:endParaRPr lang="en-US" sz="900">
                        <a:effectLst/>
                        <a:latin typeface="Calibri"/>
                        <a:ea typeface="Calibri"/>
                        <a:cs typeface="Calibri"/>
                      </a:endParaRPr>
                    </a:p>
                  </a:txBody>
                  <a:tcPr marL="46001" marR="46001" marT="0" marB="0"/>
                </a:tc>
                <a:tc>
                  <a:txBody>
                    <a:bodyPr/>
                    <a:lstStyle/>
                    <a:p>
                      <a:pPr marL="0" marR="0">
                        <a:lnSpc>
                          <a:spcPct val="115000"/>
                        </a:lnSpc>
                        <a:spcBef>
                          <a:spcPts val="0"/>
                        </a:spcBef>
                        <a:spcAft>
                          <a:spcPts val="0"/>
                        </a:spcAft>
                      </a:pPr>
                      <a:r>
                        <a:rPr lang="en-US" sz="900" dirty="0">
                          <a:effectLst/>
                        </a:rPr>
                        <a:t> </a:t>
                      </a:r>
                      <a:endParaRPr lang="en-US" sz="900" dirty="0">
                        <a:effectLst/>
                        <a:latin typeface="Calibri"/>
                        <a:ea typeface="Calibri"/>
                        <a:cs typeface="Calibri"/>
                      </a:endParaRPr>
                    </a:p>
                  </a:txBody>
                  <a:tcPr marL="46001" marR="46001" marT="0" marB="0"/>
                </a:tc>
              </a:tr>
            </a:tbl>
          </a:graphicData>
        </a:graphic>
      </p:graphicFrame>
    </p:spTree>
    <p:extLst>
      <p:ext uri="{BB962C8B-B14F-4D97-AF65-F5344CB8AC3E}">
        <p14:creationId xmlns:p14="http://schemas.microsoft.com/office/powerpoint/2010/main" val="33031349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12 Dec</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36101236"/>
              </p:ext>
            </p:extLst>
          </p:nvPr>
        </p:nvGraphicFramePr>
        <p:xfrm>
          <a:off x="838200" y="914400"/>
          <a:ext cx="7543800" cy="5486401"/>
        </p:xfrm>
        <a:graphic>
          <a:graphicData uri="http://schemas.openxmlformats.org/drawingml/2006/table">
            <a:tbl>
              <a:tblPr firstRow="1" firstCol="1" bandRow="1">
                <a:tableStyleId>{5C22544A-7EE6-4342-B048-85BDC9FD1C3A}</a:tableStyleId>
              </a:tblPr>
              <a:tblGrid>
                <a:gridCol w="1170590"/>
                <a:gridCol w="4617326"/>
                <a:gridCol w="1755884"/>
              </a:tblGrid>
              <a:tr h="282281">
                <a:tc>
                  <a:txBody>
                    <a:bodyPr/>
                    <a:lstStyle/>
                    <a:p>
                      <a:pPr marL="0" marR="0" algn="ctr">
                        <a:lnSpc>
                          <a:spcPct val="115000"/>
                        </a:lnSpc>
                        <a:spcBef>
                          <a:spcPts val="0"/>
                        </a:spcBef>
                        <a:spcAft>
                          <a:spcPts val="0"/>
                        </a:spcAft>
                      </a:pPr>
                      <a:r>
                        <a:rPr lang="en-US" sz="1100">
                          <a:effectLst/>
                        </a:rPr>
                        <a:t>Time</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100">
                          <a:effectLst/>
                        </a:rPr>
                        <a:t>Topic</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100">
                          <a:effectLst/>
                        </a:rPr>
                        <a:t>Presenter, Comments</a:t>
                      </a:r>
                      <a:endParaRPr lang="en-US" sz="1100">
                        <a:effectLst/>
                        <a:latin typeface="Calibri"/>
                        <a:ea typeface="Calibri"/>
                        <a:cs typeface="Calibri"/>
                      </a:endParaRPr>
                    </a:p>
                  </a:txBody>
                  <a:tcPr marL="68580" marR="68580" marT="0" marB="0"/>
                </a:tc>
              </a:tr>
              <a:tr h="582142">
                <a:tc>
                  <a:txBody>
                    <a:bodyPr/>
                    <a:lstStyle/>
                    <a:p>
                      <a:pPr marL="0" marR="0">
                        <a:lnSpc>
                          <a:spcPct val="115000"/>
                        </a:lnSpc>
                        <a:spcBef>
                          <a:spcPts val="0"/>
                        </a:spcBef>
                        <a:spcAft>
                          <a:spcPts val="0"/>
                        </a:spcAft>
                      </a:pPr>
                      <a:r>
                        <a:rPr lang="en-US" sz="1100">
                          <a:effectLst/>
                        </a:rPr>
                        <a:t>09:00-9.05</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Kick-off, Meeting Agenda Review</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Joe Bugajski, Gartner, Mike Bennett, EDMC</a:t>
                      </a:r>
                      <a:endParaRPr lang="en-US" sz="1100">
                        <a:effectLst/>
                        <a:latin typeface="Calibri"/>
                        <a:ea typeface="Calibri"/>
                        <a:cs typeface="Calibri"/>
                      </a:endParaRPr>
                    </a:p>
                  </a:txBody>
                  <a:tcPr marL="68580" marR="68580" marT="0" marB="0"/>
                </a:tc>
              </a:tr>
              <a:tr h="582142">
                <a:tc>
                  <a:txBody>
                    <a:bodyPr/>
                    <a:lstStyle/>
                    <a:p>
                      <a:pPr marL="0" marR="0">
                        <a:lnSpc>
                          <a:spcPct val="115000"/>
                        </a:lnSpc>
                        <a:spcBef>
                          <a:spcPts val="0"/>
                        </a:spcBef>
                        <a:spcAft>
                          <a:spcPts val="0"/>
                        </a:spcAft>
                      </a:pPr>
                      <a:r>
                        <a:rPr lang="en-US" sz="1100">
                          <a:effectLst/>
                        </a:rPr>
                        <a:t>9.05-10.30</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 FIBO Derivatives Proof of Concept Demo (OTC+FIBO-BE)</a:t>
                      </a:r>
                    </a:p>
                    <a:p>
                      <a:pPr marL="342900" marR="0" lvl="0" indent="-342900">
                        <a:lnSpc>
                          <a:spcPct val="115000"/>
                        </a:lnSpc>
                        <a:spcBef>
                          <a:spcPts val="0"/>
                        </a:spcBef>
                        <a:spcAft>
                          <a:spcPts val="0"/>
                        </a:spcAft>
                        <a:buFont typeface="Symbol"/>
                        <a:buChar char=""/>
                      </a:pPr>
                      <a:r>
                        <a:rPr lang="en-US" sz="1100">
                          <a:effectLst/>
                        </a:rPr>
                        <a:t>Practical demonstration of OWL application</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David Newman</a:t>
                      </a:r>
                      <a:endParaRPr lang="en-US" sz="1100">
                        <a:effectLst/>
                        <a:latin typeface="Calibri"/>
                        <a:ea typeface="Calibri"/>
                        <a:cs typeface="Calibri"/>
                      </a:endParaRPr>
                    </a:p>
                  </a:txBody>
                  <a:tcPr marL="68580" marR="68580" marT="0" marB="0"/>
                </a:tc>
              </a:tr>
              <a:tr h="282281">
                <a:tc>
                  <a:txBody>
                    <a:bodyPr/>
                    <a:lstStyle/>
                    <a:p>
                      <a:pPr marL="0" marR="0">
                        <a:lnSpc>
                          <a:spcPct val="115000"/>
                        </a:lnSpc>
                        <a:spcBef>
                          <a:spcPts val="0"/>
                        </a:spcBef>
                        <a:spcAft>
                          <a:spcPts val="0"/>
                        </a:spcAft>
                      </a:pPr>
                      <a:r>
                        <a:rPr lang="en-US" sz="1100">
                          <a:effectLst/>
                        </a:rPr>
                        <a:t>10:30 - 10:45</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100">
                          <a:effectLst/>
                        </a:rPr>
                        <a:t>Morning Refreshment Break </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Calibri"/>
                      </a:endParaRPr>
                    </a:p>
                  </a:txBody>
                  <a:tcPr marL="68580" marR="68580" marT="0" marB="0"/>
                </a:tc>
              </a:tr>
              <a:tr h="1181866">
                <a:tc>
                  <a:txBody>
                    <a:bodyPr/>
                    <a:lstStyle/>
                    <a:p>
                      <a:pPr marL="0" marR="0">
                        <a:lnSpc>
                          <a:spcPct val="115000"/>
                        </a:lnSpc>
                        <a:spcBef>
                          <a:spcPts val="0"/>
                        </a:spcBef>
                        <a:spcAft>
                          <a:spcPts val="0"/>
                        </a:spcAft>
                      </a:pPr>
                      <a:r>
                        <a:rPr lang="en-US" sz="1100">
                          <a:effectLst/>
                        </a:rPr>
                        <a:t>10.45-12.00</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FIBO Business Entities – working session</a:t>
                      </a:r>
                    </a:p>
                    <a:p>
                      <a:pPr marL="342900" marR="0" lvl="0" indent="-342900">
                        <a:lnSpc>
                          <a:spcPct val="115000"/>
                        </a:lnSpc>
                        <a:spcBef>
                          <a:spcPts val="0"/>
                        </a:spcBef>
                        <a:spcAft>
                          <a:spcPts val="0"/>
                        </a:spcAft>
                        <a:buFont typeface="Symbol"/>
                        <a:buChar char=""/>
                      </a:pPr>
                      <a:r>
                        <a:rPr lang="en-US" sz="1100">
                          <a:effectLst/>
                        </a:rPr>
                        <a:t>Summary of FIBO Business applications</a:t>
                      </a:r>
                    </a:p>
                    <a:p>
                      <a:pPr marL="342900" marR="0" lvl="0" indent="-342900">
                        <a:lnSpc>
                          <a:spcPct val="115000"/>
                        </a:lnSpc>
                        <a:spcBef>
                          <a:spcPts val="0"/>
                        </a:spcBef>
                        <a:spcAft>
                          <a:spcPts val="0"/>
                        </a:spcAft>
                        <a:buFont typeface="Symbol"/>
                        <a:buChar char=""/>
                      </a:pPr>
                      <a:r>
                        <a:rPr lang="en-US" sz="1100">
                          <a:effectLst/>
                        </a:rPr>
                        <a:t>Status of FIBO (big picture)</a:t>
                      </a:r>
                    </a:p>
                    <a:p>
                      <a:pPr marL="342900" marR="0" lvl="0" indent="-342900">
                        <a:lnSpc>
                          <a:spcPct val="115000"/>
                        </a:lnSpc>
                        <a:spcBef>
                          <a:spcPts val="0"/>
                        </a:spcBef>
                        <a:spcAft>
                          <a:spcPts val="0"/>
                        </a:spcAft>
                        <a:buFont typeface="Symbol"/>
                        <a:buChar char=""/>
                      </a:pPr>
                      <a:r>
                        <a:rPr lang="en-US" sz="1100">
                          <a:effectLst/>
                        </a:rPr>
                        <a:t>Review of proposed RFC1</a:t>
                      </a:r>
                      <a:endParaRPr lang="en-US" sz="1100">
                        <a:solidFill>
                          <a:srgbClr val="000000"/>
                        </a:solidFill>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Harsh Sharma, Mike Bennett</a:t>
                      </a:r>
                      <a:endParaRPr lang="en-US" sz="1100">
                        <a:effectLst/>
                        <a:latin typeface="Calibri"/>
                        <a:ea typeface="Calibri"/>
                        <a:cs typeface="Calibri"/>
                      </a:endParaRPr>
                    </a:p>
                  </a:txBody>
                  <a:tcPr marL="68580" marR="68580" marT="0" marB="0"/>
                </a:tc>
              </a:tr>
              <a:tr h="282281">
                <a:tc>
                  <a:txBody>
                    <a:bodyPr/>
                    <a:lstStyle/>
                    <a:p>
                      <a:pPr marL="0" marR="0">
                        <a:lnSpc>
                          <a:spcPct val="115000"/>
                        </a:lnSpc>
                        <a:spcBef>
                          <a:spcPts val="0"/>
                        </a:spcBef>
                        <a:spcAft>
                          <a:spcPts val="0"/>
                        </a:spcAft>
                      </a:pPr>
                      <a:r>
                        <a:rPr lang="en-US" sz="1100">
                          <a:effectLst/>
                        </a:rPr>
                        <a:t>12.00-2.00</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100">
                          <a:effectLst/>
                        </a:rPr>
                        <a:t>Extended Lunch</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Calibri"/>
                      </a:endParaRPr>
                    </a:p>
                  </a:txBody>
                  <a:tcPr marL="68580" marR="68580" marT="0" marB="0"/>
                </a:tc>
              </a:tr>
              <a:tr h="882003">
                <a:tc>
                  <a:txBody>
                    <a:bodyPr/>
                    <a:lstStyle/>
                    <a:p>
                      <a:pPr marL="0" marR="0">
                        <a:lnSpc>
                          <a:spcPct val="115000"/>
                        </a:lnSpc>
                        <a:spcBef>
                          <a:spcPts val="0"/>
                        </a:spcBef>
                        <a:spcAft>
                          <a:spcPts val="0"/>
                        </a:spcAft>
                      </a:pPr>
                      <a:r>
                        <a:rPr lang="en-US" sz="1100">
                          <a:effectLst/>
                        </a:rPr>
                        <a:t>2.00-2.30</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OMG Model Driven Messaging Interoperability (MDMI) Status update (tentative title)</a:t>
                      </a:r>
                    </a:p>
                    <a:p>
                      <a:pPr marL="0" marR="0">
                        <a:lnSpc>
                          <a:spcPct val="115000"/>
                        </a:lnSpc>
                        <a:spcBef>
                          <a:spcPts val="0"/>
                        </a:spcBef>
                        <a:spcAft>
                          <a:spcPts val="0"/>
                        </a:spcAft>
                      </a:pPr>
                      <a:r>
                        <a:rPr lang="en-US" sz="1100">
                          <a:effectLst/>
                        </a:rPr>
                        <a:t>MDMI standard summary, business use cases/POCs status</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Ken Lord, Mark Eisner, Firestar Software </a:t>
                      </a:r>
                      <a:endParaRPr lang="en-US" sz="1100">
                        <a:effectLst/>
                        <a:latin typeface="Calibri"/>
                        <a:ea typeface="Calibri"/>
                        <a:cs typeface="Calibri"/>
                      </a:endParaRPr>
                    </a:p>
                  </a:txBody>
                  <a:tcPr marL="68580" marR="68580" marT="0" marB="0"/>
                </a:tc>
              </a:tr>
              <a:tr h="282281">
                <a:tc>
                  <a:txBody>
                    <a:bodyPr/>
                    <a:lstStyle/>
                    <a:p>
                      <a:pPr marL="0" marR="0">
                        <a:lnSpc>
                          <a:spcPct val="115000"/>
                        </a:lnSpc>
                        <a:spcBef>
                          <a:spcPts val="0"/>
                        </a:spcBef>
                        <a:spcAft>
                          <a:spcPts val="0"/>
                        </a:spcAft>
                      </a:pPr>
                      <a:r>
                        <a:rPr lang="en-US" sz="1100">
                          <a:effectLst/>
                        </a:rPr>
                        <a:t>2.30-3.00</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Property and Casualty Standard finalization status</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Tom Ford, LiquidHub</a:t>
                      </a:r>
                      <a:endParaRPr lang="en-US" sz="1100">
                        <a:effectLst/>
                        <a:latin typeface="Calibri"/>
                        <a:ea typeface="Calibri"/>
                        <a:cs typeface="Calibri"/>
                      </a:endParaRPr>
                    </a:p>
                  </a:txBody>
                  <a:tcPr marL="68580" marR="68580" marT="0" marB="0"/>
                </a:tc>
              </a:tr>
              <a:tr h="282281">
                <a:tc>
                  <a:txBody>
                    <a:bodyPr/>
                    <a:lstStyle/>
                    <a:p>
                      <a:pPr marL="0" marR="0">
                        <a:lnSpc>
                          <a:spcPct val="115000"/>
                        </a:lnSpc>
                        <a:spcBef>
                          <a:spcPts val="0"/>
                        </a:spcBef>
                        <a:spcAft>
                          <a:spcPts val="0"/>
                        </a:spcAft>
                      </a:pPr>
                      <a:r>
                        <a:rPr lang="en-US" sz="1100">
                          <a:effectLst/>
                        </a:rPr>
                        <a:t>3.00-3.15</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100">
                          <a:effectLst/>
                        </a:rPr>
                        <a:t>Coffee Break</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Calibri"/>
                      </a:endParaRPr>
                    </a:p>
                  </a:txBody>
                  <a:tcPr marL="68580" marR="68580" marT="0" marB="0"/>
                </a:tc>
              </a:tr>
              <a:tr h="282281">
                <a:tc>
                  <a:txBody>
                    <a:bodyPr/>
                    <a:lstStyle/>
                    <a:p>
                      <a:pPr marL="0" marR="0">
                        <a:lnSpc>
                          <a:spcPct val="115000"/>
                        </a:lnSpc>
                        <a:spcBef>
                          <a:spcPts val="0"/>
                        </a:spcBef>
                        <a:spcAft>
                          <a:spcPts val="0"/>
                        </a:spcAft>
                      </a:pPr>
                      <a:r>
                        <a:rPr lang="en-US" sz="1100">
                          <a:effectLst/>
                        </a:rPr>
                        <a:t>3.15-4.45</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FIBO working session continued</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Mike Bennett</a:t>
                      </a:r>
                      <a:endParaRPr lang="en-US" sz="1100">
                        <a:effectLst/>
                        <a:latin typeface="Calibri"/>
                        <a:ea typeface="Calibri"/>
                        <a:cs typeface="Calibri"/>
                      </a:endParaRPr>
                    </a:p>
                  </a:txBody>
                  <a:tcPr marL="68580" marR="68580" marT="0" marB="0"/>
                </a:tc>
              </a:tr>
              <a:tr h="282281">
                <a:tc>
                  <a:txBody>
                    <a:bodyPr/>
                    <a:lstStyle/>
                    <a:p>
                      <a:pPr marL="0" marR="0">
                        <a:lnSpc>
                          <a:spcPct val="115000"/>
                        </a:lnSpc>
                        <a:spcBef>
                          <a:spcPts val="0"/>
                        </a:spcBef>
                        <a:spcAft>
                          <a:spcPts val="0"/>
                        </a:spcAft>
                      </a:pPr>
                      <a:r>
                        <a:rPr lang="en-US" sz="1100">
                          <a:effectLst/>
                        </a:rPr>
                        <a:t>4.45-5.00</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Misc FDTF Items/announcements etc.</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Calibri"/>
                      </a:endParaRPr>
                    </a:p>
                  </a:txBody>
                  <a:tcPr marL="68580" marR="68580" marT="0" marB="0"/>
                </a:tc>
              </a:tr>
              <a:tr h="282281">
                <a:tc>
                  <a:txBody>
                    <a:bodyPr/>
                    <a:lstStyle/>
                    <a:p>
                      <a:pPr marL="0" marR="0">
                        <a:lnSpc>
                          <a:spcPct val="115000"/>
                        </a:lnSpc>
                        <a:spcBef>
                          <a:spcPts val="0"/>
                        </a:spcBef>
                        <a:spcAft>
                          <a:spcPts val="0"/>
                        </a:spcAft>
                      </a:pPr>
                      <a:r>
                        <a:rPr lang="en-US" sz="1100">
                          <a:effectLst/>
                        </a:rPr>
                        <a:t>5.00</a:t>
                      </a:r>
                      <a:endParaRPr lang="en-US" sz="1100">
                        <a:effectLst/>
                        <a:latin typeface="Calibri"/>
                        <a:ea typeface="Calibri"/>
                        <a:cs typeface="Calibri"/>
                      </a:endParaRPr>
                    </a:p>
                  </a:txBody>
                  <a:tcPr marL="68580" marR="68580" marT="0" marB="0"/>
                </a:tc>
                <a:tc>
                  <a:txBody>
                    <a:bodyPr/>
                    <a:lstStyle/>
                    <a:p>
                      <a:pPr marL="0" marR="0" algn="ctr">
                        <a:lnSpc>
                          <a:spcPct val="115000"/>
                        </a:lnSpc>
                        <a:spcBef>
                          <a:spcPts val="0"/>
                        </a:spcBef>
                        <a:spcAft>
                          <a:spcPts val="0"/>
                        </a:spcAft>
                      </a:pPr>
                      <a:r>
                        <a:rPr lang="en-US" sz="1100">
                          <a:effectLst/>
                        </a:rPr>
                        <a:t>Adjourn</a:t>
                      </a:r>
                      <a:endParaRPr lang="en-US" sz="1100">
                        <a:effectLst/>
                        <a:latin typeface="Calibri"/>
                        <a:ea typeface="Calibri"/>
                        <a:cs typeface="Calibri"/>
                      </a:endParaRPr>
                    </a:p>
                  </a:txBody>
                  <a:tcPr marL="68580" marR="68580"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Calibri"/>
                      </a:endParaRPr>
                    </a:p>
                  </a:txBody>
                  <a:tcPr marL="68580" marR="68580" marT="0" marB="0"/>
                </a:tc>
              </a:tr>
            </a:tbl>
          </a:graphicData>
        </a:graphic>
      </p:graphicFrame>
    </p:spTree>
    <p:extLst>
      <p:ext uri="{BB962C8B-B14F-4D97-AF65-F5344CB8AC3E}">
        <p14:creationId xmlns:p14="http://schemas.microsoft.com/office/powerpoint/2010/main" val="2614846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2800" kern="1200" baseline="0" dirty="0" smtClean="0">
                <a:solidFill>
                  <a:schemeClr val="tx1"/>
                </a:solidFill>
                <a:effectLst/>
                <a:latin typeface="+mj-lt"/>
                <a:ea typeface="+mj-ea"/>
                <a:cs typeface="+mj-cs"/>
              </a:rPr>
              <a:t>Regulation W and Front-running</a:t>
            </a:r>
            <a:endParaRPr lang="en-US" dirty="0"/>
          </a:p>
        </p:txBody>
      </p:sp>
      <p:sp>
        <p:nvSpPr>
          <p:cNvPr id="3" name="Content Placeholder 2"/>
          <p:cNvSpPr>
            <a:spLocks noGrp="1"/>
          </p:cNvSpPr>
          <p:nvPr>
            <p:ph idx="1"/>
          </p:nvPr>
        </p:nvSpPr>
        <p:spPr/>
        <p:txBody>
          <a:bodyPr/>
          <a:lstStyle/>
          <a:p>
            <a:r>
              <a:rPr lang="en-US" dirty="0" smtClean="0"/>
              <a:t>To be covered at Burlingame</a:t>
            </a:r>
          </a:p>
          <a:p>
            <a:r>
              <a:rPr lang="en-US" dirty="0" smtClean="0"/>
              <a:t>Proposal: Face to Face meeting in NYC on this</a:t>
            </a:r>
          </a:p>
          <a:p>
            <a:pPr lvl="1"/>
            <a:r>
              <a:rPr lang="en-US" dirty="0" smtClean="0"/>
              <a:t>Business concepts</a:t>
            </a:r>
          </a:p>
          <a:p>
            <a:pPr lvl="1"/>
            <a:r>
              <a:rPr lang="en-US" dirty="0" smtClean="0"/>
              <a:t>What data structures we need etc. </a:t>
            </a:r>
          </a:p>
          <a:p>
            <a:pPr lvl="1"/>
            <a:r>
              <a:rPr lang="en-US" dirty="0" smtClean="0"/>
              <a:t>Develop business use case/ gap analysis on data structures</a:t>
            </a:r>
          </a:p>
          <a:p>
            <a:pPr lvl="1"/>
            <a:r>
              <a:rPr lang="en-US" dirty="0" smtClean="0"/>
              <a:t>What standards may help</a:t>
            </a:r>
          </a:p>
          <a:p>
            <a:pPr lvl="1"/>
            <a:r>
              <a:rPr lang="en-US" dirty="0" smtClean="0"/>
              <a:t>Convey the utility of using e.g. FIBO to Regulators </a:t>
            </a:r>
          </a:p>
          <a:p>
            <a:pPr lvl="1"/>
            <a:r>
              <a:rPr lang="en-US" dirty="0" smtClean="0"/>
              <a:t>Connect to SMART Regulatio</a:t>
            </a:r>
            <a:r>
              <a:rPr lang="en-US" dirty="0" smtClean="0"/>
              <a:t>n project – help refine what is meant by SMART </a:t>
            </a:r>
            <a:r>
              <a:rPr lang="en-US" dirty="0" err="1" smtClean="0"/>
              <a:t>Reg</a:t>
            </a:r>
            <a:r>
              <a:rPr lang="en-US" dirty="0" smtClean="0"/>
              <a:t> etc. </a:t>
            </a:r>
          </a:p>
          <a:p>
            <a:pPr lvl="1"/>
            <a:r>
              <a:rPr lang="en-US" dirty="0" smtClean="0"/>
              <a:t>Likely January</a:t>
            </a:r>
          </a:p>
          <a:p>
            <a:r>
              <a:rPr lang="en-US" dirty="0" smtClean="0"/>
              <a:t>Also consider</a:t>
            </a:r>
            <a:r>
              <a:rPr lang="en-US" baseline="0" dirty="0" smtClean="0"/>
              <a:t> whether FIBO can help in this</a:t>
            </a:r>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7</a:t>
            </a:fld>
            <a:endParaRPr lang="en-US" dirty="0"/>
          </a:p>
        </p:txBody>
      </p:sp>
    </p:spTree>
    <p:extLst>
      <p:ext uri="{BB962C8B-B14F-4D97-AF65-F5344CB8AC3E}">
        <p14:creationId xmlns:p14="http://schemas.microsoft.com/office/powerpoint/2010/main" val="594169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Proposed Workstreams in 2013</a:t>
            </a:r>
            <a:endParaRPr lang="en-US" dirty="0"/>
          </a:p>
        </p:txBody>
      </p:sp>
      <p:sp>
        <p:nvSpPr>
          <p:cNvPr id="3" name="Content Placeholder 2"/>
          <p:cNvSpPr>
            <a:spLocks noGrp="1"/>
          </p:cNvSpPr>
          <p:nvPr>
            <p:ph idx="1"/>
          </p:nvPr>
        </p:nvSpPr>
        <p:spPr/>
        <p:txBody>
          <a:bodyPr/>
          <a:lstStyle/>
          <a:p>
            <a:pPr lvl="0"/>
            <a:r>
              <a:rPr lang="en-US" dirty="0" smtClean="0"/>
              <a:t>FIBO Implementation Workstream</a:t>
            </a:r>
          </a:p>
          <a:p>
            <a:pPr lvl="1"/>
            <a:r>
              <a:rPr lang="en-US" dirty="0" smtClean="0"/>
              <a:t>Share user experiences on different routes</a:t>
            </a:r>
            <a:r>
              <a:rPr lang="en-US" baseline="0" dirty="0" smtClean="0"/>
              <a:t> to implementing the business concept model content in FIBO</a:t>
            </a:r>
          </a:p>
          <a:p>
            <a:pPr lvl="2"/>
            <a:r>
              <a:rPr lang="en-US" dirty="0" smtClean="0"/>
              <a:t>Conventional technology</a:t>
            </a:r>
            <a:r>
              <a:rPr lang="en-US" baseline="0" dirty="0" smtClean="0"/>
              <a:t> routes</a:t>
            </a:r>
          </a:p>
          <a:p>
            <a:pPr lvl="2"/>
            <a:r>
              <a:rPr lang="en-US" baseline="0" dirty="0" smtClean="0"/>
              <a:t>Operational Ontologies (semantic tech / reasoner based applications)</a:t>
            </a:r>
          </a:p>
          <a:p>
            <a:pPr lvl="0"/>
            <a:r>
              <a:rPr lang="en-US" baseline="0" dirty="0" smtClean="0"/>
              <a:t>Upper Ontology Partitioning</a:t>
            </a:r>
          </a:p>
          <a:p>
            <a:pPr lvl="1"/>
            <a:r>
              <a:rPr lang="en-US" baseline="0" dirty="0" smtClean="0"/>
              <a:t>More philosophical set of activities</a:t>
            </a:r>
          </a:p>
          <a:p>
            <a:pPr lvl="1"/>
            <a:r>
              <a:rPr lang="en-US" baseline="0" dirty="0" smtClean="0"/>
              <a:t>Key to alignment of concept semantics in FOBO Foundations</a:t>
            </a:r>
          </a:p>
          <a:p>
            <a:pPr lvl="0"/>
            <a:r>
              <a:rPr lang="en-US" baseline="0" dirty="0" smtClean="0"/>
              <a:t>Other FIBO Foundations work</a:t>
            </a:r>
          </a:p>
          <a:p>
            <a:pPr lvl="1"/>
            <a:r>
              <a:rPr lang="en-US" baseline="0" dirty="0" smtClean="0"/>
              <a:t>Transaction Shared Semantics – ongoing</a:t>
            </a:r>
          </a:p>
          <a:p>
            <a:pPr lvl="1"/>
            <a:r>
              <a:rPr lang="en-US" dirty="0" smtClean="0"/>
              <a:t>XBRL Abstract Model</a:t>
            </a:r>
            <a:endParaRPr lang="en-US" baseline="0" dirty="0" smtClean="0"/>
          </a:p>
          <a:p>
            <a:pPr lvl="1"/>
            <a:r>
              <a:rPr lang="en-US" baseline="0" dirty="0" smtClean="0"/>
              <a:t>Date Time – do we need a workgroup for this? </a:t>
            </a:r>
          </a:p>
          <a:p>
            <a:pPr lvl="1"/>
            <a:r>
              <a:rPr lang="en-US" baseline="0" dirty="0" smtClean="0"/>
              <a:t>Real Estate (alongside Geo and Location?) – needed for future loan related terms</a:t>
            </a:r>
          </a:p>
          <a:p>
            <a:pPr lvl="1"/>
            <a:endParaRPr lang="en-US" dirty="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8</a:t>
            </a:fld>
            <a:endParaRPr lang="en-US" dirty="0"/>
          </a:p>
        </p:txBody>
      </p:sp>
    </p:spTree>
    <p:extLst>
      <p:ext uri="{BB962C8B-B14F-4D97-AF65-F5344CB8AC3E}">
        <p14:creationId xmlns:p14="http://schemas.microsoft.com/office/powerpoint/2010/main" val="2973874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FIBO </a:t>
            </a:r>
            <a:r>
              <a:rPr lang="en-US" dirty="0" smtClean="0"/>
              <a:t>Status and Update</a:t>
            </a:r>
            <a:endParaRPr lang="en-US" dirty="0"/>
          </a:p>
        </p:txBody>
      </p:sp>
      <p:sp>
        <p:nvSpPr>
          <p:cNvPr id="3" name="Content Placeholder 2"/>
          <p:cNvSpPr>
            <a:spLocks noGrp="1"/>
          </p:cNvSpPr>
          <p:nvPr>
            <p:ph idx="1"/>
          </p:nvPr>
        </p:nvSpPr>
        <p:spPr/>
        <p:txBody>
          <a:bodyPr/>
          <a:lstStyle/>
          <a:p>
            <a:r>
              <a:rPr lang="en-US" dirty="0" smtClean="0"/>
              <a:t>FIBO </a:t>
            </a:r>
            <a:r>
              <a:rPr lang="en-US" dirty="0" smtClean="0"/>
              <a:t>Moving Parts Update</a:t>
            </a:r>
          </a:p>
          <a:p>
            <a:pPr lvl="1"/>
            <a:r>
              <a:rPr lang="en-US" dirty="0" smtClean="0"/>
              <a:t>Business Conceptual Ontology</a:t>
            </a:r>
          </a:p>
          <a:p>
            <a:pPr lvl="2"/>
            <a:r>
              <a:rPr lang="en-US" dirty="0" smtClean="0"/>
              <a:t>Foundations update</a:t>
            </a:r>
          </a:p>
          <a:p>
            <a:pPr lvl="2"/>
            <a:r>
              <a:rPr lang="en-US" dirty="0" smtClean="0"/>
              <a:t>FIBO-BE SME Reviews</a:t>
            </a:r>
          </a:p>
          <a:p>
            <a:pPr lvl="1"/>
            <a:r>
              <a:rPr lang="en-US" dirty="0" smtClean="0"/>
              <a:t>Business Presentation Layer (Adaptive)</a:t>
            </a:r>
          </a:p>
          <a:p>
            <a:pPr lvl="1"/>
            <a:r>
              <a:rPr lang="en-US" dirty="0" smtClean="0"/>
              <a:t>OMG Specifications</a:t>
            </a:r>
          </a:p>
          <a:p>
            <a:pPr lvl="1"/>
            <a:r>
              <a:rPr lang="en-US" baseline="0" dirty="0" smtClean="0"/>
              <a:t>Operational</a:t>
            </a:r>
            <a:r>
              <a:rPr lang="en-US" dirty="0" smtClean="0"/>
              <a:t> Ontologies</a:t>
            </a:r>
            <a:endParaRPr lang="en-US" baseline="0" dirty="0" smtClean="0"/>
          </a:p>
        </p:txBody>
      </p:sp>
      <p:sp>
        <p:nvSpPr>
          <p:cNvPr id="4" name="Slide Number Placeholder 3"/>
          <p:cNvSpPr>
            <a:spLocks noGrp="1"/>
          </p:cNvSpPr>
          <p:nvPr>
            <p:ph type="sldNum" sz="quarter" idx="12"/>
          </p:nvPr>
        </p:nvSpPr>
        <p:spPr/>
        <p:txBody>
          <a:bodyPr/>
          <a:lstStyle/>
          <a:p>
            <a:pPr>
              <a:defRPr/>
            </a:pPr>
            <a:fld id="{BEAD2C7C-EDBC-4790-BBF4-28CCD2EC968D}" type="slidenum">
              <a:rPr lang="en-US" smtClean="0"/>
              <a:pPr>
                <a:defRPr/>
              </a:pPr>
              <a:t>9</a:t>
            </a:fld>
            <a:endParaRPr lang="en-US" dirty="0"/>
          </a:p>
        </p:txBody>
      </p:sp>
    </p:spTree>
    <p:extLst>
      <p:ext uri="{BB962C8B-B14F-4D97-AF65-F5344CB8AC3E}">
        <p14:creationId xmlns:p14="http://schemas.microsoft.com/office/powerpoint/2010/main" val="188252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5049</TotalTime>
  <Words>1689</Words>
  <Application>Microsoft Office PowerPoint</Application>
  <PresentationFormat>On-screen Show (4:3)</PresentationFormat>
  <Paragraphs>371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OMG Finance Domain Task Force (FDTF)</vt:lpstr>
      <vt:lpstr>Agenda</vt:lpstr>
      <vt:lpstr>Headline Points</vt:lpstr>
      <vt:lpstr>Finance Domain Task Force</vt:lpstr>
      <vt:lpstr>Tuesday 11 Dec</vt:lpstr>
      <vt:lpstr>Wednesday 12 Dec</vt:lpstr>
      <vt:lpstr>Regulation W and Front-running</vt:lpstr>
      <vt:lpstr>Proposed Workstreams in 2013</vt:lpstr>
      <vt:lpstr>FIBO Status and Update</vt:lpstr>
      <vt:lpstr>FIBO Progress Summary</vt:lpstr>
      <vt:lpstr>Provisional Roadmap</vt:lpstr>
      <vt:lpstr>Provisional Roadmap</vt:lpstr>
      <vt:lpstr>Update on the Moving Parts</vt:lpstr>
      <vt:lpstr>FIBO Business Conceptual Ontology</vt:lpstr>
      <vt:lpstr>FIBO Business Conceptual Ontology</vt:lpstr>
      <vt:lpstr>FIBO Foundations</vt:lpstr>
      <vt:lpstr>FIBO Business Entities</vt:lpstr>
      <vt:lpstr>FIBO Business Entities December Draft</vt:lpstr>
      <vt:lpstr>Business Presentation Facility (Adaptive)</vt:lpstr>
      <vt:lpstr>Adaptive Presentation Facility</vt:lpstr>
      <vt:lpstr>FIBO OMG Specifications</vt:lpstr>
      <vt:lpstr>Status: OMG Specifications</vt:lpstr>
      <vt:lpstr>FIBO Operational Ontologies</vt:lpstr>
      <vt:lpstr>Operational Ontologies</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EDM Council / Object Management Group Semantic Standards</dc:title>
  <dc:creator>Owner</dc:creator>
  <cp:lastModifiedBy>User</cp:lastModifiedBy>
  <cp:revision>226</cp:revision>
  <dcterms:created xsi:type="dcterms:W3CDTF">2011-04-19T19:19:23Z</dcterms:created>
  <dcterms:modified xsi:type="dcterms:W3CDTF">2012-12-05T19:34:52Z</dcterms:modified>
</cp:coreProperties>
</file>