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519" r:id="rId3"/>
    <p:sldId id="843" r:id="rId4"/>
    <p:sldId id="851" r:id="rId5"/>
    <p:sldId id="860" r:id="rId6"/>
    <p:sldId id="804" r:id="rId7"/>
    <p:sldId id="800" r:id="rId8"/>
    <p:sldId id="861" r:id="rId9"/>
    <p:sldId id="845" r:id="rId10"/>
    <p:sldId id="837" r:id="rId11"/>
    <p:sldId id="847" r:id="rId12"/>
    <p:sldId id="855" r:id="rId13"/>
    <p:sldId id="849" r:id="rId14"/>
    <p:sldId id="838" r:id="rId15"/>
    <p:sldId id="862" r:id="rId16"/>
    <p:sldId id="853" r:id="rId17"/>
    <p:sldId id="798" r:id="rId18"/>
    <p:sldId id="711" r:id="rId19"/>
    <p:sldId id="822" r:id="rId20"/>
    <p:sldId id="831" r:id="rId21"/>
    <p:sldId id="826" r:id="rId22"/>
    <p:sldId id="828" r:id="rId23"/>
    <p:sldId id="835" r:id="rId24"/>
    <p:sldId id="824" r:id="rId25"/>
    <p:sldId id="848" r:id="rId26"/>
    <p:sldId id="832" r:id="rId27"/>
    <p:sldId id="836" r:id="rId28"/>
    <p:sldId id="809" r:id="rId29"/>
    <p:sldId id="483" r:id="rId30"/>
    <p:sldId id="665" r:id="rId31"/>
    <p:sldId id="666" r:id="rId32"/>
    <p:sldId id="734" r:id="rId33"/>
    <p:sldId id="735" r:id="rId34"/>
    <p:sldId id="793" r:id="rId35"/>
    <p:sldId id="749" r:id="rId36"/>
    <p:sldId id="736" r:id="rId37"/>
    <p:sldId id="741" r:id="rId38"/>
    <p:sldId id="700" r:id="rId39"/>
    <p:sldId id="704" r:id="rId40"/>
    <p:sldId id="701" r:id="rId41"/>
    <p:sldId id="702" r:id="rId42"/>
    <p:sldId id="668" r:id="rId43"/>
    <p:sldId id="78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081C14-E83E-4595-BDAF-DC0BAD3958F4}" v="2498" dt="2018-11-07T20:05:11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65" autoAdjust="0"/>
    <p:restoredTop sz="86401" autoAdjust="0"/>
  </p:normalViewPr>
  <p:slideViewPr>
    <p:cSldViewPr>
      <p:cViewPr varScale="1">
        <p:scale>
          <a:sx n="56" d="100"/>
          <a:sy n="56" d="100"/>
        </p:scale>
        <p:origin x="850" y="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0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D0A20EC7-6A83-4E39-B51A-51967A529F1B}"/>
    <pc:docChg chg="addSld delSld modSld sldOrd">
      <pc:chgData name="Michael Bennett" userId="808163721be62333" providerId="LiveId" clId="{D0A20EC7-6A83-4E39-B51A-51967A529F1B}" dt="2018-11-07T20:05:11.229" v="2505"/>
      <pc:docMkLst>
        <pc:docMk/>
      </pc:docMkLst>
      <pc:sldChg chg="modSp">
        <pc:chgData name="Michael Bennett" userId="808163721be62333" providerId="LiveId" clId="{D0A20EC7-6A83-4E39-B51A-51967A529F1B}" dt="2018-11-07T17:33:58.778" v="13" actId="20577"/>
        <pc:sldMkLst>
          <pc:docMk/>
          <pc:sldMk cId="0" sldId="256"/>
        </pc:sldMkLst>
        <pc:spChg chg="mod">
          <ac:chgData name="Michael Bennett" userId="808163721be62333" providerId="LiveId" clId="{D0A20EC7-6A83-4E39-B51A-51967A529F1B}" dt="2018-11-07T17:33:58.778" v="1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D0A20EC7-6A83-4E39-B51A-51967A529F1B}" dt="2018-11-07T17:51:17.179" v="749" actId="403"/>
        <pc:sldMkLst>
          <pc:docMk/>
          <pc:sldMk cId="3776142035" sldId="800"/>
        </pc:sldMkLst>
        <pc:spChg chg="mod">
          <ac:chgData name="Michael Bennett" userId="808163721be62333" providerId="LiveId" clId="{D0A20EC7-6A83-4E39-B51A-51967A529F1B}" dt="2018-11-07T17:51:17.179" v="749" actId="403"/>
          <ac:spMkLst>
            <pc:docMk/>
            <pc:sldMk cId="3776142035" sldId="800"/>
            <ac:spMk id="3" creationId="{17416BDF-8869-4B24-A082-26F9FE3F56CD}"/>
          </ac:spMkLst>
        </pc:spChg>
      </pc:sldChg>
      <pc:sldChg chg="del">
        <pc:chgData name="Michael Bennett" userId="808163721be62333" providerId="LiveId" clId="{D0A20EC7-6A83-4E39-B51A-51967A529F1B}" dt="2018-11-07T17:34:53.084" v="14" actId="2696"/>
        <pc:sldMkLst>
          <pc:docMk/>
          <pc:sldMk cId="3070257000" sldId="833"/>
        </pc:sldMkLst>
      </pc:sldChg>
      <pc:sldChg chg="del">
        <pc:chgData name="Michael Bennett" userId="808163721be62333" providerId="LiveId" clId="{D0A20EC7-6A83-4E39-B51A-51967A529F1B}" dt="2018-11-07T17:34:57.341" v="15" actId="2696"/>
        <pc:sldMkLst>
          <pc:docMk/>
          <pc:sldMk cId="723982052" sldId="834"/>
        </pc:sldMkLst>
      </pc:sldChg>
      <pc:sldChg chg="modSp">
        <pc:chgData name="Michael Bennett" userId="808163721be62333" providerId="LiveId" clId="{D0A20EC7-6A83-4E39-B51A-51967A529F1B}" dt="2018-11-07T17:53:58.973" v="945" actId="20577"/>
        <pc:sldMkLst>
          <pc:docMk/>
          <pc:sldMk cId="1316094766" sldId="837"/>
        </pc:sldMkLst>
        <pc:spChg chg="mod">
          <ac:chgData name="Michael Bennett" userId="808163721be62333" providerId="LiveId" clId="{D0A20EC7-6A83-4E39-B51A-51967A529F1B}" dt="2018-11-07T17:53:58.973" v="945" actId="20577"/>
          <ac:spMkLst>
            <pc:docMk/>
            <pc:sldMk cId="1316094766" sldId="837"/>
            <ac:spMk id="3" creationId="{06E7E7E3-1AD7-47D0-B477-BF6C761705AB}"/>
          </ac:spMkLst>
        </pc:spChg>
      </pc:sldChg>
      <pc:sldChg chg="modSp">
        <pc:chgData name="Michael Bennett" userId="808163721be62333" providerId="LiveId" clId="{D0A20EC7-6A83-4E39-B51A-51967A529F1B}" dt="2018-11-07T17:58:27.789" v="1158" actId="403"/>
        <pc:sldMkLst>
          <pc:docMk/>
          <pc:sldMk cId="4211051418" sldId="838"/>
        </pc:sldMkLst>
        <pc:spChg chg="mod">
          <ac:chgData name="Michael Bennett" userId="808163721be62333" providerId="LiveId" clId="{D0A20EC7-6A83-4E39-B51A-51967A529F1B}" dt="2018-11-07T17:58:27.789" v="1158" actId="403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D0A20EC7-6A83-4E39-B51A-51967A529F1B}" dt="2018-11-07T17:49:44.403" v="742" actId="20577"/>
        <pc:sldMkLst>
          <pc:docMk/>
          <pc:sldMk cId="3947954689" sldId="843"/>
        </pc:sldMkLst>
        <pc:spChg chg="mod">
          <ac:chgData name="Michael Bennett" userId="808163721be62333" providerId="LiveId" clId="{D0A20EC7-6A83-4E39-B51A-51967A529F1B}" dt="2018-11-07T17:49:44.403" v="742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D0A20EC7-6A83-4E39-B51A-51967A529F1B}" dt="2018-11-07T17:51:43.344" v="754" actId="20577"/>
        <pc:sldMkLst>
          <pc:docMk/>
          <pc:sldMk cId="3032193647" sldId="845"/>
        </pc:sldMkLst>
        <pc:spChg chg="mod">
          <ac:chgData name="Michael Bennett" userId="808163721be62333" providerId="LiveId" clId="{D0A20EC7-6A83-4E39-B51A-51967A529F1B}" dt="2018-11-07T17:36:08.445" v="51"/>
          <ac:spMkLst>
            <pc:docMk/>
            <pc:sldMk cId="3032193647" sldId="845"/>
            <ac:spMk id="2" creationId="{9774DCF2-0012-451F-AB1C-177FA1E074DD}"/>
          </ac:spMkLst>
        </pc:spChg>
        <pc:spChg chg="mod">
          <ac:chgData name="Michael Bennett" userId="808163721be62333" providerId="LiveId" clId="{D0A20EC7-6A83-4E39-B51A-51967A529F1B}" dt="2018-11-07T17:51:43.344" v="754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modSp ord">
        <pc:chgData name="Michael Bennett" userId="808163721be62333" providerId="LiveId" clId="{D0A20EC7-6A83-4E39-B51A-51967A529F1B}" dt="2018-11-07T20:04:41.688" v="2503"/>
        <pc:sldMkLst>
          <pc:docMk/>
          <pc:sldMk cId="2207867841" sldId="847"/>
        </pc:sldMkLst>
        <pc:spChg chg="mod">
          <ac:chgData name="Michael Bennett" userId="808163721be62333" providerId="LiveId" clId="{D0A20EC7-6A83-4E39-B51A-51967A529F1B}" dt="2018-11-07T20:03:20.658" v="2502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D0A20EC7-6A83-4E39-B51A-51967A529F1B}" dt="2018-11-07T20:00:45.903" v="2494" actId="20577"/>
        <pc:sldMkLst>
          <pc:docMk/>
          <pc:sldMk cId="3071212602" sldId="849"/>
        </pc:sldMkLst>
        <pc:spChg chg="mod">
          <ac:chgData name="Michael Bennett" userId="808163721be62333" providerId="LiveId" clId="{D0A20EC7-6A83-4E39-B51A-51967A529F1B}" dt="2018-11-07T20:00:45.903" v="2494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 del">
        <pc:chgData name="Michael Bennett" userId="808163721be62333" providerId="LiveId" clId="{D0A20EC7-6A83-4E39-B51A-51967A529F1B}" dt="2018-11-07T20:05:03.343" v="2504" actId="2696"/>
        <pc:sldMkLst>
          <pc:docMk/>
          <pc:sldMk cId="2537408918" sldId="850"/>
        </pc:sldMkLst>
        <pc:spChg chg="mod">
          <ac:chgData name="Michael Bennett" userId="808163721be62333" providerId="LiveId" clId="{D0A20EC7-6A83-4E39-B51A-51967A529F1B}" dt="2018-11-07T17:57:09.314" v="1037" actId="20577"/>
          <ac:spMkLst>
            <pc:docMk/>
            <pc:sldMk cId="2537408918" sldId="850"/>
            <ac:spMk id="3" creationId="{69DE3F1E-79AD-45A2-97C7-E443F809A320}"/>
          </ac:spMkLst>
        </pc:spChg>
      </pc:sldChg>
      <pc:sldChg chg="modSp">
        <pc:chgData name="Michael Bennett" userId="808163721be62333" providerId="LiveId" clId="{D0A20EC7-6A83-4E39-B51A-51967A529F1B}" dt="2018-11-07T19:51:25.373" v="2008" actId="20577"/>
        <pc:sldMkLst>
          <pc:docMk/>
          <pc:sldMk cId="1503027774" sldId="855"/>
        </pc:sldMkLst>
        <pc:spChg chg="mod">
          <ac:chgData name="Michael Bennett" userId="808163721be62333" providerId="LiveId" clId="{D0A20EC7-6A83-4E39-B51A-51967A529F1B}" dt="2018-11-07T19:51:25.373" v="2008" actId="20577"/>
          <ac:spMkLst>
            <pc:docMk/>
            <pc:sldMk cId="1503027774" sldId="855"/>
            <ac:spMk id="3" creationId="{A85FC595-C69A-405C-B132-FAD1FC261F37}"/>
          </ac:spMkLst>
        </pc:spChg>
      </pc:sldChg>
      <pc:sldChg chg="del">
        <pc:chgData name="Michael Bennett" userId="808163721be62333" providerId="LiveId" clId="{D0A20EC7-6A83-4E39-B51A-51967A529F1B}" dt="2018-11-07T17:35:05.589" v="18" actId="2696"/>
        <pc:sldMkLst>
          <pc:docMk/>
          <pc:sldMk cId="2134864129" sldId="856"/>
        </pc:sldMkLst>
      </pc:sldChg>
      <pc:sldChg chg="del">
        <pc:chgData name="Michael Bennett" userId="808163721be62333" providerId="LiveId" clId="{D0A20EC7-6A83-4E39-B51A-51967A529F1B}" dt="2018-11-07T17:55:03.995" v="978" actId="2696"/>
        <pc:sldMkLst>
          <pc:docMk/>
          <pc:sldMk cId="1391759798" sldId="857"/>
        </pc:sldMkLst>
      </pc:sldChg>
      <pc:sldChg chg="del">
        <pc:chgData name="Michael Bennett" userId="808163721be62333" providerId="LiveId" clId="{D0A20EC7-6A83-4E39-B51A-51967A529F1B}" dt="2018-11-07T17:35:00.884" v="16" actId="2696"/>
        <pc:sldMkLst>
          <pc:docMk/>
          <pc:sldMk cId="3369918434" sldId="858"/>
        </pc:sldMkLst>
      </pc:sldChg>
      <pc:sldChg chg="del">
        <pc:chgData name="Michael Bennett" userId="808163721be62333" providerId="LiveId" clId="{D0A20EC7-6A83-4E39-B51A-51967A529F1B}" dt="2018-11-07T17:35:03.628" v="17" actId="2696"/>
        <pc:sldMkLst>
          <pc:docMk/>
          <pc:sldMk cId="2842142020" sldId="859"/>
        </pc:sldMkLst>
      </pc:sldChg>
      <pc:sldChg chg="modSp add">
        <pc:chgData name="Michael Bennett" userId="808163721be62333" providerId="LiveId" clId="{D0A20EC7-6A83-4E39-B51A-51967A529F1B}" dt="2018-11-07T17:51:31.695" v="750" actId="404"/>
        <pc:sldMkLst>
          <pc:docMk/>
          <pc:sldMk cId="256602082" sldId="861"/>
        </pc:sldMkLst>
        <pc:spChg chg="mod">
          <ac:chgData name="Michael Bennett" userId="808163721be62333" providerId="LiveId" clId="{D0A20EC7-6A83-4E39-B51A-51967A529F1B}" dt="2018-11-07T17:36:14.074" v="58" actId="20577"/>
          <ac:spMkLst>
            <pc:docMk/>
            <pc:sldMk cId="256602082" sldId="861"/>
            <ac:spMk id="2" creationId="{373F573A-C0B3-4376-82FC-F06A863ACED8}"/>
          </ac:spMkLst>
        </pc:spChg>
        <pc:spChg chg="mod">
          <ac:chgData name="Michael Bennett" userId="808163721be62333" providerId="LiveId" clId="{D0A20EC7-6A83-4E39-B51A-51967A529F1B}" dt="2018-11-07T17:51:31.695" v="750" actId="404"/>
          <ac:spMkLst>
            <pc:docMk/>
            <pc:sldMk cId="256602082" sldId="861"/>
            <ac:spMk id="3" creationId="{C2FBBD23-9A61-43CA-B4FB-11A4F430D22F}"/>
          </ac:spMkLst>
        </pc:spChg>
      </pc:sldChg>
      <pc:sldChg chg="del">
        <pc:chgData name="Michael Bennett" userId="808163721be62333" providerId="LiveId" clId="{D0A20EC7-6A83-4E39-B51A-51967A529F1B}" dt="2018-11-07T17:35:08.474" v="19" actId="2696"/>
        <pc:sldMkLst>
          <pc:docMk/>
          <pc:sldMk cId="435200322" sldId="861"/>
        </pc:sldMkLst>
      </pc:sldChg>
      <pc:sldChg chg="modSp add del">
        <pc:chgData name="Michael Bennett" userId="808163721be62333" providerId="LiveId" clId="{D0A20EC7-6A83-4E39-B51A-51967A529F1B}" dt="2018-11-07T17:36:15.545" v="60" actId="2696"/>
        <pc:sldMkLst>
          <pc:docMk/>
          <pc:sldMk cId="358086367" sldId="862"/>
        </pc:sldMkLst>
        <pc:spChg chg="mod">
          <ac:chgData name="Michael Bennett" userId="808163721be62333" providerId="LiveId" clId="{D0A20EC7-6A83-4E39-B51A-51967A529F1B}" dt="2018-11-07T17:36:14.980" v="59"/>
          <ac:spMkLst>
            <pc:docMk/>
            <pc:sldMk cId="358086367" sldId="862"/>
            <ac:spMk id="2" creationId="{52E8F356-97E6-4F3E-AE1A-9B30BA128DE2}"/>
          </ac:spMkLst>
        </pc:spChg>
      </pc:sldChg>
      <pc:sldChg chg="modSp add ord">
        <pc:chgData name="Michael Bennett" userId="808163721be62333" providerId="LiveId" clId="{D0A20EC7-6A83-4E39-B51A-51967A529F1B}" dt="2018-11-07T20:05:11.229" v="2505"/>
        <pc:sldMkLst>
          <pc:docMk/>
          <pc:sldMk cId="476725461" sldId="862"/>
        </pc:sldMkLst>
        <pc:spChg chg="mod">
          <ac:chgData name="Michael Bennett" userId="808163721be62333" providerId="LiveId" clId="{D0A20EC7-6A83-4E39-B51A-51967A529F1B}" dt="2018-11-07T19:44:04.279" v="1576" actId="20577"/>
          <ac:spMkLst>
            <pc:docMk/>
            <pc:sldMk cId="476725461" sldId="862"/>
            <ac:spMk id="2" creationId="{47E87ED4-5B18-4AFC-BFAB-11579F0A095E}"/>
          </ac:spMkLst>
        </pc:spChg>
        <pc:spChg chg="mod">
          <ac:chgData name="Michael Bennett" userId="808163721be62333" providerId="LiveId" clId="{D0A20EC7-6A83-4E39-B51A-51967A529F1B}" dt="2018-11-07T19:44:08.401" v="1594" actId="20577"/>
          <ac:spMkLst>
            <pc:docMk/>
            <pc:sldMk cId="476725461" sldId="862"/>
            <ac:spMk id="3" creationId="{8960AB63-695B-401E-8BE4-37534F22239F}"/>
          </ac:spMkLst>
        </pc:spChg>
      </pc:sldChg>
      <pc:sldChg chg="add del">
        <pc:chgData name="Michael Bennett" userId="808163721be62333" providerId="LiveId" clId="{D0A20EC7-6A83-4E39-B51A-51967A529F1B}" dt="2018-11-07T17:50:26.857" v="744"/>
        <pc:sldMkLst>
          <pc:docMk/>
          <pc:sldMk cId="1263807255" sldId="862"/>
        </pc:sldMkLst>
      </pc:sldChg>
      <pc:sldChg chg="modSp add del">
        <pc:chgData name="Michael Bennett" userId="808163721be62333" providerId="LiveId" clId="{D0A20EC7-6A83-4E39-B51A-51967A529F1B}" dt="2018-11-07T19:44:05.396" v="1578" actId="2696"/>
        <pc:sldMkLst>
          <pc:docMk/>
          <pc:sldMk cId="3756352281" sldId="863"/>
        </pc:sldMkLst>
        <pc:spChg chg="mod">
          <ac:chgData name="Michael Bennett" userId="808163721be62333" providerId="LiveId" clId="{D0A20EC7-6A83-4E39-B51A-51967A529F1B}" dt="2018-11-07T19:44:05.037" v="1577"/>
          <ac:spMkLst>
            <pc:docMk/>
            <pc:sldMk cId="3756352281" sldId="863"/>
            <ac:spMk id="2" creationId="{D72211B2-31DA-4E0A-A7F9-F4194BE56A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ca.org.uk/publication/feedback/fs18-02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g.org/public_schedule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November 07 2018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Tuesday</a:t>
            </a:r>
          </a:p>
          <a:p>
            <a:pPr lvl="1"/>
            <a:r>
              <a:rPr lang="en-US" sz="2000" dirty="0"/>
              <a:t>am Blockchain Half Day </a:t>
            </a:r>
          </a:p>
          <a:p>
            <a:pPr lvl="1"/>
            <a:r>
              <a:rPr lang="en-US" sz="2000" dirty="0"/>
              <a:t>pm FDTF – IOTA, FIBO</a:t>
            </a:r>
          </a:p>
          <a:p>
            <a:pPr lvl="0"/>
            <a:r>
              <a:rPr lang="en-US" sz="2400" dirty="0"/>
              <a:t>Wednesday</a:t>
            </a:r>
          </a:p>
          <a:p>
            <a:pPr lvl="1"/>
            <a:r>
              <a:rPr lang="en-US" sz="2000" dirty="0"/>
              <a:t>Am – monitor ADTF agenda; FDTF is needed</a:t>
            </a:r>
          </a:p>
          <a:p>
            <a:pPr lvl="1"/>
            <a:r>
              <a:rPr lang="en-US" sz="2000" dirty="0"/>
              <a:t>Pm FIBO Workshop</a:t>
            </a:r>
          </a:p>
          <a:p>
            <a:pPr lvl="0"/>
            <a:r>
              <a:rPr lang="en-US" sz="2400" dirty="0"/>
              <a:t>Things we monitor each quarter:</a:t>
            </a:r>
          </a:p>
          <a:p>
            <a:pPr lvl="1"/>
            <a:r>
              <a:rPr lang="en-US" sz="2000" dirty="0"/>
              <a:t>Thing</a:t>
            </a:r>
            <a:r>
              <a:rPr lang="en-US" sz="2000" baseline="0" dirty="0"/>
              <a:t>s at ADTF we need to attend</a:t>
            </a:r>
          </a:p>
          <a:p>
            <a:pPr lvl="1"/>
            <a:r>
              <a:rPr lang="en-US" sz="2000" baseline="0" dirty="0"/>
              <a:t>Availability of key personnel</a:t>
            </a:r>
          </a:p>
          <a:p>
            <a:pPr lvl="1"/>
            <a:r>
              <a:rPr lang="en-US" sz="2000" baseline="0" dirty="0"/>
              <a:t>Shared events – e.g. the Blockchain Half Day (also in Reston)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94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December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FIBO 2.0 RFC review and vote to submit</a:t>
            </a:r>
          </a:p>
          <a:p>
            <a:pPr lvl="0"/>
            <a:r>
              <a:rPr lang="en-US" sz="1800" dirty="0"/>
              <a:t>DLT Matters</a:t>
            </a:r>
          </a:p>
          <a:p>
            <a:pPr lvl="1"/>
            <a:r>
              <a:rPr lang="en-US" sz="1400" dirty="0"/>
              <a:t>Distributed</a:t>
            </a:r>
            <a:r>
              <a:rPr lang="en-US" sz="1400" baseline="0" dirty="0"/>
              <a:t> Ledger </a:t>
            </a:r>
            <a:r>
              <a:rPr lang="en-US" sz="1400" baseline="0" dirty="0" err="1"/>
              <a:t>PoC</a:t>
            </a:r>
            <a:r>
              <a:rPr lang="en-US" sz="1400" baseline="0" dirty="0"/>
              <a:t> Report-back</a:t>
            </a:r>
          </a:p>
          <a:p>
            <a:pPr marL="742950" lvl="1" indent="-285750"/>
            <a:r>
              <a:rPr lang="en-US" sz="1400" baseline="0" dirty="0"/>
              <a:t>DIDO RA collaboration with MARS? (done)</a:t>
            </a:r>
          </a:p>
          <a:p>
            <a:pPr marL="68580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</a:rPr>
              <a:t>NEW Blockchain PSIG - socialize</a:t>
            </a:r>
            <a:endParaRPr lang="en-US" sz="1400" dirty="0">
              <a:effectLst/>
            </a:endParaRPr>
          </a:p>
          <a:p>
            <a:pPr lvl="0"/>
            <a:r>
              <a:rPr lang="en-US" sz="1800" dirty="0"/>
              <a:t>IOTA Tangle RFC presentation and discussion </a:t>
            </a:r>
          </a:p>
          <a:p>
            <a:pPr lvl="0"/>
            <a:r>
              <a:rPr lang="en-US" sz="1800" baseline="0" dirty="0"/>
              <a:t>Regulatory matters and initiatives</a:t>
            </a:r>
          </a:p>
          <a:p>
            <a:pPr lvl="1"/>
            <a:r>
              <a:rPr lang="en-US" sz="1600" dirty="0"/>
              <a:t>Richard </a:t>
            </a:r>
            <a:r>
              <a:rPr lang="en-US" sz="1600" dirty="0" err="1"/>
              <a:t>Beatch</a:t>
            </a:r>
            <a:r>
              <a:rPr lang="en-US" sz="1600" dirty="0"/>
              <a:t> session on ISO</a:t>
            </a:r>
            <a:endParaRPr lang="en-US" sz="1600" baseline="0" dirty="0"/>
          </a:p>
          <a:p>
            <a:pPr lvl="0"/>
            <a:r>
              <a:rPr lang="en-US" sz="1800" baseline="0" dirty="0"/>
              <a:t>What else ?</a:t>
            </a:r>
          </a:p>
          <a:p>
            <a:pPr lvl="1"/>
            <a:r>
              <a:rPr lang="en-US" sz="1600" baseline="0" dirty="0"/>
              <a:t>WG1 semantics? – nothing new at present</a:t>
            </a:r>
          </a:p>
          <a:p>
            <a:pPr lvl="1"/>
            <a:r>
              <a:rPr lang="en-US" sz="1600" baseline="0" dirty="0"/>
              <a:t>XBRL</a:t>
            </a:r>
            <a:r>
              <a:rPr lang="en-US" sz="1600" dirty="0"/>
              <a:t> – someone in Seattle (PR and DW corresponding). Charles Hoffman. TBC</a:t>
            </a:r>
          </a:p>
          <a:p>
            <a:pPr lvl="2"/>
            <a:r>
              <a:rPr lang="en-US" sz="1200" dirty="0"/>
              <a:t>Could be Tuesday morning for a longer working session</a:t>
            </a:r>
          </a:p>
          <a:p>
            <a:pPr lvl="2"/>
            <a:r>
              <a:rPr lang="en-US" sz="1200" baseline="0" dirty="0"/>
              <a:t>Half hour report-back on Tue pm</a:t>
            </a:r>
          </a:p>
          <a:p>
            <a:pPr lvl="1"/>
            <a:r>
              <a:rPr lang="en-US" sz="1600" baseline="0" dirty="0"/>
              <a:t>Status of the FCA Call for Comments</a:t>
            </a:r>
          </a:p>
          <a:p>
            <a:pPr lvl="2"/>
            <a:r>
              <a:rPr lang="en-US" sz="1200" baseline="0" dirty="0"/>
              <a:t>See report on FCA website News section</a:t>
            </a:r>
          </a:p>
          <a:p>
            <a:pPr lvl="2"/>
            <a:r>
              <a:rPr lang="en-US" sz="1200" baseline="0" dirty="0">
                <a:hlinkClick r:id="rId2"/>
              </a:rPr>
              <a:t>https://www.fca.org.uk/publication/feedback/fs18-02.pdf</a:t>
            </a:r>
            <a:r>
              <a:rPr lang="en-US" sz="1200" baseline="0" dirty="0"/>
              <a:t> </a:t>
            </a:r>
          </a:p>
          <a:p>
            <a:pPr lvl="2"/>
            <a:r>
              <a:rPr lang="en-US" sz="1200" baseline="0" dirty="0"/>
              <a:t>Report / Feedback and review of this</a:t>
            </a:r>
          </a:p>
          <a:p>
            <a:pPr lvl="1"/>
            <a:r>
              <a:rPr lang="en-US" sz="1600" dirty="0"/>
              <a:t>New initiative by EDM Council on European reporting harmonization (MiFID, EMIR and FCTC reporting) at EBRDF</a:t>
            </a:r>
          </a:p>
          <a:p>
            <a:pPr lvl="1"/>
            <a:r>
              <a:rPr lang="en-US" sz="1600" baseline="0" dirty="0"/>
              <a:t>FIBO</a:t>
            </a:r>
            <a:r>
              <a:rPr lang="en-US" sz="1600" dirty="0"/>
              <a:t> User Group? May also tie in with EBRDF. </a:t>
            </a:r>
          </a:p>
          <a:p>
            <a:r>
              <a:rPr lang="en-US" sz="2000" baseline="0" dirty="0"/>
              <a:t>FDTF Roadmap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December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RFC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DLT RFPs?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WG status report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Wednesday afternoon?</a:t>
            </a:r>
          </a:p>
          <a:p>
            <a:r>
              <a:rPr lang="en-US" sz="2400" dirty="0"/>
              <a:t>Additional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 ISO work on natural persons identification (Richard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Beatch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– also OMG Liaison 1/2h session</a:t>
            </a:r>
          </a:p>
          <a:p>
            <a:pPr lvl="2"/>
            <a:r>
              <a:rPr lang="en-US" sz="1800" dirty="0"/>
              <a:t>Time limitations - none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000" baseline="0" dirty="0"/>
              <a:t>FDTF Roadmap</a:t>
            </a:r>
          </a:p>
          <a:p>
            <a:pPr lvl="1"/>
            <a:r>
              <a:rPr lang="en-US" sz="1600" baseline="0" dirty="0"/>
              <a:t>Other initiatives / get discussion started</a:t>
            </a:r>
          </a:p>
          <a:p>
            <a:pPr lvl="0"/>
            <a:r>
              <a:rPr lang="en-US" sz="2000" baseline="0" dirty="0"/>
              <a:t>Other sessions see later slide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200" baseline="0" dirty="0"/>
              <a:t>December FIBO Workshop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FIBO – how to populate with the right instance data (enough information on the intended semantics?)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 a proposal in this MUD call for considerations</a:t>
            </a:r>
          </a:p>
          <a:p>
            <a:pPr lvl="1" indent="-342900">
              <a:buFont typeface="Arial" charset="0"/>
              <a:buChar char="•"/>
            </a:pPr>
            <a:r>
              <a:rPr lang="en-US" sz="1800" dirty="0"/>
              <a:t>E.g. revisit identification terms for securities, listing etc. and FIGI alignment – pick up where we left off</a:t>
            </a:r>
          </a:p>
          <a:p>
            <a:pPr lvl="1" indent="-342900">
              <a:buFont typeface="Arial" charset="0"/>
              <a:buChar char="•"/>
            </a:pPr>
            <a:r>
              <a:rPr lang="en-US" sz="1800" dirty="0">
                <a:effectLst/>
              </a:rPr>
              <a:t>Classification issues </a:t>
            </a:r>
            <a:r>
              <a:rPr lang="en-US" sz="1800" dirty="0" err="1">
                <a:effectLst/>
              </a:rPr>
              <a:t>wrt</a:t>
            </a:r>
            <a:r>
              <a:rPr lang="en-US" sz="1800" dirty="0">
                <a:effectLst/>
              </a:rPr>
              <a:t> the ontology</a:t>
            </a:r>
          </a:p>
          <a:p>
            <a:pPr lvl="2" indent="-342900"/>
            <a:r>
              <a:rPr lang="en-US" sz="1600" dirty="0"/>
              <a:t>Alignment with CFI ISO 10962 (newer CFI has this); see current draft if available via the OMG ISO liaison status</a:t>
            </a:r>
          </a:p>
          <a:p>
            <a:pPr lvl="2" indent="-342900"/>
            <a:r>
              <a:rPr lang="en-US" sz="1600" dirty="0">
                <a:effectLst/>
              </a:rPr>
              <a:t>Alignment with FIGI</a:t>
            </a:r>
          </a:p>
          <a:p>
            <a:pPr lvl="1" indent="-342900"/>
            <a:r>
              <a:rPr lang="en-US" sz="2000" dirty="0"/>
              <a:t>Workshop description</a:t>
            </a:r>
            <a:endParaRPr lang="en-US" sz="2000" dirty="0">
              <a:effectLst/>
            </a:endParaRPr>
          </a:p>
          <a:p>
            <a:pPr lvl="2" indent="-342900"/>
            <a:r>
              <a:rPr lang="en-US" sz="1600" dirty="0"/>
              <a:t>See also FIBO data oriented workshop in Chicago on IR Swaps, LEI and 3</a:t>
            </a:r>
            <a:r>
              <a:rPr lang="en-US" sz="1600" baseline="30000" dirty="0"/>
              <a:t>rd</a:t>
            </a:r>
            <a:r>
              <a:rPr lang="en-US" sz="1600" dirty="0"/>
              <a:t> party (TR) integration - can be a basis for the workshop. Review that as a jump off point for the workshop. But more ontological!</a:t>
            </a:r>
            <a:endParaRPr lang="en-US" sz="1600" dirty="0">
              <a:effectLst/>
            </a:endParaRPr>
          </a:p>
          <a:p>
            <a:r>
              <a:rPr lang="en-US" sz="2000" dirty="0"/>
              <a:t>Decision…</a:t>
            </a:r>
          </a:p>
          <a:p>
            <a:pPr lvl="1"/>
            <a:r>
              <a:rPr lang="en-US" sz="1800" dirty="0">
                <a:effectLst/>
              </a:rPr>
              <a:t>Do that! Show </a:t>
            </a:r>
            <a:r>
              <a:rPr lang="en-US" sz="1800" dirty="0"/>
              <a:t>h</a:t>
            </a:r>
            <a:r>
              <a:rPr lang="en-US" sz="1800" dirty="0">
                <a:effectLst/>
              </a:rPr>
              <a:t>ow to get further value from the data set that was used in Chicago and is available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Tuesday</a:t>
            </a:r>
          </a:p>
          <a:p>
            <a:pPr lvl="1"/>
            <a:r>
              <a:rPr lang="en-US" sz="2000" dirty="0"/>
              <a:t>Tues Morning (9 – 12) Blockchain Special</a:t>
            </a:r>
            <a:r>
              <a:rPr lang="en-US" sz="2000" baseline="0" dirty="0"/>
              <a:t> Event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dirty="0"/>
              <a:t>Afternoon (1 – 5)</a:t>
            </a:r>
          </a:p>
          <a:p>
            <a:pPr lvl="2"/>
            <a:r>
              <a:rPr lang="en-US" sz="1800" dirty="0"/>
              <a:t>IOTA  RFC/P</a:t>
            </a:r>
          </a:p>
          <a:p>
            <a:pPr lvl="2"/>
            <a:r>
              <a:rPr lang="en-US" sz="1800" dirty="0"/>
              <a:t>FIBO v2 RFC review</a:t>
            </a:r>
            <a:r>
              <a:rPr lang="en-US" sz="1800" baseline="0" dirty="0"/>
              <a:t> and v</a:t>
            </a:r>
            <a:r>
              <a:rPr lang="en-US" sz="1800" dirty="0"/>
              <a:t>ote</a:t>
            </a:r>
          </a:p>
          <a:p>
            <a:pPr lvl="1"/>
            <a:endParaRPr lang="en-US" sz="2000" baseline="0" dirty="0"/>
          </a:p>
          <a:p>
            <a:pPr lvl="0"/>
            <a:r>
              <a:rPr lang="en-US" sz="2800" dirty="0"/>
              <a:t>Wednesday</a:t>
            </a:r>
            <a:endParaRPr lang="en-US" sz="1800" dirty="0"/>
          </a:p>
          <a:p>
            <a:pPr lvl="1"/>
            <a:r>
              <a:rPr lang="en-US" sz="2400" dirty="0"/>
              <a:t>Morning (9 – 12) </a:t>
            </a:r>
          </a:p>
          <a:p>
            <a:pPr lvl="2"/>
            <a:r>
              <a:rPr lang="en-US" sz="2000" dirty="0"/>
              <a:t>Check ADTF Agenda</a:t>
            </a:r>
          </a:p>
          <a:p>
            <a:pPr lvl="1"/>
            <a:r>
              <a:rPr lang="en-US" sz="2400" dirty="0"/>
              <a:t>Extended</a:t>
            </a:r>
            <a:r>
              <a:rPr lang="en-US" sz="2400" baseline="0" dirty="0"/>
              <a:t> lunch 12 – 1:30</a:t>
            </a:r>
            <a:endParaRPr lang="en-US" sz="2400" dirty="0"/>
          </a:p>
          <a:p>
            <a:pPr lvl="1"/>
            <a:r>
              <a:rPr lang="en-US" sz="2400" dirty="0"/>
              <a:t>Wednesday Afternoon (1:30 – 5)</a:t>
            </a:r>
          </a:p>
          <a:p>
            <a:pPr lvl="2"/>
            <a:r>
              <a:rPr lang="en-US" sz="2000" dirty="0"/>
              <a:t>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ADTF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PR: MOF to RDF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25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March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June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/>
            <a:r>
              <a:rPr lang="en-US" sz="1400" dirty="0"/>
              <a:t>June: Extended to December 2018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>
              <a:defRPr/>
            </a:pPr>
            <a:r>
              <a:rPr lang="en-US" sz="1400" dirty="0"/>
              <a:t>June: Extended to December 2018</a:t>
            </a:r>
            <a:endParaRPr lang="en-US" sz="1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  <a:p>
            <a:pPr lvl="0"/>
            <a:r>
              <a:rPr lang="en-US" sz="1800" dirty="0"/>
              <a:t>NO MOTIONS IN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OMG Submission Status</a:t>
            </a:r>
          </a:p>
          <a:p>
            <a:r>
              <a:rPr lang="en-US" sz="2800" dirty="0"/>
              <a:t>Other FDTF Activities: Distributed Ledger (Blockchain) WG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December OMG FDTF Quarterly Meeting (Seattle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detail – CCM, Metadata, Products etc.</a:t>
            </a: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recursive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Written</a:t>
            </a:r>
            <a:r>
              <a:rPr lang="en-US" sz="2000" baseline="0" dirty="0"/>
              <a:t> </a:t>
            </a:r>
            <a:r>
              <a:rPr lang="en-US" sz="2000" dirty="0"/>
              <a:t>now for Provisional / Extensions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moved from </a:t>
            </a:r>
            <a:r>
              <a:rPr lang="en-US" sz="2000" dirty="0" err="1"/>
              <a:t>sm:fileAbstract</a:t>
            </a:r>
            <a:r>
              <a:rPr lang="en-US" sz="2000" dirty="0"/>
              <a:t> to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/>
            <a:r>
              <a:rPr lang="en-US" sz="2000" dirty="0"/>
              <a:t>References to things not there (status unknown; scripted?)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/>
            <a:r>
              <a:rPr lang="en-US" sz="2000" baseline="0" dirty="0"/>
              <a:t>Individuals?</a:t>
            </a: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(to test)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1"/>
            <a:r>
              <a:rPr lang="en-US" sz="1400" dirty="0"/>
              <a:t>Extending to Provisional as well as Release</a:t>
            </a:r>
            <a:endParaRPr lang="en-US" sz="1100" dirty="0"/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1"/>
            <a:r>
              <a:rPr lang="en-US" sz="1400" dirty="0"/>
              <a:t>Existing issues fixed</a:t>
            </a:r>
          </a:p>
          <a:p>
            <a:pPr lvl="1"/>
            <a:r>
              <a:rPr lang="en-US" sz="1400" dirty="0"/>
              <a:t>New document content (abstracts etc.)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lvl="1"/>
            <a:r>
              <a:rPr lang="en-US" sz="2200" dirty="0"/>
              <a:t>These are in Alpha and Beta SME review status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53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Dec 2018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Dec 2018 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Dec 2018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 Dec 2018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v2 OMG Submission: Voted to Publish for Comments </a:t>
            </a:r>
          </a:p>
          <a:p>
            <a:pPr lvl="1"/>
            <a:r>
              <a:rPr lang="en-US" sz="2000" baseline="0" dirty="0"/>
              <a:t>Out for public comments</a:t>
            </a:r>
          </a:p>
          <a:p>
            <a:pPr lvl="1"/>
            <a:r>
              <a:rPr lang="en-US" sz="2000" baseline="0" dirty="0"/>
              <a:t>See </a:t>
            </a:r>
            <a:r>
              <a:rPr lang="en-US" sz="2000" baseline="0" dirty="0">
                <a:hlinkClick r:id="rId2"/>
              </a:rPr>
              <a:t>https://www.omg.org/public_schedule/</a:t>
            </a:r>
            <a:r>
              <a:rPr lang="en-US" sz="2000" baseline="0" dirty="0"/>
              <a:t> </a:t>
            </a:r>
          </a:p>
          <a:p>
            <a:pPr lvl="0"/>
            <a:r>
              <a:rPr lang="en-US" sz="2000" baseline="0" dirty="0"/>
              <a:t>Blockchain Special Event in Seattle</a:t>
            </a:r>
          </a:p>
          <a:p>
            <a:pPr lvl="1"/>
            <a:r>
              <a:rPr lang="en-US" sz="2000" dirty="0"/>
              <a:t>Tuesday morning (half day)</a:t>
            </a:r>
          </a:p>
          <a:p>
            <a:pPr lvl="1"/>
            <a:r>
              <a:rPr lang="en-US" sz="2000" dirty="0"/>
              <a:t>Jointly by FDTF and MARS PTF</a:t>
            </a:r>
          </a:p>
          <a:p>
            <a:pPr lvl="1"/>
            <a:r>
              <a:rPr lang="en-US" sz="2000" dirty="0"/>
              <a:t>Leading DLT start-ups and established</a:t>
            </a:r>
            <a:r>
              <a:rPr lang="en-US" sz="2000" baseline="0" dirty="0"/>
              <a:t> industry players from the Seattle area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What Happens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The September FDTF ands AB (and subsequent DTC) votes</a:t>
            </a:r>
            <a:r>
              <a:rPr lang="en-US" sz="1600" baseline="0" dirty="0"/>
              <a:t> was to ‘Publish for Comments’</a:t>
            </a:r>
          </a:p>
          <a:p>
            <a:pPr lvl="1"/>
            <a:r>
              <a:rPr lang="en-US" sz="1400" dirty="0"/>
              <a:t>This goes out to the wide world for comments from anyone at all</a:t>
            </a:r>
          </a:p>
          <a:p>
            <a:pPr lvl="0"/>
            <a:r>
              <a:rPr lang="en-US" sz="1600" dirty="0"/>
              <a:t>December FDTF reviews these comments</a:t>
            </a:r>
          </a:p>
          <a:p>
            <a:pPr lvl="1"/>
            <a:r>
              <a:rPr lang="en-US" sz="1400" dirty="0"/>
              <a:t>If any serious ones: can vote instead to replace with an RFP (request for proposals) for a standard and would not send to the AB</a:t>
            </a:r>
          </a:p>
          <a:p>
            <a:pPr lvl="1"/>
            <a:r>
              <a:rPr lang="en-US" sz="1400" dirty="0"/>
              <a:t>Else: vote to proceed with the RFC process</a:t>
            </a:r>
          </a:p>
          <a:p>
            <a:pPr lvl="0"/>
            <a:r>
              <a:rPr lang="en-US" sz="1600" dirty="0"/>
              <a:t>The FIBO v2 RFC (as published in September) then gets published as an initial draft (Alpha) Specification by OMG</a:t>
            </a:r>
          </a:p>
          <a:p>
            <a:pPr lvl="1"/>
            <a:r>
              <a:rPr lang="en-US" sz="1400" dirty="0"/>
              <a:t>All OWL</a:t>
            </a:r>
            <a:r>
              <a:rPr lang="en-US" sz="1400" baseline="0" dirty="0"/>
              <a:t> / Machine </a:t>
            </a:r>
            <a:r>
              <a:rPr lang="en-US" sz="1400" baseline="0" dirty="0" err="1"/>
              <a:t>readables</a:t>
            </a:r>
            <a:r>
              <a:rPr lang="en-US" sz="1400" baseline="0" dirty="0"/>
              <a:t> then also published at the OMG URLs – timing TBC</a:t>
            </a:r>
          </a:p>
          <a:p>
            <a:pPr lvl="1"/>
            <a:r>
              <a:rPr lang="en-US" sz="1400" dirty="0"/>
              <a:t>Public comments on the published Specification are moved into OMG JIRA</a:t>
            </a:r>
          </a:p>
          <a:p>
            <a:pPr lvl="1"/>
            <a:r>
              <a:rPr lang="en-US" sz="1400" dirty="0"/>
              <a:t>Open issues in the FIBO</a:t>
            </a:r>
            <a:r>
              <a:rPr lang="en-US" sz="1400" baseline="0" dirty="0"/>
              <a:t> v1 RTFs are moved to the FIBO v2 JIRA</a:t>
            </a:r>
          </a:p>
          <a:p>
            <a:pPr lvl="0"/>
            <a:r>
              <a:rPr lang="en-US" sz="1600" dirty="0"/>
              <a:t>A ‘Finalization Task Force’ (FTF) is chartered at an OMG meeting (December)</a:t>
            </a:r>
          </a:p>
          <a:p>
            <a:pPr lvl="1"/>
            <a:r>
              <a:rPr lang="en-US" sz="1400" dirty="0"/>
              <a:t>This works on the JIRAs listed above</a:t>
            </a:r>
          </a:p>
          <a:p>
            <a:pPr lvl="1"/>
            <a:r>
              <a:rPr lang="en-US" sz="1400" dirty="0"/>
              <a:t>Adds new material from the EDMC Quarterly release (December or March)</a:t>
            </a:r>
          </a:p>
          <a:p>
            <a:pPr lvl="1"/>
            <a:r>
              <a:rPr lang="en-US" sz="1400" dirty="0"/>
              <a:t>Works against the Beta – published soon after</a:t>
            </a:r>
          </a:p>
          <a:p>
            <a:pPr lvl="1"/>
            <a:r>
              <a:rPr lang="en-US" sz="1400" dirty="0"/>
              <a:t>Date for comments that MUST be addressed is min 28 days after the Publish date</a:t>
            </a:r>
          </a:p>
          <a:p>
            <a:pPr lvl="1"/>
            <a:r>
              <a:rPr lang="en-US" sz="1400" dirty="0"/>
              <a:t>Delivers a ‘Final’ version of the Specification within 1 or 2 quarters</a:t>
            </a:r>
          </a:p>
          <a:p>
            <a:pPr lvl="0"/>
            <a:r>
              <a:rPr lang="en-US" sz="16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400" dirty="0"/>
              <a:t>EDM Council will also provide some automation for the transformation for EDM Council owl to OMG OWL (different IRIs; some metadata additions)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Dennis is doing this fro MB notes; </a:t>
            </a:r>
          </a:p>
          <a:p>
            <a:pPr lvl="2"/>
            <a:r>
              <a:rPr lang="en-US" sz="1800" dirty="0"/>
              <a:t>FCT leads should take on responsibility for note-taking and publishing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9DF6A-C992-40ED-B0D6-E25C0814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B97B2-C24F-49EA-8E0E-E6D26C20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 of OMG JIRA</a:t>
            </a:r>
          </a:p>
          <a:p>
            <a:pPr lvl="1"/>
            <a:r>
              <a:rPr lang="en-US" sz="2000" dirty="0"/>
              <a:t>We need those in place anyway for Redline</a:t>
            </a:r>
          </a:p>
          <a:p>
            <a:pPr lvl="1"/>
            <a:r>
              <a:rPr lang="en-US" sz="2000" dirty="0"/>
              <a:t>Could automate creation</a:t>
            </a:r>
            <a:r>
              <a:rPr lang="en-US" sz="2000" baseline="0" dirty="0"/>
              <a:t> of OMG JIRA from EDMC JIRA</a:t>
            </a:r>
          </a:p>
          <a:p>
            <a:pPr lvl="2"/>
            <a:r>
              <a:rPr lang="en-US" sz="1800" baseline="0" dirty="0"/>
              <a:t>This itself was discussed earlier and not completed</a:t>
            </a:r>
          </a:p>
          <a:p>
            <a:pPr lvl="2"/>
            <a:r>
              <a:rPr lang="en-US" sz="1800" baseline="0" dirty="0"/>
              <a:t>Currently we have to replicate these by hand</a:t>
            </a:r>
          </a:p>
          <a:p>
            <a:pPr lvl="1"/>
            <a:r>
              <a:rPr lang="en-US" sz="2000" baseline="0" dirty="0"/>
              <a:t>The (non negotiable) end point is that there is OMG JIRA coverage for each change in the code base</a:t>
            </a:r>
            <a:endParaRPr lang="en-US" sz="2000" dirty="0"/>
          </a:p>
          <a:p>
            <a:pPr lvl="0"/>
            <a:r>
              <a:rPr lang="en-US" sz="2400" dirty="0"/>
              <a:t>Recommend that OMG JIRA be used to manage discussions, feedback etc. within a JIRA</a:t>
            </a:r>
          </a:p>
          <a:p>
            <a:pPr lvl="1"/>
            <a:r>
              <a:rPr lang="en-US" sz="2000" dirty="0"/>
              <a:t>Avoids</a:t>
            </a:r>
            <a:r>
              <a:rPr lang="en-US" sz="2000" baseline="0" dirty="0"/>
              <a:t> surprises later in the FTF or RTF</a:t>
            </a:r>
          </a:p>
          <a:p>
            <a:pPr lvl="0"/>
            <a:r>
              <a:rPr lang="en-US" sz="2400" dirty="0"/>
              <a:t>EDMC discussing this</a:t>
            </a:r>
          </a:p>
          <a:p>
            <a:pPr lvl="1"/>
            <a:r>
              <a:rPr lang="en-US" sz="2000" dirty="0"/>
              <a:t>e.g. don’t see that many changes will come through OMG JIRA</a:t>
            </a:r>
          </a:p>
          <a:p>
            <a:pPr lvl="1"/>
            <a:r>
              <a:rPr lang="en-US" sz="2000" dirty="0"/>
              <a:t>EDMC: Will look at this from both sides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ADEE7-1668-46A7-83EA-D75F3EEA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8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previously originated FIBO 1</a:t>
            </a:r>
          </a:p>
          <a:p>
            <a:pPr lvl="1" rtl="0" fontAlgn="base"/>
            <a:r>
              <a:rPr lang="en-US" sz="2000" dirty="0">
                <a:effectLst/>
              </a:rPr>
              <a:t>New</a:t>
            </a:r>
            <a:r>
              <a:rPr lang="en-US" sz="2000" baseline="0" dirty="0">
                <a:effectLst/>
              </a:rPr>
              <a:t> diagrams for Release items not in OMG FIBO v1 specs</a:t>
            </a:r>
          </a:p>
          <a:p>
            <a:pPr lvl="1" rtl="0" fontAlgn="base"/>
            <a:r>
              <a:rPr lang="en-US" sz="2000" baseline="0" dirty="0">
                <a:effectLst/>
              </a:rPr>
              <a:t>Metadata (formerly About) files derived from EDM Council metadata</a:t>
            </a:r>
          </a:p>
          <a:p>
            <a:pPr lvl="1" rtl="0" fontAlgn="base"/>
            <a:r>
              <a:rPr lang="en-US" sz="2000" baseline="0" dirty="0">
                <a:effectLst/>
              </a:rPr>
              <a:t>Minimal OMG metadata added for submission</a:t>
            </a:r>
            <a:endParaRPr lang="en-US" sz="2000" dirty="0">
              <a:effectLst/>
            </a:endParaRP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compatible with FIBO1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dirty="0">
                <a:effectLst/>
              </a:rPr>
              <a:t>Will co-ordinate with Mariano Benitez (OMG) to bring any open OMG RTF JIRA issues across to FIBO2 FTF JIRA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C0D-F31A-4614-9EF7-B97054FF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(Blockchain)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6BDF-8869-4B24-A082-26F9FE3F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Meets on Tuesdays – alternating between 2 agendas: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FIBO as concept model for Smart Contracts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Standards Co-ordination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meetings with MARS PTF</a:t>
            </a:r>
          </a:p>
          <a:p>
            <a:pPr lvl="2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 possible RFPs, proposed RFCs etc.</a:t>
            </a:r>
          </a:p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NEW: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Blockchain PSIG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chartered in December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Charter doc in preparation for 4 week deadline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Socialize at Blockchain Special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Event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 Task Force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FDTF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will become a WG of that PSIG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activities covering RFP ideas,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RFCs, standards liaison etc. </a:t>
            </a:r>
          </a:p>
          <a:p>
            <a:pPr lvl="1" rtl="0" fontAlgn="base"/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 rtl="0" fontAlgn="base"/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C0C3A-6062-4699-9E4A-AE2FC153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4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F573A-C0B3-4376-82FC-F06A863A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 </a:t>
            </a:r>
            <a:r>
              <a:rPr lang="en-US" dirty="0" err="1"/>
              <a:t>PoC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BBD23-9A61-43CA-B4FB-11A4F430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Concept: use of FIBO as concept model for Smart Contracts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models for IR Swaps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Posting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RDF graphs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key</a:t>
            </a:r>
            <a:endParaRPr lang="en-US" sz="20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Physical Implementations</a:t>
            </a:r>
          </a:p>
          <a:p>
            <a:pPr lvl="1" rtl="0" fontAlgn="base"/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JackRabbit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initiative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steps: 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Pseudocode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implementations with different architectures e.g. IOTA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Assume logical model remains unchanged for different architectures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how easy or otherwise it is to pull  the relevant stuff from FIBO</a:t>
            </a:r>
            <a:endParaRPr lang="en-US" sz="200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40410-1198-488C-A168-A28E2CF6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2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Presented RFC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proposals at Ottawa FDF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Distributed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‘ledger’ (immutable data object) protocol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Uses Tangle not chain of blocks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Scalable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2 standards initiatives (plus platform):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Platform: to be released via Eclipse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Protocols via ETSE (Europe)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Architecture: via OMG</a:t>
            </a:r>
            <a:endParaRPr lang="en-US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Initial presentation and discussion in September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RFC/RFP in preparation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review in December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to formalize Scope and conformance criteria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18884</TotalTime>
  <Words>3510</Words>
  <Application>Microsoft Office PowerPoint</Application>
  <PresentationFormat>On-screen Show (4:3)</PresentationFormat>
  <Paragraphs>546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Gill Sans</vt:lpstr>
      <vt:lpstr>ヒラギノ角ゴ ProN W3</vt:lpstr>
      <vt:lpstr>Office Theme</vt:lpstr>
      <vt:lpstr>OMG Finance Domain Task Force (FDTF)</vt:lpstr>
      <vt:lpstr>Agenda</vt:lpstr>
      <vt:lpstr>NEWS</vt:lpstr>
      <vt:lpstr>FIBO v2 – What Happens Next?</vt:lpstr>
      <vt:lpstr>FDTF Recommendations</vt:lpstr>
      <vt:lpstr>FIBO 2.0</vt:lpstr>
      <vt:lpstr>FDTF DLT (Blockchain) WG</vt:lpstr>
      <vt:lpstr>DLT PoC</vt:lpstr>
      <vt:lpstr>IOTA</vt:lpstr>
      <vt:lpstr>Plans for December Quarterly Meeting</vt:lpstr>
      <vt:lpstr>December Agenda: Things to cover</vt:lpstr>
      <vt:lpstr>Plans for December</vt:lpstr>
      <vt:lpstr>December FIBO Workshop</vt:lpstr>
      <vt:lpstr>Draft Agenda</vt:lpstr>
      <vt:lpstr>ADTF Things to be aware of</vt:lpstr>
      <vt:lpstr>Additional (Background) Slides</vt:lpstr>
      <vt:lpstr>FIBO Plans</vt:lpstr>
      <vt:lpstr>FTF and RTF Charters (Friday Plenary) June results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724</cp:revision>
  <dcterms:created xsi:type="dcterms:W3CDTF">2011-04-19T19:19:23Z</dcterms:created>
  <dcterms:modified xsi:type="dcterms:W3CDTF">2018-11-07T20:05:12Z</dcterms:modified>
</cp:coreProperties>
</file>