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9"/>
  </p:notesMasterIdLst>
  <p:sldIdLst>
    <p:sldId id="256" r:id="rId2"/>
    <p:sldId id="519" r:id="rId3"/>
    <p:sldId id="843" r:id="rId4"/>
    <p:sldId id="851" r:id="rId5"/>
    <p:sldId id="860" r:id="rId6"/>
    <p:sldId id="804" r:id="rId7"/>
    <p:sldId id="800" r:id="rId8"/>
    <p:sldId id="863" r:id="rId9"/>
    <p:sldId id="861" r:id="rId10"/>
    <p:sldId id="845" r:id="rId11"/>
    <p:sldId id="866" r:id="rId12"/>
    <p:sldId id="837" r:id="rId13"/>
    <p:sldId id="847" r:id="rId14"/>
    <p:sldId id="855" r:id="rId15"/>
    <p:sldId id="849" r:id="rId16"/>
    <p:sldId id="838" r:id="rId17"/>
    <p:sldId id="864" r:id="rId18"/>
    <p:sldId id="865" r:id="rId19"/>
    <p:sldId id="862" r:id="rId20"/>
    <p:sldId id="853" r:id="rId21"/>
    <p:sldId id="798" r:id="rId22"/>
    <p:sldId id="711" r:id="rId23"/>
    <p:sldId id="822" r:id="rId24"/>
    <p:sldId id="831" r:id="rId25"/>
    <p:sldId id="826" r:id="rId26"/>
    <p:sldId id="828" r:id="rId27"/>
    <p:sldId id="835" r:id="rId28"/>
    <p:sldId id="824" r:id="rId29"/>
    <p:sldId id="848" r:id="rId30"/>
    <p:sldId id="832" r:id="rId31"/>
    <p:sldId id="836" r:id="rId32"/>
    <p:sldId id="809" r:id="rId33"/>
    <p:sldId id="483" r:id="rId34"/>
    <p:sldId id="665" r:id="rId35"/>
    <p:sldId id="666" r:id="rId36"/>
    <p:sldId id="734" r:id="rId37"/>
    <p:sldId id="735" r:id="rId38"/>
    <p:sldId id="793" r:id="rId39"/>
    <p:sldId id="749" r:id="rId40"/>
    <p:sldId id="736" r:id="rId41"/>
    <p:sldId id="741" r:id="rId42"/>
    <p:sldId id="700" r:id="rId43"/>
    <p:sldId id="704" r:id="rId44"/>
    <p:sldId id="701" r:id="rId45"/>
    <p:sldId id="702" r:id="rId46"/>
    <p:sldId id="668" r:id="rId47"/>
    <p:sldId id="787" r:id="rId4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0B2"/>
    <a:srgbClr val="FF66CC"/>
    <a:srgbClr val="FFFF66"/>
    <a:srgbClr val="FF6699"/>
    <a:srgbClr val="E329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AA253D-4DE9-450E-8999-86CC10D5874F}" v="1835" dt="2018-12-05T20:09:07.9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0" autoAdjust="0"/>
    <p:restoredTop sz="86410" autoAdjust="0"/>
  </p:normalViewPr>
  <p:slideViewPr>
    <p:cSldViewPr>
      <p:cViewPr varScale="1">
        <p:scale>
          <a:sx n="56" d="100"/>
          <a:sy n="56" d="100"/>
        </p:scale>
        <p:origin x="850" y="4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5318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83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55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Bennett" userId="808163721be62333" providerId="LiveId" clId="{A2081C14-E83E-4595-BDAF-DC0BAD3958F4}"/>
    <pc:docChg chg="addSld delSld modSld">
      <pc:chgData name="Michael Bennett" userId="808163721be62333" providerId="LiveId" clId="{A2081C14-E83E-4595-BDAF-DC0BAD3958F4}" dt="2018-12-05T20:09:07.924" v="1808" actId="20577"/>
      <pc:docMkLst>
        <pc:docMk/>
      </pc:docMkLst>
      <pc:sldChg chg="modSp">
        <pc:chgData name="Michael Bennett" userId="808163721be62333" providerId="LiveId" clId="{A2081C14-E83E-4595-BDAF-DC0BAD3958F4}" dt="2018-12-05T17:42:09.754" v="7" actId="20577"/>
        <pc:sldMkLst>
          <pc:docMk/>
          <pc:sldMk cId="0" sldId="256"/>
        </pc:sldMkLst>
        <pc:spChg chg="mod">
          <ac:chgData name="Michael Bennett" userId="808163721be62333" providerId="LiveId" clId="{A2081C14-E83E-4595-BDAF-DC0BAD3958F4}" dt="2018-12-05T17:42:09.754" v="7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Michael Bennett" userId="808163721be62333" providerId="LiveId" clId="{A2081C14-E83E-4595-BDAF-DC0BAD3958F4}" dt="2018-12-05T17:42:37.556" v="12"/>
        <pc:sldMkLst>
          <pc:docMk/>
          <pc:sldMk cId="2334629059" sldId="519"/>
        </pc:sldMkLst>
        <pc:spChg chg="mod">
          <ac:chgData name="Michael Bennett" userId="808163721be62333" providerId="LiveId" clId="{A2081C14-E83E-4595-BDAF-DC0BAD3958F4}" dt="2018-12-05T17:42:37.556" v="12"/>
          <ac:spMkLst>
            <pc:docMk/>
            <pc:sldMk cId="2334629059" sldId="519"/>
            <ac:spMk id="3" creationId="{00000000-0000-0000-0000-000000000000}"/>
          </ac:spMkLst>
        </pc:spChg>
      </pc:sldChg>
      <pc:sldChg chg="modSp">
        <pc:chgData name="Michael Bennett" userId="808163721be62333" providerId="LiveId" clId="{A2081C14-E83E-4595-BDAF-DC0BAD3958F4}" dt="2018-12-05T17:53:38.560" v="727" actId="20577"/>
        <pc:sldMkLst>
          <pc:docMk/>
          <pc:sldMk cId="3776142035" sldId="800"/>
        </pc:sldMkLst>
        <pc:spChg chg="mod">
          <ac:chgData name="Michael Bennett" userId="808163721be62333" providerId="LiveId" clId="{A2081C14-E83E-4595-BDAF-DC0BAD3958F4}" dt="2018-12-05T17:53:38.560" v="727" actId="20577"/>
          <ac:spMkLst>
            <pc:docMk/>
            <pc:sldMk cId="3776142035" sldId="800"/>
            <ac:spMk id="3" creationId="{17416BDF-8869-4B24-A082-26F9FE3F56CD}"/>
          </ac:spMkLst>
        </pc:spChg>
      </pc:sldChg>
      <pc:sldChg chg="modSp">
        <pc:chgData name="Michael Bennett" userId="808163721be62333" providerId="LiveId" clId="{A2081C14-E83E-4595-BDAF-DC0BAD3958F4}" dt="2018-12-05T17:58:56.334" v="1183" actId="20577"/>
        <pc:sldMkLst>
          <pc:docMk/>
          <pc:sldMk cId="1316094766" sldId="837"/>
        </pc:sldMkLst>
        <pc:spChg chg="mod">
          <ac:chgData name="Michael Bennett" userId="808163721be62333" providerId="LiveId" clId="{A2081C14-E83E-4595-BDAF-DC0BAD3958F4}" dt="2018-12-05T17:58:56.334" v="1183" actId="20577"/>
          <ac:spMkLst>
            <pc:docMk/>
            <pc:sldMk cId="1316094766" sldId="837"/>
            <ac:spMk id="3" creationId="{06E7E7E3-1AD7-47D0-B477-BF6C761705AB}"/>
          </ac:spMkLst>
        </pc:spChg>
      </pc:sldChg>
      <pc:sldChg chg="modSp">
        <pc:chgData name="Michael Bennett" userId="808163721be62333" providerId="LiveId" clId="{A2081C14-E83E-4595-BDAF-DC0BAD3958F4}" dt="2018-12-05T18:53:39.621" v="1644" actId="403"/>
        <pc:sldMkLst>
          <pc:docMk/>
          <pc:sldMk cId="4211051418" sldId="838"/>
        </pc:sldMkLst>
        <pc:spChg chg="mod">
          <ac:chgData name="Michael Bennett" userId="808163721be62333" providerId="LiveId" clId="{A2081C14-E83E-4595-BDAF-DC0BAD3958F4}" dt="2018-12-05T18:04:46.020" v="1410" actId="20577"/>
          <ac:spMkLst>
            <pc:docMk/>
            <pc:sldMk cId="4211051418" sldId="838"/>
            <ac:spMk id="2" creationId="{524B5539-A502-4649-AFEB-F3BA5D16157F}"/>
          </ac:spMkLst>
        </pc:spChg>
        <pc:spChg chg="mod">
          <ac:chgData name="Michael Bennett" userId="808163721be62333" providerId="LiveId" clId="{A2081C14-E83E-4595-BDAF-DC0BAD3958F4}" dt="2018-12-05T18:53:39.621" v="1644" actId="403"/>
          <ac:spMkLst>
            <pc:docMk/>
            <pc:sldMk cId="4211051418" sldId="838"/>
            <ac:spMk id="3" creationId="{3FD67CA3-4FED-4FE6-AFDA-C5688A183E5C}"/>
          </ac:spMkLst>
        </pc:spChg>
      </pc:sldChg>
      <pc:sldChg chg="modSp">
        <pc:chgData name="Michael Bennett" userId="808163721be62333" providerId="LiveId" clId="{A2081C14-E83E-4595-BDAF-DC0BAD3958F4}" dt="2018-12-05T17:43:11.044" v="33" actId="20577"/>
        <pc:sldMkLst>
          <pc:docMk/>
          <pc:sldMk cId="3947954689" sldId="843"/>
        </pc:sldMkLst>
        <pc:spChg chg="mod">
          <ac:chgData name="Michael Bennett" userId="808163721be62333" providerId="LiveId" clId="{A2081C14-E83E-4595-BDAF-DC0BAD3958F4}" dt="2018-12-05T17:43:11.044" v="33" actId="20577"/>
          <ac:spMkLst>
            <pc:docMk/>
            <pc:sldMk cId="3947954689" sldId="843"/>
            <ac:spMk id="3" creationId="{00000000-0000-0000-0000-000000000000}"/>
          </ac:spMkLst>
        </pc:spChg>
      </pc:sldChg>
      <pc:sldChg chg="modSp">
        <pc:chgData name="Michael Bennett" userId="808163721be62333" providerId="LiveId" clId="{A2081C14-E83E-4595-BDAF-DC0BAD3958F4}" dt="2018-12-05T18:47:32.315" v="1483"/>
        <pc:sldMkLst>
          <pc:docMk/>
          <pc:sldMk cId="3032193647" sldId="845"/>
        </pc:sldMkLst>
        <pc:spChg chg="mod">
          <ac:chgData name="Michael Bennett" userId="808163721be62333" providerId="LiveId" clId="{A2081C14-E83E-4595-BDAF-DC0BAD3958F4}" dt="2018-12-05T18:47:32.315" v="1483"/>
          <ac:spMkLst>
            <pc:docMk/>
            <pc:sldMk cId="3032193647" sldId="845"/>
            <ac:spMk id="3" creationId="{9F2C5C4B-3C8C-4739-9DC9-4030805563D5}"/>
          </ac:spMkLst>
        </pc:spChg>
      </pc:sldChg>
      <pc:sldChg chg="modSp">
        <pc:chgData name="Michael Bennett" userId="808163721be62333" providerId="LiveId" clId="{A2081C14-E83E-4595-BDAF-DC0BAD3958F4}" dt="2018-12-05T17:59:58.351" v="1201" actId="6549"/>
        <pc:sldMkLst>
          <pc:docMk/>
          <pc:sldMk cId="2207867841" sldId="847"/>
        </pc:sldMkLst>
        <pc:spChg chg="mod">
          <ac:chgData name="Michael Bennett" userId="808163721be62333" providerId="LiveId" clId="{A2081C14-E83E-4595-BDAF-DC0BAD3958F4}" dt="2018-12-05T17:59:58.351" v="1201" actId="6549"/>
          <ac:spMkLst>
            <pc:docMk/>
            <pc:sldMk cId="2207867841" sldId="847"/>
            <ac:spMk id="3" creationId="{50FE3C63-DA0A-4E5F-9549-2540DE7035AA}"/>
          </ac:spMkLst>
        </pc:spChg>
      </pc:sldChg>
      <pc:sldChg chg="modSp">
        <pc:chgData name="Michael Bennett" userId="808163721be62333" providerId="LiveId" clId="{A2081C14-E83E-4595-BDAF-DC0BAD3958F4}" dt="2018-12-05T18:52:27.382" v="1598" actId="20577"/>
        <pc:sldMkLst>
          <pc:docMk/>
          <pc:sldMk cId="3071212602" sldId="849"/>
        </pc:sldMkLst>
        <pc:spChg chg="mod">
          <ac:chgData name="Michael Bennett" userId="808163721be62333" providerId="LiveId" clId="{A2081C14-E83E-4595-BDAF-DC0BAD3958F4}" dt="2018-12-05T18:52:27.382" v="1598" actId="20577"/>
          <ac:spMkLst>
            <pc:docMk/>
            <pc:sldMk cId="3071212602" sldId="849"/>
            <ac:spMk id="3" creationId="{098626B8-8720-4B43-B6BA-5311AF14FB53}"/>
          </ac:spMkLst>
        </pc:spChg>
      </pc:sldChg>
      <pc:sldChg chg="modSp">
        <pc:chgData name="Michael Bennett" userId="808163721be62333" providerId="LiveId" clId="{A2081C14-E83E-4595-BDAF-DC0BAD3958F4}" dt="2018-12-05T18:50:54.909" v="1561" actId="403"/>
        <pc:sldMkLst>
          <pc:docMk/>
          <pc:sldMk cId="1503027774" sldId="855"/>
        </pc:sldMkLst>
        <pc:spChg chg="mod">
          <ac:chgData name="Michael Bennett" userId="808163721be62333" providerId="LiveId" clId="{A2081C14-E83E-4595-BDAF-DC0BAD3958F4}" dt="2018-12-05T18:50:54.909" v="1561" actId="403"/>
          <ac:spMkLst>
            <pc:docMk/>
            <pc:sldMk cId="1503027774" sldId="855"/>
            <ac:spMk id="3" creationId="{A85FC595-C69A-405C-B132-FAD1FC261F37}"/>
          </ac:spMkLst>
        </pc:spChg>
      </pc:sldChg>
      <pc:sldChg chg="modSp">
        <pc:chgData name="Michael Bennett" userId="808163721be62333" providerId="LiveId" clId="{A2081C14-E83E-4595-BDAF-DC0BAD3958F4}" dt="2018-12-05T18:49:28.195" v="1553" actId="20577"/>
        <pc:sldMkLst>
          <pc:docMk/>
          <pc:sldMk cId="2265689849" sldId="860"/>
        </pc:sldMkLst>
        <pc:spChg chg="mod">
          <ac:chgData name="Michael Bennett" userId="808163721be62333" providerId="LiveId" clId="{A2081C14-E83E-4595-BDAF-DC0BAD3958F4}" dt="2018-12-05T18:49:28.195" v="1553" actId="20577"/>
          <ac:spMkLst>
            <pc:docMk/>
            <pc:sldMk cId="2265689849" sldId="860"/>
            <ac:spMk id="2" creationId="{4089DF6A-C992-40ED-B0D6-E25C0814A657}"/>
          </ac:spMkLst>
        </pc:spChg>
        <pc:spChg chg="mod">
          <ac:chgData name="Michael Bennett" userId="808163721be62333" providerId="LiveId" clId="{A2081C14-E83E-4595-BDAF-DC0BAD3958F4}" dt="2018-12-05T17:50:17.288" v="415" actId="404"/>
          <ac:spMkLst>
            <pc:docMk/>
            <pc:sldMk cId="2265689849" sldId="860"/>
            <ac:spMk id="3" creationId="{B32B97B2-C24F-49EA-8E0E-E6D26C201EC1}"/>
          </ac:spMkLst>
        </pc:spChg>
      </pc:sldChg>
      <pc:sldChg chg="modSp">
        <pc:chgData name="Michael Bennett" userId="808163721be62333" providerId="LiveId" clId="{A2081C14-E83E-4595-BDAF-DC0BAD3958F4}" dt="2018-12-05T17:54:17.131" v="728" actId="20577"/>
        <pc:sldMkLst>
          <pc:docMk/>
          <pc:sldMk cId="256602082" sldId="861"/>
        </pc:sldMkLst>
        <pc:spChg chg="mod">
          <ac:chgData name="Michael Bennett" userId="808163721be62333" providerId="LiveId" clId="{A2081C14-E83E-4595-BDAF-DC0BAD3958F4}" dt="2018-12-05T17:54:17.131" v="728" actId="20577"/>
          <ac:spMkLst>
            <pc:docMk/>
            <pc:sldMk cId="256602082" sldId="861"/>
            <ac:spMk id="3" creationId="{C2FBBD23-9A61-43CA-B4FB-11A4F430D22F}"/>
          </ac:spMkLst>
        </pc:spChg>
      </pc:sldChg>
      <pc:sldChg chg="modSp">
        <pc:chgData name="Michael Bennett" userId="808163721be62333" providerId="LiveId" clId="{A2081C14-E83E-4595-BDAF-DC0BAD3958F4}" dt="2018-12-05T20:09:07.924" v="1808" actId="20577"/>
        <pc:sldMkLst>
          <pc:docMk/>
          <pc:sldMk cId="476725461" sldId="862"/>
        </pc:sldMkLst>
        <pc:spChg chg="mod">
          <ac:chgData name="Michael Bennett" userId="808163721be62333" providerId="LiveId" clId="{A2081C14-E83E-4595-BDAF-DC0BAD3958F4}" dt="2018-12-05T18:07:36.163" v="1455"/>
          <ac:spMkLst>
            <pc:docMk/>
            <pc:sldMk cId="476725461" sldId="862"/>
            <ac:spMk id="2" creationId="{47E87ED4-5B18-4AFC-BFAB-11579F0A095E}"/>
          </ac:spMkLst>
        </pc:spChg>
        <pc:spChg chg="mod">
          <ac:chgData name="Michael Bennett" userId="808163721be62333" providerId="LiveId" clId="{A2081C14-E83E-4595-BDAF-DC0BAD3958F4}" dt="2018-12-05T20:09:07.924" v="1808" actId="20577"/>
          <ac:spMkLst>
            <pc:docMk/>
            <pc:sldMk cId="476725461" sldId="862"/>
            <ac:spMk id="3" creationId="{8960AB63-695B-401E-8BE4-37534F22239F}"/>
          </ac:spMkLst>
        </pc:spChg>
      </pc:sldChg>
      <pc:sldChg chg="modSp add">
        <pc:chgData name="Michael Bennett" userId="808163721be62333" providerId="LiveId" clId="{A2081C14-E83E-4595-BDAF-DC0BAD3958F4}" dt="2018-12-05T17:52:51.767" v="587" actId="20577"/>
        <pc:sldMkLst>
          <pc:docMk/>
          <pc:sldMk cId="4003897550" sldId="863"/>
        </pc:sldMkLst>
        <pc:spChg chg="mod">
          <ac:chgData name="Michael Bennett" userId="808163721be62333" providerId="LiveId" clId="{A2081C14-E83E-4595-BDAF-DC0BAD3958F4}" dt="2018-12-05T17:51:03.048" v="421"/>
          <ac:spMkLst>
            <pc:docMk/>
            <pc:sldMk cId="4003897550" sldId="863"/>
            <ac:spMk id="2" creationId="{7209B374-2D87-4DCF-ADBB-DA2EDC0A3CF5}"/>
          </ac:spMkLst>
        </pc:spChg>
        <pc:spChg chg="mod">
          <ac:chgData name="Michael Bennett" userId="808163721be62333" providerId="LiveId" clId="{A2081C14-E83E-4595-BDAF-DC0BAD3958F4}" dt="2018-12-05T17:52:51.767" v="587" actId="20577"/>
          <ac:spMkLst>
            <pc:docMk/>
            <pc:sldMk cId="4003897550" sldId="863"/>
            <ac:spMk id="3" creationId="{80BBC6D4-F6B0-4CBF-85D7-EC4306368A3F}"/>
          </ac:spMkLst>
        </pc:spChg>
      </pc:sldChg>
      <pc:sldChg chg="addSp delSp modSp add">
        <pc:chgData name="Michael Bennett" userId="808163721be62333" providerId="LiveId" clId="{A2081C14-E83E-4595-BDAF-DC0BAD3958F4}" dt="2018-12-05T18:55:42.181" v="1658"/>
        <pc:sldMkLst>
          <pc:docMk/>
          <pc:sldMk cId="2877006173" sldId="864"/>
        </pc:sldMkLst>
        <pc:spChg chg="mod">
          <ac:chgData name="Michael Bennett" userId="808163721be62333" providerId="LiveId" clId="{A2081C14-E83E-4595-BDAF-DC0BAD3958F4}" dt="2018-12-05T18:07:21.324" v="1452" actId="20577"/>
          <ac:spMkLst>
            <pc:docMk/>
            <pc:sldMk cId="2877006173" sldId="864"/>
            <ac:spMk id="2" creationId="{54EA9A32-72B5-45FA-9E27-F721C5096DB8}"/>
          </ac:spMkLst>
        </pc:spChg>
        <pc:spChg chg="del">
          <ac:chgData name="Michael Bennett" userId="808163721be62333" providerId="LiveId" clId="{A2081C14-E83E-4595-BDAF-DC0BAD3958F4}" dt="2018-12-05T18:06:27.325" v="1444" actId="478"/>
          <ac:spMkLst>
            <pc:docMk/>
            <pc:sldMk cId="2877006173" sldId="864"/>
            <ac:spMk id="3" creationId="{64CF80F5-3693-42C9-951F-F925D1FF63E3}"/>
          </ac:spMkLst>
        </pc:spChg>
        <pc:graphicFrameChg chg="add mod">
          <ac:chgData name="Michael Bennett" userId="808163721be62333" providerId="LiveId" clId="{A2081C14-E83E-4595-BDAF-DC0BAD3958F4}" dt="2018-12-05T18:55:18.372" v="1652"/>
          <ac:graphicFrameMkLst>
            <pc:docMk/>
            <pc:sldMk cId="2877006173" sldId="864"/>
            <ac:graphicFrameMk id="5" creationId="{E08597A7-61CD-4522-93A0-4DCFD35FFFF7}"/>
          </ac:graphicFrameMkLst>
        </pc:graphicFrameChg>
        <pc:graphicFrameChg chg="add mod">
          <ac:chgData name="Michael Bennett" userId="808163721be62333" providerId="LiveId" clId="{A2081C14-E83E-4595-BDAF-DC0BAD3958F4}" dt="2018-12-05T18:55:42.181" v="1658"/>
          <ac:graphicFrameMkLst>
            <pc:docMk/>
            <pc:sldMk cId="2877006173" sldId="864"/>
            <ac:graphicFrameMk id="6" creationId="{7EB06254-2B4D-4B48-A1C9-EEFFCC6ED621}"/>
          </ac:graphicFrameMkLst>
        </pc:graphicFrameChg>
      </pc:sldChg>
      <pc:sldChg chg="addSp delSp modSp add">
        <pc:chgData name="Michael Bennett" userId="808163721be62333" providerId="LiveId" clId="{A2081C14-E83E-4595-BDAF-DC0BAD3958F4}" dt="2018-12-05T18:12:33.264" v="1481" actId="1076"/>
        <pc:sldMkLst>
          <pc:docMk/>
          <pc:sldMk cId="3665798042" sldId="865"/>
        </pc:sldMkLst>
        <pc:spChg chg="mod">
          <ac:chgData name="Michael Bennett" userId="808163721be62333" providerId="LiveId" clId="{A2081C14-E83E-4595-BDAF-DC0BAD3958F4}" dt="2018-12-05T18:07:39.337" v="1464" actId="20577"/>
          <ac:spMkLst>
            <pc:docMk/>
            <pc:sldMk cId="3665798042" sldId="865"/>
            <ac:spMk id="2" creationId="{03DA84D1-71C1-4C22-9929-AA15970AD4CA}"/>
          </ac:spMkLst>
        </pc:spChg>
        <pc:spChg chg="del">
          <ac:chgData name="Michael Bennett" userId="808163721be62333" providerId="LiveId" clId="{A2081C14-E83E-4595-BDAF-DC0BAD3958F4}" dt="2018-12-05T18:07:42.850" v="1465" actId="478"/>
          <ac:spMkLst>
            <pc:docMk/>
            <pc:sldMk cId="3665798042" sldId="865"/>
            <ac:spMk id="3" creationId="{37DAA362-15CD-4301-A103-F360151693E9}"/>
          </ac:spMkLst>
        </pc:spChg>
        <pc:graphicFrameChg chg="add del mod">
          <ac:chgData name="Michael Bennett" userId="808163721be62333" providerId="LiveId" clId="{A2081C14-E83E-4595-BDAF-DC0BAD3958F4}" dt="2018-12-05T18:11:18.230" v="1470" actId="478"/>
          <ac:graphicFrameMkLst>
            <pc:docMk/>
            <pc:sldMk cId="3665798042" sldId="865"/>
            <ac:graphicFrameMk id="5" creationId="{425BEEF3-01EB-4567-95C5-986B58C202C9}"/>
          </ac:graphicFrameMkLst>
        </pc:graphicFrameChg>
        <pc:graphicFrameChg chg="add mod">
          <ac:chgData name="Michael Bennett" userId="808163721be62333" providerId="LiveId" clId="{A2081C14-E83E-4595-BDAF-DC0BAD3958F4}" dt="2018-12-05T18:12:33.264" v="1481" actId="1076"/>
          <ac:graphicFrameMkLst>
            <pc:docMk/>
            <pc:sldMk cId="3665798042" sldId="865"/>
            <ac:graphicFrameMk id="6" creationId="{F062C5A3-47B3-48E9-A3A2-6CD910A6DF6D}"/>
          </ac:graphicFrameMkLst>
        </pc:graphicFrameChg>
      </pc:sldChg>
      <pc:sldChg chg="modSp add">
        <pc:chgData name="Michael Bennett" userId="808163721be62333" providerId="LiveId" clId="{A2081C14-E83E-4595-BDAF-DC0BAD3958F4}" dt="2018-12-05T18:48:00.605" v="1545" actId="20577"/>
        <pc:sldMkLst>
          <pc:docMk/>
          <pc:sldMk cId="2841703389" sldId="866"/>
        </pc:sldMkLst>
        <pc:spChg chg="mod">
          <ac:chgData name="Michael Bennett" userId="808163721be62333" providerId="LiveId" clId="{A2081C14-E83E-4595-BDAF-DC0BAD3958F4}" dt="2018-12-05T18:47:36.984" v="1509" actId="20577"/>
          <ac:spMkLst>
            <pc:docMk/>
            <pc:sldMk cId="2841703389" sldId="866"/>
            <ac:spMk id="2" creationId="{BA21AD15-8416-4166-A2BE-56C71D1667C6}"/>
          </ac:spMkLst>
        </pc:spChg>
        <pc:spChg chg="mod">
          <ac:chgData name="Michael Bennett" userId="808163721be62333" providerId="LiveId" clId="{A2081C14-E83E-4595-BDAF-DC0BAD3958F4}" dt="2018-12-05T18:48:00.605" v="1545" actId="20577"/>
          <ac:spMkLst>
            <pc:docMk/>
            <pc:sldMk cId="2841703389" sldId="866"/>
            <ac:spMk id="3" creationId="{875442AC-45C8-4267-B99B-CA73D4F80A17}"/>
          </ac:spMkLst>
        </pc:spChg>
      </pc:sldChg>
      <pc:sldChg chg="modSp add del">
        <pc:chgData name="Michael Bennett" userId="808163721be62333" providerId="LiveId" clId="{A2081C14-E83E-4595-BDAF-DC0BAD3958F4}" dt="2018-12-05T18:47:37.772" v="1511" actId="2696"/>
        <pc:sldMkLst>
          <pc:docMk/>
          <pc:sldMk cId="3960594516" sldId="867"/>
        </pc:sldMkLst>
        <pc:spChg chg="mod">
          <ac:chgData name="Michael Bennett" userId="808163721be62333" providerId="LiveId" clId="{A2081C14-E83E-4595-BDAF-DC0BAD3958F4}" dt="2018-12-05T18:47:37.486" v="1510"/>
          <ac:spMkLst>
            <pc:docMk/>
            <pc:sldMk cId="3960594516" sldId="867"/>
            <ac:spMk id="2" creationId="{3B67C68B-BDF8-44DD-B0F4-AF1E6EA7D0F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FC723B-399F-4A90-8296-830E5DB4E765}" type="datetimeFigureOut">
              <a:rPr lang="en-US" smtClean="0"/>
              <a:pPr/>
              <a:t>12/5/2018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2869B-921B-4CCE-897D-ADE41B506C3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816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Also viewable in Adaptive – see link on next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D2869B-921B-4CCE-897D-ADE41B506C30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899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E1B46-8ADD-4A2E-AB61-0E5BCC4C79AB}" type="datetime1">
              <a:rPr lang="en-US" smtClean="0"/>
              <a:pPr>
                <a:defRPr/>
              </a:pPr>
              <a:t>12/5/2018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8E282-EBFC-4412-8B3F-30C7B15CB7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6267C-5F63-43FB-953A-A976EF4E6229}" type="datetime1">
              <a:rPr lang="en-US" smtClean="0"/>
              <a:pPr>
                <a:defRPr/>
              </a:pPr>
              <a:t>12/5/2018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F74EC-37D6-44FE-8E84-6CFA0135BC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45367-FC62-4735-BCA9-3DD46055D026}" type="datetime1">
              <a:rPr lang="en-US" smtClean="0"/>
              <a:pPr>
                <a:defRPr/>
              </a:pPr>
              <a:t>12/5/2018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D6DB0-F130-4CD7-BC01-EC85765301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63562"/>
          </a:xfrm>
        </p:spPr>
        <p:txBody>
          <a:bodyPr/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6800" y="6356350"/>
            <a:ext cx="381000" cy="3651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8382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68903-0092-42E3-817E-1D62A797690F}" type="datetime1">
              <a:rPr lang="en-US" smtClean="0"/>
              <a:pPr>
                <a:defRPr/>
              </a:pPr>
              <a:t>12/5/2018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5D8AD-8C41-461C-977C-39E1B6B656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24C57-850C-417E-9FAA-BE8D6A8DBE2C}" type="datetime1">
              <a:rPr lang="en-US" smtClean="0"/>
              <a:pPr>
                <a:defRPr/>
              </a:pPr>
              <a:t>12/5/2018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97409-C3A8-4142-9020-BEC4CC1580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28E2E-814B-4C22-851F-F0549AD7FC66}" type="datetime1">
              <a:rPr lang="en-US" smtClean="0"/>
              <a:pPr>
                <a:defRPr/>
              </a:pPr>
              <a:t>12/5/2018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6F763-BEBA-4E81-AB50-EEE533FC35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3F742-F6A3-4DC9-AE0A-7277E31EA597}" type="datetime1">
              <a:rPr lang="en-US" smtClean="0"/>
              <a:pPr>
                <a:defRPr/>
              </a:pPr>
              <a:t>12/5/2018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868DC-D813-47B4-BCA0-5910B6BA04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3BC2E-9C88-463F-A988-4D5ECDDA207E}" type="datetime1">
              <a:rPr lang="en-US" smtClean="0"/>
              <a:pPr>
                <a:defRPr/>
              </a:pPr>
              <a:t>12/5/2018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D8CD7-FEF3-4495-AF79-015AD3D984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75F7E-86C8-48D4-AA60-B2BA6081090A}" type="datetime1">
              <a:rPr lang="en-US" smtClean="0"/>
              <a:pPr>
                <a:defRPr/>
              </a:pPr>
              <a:t>12/5/2018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35A33-83E3-44CF-92E6-9E49D666A9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898F2-689D-4729-A6BF-EDB64FFEC70D}" type="datetime1">
              <a:rPr lang="en-US" smtClean="0"/>
              <a:pPr>
                <a:defRPr/>
              </a:pPr>
              <a:t>12/5/2018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EECB8-9F4C-4F27-840F-D7F2A3FA88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7A79AE5-5F06-42A5-9C04-AB48C36DAE94}" type="datetime1">
              <a:rPr lang="en-US" smtClean="0"/>
              <a:pPr>
                <a:defRPr/>
              </a:pPr>
              <a:t>12/5/2018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08EE3A-0931-4FF7-8196-554F4BA17F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ca.org.uk/publication/feedback/fs18-02.pdf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mg.org/public_schedule/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hyperlink" Target="https://github.com/edmcouncil/fibo/wiki/FIBO-Business-Entities" TargetMode="External"/><Relationship Id="rId13" Type="http://schemas.openxmlformats.org/officeDocument/2006/relationships/hyperlink" Target="https://github.com/edmcouncil/fibo/wiki/FIBO-Securities-and-Equities" TargetMode="External"/><Relationship Id="rId3" Type="http://schemas.openxmlformats.org/officeDocument/2006/relationships/hyperlink" Target="https://github.com/edmcouncil/fibo/wiki" TargetMode="External"/><Relationship Id="rId7" Type="http://schemas.openxmlformats.org/officeDocument/2006/relationships/hyperlink" Target="http://www.omg.org/spec/EDMC-FIBO/BE/Current" TargetMode="External"/><Relationship Id="rId12" Type="http://schemas.openxmlformats.org/officeDocument/2006/relationships/hyperlink" Target="https://github.com/edmcouncil/fibo/wiki/FIBO-Loans" TargetMode="External"/><Relationship Id="rId2" Type="http://schemas.openxmlformats.org/officeDocument/2006/relationships/hyperlink" Target="http://www.edmcouncil.org/semanticsrepository/index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ithub.com/edmcouncil/fibo/wiki/FIBO-Foundations" TargetMode="External"/><Relationship Id="rId11" Type="http://schemas.openxmlformats.org/officeDocument/2006/relationships/hyperlink" Target="https://github.com/edmcouncil/fibo/wiki/FIBO-Indices-and-Indicators" TargetMode="External"/><Relationship Id="rId5" Type="http://schemas.openxmlformats.org/officeDocument/2006/relationships/hyperlink" Target="http://www.omg.org/spec/EDMC-FIBO/FND/Current" TargetMode="External"/><Relationship Id="rId10" Type="http://schemas.openxmlformats.org/officeDocument/2006/relationships/hyperlink" Target="http://www.omg.org/spec/EDMC-FIBO/IND/Current" TargetMode="External"/><Relationship Id="rId4" Type="http://schemas.openxmlformats.org/officeDocument/2006/relationships/hyperlink" Target="http://us.adaptive.com/FIBO/a3/" TargetMode="External"/><Relationship Id="rId9" Type="http://schemas.openxmlformats.org/officeDocument/2006/relationships/hyperlink" Target="https://github.com/dsnewman/fibo/tree/pink/be" TargetMode="External"/><Relationship Id="rId14" Type="http://schemas.openxmlformats.org/officeDocument/2006/relationships/hyperlink" Target="http://www.edmcouncil.org/financialbusiness" TargetMode="Externa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hyperlink" Target="https://wiki.edmcouncil.org/pages/viewpage.action?pageId=786661" TargetMode="External"/><Relationship Id="rId3" Type="http://schemas.openxmlformats.org/officeDocument/2006/relationships/hyperlink" Target="https://wiki.edmcouncil.org/display/FND/FCT-FND" TargetMode="External"/><Relationship Id="rId7" Type="http://schemas.openxmlformats.org/officeDocument/2006/relationships/hyperlink" Target="https://wiki.edmcouncil.org/display/LOAN/FCT-LOAN" TargetMode="External"/><Relationship Id="rId2" Type="http://schemas.openxmlformats.org/officeDocument/2006/relationships/hyperlink" Target="https://wiki.edmcouncil.org/display/FIBO/FIB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iki.edmcouncil.org/pages/viewpage.action?pageId=786677" TargetMode="External"/><Relationship Id="rId5" Type="http://schemas.openxmlformats.org/officeDocument/2006/relationships/hyperlink" Target="https://wiki.edmcouncil.org/display/IND/FCT-IND" TargetMode="External"/><Relationship Id="rId10" Type="http://schemas.openxmlformats.org/officeDocument/2006/relationships/hyperlink" Target="https://wiki.edmcouncil.org/display/FVT/FIBO+-+Vendor+Team" TargetMode="External"/><Relationship Id="rId4" Type="http://schemas.openxmlformats.org/officeDocument/2006/relationships/hyperlink" Target="https://wiki.edmcouncil.org/display/BE/FIBO+-+FCT+-+Business+Entities" TargetMode="External"/><Relationship Id="rId9" Type="http://schemas.openxmlformats.org/officeDocument/2006/relationships/hyperlink" Target="https://wiki.edmcouncil.org/display/DER/FCT-DER" TargetMode="Externa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OMG Finance</a:t>
            </a:r>
            <a:r>
              <a:rPr lang="en-US" baseline="0" dirty="0"/>
              <a:t> </a:t>
            </a:r>
            <a:r>
              <a:rPr lang="en-US" dirty="0"/>
              <a:t>Domain Task Force (FDTF)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898989"/>
                </a:solidFill>
              </a:rPr>
              <a:t>Monthly Status/review call</a:t>
            </a:r>
          </a:p>
          <a:p>
            <a:r>
              <a:rPr lang="en-US" dirty="0">
                <a:solidFill>
                  <a:srgbClr val="898989"/>
                </a:solidFill>
              </a:rPr>
              <a:t>Wednesday December 05 2018</a:t>
            </a:r>
          </a:p>
        </p:txBody>
      </p:sp>
      <p:pic>
        <p:nvPicPr>
          <p:cNvPr id="13315" name="Picture 3" descr="[OMG's 20th Anniversary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2" y="76200"/>
            <a:ext cx="218598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4" descr="EDM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34925"/>
            <a:ext cx="160020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http://fdtf.omg.org/images/buttons-icons-lines/financ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62200" y="304800"/>
            <a:ext cx="502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4DCF2-0012-451F-AB1C-177FA1E07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IOTA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2C5C4B-3C8C-4739-9DC9-4030805563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Presented RFC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proposals outline at Ottawa FDF</a:t>
            </a:r>
            <a:endParaRPr lang="en-US" sz="20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Distributed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‘ledger’ (immutable data object) protocol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Uses Tangle in place of ‘Block’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Highly Scalable</a:t>
            </a:r>
          </a:p>
          <a:p>
            <a:pPr rtl="0" fontAlgn="base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IOTA has several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potential</a:t>
            </a:r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standards (plus platform):</a:t>
            </a:r>
            <a:endParaRPr lang="en-US" sz="2000" dirty="0">
              <a:effectLst/>
            </a:endParaRPr>
          </a:p>
          <a:p>
            <a:pPr lvl="1" rtl="0" fontAlgn="base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Platform: to be released via Eclipse</a:t>
            </a:r>
            <a:endParaRPr lang="en-US" sz="1800" dirty="0">
              <a:effectLst/>
            </a:endParaRPr>
          </a:p>
          <a:p>
            <a:pPr lvl="1" rtl="0" fontAlgn="base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Protocols via ETSI (Europe) TBC</a:t>
            </a:r>
            <a:endParaRPr lang="en-US" sz="1800" dirty="0">
              <a:effectLst/>
            </a:endParaRPr>
          </a:p>
          <a:p>
            <a:pPr lvl="1" rtl="0" fontAlgn="base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Tangle Architecture / Reference</a:t>
            </a:r>
            <a:r>
              <a:rPr lang="en-US" sz="1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implementation extensions, messaging extensions, domain specific messaging</a:t>
            </a:r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via OMG</a:t>
            </a:r>
            <a:endParaRPr lang="en-US" sz="1800" dirty="0">
              <a:effectLst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OMG Submission Plans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Initial presentation and discussion in September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Detailed standards proposals </a:t>
            </a:r>
            <a:r>
              <a:rPr lang="en-US" sz="1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review in December</a:t>
            </a:r>
          </a:p>
          <a:p>
            <a:pPr marL="11430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6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Some already exit as de facto standards (but without corresponding paper documentation, to be created)</a:t>
            </a:r>
          </a:p>
          <a:p>
            <a:pPr marL="11430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6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Proposals for additional standards ideas (RFPs) to work in the IOTA ecosystem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IOTA to formalize Scope and conformance criteria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462084-95DD-42C8-AC8D-E0AD646CE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1936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1AD15-8416-4166-A2BE-56C71D166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IOTA Potential Standards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5442AC-45C8-4267-B99B-CA73D4F80A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IOTA Baseline Standard: ‘How to talk to the Tangle’</a:t>
            </a:r>
            <a:endParaRPr lang="en-US" sz="3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Tangle Architecture</a:t>
            </a:r>
            <a:endParaRPr lang="en-US" sz="3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IXI – the Initial Reference Implementation Extension</a:t>
            </a:r>
            <a:endParaRPr lang="en-US" sz="3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Layer 2 Standards Interface</a:t>
            </a:r>
            <a:endParaRPr lang="en-US" sz="3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MAM (MAM2) Messaging Extensions</a:t>
            </a:r>
            <a:endParaRPr lang="en-US" sz="3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Various industry verticals</a:t>
            </a:r>
            <a:endParaRPr lang="en-US" sz="28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Tangle Visualization Interface</a:t>
            </a:r>
            <a:endParaRPr lang="en-US" sz="3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Tangle as a Triple Store</a:t>
            </a:r>
            <a:endParaRPr lang="en-US" sz="3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92CAB7-4BCF-4A2B-A2A0-8428B7D37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7033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FE825-54E8-4314-8EE8-6C34CD9CC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Plans for December Quarterly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7E7E3-1AD7-47D0-B477-BF6C761705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Tuesday</a:t>
            </a:r>
          </a:p>
          <a:p>
            <a:pPr lvl="1"/>
            <a:r>
              <a:rPr lang="en-US" sz="2000" dirty="0"/>
              <a:t>am Blockchain Half Day </a:t>
            </a:r>
          </a:p>
          <a:p>
            <a:pPr lvl="1"/>
            <a:r>
              <a:rPr lang="en-US" sz="2000" dirty="0"/>
              <a:t>am in parallel: XBRL in depth</a:t>
            </a:r>
          </a:p>
          <a:p>
            <a:pPr lvl="1"/>
            <a:r>
              <a:rPr lang="en-US" sz="2000" dirty="0"/>
              <a:t>pm FDTF – IOTA, FIBO</a:t>
            </a:r>
          </a:p>
          <a:p>
            <a:pPr lvl="0"/>
            <a:r>
              <a:rPr lang="en-US" sz="2400" dirty="0"/>
              <a:t>Wednesday</a:t>
            </a:r>
          </a:p>
          <a:p>
            <a:pPr lvl="1"/>
            <a:r>
              <a:rPr lang="en-US" sz="2000" dirty="0"/>
              <a:t>am Regulatory and other standards topics</a:t>
            </a:r>
          </a:p>
          <a:p>
            <a:pPr lvl="1"/>
            <a:r>
              <a:rPr lang="en-US" sz="2000" dirty="0"/>
              <a:t>pm FIBO Workshop</a:t>
            </a:r>
          </a:p>
          <a:p>
            <a:pPr lvl="0"/>
            <a:r>
              <a:rPr lang="en-US" sz="2400" dirty="0"/>
              <a:t>Things we monitor each quarter:</a:t>
            </a:r>
          </a:p>
          <a:p>
            <a:pPr lvl="1"/>
            <a:r>
              <a:rPr lang="en-US" sz="2000" dirty="0"/>
              <a:t>Thing</a:t>
            </a:r>
            <a:r>
              <a:rPr lang="en-US" sz="2000" baseline="0" dirty="0"/>
              <a:t>s at ADTF we need to attend</a:t>
            </a:r>
          </a:p>
          <a:p>
            <a:pPr lvl="1"/>
            <a:r>
              <a:rPr lang="en-US" sz="2000" baseline="0" dirty="0"/>
              <a:t>Availability of key personnel</a:t>
            </a:r>
          </a:p>
          <a:p>
            <a:pPr lvl="1"/>
            <a:r>
              <a:rPr lang="en-US" sz="2000" baseline="0" dirty="0"/>
              <a:t>Shared events – e.g. the Blockchain Half Day (also in Reston)</a:t>
            </a:r>
          </a:p>
          <a:p>
            <a:pPr lvl="1"/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4D03A5-67C8-43B3-A1AF-2F3193FA1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0947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2E9CA-FAF0-4EC3-B85F-767C7E9CA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December Agenda: Things to cover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FE3C63-DA0A-4E5F-9549-2540DE7035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1800" dirty="0"/>
              <a:t>FIBO 2.0 RFC review and vote to submit</a:t>
            </a:r>
          </a:p>
          <a:p>
            <a:pPr lvl="0"/>
            <a:r>
              <a:rPr lang="en-US" sz="1800" dirty="0"/>
              <a:t>DLT Matters</a:t>
            </a:r>
          </a:p>
          <a:p>
            <a:pPr lvl="1"/>
            <a:r>
              <a:rPr lang="en-US" sz="1400" dirty="0"/>
              <a:t>Distributed</a:t>
            </a:r>
            <a:r>
              <a:rPr lang="en-US" sz="1400" baseline="0" dirty="0"/>
              <a:t> Ledger </a:t>
            </a:r>
            <a:r>
              <a:rPr lang="en-US" sz="1400" baseline="0" dirty="0" err="1"/>
              <a:t>PoC</a:t>
            </a:r>
            <a:r>
              <a:rPr lang="en-US" sz="1400" baseline="0" dirty="0"/>
              <a:t> Report-back</a:t>
            </a:r>
          </a:p>
          <a:p>
            <a:pPr marL="68580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1400" kern="1200" dirty="0">
                <a:solidFill>
                  <a:schemeClr val="tx1"/>
                </a:solidFill>
                <a:effectLst/>
              </a:rPr>
              <a:t>NEW Blockchain PSIG - socialize</a:t>
            </a:r>
            <a:endParaRPr lang="en-US" sz="1400" dirty="0">
              <a:effectLst/>
            </a:endParaRPr>
          </a:p>
          <a:p>
            <a:pPr lvl="0"/>
            <a:r>
              <a:rPr lang="en-US" sz="1800" dirty="0"/>
              <a:t>IOTA Tangle RFC(s)/RFP(s) presentation and discussion </a:t>
            </a:r>
          </a:p>
          <a:p>
            <a:pPr lvl="0"/>
            <a:r>
              <a:rPr lang="en-US" sz="1800" baseline="0" dirty="0"/>
              <a:t>Regulatory matters and initiatives</a:t>
            </a:r>
          </a:p>
          <a:p>
            <a:pPr lvl="1"/>
            <a:r>
              <a:rPr lang="en-US" sz="1600" dirty="0"/>
              <a:t>Richard </a:t>
            </a:r>
            <a:r>
              <a:rPr lang="en-US" sz="1600" dirty="0" err="1"/>
              <a:t>Beatch</a:t>
            </a:r>
            <a:r>
              <a:rPr lang="en-US" sz="1600" dirty="0"/>
              <a:t> session on ISO</a:t>
            </a:r>
            <a:endParaRPr lang="en-US" sz="1600" baseline="0" dirty="0"/>
          </a:p>
          <a:p>
            <a:pPr lvl="0"/>
            <a:r>
              <a:rPr lang="en-US" sz="1800" baseline="0" dirty="0"/>
              <a:t>What else ?</a:t>
            </a:r>
          </a:p>
          <a:p>
            <a:pPr lvl="1"/>
            <a:r>
              <a:rPr lang="en-US" sz="1600" baseline="0" dirty="0"/>
              <a:t>XBRL</a:t>
            </a:r>
            <a:r>
              <a:rPr lang="en-US" sz="1600" dirty="0"/>
              <a:t> – </a:t>
            </a: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Charles Hoffman</a:t>
            </a:r>
            <a:endParaRPr lang="en-US" sz="1600" dirty="0"/>
          </a:p>
          <a:p>
            <a:pPr lvl="2"/>
            <a:r>
              <a:rPr lang="en-US" sz="1200" dirty="0"/>
              <a:t>Tuesday morning longer working session</a:t>
            </a:r>
          </a:p>
          <a:p>
            <a:pPr lvl="2"/>
            <a:r>
              <a:rPr lang="en-US" sz="1200" baseline="0" dirty="0"/>
              <a:t>Half hour report-back on Tue pm</a:t>
            </a:r>
          </a:p>
          <a:p>
            <a:pPr lvl="1"/>
            <a:r>
              <a:rPr lang="en-US" sz="1600" baseline="0" dirty="0"/>
              <a:t>Status of the FCA Call for Comments</a:t>
            </a:r>
          </a:p>
          <a:p>
            <a:pPr lvl="2"/>
            <a:r>
              <a:rPr lang="en-US" sz="1200" baseline="0" dirty="0"/>
              <a:t>See report on FCA website News section</a:t>
            </a:r>
          </a:p>
          <a:p>
            <a:pPr lvl="2"/>
            <a:r>
              <a:rPr lang="en-US" sz="1200" baseline="0" dirty="0">
                <a:hlinkClick r:id="rId2"/>
              </a:rPr>
              <a:t>https://www.fca.org.uk/publication/feedback/fs18-02.pdf</a:t>
            </a:r>
            <a:r>
              <a:rPr lang="en-US" sz="1200" baseline="0" dirty="0"/>
              <a:t> </a:t>
            </a:r>
          </a:p>
          <a:p>
            <a:pPr lvl="2"/>
            <a:r>
              <a:rPr lang="en-US" sz="1200" baseline="0" dirty="0"/>
              <a:t>Report / Feedback and review of this</a:t>
            </a:r>
          </a:p>
          <a:p>
            <a:pPr lvl="1"/>
            <a:r>
              <a:rPr lang="en-US" sz="1600" dirty="0"/>
              <a:t>New initiative by EDM Council on European reporting harmonization (MiFID, EMIR and FCTC reporting) at EBRDF</a:t>
            </a:r>
          </a:p>
          <a:p>
            <a:r>
              <a:rPr lang="en-US" sz="2000" baseline="0" dirty="0"/>
              <a:t>FDTF Roadmap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B20CD7-9786-47F5-BCEB-117FD8A7B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8678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5D11D-771E-4D19-B78C-E1428791C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Plans for December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5FC595-C69A-405C-B132-FAD1FC261F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General sessions</a:t>
            </a:r>
          </a:p>
          <a:p>
            <a:pPr lvl="1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RFC</a:t>
            </a:r>
          </a:p>
          <a:p>
            <a:pPr lvl="1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IOTA RFC/P</a:t>
            </a:r>
          </a:p>
          <a:p>
            <a:pPr lvl="1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Other DLT RFPs?</a:t>
            </a:r>
          </a:p>
          <a:p>
            <a:pPr lvl="1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DLT WG status report</a:t>
            </a:r>
          </a:p>
          <a:p>
            <a:pPr lvl="0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Workshop </a:t>
            </a:r>
          </a:p>
          <a:p>
            <a:pPr lvl="1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Wednesday afternoon</a:t>
            </a:r>
          </a:p>
          <a:p>
            <a:r>
              <a:rPr lang="en-US" sz="2400" dirty="0"/>
              <a:t>Additional sessions</a:t>
            </a:r>
            <a:r>
              <a:rPr lang="en-US" sz="2000" dirty="0"/>
              <a:t> (</a:t>
            </a: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Richard </a:t>
            </a:r>
            <a:r>
              <a:rPr lang="en-US" sz="24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Beatch</a:t>
            </a: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endParaRPr lang="en-US" sz="2400" dirty="0"/>
          </a:p>
          <a:p>
            <a:pPr lvl="1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Additional ISO work on natural persons identification </a:t>
            </a:r>
          </a:p>
          <a:p>
            <a:pPr lvl="1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OMG Liaison (1/2h session)</a:t>
            </a:r>
          </a:p>
          <a:p>
            <a:pPr lvl="0"/>
            <a:r>
              <a:rPr lang="en-US" sz="2400" baseline="0" dirty="0"/>
              <a:t>FDTF Roadmap</a:t>
            </a:r>
          </a:p>
          <a:p>
            <a:pPr lvl="1"/>
            <a:r>
              <a:rPr lang="en-US" sz="1800" baseline="0" dirty="0"/>
              <a:t>Other initiatives / get discussion started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861682-2FAC-49A5-8A59-5FC701875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0277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E4104-4006-4621-8CEB-C21A4F166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200" baseline="0" dirty="0"/>
              <a:t>December FIBO Workshop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8626B8-8720-4B43-B6BA-5311AF14FB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dirty="0"/>
              <a:t>FIBO – how to populate with the right instance data (enough information on the intended semantics?)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Presented proposals </a:t>
            </a:r>
            <a:r>
              <a:rPr lang="en-US" sz="2000" dirty="0"/>
              <a:t>o</a:t>
            </a:r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 November call for consideration</a:t>
            </a:r>
          </a:p>
          <a:p>
            <a:pPr lvl="1" indent="-342900">
              <a:buFont typeface="Arial" charset="0"/>
              <a:buChar char="•"/>
            </a:pPr>
            <a:r>
              <a:rPr lang="en-US" sz="1800" dirty="0"/>
              <a:t>Revisit identification terms for securities, listing etc. and FIGI alignment – pick up where we left off</a:t>
            </a:r>
          </a:p>
          <a:p>
            <a:pPr lvl="1" indent="-342900">
              <a:buFont typeface="Arial" charset="0"/>
              <a:buChar char="•"/>
            </a:pPr>
            <a:r>
              <a:rPr lang="en-US" sz="1800" dirty="0">
                <a:effectLst/>
              </a:rPr>
              <a:t>Classification issues </a:t>
            </a:r>
            <a:r>
              <a:rPr lang="en-US" sz="1800" dirty="0" err="1">
                <a:effectLst/>
              </a:rPr>
              <a:t>wrt</a:t>
            </a:r>
            <a:r>
              <a:rPr lang="en-US" sz="1800" dirty="0">
                <a:effectLst/>
              </a:rPr>
              <a:t> the ontology</a:t>
            </a:r>
          </a:p>
          <a:p>
            <a:pPr lvl="2" indent="-342900"/>
            <a:r>
              <a:rPr lang="en-US" sz="1600" dirty="0"/>
              <a:t>Alignment with CFI ISO 10962 (newer CFI has this); see current draft if available via the OMG ISO liaison status</a:t>
            </a:r>
          </a:p>
          <a:p>
            <a:pPr lvl="2" indent="-342900"/>
            <a:r>
              <a:rPr lang="en-US" sz="1600" dirty="0">
                <a:effectLst/>
              </a:rPr>
              <a:t>Alignment with FIGI</a:t>
            </a:r>
          </a:p>
          <a:p>
            <a:pPr lvl="1" indent="-342900"/>
            <a:r>
              <a:rPr lang="en-US" sz="2000" dirty="0"/>
              <a:t>Workshop description</a:t>
            </a:r>
            <a:endParaRPr lang="en-US" sz="2000" dirty="0">
              <a:effectLst/>
            </a:endParaRPr>
          </a:p>
          <a:p>
            <a:pPr lvl="2" indent="-342900"/>
            <a:r>
              <a:rPr lang="en-US" sz="1600" dirty="0"/>
              <a:t>See also FIBO data oriented workshop in Chicago on IR Swaps, LEI and 3</a:t>
            </a:r>
            <a:r>
              <a:rPr lang="en-US" sz="1600" baseline="30000" dirty="0"/>
              <a:t>rd</a:t>
            </a:r>
            <a:r>
              <a:rPr lang="en-US" sz="1600" dirty="0"/>
              <a:t> party (TR) integration - can be a basis for the workshop. Review that as a jump off point for the workshop. But more ontological!</a:t>
            </a:r>
            <a:endParaRPr lang="en-US" sz="1600" dirty="0">
              <a:effectLst/>
            </a:endParaRPr>
          </a:p>
          <a:p>
            <a:r>
              <a:rPr lang="en-US" sz="2000" dirty="0"/>
              <a:t>Decision</a:t>
            </a:r>
            <a:r>
              <a:rPr lang="en-US" sz="2000" baseline="0" dirty="0"/>
              <a:t> (November Monthly call)</a:t>
            </a:r>
            <a:endParaRPr lang="en-US" sz="2000" dirty="0"/>
          </a:p>
          <a:p>
            <a:pPr lvl="1"/>
            <a:r>
              <a:rPr lang="en-US" sz="1800" dirty="0">
                <a:effectLst/>
              </a:rPr>
              <a:t>Identity for entities as above</a:t>
            </a:r>
          </a:p>
          <a:p>
            <a:pPr lvl="1"/>
            <a:r>
              <a:rPr lang="en-US" sz="1800" dirty="0"/>
              <a:t>instruments, issues also?</a:t>
            </a:r>
            <a:endParaRPr lang="en-US" sz="1800" dirty="0">
              <a:effectLst/>
            </a:endParaRPr>
          </a:p>
          <a:p>
            <a:pPr lvl="1"/>
            <a:r>
              <a:rPr lang="en-US" sz="1800" dirty="0">
                <a:effectLst/>
              </a:rPr>
              <a:t>Show </a:t>
            </a:r>
            <a:r>
              <a:rPr lang="en-US" sz="1800" dirty="0"/>
              <a:t>h</a:t>
            </a:r>
            <a:r>
              <a:rPr lang="en-US" sz="1800" dirty="0">
                <a:effectLst/>
              </a:rPr>
              <a:t>ow to get further value from the data set that was used in Chicago and is available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A93D31-7DDF-4F9D-9F98-9CBAFC100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2126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B5539-A502-4649-AFEB-F3BA5D161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Agenda 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D67CA3-4FED-4FE6-AFDA-C5688A183E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/>
              <a:t>Tuesday</a:t>
            </a:r>
          </a:p>
          <a:p>
            <a:pPr lvl="1"/>
            <a:r>
              <a:rPr lang="en-US" kern="1200" baseline="0" dirty="0">
                <a:solidFill>
                  <a:schemeClr val="tx1"/>
                </a:solidFill>
                <a:effectLst/>
              </a:rPr>
              <a:t>Tues Morning (9 – 12) XBRL</a:t>
            </a:r>
            <a:r>
              <a:rPr lang="en-US" kern="1200" dirty="0">
                <a:solidFill>
                  <a:schemeClr val="tx1"/>
                </a:solidFill>
                <a:effectLst/>
              </a:rPr>
              <a:t> </a:t>
            </a:r>
            <a:r>
              <a:rPr lang="en-US" kern="1200" baseline="0" dirty="0">
                <a:solidFill>
                  <a:schemeClr val="tx1"/>
                </a:solidFill>
                <a:effectLst/>
              </a:rPr>
              <a:t>and FIBO (W3C) Convergence</a:t>
            </a:r>
            <a:endParaRPr lang="en-US" kern="1200" dirty="0">
              <a:solidFill>
                <a:schemeClr val="tx1"/>
              </a:solidFill>
              <a:effectLst/>
            </a:endParaRPr>
          </a:p>
          <a:p>
            <a:pPr lvl="1"/>
            <a:r>
              <a:rPr lang="en-US" dirty="0"/>
              <a:t>Afternoon (1 – 5)</a:t>
            </a:r>
          </a:p>
          <a:p>
            <a:pPr lvl="2"/>
            <a:r>
              <a:rPr lang="en-US" dirty="0"/>
              <a:t>DLT / IOTA standards proposals</a:t>
            </a:r>
          </a:p>
          <a:p>
            <a:pPr lvl="2"/>
            <a:r>
              <a:rPr lang="en-US" dirty="0"/>
              <a:t>FIBO v2 RFC review</a:t>
            </a:r>
            <a:r>
              <a:rPr lang="en-US" baseline="0" dirty="0"/>
              <a:t> and v</a:t>
            </a:r>
            <a:r>
              <a:rPr lang="en-US" dirty="0"/>
              <a:t>ote</a:t>
            </a:r>
          </a:p>
          <a:p>
            <a:pPr lvl="1"/>
            <a:endParaRPr lang="en-US" sz="2000" baseline="0" dirty="0"/>
          </a:p>
          <a:p>
            <a:pPr lvl="0"/>
            <a:r>
              <a:rPr lang="en-US" sz="2800" dirty="0"/>
              <a:t>Wednesday</a:t>
            </a:r>
            <a:endParaRPr lang="en-US" sz="1800" dirty="0"/>
          </a:p>
          <a:p>
            <a:pPr lvl="1"/>
            <a:r>
              <a:rPr lang="en-US" sz="2400" dirty="0"/>
              <a:t>Morning (9 – 12) </a:t>
            </a:r>
          </a:p>
          <a:p>
            <a:pPr lvl="2"/>
            <a:r>
              <a:rPr lang="en-US" sz="2000" dirty="0"/>
              <a:t>Other sessions – regulatory, roadmap</a:t>
            </a:r>
            <a:r>
              <a:rPr lang="en-US" sz="2000" baseline="0" dirty="0"/>
              <a:t> etc.</a:t>
            </a:r>
            <a:endParaRPr lang="en-US" sz="2000" dirty="0"/>
          </a:p>
          <a:p>
            <a:pPr lvl="2"/>
            <a:r>
              <a:rPr lang="en-US" sz="2000" dirty="0"/>
              <a:t>Check ADTF Agenda</a:t>
            </a:r>
          </a:p>
          <a:p>
            <a:pPr lvl="1"/>
            <a:r>
              <a:rPr lang="en-US" sz="2400" dirty="0"/>
              <a:t>Extended</a:t>
            </a:r>
            <a:r>
              <a:rPr lang="en-US" sz="2400" baseline="0" dirty="0"/>
              <a:t> lunch 12 – 1:30</a:t>
            </a:r>
            <a:endParaRPr lang="en-US" sz="2400" dirty="0"/>
          </a:p>
          <a:p>
            <a:pPr lvl="1"/>
            <a:r>
              <a:rPr lang="en-US" sz="2400" dirty="0"/>
              <a:t>Wednesday Afternoon (1:30 – 5)</a:t>
            </a:r>
          </a:p>
          <a:p>
            <a:pPr lvl="2"/>
            <a:r>
              <a:rPr lang="en-US" sz="2000" dirty="0"/>
              <a:t>FIBO Workshop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E2C8F5-D637-4FF9-AD88-5E3F82C5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0514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A9A32-72B5-45FA-9E27-F721C5096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Tuesday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03EFB2-48B3-4C19-82F6-4506523C4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08597A7-61CD-4522-93A0-4DCFD35FFF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3734335"/>
              </p:ext>
            </p:extLst>
          </p:nvPr>
        </p:nvGraphicFramePr>
        <p:xfrm>
          <a:off x="1187611" y="1219200"/>
          <a:ext cx="6768778" cy="16822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20611">
                  <a:extLst>
                    <a:ext uri="{9D8B030D-6E8A-4147-A177-3AD203B41FA5}">
                      <a16:colId xmlns:a16="http://schemas.microsoft.com/office/drawing/2014/main" val="1349280401"/>
                    </a:ext>
                  </a:extLst>
                </a:gridCol>
                <a:gridCol w="2835377">
                  <a:extLst>
                    <a:ext uri="{9D8B030D-6E8A-4147-A177-3AD203B41FA5}">
                      <a16:colId xmlns:a16="http://schemas.microsoft.com/office/drawing/2014/main" val="130548979"/>
                    </a:ext>
                  </a:extLst>
                </a:gridCol>
                <a:gridCol w="3012790">
                  <a:extLst>
                    <a:ext uri="{9D8B030D-6E8A-4147-A177-3AD203B41FA5}">
                      <a16:colId xmlns:a16="http://schemas.microsoft.com/office/drawing/2014/main" val="373560406"/>
                    </a:ext>
                  </a:extLst>
                </a:gridCol>
              </a:tblGrid>
              <a:tr h="304800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Tuesday December 11 2018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88425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Time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Finance Domain Task Force Meeting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Blockchain Special Event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95585336"/>
                  </a:ext>
                </a:extLst>
              </a:tr>
              <a:tr h="17589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09:00 – 10:15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XBRL and FIBO</a:t>
                      </a:r>
                      <a:endParaRPr lang="en-US" sz="11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000">
                          <a:effectLst/>
                        </a:rPr>
                        <a:t>Comparison of the W3C Semantic Architecture ‘Stack’ and XBRL</a:t>
                      </a:r>
                      <a:endParaRPr lang="en-US" sz="11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000">
                          <a:effectLst/>
                        </a:rPr>
                        <a:t>XBRL and FIBO convergence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See separate agenda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469607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10:15 – 10:30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Break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Break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3964802"/>
                  </a:ext>
                </a:extLst>
              </a:tr>
              <a:tr h="17589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10:30 – 12:00</a:t>
                      </a:r>
                      <a:endParaRPr lang="en-US" sz="110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/ 12:30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XBRL and FIBO</a:t>
                      </a:r>
                      <a:endParaRPr lang="en-US" sz="11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000">
                          <a:effectLst/>
                        </a:rPr>
                        <a:t>(continued)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Ends at 12:30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09709540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EB06254-2B4D-4B48-A1C9-EEFFCC6ED6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3353007"/>
              </p:ext>
            </p:extLst>
          </p:nvPr>
        </p:nvGraphicFramePr>
        <p:xfrm>
          <a:off x="1187612" y="3124200"/>
          <a:ext cx="6768777" cy="30833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45988">
                  <a:extLst>
                    <a:ext uri="{9D8B030D-6E8A-4147-A177-3AD203B41FA5}">
                      <a16:colId xmlns:a16="http://schemas.microsoft.com/office/drawing/2014/main" val="3420941737"/>
                    </a:ext>
                  </a:extLst>
                </a:gridCol>
                <a:gridCol w="4126069">
                  <a:extLst>
                    <a:ext uri="{9D8B030D-6E8A-4147-A177-3AD203B41FA5}">
                      <a16:colId xmlns:a16="http://schemas.microsoft.com/office/drawing/2014/main" val="800823767"/>
                    </a:ext>
                  </a:extLst>
                </a:gridCol>
                <a:gridCol w="1696720">
                  <a:extLst>
                    <a:ext uri="{9D8B030D-6E8A-4147-A177-3AD203B41FA5}">
                      <a16:colId xmlns:a16="http://schemas.microsoft.com/office/drawing/2014/main" val="3755135352"/>
                    </a:ext>
                  </a:extLst>
                </a:gridCol>
              </a:tblGrid>
              <a:tr h="17589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12.00-1.00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Lunch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647726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1:15 – 2:45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IOTA Standards Portfolio</a:t>
                      </a:r>
                      <a:endParaRPr lang="en-US" sz="11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000">
                          <a:effectLst/>
                        </a:rPr>
                        <a:t>IOTA Foundation Standards existing and in development</a:t>
                      </a:r>
                      <a:endParaRPr lang="en-US" sz="11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000">
                          <a:effectLst/>
                        </a:rPr>
                        <a:t>Submission opportunities and feedback from FDTF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Mike Bennett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IOTA Foundation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494464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2:45 – 3:00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Break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Available 2:15 -3pm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970852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3:00 – 3:30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Distributed Ledger Technology WG Report-back</a:t>
                      </a:r>
                      <a:endParaRPr lang="en-US" sz="11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000">
                          <a:effectLst/>
                        </a:rPr>
                        <a:t>IR Swaps / FIBO Conceptual Ontology PoC and next steps </a:t>
                      </a:r>
                      <a:endParaRPr lang="en-US" sz="11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000">
                          <a:effectLst/>
                        </a:rPr>
                        <a:t>Blockchain PSIG future activity on the PoC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DLT WG / Mike Bennett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90186357"/>
                  </a:ext>
                </a:extLst>
              </a:tr>
              <a:tr h="17589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3:30 – 4:00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FIBO Version 2 RFC</a:t>
                      </a:r>
                      <a:endParaRPr lang="en-US" sz="11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000">
                          <a:effectLst/>
                        </a:rPr>
                        <a:t>Review of any comments on the RFC publication</a:t>
                      </a:r>
                      <a:endParaRPr lang="en-US" sz="11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000">
                          <a:effectLst/>
                        </a:rPr>
                        <a:t>Vote to proceed with Adoption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Dennis Wisnosky, EDM Council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97305867"/>
                  </a:ext>
                </a:extLst>
              </a:tr>
              <a:tr h="17589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4:00 – 4:30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OMG and ISO Liaison </a:t>
                      </a:r>
                      <a:endParaRPr lang="en-US" sz="11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000">
                          <a:effectLst/>
                        </a:rPr>
                        <a:t>Update and report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Richard Beatch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95924598"/>
                  </a:ext>
                </a:extLst>
              </a:tr>
              <a:tr h="17589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4:30 – 5:00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XBRL and FIBO</a:t>
                      </a:r>
                      <a:endParaRPr lang="en-US" sz="11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000">
                          <a:effectLst/>
                        </a:rPr>
                        <a:t>Comparison of the W3C Semantic Architecture ‘Stack’ and XBRL</a:t>
                      </a:r>
                      <a:endParaRPr lang="en-US" sz="11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000">
                          <a:effectLst/>
                        </a:rPr>
                        <a:t>XBRL and FIBO convergences</a:t>
                      </a:r>
                      <a:endParaRPr lang="en-US" sz="11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000">
                          <a:effectLst/>
                        </a:rPr>
                        <a:t>Presentation of the outcomes of the morning in-depth sessions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Charles Hoffman, CPA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834388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5:00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Adjourn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987237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70061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A84D1-71C1-4C22-9929-AA15970AD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Wednesday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1BC2E7-6B34-4562-8458-C0A8D85E6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062C5A3-47B3-48E9-A3A2-6CD910A6DF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2046281"/>
              </p:ext>
            </p:extLst>
          </p:nvPr>
        </p:nvGraphicFramePr>
        <p:xfrm>
          <a:off x="1371600" y="820555"/>
          <a:ext cx="6248400" cy="58179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0670">
                  <a:extLst>
                    <a:ext uri="{9D8B030D-6E8A-4147-A177-3AD203B41FA5}">
                      <a16:colId xmlns:a16="http://schemas.microsoft.com/office/drawing/2014/main" val="3628269670"/>
                    </a:ext>
                  </a:extLst>
                </a:gridCol>
                <a:gridCol w="4128530">
                  <a:extLst>
                    <a:ext uri="{9D8B030D-6E8A-4147-A177-3AD203B41FA5}">
                      <a16:colId xmlns:a16="http://schemas.microsoft.com/office/drawing/2014/main" val="372006299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595653053"/>
                    </a:ext>
                  </a:extLst>
                </a:gridCol>
              </a:tblGrid>
              <a:tr h="18208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</a:rPr>
                        <a:t>Time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63" marR="5756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</a:rPr>
                        <a:t>Topic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63" marR="5756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</a:rPr>
                        <a:t>Presenter, Comments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63" marR="57563" marT="0" marB="0"/>
                </a:tc>
                <a:extLst>
                  <a:ext uri="{0D108BD9-81ED-4DB2-BD59-A6C34878D82A}">
                    <a16:rowId xmlns:a16="http://schemas.microsoft.com/office/drawing/2014/main" val="4264318393"/>
                  </a:ext>
                </a:extLst>
              </a:tr>
              <a:tr h="17648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50" i="1" dirty="0">
                          <a:effectLst/>
                        </a:rPr>
                        <a:t>??:00 – ??:00</a:t>
                      </a:r>
                      <a:endParaRPr lang="en-US" sz="11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63" marR="575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50" i="1" dirty="0">
                          <a:effectLst/>
                        </a:rPr>
                        <a:t>Time out – some people may wish to attend some of the ADTF sessions</a:t>
                      </a:r>
                      <a:endParaRPr lang="en-US" sz="11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63" marR="575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50" i="1" dirty="0">
                          <a:effectLst/>
                        </a:rPr>
                        <a:t>ADTF</a:t>
                      </a:r>
                      <a:endParaRPr lang="en-US" sz="11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63" marR="57563" marT="0" marB="0"/>
                </a:tc>
                <a:extLst>
                  <a:ext uri="{0D108BD9-81ED-4DB2-BD59-A6C34878D82A}">
                    <a16:rowId xmlns:a16="http://schemas.microsoft.com/office/drawing/2014/main" val="4040393953"/>
                  </a:ext>
                </a:extLst>
              </a:tr>
              <a:tr h="34137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50">
                          <a:effectLst/>
                        </a:rPr>
                        <a:t>9:00 – 09:05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63" marR="575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Meeting Kick-off and Agenda Review</a:t>
                      </a:r>
                      <a:endParaRPr lang="en-US" sz="11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050" dirty="0">
                          <a:effectLst/>
                        </a:rPr>
                        <a:t>Theme: Regulatory and Standards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63" marR="575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5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63" marR="57563" marT="0" marB="0"/>
                </a:tc>
                <a:extLst>
                  <a:ext uri="{0D108BD9-81ED-4DB2-BD59-A6C34878D82A}">
                    <a16:rowId xmlns:a16="http://schemas.microsoft.com/office/drawing/2014/main" val="2911684712"/>
                  </a:ext>
                </a:extLst>
              </a:tr>
              <a:tr h="69306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50">
                          <a:effectLst/>
                        </a:rPr>
                        <a:t>09:05 – 09:30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63" marR="575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European Regulatory Initiative: EBRDF</a:t>
                      </a:r>
                      <a:endParaRPr lang="en-US" sz="11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050">
                          <a:effectLst/>
                        </a:rPr>
                        <a:t>Recent EDM Council initiative on European reporting</a:t>
                      </a:r>
                      <a:endParaRPr lang="en-US" sz="11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050">
                          <a:effectLst/>
                        </a:rPr>
                        <a:t>MiFID, EMIR etc.</a:t>
                      </a:r>
                      <a:endParaRPr lang="en-US" sz="11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050">
                          <a:effectLst/>
                        </a:rPr>
                        <a:t>CFTC Reporting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63" marR="575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50" dirty="0">
                          <a:effectLst/>
                        </a:rPr>
                        <a:t>TBC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63" marR="57563" marT="0" marB="0"/>
                </a:tc>
                <a:extLst>
                  <a:ext uri="{0D108BD9-81ED-4DB2-BD59-A6C34878D82A}">
                    <a16:rowId xmlns:a16="http://schemas.microsoft.com/office/drawing/2014/main" val="3082021560"/>
                  </a:ext>
                </a:extLst>
              </a:tr>
              <a:tr h="34137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50">
                          <a:effectLst/>
                        </a:rPr>
                        <a:t>09:30 – 10:00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63" marR="575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FIBO User Group</a:t>
                      </a:r>
                      <a:endParaRPr lang="en-US" sz="11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050">
                          <a:effectLst/>
                        </a:rPr>
                        <a:t>Update on the EDM Council FIBO User Group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63" marR="575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50" dirty="0">
                          <a:effectLst/>
                        </a:rPr>
                        <a:t>TBC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63" marR="57563" marT="0" marB="0"/>
                </a:tc>
                <a:extLst>
                  <a:ext uri="{0D108BD9-81ED-4DB2-BD59-A6C34878D82A}">
                    <a16:rowId xmlns:a16="http://schemas.microsoft.com/office/drawing/2014/main" val="3475097897"/>
                  </a:ext>
                </a:extLst>
              </a:tr>
              <a:tr h="1655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50">
                          <a:effectLst/>
                        </a:rPr>
                        <a:t>10:00 – 10:15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63" marR="5756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50">
                          <a:effectLst/>
                        </a:rPr>
                        <a:t>Break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63" marR="575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5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63" marR="57563" marT="0" marB="0"/>
                </a:tc>
                <a:extLst>
                  <a:ext uri="{0D108BD9-81ED-4DB2-BD59-A6C34878D82A}">
                    <a16:rowId xmlns:a16="http://schemas.microsoft.com/office/drawing/2014/main" val="364969424"/>
                  </a:ext>
                </a:extLst>
              </a:tr>
              <a:tr h="69306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50">
                          <a:effectLst/>
                        </a:rPr>
                        <a:t>10:15 – 10:45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63" marR="575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Status of the FCA Call for Comments</a:t>
                      </a:r>
                      <a:endParaRPr lang="en-US" sz="11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050">
                          <a:effectLst/>
                        </a:rPr>
                        <a:t>FCA Call for Comments</a:t>
                      </a:r>
                      <a:endParaRPr lang="en-US" sz="11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050">
                          <a:effectLst/>
                        </a:rPr>
                        <a:t>We contributed to this earlier in 2018</a:t>
                      </a:r>
                      <a:endParaRPr lang="en-US" sz="11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050">
                          <a:effectLst/>
                        </a:rPr>
                        <a:t>Current status and follow-up actions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63" marR="575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50" dirty="0">
                          <a:effectLst/>
                        </a:rPr>
                        <a:t>All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63" marR="57563" marT="0" marB="0"/>
                </a:tc>
                <a:extLst>
                  <a:ext uri="{0D108BD9-81ED-4DB2-BD59-A6C34878D82A}">
                    <a16:rowId xmlns:a16="http://schemas.microsoft.com/office/drawing/2014/main" val="3589022015"/>
                  </a:ext>
                </a:extLst>
              </a:tr>
              <a:tr h="34137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50">
                          <a:effectLst/>
                        </a:rPr>
                        <a:t>10:45 – 11:15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63" marR="575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ISO work on natural persons identification</a:t>
                      </a:r>
                      <a:endParaRPr lang="en-US" sz="11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050">
                          <a:effectLst/>
                        </a:rPr>
                        <a:t>Work in ISO standards in this area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63" marR="575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50" dirty="0">
                          <a:effectLst/>
                        </a:rPr>
                        <a:t>Richard </a:t>
                      </a:r>
                      <a:r>
                        <a:rPr lang="en-US" sz="1050" dirty="0" err="1">
                          <a:effectLst/>
                        </a:rPr>
                        <a:t>Beatch</a:t>
                      </a:r>
                      <a:r>
                        <a:rPr lang="en-US" sz="1050" dirty="0">
                          <a:effectLst/>
                        </a:rPr>
                        <a:t>, Bloomberg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63" marR="57563" marT="0" marB="0"/>
                </a:tc>
                <a:extLst>
                  <a:ext uri="{0D108BD9-81ED-4DB2-BD59-A6C34878D82A}">
                    <a16:rowId xmlns:a16="http://schemas.microsoft.com/office/drawing/2014/main" val="91153054"/>
                  </a:ext>
                </a:extLst>
              </a:tr>
              <a:tr h="5172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50">
                          <a:effectLst/>
                        </a:rPr>
                        <a:t>11:15 – 12:00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63" marR="575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FDTF Roadmap</a:t>
                      </a:r>
                      <a:endParaRPr lang="en-US" sz="11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050">
                          <a:effectLst/>
                        </a:rPr>
                        <a:t>Regulatory areas of interest</a:t>
                      </a:r>
                      <a:endParaRPr lang="en-US" sz="11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050">
                          <a:effectLst/>
                        </a:rPr>
                        <a:t>Standards of relevance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63" marR="575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50" dirty="0">
                          <a:effectLst/>
                        </a:rPr>
                        <a:t>All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63" marR="57563" marT="0" marB="0"/>
                </a:tc>
                <a:extLst>
                  <a:ext uri="{0D108BD9-81ED-4DB2-BD59-A6C34878D82A}">
                    <a16:rowId xmlns:a16="http://schemas.microsoft.com/office/drawing/2014/main" val="743097752"/>
                  </a:ext>
                </a:extLst>
              </a:tr>
              <a:tr h="34137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12:00 – 1:30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63" marR="5756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Extended Lunch</a:t>
                      </a:r>
                      <a:endParaRPr lang="en-US" sz="110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63" marR="575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63" marR="57563" marT="0" marB="0"/>
                </a:tc>
                <a:extLst>
                  <a:ext uri="{0D108BD9-81ED-4DB2-BD59-A6C34878D82A}">
                    <a16:rowId xmlns:a16="http://schemas.microsoft.com/office/drawing/2014/main" val="1155189613"/>
                  </a:ext>
                </a:extLst>
              </a:tr>
              <a:tr h="1655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1:30 – 5pm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63" marR="5756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975" algn="l"/>
                        </a:tabLst>
                      </a:pPr>
                      <a:r>
                        <a:rPr lang="en-US" sz="1050">
                          <a:effectLst/>
                        </a:rPr>
                        <a:t>Finance Domain Task Force Meeting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63" marR="575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5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63" marR="57563" marT="0" marB="0"/>
                </a:tc>
                <a:extLst>
                  <a:ext uri="{0D108BD9-81ED-4DB2-BD59-A6C34878D82A}">
                    <a16:rowId xmlns:a16="http://schemas.microsoft.com/office/drawing/2014/main" val="705198579"/>
                  </a:ext>
                </a:extLst>
              </a:tr>
              <a:tr h="86890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50">
                          <a:effectLst/>
                        </a:rPr>
                        <a:t>1:30 – 3:00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63" marR="5756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FDTF FIBO Workshop: Legal Entities and other Identification</a:t>
                      </a:r>
                      <a:endParaRPr lang="en-US" sz="11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050">
                          <a:effectLst/>
                        </a:rPr>
                        <a:t>See FIBO data oriented workshop in Chicago on IR Swaps, LEI and 3</a:t>
                      </a:r>
                      <a:r>
                        <a:rPr lang="en-US" sz="1050" baseline="30000">
                          <a:effectLst/>
                        </a:rPr>
                        <a:t>rd</a:t>
                      </a:r>
                      <a:r>
                        <a:rPr lang="en-US" sz="1050">
                          <a:effectLst/>
                        </a:rPr>
                        <a:t> party (TR) integration as starting point</a:t>
                      </a:r>
                      <a:endParaRPr lang="en-US" sz="11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050">
                          <a:effectLst/>
                        </a:rPr>
                        <a:t>Legal entity Identifier (LEI) concepts</a:t>
                      </a:r>
                      <a:endParaRPr lang="en-US" sz="11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050">
                          <a:effectLst/>
                        </a:rPr>
                        <a:t>Relations between entities, roles (counterparty etc.)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63" marR="575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50" dirty="0">
                          <a:effectLst/>
                        </a:rPr>
                        <a:t>All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63" marR="57563" marT="0" marB="0"/>
                </a:tc>
                <a:extLst>
                  <a:ext uri="{0D108BD9-81ED-4DB2-BD59-A6C34878D82A}">
                    <a16:rowId xmlns:a16="http://schemas.microsoft.com/office/drawing/2014/main" val="364284582"/>
                  </a:ext>
                </a:extLst>
              </a:tr>
              <a:tr h="1655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50">
                          <a:effectLst/>
                        </a:rPr>
                        <a:t>3pm – 3:15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63" marR="5756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80975" algn="l"/>
                        </a:tabLst>
                      </a:pPr>
                      <a:r>
                        <a:rPr lang="en-US" sz="1050">
                          <a:effectLst/>
                        </a:rPr>
                        <a:t>Break (available 3pm – 3:45)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63" marR="575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5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63" marR="57563" marT="0" marB="0"/>
                </a:tc>
                <a:extLst>
                  <a:ext uri="{0D108BD9-81ED-4DB2-BD59-A6C34878D82A}">
                    <a16:rowId xmlns:a16="http://schemas.microsoft.com/office/drawing/2014/main" val="3555209586"/>
                  </a:ext>
                </a:extLst>
              </a:tr>
              <a:tr h="4173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3:15 – 5pm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63" marR="5756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FDTF FIBO Workshop (continued)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63" marR="575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50" dirty="0">
                          <a:effectLst/>
                        </a:rPr>
                        <a:t>All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63" marR="57563" marT="0" marB="0"/>
                </a:tc>
                <a:extLst>
                  <a:ext uri="{0D108BD9-81ED-4DB2-BD59-A6C34878D82A}">
                    <a16:rowId xmlns:a16="http://schemas.microsoft.com/office/drawing/2014/main" val="26227447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57980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E87ED4-5B18-4AFC-BFAB-11579F0A0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ADTF Things to be aware of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60AB63-695B-401E-8BE4-37534F222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Thing that might be of interest to FDTF </a:t>
            </a:r>
            <a:r>
              <a:rPr lang="en-US" dirty="0" err="1"/>
              <a:t>participags</a:t>
            </a:r>
            <a:endParaRPr lang="en-US" dirty="0"/>
          </a:p>
          <a:p>
            <a:r>
              <a:rPr lang="en-US" dirty="0"/>
              <a:t>Onto State Machines presentation (Conrad Bock)</a:t>
            </a:r>
          </a:p>
          <a:p>
            <a:pPr lvl="1"/>
            <a:r>
              <a:rPr lang="en-US"/>
              <a:t>09:05 – 10:05</a:t>
            </a:r>
          </a:p>
          <a:p>
            <a:r>
              <a:rPr lang="en-US" dirty="0"/>
              <a:t>MOF to RDF</a:t>
            </a:r>
          </a:p>
          <a:p>
            <a:pPr lvl="1"/>
            <a:r>
              <a:rPr lang="en-US" dirty="0"/>
              <a:t>10:20 – 11:05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90C9D4-FCC6-4B79-83DE-44F18A7D7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725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/>
          <a:lstStyle/>
          <a:p>
            <a:r>
              <a:rPr lang="en-US" sz="2800" dirty="0"/>
              <a:t>News</a:t>
            </a: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dirty="0"/>
              <a:t>FIBO v2 OMG Submission Status</a:t>
            </a:r>
          </a:p>
          <a:p>
            <a:r>
              <a:rPr lang="en-US" sz="2800" dirty="0"/>
              <a:t>Other FDTF Activities: Distributed Ledger (Blockchain) WG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Agenda for December OMG FDTF Quarterly Meeting (Seattle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endParaRPr lang="en-US" sz="2800" dirty="0">
              <a:effectLst/>
            </a:endParaRPr>
          </a:p>
          <a:p>
            <a:r>
              <a:rPr lang="en-US" sz="2800" dirty="0"/>
              <a:t>FIBO Status Takeaway Slides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detail – CCM, Metadata, Products etc.</a:t>
            </a:r>
            <a:endParaRPr lang="en-US" sz="2400" dirty="0">
              <a:effectLst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Detailed Status etc. </a:t>
            </a:r>
            <a:endParaRPr lang="en-US" sz="2400" dirty="0">
              <a:effectLst/>
            </a:endParaRPr>
          </a:p>
          <a:p>
            <a:pPr lvl="1"/>
            <a:r>
              <a:rPr lang="en-US" sz="2400" dirty="0"/>
              <a:t>Status of Current Specifications</a:t>
            </a:r>
          </a:p>
          <a:p>
            <a:pPr lvl="1"/>
            <a:r>
              <a:rPr lang="en-US" sz="2400" dirty="0"/>
              <a:t>Status of upcoming FIBO specifications and FCT activities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6290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F35FA-6C7C-40C6-8DB8-064F108E5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(Background) Slides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0534EF-C283-419D-8CBE-037A3542CC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A39B11-C68F-424D-88CD-64BD00F63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9863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39B72-B759-4049-9606-FE305B7B3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Plans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BF16A6-282D-4968-B96D-F6B54B56F2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FIBO 1</a:t>
            </a:r>
          </a:p>
          <a:p>
            <a:pPr lvl="1"/>
            <a:r>
              <a:rPr lang="en-US" sz="2000" dirty="0"/>
              <a:t>FND: 1.2 as delivered in March 2017</a:t>
            </a:r>
          </a:p>
          <a:p>
            <a:pPr lvl="1"/>
            <a:r>
              <a:rPr lang="en-US" sz="2000" dirty="0"/>
              <a:t>FBC: 1.1</a:t>
            </a:r>
          </a:p>
          <a:p>
            <a:pPr lvl="1"/>
            <a:r>
              <a:rPr lang="en-US" sz="2000" dirty="0"/>
              <a:t>IND:</a:t>
            </a:r>
            <a:r>
              <a:rPr lang="en-US" sz="2000" baseline="0" dirty="0"/>
              <a:t> 1.0</a:t>
            </a:r>
          </a:p>
          <a:p>
            <a:pPr lvl="1"/>
            <a:r>
              <a:rPr lang="en-US" sz="2000" baseline="0" dirty="0"/>
              <a:t>BE: 1.2</a:t>
            </a:r>
            <a:endParaRPr lang="en-US" sz="2000" dirty="0"/>
          </a:p>
          <a:p>
            <a:pPr marL="1143000" marR="0" lvl="2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1.2.1 delivering imminently* as urgent fix</a:t>
            </a:r>
          </a:p>
          <a:p>
            <a:pPr lvl="1"/>
            <a:r>
              <a:rPr lang="en-US" sz="2000" dirty="0"/>
              <a:t>RTFs remain open until March 2019 and until FIBO2 approved</a:t>
            </a:r>
          </a:p>
          <a:p>
            <a:pPr lvl="2"/>
            <a:r>
              <a:rPr lang="en-US" sz="1800" baseline="0" dirty="0"/>
              <a:t>Check extension rules</a:t>
            </a:r>
          </a:p>
          <a:p>
            <a:pPr lvl="2"/>
            <a:r>
              <a:rPr lang="en-US" sz="1800" dirty="0"/>
              <a:t>Need a new RTF chair for each after December</a:t>
            </a:r>
            <a:endParaRPr lang="en-US" sz="1800" baseline="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r>
              <a:rPr lang="en-US" sz="1400" dirty="0"/>
              <a:t>* for certain values of imminently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89981D-70E5-4A98-B12C-0AAFAADF2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6419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FTF and RTF Charters (Friday Plenary) June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/>
              <a:t>Foundations</a:t>
            </a:r>
            <a:endParaRPr lang="en-US" sz="1800" dirty="0"/>
          </a:p>
          <a:p>
            <a:pPr lvl="1"/>
            <a:r>
              <a:rPr lang="en-US" sz="1400" dirty="0"/>
              <a:t>1.2 RTF reported in </a:t>
            </a:r>
            <a:r>
              <a:rPr lang="en-US" sz="1400" baseline="0" dirty="0"/>
              <a:t>March 2017</a:t>
            </a:r>
          </a:p>
          <a:p>
            <a:pPr lvl="1"/>
            <a:r>
              <a:rPr lang="en-US" sz="1400" baseline="0" dirty="0"/>
              <a:t>1.3 RTF chartered Sept 2017</a:t>
            </a:r>
          </a:p>
          <a:p>
            <a:pPr lvl="1"/>
            <a:r>
              <a:rPr lang="en-US" sz="1400" dirty="0"/>
              <a:t>June: Extended to December 2018</a:t>
            </a:r>
            <a:endParaRPr lang="en-US" sz="1400" baseline="0" dirty="0"/>
          </a:p>
          <a:p>
            <a:r>
              <a:rPr lang="en-US" sz="1400" dirty="0"/>
              <a:t>Business Entities</a:t>
            </a:r>
          </a:p>
          <a:p>
            <a:pPr lvl="1"/>
            <a:r>
              <a:rPr lang="en-US" sz="1400" dirty="0"/>
              <a:t>1.2 RTF</a:t>
            </a:r>
            <a:r>
              <a:rPr lang="en-US" sz="1400" baseline="0" dirty="0"/>
              <a:t> chartered Sept 2016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1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Separate urgent issue – to be actioned by the RTF</a:t>
            </a:r>
          </a:p>
          <a:p>
            <a:pPr lvl="1"/>
            <a:r>
              <a:rPr lang="en-US" sz="1400" dirty="0"/>
              <a:t>June: Extended to December 2018</a:t>
            </a:r>
            <a:endParaRPr lang="en-US" sz="14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400" dirty="0"/>
              <a:t>Indices and Indicators</a:t>
            </a:r>
          </a:p>
          <a:p>
            <a:pPr lvl="1"/>
            <a:r>
              <a:rPr lang="en-US" sz="1400" dirty="0"/>
              <a:t>1.1 RTF chartered in Sept 2016</a:t>
            </a:r>
          </a:p>
          <a:p>
            <a:pPr lvl="1">
              <a:defRPr/>
            </a:pPr>
            <a:r>
              <a:rPr lang="en-US" sz="1400" dirty="0"/>
              <a:t>June: Extended to December 2018</a:t>
            </a:r>
            <a:endParaRPr lang="en-US" sz="1400" dirty="0">
              <a:effectLst/>
            </a:endParaRPr>
          </a:p>
          <a:p>
            <a:r>
              <a:rPr lang="en-US" sz="1400" dirty="0"/>
              <a:t>Financial Business and Commerce (FBC) </a:t>
            </a:r>
          </a:p>
          <a:p>
            <a:pPr lvl="1"/>
            <a:r>
              <a:rPr lang="en-US" sz="1400" dirty="0"/>
              <a:t>New RTF 1.1 chartered in September 2016</a:t>
            </a:r>
          </a:p>
          <a:p>
            <a:pPr lvl="1">
              <a:defRPr/>
            </a:pPr>
            <a:r>
              <a:rPr lang="en-US" sz="1400" dirty="0"/>
              <a:t>June: Extended to December 2018</a:t>
            </a:r>
            <a:endParaRPr lang="en-US" sz="1400" dirty="0">
              <a:effectLst/>
            </a:endParaRPr>
          </a:p>
          <a:p>
            <a:pPr lvl="0"/>
            <a:r>
              <a:rPr lang="en-US" sz="1600" dirty="0"/>
              <a:t>These remain in existence until FIBO2 is approved</a:t>
            </a:r>
          </a:p>
          <a:p>
            <a:pPr lvl="1"/>
            <a:r>
              <a:rPr lang="en-US" sz="1400" dirty="0"/>
              <a:t>Needed for approving urgent issues</a:t>
            </a:r>
          </a:p>
          <a:p>
            <a:pPr lvl="1"/>
            <a:endParaRPr lang="en-US" sz="1400" dirty="0"/>
          </a:p>
          <a:p>
            <a:pPr lvl="0"/>
            <a:r>
              <a:rPr lang="en-US" sz="1800" dirty="0"/>
              <a:t>NO MOTIONS IN SEPTEMBER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155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89A8D-5D27-4961-BBB4-DD5FAE2FD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Detailed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6FE60-290D-4665-A43D-F0AECFD25F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Terminology (Modules, domains etc.)</a:t>
            </a:r>
            <a:endParaRPr lang="en-US" dirty="0">
              <a:effectLst/>
            </a:endParaRPr>
          </a:p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EDMC and OMG Metadata</a:t>
            </a:r>
            <a:endParaRPr lang="en-US" dirty="0">
              <a:effectLst/>
            </a:endParaRPr>
          </a:p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CCM Round Tripping</a:t>
            </a:r>
            <a:endParaRPr lang="en-US" sz="2800" dirty="0">
              <a:effectLst/>
            </a:endParaRPr>
          </a:p>
          <a:p>
            <a:r>
              <a:rPr lang="en-US" dirty="0"/>
              <a:t>FIBO spec Products</a:t>
            </a:r>
          </a:p>
          <a:p>
            <a:r>
              <a:rPr lang="en-US" dirty="0"/>
              <a:t>FIBO spec Content</a:t>
            </a:r>
          </a:p>
          <a:p>
            <a:r>
              <a:rPr lang="en-US" baseline="0" dirty="0"/>
              <a:t>FIBO 2.0 OMG Submission Deliverables</a:t>
            </a:r>
          </a:p>
          <a:p>
            <a:pPr lvl="1"/>
            <a:r>
              <a:rPr lang="en-US" baseline="0" dirty="0"/>
              <a:t>And decisions needed</a:t>
            </a:r>
          </a:p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Web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presentation of FIBO content</a:t>
            </a:r>
            <a:endParaRPr lang="en-US" dirty="0">
              <a:effectLst/>
            </a:endParaRPr>
          </a:p>
          <a:p>
            <a:pPr lvl="0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3AE292-F2F4-4C99-A150-C685C0B9B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6770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55D0E-8669-4C73-A98B-2F3EF1333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Terminology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E6E5EF-B542-4952-937E-F348F4D9E6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Business Domain: Separate views of business content without reference</a:t>
            </a:r>
            <a:r>
              <a:rPr lang="en-US" sz="2400" baseline="0" dirty="0"/>
              <a:t> to model structure / namespaces</a:t>
            </a:r>
          </a:p>
          <a:p>
            <a:r>
              <a:rPr lang="en-US" sz="2400" baseline="0" dirty="0"/>
              <a:t>Model Structure</a:t>
            </a:r>
            <a:endParaRPr lang="en-US" sz="2400" dirty="0"/>
          </a:p>
          <a:p>
            <a:pPr lvl="1"/>
            <a:r>
              <a:rPr lang="en-US" sz="2000" dirty="0"/>
              <a:t>Domain: The top level</a:t>
            </a:r>
            <a:r>
              <a:rPr lang="en-US" sz="2000" baseline="0" dirty="0"/>
              <a:t> e.g. BE, FND, FBC</a:t>
            </a:r>
          </a:p>
          <a:p>
            <a:pPr lvl="1"/>
            <a:r>
              <a:rPr lang="en-US" sz="2000" baseline="0" dirty="0"/>
              <a:t>Module: package and IRI fragments below Domain</a:t>
            </a:r>
          </a:p>
          <a:p>
            <a:pPr lvl="2"/>
            <a:r>
              <a:rPr lang="en-US" sz="1800" baseline="0" dirty="0"/>
              <a:t> recursive</a:t>
            </a:r>
          </a:p>
          <a:p>
            <a:pPr lvl="1"/>
            <a:r>
              <a:rPr lang="en-US" sz="2000" baseline="0" dirty="0"/>
              <a:t>Ontology: file / leaf level component</a:t>
            </a:r>
          </a:p>
          <a:p>
            <a:pPr lvl="0"/>
            <a:r>
              <a:rPr lang="en-US" sz="2400" dirty="0"/>
              <a:t>There are abstracts for each of these</a:t>
            </a:r>
          </a:p>
          <a:p>
            <a:pPr lvl="1"/>
            <a:r>
              <a:rPr lang="en-US" sz="2000" dirty="0"/>
              <a:t>Written</a:t>
            </a:r>
            <a:r>
              <a:rPr lang="en-US" sz="2000" baseline="0" dirty="0"/>
              <a:t> </a:t>
            </a:r>
            <a:r>
              <a:rPr lang="en-US" sz="2000" dirty="0"/>
              <a:t>now for Provisional / Extensions</a:t>
            </a:r>
          </a:p>
          <a:p>
            <a:pPr lvl="1"/>
            <a:r>
              <a:rPr lang="en-US" sz="2000" dirty="0"/>
              <a:t>Included in Metadata files for each level / component</a:t>
            </a:r>
          </a:p>
          <a:p>
            <a:pPr lvl="1"/>
            <a:r>
              <a:rPr lang="en-US" sz="2000" dirty="0"/>
              <a:t>All abstracts moved from </a:t>
            </a:r>
            <a:r>
              <a:rPr lang="en-US" sz="2000" dirty="0" err="1"/>
              <a:t>sm:fileAbstract</a:t>
            </a:r>
            <a:r>
              <a:rPr lang="en-US" sz="2000" dirty="0"/>
              <a:t> to </a:t>
            </a:r>
            <a:r>
              <a:rPr lang="en-US" sz="2000" dirty="0" err="1"/>
              <a:t>dct:abstract</a:t>
            </a:r>
            <a:endParaRPr lang="en-US" sz="2000" dirty="0"/>
          </a:p>
          <a:p>
            <a:pPr lvl="1"/>
            <a:r>
              <a:rPr lang="en-US" sz="2000" dirty="0"/>
              <a:t>OMG</a:t>
            </a:r>
            <a:r>
              <a:rPr lang="en-US" sz="2000" baseline="0" dirty="0"/>
              <a:t> specs to be generated from these, reversing some changes e.g. add OMG Copyright when submitted</a:t>
            </a:r>
          </a:p>
          <a:p>
            <a:pPr lvl="0"/>
            <a:r>
              <a:rPr lang="en-US" sz="2400" dirty="0" err="1"/>
              <a:t>FIBOPedia</a:t>
            </a:r>
            <a:r>
              <a:rPr lang="en-US" sz="2400" baseline="0" dirty="0"/>
              <a:t> also generated from these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E47962-1D99-4E30-B422-60D7B04DA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4392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rtl="0" fontAlgn="base"/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Master Open 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Main issues:</a:t>
            </a:r>
          </a:p>
          <a:p>
            <a:pPr lvl="1"/>
            <a:r>
              <a:rPr lang="en-US" sz="2000" dirty="0"/>
              <a:t>Duplication (Proxies) all fixed? See JIRA on Equivalent classes</a:t>
            </a:r>
          </a:p>
          <a:p>
            <a:pPr lvl="1"/>
            <a:r>
              <a:rPr lang="en-US" sz="2000" dirty="0"/>
              <a:t>Semantic Duplication – FND FCT investigations ongoing</a:t>
            </a:r>
          </a:p>
          <a:p>
            <a:pPr lvl="1"/>
            <a:r>
              <a:rPr lang="en-US" sz="2000" dirty="0"/>
              <a:t>References to things not there (status unknown; scripted?)</a:t>
            </a:r>
          </a:p>
          <a:p>
            <a:pPr lvl="1" rtl="0" fontAlgn="base"/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Duplicate property names (short names)</a:t>
            </a:r>
            <a:endParaRPr lang="en-US" sz="2400" dirty="0">
              <a:effectLst/>
            </a:endParaRPr>
          </a:p>
          <a:p>
            <a:pPr lvl="0"/>
            <a:r>
              <a:rPr lang="en-US" sz="2400" dirty="0"/>
              <a:t>Values</a:t>
            </a:r>
            <a:r>
              <a:rPr lang="en-US" sz="2400" baseline="0" dirty="0"/>
              <a:t> ontology </a:t>
            </a:r>
          </a:p>
          <a:p>
            <a:pPr lvl="1"/>
            <a:r>
              <a:rPr lang="en-US" sz="2000" baseline="0" dirty="0"/>
              <a:t>Phase 1 (Provisional) DONE</a:t>
            </a:r>
          </a:p>
          <a:p>
            <a:pPr lvl="1"/>
            <a:r>
              <a:rPr lang="en-US" sz="2000" baseline="0" dirty="0"/>
              <a:t>Phase 2 (Release) to do</a:t>
            </a:r>
          </a:p>
          <a:p>
            <a:pPr lvl="1"/>
            <a:r>
              <a:rPr lang="en-US" sz="2000" baseline="0" dirty="0"/>
              <a:t>Phase 3 (applying Values semantics) to do</a:t>
            </a:r>
          </a:p>
          <a:p>
            <a:pPr lvl="0"/>
            <a:r>
              <a:rPr lang="en-US" sz="2400" baseline="0" dirty="0"/>
              <a:t>Proposal</a:t>
            </a:r>
          </a:p>
          <a:p>
            <a:pPr lvl="1"/>
            <a:r>
              <a:rPr lang="en-US" sz="2000" baseline="0" dirty="0"/>
              <a:t>Release updates to the legacy material in horizontal layers:</a:t>
            </a:r>
          </a:p>
          <a:p>
            <a:pPr lvl="2"/>
            <a:r>
              <a:rPr lang="en-US" sz="1600" baseline="0" dirty="0"/>
              <a:t>Layer 1: definitions cleaned up</a:t>
            </a:r>
          </a:p>
          <a:p>
            <a:pPr lvl="2"/>
            <a:r>
              <a:rPr lang="en-US" sz="1600" baseline="0" dirty="0"/>
              <a:t>Layer 2: Simple conceptual semantics</a:t>
            </a:r>
          </a:p>
          <a:p>
            <a:pPr lvl="2"/>
            <a:r>
              <a:rPr lang="en-US" sz="1600" baseline="0" dirty="0"/>
              <a:t>Layer 3: FIBO OMG Release style and fitness for Protégé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2874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55077-69D0-4904-85DD-432BBCB14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CCM Round Trip Ingest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113A36-7FF2-4520-902F-B50C1BA787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Process 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Written up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Set-up Requirements documented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Working directory set</a:t>
            </a:r>
          </a:p>
          <a:p>
            <a:pPr marL="11430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Only FIBO one needed now</a:t>
            </a:r>
          </a:p>
          <a:p>
            <a:pPr marL="11430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Need to be on line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Home folder set up for multi-user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Namespaces: can’t simply change a URI in OWL without replicating in CCM ahead of next ingest</a:t>
            </a:r>
          </a:p>
          <a:p>
            <a:pPr marL="11430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These are being tracked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E5279B-72E4-4004-8224-90445E098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0689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AE9BF-8EC7-4458-B85A-59111C38B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400" baseline="0" dirty="0"/>
              <a:t>Round tripping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9C8B2F-6057-4CDB-ABCA-F6562CD963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baseline="0" dirty="0"/>
              <a:t>Functional as currently specified</a:t>
            </a:r>
          </a:p>
          <a:p>
            <a:pPr lvl="0"/>
            <a:r>
              <a:rPr lang="en-US" sz="2400" baseline="0" dirty="0"/>
              <a:t>Some functions not yet implemented</a:t>
            </a:r>
          </a:p>
          <a:p>
            <a:pPr lvl="1"/>
            <a:r>
              <a:rPr lang="en-US" sz="2000" baseline="0" dirty="0"/>
              <a:t>Individuals?</a:t>
            </a:r>
          </a:p>
          <a:p>
            <a:pPr lvl="0"/>
            <a:r>
              <a:rPr lang="en-US" sz="2400" baseline="0" dirty="0"/>
              <a:t>New features implemented in CCM</a:t>
            </a:r>
          </a:p>
          <a:p>
            <a:pPr lvl="1"/>
            <a:r>
              <a:rPr lang="en-US" sz="2000" baseline="0" dirty="0"/>
              <a:t>Ontology Metadata</a:t>
            </a:r>
          </a:p>
          <a:p>
            <a:pPr lvl="1"/>
            <a:r>
              <a:rPr lang="en-US" sz="2000" baseline="0" dirty="0"/>
              <a:t>Min 0 restrictions</a:t>
            </a:r>
          </a:p>
          <a:p>
            <a:pPr lvl="1"/>
            <a:r>
              <a:rPr lang="en-US" sz="2000" baseline="0" dirty="0"/>
              <a:t>Remote restrictions (domain is in a different ontology / package) (to test)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DA9AED-B7C0-4D4E-BB73-3E76433F6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0747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36BC9-725A-444C-B9DC-7E7F94957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spec.edmcouncil.org/</a:t>
            </a:r>
            <a:r>
              <a:rPr lang="en-US" dirty="0" err="1"/>
              <a:t>fibo</a:t>
            </a:r>
            <a:r>
              <a:rPr lang="en-US" dirty="0"/>
              <a:t> Products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6A6E7-0CFE-4B4E-A6CA-327310662F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1600" dirty="0"/>
              <a:t>Glossary</a:t>
            </a:r>
          </a:p>
          <a:p>
            <a:pPr lvl="1"/>
            <a:r>
              <a:rPr lang="en-US" sz="1400" dirty="0"/>
              <a:t>As HTML</a:t>
            </a:r>
          </a:p>
          <a:p>
            <a:pPr lvl="1"/>
            <a:r>
              <a:rPr lang="en-US" sz="1400" dirty="0"/>
              <a:t>As spreadsheet</a:t>
            </a:r>
          </a:p>
          <a:p>
            <a:pPr lvl="0"/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Data dictionary spreadsheet</a:t>
            </a:r>
          </a:p>
          <a:p>
            <a:pPr lvl="0"/>
            <a:r>
              <a:rPr lang="en-US" sz="16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FIBOPedia</a:t>
            </a:r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(module and ontology abstracts)</a:t>
            </a:r>
            <a:endParaRPr lang="en-US" sz="1600" dirty="0">
              <a:effectLst/>
            </a:endParaRPr>
          </a:p>
          <a:p>
            <a:pPr lvl="0"/>
            <a:r>
              <a:rPr lang="en-US" sz="1600" dirty="0"/>
              <a:t>Vocabulary (SKOS)</a:t>
            </a:r>
          </a:p>
          <a:p>
            <a:pPr lvl="1"/>
            <a:r>
              <a:rPr lang="en-US" sz="1400" dirty="0"/>
              <a:t>Use alt-label for synonyms for tool support added this quarter</a:t>
            </a:r>
          </a:p>
          <a:p>
            <a:pPr lvl="1"/>
            <a:r>
              <a:rPr lang="en-US" sz="1400" dirty="0"/>
              <a:t>SKOS Relations usage (2 styles); actually doing just one at present? Yet we do see Concept treatments for Properties in the current SKOS as well, somehow</a:t>
            </a:r>
          </a:p>
          <a:p>
            <a:pPr lvl="0"/>
            <a:r>
              <a:rPr lang="en-US" sz="1600" dirty="0"/>
              <a:t>SMIF - UML Business Model diagrams</a:t>
            </a:r>
          </a:p>
          <a:p>
            <a:pPr lvl="1"/>
            <a:r>
              <a:rPr lang="en-US" sz="1400" dirty="0"/>
              <a:t>Extending to Provisional as well as Release</a:t>
            </a:r>
            <a:endParaRPr lang="en-US" sz="1100" dirty="0"/>
          </a:p>
          <a:p>
            <a:pPr lvl="0"/>
            <a:r>
              <a:rPr lang="en-US" sz="1600" dirty="0"/>
              <a:t>Widoco OWL documentation (including visualizations)</a:t>
            </a:r>
          </a:p>
          <a:p>
            <a:pPr lvl="1"/>
            <a:r>
              <a:rPr lang="en-US" sz="1400" dirty="0"/>
              <a:t>Existing issues fixed</a:t>
            </a:r>
          </a:p>
          <a:p>
            <a:pPr lvl="1"/>
            <a:r>
              <a:rPr lang="en-US" sz="1400" dirty="0"/>
              <a:t>New document content (abstracts etc.)</a:t>
            </a:r>
          </a:p>
          <a:p>
            <a:pPr lvl="0"/>
            <a:r>
              <a:rPr lang="en-US" sz="1600" dirty="0"/>
              <a:t>OWL</a:t>
            </a:r>
            <a:r>
              <a:rPr lang="en-US" sz="1600" baseline="0" dirty="0"/>
              <a:t> Ontology files</a:t>
            </a:r>
          </a:p>
          <a:p>
            <a:pPr lvl="1"/>
            <a:r>
              <a:rPr lang="en-US" sz="1400" dirty="0"/>
              <a:t>RDF/XML, TTL, JSON-LD + </a:t>
            </a:r>
            <a:r>
              <a:rPr lang="en-US" sz="1400" dirty="0" err="1"/>
              <a:t>Nquads</a:t>
            </a:r>
            <a:endParaRPr lang="en-US" sz="1400" dirty="0"/>
          </a:p>
          <a:p>
            <a:pPr lvl="0"/>
            <a:r>
              <a:rPr lang="en-US" sz="1600" kern="1200" dirty="0">
                <a:solidFill>
                  <a:schemeClr val="tx1"/>
                </a:solidFill>
                <a:effectLst/>
              </a:rPr>
              <a:t>Linked Data Fragments </a:t>
            </a:r>
          </a:p>
          <a:p>
            <a:pPr lvl="0"/>
            <a:r>
              <a:rPr lang="en-US" sz="1600" dirty="0"/>
              <a:t>Schema.org (alignment)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0EAB3F-0C82-482B-893A-4BC907C18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28043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B81CA-B8B9-462C-BC29-3E265F14F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400" dirty="0"/>
              <a:t>FIBO spec Statuses: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5EEF67-205E-40A7-9CE6-37E78D125E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Release</a:t>
            </a:r>
          </a:p>
          <a:p>
            <a:pPr lvl="1"/>
            <a:r>
              <a:rPr lang="en-US" sz="2200" dirty="0"/>
              <a:t>All fully vetted OWL ontologies</a:t>
            </a:r>
          </a:p>
          <a:p>
            <a:pPr lvl="1"/>
            <a:r>
              <a:rPr lang="en-US" sz="2200" dirty="0"/>
              <a:t>FND (part); FBC; BE; IND; DER (part); SEC (part)</a:t>
            </a:r>
          </a:p>
          <a:p>
            <a:pPr lvl="0"/>
            <a:r>
              <a:rPr lang="en-US" sz="2400" dirty="0"/>
              <a:t>Provisional (in development ontologies)</a:t>
            </a:r>
          </a:p>
          <a:p>
            <a:pPr lvl="1"/>
            <a:r>
              <a:rPr lang="en-US" sz="2200" dirty="0"/>
              <a:t>Loans – the HDMA / US mortgage Loans vertical substantively complete but not yet Release</a:t>
            </a:r>
          </a:p>
          <a:p>
            <a:pPr lvl="1"/>
            <a:r>
              <a:rPr lang="en-US" sz="2200" dirty="0"/>
              <a:t>Reference terms: SEC, DER,</a:t>
            </a:r>
            <a:r>
              <a:rPr lang="en-US" sz="2200" baseline="0" dirty="0"/>
              <a:t> CIV</a:t>
            </a:r>
          </a:p>
          <a:p>
            <a:pPr lvl="2"/>
            <a:r>
              <a:rPr lang="en-US" sz="1800" baseline="0" dirty="0"/>
              <a:t>Bonds substantively complete but not Release</a:t>
            </a:r>
          </a:p>
          <a:p>
            <a:pPr lvl="1"/>
            <a:r>
              <a:rPr lang="en-US" sz="2200" baseline="0" dirty="0"/>
              <a:t>Temporal terms (pricing etc.)</a:t>
            </a:r>
          </a:p>
          <a:p>
            <a:pPr lvl="1"/>
            <a:r>
              <a:rPr lang="en-US" sz="2200" dirty="0"/>
              <a:t>Process terms (CAE, Issuance etc.)</a:t>
            </a:r>
          </a:p>
          <a:p>
            <a:pPr lvl="1"/>
            <a:r>
              <a:rPr lang="en-US" sz="2200" dirty="0"/>
              <a:t>These are in Alpha and Beta SME review status</a:t>
            </a:r>
          </a:p>
          <a:p>
            <a:pPr lvl="0"/>
            <a:r>
              <a:rPr lang="en-US" sz="2400" dirty="0"/>
              <a:t>Informative</a:t>
            </a:r>
          </a:p>
          <a:p>
            <a:pPr lvl="1"/>
            <a:r>
              <a:rPr lang="en-US" sz="2200" dirty="0"/>
              <a:t>Extensions to items already published</a:t>
            </a:r>
          </a:p>
          <a:p>
            <a:pPr lvl="1"/>
            <a:r>
              <a:rPr lang="en-US" sz="2200" dirty="0"/>
              <a:t>Additional material that is not really extensions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51F460-C4E6-425D-A16F-EA42FF3F8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253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NEWS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7772400" cy="5029200"/>
          </a:xfrm>
        </p:spPr>
        <p:txBody>
          <a:bodyPr/>
          <a:lstStyle/>
          <a:p>
            <a:pPr lvl="0"/>
            <a:r>
              <a:rPr lang="en-US" sz="2400" baseline="0" dirty="0"/>
              <a:t>FIBO v2 OMG Submission: Voted to Publish for Comments </a:t>
            </a:r>
          </a:p>
          <a:p>
            <a:pPr lvl="1"/>
            <a:r>
              <a:rPr lang="en-US" sz="2000" baseline="0" dirty="0"/>
              <a:t>Out for public comments</a:t>
            </a:r>
          </a:p>
          <a:p>
            <a:pPr lvl="1"/>
            <a:r>
              <a:rPr lang="en-US" sz="2000" baseline="0" dirty="0"/>
              <a:t>See </a:t>
            </a:r>
            <a:r>
              <a:rPr lang="en-US" sz="2000" baseline="0" dirty="0">
                <a:hlinkClick r:id="rId2"/>
              </a:rPr>
              <a:t>https://www.omg.org/public_schedule/</a:t>
            </a:r>
            <a:r>
              <a:rPr lang="en-US" sz="2000" baseline="0" dirty="0"/>
              <a:t> </a:t>
            </a:r>
          </a:p>
          <a:p>
            <a:pPr lvl="1"/>
            <a:r>
              <a:rPr lang="en-US" sz="2000" baseline="0" dirty="0"/>
              <a:t>No comments seen yet</a:t>
            </a:r>
          </a:p>
          <a:p>
            <a:pPr lvl="0"/>
            <a:r>
              <a:rPr lang="en-US" sz="2000" baseline="0" dirty="0"/>
              <a:t>Blockchain Special Event in Seattle</a:t>
            </a:r>
          </a:p>
          <a:p>
            <a:pPr lvl="1"/>
            <a:r>
              <a:rPr lang="en-US" sz="2000" dirty="0"/>
              <a:t>Tuesday morning (half day)</a:t>
            </a:r>
          </a:p>
          <a:p>
            <a:pPr lvl="1"/>
            <a:r>
              <a:rPr lang="en-US" sz="2000" dirty="0"/>
              <a:t>Jointly by FDTF and MARS PTF</a:t>
            </a:r>
          </a:p>
          <a:p>
            <a:pPr lvl="1"/>
            <a:r>
              <a:rPr lang="en-US" sz="2000" dirty="0"/>
              <a:t>Leading DLT start-ups and established</a:t>
            </a:r>
            <a:r>
              <a:rPr lang="en-US" sz="2000" baseline="0" dirty="0"/>
              <a:t> industry players from the Seattle area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6BDA211-D83F-4883-8596-42D171D057DF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EDM-Council/FIBO Foundations Content Team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9546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3600" dirty="0"/>
              <a:t>Web Presentation Requirements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/>
              <a:t>How to render ontologies using HTML / Web browser </a:t>
            </a:r>
          </a:p>
          <a:p>
            <a:pPr lvl="0"/>
            <a:r>
              <a:rPr lang="en-US" dirty="0"/>
              <a:t>What you see in a browser when you enter the URI of a class or property</a:t>
            </a:r>
          </a:p>
          <a:p>
            <a:pPr lvl="0"/>
            <a:r>
              <a:rPr lang="en-GB" sz="2800" dirty="0"/>
              <a:t>OMG Working Group: </a:t>
            </a:r>
          </a:p>
          <a:p>
            <a:pPr lvl="1"/>
            <a:r>
              <a:rPr lang="en-GB" dirty="0"/>
              <a:t>FIBO and other OMG requirements</a:t>
            </a:r>
          </a:p>
          <a:p>
            <a:pPr lvl="1"/>
            <a:r>
              <a:rPr lang="en-GB" baseline="0" dirty="0"/>
              <a:t>Single IRI per concept with alternative views</a:t>
            </a:r>
          </a:p>
          <a:p>
            <a:pPr lvl="1"/>
            <a:r>
              <a:rPr lang="en-GB" dirty="0"/>
              <a:t>Completed its work for now</a:t>
            </a:r>
            <a:endParaRPr lang="en-GB" baseline="0" dirty="0"/>
          </a:p>
          <a:p>
            <a:pPr lvl="0"/>
            <a:r>
              <a:rPr lang="en-GB" baseline="0" dirty="0"/>
              <a:t>The material at spec doesn’t follow this at the current release</a:t>
            </a:r>
          </a:p>
          <a:p>
            <a:pPr lvl="1"/>
            <a:r>
              <a:rPr lang="en-GB" baseline="0" dirty="0"/>
              <a:t>Stay tuned for possible improvements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77323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3E1E3-AE08-44AE-B18B-093BA6A87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Take-away Slides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72BC4-1389-4DC9-AD41-B971BDA842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79E2C4-A812-4B86-971A-1A8BF025F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28620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97F65-7BE5-42DB-AA4A-DF7DA0362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Current Status and RTFs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C1ABC-B95A-4010-BA55-CA4AA5AFCC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E6A3F3-EB89-4305-AB49-A29FB922C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96533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800" baseline="0" dirty="0"/>
              <a:t>FIBO Current Specifications Status Overview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baseline="0" dirty="0"/>
              <a:t>FIBO Foundations </a:t>
            </a:r>
          </a:p>
          <a:p>
            <a:pPr lvl="1"/>
            <a:r>
              <a:rPr lang="en-US" sz="1800" baseline="0" dirty="0"/>
              <a:t>Final</a:t>
            </a:r>
            <a:r>
              <a:rPr lang="en-US" sz="1800" dirty="0"/>
              <a:t> version approved by OMG March 2015</a:t>
            </a:r>
            <a:endParaRPr lang="en-US" sz="1800" baseline="0" dirty="0"/>
          </a:p>
          <a:p>
            <a:pPr lvl="1"/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Revised </a:t>
            </a:r>
            <a:r>
              <a:rPr lang="en-US" sz="1800" baseline="0" dirty="0"/>
              <a:t>1.2 approved March 2017</a:t>
            </a:r>
          </a:p>
          <a:p>
            <a:pPr lvl="1"/>
            <a:r>
              <a:rPr lang="en-US" sz="1800" baseline="0" dirty="0"/>
              <a:t>RTF 1.3 Dec 2018 </a:t>
            </a:r>
            <a:r>
              <a:rPr lang="en-US" sz="1800" dirty="0"/>
              <a:t>close: defer changes to FIBO2 (FTF)</a:t>
            </a:r>
            <a:endParaRPr lang="en-US" sz="1800" baseline="0" dirty="0"/>
          </a:p>
          <a:p>
            <a:pPr lvl="0"/>
            <a:r>
              <a:rPr lang="en-US" sz="2000" baseline="0" dirty="0"/>
              <a:t>FIBO Business Entities</a:t>
            </a:r>
          </a:p>
          <a:p>
            <a:pPr lvl="1" rtl="0" fontAlgn="base"/>
            <a:r>
              <a:rPr lang="en-US" sz="1800" dirty="0"/>
              <a:t>RTF 1.2 Dec 2018 close: defer changes to FIBO2 (FTF)</a:t>
            </a:r>
          </a:p>
          <a:p>
            <a:pPr lvl="1" rtl="0" fontAlgn="base"/>
            <a:r>
              <a:rPr lang="en-US" sz="1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Version 1.1 is current FIBO 1 baseline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1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Revised 1.2.1 Urgent Issue Resolution -  baseline</a:t>
            </a:r>
            <a:endParaRPr lang="en-US" sz="14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2000" dirty="0"/>
              <a:t>FIBO Indices and Indicators</a:t>
            </a:r>
          </a:p>
          <a:p>
            <a:pPr lvl="1"/>
            <a:r>
              <a:rPr lang="en-US" sz="1800" dirty="0"/>
              <a:t>RTF 1.1 Dec 2018 </a:t>
            </a:r>
            <a:r>
              <a:rPr lang="en-US" sz="2000" dirty="0"/>
              <a:t>close: defer changes to FIBO2 (FTF)</a:t>
            </a:r>
            <a:endParaRPr lang="en-US" sz="1800" dirty="0"/>
          </a:p>
          <a:p>
            <a:pPr lvl="1"/>
            <a:r>
              <a:rPr lang="en-US" sz="1800" dirty="0"/>
              <a:t>Version 1.0 is FIBO 1 baseline</a:t>
            </a:r>
          </a:p>
          <a:p>
            <a:pPr lvl="0"/>
            <a:r>
              <a:rPr lang="en-US" sz="2000" dirty="0"/>
              <a:t>FIBO FBC</a:t>
            </a:r>
          </a:p>
          <a:p>
            <a:pPr lvl="1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RTF 1.1  Dec 2018 </a:t>
            </a:r>
            <a:r>
              <a:rPr lang="en-US" sz="2000" dirty="0"/>
              <a:t>close: defer changes to FIBO2 (FTF)</a:t>
            </a:r>
            <a:endParaRPr lang="en-US" sz="18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 rtl="0" fontAlgn="base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Version 1.0 will be FIBO 1 baseline</a:t>
            </a:r>
            <a:endParaRPr lang="en-US" sz="1800" dirty="0">
              <a:effectLst/>
            </a:endParaRPr>
          </a:p>
          <a:p>
            <a:pPr lvl="0"/>
            <a:r>
              <a:rPr lang="en-US" sz="2000" dirty="0"/>
              <a:t>These</a:t>
            </a:r>
            <a:r>
              <a:rPr lang="en-US" sz="2000" baseline="0" dirty="0"/>
              <a:t> will be the final definitive versions of FIBO 1</a:t>
            </a:r>
          </a:p>
          <a:p>
            <a:pPr marL="0" lvl="0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17997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FIBO: Scope and Content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066800"/>
            <a:ext cx="7315200" cy="381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Upper Ontology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524000"/>
            <a:ext cx="7315199" cy="533400"/>
          </a:xfrm>
          <a:prstGeom prst="rect">
            <a:avLst/>
          </a:prstGeom>
          <a:solidFill>
            <a:srgbClr val="FF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Foundations: High level abstractions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2743200"/>
            <a:ext cx="7315200" cy="1752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Contract Ontologies</a:t>
            </a: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4572000"/>
            <a:ext cx="7315200" cy="6858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Pricing and Analytics (time-sensitive concepts)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Pricing, Yields, Analytics per instrument class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6096000"/>
            <a:ext cx="7315200" cy="609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Future FIBO: Portfolios, Positions etc.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Concepts relating to individual institutions, reporting requirements etc.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5334000"/>
            <a:ext cx="7315200" cy="6858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Process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Corporate Actions, Securities Issuance and Securitization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143000" y="3543300"/>
            <a:ext cx="32766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Derivatives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48200" y="3543300"/>
            <a:ext cx="33528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Loans, Mortgage Loans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43000" y="4000500"/>
            <a:ext cx="32766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Funds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48200" y="4000500"/>
            <a:ext cx="33528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Rights and Warrants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791199" y="2133600"/>
            <a:ext cx="2440405" cy="533400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Indices and Indicators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143000" y="3124200"/>
            <a:ext cx="32766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(Common, Equities)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48200" y="3124200"/>
            <a:ext cx="33528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(Debt)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06379" y="2133600"/>
            <a:ext cx="2370221" cy="533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Business Entities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352800" y="2133600"/>
            <a:ext cx="2362200" cy="533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Financial Business and Commerce</a:t>
            </a:r>
          </a:p>
        </p:txBody>
      </p:sp>
    </p:spTree>
    <p:extLst>
      <p:ext uri="{BB962C8B-B14F-4D97-AF65-F5344CB8AC3E}">
        <p14:creationId xmlns:p14="http://schemas.microsoft.com/office/powerpoint/2010/main" val="274145704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2781299" y="1524000"/>
            <a:ext cx="5448299" cy="533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4400" y="1524000"/>
            <a:ext cx="5562600" cy="533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FIBO: Status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066800"/>
            <a:ext cx="73152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Upper Ontology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524000"/>
            <a:ext cx="7315199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Foundations: High level abstractions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2743200"/>
            <a:ext cx="7315200" cy="1752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Contract Ontologies</a:t>
            </a: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4572000"/>
            <a:ext cx="7315200" cy="6858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Pricing and Analytics (time-sensitive concepts)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Pricing, Yields, Analytics per instrument class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6096000"/>
            <a:ext cx="73152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Future FIBO: Portfolios, Positions etc.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Concepts relating to individual institutions, reporting requirements etc.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5334000"/>
            <a:ext cx="7315200" cy="6858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Process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Corporate Actions, Securities Issuance and Securitization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143000" y="3543300"/>
            <a:ext cx="3276600" cy="342900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Derivatives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48200" y="3543300"/>
            <a:ext cx="3352800" cy="342900"/>
          </a:xfrm>
          <a:prstGeom prst="rect">
            <a:avLst/>
          </a:prstGeom>
          <a:solidFill>
            <a:srgbClr val="FF66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Loans, Mortgage Loans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43000" y="4000500"/>
            <a:ext cx="3276600" cy="3429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Funds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48200" y="4000500"/>
            <a:ext cx="3352800" cy="3429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Rights and Warrants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143000" y="3124200"/>
            <a:ext cx="3276600" cy="342900"/>
          </a:xfrm>
          <a:prstGeom prst="rect">
            <a:avLst/>
          </a:prstGeom>
          <a:solidFill>
            <a:srgbClr val="FF66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dirty="0">
                <a:solidFill>
                  <a:schemeClr val="tx1"/>
                </a:solidFill>
              </a:rPr>
              <a:t>Securities (Common, Equities)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48200" y="3124200"/>
            <a:ext cx="3352800" cy="342900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(Debt)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600" y="0"/>
            <a:ext cx="5486400" cy="990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r>
              <a:rPr lang="en-US" b="1" u="sng" dirty="0">
                <a:solidFill>
                  <a:schemeClr val="tx1"/>
                </a:solidFill>
              </a:rPr>
              <a:t>Key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705600" y="68179"/>
            <a:ext cx="2133600" cy="3168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OMG in process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438652" y="521368"/>
            <a:ext cx="2126580" cy="316832"/>
          </a:xfrm>
          <a:prstGeom prst="rect">
            <a:avLst/>
          </a:prstGeom>
          <a:solidFill>
            <a:srgbClr val="FF66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In preparation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705600" y="521368"/>
            <a:ext cx="2133600" cy="316832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Spec Release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438652" y="76200"/>
            <a:ext cx="2133600" cy="3168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Draft in CCM/FIBO-V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791199" y="2133600"/>
            <a:ext cx="2440405" cy="5334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Indices and Indicators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06379" y="2133600"/>
            <a:ext cx="2370221" cy="5334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Business Entities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352800" y="2133600"/>
            <a:ext cx="2362200" cy="5334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Financial Business and Commerce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74520AD-69CB-42AC-949B-2DCAD453CBC3}"/>
              </a:ext>
            </a:extLst>
          </p:cNvPr>
          <p:cNvSpPr/>
          <p:nvPr/>
        </p:nvSpPr>
        <p:spPr>
          <a:xfrm>
            <a:off x="1143000" y="3135406"/>
            <a:ext cx="685800" cy="33169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6C52FC1-2E45-4D0B-9802-C3EB9B35CDC5}"/>
              </a:ext>
            </a:extLst>
          </p:cNvPr>
          <p:cNvSpPr/>
          <p:nvPr/>
        </p:nvSpPr>
        <p:spPr>
          <a:xfrm>
            <a:off x="1143000" y="3548903"/>
            <a:ext cx="685800" cy="33169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50384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48692"/>
            <a:ext cx="8229600" cy="1143000"/>
          </a:xfrm>
        </p:spPr>
        <p:txBody>
          <a:bodyPr/>
          <a:lstStyle/>
          <a:p>
            <a:r>
              <a:rPr lang="en-US" dirty="0"/>
              <a:t>FIBO Where is What!</a:t>
            </a:r>
          </a:p>
        </p:txBody>
      </p: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457200" y="1433698"/>
            <a:ext cx="1035382" cy="1157102"/>
            <a:chOff x="0" y="0"/>
            <a:chExt cx="650" cy="720"/>
          </a:xfrm>
        </p:grpSpPr>
        <p:sp>
          <p:nvSpPr>
            <p:cNvPr id="5" name="Oval 2"/>
            <p:cNvSpPr>
              <a:spLocks/>
            </p:cNvSpPr>
            <p:nvPr/>
          </p:nvSpPr>
          <p:spPr bwMode="auto">
            <a:xfrm>
              <a:off x="0" y="201"/>
              <a:ext cx="230" cy="231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" name="Oval 3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rgbClr val="FF00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" name="Oval 4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rgbClr val="FF00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" name="Oval 5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rgbClr val="FF00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9" name="Line 6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10" name="Line 7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11" name="Line 8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422399" y="1295400"/>
            <a:ext cx="7318016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200" dirty="0"/>
              <a:t>29 FIBO Business Conceptual Ontologies have been built since 2008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 </a:t>
            </a:r>
            <a:r>
              <a:rPr lang="en-US" sz="1200" dirty="0">
                <a:hlinkClick r:id="rId2"/>
              </a:rPr>
              <a:t>http://www.edmcouncil.org/semanticsrepository/index.html</a:t>
            </a:r>
            <a:endParaRPr lang="en-US" sz="1200" dirty="0"/>
          </a:p>
          <a:p>
            <a:pPr marL="1200150" lvl="2" indent="-285750">
              <a:buFont typeface="Arial"/>
              <a:buChar char="•"/>
            </a:pPr>
            <a:r>
              <a:rPr lang="en-US" sz="1200" dirty="0"/>
              <a:t>Contains much detailed downloadable information including models, spreadsheets and XLS files for 29 FIBOs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Working Wiki page”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>
                <a:hlinkClick r:id="rId3"/>
              </a:rPr>
              <a:t>https://github.com/edmcouncil/fibo/wiki</a:t>
            </a:r>
            <a:endParaRPr lang="en-US" sz="1200" dirty="0"/>
          </a:p>
          <a:p>
            <a:pPr marL="1200150" lvl="2" indent="-285750">
              <a:buFont typeface="Arial"/>
              <a:buChar char="•"/>
            </a:pPr>
            <a:r>
              <a:rPr lang="en-US" sz="1200" dirty="0"/>
              <a:t>For those who want to get serious soon – Links to UML and RDF/OWL downloadable files for all 29 FIBOs and much much more of Pink and Yellow and Green FIBOs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 err="1"/>
              <a:t>Browseable</a:t>
            </a:r>
            <a:r>
              <a:rPr lang="en-US" sz="1200" dirty="0"/>
              <a:t> and searchable repository with workspaces for all ontologies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>
                <a:hlinkClick r:id="rId4"/>
              </a:rPr>
              <a:t>http://us.adaptive.com/FIBO/a3/</a:t>
            </a:r>
            <a:r>
              <a:rPr lang="en-US" sz="1200" dirty="0"/>
              <a:t> </a:t>
            </a:r>
          </a:p>
          <a:p>
            <a:pPr marL="742950" lvl="1" indent="-285750">
              <a:buFont typeface="Arial"/>
              <a:buChar char="•"/>
            </a:pPr>
            <a:endParaRPr lang="en-US" sz="800" dirty="0"/>
          </a:p>
          <a:p>
            <a:pPr marL="285750" indent="-285750">
              <a:buFont typeface="Arial"/>
              <a:buChar char="•"/>
            </a:pPr>
            <a:r>
              <a:rPr lang="en-US" sz="1200" dirty="0">
                <a:hlinkClick r:id="rId5"/>
              </a:rPr>
              <a:t>http://www.omg.org/spec/EDMC-FIBO/FND/Current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Contains FIBO-FND in final OMG documentation form including UML and RDF/OWL models for FIBO Foundations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wiki is at:</a:t>
            </a:r>
          </a:p>
          <a:p>
            <a:pPr marL="1657350" lvl="3" indent="-285750">
              <a:buFont typeface="Arial"/>
              <a:buChar char="•"/>
            </a:pPr>
            <a:r>
              <a:rPr lang="en-US" sz="1200" dirty="0">
                <a:hlinkClick r:id="rId6"/>
              </a:rPr>
              <a:t>https://github.com/edmcouncil/fibo/wiki/FIBO-Foundations</a:t>
            </a:r>
            <a:r>
              <a:rPr lang="en-US" sz="1200" dirty="0"/>
              <a:t> 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>
                <a:hlinkClick r:id="rId7"/>
              </a:rPr>
              <a:t>http://www.omg.org/spec/EDMC-FIBO/BE/Current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Contains FIBO-BE (Business Entities) In OMG documentation form.  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wiki is at</a:t>
            </a:r>
          </a:p>
          <a:p>
            <a:pPr marL="1657350" lvl="3" indent="-285750">
              <a:buFont typeface="Arial"/>
              <a:buChar char="•"/>
            </a:pPr>
            <a:r>
              <a:rPr lang="en-US" sz="1200" dirty="0">
                <a:hlinkClick r:id="rId8"/>
              </a:rPr>
              <a:t>https://github.com/edmcouncil/fibo/wiki/FIBO-Business-Entities</a:t>
            </a:r>
            <a:r>
              <a:rPr lang="en-US" sz="1200" dirty="0"/>
              <a:t> 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/>
              <a:t>A working version in testing (“David’s Branch”) is at </a:t>
            </a:r>
          </a:p>
          <a:p>
            <a:pPr marL="1657350" lvl="3" indent="-285750">
              <a:buFont typeface="Arial"/>
              <a:buChar char="•"/>
            </a:pPr>
            <a:r>
              <a:rPr lang="en-US" sz="1200" dirty="0">
                <a:hlinkClick r:id="rId9"/>
              </a:rPr>
              <a:t>https://github.com/dsnewman/fibo/tree/pink/be</a:t>
            </a:r>
            <a:endParaRPr lang="en-US" sz="1200" dirty="0"/>
          </a:p>
          <a:p>
            <a:pPr marL="285750" indent="-285750">
              <a:buFont typeface="Arial"/>
              <a:buChar char="•"/>
            </a:pPr>
            <a:r>
              <a:rPr lang="en-US" sz="1200" dirty="0">
                <a:hlinkClick r:id="rId10"/>
              </a:rPr>
              <a:t>http://www.omg.org/spec/EDMC-FIBO/IND/Current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Contains FIBO-IND (Indices and Indicators) In OMG documentation form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wiki is at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>
                <a:hlinkClick r:id="rId11"/>
              </a:rPr>
              <a:t>https://github.com/edmcouncil/fibo/wiki/FIBO-Indices-and-Indicators</a:t>
            </a:r>
            <a:r>
              <a:rPr lang="en-US" sz="1200" dirty="0"/>
              <a:t> .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/>
              <a:t>Pointer to Loans FIBO </a:t>
            </a:r>
            <a:r>
              <a:rPr lang="en-US" sz="1200" dirty="0" err="1"/>
              <a:t>Github</a:t>
            </a:r>
            <a:r>
              <a:rPr lang="en-US" sz="1200" dirty="0"/>
              <a:t> Wiki page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>
                <a:hlinkClick r:id="rId12"/>
              </a:rPr>
              <a:t>https://github.com/edmcouncil/fibo/wiki/FIBO-Loans</a:t>
            </a:r>
            <a:r>
              <a:rPr lang="en-US" sz="1200" dirty="0"/>
              <a:t> 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/>
              <a:t>Pointer to Securities and Equities FIBO </a:t>
            </a:r>
            <a:r>
              <a:rPr lang="en-US" sz="1200" dirty="0" err="1"/>
              <a:t>Github</a:t>
            </a:r>
            <a:r>
              <a:rPr lang="en-US" sz="1200" dirty="0"/>
              <a:t> wiki page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>
                <a:hlinkClick r:id="rId13"/>
              </a:rPr>
              <a:t>https://github.com/edmcouncil/fibo/wiki/FIBO-Securities-and-Equities</a:t>
            </a:r>
            <a:r>
              <a:rPr lang="en-US" sz="1200" dirty="0"/>
              <a:t> </a:t>
            </a:r>
          </a:p>
          <a:p>
            <a:endParaRPr lang="en-US" sz="1400" dirty="0"/>
          </a:p>
          <a:p>
            <a:pPr lvl="3"/>
            <a:endParaRPr lang="en-US" dirty="0"/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430871" y="937736"/>
            <a:ext cx="6934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200" dirty="0"/>
              <a:t>General Information - </a:t>
            </a:r>
            <a:r>
              <a:rPr lang="en-US" sz="1200" dirty="0">
                <a:hlinkClick r:id="rId14"/>
              </a:rPr>
              <a:t>http://www.edmcouncil.org/financialbusiness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Historical perspective and status </a:t>
            </a:r>
          </a:p>
          <a:p>
            <a:pPr lvl="1"/>
            <a:endParaRPr lang="en-US" dirty="0"/>
          </a:p>
        </p:txBody>
      </p:sp>
      <p:grpSp>
        <p:nvGrpSpPr>
          <p:cNvPr id="23" name="Group 18"/>
          <p:cNvGrpSpPr>
            <a:grpSpLocks/>
          </p:cNvGrpSpPr>
          <p:nvPr/>
        </p:nvGrpSpPr>
        <p:grpSpPr bwMode="auto">
          <a:xfrm>
            <a:off x="685801" y="3124200"/>
            <a:ext cx="585684" cy="533395"/>
            <a:chOff x="0" y="0"/>
            <a:chExt cx="650" cy="719"/>
          </a:xfrm>
        </p:grpSpPr>
        <p:sp>
          <p:nvSpPr>
            <p:cNvPr id="24" name="Oval 11"/>
            <p:cNvSpPr>
              <a:spLocks/>
            </p:cNvSpPr>
            <p:nvPr/>
          </p:nvSpPr>
          <p:spPr bwMode="auto">
            <a:xfrm>
              <a:off x="0" y="204"/>
              <a:ext cx="230" cy="232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5" name="Oval 12"/>
            <p:cNvSpPr>
              <a:spLocks/>
            </p:cNvSpPr>
            <p:nvPr/>
          </p:nvSpPr>
          <p:spPr bwMode="auto">
            <a:xfrm>
              <a:off x="479" y="245"/>
              <a:ext cx="173" cy="175"/>
            </a:xfrm>
            <a:prstGeom prst="ellipse">
              <a:avLst/>
            </a:prstGeom>
            <a:solidFill>
              <a:srgbClr val="2F8901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6" name="Oval 13"/>
            <p:cNvSpPr>
              <a:spLocks/>
            </p:cNvSpPr>
            <p:nvPr/>
          </p:nvSpPr>
          <p:spPr bwMode="auto">
            <a:xfrm>
              <a:off x="305" y="2"/>
              <a:ext cx="175" cy="172"/>
            </a:xfrm>
            <a:prstGeom prst="ellipse">
              <a:avLst/>
            </a:prstGeom>
            <a:solidFill>
              <a:srgbClr val="2F8901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7" name="Oval 14"/>
            <p:cNvSpPr>
              <a:spLocks/>
            </p:cNvSpPr>
            <p:nvPr/>
          </p:nvSpPr>
          <p:spPr bwMode="auto">
            <a:xfrm>
              <a:off x="133" y="549"/>
              <a:ext cx="173" cy="172"/>
            </a:xfrm>
            <a:prstGeom prst="ellipse">
              <a:avLst/>
            </a:prstGeom>
            <a:solidFill>
              <a:srgbClr val="2F8901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8" name="Line 15"/>
            <p:cNvSpPr>
              <a:spLocks noChangeShapeType="1"/>
            </p:cNvSpPr>
            <p:nvPr/>
          </p:nvSpPr>
          <p:spPr bwMode="auto">
            <a:xfrm>
              <a:off x="426" y="157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9" name="Line 16"/>
            <p:cNvSpPr>
              <a:spLocks noChangeShapeType="1"/>
            </p:cNvSpPr>
            <p:nvPr/>
          </p:nvSpPr>
          <p:spPr bwMode="auto">
            <a:xfrm>
              <a:off x="231" y="320"/>
              <a:ext cx="249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0" name="Line 17"/>
            <p:cNvSpPr>
              <a:spLocks noChangeShapeType="1"/>
            </p:cNvSpPr>
            <p:nvPr/>
          </p:nvSpPr>
          <p:spPr bwMode="auto">
            <a:xfrm flipH="1">
              <a:off x="280" y="392"/>
              <a:ext cx="225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32" name="Group 101"/>
          <p:cNvGrpSpPr>
            <a:grpSpLocks/>
          </p:cNvGrpSpPr>
          <p:nvPr/>
        </p:nvGrpSpPr>
        <p:grpSpPr bwMode="auto">
          <a:xfrm>
            <a:off x="762000" y="4016026"/>
            <a:ext cx="609600" cy="632174"/>
            <a:chOff x="0" y="0"/>
            <a:chExt cx="650" cy="720"/>
          </a:xfrm>
        </p:grpSpPr>
        <p:sp>
          <p:nvSpPr>
            <p:cNvPr id="34" name="Oval 94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5" name="Oval 95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6" name="Oval 96"/>
            <p:cNvSpPr>
              <a:spLocks/>
            </p:cNvSpPr>
            <p:nvPr/>
          </p:nvSpPr>
          <p:spPr bwMode="auto">
            <a:xfrm>
              <a:off x="304" y="0"/>
              <a:ext cx="175" cy="172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7" name="Oval 97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8" name="Line 98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9" name="Line 99"/>
            <p:cNvSpPr>
              <a:spLocks noChangeShapeType="1"/>
            </p:cNvSpPr>
            <p:nvPr/>
          </p:nvSpPr>
          <p:spPr bwMode="auto">
            <a:xfrm>
              <a:off x="230" y="316"/>
              <a:ext cx="249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40" name="Line 100"/>
            <p:cNvSpPr>
              <a:spLocks noChangeShapeType="1"/>
            </p:cNvSpPr>
            <p:nvPr/>
          </p:nvSpPr>
          <p:spPr bwMode="auto">
            <a:xfrm flipH="1">
              <a:off x="279" y="390"/>
              <a:ext cx="225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50" name="Group 92"/>
          <p:cNvGrpSpPr>
            <a:grpSpLocks/>
          </p:cNvGrpSpPr>
          <p:nvPr/>
        </p:nvGrpSpPr>
        <p:grpSpPr bwMode="auto">
          <a:xfrm>
            <a:off x="1219201" y="4724400"/>
            <a:ext cx="533399" cy="533400"/>
            <a:chOff x="0" y="0"/>
            <a:chExt cx="650" cy="720"/>
          </a:xfrm>
        </p:grpSpPr>
        <p:sp>
          <p:nvSpPr>
            <p:cNvPr id="52" name="Oval 85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3" name="Oval 86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4" name="Oval 87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5" name="Oval 88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6" name="Line 89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7" name="Line 90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8" name="Line 91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59" name="Group 101"/>
          <p:cNvGrpSpPr>
            <a:grpSpLocks/>
          </p:cNvGrpSpPr>
          <p:nvPr/>
        </p:nvGrpSpPr>
        <p:grpSpPr bwMode="auto">
          <a:xfrm>
            <a:off x="533400" y="5082826"/>
            <a:ext cx="609600" cy="632174"/>
            <a:chOff x="0" y="0"/>
            <a:chExt cx="650" cy="720"/>
          </a:xfrm>
        </p:grpSpPr>
        <p:sp>
          <p:nvSpPr>
            <p:cNvPr id="60" name="Oval 94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1" name="Oval 95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2" name="Oval 96"/>
            <p:cNvSpPr>
              <a:spLocks/>
            </p:cNvSpPr>
            <p:nvPr/>
          </p:nvSpPr>
          <p:spPr bwMode="auto">
            <a:xfrm>
              <a:off x="304" y="0"/>
              <a:ext cx="175" cy="172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3" name="Oval 97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4" name="Line 98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5" name="Line 99"/>
            <p:cNvSpPr>
              <a:spLocks noChangeShapeType="1"/>
            </p:cNvSpPr>
            <p:nvPr/>
          </p:nvSpPr>
          <p:spPr bwMode="auto">
            <a:xfrm>
              <a:off x="230" y="316"/>
              <a:ext cx="249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6" name="Line 100"/>
            <p:cNvSpPr>
              <a:spLocks noChangeShapeType="1"/>
            </p:cNvSpPr>
            <p:nvPr/>
          </p:nvSpPr>
          <p:spPr bwMode="auto">
            <a:xfrm flipH="1">
              <a:off x="279" y="390"/>
              <a:ext cx="225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67" name="Group 92"/>
          <p:cNvGrpSpPr>
            <a:grpSpLocks/>
          </p:cNvGrpSpPr>
          <p:nvPr/>
        </p:nvGrpSpPr>
        <p:grpSpPr bwMode="auto">
          <a:xfrm>
            <a:off x="838200" y="5791200"/>
            <a:ext cx="533399" cy="533400"/>
            <a:chOff x="0" y="0"/>
            <a:chExt cx="650" cy="720"/>
          </a:xfrm>
        </p:grpSpPr>
        <p:sp>
          <p:nvSpPr>
            <p:cNvPr id="68" name="Oval 85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9" name="Oval 86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0" name="Oval 87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1" name="Oval 88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2" name="Line 89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3" name="Line 90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4" name="Line 91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75" name="Group 92"/>
          <p:cNvGrpSpPr>
            <a:grpSpLocks/>
          </p:cNvGrpSpPr>
          <p:nvPr/>
        </p:nvGrpSpPr>
        <p:grpSpPr bwMode="auto">
          <a:xfrm>
            <a:off x="914400" y="6248400"/>
            <a:ext cx="533399" cy="533400"/>
            <a:chOff x="0" y="0"/>
            <a:chExt cx="650" cy="720"/>
          </a:xfrm>
        </p:grpSpPr>
        <p:sp>
          <p:nvSpPr>
            <p:cNvPr id="76" name="Oval 85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7" name="Oval 86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8" name="Oval 87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9" name="Oval 88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0" name="Line 89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1" name="Line 90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2" name="Line 91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3891868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</a:t>
            </a:r>
            <a:r>
              <a:rPr lang="en-US" dirty="0" err="1"/>
              <a:t>Atlassian</a:t>
            </a:r>
            <a:r>
              <a:rPr lang="en-US" dirty="0"/>
              <a:t> Wiki Spaces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FIBO Overall</a:t>
            </a:r>
          </a:p>
          <a:p>
            <a:pPr lvl="1"/>
            <a:r>
              <a:rPr lang="en-US" sz="1800" dirty="0">
                <a:hlinkClick r:id="rId2"/>
              </a:rPr>
              <a:t>https://wiki.edmcouncil.org/display/FIBO/FIBO</a:t>
            </a:r>
            <a:r>
              <a:rPr lang="en-US" sz="1800" dirty="0"/>
              <a:t> </a:t>
            </a:r>
          </a:p>
          <a:p>
            <a:r>
              <a:rPr lang="en-US" sz="2000" dirty="0"/>
              <a:t>FIBO Content Teams</a:t>
            </a:r>
          </a:p>
          <a:p>
            <a:pPr lvl="1"/>
            <a:r>
              <a:rPr lang="en-US" sz="1600" dirty="0"/>
              <a:t>Foundations</a:t>
            </a:r>
          </a:p>
          <a:p>
            <a:pPr lvl="2"/>
            <a:r>
              <a:rPr lang="en-US" sz="1400" dirty="0">
                <a:hlinkClick r:id="rId3"/>
              </a:rPr>
              <a:t>https://wiki.edmcouncil.org/display/FND/FCT-FND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Business Entities </a:t>
            </a:r>
          </a:p>
          <a:p>
            <a:pPr lvl="2"/>
            <a:r>
              <a:rPr lang="en-US" sz="1400" dirty="0">
                <a:hlinkClick r:id="rId4"/>
              </a:rPr>
              <a:t>https://wiki.edmcouncil.org/display/BE/FIBO+-+FCT+-+Business+Entities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Indices and Indicators</a:t>
            </a:r>
          </a:p>
          <a:p>
            <a:pPr lvl="2"/>
            <a:r>
              <a:rPr lang="en-US" sz="1400" dirty="0">
                <a:hlinkClick r:id="rId5"/>
              </a:rPr>
              <a:t>https://wiki.edmcouncil.org/display/IND/FCT-IND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Financial Business and Commerce</a:t>
            </a:r>
          </a:p>
          <a:p>
            <a:pPr lvl="2"/>
            <a:r>
              <a:rPr lang="en-US" sz="1400" dirty="0">
                <a:hlinkClick r:id="rId6"/>
              </a:rPr>
              <a:t>https://wiki.edmcouncil.org/pages/viewpage.action?pageId=786677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Loans</a:t>
            </a:r>
          </a:p>
          <a:p>
            <a:pPr lvl="2"/>
            <a:r>
              <a:rPr lang="en-US" sz="1400" dirty="0">
                <a:hlinkClick r:id="rId7"/>
              </a:rPr>
              <a:t>https://wiki.edmcouncil.org/display/LOAN/FCT-LOAN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Securities and Equities</a:t>
            </a:r>
          </a:p>
          <a:p>
            <a:pPr lvl="2"/>
            <a:r>
              <a:rPr lang="en-US" sz="1400" dirty="0">
                <a:hlinkClick r:id="rId8"/>
              </a:rPr>
              <a:t>https://wiki.edmcouncil.org/pages/viewpage.action?pageId=786661</a:t>
            </a:r>
            <a:r>
              <a:rPr lang="en-US" sz="1400" dirty="0"/>
              <a:t> </a:t>
            </a:r>
          </a:p>
          <a:p>
            <a:pPr lvl="1"/>
            <a:r>
              <a:rPr lang="en-US" sz="1800" dirty="0"/>
              <a:t>Derivatives</a:t>
            </a:r>
          </a:p>
          <a:p>
            <a:pPr lvl="2"/>
            <a:r>
              <a:rPr lang="en-US" sz="1400" dirty="0">
                <a:hlinkClick r:id="rId9"/>
              </a:rPr>
              <a:t>https://wiki.edmcouncil.org/display/DER/FCT-DER</a:t>
            </a:r>
            <a:r>
              <a:rPr lang="en-US" sz="1400" dirty="0"/>
              <a:t> </a:t>
            </a:r>
          </a:p>
          <a:p>
            <a:pPr lvl="0"/>
            <a:r>
              <a:rPr lang="en-US" sz="2000" dirty="0"/>
              <a:t>Vendor</a:t>
            </a:r>
            <a:r>
              <a:rPr lang="en-US" sz="2000" baseline="0" dirty="0"/>
              <a:t> Team</a:t>
            </a:r>
          </a:p>
          <a:p>
            <a:pPr lvl="1"/>
            <a:r>
              <a:rPr lang="en-US" sz="1600" dirty="0">
                <a:hlinkClick r:id="rId10"/>
              </a:rPr>
              <a:t>https://wiki.edmcouncil.org/display/FVT/FIBO+-+Vendor+Team</a:t>
            </a:r>
            <a:r>
              <a:rPr lang="en-US" sz="1600" dirty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61031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Vocabulary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means FIBO expressed in SKOS</a:t>
            </a:r>
          </a:p>
          <a:p>
            <a:r>
              <a:rPr lang="en-US" dirty="0"/>
              <a:t>Usabl</a:t>
            </a:r>
            <a:r>
              <a:rPr lang="en-US" baseline="0" dirty="0"/>
              <a:t>e in SKOS tools</a:t>
            </a:r>
          </a:p>
          <a:p>
            <a:pPr lvl="1"/>
            <a:r>
              <a:rPr lang="en-US" baseline="0" dirty="0"/>
              <a:t>Optimized for relationships view in diagrams</a:t>
            </a:r>
          </a:p>
          <a:p>
            <a:pPr lvl="1"/>
            <a:r>
              <a:rPr lang="en-US" baseline="0" dirty="0"/>
              <a:t>Uses alt-label for synonym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86995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schema.org 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Work on second phase (FB extensions) </a:t>
            </a:r>
          </a:p>
          <a:p>
            <a:pPr lvl="1"/>
            <a:r>
              <a:rPr lang="en-US" dirty="0"/>
              <a:t>Status? Not</a:t>
            </a:r>
            <a:r>
              <a:rPr lang="en-US" baseline="0" dirty="0"/>
              <a:t> known at </a:t>
            </a:r>
            <a:r>
              <a:rPr lang="en-US" baseline="0" dirty="0" err="1"/>
              <a:t>thi</a:t>
            </a:r>
            <a:r>
              <a:rPr lang="en-US" baseline="0" dirty="0"/>
              <a:t> time</a:t>
            </a:r>
          </a:p>
          <a:p>
            <a:pPr lvl="1"/>
            <a:r>
              <a:rPr lang="en-US" baseline="0" dirty="0"/>
              <a:t>See schema.org for status and details</a:t>
            </a:r>
            <a:endParaRPr lang="en-US" dirty="0"/>
          </a:p>
          <a:p>
            <a:pPr lvl="0"/>
            <a:r>
              <a:rPr lang="en-US" dirty="0"/>
              <a:t>See FIBO Wiki structure </a:t>
            </a:r>
          </a:p>
          <a:p>
            <a:pPr lvl="1"/>
            <a:r>
              <a:rPr lang="en-US" dirty="0"/>
              <a:t>Wiki group management as per FCTs (see other notes)</a:t>
            </a:r>
          </a:p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20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7D3F8-86EC-4FAB-B2B2-BFB1E4529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v2 – What Happens Next?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2A0D5-2557-4BD3-ABFB-79228CE94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/>
              <a:t>The September FDTF ands AB (and subsequent DTC) votes</a:t>
            </a:r>
            <a:r>
              <a:rPr lang="en-US" sz="1600" baseline="0" dirty="0"/>
              <a:t> was to ‘Publish for Comments’</a:t>
            </a:r>
          </a:p>
          <a:p>
            <a:pPr lvl="1"/>
            <a:r>
              <a:rPr lang="en-US" sz="1400" dirty="0"/>
              <a:t>This goes out to the wide world for comments from anyone at all</a:t>
            </a:r>
          </a:p>
          <a:p>
            <a:pPr lvl="0"/>
            <a:r>
              <a:rPr lang="en-US" sz="1600" dirty="0"/>
              <a:t>December FDTF reviews these comments</a:t>
            </a:r>
          </a:p>
          <a:p>
            <a:pPr lvl="1"/>
            <a:r>
              <a:rPr lang="en-US" sz="1400" dirty="0"/>
              <a:t>If any serious ones: can vote instead to replace with an RFP (request for proposals) for a standard and would not send to the AB</a:t>
            </a:r>
          </a:p>
          <a:p>
            <a:pPr lvl="1"/>
            <a:r>
              <a:rPr lang="en-US" sz="1400" dirty="0"/>
              <a:t>Else: vote to proceed with the RFC process</a:t>
            </a:r>
          </a:p>
          <a:p>
            <a:pPr lvl="0"/>
            <a:r>
              <a:rPr lang="en-US" sz="1600" dirty="0"/>
              <a:t>The FIBO v2 RFC (as published in September) then gets published as an initial draft (Alpha) Specification by OMG</a:t>
            </a:r>
          </a:p>
          <a:p>
            <a:pPr lvl="1"/>
            <a:r>
              <a:rPr lang="en-US" sz="1400" dirty="0"/>
              <a:t>All OWL</a:t>
            </a:r>
            <a:r>
              <a:rPr lang="en-US" sz="1400" baseline="0" dirty="0"/>
              <a:t> / Machine </a:t>
            </a:r>
            <a:r>
              <a:rPr lang="en-US" sz="1400" baseline="0" dirty="0" err="1"/>
              <a:t>readables</a:t>
            </a:r>
            <a:r>
              <a:rPr lang="en-US" sz="1400" baseline="0" dirty="0"/>
              <a:t> then also published at the OMG URLs – timing TBC</a:t>
            </a:r>
          </a:p>
          <a:p>
            <a:pPr lvl="1"/>
            <a:r>
              <a:rPr lang="en-US" sz="1400" dirty="0"/>
              <a:t>Public comments on the published Specification are moved into OMG JIRA</a:t>
            </a:r>
          </a:p>
          <a:p>
            <a:pPr lvl="1"/>
            <a:r>
              <a:rPr lang="en-US" sz="1400" dirty="0"/>
              <a:t>Open issues in the FIBO</a:t>
            </a:r>
            <a:r>
              <a:rPr lang="en-US" sz="1400" baseline="0" dirty="0"/>
              <a:t> v1 RTFs are moved to the FIBO v2 JIRA</a:t>
            </a:r>
          </a:p>
          <a:p>
            <a:pPr lvl="0"/>
            <a:r>
              <a:rPr lang="en-US" sz="1600" dirty="0"/>
              <a:t>A ‘Finalization Task Force’ (FTF) is chartered at an OMG meeting (December)</a:t>
            </a:r>
          </a:p>
          <a:p>
            <a:pPr lvl="1"/>
            <a:r>
              <a:rPr lang="en-US" sz="1400" dirty="0"/>
              <a:t>This works on the JIRAs listed above</a:t>
            </a:r>
          </a:p>
          <a:p>
            <a:pPr lvl="1"/>
            <a:r>
              <a:rPr lang="en-US" sz="1400" dirty="0"/>
              <a:t>Adds new material from the EDMC Quarterly release (December or March)</a:t>
            </a:r>
          </a:p>
          <a:p>
            <a:pPr lvl="1"/>
            <a:r>
              <a:rPr lang="en-US" sz="1400" dirty="0"/>
              <a:t>Works against the Beta – published soon after</a:t>
            </a:r>
          </a:p>
          <a:p>
            <a:pPr lvl="1"/>
            <a:r>
              <a:rPr lang="en-US" sz="1400" dirty="0"/>
              <a:t>Date for comments that MUST be addressed is min 28 days after the Publish date</a:t>
            </a:r>
          </a:p>
          <a:p>
            <a:pPr lvl="1"/>
            <a:r>
              <a:rPr lang="en-US" sz="1400" dirty="0"/>
              <a:t>Delivers a ‘Final’ version of the Specification within 1 or 2 quarters</a:t>
            </a:r>
          </a:p>
          <a:p>
            <a:pPr lvl="0"/>
            <a:r>
              <a:rPr lang="en-US" sz="1600" dirty="0"/>
              <a:t>Subsequent changes are in later RTFs which will run quarterly tracking the preceding EDM Council Quarterly Release</a:t>
            </a:r>
          </a:p>
          <a:p>
            <a:pPr lvl="1"/>
            <a:r>
              <a:rPr lang="en-US" sz="1400" dirty="0"/>
              <a:t>EDM Council will also provide some automation for the transformation for EDM Council owl to OMG OWL (different IRIs; some metadata additions)</a:t>
            </a:r>
          </a:p>
          <a:p>
            <a:pPr lvl="0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869DBF-F949-492A-A109-27A121EE6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80942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Appendices: Background Slides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Jargon Blaster</a:t>
            </a:r>
            <a:endParaRPr lang="en-US" sz="2800" dirty="0">
              <a:effectLst/>
            </a:endParaRPr>
          </a:p>
          <a:p>
            <a:r>
              <a:rPr lang="en-US" dirty="0"/>
              <a:t>II FIBO Infrastructure</a:t>
            </a:r>
          </a:p>
          <a:p>
            <a:r>
              <a:rPr lang="en-US" dirty="0"/>
              <a:t>III Red FIBO</a:t>
            </a:r>
          </a:p>
          <a:p>
            <a:r>
              <a:rPr lang="en-US" dirty="0"/>
              <a:t>IV FIBO Content and Status (“scenario” slides)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72100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Appendix I: Jargon Blaster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ISO 10962 </a:t>
            </a:r>
          </a:p>
          <a:p>
            <a:pPr lvl="1"/>
            <a:r>
              <a:rPr lang="en-US" dirty="0"/>
              <a:t>Classification of Financial Instruments (CFI)</a:t>
            </a:r>
          </a:p>
          <a:p>
            <a:pPr lvl="1"/>
            <a:r>
              <a:rPr lang="en-US" dirty="0"/>
              <a:t>New version released in Jan 2015</a:t>
            </a:r>
          </a:p>
          <a:p>
            <a:pPr lvl="0"/>
            <a:r>
              <a:rPr lang="en-US" dirty="0"/>
              <a:t>ISO 20022</a:t>
            </a:r>
          </a:p>
          <a:p>
            <a:pPr lvl="1"/>
            <a:r>
              <a:rPr lang="en-US" dirty="0"/>
              <a:t>Messaging standard, UML to XML transformation</a:t>
            </a:r>
          </a:p>
          <a:p>
            <a:pPr lvl="1"/>
            <a:r>
              <a:rPr lang="en-US" dirty="0"/>
              <a:t>incorporated the draft ISO 19312 (WG11)</a:t>
            </a:r>
          </a:p>
          <a:p>
            <a:pPr lvl="1"/>
            <a:r>
              <a:rPr lang="en-US" dirty="0"/>
              <a:t>WG11 model was starting point for most FIBO</a:t>
            </a:r>
          </a:p>
          <a:p>
            <a:pPr lvl="0"/>
            <a:r>
              <a:rPr lang="en-US" dirty="0"/>
              <a:t>ISO 11179 = Metadata Repositories</a:t>
            </a:r>
          </a:p>
          <a:p>
            <a:pPr lvl="0"/>
            <a:r>
              <a:rPr lang="en-US" dirty="0"/>
              <a:t>XBRL = </a:t>
            </a:r>
            <a:r>
              <a:rPr lang="en-US" dirty="0" err="1"/>
              <a:t>eXtensible</a:t>
            </a:r>
            <a:r>
              <a:rPr lang="en-US" dirty="0"/>
              <a:t> Business </a:t>
            </a:r>
            <a:r>
              <a:rPr lang="en-US" dirty="0" err="1"/>
              <a:t>Reposrting</a:t>
            </a:r>
            <a:r>
              <a:rPr lang="en-US" dirty="0"/>
              <a:t> Language</a:t>
            </a:r>
          </a:p>
          <a:p>
            <a:pPr lvl="1"/>
            <a:r>
              <a:rPr lang="en-US" dirty="0"/>
              <a:t>Concepts are in individual “Taxonomies” (model schemas) only (IASB, IFRS, US-GAAP,</a:t>
            </a:r>
            <a:r>
              <a:rPr lang="en-US" baseline="0" dirty="0"/>
              <a:t> e</a:t>
            </a:r>
            <a:r>
              <a:rPr lang="en-US" dirty="0"/>
              <a:t>tc.)</a:t>
            </a:r>
          </a:p>
          <a:p>
            <a:r>
              <a:rPr lang="en-US" dirty="0"/>
              <a:t>MDDL – Market Data Definition Language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99846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Appendix II: FIBO Infrastructure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“Holy Trinity”</a:t>
            </a:r>
          </a:p>
          <a:p>
            <a:pPr lvl="1"/>
            <a:r>
              <a:rPr lang="en-US" dirty="0"/>
              <a:t>GitHub</a:t>
            </a:r>
          </a:p>
          <a:p>
            <a:pPr lvl="1"/>
            <a:r>
              <a:rPr lang="en-US" dirty="0"/>
              <a:t>JIRA</a:t>
            </a:r>
          </a:p>
          <a:p>
            <a:pPr lvl="1"/>
            <a:r>
              <a:rPr lang="en-US" dirty="0"/>
              <a:t>Jenkins</a:t>
            </a:r>
          </a:p>
          <a:p>
            <a:pPr lvl="0"/>
            <a:r>
              <a:rPr lang="en-US" dirty="0"/>
              <a:t>Wiki</a:t>
            </a:r>
          </a:p>
          <a:p>
            <a:pPr lvl="1"/>
            <a:r>
              <a:rPr lang="en-US" dirty="0"/>
              <a:t>Each FCT and other teams have Wiki area (“Space”)</a:t>
            </a:r>
          </a:p>
          <a:p>
            <a:pPr lvl="1"/>
            <a:r>
              <a:rPr lang="en-US" dirty="0"/>
              <a:t>Minutes, actions etc. posted there</a:t>
            </a:r>
          </a:p>
          <a:p>
            <a:pPr lvl="1"/>
            <a:r>
              <a:rPr lang="en-US" dirty="0"/>
              <a:t>How-to Guide will be posted to Wiki also</a:t>
            </a:r>
          </a:p>
          <a:p>
            <a:pPr lvl="1"/>
            <a:endParaRPr lang="en-US" dirty="0"/>
          </a:p>
          <a:p>
            <a:pPr lvl="0"/>
            <a:r>
              <a:rPr lang="en-US" dirty="0"/>
              <a:t>Wiki to JIRA Bridge: meeting actions identified in Wikis are also now reflected as JIRA issues</a:t>
            </a:r>
          </a:p>
          <a:p>
            <a:pPr lvl="1"/>
            <a:r>
              <a:rPr lang="en-US" dirty="0"/>
              <a:t>Need for some instruction in this for FCT Leads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75328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How-To</a:t>
            </a:r>
            <a:r>
              <a:rPr lang="en-US" baseline="0" dirty="0"/>
              <a:t> Guide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Shows overall process to follow in using GitHub and </a:t>
            </a:r>
            <a:r>
              <a:rPr lang="en-US" dirty="0" err="1"/>
              <a:t>Atlassian</a:t>
            </a:r>
            <a:r>
              <a:rPr lang="en-US" dirty="0"/>
              <a:t> </a:t>
            </a:r>
            <a:r>
              <a:rPr lang="en-US" dirty="0" err="1"/>
              <a:t>Sourcetree</a:t>
            </a:r>
            <a:r>
              <a:rPr lang="en-US" dirty="0"/>
              <a:t>, for FCT Leads</a:t>
            </a:r>
          </a:p>
          <a:p>
            <a:r>
              <a:rPr lang="en-US" dirty="0"/>
              <a:t>Detailed screenshots</a:t>
            </a:r>
            <a:r>
              <a:rPr lang="en-US" baseline="0" dirty="0"/>
              <a:t> for each part of the process</a:t>
            </a:r>
          </a:p>
          <a:p>
            <a:r>
              <a:rPr lang="en-US" baseline="0" dirty="0"/>
              <a:t>New section on definitions added</a:t>
            </a:r>
          </a:p>
          <a:p>
            <a:r>
              <a:rPr lang="en-US" baseline="0" dirty="0"/>
              <a:t>Additional definitions added</a:t>
            </a:r>
          </a:p>
          <a:p>
            <a:pPr lvl="1"/>
            <a:r>
              <a:rPr lang="en-US" baseline="0" dirty="0"/>
              <a:t>This is the version that is posted on the Wiki</a:t>
            </a:r>
          </a:p>
          <a:p>
            <a:r>
              <a:rPr lang="en-US" dirty="0"/>
              <a:t>New section on aligning local and remote branches with EDM Council Master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72286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Engagement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Groups</a:t>
            </a:r>
          </a:p>
          <a:p>
            <a:pPr lvl="1"/>
            <a:r>
              <a:rPr lang="en-US" dirty="0"/>
              <a:t>Each Team is configured as a “Group” in JIRA</a:t>
            </a:r>
          </a:p>
          <a:p>
            <a:pPr lvl="1"/>
            <a:r>
              <a:rPr lang="en-US" dirty="0"/>
              <a:t>This group is then als</a:t>
            </a:r>
            <a:r>
              <a:rPr lang="en-US" baseline="0" dirty="0"/>
              <a:t>o used for participation in Wiki “spaces”</a:t>
            </a:r>
          </a:p>
          <a:p>
            <a:pPr lvl="0"/>
            <a:r>
              <a:rPr lang="en-US" dirty="0"/>
              <a:t>If you registered for</a:t>
            </a:r>
            <a:r>
              <a:rPr lang="en-US" baseline="0" dirty="0"/>
              <a:t> GitHub access, you GitHub ID also becomes your JIRA ID</a:t>
            </a:r>
          </a:p>
          <a:p>
            <a:pPr lvl="1"/>
            <a:r>
              <a:rPr lang="en-US" dirty="0"/>
              <a:t>Group leads will</a:t>
            </a:r>
            <a:r>
              <a:rPr lang="en-US" baseline="0" dirty="0"/>
              <a:t> then add you to their team group</a:t>
            </a:r>
          </a:p>
          <a:p>
            <a:pPr lvl="0"/>
            <a:r>
              <a:rPr lang="en-US" dirty="0"/>
              <a:t>Otherwise, you will have received an invitation</a:t>
            </a:r>
            <a:r>
              <a:rPr lang="en-US" baseline="0" dirty="0"/>
              <a:t> from JIRA directly</a:t>
            </a:r>
          </a:p>
          <a:p>
            <a:pPr lvl="1"/>
            <a:r>
              <a:rPr lang="en-US" dirty="0"/>
              <a:t>You may</a:t>
            </a:r>
            <a:r>
              <a:rPr lang="en-US" baseline="0" dirty="0"/>
              <a:t> want to retrospectively ask to be added to GitHub</a:t>
            </a:r>
          </a:p>
          <a:p>
            <a:pPr lvl="0"/>
            <a:r>
              <a:rPr lang="en-US" baseline="0" dirty="0"/>
              <a:t>Some people are having difficulty accessing the Wiki </a:t>
            </a:r>
            <a:r>
              <a:rPr lang="en-US" sz="2400" baseline="0" dirty="0"/>
              <a:t>– there is a synch to be run periodically</a:t>
            </a: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16417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Progress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FCT Process (to be followed by FCT Leads)</a:t>
            </a:r>
          </a:p>
          <a:p>
            <a:pPr lvl="1"/>
            <a:r>
              <a:rPr lang="en-US" sz="2000" dirty="0"/>
              <a:t>Standard template / slides used by all FCT leads</a:t>
            </a:r>
          </a:p>
          <a:p>
            <a:pPr lvl="1"/>
            <a:r>
              <a:rPr lang="en-US" sz="2000" dirty="0"/>
              <a:t>Minutes posted to Wiki</a:t>
            </a:r>
          </a:p>
          <a:p>
            <a:pPr lvl="2"/>
            <a:r>
              <a:rPr lang="en-US" sz="1800" dirty="0"/>
              <a:t>Dennis is doing this fro MB notes; </a:t>
            </a:r>
          </a:p>
          <a:p>
            <a:pPr lvl="2"/>
            <a:r>
              <a:rPr lang="en-US" sz="1800" dirty="0"/>
              <a:t>FCT leads should take on responsibility for note-taking and publishing</a:t>
            </a:r>
          </a:p>
          <a:p>
            <a:pPr lvl="0"/>
            <a:r>
              <a:rPr lang="en-US" sz="2400" dirty="0"/>
              <a:t>FIBO Proof</a:t>
            </a:r>
            <a:r>
              <a:rPr lang="en-US" sz="2400" baseline="0" dirty="0"/>
              <a:t> of Concept Teams</a:t>
            </a:r>
          </a:p>
          <a:p>
            <a:pPr lvl="1"/>
            <a:r>
              <a:rPr lang="en-US" sz="2000" dirty="0"/>
              <a:t>May</a:t>
            </a:r>
            <a:r>
              <a:rPr lang="en-US" sz="2000" baseline="0" dirty="0"/>
              <a:t> use any FIBO color as appropriate</a:t>
            </a:r>
          </a:p>
          <a:p>
            <a:pPr lvl="1"/>
            <a:r>
              <a:rPr lang="en-US" sz="2000" baseline="0" dirty="0"/>
              <a:t>Run on same process as FCTs (wiki etc.).</a:t>
            </a:r>
          </a:p>
          <a:p>
            <a:pPr lvl="0"/>
            <a:r>
              <a:rPr lang="en-US" sz="2400" dirty="0"/>
              <a:t>FIBO</a:t>
            </a:r>
            <a:r>
              <a:rPr lang="en-US" sz="2400" baseline="0" dirty="0"/>
              <a:t> Vendor Team</a:t>
            </a:r>
          </a:p>
          <a:p>
            <a:pPr lvl="1"/>
            <a:r>
              <a:rPr lang="en-US" sz="2000" dirty="0"/>
              <a:t>Initially focused on tool support for specification activities</a:t>
            </a:r>
          </a:p>
          <a:p>
            <a:pPr lvl="1"/>
            <a:r>
              <a:rPr lang="en-US" sz="2000" dirty="0"/>
              <a:t>Will also extend to potential</a:t>
            </a:r>
            <a:r>
              <a:rPr lang="en-US" sz="2000" baseline="0" dirty="0"/>
              <a:t> test assistance, </a:t>
            </a:r>
            <a:r>
              <a:rPr lang="en-US" sz="2000" baseline="0" dirty="0" err="1"/>
              <a:t>PoCs</a:t>
            </a:r>
            <a:r>
              <a:rPr lang="en-US" sz="2000" baseline="0" dirty="0"/>
              <a:t> etc. </a:t>
            </a:r>
          </a:p>
          <a:p>
            <a:pPr lvl="0"/>
            <a:r>
              <a:rPr lang="en-US" sz="2400" dirty="0"/>
              <a:t>Build</a:t>
            </a:r>
            <a:r>
              <a:rPr lang="en-US" sz="2400" baseline="0" dirty="0"/>
              <a:t> / Test / Deploy / Maintain document</a:t>
            </a:r>
          </a:p>
          <a:p>
            <a:pPr lvl="1"/>
            <a:r>
              <a:rPr lang="en-US" sz="2000" dirty="0"/>
              <a:t>This is the definitive reference for all process (see Fig 4 of that)</a:t>
            </a:r>
          </a:p>
          <a:p>
            <a:pPr lvl="0"/>
            <a:r>
              <a:rPr lang="en-US" sz="2400" dirty="0"/>
              <a:t>GitHub / Process User Guide updated</a:t>
            </a:r>
          </a:p>
          <a:p>
            <a:pPr lvl="1"/>
            <a:r>
              <a:rPr lang="en-US" sz="2000" dirty="0"/>
              <a:t>Will</a:t>
            </a:r>
            <a:r>
              <a:rPr lang="en-US" sz="2000" baseline="0" dirty="0"/>
              <a:t> </a:t>
            </a:r>
            <a:r>
              <a:rPr lang="en-US" sz="2000" dirty="0"/>
              <a:t>extend to overall process over time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19408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Content</a:t>
            </a:r>
            <a:r>
              <a:rPr lang="en-US" baseline="0" dirty="0"/>
              <a:t> Teams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FIBO Content Team has</a:t>
            </a:r>
          </a:p>
          <a:p>
            <a:pPr lvl="1"/>
            <a:r>
              <a:rPr lang="en-US" dirty="0"/>
              <a:t>A GitHub fork on the FCT</a:t>
            </a:r>
            <a:r>
              <a:rPr lang="en-US" baseline="0" dirty="0"/>
              <a:t> Leader GitHub account</a:t>
            </a:r>
            <a:endParaRPr lang="en-US" dirty="0"/>
          </a:p>
          <a:p>
            <a:pPr lvl="1"/>
            <a:r>
              <a:rPr lang="en-US" dirty="0"/>
              <a:t>A working wiki on the main (EDM Council) GitHub account</a:t>
            </a:r>
          </a:p>
          <a:p>
            <a:pPr lvl="1"/>
            <a:r>
              <a:rPr lang="en-US" dirty="0"/>
              <a:t>Regular</a:t>
            </a:r>
            <a:r>
              <a:rPr lang="en-US" baseline="0" dirty="0"/>
              <a:t> meetings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66797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715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9DF6A-C992-40ED-B0D6-E25C0814A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JIRA: FDTF 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2B97B2-C24F-49EA-8E0E-E6D26C201E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Whether OMG JIRA be used to manage discussions, feedback etc. within a JIRA</a:t>
            </a:r>
            <a:endParaRPr lang="en-US" sz="2400" dirty="0">
              <a:effectLst/>
            </a:endParaRPr>
          </a:p>
          <a:p>
            <a:pPr lvl="1"/>
            <a:r>
              <a:rPr lang="en-US" sz="1800" dirty="0"/>
              <a:t>Recommendations</a:t>
            </a:r>
            <a:r>
              <a:rPr lang="en-US" sz="1800" baseline="0" dirty="0"/>
              <a:t> from Pete Rivett under discussion by FIBO Team</a:t>
            </a:r>
            <a:endParaRPr lang="en-US" sz="1800" dirty="0"/>
          </a:p>
          <a:p>
            <a:pPr lvl="1"/>
            <a:r>
              <a:rPr lang="en-US" sz="1800" dirty="0"/>
              <a:t>We need OMG JIRAs in place for Redline in RTF/FTF Reports</a:t>
            </a:r>
          </a:p>
          <a:p>
            <a:pPr lvl="1"/>
            <a:r>
              <a:rPr lang="en-US" sz="1800" dirty="0"/>
              <a:t>Could automate creation</a:t>
            </a:r>
            <a:r>
              <a:rPr lang="en-US" sz="1800" baseline="0" dirty="0"/>
              <a:t> of OMG JIRA from EDMC JIRA</a:t>
            </a:r>
          </a:p>
          <a:p>
            <a:pPr lvl="1"/>
            <a:r>
              <a:rPr lang="en-US" sz="1800" baseline="0" dirty="0"/>
              <a:t>The (non negotiable) end point is that there is OMG JIRA coverage for each change in the code base</a:t>
            </a:r>
            <a:endParaRPr lang="en-US" sz="1800" dirty="0"/>
          </a:p>
          <a:p>
            <a:pPr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EDMC discussing this</a:t>
            </a:r>
            <a:endParaRPr lang="en-US" sz="2400" dirty="0">
              <a:effectLst/>
            </a:endParaRPr>
          </a:p>
          <a:p>
            <a:pPr lvl="1" rtl="0" fontAlgn="base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Don’t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see that many changes will come through OMG JIRA</a:t>
            </a:r>
            <a:endParaRPr lang="en-US" sz="1800" dirty="0">
              <a:effectLst/>
            </a:endParaRPr>
          </a:p>
          <a:p>
            <a:pPr lvl="1" rtl="0" fontAlgn="base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Detailed discussions come through EDMC GitHub system and JIRAs (linked)</a:t>
            </a:r>
            <a:endParaRPr lang="en-US" sz="1800" dirty="0">
              <a:effectLst/>
            </a:endParaRPr>
          </a:p>
          <a:p>
            <a:pPr lvl="0"/>
            <a:r>
              <a:rPr lang="en-US" sz="2400" baseline="0" dirty="0"/>
              <a:t>Timings:</a:t>
            </a:r>
          </a:p>
          <a:p>
            <a:pPr lvl="1"/>
            <a:r>
              <a:rPr lang="en-US" sz="2000" baseline="0" dirty="0"/>
              <a:t>EDMC: 24h turn-around, discrete changes</a:t>
            </a:r>
          </a:p>
          <a:p>
            <a:pPr lvl="1"/>
            <a:r>
              <a:rPr lang="en-US" sz="2000" baseline="0" dirty="0"/>
              <a:t>OMF TFs: typically 1 week turnaround</a:t>
            </a:r>
          </a:p>
          <a:p>
            <a:pPr lvl="1"/>
            <a:r>
              <a:rPr lang="en-US" sz="2000" baseline="0" dirty="0"/>
              <a:t>A 3 day turnaround on all issues may be optimum, achievable with both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6ADEE7-1668-46A7-83EA-D75F3EEAE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689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13C37-C22C-4EB6-A18D-1E9F91A8C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2.0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58D26F-F308-4023-80BB-7D3223D05D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Everything that is in GitHub “Production” (spec)</a:t>
            </a:r>
          </a:p>
          <a:p>
            <a:pPr lvl="1" rtl="0" fontAlgn="base"/>
            <a:r>
              <a:rPr lang="en-US" sz="2000" dirty="0">
                <a:effectLst/>
              </a:rPr>
              <a:t>One code base, previously originated FIBO 1</a:t>
            </a:r>
          </a:p>
          <a:p>
            <a:pPr lvl="1" rtl="0" fontAlgn="base"/>
            <a:r>
              <a:rPr lang="en-US" sz="2000" dirty="0">
                <a:effectLst/>
              </a:rPr>
              <a:t>New</a:t>
            </a:r>
            <a:r>
              <a:rPr lang="en-US" sz="2000" baseline="0" dirty="0">
                <a:effectLst/>
              </a:rPr>
              <a:t> diagrams for Release items not in OMG FIBO v1 specs</a:t>
            </a:r>
          </a:p>
          <a:p>
            <a:pPr lvl="1" rtl="0" fontAlgn="base"/>
            <a:r>
              <a:rPr lang="en-US" sz="2000" baseline="0" dirty="0">
                <a:effectLst/>
              </a:rPr>
              <a:t>Metadata (formerly About) files derived from EDM Council metadata</a:t>
            </a:r>
          </a:p>
          <a:p>
            <a:pPr lvl="1" rtl="0" fontAlgn="base"/>
            <a:r>
              <a:rPr lang="en-US" sz="2000" baseline="0" dirty="0">
                <a:effectLst/>
              </a:rPr>
              <a:t>Minimal OMG metadata added for submission</a:t>
            </a:r>
            <a:endParaRPr lang="en-US" sz="2000" dirty="0">
              <a:effectLst/>
            </a:endParaRPr>
          </a:p>
          <a:p>
            <a:pPr lvl="0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Backwards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compatible with FIBO1</a:t>
            </a:r>
          </a:p>
          <a:p>
            <a:pPr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Once adopted, will be updated quarterly via RTF</a:t>
            </a:r>
            <a:endParaRPr lang="en-US" sz="2400" dirty="0">
              <a:effectLst/>
            </a:endParaRPr>
          </a:p>
          <a:p>
            <a:pPr rtl="0" fontAlgn="base"/>
            <a:r>
              <a:rPr lang="en-US" sz="2400" dirty="0">
                <a:effectLst/>
              </a:rPr>
              <a:t>Will co-ordinate with Mariano Benitez (OMG) to bring any open OMG RTF JIRA issues across to FIBO2 FTF JIRA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FB3AF5-59D1-40DC-9598-42FF225F3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916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95C0D-F31A-4614-9EF7-B97054FF8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FDTF DLT (Blockchain) WG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416BDF-8869-4B24-A082-26F9FE3F56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 on Tuesdays – alternating between 2 agendas: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sz="24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 rtl="0" fontAlgn="base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Proof of Concept</a:t>
            </a:r>
          </a:p>
          <a:p>
            <a:pPr lvl="2" rtl="0" fontAlgn="base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Use</a:t>
            </a:r>
            <a:r>
              <a:rPr lang="en-US" sz="1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FIBO as concept model for Smart Contracts</a:t>
            </a:r>
          </a:p>
          <a:p>
            <a:pPr lvl="1" rtl="0" fontAlgn="base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Standards Co-ordination</a:t>
            </a:r>
          </a:p>
          <a:p>
            <a:pPr lvl="2" rtl="0" fontAlgn="base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Joint meetings with MARS PTF</a:t>
            </a:r>
          </a:p>
          <a:p>
            <a:pPr lvl="2" rtl="0" fontAlgn="base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Consider possible RFPs, proposed RFCs etc.</a:t>
            </a:r>
          </a:p>
          <a:p>
            <a:pPr lvl="2" rtl="0" fontAlgn="base"/>
            <a:endParaRPr lang="en-US" sz="18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 rtl="0" fontAlgn="base"/>
            <a:r>
              <a:rPr lang="en-US" sz="2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 activities will be wrapped</a:t>
            </a:r>
            <a:r>
              <a:rPr lang="en-US" sz="26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into the new Blockchain PSIG (see next slide)</a:t>
            </a:r>
          </a:p>
          <a:p>
            <a:pPr lvl="1" rtl="0" fontAlgn="base"/>
            <a:r>
              <a:rPr lang="en-US" sz="2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 further meetings</a:t>
            </a:r>
          </a:p>
          <a:p>
            <a:pPr lvl="1" rtl="0" fontAlgn="base"/>
            <a:r>
              <a:rPr lang="en-US" sz="2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Unless the PSIG is not chartered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FC0C3A-6062-4699-9E4A-AE2FC153D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142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9B374-2D87-4DCF-ADBB-DA2EDC0A3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NEW: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Blockchain PSIG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BBC6D4-F6B0-4CBF-85D7-EC4306368A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be chartered in December</a:t>
            </a:r>
          </a:p>
          <a:p>
            <a:pPr lvl="1" rtl="0" fontAlgn="base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Email list will only exist after then</a:t>
            </a:r>
          </a:p>
          <a:p>
            <a:pPr lvl="1" rtl="0" fontAlgn="base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Also requesting a wiki</a:t>
            </a:r>
          </a:p>
          <a:p>
            <a:pPr lvl="0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Charter doc submitted around the 3 week deadline</a:t>
            </a:r>
          </a:p>
          <a:p>
            <a:pPr lvl="1" rtl="0" fontAlgn="base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Subsequent comments this week</a:t>
            </a:r>
          </a:p>
          <a:p>
            <a:pPr lvl="1" rtl="0" fontAlgn="base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Will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submit a redline amended version of this</a:t>
            </a:r>
            <a:endParaRPr lang="en-US" sz="20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Socialize at Blockchain Special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Event</a:t>
            </a:r>
            <a:endParaRPr lang="en-US" sz="24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FDTF </a:t>
            </a:r>
            <a:r>
              <a:rPr lang="en-US" sz="24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PoC</a:t>
            </a: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activity will become a WG of that PSIG</a:t>
            </a:r>
          </a:p>
          <a:p>
            <a:pPr lvl="0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Other activities covering RFP ideas,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RFCs, standards liaison etc. </a:t>
            </a:r>
          </a:p>
          <a:p>
            <a:pPr lvl="0" rtl="0" fontAlgn="base"/>
            <a:endParaRPr lang="en-US" sz="2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 rtl="0" fontAlgn="base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A7001D-C473-4559-8909-A2AC53090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3897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F573A-C0B3-4376-82FC-F06A863AC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DLT </a:t>
            </a:r>
            <a:r>
              <a:rPr lang="en-US" dirty="0" err="1"/>
              <a:t>PoC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FBBD23-9A61-43CA-B4FB-11A4F430D2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Proof of Concept: use of FIBO as concept model for Smart Contracts</a:t>
            </a:r>
            <a:endParaRPr lang="en-US" sz="2400" dirty="0">
              <a:effectLst/>
            </a:endParaRPr>
          </a:p>
          <a:p>
            <a:pPr lvl="1" rtl="0" fontAlgn="base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Process models for IR Swaps</a:t>
            </a:r>
            <a:endParaRPr lang="en-US" sz="2000" dirty="0">
              <a:effectLst/>
            </a:endParaRPr>
          </a:p>
          <a:p>
            <a:pPr lvl="1" rtl="0" fontAlgn="base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Looked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at languages used in DLT networks</a:t>
            </a:r>
            <a:endParaRPr lang="en-US" sz="2000" dirty="0">
              <a:effectLst/>
            </a:endParaRPr>
          </a:p>
          <a:p>
            <a:pPr lvl="1" rtl="0" fontAlgn="base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Posting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RDF graphs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key</a:t>
            </a:r>
            <a:endParaRPr lang="en-US" sz="2000" dirty="0">
              <a:effectLst/>
            </a:endParaRPr>
          </a:p>
          <a:p>
            <a:pPr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Physical Implementations</a:t>
            </a:r>
          </a:p>
          <a:p>
            <a:pPr lvl="1" rtl="0" fontAlgn="base"/>
            <a:r>
              <a:rPr lang="en-US" sz="20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JackRabbit</a:t>
            </a:r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initiative</a:t>
            </a:r>
          </a:p>
          <a:p>
            <a:pPr lvl="1" rtl="0" fontAlgn="base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IOTA</a:t>
            </a:r>
          </a:p>
          <a:p>
            <a:pPr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Next steps: </a:t>
            </a:r>
            <a:endParaRPr lang="en-US" sz="2400" dirty="0">
              <a:effectLst/>
            </a:endParaRPr>
          </a:p>
          <a:p>
            <a:pPr lvl="1" rtl="0" fontAlgn="base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Pseudocode?</a:t>
            </a:r>
            <a:endParaRPr lang="en-US" sz="2000" dirty="0">
              <a:effectLst/>
            </a:endParaRPr>
          </a:p>
          <a:p>
            <a:pPr lvl="1" rtl="0" fontAlgn="base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Example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implementations with different architectures e.g. IOTA</a:t>
            </a:r>
            <a:endParaRPr lang="en-US" sz="2000" dirty="0">
              <a:effectLst/>
            </a:endParaRPr>
          </a:p>
          <a:p>
            <a:pPr lvl="1" rtl="0" fontAlgn="base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Assume logical model remains unchanged for different architectures</a:t>
            </a:r>
            <a:endParaRPr lang="en-US" sz="2000" dirty="0">
              <a:effectLst/>
            </a:endParaRPr>
          </a:p>
          <a:p>
            <a:pPr lvl="1" rtl="0" fontAlgn="base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See how easy or otherwise it is to pull  the relevant stuff from FIBO</a:t>
            </a:r>
            <a:endParaRPr lang="en-US" sz="2000" dirty="0">
              <a:effectLst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B40410-1198-488C-A168-A28E2CF66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020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19032</TotalTime>
  <Words>4087</Words>
  <Application>Microsoft Office PowerPoint</Application>
  <PresentationFormat>On-screen Show (4:3)</PresentationFormat>
  <Paragraphs>685</Paragraphs>
  <Slides>47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4" baseType="lpstr">
      <vt:lpstr>Arial</vt:lpstr>
      <vt:lpstr>Calibri</vt:lpstr>
      <vt:lpstr>Gill Sans</vt:lpstr>
      <vt:lpstr>Symbol</vt:lpstr>
      <vt:lpstr>Times New Roman</vt:lpstr>
      <vt:lpstr>ヒラギノ角ゴ ProN W3</vt:lpstr>
      <vt:lpstr>Office Theme</vt:lpstr>
      <vt:lpstr>OMG Finance Domain Task Force (FDTF)</vt:lpstr>
      <vt:lpstr>Agenda</vt:lpstr>
      <vt:lpstr>NEWS</vt:lpstr>
      <vt:lpstr>FIBO v2 – What Happens Next?</vt:lpstr>
      <vt:lpstr>JIRA: FDTF Recommendations</vt:lpstr>
      <vt:lpstr>FIBO 2.0</vt:lpstr>
      <vt:lpstr>FDTF DLT (Blockchain) WG</vt:lpstr>
      <vt:lpstr>NEW: Blockchain PSIG</vt:lpstr>
      <vt:lpstr>DLT PoC</vt:lpstr>
      <vt:lpstr>IOTA</vt:lpstr>
      <vt:lpstr>IOTA Potential Standards</vt:lpstr>
      <vt:lpstr>Plans for December Quarterly Meeting</vt:lpstr>
      <vt:lpstr>December Agenda: Things to cover</vt:lpstr>
      <vt:lpstr>Plans for December</vt:lpstr>
      <vt:lpstr>December FIBO Workshop</vt:lpstr>
      <vt:lpstr>Current Agenda Outline</vt:lpstr>
      <vt:lpstr>Tuesday</vt:lpstr>
      <vt:lpstr>Wednesday</vt:lpstr>
      <vt:lpstr>ADTF Things to be aware of</vt:lpstr>
      <vt:lpstr>Additional (Background) Slides</vt:lpstr>
      <vt:lpstr>FIBO Plans</vt:lpstr>
      <vt:lpstr>FTF and RTF Charters (Friday Plenary) June results</vt:lpstr>
      <vt:lpstr>FIBO Detailed Information</vt:lpstr>
      <vt:lpstr>Terminology</vt:lpstr>
      <vt:lpstr>FIBO Master Open Actions</vt:lpstr>
      <vt:lpstr>CCM Round Trip Ingest Process</vt:lpstr>
      <vt:lpstr>Round tripping</vt:lpstr>
      <vt:lpstr>spec.edmcouncil.org/fibo Products</vt:lpstr>
      <vt:lpstr>FIBO spec Statuses:</vt:lpstr>
      <vt:lpstr>Web Presentation Requirements</vt:lpstr>
      <vt:lpstr>Take-away Slides</vt:lpstr>
      <vt:lpstr>FIBO Current Status and RTFs</vt:lpstr>
      <vt:lpstr>FIBO Current Specifications Status Overview</vt:lpstr>
      <vt:lpstr>FIBO: Scope and Content</vt:lpstr>
      <vt:lpstr>FIBO: Status</vt:lpstr>
      <vt:lpstr>FIBO Where is What!</vt:lpstr>
      <vt:lpstr>FIBO Atlassian Wiki Spaces</vt:lpstr>
      <vt:lpstr>FIBO Vocabulary</vt:lpstr>
      <vt:lpstr>schema.org Status</vt:lpstr>
      <vt:lpstr>Appendices: Background Slides</vt:lpstr>
      <vt:lpstr>Appendix I: Jargon Blaster</vt:lpstr>
      <vt:lpstr>Appendix II: FIBO Infrastructure</vt:lpstr>
      <vt:lpstr>How-To Guide</vt:lpstr>
      <vt:lpstr>Engagement Model</vt:lpstr>
      <vt:lpstr>Process Progress</vt:lpstr>
      <vt:lpstr>FIBO Content Teams</vt:lpstr>
      <vt:lpstr>Questions?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EDM Council / Object Management Group Semantic Standards</dc:title>
  <dc:creator>Owner</dc:creator>
  <cp:lastModifiedBy>Michael Bennett</cp:lastModifiedBy>
  <cp:revision>724</cp:revision>
  <dcterms:created xsi:type="dcterms:W3CDTF">2011-04-19T19:19:23Z</dcterms:created>
  <dcterms:modified xsi:type="dcterms:W3CDTF">2018-12-05T20:09:17Z</dcterms:modified>
</cp:coreProperties>
</file>