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519" r:id="rId3"/>
    <p:sldId id="843" r:id="rId4"/>
    <p:sldId id="901" r:id="rId5"/>
    <p:sldId id="902" r:id="rId6"/>
    <p:sldId id="877" r:id="rId7"/>
    <p:sldId id="900" r:id="rId8"/>
    <p:sldId id="903" r:id="rId9"/>
    <p:sldId id="904" r:id="rId10"/>
    <p:sldId id="906" r:id="rId11"/>
    <p:sldId id="879" r:id="rId12"/>
    <p:sldId id="894" r:id="rId13"/>
    <p:sldId id="895" r:id="rId14"/>
    <p:sldId id="851" r:id="rId15"/>
    <p:sldId id="836" r:id="rId16"/>
    <p:sldId id="711" r:id="rId17"/>
    <p:sldId id="883" r:id="rId18"/>
    <p:sldId id="888" r:id="rId19"/>
    <p:sldId id="261" r:id="rId20"/>
    <p:sldId id="887" r:id="rId21"/>
    <p:sldId id="884" r:id="rId22"/>
    <p:sldId id="876" r:id="rId23"/>
    <p:sldId id="853" r:id="rId24"/>
    <p:sldId id="798" r:id="rId25"/>
    <p:sldId id="831" r:id="rId26"/>
    <p:sldId id="824" r:id="rId27"/>
    <p:sldId id="809" r:id="rId28"/>
    <p:sldId id="874" r:id="rId29"/>
    <p:sldId id="889" r:id="rId30"/>
    <p:sldId id="734" r:id="rId31"/>
    <p:sldId id="735" r:id="rId32"/>
    <p:sldId id="736" r:id="rId33"/>
    <p:sldId id="741" r:id="rId34"/>
    <p:sldId id="700" r:id="rId35"/>
    <p:sldId id="704" r:id="rId36"/>
    <p:sldId id="701" r:id="rId37"/>
    <p:sldId id="787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6845CD-E5E7-4A84-B778-C74E5A8DF239}" v="2355" dt="2019-11-06T21:00:30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3" d="100"/>
          <a:sy n="53" d="100"/>
        </p:scale>
        <p:origin x="9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83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1DB82F3B-1A73-4285-87DD-E1410DB8665B}"/>
    <pc:docChg chg="undo custSel addSld delSld modSld sldOrd">
      <pc:chgData name="Michael Bennett" userId="808163721be62333" providerId="LiveId" clId="{1DB82F3B-1A73-4285-87DD-E1410DB8665B}" dt="2019-11-06T21:00:30.893" v="2392" actId="20577"/>
      <pc:docMkLst>
        <pc:docMk/>
      </pc:docMkLst>
      <pc:sldChg chg="modSp">
        <pc:chgData name="Michael Bennett" userId="808163721be62333" providerId="LiveId" clId="{1DB82F3B-1A73-4285-87DD-E1410DB8665B}" dt="2019-11-06T19:30:12.639" v="510" actId="20577"/>
        <pc:sldMkLst>
          <pc:docMk/>
          <pc:sldMk cId="0" sldId="256"/>
        </pc:sldMkLst>
        <pc:spChg chg="mod">
          <ac:chgData name="Michael Bennett" userId="808163721be62333" providerId="LiveId" clId="{1DB82F3B-1A73-4285-87DD-E1410DB8665B}" dt="2019-11-06T19:30:12.639" v="5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1DB82F3B-1A73-4285-87DD-E1410DB8665B}" dt="2019-11-06T19:22:53.114" v="33" actId="20577"/>
        <pc:sldMkLst>
          <pc:docMk/>
          <pc:sldMk cId="2334629059" sldId="519"/>
        </pc:sldMkLst>
        <pc:spChg chg="mod">
          <ac:chgData name="Michael Bennett" userId="808163721be62333" providerId="LiveId" clId="{1DB82F3B-1A73-4285-87DD-E1410DB8665B}" dt="2019-11-06T19:22:53.114" v="33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1DB82F3B-1A73-4285-87DD-E1410DB8665B}" dt="2019-11-06T19:34:09.716" v="791"/>
        <pc:sldMkLst>
          <pc:docMk/>
          <pc:sldMk cId="384815537" sldId="711"/>
        </pc:sldMkLst>
        <pc:spChg chg="mod">
          <ac:chgData name="Michael Bennett" userId="808163721be62333" providerId="LiveId" clId="{1DB82F3B-1A73-4285-87DD-E1410DB8665B}" dt="2019-11-06T19:34:09.716" v="791"/>
          <ac:spMkLst>
            <pc:docMk/>
            <pc:sldMk cId="384815537" sldId="711"/>
            <ac:spMk id="2" creationId="{00000000-0000-0000-0000-000000000000}"/>
          </ac:spMkLst>
        </pc:spChg>
      </pc:sldChg>
      <pc:sldChg chg="ord">
        <pc:chgData name="Michael Bennett" userId="808163721be62333" providerId="LiveId" clId="{1DB82F3B-1A73-4285-87DD-E1410DB8665B}" dt="2019-11-06T20:00:44.294" v="1475"/>
        <pc:sldMkLst>
          <pc:docMk/>
          <pc:sldMk cId="2481286202" sldId="836"/>
        </pc:sldMkLst>
      </pc:sldChg>
      <pc:sldChg chg="modSp">
        <pc:chgData name="Michael Bennett" userId="808163721be62333" providerId="LiveId" clId="{1DB82F3B-1A73-4285-87DD-E1410DB8665B}" dt="2019-11-06T20:33:02.167" v="1676" actId="20577"/>
        <pc:sldMkLst>
          <pc:docMk/>
          <pc:sldMk cId="3947954689" sldId="843"/>
        </pc:sldMkLst>
        <pc:spChg chg="mod">
          <ac:chgData name="Michael Bennett" userId="808163721be62333" providerId="LiveId" clId="{1DB82F3B-1A73-4285-87DD-E1410DB8665B}" dt="2019-11-06T20:33:02.167" v="1676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 ord">
        <pc:chgData name="Michael Bennett" userId="808163721be62333" providerId="LiveId" clId="{1DB82F3B-1A73-4285-87DD-E1410DB8665B}" dt="2019-11-06T20:01:29.107" v="1551"/>
        <pc:sldMkLst>
          <pc:docMk/>
          <pc:sldMk cId="272755766" sldId="851"/>
        </pc:sldMkLst>
        <pc:spChg chg="mod">
          <ac:chgData name="Michael Bennett" userId="808163721be62333" providerId="LiveId" clId="{1DB82F3B-1A73-4285-87DD-E1410DB8665B}" dt="2019-11-06T20:01:19.686" v="1550" actId="20577"/>
          <ac:spMkLst>
            <pc:docMk/>
            <pc:sldMk cId="272755766" sldId="851"/>
            <ac:spMk id="3" creationId="{CF12A0D5-2557-4BD3-ABFB-79228CE940F0}"/>
          </ac:spMkLst>
        </pc:spChg>
      </pc:sldChg>
      <pc:sldChg chg="modSp ord">
        <pc:chgData name="Michael Bennett" userId="808163721be62333" providerId="LiveId" clId="{1DB82F3B-1A73-4285-87DD-E1410DB8665B}" dt="2019-11-06T19:52:39.517" v="1402"/>
        <pc:sldMkLst>
          <pc:docMk/>
          <pc:sldMk cId="1264760981" sldId="877"/>
        </pc:sldMkLst>
        <pc:spChg chg="mod">
          <ac:chgData name="Michael Bennett" userId="808163721be62333" providerId="LiveId" clId="{1DB82F3B-1A73-4285-87DD-E1410DB8665B}" dt="2019-11-06T19:30:33.958" v="511"/>
          <ac:spMkLst>
            <pc:docMk/>
            <pc:sldMk cId="1264760981" sldId="877"/>
            <ac:spMk id="2" creationId="{83407B86-E7A1-49BB-92C9-5C39564E3E10}"/>
          </ac:spMkLst>
        </pc:spChg>
        <pc:spChg chg="mod">
          <ac:chgData name="Michael Bennett" userId="808163721be62333" providerId="LiveId" clId="{1DB82F3B-1A73-4285-87DD-E1410DB8665B}" dt="2019-11-06T19:30:44.433" v="512" actId="20577"/>
          <ac:spMkLst>
            <pc:docMk/>
            <pc:sldMk cId="1264760981" sldId="877"/>
            <ac:spMk id="3" creationId="{98B39579-CEA6-4401-BA03-B12DFEF7D8FB}"/>
          </ac:spMkLst>
        </pc:spChg>
      </pc:sldChg>
      <pc:sldChg chg="add del">
        <pc:chgData name="Michael Bennett" userId="808163721be62333" providerId="LiveId" clId="{1DB82F3B-1A73-4285-87DD-E1410DB8665B}" dt="2019-11-06T19:33:14.236" v="709" actId="2696"/>
        <pc:sldMkLst>
          <pc:docMk/>
          <pc:sldMk cId="1370006390" sldId="878"/>
        </pc:sldMkLst>
      </pc:sldChg>
      <pc:sldChg chg="modSp">
        <pc:chgData name="Michael Bennett" userId="808163721be62333" providerId="LiveId" clId="{1DB82F3B-1A73-4285-87DD-E1410DB8665B}" dt="2019-11-06T19:46:47.005" v="1001"/>
        <pc:sldMkLst>
          <pc:docMk/>
          <pc:sldMk cId="339620338" sldId="879"/>
        </pc:sldMkLst>
        <pc:spChg chg="mod">
          <ac:chgData name="Michael Bennett" userId="808163721be62333" providerId="LiveId" clId="{1DB82F3B-1A73-4285-87DD-E1410DB8665B}" dt="2019-11-06T19:46:47.005" v="1001"/>
          <ac:spMkLst>
            <pc:docMk/>
            <pc:sldMk cId="339620338" sldId="879"/>
            <ac:spMk id="2" creationId="{47A7B13F-1614-4CFD-84C0-9F7505173EC7}"/>
          </ac:spMkLst>
        </pc:spChg>
      </pc:sldChg>
      <pc:sldChg chg="del">
        <pc:chgData name="Michael Bennett" userId="808163721be62333" providerId="LiveId" clId="{1DB82F3B-1A73-4285-87DD-E1410DB8665B}" dt="2019-11-06T19:23:25.100" v="35" actId="2696"/>
        <pc:sldMkLst>
          <pc:docMk/>
          <pc:sldMk cId="3048236846" sldId="880"/>
        </pc:sldMkLst>
      </pc:sldChg>
      <pc:sldChg chg="del">
        <pc:chgData name="Michael Bennett" userId="808163721be62333" providerId="LiveId" clId="{1DB82F3B-1A73-4285-87DD-E1410DB8665B}" dt="2019-11-06T19:23:26.016" v="36" actId="2696"/>
        <pc:sldMkLst>
          <pc:docMk/>
          <pc:sldMk cId="3730026638" sldId="890"/>
        </pc:sldMkLst>
      </pc:sldChg>
      <pc:sldChg chg="del">
        <pc:chgData name="Michael Bennett" userId="808163721be62333" providerId="LiveId" clId="{1DB82F3B-1A73-4285-87DD-E1410DB8665B}" dt="2019-11-06T19:23:23.920" v="34" actId="2696"/>
        <pc:sldMkLst>
          <pc:docMk/>
          <pc:sldMk cId="536362224" sldId="891"/>
        </pc:sldMkLst>
      </pc:sldChg>
      <pc:sldChg chg="del">
        <pc:chgData name="Michael Bennett" userId="808163721be62333" providerId="LiveId" clId="{1DB82F3B-1A73-4285-87DD-E1410DB8665B}" dt="2019-11-06T19:34:03.586" v="790" actId="2696"/>
        <pc:sldMkLst>
          <pc:docMk/>
          <pc:sldMk cId="648716027" sldId="892"/>
        </pc:sldMkLst>
      </pc:sldChg>
      <pc:sldChg chg="del">
        <pc:chgData name="Michael Bennett" userId="808163721be62333" providerId="LiveId" clId="{1DB82F3B-1A73-4285-87DD-E1410DB8665B}" dt="2019-11-06T19:24:14.828" v="38" actId="2696"/>
        <pc:sldMkLst>
          <pc:docMk/>
          <pc:sldMk cId="972178433" sldId="893"/>
        </pc:sldMkLst>
      </pc:sldChg>
      <pc:sldChg chg="modSp add del">
        <pc:chgData name="Michael Bennett" userId="808163721be62333" providerId="LiveId" clId="{1DB82F3B-1A73-4285-87DD-E1410DB8665B}" dt="2019-11-06T19:33:55.613" v="789" actId="20577"/>
        <pc:sldMkLst>
          <pc:docMk/>
          <pc:sldMk cId="2444560982" sldId="895"/>
        </pc:sldMkLst>
        <pc:spChg chg="mod">
          <ac:chgData name="Michael Bennett" userId="808163721be62333" providerId="LiveId" clId="{1DB82F3B-1A73-4285-87DD-E1410DB8665B}" dt="2019-11-06T19:33:55.613" v="789" actId="20577"/>
          <ac:spMkLst>
            <pc:docMk/>
            <pc:sldMk cId="2444560982" sldId="895"/>
            <ac:spMk id="3" creationId="{8FCB6092-7FBF-47F0-A7E6-BEF29089183E}"/>
          </ac:spMkLst>
        </pc:spChg>
      </pc:sldChg>
      <pc:sldChg chg="del">
        <pc:chgData name="Michael Bennett" userId="808163721be62333" providerId="LiveId" clId="{1DB82F3B-1A73-4285-87DD-E1410DB8665B}" dt="2019-11-06T19:24:10.365" v="37" actId="2696"/>
        <pc:sldMkLst>
          <pc:docMk/>
          <pc:sldMk cId="3784857924" sldId="896"/>
        </pc:sldMkLst>
      </pc:sldChg>
      <pc:sldChg chg="del">
        <pc:chgData name="Michael Bennett" userId="808163721be62333" providerId="LiveId" clId="{1DB82F3B-1A73-4285-87DD-E1410DB8665B}" dt="2019-11-06T19:24:28.067" v="39" actId="2696"/>
        <pc:sldMkLst>
          <pc:docMk/>
          <pc:sldMk cId="1943384721" sldId="897"/>
        </pc:sldMkLst>
      </pc:sldChg>
      <pc:sldChg chg="del">
        <pc:chgData name="Michael Bennett" userId="808163721be62333" providerId="LiveId" clId="{1DB82F3B-1A73-4285-87DD-E1410DB8665B}" dt="2019-11-06T19:24:30.943" v="40" actId="2696"/>
        <pc:sldMkLst>
          <pc:docMk/>
          <pc:sldMk cId="3670606666" sldId="898"/>
        </pc:sldMkLst>
      </pc:sldChg>
      <pc:sldChg chg="del">
        <pc:chgData name="Michael Bennett" userId="808163721be62333" providerId="LiveId" clId="{1DB82F3B-1A73-4285-87DD-E1410DB8665B}" dt="2019-11-06T19:24:34.724" v="41" actId="2696"/>
        <pc:sldMkLst>
          <pc:docMk/>
          <pc:sldMk cId="2675956044" sldId="899"/>
        </pc:sldMkLst>
      </pc:sldChg>
      <pc:sldChg chg="modSp ord">
        <pc:chgData name="Michael Bennett" userId="808163721be62333" providerId="LiveId" clId="{1DB82F3B-1A73-4285-87DD-E1410DB8665B}" dt="2019-11-06T20:47:03.311" v="1984" actId="20577"/>
        <pc:sldMkLst>
          <pc:docMk/>
          <pc:sldMk cId="1536842702" sldId="900"/>
        </pc:sldMkLst>
        <pc:spChg chg="mod">
          <ac:chgData name="Michael Bennett" userId="808163721be62333" providerId="LiveId" clId="{1DB82F3B-1A73-4285-87DD-E1410DB8665B}" dt="2019-11-06T20:47:03.311" v="1984" actId="20577"/>
          <ac:spMkLst>
            <pc:docMk/>
            <pc:sldMk cId="1536842702" sldId="900"/>
            <ac:spMk id="3" creationId="{30D32761-226E-4CA3-8D75-EC97A2FFFF73}"/>
          </ac:spMkLst>
        </pc:spChg>
      </pc:sldChg>
      <pc:sldChg chg="modSp add">
        <pc:chgData name="Michael Bennett" userId="808163721be62333" providerId="LiveId" clId="{1DB82F3B-1A73-4285-87DD-E1410DB8665B}" dt="2019-11-06T19:30:56.391" v="528" actId="20577"/>
        <pc:sldMkLst>
          <pc:docMk/>
          <pc:sldMk cId="150161656" sldId="901"/>
        </pc:sldMkLst>
        <pc:spChg chg="mod">
          <ac:chgData name="Michael Bennett" userId="808163721be62333" providerId="LiveId" clId="{1DB82F3B-1A73-4285-87DD-E1410DB8665B}" dt="2019-11-06T19:28:33.726" v="353" actId="20577"/>
          <ac:spMkLst>
            <pc:docMk/>
            <pc:sldMk cId="150161656" sldId="901"/>
            <ac:spMk id="2" creationId="{BA07A5EE-8BF2-4C2A-B276-B8A5707DF3DB}"/>
          </ac:spMkLst>
        </pc:spChg>
        <pc:spChg chg="mod">
          <ac:chgData name="Michael Bennett" userId="808163721be62333" providerId="LiveId" clId="{1DB82F3B-1A73-4285-87DD-E1410DB8665B}" dt="2019-11-06T19:30:56.391" v="528" actId="20577"/>
          <ac:spMkLst>
            <pc:docMk/>
            <pc:sldMk cId="150161656" sldId="901"/>
            <ac:spMk id="3" creationId="{47D23351-CB29-4274-A478-7D10748D9BF8}"/>
          </ac:spMkLst>
        </pc:spChg>
      </pc:sldChg>
      <pc:sldChg chg="modSp add">
        <pc:chgData name="Michael Bennett" userId="808163721be62333" providerId="LiveId" clId="{1DB82F3B-1A73-4285-87DD-E1410DB8665B}" dt="2019-11-06T20:37:29.364" v="1697" actId="20577"/>
        <pc:sldMkLst>
          <pc:docMk/>
          <pc:sldMk cId="961533618" sldId="902"/>
        </pc:sldMkLst>
        <pc:spChg chg="mod">
          <ac:chgData name="Michael Bennett" userId="808163721be62333" providerId="LiveId" clId="{1DB82F3B-1A73-4285-87DD-E1410DB8665B}" dt="2019-11-06T19:29:30.821" v="462" actId="20577"/>
          <ac:spMkLst>
            <pc:docMk/>
            <pc:sldMk cId="961533618" sldId="902"/>
            <ac:spMk id="2" creationId="{CC2B157C-99E3-4166-B3F7-A20C1570607D}"/>
          </ac:spMkLst>
        </pc:spChg>
        <pc:spChg chg="mod">
          <ac:chgData name="Michael Bennett" userId="808163721be62333" providerId="LiveId" clId="{1DB82F3B-1A73-4285-87DD-E1410DB8665B}" dt="2019-11-06T20:37:29.364" v="1697" actId="20577"/>
          <ac:spMkLst>
            <pc:docMk/>
            <pc:sldMk cId="961533618" sldId="902"/>
            <ac:spMk id="3" creationId="{8FD8F40C-D1B6-47F1-A0B4-7BEAF35A0218}"/>
          </ac:spMkLst>
        </pc:spChg>
      </pc:sldChg>
      <pc:sldChg chg="modSp add del">
        <pc:chgData name="Michael Bennett" userId="808163721be62333" providerId="LiveId" clId="{1DB82F3B-1A73-4285-87DD-E1410DB8665B}" dt="2019-11-06T19:28:34.854" v="355" actId="2696"/>
        <pc:sldMkLst>
          <pc:docMk/>
          <pc:sldMk cId="1262878668" sldId="902"/>
        </pc:sldMkLst>
        <pc:spChg chg="mod">
          <ac:chgData name="Michael Bennett" userId="808163721be62333" providerId="LiveId" clId="{1DB82F3B-1A73-4285-87DD-E1410DB8665B}" dt="2019-11-06T19:28:34.452" v="354"/>
          <ac:spMkLst>
            <pc:docMk/>
            <pc:sldMk cId="1262878668" sldId="902"/>
            <ac:spMk id="2" creationId="{2AB0D273-4728-4782-9D33-CC6399B5DB94}"/>
          </ac:spMkLst>
        </pc:spChg>
      </pc:sldChg>
      <pc:sldChg chg="modSp add">
        <pc:chgData name="Michael Bennett" userId="808163721be62333" providerId="LiveId" clId="{1DB82F3B-1A73-4285-87DD-E1410DB8665B}" dt="2019-11-06T21:00:30.893" v="2392" actId="20577"/>
        <pc:sldMkLst>
          <pc:docMk/>
          <pc:sldMk cId="2085463204" sldId="903"/>
        </pc:sldMkLst>
        <pc:spChg chg="mod">
          <ac:chgData name="Michael Bennett" userId="808163721be62333" providerId="LiveId" clId="{1DB82F3B-1A73-4285-87DD-E1410DB8665B}" dt="2019-11-06T19:45:18.355" v="944" actId="20577"/>
          <ac:spMkLst>
            <pc:docMk/>
            <pc:sldMk cId="2085463204" sldId="903"/>
            <ac:spMk id="2" creationId="{AF184602-62E1-4F29-85F0-0161979EA135}"/>
          </ac:spMkLst>
        </pc:spChg>
        <pc:spChg chg="mod">
          <ac:chgData name="Michael Bennett" userId="808163721be62333" providerId="LiveId" clId="{1DB82F3B-1A73-4285-87DD-E1410DB8665B}" dt="2019-11-06T21:00:30.893" v="2392" actId="20577"/>
          <ac:spMkLst>
            <pc:docMk/>
            <pc:sldMk cId="2085463204" sldId="903"/>
            <ac:spMk id="3" creationId="{0C04D844-3827-4FF5-A2BF-767100FECECA}"/>
          </ac:spMkLst>
        </pc:spChg>
      </pc:sldChg>
      <pc:sldChg chg="modSp add del">
        <pc:chgData name="Michael Bennett" userId="808163721be62333" providerId="LiveId" clId="{1DB82F3B-1A73-4285-87DD-E1410DB8665B}" dt="2019-11-06T19:29:32.392" v="464" actId="2696"/>
        <pc:sldMkLst>
          <pc:docMk/>
          <pc:sldMk cId="2281934626" sldId="903"/>
        </pc:sldMkLst>
        <pc:spChg chg="mod">
          <ac:chgData name="Michael Bennett" userId="808163721be62333" providerId="LiveId" clId="{1DB82F3B-1A73-4285-87DD-E1410DB8665B}" dt="2019-11-06T19:29:31.451" v="463"/>
          <ac:spMkLst>
            <pc:docMk/>
            <pc:sldMk cId="2281934626" sldId="903"/>
            <ac:spMk id="2" creationId="{B34D5371-E252-4929-B3A6-AAF9DA71FBBA}"/>
          </ac:spMkLst>
        </pc:spChg>
      </pc:sldChg>
      <pc:sldChg chg="add del">
        <pc:chgData name="Michael Bennett" userId="808163721be62333" providerId="LiveId" clId="{1DB82F3B-1A73-4285-87DD-E1410DB8665B}" dt="2019-11-06T19:31:29.555" v="531"/>
        <pc:sldMkLst>
          <pc:docMk/>
          <pc:sldMk cId="1153732992" sldId="904"/>
        </pc:sldMkLst>
      </pc:sldChg>
      <pc:sldChg chg="modSp add ord">
        <pc:chgData name="Michael Bennett" userId="808163721be62333" providerId="LiveId" clId="{1DB82F3B-1A73-4285-87DD-E1410DB8665B}" dt="2019-11-06T19:46:43.411" v="1000" actId="20577"/>
        <pc:sldMkLst>
          <pc:docMk/>
          <pc:sldMk cId="3317830303" sldId="904"/>
        </pc:sldMkLst>
        <pc:spChg chg="mod">
          <ac:chgData name="Michael Bennett" userId="808163721be62333" providerId="LiveId" clId="{1DB82F3B-1A73-4285-87DD-E1410DB8665B}" dt="2019-11-06T19:46:43.411" v="1000" actId="20577"/>
          <ac:spMkLst>
            <pc:docMk/>
            <pc:sldMk cId="3317830303" sldId="904"/>
            <ac:spMk id="2" creationId="{23AAF0B7-488B-4EBF-B42C-15DF8B505DF6}"/>
          </ac:spMkLst>
        </pc:spChg>
        <pc:spChg chg="mod">
          <ac:chgData name="Michael Bennett" userId="808163721be62333" providerId="LiveId" clId="{1DB82F3B-1A73-4285-87DD-E1410DB8665B}" dt="2019-11-06T19:33:09.267" v="708" actId="20577"/>
          <ac:spMkLst>
            <pc:docMk/>
            <pc:sldMk cId="3317830303" sldId="904"/>
            <ac:spMk id="3" creationId="{0ABAE31A-BE7A-43CE-98EF-B5B8C252F362}"/>
          </ac:spMkLst>
        </pc:spChg>
      </pc:sldChg>
      <pc:sldChg chg="add del">
        <pc:chgData name="Michael Bennett" userId="808163721be62333" providerId="LiveId" clId="{1DB82F3B-1A73-4285-87DD-E1410DB8665B}" dt="2019-11-06T19:52:15.942" v="1401" actId="2696"/>
        <pc:sldMkLst>
          <pc:docMk/>
          <pc:sldMk cId="2767952464" sldId="905"/>
        </pc:sldMkLst>
      </pc:sldChg>
      <pc:sldChg chg="modSp add del">
        <pc:chgData name="Michael Bennett" userId="808163721be62333" providerId="LiveId" clId="{1DB82F3B-1A73-4285-87DD-E1410DB8665B}" dt="2019-11-06T19:45:19.521" v="946" actId="2696"/>
        <pc:sldMkLst>
          <pc:docMk/>
          <pc:sldMk cId="880472810" sldId="906"/>
        </pc:sldMkLst>
        <pc:spChg chg="mod">
          <ac:chgData name="Michael Bennett" userId="808163721be62333" providerId="LiveId" clId="{1DB82F3B-1A73-4285-87DD-E1410DB8665B}" dt="2019-11-06T19:45:19.156" v="945"/>
          <ac:spMkLst>
            <pc:docMk/>
            <pc:sldMk cId="880472810" sldId="906"/>
            <ac:spMk id="2" creationId="{35F897EB-7118-4D02-B20C-D8CBD2ED8320}"/>
          </ac:spMkLst>
        </pc:spChg>
      </pc:sldChg>
      <pc:sldChg chg="modSp add">
        <pc:chgData name="Michael Bennett" userId="808163721be62333" providerId="LiveId" clId="{1DB82F3B-1A73-4285-87DD-E1410DB8665B}" dt="2019-11-06T19:49:47.338" v="1210" actId="20577"/>
        <pc:sldMkLst>
          <pc:docMk/>
          <pc:sldMk cId="1359140690" sldId="906"/>
        </pc:sldMkLst>
        <pc:spChg chg="mod">
          <ac:chgData name="Michael Bennett" userId="808163721be62333" providerId="LiveId" clId="{1DB82F3B-1A73-4285-87DD-E1410DB8665B}" dt="2019-11-06T19:47:03.743" v="1024" actId="5793"/>
          <ac:spMkLst>
            <pc:docMk/>
            <pc:sldMk cId="1359140690" sldId="906"/>
            <ac:spMk id="2" creationId="{2A92FA70-486F-4B3F-A37C-D728F88D54BA}"/>
          </ac:spMkLst>
        </pc:spChg>
        <pc:spChg chg="mod">
          <ac:chgData name="Michael Bennett" userId="808163721be62333" providerId="LiveId" clId="{1DB82F3B-1A73-4285-87DD-E1410DB8665B}" dt="2019-11-06T19:49:47.338" v="1210" actId="20577"/>
          <ac:spMkLst>
            <pc:docMk/>
            <pc:sldMk cId="1359140690" sldId="906"/>
            <ac:spMk id="3" creationId="{3E6BFDB0-7B5A-4EC1-8A5E-97307ED646F8}"/>
          </ac:spMkLst>
        </pc:spChg>
      </pc:sldChg>
      <pc:sldChg chg="modSp add del">
        <pc:chgData name="Michael Bennett" userId="808163721be62333" providerId="LiveId" clId="{1DB82F3B-1A73-4285-87DD-E1410DB8665B}" dt="2019-11-06T19:47:04.160" v="1026" actId="2696"/>
        <pc:sldMkLst>
          <pc:docMk/>
          <pc:sldMk cId="2088223785" sldId="907"/>
        </pc:sldMkLst>
        <pc:spChg chg="mod">
          <ac:chgData name="Michael Bennett" userId="808163721be62333" providerId="LiveId" clId="{1DB82F3B-1A73-4285-87DD-E1410DB8665B}" dt="2019-11-06T19:47:03.755" v="1025"/>
          <ac:spMkLst>
            <pc:docMk/>
            <pc:sldMk cId="2088223785" sldId="907"/>
            <ac:spMk id="2" creationId="{F6A995ED-A571-44A8-AEAE-BDEEC95F6D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11/6/2019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0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November 06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Interoperability RFI -</a:t>
            </a:r>
            <a:r>
              <a:rPr lang="en-US" baseline="0" dirty="0"/>
              <a:t> </a:t>
            </a:r>
            <a:r>
              <a:rPr lang="en-US" dirty="0"/>
              <a:t>Review responses to date</a:t>
            </a:r>
          </a:p>
          <a:p>
            <a:r>
              <a:rPr lang="en-US" dirty="0"/>
              <a:t>LETS RFP Draft review, next steps</a:t>
            </a:r>
          </a:p>
          <a:p>
            <a:r>
              <a:rPr lang="en-US" dirty="0"/>
              <a:t>Tangle (Node)</a:t>
            </a:r>
            <a:r>
              <a:rPr lang="en-US" baseline="0" dirty="0"/>
              <a:t> RFC Draft incremental update</a:t>
            </a:r>
          </a:p>
          <a:p>
            <a:r>
              <a:rPr lang="en-US" baseline="0" dirty="0"/>
              <a:t>EEE Next Steps</a:t>
            </a:r>
          </a:p>
          <a:p>
            <a:r>
              <a:rPr lang="en-US" baseline="0" dirty="0"/>
              <a:t>DIDO and Testing</a:t>
            </a:r>
          </a:p>
          <a:p>
            <a:r>
              <a:rPr lang="en-US" baseline="0" dirty="0"/>
              <a:t>New ideas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– see above;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(subject to impact</a:t>
            </a:r>
            <a:r>
              <a:rPr lang="en-US" baseline="0" dirty="0"/>
              <a:t> assessment)</a:t>
            </a:r>
          </a:p>
          <a:p>
            <a:pPr lvl="1"/>
            <a:r>
              <a:rPr lang="en-US" baseline="0" dirty="0"/>
              <a:t>Smoother generation of future TF/RTF reports, redline, specification</a:t>
            </a:r>
          </a:p>
          <a:p>
            <a:pPr lvl="1"/>
            <a:r>
              <a:rPr lang="en-US" baseline="0" dirty="0"/>
              <a:t>Re-think of diagram formats to sustain this</a:t>
            </a:r>
          </a:p>
          <a:p>
            <a:r>
              <a:rPr lang="en-US" dirty="0"/>
              <a:t>SBRM (BIM not FDTF)</a:t>
            </a:r>
          </a:p>
          <a:p>
            <a:pPr lvl="1"/>
            <a:r>
              <a:rPr lang="en-US" dirty="0"/>
              <a:t>RFP Submissions due in December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E9E3-D8A6-45CB-BBAA-79A7B5FE1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Directions and FIBO v2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8F4C4-7FC5-4191-A775-B90401CBC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Combines:</a:t>
            </a:r>
          </a:p>
          <a:p>
            <a:pPr lvl="1"/>
            <a:r>
              <a:rPr lang="en-US" dirty="0"/>
              <a:t>Previous ‘FIBO Directions’ position paper</a:t>
            </a:r>
          </a:p>
          <a:p>
            <a:pPr lvl="1"/>
            <a:r>
              <a:rPr lang="en-US" dirty="0"/>
              <a:t>FIBO</a:t>
            </a:r>
            <a:r>
              <a:rPr lang="en-US" baseline="0" dirty="0"/>
              <a:t> v2 TF Report Automation</a:t>
            </a:r>
          </a:p>
          <a:p>
            <a:pPr lvl="1"/>
            <a:r>
              <a:rPr lang="en-US" baseline="0" dirty="0"/>
              <a:t>URIs alignment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4FA5BE-0B38-4934-985F-A937A872D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086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3B0F-30CD-4A0D-AECF-98BB5FD3D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FIBO</a:t>
            </a:r>
            <a:r>
              <a:rPr lang="en-US" dirty="0"/>
              <a:t> v2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B6092-7FBF-47F0-A7E6-BEF290891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TF Report Automation – progress ongoing</a:t>
            </a:r>
          </a:p>
          <a:p>
            <a:pPr lvl="1"/>
            <a:r>
              <a:rPr lang="en-US" dirty="0"/>
              <a:t>Jira alignment</a:t>
            </a:r>
          </a:p>
          <a:p>
            <a:pPr lvl="1"/>
            <a:r>
              <a:rPr lang="en-US" dirty="0"/>
              <a:t>LaTeX</a:t>
            </a:r>
            <a:r>
              <a:rPr lang="en-US" baseline="0" dirty="0"/>
              <a:t> spec and redline production</a:t>
            </a:r>
          </a:p>
          <a:p>
            <a:pPr lvl="1"/>
            <a:r>
              <a:rPr lang="en-US" baseline="0" dirty="0"/>
              <a:t>Diagrams</a:t>
            </a:r>
          </a:p>
          <a:p>
            <a:pPr lvl="0"/>
            <a:r>
              <a:rPr lang="en-US" dirty="0"/>
              <a:t>URI Alignment</a:t>
            </a:r>
          </a:p>
          <a:p>
            <a:pPr lvl="1"/>
            <a:r>
              <a:rPr lang="en-US" dirty="0"/>
              <a:t>All agree we need one URI</a:t>
            </a:r>
          </a:p>
          <a:p>
            <a:pPr lvl="1"/>
            <a:r>
              <a:rPr lang="en-US" dirty="0"/>
              <a:t>Preference</a:t>
            </a:r>
            <a:r>
              <a:rPr lang="en-US" baseline="0" dirty="0"/>
              <a:t> is edmcouncil.org</a:t>
            </a:r>
          </a:p>
          <a:p>
            <a:pPr lvl="1"/>
            <a:r>
              <a:rPr lang="en-US" baseline="0" dirty="0"/>
              <a:t>Impact analysis </a:t>
            </a:r>
          </a:p>
          <a:p>
            <a:pPr lvl="1"/>
            <a:r>
              <a:rPr lang="en-US" baseline="0" dirty="0"/>
              <a:t>Management – EDMC and OMG management to meet and identify any potential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EA15A-251B-4F54-9371-BE14816F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60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 2018)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RTF due to report in March 2020</a:t>
            </a:r>
          </a:p>
          <a:p>
            <a:pPr lvl="1"/>
            <a:r>
              <a:rPr lang="en-US" sz="1800" dirty="0"/>
              <a:t>Will align dates for Q1 2020 between EDMC and OMG for FTF cycle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provide some automation for the transformation for EDM Council OWL to OMG OWL</a:t>
            </a:r>
          </a:p>
          <a:p>
            <a:pPr lvl="1"/>
            <a:r>
              <a:rPr lang="en-US" sz="1800" baseline="0" dirty="0"/>
              <a:t>proposal is to have one set of namespaces rather than 2 as at present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Foundations</a:t>
            </a:r>
            <a:endParaRPr lang="en-US" sz="2400" dirty="0"/>
          </a:p>
          <a:p>
            <a:pPr lvl="1"/>
            <a:r>
              <a:rPr lang="en-US" sz="1800" dirty="0"/>
              <a:t>1.2 RTF reported in </a:t>
            </a:r>
            <a:r>
              <a:rPr lang="en-US" sz="1800" baseline="0" dirty="0"/>
              <a:t>March 2017</a:t>
            </a:r>
          </a:p>
          <a:p>
            <a:pPr lvl="1"/>
            <a:r>
              <a:rPr lang="en-US" sz="1800" baseline="0" dirty="0"/>
              <a:t>1.3 RTF chartered Sept 2017</a:t>
            </a:r>
          </a:p>
          <a:p>
            <a:pPr lvl="1"/>
            <a:r>
              <a:rPr lang="en-US" sz="1800" dirty="0"/>
              <a:t>Extended to 2020 (June?)</a:t>
            </a:r>
            <a:endParaRPr lang="en-US" sz="1800" baseline="0" dirty="0"/>
          </a:p>
          <a:p>
            <a:r>
              <a:rPr lang="en-US" sz="1800" dirty="0"/>
              <a:t>Business Entities</a:t>
            </a:r>
          </a:p>
          <a:p>
            <a:pPr lvl="1"/>
            <a:r>
              <a:rPr lang="en-US" sz="1800" dirty="0"/>
              <a:t>1.2 RTF</a:t>
            </a:r>
            <a:r>
              <a:rPr lang="en-US" sz="18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</a:rPr>
              <a:t>Separate urgent issue – to be actioned by the RTF</a:t>
            </a:r>
          </a:p>
          <a:p>
            <a:pPr lvl="1">
              <a:defRPr/>
            </a:pPr>
            <a:r>
              <a:rPr lang="en-US" sz="1800" dirty="0"/>
              <a:t>Extended to 2020 (June?)</a:t>
            </a:r>
            <a:endParaRPr lang="en-US" sz="1800" kern="1200" baseline="0" dirty="0">
              <a:solidFill>
                <a:schemeClr val="tx1"/>
              </a:solidFill>
              <a:effectLst/>
            </a:endParaRPr>
          </a:p>
          <a:p>
            <a:r>
              <a:rPr lang="en-US" sz="1800" dirty="0"/>
              <a:t>Indices and Indicators</a:t>
            </a:r>
          </a:p>
          <a:p>
            <a:pPr lvl="1"/>
            <a:r>
              <a:rPr lang="en-US" sz="1800" dirty="0"/>
              <a:t>1.1 RTF chartered in Sept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r>
              <a:rPr lang="en-US" sz="1800" dirty="0"/>
              <a:t>Financial Business and Commerce (FBC) </a:t>
            </a:r>
          </a:p>
          <a:p>
            <a:pPr lvl="1"/>
            <a:r>
              <a:rPr lang="en-US" sz="1800" dirty="0"/>
              <a:t>New RTF 1.1 chartered in September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pPr lvl="0"/>
            <a:r>
              <a:rPr lang="en-US" sz="2000" dirty="0"/>
              <a:t>These remain in existence until FIBO2 is approved</a:t>
            </a:r>
          </a:p>
          <a:p>
            <a:pPr lvl="1"/>
            <a:r>
              <a:rPr lang="en-US" sz="18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61059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7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4063563" y="2046949"/>
            <a:ext cx="149299" cy="184866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9701CD1-FC42-486F-97A1-2FF9DD9BD469}"/>
              </a:ext>
            </a:extLst>
          </p:cNvPr>
          <p:cNvCxnSpPr>
            <a:cxnSpLocks/>
          </p:cNvCxnSpPr>
          <p:nvPr/>
        </p:nvCxnSpPr>
        <p:spPr>
          <a:xfrm flipH="1">
            <a:off x="2721185" y="2046949"/>
            <a:ext cx="1187511" cy="149763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D3865E5-4E83-40E4-B1A8-D58FD016A138}"/>
              </a:ext>
            </a:extLst>
          </p:cNvPr>
          <p:cNvSpPr txBox="1"/>
          <p:nvPr/>
        </p:nvSpPr>
        <p:spPr>
          <a:xfrm>
            <a:off x="1297544" y="2303986"/>
            <a:ext cx="3296602" cy="1104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06" b="1" dirty="0"/>
              <a:t>Example Glossary term: Absolute Prepayment Rate:  </a:t>
            </a:r>
          </a:p>
          <a:p>
            <a:br>
              <a:rPr lang="en-US" sz="506" u="sng" dirty="0"/>
            </a:br>
            <a:r>
              <a:rPr lang="en-US" sz="506" u="sng" dirty="0"/>
              <a:t>Model-Generated Definition</a:t>
            </a:r>
            <a:r>
              <a:rPr lang="en-US" sz="506" dirty="0"/>
              <a:t>: </a:t>
            </a:r>
          </a:p>
          <a:p>
            <a:r>
              <a:rPr lang="en-US" sz="506" dirty="0"/>
              <a:t>A kind of loan pool analytic. A valid occurrence the following necessary condition: </a:t>
            </a:r>
          </a:p>
          <a:p>
            <a:pPr marL="417910" lvl="1" indent="-160735">
              <a:buFont typeface="Arial" panose="020B0604020202020204" pitchFamily="34" charset="0"/>
              <a:buChar char="•"/>
            </a:pPr>
            <a:r>
              <a:rPr lang="en-US" sz="506" dirty="0"/>
              <a:t>Determined by at least on occurrence of absolute prepayment rate formula.</a:t>
            </a:r>
          </a:p>
          <a:p>
            <a:r>
              <a:rPr lang="en-US" sz="506" dirty="0"/>
              <a:t>A valid occurrence may also have the following properties: </a:t>
            </a:r>
          </a:p>
          <a:p>
            <a:pPr marL="417910" lvl="1" indent="-160735">
              <a:buFont typeface="Arial" panose="020B0604020202020204" pitchFamily="34" charset="0"/>
              <a:buChar char="•"/>
            </a:pPr>
            <a:r>
              <a:rPr lang="en-US" sz="506" dirty="0"/>
              <a:t>Absolute prepayment rate has value any number of occurrences of timed percentage.</a:t>
            </a:r>
          </a:p>
          <a:p>
            <a:pPr lvl="1"/>
            <a:endParaRPr lang="en-US" sz="506" dirty="0"/>
          </a:p>
          <a:p>
            <a:r>
              <a:rPr lang="en-US" sz="506" dirty="0"/>
              <a:t>Definition: The absolute prepayment rate (for ABS) is the standard measure of prepayment rates in the auto-loan sector. ABS measures the monthly rate of loan prepayments as a percentage of the original pool balance. ABS is defined by the following formula where SMM refers to Single Monthly Mortality, which measures the percentage of dollars prepaid in a given month expressed as a percentage of the scheduled loan balance. ABS=(100*SMM) / 100 + (SMM X Age-1)</a:t>
            </a:r>
          </a:p>
        </p:txBody>
      </p: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4158157" y="2016458"/>
            <a:ext cx="1175098" cy="182457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rect Access Storage 3"/>
          <p:cNvSpPr/>
          <p:nvPr/>
        </p:nvSpPr>
        <p:spPr>
          <a:xfrm>
            <a:off x="2712428" y="1559821"/>
            <a:ext cx="525967" cy="566621"/>
          </a:xfrm>
          <a:prstGeom prst="flowChartMagneticDrum">
            <a:avLst/>
          </a:prstGeom>
          <a:solidFill>
            <a:srgbClr val="FB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 dirty="0"/>
          </a:p>
        </p:txBody>
      </p:sp>
      <p:sp>
        <p:nvSpPr>
          <p:cNvPr id="5" name="TextBox 4"/>
          <p:cNvSpPr txBox="1"/>
          <p:nvPr/>
        </p:nvSpPr>
        <p:spPr>
          <a:xfrm>
            <a:off x="4418573" y="1699786"/>
            <a:ext cx="2237273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b="1" dirty="0"/>
              <a:t>FIBO-DEV (Development) is all  FIBO Domains being worked by FCT’s </a:t>
            </a:r>
            <a:r>
              <a:rPr lang="en-US" sz="675" b="1" u="sng" dirty="0"/>
              <a:t>and </a:t>
            </a:r>
            <a:r>
              <a:rPr lang="en-US" sz="675" b="1" dirty="0"/>
              <a:t>all others. There are &gt;300 Ontologies.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4903" y="1891136"/>
            <a:ext cx="42692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dirty="0"/>
              <a:t>GitHub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03692" y="1565082"/>
            <a:ext cx="537467" cy="57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8" dirty="0"/>
              <a:t>FIBO OWL</a:t>
            </a:r>
          </a:p>
          <a:p>
            <a:r>
              <a:rPr lang="en-US" sz="788" dirty="0"/>
              <a:t>- Master</a:t>
            </a:r>
          </a:p>
        </p:txBody>
      </p:sp>
      <p:sp>
        <p:nvSpPr>
          <p:cNvPr id="11" name="Manual Operation 10"/>
          <p:cNvSpPr/>
          <p:nvPr/>
        </p:nvSpPr>
        <p:spPr>
          <a:xfrm>
            <a:off x="3291259" y="1672242"/>
            <a:ext cx="513518" cy="326652"/>
          </a:xfrm>
          <a:prstGeom prst="flowChartManualOperation">
            <a:avLst/>
          </a:prstGeom>
          <a:solidFill>
            <a:srgbClr val="C1E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71" name="Group 70"/>
          <p:cNvGrpSpPr/>
          <p:nvPr/>
        </p:nvGrpSpPr>
        <p:grpSpPr>
          <a:xfrm>
            <a:off x="3811419" y="1691641"/>
            <a:ext cx="603140" cy="308939"/>
            <a:chOff x="2602182" y="2486592"/>
            <a:chExt cx="720904" cy="549225"/>
          </a:xfrm>
        </p:grpSpPr>
        <p:sp>
          <p:nvSpPr>
            <p:cNvPr id="9" name="Predefined Process 8"/>
            <p:cNvSpPr/>
            <p:nvPr/>
          </p:nvSpPr>
          <p:spPr>
            <a:xfrm>
              <a:off x="2718453" y="2486592"/>
              <a:ext cx="493159" cy="493159"/>
            </a:xfrm>
            <a:prstGeom prst="flowChartPredefinedProcess">
              <a:avLst/>
            </a:prstGeom>
            <a:solidFill>
              <a:srgbClr val="C1E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02182" y="2502338"/>
              <a:ext cx="720904" cy="533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75" dirty="0"/>
                <a:t>RDF </a:t>
              </a:r>
            </a:p>
            <a:p>
              <a:pPr algn="ctr"/>
              <a:r>
                <a:rPr lang="en-US" sz="675" dirty="0"/>
                <a:t>ToolKit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326697" y="1652898"/>
            <a:ext cx="462557" cy="611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dirty="0"/>
              <a:t>FLT Publish</a:t>
            </a:r>
          </a:p>
          <a:p>
            <a:pPr algn="ctr"/>
            <a:r>
              <a:rPr lang="en-US" sz="675" dirty="0"/>
              <a:t>Decision</a:t>
            </a:r>
          </a:p>
        </p:txBody>
      </p:sp>
      <p:cxnSp>
        <p:nvCxnSpPr>
          <p:cNvPr id="28" name="Straight Arrow Connector 27"/>
          <p:cNvCxnSpPr>
            <a:cxnSpLocks/>
            <a:endCxn id="11" idx="1"/>
          </p:cNvCxnSpPr>
          <p:nvPr/>
        </p:nvCxnSpPr>
        <p:spPr>
          <a:xfrm flipV="1">
            <a:off x="3088989" y="1835568"/>
            <a:ext cx="253624" cy="3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cxnSpLocks/>
          </p:cNvCxnSpPr>
          <p:nvPr/>
        </p:nvCxnSpPr>
        <p:spPr>
          <a:xfrm>
            <a:off x="3722885" y="1835568"/>
            <a:ext cx="191976" cy="3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235" y="3619149"/>
            <a:ext cx="2256545" cy="158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TextBox 90"/>
          <p:cNvSpPr txBox="1"/>
          <p:nvPr/>
        </p:nvSpPr>
        <p:spPr>
          <a:xfrm>
            <a:off x="2149134" y="5164839"/>
            <a:ext cx="723383" cy="20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60" dirty="0"/>
              <a:t>UML Model</a:t>
            </a:r>
          </a:p>
        </p:txBody>
      </p:sp>
      <p:sp>
        <p:nvSpPr>
          <p:cNvPr id="9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3797581" y="3974883"/>
            <a:ext cx="1535673" cy="1484132"/>
          </a:xfrm>
          <a:prstGeom prst="rect">
            <a:avLst/>
          </a:prstGeom>
          <a:ln w="3175"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675" dirty="0"/>
              <a:t>Ontology(&lt;http://</a:t>
            </a:r>
            <a:r>
              <a:rPr lang="en-US" sz="675" dirty="0" err="1"/>
              <a:t>example.com</a:t>
            </a:r>
            <a:r>
              <a:rPr lang="en-US" sz="675" dirty="0"/>
              <a:t>/SMIF/</a:t>
            </a:r>
            <a:r>
              <a:rPr lang="en-US" sz="675" dirty="0" err="1"/>
              <a:t>LegalCapacities</a:t>
            </a:r>
            <a:r>
              <a:rPr lang="en-US" sz="675" dirty="0"/>
              <a:t>&gt;</a:t>
            </a:r>
          </a:p>
          <a:p>
            <a:pPr>
              <a:spcBef>
                <a:spcPts val="0"/>
              </a:spcBef>
            </a:pPr>
            <a:r>
              <a:rPr lang="en-US" sz="675" dirty="0"/>
              <a:t>Import(&lt;http://example.com/SMIF/Agents#&gt;)</a:t>
            </a:r>
          </a:p>
          <a:p>
            <a:pPr>
              <a:spcBef>
                <a:spcPts val="0"/>
              </a:spcBef>
            </a:pPr>
            <a:r>
              <a:rPr lang="en-US" sz="675" dirty="0"/>
              <a:t>Import(&lt;http://example.com/SMIF/Relations#&gt;)</a:t>
            </a:r>
          </a:p>
          <a:p>
            <a:pPr>
              <a:spcBef>
                <a:spcPts val="0"/>
              </a:spcBef>
            </a:pPr>
            <a:r>
              <a:rPr lang="de-DE" sz="675" dirty="0"/>
              <a:t>&gt;)</a:t>
            </a:r>
          </a:p>
          <a:p>
            <a:pPr>
              <a:spcBef>
                <a:spcPts val="0"/>
              </a:spcBef>
            </a:pPr>
            <a:r>
              <a:rPr lang="is-IS" sz="675" dirty="0"/>
              <a:t>)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265789" y="5061124"/>
            <a:ext cx="683476" cy="32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60" dirty="0"/>
              <a:t>OWL Model</a:t>
            </a:r>
          </a:p>
        </p:txBody>
      </p:sp>
      <p:sp>
        <p:nvSpPr>
          <p:cNvPr id="95" name="Left-Right Arrow 94"/>
          <p:cNvSpPr/>
          <p:nvPr/>
        </p:nvSpPr>
        <p:spPr>
          <a:xfrm>
            <a:off x="3582786" y="4422534"/>
            <a:ext cx="214796" cy="11147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9" rIns="38576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760"/>
          </a:p>
        </p:txBody>
      </p:sp>
      <p:sp>
        <p:nvSpPr>
          <p:cNvPr id="96" name="TextBox 95"/>
          <p:cNvSpPr txBox="1"/>
          <p:nvPr/>
        </p:nvSpPr>
        <p:spPr>
          <a:xfrm>
            <a:off x="3543825" y="4572118"/>
            <a:ext cx="36487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dirty="0"/>
              <a:t>SMIF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163" y="2078036"/>
            <a:ext cx="1423466" cy="984990"/>
          </a:xfrm>
          <a:prstGeom prst="rect">
            <a:avLst/>
          </a:prstGeom>
        </p:spPr>
      </p:pic>
      <p:sp>
        <p:nvSpPr>
          <p:cNvPr id="66" name="TextBox 65"/>
          <p:cNvSpPr txBox="1"/>
          <p:nvPr/>
        </p:nvSpPr>
        <p:spPr>
          <a:xfrm>
            <a:off x="5751986" y="3506294"/>
            <a:ext cx="36487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dirty="0"/>
              <a:t>SKOS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025" y="3677933"/>
            <a:ext cx="2303792" cy="1390574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6890965" y="4061758"/>
            <a:ext cx="76408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dirty="0"/>
              <a:t>Fibo.schema.org</a:t>
            </a:r>
          </a:p>
        </p:txBody>
      </p:sp>
      <p:cxnSp>
        <p:nvCxnSpPr>
          <p:cNvPr id="10" name="Straight Arrow Connector 9"/>
          <p:cNvCxnSpPr>
            <a:cxnSpLocks/>
            <a:endCxn id="2" idx="1"/>
          </p:cNvCxnSpPr>
          <p:nvPr/>
        </p:nvCxnSpPr>
        <p:spPr>
          <a:xfrm>
            <a:off x="4265788" y="1998895"/>
            <a:ext cx="586374" cy="57163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2956216" y="2046950"/>
            <a:ext cx="855203" cy="367019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FB383B0-313B-B645-AE79-AE86FC6E81D2}"/>
              </a:ext>
            </a:extLst>
          </p:cNvPr>
          <p:cNvSpPr txBox="1"/>
          <p:nvPr/>
        </p:nvSpPr>
        <p:spPr>
          <a:xfrm>
            <a:off x="2580541" y="235333"/>
            <a:ext cx="4039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FIBO Products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E52CE71-B4A0-944A-82BB-199545865B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2919" y="1997813"/>
            <a:ext cx="1136523" cy="563642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6195CD-C881-954F-83C1-38D1732A267E}"/>
              </a:ext>
            </a:extLst>
          </p:cNvPr>
          <p:cNvCxnSpPr>
            <a:cxnSpLocks/>
          </p:cNvCxnSpPr>
          <p:nvPr/>
        </p:nvCxnSpPr>
        <p:spPr>
          <a:xfrm>
            <a:off x="4374220" y="1937216"/>
            <a:ext cx="2228699" cy="11575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E68E98F-D6B0-5842-99CF-642D3B76F467}"/>
              </a:ext>
            </a:extLst>
          </p:cNvPr>
          <p:cNvSpPr txBox="1"/>
          <p:nvPr/>
        </p:nvSpPr>
        <p:spPr>
          <a:xfrm>
            <a:off x="6862003" y="2525346"/>
            <a:ext cx="8189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Visual OWL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9E99257-DAFC-DC48-9EA0-1BB4B25196C0}"/>
              </a:ext>
            </a:extLst>
          </p:cNvPr>
          <p:cNvSpPr txBox="1"/>
          <p:nvPr/>
        </p:nvSpPr>
        <p:spPr>
          <a:xfrm>
            <a:off x="5270512" y="3058856"/>
            <a:ext cx="8189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Protege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3501193-E977-2D48-930B-3090517CBA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9309" y="2859986"/>
            <a:ext cx="1286588" cy="488016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40129103-709B-4645-B148-F9349D992D06}"/>
              </a:ext>
            </a:extLst>
          </p:cNvPr>
          <p:cNvSpPr txBox="1"/>
          <p:nvPr/>
        </p:nvSpPr>
        <p:spPr>
          <a:xfrm>
            <a:off x="7056934" y="3332367"/>
            <a:ext cx="8189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Excel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37B7E2D-5B79-AE42-945B-9BF0EE383E94}"/>
              </a:ext>
            </a:extLst>
          </p:cNvPr>
          <p:cNvCxnSpPr>
            <a:cxnSpLocks/>
          </p:cNvCxnSpPr>
          <p:nvPr/>
        </p:nvCxnSpPr>
        <p:spPr>
          <a:xfrm>
            <a:off x="4341748" y="2016458"/>
            <a:ext cx="2278322" cy="126820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38A280C-45D3-254F-AC87-2ADC24FE2FA3}"/>
              </a:ext>
            </a:extLst>
          </p:cNvPr>
          <p:cNvSpPr txBox="1"/>
          <p:nvPr/>
        </p:nvSpPr>
        <p:spPr>
          <a:xfrm>
            <a:off x="6753125" y="1667882"/>
            <a:ext cx="818963" cy="2308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FIBOPedia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57DD471-6E4F-1F45-AB36-211A4F5D2E72}"/>
              </a:ext>
            </a:extLst>
          </p:cNvPr>
          <p:cNvCxnSpPr>
            <a:cxnSpLocks/>
          </p:cNvCxnSpPr>
          <p:nvPr/>
        </p:nvCxnSpPr>
        <p:spPr>
          <a:xfrm>
            <a:off x="4306074" y="1711255"/>
            <a:ext cx="2447051" cy="2845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31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r>
              <a:rPr lang="en-US" dirty="0"/>
              <a:t>Agenda Planning – Long Beach</a:t>
            </a:r>
          </a:p>
          <a:p>
            <a:r>
              <a:rPr lang="en-US" dirty="0"/>
              <a:t>Summary – FDTF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FDTF Next Things</a:t>
            </a:r>
            <a:endParaRPr lang="en-US" sz="2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200" dirty="0"/>
              <a:t>Glossary</a:t>
            </a:r>
          </a:p>
          <a:p>
            <a:pPr lvl="1"/>
            <a:r>
              <a:rPr lang="en-US" sz="1050" dirty="0"/>
              <a:t>As HTML</a:t>
            </a:r>
          </a:p>
          <a:p>
            <a:pPr lvl="1"/>
            <a:r>
              <a:rPr lang="en-US" sz="1050" dirty="0"/>
              <a:t>As spreadsheet</a:t>
            </a:r>
          </a:p>
          <a:p>
            <a:pPr lvl="0"/>
            <a:r>
              <a:rPr lang="en-US" sz="1200" dirty="0"/>
              <a:t>Data dictionary spreadsheet</a:t>
            </a:r>
          </a:p>
          <a:p>
            <a:pPr lvl="0"/>
            <a:r>
              <a:rPr lang="en-US" sz="1200" dirty="0" err="1"/>
              <a:t>FIBOPedia</a:t>
            </a:r>
            <a:r>
              <a:rPr lang="en-US" sz="1200" dirty="0"/>
              <a:t> (module and ontology abstracts)</a:t>
            </a:r>
          </a:p>
          <a:p>
            <a:pPr lvl="0"/>
            <a:r>
              <a:rPr lang="en-US" sz="1200" dirty="0"/>
              <a:t>Vocabulary (SKOS)</a:t>
            </a:r>
          </a:p>
          <a:p>
            <a:pPr lvl="1"/>
            <a:r>
              <a:rPr lang="en-US" sz="1050" dirty="0"/>
              <a:t>Use alt-label for synonyms for tool support added this quarter</a:t>
            </a:r>
          </a:p>
          <a:p>
            <a:pPr lvl="1"/>
            <a:r>
              <a:rPr lang="en-US" sz="105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200" dirty="0"/>
              <a:t>SMIF - UML Business Model diagrams</a:t>
            </a:r>
          </a:p>
          <a:p>
            <a:pPr lvl="0"/>
            <a:r>
              <a:rPr lang="en-US" sz="1200" dirty="0"/>
              <a:t>Widoco OWL documentation (including visualizations)</a:t>
            </a:r>
          </a:p>
          <a:p>
            <a:pPr lvl="0"/>
            <a:r>
              <a:rPr lang="en-US" sz="1200" dirty="0"/>
              <a:t>OWL Ontology files</a:t>
            </a:r>
          </a:p>
          <a:p>
            <a:pPr lvl="1"/>
            <a:r>
              <a:rPr lang="en-US" sz="1050" dirty="0"/>
              <a:t>RDF/XML, TTL, JSON-LD + </a:t>
            </a:r>
            <a:r>
              <a:rPr lang="en-US" sz="1050" dirty="0" err="1"/>
              <a:t>Nquads</a:t>
            </a:r>
            <a:endParaRPr lang="en-US" sz="1050" dirty="0"/>
          </a:p>
          <a:p>
            <a:pPr lvl="0"/>
            <a:r>
              <a:rPr lang="en-US" sz="1200" dirty="0"/>
              <a:t>Linked Data Fragments </a:t>
            </a:r>
          </a:p>
          <a:p>
            <a:pPr lvl="0"/>
            <a:r>
              <a:rPr lang="en-US" sz="12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85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Specifications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v1</a:t>
            </a:r>
          </a:p>
          <a:p>
            <a:pPr lvl="1"/>
            <a:r>
              <a:rPr lang="en-US" dirty="0"/>
              <a:t>FND: 1.2 as delivered in March 2017</a:t>
            </a:r>
          </a:p>
          <a:p>
            <a:pPr lvl="1"/>
            <a:r>
              <a:rPr lang="en-US" dirty="0"/>
              <a:t>FBC: 1.1</a:t>
            </a:r>
          </a:p>
          <a:p>
            <a:pPr lvl="1"/>
            <a:r>
              <a:rPr lang="en-US" dirty="0"/>
              <a:t>IND: 1.0</a:t>
            </a:r>
          </a:p>
          <a:p>
            <a:pPr lvl="1"/>
            <a:r>
              <a:rPr lang="en-US" dirty="0"/>
              <a:t>BE: 1.2</a:t>
            </a:r>
          </a:p>
          <a:p>
            <a:pPr lvl="2" indent="-214313">
              <a:buFont typeface="Arial" charset="0"/>
              <a:buChar char="–"/>
              <a:defRPr/>
            </a:pPr>
            <a:r>
              <a:rPr lang="en-US" dirty="0"/>
              <a:t>1.2.1 delivering imminently* as urgent fix</a:t>
            </a:r>
          </a:p>
          <a:p>
            <a:pPr lvl="1"/>
            <a:r>
              <a:rPr lang="en-US" dirty="0"/>
              <a:t>RTFs remain open until FIBO2 approved</a:t>
            </a:r>
          </a:p>
          <a:p>
            <a:r>
              <a:rPr lang="en-US" dirty="0"/>
              <a:t>FIBO v2</a:t>
            </a:r>
          </a:p>
          <a:p>
            <a:pPr lvl="1" indent="-257175"/>
            <a:r>
              <a:rPr lang="en-US" dirty="0"/>
              <a:t>Expecting to report in December 2019</a:t>
            </a:r>
          </a:p>
          <a:p>
            <a:pPr lvl="1" indent="-257175"/>
            <a:endParaRPr lang="en-US" dirty="0"/>
          </a:p>
          <a:p>
            <a:pPr marL="300038" lvl="1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53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meets alternate Fridays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 alignment (single URI across EDMC and OMG)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  <a:p>
            <a:pPr lvl="1"/>
            <a:r>
              <a:rPr lang="en-US" dirty="0"/>
              <a:t>Good buy-in from EDM Council (along with URI alignment)</a:t>
            </a:r>
          </a:p>
          <a:p>
            <a:pPr lvl="1"/>
            <a:r>
              <a:rPr lang="en-US" dirty="0"/>
              <a:t>Not for August/September time frame (</a:t>
            </a:r>
            <a:r>
              <a:rPr lang="en-US" dirty="0" err="1"/>
              <a:t>Jiras</a:t>
            </a:r>
            <a:r>
              <a:rPr lang="en-US" dirty="0"/>
              <a:t>, LaTeX)</a:t>
            </a:r>
          </a:p>
          <a:p>
            <a:pPr lvl="1"/>
            <a:r>
              <a:rPr lang="en-US" dirty="0"/>
              <a:t>Diagrams off to a late start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43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FIBO v1</a:t>
            </a:r>
          </a:p>
          <a:p>
            <a:pPr lvl="1"/>
            <a:r>
              <a:rPr lang="en-US" sz="2400" dirty="0"/>
              <a:t>FND: 1.2 as delivered in March 2017</a:t>
            </a:r>
          </a:p>
          <a:p>
            <a:pPr lvl="1"/>
            <a:r>
              <a:rPr lang="en-US" sz="2400" dirty="0"/>
              <a:t>FBC: 1.1</a:t>
            </a:r>
          </a:p>
          <a:p>
            <a:pPr lvl="1"/>
            <a:r>
              <a:rPr lang="en-US" sz="2400" dirty="0"/>
              <a:t>IND:</a:t>
            </a:r>
            <a:r>
              <a:rPr lang="en-US" sz="2400" baseline="0" dirty="0"/>
              <a:t> 1.0</a:t>
            </a:r>
          </a:p>
          <a:p>
            <a:pPr lvl="1"/>
            <a:r>
              <a:rPr lang="en-US" sz="2400" baseline="0" dirty="0"/>
              <a:t>BE: 1.2</a:t>
            </a:r>
            <a:endParaRPr lang="en-US" sz="24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400" dirty="0"/>
              <a:t>RTFs remain open until FIBO2 approved</a:t>
            </a:r>
          </a:p>
          <a:p>
            <a:pPr marL="342900" lvl="0" indent="-342900"/>
            <a:r>
              <a:rPr lang="en-US" sz="2800" dirty="0"/>
              <a:t>FIBO v2</a:t>
            </a:r>
          </a:p>
          <a:p>
            <a:pPr marL="742950" lvl="1" indent="-342900"/>
            <a:r>
              <a:rPr lang="en-US" sz="2400" dirty="0"/>
              <a:t>Expecting to report in December 2019</a:t>
            </a:r>
          </a:p>
          <a:p>
            <a:pPr marL="742950" lvl="1" indent="-342900"/>
            <a:endParaRPr lang="en-US" sz="2400" dirty="0"/>
          </a:p>
          <a:p>
            <a:pPr marL="400050" lvl="1" indent="0">
              <a:buNone/>
            </a:pPr>
            <a:endParaRPr lang="en-US" sz="16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50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FIBO </a:t>
            </a:r>
          </a:p>
          <a:p>
            <a:pPr lvl="1"/>
            <a:r>
              <a:rPr lang="en-US" sz="2000" dirty="0"/>
              <a:t>New</a:t>
            </a:r>
            <a:r>
              <a:rPr lang="en-US" sz="2000" baseline="0" dirty="0"/>
              <a:t> </a:t>
            </a:r>
            <a:r>
              <a:rPr lang="en-US" sz="2000" dirty="0"/>
              <a:t>web publication arrangements</a:t>
            </a:r>
          </a:p>
          <a:p>
            <a:pPr lvl="1"/>
            <a:r>
              <a:rPr lang="en-US" sz="2000" dirty="0"/>
              <a:t>Next release if Q4 2019</a:t>
            </a:r>
          </a:p>
          <a:p>
            <a:pPr lvl="0"/>
            <a:r>
              <a:rPr lang="en-US" sz="2400" dirty="0"/>
              <a:t>FDTF</a:t>
            </a:r>
          </a:p>
          <a:p>
            <a:pPr lvl="1"/>
            <a:r>
              <a:rPr lang="en-US" sz="2000" dirty="0"/>
              <a:t>FIBO v2 Automation – slow progress</a:t>
            </a:r>
          </a:p>
          <a:p>
            <a:pPr lvl="1"/>
            <a:r>
              <a:rPr lang="en-US" sz="2000" dirty="0"/>
              <a:t>URI alignment - EDM Council / OMG management yet to meet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not submit FTF Report on Nov 11</a:t>
            </a:r>
            <a:endParaRPr lang="en-US" sz="2000" dirty="0"/>
          </a:p>
          <a:p>
            <a:pPr lvl="0"/>
            <a:r>
              <a:rPr lang="en-US" sz="2400" dirty="0"/>
              <a:t>Blockchain PSIG</a:t>
            </a:r>
          </a:p>
          <a:p>
            <a:pPr lvl="1"/>
            <a:r>
              <a:rPr lang="en-US" sz="2000" dirty="0"/>
              <a:t>Blockchain</a:t>
            </a:r>
            <a:r>
              <a:rPr lang="en-US" sz="2000" baseline="0" dirty="0"/>
              <a:t> Ecosystems Interoperability RFI published</a:t>
            </a:r>
          </a:p>
          <a:p>
            <a:pPr lvl="2"/>
            <a:r>
              <a:rPr lang="en-US" sz="1600" baseline="0" dirty="0"/>
              <a:t>OMG Press Release published on this</a:t>
            </a:r>
          </a:p>
          <a:p>
            <a:pPr lvl="2"/>
            <a:r>
              <a:rPr lang="en-US" sz="1600" baseline="0" dirty="0"/>
              <a:t>Twitter interest (DLT community)</a:t>
            </a:r>
          </a:p>
          <a:p>
            <a:pPr lvl="1"/>
            <a:r>
              <a:rPr lang="en-US" sz="2000" dirty="0"/>
              <a:t>Progress on RFP for linked encrypted messaging (LETS)</a:t>
            </a:r>
          </a:p>
          <a:p>
            <a:pPr lvl="0"/>
            <a:r>
              <a:rPr lang="en-US" sz="2400" dirty="0"/>
              <a:t>Reston: Education session planned in FDTF Room (FERM?)</a:t>
            </a:r>
          </a:p>
          <a:p>
            <a:pPr lvl="1"/>
            <a:r>
              <a:rPr lang="en-US" sz="2000" dirty="0"/>
              <a:t>Digital transformation of US Financial</a:t>
            </a:r>
            <a:r>
              <a:rPr lang="en-US" sz="2000" baseline="0" dirty="0"/>
              <a:t> Regulatory Reporting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r>
              <a:rPr lang="en-US" dirty="0"/>
              <a:t>WG participation refocused</a:t>
            </a:r>
          </a:p>
          <a:p>
            <a:pPr lvl="1"/>
            <a:r>
              <a:rPr lang="en-US" baseline="0" dirty="0"/>
              <a:t>Groups</a:t>
            </a:r>
            <a:r>
              <a:rPr lang="en-US" dirty="0"/>
              <a:t> work on Agile sprints to defined objectives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A5EE-8BF2-4C2A-B276-B8A5707D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23351-CB29-4274-A478-7D10748D9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Days to meet and Liaison</a:t>
            </a:r>
          </a:p>
          <a:p>
            <a:pPr lvl="1"/>
            <a:r>
              <a:rPr lang="en-US" dirty="0"/>
              <a:t>FDTF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  <a:p>
            <a:pPr lvl="1"/>
            <a:r>
              <a:rPr lang="en-US" dirty="0"/>
              <a:t>FERM / Others</a:t>
            </a:r>
          </a:p>
          <a:p>
            <a:pPr lvl="0"/>
            <a:r>
              <a:rPr lang="en-US" dirty="0"/>
              <a:t>FDTF Activities</a:t>
            </a:r>
          </a:p>
          <a:p>
            <a:pPr lvl="0"/>
            <a:r>
              <a:rPr lang="en-US" dirty="0"/>
              <a:t>FDTF 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68BC-9DF5-457E-BC38-9980466C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B157C-99E3-4166-B3F7-A20C1570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8F40C-D1B6-47F1-A0B4-7BEAF35A0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FDTF</a:t>
            </a:r>
          </a:p>
          <a:p>
            <a:pPr lvl="1"/>
            <a:r>
              <a:rPr lang="en-US" dirty="0"/>
              <a:t>Tuesday am</a:t>
            </a:r>
          </a:p>
          <a:p>
            <a:pPr lvl="1"/>
            <a:r>
              <a:rPr lang="en-US" dirty="0"/>
              <a:t>Wednesday am</a:t>
            </a:r>
          </a:p>
          <a:p>
            <a:pPr lvl="0"/>
            <a:r>
              <a:rPr lang="en-US" dirty="0"/>
              <a:t>Blockchain PSIG</a:t>
            </a:r>
          </a:p>
          <a:p>
            <a:pPr lvl="1"/>
            <a:r>
              <a:rPr lang="en-US" dirty="0"/>
              <a:t>Tuesday pm</a:t>
            </a:r>
          </a:p>
          <a:p>
            <a:pPr lvl="0"/>
            <a:r>
              <a:rPr lang="en-US" dirty="0"/>
              <a:t>AI PTF</a:t>
            </a:r>
          </a:p>
          <a:p>
            <a:pPr lvl="1"/>
            <a:r>
              <a:rPr lang="en-US" dirty="0"/>
              <a:t>Wednesday pm</a:t>
            </a:r>
          </a:p>
          <a:p>
            <a:pPr lvl="0"/>
            <a:r>
              <a:rPr lang="en-US" dirty="0"/>
              <a:t>FERM?</a:t>
            </a:r>
          </a:p>
          <a:p>
            <a:pPr lvl="1"/>
            <a:r>
              <a:rPr lang="en-US" dirty="0"/>
              <a:t>Not known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3C188-DFA4-4A7E-AFCA-380A864C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3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– FDTF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sz="1600" baseline="0" dirty="0"/>
              <a:t>DLT Interoperability RFI (with MARS)</a:t>
            </a:r>
          </a:p>
          <a:p>
            <a:pPr lvl="2"/>
            <a:r>
              <a:rPr lang="en-US" sz="1600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sz="1600" baseline="0" dirty="0"/>
              <a:t>DIDO-RA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Things like the 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lvl="2"/>
            <a:r>
              <a:rPr lang="en-US" sz="16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What happened to the 13 terms we helped define</a:t>
            </a:r>
          </a:p>
          <a:p>
            <a:pPr lvl="2"/>
            <a:r>
              <a:rPr lang="en-US" sz="1400" dirty="0"/>
              <a:t>We provided input to the Data Coalition</a:t>
            </a:r>
          </a:p>
          <a:p>
            <a:pPr lvl="2"/>
            <a:r>
              <a:rPr lang="en-US" sz="1400" dirty="0"/>
              <a:t>Draft from DC included some of the terms but not our definitions</a:t>
            </a:r>
          </a:p>
          <a:p>
            <a:pPr lvl="2"/>
            <a:r>
              <a:rPr lang="en-US" sz="1400" dirty="0"/>
              <a:t>Might be added at some later stage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84602-62E1-4F29-85F0-0161979EA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4D844-3827-4FF5-A2BF-767100FEC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Promised in September report:</a:t>
            </a:r>
          </a:p>
          <a:p>
            <a:pPr lvl="1"/>
            <a:r>
              <a:rPr lang="en-US" sz="2000" dirty="0"/>
              <a:t>FIBO v2 FTF Report</a:t>
            </a:r>
            <a:r>
              <a:rPr lang="en-US" sz="2000" baseline="0" dirty="0"/>
              <a:t> – not being filed</a:t>
            </a:r>
          </a:p>
          <a:p>
            <a:pPr lvl="0"/>
            <a:r>
              <a:rPr lang="en-US" sz="2400" dirty="0"/>
              <a:t>FIBO Updates and status</a:t>
            </a:r>
          </a:p>
          <a:p>
            <a:pPr lvl="0"/>
            <a:r>
              <a:rPr lang="en-US" sz="2400" dirty="0"/>
              <a:t>ID4CA? </a:t>
            </a:r>
          </a:p>
          <a:p>
            <a:pPr lvl="0"/>
            <a:r>
              <a:rPr lang="en-US" sz="2400" dirty="0"/>
              <a:t>Future directions</a:t>
            </a:r>
          </a:p>
          <a:p>
            <a:pPr lvl="1"/>
            <a:r>
              <a:rPr lang="en-US" sz="2000" dirty="0"/>
              <a:t>AI PTF is going other groups at OMG to get them talking about AI in their domain – up to us, arrange speakers</a:t>
            </a:r>
          </a:p>
          <a:p>
            <a:pPr lvl="1"/>
            <a:r>
              <a:rPr lang="en-US" sz="2000" dirty="0"/>
              <a:t>Speaker from AI PSIG in Amsterdam – BT follow up with (</a:t>
            </a:r>
            <a:r>
              <a:rPr lang="en-US" sz="2000" dirty="0" err="1"/>
              <a:t>Beechinor</a:t>
            </a:r>
            <a:r>
              <a:rPr lang="en-US" sz="2000" dirty="0"/>
              <a:t>)</a:t>
            </a:r>
          </a:p>
          <a:p>
            <a:r>
              <a:rPr lang="en-US" sz="2400" dirty="0"/>
              <a:t>FinTech - current status etc. (MB ask Drago </a:t>
            </a:r>
            <a:r>
              <a:rPr lang="en-US" sz="2400" dirty="0" err="1"/>
              <a:t>Indjic</a:t>
            </a:r>
            <a:r>
              <a:rPr lang="en-US" sz="2400" dirty="0"/>
              <a:t> to dial in)</a:t>
            </a:r>
          </a:p>
          <a:p>
            <a:pPr lvl="0"/>
            <a:r>
              <a:rPr lang="en-US" sz="2400" dirty="0"/>
              <a:t>ISO 20022 – TC68/SC9 WG1 ‘Semantics for ISO 20022’ explainer + WG1 updates (2 things)</a:t>
            </a:r>
          </a:p>
          <a:p>
            <a:pPr lvl="0"/>
            <a:r>
              <a:rPr lang="en-US" sz="2400" dirty="0"/>
              <a:t>Regulatory initiatives – FCA thing etc.</a:t>
            </a:r>
          </a:p>
          <a:p>
            <a:pPr lvl="0"/>
            <a:r>
              <a:rPr lang="en-US" sz="2400" dirty="0"/>
              <a:t>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BE3D6F-70AF-4ABF-A80A-9D25A65F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63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RFI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EEE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RFP or extension of something existing?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22441</TotalTime>
  <Words>2790</Words>
  <Application>Microsoft Office PowerPoint</Application>
  <PresentationFormat>On-screen Show (4:3)</PresentationFormat>
  <Paragraphs>522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Agenda Planning</vt:lpstr>
      <vt:lpstr>Days to Meet</vt:lpstr>
      <vt:lpstr>Summary – FDTF Activities</vt:lpstr>
      <vt:lpstr>FDTF Directions and Future Work</vt:lpstr>
      <vt:lpstr>FDTF Agenda</vt:lpstr>
      <vt:lpstr>BC-PSIG and MARS Active Work</vt:lpstr>
      <vt:lpstr>BC-PSIG Agenda Items</vt:lpstr>
      <vt:lpstr>Active FDTF Standards</vt:lpstr>
      <vt:lpstr>FIBO Directions and FIBO v2 Automation</vt:lpstr>
      <vt:lpstr>FIBO FIBO v2 Automation</vt:lpstr>
      <vt:lpstr>FIBO v2 – Status</vt:lpstr>
      <vt:lpstr>Take-away Slides</vt:lpstr>
      <vt:lpstr>FTF and RTF Charters (Friday Plenary) </vt:lpstr>
      <vt:lpstr>FIBO: Scope and Content</vt:lpstr>
      <vt:lpstr>FIBO: Status</vt:lpstr>
      <vt:lpstr>PowerPoint Presentation</vt:lpstr>
      <vt:lpstr>spec.edmcouncil.org/fibo Products</vt:lpstr>
      <vt:lpstr>FIBO Specifications Status</vt:lpstr>
      <vt:lpstr>Change Management / Spec Automation</vt:lpstr>
      <vt:lpstr>Additional (Background) Slides</vt:lpstr>
      <vt:lpstr>FIBO Plans</vt:lpstr>
      <vt:lpstr>Terminology</vt:lpstr>
      <vt:lpstr>spec.edmcouncil.org/fibo Products</vt:lpstr>
      <vt:lpstr>FIBO Current Status and RTFs</vt:lpstr>
      <vt:lpstr>FIBO: Scope and Content</vt:lpstr>
      <vt:lpstr>FIBO: Status</vt:lpstr>
      <vt:lpstr>FIBO Where is What!</vt:lpstr>
      <vt:lpstr>FIBO Atlassian Wiki Spaces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2019-11-06T21:00:44Z</dcterms:modified>
</cp:coreProperties>
</file>