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519" r:id="rId3"/>
    <p:sldId id="643" r:id="rId4"/>
    <p:sldId id="483" r:id="rId5"/>
    <p:sldId id="650" r:id="rId6"/>
    <p:sldId id="664" r:id="rId7"/>
    <p:sldId id="649" r:id="rId8"/>
    <p:sldId id="659" r:id="rId9"/>
    <p:sldId id="660" r:id="rId10"/>
    <p:sldId id="661" r:id="rId11"/>
    <p:sldId id="662" r:id="rId12"/>
    <p:sldId id="6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64" autoAdjust="0"/>
  </p:normalViewPr>
  <p:slideViewPr>
    <p:cSldViewPr>
      <p:cViewPr varScale="1">
        <p:scale>
          <a:sx n="59" d="100"/>
          <a:sy n="59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January 07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2015</a:t>
            </a:r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Status</a:t>
            </a:r>
          </a:p>
          <a:p>
            <a:pPr lvl="1"/>
            <a:r>
              <a:rPr lang="en-US" dirty="0" smtClean="0"/>
              <a:t>Status of Current Activities</a:t>
            </a:r>
          </a:p>
          <a:p>
            <a:pPr lvl="2"/>
            <a:r>
              <a:rPr lang="en-US" dirty="0" smtClean="0"/>
              <a:t>FIBO Foundations</a:t>
            </a:r>
          </a:p>
          <a:p>
            <a:pPr lvl="2"/>
            <a:r>
              <a:rPr lang="en-US" dirty="0" smtClean="0"/>
              <a:t>FIBO BE</a:t>
            </a:r>
          </a:p>
          <a:p>
            <a:pPr lvl="2"/>
            <a:r>
              <a:rPr lang="en-US" dirty="0" smtClean="0"/>
              <a:t>FIBO Indices and Indicators</a:t>
            </a:r>
          </a:p>
          <a:p>
            <a:pPr lvl="2"/>
            <a:r>
              <a:rPr lang="en-US" dirty="0" smtClean="0"/>
              <a:t>FIBO </a:t>
            </a:r>
            <a:r>
              <a:rPr lang="en-US" dirty="0" smtClean="0"/>
              <a:t>Securities and Equities</a:t>
            </a:r>
          </a:p>
          <a:p>
            <a:pPr lvl="2"/>
            <a:r>
              <a:rPr lang="en-US" dirty="0" smtClean="0"/>
              <a:t>FIBO Loans</a:t>
            </a:r>
            <a:endParaRPr lang="en-US" dirty="0" smtClean="0"/>
          </a:p>
          <a:p>
            <a:pPr lvl="1"/>
            <a:r>
              <a:rPr lang="en-US" dirty="0" smtClean="0"/>
              <a:t>FIBO Build/Test/Deploy/Maintain</a:t>
            </a:r>
            <a:r>
              <a:rPr lang="en-US" baseline="0" dirty="0" smtClean="0"/>
              <a:t> p</a:t>
            </a:r>
            <a:r>
              <a:rPr lang="en-US" dirty="0" smtClean="0"/>
              <a:t>rocess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FTF2 Status (Foundations)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FTF2 </a:t>
            </a:r>
            <a:r>
              <a:rPr lang="en-US" dirty="0" smtClean="0"/>
              <a:t>Report </a:t>
            </a:r>
            <a:r>
              <a:rPr lang="en-US" dirty="0" smtClean="0"/>
              <a:t>and Specification being voted on by OMG Architecture Board (email vote)</a:t>
            </a:r>
          </a:p>
          <a:p>
            <a:pPr lvl="0"/>
            <a:r>
              <a:rPr lang="en-US" dirty="0" smtClean="0"/>
              <a:t>This will be followed by email vote of the Domain Technical committee</a:t>
            </a:r>
          </a:p>
          <a:p>
            <a:pPr lvl="0"/>
            <a:r>
              <a:rPr lang="en-US" dirty="0" smtClean="0"/>
              <a:t>Expectation is that this will be passed in</a:t>
            </a:r>
            <a:r>
              <a:rPr lang="en-US" baseline="0" dirty="0" smtClean="0"/>
              <a:t> the coming weeks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 smtClean="0"/>
              <a:t>FIBO Foundations </a:t>
            </a:r>
          </a:p>
          <a:p>
            <a:pPr lvl="1"/>
            <a:r>
              <a:rPr lang="en-US" sz="1800" baseline="0" dirty="0" smtClean="0"/>
              <a:t>AB email vote in progress</a:t>
            </a:r>
          </a:p>
          <a:p>
            <a:pPr lvl="1"/>
            <a:r>
              <a:rPr lang="en-US" sz="1800" baseline="0" dirty="0" smtClean="0"/>
              <a:t>Revision Task Force (RTF) chartered</a:t>
            </a:r>
            <a:endParaRPr lang="en-US" sz="1800" baseline="0" dirty="0" smtClean="0"/>
          </a:p>
          <a:p>
            <a:pPr lvl="0"/>
            <a:r>
              <a:rPr lang="en-US" sz="2000" baseline="0" dirty="0" smtClean="0"/>
              <a:t>FIBO Business Entities</a:t>
            </a:r>
          </a:p>
          <a:p>
            <a:pPr lvl="1" rtl="0" fontAlgn="base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for Finalization (March 2014)</a:t>
            </a:r>
            <a:endParaRPr lang="en-US" sz="1800" dirty="0" smtClean="0">
              <a:effectLst/>
            </a:endParaRPr>
          </a:p>
          <a:p>
            <a:pPr lvl="1" rtl="0" fontAlgn="base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chartered</a:t>
            </a:r>
          </a:p>
          <a:p>
            <a:pPr lvl="1" rtl="0" fontAlgn="base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Completion scheduled for March 2015</a:t>
            </a:r>
          </a:p>
          <a:p>
            <a:r>
              <a:rPr lang="en-US" sz="2000" dirty="0" smtClean="0"/>
              <a:t>FIBO Indices and Indicators</a:t>
            </a:r>
          </a:p>
          <a:p>
            <a:pPr lvl="1"/>
            <a:r>
              <a:rPr lang="en-US" sz="1800" baseline="0" dirty="0" smtClean="0"/>
              <a:t>Approved September 2014</a:t>
            </a:r>
          </a:p>
          <a:p>
            <a:pPr lvl="1"/>
            <a:r>
              <a:rPr lang="en-US" sz="1800" baseline="0" dirty="0" smtClean="0"/>
              <a:t>Completion scheduled for June 2015</a:t>
            </a:r>
            <a:endParaRPr lang="en-US" sz="1800" dirty="0" smtClean="0"/>
          </a:p>
          <a:p>
            <a:pPr lvl="0"/>
            <a:r>
              <a:rPr lang="en-US" sz="2000" baseline="0" dirty="0" smtClean="0"/>
              <a:t>FIBO Securities Common and Equities</a:t>
            </a:r>
          </a:p>
          <a:p>
            <a:pPr lvl="1"/>
            <a:r>
              <a:rPr lang="en-US" sz="1800" baseline="0" dirty="0" smtClean="0"/>
              <a:t>FIBO Content Team in place unde</a:t>
            </a:r>
            <a:r>
              <a:rPr lang="en-US" sz="1800" dirty="0" smtClean="0"/>
              <a:t>r Richard </a:t>
            </a:r>
            <a:r>
              <a:rPr lang="en-US" sz="1800" dirty="0" err="1" smtClean="0"/>
              <a:t>Beatch</a:t>
            </a:r>
            <a:r>
              <a:rPr lang="en-US" sz="1800" dirty="0" smtClean="0"/>
              <a:t> (Bloomberg)</a:t>
            </a:r>
          </a:p>
          <a:p>
            <a:pPr lvl="1"/>
            <a:r>
              <a:rPr lang="en-US" sz="1800" baseline="0" dirty="0" smtClean="0"/>
              <a:t>Will submit an RFC in June 2015 at Berlin</a:t>
            </a:r>
          </a:p>
          <a:p>
            <a:pPr lvl="1"/>
            <a:r>
              <a:rPr lang="en-US" sz="1800" baseline="0" dirty="0" smtClean="0"/>
              <a:t>Additions </a:t>
            </a:r>
            <a:r>
              <a:rPr lang="en-US" sz="1800" baseline="0" dirty="0" smtClean="0"/>
              <a:t>made to Foundations, plans for BE</a:t>
            </a:r>
          </a:p>
          <a:p>
            <a:pPr lvl="0"/>
            <a:r>
              <a:rPr lang="en-US" sz="2200" baseline="0" dirty="0" smtClean="0"/>
              <a:t>FIBO Loans</a:t>
            </a:r>
          </a:p>
          <a:p>
            <a:pPr lvl="1"/>
            <a:r>
              <a:rPr lang="en-US" sz="1800" baseline="0" dirty="0" smtClean="0"/>
              <a:t>FIBO Content Team under way (Wells Fargo lead)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hevron 23"/>
          <p:cNvSpPr>
            <a:spLocks noChangeArrowheads="1"/>
          </p:cNvSpPr>
          <p:nvPr/>
        </p:nvSpPr>
        <p:spPr bwMode="auto">
          <a:xfrm>
            <a:off x="8115300" y="37338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67" name="Chevron 27"/>
          <p:cNvSpPr>
            <a:spLocks noChangeArrowheads="1"/>
          </p:cNvSpPr>
          <p:nvPr/>
        </p:nvSpPr>
        <p:spPr bwMode="auto">
          <a:xfrm>
            <a:off x="8001000" y="3048000"/>
            <a:ext cx="24890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 smtClean="0"/>
              <a:t>              RTF</a:t>
            </a:r>
            <a:endParaRPr lang="en-US" sz="2200" dirty="0"/>
          </a:p>
        </p:txBody>
      </p:sp>
      <p:sp>
        <p:nvSpPr>
          <p:cNvPr id="55" name="Chevron 27"/>
          <p:cNvSpPr>
            <a:spLocks noChangeArrowheads="1"/>
          </p:cNvSpPr>
          <p:nvPr/>
        </p:nvSpPr>
        <p:spPr bwMode="auto">
          <a:xfrm>
            <a:off x="6959745" y="2438400"/>
            <a:ext cx="34796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RTF</a:t>
            </a:r>
            <a:endParaRPr lang="en-US" sz="2200" dirty="0"/>
          </a:p>
        </p:txBody>
      </p:sp>
      <p:sp>
        <p:nvSpPr>
          <p:cNvPr id="54" name="Chevron 27"/>
          <p:cNvSpPr>
            <a:spLocks noChangeArrowheads="1"/>
          </p:cNvSpPr>
          <p:nvPr/>
        </p:nvSpPr>
        <p:spPr bwMode="auto">
          <a:xfrm>
            <a:off x="5640388" y="1789013"/>
            <a:ext cx="4799012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5640388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484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51562" y="6019800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00750" y="5867400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8350" y="5715000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949325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2862263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7645157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14" name="Rounded Rectangle 13"/>
          <p:cNvSpPr/>
          <p:nvPr/>
        </p:nvSpPr>
        <p:spPr>
          <a:xfrm>
            <a:off x="-1905000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1905000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93333" y="3706363"/>
            <a:ext cx="498386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  Securities Common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44724" y="3048000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25231" y="4359275"/>
            <a:ext cx="4118769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95950" y="5562600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-304800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32639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44069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216535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1066800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3505200" y="3048000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1066800" y="1798638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2209799" y="2438400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4473575" y="3048000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9220200" y="37338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9229725" y="4387451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5668963" y="19050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040563" y="25527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954963" y="32004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1764963" y="3840956"/>
            <a:ext cx="655637" cy="242887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138906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248602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36322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48212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4473575" y="1798638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20161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-304800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983156" y="3962400"/>
            <a:ext cx="1482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FIBO Content Teams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703" y="3160990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7" name="Straight Connector 20"/>
          <p:cNvCxnSpPr>
            <a:cxnSpLocks noChangeShapeType="1"/>
          </p:cNvCxnSpPr>
          <p:nvPr/>
        </p:nvCxnSpPr>
        <p:spPr bwMode="auto">
          <a:xfrm flipH="1">
            <a:off x="8077200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22"/>
          <p:cNvCxnSpPr>
            <a:cxnSpLocks noChangeShapeType="1"/>
          </p:cNvCxnSpPr>
          <p:nvPr/>
        </p:nvCxnSpPr>
        <p:spPr bwMode="auto">
          <a:xfrm flipH="1">
            <a:off x="6978650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620236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7299325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676899" y="4953000"/>
            <a:ext cx="4271472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Derivatives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419600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726363" y="38862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962400" y="1524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152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Milestone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3948385" y="429399"/>
            <a:ext cx="683665" cy="244475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Spec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24400" y="408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Activity</a:t>
            </a:r>
            <a:endParaRPr lang="en-US" dirty="0"/>
          </a:p>
        </p:txBody>
      </p:sp>
      <p:sp>
        <p:nvSpPr>
          <p:cNvPr id="61" name="Chevron 27"/>
          <p:cNvSpPr>
            <a:spLocks noChangeArrowheads="1"/>
          </p:cNvSpPr>
          <p:nvPr/>
        </p:nvSpPr>
        <p:spPr bwMode="auto">
          <a:xfrm>
            <a:off x="5711031" y="180201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6934199" y="228600"/>
            <a:ext cx="1627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 Task Force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9376871" y="705195"/>
            <a:ext cx="1143000" cy="273843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Adoption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990600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758362" y="266699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LoI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TextBox 42"/>
          <p:cNvSpPr txBox="1">
            <a:spLocks noChangeArrowheads="1"/>
          </p:cNvSpPr>
          <p:nvPr/>
        </p:nvSpPr>
        <p:spPr bwMode="auto">
          <a:xfrm>
            <a:off x="8355012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53" name="Chevron 31"/>
          <p:cNvSpPr>
            <a:spLocks noChangeArrowheads="1"/>
          </p:cNvSpPr>
          <p:nvPr/>
        </p:nvSpPr>
        <p:spPr bwMode="auto">
          <a:xfrm>
            <a:off x="9610725" y="4953000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667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Build/Test/Deploy/Maintain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to Dennis…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5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1: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Substantive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92751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9116</TotalTime>
  <Words>879</Words>
  <Application>Microsoft Office PowerPoint</Application>
  <PresentationFormat>On-screen Show (4:3)</PresentationFormat>
  <Paragraphs>308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OMG Finance Domain Task Force (FDTF)</vt:lpstr>
      <vt:lpstr>Agenda</vt:lpstr>
      <vt:lpstr>FIBO FTF2 Status (Foundations)</vt:lpstr>
      <vt:lpstr>FIBO Specifications Status Overview</vt:lpstr>
      <vt:lpstr>Current Roadmap</vt:lpstr>
      <vt:lpstr>FIBO Build/Test/Deploy/Maintain Process</vt:lpstr>
      <vt:lpstr>Appendix 1: FIBO Content and Status</vt:lpstr>
      <vt:lpstr>Key to Colors</vt:lpstr>
      <vt:lpstr>FIBO Development Scenario (September 2014)</vt:lpstr>
      <vt:lpstr>FIBO Development Scenario (September 2014)</vt:lpstr>
      <vt:lpstr>FIBO Development Scenario (September 2014)</vt:lpstr>
      <vt:lpstr>FIBO Development Scenario (September 2014)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423</cp:revision>
  <dcterms:created xsi:type="dcterms:W3CDTF">2011-04-19T19:19:23Z</dcterms:created>
  <dcterms:modified xsi:type="dcterms:W3CDTF">2015-01-07T17:42:17Z</dcterms:modified>
</cp:coreProperties>
</file>