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56" r:id="rId2"/>
    <p:sldId id="519" r:id="rId3"/>
    <p:sldId id="843" r:id="rId4"/>
    <p:sldId id="879" r:id="rId5"/>
    <p:sldId id="880" r:id="rId6"/>
    <p:sldId id="851" r:id="rId7"/>
    <p:sldId id="876" r:id="rId8"/>
    <p:sldId id="847" r:id="rId9"/>
    <p:sldId id="869" r:id="rId10"/>
    <p:sldId id="855" r:id="rId11"/>
    <p:sldId id="849" r:id="rId12"/>
    <p:sldId id="853" r:id="rId13"/>
    <p:sldId id="798" r:id="rId14"/>
    <p:sldId id="711" r:id="rId15"/>
    <p:sldId id="822" r:id="rId16"/>
    <p:sldId id="831" r:id="rId17"/>
    <p:sldId id="826" r:id="rId18"/>
    <p:sldId id="828" r:id="rId19"/>
    <p:sldId id="835" r:id="rId20"/>
    <p:sldId id="824" r:id="rId21"/>
    <p:sldId id="872" r:id="rId22"/>
    <p:sldId id="832" r:id="rId23"/>
    <p:sldId id="836" r:id="rId24"/>
    <p:sldId id="809" r:id="rId25"/>
    <p:sldId id="873" r:id="rId26"/>
    <p:sldId id="874" r:id="rId27"/>
    <p:sldId id="666" r:id="rId28"/>
    <p:sldId id="734" r:id="rId29"/>
    <p:sldId id="735" r:id="rId30"/>
    <p:sldId id="793" r:id="rId31"/>
    <p:sldId id="749" r:id="rId32"/>
    <p:sldId id="736" r:id="rId33"/>
    <p:sldId id="741" r:id="rId34"/>
    <p:sldId id="700" r:id="rId35"/>
    <p:sldId id="704" r:id="rId36"/>
    <p:sldId id="701" r:id="rId37"/>
    <p:sldId id="702" r:id="rId38"/>
    <p:sldId id="668" r:id="rId39"/>
    <p:sldId id="787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27" autoAdjust="0"/>
    <p:restoredTop sz="86410" autoAdjust="0"/>
  </p:normalViewPr>
  <p:slideViewPr>
    <p:cSldViewPr>
      <p:cViewPr varScale="1">
        <p:scale>
          <a:sx n="56" d="100"/>
          <a:sy n="56" d="100"/>
        </p:scale>
        <p:origin x="984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32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53C8E4A4-D8D3-4401-8DD2-C193BF8C618E}"/>
    <pc:docChg chg="modSld">
      <pc:chgData name="Michael Bennett" userId="808163721be62333" providerId="LiveId" clId="{53C8E4A4-D8D3-4401-8DD2-C193BF8C618E}" dt="2019-09-10T15:48:44.931" v="3" actId="20577"/>
      <pc:docMkLst>
        <pc:docMk/>
      </pc:docMkLst>
      <pc:sldChg chg="modSp">
        <pc:chgData name="Michael Bennett" userId="808163721be62333" providerId="LiveId" clId="{53C8E4A4-D8D3-4401-8DD2-C193BF8C618E}" dt="2019-09-10T15:48:44.931" v="3" actId="20577"/>
        <pc:sldMkLst>
          <pc:docMk/>
          <pc:sldMk cId="1503027774" sldId="855"/>
        </pc:sldMkLst>
        <pc:spChg chg="mod">
          <ac:chgData name="Michael Bennett" userId="808163721be62333" providerId="LiveId" clId="{53C8E4A4-D8D3-4401-8DD2-C193BF8C618E}" dt="2019-09-10T15:48:44.931" v="3" actId="20577"/>
          <ac:spMkLst>
            <pc:docMk/>
            <pc:sldMk cId="1503027774" sldId="855"/>
            <ac:spMk id="3" creationId="{A85FC595-C69A-405C-B132-FAD1FC261F37}"/>
          </ac:spMkLst>
        </pc:spChg>
      </pc:sldChg>
    </pc:docChg>
  </pc:docChgLst>
  <pc:docChgLst>
    <pc:chgData name="Michael Bennett" userId="808163721be62333" providerId="LiveId" clId="{F203FA12-79EE-4D94-B2A3-E73277F18478}"/>
    <pc:docChg chg="addSld delSld modSld sldOrd">
      <pc:chgData name="Michael Bennett" userId="808163721be62333" providerId="LiveId" clId="{F203FA12-79EE-4D94-B2A3-E73277F18478}" dt="2019-08-07T20:12:24.341" v="3227" actId="403"/>
      <pc:docMkLst>
        <pc:docMk/>
      </pc:docMkLst>
      <pc:sldChg chg="modSp">
        <pc:chgData name="Michael Bennett" userId="808163721be62333" providerId="LiveId" clId="{F203FA12-79EE-4D94-B2A3-E73277F18478}" dt="2019-08-07T16:09:41.621" v="7" actId="20577"/>
        <pc:sldMkLst>
          <pc:docMk/>
          <pc:sldMk cId="0" sldId="256"/>
        </pc:sldMkLst>
        <pc:spChg chg="mod">
          <ac:chgData name="Michael Bennett" userId="808163721be62333" providerId="LiveId" clId="{F203FA12-79EE-4D94-B2A3-E73277F18478}" dt="2019-08-07T16:09:41.621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F203FA12-79EE-4D94-B2A3-E73277F18478}" dt="2019-08-07T18:49:10.318" v="1899" actId="20577"/>
        <pc:sldMkLst>
          <pc:docMk/>
          <pc:sldMk cId="2334629059" sldId="519"/>
        </pc:sldMkLst>
        <pc:spChg chg="mod">
          <ac:chgData name="Michael Bennett" userId="808163721be62333" providerId="LiveId" clId="{F203FA12-79EE-4D94-B2A3-E73277F18478}" dt="2019-08-07T18:49:10.318" v="1899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F203FA12-79EE-4D94-B2A3-E73277F18478}" dt="2019-08-07T19:20:21.077" v="2612" actId="403"/>
        <pc:sldMkLst>
          <pc:docMk/>
          <pc:sldMk cId="3947954689" sldId="843"/>
        </pc:sldMkLst>
        <pc:spChg chg="mod">
          <ac:chgData name="Michael Bennett" userId="808163721be62333" providerId="LiveId" clId="{F203FA12-79EE-4D94-B2A3-E73277F18478}" dt="2019-08-07T19:20:21.077" v="2612" actId="403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F203FA12-79EE-4D94-B2A3-E73277F18478}" dt="2019-08-07T19:53:46.126" v="2716" actId="20577"/>
        <pc:sldMkLst>
          <pc:docMk/>
          <pc:sldMk cId="2207867841" sldId="847"/>
        </pc:sldMkLst>
        <pc:spChg chg="mod">
          <ac:chgData name="Michael Bennett" userId="808163721be62333" providerId="LiveId" clId="{F203FA12-79EE-4D94-B2A3-E73277F18478}" dt="2019-08-07T19:53:46.126" v="2716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F203FA12-79EE-4D94-B2A3-E73277F18478}" dt="2019-08-07T19:42:19.203" v="2613" actId="20577"/>
        <pc:sldMkLst>
          <pc:docMk/>
          <pc:sldMk cId="1313809421" sldId="851"/>
        </pc:sldMkLst>
        <pc:spChg chg="mod">
          <ac:chgData name="Michael Bennett" userId="808163721be62333" providerId="LiveId" clId="{F203FA12-79EE-4D94-B2A3-E73277F18478}" dt="2019-08-07T18:22:33.656" v="1795" actId="20577"/>
          <ac:spMkLst>
            <pc:docMk/>
            <pc:sldMk cId="1313809421" sldId="851"/>
            <ac:spMk id="2" creationId="{AC77D3F8-86EC-4FAB-B2B2-BFB1E4529D64}"/>
          </ac:spMkLst>
        </pc:spChg>
        <pc:spChg chg="mod">
          <ac:chgData name="Michael Bennett" userId="808163721be62333" providerId="LiveId" clId="{F203FA12-79EE-4D94-B2A3-E73277F18478}" dt="2019-08-07T19:42:19.203" v="2613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F203FA12-79EE-4D94-B2A3-E73277F18478}" dt="2019-08-07T20:12:24.341" v="3227" actId="403"/>
        <pc:sldMkLst>
          <pc:docMk/>
          <pc:sldMk cId="1503027774" sldId="855"/>
        </pc:sldMkLst>
        <pc:spChg chg="mod">
          <ac:chgData name="Michael Bennett" userId="808163721be62333" providerId="LiveId" clId="{F203FA12-79EE-4D94-B2A3-E73277F18478}" dt="2019-08-07T20:12:24.341" v="3227" actId="403"/>
          <ac:spMkLst>
            <pc:docMk/>
            <pc:sldMk cId="1503027774" sldId="855"/>
            <ac:spMk id="3" creationId="{A85FC595-C69A-405C-B132-FAD1FC261F37}"/>
          </ac:spMkLst>
        </pc:spChg>
      </pc:sldChg>
      <pc:sldChg chg="modSp ord">
        <pc:chgData name="Michael Bennett" userId="808163721be62333" providerId="LiveId" clId="{F203FA12-79EE-4D94-B2A3-E73277F18478}" dt="2019-08-07T20:06:01.372" v="3123" actId="20577"/>
        <pc:sldMkLst>
          <pc:docMk/>
          <pc:sldMk cId="1301883422" sldId="869"/>
        </pc:sldMkLst>
        <pc:spChg chg="mod">
          <ac:chgData name="Michael Bennett" userId="808163721be62333" providerId="LiveId" clId="{F203FA12-79EE-4D94-B2A3-E73277F18478}" dt="2019-08-07T20:06:01.372" v="3123" actId="20577"/>
          <ac:spMkLst>
            <pc:docMk/>
            <pc:sldMk cId="1301883422" sldId="869"/>
            <ac:spMk id="3" creationId="{E74C55DC-AAA8-40DA-A350-4330960153D1}"/>
          </ac:spMkLst>
        </pc:spChg>
      </pc:sldChg>
      <pc:sldChg chg="modSp">
        <pc:chgData name="Michael Bennett" userId="808163721be62333" providerId="LiveId" clId="{F203FA12-79EE-4D94-B2A3-E73277F18478}" dt="2019-08-07T18:25:22.098" v="1875" actId="20577"/>
        <pc:sldMkLst>
          <pc:docMk/>
          <pc:sldMk cId="2517914178" sldId="876"/>
        </pc:sldMkLst>
        <pc:spChg chg="mod">
          <ac:chgData name="Michael Bennett" userId="808163721be62333" providerId="LiveId" clId="{F203FA12-79EE-4D94-B2A3-E73277F18478}" dt="2019-08-07T18:25:22.098" v="1875" actId="20577"/>
          <ac:spMkLst>
            <pc:docMk/>
            <pc:sldMk cId="2517914178" sldId="876"/>
            <ac:spMk id="3" creationId="{22D4F262-07E0-4034-8CD0-13CAE47A01E9}"/>
          </ac:spMkLst>
        </pc:spChg>
      </pc:sldChg>
      <pc:sldChg chg="del">
        <pc:chgData name="Michael Bennett" userId="808163721be62333" providerId="LiveId" clId="{F203FA12-79EE-4D94-B2A3-E73277F18478}" dt="2019-08-07T17:13:44.766" v="440" actId="2696"/>
        <pc:sldMkLst>
          <pc:docMk/>
          <pc:sldMk cId="3779480174" sldId="877"/>
        </pc:sldMkLst>
      </pc:sldChg>
      <pc:sldChg chg="modSp">
        <pc:chgData name="Michael Bennett" userId="808163721be62333" providerId="LiveId" clId="{F203FA12-79EE-4D94-B2A3-E73277F18478}" dt="2019-08-07T18:55:36.112" v="2292" actId="404"/>
        <pc:sldMkLst>
          <pc:docMk/>
          <pc:sldMk cId="2838740159" sldId="879"/>
        </pc:sldMkLst>
        <pc:spChg chg="mod">
          <ac:chgData name="Michael Bennett" userId="808163721be62333" providerId="LiveId" clId="{F203FA12-79EE-4D94-B2A3-E73277F18478}" dt="2019-08-07T18:55:12.805" v="2289" actId="20577"/>
          <ac:spMkLst>
            <pc:docMk/>
            <pc:sldMk cId="2838740159" sldId="879"/>
            <ac:spMk id="2" creationId="{E9AA52D3-E5AF-45AD-B273-FDFF145EB496}"/>
          </ac:spMkLst>
        </pc:spChg>
        <pc:spChg chg="mod">
          <ac:chgData name="Michael Bennett" userId="808163721be62333" providerId="LiveId" clId="{F203FA12-79EE-4D94-B2A3-E73277F18478}" dt="2019-08-07T18:55:36.112" v="2292" actId="404"/>
          <ac:spMkLst>
            <pc:docMk/>
            <pc:sldMk cId="2838740159" sldId="879"/>
            <ac:spMk id="3" creationId="{401A7DCA-DD09-4CC5-B12B-B5E454D93DC0}"/>
          </ac:spMkLst>
        </pc:spChg>
      </pc:sldChg>
      <pc:sldChg chg="modSp add del">
        <pc:chgData name="Michael Bennett" userId="808163721be62333" providerId="LiveId" clId="{F203FA12-79EE-4D94-B2A3-E73277F18478}" dt="2019-08-07T17:22:28.800" v="893" actId="2696"/>
        <pc:sldMkLst>
          <pc:docMk/>
          <pc:sldMk cId="319861693" sldId="880"/>
        </pc:sldMkLst>
        <pc:spChg chg="mod">
          <ac:chgData name="Michael Bennett" userId="808163721be62333" providerId="LiveId" clId="{F203FA12-79EE-4D94-B2A3-E73277F18478}" dt="2019-08-07T17:22:27.474" v="892" actId="20577"/>
          <ac:spMkLst>
            <pc:docMk/>
            <pc:sldMk cId="319861693" sldId="880"/>
            <ac:spMk id="2" creationId="{43DFA5D8-A28D-49F2-88F1-E91C514A90D4}"/>
          </ac:spMkLst>
        </pc:spChg>
      </pc:sldChg>
      <pc:sldChg chg="modSp add del">
        <pc:chgData name="Michael Bennett" userId="808163721be62333" providerId="LiveId" clId="{F203FA12-79EE-4D94-B2A3-E73277F18478}" dt="2019-08-07T17:21:54.484" v="752" actId="2696"/>
        <pc:sldMkLst>
          <pc:docMk/>
          <pc:sldMk cId="397877812" sldId="880"/>
        </pc:sldMkLst>
        <pc:spChg chg="mod">
          <ac:chgData name="Michael Bennett" userId="808163721be62333" providerId="LiveId" clId="{F203FA12-79EE-4D94-B2A3-E73277F18478}" dt="2019-08-07T17:21:53.992" v="751"/>
          <ac:spMkLst>
            <pc:docMk/>
            <pc:sldMk cId="397877812" sldId="880"/>
            <ac:spMk id="2" creationId="{10EB2BAD-9FCB-40E9-969D-B51C051F5EB2}"/>
          </ac:spMkLst>
        </pc:spChg>
      </pc:sldChg>
      <pc:sldChg chg="del">
        <pc:chgData name="Michael Bennett" userId="808163721be62333" providerId="LiveId" clId="{F203FA12-79EE-4D94-B2A3-E73277F18478}" dt="2019-08-07T17:10:37.602" v="281" actId="2696"/>
        <pc:sldMkLst>
          <pc:docMk/>
          <pc:sldMk cId="601915181" sldId="880"/>
        </pc:sldMkLst>
      </pc:sldChg>
      <pc:sldChg chg="modSp add">
        <pc:chgData name="Michael Bennett" userId="808163721be62333" providerId="LiveId" clId="{F203FA12-79EE-4D94-B2A3-E73277F18478}" dt="2019-08-07T18:56:26.013" v="2384" actId="403"/>
        <pc:sldMkLst>
          <pc:docMk/>
          <pc:sldMk cId="3358983923" sldId="880"/>
        </pc:sldMkLst>
        <pc:spChg chg="mod">
          <ac:chgData name="Michael Bennett" userId="808163721be62333" providerId="LiveId" clId="{F203FA12-79EE-4D94-B2A3-E73277F18478}" dt="2019-08-07T18:52:04.936" v="2075" actId="20577"/>
          <ac:spMkLst>
            <pc:docMk/>
            <pc:sldMk cId="3358983923" sldId="880"/>
            <ac:spMk id="2" creationId="{CC694013-4F33-4A75-90B1-4798F4B11428}"/>
          </ac:spMkLst>
        </pc:spChg>
        <pc:spChg chg="mod">
          <ac:chgData name="Michael Bennett" userId="808163721be62333" providerId="LiveId" clId="{F203FA12-79EE-4D94-B2A3-E73277F18478}" dt="2019-08-07T18:56:26.013" v="2384" actId="403"/>
          <ac:spMkLst>
            <pc:docMk/>
            <pc:sldMk cId="3358983923" sldId="880"/>
            <ac:spMk id="3" creationId="{45ED0C2C-0F50-49AB-BE05-F1E243624389}"/>
          </ac:spMkLst>
        </pc:spChg>
      </pc:sldChg>
      <pc:sldChg chg="modSp add del">
        <pc:chgData name="Michael Bennett" userId="808163721be62333" providerId="LiveId" clId="{F203FA12-79EE-4D94-B2A3-E73277F18478}" dt="2019-08-07T17:24:43.090" v="1077" actId="2696"/>
        <pc:sldMkLst>
          <pc:docMk/>
          <pc:sldMk cId="3759710324" sldId="880"/>
        </pc:sldMkLst>
        <pc:spChg chg="mod">
          <ac:chgData name="Michael Bennett" userId="808163721be62333" providerId="LiveId" clId="{F203FA12-79EE-4D94-B2A3-E73277F18478}" dt="2019-08-07T17:24:42.794" v="1076"/>
          <ac:spMkLst>
            <pc:docMk/>
            <pc:sldMk cId="3759710324" sldId="880"/>
            <ac:spMk id="2" creationId="{24CE1FE8-383B-4268-89A8-6ED4A20F7C99}"/>
          </ac:spMkLst>
        </pc:spChg>
      </pc:sldChg>
      <pc:sldChg chg="modSp add del">
        <pc:chgData name="Michael Bennett" userId="808163721be62333" providerId="LiveId" clId="{F203FA12-79EE-4D94-B2A3-E73277F18478}" dt="2019-08-07T18:54:08.046" v="2232"/>
        <pc:sldMkLst>
          <pc:docMk/>
          <pc:sldMk cId="2859774353" sldId="881"/>
        </pc:sldMkLst>
        <pc:spChg chg="mod">
          <ac:chgData name="Michael Bennett" userId="808163721be62333" providerId="LiveId" clId="{F203FA12-79EE-4D94-B2A3-E73277F18478}" dt="2019-08-07T18:54:05.899" v="2231"/>
          <ac:spMkLst>
            <pc:docMk/>
            <pc:sldMk cId="2859774353" sldId="881"/>
            <ac:spMk id="2" creationId="{E30C6364-BB06-46CD-B5DB-D894D1CBB5B3}"/>
          </ac:spMkLst>
        </pc:spChg>
      </pc:sldChg>
      <pc:sldChg chg="del">
        <pc:chgData name="Michael Bennett" userId="808163721be62333" providerId="LiveId" clId="{F203FA12-79EE-4D94-B2A3-E73277F18478}" dt="2019-08-07T17:10:41.787" v="282" actId="2696"/>
        <pc:sldMkLst>
          <pc:docMk/>
          <pc:sldMk cId="2874415504" sldId="881"/>
        </pc:sldMkLst>
      </pc:sldChg>
      <pc:sldChg chg="modSp add del">
        <pc:chgData name="Michael Bennett" userId="808163721be62333" providerId="LiveId" clId="{F203FA12-79EE-4D94-B2A3-E73277F18478}" dt="2019-08-07T18:55:29.685" v="2291" actId="2696"/>
        <pc:sldMkLst>
          <pc:docMk/>
          <pc:sldMk cId="3574618579" sldId="881"/>
        </pc:sldMkLst>
        <pc:spChg chg="mod">
          <ac:chgData name="Michael Bennett" userId="808163721be62333" providerId="LiveId" clId="{F203FA12-79EE-4D94-B2A3-E73277F18478}" dt="2019-08-07T18:55:20.140" v="2290"/>
          <ac:spMkLst>
            <pc:docMk/>
            <pc:sldMk cId="3574618579" sldId="881"/>
            <ac:spMk id="2" creationId="{79F3FDE9-ED38-464B-9CF5-3745E44CCAAF}"/>
          </ac:spMkLst>
        </pc:spChg>
        <pc:spChg chg="mod">
          <ac:chgData name="Michael Bennett" userId="808163721be62333" providerId="LiveId" clId="{F203FA12-79EE-4D94-B2A3-E73277F18478}" dt="2019-08-07T18:55:20.140" v="2290"/>
          <ac:spMkLst>
            <pc:docMk/>
            <pc:sldMk cId="3574618579" sldId="881"/>
            <ac:spMk id="3" creationId="{0B47F26C-6A6F-450A-9908-4409E226F1D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9/10/2019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August 7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23912"/>
            <a:ext cx="8229600" cy="5715000"/>
          </a:xfrm>
        </p:spPr>
        <p:txBody>
          <a:bodyPr/>
          <a:lstStyle/>
          <a:p>
            <a:pPr lvl="0"/>
            <a:r>
              <a:rPr lang="en-US" sz="2800" baseline="0" dirty="0"/>
              <a:t>Tuesday Morning</a:t>
            </a:r>
          </a:p>
          <a:p>
            <a:pPr lvl="1"/>
            <a:r>
              <a:rPr lang="en-US" dirty="0"/>
              <a:t>FERM 2 hour joint session (last 2 hours)</a:t>
            </a:r>
          </a:p>
          <a:p>
            <a:pPr lvl="1"/>
            <a:r>
              <a:rPr lang="en-US" baseline="0" dirty="0"/>
              <a:t>Joint session: IDs for Crypto Assets</a:t>
            </a:r>
          </a:p>
          <a:p>
            <a:pPr lvl="0"/>
            <a:r>
              <a:rPr lang="en-US" sz="2800" baseline="0" dirty="0"/>
              <a:t>Tuesday Afternoon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Position Paper updates</a:t>
            </a:r>
            <a:endParaRPr lang="en-US" sz="2400" dirty="0">
              <a:effectLst/>
            </a:endParaRPr>
          </a:p>
          <a:p>
            <a:pPr lvl="1"/>
            <a:r>
              <a:rPr lang="en-US" sz="2400" baseline="0" dirty="0"/>
              <a:t>FIBO updates</a:t>
            </a:r>
          </a:p>
          <a:p>
            <a:pPr lvl="1"/>
            <a:r>
              <a:rPr lang="en-US" sz="2400" baseline="0" dirty="0"/>
              <a:t>Core business / Roadmap</a:t>
            </a:r>
          </a:p>
          <a:p>
            <a:pPr lvl="0"/>
            <a:r>
              <a:rPr lang="en-US" dirty="0"/>
              <a:t>Wednesday morning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sz="2400" baseline="0" dirty="0"/>
              <a:t>Often vacant / other things that people go to</a:t>
            </a:r>
          </a:p>
          <a:p>
            <a:r>
              <a:rPr lang="en-US" sz="2800" baseline="0" dirty="0"/>
              <a:t>Wednesday afternoon</a:t>
            </a:r>
          </a:p>
          <a:p>
            <a:pPr lvl="1"/>
            <a:r>
              <a:rPr lang="en-US" sz="2400" baseline="0" dirty="0"/>
              <a:t>FIBO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September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800" dirty="0"/>
              <a:t>Previously:</a:t>
            </a:r>
          </a:p>
          <a:p>
            <a:pPr lvl="1"/>
            <a:r>
              <a:rPr lang="en-US" sz="2400" dirty="0"/>
              <a:t>Sept: Shares and share</a:t>
            </a:r>
            <a:r>
              <a:rPr lang="en-US" sz="2400" baseline="0" dirty="0"/>
              <a:t> ownership (number of shares in issue)</a:t>
            </a:r>
          </a:p>
          <a:p>
            <a:pPr lvl="1"/>
            <a:r>
              <a:rPr lang="en-US" sz="2400" dirty="0"/>
              <a:t>Dec: Entities / LEI</a:t>
            </a:r>
            <a:r>
              <a:rPr lang="en-US" sz="2400" baseline="0" dirty="0"/>
              <a:t> related</a:t>
            </a:r>
          </a:p>
          <a:p>
            <a:pPr lvl="1"/>
            <a:r>
              <a:rPr lang="en-US" sz="2400" baseline="0" dirty="0"/>
              <a:t>March: Equity Pricing</a:t>
            </a:r>
          </a:p>
          <a:p>
            <a:pPr lvl="1"/>
            <a:r>
              <a:rPr lang="en-US" sz="2400" baseline="0" dirty="0"/>
              <a:t>June: No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FIBO2 approved</a:t>
            </a:r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</a:p>
          <a:p>
            <a:pPr lvl="1"/>
            <a:r>
              <a:rPr lang="en-US" sz="1400" baseline="0" dirty="0"/>
              <a:t>Motion to extend to September or later</a:t>
            </a:r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Individuals: Ingest in SP1</a:t>
            </a:r>
            <a:endParaRPr lang="en-US" sz="2400" dirty="0">
              <a:effectLst/>
            </a:endParaRP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r>
              <a:rPr lang="en-US" sz="2800" dirty="0"/>
              <a:t>Blockchain PSIG update</a:t>
            </a:r>
          </a:p>
          <a:p>
            <a:r>
              <a:rPr lang="en-US" sz="2800" dirty="0"/>
              <a:t>FIBO v2 status</a:t>
            </a:r>
            <a:r>
              <a:rPr lang="en-US" sz="2800" baseline="0" dirty="0"/>
              <a:t> update</a:t>
            </a:r>
            <a:endParaRPr lang="en-US" sz="280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September OMG FDTF Quarterly Meeting (Nashville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70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85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rtl="0" fontAlgn="base"/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v2 FTF Report was moved to September</a:t>
            </a:r>
            <a:endParaRPr lang="en-US" sz="1600" dirty="0">
              <a:effectLst/>
            </a:endParaRPr>
          </a:p>
          <a:p>
            <a:pPr lvl="1" rtl="0" fontAlgn="base"/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 on EDM Council Q2.5 release (August)</a:t>
            </a:r>
          </a:p>
          <a:p>
            <a:pPr lvl="1" rtl="0" fontAlgn="base"/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review (see later slides)</a:t>
            </a:r>
            <a:endParaRPr lang="en-US" sz="1200" dirty="0">
              <a:effectLst/>
            </a:endParaRPr>
          </a:p>
          <a:p>
            <a:pPr lvl="0"/>
            <a:r>
              <a:rPr lang="en-US" sz="1600" dirty="0"/>
              <a:t>CCM is now working on Teamwork Cloud</a:t>
            </a:r>
          </a:p>
          <a:p>
            <a:pPr lvl="0"/>
            <a:r>
              <a:rPr lang="en-US" sz="1600" dirty="0"/>
              <a:t>FIBO Position Paper document in draft – to be shared shortly</a:t>
            </a:r>
          </a:p>
          <a:p>
            <a:pPr lvl="0"/>
            <a:r>
              <a:rPr lang="en-US" sz="1600" dirty="0"/>
              <a:t>IOTA</a:t>
            </a:r>
          </a:p>
          <a:p>
            <a:pPr lvl="1"/>
            <a:r>
              <a:rPr lang="en-US" sz="1400" dirty="0"/>
              <a:t>New messaging standard MAM</a:t>
            </a:r>
            <a:r>
              <a:rPr lang="en-US" sz="1400" baseline="0" dirty="0"/>
              <a:t> </a:t>
            </a:r>
            <a:r>
              <a:rPr lang="en-US" sz="1400" dirty="0"/>
              <a:t>RFC draft in Nashville</a:t>
            </a:r>
          </a:p>
          <a:p>
            <a:pPr lvl="1"/>
            <a:r>
              <a:rPr lang="en-US" sz="1400" dirty="0"/>
              <a:t>Node will now also be draft for</a:t>
            </a:r>
            <a:r>
              <a:rPr lang="en-US" sz="1400" baseline="0" dirty="0"/>
              <a:t> Nashville</a:t>
            </a:r>
            <a:endParaRPr lang="en-US" sz="1400" dirty="0"/>
          </a:p>
          <a:p>
            <a:pPr lvl="0"/>
            <a:r>
              <a:rPr lang="en-US" sz="1600" baseline="0" dirty="0"/>
              <a:t>Joint activities</a:t>
            </a:r>
          </a:p>
          <a:p>
            <a:pPr lvl="1"/>
            <a:r>
              <a:rPr lang="en-US" sz="1400" baseline="0" dirty="0"/>
              <a:t>FDTF / Blockchain PSIG: IDs for Crypto Assts (new WG)</a:t>
            </a:r>
          </a:p>
          <a:p>
            <a:pPr lvl="0"/>
            <a:r>
              <a:rPr lang="en-US" sz="1600" baseline="0" dirty="0"/>
              <a:t>FERM (independent WG)</a:t>
            </a:r>
          </a:p>
          <a:p>
            <a:pPr lvl="1"/>
            <a:r>
              <a:rPr lang="en-US" sz="1400" baseline="0" dirty="0"/>
              <a:t>May become a DSIG</a:t>
            </a:r>
          </a:p>
          <a:p>
            <a:pPr lvl="1"/>
            <a:r>
              <a:rPr lang="en-US" sz="1400" dirty="0"/>
              <a:t>Promoting machine to machine readability (e.g. SBRM, XBRL-US)</a:t>
            </a:r>
            <a:endParaRPr lang="en-US" sz="1400" baseline="0" dirty="0"/>
          </a:p>
          <a:p>
            <a:pPr lvl="1"/>
            <a:r>
              <a:rPr lang="en-US" sz="1400" dirty="0"/>
              <a:t>Our 11 terms and definitions went to the Data Coalition</a:t>
            </a:r>
          </a:p>
          <a:p>
            <a:pPr lvl="1"/>
            <a:r>
              <a:rPr lang="en-US" sz="1400" baseline="0" dirty="0"/>
              <a:t>Good uptake beyond this in US legislation (FTA when introduced)</a:t>
            </a:r>
          </a:p>
          <a:p>
            <a:pPr lvl="0"/>
            <a:r>
              <a:rPr lang="en-US" sz="1600" baseline="0" dirty="0"/>
              <a:t>GLIEF has published its ontology</a:t>
            </a:r>
          </a:p>
          <a:p>
            <a:pPr lvl="1"/>
            <a:r>
              <a:rPr lang="en-US" sz="1400" baseline="0" dirty="0"/>
              <a:t>Also available on </a:t>
            </a:r>
            <a:r>
              <a:rPr lang="en-US" sz="1400" baseline="0" dirty="0" err="1"/>
              <a:t>LoV</a:t>
            </a:r>
            <a:endParaRPr lang="en-US" sz="1400" baseline="0" dirty="0"/>
          </a:p>
          <a:p>
            <a:r>
              <a:rPr lang="en-US" sz="1600" dirty="0"/>
              <a:t>MITIQ Conference</a:t>
            </a:r>
          </a:p>
          <a:p>
            <a:pPr lvl="1"/>
            <a:r>
              <a:rPr lang="en-US" sz="1400" baseline="0" dirty="0"/>
              <a:t>FERM on 2020 agenda with CROs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  <a:endParaRPr lang="en-US" sz="1800" dirty="0"/>
          </a:p>
          <a:p>
            <a:pPr lvl="2"/>
            <a:r>
              <a:rPr lang="en-US" sz="1800" dirty="0"/>
              <a:t>FCT leads should take on responsibility for note-taking,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now carried out in a branch of the EDMC Trunk not a fork but FCT leads may working within their fork ahead of pushing changes</a:t>
            </a:r>
            <a:endParaRPr lang="en-US" sz="2000" dirty="0">
              <a:effectLst/>
            </a:endParaRPr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52D3-E5AF-45AD-B273-FDFF145E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DLT</a:t>
            </a:r>
            <a:r>
              <a:rPr lang="en-US" baseline="0" dirty="0"/>
              <a:t> Standards (Blockchain PSIG) 1/2 - IOTA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A7DCA-DD09-4CC5-B12B-B5E454D93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IOTA Tangle / Node Standard (with MARS)</a:t>
            </a:r>
          </a:p>
          <a:p>
            <a:pPr lvl="1"/>
            <a:r>
              <a:rPr lang="en-US" sz="2000" baseline="0" dirty="0"/>
              <a:t>Including post-</a:t>
            </a:r>
            <a:r>
              <a:rPr lang="en-US" sz="2000" baseline="0" dirty="0" err="1"/>
              <a:t>coordicide</a:t>
            </a:r>
            <a:r>
              <a:rPr lang="en-US" sz="2000" baseline="0" dirty="0"/>
              <a:t> protocols (Bee)</a:t>
            </a:r>
          </a:p>
          <a:p>
            <a:pPr lvl="1"/>
            <a:r>
              <a:rPr lang="en-US" sz="2000" baseline="0" dirty="0"/>
              <a:t>Draft for review in Nashville with MARS</a:t>
            </a:r>
          </a:p>
          <a:p>
            <a:pPr lvl="1"/>
            <a:r>
              <a:rPr lang="en-US" sz="2000" baseline="0" dirty="0"/>
              <a:t>Formal</a:t>
            </a:r>
            <a:r>
              <a:rPr lang="en-US" sz="2000" dirty="0"/>
              <a:t> submission December</a:t>
            </a:r>
            <a:endParaRPr lang="en-US" sz="2000" baseline="0" dirty="0"/>
          </a:p>
          <a:p>
            <a:pPr lvl="0"/>
            <a:r>
              <a:rPr lang="en-US" sz="2000" baseline="0" dirty="0"/>
              <a:t>Messaging – IOTA MAM Standard (not dependent on Node)</a:t>
            </a:r>
          </a:p>
          <a:p>
            <a:pPr marL="742950" marR="0" lvl="1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Draft for review in Nashville with MARS</a:t>
            </a:r>
          </a:p>
          <a:p>
            <a:pPr marL="742950" marR="0" lvl="1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Formal submission December</a:t>
            </a:r>
            <a:endParaRPr lang="en-US" sz="1600" baseline="0" dirty="0"/>
          </a:p>
          <a:p>
            <a:pPr lvl="0"/>
            <a:r>
              <a:rPr lang="en-US" sz="2000" baseline="0" dirty="0"/>
              <a:t>Ternary</a:t>
            </a:r>
          </a:p>
          <a:p>
            <a:pPr lvl="1"/>
            <a:r>
              <a:rPr lang="en-US" sz="2000" baseline="0" dirty="0"/>
              <a:t>Balanced Ternary Encodings moved into Node Standard</a:t>
            </a:r>
          </a:p>
          <a:p>
            <a:pPr lvl="1"/>
            <a:r>
              <a:rPr lang="en-US" sz="2000" baseline="0" dirty="0"/>
              <a:t>Addresses feedback from MARS and AB in Amsterdam</a:t>
            </a:r>
          </a:p>
          <a:p>
            <a:pPr lvl="0"/>
            <a:r>
              <a:rPr lang="en-US" sz="2000" baseline="0" dirty="0"/>
              <a:t>Specific ternary processing in IoT (chip-level)</a:t>
            </a:r>
          </a:p>
          <a:p>
            <a:pPr lvl="1"/>
            <a:r>
              <a:rPr lang="en-US" sz="2000" baseline="0" dirty="0"/>
              <a:t>Possible RFP (later)</a:t>
            </a:r>
          </a:p>
          <a:p>
            <a:pPr lvl="1"/>
            <a:r>
              <a:rPr lang="en-US" sz="2000" baseline="0" dirty="0"/>
              <a:t>IoT related – what TF?</a:t>
            </a:r>
          </a:p>
          <a:p>
            <a:pPr lvl="0"/>
            <a:r>
              <a:rPr lang="en-US" sz="2000" baseline="0" dirty="0"/>
              <a:t>Additional messaging standards proposal in Healthcare / FHIR (</a:t>
            </a:r>
            <a:r>
              <a:rPr lang="en-US" sz="2000" baseline="0" dirty="0" err="1"/>
              <a:t>Protobuf</a:t>
            </a:r>
            <a:r>
              <a:rPr lang="en-US" sz="2000" baseline="0" dirty="0"/>
              <a:t>)</a:t>
            </a:r>
          </a:p>
          <a:p>
            <a:pPr lvl="1"/>
            <a:r>
              <a:rPr lang="en-US" sz="2000" baseline="0" dirty="0"/>
              <a:t>Healthcare related – Healthcare TF?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DCAF1-01B8-4A12-B9DD-64CAE207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4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94013-4F33-4A75-90B1-4798F4B11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DLT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Standards (Blockchain PSIG) 2/2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D0C2C-0F50-49AB-BE05-F1E243624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DLT Ecosystem Interoperability (with MARS): </a:t>
            </a:r>
          </a:p>
          <a:p>
            <a:pPr lvl="1"/>
            <a:r>
              <a:rPr lang="en-US" sz="2000" baseline="0" dirty="0"/>
              <a:t>RFI in Nashville</a:t>
            </a:r>
          </a:p>
          <a:p>
            <a:pPr lvl="1"/>
            <a:r>
              <a:rPr lang="en-US" sz="2000" baseline="0" dirty="0"/>
              <a:t>then RFP</a:t>
            </a:r>
          </a:p>
          <a:p>
            <a:pPr lvl="0"/>
            <a:r>
              <a:rPr lang="en-US" sz="2400" baseline="0" dirty="0"/>
              <a:t>DIDO Reference Architecture</a:t>
            </a:r>
          </a:p>
          <a:p>
            <a:pPr lvl="1"/>
            <a:r>
              <a:rPr lang="en-US" sz="1800" baseline="0" dirty="0"/>
              <a:t>And governance in general</a:t>
            </a:r>
          </a:p>
          <a:p>
            <a:pPr lvl="0"/>
            <a:r>
              <a:rPr lang="en-US" sz="2400" baseline="0" dirty="0"/>
              <a:t>ID for Crypto Assets – WG reporting jointly to FDTF and Blockchain PSIG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75983-8B0F-406E-8DC8-78D9ACC3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83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 2018)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MB has identified how to do this for this phase; needs OMG effort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RTF due to report in September – likely move to December</a:t>
            </a:r>
            <a:endParaRPr lang="en-US" sz="1600" baseline="0" dirty="0"/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provide some automation for the transformation for EDM Council OWL to OMG OWL (different IRIs; some metadata additions)</a:t>
            </a:r>
          </a:p>
          <a:p>
            <a:pPr lvl="1"/>
            <a:r>
              <a:rPr lang="en-US" sz="1800" dirty="0"/>
              <a:t>Exploring</a:t>
            </a:r>
            <a:r>
              <a:rPr lang="en-US" sz="1800" baseline="0" dirty="0"/>
              <a:t> the proposal to have one set of namespaces rather than 2 as at present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0AE-5D7F-4A12-9EB3-7EA955EF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/ Spec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F262-07E0-4034-8CD0-13CAE47A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group met alternative Fridays up to June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JIRA alignment EDMC / OMG</a:t>
            </a:r>
          </a:p>
          <a:p>
            <a:pPr lvl="2" rtl="0" fontAlgn="base"/>
            <a:r>
              <a:rPr lang="en-US" dirty="0">
                <a:effectLst/>
              </a:rPr>
              <a:t>And minor changes to EDMC process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via LaTeX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diagrams in CCM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URI alignment</a:t>
            </a:r>
            <a:endParaRPr lang="en-US" dirty="0">
              <a:effectLst/>
            </a:endParaRPr>
          </a:p>
          <a:p>
            <a:pPr lvl="0"/>
            <a:r>
              <a:rPr lang="en-US" dirty="0"/>
              <a:t>Work continuing on these </a:t>
            </a:r>
          </a:p>
          <a:p>
            <a:pPr lvl="1"/>
            <a:r>
              <a:rPr lang="en-US" dirty="0"/>
              <a:t>At risk for completion in August time frame (</a:t>
            </a:r>
            <a:r>
              <a:rPr lang="en-US" dirty="0" err="1"/>
              <a:t>Jiras</a:t>
            </a:r>
            <a:r>
              <a:rPr lang="en-US" dirty="0"/>
              <a:t>, LaTeX)</a:t>
            </a:r>
          </a:p>
          <a:p>
            <a:pPr lvl="1"/>
            <a:r>
              <a:rPr lang="en-US" dirty="0"/>
              <a:t>Diagrams off to a late start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6210A-9A8C-473D-A093-0975E33F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14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September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FDTF Core Business</a:t>
            </a:r>
          </a:p>
          <a:p>
            <a:pPr lvl="1"/>
            <a:r>
              <a:rPr lang="en-US" sz="1600" dirty="0"/>
              <a:t>FIBO v2 FTF status / update</a:t>
            </a:r>
          </a:p>
          <a:p>
            <a:pPr lvl="1"/>
            <a:r>
              <a:rPr lang="en-US" sz="1600" dirty="0"/>
              <a:t>FIBO Updates and status review</a:t>
            </a:r>
          </a:p>
          <a:p>
            <a:pPr lvl="2"/>
            <a:r>
              <a:rPr lang="en-US" sz="1000" dirty="0"/>
              <a:t>Possible FIBO extensions (debt etc.)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Position Paper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600" dirty="0"/>
              <a:t>Position paper status and report back 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600" dirty="0"/>
              <a:t>EDMC updates</a:t>
            </a:r>
            <a:endParaRPr lang="en-US" sz="16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sessions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IDs for Crypto Assets: 1 hour, Tuesday morning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MARS - DLT usually announced as joint with FDTF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DLT Interoperability RFI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/ Node standard (draft)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MAM Messaging Standard (draft)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Groups / WGs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PSIG: Tuesday morning (FDTF hosting)</a:t>
            </a:r>
            <a:endParaRPr lang="en-US" sz="1600" dirty="0">
              <a:effectLst/>
            </a:endParaRP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– one day (separate room) = Tuesday</a:t>
            </a:r>
          </a:p>
          <a:p>
            <a:pPr lvl="2"/>
            <a:r>
              <a:rPr lang="en-US" sz="1200" dirty="0"/>
              <a:t>Do some joint session at FERM (taxonomy?) 2h joint (muni disclosures, OCC/FDIC and CFTC)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PSIG / AI Domain Task Force (DTF)</a:t>
            </a:r>
          </a:p>
          <a:p>
            <a:pPr lvl="1"/>
            <a:endParaRPr lang="en-US" sz="20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Additional Sessions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Regulatory issues</a:t>
            </a:r>
          </a:p>
          <a:p>
            <a:pPr lvl="1"/>
            <a:r>
              <a:rPr lang="en-US" sz="2400" dirty="0"/>
              <a:t>This group could do</a:t>
            </a:r>
            <a:r>
              <a:rPr lang="en-US" sz="2400" baseline="0" dirty="0"/>
              <a:t> more on that</a:t>
            </a:r>
          </a:p>
          <a:p>
            <a:pPr lvl="2"/>
            <a:r>
              <a:rPr lang="en-US" sz="2000" baseline="0" dirty="0"/>
              <a:t>As we did with the FCA feedback activity</a:t>
            </a:r>
          </a:p>
          <a:p>
            <a:pPr lvl="1"/>
            <a:r>
              <a:rPr lang="en-US" sz="2400" baseline="0" dirty="0"/>
              <a:t>Much of this currently covered by FERM WG</a:t>
            </a:r>
          </a:p>
          <a:p>
            <a:pPr lvl="2"/>
            <a:r>
              <a:rPr lang="en-US" sz="1800" dirty="0"/>
              <a:t>Work with FERM / joint sessions? </a:t>
            </a:r>
          </a:p>
          <a:p>
            <a:pPr lvl="0"/>
            <a:r>
              <a:rPr lang="en-US" sz="2800" dirty="0"/>
              <a:t>What do people want to see? </a:t>
            </a:r>
          </a:p>
          <a:p>
            <a:pPr lvl="1"/>
            <a:r>
              <a:rPr lang="en-US" sz="1800" dirty="0"/>
              <a:t>Getting FIBO to usable</a:t>
            </a:r>
            <a:r>
              <a:rPr lang="en-US" sz="1800" baseline="0" dirty="0"/>
              <a:t> state for risk management</a:t>
            </a:r>
          </a:p>
          <a:p>
            <a:pPr lvl="2"/>
            <a:r>
              <a:rPr lang="en-US" sz="1400" baseline="0" dirty="0"/>
              <a:t>Fields in ACTUS model</a:t>
            </a:r>
          </a:p>
          <a:p>
            <a:pPr lvl="1"/>
            <a:r>
              <a:rPr lang="en-US" sz="1800" dirty="0"/>
              <a:t>IOTA: update to BC-PSIG on IOTA </a:t>
            </a:r>
          </a:p>
          <a:p>
            <a:pPr lvl="1"/>
            <a:r>
              <a:rPr lang="en-US" sz="1800" dirty="0"/>
              <a:t>MBA BPMN adoption – update on that?</a:t>
            </a:r>
          </a:p>
          <a:p>
            <a:pPr lvl="2"/>
            <a:r>
              <a:rPr lang="en-US" sz="1400" dirty="0"/>
              <a:t>BPMN with FIBO references</a:t>
            </a:r>
          </a:p>
          <a:p>
            <a:pPr lvl="2"/>
            <a:r>
              <a:rPr lang="en-US" sz="1400" dirty="0"/>
              <a:t>Get the BPMN person to present (or facilitate) on the MBA ops requirements. Planning to give</a:t>
            </a:r>
            <a:r>
              <a:rPr lang="en-US" sz="1400" baseline="0" dirty="0"/>
              <a:t> a status update (at BMI? At FDTF? – not yet formalized)</a:t>
            </a:r>
          </a:p>
          <a:p>
            <a:pPr lvl="2"/>
            <a:r>
              <a:rPr lang="en-US" sz="1400" baseline="0" dirty="0"/>
              <a:t>Denis Gagne is the person</a:t>
            </a: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21032</TotalTime>
  <Words>3131</Words>
  <Application>Microsoft Office PowerPoint</Application>
  <PresentationFormat>On-screen Show (4:3)</PresentationFormat>
  <Paragraphs>505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DLT Standards (Blockchain PSIG) 1/2 - IOTA</vt:lpstr>
      <vt:lpstr>DLT Standards (Blockchain PSIG) 2/2</vt:lpstr>
      <vt:lpstr>FIBO v2 – Status</vt:lpstr>
      <vt:lpstr>Change Management / Spec Automation</vt:lpstr>
      <vt:lpstr>September Agenda: Things to cover</vt:lpstr>
      <vt:lpstr>Possible Additional Sessions</vt:lpstr>
      <vt:lpstr>Plans for September</vt:lpstr>
      <vt:lpstr>September FIBO Workshop</vt:lpstr>
      <vt:lpstr>Additional (Background) Slides</vt:lpstr>
      <vt:lpstr>FIBO Plans</vt:lpstr>
      <vt:lpstr>FTF and RTF Charters (Friday Plenary) 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2019-09-10T15:48:53Z</dcterms:modified>
</cp:coreProperties>
</file>