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sldIdLst>
    <p:sldId id="256" r:id="rId2"/>
    <p:sldId id="519" r:id="rId3"/>
    <p:sldId id="843" r:id="rId4"/>
    <p:sldId id="847" r:id="rId5"/>
    <p:sldId id="869" r:id="rId6"/>
    <p:sldId id="855" r:id="rId7"/>
    <p:sldId id="849" r:id="rId8"/>
    <p:sldId id="851" r:id="rId9"/>
    <p:sldId id="876" r:id="rId10"/>
    <p:sldId id="853" r:id="rId11"/>
    <p:sldId id="798" r:id="rId12"/>
    <p:sldId id="711" r:id="rId13"/>
    <p:sldId id="822" r:id="rId14"/>
    <p:sldId id="831" r:id="rId15"/>
    <p:sldId id="826" r:id="rId16"/>
    <p:sldId id="828" r:id="rId17"/>
    <p:sldId id="835" r:id="rId18"/>
    <p:sldId id="824" r:id="rId19"/>
    <p:sldId id="872" r:id="rId20"/>
    <p:sldId id="832" r:id="rId21"/>
    <p:sldId id="836" r:id="rId22"/>
    <p:sldId id="809" r:id="rId23"/>
    <p:sldId id="873" r:id="rId24"/>
    <p:sldId id="874" r:id="rId25"/>
    <p:sldId id="666" r:id="rId26"/>
    <p:sldId id="734" r:id="rId27"/>
    <p:sldId id="735" r:id="rId28"/>
    <p:sldId id="793" r:id="rId29"/>
    <p:sldId id="749" r:id="rId30"/>
    <p:sldId id="736" r:id="rId31"/>
    <p:sldId id="741" r:id="rId32"/>
    <p:sldId id="700" r:id="rId33"/>
    <p:sldId id="704" r:id="rId34"/>
    <p:sldId id="701" r:id="rId35"/>
    <p:sldId id="702" r:id="rId36"/>
    <p:sldId id="668" r:id="rId37"/>
    <p:sldId id="787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D3048A-519B-4933-8508-3CD9097400AC}" v="863" dt="2019-09-11T20:01:18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4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53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8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53C8E4A4-D8D3-4401-8DD2-C193BF8C618E}"/>
    <pc:docChg chg="custSel addSld delSld modSld">
      <pc:chgData name="Michael Bennett" userId="808163721be62333" providerId="LiveId" clId="{53C8E4A4-D8D3-4401-8DD2-C193BF8C618E}" dt="2019-09-11T20:01:18.998" v="868" actId="404"/>
      <pc:docMkLst>
        <pc:docMk/>
      </pc:docMkLst>
      <pc:sldChg chg="modSp">
        <pc:chgData name="Michael Bennett" userId="808163721be62333" providerId="LiveId" clId="{53C8E4A4-D8D3-4401-8DD2-C193BF8C618E}" dt="2019-09-11T16:13:02.778" v="17" actId="20577"/>
        <pc:sldMkLst>
          <pc:docMk/>
          <pc:sldMk cId="0" sldId="256"/>
        </pc:sldMkLst>
        <pc:spChg chg="mod">
          <ac:chgData name="Michael Bennett" userId="808163721be62333" providerId="LiveId" clId="{53C8E4A4-D8D3-4401-8DD2-C193BF8C618E}" dt="2019-09-11T16:13:02.778" v="1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53C8E4A4-D8D3-4401-8DD2-C193BF8C618E}" dt="2019-09-11T18:37:36.831" v="154" actId="6549"/>
        <pc:sldMkLst>
          <pc:docMk/>
          <pc:sldMk cId="2100641947" sldId="798"/>
        </pc:sldMkLst>
        <pc:spChg chg="mod">
          <ac:chgData name="Michael Bennett" userId="808163721be62333" providerId="LiveId" clId="{53C8E4A4-D8D3-4401-8DD2-C193BF8C618E}" dt="2019-09-11T18:37:36.831" v="154" actId="6549"/>
          <ac:spMkLst>
            <pc:docMk/>
            <pc:sldMk cId="2100641947" sldId="798"/>
            <ac:spMk id="3" creationId="{50BF16A6-282D-4968-B96D-F6B54B56F2CB}"/>
          </ac:spMkLst>
        </pc:spChg>
      </pc:sldChg>
      <pc:sldChg chg="modSp">
        <pc:chgData name="Michael Bennett" userId="808163721be62333" providerId="LiveId" clId="{53C8E4A4-D8D3-4401-8DD2-C193BF8C618E}" dt="2019-09-11T18:50:22.585" v="293" actId="20577"/>
        <pc:sldMkLst>
          <pc:docMk/>
          <pc:sldMk cId="3947954689" sldId="843"/>
        </pc:sldMkLst>
        <pc:spChg chg="mod">
          <ac:chgData name="Michael Bennett" userId="808163721be62333" providerId="LiveId" clId="{53C8E4A4-D8D3-4401-8DD2-C193BF8C618E}" dt="2019-09-11T18:50:22.585" v="293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53C8E4A4-D8D3-4401-8DD2-C193BF8C618E}" dt="2019-09-11T18:50:51.596" v="303" actId="20577"/>
        <pc:sldMkLst>
          <pc:docMk/>
          <pc:sldMk cId="2207867841" sldId="847"/>
        </pc:sldMkLst>
        <pc:spChg chg="mod">
          <ac:chgData name="Michael Bennett" userId="808163721be62333" providerId="LiveId" clId="{53C8E4A4-D8D3-4401-8DD2-C193BF8C618E}" dt="2019-09-11T18:50:51.596" v="303" actId="20577"/>
          <ac:spMkLst>
            <pc:docMk/>
            <pc:sldMk cId="2207867841" sldId="847"/>
            <ac:spMk id="3" creationId="{50FE3C63-DA0A-4E5F-9549-2540DE7035AA}"/>
          </ac:spMkLst>
        </pc:spChg>
      </pc:sldChg>
      <pc:sldChg chg="modSp">
        <pc:chgData name="Michael Bennett" userId="808163721be62333" providerId="LiveId" clId="{53C8E4A4-D8D3-4401-8DD2-C193BF8C618E}" dt="2019-09-11T19:58:18.082" v="522" actId="404"/>
        <pc:sldMkLst>
          <pc:docMk/>
          <pc:sldMk cId="3071212602" sldId="849"/>
        </pc:sldMkLst>
        <pc:spChg chg="mod">
          <ac:chgData name="Michael Bennett" userId="808163721be62333" providerId="LiveId" clId="{53C8E4A4-D8D3-4401-8DD2-C193BF8C618E}" dt="2019-09-11T19:58:18.082" v="522" actId="404"/>
          <ac:spMkLst>
            <pc:docMk/>
            <pc:sldMk cId="3071212602" sldId="849"/>
            <ac:spMk id="3" creationId="{098626B8-8720-4B43-B6BA-5311AF14FB53}"/>
          </ac:spMkLst>
        </pc:spChg>
      </pc:sldChg>
      <pc:sldChg chg="modSp add">
        <pc:chgData name="Michael Bennett" userId="808163721be62333" providerId="LiveId" clId="{53C8E4A4-D8D3-4401-8DD2-C193BF8C618E}" dt="2019-09-11T18:53:37.056" v="444" actId="20577"/>
        <pc:sldMkLst>
          <pc:docMk/>
          <pc:sldMk cId="272755766" sldId="851"/>
        </pc:sldMkLst>
        <pc:spChg chg="mod">
          <ac:chgData name="Michael Bennett" userId="808163721be62333" providerId="LiveId" clId="{53C8E4A4-D8D3-4401-8DD2-C193BF8C618E}" dt="2019-09-11T18:53:37.056" v="444" actId="20577"/>
          <ac:spMkLst>
            <pc:docMk/>
            <pc:sldMk cId="272755766" sldId="851"/>
            <ac:spMk id="3" creationId="{CF12A0D5-2557-4BD3-ABFB-79228CE940F0}"/>
          </ac:spMkLst>
        </pc:spChg>
      </pc:sldChg>
      <pc:sldChg chg="modSp del">
        <pc:chgData name="Michael Bennett" userId="808163721be62333" providerId="LiveId" clId="{53C8E4A4-D8D3-4401-8DD2-C193BF8C618E}" dt="2019-09-11T18:36:28.246" v="93" actId="2696"/>
        <pc:sldMkLst>
          <pc:docMk/>
          <pc:sldMk cId="1313809421" sldId="851"/>
        </pc:sldMkLst>
        <pc:spChg chg="mod">
          <ac:chgData name="Michael Bennett" userId="808163721be62333" providerId="LiveId" clId="{53C8E4A4-D8D3-4401-8DD2-C193BF8C618E}" dt="2019-09-11T18:36:01.135" v="92" actId="404"/>
          <ac:spMkLst>
            <pc:docMk/>
            <pc:sldMk cId="1313809421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53C8E4A4-D8D3-4401-8DD2-C193BF8C618E}" dt="2019-09-11T20:01:18.998" v="868" actId="404"/>
        <pc:sldMkLst>
          <pc:docMk/>
          <pc:sldMk cId="1503027774" sldId="855"/>
        </pc:sldMkLst>
        <pc:spChg chg="mod">
          <ac:chgData name="Michael Bennett" userId="808163721be62333" providerId="LiveId" clId="{53C8E4A4-D8D3-4401-8DD2-C193BF8C618E}" dt="2019-09-11T20:01:18.998" v="868" actId="404"/>
          <ac:spMkLst>
            <pc:docMk/>
            <pc:sldMk cId="1503027774" sldId="855"/>
            <ac:spMk id="3" creationId="{A85FC595-C69A-405C-B132-FAD1FC261F37}"/>
          </ac:spMkLst>
        </pc:spChg>
      </pc:sldChg>
      <pc:sldChg chg="modSp add">
        <pc:chgData name="Michael Bennett" userId="808163721be62333" providerId="LiveId" clId="{53C8E4A4-D8D3-4401-8DD2-C193BF8C618E}" dt="2019-09-11T18:52:43.532" v="434" actId="20577"/>
        <pc:sldMkLst>
          <pc:docMk/>
          <pc:sldMk cId="2245043027" sldId="876"/>
        </pc:sldMkLst>
        <pc:spChg chg="mod">
          <ac:chgData name="Michael Bennett" userId="808163721be62333" providerId="LiveId" clId="{53C8E4A4-D8D3-4401-8DD2-C193BF8C618E}" dt="2019-09-11T18:52:43.532" v="434" actId="20577"/>
          <ac:spMkLst>
            <pc:docMk/>
            <pc:sldMk cId="2245043027" sldId="876"/>
            <ac:spMk id="3" creationId="{22D4F262-07E0-4034-8CD0-13CAE47A01E9}"/>
          </ac:spMkLst>
        </pc:spChg>
      </pc:sldChg>
      <pc:sldChg chg="del">
        <pc:chgData name="Michael Bennett" userId="808163721be62333" providerId="LiveId" clId="{53C8E4A4-D8D3-4401-8DD2-C193BF8C618E}" dt="2019-09-11T18:36:28.253" v="94" actId="2696"/>
        <pc:sldMkLst>
          <pc:docMk/>
          <pc:sldMk cId="2517914178" sldId="876"/>
        </pc:sldMkLst>
      </pc:sldChg>
      <pc:sldChg chg="del">
        <pc:chgData name="Michael Bennett" userId="808163721be62333" providerId="LiveId" clId="{53C8E4A4-D8D3-4401-8DD2-C193BF8C618E}" dt="2019-09-11T18:35:20.179" v="21" actId="2696"/>
        <pc:sldMkLst>
          <pc:docMk/>
          <pc:sldMk cId="2838740159" sldId="879"/>
        </pc:sldMkLst>
      </pc:sldChg>
      <pc:sldChg chg="del">
        <pc:chgData name="Michael Bennett" userId="808163721be62333" providerId="LiveId" clId="{53C8E4A4-D8D3-4401-8DD2-C193BF8C618E}" dt="2019-09-11T18:35:22.860" v="22" actId="2696"/>
        <pc:sldMkLst>
          <pc:docMk/>
          <pc:sldMk cId="3358983923" sldId="8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9/11/2019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9/11/2019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September 11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FIBO v1</a:t>
            </a:r>
          </a:p>
          <a:p>
            <a:pPr lvl="1"/>
            <a:r>
              <a:rPr lang="en-US" sz="2400" dirty="0"/>
              <a:t>FND: 1.2 as delivered in March 2017</a:t>
            </a:r>
          </a:p>
          <a:p>
            <a:pPr lvl="1"/>
            <a:r>
              <a:rPr lang="en-US" sz="2400" dirty="0"/>
              <a:t>FBC: 1.1</a:t>
            </a:r>
          </a:p>
          <a:p>
            <a:pPr lvl="1"/>
            <a:r>
              <a:rPr lang="en-US" sz="2400" dirty="0"/>
              <a:t>IND:</a:t>
            </a:r>
            <a:r>
              <a:rPr lang="en-US" sz="2400" baseline="0" dirty="0"/>
              <a:t> 1.0</a:t>
            </a:r>
          </a:p>
          <a:p>
            <a:pPr lvl="1"/>
            <a:r>
              <a:rPr lang="en-US" sz="2400" baseline="0" dirty="0"/>
              <a:t>BE: 1.2</a:t>
            </a:r>
            <a:endParaRPr lang="en-US" sz="24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400" dirty="0"/>
              <a:t>RTFs remain open until FIBO2 approved</a:t>
            </a:r>
          </a:p>
          <a:p>
            <a:pPr marL="342900" lvl="0" indent="-342900"/>
            <a:r>
              <a:rPr lang="en-US" sz="2800" dirty="0"/>
              <a:t>FIBO v2</a:t>
            </a:r>
          </a:p>
          <a:p>
            <a:pPr marL="742950" lvl="1" indent="-342900"/>
            <a:r>
              <a:rPr lang="en-US" sz="2400" dirty="0"/>
              <a:t>Expecting to report in December 2019</a:t>
            </a:r>
          </a:p>
          <a:p>
            <a:pPr marL="742950" lvl="1" indent="-342900"/>
            <a:endParaRPr lang="en-US" sz="2400" dirty="0"/>
          </a:p>
          <a:p>
            <a:pPr marL="400050" lvl="1" indent="0">
              <a:buNone/>
            </a:pPr>
            <a:endParaRPr lang="en-US" sz="16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</a:p>
          <a:p>
            <a:pPr lvl="1"/>
            <a:r>
              <a:rPr lang="en-US" sz="1400" baseline="0" dirty="0"/>
              <a:t>Motion to extend to September or later</a:t>
            </a:r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September or later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Individuals: Ingest in SP1</a:t>
            </a:r>
            <a:endParaRPr lang="en-US" sz="2400" dirty="0">
              <a:effectLst/>
            </a:endParaRP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7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September OMG FDTF Quarterly Meeting (Nashville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8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CCM Teamwork Cloud – updated version imminent</a:t>
            </a:r>
          </a:p>
          <a:p>
            <a:pPr lvl="0"/>
            <a:r>
              <a:rPr lang="en-US" sz="2400" dirty="0"/>
              <a:t>FIBO Position Paper document in draft</a:t>
            </a:r>
          </a:p>
          <a:p>
            <a:pPr lvl="0"/>
            <a:r>
              <a:rPr lang="en-US" sz="2400" baseline="0" dirty="0"/>
              <a:t>Joint activities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2"/>
            <a:r>
              <a:rPr lang="en-US" sz="1600" baseline="0" dirty="0"/>
              <a:t>DLT Interoperability RFI (with MARS)</a:t>
            </a:r>
          </a:p>
          <a:p>
            <a:pPr lvl="2"/>
            <a:r>
              <a:rPr lang="en-US" sz="1600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sz="1600" baseline="0" dirty="0"/>
              <a:t>DIDO-RA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1"/>
            <a:r>
              <a:rPr lang="en-US" sz="2000" baseline="0" dirty="0"/>
              <a:t>FDTF / Blockchain PSIG: IDs for Crypto Assets WG</a:t>
            </a:r>
          </a:p>
          <a:p>
            <a:pPr lvl="0"/>
            <a:r>
              <a:rPr lang="en-US" sz="2400" baseline="0" dirty="0"/>
              <a:t>FERM (independent WG)</a:t>
            </a:r>
          </a:p>
          <a:p>
            <a:pPr lvl="1"/>
            <a:r>
              <a:rPr lang="en-US" sz="2000" baseline="0" dirty="0"/>
              <a:t>May become a DSIG</a:t>
            </a:r>
          </a:p>
          <a:p>
            <a:pPr lvl="1"/>
            <a:r>
              <a:rPr lang="en-US" sz="2000" dirty="0"/>
              <a:t>Promoting machine to machine readability (e.g. SBRM, XBRL-US)</a:t>
            </a:r>
          </a:p>
          <a:p>
            <a:pPr lvl="1"/>
            <a:r>
              <a:rPr lang="en-US" sz="2000" baseline="0" dirty="0"/>
              <a:t>Joint meeting in Nashville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  <a:endParaRPr lang="en-US" sz="1800" dirty="0"/>
          </a:p>
          <a:p>
            <a:pPr lvl="2"/>
            <a:r>
              <a:rPr lang="en-US" sz="1800" dirty="0"/>
              <a:t>FCT leads should take on responsibility for note-taking,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now carried out in a branch of the EDMC Trunk not a fork but FCT leads may working within their fork ahead of pushing changes</a:t>
            </a:r>
            <a:endParaRPr lang="en-US" sz="2000" dirty="0">
              <a:effectLst/>
            </a:endParaRPr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September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FDTF Core Business</a:t>
            </a:r>
          </a:p>
          <a:p>
            <a:pPr lvl="1"/>
            <a:r>
              <a:rPr lang="en-US" sz="1600" dirty="0"/>
              <a:t>FIBO v2 FTF status / update</a:t>
            </a:r>
          </a:p>
          <a:p>
            <a:pPr lvl="1"/>
            <a:r>
              <a:rPr lang="en-US" sz="1600" dirty="0"/>
              <a:t>FIBO Updates and status review</a:t>
            </a:r>
          </a:p>
          <a:p>
            <a:pPr lvl="2"/>
            <a:r>
              <a:rPr lang="en-US" sz="1000" dirty="0"/>
              <a:t>Possible FIBO extensions (debt etc.)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Position Paper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600" dirty="0"/>
              <a:t>Position paper status and report back 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600" dirty="0"/>
              <a:t>EDMC updates</a:t>
            </a:r>
            <a:endParaRPr lang="en-US" sz="16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Joint sessions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IDs for Crypto Assets: 1 hour, Tuesday morning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MARS - DLT usually announced as joint with FDTF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DLT Interoperability RFI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Tangle / Node standard (draft)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MAM Messaging Standard (draft)</a:t>
            </a:r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Groups / WGs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PSIG: Wednesday morning (FDTF hosting)</a:t>
            </a:r>
            <a:endParaRPr lang="en-US" sz="1600" dirty="0">
              <a:effectLst/>
            </a:endParaRP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FERM – (separate room) = Tuesday</a:t>
            </a:r>
          </a:p>
          <a:p>
            <a:pPr lvl="1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sz="16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PSIG / AI Domain Task Force (DTF)</a:t>
            </a:r>
          </a:p>
          <a:p>
            <a:pPr lvl="1"/>
            <a:endParaRPr lang="en-US" sz="20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Additional Sessions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Regulatory issues</a:t>
            </a:r>
          </a:p>
          <a:p>
            <a:pPr lvl="1"/>
            <a:r>
              <a:rPr lang="en-US" sz="2400" dirty="0"/>
              <a:t>This group could do</a:t>
            </a:r>
            <a:r>
              <a:rPr lang="en-US" sz="2400" baseline="0" dirty="0"/>
              <a:t> more on that</a:t>
            </a:r>
          </a:p>
          <a:p>
            <a:pPr lvl="2"/>
            <a:r>
              <a:rPr lang="en-US" sz="2000" baseline="0" dirty="0"/>
              <a:t>As we did with the FCA feedback activity</a:t>
            </a:r>
          </a:p>
          <a:p>
            <a:pPr lvl="1"/>
            <a:r>
              <a:rPr lang="en-US" sz="2400" baseline="0" dirty="0"/>
              <a:t>Much of this currently covered by FERM WG</a:t>
            </a:r>
          </a:p>
          <a:p>
            <a:pPr lvl="2"/>
            <a:r>
              <a:rPr lang="en-US" sz="1800" dirty="0"/>
              <a:t>Work with FERM / joint sessions? </a:t>
            </a:r>
          </a:p>
          <a:p>
            <a:pPr lvl="0"/>
            <a:r>
              <a:rPr lang="en-US" sz="2800" dirty="0"/>
              <a:t>What do people want to see? </a:t>
            </a:r>
          </a:p>
          <a:p>
            <a:pPr lvl="1"/>
            <a:r>
              <a:rPr lang="en-US" sz="1800" dirty="0"/>
              <a:t>Getting FIBO to usable</a:t>
            </a:r>
            <a:r>
              <a:rPr lang="en-US" sz="1800" baseline="0" dirty="0"/>
              <a:t> state for risk management</a:t>
            </a:r>
          </a:p>
          <a:p>
            <a:pPr lvl="2"/>
            <a:r>
              <a:rPr lang="en-US" sz="1400" baseline="0" dirty="0"/>
              <a:t>Fields in ACTUS model</a:t>
            </a:r>
          </a:p>
          <a:p>
            <a:pPr lvl="1"/>
            <a:r>
              <a:rPr lang="en-US" sz="1800" dirty="0"/>
              <a:t>IOTA: update to BC-PSIG on IOTA </a:t>
            </a:r>
          </a:p>
          <a:p>
            <a:pPr lvl="1"/>
            <a:r>
              <a:rPr lang="en-US" sz="1800" dirty="0"/>
              <a:t>MBA BPMN adoption – update on that?</a:t>
            </a:r>
          </a:p>
          <a:p>
            <a:pPr lvl="2"/>
            <a:r>
              <a:rPr lang="en-US" sz="1400" dirty="0"/>
              <a:t>BPMN with FIBO references</a:t>
            </a:r>
          </a:p>
          <a:p>
            <a:pPr lvl="2"/>
            <a:r>
              <a:rPr lang="en-US" sz="1400" dirty="0"/>
              <a:t>Get the BPMN person to present (or facilitate) on the MBA ops requirements. Planning to give</a:t>
            </a:r>
            <a:r>
              <a:rPr lang="en-US" sz="1400" baseline="0" dirty="0"/>
              <a:t> a status update (at BMI? At FDTF? – not yet formalized)</a:t>
            </a:r>
          </a:p>
          <a:p>
            <a:pPr lvl="2"/>
            <a:r>
              <a:rPr lang="en-US" sz="1400" baseline="0" dirty="0"/>
              <a:t>Denis Gagne is the person</a:t>
            </a: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23912"/>
            <a:ext cx="8229600" cy="5715000"/>
          </a:xfrm>
        </p:spPr>
        <p:txBody>
          <a:bodyPr/>
          <a:lstStyle/>
          <a:p>
            <a:pPr lvl="0"/>
            <a:r>
              <a:rPr lang="en-US" sz="2000" baseline="0" dirty="0"/>
              <a:t>Tuesday Morning</a:t>
            </a:r>
          </a:p>
          <a:p>
            <a:pPr lvl="1"/>
            <a:r>
              <a:rPr lang="en-US" sz="1800" dirty="0"/>
              <a:t>FERM 2 hour joint session (1st 2 hours)</a:t>
            </a:r>
          </a:p>
          <a:p>
            <a:pPr lvl="1"/>
            <a:r>
              <a:rPr lang="en-US" sz="1800" baseline="0" dirty="0"/>
              <a:t>Joint session: IDs for Crypto Assets (last hour)</a:t>
            </a:r>
          </a:p>
          <a:p>
            <a:pPr lvl="2"/>
            <a:r>
              <a:rPr lang="en-US" sz="1400" baseline="0" dirty="0">
                <a:solidFill>
                  <a:srgbClr val="FF0000"/>
                </a:solidFill>
              </a:rPr>
              <a:t>Possible swap with FIBO Alignment TBC</a:t>
            </a:r>
          </a:p>
          <a:p>
            <a:pPr lvl="0"/>
            <a:r>
              <a:rPr lang="en-US" sz="2000" baseline="0" dirty="0"/>
              <a:t>Tuesday Afternoon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Position Paper, FIBO Process and URI Alignment</a:t>
            </a:r>
          </a:p>
          <a:p>
            <a:pPr lvl="2" indent="-285750">
              <a:buFont typeface="Arial" charset="0"/>
              <a:buChar char="–"/>
              <a:defRPr/>
            </a:pPr>
            <a:r>
              <a:rPr lang="en-US" sz="1400" dirty="0">
                <a:solidFill>
                  <a:srgbClr val="FF0000"/>
                </a:solidFill>
              </a:rPr>
              <a:t>Need to move to Tuesday morning OR Wednesday morning</a:t>
            </a:r>
            <a:endParaRPr lang="en-US" sz="1400" dirty="0">
              <a:solidFill>
                <a:srgbClr val="FF0000"/>
              </a:solidFill>
              <a:effectLst/>
            </a:endParaRPr>
          </a:p>
          <a:p>
            <a:pPr lvl="1"/>
            <a:r>
              <a:rPr lang="en-US" sz="1800" baseline="0" dirty="0"/>
              <a:t>FIBO updates</a:t>
            </a:r>
          </a:p>
          <a:p>
            <a:pPr lvl="1"/>
            <a:r>
              <a:rPr lang="en-US" sz="1800" baseline="0" dirty="0"/>
              <a:t>Core business / Roadmap</a:t>
            </a:r>
          </a:p>
          <a:p>
            <a:pPr lvl="0"/>
            <a:r>
              <a:rPr lang="en-US" sz="2000" dirty="0"/>
              <a:t>Wednesday morning</a:t>
            </a:r>
          </a:p>
          <a:p>
            <a:pPr lvl="1"/>
            <a:r>
              <a:rPr lang="en-US" sz="1800" dirty="0"/>
              <a:t>Blockchain PSIG all morning</a:t>
            </a:r>
          </a:p>
          <a:p>
            <a:pPr lvl="2"/>
            <a:r>
              <a:rPr lang="en-US" sz="1400" dirty="0"/>
              <a:t>IOTA Protocols (MAM and EEE)</a:t>
            </a:r>
          </a:p>
          <a:p>
            <a:pPr lvl="2"/>
            <a:r>
              <a:rPr lang="en-US" sz="1400" dirty="0"/>
              <a:t>DLT </a:t>
            </a:r>
            <a:r>
              <a:rPr lang="en-US" sz="1400" dirty="0" err="1"/>
              <a:t>Interoperabilty</a:t>
            </a:r>
            <a:r>
              <a:rPr lang="en-US" sz="1400" dirty="0"/>
              <a:t> RFI Drafting session</a:t>
            </a:r>
          </a:p>
          <a:p>
            <a:r>
              <a:rPr lang="en-US" sz="2000" baseline="0" dirty="0"/>
              <a:t>Wednesday afternoon</a:t>
            </a:r>
          </a:p>
          <a:p>
            <a:pPr lvl="1"/>
            <a:r>
              <a:rPr lang="en-US" sz="1800" baseline="0" dirty="0"/>
              <a:t>Some key workshop participants need to be at the AI PSIG/DTF Meeting until coffee time</a:t>
            </a:r>
          </a:p>
          <a:p>
            <a:pPr lvl="1"/>
            <a:r>
              <a:rPr lang="en-US" sz="1800" baseline="0" dirty="0"/>
              <a:t>After coffee (3:30): FIBO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September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400" dirty="0"/>
              <a:t>Previously:</a:t>
            </a:r>
          </a:p>
          <a:p>
            <a:pPr lvl="1"/>
            <a:r>
              <a:rPr lang="en-US" sz="2000" dirty="0"/>
              <a:t>Sept: Shares and share</a:t>
            </a:r>
            <a:r>
              <a:rPr lang="en-US" sz="2000" baseline="0" dirty="0"/>
              <a:t> ownership</a:t>
            </a:r>
          </a:p>
          <a:p>
            <a:pPr lvl="1"/>
            <a:r>
              <a:rPr lang="en-US" sz="2000" dirty="0"/>
              <a:t>Dec: Entities / LEI</a:t>
            </a:r>
            <a:r>
              <a:rPr lang="en-US" sz="2000" baseline="0" dirty="0"/>
              <a:t> related</a:t>
            </a:r>
          </a:p>
          <a:p>
            <a:pPr lvl="1"/>
            <a:r>
              <a:rPr lang="en-US" sz="2000" baseline="0" dirty="0"/>
              <a:t>March: Equity Pricing</a:t>
            </a:r>
          </a:p>
          <a:p>
            <a:pPr lvl="1"/>
            <a:r>
              <a:rPr lang="en-US" sz="2000" baseline="0" dirty="0"/>
              <a:t>June: No workshop</a:t>
            </a:r>
          </a:p>
          <a:p>
            <a:r>
              <a:rPr lang="en-US" sz="2400" dirty="0"/>
              <a:t>September</a:t>
            </a:r>
          </a:p>
          <a:p>
            <a:pPr lvl="1"/>
            <a:r>
              <a:rPr lang="en-US" sz="2000" baseline="0" dirty="0"/>
              <a:t>Pick up the EBRDF Workshop idea originally mooted for June</a:t>
            </a:r>
          </a:p>
          <a:p>
            <a:pPr lvl="2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IR Swaps and the EBRDF project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3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 the efforts to date on that and compare to current FIBO to identify possible improvements 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 how the agreed terms and definitions map to actual FIBO terms and definitions</a:t>
            </a:r>
            <a:endParaRPr lang="en-US" sz="18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 2018)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v1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MB has identified how to do this for this phase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RTF due to report in December</a:t>
            </a:r>
          </a:p>
          <a:p>
            <a:pPr lvl="2"/>
            <a:r>
              <a:rPr lang="en-US" sz="1600" baseline="0" dirty="0"/>
              <a:t>Actually motion seems to have been to move to 2020?!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provide some automation for the transformation for EDM Council OWL to OMG OWL</a:t>
            </a:r>
          </a:p>
          <a:p>
            <a:pPr lvl="1"/>
            <a:r>
              <a:rPr lang="en-US" sz="1800" baseline="0" dirty="0"/>
              <a:t>proposal is to have one set of namespaces rather than 2 as at present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00AE-5D7F-4A12-9EB3-7EA955EF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 Management / Spec Automation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4F262-07E0-4034-8CD0-13CAE47A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Steering group meets alternate Fridays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JIRA alignment EDMC / OMG</a:t>
            </a:r>
          </a:p>
          <a:p>
            <a:pPr lvl="2" rtl="0" fontAlgn="base"/>
            <a:r>
              <a:rPr lang="en-US" dirty="0">
                <a:effectLst/>
              </a:rPr>
              <a:t>And changes to EDMC process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generation via LaTeX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diagrams in CCM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URI alignment (single URI across EDMC and OMG)</a:t>
            </a:r>
            <a:endParaRPr lang="en-US" dirty="0">
              <a:effectLst/>
            </a:endParaRPr>
          </a:p>
          <a:p>
            <a:pPr lvl="0"/>
            <a:r>
              <a:rPr lang="en-US" dirty="0"/>
              <a:t>Work continuing on these </a:t>
            </a:r>
          </a:p>
          <a:p>
            <a:pPr lvl="1"/>
            <a:r>
              <a:rPr lang="en-US" dirty="0"/>
              <a:t>Good buy-in from EDM Council (along with URI alignment)</a:t>
            </a:r>
          </a:p>
          <a:p>
            <a:pPr lvl="1"/>
            <a:r>
              <a:rPr lang="en-US" dirty="0"/>
              <a:t>Not for August/September time frame (</a:t>
            </a:r>
            <a:r>
              <a:rPr lang="en-US" dirty="0" err="1"/>
              <a:t>Jiras</a:t>
            </a:r>
            <a:r>
              <a:rPr lang="en-US" dirty="0"/>
              <a:t>, LaTeX)</a:t>
            </a:r>
          </a:p>
          <a:p>
            <a:pPr lvl="1"/>
            <a:r>
              <a:rPr lang="en-US" dirty="0"/>
              <a:t>Diagrams off to a late start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C6210A-9A8C-473D-A093-0975E33F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043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21260</TotalTime>
  <Words>2991</Words>
  <Application>Microsoft Office PowerPoint</Application>
  <PresentationFormat>On-screen Show (4:3)</PresentationFormat>
  <Paragraphs>481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September Agenda: Things to cover</vt:lpstr>
      <vt:lpstr>Possible Additional Sessions</vt:lpstr>
      <vt:lpstr>Plans for September</vt:lpstr>
      <vt:lpstr>September FIBO Workshop</vt:lpstr>
      <vt:lpstr>FIBO v2 – Status</vt:lpstr>
      <vt:lpstr>Change Management / Spec Automation</vt:lpstr>
      <vt:lpstr>Additional (Background) Slides</vt:lpstr>
      <vt:lpstr>FIBO Plans</vt:lpstr>
      <vt:lpstr>FTF and RTF Charters (Friday Plenary) 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2019-09-11T20:01:28Z</dcterms:modified>
</cp:coreProperties>
</file>