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458" r:id="rId3"/>
    <p:sldId id="459" r:id="rId4"/>
    <p:sldId id="388" r:id="rId5"/>
    <p:sldId id="452" r:id="rId6"/>
    <p:sldId id="453" r:id="rId7"/>
    <p:sldId id="454" r:id="rId8"/>
    <p:sldId id="455" r:id="rId9"/>
    <p:sldId id="428" r:id="rId10"/>
    <p:sldId id="45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963"/>
    <a:srgbClr val="006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528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5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2/6/2013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OMG Finance</a:t>
            </a:r>
            <a:r>
              <a:rPr lang="en-US" baseline="0" dirty="0" smtClean="0"/>
              <a:t> </a:t>
            </a:r>
            <a:r>
              <a:rPr lang="en-US" dirty="0" smtClean="0"/>
              <a:t>Domain Task Force (FDTF)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Wednesday </a:t>
            </a:r>
            <a:r>
              <a:rPr lang="en-US" dirty="0" smtClean="0">
                <a:solidFill>
                  <a:srgbClr val="898989"/>
                </a:solidFill>
              </a:rPr>
              <a:t>February 6</a:t>
            </a:r>
            <a:r>
              <a:rPr lang="en-US" baseline="30000" dirty="0" smtClean="0">
                <a:solidFill>
                  <a:srgbClr val="898989"/>
                </a:solidFill>
              </a:rPr>
              <a:t>th</a:t>
            </a:r>
            <a:r>
              <a:rPr lang="en-US" dirty="0" smtClean="0">
                <a:solidFill>
                  <a:srgbClr val="898989"/>
                </a:solidFill>
              </a:rPr>
              <a:t> </a:t>
            </a:r>
            <a:r>
              <a:rPr lang="en-US" dirty="0" smtClean="0">
                <a:solidFill>
                  <a:srgbClr val="898989"/>
                </a:solidFill>
              </a:rPr>
              <a:t>2013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130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Headline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Finalizing</a:t>
            </a:r>
            <a:r>
              <a:rPr lang="en-US" baseline="0" dirty="0" smtClean="0"/>
              <a:t> the submission for 18 Feb</a:t>
            </a:r>
          </a:p>
          <a:p>
            <a:pPr lvl="1"/>
            <a:r>
              <a:rPr lang="en-US" baseline="0" dirty="0" smtClean="0"/>
              <a:t>Content</a:t>
            </a:r>
          </a:p>
          <a:p>
            <a:pPr lvl="1"/>
            <a:r>
              <a:rPr lang="en-US" baseline="0" dirty="0" smtClean="0"/>
              <a:t>Written Documents</a:t>
            </a:r>
          </a:p>
          <a:p>
            <a:pPr lvl="2"/>
            <a:r>
              <a:rPr lang="en-US" baseline="0" dirty="0" smtClean="0"/>
              <a:t>FIBO Foundations: what FIBO is, conformance etc.</a:t>
            </a:r>
          </a:p>
          <a:p>
            <a:pPr lvl="2"/>
            <a:r>
              <a:rPr lang="en-US" baseline="0" dirty="0" smtClean="0"/>
              <a:t>FIBO-BE: the Business Entities content</a:t>
            </a:r>
          </a:p>
          <a:p>
            <a:pPr lvl="0"/>
            <a:r>
              <a:rPr lang="en-US" baseline="0" dirty="0" smtClean="0"/>
              <a:t>Architecture (modularity etc.)</a:t>
            </a:r>
          </a:p>
          <a:p>
            <a:pPr lvl="1"/>
            <a:r>
              <a:rPr lang="en-US" baseline="0" dirty="0" smtClean="0"/>
              <a:t>In the process of finalizing this</a:t>
            </a:r>
          </a:p>
          <a:p>
            <a:pPr lvl="1"/>
            <a:r>
              <a:rPr lang="en-US" baseline="0" dirty="0" smtClean="0"/>
              <a:t>Determines what goes into the OMG submission</a:t>
            </a:r>
          </a:p>
          <a:p>
            <a:pPr lvl="0"/>
            <a:r>
              <a:rPr lang="en-US" baseline="0" dirty="0" smtClean="0"/>
              <a:t>Operational / Methodology</a:t>
            </a:r>
          </a:p>
          <a:p>
            <a:pPr lvl="0"/>
            <a:r>
              <a:rPr lang="en-US" baseline="0" dirty="0" smtClean="0"/>
              <a:t>Roadmap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5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Submission for 18 Feb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Business terms and definitions: locking in what is in the model this week per SME Reviews </a:t>
            </a:r>
          </a:p>
          <a:p>
            <a:pPr lvl="1"/>
            <a:r>
              <a:rPr lang="en-US" dirty="0" smtClean="0"/>
              <a:t>Open questions relate</a:t>
            </a:r>
            <a:r>
              <a:rPr lang="en-US" baseline="0" dirty="0" smtClean="0"/>
              <a:t> to more detailed terms which can be the subject of future updates</a:t>
            </a:r>
            <a:endParaRPr lang="en-US" dirty="0" smtClean="0"/>
          </a:p>
          <a:p>
            <a:pPr lvl="0"/>
            <a:r>
              <a:rPr lang="en-US" dirty="0" smtClean="0"/>
              <a:t>Written documents – already in place</a:t>
            </a:r>
          </a:p>
          <a:p>
            <a:pPr lvl="0"/>
            <a:r>
              <a:rPr lang="en-US" dirty="0" smtClean="0"/>
              <a:t>MB to respond</a:t>
            </a:r>
            <a:r>
              <a:rPr lang="en-US" baseline="0" dirty="0" smtClean="0"/>
              <a:t> to previous commenters showing how their comments have been addressed</a:t>
            </a:r>
            <a:endParaRPr lang="en-US" dirty="0" smtClean="0"/>
          </a:p>
          <a:p>
            <a:pPr lvl="0"/>
            <a:r>
              <a:rPr lang="en-US" dirty="0" smtClean="0"/>
              <a:t>Content section – to be generated</a:t>
            </a:r>
            <a:r>
              <a:rPr lang="en-US" baseline="0" dirty="0" smtClean="0"/>
              <a:t> from Adaptive</a:t>
            </a:r>
          </a:p>
          <a:p>
            <a:pPr lvl="1"/>
            <a:r>
              <a:rPr lang="en-US" dirty="0" smtClean="0"/>
              <a:t>Have addressed the technical requirements for this</a:t>
            </a:r>
          </a:p>
          <a:p>
            <a:pPr lvl="1"/>
            <a:r>
              <a:rPr lang="en-US" dirty="0" smtClean="0"/>
              <a:t>Depends</a:t>
            </a:r>
            <a:r>
              <a:rPr lang="en-US" baseline="0" dirty="0" smtClean="0"/>
              <a:t> on finalization of what’s to go in to the OMG submission</a:t>
            </a:r>
          </a:p>
          <a:p>
            <a:pPr lvl="0"/>
            <a:r>
              <a:rPr lang="en-US" dirty="0" smtClean="0"/>
              <a:t>Diagrams annex – MB to produce once business content finalized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61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the Moving</a:t>
            </a:r>
            <a:r>
              <a:rPr lang="en-US" baseline="0" dirty="0" smtClean="0"/>
              <a:t> </a:t>
            </a:r>
            <a:r>
              <a:rPr lang="en-US" dirty="0" smtClean="0"/>
              <a:t>Parts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273870"/>
              </p:ext>
            </p:extLst>
          </p:nvPr>
        </p:nvGraphicFramePr>
        <p:xfrm>
          <a:off x="838200" y="1447800"/>
          <a:ext cx="7315200" cy="4038601"/>
        </p:xfrm>
        <a:graphic>
          <a:graphicData uri="http://schemas.openxmlformats.org/drawingml/2006/table">
            <a:tbl>
              <a:tblPr/>
              <a:tblGrid>
                <a:gridCol w="3579779"/>
                <a:gridCol w="3735421"/>
              </a:tblGrid>
              <a:tr h="11834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Verdana"/>
                          <a:ea typeface="MS Mincho"/>
                          <a:cs typeface="Times New Roman"/>
                        </a:rPr>
                        <a:t>FIBO Business Conceptual Ontology (BCO)</a:t>
                      </a:r>
                      <a:endParaRPr lang="en-US" sz="1000" dirty="0"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Verdana"/>
                          <a:ea typeface="MS Mincho"/>
                          <a:cs typeface="Times New Roman"/>
                        </a:rPr>
                        <a:t>Adaptive Web Presentation Facility</a:t>
                      </a:r>
                      <a:endParaRPr lang="en-US" sz="1000" dirty="0"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</a:tr>
              <a:tr h="140537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Verdana"/>
                          <a:ea typeface="MS Mincho"/>
                          <a:cs typeface="Times New Roman"/>
                        </a:rPr>
                        <a:t>FIBO OMG Specifications</a:t>
                      </a:r>
                      <a:endParaRPr lang="en-US" sz="1000" dirty="0"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4975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Verdana"/>
                          <a:ea typeface="MS Mincho"/>
                          <a:cs typeface="Times New Roman"/>
                        </a:rPr>
                        <a:t>FIBO Operational Ontologies</a:t>
                      </a:r>
                      <a:endParaRPr lang="en-US" sz="1000" dirty="0"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885950" y="25479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31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Conceptual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Foundations: firming up the</a:t>
            </a:r>
            <a:r>
              <a:rPr lang="en-US" baseline="0" dirty="0" smtClean="0"/>
              <a:t> final pieces that are needed for Business Entities</a:t>
            </a:r>
          </a:p>
          <a:p>
            <a:r>
              <a:rPr lang="en-US" baseline="0" dirty="0" smtClean="0"/>
              <a:t>Clarity on rights, obligations and similar constructs</a:t>
            </a:r>
          </a:p>
          <a:p>
            <a:pPr lvl="1"/>
            <a:r>
              <a:rPr lang="en-US" dirty="0" smtClean="0"/>
              <a:t>Ongoing activity</a:t>
            </a:r>
          </a:p>
          <a:p>
            <a:pPr lvl="1"/>
            <a:r>
              <a:rPr lang="en-US" dirty="0" smtClean="0"/>
              <a:t>Cross referencing</a:t>
            </a:r>
            <a:r>
              <a:rPr lang="en-US" baseline="0" dirty="0" smtClean="0"/>
              <a:t> between REA, XBRL, existing upper ontologies etc. </a:t>
            </a:r>
          </a:p>
          <a:p>
            <a:pPr lvl="0"/>
            <a:r>
              <a:rPr lang="en-US" dirty="0" smtClean="0"/>
              <a:t>Not all of this wil</a:t>
            </a:r>
            <a:r>
              <a:rPr lang="en-US" baseline="0" dirty="0" smtClean="0"/>
              <a:t>l go into the OMG specification</a:t>
            </a:r>
          </a:p>
          <a:p>
            <a:pPr lvl="1"/>
            <a:r>
              <a:rPr lang="en-US" dirty="0" smtClean="0"/>
              <a:t>The stuff which does not, will need to be managed by</a:t>
            </a:r>
            <a:r>
              <a:rPr lang="en-US" baseline="0" dirty="0" smtClean="0"/>
              <a:t> the Council</a:t>
            </a:r>
          </a:p>
          <a:p>
            <a:pPr lvl="2"/>
            <a:r>
              <a:rPr lang="en-US" baseline="0" dirty="0" smtClean="0"/>
              <a:t>E.g. Lattice, some of the more complex terms</a:t>
            </a:r>
          </a:p>
          <a:p>
            <a:pPr lvl="1"/>
            <a:r>
              <a:rPr lang="en-US" baseline="0" dirty="0" smtClean="0"/>
              <a:t>The complete BCO will go into Adaptive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OMG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Modularity: updating the architecture to have a more modular</a:t>
            </a:r>
            <a:r>
              <a:rPr lang="en-US" sz="2400" baseline="0" dirty="0" smtClean="0"/>
              <a:t> structure</a:t>
            </a:r>
          </a:p>
          <a:p>
            <a:pPr lvl="1"/>
            <a:r>
              <a:rPr lang="en-US" sz="2000" dirty="0" smtClean="0"/>
              <a:t>Defined “Packages” of</a:t>
            </a:r>
            <a:r>
              <a:rPr lang="en-US" sz="2000" baseline="0" dirty="0" smtClean="0"/>
              <a:t> ontologies per subject</a:t>
            </a:r>
          </a:p>
          <a:p>
            <a:pPr lvl="1"/>
            <a:r>
              <a:rPr lang="en-US" sz="2000" baseline="0" dirty="0" smtClean="0"/>
              <a:t>Segregated to allow extraction of operational ontologies</a:t>
            </a:r>
          </a:p>
          <a:p>
            <a:pPr lvl="2"/>
            <a:r>
              <a:rPr lang="en-US" sz="1800" dirty="0" smtClean="0"/>
              <a:t>E.g. “Party” concepts</a:t>
            </a:r>
          </a:p>
          <a:p>
            <a:r>
              <a:rPr lang="en-US" sz="2400" dirty="0" smtClean="0"/>
              <a:t>Determine</a:t>
            </a:r>
            <a:r>
              <a:rPr lang="en-US" sz="2400" baseline="0" dirty="0" smtClean="0"/>
              <a:t> what should and should not be in the OMG submissions</a:t>
            </a:r>
          </a:p>
          <a:p>
            <a:pPr lvl="1"/>
            <a:r>
              <a:rPr lang="en-US" sz="2000" baseline="0" dirty="0" smtClean="0"/>
              <a:t>Still a Business Conceptual Model</a:t>
            </a:r>
          </a:p>
          <a:p>
            <a:pPr lvl="1"/>
            <a:r>
              <a:rPr lang="en-US" sz="2000" baseline="0" dirty="0" smtClean="0"/>
              <a:t>Simplified and reduced from overall BCO</a:t>
            </a:r>
          </a:p>
          <a:p>
            <a:r>
              <a:rPr lang="en-US" sz="2400" baseline="0" dirty="0" smtClean="0"/>
              <a:t>Submission includes machine readable files</a:t>
            </a:r>
          </a:p>
          <a:p>
            <a:pPr lvl="1"/>
            <a:r>
              <a:rPr lang="en-US" sz="2000" dirty="0" smtClean="0"/>
              <a:t>These</a:t>
            </a:r>
            <a:r>
              <a:rPr lang="en-US" sz="2000" baseline="0" dirty="0" smtClean="0"/>
              <a:t> are necessarily tool-independent</a:t>
            </a:r>
          </a:p>
          <a:p>
            <a:pPr lvl="1"/>
            <a:r>
              <a:rPr lang="en-US" sz="2000" baseline="0" dirty="0" smtClean="0"/>
              <a:t>Looking to use </a:t>
            </a:r>
            <a:r>
              <a:rPr lang="en-US" sz="2000" baseline="0" dirty="0" err="1" smtClean="0"/>
              <a:t>MagicDraw</a:t>
            </a:r>
            <a:r>
              <a:rPr lang="en-US" sz="2000" baseline="0" dirty="0" smtClean="0"/>
              <a:t> and VOM to work with this</a:t>
            </a:r>
          </a:p>
          <a:p>
            <a:pPr lvl="1"/>
            <a:r>
              <a:rPr lang="en-US" sz="2000" baseline="0" dirty="0" smtClean="0"/>
              <a:t>What’s in </a:t>
            </a:r>
            <a:r>
              <a:rPr lang="en-US" sz="2000" baseline="0" dirty="0" err="1" smtClean="0"/>
              <a:t>MagicDraw</a:t>
            </a:r>
            <a:r>
              <a:rPr lang="en-US" sz="2000" baseline="0" dirty="0" smtClean="0"/>
              <a:t> / VOM will correspond to what’s in the OMG submission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679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Presentation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in the critical path for now</a:t>
            </a:r>
          </a:p>
          <a:p>
            <a:r>
              <a:rPr lang="en-US" dirty="0" smtClean="0"/>
              <a:t>FIBO formal specification includes definition of what is the minimum</a:t>
            </a:r>
            <a:r>
              <a:rPr lang="en-US" baseline="0" dirty="0" smtClean="0"/>
              <a:t> set of requirements for business readability (based on what EA currently does)</a:t>
            </a:r>
          </a:p>
          <a:p>
            <a:r>
              <a:rPr lang="en-US" baseline="0" dirty="0" smtClean="0"/>
              <a:t>Adaptive has capability to do better business facing diagrams</a:t>
            </a:r>
          </a:p>
          <a:p>
            <a:pPr lvl="1"/>
            <a:r>
              <a:rPr lang="en-US" dirty="0" smtClean="0"/>
              <a:t>This requires imaginative input</a:t>
            </a:r>
            <a:r>
              <a:rPr lang="en-US" baseline="0" dirty="0" smtClean="0"/>
              <a:t> from FDTF business stakeholders</a:t>
            </a:r>
          </a:p>
          <a:p>
            <a:pPr lvl="1"/>
            <a:r>
              <a:rPr lang="en-US" baseline="0" dirty="0" smtClean="0"/>
              <a:t>Working group to be convened on this</a:t>
            </a:r>
          </a:p>
          <a:p>
            <a:pPr lvl="0"/>
            <a:r>
              <a:rPr lang="en-US" dirty="0" smtClean="0"/>
              <a:t>Other tools may also be explored</a:t>
            </a:r>
          </a:p>
          <a:p>
            <a:pPr lvl="1"/>
            <a:r>
              <a:rPr lang="en-US" dirty="0" smtClean="0"/>
              <a:t>Protégé, </a:t>
            </a:r>
            <a:r>
              <a:rPr lang="en-US" dirty="0" err="1" smtClean="0"/>
              <a:t>TopBraid</a:t>
            </a:r>
            <a:r>
              <a:rPr lang="en-US" dirty="0" smtClean="0"/>
              <a:t> etc. </a:t>
            </a:r>
          </a:p>
          <a:p>
            <a:pPr lvl="0"/>
            <a:r>
              <a:rPr lang="en-US" dirty="0" smtClean="0"/>
              <a:t>Visualization tools are a major growth area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43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Ontologies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Proof of Concept: defines what makes for a usable operational ontology</a:t>
            </a:r>
          </a:p>
          <a:p>
            <a:pPr lvl="1"/>
            <a:r>
              <a:rPr lang="en-US" sz="2000" dirty="0" smtClean="0"/>
              <a:t>Demonstrated some powerful things with</a:t>
            </a:r>
            <a:r>
              <a:rPr lang="en-US" sz="2000" baseline="0" dirty="0" smtClean="0"/>
              <a:t> this already</a:t>
            </a:r>
          </a:p>
          <a:p>
            <a:pPr lvl="1"/>
            <a:r>
              <a:rPr lang="en-US" sz="2000" baseline="0" dirty="0" err="1" smtClean="0"/>
              <a:t>Revelytix</a:t>
            </a:r>
            <a:r>
              <a:rPr lang="en-US" sz="2000" baseline="0" dirty="0" smtClean="0"/>
              <a:t> have shown even more powerful things by integrating with rules e.g. “R”</a:t>
            </a:r>
          </a:p>
          <a:p>
            <a:pPr lvl="0"/>
            <a:r>
              <a:rPr lang="en-US" sz="2400" dirty="0" smtClean="0"/>
              <a:t>Methodology to be developed for deriving operational ontologies from</a:t>
            </a:r>
            <a:r>
              <a:rPr lang="en-US" sz="2400" baseline="0" dirty="0" smtClean="0"/>
              <a:t> the business content in the BCO</a:t>
            </a:r>
          </a:p>
          <a:p>
            <a:pPr lvl="1"/>
            <a:r>
              <a:rPr lang="en-US" sz="2000" dirty="0" smtClean="0"/>
              <a:t>By extraction of sub-sets of the OMG FIBO BCO content</a:t>
            </a:r>
          </a:p>
          <a:p>
            <a:pPr lvl="2"/>
            <a:r>
              <a:rPr lang="en-US" sz="1800" dirty="0" smtClean="0"/>
              <a:t>Modular structure should</a:t>
            </a:r>
            <a:r>
              <a:rPr lang="en-US" sz="1800" baseline="0" dirty="0" smtClean="0"/>
              <a:t> simplify this for most use case</a:t>
            </a:r>
          </a:p>
          <a:p>
            <a:pPr lvl="2"/>
            <a:r>
              <a:rPr lang="en-US" sz="1800" baseline="0" dirty="0" smtClean="0"/>
              <a:t>Some use cases may require additional transformations</a:t>
            </a:r>
          </a:p>
          <a:p>
            <a:pPr lvl="1"/>
            <a:r>
              <a:rPr lang="en-US" sz="2000" dirty="0" smtClean="0"/>
              <a:t>Methodology to cover both</a:t>
            </a:r>
          </a:p>
          <a:p>
            <a:pPr lvl="0"/>
            <a:r>
              <a:rPr lang="en-US" sz="2400" dirty="0" smtClean="0"/>
              <a:t>Come to</a:t>
            </a:r>
            <a:r>
              <a:rPr lang="en-US" sz="2400" baseline="0" dirty="0" smtClean="0"/>
              <a:t> my presentation on FIBO methodological requirements at the Ontology Summit tomorrow</a:t>
            </a:r>
          </a:p>
          <a:p>
            <a:pPr lvl="0"/>
            <a:r>
              <a:rPr lang="en-US" sz="2400" baseline="0" dirty="0" smtClean="0"/>
              <a:t>We need to get away from ad hoc demonstration ontologies to formally “productized” FIBO deliverables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0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394" name="Straight Connector 11"/>
          <p:cNvCxnSpPr>
            <a:cxnSpLocks noChangeShapeType="1"/>
          </p:cNvCxnSpPr>
          <p:nvPr/>
        </p:nvCxnSpPr>
        <p:spPr bwMode="auto">
          <a:xfrm>
            <a:off x="7281863" y="1295400"/>
            <a:ext cx="0" cy="4664075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3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Provisional Roadmap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B741BF8-7313-40CF-99F4-EF55CB00934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EDM Council Inc.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499100" y="5502275"/>
            <a:ext cx="3449638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Risk/Reporting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</a:rPr>
              <a:t>Other Domain ontologies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348288" y="5349875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Risk/Reporting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</a:rPr>
              <a:t>Other Domain ontologies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195888" y="5197475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Risk/Reporting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</a:rPr>
              <a:t>Other Domain ontologies</a:t>
            </a:r>
          </a:p>
        </p:txBody>
      </p:sp>
      <p:cxnSp>
        <p:nvCxnSpPr>
          <p:cNvPr id="59401" name="Straight Connector 8"/>
          <p:cNvCxnSpPr>
            <a:cxnSpLocks noChangeShapeType="1"/>
          </p:cNvCxnSpPr>
          <p:nvPr/>
        </p:nvCxnSpPr>
        <p:spPr bwMode="auto">
          <a:xfrm>
            <a:off x="2590800" y="1295400"/>
            <a:ext cx="0" cy="4664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02" name="TextBox 4"/>
          <p:cNvSpPr txBox="1">
            <a:spLocks noChangeArrowheads="1"/>
          </p:cNvSpPr>
          <p:nvPr/>
        </p:nvSpPr>
        <p:spPr bwMode="auto">
          <a:xfrm>
            <a:off x="1241425" y="898525"/>
            <a:ext cx="814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/>
              <a:t>2012</a:t>
            </a:r>
          </a:p>
        </p:txBody>
      </p:sp>
      <p:sp>
        <p:nvSpPr>
          <p:cNvPr id="59403" name="TextBox 5"/>
          <p:cNvSpPr txBox="1">
            <a:spLocks noChangeArrowheads="1"/>
          </p:cNvSpPr>
          <p:nvPr/>
        </p:nvSpPr>
        <p:spPr bwMode="auto">
          <a:xfrm>
            <a:off x="4503738" y="898525"/>
            <a:ext cx="81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/>
              <a:t>2013</a:t>
            </a:r>
          </a:p>
        </p:txBody>
      </p:sp>
      <p:sp>
        <p:nvSpPr>
          <p:cNvPr id="59404" name="TextBox 6"/>
          <p:cNvSpPr txBox="1">
            <a:spLocks noChangeArrowheads="1"/>
          </p:cNvSpPr>
          <p:nvPr/>
        </p:nvSpPr>
        <p:spPr bwMode="auto">
          <a:xfrm>
            <a:off x="7510463" y="898525"/>
            <a:ext cx="114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/>
              <a:t>Beyond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447800" y="1798638"/>
            <a:ext cx="22098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FIBO-Foundations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</a:rPr>
              <a:t>Global Terms and modeling framework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447800" y="2438400"/>
            <a:ext cx="22098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Business Entity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</a:rPr>
              <a:t>Domain ontology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667000" y="3078163"/>
            <a:ext cx="22098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Securities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</a:rPr>
              <a:t>Domain ontology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667000" y="3719513"/>
            <a:ext cx="22098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Derivatives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</a:rPr>
              <a:t>Domain ontology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619375" y="4359275"/>
            <a:ext cx="22098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Loans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</a:rPr>
              <a:t>Domain ontology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043488" y="5045075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Portfolio, Payments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</a:rPr>
              <a:t>Other Domain ontologies</a:t>
            </a:r>
          </a:p>
        </p:txBody>
      </p:sp>
      <p:sp>
        <p:nvSpPr>
          <p:cNvPr id="20" name="Chevron 19"/>
          <p:cNvSpPr/>
          <p:nvPr/>
        </p:nvSpPr>
        <p:spPr bwMode="auto">
          <a:xfrm>
            <a:off x="3810000" y="1798638"/>
            <a:ext cx="1181100" cy="457200"/>
          </a:xfrm>
          <a:prstGeom prst="chevron">
            <a:avLst>
              <a:gd name="adj" fmla="val 27778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>
                <a:solidFill>
                  <a:srgbClr val="002060"/>
                </a:solidFill>
              </a:rPr>
              <a:t>Industry review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59412" name="Straight Connector 20"/>
          <p:cNvCxnSpPr>
            <a:cxnSpLocks noChangeShapeType="1"/>
          </p:cNvCxnSpPr>
          <p:nvPr/>
        </p:nvCxnSpPr>
        <p:spPr bwMode="auto">
          <a:xfrm flipH="1">
            <a:off x="4905375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3" name="Straight Connector 21"/>
          <p:cNvCxnSpPr>
            <a:cxnSpLocks noChangeShapeType="1"/>
          </p:cNvCxnSpPr>
          <p:nvPr/>
        </p:nvCxnSpPr>
        <p:spPr bwMode="auto">
          <a:xfrm flipH="1">
            <a:off x="6048375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4" name="Straight Connector 22"/>
          <p:cNvCxnSpPr>
            <a:cxnSpLocks noChangeShapeType="1"/>
          </p:cNvCxnSpPr>
          <p:nvPr/>
        </p:nvCxnSpPr>
        <p:spPr bwMode="auto">
          <a:xfrm flipH="1">
            <a:off x="3806825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15" name="Chevron 23"/>
          <p:cNvSpPr>
            <a:spLocks noChangeArrowheads="1"/>
          </p:cNvSpPr>
          <p:nvPr/>
        </p:nvSpPr>
        <p:spPr bwMode="auto">
          <a:xfrm>
            <a:off x="3810000" y="2438400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002060"/>
                </a:solidFill>
              </a:rPr>
              <a:t>Industry review</a:t>
            </a:r>
            <a:endParaRPr lang="en-US" sz="2200">
              <a:solidFill>
                <a:srgbClr val="002060"/>
              </a:solidFill>
            </a:endParaRPr>
          </a:p>
        </p:txBody>
      </p:sp>
      <p:sp>
        <p:nvSpPr>
          <p:cNvPr id="59416" name="Chevron 24"/>
          <p:cNvSpPr>
            <a:spLocks noChangeArrowheads="1"/>
          </p:cNvSpPr>
          <p:nvPr/>
        </p:nvSpPr>
        <p:spPr bwMode="auto">
          <a:xfrm>
            <a:off x="5043487" y="3078163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002060"/>
                </a:solidFill>
              </a:rPr>
              <a:t>Industry review</a:t>
            </a:r>
            <a:endParaRPr lang="en-US" sz="2200">
              <a:solidFill>
                <a:srgbClr val="002060"/>
              </a:solidFill>
            </a:endParaRPr>
          </a:p>
        </p:txBody>
      </p:sp>
      <p:sp>
        <p:nvSpPr>
          <p:cNvPr id="59417" name="Chevron 25"/>
          <p:cNvSpPr>
            <a:spLocks noChangeArrowheads="1"/>
          </p:cNvSpPr>
          <p:nvPr/>
        </p:nvSpPr>
        <p:spPr bwMode="auto">
          <a:xfrm>
            <a:off x="5046662" y="3719513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002060"/>
                </a:solidFill>
              </a:rPr>
              <a:t>Industry review</a:t>
            </a:r>
            <a:endParaRPr lang="en-US" sz="2200">
              <a:solidFill>
                <a:srgbClr val="002060"/>
              </a:solidFill>
            </a:endParaRPr>
          </a:p>
        </p:txBody>
      </p:sp>
      <p:sp>
        <p:nvSpPr>
          <p:cNvPr id="59418" name="Chevron 26"/>
          <p:cNvSpPr>
            <a:spLocks noChangeArrowheads="1"/>
          </p:cNvSpPr>
          <p:nvPr/>
        </p:nvSpPr>
        <p:spPr bwMode="auto">
          <a:xfrm>
            <a:off x="4949825" y="4359275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002060"/>
                </a:solidFill>
              </a:rPr>
              <a:t>Industry review</a:t>
            </a:r>
            <a:endParaRPr lang="en-US" sz="2200">
              <a:solidFill>
                <a:srgbClr val="002060"/>
              </a:solidFill>
            </a:endParaRPr>
          </a:p>
        </p:txBody>
      </p:sp>
      <p:sp>
        <p:nvSpPr>
          <p:cNvPr id="59419" name="Chevron 27"/>
          <p:cNvSpPr>
            <a:spLocks noChangeArrowheads="1"/>
          </p:cNvSpPr>
          <p:nvPr/>
        </p:nvSpPr>
        <p:spPr bwMode="auto">
          <a:xfrm>
            <a:off x="4953000" y="1798638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/>
              <a:t>OMG finalization</a:t>
            </a:r>
            <a:endParaRPr lang="en-US" sz="2200"/>
          </a:p>
        </p:txBody>
      </p:sp>
      <p:sp>
        <p:nvSpPr>
          <p:cNvPr id="59420" name="Chevron 28"/>
          <p:cNvSpPr>
            <a:spLocks noChangeArrowheads="1"/>
          </p:cNvSpPr>
          <p:nvPr/>
        </p:nvSpPr>
        <p:spPr bwMode="auto">
          <a:xfrm>
            <a:off x="4960938" y="2438400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/>
              <a:t>OMG finalization</a:t>
            </a:r>
            <a:endParaRPr lang="en-US" sz="2200"/>
          </a:p>
        </p:txBody>
      </p:sp>
      <p:sp>
        <p:nvSpPr>
          <p:cNvPr id="59421" name="Chevron 29"/>
          <p:cNvSpPr>
            <a:spLocks noChangeArrowheads="1"/>
          </p:cNvSpPr>
          <p:nvPr/>
        </p:nvSpPr>
        <p:spPr bwMode="auto">
          <a:xfrm>
            <a:off x="6194425" y="3078163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/>
              <a:t>OMG finalization</a:t>
            </a:r>
            <a:endParaRPr lang="en-US" sz="2200"/>
          </a:p>
        </p:txBody>
      </p:sp>
      <p:sp>
        <p:nvSpPr>
          <p:cNvPr id="59422" name="Chevron 30"/>
          <p:cNvSpPr>
            <a:spLocks noChangeArrowheads="1"/>
          </p:cNvSpPr>
          <p:nvPr/>
        </p:nvSpPr>
        <p:spPr bwMode="auto">
          <a:xfrm>
            <a:off x="6186487" y="3719513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/>
              <a:t>OMG finalization</a:t>
            </a:r>
            <a:endParaRPr lang="en-US" sz="2200"/>
          </a:p>
        </p:txBody>
      </p:sp>
      <p:sp>
        <p:nvSpPr>
          <p:cNvPr id="59423" name="Chevron 31"/>
          <p:cNvSpPr>
            <a:spLocks noChangeArrowheads="1"/>
          </p:cNvSpPr>
          <p:nvPr/>
        </p:nvSpPr>
        <p:spPr bwMode="auto">
          <a:xfrm>
            <a:off x="6100763" y="4359275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/>
              <a:t>OMG finalization</a:t>
            </a:r>
            <a:endParaRPr lang="en-US" sz="2200"/>
          </a:p>
        </p:txBody>
      </p:sp>
      <p:sp>
        <p:nvSpPr>
          <p:cNvPr id="33" name="Rounded Rectangle 32"/>
          <p:cNvSpPr/>
          <p:nvPr/>
        </p:nvSpPr>
        <p:spPr>
          <a:xfrm>
            <a:off x="6142038" y="1798638"/>
            <a:ext cx="65563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Final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142038" y="2438400"/>
            <a:ext cx="65563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Final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375525" y="3078163"/>
            <a:ext cx="65563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Final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375525" y="3719513"/>
            <a:ext cx="65563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Final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312025" y="4359275"/>
            <a:ext cx="655638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Final</a:t>
            </a:r>
          </a:p>
        </p:txBody>
      </p:sp>
      <p:sp>
        <p:nvSpPr>
          <p:cNvPr id="59429" name="TextBox 11"/>
          <p:cNvSpPr txBox="1">
            <a:spLocks noChangeArrowheads="1"/>
          </p:cNvSpPr>
          <p:nvPr/>
        </p:nvSpPr>
        <p:spPr bwMode="auto">
          <a:xfrm>
            <a:off x="3030538" y="1387475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Q1</a:t>
            </a:r>
            <a:endParaRPr lang="en-US" sz="2200" b="1"/>
          </a:p>
        </p:txBody>
      </p:sp>
      <p:sp>
        <p:nvSpPr>
          <p:cNvPr id="59430" name="TextBox 42"/>
          <p:cNvSpPr txBox="1">
            <a:spLocks noChangeArrowheads="1"/>
          </p:cNvSpPr>
          <p:nvPr/>
        </p:nvSpPr>
        <p:spPr bwMode="auto">
          <a:xfrm>
            <a:off x="4127500" y="1387475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Q2</a:t>
            </a:r>
            <a:endParaRPr lang="en-US" sz="2200" b="1"/>
          </a:p>
        </p:txBody>
      </p:sp>
      <p:sp>
        <p:nvSpPr>
          <p:cNvPr id="59431" name="TextBox 43"/>
          <p:cNvSpPr txBox="1">
            <a:spLocks noChangeArrowheads="1"/>
          </p:cNvSpPr>
          <p:nvPr/>
        </p:nvSpPr>
        <p:spPr bwMode="auto">
          <a:xfrm>
            <a:off x="5273675" y="1387475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Q3</a:t>
            </a:r>
            <a:endParaRPr lang="en-US" sz="2200" b="1"/>
          </a:p>
        </p:txBody>
      </p:sp>
      <p:sp>
        <p:nvSpPr>
          <p:cNvPr id="59432" name="TextBox 44"/>
          <p:cNvSpPr txBox="1">
            <a:spLocks noChangeArrowheads="1"/>
          </p:cNvSpPr>
          <p:nvPr/>
        </p:nvSpPr>
        <p:spPr bwMode="auto">
          <a:xfrm>
            <a:off x="6462713" y="1387475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Q4</a:t>
            </a:r>
            <a:endParaRPr lang="en-US" sz="2200" b="1"/>
          </a:p>
        </p:txBody>
      </p:sp>
    </p:spTree>
    <p:extLst>
      <p:ext uri="{BB962C8B-B14F-4D97-AF65-F5344CB8AC3E}">
        <p14:creationId xmlns:p14="http://schemas.microsoft.com/office/powerpoint/2010/main" val="42809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5398</TotalTime>
  <Words>650</Words>
  <Application>Microsoft Office PowerPoint</Application>
  <PresentationFormat>On-screen Show (4:3)</PresentationFormat>
  <Paragraphs>121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OMG Finance Domain Task Force (FDTF)</vt:lpstr>
      <vt:lpstr>Headline Points</vt:lpstr>
      <vt:lpstr>Submission for 18 Feb</vt:lpstr>
      <vt:lpstr>Update on the Moving Parts</vt:lpstr>
      <vt:lpstr>Business Conceptual Ontology</vt:lpstr>
      <vt:lpstr>OMG Submission</vt:lpstr>
      <vt:lpstr>Business Presentation Layer</vt:lpstr>
      <vt:lpstr>Operational Ontologies</vt:lpstr>
      <vt:lpstr>Provisional Roadmap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User</cp:lastModifiedBy>
  <cp:revision>238</cp:revision>
  <dcterms:created xsi:type="dcterms:W3CDTF">2011-04-19T19:19:23Z</dcterms:created>
  <dcterms:modified xsi:type="dcterms:W3CDTF">2013-02-06T17:19:06Z</dcterms:modified>
</cp:coreProperties>
</file>