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519" r:id="rId3"/>
    <p:sldId id="643" r:id="rId4"/>
    <p:sldId id="665" r:id="rId5"/>
    <p:sldId id="666" r:id="rId6"/>
    <p:sldId id="667" r:id="rId7"/>
    <p:sldId id="668" r:id="rId8"/>
    <p:sldId id="483" r:id="rId9"/>
    <p:sldId id="669" r:id="rId10"/>
    <p:sldId id="670" r:id="rId11"/>
    <p:sldId id="671" r:id="rId12"/>
    <p:sldId id="650" r:id="rId13"/>
    <p:sldId id="649" r:id="rId14"/>
    <p:sldId id="659" r:id="rId15"/>
    <p:sldId id="660" r:id="rId16"/>
    <p:sldId id="661" r:id="rId17"/>
    <p:sldId id="662" r:id="rId18"/>
    <p:sldId id="66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E32963"/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64" autoAdjust="0"/>
  </p:normalViewPr>
  <p:slideViewPr>
    <p:cSldViewPr>
      <p:cViewPr varScale="1">
        <p:scale>
          <a:sx n="79" d="100"/>
          <a:sy n="79" d="100"/>
        </p:scale>
        <p:origin x="-84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viewable in Adaptive – see link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OMG Finance</a:t>
            </a:r>
            <a:r>
              <a:rPr lang="en-US" baseline="0" dirty="0" smtClean="0"/>
              <a:t> </a:t>
            </a:r>
            <a:r>
              <a:rPr lang="en-US" dirty="0" smtClean="0"/>
              <a:t>Domain Task Force (FDTF)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February 04</a:t>
            </a:r>
            <a:r>
              <a:rPr lang="en-US" baseline="30000" dirty="0" smtClean="0">
                <a:solidFill>
                  <a:srgbClr val="898989"/>
                </a:solidFill>
              </a:rPr>
              <a:t>th</a:t>
            </a:r>
            <a:r>
              <a:rPr lang="en-US" dirty="0" smtClean="0">
                <a:solidFill>
                  <a:srgbClr val="898989"/>
                </a:solidFill>
              </a:rPr>
              <a:t> 2015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OMG March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Week Deadline (FIBO-BE)</a:t>
            </a:r>
            <a:r>
              <a:rPr lang="en-US" baseline="0" dirty="0" smtClean="0"/>
              <a:t> = Feb 23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Tuesday 24 March: Finance Domain</a:t>
            </a:r>
            <a:r>
              <a:rPr lang="en-US" baseline="0" dirty="0" smtClean="0"/>
              <a:t> Task Force</a:t>
            </a:r>
          </a:p>
          <a:p>
            <a:pPr lvl="1"/>
            <a:r>
              <a:rPr lang="en-US" baseline="0" dirty="0" smtClean="0"/>
              <a:t>No formal votes scheduled</a:t>
            </a:r>
          </a:p>
          <a:p>
            <a:pPr lvl="1"/>
            <a:r>
              <a:rPr lang="en-US" baseline="0" dirty="0" smtClean="0"/>
              <a:t>Possible discussion / ideas on XBRL</a:t>
            </a:r>
          </a:p>
          <a:p>
            <a:pPr lvl="1"/>
            <a:r>
              <a:rPr lang="en-US" baseline="0" dirty="0" smtClean="0"/>
              <a:t>Update on ISO WG5 “Semantic Layer for ISO 20022”</a:t>
            </a:r>
          </a:p>
          <a:p>
            <a:pPr lvl="1"/>
            <a:endParaRPr lang="en-US" baseline="0" dirty="0" smtClean="0"/>
          </a:p>
          <a:p>
            <a:r>
              <a:rPr lang="en-US" baseline="0" dirty="0" smtClean="0"/>
              <a:t>Wednesday 25 March: Finance Day</a:t>
            </a:r>
          </a:p>
          <a:p>
            <a:pPr lvl="1"/>
            <a:r>
              <a:rPr lang="en-US" dirty="0" smtClean="0"/>
              <a:t>http://www.omg.org/news/meetings/tc/va-15/special-events/Finance_Day.htm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08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Jargon Blaster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ISO 10962 </a:t>
            </a:r>
          </a:p>
          <a:p>
            <a:pPr lvl="1"/>
            <a:r>
              <a:rPr lang="en-US" dirty="0" smtClean="0"/>
              <a:t>Classification of Financial Instruments (CFI)</a:t>
            </a:r>
          </a:p>
          <a:p>
            <a:pPr lvl="1"/>
            <a:r>
              <a:rPr lang="en-US" dirty="0" smtClean="0"/>
              <a:t>New version released in Jan 2015</a:t>
            </a:r>
            <a:endParaRPr lang="en-US" dirty="0" smtClean="0"/>
          </a:p>
          <a:p>
            <a:pPr lvl="0"/>
            <a:r>
              <a:rPr lang="en-US" dirty="0" smtClean="0"/>
              <a:t>ISO 20022</a:t>
            </a:r>
          </a:p>
          <a:p>
            <a:pPr lvl="1"/>
            <a:r>
              <a:rPr lang="en-US" dirty="0" smtClean="0"/>
              <a:t>Messaging standard, UML to XML transformation</a:t>
            </a:r>
          </a:p>
          <a:p>
            <a:pPr lvl="1"/>
            <a:r>
              <a:rPr lang="en-US" dirty="0" smtClean="0"/>
              <a:t>incorporated the draft ISO 19312 (WG11)</a:t>
            </a:r>
          </a:p>
          <a:p>
            <a:pPr lvl="1"/>
            <a:r>
              <a:rPr lang="en-US" dirty="0" smtClean="0"/>
              <a:t>WG11 model was starting point for most FIBO</a:t>
            </a:r>
            <a:endParaRPr lang="en-US" dirty="0" smtClean="0"/>
          </a:p>
          <a:p>
            <a:pPr lvl="0"/>
            <a:r>
              <a:rPr lang="en-US" dirty="0" smtClean="0"/>
              <a:t>ISO 11179 = Metadata Repositories</a:t>
            </a:r>
          </a:p>
          <a:p>
            <a:pPr lvl="0"/>
            <a:r>
              <a:rPr lang="en-US" dirty="0" smtClean="0"/>
              <a:t>XBRL = </a:t>
            </a:r>
            <a:r>
              <a:rPr lang="en-US" dirty="0" err="1" smtClean="0"/>
              <a:t>eXtensible</a:t>
            </a:r>
            <a:r>
              <a:rPr lang="en-US" dirty="0" smtClean="0"/>
              <a:t> Business </a:t>
            </a:r>
            <a:r>
              <a:rPr lang="en-US" dirty="0" err="1" smtClean="0"/>
              <a:t>Reposrting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/>
              <a:t>Concepts are in individual “Taxonomies” (model schemas) only (IASB, IFRS, US-GAAP,</a:t>
            </a:r>
            <a:r>
              <a:rPr lang="en-US" baseline="0" dirty="0" smtClean="0"/>
              <a:t> e</a:t>
            </a:r>
            <a:r>
              <a:rPr lang="en-US" dirty="0" smtClean="0"/>
              <a:t>tc.)</a:t>
            </a:r>
          </a:p>
          <a:p>
            <a:r>
              <a:rPr lang="en-US" dirty="0" smtClean="0"/>
              <a:t>MDDL – Market Data Definition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832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hevron 23"/>
          <p:cNvSpPr>
            <a:spLocks noChangeArrowheads="1"/>
          </p:cNvSpPr>
          <p:nvPr/>
        </p:nvSpPr>
        <p:spPr bwMode="auto">
          <a:xfrm>
            <a:off x="8115300" y="37338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67" name="Chevron 27"/>
          <p:cNvSpPr>
            <a:spLocks noChangeArrowheads="1"/>
          </p:cNvSpPr>
          <p:nvPr/>
        </p:nvSpPr>
        <p:spPr bwMode="auto">
          <a:xfrm>
            <a:off x="8001000" y="3048000"/>
            <a:ext cx="248905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200" dirty="0" smtClean="0"/>
              <a:t>              RTF</a:t>
            </a:r>
            <a:endParaRPr lang="en-US" sz="2200" dirty="0"/>
          </a:p>
        </p:txBody>
      </p:sp>
      <p:sp>
        <p:nvSpPr>
          <p:cNvPr id="55" name="Chevron 27"/>
          <p:cNvSpPr>
            <a:spLocks noChangeArrowheads="1"/>
          </p:cNvSpPr>
          <p:nvPr/>
        </p:nvSpPr>
        <p:spPr bwMode="auto">
          <a:xfrm>
            <a:off x="6959745" y="2438400"/>
            <a:ext cx="347965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RTF</a:t>
            </a:r>
            <a:endParaRPr lang="en-US" sz="2200" dirty="0"/>
          </a:p>
        </p:txBody>
      </p:sp>
      <p:sp>
        <p:nvSpPr>
          <p:cNvPr id="54" name="Chevron 27"/>
          <p:cNvSpPr>
            <a:spLocks noChangeArrowheads="1"/>
          </p:cNvSpPr>
          <p:nvPr/>
        </p:nvSpPr>
        <p:spPr bwMode="auto">
          <a:xfrm>
            <a:off x="5640388" y="1789013"/>
            <a:ext cx="4799012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Revision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(RTF)</a:t>
            </a:r>
            <a:endParaRPr lang="en-US" sz="2200" dirty="0"/>
          </a:p>
        </p:txBody>
      </p:sp>
      <p:cxnSp>
        <p:nvCxnSpPr>
          <p:cNvPr id="59394" name="Straight Connector 11"/>
          <p:cNvCxnSpPr>
            <a:cxnSpLocks noChangeShapeType="1"/>
          </p:cNvCxnSpPr>
          <p:nvPr/>
        </p:nvCxnSpPr>
        <p:spPr bwMode="auto">
          <a:xfrm>
            <a:off x="5640388" y="1295400"/>
            <a:ext cx="0" cy="4664075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3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Roadmap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2484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741BF8-7313-40CF-99F4-EF55CB00934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151562" y="6019800"/>
            <a:ext cx="3449638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00750" y="5867400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8350" y="5715000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59401" name="Straight Connector 8"/>
          <p:cNvCxnSpPr>
            <a:cxnSpLocks noChangeShapeType="1"/>
          </p:cNvCxnSpPr>
          <p:nvPr/>
        </p:nvCxnSpPr>
        <p:spPr bwMode="auto">
          <a:xfrm>
            <a:off x="949325" y="1295400"/>
            <a:ext cx="0" cy="4664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02" name="TextBox 4"/>
          <p:cNvSpPr txBox="1">
            <a:spLocks noChangeArrowheads="1"/>
          </p:cNvSpPr>
          <p:nvPr/>
        </p:nvSpPr>
        <p:spPr bwMode="auto">
          <a:xfrm>
            <a:off x="0" y="898525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2013</a:t>
            </a:r>
            <a:endParaRPr lang="en-US" sz="2200" dirty="0"/>
          </a:p>
        </p:txBody>
      </p:sp>
      <p:sp>
        <p:nvSpPr>
          <p:cNvPr id="59403" name="TextBox 5"/>
          <p:cNvSpPr txBox="1">
            <a:spLocks noChangeArrowheads="1"/>
          </p:cNvSpPr>
          <p:nvPr/>
        </p:nvSpPr>
        <p:spPr bwMode="auto">
          <a:xfrm>
            <a:off x="2862263" y="898525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2014</a:t>
            </a:r>
            <a:endParaRPr lang="en-US" sz="2200" dirty="0"/>
          </a:p>
        </p:txBody>
      </p:sp>
      <p:sp>
        <p:nvSpPr>
          <p:cNvPr id="59404" name="TextBox 6"/>
          <p:cNvSpPr txBox="1">
            <a:spLocks noChangeArrowheads="1"/>
          </p:cNvSpPr>
          <p:nvPr/>
        </p:nvSpPr>
        <p:spPr bwMode="auto">
          <a:xfrm>
            <a:off x="7645157" y="898525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2015</a:t>
            </a:r>
            <a:endParaRPr lang="en-US" sz="2200" dirty="0"/>
          </a:p>
        </p:txBody>
      </p:sp>
      <p:sp>
        <p:nvSpPr>
          <p:cNvPr id="14" name="Rounded Rectangle 13"/>
          <p:cNvSpPr/>
          <p:nvPr/>
        </p:nvSpPr>
        <p:spPr>
          <a:xfrm>
            <a:off x="-1905000" y="1798638"/>
            <a:ext cx="15240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Foundations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-1905000" y="2438400"/>
            <a:ext cx="28194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FIBO-BE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093333" y="3706363"/>
            <a:ext cx="498386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    Securities Common and Equities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244724" y="3048000"/>
            <a:ext cx="1205031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Indices  &amp; Indicators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025231" y="4359275"/>
            <a:ext cx="4118769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Loans common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695950" y="5562600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Other FIBO Components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Chevron 19"/>
          <p:cNvSpPr/>
          <p:nvPr/>
        </p:nvSpPr>
        <p:spPr bwMode="auto">
          <a:xfrm>
            <a:off x="-304800" y="1798638"/>
            <a:ext cx="1181100" cy="457200"/>
          </a:xfrm>
          <a:prstGeom prst="chevron">
            <a:avLst>
              <a:gd name="adj" fmla="val 27778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59412" name="Straight Connector 20"/>
          <p:cNvCxnSpPr>
            <a:cxnSpLocks noChangeShapeType="1"/>
          </p:cNvCxnSpPr>
          <p:nvPr/>
        </p:nvCxnSpPr>
        <p:spPr bwMode="auto">
          <a:xfrm flipH="1">
            <a:off x="3263900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3" name="Straight Connector 21"/>
          <p:cNvCxnSpPr>
            <a:cxnSpLocks noChangeShapeType="1"/>
          </p:cNvCxnSpPr>
          <p:nvPr/>
        </p:nvCxnSpPr>
        <p:spPr bwMode="auto">
          <a:xfrm flipH="1">
            <a:off x="4406900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4" name="Straight Connector 22"/>
          <p:cNvCxnSpPr>
            <a:cxnSpLocks noChangeShapeType="1"/>
          </p:cNvCxnSpPr>
          <p:nvPr/>
        </p:nvCxnSpPr>
        <p:spPr bwMode="auto">
          <a:xfrm flipH="1">
            <a:off x="2165350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15" name="Chevron 23"/>
          <p:cNvSpPr>
            <a:spLocks noChangeArrowheads="1"/>
          </p:cNvSpPr>
          <p:nvPr/>
        </p:nvSpPr>
        <p:spPr bwMode="auto">
          <a:xfrm>
            <a:off x="1066800" y="24384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59416" name="Chevron 24"/>
          <p:cNvSpPr>
            <a:spLocks noChangeArrowheads="1"/>
          </p:cNvSpPr>
          <p:nvPr/>
        </p:nvSpPr>
        <p:spPr bwMode="auto">
          <a:xfrm>
            <a:off x="3505200" y="3048000"/>
            <a:ext cx="1033818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59419" name="Chevron 27"/>
          <p:cNvSpPr>
            <a:spLocks noChangeArrowheads="1"/>
          </p:cNvSpPr>
          <p:nvPr/>
        </p:nvSpPr>
        <p:spPr bwMode="auto">
          <a:xfrm>
            <a:off x="1066800" y="1798638"/>
            <a:ext cx="33528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finalization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(FTF)</a:t>
            </a:r>
            <a:endParaRPr lang="en-US" sz="2200" dirty="0"/>
          </a:p>
        </p:txBody>
      </p:sp>
      <p:sp>
        <p:nvSpPr>
          <p:cNvPr id="59420" name="Chevron 28"/>
          <p:cNvSpPr>
            <a:spLocks noChangeArrowheads="1"/>
          </p:cNvSpPr>
          <p:nvPr/>
        </p:nvSpPr>
        <p:spPr bwMode="auto">
          <a:xfrm>
            <a:off x="2209799" y="2438400"/>
            <a:ext cx="4725989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finalization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(FTF)</a:t>
            </a:r>
            <a:endParaRPr lang="en-US" sz="2200" dirty="0"/>
          </a:p>
        </p:txBody>
      </p:sp>
      <p:sp>
        <p:nvSpPr>
          <p:cNvPr id="59421" name="Chevron 29"/>
          <p:cNvSpPr>
            <a:spLocks noChangeArrowheads="1"/>
          </p:cNvSpPr>
          <p:nvPr/>
        </p:nvSpPr>
        <p:spPr bwMode="auto">
          <a:xfrm>
            <a:off x="4473575" y="3048000"/>
            <a:ext cx="360362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FTF</a:t>
            </a:r>
            <a:endParaRPr lang="en-US" sz="2200" dirty="0"/>
          </a:p>
        </p:txBody>
      </p:sp>
      <p:sp>
        <p:nvSpPr>
          <p:cNvPr id="59422" name="Chevron 30"/>
          <p:cNvSpPr>
            <a:spLocks noChangeArrowheads="1"/>
          </p:cNvSpPr>
          <p:nvPr/>
        </p:nvSpPr>
        <p:spPr bwMode="auto">
          <a:xfrm>
            <a:off x="9220200" y="3733800"/>
            <a:ext cx="21971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  <p:sp>
        <p:nvSpPr>
          <p:cNvPr id="59423" name="Chevron 31"/>
          <p:cNvSpPr>
            <a:spLocks noChangeArrowheads="1"/>
          </p:cNvSpPr>
          <p:nvPr/>
        </p:nvSpPr>
        <p:spPr bwMode="auto">
          <a:xfrm>
            <a:off x="9229725" y="4387451"/>
            <a:ext cx="197167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  <p:sp>
        <p:nvSpPr>
          <p:cNvPr id="33" name="Rounded Rectangle 32"/>
          <p:cNvSpPr/>
          <p:nvPr/>
        </p:nvSpPr>
        <p:spPr>
          <a:xfrm>
            <a:off x="5668963" y="1905000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040563" y="2552700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954963" y="3200400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1764963" y="3840956"/>
            <a:ext cx="655637" cy="242887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59429" name="TextBox 11"/>
          <p:cNvSpPr txBox="1">
            <a:spLocks noChangeArrowheads="1"/>
          </p:cNvSpPr>
          <p:nvPr/>
        </p:nvSpPr>
        <p:spPr bwMode="auto">
          <a:xfrm>
            <a:off x="1389063" y="1387475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59430" name="TextBox 42"/>
          <p:cNvSpPr txBox="1">
            <a:spLocks noChangeArrowheads="1"/>
          </p:cNvSpPr>
          <p:nvPr/>
        </p:nvSpPr>
        <p:spPr bwMode="auto">
          <a:xfrm>
            <a:off x="2486025" y="1387475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Q2</a:t>
            </a:r>
            <a:endParaRPr lang="en-US" sz="2200" b="1"/>
          </a:p>
        </p:txBody>
      </p:sp>
      <p:sp>
        <p:nvSpPr>
          <p:cNvPr id="59431" name="TextBox 43"/>
          <p:cNvSpPr txBox="1">
            <a:spLocks noChangeArrowheads="1"/>
          </p:cNvSpPr>
          <p:nvPr/>
        </p:nvSpPr>
        <p:spPr bwMode="auto">
          <a:xfrm>
            <a:off x="3632200" y="1387475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Q3</a:t>
            </a:r>
            <a:endParaRPr lang="en-US" sz="2200" b="1"/>
          </a:p>
        </p:txBody>
      </p:sp>
      <p:sp>
        <p:nvSpPr>
          <p:cNvPr id="59432" name="TextBox 44"/>
          <p:cNvSpPr txBox="1">
            <a:spLocks noChangeArrowheads="1"/>
          </p:cNvSpPr>
          <p:nvPr/>
        </p:nvSpPr>
        <p:spPr bwMode="auto">
          <a:xfrm>
            <a:off x="4821238" y="1387475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sp>
        <p:nvSpPr>
          <p:cNvPr id="41" name="Chevron 27"/>
          <p:cNvSpPr>
            <a:spLocks noChangeArrowheads="1"/>
          </p:cNvSpPr>
          <p:nvPr/>
        </p:nvSpPr>
        <p:spPr bwMode="auto">
          <a:xfrm>
            <a:off x="4473575" y="1798638"/>
            <a:ext cx="1166813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FTF2</a:t>
            </a:r>
            <a:endParaRPr lang="en-US" sz="2200" dirty="0"/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201613" y="1371600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cxnSp>
        <p:nvCxnSpPr>
          <p:cNvPr id="43" name="Straight Connector 21"/>
          <p:cNvCxnSpPr>
            <a:cxnSpLocks noChangeShapeType="1"/>
          </p:cNvCxnSpPr>
          <p:nvPr/>
        </p:nvCxnSpPr>
        <p:spPr bwMode="auto">
          <a:xfrm flipH="1">
            <a:off x="-304800" y="1403350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983156" y="3962400"/>
            <a:ext cx="1482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FIBO Content Teams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703" y="3160990"/>
            <a:ext cx="80663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{</a:t>
            </a:r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7" name="Straight Connector 20"/>
          <p:cNvCxnSpPr>
            <a:cxnSpLocks noChangeShapeType="1"/>
          </p:cNvCxnSpPr>
          <p:nvPr/>
        </p:nvCxnSpPr>
        <p:spPr bwMode="auto">
          <a:xfrm flipH="1">
            <a:off x="8077200" y="1371600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22"/>
          <p:cNvCxnSpPr>
            <a:cxnSpLocks noChangeShapeType="1"/>
          </p:cNvCxnSpPr>
          <p:nvPr/>
        </p:nvCxnSpPr>
        <p:spPr bwMode="auto">
          <a:xfrm flipH="1">
            <a:off x="6978650" y="1371600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Box 11"/>
          <p:cNvSpPr txBox="1">
            <a:spLocks noChangeArrowheads="1"/>
          </p:cNvSpPr>
          <p:nvPr/>
        </p:nvSpPr>
        <p:spPr bwMode="auto">
          <a:xfrm>
            <a:off x="6202363" y="1371600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50" name="TextBox 42"/>
          <p:cNvSpPr txBox="1">
            <a:spLocks noChangeArrowheads="1"/>
          </p:cNvSpPr>
          <p:nvPr/>
        </p:nvSpPr>
        <p:spPr bwMode="auto">
          <a:xfrm>
            <a:off x="7299325" y="1371600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 smtClean="0"/>
              <a:t>Q2</a:t>
            </a:r>
            <a:endParaRPr lang="en-US" sz="2200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5676899" y="4953000"/>
            <a:ext cx="4271472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Derivatives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4419600" y="1981200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7726363" y="3886200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3962400" y="152400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24400" y="152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Milestone</a:t>
            </a:r>
            <a:endParaRPr lang="en-US" dirty="0"/>
          </a:p>
        </p:txBody>
      </p:sp>
      <p:sp>
        <p:nvSpPr>
          <p:cNvPr id="59" name="Rounded Rectangle 58"/>
          <p:cNvSpPr/>
          <p:nvPr/>
        </p:nvSpPr>
        <p:spPr>
          <a:xfrm>
            <a:off x="3948385" y="429399"/>
            <a:ext cx="683665" cy="244475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Spec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24400" y="4088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Activity</a:t>
            </a:r>
            <a:endParaRPr lang="en-US" dirty="0"/>
          </a:p>
        </p:txBody>
      </p:sp>
      <p:sp>
        <p:nvSpPr>
          <p:cNvPr id="61" name="Chevron 27"/>
          <p:cNvSpPr>
            <a:spLocks noChangeArrowheads="1"/>
          </p:cNvSpPr>
          <p:nvPr/>
        </p:nvSpPr>
        <p:spPr bwMode="auto">
          <a:xfrm>
            <a:off x="5711031" y="180201"/>
            <a:ext cx="1166813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FTF2</a:t>
            </a:r>
            <a:endParaRPr lang="en-US" sz="2200" dirty="0"/>
          </a:p>
        </p:txBody>
      </p:sp>
      <p:sp>
        <p:nvSpPr>
          <p:cNvPr id="62" name="TextBox 61"/>
          <p:cNvSpPr txBox="1"/>
          <p:nvPr/>
        </p:nvSpPr>
        <p:spPr>
          <a:xfrm>
            <a:off x="6934199" y="228600"/>
            <a:ext cx="1627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OMG Task Force</a:t>
            </a:r>
            <a:endParaRPr lang="en-US" dirty="0"/>
          </a:p>
        </p:txBody>
      </p:sp>
      <p:sp>
        <p:nvSpPr>
          <p:cNvPr id="63" name="Rounded Rectangle 62"/>
          <p:cNvSpPr/>
          <p:nvPr/>
        </p:nvSpPr>
        <p:spPr>
          <a:xfrm>
            <a:off x="9376871" y="705195"/>
            <a:ext cx="1143000" cy="273843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Adoption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990600" y="1981200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9758362" y="266699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err="1" smtClean="0">
                <a:solidFill>
                  <a:schemeClr val="tx1"/>
                </a:solidFill>
              </a:rPr>
              <a:t>LoI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6" name="TextBox 42"/>
          <p:cNvSpPr txBox="1">
            <a:spLocks noChangeArrowheads="1"/>
          </p:cNvSpPr>
          <p:nvPr/>
        </p:nvSpPr>
        <p:spPr bwMode="auto">
          <a:xfrm>
            <a:off x="8355012" y="1371600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 smtClean="0"/>
              <a:t>Q3</a:t>
            </a:r>
            <a:endParaRPr lang="en-US" sz="2200" b="1" dirty="0"/>
          </a:p>
        </p:txBody>
      </p:sp>
      <p:sp>
        <p:nvSpPr>
          <p:cNvPr id="53" name="Chevron 31"/>
          <p:cNvSpPr>
            <a:spLocks noChangeArrowheads="1"/>
          </p:cNvSpPr>
          <p:nvPr/>
        </p:nvSpPr>
        <p:spPr bwMode="auto">
          <a:xfrm>
            <a:off x="9610725" y="4953000"/>
            <a:ext cx="197167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6670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1: FIBO</a:t>
            </a:r>
            <a:r>
              <a:rPr lang="en-US" baseline="0" dirty="0" smtClean="0"/>
              <a:t> Content and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2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961" y="-35859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Key to Colors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871363"/>
              </p:ext>
            </p:extLst>
          </p:nvPr>
        </p:nvGraphicFramePr>
        <p:xfrm>
          <a:off x="152401" y="1092200"/>
          <a:ext cx="8686800" cy="4917440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533399"/>
                <a:gridCol w="3200400"/>
                <a:gridCol w="381000"/>
                <a:gridCol w="2438400"/>
                <a:gridCol w="533400"/>
                <a:gridCol w="533400"/>
                <a:gridCol w="457200"/>
                <a:gridCol w="609601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62280">
                <a:tc rowSpan="9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Planned Phase Colors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 Colors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Substantive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Model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Initial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Foundations and Business Entities, Indices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Red = EDM Council legacy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Common</a:t>
                      </a:r>
                      <a:r>
                        <a:rPr lang="en-US" sz="1100" baseline="0" dirty="0" smtClean="0"/>
                        <a:t> Concepts all Instruments; Equity; Debt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Pink = Initial Refactoring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 Common; Loans Common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Yellow = OMG</a:t>
                      </a:r>
                      <a:r>
                        <a:rPr lang="en-US" sz="1100" baseline="0" dirty="0" smtClean="0"/>
                        <a:t> Submission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9116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 Rate, Credit, </a:t>
                      </a:r>
                      <a:r>
                        <a:rPr lang="en-US" sz="1100" dirty="0" err="1" smtClean="0"/>
                        <a:t>Fx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Green = OMG</a:t>
                      </a:r>
                      <a:r>
                        <a:rPr lang="en-US" sz="1100" baseline="0" dirty="0" smtClean="0"/>
                        <a:t> Final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Loans: Mortgage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Debt: Structured Finance, Money Markets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 Asset, Commodity, CFD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</a:t>
                      </a:r>
                      <a:r>
                        <a:rPr lang="en-US" sz="1100" baseline="0" dirty="0" smtClean="0"/>
                        <a:t> Exchange Traded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Collective Investment</a:t>
                      </a:r>
                      <a:r>
                        <a:rPr lang="en-US" sz="1100" baseline="0" dirty="0" smtClean="0"/>
                        <a:t> Vehicles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Rights and Warrants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263157" y="1718044"/>
            <a:ext cx="311888" cy="53339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1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263158" y="2099044"/>
            <a:ext cx="311888" cy="533399"/>
          </a:xfrm>
          <a:prstGeom prst="rect">
            <a:avLst/>
          </a:prstGeom>
          <a:solidFill>
            <a:srgbClr val="3C8C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2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263158" y="2472955"/>
            <a:ext cx="311888" cy="53340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3 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16200000">
            <a:off x="263164" y="2861037"/>
            <a:ext cx="311879" cy="533403"/>
          </a:xfrm>
          <a:prstGeom prst="rect">
            <a:avLst/>
          </a:prstGeom>
          <a:solidFill>
            <a:srgbClr val="B10F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4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6327590"/>
            <a:ext cx="6858000" cy="246221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RDF/OWL;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1000" b="1" dirty="0">
                <a:solidFill>
                  <a:srgbClr val="FFFFFF"/>
                </a:solidFill>
              </a:rPr>
              <a:t>Initial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Not Yet Modeled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032000" y="6358096"/>
            <a:ext cx="6959600" cy="679198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</a:rPr>
              <a:t>© 2014 EDMC   FIBO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43A69-BF32-984C-A4D3-68564BFA4D05}" type="datetime1">
              <a:rPr lang="en-US" smtClean="0"/>
              <a:pPr/>
              <a:t>2/5/2015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402B-C8A5-5445-AD78-AAE8EACFDC0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6200000">
            <a:off x="263161" y="3242041"/>
            <a:ext cx="311888" cy="533405"/>
          </a:xfrm>
          <a:prstGeom prst="rect">
            <a:avLst/>
          </a:prstGeom>
          <a:solidFill>
            <a:srgbClr val="9A581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5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263161" y="3623040"/>
            <a:ext cx="311888" cy="533407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6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263162" y="3996952"/>
            <a:ext cx="311888" cy="53340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7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263163" y="4385038"/>
            <a:ext cx="311888" cy="5334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8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263162" y="5139950"/>
            <a:ext cx="311888" cy="53341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10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rot="16200000">
            <a:off x="263162" y="5520950"/>
            <a:ext cx="311888" cy="533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Future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263162" y="4758950"/>
            <a:ext cx="311888" cy="533411"/>
          </a:xfrm>
          <a:prstGeom prst="rect">
            <a:avLst/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9</a:t>
            </a:r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(September 2014)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192751"/>
              </p:ext>
            </p:extLst>
          </p:nvPr>
        </p:nvGraphicFramePr>
        <p:xfrm>
          <a:off x="152401" y="1066800"/>
          <a:ext cx="8859334" cy="4866640"/>
        </p:xfrm>
        <a:graphic>
          <a:graphicData uri="http://schemas.openxmlformats.org/drawingml/2006/table">
            <a:tbl>
              <a:tblPr firstRow="1">
                <a:effectLst/>
                <a:tableStyleId>{ED083AE6-46FA-4A59-8FB0-9F97EB10719F}</a:tableStyleId>
              </a:tblPr>
              <a:tblGrid>
                <a:gridCol w="761999"/>
                <a:gridCol w="1219200"/>
                <a:gridCol w="2514600"/>
                <a:gridCol w="2319582"/>
                <a:gridCol w="506466"/>
                <a:gridCol w="461246"/>
                <a:gridCol w="466640"/>
                <a:gridCol w="609601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Reference Data (product)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Phase</a:t>
                      </a:r>
                      <a:endParaRPr 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Beta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Model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Foundations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203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Business Entities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Indices</a:t>
                      </a:r>
                      <a:r>
                        <a:rPr lang="en-US" sz="1100" baseline="0" dirty="0" smtClean="0"/>
                        <a:t> and Indicators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Concepts</a:t>
                      </a:r>
                    </a:p>
                    <a:p>
                      <a:pPr algn="ctr"/>
                      <a:r>
                        <a:rPr lang="en-US" sz="1100" dirty="0" smtClean="0"/>
                        <a:t>(</a:t>
                      </a:r>
                      <a:r>
                        <a:rPr lang="en-US" sz="1100" i="1" dirty="0" smtClean="0"/>
                        <a:t>all instruments</a:t>
                      </a:r>
                      <a:r>
                        <a:rPr lang="en-US" sz="11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Equity Instruments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Equities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Instruments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</a:t>
                      </a:r>
                      <a:r>
                        <a:rPr lang="en-US" sz="1100" baseline="0" dirty="0" smtClean="0"/>
                        <a:t> Terms (</a:t>
                      </a:r>
                      <a:r>
                        <a:rPr lang="en-US" sz="1100" i="1" baseline="0" dirty="0" smtClean="0"/>
                        <a:t>including bonds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Structured Finance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bonds and mortgage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Money Markets (</a:t>
                      </a:r>
                      <a:r>
                        <a:rPr lang="en-US" sz="1100" i="1" dirty="0" smtClean="0"/>
                        <a:t>includes Repo, Treasury, Government, Tax Free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Loans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Loan 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Mortgage Loan Terms</a:t>
                      </a:r>
                    </a:p>
                    <a:p>
                      <a:pPr algn="ctr"/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(</a:t>
                      </a:r>
                      <a:r>
                        <a:rPr lang="en-US" sz="1100" i="1" dirty="0" smtClean="0"/>
                        <a:t>i.e. general purpose, construction, student, miscellaneous</a:t>
                      </a:r>
                      <a:r>
                        <a:rPr lang="en-US" sz="11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62484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</a:t>
            </a:r>
            <a:r>
              <a:rPr lang="en-US" sz="900" dirty="0" smtClean="0">
                <a:solidFill>
                  <a:srgbClr val="FFFFFF"/>
                </a:solidFill>
              </a:rPr>
              <a:t>standards process; </a:t>
            </a:r>
            <a:r>
              <a:rPr lang="en-US" sz="900" b="1" dirty="0" smtClean="0">
                <a:solidFill>
                  <a:srgbClr val="FFFFFF"/>
                </a:solidFill>
              </a:rPr>
              <a:t>RDF/OW</a:t>
            </a:r>
            <a:r>
              <a:rPr lang="en-US" sz="900" dirty="0" smtClean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  <a:endParaRPr lang="en-US" sz="900" dirty="0" smtClean="0">
              <a:solidFill>
                <a:srgbClr val="FFFFFF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FFFFFF"/>
                </a:solidFill>
              </a:rPr>
              <a:t>Model</a:t>
            </a:r>
            <a:r>
              <a:rPr lang="en-US" sz="900" b="1" dirty="0" smtClean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5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220725"/>
              </p:ext>
            </p:extLst>
          </p:nvPr>
        </p:nvGraphicFramePr>
        <p:xfrm>
          <a:off x="152401" y="1066800"/>
          <a:ext cx="8859334" cy="5154991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761999"/>
                <a:gridCol w="1219200"/>
                <a:gridCol w="1676400"/>
                <a:gridCol w="1371600"/>
                <a:gridCol w="1786182"/>
                <a:gridCol w="506466"/>
                <a:gridCol w="461246"/>
                <a:gridCol w="466640"/>
                <a:gridCol w="609601"/>
              </a:tblGrid>
              <a:tr h="228600">
                <a:tc gridSpan="9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Reference Data (product)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Phase</a:t>
                      </a:r>
                      <a:endParaRPr 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Class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Beta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Model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915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Derivatives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Concepts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OTC Derivatives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Rate Based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indices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Default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common concepts</a:t>
                      </a:r>
                      <a:r>
                        <a:rPr lang="en-US" sz="1100" i="1" baseline="0" dirty="0" smtClean="0"/>
                        <a:t> for loans, common debt terms, indices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0987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Foreign</a:t>
                      </a:r>
                      <a:r>
                        <a:rPr lang="en-US" sz="1100" baseline="0" dirty="0" smtClean="0"/>
                        <a:t> Exchange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Asset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equities, bonds,</a:t>
                      </a:r>
                      <a:r>
                        <a:rPr lang="en-US" sz="1100" i="1" baseline="0" dirty="0" smtClean="0"/>
                        <a:t> common debt terms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Commodity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Contracts for Difference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Exchange Traded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Collective Investment Vehicles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/>
                        <a:t>Dependent on listed instruments, derivatives, indices</a:t>
                      </a:r>
                    </a:p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Rights</a:t>
                      </a:r>
                      <a:r>
                        <a:rPr lang="en-US" sz="1100" baseline="0" dirty="0" smtClean="0"/>
                        <a:t> &amp; Warrants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common concepts for all instruments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63246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standards process; </a:t>
            </a:r>
            <a:r>
              <a:rPr lang="en-US" sz="900" b="1" dirty="0">
                <a:solidFill>
                  <a:srgbClr val="FFFFFF"/>
                </a:solidFill>
              </a:rPr>
              <a:t>RDF/OW</a:t>
            </a:r>
            <a:r>
              <a:rPr lang="en-US" sz="900" dirty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</a:p>
          <a:p>
            <a:pPr algn="ctr"/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(September 2014)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55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Copyright © 2014 EDM Council Inc.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52487"/>
              </p:ext>
            </p:extLst>
          </p:nvPr>
        </p:nvGraphicFramePr>
        <p:xfrm>
          <a:off x="304800" y="1092200"/>
          <a:ext cx="8630735" cy="4406054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309521"/>
                <a:gridCol w="1286838"/>
                <a:gridCol w="2471981"/>
                <a:gridCol w="2518442"/>
                <a:gridCol w="506466"/>
                <a:gridCol w="461246"/>
                <a:gridCol w="446506"/>
                <a:gridCol w="629735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Market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 Data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(time and date) Semantics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rowSpan="1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Beta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Model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Equity Pricing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Debt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Pricing and Yields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3866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Analytics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0649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Pool Analytics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CIV Temporal</a:t>
                      </a:r>
                      <a:r>
                        <a:rPr lang="en-US" sz="1100" baseline="0" dirty="0" smtClean="0"/>
                        <a:t>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Loan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Trading Status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Credit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Rating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Status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04800" y="1905000"/>
            <a:ext cx="311888" cy="3581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Future Phase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57912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standards process; </a:t>
            </a:r>
            <a:r>
              <a:rPr lang="en-US" sz="900" b="1" dirty="0">
                <a:solidFill>
                  <a:srgbClr val="FFFFFF"/>
                </a:solidFill>
              </a:rPr>
              <a:t>RDF/OW</a:t>
            </a:r>
            <a:r>
              <a:rPr lang="en-US" sz="900" dirty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</a:p>
          <a:p>
            <a:pPr algn="ctr"/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(September 2014)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62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2478"/>
              </p:ext>
            </p:extLst>
          </p:nvPr>
        </p:nvGraphicFramePr>
        <p:xfrm>
          <a:off x="284665" y="1258146"/>
          <a:ext cx="8630735" cy="4172374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309521"/>
                <a:gridCol w="2072814"/>
                <a:gridCol w="2971800"/>
                <a:gridCol w="1232647"/>
                <a:gridCol w="506466"/>
                <a:gridCol w="461246"/>
                <a:gridCol w="466641"/>
                <a:gridCol w="609600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Process Related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rowSpan="10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Beta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Model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Corporate Actions and Events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Securities Issuance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Issuance</a:t>
                      </a:r>
                      <a:r>
                        <a:rPr lang="en-US" sz="1100" baseline="0" dirty="0" smtClean="0"/>
                        <a:t> Process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Equity Issuance (</a:t>
                      </a:r>
                      <a:r>
                        <a:rPr lang="en-US" sz="1100" i="1" dirty="0" smtClean="0"/>
                        <a:t>includes IPO, primary</a:t>
                      </a:r>
                      <a:r>
                        <a:rPr lang="en-US" sz="1100" i="1" baseline="0" dirty="0" smtClean="0"/>
                        <a:t> market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3866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Debt/Bonds Issuance (</a:t>
                      </a:r>
                      <a:r>
                        <a:rPr lang="en-US" sz="1100" i="1" dirty="0" smtClean="0"/>
                        <a:t>includes auction, syndication and other issuance processes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0649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Asset-Backed</a:t>
                      </a:r>
                      <a:r>
                        <a:rPr lang="en-US" sz="1100" baseline="0" dirty="0" smtClean="0"/>
                        <a:t> / Mortgage-Backed Issuance (</a:t>
                      </a:r>
                      <a:r>
                        <a:rPr lang="en-US" sz="1100" i="1" baseline="0" dirty="0" smtClean="0"/>
                        <a:t>includes ag</a:t>
                      </a:r>
                      <a:r>
                        <a:rPr lang="en-US" sz="1100" i="1" dirty="0" smtClean="0"/>
                        <a:t>ency and non-agency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Securities Transactions (</a:t>
                      </a:r>
                      <a:r>
                        <a:rPr lang="en-US" sz="1100" i="1" dirty="0" smtClean="0"/>
                        <a:t>includes trade, post trade, clearing, settlement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OTC Derivatives</a:t>
                      </a:r>
                      <a:r>
                        <a:rPr lang="en-US" sz="1100" baseline="0" dirty="0" smtClean="0"/>
                        <a:t> Transactions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Payments</a:t>
                      </a:r>
                      <a:r>
                        <a:rPr lang="en-US" sz="1100" baseline="0" dirty="0" smtClean="0"/>
                        <a:t> Processing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Portfolio and Holdings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i="1" dirty="0" smtClean="0"/>
                    </a:p>
                    <a:p>
                      <a:pPr algn="ctr"/>
                      <a:r>
                        <a:rPr lang="en-US" sz="1100" i="1" dirty="0" smtClean="0"/>
                        <a:t>s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97712" y="1905000"/>
            <a:ext cx="311888" cy="3581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Future Phase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51513"/>
            <a:ext cx="6858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(September 2014)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083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 Status</a:t>
            </a:r>
          </a:p>
          <a:p>
            <a:pPr lvl="1"/>
            <a:r>
              <a:rPr lang="en-US" dirty="0" smtClean="0"/>
              <a:t>Status of Current Activities</a:t>
            </a:r>
          </a:p>
          <a:p>
            <a:pPr lvl="2"/>
            <a:r>
              <a:rPr lang="en-US" dirty="0" smtClean="0"/>
              <a:t>FIBO Foundations</a:t>
            </a:r>
          </a:p>
          <a:p>
            <a:pPr lvl="2"/>
            <a:r>
              <a:rPr lang="en-US" dirty="0" smtClean="0"/>
              <a:t>FIBO BE</a:t>
            </a:r>
          </a:p>
          <a:p>
            <a:pPr lvl="2"/>
            <a:r>
              <a:rPr lang="en-US" dirty="0" smtClean="0"/>
              <a:t>FIBO Indices and Indicators</a:t>
            </a:r>
          </a:p>
          <a:p>
            <a:pPr lvl="2"/>
            <a:r>
              <a:rPr lang="en-US" dirty="0" smtClean="0"/>
              <a:t>FIBO Securities and Equities</a:t>
            </a:r>
          </a:p>
          <a:p>
            <a:pPr lvl="2"/>
            <a:r>
              <a:rPr lang="en-US" dirty="0" smtClean="0"/>
              <a:t>FIBO Loans</a:t>
            </a:r>
          </a:p>
          <a:p>
            <a:pPr lvl="1"/>
            <a:r>
              <a:rPr lang="en-US" dirty="0" smtClean="0"/>
              <a:t>There’s a new FIBO!</a:t>
            </a:r>
          </a:p>
          <a:p>
            <a:pPr lvl="1"/>
            <a:r>
              <a:rPr lang="en-US" dirty="0" smtClean="0"/>
              <a:t>Look ahead to March OMG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FTF2 Status (Foundations)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FTF2 Report and Specification being voted on by OMG Domain Technical Committee</a:t>
            </a:r>
          </a:p>
          <a:p>
            <a:pPr lvl="1"/>
            <a:r>
              <a:rPr lang="en-US" sz="1800" dirty="0" smtClean="0"/>
              <a:t>There is a page where we can check the status of the vote</a:t>
            </a:r>
          </a:p>
          <a:p>
            <a:pPr lvl="1"/>
            <a:r>
              <a:rPr lang="en-US" sz="1800" dirty="0" smtClean="0"/>
              <a:t>Voting member for each firm received the email</a:t>
            </a:r>
          </a:p>
          <a:p>
            <a:pPr lvl="1"/>
            <a:r>
              <a:rPr lang="en-US" sz="1800" dirty="0" smtClean="0"/>
              <a:t>These are “Domain” member an Contributing members</a:t>
            </a:r>
          </a:p>
          <a:p>
            <a:pPr lvl="1"/>
            <a:r>
              <a:rPr lang="en-US" sz="1800" dirty="0" smtClean="0"/>
              <a:t>27 Yes</a:t>
            </a:r>
          </a:p>
          <a:p>
            <a:pPr lvl="1"/>
            <a:r>
              <a:rPr lang="en-US" sz="1800" dirty="0" smtClean="0"/>
              <a:t>21 Abstain</a:t>
            </a:r>
          </a:p>
          <a:p>
            <a:pPr lvl="1"/>
            <a:r>
              <a:rPr lang="en-US" sz="1800" dirty="0" smtClean="0"/>
              <a:t>Quorum required is 38 (so quorate)</a:t>
            </a:r>
          </a:p>
          <a:p>
            <a:pPr lvl="1"/>
            <a:r>
              <a:rPr lang="en-US" sz="1800" dirty="0" smtClean="0"/>
              <a:t>Set to pass</a:t>
            </a:r>
          </a:p>
          <a:p>
            <a:r>
              <a:rPr lang="en-US" sz="2000" dirty="0" smtClean="0"/>
              <a:t>Then it goes to the Board Meeting which is likely to meet in Reston in March</a:t>
            </a:r>
          </a:p>
          <a:p>
            <a:pPr lvl="1"/>
            <a:r>
              <a:rPr lang="en-US" sz="1800" dirty="0" smtClean="0"/>
              <a:t>They also need to see the Business Committee Questionnaire</a:t>
            </a:r>
          </a:p>
          <a:p>
            <a:pPr lvl="1"/>
            <a:r>
              <a:rPr lang="en-US" sz="1800" dirty="0" smtClean="0"/>
              <a:t>People need to say again that they will be specifically using the “Final” version as published – can be any business not just OMG members</a:t>
            </a:r>
          </a:p>
          <a:p>
            <a:pPr lvl="1"/>
            <a:r>
              <a:rPr lang="en-US" sz="1800" dirty="0" smtClean="0"/>
              <a:t>Mail us for details</a:t>
            </a:r>
          </a:p>
          <a:p>
            <a:pPr lvl="1"/>
            <a:r>
              <a:rPr lang="en-US" sz="1800" dirty="0" smtClean="0"/>
              <a:t>New BCQs need to be in by March 9th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9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FIBO: Scope and Content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Upper Ontology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Foundations: High level abstractions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Pricing, Yields, Analytics per instrument class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Concepts relating to individual institutions, reporting requirements etc.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Corporate Actions, Securities Issuance and Securitization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Derivatives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Loans, Mortgage Loans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Funds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Rights and Warrants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Indices and Indicators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(Common, Equities)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(Debt)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Business Entities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</a:t>
            </a:r>
            <a:r>
              <a:rPr lang="en-US" sz="1600" b="1" dirty="0" smtClean="0">
                <a:solidFill>
                  <a:schemeClr val="tx1"/>
                </a:solidFill>
              </a:rPr>
              <a:t>Financial Business and Commerce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4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FIBO: Status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Upper Ontology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Foundations: High level abstractions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Pricing, Yields, Analytics per instrument class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Concepts relating to individual institutions, reporting requirements etc.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Corporate Actions, Securities Issuance and Securitization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Derivatives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Loans, Mortgage Loans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Funds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Rights and Warrants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(Common, Equities)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(Debt)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in process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in preparation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Complete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Draft in Semantics Rep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Indices and Indicators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Business Entities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</a:t>
            </a:r>
            <a:r>
              <a:rPr lang="en-US" sz="1600" b="1" dirty="0" smtClean="0">
                <a:solidFill>
                  <a:schemeClr val="tx1"/>
                </a:solidFill>
              </a:rPr>
              <a:t>Financial Business and Commerce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 smtClean="0"/>
              <a:t>FIBO Where is What!</a:t>
            </a:r>
            <a:endParaRPr lang="en-US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 smtClean="0"/>
              <a:t>29 FIBO Business Conceptual Ontologies have been built </a:t>
            </a:r>
            <a:r>
              <a:rPr lang="en-US" sz="1200" dirty="0"/>
              <a:t>since </a:t>
            </a:r>
            <a:r>
              <a:rPr lang="en-US" sz="1200" dirty="0" smtClean="0"/>
              <a:t>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 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://www.edmcouncil.org/semanticsrepository/</a:t>
            </a:r>
            <a:r>
              <a:rPr lang="en-US" sz="1200" dirty="0" smtClean="0">
                <a:hlinkClick r:id="rId2"/>
              </a:rPr>
              <a:t>index.html</a:t>
            </a:r>
            <a:endParaRPr lang="en-US" sz="1200" dirty="0" smtClean="0"/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github.com/edmcouncil/fibo/wiki</a:t>
            </a:r>
            <a:endParaRPr lang="en-US" sz="1200" dirty="0" smtClean="0"/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 smtClean="0"/>
              <a:t>Browseable</a:t>
            </a:r>
            <a:r>
              <a:rPr lang="en-US" sz="1200" dirty="0" smtClean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smtClean="0">
                <a:hlinkClick r:id="rId4"/>
              </a:rPr>
              <a:t>http://us.adaptive.com/FIBO/a3/</a:t>
            </a:r>
            <a:r>
              <a:rPr lang="en-US" sz="1200" dirty="0" smtClean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</a:t>
            </a:r>
            <a:r>
              <a:rPr lang="en-US" sz="1200" dirty="0" smtClean="0">
                <a:hlinkClick r:id="rId5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Working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</a:t>
            </a:r>
            <a:r>
              <a:rPr lang="en-US" sz="1200" dirty="0" smtClean="0">
                <a:hlinkClick r:id="rId6"/>
              </a:rPr>
              <a:t>github.com/edmcouncil/fibo/wiki/FIBO-Foundations</a:t>
            </a:r>
            <a:r>
              <a:rPr lang="en-US" sz="1200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</a:t>
            </a:r>
            <a:r>
              <a:rPr lang="en-US" sz="1200" dirty="0" smtClean="0">
                <a:hlinkClick r:id="rId7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Working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</a:t>
            </a:r>
            <a:r>
              <a:rPr lang="en-US" sz="1200" dirty="0" smtClean="0">
                <a:hlinkClick r:id="rId8"/>
              </a:rPr>
              <a:t>github.com/edmcouncil/fibo/wiki/FIBO-Business-Entities</a:t>
            </a:r>
            <a:r>
              <a:rPr lang="en-US" sz="1200" dirty="0" smtClean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A working version in testing is </a:t>
            </a:r>
            <a:r>
              <a:rPr lang="en-US" sz="1200" dirty="0"/>
              <a:t>also in 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</a:t>
            </a:r>
            <a:r>
              <a:rPr lang="en-US" sz="1200" dirty="0" smtClean="0">
                <a:hlinkClick r:id="rId9"/>
              </a:rPr>
              <a:t>be</a:t>
            </a: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hlinkClick r:id="rId10"/>
              </a:rPr>
              <a:t>http</a:t>
            </a:r>
            <a:r>
              <a:rPr lang="en-US" sz="1200" dirty="0">
                <a:hlinkClick r:id="rId10"/>
              </a:rPr>
              <a:t>://www.omg.org/spec/EDMC-FIBO/IND/</a:t>
            </a:r>
            <a:r>
              <a:rPr lang="en-US" sz="1200" dirty="0" smtClean="0">
                <a:hlinkClick r:id="rId10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</a:t>
            </a:r>
            <a:r>
              <a:rPr lang="en-US" sz="1200" dirty="0" smtClean="0"/>
              <a:t>-IND (Indices and Indicators) </a:t>
            </a:r>
            <a:r>
              <a:rPr lang="en-US" sz="1200" dirty="0"/>
              <a:t>In OMG documentation </a:t>
            </a:r>
            <a:r>
              <a:rPr lang="en-US" sz="1200" dirty="0" smtClean="0"/>
              <a:t>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Working </a:t>
            </a:r>
            <a:r>
              <a:rPr lang="en-US" sz="1200" dirty="0"/>
              <a:t>wiki is </a:t>
            </a:r>
            <a:r>
              <a:rPr lang="en-US" sz="1200" dirty="0" smtClean="0"/>
              <a:t>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>
                <a:hlinkClick r:id="rId11"/>
              </a:rPr>
              <a:t>https</a:t>
            </a:r>
            <a:r>
              <a:rPr lang="en-US" sz="1200" dirty="0">
                <a:hlinkClick r:id="rId11"/>
              </a:rPr>
              <a:t>://</a:t>
            </a:r>
            <a:r>
              <a:rPr lang="en-US" sz="1200" dirty="0" smtClean="0">
                <a:hlinkClick r:id="rId11"/>
              </a:rPr>
              <a:t>github.com/edmcouncil/fibo/wiki/FIBO-Indices-and-Indicators</a:t>
            </a:r>
            <a:r>
              <a:rPr lang="en-US" sz="1200" dirty="0" smtClean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Pointer to Loans FIBO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</a:t>
            </a:r>
            <a:r>
              <a:rPr lang="en-US" sz="1200" dirty="0" smtClean="0">
                <a:hlinkClick r:id="rId12"/>
              </a:rPr>
              <a:t>github.com/edmcouncil/fibo/wiki/FIBO-Loans</a:t>
            </a:r>
            <a:r>
              <a:rPr lang="en-US" sz="1200" dirty="0" smtClean="0"/>
              <a:t> 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Pointer to Securities and Equities FIBO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</a:t>
            </a:r>
            <a:r>
              <a:rPr lang="en-US" sz="1200" dirty="0" smtClean="0">
                <a:hlinkClick r:id="rId13"/>
              </a:rPr>
              <a:t>github.com/edmcouncil/fibo/wiki/FIBO-Securities-and-Equities</a:t>
            </a:r>
            <a:r>
              <a:rPr lang="en-US" sz="1200" dirty="0" smtClean="0"/>
              <a:t> </a:t>
            </a:r>
          </a:p>
          <a:p>
            <a:endParaRPr lang="en-US" sz="1400" dirty="0"/>
          </a:p>
          <a:p>
            <a:pPr lvl="3"/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857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What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FIBO Content Team has</a:t>
            </a:r>
          </a:p>
          <a:p>
            <a:pPr lvl="1"/>
            <a:r>
              <a:rPr lang="en-US" dirty="0" smtClean="0"/>
              <a:t>A GitHub fork on the FCT</a:t>
            </a:r>
            <a:r>
              <a:rPr lang="en-US" baseline="0" dirty="0" smtClean="0"/>
              <a:t> Leader GitHub account</a:t>
            </a:r>
            <a:endParaRPr lang="en-US" dirty="0" smtClean="0"/>
          </a:p>
          <a:p>
            <a:pPr lvl="1"/>
            <a:r>
              <a:rPr lang="en-US" dirty="0" smtClean="0"/>
              <a:t>A working wiki on the main (EDM Council) GitHub account</a:t>
            </a:r>
          </a:p>
          <a:p>
            <a:pPr lvl="1"/>
            <a:r>
              <a:rPr lang="en-US" dirty="0" smtClean="0"/>
              <a:t>Regular</a:t>
            </a:r>
            <a:r>
              <a:rPr lang="en-US" baseline="0" dirty="0" smtClean="0"/>
              <a:t> meetings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 smtClean="0"/>
              <a:t>FIBO Specifications Status </a:t>
            </a:r>
            <a:r>
              <a:rPr lang="en-US" sz="2800" baseline="0" dirty="0" smtClean="0"/>
              <a:t>Overview 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FIBO Foundations </a:t>
            </a:r>
          </a:p>
          <a:p>
            <a:pPr lvl="1"/>
            <a:r>
              <a:rPr lang="en-US" sz="2000" baseline="0" dirty="0" smtClean="0"/>
              <a:t>DTC email vote in progress</a:t>
            </a:r>
          </a:p>
          <a:p>
            <a:pPr lvl="1"/>
            <a:r>
              <a:rPr lang="en-US" sz="2000" baseline="0" dirty="0" smtClean="0"/>
              <a:t>Revision Task Force (RTF) chartered</a:t>
            </a:r>
          </a:p>
          <a:p>
            <a:pPr lvl="1"/>
            <a:r>
              <a:rPr lang="en-US" sz="2000" baseline="0" dirty="0" smtClean="0"/>
              <a:t>New FCT under Mike </a:t>
            </a:r>
            <a:r>
              <a:rPr lang="en-US" sz="2000" baseline="0" dirty="0" smtClean="0"/>
              <a:t>Bennett (meets Fridays)</a:t>
            </a:r>
            <a:endParaRPr lang="en-US" sz="2000" baseline="0" dirty="0" smtClean="0"/>
          </a:p>
          <a:p>
            <a:pPr lvl="0"/>
            <a:r>
              <a:rPr lang="en-US" sz="2400" baseline="0" dirty="0" smtClean="0"/>
              <a:t>FIBO Business Entities</a:t>
            </a: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Approved for Finalization (March 2014)</a:t>
            </a:r>
            <a:endParaRPr lang="en-US" sz="2000" dirty="0" smtClean="0">
              <a:effectLst/>
            </a:endParaRP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FTF chartered</a:t>
            </a: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Completion scheduled for March 2015</a:t>
            </a: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FCT under David Newman</a:t>
            </a:r>
          </a:p>
          <a:p>
            <a:r>
              <a:rPr lang="en-US" sz="2400" dirty="0" smtClean="0"/>
              <a:t>FIBO Indices and Indicators</a:t>
            </a:r>
          </a:p>
          <a:p>
            <a:pPr lvl="1"/>
            <a:r>
              <a:rPr lang="en-US" sz="2000" baseline="0" dirty="0" smtClean="0"/>
              <a:t>Approved September 2014</a:t>
            </a:r>
          </a:p>
          <a:p>
            <a:pPr lvl="1"/>
            <a:r>
              <a:rPr lang="en-US" sz="2000" baseline="0" dirty="0" smtClean="0"/>
              <a:t>Completion scheduled for June 2015</a:t>
            </a:r>
          </a:p>
          <a:p>
            <a:pPr lvl="1"/>
            <a:r>
              <a:rPr lang="en-US" sz="2000" baseline="0" dirty="0" smtClean="0"/>
              <a:t>New FCT under Elisa Kendall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</a:t>
            </a:r>
            <a:r>
              <a:rPr lang="en-US" dirty="0" smtClean="0"/>
              <a:t>Specifications </a:t>
            </a:r>
            <a:r>
              <a:rPr lang="en-US" dirty="0" smtClean="0"/>
              <a:t>Status </a:t>
            </a:r>
            <a:r>
              <a:rPr lang="en-US" dirty="0" smtClean="0"/>
              <a:t>Overview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FIBO Securities Common and Equities</a:t>
            </a:r>
          </a:p>
          <a:p>
            <a:pPr lvl="1"/>
            <a:r>
              <a:rPr lang="en-US" sz="2000" baseline="0" dirty="0" smtClean="0"/>
              <a:t>FIBO Content Team in place unde</a:t>
            </a:r>
            <a:r>
              <a:rPr lang="en-US" sz="2000" dirty="0" smtClean="0"/>
              <a:t>r Richard </a:t>
            </a:r>
            <a:r>
              <a:rPr lang="en-US" sz="2000" dirty="0" err="1" smtClean="0"/>
              <a:t>Beatch</a:t>
            </a:r>
            <a:r>
              <a:rPr lang="en-US" sz="2000" dirty="0" smtClean="0"/>
              <a:t> (Bloomberg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Meets alternate Mondays</a:t>
            </a:r>
            <a:endParaRPr lang="en-US" sz="2000" dirty="0" smtClean="0"/>
          </a:p>
          <a:p>
            <a:pPr lvl="1"/>
            <a:r>
              <a:rPr lang="en-US" sz="2000" baseline="0" dirty="0" smtClean="0"/>
              <a:t>Will submit an RFC in June 2015 at Berlin</a:t>
            </a:r>
          </a:p>
          <a:p>
            <a:pPr lvl="1"/>
            <a:r>
              <a:rPr lang="en-US" sz="2000" baseline="0" dirty="0" smtClean="0"/>
              <a:t>Additions made to Foundations, plans for BE</a:t>
            </a:r>
          </a:p>
          <a:p>
            <a:pPr lvl="0"/>
            <a:r>
              <a:rPr lang="en-US" sz="2400" baseline="0" dirty="0" smtClean="0"/>
              <a:t>FIBO Loans</a:t>
            </a:r>
          </a:p>
          <a:p>
            <a:pPr lvl="1"/>
            <a:r>
              <a:rPr lang="en-US" sz="2000" baseline="0" dirty="0" smtClean="0"/>
              <a:t>FIBO Content Team </a:t>
            </a:r>
            <a:r>
              <a:rPr lang="en-US" sz="2000" baseline="0" dirty="0" smtClean="0"/>
              <a:t>in place</a:t>
            </a:r>
            <a:r>
              <a:rPr lang="en-US" sz="2000" dirty="0" smtClean="0"/>
              <a:t> under </a:t>
            </a:r>
            <a:r>
              <a:rPr lang="en-US" sz="2000" baseline="0" dirty="0" smtClean="0"/>
              <a:t>Randy </a:t>
            </a:r>
            <a:r>
              <a:rPr lang="en-US" sz="2000" baseline="0" dirty="0" err="1" smtClean="0"/>
              <a:t>Gilster</a:t>
            </a:r>
            <a:r>
              <a:rPr lang="en-US" sz="2000" baseline="0" dirty="0" smtClean="0"/>
              <a:t> </a:t>
            </a:r>
            <a:r>
              <a:rPr lang="en-US" sz="2000" dirty="0" smtClean="0"/>
              <a:t>(</a:t>
            </a:r>
            <a:r>
              <a:rPr lang="en-US" sz="2000" baseline="0" dirty="0" smtClean="0"/>
              <a:t>Wells Fargo)</a:t>
            </a:r>
          </a:p>
          <a:p>
            <a:pPr lvl="1"/>
            <a:r>
              <a:rPr lang="en-US" sz="2000" dirty="0" smtClean="0"/>
              <a:t>Meets Thursdays</a:t>
            </a:r>
            <a:endParaRPr lang="en-US" sz="2000" baseline="0" dirty="0" smtClean="0"/>
          </a:p>
          <a:p>
            <a:pPr lvl="0"/>
            <a:r>
              <a:rPr lang="en-US" sz="2400" dirty="0" smtClean="0"/>
              <a:t>FIBO Financial Business and </a:t>
            </a:r>
            <a:r>
              <a:rPr lang="en-US" sz="2400" dirty="0" smtClean="0"/>
              <a:t>Commerce (NEW)</a:t>
            </a:r>
            <a:endParaRPr lang="en-US" sz="2400" dirty="0" smtClean="0"/>
          </a:p>
          <a:p>
            <a:pPr lvl="1"/>
            <a:r>
              <a:rPr lang="en-US" sz="2000" dirty="0" smtClean="0"/>
              <a:t>FIBO Content Team Lead: Elisa Kendall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1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9260</TotalTime>
  <Words>1574</Words>
  <Application>Microsoft Office PowerPoint</Application>
  <PresentationFormat>On-screen Show (4:3)</PresentationFormat>
  <Paragraphs>439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OMG Finance Domain Task Force (FDTF)</vt:lpstr>
      <vt:lpstr>Agenda</vt:lpstr>
      <vt:lpstr>FIBO FTF2 Status (Foundations)</vt:lpstr>
      <vt:lpstr>FIBO: Scope and Content</vt:lpstr>
      <vt:lpstr>FIBO: Status</vt:lpstr>
      <vt:lpstr>FIBO Where is What!</vt:lpstr>
      <vt:lpstr>Where is What Summary</vt:lpstr>
      <vt:lpstr>FIBO Specifications Status Overview 1</vt:lpstr>
      <vt:lpstr>FIBO Specifications Status Overview 2</vt:lpstr>
      <vt:lpstr>OMG March Meetings</vt:lpstr>
      <vt:lpstr>Jargon Blaster</vt:lpstr>
      <vt:lpstr>Current Roadmap</vt:lpstr>
      <vt:lpstr>Appendix 1: FIBO Content and Status</vt:lpstr>
      <vt:lpstr>Key to Colors</vt:lpstr>
      <vt:lpstr>FIBO Development Scenario (September 2014)</vt:lpstr>
      <vt:lpstr>FIBO Development Scenario (September 2014)</vt:lpstr>
      <vt:lpstr>FIBO Development Scenario (September 2014)</vt:lpstr>
      <vt:lpstr>FIBO Development Scenario (September 2014)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434</cp:revision>
  <dcterms:created xsi:type="dcterms:W3CDTF">2011-04-19T19:19:23Z</dcterms:created>
  <dcterms:modified xsi:type="dcterms:W3CDTF">2015-02-05T16:41:15Z</dcterms:modified>
</cp:coreProperties>
</file>